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9" r:id="rId2"/>
    <p:sldId id="256" r:id="rId3"/>
    <p:sldId id="280" r:id="rId4"/>
    <p:sldId id="257" r:id="rId5"/>
    <p:sldId id="278" r:id="rId6"/>
    <p:sldId id="269" r:id="rId7"/>
    <p:sldId id="268" r:id="rId8"/>
    <p:sldId id="264" r:id="rId9"/>
    <p:sldId id="258" r:id="rId10"/>
    <p:sldId id="261" r:id="rId11"/>
    <p:sldId id="259" r:id="rId12"/>
    <p:sldId id="263" r:id="rId13"/>
    <p:sldId id="282" r:id="rId14"/>
    <p:sldId id="283" r:id="rId15"/>
    <p:sldId id="281" r:id="rId16"/>
    <p:sldId id="275" r:id="rId17"/>
    <p:sldId id="276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FF3300"/>
    <a:srgbClr val="00CC00"/>
    <a:srgbClr val="FF66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A6239-D66B-49D6-AD27-2EC04FD3D914}" type="datetimeFigureOut">
              <a:rPr lang="fr-FR" smtClean="0"/>
              <a:t>17/11/2023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95B5C-0044-4BCA-8571-1A674F6F09D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931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D775-6F48-4E4C-BBC9-493E3EC64AEB}" type="datetime1">
              <a:rPr lang="fr-FR" smtClean="0"/>
              <a:t>17/11/2023</a:t>
            </a:fld>
            <a:endParaRPr lang="fr-F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DB69-9B2C-4B72-9BA0-D3E6E12A2C9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4483-C98D-431F-A846-596B667FD113}" type="datetime1">
              <a:rPr lang="fr-FR" smtClean="0"/>
              <a:t>17/11/2023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DB69-9B2C-4B72-9BA0-D3E6E12A2C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E64C-2074-4A14-B8D9-01A6C6750255}" type="datetime1">
              <a:rPr lang="fr-FR" smtClean="0"/>
              <a:t>17/11/2023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DB69-9B2C-4B72-9BA0-D3E6E12A2C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82F30-9292-4337-A8F3-8012316D97BD}" type="datetime1">
              <a:rPr lang="fr-FR" smtClean="0"/>
              <a:t>17/11/2023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DB69-9B2C-4B72-9BA0-D3E6E12A2C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1DD5-3A7D-4665-9443-97628D274102}" type="datetime1">
              <a:rPr lang="fr-FR" smtClean="0"/>
              <a:t>17/11/2023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DB69-9B2C-4B72-9BA0-D3E6E12A2C9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BC59C-8D1F-40BB-852A-02CA3AF30CFB}" type="datetime1">
              <a:rPr lang="fr-FR" smtClean="0"/>
              <a:t>17/11/2023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DB69-9B2C-4B72-9BA0-D3E6E12A2C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211-2F90-4EE8-959B-2B811E90160A}" type="datetime1">
              <a:rPr lang="fr-FR" smtClean="0"/>
              <a:t>17/11/2023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DB69-9B2C-4B72-9BA0-D3E6E12A2C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2D25-8AD6-41B3-B4CB-CF42B54701CF}" type="datetime1">
              <a:rPr lang="fr-FR" smtClean="0"/>
              <a:t>17/11/2023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DB69-9B2C-4B72-9BA0-D3E6E12A2C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3BD8-E894-40DC-803A-E1E84A280D66}" type="datetime1">
              <a:rPr lang="fr-FR" smtClean="0"/>
              <a:t>17/11/2023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DB69-9B2C-4B72-9BA0-D3E6E12A2C9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83D8-FA30-4947-AF05-08F2E8B05434}" type="datetime1">
              <a:rPr lang="fr-FR" smtClean="0"/>
              <a:t>17/11/2023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DB69-9B2C-4B72-9BA0-D3E6E12A2C9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0EA7D-D846-4242-991D-8F0E36132599}" type="datetime1">
              <a:rPr lang="fr-FR" smtClean="0"/>
              <a:t>17/11/2023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DB69-9B2C-4B72-9BA0-D3E6E12A2C9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A93DC8DE-D23E-467E-A197-646FAC3C9AC0}" type="datetime1">
              <a:rPr lang="fr-FR" smtClean="0"/>
              <a:t>17/11/2023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D08DB69-9B2C-4B72-9BA0-D3E6E12A2C98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fr-FR" dirty="0" smtClean="0"/>
              <a:t> In </a:t>
            </a:r>
            <a:r>
              <a:rPr lang="fr-FR" dirty="0" err="1"/>
              <a:t>l</a:t>
            </a:r>
            <a:r>
              <a:rPr lang="fr-FR" dirty="0" err="1" smtClean="0"/>
              <a:t>esson</a:t>
            </a:r>
            <a:r>
              <a:rPr lang="fr-FR" dirty="0" smtClean="0"/>
              <a:t> 7 </a:t>
            </a:r>
            <a:r>
              <a:rPr lang="fr-FR" dirty="0" err="1" smtClean="0"/>
              <a:t>you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learn</a:t>
            </a:r>
            <a:r>
              <a:rPr lang="fr-FR" dirty="0" smtClean="0"/>
              <a:t>…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days</a:t>
            </a:r>
            <a:r>
              <a:rPr lang="fr-FR" dirty="0" smtClean="0"/>
              <a:t> of the </a:t>
            </a:r>
            <a:r>
              <a:rPr lang="fr-FR" dirty="0" err="1" smtClean="0"/>
              <a:t>week</a:t>
            </a:r>
            <a:endParaRPr lang="fr-FR" dirty="0" smtClean="0"/>
          </a:p>
          <a:p>
            <a:r>
              <a:rPr lang="fr-FR" dirty="0" smtClean="0"/>
              <a:t>The </a:t>
            </a:r>
            <a:r>
              <a:rPr lang="fr-FR" dirty="0" err="1" smtClean="0"/>
              <a:t>months</a:t>
            </a:r>
            <a:r>
              <a:rPr lang="fr-FR" dirty="0" smtClean="0"/>
              <a:t> of the </a:t>
            </a:r>
            <a:r>
              <a:rPr lang="fr-FR" dirty="0" err="1" smtClean="0"/>
              <a:t>year</a:t>
            </a:r>
            <a:endParaRPr lang="fr-FR" dirty="0" smtClean="0"/>
          </a:p>
          <a:p>
            <a:r>
              <a:rPr lang="fr-FR" dirty="0" smtClean="0"/>
              <a:t>How to </a:t>
            </a:r>
            <a:r>
              <a:rPr lang="fr-FR" dirty="0" err="1" smtClean="0"/>
              <a:t>ask</a:t>
            </a:r>
            <a:r>
              <a:rPr lang="fr-FR" dirty="0" smtClean="0"/>
              <a:t> the dates and </a:t>
            </a:r>
            <a:r>
              <a:rPr lang="fr-FR" dirty="0" err="1" smtClean="0"/>
              <a:t>month</a:t>
            </a:r>
            <a:endParaRPr lang="fr-FR" dirty="0" smtClean="0"/>
          </a:p>
          <a:p>
            <a:r>
              <a:rPr lang="fr-FR" dirty="0" smtClean="0"/>
              <a:t>How to </a:t>
            </a:r>
            <a:r>
              <a:rPr lang="fr-FR" dirty="0" err="1" smtClean="0"/>
              <a:t>give</a:t>
            </a:r>
            <a:r>
              <a:rPr lang="fr-FR" dirty="0" smtClean="0"/>
              <a:t> the </a:t>
            </a:r>
            <a:r>
              <a:rPr lang="fr-FR" dirty="0" err="1" smtClean="0"/>
              <a:t>months</a:t>
            </a:r>
            <a:r>
              <a:rPr lang="fr-FR" dirty="0" smtClean="0"/>
              <a:t>, dates and </a:t>
            </a:r>
            <a:r>
              <a:rPr lang="fr-FR" dirty="0" err="1" smtClean="0"/>
              <a:t>week</a:t>
            </a:r>
            <a:r>
              <a:rPr lang="fr-FR" dirty="0" smtClean="0"/>
              <a:t> </a:t>
            </a:r>
            <a:r>
              <a:rPr lang="fr-FR" dirty="0" err="1" smtClean="0"/>
              <a:t>days</a:t>
            </a:r>
            <a:endParaRPr lang="fr-FR" dirty="0" smtClean="0"/>
          </a:p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you</a:t>
            </a:r>
            <a:r>
              <a:rPr lang="fr-FR" dirty="0" smtClean="0"/>
              <a:t> are </a:t>
            </a:r>
            <a:r>
              <a:rPr lang="fr-FR" dirty="0" err="1" smtClean="0"/>
              <a:t>going</a:t>
            </a:r>
            <a:r>
              <a:rPr lang="fr-FR" dirty="0" smtClean="0"/>
              <a:t> to do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DB69-9B2C-4B72-9BA0-D3E6E12A2C98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07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922114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fr-FR" dirty="0" err="1"/>
              <a:t>Exercises</a:t>
            </a:r>
            <a:r>
              <a:rPr lang="fr-FR" dirty="0"/>
              <a:t> :  </a:t>
            </a:r>
            <a:r>
              <a:rPr lang="fr-FR" u="sng" dirty="0"/>
              <a:t>?</a:t>
            </a:r>
            <a:r>
              <a:rPr lang="fr-FR" dirty="0"/>
              <a:t> </a:t>
            </a:r>
            <a:r>
              <a:rPr lang="en-US" dirty="0" err="1"/>
              <a:t>yuè</a:t>
            </a:r>
            <a:r>
              <a:rPr lang="en-US" dirty="0"/>
              <a:t> </a:t>
            </a:r>
            <a:r>
              <a:rPr lang="en-US" u="sng" dirty="0"/>
              <a:t>?</a:t>
            </a:r>
            <a:r>
              <a:rPr lang="en-US" dirty="0"/>
              <a:t> </a:t>
            </a:r>
            <a:r>
              <a:rPr lang="en-US" dirty="0" err="1"/>
              <a:t>hào</a:t>
            </a:r>
            <a:r>
              <a:rPr lang="en-US" dirty="0"/>
              <a:t>  </a:t>
            </a:r>
            <a:r>
              <a:rPr lang="en-US" dirty="0" err="1"/>
              <a:t>xīngqí</a:t>
            </a:r>
            <a:r>
              <a:rPr lang="en-US" dirty="0"/>
              <a:t> </a:t>
            </a:r>
            <a:r>
              <a:rPr lang="en-US" u="sng" dirty="0"/>
              <a:t>?</a:t>
            </a:r>
            <a:endParaRPr lang="fr-FR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447800"/>
            <a:ext cx="7818072" cy="5077544"/>
          </a:xfrm>
        </p:spPr>
        <p:txBody>
          <a:bodyPr/>
          <a:lstStyle/>
          <a:p>
            <a:pPr marL="596646" indent="-514350">
              <a:buAutoNum type="arabicPeriod"/>
            </a:pPr>
            <a:r>
              <a:rPr lang="fr-FR" sz="2800" dirty="0"/>
              <a:t>Le 2 janvier: </a:t>
            </a:r>
            <a:r>
              <a:rPr lang="fr-FR" sz="2800" u="sng" dirty="0"/>
              <a:t>     </a:t>
            </a:r>
            <a:r>
              <a:rPr lang="fr-FR" sz="2800" u="sng" dirty="0" err="1" smtClean="0">
                <a:solidFill>
                  <a:srgbClr val="FF3300"/>
                </a:solidFill>
              </a:rPr>
              <a:t>yī</a:t>
            </a:r>
            <a:r>
              <a:rPr lang="fr-FR" sz="2800" u="sng" dirty="0" smtClean="0"/>
              <a:t>   </a:t>
            </a:r>
            <a:r>
              <a:rPr lang="en-US" sz="2800" dirty="0" err="1"/>
              <a:t>yuè</a:t>
            </a:r>
            <a:r>
              <a:rPr lang="en-US" sz="2800" dirty="0"/>
              <a:t> </a:t>
            </a:r>
            <a:r>
              <a:rPr lang="en-US" sz="2800" u="sng" dirty="0"/>
              <a:t>   </a:t>
            </a:r>
            <a:r>
              <a:rPr lang="en-US" sz="2800" u="sng" dirty="0" err="1">
                <a:solidFill>
                  <a:srgbClr val="FF3300"/>
                </a:solidFill>
              </a:rPr>
              <a:t>èr</a:t>
            </a:r>
            <a:r>
              <a:rPr lang="en-US" sz="2800" u="sng" dirty="0"/>
              <a:t>  </a:t>
            </a:r>
            <a:r>
              <a:rPr lang="en-US" sz="2800" dirty="0" smtClean="0"/>
              <a:t> </a:t>
            </a:r>
            <a:r>
              <a:rPr lang="en-US" sz="2800" dirty="0" err="1"/>
              <a:t>hào</a:t>
            </a:r>
            <a:r>
              <a:rPr lang="en-US" sz="2800" dirty="0"/>
              <a:t> </a:t>
            </a:r>
          </a:p>
          <a:p>
            <a:pPr marL="596646" indent="-514350">
              <a:buAutoNum type="arabicPeriod"/>
            </a:pPr>
            <a:r>
              <a:rPr lang="en-US" sz="2800" dirty="0"/>
              <a:t>Le 15 </a:t>
            </a:r>
            <a:r>
              <a:rPr lang="en-US" sz="2800" dirty="0" err="1"/>
              <a:t>fevrier</a:t>
            </a:r>
            <a:r>
              <a:rPr lang="fr-FR" sz="2800" dirty="0"/>
              <a:t>: </a:t>
            </a:r>
            <a:r>
              <a:rPr lang="en-US" sz="2800" u="sng" dirty="0">
                <a:solidFill>
                  <a:srgbClr val="FF3300"/>
                </a:solidFill>
              </a:rPr>
              <a:t> </a:t>
            </a:r>
            <a:r>
              <a:rPr lang="en-US" sz="2800" u="sng" dirty="0" smtClean="0">
                <a:solidFill>
                  <a:srgbClr val="FF3300"/>
                </a:solidFill>
              </a:rPr>
              <a:t> </a:t>
            </a:r>
            <a:r>
              <a:rPr lang="en-US" sz="2800" u="sng" dirty="0" err="1" smtClean="0">
                <a:solidFill>
                  <a:srgbClr val="FF3300"/>
                </a:solidFill>
              </a:rPr>
              <a:t>èr</a:t>
            </a:r>
            <a:r>
              <a:rPr lang="fr-FR" sz="2800" u="sng" dirty="0" smtClean="0"/>
              <a:t>    </a:t>
            </a:r>
            <a:r>
              <a:rPr lang="en-US" sz="2800" dirty="0" err="1"/>
              <a:t>yuè</a:t>
            </a: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u="sng" dirty="0" err="1" smtClean="0">
                <a:solidFill>
                  <a:srgbClr val="FF3300"/>
                </a:solidFill>
              </a:rPr>
              <a:t>shíwǔ</a:t>
            </a:r>
            <a:r>
              <a:rPr lang="en-US" sz="2800" u="sng" dirty="0" smtClean="0"/>
              <a:t>   </a:t>
            </a:r>
            <a:r>
              <a:rPr lang="en-US" sz="2800" dirty="0" smtClean="0"/>
              <a:t> </a:t>
            </a:r>
            <a:r>
              <a:rPr lang="en-US" sz="2800" dirty="0" err="1"/>
              <a:t>hào</a:t>
            </a:r>
            <a:r>
              <a:rPr lang="en-US" sz="2800" dirty="0"/>
              <a:t> </a:t>
            </a:r>
          </a:p>
          <a:p>
            <a:pPr marL="596646" indent="-514350">
              <a:buAutoNum type="arabicPeriod"/>
            </a:pPr>
            <a:r>
              <a:rPr lang="en-US" sz="2800" dirty="0"/>
              <a:t>Le 23 </a:t>
            </a:r>
            <a:r>
              <a:rPr lang="en-US" sz="2800" dirty="0" err="1" smtClean="0"/>
              <a:t>novembre</a:t>
            </a:r>
            <a:r>
              <a:rPr lang="en-US" sz="2800" dirty="0" smtClean="0"/>
              <a:t>:</a:t>
            </a:r>
            <a:r>
              <a:rPr lang="fr-FR" sz="2800" dirty="0"/>
              <a:t> </a:t>
            </a:r>
            <a:r>
              <a:rPr lang="en-US" sz="2800" u="sng" dirty="0" err="1" smtClean="0">
                <a:solidFill>
                  <a:srgbClr val="FF3300"/>
                </a:solidFill>
              </a:rPr>
              <a:t>s</a:t>
            </a:r>
            <a:r>
              <a:rPr lang="en-US" altLang="zh-TW" sz="2800" u="sng" dirty="0" err="1" smtClean="0">
                <a:solidFill>
                  <a:srgbClr val="FF3300"/>
                </a:solidFill>
              </a:rPr>
              <a:t>hí</a:t>
            </a:r>
            <a:r>
              <a:rPr lang="en-US" altLang="zh-TW" sz="2800" u="sng" dirty="0" smtClean="0">
                <a:solidFill>
                  <a:srgbClr val="FF3300"/>
                </a:solidFill>
              </a:rPr>
              <a:t> </a:t>
            </a:r>
            <a:r>
              <a:rPr lang="en-US" altLang="zh-TW" sz="2800" u="sng" dirty="0" err="1" smtClean="0">
                <a:solidFill>
                  <a:srgbClr val="FF3300"/>
                </a:solidFill>
              </a:rPr>
              <a:t>yī</a:t>
            </a:r>
            <a:r>
              <a:rPr lang="fr-FR" sz="2800" u="sng" dirty="0" smtClean="0"/>
              <a:t>  </a:t>
            </a:r>
            <a:r>
              <a:rPr lang="en-US" sz="2800" dirty="0" err="1" smtClean="0"/>
              <a:t>yuè</a:t>
            </a:r>
            <a:r>
              <a:rPr lang="en-US" sz="2800" dirty="0" smtClean="0"/>
              <a:t> </a:t>
            </a:r>
            <a:r>
              <a:rPr lang="en-US" sz="2800" u="sng" dirty="0" err="1">
                <a:solidFill>
                  <a:srgbClr val="FF3300"/>
                </a:solidFill>
              </a:rPr>
              <a:t>èr</a:t>
            </a:r>
            <a:r>
              <a:rPr lang="en-US" sz="2800" u="sng" dirty="0">
                <a:solidFill>
                  <a:srgbClr val="FF3300"/>
                </a:solidFill>
              </a:rPr>
              <a:t> </a:t>
            </a:r>
            <a:r>
              <a:rPr lang="en-US" sz="2800" u="sng" dirty="0" err="1" smtClean="0">
                <a:solidFill>
                  <a:srgbClr val="FF3300"/>
                </a:solidFill>
              </a:rPr>
              <a:t>shí</a:t>
            </a:r>
            <a:r>
              <a:rPr lang="en-US" sz="2800" u="sng" dirty="0" smtClean="0">
                <a:solidFill>
                  <a:srgbClr val="FF3300"/>
                </a:solidFill>
              </a:rPr>
              <a:t> </a:t>
            </a:r>
            <a:r>
              <a:rPr lang="en-US" sz="2800" u="sng" dirty="0" err="1">
                <a:solidFill>
                  <a:srgbClr val="FF3300"/>
                </a:solidFill>
              </a:rPr>
              <a:t>s</a:t>
            </a:r>
            <a:r>
              <a:rPr lang="en-US" sz="2800" u="sng" dirty="0" err="1" smtClean="0">
                <a:solidFill>
                  <a:srgbClr val="FF3300"/>
                </a:solidFill>
              </a:rPr>
              <a:t>ān</a:t>
            </a:r>
            <a:r>
              <a:rPr lang="en-US" sz="2800" u="sng" dirty="0" smtClean="0"/>
              <a:t> </a:t>
            </a:r>
            <a:r>
              <a:rPr lang="en-US" sz="2800" dirty="0" smtClean="0"/>
              <a:t> </a:t>
            </a:r>
            <a:r>
              <a:rPr lang="en-US" sz="2800" dirty="0" err="1"/>
              <a:t>hào</a:t>
            </a:r>
            <a:endParaRPr lang="en-US" sz="2800" dirty="0"/>
          </a:p>
          <a:p>
            <a:pPr marL="596646" indent="-514350">
              <a:buAutoNum type="arabicPeriod"/>
            </a:pPr>
            <a:r>
              <a:rPr lang="en-US" sz="2800" dirty="0" err="1"/>
              <a:t>dimanche</a:t>
            </a:r>
            <a:r>
              <a:rPr lang="en-US" sz="2800" dirty="0"/>
              <a:t> le 5 </a:t>
            </a:r>
            <a:r>
              <a:rPr lang="en-US" sz="2800" dirty="0" err="1"/>
              <a:t>juin</a:t>
            </a:r>
            <a:r>
              <a:rPr lang="en-US" sz="2800" dirty="0"/>
              <a:t>:</a:t>
            </a:r>
          </a:p>
          <a:p>
            <a:pPr marL="596646" indent="-514350">
              <a:buNone/>
            </a:pPr>
            <a:r>
              <a:rPr lang="en-US" sz="2800" dirty="0">
                <a:latin typeface="Times New Roman"/>
                <a:cs typeface="Times New Roman"/>
              </a:rPr>
              <a:t>→</a:t>
            </a:r>
            <a:r>
              <a:rPr lang="en-US" sz="2800" dirty="0"/>
              <a:t>	6 (</a:t>
            </a:r>
            <a:r>
              <a:rPr lang="en-US" sz="2800" dirty="0" err="1"/>
              <a:t>liù</a:t>
            </a:r>
            <a:r>
              <a:rPr lang="en-US" sz="2800" dirty="0"/>
              <a:t>)</a:t>
            </a:r>
            <a:r>
              <a:rPr lang="en-US" sz="2800" dirty="0" err="1">
                <a:solidFill>
                  <a:srgbClr val="FF0000"/>
                </a:solidFill>
              </a:rPr>
              <a:t>yuè</a:t>
            </a:r>
            <a:r>
              <a:rPr lang="en-US" sz="2800" dirty="0"/>
              <a:t> 5(</a:t>
            </a:r>
            <a:r>
              <a:rPr lang="en-US" sz="2800" dirty="0" err="1"/>
              <a:t>wǔ</a:t>
            </a:r>
            <a:r>
              <a:rPr lang="en-US" sz="2800" dirty="0"/>
              <a:t>) </a:t>
            </a:r>
            <a:r>
              <a:rPr lang="en-US" sz="2800" dirty="0" err="1">
                <a:solidFill>
                  <a:srgbClr val="FF0000"/>
                </a:solidFill>
              </a:rPr>
              <a:t>hào</a:t>
            </a:r>
            <a:r>
              <a:rPr lang="en-US" sz="2800" dirty="0"/>
              <a:t> </a:t>
            </a:r>
            <a:r>
              <a:rPr lang="en-US" sz="2800" dirty="0" err="1"/>
              <a:t>xīngqítiān</a:t>
            </a:r>
            <a:r>
              <a:rPr lang="en-US" sz="2800" dirty="0"/>
              <a:t>/ </a:t>
            </a:r>
            <a:r>
              <a:rPr lang="en-US" sz="2800" dirty="0" err="1"/>
              <a:t>xīngqírì</a:t>
            </a:r>
            <a:r>
              <a:rPr lang="en-US" sz="2800" dirty="0"/>
              <a:t> </a:t>
            </a:r>
          </a:p>
          <a:p>
            <a:pPr marL="596646" indent="-514350">
              <a:buNone/>
            </a:pPr>
            <a:r>
              <a:rPr lang="fr-FR" sz="28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913E2E8-B961-4E59-92BA-D2AD7D0D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DB69-9B2C-4B72-9BA0-D3E6E12A2C98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818072" cy="576064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Exercices</a:t>
            </a:r>
            <a:r>
              <a:rPr lang="en-US" b="1" dirty="0"/>
              <a:t> examples</a:t>
            </a:r>
            <a:br>
              <a:rPr lang="en-US" b="1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980728"/>
            <a:ext cx="7890080" cy="56886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800" dirty="0"/>
              <a:t>1. </a:t>
            </a:r>
            <a:r>
              <a:rPr lang="en-US" sz="2800" dirty="0" err="1">
                <a:solidFill>
                  <a:srgbClr val="0070C0"/>
                </a:solidFill>
              </a:rPr>
              <a:t>Jīntiān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3300"/>
                </a:solidFill>
              </a:rPr>
              <a:t>jǐ</a:t>
            </a:r>
            <a:r>
              <a:rPr lang="zh-TW" altLang="en-US" sz="2800" dirty="0"/>
              <a:t> </a:t>
            </a:r>
            <a:r>
              <a:rPr lang="en-US" sz="2800" dirty="0" err="1"/>
              <a:t>yuè</a:t>
            </a:r>
            <a:r>
              <a:rPr lang="zh-TW" altLang="en-US" sz="2800" dirty="0"/>
              <a:t> </a:t>
            </a:r>
            <a:r>
              <a:rPr lang="en-US" sz="2800" dirty="0" err="1">
                <a:solidFill>
                  <a:srgbClr val="FF3300"/>
                </a:solidFill>
              </a:rPr>
              <a:t>jǐ</a:t>
            </a:r>
            <a:r>
              <a:rPr lang="zh-TW" altLang="en-US" sz="2800" dirty="0"/>
              <a:t> </a:t>
            </a:r>
            <a:r>
              <a:rPr lang="en-US" sz="2800" dirty="0" err="1"/>
              <a:t>hào</a:t>
            </a:r>
            <a:r>
              <a:rPr lang="en-US" sz="2800" dirty="0"/>
              <a:t>? (</a:t>
            </a:r>
            <a:r>
              <a:rPr lang="en-US" sz="2800" dirty="0" err="1"/>
              <a:t>Quel</a:t>
            </a:r>
            <a:r>
              <a:rPr lang="en-US" sz="2800" dirty="0"/>
              <a:t> jour </a:t>
            </a:r>
            <a:r>
              <a:rPr lang="en-US" sz="2800" dirty="0" err="1"/>
              <a:t>sommes</a:t>
            </a:r>
            <a:r>
              <a:rPr lang="en-US" sz="2800" dirty="0"/>
              <a:t>-nous?)</a:t>
            </a:r>
          </a:p>
          <a:p>
            <a:pPr>
              <a:buNone/>
            </a:pPr>
            <a:r>
              <a:rPr lang="en-US" altLang="zh-TW" sz="2800" dirty="0">
                <a:latin typeface="Times New Roman"/>
                <a:cs typeface="Times New Roman"/>
              </a:rPr>
              <a:t>→</a:t>
            </a:r>
            <a:r>
              <a:rPr lang="fr-FR" sz="2800" dirty="0"/>
              <a:t> </a:t>
            </a:r>
            <a:r>
              <a:rPr lang="fr-FR" sz="2800" dirty="0">
                <a:solidFill>
                  <a:srgbClr val="0070C0"/>
                </a:solidFill>
              </a:rPr>
              <a:t>Aujourd'hui</a:t>
            </a:r>
            <a:r>
              <a:rPr lang="fr-FR" sz="2800" dirty="0"/>
              <a:t>, </a:t>
            </a:r>
            <a:r>
              <a:rPr lang="fr-FR" sz="2800" dirty="0">
                <a:solidFill>
                  <a:srgbClr val="FF3300"/>
                </a:solidFill>
              </a:rPr>
              <a:t>quel</a:t>
            </a:r>
            <a:r>
              <a:rPr lang="fr-FR" sz="2800" dirty="0"/>
              <a:t> mois </a:t>
            </a:r>
            <a:r>
              <a:rPr lang="fr-FR" sz="2800" dirty="0">
                <a:solidFill>
                  <a:srgbClr val="FF3300"/>
                </a:solidFill>
              </a:rPr>
              <a:t>quel</a:t>
            </a:r>
            <a:r>
              <a:rPr lang="fr-FR" sz="2800" dirty="0"/>
              <a:t> jour ?</a:t>
            </a:r>
          </a:p>
          <a:p>
            <a:pPr>
              <a:buNone/>
            </a:pPr>
            <a:endParaRPr lang="fr-FR" altLang="zh-TW" sz="2800" dirty="0"/>
          </a:p>
          <a:p>
            <a:pPr>
              <a:buNone/>
            </a:pPr>
            <a:r>
              <a:rPr lang="fr-FR" altLang="zh-TW" sz="2800" dirty="0"/>
              <a:t>2. </a:t>
            </a:r>
            <a:r>
              <a:rPr lang="en-US" sz="2800" dirty="0" err="1">
                <a:solidFill>
                  <a:srgbClr val="0070C0"/>
                </a:solidFill>
              </a:rPr>
              <a:t>Jīntiān</a:t>
            </a:r>
            <a:r>
              <a:rPr lang="zh-TW" altLang="en-US" sz="2800" dirty="0"/>
              <a:t> </a:t>
            </a:r>
            <a:r>
              <a:rPr lang="en-US" altLang="zh-TW" sz="2800" dirty="0"/>
              <a:t>5 </a:t>
            </a:r>
            <a:r>
              <a:rPr lang="en-US" sz="2800" dirty="0" err="1"/>
              <a:t>yuè</a:t>
            </a:r>
            <a:r>
              <a:rPr lang="en-US" sz="2800" dirty="0"/>
              <a:t> </a:t>
            </a:r>
            <a:r>
              <a:rPr lang="en-US" altLang="zh-TW" sz="2800" dirty="0"/>
              <a:t>23 </a:t>
            </a:r>
            <a:r>
              <a:rPr lang="en-US" sz="2800" dirty="0" err="1"/>
              <a:t>hào</a:t>
            </a:r>
            <a:r>
              <a:rPr lang="en-US" sz="2800" dirty="0"/>
              <a:t>. </a:t>
            </a:r>
            <a:endParaRPr lang="fr-FR" sz="2800" dirty="0"/>
          </a:p>
          <a:p>
            <a:pPr>
              <a:buNone/>
            </a:pPr>
            <a:r>
              <a:rPr lang="en-US" sz="2800" dirty="0">
                <a:latin typeface="Times New Roman"/>
                <a:cs typeface="Times New Roman"/>
              </a:rPr>
              <a:t>→</a:t>
            </a:r>
            <a:r>
              <a:rPr lang="en-US" sz="2800" dirty="0" err="1">
                <a:solidFill>
                  <a:srgbClr val="0070C0"/>
                </a:solidFill>
              </a:rPr>
              <a:t>Aujourd'hui</a:t>
            </a:r>
            <a:r>
              <a:rPr lang="en-US" sz="2800" dirty="0"/>
              <a:t>, </a:t>
            </a:r>
            <a:r>
              <a:rPr lang="fr-FR" sz="2800" dirty="0"/>
              <a:t>nous sommes le 23 Mai.</a:t>
            </a:r>
          </a:p>
          <a:p>
            <a:pPr>
              <a:buNone/>
            </a:pPr>
            <a:endParaRPr lang="fr-FR" sz="2800" dirty="0"/>
          </a:p>
          <a:p>
            <a:pPr>
              <a:buNone/>
            </a:pPr>
            <a:r>
              <a:rPr lang="fr-FR" altLang="zh-TW" sz="2800" dirty="0"/>
              <a:t>3. </a:t>
            </a:r>
            <a:r>
              <a:rPr lang="en-US" sz="2800" dirty="0" err="1">
                <a:solidFill>
                  <a:srgbClr val="009900"/>
                </a:solidFill>
              </a:rPr>
              <a:t>Míngtiān</a:t>
            </a:r>
            <a:r>
              <a:rPr lang="zh-TW" altLang="en-US" sz="2800" dirty="0"/>
              <a:t> </a:t>
            </a:r>
            <a:r>
              <a:rPr lang="en-US" sz="2800" dirty="0" err="1"/>
              <a:t>xīngqī</a:t>
            </a:r>
            <a:r>
              <a:rPr lang="zh-TW" altLang="en-US" sz="2800" dirty="0"/>
              <a:t> </a:t>
            </a:r>
            <a:r>
              <a:rPr lang="en-US" sz="2800" dirty="0" err="1"/>
              <a:t>jǐ</a:t>
            </a:r>
            <a:r>
              <a:rPr lang="en-US" sz="2800" dirty="0"/>
              <a:t>? </a:t>
            </a:r>
          </a:p>
          <a:p>
            <a:pPr>
              <a:buNone/>
            </a:pPr>
            <a:r>
              <a:rPr lang="en-US" altLang="zh-TW" sz="2800" dirty="0">
                <a:latin typeface="Times New Roman"/>
                <a:cs typeface="Times New Roman"/>
              </a:rPr>
              <a:t>→</a:t>
            </a:r>
            <a:r>
              <a:rPr lang="fr-FR" sz="2800" dirty="0">
                <a:solidFill>
                  <a:srgbClr val="009900"/>
                </a:solidFill>
              </a:rPr>
              <a:t>Demain</a:t>
            </a:r>
            <a:r>
              <a:rPr lang="fr-FR" sz="2800" dirty="0"/>
              <a:t>, quel jour (de la semaine) serons-nous?</a:t>
            </a:r>
          </a:p>
          <a:p>
            <a:pPr>
              <a:buNone/>
            </a:pPr>
            <a:endParaRPr lang="fr-FR" altLang="zh-TW" sz="2800" dirty="0"/>
          </a:p>
          <a:p>
            <a:pPr>
              <a:buNone/>
            </a:pPr>
            <a:r>
              <a:rPr lang="fr-FR" altLang="zh-TW" sz="2800" dirty="0"/>
              <a:t>4. </a:t>
            </a:r>
            <a:r>
              <a:rPr lang="en-US" sz="2800" dirty="0" err="1">
                <a:solidFill>
                  <a:srgbClr val="009900"/>
                </a:solidFill>
              </a:rPr>
              <a:t>Míngtiān</a:t>
            </a:r>
            <a:r>
              <a:rPr lang="zh-TW" altLang="en-US" sz="2800" dirty="0"/>
              <a:t> </a:t>
            </a:r>
            <a:r>
              <a:rPr lang="en-US" sz="2800" dirty="0" err="1"/>
              <a:t>xīngqī</a:t>
            </a:r>
            <a:r>
              <a:rPr lang="en-US" sz="2800" dirty="0"/>
              <a:t> </a:t>
            </a:r>
            <a:r>
              <a:rPr lang="en-US" sz="2800" dirty="0" err="1"/>
              <a:t>liù</a:t>
            </a:r>
            <a:r>
              <a:rPr lang="en-US" sz="2800" dirty="0"/>
              <a:t>.</a:t>
            </a:r>
          </a:p>
          <a:p>
            <a:pPr>
              <a:buNone/>
            </a:pPr>
            <a:r>
              <a:rPr lang="en-US" altLang="zh-TW" sz="2800" dirty="0">
                <a:latin typeface="Times New Roman"/>
                <a:cs typeface="Times New Roman"/>
              </a:rPr>
              <a:t>→</a:t>
            </a:r>
            <a:r>
              <a:rPr lang="en-US" sz="2800" dirty="0" err="1">
                <a:solidFill>
                  <a:srgbClr val="009900"/>
                </a:solidFill>
              </a:rPr>
              <a:t>Demain</a:t>
            </a:r>
            <a:r>
              <a:rPr lang="en-US" sz="2800" dirty="0"/>
              <a:t>, nous </a:t>
            </a:r>
            <a:r>
              <a:rPr lang="en-US" sz="2800" dirty="0" err="1"/>
              <a:t>serons</a:t>
            </a:r>
            <a:r>
              <a:rPr lang="en-US" sz="2800" dirty="0"/>
              <a:t> </a:t>
            </a:r>
            <a:r>
              <a:rPr lang="en-US" sz="2800" dirty="0" err="1"/>
              <a:t>samedi</a:t>
            </a:r>
            <a:r>
              <a:rPr lang="en-US" sz="2800" dirty="0"/>
              <a:t>.</a:t>
            </a:r>
            <a:endParaRPr lang="zh-TW" altLang="en-US" sz="2800" dirty="0"/>
          </a:p>
          <a:p>
            <a:pPr>
              <a:buNone/>
            </a:pPr>
            <a:endParaRPr lang="zh-TW" altLang="en-US" sz="2800" dirty="0"/>
          </a:p>
          <a:p>
            <a:pPr>
              <a:buNone/>
            </a:pPr>
            <a:endParaRPr lang="zh-TW" altLang="en-US" dirty="0"/>
          </a:p>
          <a:p>
            <a:pPr>
              <a:buNone/>
            </a:pP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3A03DD2-8712-4BB3-872C-5DE7011B3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DB69-9B2C-4B72-9BA0-D3E6E12A2C98}" type="slidenum">
              <a:rPr lang="fr-FR" smtClean="0"/>
              <a:pPr/>
              <a:t>11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03648" y="274638"/>
            <a:ext cx="7530040" cy="778098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US" dirty="0"/>
              <a:t>	</a:t>
            </a:r>
            <a:r>
              <a:rPr lang="en-US" dirty="0" err="1"/>
              <a:t>Jǐ</a:t>
            </a:r>
            <a:r>
              <a:rPr lang="en-US" dirty="0"/>
              <a:t>= </a:t>
            </a:r>
            <a:r>
              <a:rPr lang="en-US" dirty="0" err="1"/>
              <a:t>quel</a:t>
            </a:r>
            <a:r>
              <a:rPr lang="en-US" dirty="0"/>
              <a:t>(</a:t>
            </a:r>
            <a:r>
              <a:rPr lang="en-US" dirty="0" err="1"/>
              <a:t>quelle</a:t>
            </a:r>
            <a:r>
              <a:rPr lang="en-US" dirty="0"/>
              <a:t>)=which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15616" y="1412776"/>
            <a:ext cx="7818072" cy="5184576"/>
          </a:xfrm>
        </p:spPr>
        <p:txBody>
          <a:bodyPr/>
          <a:lstStyle/>
          <a:p>
            <a:pPr>
              <a:buNone/>
            </a:pPr>
            <a:r>
              <a:rPr lang="fr-FR" dirty="0"/>
              <a:t>3.  </a:t>
            </a:r>
            <a:r>
              <a:rPr lang="en-US" sz="2800" dirty="0" err="1" smtClean="0"/>
              <a:t>Nǐmen</a:t>
            </a:r>
            <a:r>
              <a:rPr lang="en-US" sz="2800" dirty="0" smtClean="0"/>
              <a:t>( </a:t>
            </a:r>
            <a:r>
              <a:rPr lang="en-US" sz="2800" dirty="0" err="1" smtClean="0">
                <a:solidFill>
                  <a:srgbClr val="FF3300"/>
                </a:solidFill>
              </a:rPr>
              <a:t>jǐ</a:t>
            </a:r>
            <a:r>
              <a:rPr lang="en-US" sz="2800" dirty="0" smtClean="0"/>
              <a:t> )</a:t>
            </a:r>
            <a:r>
              <a:rPr lang="en-US" sz="2800" dirty="0" err="1" smtClean="0"/>
              <a:t>yuè</a:t>
            </a:r>
            <a:r>
              <a:rPr lang="en-US" sz="2800" dirty="0" smtClean="0"/>
              <a:t> ( </a:t>
            </a:r>
            <a:r>
              <a:rPr lang="en-US" sz="2800" dirty="0" err="1" smtClean="0">
                <a:solidFill>
                  <a:srgbClr val="FF3300"/>
                </a:solidFill>
              </a:rPr>
              <a:t>jǐ</a:t>
            </a:r>
            <a:r>
              <a:rPr lang="en-US" sz="2800" dirty="0" smtClean="0"/>
              <a:t> )</a:t>
            </a:r>
            <a:r>
              <a:rPr lang="en-US" sz="2800" dirty="0" err="1" smtClean="0"/>
              <a:t>hào</a:t>
            </a:r>
            <a:r>
              <a:rPr lang="en-US" sz="2800" dirty="0" smtClean="0"/>
              <a:t> </a:t>
            </a:r>
            <a:r>
              <a:rPr lang="en-US" sz="2800" dirty="0" err="1"/>
              <a:t>qù</a:t>
            </a:r>
            <a:r>
              <a:rPr lang="en-US" sz="2800" dirty="0"/>
              <a:t> </a:t>
            </a:r>
            <a:r>
              <a:rPr lang="en-US" sz="2800" dirty="0" err="1"/>
              <a:t>Fǎguó</a:t>
            </a:r>
            <a:r>
              <a:rPr lang="en-US" sz="2800" dirty="0"/>
              <a:t>?</a:t>
            </a:r>
          </a:p>
          <a:p>
            <a:pPr>
              <a:buNone/>
            </a:pPr>
            <a:r>
              <a:rPr lang="en-US" sz="2800" dirty="0">
                <a:latin typeface="Times New Roman"/>
                <a:cs typeface="Times New Roman"/>
              </a:rPr>
              <a:t>→ </a:t>
            </a:r>
            <a:r>
              <a:rPr lang="en-US" sz="2800" dirty="0">
                <a:solidFill>
                  <a:srgbClr val="FF3300"/>
                </a:solidFill>
                <a:latin typeface="Times New Roman"/>
                <a:cs typeface="Times New Roman"/>
              </a:rPr>
              <a:t>Which</a:t>
            </a:r>
            <a:r>
              <a:rPr lang="en-US" sz="2800" dirty="0">
                <a:latin typeface="Times New Roman"/>
                <a:cs typeface="Times New Roman"/>
              </a:rPr>
              <a:t> month </a:t>
            </a:r>
            <a:r>
              <a:rPr lang="en-US" sz="2800" dirty="0">
                <a:solidFill>
                  <a:srgbClr val="FF3300"/>
                </a:solidFill>
                <a:latin typeface="Times New Roman"/>
                <a:cs typeface="Times New Roman"/>
              </a:rPr>
              <a:t>which</a:t>
            </a:r>
            <a:r>
              <a:rPr lang="en-US" sz="2800" dirty="0">
                <a:latin typeface="Times New Roman"/>
                <a:cs typeface="Times New Roman"/>
              </a:rPr>
              <a:t> date you are going to </a:t>
            </a:r>
            <a:r>
              <a:rPr lang="en-US" sz="2800" dirty="0" smtClean="0">
                <a:latin typeface="Times New Roman"/>
                <a:cs typeface="Times New Roman"/>
              </a:rPr>
              <a:t>   France</a:t>
            </a:r>
            <a:r>
              <a:rPr lang="en-US" sz="2800" dirty="0">
                <a:latin typeface="Times New Roman"/>
                <a:cs typeface="Times New Roman"/>
              </a:rPr>
              <a:t>?</a:t>
            </a:r>
          </a:p>
          <a:p>
            <a:pPr>
              <a:buNone/>
            </a:pPr>
            <a:endParaRPr lang="en-US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				    </a:t>
            </a:r>
            <a:r>
              <a:rPr lang="en-US" dirty="0">
                <a:solidFill>
                  <a:srgbClr val="0000FF"/>
                </a:solidFill>
                <a:latin typeface="Times New Roman"/>
                <a:cs typeface="Times New Roman"/>
              </a:rPr>
              <a:t>a. </a:t>
            </a:r>
            <a:r>
              <a:rPr lang="en-US" dirty="0" err="1">
                <a:solidFill>
                  <a:srgbClr val="0000FF"/>
                </a:solidFill>
              </a:rPr>
              <a:t>nǎ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=</a:t>
            </a:r>
            <a:r>
              <a:rPr lang="en-US" dirty="0" err="1"/>
              <a:t>nǐ</a:t>
            </a:r>
            <a:r>
              <a:rPr lang="en-US" dirty="0"/>
              <a:t> </a:t>
            </a:r>
            <a:r>
              <a:rPr lang="en-US" dirty="0" err="1"/>
              <a:t>shì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nǎ</a:t>
            </a:r>
            <a:r>
              <a:rPr lang="en-US" dirty="0"/>
              <a:t> </a:t>
            </a:r>
            <a:r>
              <a:rPr lang="en-US" dirty="0" err="1"/>
              <a:t>guó</a:t>
            </a:r>
            <a:r>
              <a:rPr lang="en-US" dirty="0"/>
              <a:t> </a:t>
            </a:r>
            <a:r>
              <a:rPr lang="en-US" dirty="0" err="1"/>
              <a:t>rén</a:t>
            </a:r>
            <a:r>
              <a:rPr lang="en-US" dirty="0"/>
              <a:t>?</a:t>
            </a:r>
            <a:endParaRPr lang="en-US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/>
                <a:cs typeface="Times New Roman"/>
              </a:rPr>
              <a:t>Quel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/</a:t>
            </a:r>
            <a:r>
              <a:rPr lang="en-US" sz="2400" b="1" dirty="0" err="1">
                <a:solidFill>
                  <a:srgbClr val="FF0000"/>
                </a:solidFill>
                <a:latin typeface="Times New Roman"/>
                <a:cs typeface="Times New Roman"/>
              </a:rPr>
              <a:t>quelle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 (which): </a:t>
            </a:r>
          </a:p>
          <a:p>
            <a:pPr>
              <a:buNone/>
            </a:pPr>
            <a:r>
              <a:rPr lang="en-US" dirty="0">
                <a:latin typeface="Times New Roman"/>
                <a:cs typeface="Times New Roman"/>
              </a:rPr>
              <a:t>				</a:t>
            </a:r>
            <a:r>
              <a:rPr lang="en-US" dirty="0">
                <a:solidFill>
                  <a:srgbClr val="FF0000"/>
                </a:solidFill>
                <a:latin typeface="Times New Roman"/>
                <a:cs typeface="Times New Roman"/>
              </a:rPr>
              <a:t>    b. </a:t>
            </a:r>
            <a:r>
              <a:rPr lang="en-US" dirty="0" err="1">
                <a:solidFill>
                  <a:srgbClr val="FF0000"/>
                </a:solidFill>
              </a:rPr>
              <a:t>jǐ</a:t>
            </a:r>
            <a:r>
              <a:rPr lang="en-US" dirty="0"/>
              <a:t>= </a:t>
            </a:r>
            <a:r>
              <a:rPr lang="en-US" dirty="0" err="1"/>
              <a:t>nǐ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jǐ</a:t>
            </a:r>
            <a:r>
              <a:rPr lang="en-US" dirty="0"/>
              <a:t> </a:t>
            </a:r>
            <a:r>
              <a:rPr lang="en-US" dirty="0" err="1"/>
              <a:t>yuè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jǐ</a:t>
            </a:r>
            <a:r>
              <a:rPr lang="en-US" dirty="0"/>
              <a:t> </a:t>
            </a:r>
            <a:r>
              <a:rPr lang="en-US" dirty="0" err="1"/>
              <a:t>hào</a:t>
            </a:r>
            <a:r>
              <a:rPr lang="en-US" dirty="0"/>
              <a:t> </a:t>
            </a:r>
            <a:r>
              <a:rPr lang="en-US" dirty="0" err="1"/>
              <a:t>qù</a:t>
            </a:r>
            <a:r>
              <a:rPr lang="en-US" dirty="0"/>
              <a:t> 					    </a:t>
            </a:r>
            <a:r>
              <a:rPr lang="en-US" dirty="0" err="1"/>
              <a:t>Běijīng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fr-FR" dirty="0"/>
              <a:t>	</a:t>
            </a:r>
            <a:r>
              <a:rPr lang="fr-FR" dirty="0" smtClean="0"/>
              <a:t>			</a:t>
            </a:r>
            <a:endParaRPr lang="fr-F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5EF3E37D-C44C-463A-9AFC-0FEDEDF1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DB69-9B2C-4B72-9BA0-D3E6E12A2C98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207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DB69-9B2C-4B72-9BA0-D3E6E12A2C98}" type="slidenum">
              <a:rPr lang="fr-FR" smtClean="0"/>
              <a:pPr/>
              <a:t>13</a:t>
            </a:fld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80728"/>
            <a:ext cx="7416824" cy="5404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73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890080" cy="1143000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fr-FR" sz="3200" dirty="0" err="1" smtClean="0"/>
              <a:t>Answer</a:t>
            </a:r>
            <a:r>
              <a:rPr lang="fr-FR" sz="3200" dirty="0" smtClean="0"/>
              <a:t> the questions </a:t>
            </a:r>
            <a:r>
              <a:rPr lang="fr-FR" sz="3200" dirty="0" err="1" smtClean="0"/>
              <a:t>according</a:t>
            </a:r>
            <a:r>
              <a:rPr lang="fr-FR" sz="3200" dirty="0" smtClean="0"/>
              <a:t> to the </a:t>
            </a:r>
            <a:r>
              <a:rPr lang="fr-FR" sz="3200" dirty="0" err="1" smtClean="0"/>
              <a:t>actual</a:t>
            </a:r>
            <a:r>
              <a:rPr lang="fr-FR" sz="3200" dirty="0" smtClean="0"/>
              <a:t> situations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DB69-9B2C-4B72-9BA0-D3E6E12A2C98}" type="slidenum">
              <a:rPr lang="fr-FR" smtClean="0"/>
              <a:pPr/>
              <a:t>14</a:t>
            </a:fld>
            <a:endParaRPr lang="fr-F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60848"/>
            <a:ext cx="7746826" cy="3621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705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fr-FR" dirty="0" smtClean="0"/>
              <a:t>Pair </a:t>
            </a:r>
            <a:r>
              <a:rPr lang="fr-FR" dirty="0" err="1" smtClean="0"/>
              <a:t>Work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DB69-9B2C-4B72-9BA0-D3E6E12A2C98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84784"/>
            <a:ext cx="7056784" cy="50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804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06" y="188640"/>
            <a:ext cx="7949761" cy="6453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DB69-9B2C-4B72-9BA0-D3E6E12A2C98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731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69776"/>
            <a:ext cx="7813489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DB69-9B2C-4B72-9BA0-D3E6E12A2C98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033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406" y="116632"/>
            <a:ext cx="7285025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DB69-9B2C-4B72-9BA0-D3E6E12A2C98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5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818072" cy="1152128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sz="3600" dirty="0" err="1" smtClean="0"/>
              <a:t>Lesson</a:t>
            </a:r>
            <a:r>
              <a:rPr lang="fr-FR" sz="3600" dirty="0" smtClean="0"/>
              <a:t> </a:t>
            </a:r>
            <a:r>
              <a:rPr lang="fr-FR" sz="3600" dirty="0"/>
              <a:t>7 </a:t>
            </a:r>
            <a:br>
              <a:rPr lang="fr-FR" sz="3600" dirty="0"/>
            </a:br>
            <a:r>
              <a:rPr lang="zh-CN" altLang="en-US" sz="3600" dirty="0"/>
              <a:t>今天</a:t>
            </a:r>
            <a:r>
              <a:rPr lang="zh-CN" altLang="en-US" sz="3600" dirty="0">
                <a:solidFill>
                  <a:srgbClr val="FF0000"/>
                </a:solidFill>
              </a:rPr>
              <a:t>几</a:t>
            </a:r>
            <a:r>
              <a:rPr lang="zh-CN" altLang="en-US" sz="3600" dirty="0"/>
              <a:t>号  </a:t>
            </a:r>
            <a:r>
              <a:rPr lang="en-GB" altLang="zh-CN" sz="3600" dirty="0"/>
              <a:t>What date is today?</a:t>
            </a:r>
            <a:br>
              <a:rPr lang="en-GB" altLang="zh-CN" sz="3600" dirty="0"/>
            </a:br>
            <a:r>
              <a:rPr lang="en-GB" altLang="zh-CN" sz="3600" dirty="0" smtClean="0"/>
              <a:t/>
            </a:r>
            <a:br>
              <a:rPr lang="en-GB" altLang="zh-CN" sz="3600" dirty="0" smtClean="0"/>
            </a:br>
            <a:endParaRPr lang="fr-FR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15616" y="1484784"/>
            <a:ext cx="7818072" cy="5112568"/>
          </a:xfrm>
        </p:spPr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fr-FR" sz="2400" b="1" dirty="0" smtClean="0">
                <a:solidFill>
                  <a:srgbClr val="002060"/>
                </a:solidFill>
              </a:rPr>
              <a:t>Comment exprimer la date</a:t>
            </a:r>
          </a:p>
          <a:p>
            <a:pPr marL="82296" indent="0">
              <a:buNone/>
            </a:pPr>
            <a:r>
              <a:rPr lang="fr-FR" sz="2400" b="1" dirty="0" smtClean="0">
                <a:solidFill>
                  <a:srgbClr val="FF0000"/>
                </a:solidFill>
              </a:rPr>
              <a:t>     </a:t>
            </a:r>
            <a:r>
              <a:rPr lang="fr-FR" sz="2400" b="1" dirty="0" err="1" smtClean="0">
                <a:solidFill>
                  <a:srgbClr val="FF0000"/>
                </a:solidFill>
              </a:rPr>
              <a:t>Chinese</a:t>
            </a:r>
            <a:r>
              <a:rPr lang="fr-FR" sz="2400" b="1" dirty="0" smtClean="0">
                <a:solidFill>
                  <a:srgbClr val="FF0000"/>
                </a:solidFill>
              </a:rPr>
              <a:t> time </a:t>
            </a:r>
            <a:r>
              <a:rPr lang="fr-FR" sz="2400" b="1" dirty="0" err="1" smtClean="0">
                <a:solidFill>
                  <a:srgbClr val="FF0000"/>
                </a:solidFill>
              </a:rPr>
              <a:t>patern</a:t>
            </a:r>
            <a:r>
              <a:rPr lang="fr-FR" sz="2400" b="1" dirty="0">
                <a:solidFill>
                  <a:srgbClr val="FF0000"/>
                </a:solidFill>
              </a:rPr>
              <a:t>:</a:t>
            </a:r>
            <a:endParaRPr lang="fr-FR" sz="2400" b="1" dirty="0" smtClean="0">
              <a:solidFill>
                <a:srgbClr val="FF0000"/>
              </a:solidFill>
            </a:endParaRPr>
          </a:p>
          <a:p>
            <a:pPr marL="539496" indent="-457200">
              <a:buAutoNum type="arabicPeriod"/>
            </a:pPr>
            <a:r>
              <a:rPr lang="fr-FR" sz="2400" b="1" dirty="0" smtClean="0">
                <a:solidFill>
                  <a:srgbClr val="0070C0"/>
                </a:solidFill>
              </a:rPr>
              <a:t>Année </a:t>
            </a:r>
            <a:r>
              <a:rPr lang="fr-FR" sz="2400" b="1" dirty="0">
                <a:solidFill>
                  <a:srgbClr val="00CC00"/>
                </a:solidFill>
              </a:rPr>
              <a:t>+</a:t>
            </a:r>
            <a:r>
              <a:rPr lang="fr-FR" sz="2400" b="1" dirty="0">
                <a:solidFill>
                  <a:srgbClr val="0070C0"/>
                </a:solidFill>
              </a:rPr>
              <a:t> mois </a:t>
            </a:r>
            <a:r>
              <a:rPr lang="fr-FR" sz="2400" b="1" dirty="0">
                <a:solidFill>
                  <a:srgbClr val="00CC00"/>
                </a:solidFill>
              </a:rPr>
              <a:t>+</a:t>
            </a:r>
            <a:r>
              <a:rPr lang="fr-FR" sz="2400" b="1" dirty="0">
                <a:solidFill>
                  <a:srgbClr val="0070C0"/>
                </a:solidFill>
              </a:rPr>
              <a:t> jour du mois </a:t>
            </a:r>
            <a:r>
              <a:rPr lang="fr-FR" sz="2400" b="1" dirty="0">
                <a:solidFill>
                  <a:srgbClr val="00CC00"/>
                </a:solidFill>
              </a:rPr>
              <a:t>+</a:t>
            </a:r>
            <a:r>
              <a:rPr lang="fr-FR" sz="2400" b="1" dirty="0">
                <a:solidFill>
                  <a:srgbClr val="0070C0"/>
                </a:solidFill>
              </a:rPr>
              <a:t> jour de la semaine</a:t>
            </a:r>
            <a:r>
              <a:rPr lang="fr-FR" sz="2400" b="1" dirty="0" smtClean="0"/>
              <a:t>.</a:t>
            </a:r>
          </a:p>
          <a:p>
            <a:pPr marL="82296" indent="0">
              <a:buNone/>
            </a:pPr>
            <a:r>
              <a:rPr lang="fr-FR" sz="2400" b="1" dirty="0" smtClean="0"/>
              <a:t>     (         </a:t>
            </a:r>
            <a:r>
              <a:rPr lang="fr-FR" sz="2400" b="1" dirty="0"/>
              <a:t>) </a:t>
            </a:r>
            <a:r>
              <a:rPr lang="fr-FR" sz="2400" b="1" dirty="0" err="1" smtClean="0">
                <a:solidFill>
                  <a:srgbClr val="FF6600"/>
                </a:solidFill>
              </a:rPr>
              <a:t>nián</a:t>
            </a:r>
            <a:r>
              <a:rPr lang="fr-FR" sz="2400" b="1" dirty="0" smtClean="0">
                <a:solidFill>
                  <a:srgbClr val="FF6600"/>
                </a:solidFill>
              </a:rPr>
              <a:t> </a:t>
            </a:r>
            <a:r>
              <a:rPr lang="zh-TW" altLang="en-US" sz="2400" b="1" dirty="0">
                <a:solidFill>
                  <a:srgbClr val="FF6600"/>
                </a:solidFill>
              </a:rPr>
              <a:t>年</a:t>
            </a:r>
            <a:r>
              <a:rPr lang="fr-FR" sz="2400" b="1" dirty="0" smtClean="0"/>
              <a:t> + </a:t>
            </a:r>
            <a:r>
              <a:rPr lang="fr-FR" sz="2400" b="1" dirty="0"/>
              <a:t>(         ) </a:t>
            </a:r>
            <a:r>
              <a:rPr lang="en-US" sz="2400" b="1" dirty="0" err="1">
                <a:solidFill>
                  <a:srgbClr val="FF6600"/>
                </a:solidFill>
              </a:rPr>
              <a:t>y</a:t>
            </a:r>
            <a:r>
              <a:rPr lang="en-US" sz="2400" b="1" dirty="0" err="1" smtClean="0">
                <a:solidFill>
                  <a:srgbClr val="FF6600"/>
                </a:solidFill>
              </a:rPr>
              <a:t>uè</a:t>
            </a:r>
            <a:r>
              <a:rPr lang="zh-TW" altLang="en-US" sz="2400" b="1" dirty="0" smtClean="0">
                <a:solidFill>
                  <a:srgbClr val="FF6600"/>
                </a:solidFill>
              </a:rPr>
              <a:t>月</a:t>
            </a:r>
            <a:r>
              <a:rPr lang="fr-FR" sz="2400" b="1" dirty="0" smtClean="0"/>
              <a:t>+ </a:t>
            </a:r>
            <a:r>
              <a:rPr lang="fr-FR" sz="2400" b="1" dirty="0"/>
              <a:t>(         ) </a:t>
            </a:r>
            <a:r>
              <a:rPr lang="fr-FR" sz="2400" b="1" dirty="0" err="1" smtClean="0">
                <a:solidFill>
                  <a:srgbClr val="FF6600"/>
                </a:solidFill>
              </a:rPr>
              <a:t>rì</a:t>
            </a:r>
            <a:r>
              <a:rPr lang="fr-FR" sz="2400" b="1" dirty="0" smtClean="0">
                <a:solidFill>
                  <a:srgbClr val="FF6600"/>
                </a:solidFill>
              </a:rPr>
              <a:t> </a:t>
            </a:r>
            <a:r>
              <a:rPr lang="zh-TW" altLang="en-US" sz="2400" b="1" dirty="0" smtClean="0">
                <a:solidFill>
                  <a:srgbClr val="FF6600"/>
                </a:solidFill>
              </a:rPr>
              <a:t>日</a:t>
            </a:r>
            <a:r>
              <a:rPr lang="fr-FR" altLang="zh-TW" sz="2400" dirty="0" smtClean="0">
                <a:solidFill>
                  <a:srgbClr val="FF6600"/>
                </a:solidFill>
              </a:rPr>
              <a:t>/ </a:t>
            </a:r>
            <a:r>
              <a:rPr lang="en-US" altLang="zh-TW" sz="2400" dirty="0" err="1">
                <a:solidFill>
                  <a:srgbClr val="FF6600"/>
                </a:solidFill>
              </a:rPr>
              <a:t>h</a:t>
            </a:r>
            <a:r>
              <a:rPr lang="en-US" sz="2400" dirty="0" err="1" smtClean="0">
                <a:solidFill>
                  <a:srgbClr val="FF6600"/>
                </a:solidFill>
              </a:rPr>
              <a:t>ào</a:t>
            </a:r>
            <a:r>
              <a:rPr lang="zh-TW" altLang="en-US" sz="2400" dirty="0">
                <a:solidFill>
                  <a:srgbClr val="FF6600"/>
                </a:solidFill>
              </a:rPr>
              <a:t>号</a:t>
            </a:r>
            <a:endParaRPr lang="fr-FR" altLang="zh-TW" sz="2400" dirty="0" smtClean="0">
              <a:solidFill>
                <a:srgbClr val="FF6600"/>
              </a:solidFill>
            </a:endParaRPr>
          </a:p>
          <a:p>
            <a:pPr marL="82296" indent="0">
              <a:buNone/>
            </a:pPr>
            <a:r>
              <a:rPr lang="fr-FR" sz="2400" b="1" dirty="0">
                <a:solidFill>
                  <a:srgbClr val="FF6600"/>
                </a:solidFill>
              </a:rPr>
              <a:t> </a:t>
            </a:r>
            <a:r>
              <a:rPr lang="fr-FR" sz="2400" b="1" dirty="0" smtClean="0">
                <a:solidFill>
                  <a:srgbClr val="FF6600"/>
                </a:solidFill>
              </a:rPr>
              <a:t>                 </a:t>
            </a:r>
            <a:r>
              <a:rPr lang="fr-FR" sz="2400" b="1" dirty="0" err="1" smtClean="0">
                <a:solidFill>
                  <a:srgbClr val="7030A0"/>
                </a:solidFill>
              </a:rPr>
              <a:t>year</a:t>
            </a:r>
            <a:r>
              <a:rPr lang="fr-FR" sz="2400" b="1" dirty="0" smtClean="0">
                <a:solidFill>
                  <a:srgbClr val="FF6600"/>
                </a:solidFill>
              </a:rPr>
              <a:t>	            </a:t>
            </a:r>
            <a:r>
              <a:rPr lang="fr-FR" sz="2400" b="1" dirty="0" err="1" smtClean="0">
                <a:solidFill>
                  <a:srgbClr val="7030A0"/>
                </a:solidFill>
              </a:rPr>
              <a:t>month</a:t>
            </a:r>
            <a:r>
              <a:rPr lang="fr-FR" sz="2400" b="1" dirty="0" smtClean="0">
                <a:solidFill>
                  <a:srgbClr val="FF6600"/>
                </a:solidFill>
              </a:rPr>
              <a:t>              </a:t>
            </a:r>
            <a:r>
              <a:rPr lang="fr-FR" sz="2400" b="1" dirty="0" err="1" smtClean="0">
                <a:solidFill>
                  <a:srgbClr val="7030A0"/>
                </a:solidFill>
              </a:rPr>
              <a:t>day</a:t>
            </a:r>
            <a:r>
              <a:rPr lang="fr-FR" sz="2400" b="1" dirty="0" smtClean="0">
                <a:solidFill>
                  <a:srgbClr val="7030A0"/>
                </a:solidFill>
              </a:rPr>
              <a:t> / date</a:t>
            </a:r>
          </a:p>
          <a:p>
            <a:pPr marL="82296" indent="0">
              <a:buNone/>
            </a:pPr>
            <a:endParaRPr lang="en-GB" sz="2400" dirty="0"/>
          </a:p>
          <a:p>
            <a:pPr>
              <a:buNone/>
            </a:pPr>
            <a:r>
              <a:rPr lang="en-GB" sz="2800" dirty="0" smtClean="0"/>
              <a:t>2</a:t>
            </a:r>
            <a:r>
              <a:rPr lang="en-GB" sz="2800" dirty="0" smtClean="0">
                <a:solidFill>
                  <a:schemeClr val="accent5"/>
                </a:solidFill>
              </a:rPr>
              <a:t>. </a:t>
            </a:r>
            <a:r>
              <a:rPr lang="en-GB" sz="2800" i="1" dirty="0" smtClean="0">
                <a:solidFill>
                  <a:schemeClr val="accent5"/>
                </a:solidFill>
              </a:rPr>
              <a:t>Points </a:t>
            </a:r>
            <a:r>
              <a:rPr lang="en-GB" sz="2800" i="1" dirty="0">
                <a:solidFill>
                  <a:schemeClr val="accent5"/>
                </a:solidFill>
              </a:rPr>
              <a:t>de </a:t>
            </a:r>
            <a:r>
              <a:rPr lang="fr-FR" sz="2800" i="1" dirty="0">
                <a:solidFill>
                  <a:schemeClr val="accent5"/>
                </a:solidFill>
              </a:rPr>
              <a:t>grammaire:</a:t>
            </a:r>
          </a:p>
          <a:p>
            <a:pPr>
              <a:buNone/>
            </a:pPr>
            <a:r>
              <a:rPr lang="fr-FR" sz="2400" dirty="0" err="1"/>
              <a:t>Subject</a:t>
            </a:r>
            <a:r>
              <a:rPr lang="fr-FR" sz="2400" dirty="0"/>
              <a:t> + </a:t>
            </a:r>
            <a:r>
              <a:rPr lang="fr-FR" sz="2400" dirty="0">
                <a:solidFill>
                  <a:schemeClr val="accent3"/>
                </a:solidFill>
              </a:rPr>
              <a:t>go to </a:t>
            </a:r>
            <a:r>
              <a:rPr lang="fr-FR" sz="2400" dirty="0"/>
              <a:t>+ </a:t>
            </a:r>
            <a:r>
              <a:rPr lang="fr-FR" sz="2400" dirty="0">
                <a:solidFill>
                  <a:srgbClr val="0070C0"/>
                </a:solidFill>
              </a:rPr>
              <a:t>Place</a:t>
            </a:r>
            <a:r>
              <a:rPr lang="fr-FR" sz="2400" dirty="0"/>
              <a:t> + </a:t>
            </a:r>
            <a:r>
              <a:rPr lang="fr-FR" sz="2400" dirty="0">
                <a:solidFill>
                  <a:srgbClr val="7030A0"/>
                </a:solidFill>
              </a:rPr>
              <a:t>do </a:t>
            </a:r>
            <a:r>
              <a:rPr lang="fr-FR" sz="2400" dirty="0" err="1">
                <a:solidFill>
                  <a:srgbClr val="7030A0"/>
                </a:solidFill>
              </a:rPr>
              <a:t>something</a:t>
            </a:r>
            <a:endParaRPr lang="fr-FR" sz="2400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fr-FR" sz="2400" i="1" dirty="0" err="1"/>
              <a:t>Subject</a:t>
            </a:r>
            <a:r>
              <a:rPr lang="fr-FR" sz="2400" i="1" dirty="0"/>
              <a:t>  +  </a:t>
            </a:r>
            <a:r>
              <a:rPr lang="fr-FR" sz="2400" i="1" dirty="0">
                <a:solidFill>
                  <a:srgbClr val="C00000"/>
                </a:solidFill>
              </a:rPr>
              <a:t>( aller)  +  </a:t>
            </a:r>
            <a:r>
              <a:rPr lang="fr-FR" sz="2400" i="1" dirty="0">
                <a:solidFill>
                  <a:srgbClr val="0070C0"/>
                </a:solidFill>
              </a:rPr>
              <a:t>(lieu)   </a:t>
            </a:r>
            <a:r>
              <a:rPr lang="fr-FR" sz="2400" i="1" dirty="0">
                <a:solidFill>
                  <a:srgbClr val="C00000"/>
                </a:solidFill>
              </a:rPr>
              <a:t>+ </a:t>
            </a:r>
            <a:r>
              <a:rPr lang="fr-FR" sz="2400" i="1" dirty="0">
                <a:solidFill>
                  <a:srgbClr val="7030A0"/>
                </a:solidFill>
              </a:rPr>
              <a:t>(but)</a:t>
            </a:r>
          </a:p>
          <a:p>
            <a:pPr>
              <a:buNone/>
            </a:pPr>
            <a:endParaRPr lang="fr-FR" sz="2800" i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fr-FR" sz="2800" i="1" dirty="0" smtClean="0">
                <a:solidFill>
                  <a:srgbClr val="C00000"/>
                </a:solidFill>
              </a:rPr>
              <a:t>Ex:      </a:t>
            </a:r>
            <a:r>
              <a:rPr lang="zh-CN" altLang="en-US" sz="2400" dirty="0" smtClean="0"/>
              <a:t>我   </a:t>
            </a:r>
            <a:r>
              <a:rPr lang="zh-CN" altLang="en-US" sz="2400" dirty="0" smtClean="0">
                <a:solidFill>
                  <a:srgbClr val="FF0000"/>
                </a:solidFill>
              </a:rPr>
              <a:t>去     </a:t>
            </a:r>
            <a:r>
              <a:rPr lang="zh-CN" altLang="en-US" sz="2400" dirty="0" smtClean="0">
                <a:solidFill>
                  <a:srgbClr val="0070C0"/>
                </a:solidFill>
              </a:rPr>
              <a:t>学校     </a:t>
            </a:r>
            <a:r>
              <a:rPr lang="zh-CN" altLang="en-US" sz="2400" dirty="0" smtClean="0">
                <a:solidFill>
                  <a:srgbClr val="7030A0"/>
                </a:solidFill>
              </a:rPr>
              <a:t>看书 </a:t>
            </a:r>
            <a:r>
              <a:rPr lang="zh-CN" altLang="en-US" sz="2400" dirty="0" smtClean="0"/>
              <a:t> </a:t>
            </a:r>
            <a:r>
              <a:rPr lang="en-US" sz="2400" dirty="0" err="1" smtClean="0"/>
              <a:t>wǒ</a:t>
            </a:r>
            <a:r>
              <a:rPr lang="en-US" sz="2400" dirty="0" smtClean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qù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xuéxiào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7030A0"/>
                </a:solidFill>
              </a:rPr>
              <a:t>kàn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shū</a:t>
            </a:r>
            <a:r>
              <a:rPr lang="en-US" sz="2400" dirty="0">
                <a:solidFill>
                  <a:srgbClr val="7030A0"/>
                </a:solidFill>
              </a:rPr>
              <a:t>.</a:t>
            </a:r>
          </a:p>
          <a:p>
            <a:pPr>
              <a:buNone/>
            </a:pPr>
            <a:r>
              <a:rPr lang="en-US" sz="2800" i="1" dirty="0">
                <a:solidFill>
                  <a:srgbClr val="C00000"/>
                </a:solidFill>
              </a:rPr>
              <a:t>	</a:t>
            </a:r>
            <a:r>
              <a:rPr lang="en-US" sz="2800" i="1" dirty="0" smtClean="0">
                <a:solidFill>
                  <a:srgbClr val="C00000"/>
                </a:solidFill>
              </a:rPr>
              <a:t>        </a:t>
            </a:r>
            <a:r>
              <a:rPr lang="en-US" sz="2800" dirty="0" smtClean="0"/>
              <a:t>I  </a:t>
            </a:r>
            <a:r>
              <a:rPr lang="en-US" sz="2800" dirty="0">
                <a:solidFill>
                  <a:srgbClr val="FF0000"/>
                </a:solidFill>
              </a:rPr>
              <a:t>go to </a:t>
            </a:r>
            <a:r>
              <a:rPr lang="en-US" sz="2800" dirty="0">
                <a:solidFill>
                  <a:srgbClr val="0070C0"/>
                </a:solidFill>
              </a:rPr>
              <a:t>school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to read </a:t>
            </a:r>
          </a:p>
          <a:p>
            <a:pPr>
              <a:buNone/>
            </a:pPr>
            <a:r>
              <a:rPr lang="fr-FR" sz="2800" i="1" dirty="0">
                <a:latin typeface="Times New Roman"/>
                <a:cs typeface="Times New Roman"/>
              </a:rPr>
              <a:t>→</a:t>
            </a:r>
            <a:r>
              <a:rPr lang="fr-FR" sz="2000" i="1" dirty="0" err="1"/>
              <a:t>Subject</a:t>
            </a:r>
            <a:r>
              <a:rPr lang="fr-FR" sz="2000" i="1" dirty="0"/>
              <a:t>  +  </a:t>
            </a:r>
            <a:r>
              <a:rPr lang="fr-FR" sz="2000" i="1" dirty="0">
                <a:solidFill>
                  <a:srgbClr val="C00000"/>
                </a:solidFill>
              </a:rPr>
              <a:t>( aller)  +  (</a:t>
            </a:r>
            <a:r>
              <a:rPr lang="fr-FR" sz="2000" i="1" dirty="0">
                <a:solidFill>
                  <a:srgbClr val="0070C0"/>
                </a:solidFill>
              </a:rPr>
              <a:t>lieu)</a:t>
            </a:r>
            <a:r>
              <a:rPr lang="fr-FR" sz="2000" i="1" dirty="0">
                <a:solidFill>
                  <a:srgbClr val="C00000"/>
                </a:solidFill>
              </a:rPr>
              <a:t>   + (</a:t>
            </a:r>
            <a:r>
              <a:rPr lang="fr-FR" sz="2000" i="1" dirty="0">
                <a:solidFill>
                  <a:srgbClr val="7030A0"/>
                </a:solidFill>
              </a:rPr>
              <a:t>but</a:t>
            </a:r>
            <a:r>
              <a:rPr lang="fr-FR" sz="2000" i="1" dirty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fr-FR" sz="2000" i="1" dirty="0">
              <a:solidFill>
                <a:srgbClr val="C00000"/>
              </a:solidFill>
            </a:endParaRPr>
          </a:p>
          <a:p>
            <a:pPr>
              <a:buNone/>
            </a:pPr>
            <a:endParaRPr lang="fr-FR" sz="2800" i="1" dirty="0">
              <a:solidFill>
                <a:srgbClr val="C00000"/>
              </a:solidFill>
            </a:endParaRPr>
          </a:p>
          <a:p>
            <a:pPr>
              <a:buNone/>
            </a:pPr>
            <a:endParaRPr lang="fr-FR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4398B5C-8495-4488-9FDF-FCD1639B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DB69-9B2C-4B72-9BA0-D3E6E12A2C98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fr-FR" dirty="0" smtClean="0">
                <a:solidFill>
                  <a:srgbClr val="170468"/>
                </a:solidFill>
              </a:rPr>
              <a:t>Aller</a:t>
            </a:r>
            <a:r>
              <a:rPr lang="fr-FR" dirty="0" smtClean="0"/>
              <a:t>= to go= go to = </a:t>
            </a:r>
            <a:r>
              <a:rPr lang="zh-TW" altLang="en-US" dirty="0" smtClean="0">
                <a:solidFill>
                  <a:srgbClr val="FF3300"/>
                </a:solidFill>
              </a:rPr>
              <a:t>去 </a:t>
            </a:r>
            <a:r>
              <a:rPr lang="en-US" altLang="zh-TW" dirty="0" err="1" smtClean="0">
                <a:solidFill>
                  <a:srgbClr val="FF3300"/>
                </a:solidFill>
              </a:rPr>
              <a:t>qù</a:t>
            </a:r>
            <a:endParaRPr lang="en-US" dirty="0">
              <a:solidFill>
                <a:srgbClr val="FF33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Property of Daphne OLSON</a:t>
            </a:r>
            <a:endParaRPr lang="fr-F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56792"/>
            <a:ext cx="60769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24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1354162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sz="3100" dirty="0" err="1"/>
              <a:t>Subject</a:t>
            </a:r>
            <a:r>
              <a:rPr lang="fr-FR" sz="3100" dirty="0"/>
              <a:t> + </a:t>
            </a:r>
            <a:r>
              <a:rPr lang="fr-FR" sz="3100" dirty="0">
                <a:solidFill>
                  <a:srgbClr val="FF0000"/>
                </a:solidFill>
              </a:rPr>
              <a:t>go to </a:t>
            </a:r>
            <a:r>
              <a:rPr lang="fr-FR" sz="3100" dirty="0"/>
              <a:t>+ </a:t>
            </a:r>
            <a:r>
              <a:rPr lang="fr-FR" sz="3100" dirty="0">
                <a:solidFill>
                  <a:srgbClr val="0070C0"/>
                </a:solidFill>
              </a:rPr>
              <a:t>Place</a:t>
            </a:r>
            <a:r>
              <a:rPr lang="fr-FR" sz="3100" dirty="0"/>
              <a:t> + </a:t>
            </a:r>
            <a:r>
              <a:rPr lang="fr-FR" sz="3100" dirty="0">
                <a:solidFill>
                  <a:srgbClr val="FF6600"/>
                </a:solidFill>
              </a:rPr>
              <a:t>do </a:t>
            </a:r>
            <a:r>
              <a:rPr lang="fr-FR" sz="3100" dirty="0" err="1">
                <a:solidFill>
                  <a:srgbClr val="FF6600"/>
                </a:solidFill>
              </a:rPr>
              <a:t>something</a:t>
            </a:r>
            <a:r>
              <a:rPr lang="fr-FR" sz="3100" dirty="0">
                <a:solidFill>
                  <a:srgbClr val="FF6600"/>
                </a:solidFill>
              </a:rPr>
              <a:t/>
            </a:r>
            <a:br>
              <a:rPr lang="fr-FR" sz="3100" dirty="0">
                <a:solidFill>
                  <a:srgbClr val="FF6600"/>
                </a:solidFill>
              </a:rPr>
            </a:br>
            <a:r>
              <a:rPr lang="fr-FR" sz="3100" i="1" dirty="0" err="1" smtClean="0"/>
              <a:t>Suject</a:t>
            </a:r>
            <a:r>
              <a:rPr lang="fr-FR" sz="3100" i="1" dirty="0" smtClean="0"/>
              <a:t> </a:t>
            </a:r>
            <a:r>
              <a:rPr lang="fr-FR" sz="3100" i="1" dirty="0"/>
              <a:t>+ </a:t>
            </a:r>
            <a:r>
              <a:rPr lang="fr-FR" sz="3100" i="1" dirty="0">
                <a:solidFill>
                  <a:srgbClr val="FF0000"/>
                </a:solidFill>
              </a:rPr>
              <a:t>( aller) </a:t>
            </a:r>
            <a:r>
              <a:rPr lang="fr-FR" sz="3100" i="1" dirty="0">
                <a:solidFill>
                  <a:srgbClr val="C00000"/>
                </a:solidFill>
              </a:rPr>
              <a:t>+ </a:t>
            </a:r>
            <a:r>
              <a:rPr lang="fr-FR" sz="3100" i="1" dirty="0">
                <a:solidFill>
                  <a:srgbClr val="0070C0"/>
                </a:solidFill>
              </a:rPr>
              <a:t>(lieu) </a:t>
            </a:r>
            <a:r>
              <a:rPr lang="fr-FR" sz="3100" i="1" dirty="0">
                <a:solidFill>
                  <a:srgbClr val="C00000"/>
                </a:solidFill>
              </a:rPr>
              <a:t>+ </a:t>
            </a:r>
            <a:r>
              <a:rPr lang="fr-FR" sz="3100" i="1" dirty="0">
                <a:solidFill>
                  <a:srgbClr val="FF6600"/>
                </a:solidFill>
              </a:rPr>
              <a:t>(but)</a:t>
            </a:r>
            <a:br>
              <a:rPr lang="fr-FR" sz="3100" i="1" dirty="0">
                <a:solidFill>
                  <a:srgbClr val="FF6600"/>
                </a:solidFill>
              </a:rPr>
            </a:br>
            <a:endParaRPr lang="fr-FR" sz="3100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2132856"/>
            <a:ext cx="7674056" cy="4115544"/>
          </a:xfrm>
        </p:spPr>
        <p:txBody>
          <a:bodyPr/>
          <a:lstStyle/>
          <a:p>
            <a:pPr>
              <a:buNone/>
            </a:pPr>
            <a:r>
              <a:rPr lang="fr-FR" sz="2400" i="1" dirty="0">
                <a:solidFill>
                  <a:srgbClr val="C00000"/>
                </a:solidFill>
              </a:rPr>
              <a:t>Ex. 2:  </a:t>
            </a:r>
            <a:r>
              <a:rPr lang="zh-CN" altLang="en-US" sz="2400" dirty="0"/>
              <a:t>我们 </a:t>
            </a:r>
            <a:r>
              <a:rPr lang="zh-CN" altLang="en-US" sz="2400" dirty="0" smtClean="0"/>
              <a:t> </a:t>
            </a:r>
            <a:r>
              <a:rPr lang="zh-CN" altLang="en-US" sz="2400" dirty="0" smtClean="0">
                <a:solidFill>
                  <a:srgbClr val="FF0000"/>
                </a:solidFill>
              </a:rPr>
              <a:t>去</a:t>
            </a:r>
            <a:r>
              <a:rPr lang="zh-CN" altLang="en-US" sz="2400" dirty="0" smtClean="0"/>
              <a:t>  </a:t>
            </a:r>
            <a:r>
              <a:rPr lang="zh-CN" altLang="en-US" sz="2400" dirty="0"/>
              <a:t>中国       </a:t>
            </a:r>
            <a:r>
              <a:rPr lang="zh-CN" altLang="en-US" sz="2400" dirty="0" smtClean="0"/>
              <a:t> </a:t>
            </a:r>
            <a:r>
              <a:rPr lang="zh-CN" altLang="en-US" sz="2400" dirty="0" smtClean="0">
                <a:solidFill>
                  <a:srgbClr val="0070C0"/>
                </a:solidFill>
              </a:rPr>
              <a:t>饭</a:t>
            </a:r>
            <a:r>
              <a:rPr lang="zh-CN" altLang="en-US" sz="2400" dirty="0">
                <a:solidFill>
                  <a:srgbClr val="0070C0"/>
                </a:solidFill>
              </a:rPr>
              <a:t>馆儿</a:t>
            </a:r>
            <a:r>
              <a:rPr lang="zh-CN" altLang="en-US" sz="2400" dirty="0"/>
              <a:t>   </a:t>
            </a:r>
            <a:r>
              <a:rPr lang="zh-CN" altLang="en-US" sz="2400" dirty="0" smtClean="0"/>
              <a:t>   吃  中</a:t>
            </a:r>
            <a:r>
              <a:rPr lang="zh-CN" altLang="en-US" sz="2400" dirty="0"/>
              <a:t>国菜</a:t>
            </a:r>
            <a:endParaRPr lang="en-GB" altLang="zh-CN" sz="2400" dirty="0"/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dirty="0" smtClean="0"/>
              <a:t>  </a:t>
            </a:r>
            <a:r>
              <a:rPr lang="en-US" sz="2400" dirty="0" err="1"/>
              <a:t>Wǒmen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qù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Zhōngguó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0070C0"/>
                </a:solidFill>
              </a:rPr>
              <a:t>fànguǎnr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FF6600"/>
                </a:solidFill>
              </a:rPr>
              <a:t>chī</a:t>
            </a:r>
            <a:r>
              <a:rPr lang="en-US" sz="2400" dirty="0">
                <a:solidFill>
                  <a:srgbClr val="FF6600"/>
                </a:solidFill>
              </a:rPr>
              <a:t> </a:t>
            </a:r>
            <a:r>
              <a:rPr lang="en-US" sz="2400" dirty="0" err="1" smtClean="0">
                <a:solidFill>
                  <a:srgbClr val="FF6600"/>
                </a:solidFill>
              </a:rPr>
              <a:t>Zhōngguó</a:t>
            </a:r>
            <a:r>
              <a:rPr lang="en-US" sz="2400" dirty="0" smtClean="0">
                <a:solidFill>
                  <a:srgbClr val="FF6600"/>
                </a:solidFill>
              </a:rPr>
              <a:t> </a:t>
            </a:r>
            <a:r>
              <a:rPr lang="en-US" sz="2400" dirty="0" err="1">
                <a:solidFill>
                  <a:srgbClr val="FF6600"/>
                </a:solidFill>
              </a:rPr>
              <a:t>cài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400" dirty="0"/>
              <a:t>We </a:t>
            </a:r>
            <a:r>
              <a:rPr lang="en-US" sz="2400" dirty="0">
                <a:solidFill>
                  <a:srgbClr val="FF0000"/>
                </a:solidFill>
              </a:rPr>
              <a:t>go to </a:t>
            </a:r>
            <a:r>
              <a:rPr lang="en-US" sz="2400" dirty="0">
                <a:solidFill>
                  <a:srgbClr val="0070C0"/>
                </a:solidFill>
              </a:rPr>
              <a:t>Chinese </a:t>
            </a:r>
            <a:r>
              <a:rPr lang="en-US" sz="2400" b="1" dirty="0">
                <a:solidFill>
                  <a:srgbClr val="0070C0"/>
                </a:solidFill>
              </a:rPr>
              <a:t>restaurant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F6600"/>
                </a:solidFill>
              </a:rPr>
              <a:t>eat Chinese food</a:t>
            </a:r>
            <a:r>
              <a:rPr lang="en-US" sz="2400" dirty="0"/>
              <a:t>.</a:t>
            </a:r>
            <a:endParaRPr lang="fr-F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F71377-1E7F-4D8F-93DA-B10A0688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DB69-9B2C-4B72-9BA0-D3E6E12A2C98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674056" cy="1354162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fr-FR" sz="3200" dirty="0" smtClean="0"/>
              <a:t>La formule </a:t>
            </a:r>
            <a:r>
              <a:rPr lang="fr-FR" sz="3200" dirty="0"/>
              <a:t>de </a:t>
            </a:r>
            <a:r>
              <a:rPr lang="fr-FR" sz="3200" dirty="0" smtClean="0"/>
              <a:t>politesse /</a:t>
            </a:r>
            <a:r>
              <a:rPr lang="fr-FR" sz="3200" dirty="0" err="1">
                <a:solidFill>
                  <a:srgbClr val="7030A0"/>
                </a:solidFill>
              </a:rPr>
              <a:t>polite</a:t>
            </a:r>
            <a:r>
              <a:rPr lang="fr-FR" sz="3200" dirty="0">
                <a:solidFill>
                  <a:srgbClr val="7030A0"/>
                </a:solidFill>
              </a:rPr>
              <a:t> </a:t>
            </a:r>
            <a:r>
              <a:rPr lang="fr-FR" sz="3200" dirty="0" err="1">
                <a:solidFill>
                  <a:srgbClr val="7030A0"/>
                </a:solidFill>
              </a:rPr>
              <a:t>way</a:t>
            </a:r>
            <a:r>
              <a:rPr lang="fr-FR" sz="3200" dirty="0">
                <a:solidFill>
                  <a:srgbClr val="7030A0"/>
                </a:solidFill>
              </a:rPr>
              <a:t> of </a:t>
            </a:r>
            <a:r>
              <a:rPr lang="fr-FR" sz="3200" dirty="0" err="1">
                <a:solidFill>
                  <a:srgbClr val="7030A0"/>
                </a:solidFill>
              </a:rPr>
              <a:t>saying</a:t>
            </a:r>
            <a:r>
              <a:rPr lang="fr-FR" sz="3200" dirty="0"/>
              <a:t>:  </a:t>
            </a:r>
            <a:r>
              <a:rPr lang="zh-TW" altLang="en-US" sz="3600" dirty="0" smtClean="0">
                <a:solidFill>
                  <a:srgbClr val="FF0000"/>
                </a:solidFill>
              </a:rPr>
              <a:t>请</a:t>
            </a:r>
            <a:r>
              <a:rPr lang="zh-TW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TW" sz="3200" dirty="0" err="1" smtClean="0">
                <a:solidFill>
                  <a:srgbClr val="FF0000"/>
                </a:solidFill>
              </a:rPr>
              <a:t>qǐng</a:t>
            </a:r>
            <a:r>
              <a:rPr lang="en-US" altLang="zh-TW" sz="3200" dirty="0">
                <a:solidFill>
                  <a:srgbClr val="FF0000"/>
                </a:solidFill>
              </a:rPr>
              <a:t> </a:t>
            </a:r>
            <a:r>
              <a:rPr lang="en-US" altLang="zh-TW" sz="3200" dirty="0" smtClean="0"/>
              <a:t>= </a:t>
            </a:r>
            <a:r>
              <a:rPr lang="en-US" altLang="zh-TW" sz="3200" dirty="0" smtClean="0">
                <a:solidFill>
                  <a:srgbClr val="7030A0"/>
                </a:solidFill>
              </a:rPr>
              <a:t>please</a:t>
            </a:r>
            <a:r>
              <a:rPr lang="en-US" altLang="zh-TW" sz="3200" dirty="0" smtClean="0"/>
              <a:t> / </a:t>
            </a:r>
            <a:r>
              <a:rPr lang="en-US" altLang="zh-TW" sz="3200" dirty="0" err="1" smtClean="0"/>
              <a:t>s'il</a:t>
            </a:r>
            <a:r>
              <a:rPr lang="en-US" altLang="zh-TW" sz="3200" dirty="0" smtClean="0"/>
              <a:t> </a:t>
            </a:r>
            <a:r>
              <a:rPr lang="en-US" altLang="zh-TW" sz="3200" dirty="0" err="1"/>
              <a:t>vous</a:t>
            </a:r>
            <a:r>
              <a:rPr lang="en-US" altLang="zh-TW" sz="3200" dirty="0"/>
              <a:t> </a:t>
            </a:r>
            <a:r>
              <a:rPr lang="en-US" altLang="zh-TW" sz="3200" dirty="0" err="1" smtClean="0"/>
              <a:t>plaît</a:t>
            </a:r>
            <a:r>
              <a:rPr lang="en-US" altLang="zh-TW" sz="3200" dirty="0"/>
              <a:t> /</a:t>
            </a:r>
            <a:r>
              <a:rPr lang="en-US" altLang="zh-TW" sz="3200" dirty="0" err="1"/>
              <a:t>veuillez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59632" y="1844824"/>
            <a:ext cx="7674056" cy="4608512"/>
          </a:xfrm>
        </p:spPr>
        <p:txBody>
          <a:bodyPr/>
          <a:lstStyle/>
          <a:p>
            <a:pPr marL="82296" indent="0">
              <a:buNone/>
            </a:pPr>
            <a:r>
              <a:rPr lang="fr-FR" dirty="0" err="1" smtClean="0"/>
              <a:t>Example</a:t>
            </a:r>
            <a:r>
              <a:rPr lang="fr-FR" dirty="0" smtClean="0"/>
              <a:t>:</a:t>
            </a:r>
          </a:p>
          <a:p>
            <a:pPr marL="82296" indent="0">
              <a:buNone/>
            </a:pPr>
            <a:r>
              <a:rPr lang="zh-TW" altLang="en-US" sz="2800" dirty="0" smtClean="0">
                <a:solidFill>
                  <a:srgbClr val="0070C0"/>
                </a:solidFill>
                <a:latin typeface="Calibri"/>
                <a:cs typeface="Calibri"/>
              </a:rPr>
              <a:t>❶</a:t>
            </a:r>
            <a:r>
              <a:rPr lang="zh-TW" altLang="en-US" sz="280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zh-TW" altLang="en-US" sz="2800" dirty="0" smtClean="0">
                <a:solidFill>
                  <a:srgbClr val="FF0000"/>
                </a:solidFill>
              </a:rPr>
              <a:t>请</a:t>
            </a:r>
            <a:r>
              <a:rPr lang="zh-TW" altLang="en-US" sz="2800" dirty="0"/>
              <a:t>喝</a:t>
            </a:r>
            <a:r>
              <a:rPr lang="zh-TW" altLang="en-US" sz="2800" dirty="0" smtClean="0"/>
              <a:t>茶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qǐng</a:t>
            </a:r>
            <a:r>
              <a:rPr lang="en-US" altLang="zh-TW" sz="2800" dirty="0" smtClean="0"/>
              <a:t> </a:t>
            </a:r>
            <a:r>
              <a:rPr lang="en-US" altLang="zh-TW" sz="2800" dirty="0" err="1"/>
              <a:t>hē</a:t>
            </a:r>
            <a:r>
              <a:rPr lang="en-US" altLang="zh-TW" sz="2800" dirty="0"/>
              <a:t> </a:t>
            </a:r>
            <a:r>
              <a:rPr lang="en-US" altLang="zh-TW" sz="2800" dirty="0" err="1" smtClean="0"/>
              <a:t>chá</a:t>
            </a:r>
            <a:r>
              <a:rPr lang="en-US" altLang="zh-TW" sz="2800" dirty="0"/>
              <a:t> = </a:t>
            </a:r>
            <a:r>
              <a:rPr lang="en-US" altLang="zh-TW" sz="2800" dirty="0">
                <a:solidFill>
                  <a:srgbClr val="7030A0"/>
                </a:solidFill>
              </a:rPr>
              <a:t>Please</a:t>
            </a:r>
            <a:r>
              <a:rPr lang="en-US" altLang="zh-TW" sz="2800" dirty="0"/>
              <a:t> drink </a:t>
            </a:r>
            <a:r>
              <a:rPr lang="en-US" altLang="zh-TW" sz="2800" dirty="0" smtClean="0"/>
              <a:t>tea /</a:t>
            </a:r>
          </a:p>
          <a:p>
            <a:pPr marL="82296" indent="0">
              <a:buNone/>
            </a:pPr>
            <a:r>
              <a:rPr lang="en-US" altLang="zh-TW" sz="2800" dirty="0" smtClean="0"/>
              <a:t>                                     </a:t>
            </a:r>
            <a:r>
              <a:rPr lang="en-US" altLang="zh-TW" sz="2800" dirty="0" err="1" smtClean="0">
                <a:solidFill>
                  <a:schemeClr val="accent5">
                    <a:lumMod val="50000"/>
                  </a:schemeClr>
                </a:solidFill>
              </a:rPr>
              <a:t>Veuillez</a:t>
            </a:r>
            <a:r>
              <a:rPr lang="en-US" altLang="zh-TW" sz="2800" dirty="0" smtClean="0"/>
              <a:t> </a:t>
            </a:r>
            <a:r>
              <a:rPr lang="en-US" altLang="zh-TW" sz="2800" dirty="0" err="1"/>
              <a:t>boire</a:t>
            </a:r>
            <a:r>
              <a:rPr lang="en-US" altLang="zh-TW" sz="2800" dirty="0"/>
              <a:t> du </a:t>
            </a:r>
            <a:r>
              <a:rPr lang="en-US" altLang="zh-TW" sz="2800" dirty="0" err="1" smtClean="0"/>
              <a:t>thé</a:t>
            </a:r>
            <a:endParaRPr lang="en-US" altLang="zh-TW" sz="2800" dirty="0" smtClean="0"/>
          </a:p>
          <a:p>
            <a:pPr marL="82296" indent="0">
              <a:buNone/>
            </a:pPr>
            <a:endParaRPr lang="en-US" altLang="zh-TW" sz="2800" dirty="0" smtClean="0"/>
          </a:p>
          <a:p>
            <a:pPr marL="82296" indent="0">
              <a:buNone/>
            </a:pPr>
            <a:r>
              <a:rPr lang="zh-CN" altLang="en-US" sz="2800" dirty="0" smtClean="0">
                <a:solidFill>
                  <a:srgbClr val="0070C0"/>
                </a:solidFill>
                <a:latin typeface="Calibri"/>
                <a:cs typeface="Calibri"/>
              </a:rPr>
              <a:t>❷</a:t>
            </a:r>
            <a:r>
              <a:rPr lang="zh-CN" altLang="en-US" sz="2800" dirty="0" smtClean="0">
                <a:latin typeface="Calibri"/>
                <a:cs typeface="Calibri"/>
              </a:rPr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请 问  </a:t>
            </a:r>
            <a:r>
              <a:rPr lang="zh-CN" altLang="en-US" sz="2800" dirty="0" smtClean="0"/>
              <a:t>你 的</a:t>
            </a:r>
            <a:r>
              <a:rPr lang="zh-CN" altLang="en-US" sz="2800" dirty="0"/>
              <a:t>名</a:t>
            </a:r>
            <a:r>
              <a:rPr lang="zh-CN" altLang="en-US" sz="2800" dirty="0" smtClean="0"/>
              <a:t>字 </a:t>
            </a:r>
            <a:endParaRPr lang="fr-FR" altLang="zh-CN" sz="2800" dirty="0" smtClean="0"/>
          </a:p>
          <a:p>
            <a:pPr marL="82296" indent="0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    </a:t>
            </a:r>
            <a:r>
              <a:rPr lang="en-US" sz="2400" dirty="0" err="1" smtClean="0">
                <a:solidFill>
                  <a:srgbClr val="FF0000"/>
                </a:solidFill>
              </a:rPr>
              <a:t>Qǐng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wèn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nǐ</a:t>
            </a:r>
            <a:r>
              <a:rPr lang="en-US" sz="2400" dirty="0"/>
              <a:t> de </a:t>
            </a:r>
            <a:r>
              <a:rPr lang="en-US" sz="2400" dirty="0" err="1" smtClean="0"/>
              <a:t>míngzì</a:t>
            </a:r>
            <a:r>
              <a:rPr lang="en-US" sz="2400" dirty="0" smtClean="0"/>
              <a:t> = </a:t>
            </a:r>
            <a:r>
              <a:rPr lang="en-GB" sz="2400" dirty="0" smtClean="0">
                <a:solidFill>
                  <a:srgbClr val="7030A0"/>
                </a:solidFill>
              </a:rPr>
              <a:t>May I </a:t>
            </a:r>
            <a:r>
              <a:rPr lang="en-GB" sz="2400" dirty="0">
                <a:solidFill>
                  <a:srgbClr val="7030A0"/>
                </a:solidFill>
              </a:rPr>
              <a:t>ask </a:t>
            </a:r>
            <a:r>
              <a:rPr lang="en-GB" sz="2400" dirty="0"/>
              <a:t>your name</a:t>
            </a:r>
            <a:r>
              <a:rPr lang="en-GB" sz="2400" dirty="0" smtClean="0"/>
              <a:t>?/ </a:t>
            </a:r>
          </a:p>
          <a:p>
            <a:pPr marL="82296" indent="0">
              <a:buNone/>
            </a:pP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                                        </a:t>
            </a:r>
            <a:r>
              <a:rPr lang="en-GB" sz="2400" dirty="0" err="1" smtClean="0">
                <a:solidFill>
                  <a:schemeClr val="accent5">
                    <a:lumMod val="50000"/>
                  </a:schemeClr>
                </a:solidFill>
              </a:rPr>
              <a:t>Puis</a:t>
            </a:r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-je </a:t>
            </a:r>
            <a:r>
              <a:rPr lang="en-GB" sz="2400" dirty="0">
                <a:solidFill>
                  <a:schemeClr val="accent5">
                    <a:lumMod val="50000"/>
                  </a:schemeClr>
                </a:solidFill>
              </a:rPr>
              <a:t>demander</a:t>
            </a:r>
            <a:r>
              <a:rPr lang="en-GB" sz="2400" dirty="0"/>
              <a:t> </a:t>
            </a:r>
            <a:r>
              <a:rPr lang="en-GB" sz="2400" dirty="0" err="1"/>
              <a:t>votre</a:t>
            </a:r>
            <a:r>
              <a:rPr lang="en-GB" sz="2400" dirty="0"/>
              <a:t> nom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DB69-9B2C-4B72-9BA0-D3E6E12A2C98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93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zh-TW" altLang="en-US" dirty="0" smtClean="0"/>
              <a:t>     </a:t>
            </a:r>
            <a:r>
              <a:rPr lang="fr-FR" altLang="zh-TW" dirty="0" smtClean="0"/>
              <a:t>	</a:t>
            </a:r>
            <a:r>
              <a:rPr lang="zh-TW" altLang="en-US" sz="3600" dirty="0" smtClean="0"/>
              <a:t>十 二 </a:t>
            </a:r>
            <a:r>
              <a:rPr lang="zh-TW" altLang="en-US" sz="3600" dirty="0" smtClean="0">
                <a:solidFill>
                  <a:srgbClr val="FF3300"/>
                </a:solidFill>
              </a:rPr>
              <a:t>个</a:t>
            </a:r>
            <a:r>
              <a:rPr lang="zh-TW" altLang="en-US" sz="3600" dirty="0" smtClean="0"/>
              <a:t>月 </a:t>
            </a:r>
            <a:r>
              <a:rPr lang="fr-FR" altLang="zh-TW" sz="3600" dirty="0" smtClean="0"/>
              <a:t>(</a:t>
            </a:r>
            <a:r>
              <a:rPr lang="en-US" sz="3600" dirty="0" smtClean="0">
                <a:effectLst/>
              </a:rPr>
              <a:t>les </a:t>
            </a:r>
            <a:r>
              <a:rPr lang="en-US" sz="3600" dirty="0" err="1">
                <a:effectLst/>
              </a:rPr>
              <a:t>douze</a:t>
            </a:r>
            <a:r>
              <a:rPr lang="en-US" sz="3600" dirty="0">
                <a:effectLst/>
              </a:rPr>
              <a:t> </a:t>
            </a:r>
            <a:r>
              <a:rPr lang="en-US" sz="3600" dirty="0" err="1" smtClean="0">
                <a:effectLst/>
              </a:rPr>
              <a:t>mois</a:t>
            </a:r>
            <a:r>
              <a:rPr lang="en-US" sz="3600" dirty="0" smtClean="0">
                <a:effectLst/>
              </a:rPr>
              <a:t>)</a:t>
            </a:r>
            <a:r>
              <a:rPr lang="fr-FR" altLang="zh-TW" sz="3600" dirty="0"/>
              <a:t/>
            </a:r>
            <a:br>
              <a:rPr lang="fr-FR" altLang="zh-TW" sz="3600" dirty="0"/>
            </a:br>
            <a:r>
              <a:rPr lang="fr-FR" altLang="zh-TW" sz="3600" dirty="0" smtClean="0"/>
              <a:t>    </a:t>
            </a:r>
            <a:r>
              <a:rPr lang="fr-FR" altLang="zh-TW" sz="3600" dirty="0"/>
              <a:t> </a:t>
            </a:r>
            <a:r>
              <a:rPr lang="fr-FR" altLang="zh-TW" sz="3600" dirty="0" smtClean="0"/>
              <a:t>   </a:t>
            </a:r>
            <a:r>
              <a:rPr lang="fr-FR" altLang="zh-TW" sz="3600" dirty="0" err="1" smtClean="0"/>
              <a:t>shí</a:t>
            </a:r>
            <a:r>
              <a:rPr lang="fr-FR" altLang="zh-TW" sz="3600" dirty="0" smtClean="0"/>
              <a:t> </a:t>
            </a:r>
            <a:r>
              <a:rPr lang="fr-FR" altLang="zh-TW" sz="3600" dirty="0" err="1" smtClean="0"/>
              <a:t>èr</a:t>
            </a:r>
            <a:r>
              <a:rPr lang="fr-FR" altLang="zh-TW" sz="3600" dirty="0" smtClean="0"/>
              <a:t>  </a:t>
            </a:r>
            <a:r>
              <a:rPr lang="fr-FR" altLang="zh-TW" sz="3600" dirty="0" err="1" smtClean="0">
                <a:solidFill>
                  <a:srgbClr val="FF3300"/>
                </a:solidFill>
              </a:rPr>
              <a:t>gè</a:t>
            </a:r>
            <a:r>
              <a:rPr lang="fr-FR" altLang="zh-TW" sz="3600" dirty="0" smtClean="0"/>
              <a:t> </a:t>
            </a:r>
            <a:r>
              <a:rPr lang="fr-FR" altLang="zh-TW" sz="3600" dirty="0" err="1" smtClean="0"/>
              <a:t>yuè</a:t>
            </a:r>
            <a:r>
              <a:rPr lang="fr-FR" altLang="zh-TW" sz="3600" dirty="0" smtClean="0"/>
              <a:t> 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606540"/>
            <a:ext cx="6840760" cy="443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DB69-9B2C-4B72-9BA0-D3E6E12A2C98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32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fr-FR" dirty="0" smtClean="0"/>
              <a:t>         7 </a:t>
            </a:r>
            <a:r>
              <a:rPr lang="fr-FR" dirty="0" err="1" smtClean="0"/>
              <a:t>days</a:t>
            </a:r>
            <a:r>
              <a:rPr lang="fr-FR" dirty="0" smtClean="0"/>
              <a:t> in a </a:t>
            </a:r>
            <a:r>
              <a:rPr lang="fr-FR" dirty="0" err="1" smtClean="0"/>
              <a:t>week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83076"/>
            <a:ext cx="3960440" cy="482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DB69-9B2C-4B72-9BA0-D3E6E12A2C98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47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1143000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fr-FR" dirty="0" err="1"/>
              <a:t>Week</a:t>
            </a:r>
            <a:r>
              <a:rPr lang="fr-FR" dirty="0"/>
              <a:t> </a:t>
            </a:r>
            <a:r>
              <a:rPr lang="fr-FR" dirty="0" err="1"/>
              <a:t>days</a:t>
            </a:r>
            <a:r>
              <a:rPr lang="fr-FR" dirty="0"/>
              <a:t>:  </a:t>
            </a:r>
            <a:r>
              <a:rPr lang="fr-FR" dirty="0" err="1"/>
              <a:t>Monday</a:t>
            </a:r>
            <a:r>
              <a:rPr lang="fr-FR" dirty="0"/>
              <a:t>, Tuesday…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447800"/>
            <a:ext cx="7962088" cy="522156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In </a:t>
            </a:r>
            <a:r>
              <a:rPr lang="fr-FR" dirty="0" err="1"/>
              <a:t>Chinese</a:t>
            </a:r>
            <a:r>
              <a:rPr lang="fr-FR" dirty="0"/>
              <a:t> the </a:t>
            </a:r>
            <a:r>
              <a:rPr lang="fr-FR" dirty="0" err="1"/>
              <a:t>weekdays</a:t>
            </a:r>
            <a:r>
              <a:rPr lang="fr-FR" dirty="0"/>
              <a:t> are:</a:t>
            </a:r>
          </a:p>
          <a:p>
            <a:pPr>
              <a:buNone/>
            </a:pPr>
            <a:r>
              <a:rPr lang="fr-FR" dirty="0"/>
              <a:t>		</a:t>
            </a:r>
            <a:r>
              <a:rPr lang="fr-FR" b="1" dirty="0" smtClean="0"/>
              <a:t> </a:t>
            </a:r>
            <a:r>
              <a:rPr lang="fr-FR" b="1" dirty="0" err="1" smtClean="0">
                <a:solidFill>
                  <a:srgbClr val="009900"/>
                </a:solidFill>
              </a:rPr>
              <a:t>week</a:t>
            </a:r>
            <a:r>
              <a:rPr lang="fr-FR" b="1" dirty="0" smtClean="0">
                <a:solidFill>
                  <a:srgbClr val="009900"/>
                </a:solidFill>
              </a:rPr>
              <a:t> </a:t>
            </a:r>
            <a:r>
              <a:rPr lang="fr-FR" b="1" dirty="0">
                <a:solidFill>
                  <a:srgbClr val="009900"/>
                </a:solidFill>
              </a:rPr>
              <a:t>+ </a:t>
            </a:r>
            <a:r>
              <a:rPr lang="fr-FR" b="1" dirty="0" err="1">
                <a:solidFill>
                  <a:srgbClr val="009900"/>
                </a:solidFill>
              </a:rPr>
              <a:t>number</a:t>
            </a:r>
            <a:endParaRPr lang="fr-FR" b="1" dirty="0">
              <a:solidFill>
                <a:srgbClr val="009900"/>
              </a:solidFill>
            </a:endParaRPr>
          </a:p>
          <a:p>
            <a:pPr>
              <a:buNone/>
            </a:pPr>
            <a:r>
              <a:rPr lang="fr-FR" dirty="0"/>
              <a:t>		</a:t>
            </a:r>
            <a:r>
              <a:rPr lang="en-US" dirty="0" err="1">
                <a:solidFill>
                  <a:srgbClr val="0070C0"/>
                </a:solidFill>
              </a:rPr>
              <a:t>xīngqí</a:t>
            </a:r>
            <a:r>
              <a:rPr lang="en-US" dirty="0">
                <a:solidFill>
                  <a:srgbClr val="0070C0"/>
                </a:solidFill>
              </a:rPr>
              <a:t> + </a:t>
            </a:r>
            <a:r>
              <a:rPr lang="en-US" dirty="0" err="1">
                <a:solidFill>
                  <a:srgbClr val="0070C0"/>
                </a:solidFill>
              </a:rPr>
              <a:t>yī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/>
                <a:cs typeface="Times New Roman"/>
              </a:rPr>
              <a:t>→ </a:t>
            </a:r>
            <a:r>
              <a:rPr lang="en-US" dirty="0" err="1">
                <a:solidFill>
                  <a:srgbClr val="0070C0"/>
                </a:solidFill>
                <a:latin typeface="Times New Roman"/>
                <a:cs typeface="Times New Roman"/>
              </a:rPr>
              <a:t>lundi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C00000"/>
                </a:solidFill>
              </a:rPr>
              <a:t>xīngqí</a:t>
            </a:r>
            <a:r>
              <a:rPr lang="en-US" dirty="0">
                <a:solidFill>
                  <a:srgbClr val="C00000"/>
                </a:solidFill>
              </a:rPr>
              <a:t> + </a:t>
            </a:r>
            <a:r>
              <a:rPr lang="en-US" dirty="0" err="1">
                <a:solidFill>
                  <a:srgbClr val="C00000"/>
                </a:solidFill>
              </a:rPr>
              <a:t>èr</a:t>
            </a:r>
            <a:r>
              <a:rPr lang="en-US" dirty="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mardi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FF6600"/>
                </a:solidFill>
              </a:rPr>
              <a:t>xīngqí</a:t>
            </a:r>
            <a:r>
              <a:rPr lang="en-US" dirty="0">
                <a:solidFill>
                  <a:srgbClr val="FF6600"/>
                </a:solidFill>
              </a:rPr>
              <a:t> + </a:t>
            </a:r>
            <a:r>
              <a:rPr lang="en-US" dirty="0" err="1">
                <a:solidFill>
                  <a:srgbClr val="FF6600"/>
                </a:solidFill>
              </a:rPr>
              <a:t>sān</a:t>
            </a:r>
            <a:r>
              <a:rPr lang="en-US" dirty="0">
                <a:solidFill>
                  <a:srgbClr val="FF6600"/>
                </a:solidFill>
                <a:latin typeface="Times New Roman"/>
                <a:cs typeface="Times New Roman"/>
              </a:rPr>
              <a:t>→</a:t>
            </a:r>
            <a:r>
              <a:rPr lang="en-US" dirty="0">
                <a:solidFill>
                  <a:srgbClr val="FF6600"/>
                </a:solidFill>
              </a:rPr>
              <a:t> </a:t>
            </a:r>
            <a:r>
              <a:rPr lang="en-US" dirty="0" err="1">
                <a:solidFill>
                  <a:srgbClr val="FF6600"/>
                </a:solidFill>
              </a:rPr>
              <a:t>mercredi</a:t>
            </a:r>
            <a:endParaRPr lang="en-US" dirty="0">
              <a:solidFill>
                <a:srgbClr val="FF6600"/>
              </a:solidFill>
            </a:endParaRP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7030A0"/>
                </a:solidFill>
              </a:rPr>
              <a:t>xīngqí</a:t>
            </a:r>
            <a:r>
              <a:rPr lang="en-US" dirty="0">
                <a:solidFill>
                  <a:srgbClr val="7030A0"/>
                </a:solidFill>
              </a:rPr>
              <a:t> + </a:t>
            </a:r>
            <a:r>
              <a:rPr lang="en-US" dirty="0" err="1">
                <a:solidFill>
                  <a:srgbClr val="7030A0"/>
                </a:solidFill>
              </a:rPr>
              <a:t>sì</a:t>
            </a:r>
            <a:r>
              <a:rPr lang="en-US" dirty="0">
                <a:solidFill>
                  <a:srgbClr val="7030A0"/>
                </a:solidFill>
                <a:latin typeface="Times New Roman"/>
                <a:cs typeface="Times New Roman"/>
              </a:rPr>
              <a:t>→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jeudi</a:t>
            </a:r>
            <a:endParaRPr lang="en-US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xīngqí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wǔ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→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vendredi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CC00"/>
                </a:solidFill>
              </a:rPr>
              <a:t>xīngqí</a:t>
            </a:r>
            <a:r>
              <a:rPr lang="en-US" dirty="0">
                <a:solidFill>
                  <a:srgbClr val="00CC00"/>
                </a:solidFill>
              </a:rPr>
              <a:t> + </a:t>
            </a:r>
            <a:r>
              <a:rPr lang="en-US" dirty="0" err="1">
                <a:solidFill>
                  <a:srgbClr val="00CC00"/>
                </a:solidFill>
              </a:rPr>
              <a:t>liù</a:t>
            </a:r>
            <a:r>
              <a:rPr lang="en-US" dirty="0">
                <a:solidFill>
                  <a:srgbClr val="00CC00"/>
                </a:solidFill>
                <a:latin typeface="Times New Roman"/>
                <a:cs typeface="Times New Roman"/>
              </a:rPr>
              <a:t>→</a:t>
            </a:r>
            <a:r>
              <a:rPr lang="en-US" dirty="0">
                <a:solidFill>
                  <a:srgbClr val="00CC00"/>
                </a:solidFill>
              </a:rPr>
              <a:t> </a:t>
            </a:r>
            <a:r>
              <a:rPr lang="en-US" dirty="0" err="1">
                <a:solidFill>
                  <a:srgbClr val="00CC00"/>
                </a:solidFill>
              </a:rPr>
              <a:t>samedi</a:t>
            </a:r>
            <a:endParaRPr lang="en-US" dirty="0">
              <a:solidFill>
                <a:srgbClr val="00CC00"/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rgbClr val="FF0000"/>
                </a:solidFill>
              </a:rPr>
              <a:t>xīngqí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tiān</a:t>
            </a:r>
            <a:r>
              <a:rPr lang="en-US" dirty="0">
                <a:solidFill>
                  <a:srgbClr val="FF0000"/>
                </a:solidFill>
              </a:rPr>
              <a:t>/ </a:t>
            </a:r>
            <a:r>
              <a:rPr lang="en-US" dirty="0" err="1">
                <a:solidFill>
                  <a:srgbClr val="FF0000"/>
                </a:solidFill>
              </a:rPr>
              <a:t>rì</a:t>
            </a:r>
            <a:r>
              <a:rPr lang="en-US" dirty="0">
                <a:solidFill>
                  <a:srgbClr val="FF0000"/>
                </a:solidFill>
              </a:rPr>
              <a:t> (never say </a:t>
            </a:r>
            <a:r>
              <a:rPr lang="en-US" dirty="0" err="1">
                <a:solidFill>
                  <a:srgbClr val="FF0000"/>
                </a:solidFill>
              </a:rPr>
              <a:t>xīngqí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qī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 err="1"/>
              <a:t>dimanche</a:t>
            </a:r>
            <a:r>
              <a:rPr lang="en-US" sz="1600" dirty="0">
                <a:solidFill>
                  <a:srgbClr val="FF0000"/>
                </a:solidFill>
              </a:rPr>
              <a:t> 		</a:t>
            </a:r>
            <a:endParaRPr lang="fr-FR" sz="2800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EA93472-E6E7-4BBB-A6EC-7890160A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DB69-9B2C-4B72-9BA0-D3E6E12A2C98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188640"/>
            <a:ext cx="7818072" cy="1584176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en-US" sz="3100" dirty="0" smtClean="0">
                <a:effectLst/>
              </a:rPr>
              <a:t>Language pattern/ </a:t>
            </a:r>
            <a:r>
              <a:rPr lang="en-US" sz="3100" dirty="0" err="1" smtClean="0">
                <a:effectLst/>
              </a:rPr>
              <a:t>Modèle</a:t>
            </a:r>
            <a:r>
              <a:rPr lang="en-US" sz="3100" dirty="0" smtClean="0">
                <a:effectLst/>
              </a:rPr>
              <a:t> </a:t>
            </a:r>
            <a:r>
              <a:rPr lang="en-US" sz="3100" dirty="0">
                <a:effectLst/>
              </a:rPr>
              <a:t>de </a:t>
            </a:r>
            <a:r>
              <a:rPr lang="en-US" sz="3100" dirty="0" smtClean="0">
                <a:effectLst/>
              </a:rPr>
              <a:t>langue:</a:t>
            </a:r>
            <a:r>
              <a:rPr lang="fr-FR" sz="3100" dirty="0" smtClean="0"/>
              <a:t/>
            </a:r>
            <a:br>
              <a:rPr lang="fr-FR" sz="3100" dirty="0" smtClean="0"/>
            </a:br>
            <a:r>
              <a:rPr lang="fr-FR" sz="2800" dirty="0" smtClean="0"/>
              <a:t>(</a:t>
            </a:r>
            <a:r>
              <a:rPr lang="fr-FR" sz="2800" dirty="0" smtClean="0">
                <a:solidFill>
                  <a:srgbClr val="FF0000"/>
                </a:solidFill>
              </a:rPr>
              <a:t>Time/</a:t>
            </a:r>
            <a:r>
              <a:rPr lang="fr-FR" sz="2800" dirty="0" err="1" smtClean="0">
                <a:solidFill>
                  <a:srgbClr val="FF0000"/>
                </a:solidFill>
              </a:rPr>
              <a:t>period</a:t>
            </a:r>
            <a:r>
              <a:rPr lang="fr-FR" sz="2800" dirty="0" smtClean="0"/>
              <a:t>)+ </a:t>
            </a:r>
            <a:r>
              <a:rPr lang="fr-FR" sz="2800" dirty="0" err="1" smtClean="0"/>
              <a:t>Subject</a:t>
            </a:r>
            <a:r>
              <a:rPr lang="fr-FR" sz="2800" dirty="0" smtClean="0"/>
              <a:t> +(</a:t>
            </a:r>
            <a:r>
              <a:rPr lang="fr-FR" sz="2800" dirty="0" smtClean="0">
                <a:solidFill>
                  <a:srgbClr val="00CC00"/>
                </a:solidFill>
              </a:rPr>
              <a:t>action</a:t>
            </a:r>
            <a:r>
              <a:rPr lang="fr-FR" sz="2800" dirty="0" smtClean="0"/>
              <a:t>)+(</a:t>
            </a:r>
            <a:r>
              <a:rPr lang="fr-FR" sz="2800" dirty="0">
                <a:solidFill>
                  <a:srgbClr val="0070C0"/>
                </a:solidFill>
              </a:rPr>
              <a:t>place</a:t>
            </a:r>
            <a:r>
              <a:rPr lang="fr-FR" sz="2800" dirty="0" smtClean="0"/>
              <a:t>) =</a:t>
            </a:r>
            <a:br>
              <a:rPr lang="fr-FR" sz="2800" dirty="0" smtClean="0"/>
            </a:br>
            <a:r>
              <a:rPr lang="fr-FR" sz="2800" dirty="0" smtClean="0"/>
              <a:t>  </a:t>
            </a:r>
            <a:r>
              <a:rPr lang="fr-FR" sz="2800" dirty="0" err="1" smtClean="0"/>
              <a:t>Subject</a:t>
            </a:r>
            <a:r>
              <a:rPr lang="fr-FR" sz="2800" dirty="0" smtClean="0"/>
              <a:t> +(</a:t>
            </a:r>
            <a:r>
              <a:rPr lang="fr-FR" sz="2800" dirty="0" smtClean="0">
                <a:solidFill>
                  <a:srgbClr val="FF3300"/>
                </a:solidFill>
              </a:rPr>
              <a:t>time/</a:t>
            </a:r>
            <a:r>
              <a:rPr lang="fr-FR" sz="2800" dirty="0" err="1" smtClean="0">
                <a:solidFill>
                  <a:srgbClr val="FF3300"/>
                </a:solidFill>
              </a:rPr>
              <a:t>period</a:t>
            </a:r>
            <a:r>
              <a:rPr lang="fr-FR" sz="2800" dirty="0" smtClean="0"/>
              <a:t>)+(</a:t>
            </a:r>
            <a:r>
              <a:rPr lang="fr-FR" sz="2800" dirty="0" smtClean="0">
                <a:solidFill>
                  <a:srgbClr val="009900"/>
                </a:solidFill>
              </a:rPr>
              <a:t>action</a:t>
            </a:r>
            <a:r>
              <a:rPr lang="fr-FR" sz="2800" dirty="0" smtClean="0"/>
              <a:t>) +(</a:t>
            </a:r>
            <a:r>
              <a:rPr lang="fr-FR" sz="2800" dirty="0" smtClean="0">
                <a:solidFill>
                  <a:srgbClr val="0070C0"/>
                </a:solidFill>
              </a:rPr>
              <a:t>place</a:t>
            </a:r>
            <a:r>
              <a:rPr lang="fr-FR" sz="2800" dirty="0" smtClean="0"/>
              <a:t>)</a:t>
            </a:r>
            <a:endParaRPr lang="fr-FR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844824"/>
            <a:ext cx="7848872" cy="4608512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明天</a:t>
            </a:r>
            <a:r>
              <a:rPr lang="zh-CN" altLang="en-US" sz="2800" dirty="0"/>
              <a:t>你做什</a:t>
            </a:r>
            <a:r>
              <a:rPr lang="zh-CN" altLang="en-US" sz="2800" dirty="0" smtClean="0"/>
              <a:t>么</a:t>
            </a:r>
            <a:r>
              <a:rPr lang="fr-FR" altLang="zh-CN" sz="2800" dirty="0" smtClean="0"/>
              <a:t>? </a:t>
            </a:r>
            <a:r>
              <a:rPr lang="zh-CN" altLang="en-US" sz="2800" dirty="0" smtClean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Míngtiān</a:t>
            </a:r>
            <a:r>
              <a:rPr lang="en-US" sz="2800" dirty="0"/>
              <a:t> </a:t>
            </a:r>
            <a:r>
              <a:rPr lang="en-US" sz="2800" dirty="0" err="1"/>
              <a:t>nǐ</a:t>
            </a:r>
            <a:r>
              <a:rPr lang="en-US" sz="2800" dirty="0"/>
              <a:t> </a:t>
            </a:r>
            <a:r>
              <a:rPr lang="en-US" sz="2800" dirty="0" err="1"/>
              <a:t>zuò</a:t>
            </a:r>
            <a:r>
              <a:rPr lang="en-US" sz="2800" dirty="0"/>
              <a:t> </a:t>
            </a:r>
            <a:r>
              <a:rPr lang="en-US" sz="2800" dirty="0" err="1"/>
              <a:t>shénme</a:t>
            </a:r>
            <a:r>
              <a:rPr lang="en-US" sz="2800" dirty="0"/>
              <a:t>?</a:t>
            </a:r>
          </a:p>
          <a:p>
            <a:pPr>
              <a:buNone/>
            </a:pPr>
            <a:r>
              <a:rPr lang="en-US" sz="2800" dirty="0"/>
              <a:t>	What are you doing </a:t>
            </a:r>
            <a:r>
              <a:rPr lang="en-US" sz="2800" dirty="0">
                <a:solidFill>
                  <a:srgbClr val="FF0000"/>
                </a:solidFill>
              </a:rPr>
              <a:t>tomorrow</a:t>
            </a:r>
            <a:r>
              <a:rPr lang="en-US" sz="2800" dirty="0"/>
              <a:t>?</a:t>
            </a:r>
          </a:p>
          <a:p>
            <a:pPr>
              <a:buNone/>
            </a:pPr>
            <a:r>
              <a:rPr lang="en-US" sz="2800" dirty="0">
                <a:latin typeface="Times New Roman"/>
                <a:cs typeface="Times New Roman"/>
              </a:rPr>
              <a:t>→ </a:t>
            </a:r>
            <a:r>
              <a:rPr lang="en-US" sz="2800" dirty="0" err="1">
                <a:solidFill>
                  <a:srgbClr val="FF0000"/>
                </a:solidFill>
              </a:rPr>
              <a:t>Míngtiān</a:t>
            </a:r>
            <a:r>
              <a:rPr lang="en-US" sz="2800" dirty="0"/>
              <a:t>, </a:t>
            </a:r>
            <a:r>
              <a:rPr lang="en-US" sz="2800" dirty="0" err="1"/>
              <a:t>wǒ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CC00"/>
                </a:solidFill>
              </a:rPr>
              <a:t>qù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70C0"/>
                </a:solidFill>
              </a:rPr>
              <a:t>xuéxiào</a:t>
            </a:r>
            <a:r>
              <a:rPr lang="en-US" sz="2800" dirty="0"/>
              <a:t>.</a:t>
            </a:r>
          </a:p>
          <a:p>
            <a:pPr>
              <a:buNone/>
            </a:pPr>
            <a:r>
              <a:rPr lang="en-US" sz="2800" dirty="0">
                <a:latin typeface="Times New Roman"/>
                <a:cs typeface="Times New Roman"/>
              </a:rPr>
              <a:t>→</a:t>
            </a:r>
            <a:r>
              <a:rPr lang="en-US" sz="2800" dirty="0"/>
              <a:t>I </a:t>
            </a:r>
            <a:r>
              <a:rPr lang="en-US" sz="2800" dirty="0">
                <a:solidFill>
                  <a:srgbClr val="00CC00"/>
                </a:solidFill>
              </a:rPr>
              <a:t>go to </a:t>
            </a:r>
            <a:r>
              <a:rPr lang="en-US" sz="2800" dirty="0">
                <a:solidFill>
                  <a:srgbClr val="0070C0"/>
                </a:solidFill>
              </a:rPr>
              <a:t>school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3300"/>
                </a:solidFill>
              </a:rPr>
              <a:t>tomorrow</a:t>
            </a:r>
          </a:p>
          <a:p>
            <a:pPr>
              <a:buNone/>
            </a:pPr>
            <a:r>
              <a:rPr lang="en-US" sz="2800" dirty="0">
                <a:latin typeface="Times New Roman"/>
                <a:cs typeface="Times New Roman"/>
              </a:rPr>
              <a:t>→</a:t>
            </a:r>
            <a:r>
              <a:rPr lang="fr-FR" sz="2800" dirty="0"/>
              <a:t>Je </a:t>
            </a:r>
            <a:r>
              <a:rPr lang="fr-FR" sz="2800" dirty="0">
                <a:solidFill>
                  <a:srgbClr val="00CC00"/>
                </a:solidFill>
              </a:rPr>
              <a:t>vais</a:t>
            </a:r>
            <a:r>
              <a:rPr lang="fr-FR" sz="2800" dirty="0"/>
              <a:t> </a:t>
            </a:r>
            <a:r>
              <a:rPr lang="fr-FR" sz="2800" dirty="0">
                <a:solidFill>
                  <a:srgbClr val="0070C0"/>
                </a:solidFill>
              </a:rPr>
              <a:t>à l'école </a:t>
            </a:r>
            <a:r>
              <a:rPr lang="fr-FR" sz="2800" dirty="0">
                <a:solidFill>
                  <a:srgbClr val="FF3300"/>
                </a:solidFill>
              </a:rPr>
              <a:t>demain</a:t>
            </a:r>
          </a:p>
          <a:p>
            <a:pPr>
              <a:buNone/>
            </a:pPr>
            <a:endParaRPr lang="fr-FR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今年五月</a:t>
            </a:r>
            <a:r>
              <a:rPr lang="zh-CN" altLang="en-US" sz="2800" dirty="0"/>
              <a:t>我去</a:t>
            </a:r>
            <a:r>
              <a:rPr lang="zh-CN" altLang="en-US" sz="2800" dirty="0">
                <a:solidFill>
                  <a:srgbClr val="0070C0"/>
                </a:solidFill>
              </a:rPr>
              <a:t>中</a:t>
            </a:r>
            <a:r>
              <a:rPr lang="zh-CN" altLang="en-US" sz="2800" dirty="0" smtClean="0">
                <a:solidFill>
                  <a:srgbClr val="0070C0"/>
                </a:solidFill>
              </a:rPr>
              <a:t>国</a:t>
            </a:r>
            <a:r>
              <a:rPr lang="fr-FR" altLang="zh-CN" sz="2800" dirty="0">
                <a:solidFill>
                  <a:srgbClr val="0070C0"/>
                </a:solidFill>
              </a:rPr>
              <a:t>.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Jīnnián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wǔ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yuè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wǒ</a:t>
            </a:r>
            <a:r>
              <a:rPr lang="en-US" sz="2800" dirty="0"/>
              <a:t> </a:t>
            </a:r>
            <a:r>
              <a:rPr lang="en-US" sz="2800" dirty="0" err="1"/>
              <a:t>qù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70C0"/>
                </a:solidFill>
              </a:rPr>
              <a:t>Zhōngguó</a:t>
            </a:r>
            <a:r>
              <a:rPr lang="en-US" sz="2800" dirty="0"/>
              <a:t>.</a:t>
            </a:r>
          </a:p>
          <a:p>
            <a:pPr>
              <a:buNone/>
            </a:pPr>
            <a:r>
              <a:rPr lang="en-US" sz="2800" dirty="0">
                <a:latin typeface="Times New Roman"/>
                <a:cs typeface="Times New Roman"/>
              </a:rPr>
              <a:t>→</a:t>
            </a:r>
            <a:r>
              <a:rPr lang="en-US" sz="2800" dirty="0"/>
              <a:t>I will go to China in </a:t>
            </a:r>
            <a:r>
              <a:rPr lang="en-US" sz="2800" dirty="0">
                <a:solidFill>
                  <a:srgbClr val="FF0000"/>
                </a:solidFill>
              </a:rPr>
              <a:t>May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this year</a:t>
            </a:r>
          </a:p>
          <a:p>
            <a:pPr>
              <a:buNone/>
            </a:pPr>
            <a:r>
              <a:rPr lang="fr-FR" sz="2800" dirty="0">
                <a:latin typeface="Times New Roman"/>
                <a:cs typeface="Times New Roman"/>
              </a:rPr>
              <a:t>→</a:t>
            </a:r>
            <a:r>
              <a:rPr lang="fr-FR" sz="2800" dirty="0"/>
              <a:t>Je vais aller en Chine en </a:t>
            </a:r>
            <a:r>
              <a:rPr lang="fr-FR" sz="2800" dirty="0">
                <a:solidFill>
                  <a:srgbClr val="FF0000"/>
                </a:solidFill>
              </a:rPr>
              <a:t>mai</a:t>
            </a:r>
            <a:r>
              <a:rPr lang="fr-FR" sz="2800" dirty="0"/>
              <a:t> </a:t>
            </a:r>
            <a:r>
              <a:rPr lang="fr-FR" sz="2800" dirty="0">
                <a:solidFill>
                  <a:srgbClr val="FF0000"/>
                </a:solidFill>
              </a:rPr>
              <a:t>cette année</a:t>
            </a:r>
            <a:r>
              <a:rPr lang="fr-FR" sz="2800" dirty="0"/>
              <a:t>.</a:t>
            </a:r>
            <a:endParaRPr lang="en-US" sz="28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E55019E-E7A8-43D9-917F-1FC969C9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OLSON@SKEMA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8DB69-9B2C-4B72-9BA0-D3E6E12A2C98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475</TotalTime>
  <Words>431</Words>
  <Application>Microsoft Office PowerPoint</Application>
  <PresentationFormat>On-screen Show (4:3)</PresentationFormat>
  <Paragraphs>123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Solstice</vt:lpstr>
      <vt:lpstr> In lesson 7 you will learn…</vt:lpstr>
      <vt:lpstr> Lesson 7  今天几号  What date is today?  </vt:lpstr>
      <vt:lpstr>Aller= to go= go to = 去 qù</vt:lpstr>
      <vt:lpstr> Subject + go to + Place + do something Suject + ( aller) + (lieu) + (but) </vt:lpstr>
      <vt:lpstr>La formule de politesse /polite way of saying:  请 qǐng = please / s'il vous plaît /veuillez</vt:lpstr>
      <vt:lpstr>      十 二 个月 (les douze mois)         shí èr  gè yuè </vt:lpstr>
      <vt:lpstr>         7 days in a week</vt:lpstr>
      <vt:lpstr>Week days:  Monday, Tuesday…</vt:lpstr>
      <vt:lpstr>Language pattern/ Modèle de langue: (Time/period)+ Subject +(action)+(place) =   Subject +(time/period)+(action) +(place)</vt:lpstr>
      <vt:lpstr>Exercises :  ? yuè ? hào  xīngqí ?</vt:lpstr>
      <vt:lpstr> Exercices examples </vt:lpstr>
      <vt:lpstr> Jǐ= quel(quelle)=which</vt:lpstr>
      <vt:lpstr>PowerPoint Presentation</vt:lpstr>
      <vt:lpstr>Answer the questions according to the actual situations</vt:lpstr>
      <vt:lpstr>Pair 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7  今天几号  What date is today?</dc:title>
  <dc:creator>colson</dc:creator>
  <cp:lastModifiedBy>colson</cp:lastModifiedBy>
  <cp:revision>97</cp:revision>
  <dcterms:created xsi:type="dcterms:W3CDTF">2017-01-13T10:22:46Z</dcterms:created>
  <dcterms:modified xsi:type="dcterms:W3CDTF">2023-11-17T18:20:05Z</dcterms:modified>
</cp:coreProperties>
</file>