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70" r:id="rId3"/>
    <p:sldId id="258" r:id="rId4"/>
    <p:sldId id="256" r:id="rId5"/>
    <p:sldId id="259" r:id="rId6"/>
    <p:sldId id="271" r:id="rId7"/>
    <p:sldId id="260" r:id="rId8"/>
    <p:sldId id="268" r:id="rId9"/>
    <p:sldId id="261" r:id="rId10"/>
    <p:sldId id="264" r:id="rId11"/>
    <p:sldId id="263" r:id="rId12"/>
    <p:sldId id="257" r:id="rId13"/>
    <p:sldId id="269" r:id="rId14"/>
    <p:sldId id="273" r:id="rId15"/>
    <p:sldId id="27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000099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B9D40-839A-47B4-9FC4-F80DD646458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6870B-3A28-45DB-9DF1-25F8502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FADA-6A87-4E2C-9830-B06EE4E6F656}" type="datetime1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E58-7062-4657-972F-813CB44DD067}" type="datetime1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23CE-205C-4510-9C5E-67644876EAF5}" type="datetime1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E188-60B3-41A8-B9D8-BE417F6E4040}" type="datetime1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EA9-84BA-4BC1-B6CB-70DFE077FDC1}" type="datetime1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5928-1082-4EBC-9913-BE343C3B5466}" type="datetime1">
              <a:rPr lang="fr-FR" smtClean="0"/>
              <a:t>16/05/2025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CB13-7796-44C6-97D4-E6A129299A0B}" type="datetime1">
              <a:rPr lang="fr-FR" smtClean="0"/>
              <a:t>16/05/2025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1722-344D-40F5-BFDC-22D3EBD5834B}" type="datetime1">
              <a:rPr lang="fr-FR" smtClean="0"/>
              <a:t>16/05/2025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705-E66D-4310-8561-775F6C491075}" type="datetime1">
              <a:rPr lang="fr-FR" smtClean="0"/>
              <a:t>16/05/2025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3592-B496-463C-B2B1-88BF72B5D3AD}" type="datetime1">
              <a:rPr lang="fr-FR" smtClean="0"/>
              <a:t>16/05/2025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F22-DC25-4D24-941F-2ACA3E53896D}" type="datetime1">
              <a:rPr lang="fr-FR" smtClean="0"/>
              <a:t>16/05/2025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9CC0-8D8E-4DA8-8A52-5CB391F0001B}" type="datetime1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Daphne OLSON@SKEMA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1C44-9E6D-4BEB-81CF-0DA1FC0E83E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223224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dirty="0" err="1">
                <a:solidFill>
                  <a:srgbClr val="0000FF"/>
                </a:solidFill>
              </a:rPr>
              <a:t>Lesson</a:t>
            </a:r>
            <a:r>
              <a:rPr lang="fr-FR" dirty="0">
                <a:solidFill>
                  <a:srgbClr val="0000FF"/>
                </a:solidFill>
              </a:rPr>
              <a:t> 12</a:t>
            </a:r>
            <a:br>
              <a:rPr lang="fr-FR" dirty="0">
                <a:solidFill>
                  <a:srgbClr val="0000FF"/>
                </a:solidFill>
              </a:rPr>
            </a:br>
            <a:r>
              <a:rPr lang="zh-CN" altLang="en-US" sz="3100" dirty="0">
                <a:solidFill>
                  <a:srgbClr val="0000FF"/>
                </a:solidFill>
              </a:rPr>
              <a:t>明天 天气 怎么样</a:t>
            </a:r>
            <a:r>
              <a:rPr lang="fr-FR" altLang="zh-CN" sz="3100" dirty="0">
                <a:solidFill>
                  <a:srgbClr val="0000FF"/>
                </a:solidFill>
              </a:rPr>
              <a:t/>
            </a:r>
            <a:br>
              <a:rPr lang="fr-FR" altLang="zh-CN" sz="3100" dirty="0">
                <a:solidFill>
                  <a:srgbClr val="0000FF"/>
                </a:solidFill>
              </a:rPr>
            </a:br>
            <a:r>
              <a:rPr lang="en-US" sz="2400" dirty="0" err="1"/>
              <a:t>Míngtiān</a:t>
            </a:r>
            <a:r>
              <a:rPr lang="en-US" sz="2400" dirty="0"/>
              <a:t> </a:t>
            </a:r>
            <a:r>
              <a:rPr lang="en-US" sz="2400" dirty="0" err="1"/>
              <a:t>tiānqì</a:t>
            </a:r>
            <a:r>
              <a:rPr lang="en-US" sz="2400" dirty="0"/>
              <a:t>  </a:t>
            </a:r>
            <a:r>
              <a:rPr lang="en-US" sz="2400" dirty="0" err="1"/>
              <a:t>zěnme</a:t>
            </a:r>
            <a:r>
              <a:rPr lang="en-US" sz="2400" dirty="0"/>
              <a:t> </a:t>
            </a:r>
            <a:r>
              <a:rPr lang="en-US" sz="2400" dirty="0" err="1"/>
              <a:t>yàng</a:t>
            </a:r>
            <a:r>
              <a:rPr lang="fr-FR" sz="3100" dirty="0"/>
              <a:t/>
            </a:r>
            <a:br>
              <a:rPr lang="fr-FR" sz="3100" dirty="0"/>
            </a:br>
            <a:r>
              <a:rPr lang="fr-FR" sz="3100" dirty="0" err="1">
                <a:solidFill>
                  <a:schemeClr val="accent2">
                    <a:lumMod val="50000"/>
                  </a:schemeClr>
                </a:solidFill>
              </a:rPr>
              <a:t>What</a:t>
            </a:r>
            <a:r>
              <a:rPr lang="fr-FR" sz="3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accent2">
                    <a:lumMod val="50000"/>
                  </a:schemeClr>
                </a:solidFill>
              </a:rPr>
              <a:t>will</a:t>
            </a:r>
            <a:r>
              <a:rPr lang="fr-FR" sz="3100" dirty="0">
                <a:solidFill>
                  <a:schemeClr val="accent2">
                    <a:lumMod val="50000"/>
                  </a:schemeClr>
                </a:solidFill>
              </a:rPr>
              <a:t> the </a:t>
            </a:r>
            <a:r>
              <a:rPr lang="fr-FR" sz="3100" dirty="0" err="1">
                <a:solidFill>
                  <a:schemeClr val="accent2">
                    <a:lumMod val="50000"/>
                  </a:schemeClr>
                </a:solidFill>
              </a:rPr>
              <a:t>weather</a:t>
            </a:r>
            <a:r>
              <a:rPr lang="fr-FR" sz="3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accent2">
                    <a:lumMod val="50000"/>
                  </a:schemeClr>
                </a:solidFill>
              </a:rPr>
              <a:t>be</a:t>
            </a:r>
            <a:r>
              <a:rPr lang="fr-FR" sz="3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accent2">
                    <a:lumMod val="50000"/>
                  </a:schemeClr>
                </a:solidFill>
              </a:rPr>
              <a:t>like</a:t>
            </a:r>
            <a:r>
              <a:rPr lang="fr-FR" sz="3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accent2">
                    <a:lumMod val="50000"/>
                  </a:schemeClr>
                </a:solidFill>
              </a:rPr>
              <a:t>tomorrow</a:t>
            </a:r>
            <a:endParaRPr lang="en-US" sz="3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912768" cy="199377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2500"/>
          </a:bodyPr>
          <a:lstStyle/>
          <a:p>
            <a:pPr algn="l"/>
            <a:r>
              <a:rPr lang="fr-FR" dirty="0">
                <a:solidFill>
                  <a:srgbClr val="0000FF"/>
                </a:solidFill>
              </a:rPr>
              <a:t>This </a:t>
            </a:r>
            <a:r>
              <a:rPr lang="fr-FR" dirty="0" err="1">
                <a:solidFill>
                  <a:srgbClr val="0000FF"/>
                </a:solidFill>
              </a:rPr>
              <a:t>lesson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you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will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learn</a:t>
            </a:r>
            <a:r>
              <a:rPr lang="fr-FR" dirty="0">
                <a:solidFill>
                  <a:srgbClr val="0000FF"/>
                </a:solidFill>
              </a:rPr>
              <a:t>:</a:t>
            </a:r>
          </a:p>
          <a:p>
            <a:pPr algn="l"/>
            <a:r>
              <a:rPr lang="fr-FR" dirty="0">
                <a:solidFill>
                  <a:srgbClr val="0070C0"/>
                </a:solidFill>
              </a:rPr>
              <a:t>-Practice </a:t>
            </a:r>
            <a:r>
              <a:rPr lang="fr-FR" dirty="0" err="1">
                <a:solidFill>
                  <a:srgbClr val="0070C0"/>
                </a:solidFill>
              </a:rPr>
              <a:t>talking</a:t>
            </a:r>
            <a:r>
              <a:rPr lang="fr-FR" dirty="0">
                <a:solidFill>
                  <a:srgbClr val="0070C0"/>
                </a:solidFill>
              </a:rPr>
              <a:t> about the </a:t>
            </a:r>
            <a:r>
              <a:rPr lang="fr-FR" dirty="0" err="1">
                <a:solidFill>
                  <a:srgbClr val="0070C0"/>
                </a:solidFill>
              </a:rPr>
              <a:t>weather</a:t>
            </a:r>
            <a:endParaRPr lang="fr-FR" dirty="0">
              <a:solidFill>
                <a:srgbClr val="0070C0"/>
              </a:solidFill>
            </a:endParaRPr>
          </a:p>
          <a:p>
            <a:pPr algn="l"/>
            <a:r>
              <a:rPr lang="fr-FR" dirty="0">
                <a:solidFill>
                  <a:srgbClr val="0070C0"/>
                </a:solidFill>
              </a:rPr>
              <a:t>-How to </a:t>
            </a:r>
            <a:r>
              <a:rPr lang="fr-FR" dirty="0" err="1">
                <a:solidFill>
                  <a:srgbClr val="0070C0"/>
                </a:solidFill>
              </a:rPr>
              <a:t>describe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symptoms</a:t>
            </a:r>
            <a:r>
              <a:rPr lang="fr-FR" dirty="0">
                <a:solidFill>
                  <a:srgbClr val="0070C0"/>
                </a:solidFill>
              </a:rPr>
              <a:t> to the </a:t>
            </a:r>
            <a:r>
              <a:rPr lang="fr-FR" dirty="0" err="1">
                <a:solidFill>
                  <a:srgbClr val="0070C0"/>
                </a:solidFill>
              </a:rPr>
              <a:t>doctor</a:t>
            </a:r>
            <a:endParaRPr lang="fr-FR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8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dirty="0">
                <a:solidFill>
                  <a:srgbClr val="FF0000"/>
                </a:solidFill>
              </a:rPr>
              <a:t>多</a:t>
            </a:r>
            <a:r>
              <a:rPr lang="en-US" dirty="0" err="1">
                <a:solidFill>
                  <a:srgbClr val="FF0000"/>
                </a:solidFill>
              </a:rPr>
              <a:t>Duō</a:t>
            </a:r>
            <a:r>
              <a:rPr lang="en-US" dirty="0"/>
              <a:t>= more, many, much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/>
              <a:t>( adj. )	1. beaucoup / nombreux</a:t>
            </a:r>
            <a:br>
              <a:rPr lang="fr-FR" dirty="0"/>
            </a:br>
            <a:r>
              <a:rPr lang="fr-FR" dirty="0"/>
              <a:t>		2. de plus / de trop</a:t>
            </a:r>
            <a:br>
              <a:rPr lang="fr-FR" dirty="0"/>
            </a:br>
            <a:r>
              <a:rPr lang="fr-FR" dirty="0"/>
              <a:t>		3. plus de</a:t>
            </a:r>
          </a:p>
          <a:p>
            <a:pPr>
              <a:buNone/>
            </a:pPr>
            <a:r>
              <a:rPr lang="en-GB" dirty="0"/>
              <a:t>Ex: 	</a:t>
            </a:r>
            <a:r>
              <a:rPr lang="en-US" dirty="0" err="1"/>
              <a:t>Tā</a:t>
            </a:r>
            <a:r>
              <a:rPr lang="en-US" dirty="0"/>
              <a:t> </a:t>
            </a:r>
            <a:r>
              <a:rPr lang="en-US" dirty="0" err="1"/>
              <a:t>mǎi</a:t>
            </a:r>
            <a:r>
              <a:rPr lang="en-US" dirty="0"/>
              <a:t> </a:t>
            </a:r>
            <a:r>
              <a:rPr lang="en-US" dirty="0" err="1"/>
              <a:t>hěn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duō</a:t>
            </a:r>
            <a:r>
              <a:rPr lang="en-US" dirty="0"/>
              <a:t> </a:t>
            </a:r>
            <a:r>
              <a:rPr lang="en-US" dirty="0" err="1"/>
              <a:t>shū</a:t>
            </a:r>
            <a:endParaRPr lang="en-GB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(adv. )	1. quel ? / combien?</a:t>
            </a:r>
            <a:br>
              <a:rPr lang="fr-FR" dirty="0"/>
            </a:br>
            <a:r>
              <a:rPr lang="fr-FR" dirty="0"/>
              <a:t>		2. comme / quel / combien</a:t>
            </a:r>
          </a:p>
          <a:p>
            <a:pPr>
              <a:buNone/>
            </a:pPr>
            <a:r>
              <a:rPr lang="en-GB" dirty="0"/>
              <a:t>Ex: 	</a:t>
            </a:r>
            <a:r>
              <a:rPr lang="en-US" dirty="0" err="1">
                <a:solidFill>
                  <a:srgbClr val="FF0000"/>
                </a:solidFill>
              </a:rPr>
              <a:t>duō</a:t>
            </a:r>
            <a:r>
              <a:rPr lang="en-US" dirty="0"/>
              <a:t> </a:t>
            </a:r>
            <a:r>
              <a:rPr lang="en-US" dirty="0" err="1"/>
              <a:t>shǎo</a:t>
            </a:r>
            <a:r>
              <a:rPr lang="en-US" dirty="0"/>
              <a:t> </a:t>
            </a:r>
            <a:r>
              <a:rPr lang="en-US" dirty="0" err="1"/>
              <a:t>qián</a:t>
            </a:r>
            <a:r>
              <a:rPr lang="en-US" dirty="0"/>
              <a:t>? = How much money?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duō</a:t>
            </a:r>
            <a:r>
              <a:rPr lang="en-US" dirty="0"/>
              <a:t> </a:t>
            </a:r>
            <a:r>
              <a:rPr lang="en-US" dirty="0" err="1"/>
              <a:t>chī</a:t>
            </a:r>
            <a:r>
              <a:rPr lang="en-US" dirty="0"/>
              <a:t> </a:t>
            </a:r>
            <a:r>
              <a:rPr lang="en-US" dirty="0" err="1"/>
              <a:t>xiē</a:t>
            </a:r>
            <a:r>
              <a:rPr lang="en-US" dirty="0"/>
              <a:t>= eat some more , 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	   	</a:t>
            </a:r>
            <a:r>
              <a:rPr lang="en-US" dirty="0" err="1">
                <a:solidFill>
                  <a:srgbClr val="FF0000"/>
                </a:solidFill>
              </a:rPr>
              <a:t>duō</a:t>
            </a:r>
            <a:r>
              <a:rPr lang="en-US" dirty="0"/>
              <a:t> </a:t>
            </a:r>
            <a:r>
              <a:rPr lang="en-US" dirty="0" err="1"/>
              <a:t>mǎi</a:t>
            </a:r>
            <a:r>
              <a:rPr lang="en-US" dirty="0"/>
              <a:t> </a:t>
            </a:r>
            <a:r>
              <a:rPr lang="en-US" dirty="0" err="1"/>
              <a:t>xiē</a:t>
            </a:r>
            <a:r>
              <a:rPr lang="en-US" dirty="0"/>
              <a:t> = buy some more</a:t>
            </a:r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dirty="0"/>
              <a:t>The measure word - </a:t>
            </a:r>
            <a:r>
              <a:rPr lang="zh-CN" altLang="fr-FR" dirty="0">
                <a:solidFill>
                  <a:srgbClr val="FF0000"/>
                </a:solidFill>
              </a:rPr>
              <a:t>些</a:t>
            </a:r>
            <a:r>
              <a:rPr lang="fr-FR" dirty="0" err="1">
                <a:solidFill>
                  <a:srgbClr val="FF0000"/>
                </a:solidFill>
              </a:rPr>
              <a:t>Xiē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4006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Marque de la quantité indéterminée (pluriel)</a:t>
            </a:r>
          </a:p>
          <a:p>
            <a:r>
              <a:rPr lang="fr-FR" dirty="0"/>
              <a:t>Certains / quelques / plusieurs / un peu</a:t>
            </a:r>
          </a:p>
          <a:p>
            <a:r>
              <a:rPr lang="en-GB" dirty="0"/>
              <a:t>Some / </a:t>
            </a:r>
            <a:r>
              <a:rPr lang="en-GB"/>
              <a:t>a few</a:t>
            </a:r>
            <a:endParaRPr lang="fr-FR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Ex: </a:t>
            </a:r>
          </a:p>
          <a:p>
            <a:pPr>
              <a:buNone/>
            </a:pP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/>
              <a:t>dú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xiē</a:t>
            </a:r>
            <a:r>
              <a:rPr lang="en-US" dirty="0"/>
              <a:t> </a:t>
            </a:r>
            <a:r>
              <a:rPr lang="en-US" dirty="0" err="1"/>
              <a:t>hànyǔ</a:t>
            </a:r>
            <a:r>
              <a:rPr lang="en-US" dirty="0"/>
              <a:t> </a:t>
            </a:r>
            <a:r>
              <a:rPr lang="en-US" dirty="0" err="1"/>
              <a:t>shū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→ </a:t>
            </a:r>
            <a:r>
              <a:rPr lang="en-US" dirty="0"/>
              <a:t>You read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Chinese books.</a:t>
            </a:r>
          </a:p>
          <a:p>
            <a:pPr>
              <a:buNone/>
            </a:pP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duō</a:t>
            </a:r>
            <a:r>
              <a:rPr lang="en-US" dirty="0"/>
              <a:t> </a:t>
            </a:r>
            <a:r>
              <a:rPr lang="en-US" dirty="0" err="1"/>
              <a:t>dú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xiē</a:t>
            </a:r>
            <a:r>
              <a:rPr lang="en-US" dirty="0"/>
              <a:t> </a:t>
            </a:r>
            <a:r>
              <a:rPr lang="en-US" dirty="0" err="1"/>
              <a:t>hànyǔ</a:t>
            </a:r>
            <a:r>
              <a:rPr lang="en-US" dirty="0"/>
              <a:t> </a:t>
            </a:r>
            <a:r>
              <a:rPr lang="en-US" dirty="0" err="1"/>
              <a:t>shū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→ </a:t>
            </a:r>
            <a:r>
              <a:rPr lang="en-US" dirty="0"/>
              <a:t>You read </a:t>
            </a:r>
            <a:r>
              <a:rPr lang="en-US" dirty="0">
                <a:solidFill>
                  <a:srgbClr val="FF0000"/>
                </a:solidFill>
              </a:rPr>
              <a:t>some more</a:t>
            </a:r>
            <a:r>
              <a:rPr lang="en-US" dirty="0"/>
              <a:t> Chinese books.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b="1" dirty="0" err="1"/>
              <a:t>Grammaire</a:t>
            </a:r>
            <a:r>
              <a:rPr lang="en-US" b="1" dirty="0"/>
              <a:t> - </a:t>
            </a:r>
            <a:r>
              <a:rPr lang="en-US" b="1" dirty="0" err="1"/>
              <a:t>Syntaxe</a:t>
            </a:r>
            <a:r>
              <a:rPr lang="en-US" b="1" dirty="0"/>
              <a:t> " </a:t>
            </a:r>
            <a:r>
              <a:rPr lang="en-US" b="1" dirty="0" err="1"/>
              <a:t>ni</a:t>
            </a:r>
            <a:r>
              <a:rPr lang="en-US" b="1" dirty="0"/>
              <a:t> ... </a:t>
            </a:r>
            <a:r>
              <a:rPr lang="en-US" b="1" dirty="0" err="1"/>
              <a:t>ni</a:t>
            </a:r>
            <a:r>
              <a:rPr lang="en-US" b="1" dirty="0"/>
              <a:t> ... "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dirty="0"/>
              <a:t>La structure </a:t>
            </a:r>
            <a:r>
              <a:rPr lang="fr-FR" dirty="0">
                <a:solidFill>
                  <a:srgbClr val="FF0000"/>
                </a:solidFill>
              </a:rPr>
              <a:t>不(</a:t>
            </a:r>
            <a:r>
              <a:rPr lang="en-US" dirty="0" err="1">
                <a:solidFill>
                  <a:srgbClr val="FF0000"/>
                </a:solidFill>
              </a:rPr>
              <a:t>bù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fr-FR" dirty="0"/>
              <a:t>...  </a:t>
            </a:r>
            <a:r>
              <a:rPr lang="fr-FR" dirty="0" err="1">
                <a:solidFill>
                  <a:srgbClr val="FF0000"/>
                </a:solidFill>
              </a:rPr>
              <a:t>也不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yě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GB" altLang="zh-TW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ú)</a:t>
            </a:r>
            <a:r>
              <a:rPr lang="fr-FR" dirty="0"/>
              <a:t>... peut lier deux adjectifs ou deux verbes. </a:t>
            </a:r>
          </a:p>
          <a:p>
            <a:endParaRPr lang="fr-FR" dirty="0"/>
          </a:p>
          <a:p>
            <a:r>
              <a:rPr lang="fr-FR" dirty="0"/>
              <a:t>Exemples:</a:t>
            </a:r>
          </a:p>
          <a:p>
            <a:pPr>
              <a:buNone/>
            </a:pPr>
            <a:r>
              <a:rPr lang="en-GB" altLang="zh-TW" dirty="0"/>
              <a:t>	 </a:t>
            </a:r>
            <a:r>
              <a:rPr lang="en-US" dirty="0" err="1"/>
              <a:t>Jīntiān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bù</a:t>
            </a:r>
            <a:r>
              <a:rPr lang="en-US" dirty="0"/>
              <a:t> </a:t>
            </a:r>
            <a:r>
              <a:rPr lang="en-US" dirty="0" err="1"/>
              <a:t>lěng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yě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bú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rè</a:t>
            </a:r>
            <a:r>
              <a:rPr lang="en-US" dirty="0"/>
              <a:t>. </a:t>
            </a:r>
            <a:r>
              <a:rPr lang="zh-TW" altLang="en-US" dirty="0"/>
              <a:t>今天 </a:t>
            </a:r>
            <a:r>
              <a:rPr lang="zh-TW" altLang="en-US" dirty="0">
                <a:solidFill>
                  <a:srgbClr val="FF0000"/>
                </a:solidFill>
              </a:rPr>
              <a:t>不</a:t>
            </a:r>
            <a:r>
              <a:rPr lang="zh-TW" altLang="en-US" dirty="0"/>
              <a:t> 冷 </a:t>
            </a:r>
            <a:r>
              <a:rPr lang="zh-TW" altLang="en-US" dirty="0">
                <a:solidFill>
                  <a:srgbClr val="FF0000"/>
                </a:solidFill>
              </a:rPr>
              <a:t>也不</a:t>
            </a:r>
            <a:r>
              <a:rPr lang="zh-TW" altLang="en-US" dirty="0"/>
              <a:t> 热。 </a:t>
            </a:r>
            <a:endParaRPr lang="en-GB" altLang="zh-TW" dirty="0"/>
          </a:p>
          <a:p>
            <a:pPr>
              <a:buNone/>
            </a:pPr>
            <a:r>
              <a:rPr lang="en-GB" altLang="zh-TW" dirty="0"/>
              <a:t>	</a:t>
            </a:r>
            <a:r>
              <a:rPr lang="en-US" altLang="zh-TW" dirty="0"/>
              <a:t>( </a:t>
            </a:r>
            <a:r>
              <a:rPr lang="en-US" dirty="0" err="1"/>
              <a:t>Aujourd'hui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ne fait </a:t>
            </a:r>
            <a:r>
              <a:rPr lang="en-US" dirty="0" err="1">
                <a:solidFill>
                  <a:srgbClr val="FF0000"/>
                </a:solidFill>
              </a:rPr>
              <a:t>ni</a:t>
            </a:r>
            <a:r>
              <a:rPr lang="en-US" dirty="0"/>
              <a:t> </a:t>
            </a:r>
            <a:r>
              <a:rPr lang="en-US" dirty="0" err="1"/>
              <a:t>froid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ni</a:t>
            </a:r>
            <a:r>
              <a:rPr lang="en-US" dirty="0"/>
              <a:t> </a:t>
            </a:r>
            <a:r>
              <a:rPr lang="en-US" dirty="0" err="1"/>
              <a:t>chaud</a:t>
            </a:r>
            <a:r>
              <a:rPr lang="en-US" dirty="0"/>
              <a:t>. 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/>
              <a:t>In-class </a:t>
            </a:r>
            <a:r>
              <a:rPr lang="fr-FR" dirty="0" err="1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rgbClr val="000099"/>
                </a:solidFill>
              </a:rPr>
              <a:t>1. </a:t>
            </a:r>
            <a:r>
              <a:rPr lang="zh-CN" altLang="en-US" sz="2400" b="1" dirty="0">
                <a:solidFill>
                  <a:srgbClr val="000099"/>
                </a:solidFill>
              </a:rPr>
              <a:t>你 昨天几点回家的？</a:t>
            </a:r>
            <a:endParaRPr lang="fr-FR" altLang="zh-CN" sz="2400" b="1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Nǐ</a:t>
            </a:r>
            <a:r>
              <a:rPr lang="en-US" sz="2400" dirty="0"/>
              <a:t> </a:t>
            </a:r>
            <a:r>
              <a:rPr lang="en-US" sz="2400" dirty="0" err="1"/>
              <a:t>zuótiān</a:t>
            </a:r>
            <a:r>
              <a:rPr lang="en-US" sz="2400" dirty="0"/>
              <a:t> </a:t>
            </a:r>
            <a:r>
              <a:rPr lang="en-US" sz="2400" dirty="0" err="1"/>
              <a:t>jǐ</a:t>
            </a:r>
            <a:r>
              <a:rPr lang="en-US" sz="2400" dirty="0"/>
              <a:t> </a:t>
            </a:r>
            <a:r>
              <a:rPr lang="en-US" sz="2400" dirty="0" err="1"/>
              <a:t>diǎn</a:t>
            </a:r>
            <a:r>
              <a:rPr lang="en-US" sz="2400" dirty="0"/>
              <a:t> </a:t>
            </a:r>
            <a:r>
              <a:rPr lang="en-US" sz="2400" dirty="0" err="1"/>
              <a:t>huí</a:t>
            </a:r>
            <a:r>
              <a:rPr lang="en-US" sz="2400" dirty="0"/>
              <a:t> </a:t>
            </a:r>
            <a:r>
              <a:rPr lang="en-US" sz="2400" dirty="0" err="1"/>
              <a:t>jiā</a:t>
            </a:r>
            <a:r>
              <a:rPr lang="en-US" sz="2400" dirty="0"/>
              <a:t> de?</a:t>
            </a:r>
          </a:p>
          <a:p>
            <a:pPr marL="0" indent="0">
              <a:buNone/>
            </a:pPr>
            <a:r>
              <a:rPr lang="fr-FR" sz="2400" b="1" i="1" dirty="0" err="1"/>
              <a:t>Answer</a:t>
            </a:r>
            <a:r>
              <a:rPr lang="fr-FR" sz="2400" b="1" i="1" dirty="0"/>
              <a:t>:</a:t>
            </a:r>
            <a:r>
              <a:rPr lang="fr-FR" sz="2400" dirty="0"/>
              <a:t> </a:t>
            </a:r>
            <a:r>
              <a:rPr lang="en-US" sz="2400" dirty="0" err="1"/>
              <a:t>Wǒ</a:t>
            </a:r>
            <a:r>
              <a:rPr lang="en-US" sz="2400" dirty="0"/>
              <a:t> </a:t>
            </a:r>
            <a:r>
              <a:rPr lang="en-US" sz="2400" dirty="0" err="1"/>
              <a:t>zuótiān</a:t>
            </a:r>
            <a:r>
              <a:rPr lang="en-US" sz="2400" dirty="0"/>
              <a:t>______</a:t>
            </a:r>
            <a:r>
              <a:rPr lang="en-US" sz="2400" dirty="0" err="1"/>
              <a:t>diǎn</a:t>
            </a:r>
            <a:r>
              <a:rPr lang="en-US" sz="2400" dirty="0"/>
              <a:t> </a:t>
            </a:r>
            <a:r>
              <a:rPr lang="en-US" sz="2400" dirty="0" err="1"/>
              <a:t>huí</a:t>
            </a:r>
            <a:r>
              <a:rPr lang="en-US" sz="2400" dirty="0"/>
              <a:t> </a:t>
            </a:r>
            <a:r>
              <a:rPr lang="en-US" sz="2400" dirty="0" err="1"/>
              <a:t>jiā</a:t>
            </a:r>
            <a:r>
              <a:rPr lang="en-US" sz="2400" dirty="0"/>
              <a:t> de.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>
                <a:solidFill>
                  <a:srgbClr val="000099"/>
                </a:solidFill>
              </a:rPr>
              <a:t>2. </a:t>
            </a:r>
            <a:r>
              <a:rPr lang="zh-CN" altLang="en-US" sz="2400" b="1" dirty="0">
                <a:solidFill>
                  <a:srgbClr val="000099"/>
                </a:solidFill>
              </a:rPr>
              <a:t>昨天尼斯的天气怎么样？</a:t>
            </a:r>
            <a:r>
              <a:rPr lang="fr-FR" altLang="zh-CN" sz="2400" b="1" dirty="0">
                <a:solidFill>
                  <a:srgbClr val="000099"/>
                </a:solidFill>
              </a:rPr>
              <a:t>(</a:t>
            </a:r>
            <a:r>
              <a:rPr lang="fr-FR" altLang="zh-CN" sz="2400" b="1" dirty="0" err="1">
                <a:solidFill>
                  <a:srgbClr val="000099"/>
                </a:solidFill>
              </a:rPr>
              <a:t>Tài</a:t>
            </a:r>
            <a:r>
              <a:rPr lang="fr-FR" altLang="zh-CN" sz="2400" b="1" dirty="0">
                <a:solidFill>
                  <a:srgbClr val="000099"/>
                </a:solidFill>
              </a:rPr>
              <a:t>…..le)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Zuótiān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3300"/>
                </a:solidFill>
              </a:rPr>
              <a:t>Nísī</a:t>
            </a:r>
            <a:r>
              <a:rPr lang="en-US" sz="2400" dirty="0"/>
              <a:t> </a:t>
            </a:r>
            <a:r>
              <a:rPr lang="en-US" sz="2400" dirty="0" smtClean="0"/>
              <a:t>de </a:t>
            </a:r>
            <a:r>
              <a:rPr lang="en-US" sz="2400" dirty="0" err="1"/>
              <a:t>tiānqì</a:t>
            </a:r>
            <a:r>
              <a:rPr lang="en-US" sz="2400" dirty="0"/>
              <a:t> </a:t>
            </a:r>
            <a:r>
              <a:rPr lang="en-US" sz="2400" dirty="0" err="1"/>
              <a:t>zěnme</a:t>
            </a:r>
            <a:r>
              <a:rPr lang="en-US" sz="2400" dirty="0"/>
              <a:t> </a:t>
            </a:r>
            <a:r>
              <a:rPr lang="en-US" sz="2400" dirty="0" err="1"/>
              <a:t>yàng</a:t>
            </a:r>
            <a:r>
              <a:rPr lang="en-US" sz="2400" dirty="0"/>
              <a:t>? </a:t>
            </a:r>
            <a:r>
              <a:rPr lang="en-US" sz="2400" dirty="0">
                <a:solidFill>
                  <a:srgbClr val="000099"/>
                </a:solidFill>
              </a:rPr>
              <a:t>(</a:t>
            </a:r>
            <a:r>
              <a:rPr lang="en-US" sz="2400" dirty="0" err="1">
                <a:solidFill>
                  <a:srgbClr val="000099"/>
                </a:solidFill>
              </a:rPr>
              <a:t>Tài</a:t>
            </a:r>
            <a:r>
              <a:rPr lang="en-US" sz="2400" dirty="0">
                <a:solidFill>
                  <a:srgbClr val="000099"/>
                </a:solidFill>
              </a:rPr>
              <a:t> …… le!)</a:t>
            </a:r>
          </a:p>
          <a:p>
            <a:pPr marL="0" indent="0">
              <a:buNone/>
            </a:pPr>
            <a:r>
              <a:rPr lang="fr-FR" sz="2400" b="1" i="1" dirty="0" err="1"/>
              <a:t>Answer</a:t>
            </a:r>
            <a:r>
              <a:rPr lang="fr-FR" sz="2400" b="1" i="1" dirty="0"/>
              <a:t>: </a:t>
            </a:r>
            <a:r>
              <a:rPr lang="en-US" sz="2400" dirty="0" err="1"/>
              <a:t>Zuótiān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FF3300"/>
                </a:solidFill>
              </a:rPr>
              <a:t>Nísī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tiānqì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tài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lěng</a:t>
            </a:r>
            <a:r>
              <a:rPr lang="en-US" sz="2400" b="1" i="1" dirty="0">
                <a:solidFill>
                  <a:srgbClr val="FF0000"/>
                </a:solidFill>
              </a:rPr>
              <a:t>/ </a:t>
            </a:r>
            <a:r>
              <a:rPr lang="en-US" sz="2400" b="1" i="1" dirty="0" err="1">
                <a:solidFill>
                  <a:srgbClr val="FF0000"/>
                </a:solidFill>
              </a:rPr>
              <a:t>rè</a:t>
            </a:r>
            <a:r>
              <a:rPr lang="en-US" sz="2400" b="1" i="1" dirty="0">
                <a:solidFill>
                  <a:srgbClr val="FF0000"/>
                </a:solidFill>
              </a:rPr>
              <a:t> le!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6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8" y="274032"/>
            <a:ext cx="6442839" cy="585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69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030397"/>
                </a:solidFill>
              </a:rPr>
              <a:t>4 </a:t>
            </a:r>
            <a:r>
              <a:rPr lang="fr-FR" sz="2800" dirty="0" err="1" smtClean="0">
                <a:solidFill>
                  <a:srgbClr val="030397"/>
                </a:solidFill>
              </a:rPr>
              <a:t>Seasons</a:t>
            </a:r>
            <a:r>
              <a:rPr lang="fr-FR" sz="2800" dirty="0" smtClean="0">
                <a:solidFill>
                  <a:srgbClr val="030397"/>
                </a:solidFill>
              </a:rPr>
              <a:t> in </a:t>
            </a:r>
            <a:r>
              <a:rPr lang="fr-FR" sz="2800" dirty="0" err="1" smtClean="0">
                <a:solidFill>
                  <a:srgbClr val="030397"/>
                </a:solidFill>
              </a:rPr>
              <a:t>Chinese</a:t>
            </a:r>
            <a:endParaRPr lang="en-US" sz="2800" dirty="0">
              <a:solidFill>
                <a:srgbClr val="03039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8C6-380C-4BFF-984E-5B7994012FCB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52736"/>
            <a:ext cx="3744416" cy="52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5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41805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142236"/>
            <a:ext cx="4896543" cy="631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72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2800" smtClean="0"/>
              <a:t>L’interrogatif  </a:t>
            </a:r>
            <a:r>
              <a:rPr lang="zh-TW" altLang="en-US" sz="2800" b="1" smtClean="0">
                <a:solidFill>
                  <a:srgbClr val="000099"/>
                </a:solidFill>
              </a:rPr>
              <a:t>怎</a:t>
            </a:r>
            <a:r>
              <a:rPr lang="zh-TW" altLang="en-US" sz="2800" b="1" dirty="0" smtClean="0">
                <a:solidFill>
                  <a:srgbClr val="000099"/>
                </a:solidFill>
              </a:rPr>
              <a:t>么样 </a:t>
            </a:r>
            <a:r>
              <a:rPr lang="en-US" altLang="zh-TW" sz="2800" b="1" dirty="0" err="1" smtClean="0">
                <a:solidFill>
                  <a:srgbClr val="000099"/>
                </a:solidFill>
              </a:rPr>
              <a:t>zěnme</a:t>
            </a:r>
            <a:r>
              <a:rPr lang="en-US" altLang="zh-TW" sz="2800" b="1" dirty="0" smtClean="0">
                <a:solidFill>
                  <a:srgbClr val="000099"/>
                </a:solidFill>
              </a:rPr>
              <a:t> </a:t>
            </a:r>
            <a:r>
              <a:rPr lang="en-US" altLang="zh-TW" sz="2800" b="1" dirty="0" err="1" smtClean="0">
                <a:solidFill>
                  <a:srgbClr val="000099"/>
                </a:solidFill>
              </a:rPr>
              <a:t>yàng</a:t>
            </a:r>
            <a:r>
              <a:rPr lang="en-US" altLang="zh-TW" sz="2800" b="1" dirty="0" smtClean="0">
                <a:solidFill>
                  <a:srgbClr val="000099"/>
                </a:solidFill>
              </a:rPr>
              <a:t/>
            </a:r>
            <a:br>
              <a:rPr lang="en-US" altLang="zh-TW" sz="2800" b="1" dirty="0" smtClean="0">
                <a:solidFill>
                  <a:srgbClr val="000099"/>
                </a:solidFill>
              </a:rPr>
            </a:br>
            <a:r>
              <a:rPr lang="en-US" altLang="zh-TW" sz="2400" dirty="0" smtClean="0"/>
              <a:t>= How about it  (Comment vas-</a:t>
            </a:r>
            <a:r>
              <a:rPr lang="en-US" altLang="zh-TW" sz="2400" dirty="0" err="1" smtClean="0"/>
              <a:t>tu</a:t>
            </a:r>
            <a:r>
              <a:rPr lang="en-US" altLang="zh-TW" sz="2400" dirty="0" smtClean="0"/>
              <a:t>?= </a:t>
            </a:r>
            <a:r>
              <a:rPr lang="en-US" altLang="zh-TW" sz="2400" dirty="0" err="1" smtClean="0"/>
              <a:t>Qu'en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pensez-vous</a:t>
            </a:r>
            <a:r>
              <a:rPr lang="en-US" altLang="zh-TW" sz="2400" dirty="0" smtClean="0"/>
              <a:t> ?)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L’interrogatif </a:t>
            </a:r>
            <a:r>
              <a:rPr lang="zh-TW" altLang="en-US" sz="2800" b="1" dirty="0" smtClean="0">
                <a:solidFill>
                  <a:srgbClr val="000099"/>
                </a:solidFill>
              </a:rPr>
              <a:t>怎么样 </a:t>
            </a:r>
            <a:r>
              <a:rPr lang="en-US" altLang="zh-TW" sz="2800" b="1" dirty="0" err="1" smtClean="0">
                <a:solidFill>
                  <a:srgbClr val="000099"/>
                </a:solidFill>
              </a:rPr>
              <a:t>zěnme</a:t>
            </a:r>
            <a:r>
              <a:rPr lang="en-US" altLang="zh-TW" sz="2800" b="1" dirty="0" smtClean="0">
                <a:solidFill>
                  <a:srgbClr val="000099"/>
                </a:solidFill>
              </a:rPr>
              <a:t> </a:t>
            </a:r>
            <a:r>
              <a:rPr lang="en-US" altLang="zh-TW" sz="2800" b="1" dirty="0" err="1" smtClean="0">
                <a:solidFill>
                  <a:srgbClr val="000099"/>
                </a:solidFill>
              </a:rPr>
              <a:t>yàng</a:t>
            </a:r>
            <a:r>
              <a:rPr lang="en-US" altLang="zh-TW" sz="2800" b="1" dirty="0" smtClean="0">
                <a:solidFill>
                  <a:srgbClr val="000099"/>
                </a:solidFill>
              </a:rPr>
              <a:t>? </a:t>
            </a:r>
            <a:r>
              <a:rPr lang="en-US" altLang="zh-TW" sz="2400" dirty="0" smtClean="0"/>
              <a:t>Arrive le plus </a:t>
            </a:r>
            <a:r>
              <a:rPr lang="en-US" altLang="zh-TW" sz="2400" dirty="0" err="1" smtClean="0"/>
              <a:t>souvent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en</a:t>
            </a:r>
            <a:r>
              <a:rPr lang="en-US" altLang="zh-TW" sz="2400" dirty="0" smtClean="0"/>
              <a:t> fin de phrase:</a:t>
            </a:r>
          </a:p>
          <a:p>
            <a:pPr marL="0" indent="0">
              <a:buNone/>
            </a:pPr>
            <a:r>
              <a:rPr lang="fr-FR" altLang="zh-TW" sz="2400" dirty="0"/>
              <a:t> </a:t>
            </a:r>
            <a:r>
              <a:rPr lang="fr-FR" altLang="zh-TW" sz="2400" dirty="0" smtClean="0"/>
              <a:t>- C’est comment Paris? (</a:t>
            </a:r>
            <a:r>
              <a:rPr lang="zh-TW" altLang="en-US" sz="2400" dirty="0" smtClean="0"/>
              <a:t>巴黎怎么样 </a:t>
            </a:r>
            <a:r>
              <a:rPr lang="en-US" altLang="zh-TW" sz="2400" dirty="0" err="1" smtClean="0"/>
              <a:t>Bālí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zěnme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yàng</a:t>
            </a:r>
            <a:r>
              <a:rPr lang="en-US" altLang="zh-TW" sz="2400" dirty="0" smtClean="0"/>
              <a:t>?)</a:t>
            </a:r>
          </a:p>
          <a:p>
            <a:pPr marL="0" indent="0">
              <a:buNone/>
            </a:pPr>
            <a:r>
              <a:rPr lang="fr-FR" altLang="zh-TW" sz="2400" dirty="0" smtClean="0"/>
              <a:t> - Comment vas-tu? (</a:t>
            </a:r>
            <a:r>
              <a:rPr lang="zh-TW" altLang="en-US" sz="2400" dirty="0" smtClean="0"/>
              <a:t>你怎么样 </a:t>
            </a:r>
            <a:r>
              <a:rPr lang="en-US" sz="2400" dirty="0" err="1"/>
              <a:t>Nǐ</a:t>
            </a:r>
            <a:r>
              <a:rPr lang="en-US" sz="2400" dirty="0"/>
              <a:t> </a:t>
            </a:r>
            <a:r>
              <a:rPr lang="en-US" sz="2400" dirty="0" err="1"/>
              <a:t>zěnme</a:t>
            </a:r>
            <a:r>
              <a:rPr lang="en-US" sz="2400" dirty="0"/>
              <a:t> </a:t>
            </a:r>
            <a:r>
              <a:rPr lang="en-US" sz="2400" dirty="0" err="1" smtClean="0"/>
              <a:t>yàng</a:t>
            </a:r>
            <a:r>
              <a:rPr lang="en-US" sz="2400" dirty="0" smtClean="0"/>
              <a:t>?)</a:t>
            </a:r>
          </a:p>
          <a:p>
            <a:pPr marL="0" indent="0">
              <a:buNone/>
            </a:pPr>
            <a:endParaRPr lang="fr-FR" altLang="zh-TW" sz="2400" dirty="0"/>
          </a:p>
          <a:p>
            <a:r>
              <a:rPr lang="zh-TW" altLang="en-US" sz="2400" dirty="0" smtClean="0"/>
              <a:t>我</a:t>
            </a:r>
            <a:r>
              <a:rPr lang="zh-TW" altLang="en-US" sz="2400" b="1" dirty="0" smtClean="0">
                <a:solidFill>
                  <a:srgbClr val="000099"/>
                </a:solidFill>
              </a:rPr>
              <a:t>觉得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Wǒ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000099"/>
                </a:solidFill>
              </a:rPr>
              <a:t>juédé</a:t>
            </a:r>
            <a:r>
              <a:rPr lang="en-US" altLang="zh-TW" sz="2400" dirty="0" smtClean="0">
                <a:solidFill>
                  <a:srgbClr val="000099"/>
                </a:solidFill>
              </a:rPr>
              <a:t> = </a:t>
            </a:r>
            <a:r>
              <a:rPr lang="en-US" altLang="zh-TW" sz="2400" dirty="0" smtClean="0"/>
              <a:t>Je</a:t>
            </a:r>
            <a:r>
              <a:rPr lang="en-US" altLang="zh-TW" sz="2400" dirty="0" smtClean="0">
                <a:solidFill>
                  <a:srgbClr val="000099"/>
                </a:solidFill>
              </a:rPr>
              <a:t> </a:t>
            </a:r>
            <a:r>
              <a:rPr lang="en-US" altLang="zh-TW" sz="2400" dirty="0" err="1" smtClean="0">
                <a:solidFill>
                  <a:srgbClr val="000099"/>
                </a:solidFill>
              </a:rPr>
              <a:t>trouve</a:t>
            </a:r>
            <a:r>
              <a:rPr lang="en-US" altLang="zh-TW" sz="2400" dirty="0" smtClean="0">
                <a:solidFill>
                  <a:srgbClr val="000099"/>
                </a:solidFill>
              </a:rPr>
              <a:t> (que)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OLSON@2025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DA06-1C14-4928-9CA0-A699DF3BA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157592" cy="109837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fr-FR" sz="3600" dirty="0"/>
              <a:t/>
            </a:r>
            <a:br>
              <a:rPr lang="fr-FR" sz="3600" dirty="0"/>
            </a:br>
            <a:r>
              <a:rPr lang="fr-FR" sz="2800" dirty="0">
                <a:solidFill>
                  <a:srgbClr val="000099"/>
                </a:solidFill>
              </a:rPr>
              <a:t>The interrogative </a:t>
            </a:r>
            <a:r>
              <a:rPr lang="fr-FR" sz="2800" dirty="0" err="1">
                <a:solidFill>
                  <a:srgbClr val="000099"/>
                </a:solidFill>
              </a:rPr>
              <a:t>pronoun</a:t>
            </a:r>
            <a:r>
              <a:rPr lang="fr-FR" sz="2800" dirty="0">
                <a:solidFill>
                  <a:srgbClr val="000099"/>
                </a:solidFill>
              </a:rPr>
              <a:t/>
            </a:r>
            <a:br>
              <a:rPr lang="fr-FR" sz="2800" dirty="0">
                <a:solidFill>
                  <a:srgbClr val="000099"/>
                </a:solidFill>
              </a:rPr>
            </a:br>
            <a:r>
              <a:rPr lang="zh-TW" altLang="en-US" sz="2800" b="1" dirty="0">
                <a:solidFill>
                  <a:srgbClr val="C00000"/>
                </a:solidFill>
              </a:rPr>
              <a:t>怎么样 </a:t>
            </a:r>
            <a:r>
              <a:rPr lang="en-US" sz="2800" b="1" dirty="0" err="1">
                <a:solidFill>
                  <a:srgbClr val="C00000"/>
                </a:solidFill>
              </a:rPr>
              <a:t>zěnmeyàng</a:t>
            </a:r>
            <a:r>
              <a:rPr lang="en-US" sz="2800" b="1" dirty="0">
                <a:solidFill>
                  <a:srgbClr val="C00000"/>
                </a:solidFill>
              </a:rPr>
              <a:t> (how/comment)</a:t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>
              <a:buNone/>
            </a:pPr>
            <a:r>
              <a:rPr lang="fr-FR" sz="2400" dirty="0" err="1"/>
              <a:t>Used</a:t>
            </a:r>
            <a:r>
              <a:rPr lang="fr-FR" sz="2400" dirty="0"/>
              <a:t> to </a:t>
            </a:r>
            <a:r>
              <a:rPr lang="fr-FR" sz="2400" dirty="0" err="1"/>
              <a:t>ask</a:t>
            </a:r>
            <a:r>
              <a:rPr lang="fr-FR" sz="2400" dirty="0"/>
              <a:t> about the condition of </a:t>
            </a:r>
            <a:r>
              <a:rPr lang="fr-FR" sz="2400" dirty="0" err="1"/>
              <a:t>something</a:t>
            </a:r>
            <a:r>
              <a:rPr lang="fr-FR" sz="2400" dirty="0"/>
              <a:t> or </a:t>
            </a:r>
            <a:r>
              <a:rPr lang="fr-FR" sz="2400" dirty="0" err="1"/>
              <a:t>someone</a:t>
            </a:r>
            <a:r>
              <a:rPr lang="fr-FR" sz="2400" dirty="0"/>
              <a:t>. </a:t>
            </a:r>
          </a:p>
          <a:p>
            <a:pPr>
              <a:buNone/>
            </a:pPr>
            <a:r>
              <a:rPr lang="fr-FR" sz="2400" dirty="0"/>
              <a:t>For </a:t>
            </a:r>
            <a:r>
              <a:rPr lang="fr-FR" sz="2400" dirty="0" err="1"/>
              <a:t>example</a:t>
            </a:r>
            <a:r>
              <a:rPr lang="fr-FR" sz="2400" dirty="0"/>
              <a:t>: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b="1" dirty="0"/>
              <a:t>(1) </a:t>
            </a:r>
            <a:r>
              <a:rPr lang="en-US" sz="2400" b="1" dirty="0" err="1"/>
              <a:t>Nǐ</a:t>
            </a:r>
            <a:r>
              <a:rPr lang="en-US" sz="2400" b="1" dirty="0"/>
              <a:t> de </a:t>
            </a:r>
            <a:r>
              <a:rPr lang="en-US" sz="2400" b="1" dirty="0" err="1"/>
              <a:t>hànyǔ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zěnmeyàng</a:t>
            </a:r>
            <a:r>
              <a:rPr lang="en-US" sz="2400" b="1" dirty="0"/>
              <a:t>? </a:t>
            </a:r>
          </a:p>
          <a:p>
            <a:pPr lvl="2">
              <a:buNone/>
            </a:pPr>
            <a:r>
              <a:rPr lang="en-US" dirty="0"/>
              <a:t>How is your  Chinese? </a:t>
            </a:r>
            <a:r>
              <a:rPr lang="en-US" dirty="0">
                <a:solidFill>
                  <a:srgbClr val="000099"/>
                </a:solidFill>
              </a:rPr>
              <a:t>/ </a:t>
            </a:r>
            <a:r>
              <a:rPr lang="fr-FR" dirty="0">
                <a:solidFill>
                  <a:srgbClr val="000099"/>
                </a:solidFill>
              </a:rPr>
              <a:t>Comment est votre chinois?</a:t>
            </a:r>
          </a:p>
          <a:p>
            <a:pPr>
              <a:buNone/>
            </a:pPr>
            <a:endParaRPr lang="fr-FR" sz="2400" dirty="0"/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b="1" dirty="0"/>
              <a:t>(2) </a:t>
            </a:r>
            <a:r>
              <a:rPr lang="en-US" sz="2400" b="1" dirty="0" err="1"/>
              <a:t>Nǐ</a:t>
            </a:r>
            <a:r>
              <a:rPr lang="en-US" sz="2400" b="1" dirty="0"/>
              <a:t> </a:t>
            </a:r>
            <a:r>
              <a:rPr lang="en-US" sz="2400" b="1" dirty="0" err="1"/>
              <a:t>māmā</a:t>
            </a:r>
            <a:r>
              <a:rPr lang="en-US" sz="2400" b="1" dirty="0"/>
              <a:t> </a:t>
            </a:r>
            <a:r>
              <a:rPr lang="en-US" sz="2400" b="1" dirty="0" err="1"/>
              <a:t>shēntǐ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zěnmeyàng</a:t>
            </a:r>
            <a:r>
              <a:rPr lang="en-US" sz="2400" b="1" dirty="0"/>
              <a:t>? </a:t>
            </a:r>
          </a:p>
          <a:p>
            <a:pPr lvl="2">
              <a:buNone/>
            </a:pPr>
            <a:r>
              <a:rPr lang="en-US" dirty="0"/>
              <a:t>How is your mother’s health?  / </a:t>
            </a:r>
            <a:r>
              <a:rPr lang="en-US" dirty="0">
                <a:solidFill>
                  <a:srgbClr val="000099"/>
                </a:solidFill>
              </a:rPr>
              <a:t>Comment </a:t>
            </a:r>
            <a:r>
              <a:rPr lang="en-US" dirty="0" err="1">
                <a:solidFill>
                  <a:srgbClr val="000099"/>
                </a:solidFill>
              </a:rPr>
              <a:t>va</a:t>
            </a:r>
            <a:r>
              <a:rPr lang="en-US" dirty="0">
                <a:solidFill>
                  <a:srgbClr val="000099"/>
                </a:solidFill>
              </a:rPr>
              <a:t> la santé de </a:t>
            </a:r>
            <a:r>
              <a:rPr lang="en-US" dirty="0" err="1">
                <a:solidFill>
                  <a:srgbClr val="000099"/>
                </a:solidFill>
              </a:rPr>
              <a:t>votre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maman</a:t>
            </a:r>
            <a:r>
              <a:rPr lang="en-US" dirty="0">
                <a:solidFill>
                  <a:srgbClr val="000099"/>
                </a:solidFill>
              </a:rPr>
              <a:t>? (Comment se </a:t>
            </a:r>
            <a:r>
              <a:rPr lang="en-US" dirty="0" err="1">
                <a:solidFill>
                  <a:srgbClr val="000099"/>
                </a:solidFill>
              </a:rPr>
              <a:t>porte-elle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votre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maman</a:t>
            </a:r>
            <a:r>
              <a:rPr lang="en-US" dirty="0">
                <a:solidFill>
                  <a:srgbClr val="000099"/>
                </a:solidFill>
              </a:rPr>
              <a:t>?)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     (3) </a:t>
            </a:r>
            <a:r>
              <a:rPr lang="en-US" sz="2400" b="1" dirty="0" err="1"/>
              <a:t>Nǐ</a:t>
            </a:r>
            <a:r>
              <a:rPr lang="en-US" sz="2400" b="1" dirty="0"/>
              <a:t> </a:t>
            </a:r>
            <a:r>
              <a:rPr lang="en-US" sz="2400" b="1" dirty="0" err="1"/>
              <a:t>māmā</a:t>
            </a:r>
            <a:r>
              <a:rPr lang="en-US" sz="2400" b="1" dirty="0"/>
              <a:t> </a:t>
            </a:r>
            <a:r>
              <a:rPr lang="en-US" sz="2400" b="1" dirty="0" err="1"/>
              <a:t>zuò</a:t>
            </a:r>
            <a:r>
              <a:rPr lang="en-US" sz="2400" b="1" dirty="0"/>
              <a:t> </a:t>
            </a:r>
            <a:r>
              <a:rPr lang="en-US" sz="2400" b="1" dirty="0" err="1"/>
              <a:t>cài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zěnmeyàng</a:t>
            </a:r>
            <a:r>
              <a:rPr lang="en-US" sz="2400" b="1" dirty="0"/>
              <a:t>? </a:t>
            </a:r>
          </a:p>
          <a:p>
            <a:pPr lvl="2">
              <a:buNone/>
            </a:pPr>
            <a:r>
              <a:rPr lang="en-US" dirty="0"/>
              <a:t>How is your mother’s cooking?  / </a:t>
            </a:r>
            <a:r>
              <a:rPr lang="en-US" dirty="0">
                <a:solidFill>
                  <a:srgbClr val="000099"/>
                </a:solidFill>
              </a:rPr>
              <a:t>Comment </a:t>
            </a:r>
            <a:r>
              <a:rPr lang="en-US" dirty="0" err="1">
                <a:solidFill>
                  <a:srgbClr val="000099"/>
                </a:solidFill>
              </a:rPr>
              <a:t>est</a:t>
            </a:r>
            <a:r>
              <a:rPr lang="en-US" dirty="0">
                <a:solidFill>
                  <a:srgbClr val="000099"/>
                </a:solidFill>
              </a:rPr>
              <a:t> la cuisine de </a:t>
            </a:r>
            <a:r>
              <a:rPr lang="en-US" dirty="0" err="1">
                <a:solidFill>
                  <a:srgbClr val="000099"/>
                </a:solidFill>
              </a:rPr>
              <a:t>votre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maman</a:t>
            </a:r>
            <a:r>
              <a:rPr lang="en-US" dirty="0">
                <a:solidFill>
                  <a:srgbClr val="000099"/>
                </a:solidFill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 err="1"/>
              <a:t>Lesson</a:t>
            </a:r>
            <a:r>
              <a:rPr lang="fr-FR" dirty="0"/>
              <a:t> 12</a:t>
            </a:r>
            <a:br>
              <a:rPr lang="fr-FR" dirty="0"/>
            </a:br>
            <a:r>
              <a:rPr lang="en-US" dirty="0" err="1"/>
              <a:t>Quel</a:t>
            </a:r>
            <a:r>
              <a:rPr lang="en-US" dirty="0"/>
              <a:t> temps </a:t>
            </a:r>
            <a:r>
              <a:rPr lang="en-US" dirty="0" err="1"/>
              <a:t>fera</a:t>
            </a:r>
            <a:r>
              <a:rPr lang="en-US" dirty="0"/>
              <a:t>-t-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demain</a:t>
            </a:r>
            <a:r>
              <a:rPr lang="en-US" dirty="0"/>
              <a:t>?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40000" lnSpcReduction="20000"/>
          </a:bodyPr>
          <a:lstStyle/>
          <a:p>
            <a:r>
              <a:rPr lang="en-US" sz="6700" dirty="0" err="1"/>
              <a:t>Quel</a:t>
            </a:r>
            <a:r>
              <a:rPr lang="en-US" sz="6700" dirty="0"/>
              <a:t> temps </a:t>
            </a:r>
            <a:r>
              <a:rPr lang="en-US" sz="6700" dirty="0" err="1"/>
              <a:t>fera</a:t>
            </a:r>
            <a:r>
              <a:rPr lang="en-US" sz="6700" dirty="0"/>
              <a:t>-t-</a:t>
            </a:r>
            <a:r>
              <a:rPr lang="en-US" sz="6700" dirty="0" err="1"/>
              <a:t>il</a:t>
            </a:r>
            <a:r>
              <a:rPr lang="en-US" sz="6700" dirty="0"/>
              <a:t> </a:t>
            </a:r>
            <a:r>
              <a:rPr lang="en-US" sz="6700" dirty="0" err="1"/>
              <a:t>demain</a:t>
            </a:r>
            <a:r>
              <a:rPr lang="en-US" sz="6700" dirty="0"/>
              <a:t>?</a:t>
            </a:r>
            <a:r>
              <a:rPr lang="fr-FR" sz="6700" dirty="0"/>
              <a:t/>
            </a:r>
            <a:br>
              <a:rPr lang="fr-FR" sz="6700" dirty="0"/>
            </a:br>
            <a:r>
              <a:rPr lang="en-US" sz="6700" dirty="0" err="1"/>
              <a:t>Míngtiān</a:t>
            </a:r>
            <a:r>
              <a:rPr lang="en-US" sz="6700" dirty="0"/>
              <a:t> </a:t>
            </a:r>
            <a:r>
              <a:rPr lang="en-US" sz="6700" dirty="0" err="1"/>
              <a:t>tiānqì</a:t>
            </a:r>
            <a:r>
              <a:rPr lang="en-US" sz="6700" dirty="0"/>
              <a:t> </a:t>
            </a:r>
            <a:r>
              <a:rPr lang="en-US" sz="6700" dirty="0" err="1"/>
              <a:t>zěnme</a:t>
            </a:r>
            <a:r>
              <a:rPr lang="en-US" sz="6700" dirty="0"/>
              <a:t> </a:t>
            </a:r>
            <a:r>
              <a:rPr lang="en-US" sz="6700" dirty="0" err="1"/>
              <a:t>yàng</a:t>
            </a:r>
            <a:r>
              <a:rPr lang="en-US" sz="6700" dirty="0"/>
              <a:t>.</a:t>
            </a:r>
          </a:p>
          <a:p>
            <a:endParaRPr lang="en-US" sz="6700" dirty="0"/>
          </a:p>
          <a:p>
            <a:pPr>
              <a:buNone/>
            </a:pPr>
            <a:r>
              <a:rPr lang="en-US" sz="6700" dirty="0">
                <a:solidFill>
                  <a:srgbClr val="000099"/>
                </a:solidFill>
              </a:rPr>
              <a:t>Key words:</a:t>
            </a:r>
          </a:p>
          <a:p>
            <a:r>
              <a:rPr lang="zh-TW" altLang="en-US" sz="6700" dirty="0"/>
              <a:t>天气</a:t>
            </a:r>
            <a:r>
              <a:rPr lang="en-GB" altLang="zh-TW" sz="6700" dirty="0"/>
              <a:t>	</a:t>
            </a:r>
            <a:r>
              <a:rPr lang="en-US" sz="6700" dirty="0" err="1"/>
              <a:t>tiān</a:t>
            </a:r>
            <a:r>
              <a:rPr lang="en-US" sz="6700" dirty="0"/>
              <a:t> </a:t>
            </a:r>
            <a:r>
              <a:rPr lang="en-US" sz="6700" dirty="0" err="1"/>
              <a:t>qì</a:t>
            </a:r>
            <a:r>
              <a:rPr lang="en-US" sz="6700" dirty="0"/>
              <a:t> 	temps (</a:t>
            </a:r>
            <a:r>
              <a:rPr lang="en-US" sz="6700" dirty="0" err="1"/>
              <a:t>climat</a:t>
            </a:r>
            <a:r>
              <a:rPr lang="en-US" sz="6700" dirty="0"/>
              <a:t>) (n)</a:t>
            </a:r>
          </a:p>
          <a:p>
            <a:r>
              <a:rPr lang="zh-TW" altLang="en-US" sz="6700" dirty="0">
                <a:solidFill>
                  <a:srgbClr val="000099"/>
                </a:solidFill>
              </a:rPr>
              <a:t>怎么样</a:t>
            </a:r>
            <a:r>
              <a:rPr lang="en-GB" altLang="zh-TW" sz="6700" dirty="0">
                <a:solidFill>
                  <a:srgbClr val="000099"/>
                </a:solidFill>
              </a:rPr>
              <a:t>	</a:t>
            </a:r>
            <a:r>
              <a:rPr lang="en-US" sz="6700" dirty="0" err="1">
                <a:solidFill>
                  <a:srgbClr val="000099"/>
                </a:solidFill>
              </a:rPr>
              <a:t>zěnmeyàng</a:t>
            </a:r>
            <a:r>
              <a:rPr lang="en-US" sz="6700" dirty="0">
                <a:solidFill>
                  <a:srgbClr val="000099"/>
                </a:solidFill>
              </a:rPr>
              <a:t> 	comment (pro)</a:t>
            </a:r>
          </a:p>
          <a:p>
            <a:r>
              <a:rPr lang="zh-TW" altLang="en-US" sz="6700" dirty="0"/>
              <a:t>冷</a:t>
            </a:r>
            <a:r>
              <a:rPr lang="en-GB" altLang="zh-TW" sz="6700" dirty="0"/>
              <a:t>		</a:t>
            </a:r>
            <a:r>
              <a:rPr lang="en-US" sz="6700" dirty="0" err="1"/>
              <a:t>lěng</a:t>
            </a:r>
            <a:r>
              <a:rPr lang="en-US" sz="6700" dirty="0"/>
              <a:t> 		</a:t>
            </a:r>
            <a:r>
              <a:rPr lang="en-US" sz="6700" dirty="0" err="1"/>
              <a:t>froid</a:t>
            </a:r>
            <a:r>
              <a:rPr lang="en-US" sz="6700" dirty="0"/>
              <a:t>(</a:t>
            </a:r>
            <a:r>
              <a:rPr lang="en-US" sz="6700" dirty="0" err="1"/>
              <a:t>adj</a:t>
            </a:r>
            <a:r>
              <a:rPr lang="en-US" sz="6700" dirty="0"/>
              <a:t>)</a:t>
            </a:r>
          </a:p>
          <a:p>
            <a:r>
              <a:rPr lang="zh-TW" altLang="en-US" sz="6700" dirty="0"/>
              <a:t>热</a:t>
            </a:r>
            <a:r>
              <a:rPr lang="en-GB" altLang="zh-TW" sz="6700" dirty="0"/>
              <a:t>		</a:t>
            </a:r>
            <a:r>
              <a:rPr lang="en-US" sz="6700" dirty="0" err="1"/>
              <a:t>rè</a:t>
            </a:r>
            <a:r>
              <a:rPr lang="en-US" sz="6700" dirty="0"/>
              <a:t> 		</a:t>
            </a:r>
            <a:r>
              <a:rPr lang="en-US" sz="6700" dirty="0" err="1"/>
              <a:t>chaud</a:t>
            </a:r>
            <a:r>
              <a:rPr lang="en-US" sz="6700" dirty="0"/>
              <a:t> (</a:t>
            </a:r>
            <a:r>
              <a:rPr lang="en-US" sz="6700" dirty="0" err="1"/>
              <a:t>adj</a:t>
            </a:r>
            <a:r>
              <a:rPr lang="en-US" sz="6700" dirty="0"/>
              <a:t>)</a:t>
            </a:r>
          </a:p>
          <a:p>
            <a:r>
              <a:rPr lang="zh-TW" altLang="en-US" sz="6700" dirty="0"/>
              <a:t>下雨</a:t>
            </a:r>
            <a:r>
              <a:rPr lang="en-GB" altLang="zh-TW" sz="6700" dirty="0"/>
              <a:t>	</a:t>
            </a:r>
            <a:r>
              <a:rPr lang="en-US" sz="6700" dirty="0" err="1"/>
              <a:t>xià</a:t>
            </a:r>
            <a:r>
              <a:rPr lang="en-US" sz="6700" dirty="0"/>
              <a:t> </a:t>
            </a:r>
            <a:r>
              <a:rPr lang="en-US" sz="6700" dirty="0" err="1"/>
              <a:t>yǔ</a:t>
            </a:r>
            <a:r>
              <a:rPr lang="en-US" sz="6700" dirty="0"/>
              <a:t> 		</a:t>
            </a:r>
            <a:r>
              <a:rPr lang="en-US" sz="6700" dirty="0" err="1"/>
              <a:t>pleuvoir</a:t>
            </a:r>
            <a:r>
              <a:rPr lang="en-US" sz="6700" dirty="0"/>
              <a:t>(v)</a:t>
            </a:r>
          </a:p>
          <a:p>
            <a:r>
              <a:rPr lang="zh-TW" altLang="en-US" sz="6700" dirty="0"/>
              <a:t>下</a:t>
            </a:r>
            <a:r>
              <a:rPr lang="zh-CN" altLang="en-US" sz="6800" dirty="0"/>
              <a:t>雪</a:t>
            </a:r>
            <a:r>
              <a:rPr lang="en-GB" altLang="zh-TW" sz="6800" dirty="0"/>
              <a:t>	</a:t>
            </a:r>
            <a:r>
              <a:rPr lang="en-US" sz="6800" dirty="0" err="1"/>
              <a:t>xià</a:t>
            </a:r>
            <a:r>
              <a:rPr lang="en-US" sz="6800" dirty="0"/>
              <a:t> </a:t>
            </a:r>
            <a:r>
              <a:rPr lang="en-US" sz="6800" dirty="0" err="1"/>
              <a:t>xuě</a:t>
            </a:r>
            <a:r>
              <a:rPr lang="en-US" sz="6800" dirty="0"/>
              <a:t> </a:t>
            </a:r>
            <a:r>
              <a:rPr lang="en-US" sz="6700" dirty="0"/>
              <a:t>	</a:t>
            </a:r>
            <a:r>
              <a:rPr lang="en-US" sz="6700" dirty="0" err="1"/>
              <a:t>neiger</a:t>
            </a:r>
            <a:r>
              <a:rPr lang="en-US" sz="6700" dirty="0"/>
              <a:t> (v)</a:t>
            </a:r>
          </a:p>
          <a:p>
            <a:r>
              <a:rPr lang="zh-TW" altLang="en-US" sz="6800" dirty="0"/>
              <a:t>忙</a:t>
            </a:r>
            <a:r>
              <a:rPr lang="en-GB" altLang="zh-TW" sz="6800" dirty="0"/>
              <a:t>		</a:t>
            </a:r>
            <a:r>
              <a:rPr lang="en-US" sz="6800" dirty="0" err="1"/>
              <a:t>máng</a:t>
            </a:r>
            <a:r>
              <a:rPr lang="en-US" sz="6800" dirty="0"/>
              <a:t>		</a:t>
            </a:r>
            <a:r>
              <a:rPr lang="fr-FR" sz="6800" dirty="0"/>
              <a:t>occupé / </a:t>
            </a:r>
            <a:r>
              <a:rPr lang="fr-FR" sz="6800" dirty="0" err="1"/>
              <a:t>busy</a:t>
            </a:r>
            <a:r>
              <a:rPr lang="fr-FR" sz="6800" dirty="0"/>
              <a:t> </a:t>
            </a:r>
            <a:endParaRPr lang="en-US" sz="6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22413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dirty="0"/>
              <a:t>Q: </a:t>
            </a:r>
            <a:r>
              <a:rPr lang="en-US" dirty="0" err="1">
                <a:solidFill>
                  <a:srgbClr val="000099"/>
                </a:solidFill>
              </a:rPr>
              <a:t>Míngtiān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tiānqì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zěnmeyàng</a:t>
            </a:r>
            <a:r>
              <a:rPr lang="en-US" dirty="0">
                <a:solidFill>
                  <a:srgbClr val="000099"/>
                </a:solidFill>
              </a:rPr>
              <a:t>? 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sz="3600" dirty="0">
                <a:solidFill>
                  <a:srgbClr val="000099"/>
                </a:solidFill>
              </a:rPr>
              <a:t>(</a:t>
            </a:r>
            <a:r>
              <a:rPr lang="en-US" sz="3600" dirty="0" err="1">
                <a:solidFill>
                  <a:srgbClr val="000099"/>
                </a:solidFill>
              </a:rPr>
              <a:t>Demain</a:t>
            </a:r>
            <a:r>
              <a:rPr lang="en-US" sz="3600" dirty="0">
                <a:solidFill>
                  <a:srgbClr val="000099"/>
                </a:solidFill>
              </a:rPr>
              <a:t>, </a:t>
            </a:r>
            <a:r>
              <a:rPr lang="en-US" sz="3600" dirty="0" err="1">
                <a:solidFill>
                  <a:srgbClr val="000099"/>
                </a:solidFill>
              </a:rPr>
              <a:t>quel</a:t>
            </a:r>
            <a:r>
              <a:rPr lang="en-US" sz="3600" dirty="0">
                <a:solidFill>
                  <a:srgbClr val="000099"/>
                </a:solidFill>
              </a:rPr>
              <a:t> temps </a:t>
            </a:r>
            <a:r>
              <a:rPr lang="en-US" sz="3600" dirty="0" err="1">
                <a:solidFill>
                  <a:srgbClr val="000099"/>
                </a:solidFill>
              </a:rPr>
              <a:t>fera</a:t>
            </a:r>
            <a:r>
              <a:rPr lang="en-US" sz="3600" dirty="0">
                <a:solidFill>
                  <a:srgbClr val="000099"/>
                </a:solidFill>
              </a:rPr>
              <a:t>-t-</a:t>
            </a:r>
            <a:r>
              <a:rPr lang="en-US" sz="3600" dirty="0" err="1">
                <a:solidFill>
                  <a:srgbClr val="000099"/>
                </a:solidFill>
              </a:rPr>
              <a:t>il</a:t>
            </a:r>
            <a:r>
              <a:rPr lang="en-US" sz="3600" dirty="0">
                <a:solidFill>
                  <a:srgbClr val="000099"/>
                </a:solidFill>
              </a:rPr>
              <a:t> ?)</a:t>
            </a:r>
            <a:endParaRPr lang="fr-FR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62" y="1813570"/>
            <a:ext cx="4531246" cy="3672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A1: </a:t>
            </a:r>
            <a:r>
              <a:rPr lang="en-US" dirty="0" err="1"/>
              <a:t>Míngtiān</a:t>
            </a:r>
            <a:r>
              <a:rPr lang="en-US" dirty="0"/>
              <a:t> </a:t>
            </a:r>
            <a:r>
              <a:rPr lang="en-US" dirty="0" err="1"/>
              <a:t>tiānqì</a:t>
            </a:r>
            <a:r>
              <a:rPr lang="en-US" dirty="0"/>
              <a:t> …</a:t>
            </a:r>
          </a:p>
          <a:p>
            <a:pPr>
              <a:buNone/>
            </a:pPr>
            <a:r>
              <a:rPr lang="en-US" dirty="0"/>
              <a:t>		- … </a:t>
            </a:r>
            <a:r>
              <a:rPr lang="en-US" dirty="0" err="1"/>
              <a:t>hěn</a:t>
            </a:r>
            <a:r>
              <a:rPr lang="en-US" dirty="0"/>
              <a:t> </a:t>
            </a:r>
            <a:r>
              <a:rPr lang="en-US" dirty="0" err="1"/>
              <a:t>hǎo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	- …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hǎo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	- … </a:t>
            </a:r>
            <a:r>
              <a:rPr lang="en-US" dirty="0" err="1"/>
              <a:t>hěn</a:t>
            </a:r>
            <a:r>
              <a:rPr lang="en-US" dirty="0"/>
              <a:t> </a:t>
            </a:r>
            <a:r>
              <a:rPr lang="en-US" dirty="0" err="1"/>
              <a:t>lěng</a:t>
            </a:r>
            <a:endParaRPr lang="en-US" dirty="0"/>
          </a:p>
          <a:p>
            <a:pPr>
              <a:buNone/>
            </a:pPr>
            <a:r>
              <a:rPr lang="en-US" dirty="0"/>
              <a:t>		- … </a:t>
            </a:r>
            <a:r>
              <a:rPr lang="en-US" dirty="0" err="1"/>
              <a:t>hěn</a:t>
            </a:r>
            <a:r>
              <a:rPr lang="en-US" dirty="0"/>
              <a:t> </a:t>
            </a:r>
            <a:r>
              <a:rPr lang="en-US" dirty="0" err="1"/>
              <a:t>rè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	- … </a:t>
            </a:r>
            <a:r>
              <a:rPr lang="en-US" dirty="0" err="1">
                <a:solidFill>
                  <a:srgbClr val="FF3300"/>
                </a:solidFill>
              </a:rPr>
              <a:t>bù</a:t>
            </a:r>
            <a:r>
              <a:rPr lang="en-US" dirty="0"/>
              <a:t> </a:t>
            </a:r>
            <a:r>
              <a:rPr lang="en-US" dirty="0" err="1"/>
              <a:t>lěng</a:t>
            </a:r>
            <a:r>
              <a:rPr lang="en-US" dirty="0"/>
              <a:t> </a:t>
            </a:r>
            <a:r>
              <a:rPr lang="en-US" dirty="0" err="1"/>
              <a:t>yě</a:t>
            </a:r>
            <a:r>
              <a:rPr lang="en-US" dirty="0"/>
              <a:t> </a:t>
            </a:r>
            <a:r>
              <a:rPr lang="en-US" dirty="0" err="1">
                <a:solidFill>
                  <a:srgbClr val="FF3300"/>
                </a:solidFill>
              </a:rPr>
              <a:t>bù</a:t>
            </a:r>
            <a:r>
              <a:rPr lang="en-US" dirty="0"/>
              <a:t> </a:t>
            </a:r>
            <a:r>
              <a:rPr lang="en-US" dirty="0" err="1"/>
              <a:t>rè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4682" y="2317626"/>
            <a:ext cx="7810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7130" y="2245618"/>
            <a:ext cx="857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7130" y="3829794"/>
            <a:ext cx="838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7130" y="4693890"/>
            <a:ext cx="809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7130" y="3037706"/>
            <a:ext cx="895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116810" y="1813570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A2: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Míngtiān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huì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404842" y="4693890"/>
            <a:ext cx="216024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hěn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rè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04842" y="2389634"/>
            <a:ext cx="216024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xià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yǔ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404842" y="3181722"/>
            <a:ext cx="2232248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xià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xuě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04842" y="3901802"/>
            <a:ext cx="2520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hěn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lěng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4682" y="3037706"/>
            <a:ext cx="8001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06" y="260648"/>
            <a:ext cx="4050154" cy="586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3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4000" dirty="0"/>
              <a:t>The adverb—</a:t>
            </a:r>
            <a:r>
              <a:rPr lang="en-US" altLang="en-US" sz="4000" dirty="0" err="1">
                <a:solidFill>
                  <a:srgbClr val="FF0000"/>
                </a:solidFill>
              </a:rPr>
              <a:t>tài</a:t>
            </a:r>
            <a:r>
              <a:rPr lang="en-US" altLang="en-US" sz="4000" dirty="0">
                <a:solidFill>
                  <a:srgbClr val="FF0000"/>
                </a:solidFill>
              </a:rPr>
              <a:t> </a:t>
            </a:r>
            <a:r>
              <a:rPr lang="zh-TW" altLang="en-US" sz="4000" dirty="0">
                <a:solidFill>
                  <a:srgbClr val="FF0000"/>
                </a:solidFill>
              </a:rPr>
              <a:t>太 </a:t>
            </a:r>
            <a:r>
              <a:rPr lang="en-GB" altLang="zh-TW" sz="3100" dirty="0"/>
              <a:t>(too / </a:t>
            </a:r>
            <a:r>
              <a:rPr lang="fr-FR" altLang="en-US" sz="3100" dirty="0"/>
              <a:t>trop)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996952"/>
            <a:ext cx="8712968" cy="352839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b="1" i="1" dirty="0">
                <a:solidFill>
                  <a:schemeClr val="tx2"/>
                </a:solidFill>
              </a:rPr>
              <a:t>L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zh-CN" altLang="en-US" b="1" i="1" dirty="0">
                <a:solidFill>
                  <a:schemeClr val="tx2"/>
                </a:solidFill>
              </a:rPr>
              <a:t>了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GB" altLang="zh-CN" dirty="0"/>
              <a:t>is often used at the end of sentences with </a:t>
            </a:r>
            <a:r>
              <a:rPr lang="en-US" i="1" dirty="0" err="1">
                <a:solidFill>
                  <a:srgbClr val="FF0000"/>
                </a:solidFill>
              </a:rPr>
              <a:t>tài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zh-TW" altLang="en-US" i="1" dirty="0">
                <a:solidFill>
                  <a:srgbClr val="FF0000"/>
                </a:solidFill>
              </a:rPr>
              <a:t>太</a:t>
            </a:r>
            <a:r>
              <a:rPr lang="en-GB" altLang="zh-TW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tài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太</a:t>
            </a:r>
            <a:r>
              <a:rPr lang="en-GB" altLang="zh-TW" dirty="0"/>
              <a:t>……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le</a:t>
            </a:r>
            <a:r>
              <a:rPr lang="zh-CN" altLang="en-US" b="1" dirty="0">
                <a:solidFill>
                  <a:schemeClr val="tx2"/>
                </a:solidFill>
              </a:rPr>
              <a:t>了</a:t>
            </a:r>
            <a:r>
              <a:rPr lang="en-GB" altLang="zh-CN" dirty="0">
                <a:solidFill>
                  <a:schemeClr val="tx2"/>
                </a:solidFill>
              </a:rPr>
              <a:t>		</a:t>
            </a:r>
            <a:r>
              <a:rPr lang="en-GB" altLang="zh-CN" dirty="0"/>
              <a:t>= too, extremely</a:t>
            </a:r>
          </a:p>
          <a:p>
            <a:pPr>
              <a:buNone/>
            </a:pPr>
            <a:r>
              <a:rPr lang="zh-CN" altLang="en-US" dirty="0"/>
              <a:t>   太 好了</a:t>
            </a:r>
            <a:r>
              <a:rPr lang="en-US" dirty="0" err="1">
                <a:solidFill>
                  <a:srgbClr val="FF0000"/>
                </a:solidFill>
              </a:rPr>
              <a:t>Tài</a:t>
            </a:r>
            <a:r>
              <a:rPr lang="en-US" dirty="0"/>
              <a:t> </a:t>
            </a:r>
            <a:r>
              <a:rPr lang="en-US" dirty="0" err="1"/>
              <a:t>hǎo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le</a:t>
            </a:r>
            <a:r>
              <a:rPr lang="en-US" dirty="0"/>
              <a:t>!	= Great! /</a:t>
            </a:r>
            <a:r>
              <a:rPr lang="fr-FR" dirty="0"/>
              <a:t> Super!</a:t>
            </a:r>
          </a:p>
          <a:p>
            <a:pPr>
              <a:buNone/>
            </a:pPr>
            <a:r>
              <a:rPr lang="fr-FR" altLang="zh-TW" dirty="0"/>
              <a:t>	</a:t>
            </a:r>
            <a:r>
              <a:rPr lang="zh-TW" altLang="en-US" dirty="0"/>
              <a:t>太冷了</a:t>
            </a:r>
            <a:r>
              <a:rPr lang="en-US" dirty="0" err="1">
                <a:solidFill>
                  <a:srgbClr val="FF0000"/>
                </a:solidFill>
              </a:rPr>
              <a:t>Tài</a:t>
            </a:r>
            <a:r>
              <a:rPr lang="en-US" dirty="0"/>
              <a:t> </a:t>
            </a:r>
            <a:r>
              <a:rPr lang="en-US" dirty="0" err="1"/>
              <a:t>lěng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le</a:t>
            </a:r>
            <a:r>
              <a:rPr lang="en-US" dirty="0"/>
              <a:t>!</a:t>
            </a: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/>
              <a:t>= Too cold! / T</a:t>
            </a:r>
            <a:r>
              <a:rPr lang="fr-FR" dirty="0" err="1"/>
              <a:t>rop</a:t>
            </a:r>
            <a:r>
              <a:rPr lang="fr-FR" dirty="0"/>
              <a:t> froid!</a:t>
            </a:r>
          </a:p>
          <a:p>
            <a:pPr>
              <a:buNone/>
            </a:pPr>
            <a:r>
              <a:rPr lang="fr-FR" b="1" dirty="0"/>
              <a:t>    </a:t>
            </a:r>
            <a:r>
              <a:rPr lang="fr-FR" b="1" dirty="0" err="1"/>
              <a:t>太</a:t>
            </a:r>
            <a:r>
              <a:rPr lang="fr-FR" dirty="0" err="1"/>
              <a:t>小</a:t>
            </a:r>
            <a:r>
              <a:rPr lang="fr-FR" b="1" dirty="0" err="1"/>
              <a:t>了</a:t>
            </a:r>
            <a:r>
              <a:rPr lang="fr-FR" dirty="0"/>
              <a:t> </a:t>
            </a:r>
            <a:r>
              <a:rPr lang="en-US" dirty="0" err="1">
                <a:solidFill>
                  <a:srgbClr val="FF0000"/>
                </a:solidFill>
              </a:rPr>
              <a:t>Tài</a:t>
            </a:r>
            <a:r>
              <a:rPr lang="en-US" dirty="0"/>
              <a:t> </a:t>
            </a:r>
            <a:r>
              <a:rPr lang="en-US" dirty="0" err="1"/>
              <a:t>xiǎo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le</a:t>
            </a:r>
            <a:r>
              <a:rPr lang="en-US" dirty="0"/>
              <a:t>!</a:t>
            </a: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/>
              <a:t>= Too small! / T</a:t>
            </a:r>
            <a:r>
              <a:rPr lang="fr-FR" dirty="0" err="1"/>
              <a:t>rop</a:t>
            </a:r>
            <a:r>
              <a:rPr lang="fr-FR" dirty="0"/>
              <a:t> petit!</a:t>
            </a:r>
          </a:p>
          <a:p>
            <a:pPr>
              <a:buNone/>
            </a:pPr>
            <a:endParaRPr lang="fr-FR" dirty="0"/>
          </a:p>
          <a:p>
            <a:r>
              <a:rPr lang="en-US" b="1" dirty="0" err="1">
                <a:solidFill>
                  <a:srgbClr val="000099"/>
                </a:solidFill>
              </a:rPr>
              <a:t>Bú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tài</a:t>
            </a:r>
            <a:r>
              <a:rPr lang="en-US" b="1" dirty="0">
                <a:solidFill>
                  <a:srgbClr val="000099"/>
                </a:solidFill>
              </a:rPr>
              <a:t>…..</a:t>
            </a:r>
            <a:r>
              <a:rPr lang="zh-CN" altLang="en-US" b="1" dirty="0">
                <a:solidFill>
                  <a:srgbClr val="000099"/>
                </a:solidFill>
              </a:rPr>
              <a:t>不太</a:t>
            </a:r>
            <a:r>
              <a:rPr lang="en-GB" altLang="zh-CN" b="1" dirty="0">
                <a:solidFill>
                  <a:srgbClr val="000099"/>
                </a:solidFill>
              </a:rPr>
              <a:t>=</a:t>
            </a:r>
            <a:r>
              <a:rPr lang="en-US" b="1" dirty="0">
                <a:solidFill>
                  <a:srgbClr val="000099"/>
                </a:solidFill>
              </a:rPr>
              <a:t> not so / pas </a:t>
            </a:r>
            <a:r>
              <a:rPr lang="en-US" b="1" dirty="0" err="1">
                <a:solidFill>
                  <a:srgbClr val="000099"/>
                </a:solidFill>
              </a:rPr>
              <a:t>trop</a:t>
            </a:r>
            <a:r>
              <a:rPr lang="en-US" b="1" dirty="0">
                <a:solidFill>
                  <a:srgbClr val="000099"/>
                </a:solidFill>
              </a:rPr>
              <a:t> ….</a:t>
            </a:r>
          </a:p>
          <a:p>
            <a:pPr>
              <a:buNone/>
            </a:pPr>
            <a:r>
              <a:rPr lang="en-US" dirty="0"/>
              <a:t> ex:</a:t>
            </a:r>
            <a:r>
              <a:rPr lang="zh-CN" altLang="en-US" dirty="0"/>
              <a:t> </a:t>
            </a:r>
            <a:r>
              <a:rPr lang="en-US" dirty="0" err="1"/>
              <a:t>Bú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lěng</a:t>
            </a:r>
            <a:r>
              <a:rPr lang="en-US" dirty="0"/>
              <a:t>= not so cold / pas </a:t>
            </a:r>
            <a:r>
              <a:rPr lang="en-US" dirty="0" err="1"/>
              <a:t>trop</a:t>
            </a:r>
            <a:r>
              <a:rPr lang="en-US" dirty="0"/>
              <a:t> </a:t>
            </a:r>
            <a:r>
              <a:rPr lang="en-US" dirty="0" err="1"/>
              <a:t>froid</a:t>
            </a:r>
            <a:r>
              <a:rPr lang="en-US" dirty="0"/>
              <a:t>.</a:t>
            </a: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908720"/>
            <a:ext cx="8280920" cy="187220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None/>
            </a:pPr>
            <a:r>
              <a:rPr lang="en-GB" altLang="zh-TW" sz="3200" dirty="0"/>
              <a:t>Indicates a high degree</a:t>
            </a:r>
            <a:r>
              <a:rPr lang="en-GB" altLang="zh-TW" sz="3200" dirty="0">
                <a:solidFill>
                  <a:srgbClr val="0000FF"/>
                </a:solidFill>
              </a:rPr>
              <a:t>.   Expressing excessively </a:t>
            </a:r>
          </a:p>
          <a:p>
            <a:pPr marL="800100" lvl="1" indent="-342900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lang="en-US" sz="3200" dirty="0" err="1"/>
              <a:t>iānqì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tài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hǎo</a:t>
            </a:r>
            <a:r>
              <a:rPr lang="en-US" sz="3200" dirty="0"/>
              <a:t> / </a:t>
            </a:r>
            <a:r>
              <a:rPr lang="en-US" sz="3200" dirty="0" err="1">
                <a:solidFill>
                  <a:srgbClr val="FF0000"/>
                </a:solidFill>
              </a:rPr>
              <a:t>tài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lěng</a:t>
            </a:r>
            <a:r>
              <a:rPr lang="en-US" sz="3200" dirty="0"/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lang="en-US" sz="3200" dirty="0" err="1">
                <a:solidFill>
                  <a:srgbClr val="FF0000"/>
                </a:solidFill>
              </a:rPr>
              <a:t>tài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rè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3200" dirty="0" err="1"/>
              <a:t>Tā</a:t>
            </a:r>
            <a:r>
              <a:rPr lang="en-US" sz="3200" dirty="0"/>
              <a:t> </a:t>
            </a:r>
            <a:r>
              <a:rPr lang="en-US" sz="3200" dirty="0" err="1"/>
              <a:t>mǎi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tài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duō</a:t>
            </a:r>
            <a:r>
              <a:rPr lang="en-US" sz="3200" dirty="0"/>
              <a:t> </a:t>
            </a:r>
            <a:r>
              <a:rPr lang="en-US" sz="3200" dirty="0" err="1"/>
              <a:t>shū</a:t>
            </a:r>
            <a:r>
              <a:rPr lang="en-US" sz="3200" dirty="0"/>
              <a:t>. (too many)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3200" dirty="0" err="1"/>
              <a:t>Wǒ</a:t>
            </a:r>
            <a:r>
              <a:rPr lang="en-US" sz="3200" dirty="0"/>
              <a:t> de </a:t>
            </a:r>
            <a:r>
              <a:rPr lang="en-US" sz="3200" dirty="0" err="1"/>
              <a:t>lǎoshī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tài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máng</a:t>
            </a:r>
            <a:r>
              <a:rPr lang="en-US" sz="3200" dirty="0"/>
              <a:t> (too busy)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太</a:t>
            </a:r>
            <a:r>
              <a:rPr lang="fr-FR" altLang="zh-TW" dirty="0"/>
              <a:t>(</a:t>
            </a:r>
            <a:r>
              <a:rPr lang="en-US" altLang="zh-TW" dirty="0" err="1"/>
              <a:t>t</a:t>
            </a:r>
            <a:r>
              <a:rPr lang="en-US" dirty="0" err="1"/>
              <a:t>ài</a:t>
            </a:r>
            <a:r>
              <a:rPr lang="en-US" dirty="0"/>
              <a:t>) + Adj. + </a:t>
            </a:r>
            <a:r>
              <a:rPr lang="zh-TW" altLang="en-US" dirty="0">
                <a:solidFill>
                  <a:srgbClr val="FF0000"/>
                </a:solidFill>
              </a:rPr>
              <a:t>了</a:t>
            </a:r>
            <a:r>
              <a:rPr lang="zh-TW" altLang="en-US" dirty="0"/>
              <a:t> </a:t>
            </a:r>
            <a:r>
              <a:rPr lang="fr-FR" altLang="zh-TW" dirty="0"/>
              <a:t>(</a:t>
            </a:r>
            <a:r>
              <a:rPr lang="en-US" dirty="0"/>
              <a:t>le)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GB" dirty="0"/>
              <a:t>This structure is used for exclamatory Chinese sentences. The word </a:t>
            </a:r>
            <a:r>
              <a:rPr lang="en-GB" dirty="0">
                <a:solidFill>
                  <a:srgbClr val="FF0000"/>
                </a:solidFill>
              </a:rPr>
              <a:t>“太(</a:t>
            </a:r>
            <a:r>
              <a:rPr lang="en-GB" dirty="0" err="1">
                <a:solidFill>
                  <a:srgbClr val="FF0000"/>
                </a:solidFill>
              </a:rPr>
              <a:t>tài</a:t>
            </a:r>
            <a:r>
              <a:rPr lang="en-GB" dirty="0">
                <a:solidFill>
                  <a:srgbClr val="FF0000"/>
                </a:solidFill>
              </a:rPr>
              <a:t>)” </a:t>
            </a:r>
            <a:r>
              <a:rPr lang="en-GB" dirty="0"/>
              <a:t>here means </a:t>
            </a:r>
            <a:r>
              <a:rPr lang="en-GB" dirty="0">
                <a:solidFill>
                  <a:srgbClr val="FF0000"/>
                </a:solidFill>
              </a:rPr>
              <a:t>“very/too/so.” </a:t>
            </a:r>
            <a:r>
              <a:rPr lang="en-GB" dirty="0"/>
              <a:t>In the sentence, it follows the subject and is followed by an adjective.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39534"/>
            <a:ext cx="5256584" cy="243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GB" altLang="zh-CN" dirty="0"/>
              <a:t>Le </a:t>
            </a:r>
            <a:r>
              <a:rPr lang="en-GB" altLang="zh-CN" dirty="0" err="1"/>
              <a:t>verbe</a:t>
            </a:r>
            <a:r>
              <a:rPr lang="en-GB" altLang="zh-CN" dirty="0"/>
              <a:t> modal - </a:t>
            </a:r>
            <a:r>
              <a:rPr lang="zh-CN" altLang="en-US" dirty="0">
                <a:solidFill>
                  <a:srgbClr val="FF0000"/>
                </a:solidFill>
              </a:rPr>
              <a:t>会</a:t>
            </a:r>
            <a:r>
              <a:rPr lang="en-US" dirty="0" err="1">
                <a:solidFill>
                  <a:srgbClr val="FF0000"/>
                </a:solidFill>
              </a:rPr>
              <a:t>Huì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7260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r>
              <a:rPr lang="en-GB" altLang="zh-CN" dirty="0"/>
              <a:t>Le </a:t>
            </a:r>
            <a:r>
              <a:rPr lang="en-GB" altLang="zh-CN" dirty="0" err="1"/>
              <a:t>verbe</a:t>
            </a:r>
            <a:r>
              <a:rPr lang="en-GB" altLang="zh-CN" dirty="0"/>
              <a:t> modal </a:t>
            </a:r>
            <a:r>
              <a:rPr lang="zh-CN" altLang="en-US" b="1" dirty="0">
                <a:solidFill>
                  <a:srgbClr val="FF0000"/>
                </a:solidFill>
              </a:rPr>
              <a:t>会 </a:t>
            </a:r>
            <a:r>
              <a:rPr lang="en-US" b="1" dirty="0" err="1">
                <a:solidFill>
                  <a:srgbClr val="FF0000"/>
                </a:solidFill>
              </a:rPr>
              <a:t>Huì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exprime</a:t>
            </a:r>
            <a:r>
              <a:rPr lang="en-US" dirty="0"/>
              <a:t> la </a:t>
            </a:r>
            <a:r>
              <a:rPr lang="fr-FR" dirty="0"/>
              <a:t>probabilité</a:t>
            </a:r>
            <a:r>
              <a:rPr lang="en-US" dirty="0"/>
              <a:t> dans le future. </a:t>
            </a:r>
            <a:r>
              <a:rPr lang="en-US" sz="2400" i="1" dirty="0"/>
              <a:t>(will be)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Examples: </a:t>
            </a:r>
          </a:p>
          <a:p>
            <a:pPr lvl="1">
              <a:buNone/>
            </a:pPr>
            <a:r>
              <a:rPr lang="en-US" dirty="0" err="1"/>
              <a:t>Míngtiān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huì</a:t>
            </a:r>
            <a:r>
              <a:rPr lang="en-US" dirty="0"/>
              <a:t> </a:t>
            </a:r>
            <a:r>
              <a:rPr lang="en-US" dirty="0" err="1"/>
              <a:t>xià</a:t>
            </a:r>
            <a:r>
              <a:rPr lang="en-US" dirty="0"/>
              <a:t> </a:t>
            </a:r>
            <a:r>
              <a:rPr lang="en-US" dirty="0" err="1"/>
              <a:t>xuě</a:t>
            </a:r>
            <a:r>
              <a:rPr lang="en-US" dirty="0"/>
              <a:t>. </a:t>
            </a:r>
            <a:r>
              <a:rPr lang="zh-CN" altLang="en-US" dirty="0"/>
              <a:t>明天会</a:t>
            </a:r>
            <a:r>
              <a:rPr lang="zh-CN" altLang="en-US" i="1" dirty="0"/>
              <a:t>下雪</a:t>
            </a:r>
            <a:r>
              <a:rPr lang="en-GB" altLang="zh-CN" i="1" dirty="0"/>
              <a:t>.</a:t>
            </a:r>
          </a:p>
          <a:p>
            <a:pPr lvl="1">
              <a:buNone/>
            </a:pPr>
            <a:r>
              <a:rPr lang="en-US" dirty="0" err="1"/>
              <a:t>Demain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probable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neige</a:t>
            </a:r>
            <a:r>
              <a:rPr lang="en-US" dirty="0"/>
              <a:t>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Q. </a:t>
            </a:r>
            <a:r>
              <a:rPr lang="en-US" dirty="0" err="1"/>
              <a:t>Bàba</a:t>
            </a:r>
            <a:r>
              <a:rPr lang="en-US" dirty="0"/>
              <a:t> </a:t>
            </a:r>
            <a:r>
              <a:rPr lang="en-US" dirty="0" err="1"/>
              <a:t>bā</a:t>
            </a:r>
            <a:r>
              <a:rPr lang="en-US" dirty="0"/>
              <a:t> </a:t>
            </a:r>
            <a:r>
              <a:rPr lang="en-US" dirty="0" err="1"/>
              <a:t>diǎn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qián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huì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huí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jiā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ma?</a:t>
            </a:r>
          </a:p>
          <a:p>
            <a:pPr lvl="2">
              <a:buNone/>
            </a:pPr>
            <a:r>
              <a:rPr lang="fr-FR" sz="2800" dirty="0"/>
              <a:t>Il est </a:t>
            </a:r>
            <a:r>
              <a:rPr lang="fr-FR" sz="2800" b="1" dirty="0">
                <a:solidFill>
                  <a:srgbClr val="FF0000"/>
                </a:solidFill>
              </a:rPr>
              <a:t>probable</a:t>
            </a:r>
            <a:r>
              <a:rPr lang="fr-FR" sz="2800" dirty="0"/>
              <a:t> que Papa </a:t>
            </a:r>
            <a:r>
              <a:rPr lang="fr-FR" sz="2800" dirty="0">
                <a:solidFill>
                  <a:schemeClr val="tx2"/>
                </a:solidFill>
              </a:rPr>
              <a:t>revient</a:t>
            </a:r>
            <a:r>
              <a:rPr lang="fr-FR" sz="2800" dirty="0"/>
              <a:t> à la maison </a:t>
            </a:r>
            <a:r>
              <a:rPr lang="fr-FR" sz="2800" dirty="0">
                <a:solidFill>
                  <a:srgbClr val="7030A0"/>
                </a:solidFill>
              </a:rPr>
              <a:t>avant</a:t>
            </a:r>
            <a:r>
              <a:rPr lang="fr-FR" sz="2800" dirty="0"/>
              <a:t> 8 heures?</a:t>
            </a:r>
          </a:p>
          <a:p>
            <a:pPr lvl="1">
              <a:buNone/>
            </a:pPr>
            <a:r>
              <a:rPr lang="fr-FR" dirty="0"/>
              <a:t>A. </a:t>
            </a:r>
            <a:r>
              <a:rPr lang="en-US" b="1" dirty="0" err="1">
                <a:solidFill>
                  <a:srgbClr val="FF0000"/>
                </a:solidFill>
              </a:rPr>
              <a:t>Huì</a:t>
            </a:r>
            <a:r>
              <a:rPr lang="en-US" b="1" dirty="0"/>
              <a:t>.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C44-9E6D-4BEB-81CF-0DA1FC0E83E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537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Lesson 12 明天 天气 怎么样 Míngtiān tiānqì  zěnme yàng What will the weather be like tomorrow</vt:lpstr>
      <vt:lpstr>L’interrogatif  怎么样 zěnme yàng = How about it  (Comment vas-tu?= Qu'en pensez-vous ?)</vt:lpstr>
      <vt:lpstr> The interrogative pronoun 怎么样 zěnmeyàng (how/comment) </vt:lpstr>
      <vt:lpstr>Lesson 12 Quel temps fera-t-il demain?</vt:lpstr>
      <vt:lpstr>Q: Míngtiān tiānqì zěnmeyàng?  (Demain, quel temps fera-t-il ?)</vt:lpstr>
      <vt:lpstr>PowerPoint Presentation</vt:lpstr>
      <vt:lpstr>The adverb—tài 太 (too / trop)</vt:lpstr>
      <vt:lpstr>太(tài) + Adj. + 了 (le)</vt:lpstr>
      <vt:lpstr>Le verbe modal - 会Huì</vt:lpstr>
      <vt:lpstr> 多Duō= more, many, much </vt:lpstr>
      <vt:lpstr>The measure word - 些Xiē</vt:lpstr>
      <vt:lpstr>Grammaire - Syntaxe " ni ... ni ... "</vt:lpstr>
      <vt:lpstr>In-class exercise</vt:lpstr>
      <vt:lpstr>PowerPoint Presentation</vt:lpstr>
      <vt:lpstr>4 Seasons in Chinese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 Quel temps fera-t-il demain?</dc:title>
  <dc:creator>colson</dc:creator>
  <cp:lastModifiedBy>colson</cp:lastModifiedBy>
  <cp:revision>99</cp:revision>
  <dcterms:created xsi:type="dcterms:W3CDTF">2016-02-13T10:25:06Z</dcterms:created>
  <dcterms:modified xsi:type="dcterms:W3CDTF">2025-05-16T14:26:13Z</dcterms:modified>
</cp:coreProperties>
</file>