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9" r:id="rId2"/>
    <p:sldId id="260" r:id="rId3"/>
    <p:sldId id="261" r:id="rId4"/>
    <p:sldId id="257" r:id="rId5"/>
    <p:sldId id="258" r:id="rId6"/>
    <p:sldId id="262" r:id="rId7"/>
    <p:sldId id="263" r:id="rId8"/>
    <p:sldId id="269" r:id="rId9"/>
    <p:sldId id="264" r:id="rId10"/>
    <p:sldId id="272" r:id="rId11"/>
    <p:sldId id="271" r:id="rId12"/>
    <p:sldId id="270" r:id="rId13"/>
    <p:sldId id="277" r:id="rId14"/>
    <p:sldId id="265" r:id="rId15"/>
    <p:sldId id="282" r:id="rId16"/>
    <p:sldId id="268" r:id="rId17"/>
    <p:sldId id="273" r:id="rId18"/>
    <p:sldId id="281"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0066"/>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9D26D-00AF-4860-B5DE-A8DAE56F18E8}" type="datetimeFigureOut">
              <a:rPr lang="fr-FR" smtClean="0"/>
              <a:t>16/04/2024</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E3645-013E-478B-B9BD-4CF568D154AA}" type="slidenum">
              <a:rPr lang="fr-FR" smtClean="0"/>
              <a:t>‹#›</a:t>
            </a:fld>
            <a:endParaRPr lang="fr-FR"/>
          </a:p>
        </p:txBody>
      </p:sp>
    </p:spTree>
    <p:extLst>
      <p:ext uri="{BB962C8B-B14F-4D97-AF65-F5344CB8AC3E}">
        <p14:creationId xmlns:p14="http://schemas.microsoft.com/office/powerpoint/2010/main" val="221839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FB6D201-8B97-45C6-B1DD-B09720FDC7ED}" type="datetime1">
              <a:rPr lang="fr-FR" smtClean="0"/>
              <a:t>16/04/2024</a:t>
            </a:fld>
            <a:endParaRPr lang="fr-FR"/>
          </a:p>
        </p:txBody>
      </p:sp>
      <p:sp>
        <p:nvSpPr>
          <p:cNvPr id="20" name="Footer Placeholder 19"/>
          <p:cNvSpPr>
            <a:spLocks noGrp="1"/>
          </p:cNvSpPr>
          <p:nvPr>
            <p:ph type="ftr" sz="quarter" idx="11"/>
          </p:nvPr>
        </p:nvSpPr>
        <p:spPr/>
        <p:txBody>
          <a:bodyPr/>
          <a:lstStyle/>
          <a:p>
            <a:r>
              <a:rPr lang="fr-FR" smtClean="0"/>
              <a:t>Daphne OLSON@SKEMA</a:t>
            </a:r>
            <a:endParaRPr lang="fr-FR"/>
          </a:p>
        </p:txBody>
      </p:sp>
      <p:sp>
        <p:nvSpPr>
          <p:cNvPr id="10" name="Slide Number Placeholder 9"/>
          <p:cNvSpPr>
            <a:spLocks noGrp="1"/>
          </p:cNvSpPr>
          <p:nvPr>
            <p:ph type="sldNum" sz="quarter" idx="12"/>
          </p:nvPr>
        </p:nvSpPr>
        <p:spPr/>
        <p:txBody>
          <a:bodyPr/>
          <a:lstStyle/>
          <a:p>
            <a:fld id="{3B8A6EA6-9337-4236-9F6E-EC90D0B1F3A9}" type="slidenum">
              <a:rPr lang="fr-FR" smtClean="0"/>
              <a:pPr/>
              <a:t>‹#›</a:t>
            </a:fld>
            <a:endParaRPr lang="fr-F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1C8F61-4A66-4EDB-B834-83878AC4BD4C}" type="datetime1">
              <a:rPr lang="fr-FR" smtClean="0"/>
              <a:t>16/04/2024</a:t>
            </a:fld>
            <a:endParaRPr lang="fr-FR"/>
          </a:p>
        </p:txBody>
      </p:sp>
      <p:sp>
        <p:nvSpPr>
          <p:cNvPr id="5" name="Footer Placeholder 4"/>
          <p:cNvSpPr>
            <a:spLocks noGrp="1"/>
          </p:cNvSpPr>
          <p:nvPr>
            <p:ph type="ftr" sz="quarter" idx="11"/>
          </p:nvPr>
        </p:nvSpPr>
        <p:spPr/>
        <p:txBody>
          <a:bodyPr/>
          <a:lstStyle/>
          <a:p>
            <a:r>
              <a:rPr lang="fr-FR" smtClean="0"/>
              <a:t>Daphne OLSON@SKEMA</a:t>
            </a:r>
            <a:endParaRPr lang="fr-FR"/>
          </a:p>
        </p:txBody>
      </p:sp>
      <p:sp>
        <p:nvSpPr>
          <p:cNvPr id="6" name="Slide Number Placeholder 5"/>
          <p:cNvSpPr>
            <a:spLocks noGrp="1"/>
          </p:cNvSpPr>
          <p:nvPr>
            <p:ph type="sldNum" sz="quarter" idx="12"/>
          </p:nvPr>
        </p:nvSpPr>
        <p:spPr/>
        <p:txBody>
          <a:bodyPr/>
          <a:lstStyle/>
          <a:p>
            <a:fld id="{3B8A6EA6-9337-4236-9F6E-EC90D0B1F3A9}"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93A24B-77D5-4BD8-A744-80482DB66547}" type="datetime1">
              <a:rPr lang="fr-FR" smtClean="0"/>
              <a:t>16/04/2024</a:t>
            </a:fld>
            <a:endParaRPr lang="fr-FR"/>
          </a:p>
        </p:txBody>
      </p:sp>
      <p:sp>
        <p:nvSpPr>
          <p:cNvPr id="5" name="Footer Placeholder 4"/>
          <p:cNvSpPr>
            <a:spLocks noGrp="1"/>
          </p:cNvSpPr>
          <p:nvPr>
            <p:ph type="ftr" sz="quarter" idx="11"/>
          </p:nvPr>
        </p:nvSpPr>
        <p:spPr/>
        <p:txBody>
          <a:bodyPr/>
          <a:lstStyle/>
          <a:p>
            <a:r>
              <a:rPr lang="fr-FR" smtClean="0"/>
              <a:t>Daphne OLSON@SKEMA</a:t>
            </a:r>
            <a:endParaRPr lang="fr-FR"/>
          </a:p>
        </p:txBody>
      </p:sp>
      <p:sp>
        <p:nvSpPr>
          <p:cNvPr id="6" name="Slide Number Placeholder 5"/>
          <p:cNvSpPr>
            <a:spLocks noGrp="1"/>
          </p:cNvSpPr>
          <p:nvPr>
            <p:ph type="sldNum" sz="quarter" idx="12"/>
          </p:nvPr>
        </p:nvSpPr>
        <p:spPr/>
        <p:txBody>
          <a:bodyPr/>
          <a:lstStyle/>
          <a:p>
            <a:fld id="{3B8A6EA6-9337-4236-9F6E-EC90D0B1F3A9}"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2FC197-7809-4CD0-A419-44B3FA7B2F9E}" type="datetime1">
              <a:rPr lang="fr-FR" smtClean="0"/>
              <a:t>16/04/2024</a:t>
            </a:fld>
            <a:endParaRPr lang="fr-FR"/>
          </a:p>
        </p:txBody>
      </p:sp>
      <p:sp>
        <p:nvSpPr>
          <p:cNvPr id="5" name="Footer Placeholder 4"/>
          <p:cNvSpPr>
            <a:spLocks noGrp="1"/>
          </p:cNvSpPr>
          <p:nvPr>
            <p:ph type="ftr" sz="quarter" idx="11"/>
          </p:nvPr>
        </p:nvSpPr>
        <p:spPr/>
        <p:txBody>
          <a:bodyPr/>
          <a:lstStyle/>
          <a:p>
            <a:r>
              <a:rPr lang="fr-FR" smtClean="0"/>
              <a:t>Daphne OLSON@SKEMA</a:t>
            </a:r>
            <a:endParaRPr lang="fr-FR"/>
          </a:p>
        </p:txBody>
      </p:sp>
      <p:sp>
        <p:nvSpPr>
          <p:cNvPr id="6" name="Slide Number Placeholder 5"/>
          <p:cNvSpPr>
            <a:spLocks noGrp="1"/>
          </p:cNvSpPr>
          <p:nvPr>
            <p:ph type="sldNum" sz="quarter" idx="12"/>
          </p:nvPr>
        </p:nvSpPr>
        <p:spPr/>
        <p:txBody>
          <a:bodyPr/>
          <a:lstStyle/>
          <a:p>
            <a:fld id="{3B8A6EA6-9337-4236-9F6E-EC90D0B1F3A9}"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75F4CFB-0301-4F31-A6B4-635D31AB67C4}" type="datetime1">
              <a:rPr lang="fr-FR" smtClean="0"/>
              <a:t>16/04/2024</a:t>
            </a:fld>
            <a:endParaRPr lang="fr-FR"/>
          </a:p>
        </p:txBody>
      </p:sp>
      <p:sp>
        <p:nvSpPr>
          <p:cNvPr id="5" name="Footer Placeholder 4"/>
          <p:cNvSpPr>
            <a:spLocks noGrp="1"/>
          </p:cNvSpPr>
          <p:nvPr>
            <p:ph type="ftr" sz="quarter" idx="11"/>
          </p:nvPr>
        </p:nvSpPr>
        <p:spPr/>
        <p:txBody>
          <a:bodyPr/>
          <a:lstStyle/>
          <a:p>
            <a:r>
              <a:rPr lang="fr-FR" smtClean="0"/>
              <a:t>Daphne OLSON@SKEMA</a:t>
            </a:r>
            <a:endParaRPr lang="fr-FR"/>
          </a:p>
        </p:txBody>
      </p:sp>
      <p:sp>
        <p:nvSpPr>
          <p:cNvPr id="6" name="Slide Number Placeholder 5"/>
          <p:cNvSpPr>
            <a:spLocks noGrp="1"/>
          </p:cNvSpPr>
          <p:nvPr>
            <p:ph type="sldNum" sz="quarter" idx="12"/>
          </p:nvPr>
        </p:nvSpPr>
        <p:spPr/>
        <p:txBody>
          <a:bodyPr/>
          <a:lstStyle/>
          <a:p>
            <a:fld id="{3B8A6EA6-9337-4236-9F6E-EC90D0B1F3A9}" type="slidenum">
              <a:rPr lang="fr-FR" smtClean="0"/>
              <a:pPr/>
              <a:t>‹#›</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2CEC953-7E9D-482B-B22D-2E2D7CA309B0}" type="datetime1">
              <a:rPr lang="fr-FR" smtClean="0"/>
              <a:t>16/04/2024</a:t>
            </a:fld>
            <a:endParaRPr lang="fr-FR"/>
          </a:p>
        </p:txBody>
      </p:sp>
      <p:sp>
        <p:nvSpPr>
          <p:cNvPr id="6" name="Footer Placeholder 5"/>
          <p:cNvSpPr>
            <a:spLocks noGrp="1"/>
          </p:cNvSpPr>
          <p:nvPr>
            <p:ph type="ftr" sz="quarter" idx="11"/>
          </p:nvPr>
        </p:nvSpPr>
        <p:spPr/>
        <p:txBody>
          <a:bodyPr/>
          <a:lstStyle/>
          <a:p>
            <a:r>
              <a:rPr lang="fr-FR" smtClean="0"/>
              <a:t>Daphne OLSON@SKEMA</a:t>
            </a:r>
            <a:endParaRPr lang="fr-FR"/>
          </a:p>
        </p:txBody>
      </p:sp>
      <p:sp>
        <p:nvSpPr>
          <p:cNvPr id="7" name="Slide Number Placeholder 6"/>
          <p:cNvSpPr>
            <a:spLocks noGrp="1"/>
          </p:cNvSpPr>
          <p:nvPr>
            <p:ph type="sldNum" sz="quarter" idx="12"/>
          </p:nvPr>
        </p:nvSpPr>
        <p:spPr/>
        <p:txBody>
          <a:bodyPr/>
          <a:lstStyle/>
          <a:p>
            <a:fld id="{3B8A6EA6-9337-4236-9F6E-EC90D0B1F3A9}"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A284F58-9871-4EC3-9EBD-0F23D13326FE}" type="datetime1">
              <a:rPr lang="fr-FR" smtClean="0"/>
              <a:t>16/04/2024</a:t>
            </a:fld>
            <a:endParaRPr lang="fr-FR"/>
          </a:p>
        </p:txBody>
      </p:sp>
      <p:sp>
        <p:nvSpPr>
          <p:cNvPr id="8" name="Footer Placeholder 7"/>
          <p:cNvSpPr>
            <a:spLocks noGrp="1"/>
          </p:cNvSpPr>
          <p:nvPr>
            <p:ph type="ftr" sz="quarter" idx="11"/>
          </p:nvPr>
        </p:nvSpPr>
        <p:spPr/>
        <p:txBody>
          <a:bodyPr/>
          <a:lstStyle/>
          <a:p>
            <a:r>
              <a:rPr lang="fr-FR" smtClean="0"/>
              <a:t>Daphne OLSON@SKEMA</a:t>
            </a:r>
            <a:endParaRPr lang="fr-FR"/>
          </a:p>
        </p:txBody>
      </p:sp>
      <p:sp>
        <p:nvSpPr>
          <p:cNvPr id="9" name="Slide Number Placeholder 8"/>
          <p:cNvSpPr>
            <a:spLocks noGrp="1"/>
          </p:cNvSpPr>
          <p:nvPr>
            <p:ph type="sldNum" sz="quarter" idx="12"/>
          </p:nvPr>
        </p:nvSpPr>
        <p:spPr/>
        <p:txBody>
          <a:bodyPr/>
          <a:lstStyle/>
          <a:p>
            <a:fld id="{3B8A6EA6-9337-4236-9F6E-EC90D0B1F3A9}"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81AF118-9F92-4E14-AF27-4A13D94A099D}" type="datetime1">
              <a:rPr lang="fr-FR" smtClean="0"/>
              <a:t>16/04/2024</a:t>
            </a:fld>
            <a:endParaRPr lang="fr-FR"/>
          </a:p>
        </p:txBody>
      </p:sp>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FF81D6F-79DC-4833-BFA8-E0CADA08F805}" type="datetime1">
              <a:rPr lang="fr-FR" smtClean="0"/>
              <a:t>16/04/2024</a:t>
            </a:fld>
            <a:endParaRPr lang="fr-FR"/>
          </a:p>
        </p:txBody>
      </p:sp>
      <p:sp>
        <p:nvSpPr>
          <p:cNvPr id="3" name="Footer Placeholder 2"/>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3B8A6EA6-9337-4236-9F6E-EC90D0B1F3A9}" type="slidenum">
              <a:rPr lang="fr-FR" smtClean="0"/>
              <a:pPr/>
              <a:t>‹#›</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445C438-BEC1-4C4A-8E87-A64432BA75B0}" type="datetime1">
              <a:rPr lang="fr-FR" smtClean="0"/>
              <a:t>16/04/2024</a:t>
            </a:fld>
            <a:endParaRPr lang="fr-FR"/>
          </a:p>
        </p:txBody>
      </p:sp>
      <p:sp>
        <p:nvSpPr>
          <p:cNvPr id="6" name="Footer Placeholder 5"/>
          <p:cNvSpPr>
            <a:spLocks noGrp="1"/>
          </p:cNvSpPr>
          <p:nvPr>
            <p:ph type="ftr" sz="quarter" idx="11"/>
          </p:nvPr>
        </p:nvSpPr>
        <p:spPr/>
        <p:txBody>
          <a:bodyPr/>
          <a:lstStyle/>
          <a:p>
            <a:r>
              <a:rPr lang="fr-FR" smtClean="0"/>
              <a:t>Daphne OLSON@SKEMA</a:t>
            </a:r>
            <a:endParaRPr lang="fr-FR"/>
          </a:p>
        </p:txBody>
      </p:sp>
      <p:sp>
        <p:nvSpPr>
          <p:cNvPr id="7" name="Slide Number Placeholder 6"/>
          <p:cNvSpPr>
            <a:spLocks noGrp="1"/>
          </p:cNvSpPr>
          <p:nvPr>
            <p:ph type="sldNum" sz="quarter" idx="12"/>
          </p:nvPr>
        </p:nvSpPr>
        <p:spPr/>
        <p:txBody>
          <a:bodyPr/>
          <a:lstStyle/>
          <a:p>
            <a:fld id="{3B8A6EA6-9337-4236-9F6E-EC90D0B1F3A9}"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7495336-EEA9-44FE-A84D-BDE1BABB124D}" type="datetime1">
              <a:rPr lang="fr-FR" smtClean="0"/>
              <a:t>16/04/2024</a:t>
            </a:fld>
            <a:endParaRPr lang="fr-FR"/>
          </a:p>
        </p:txBody>
      </p:sp>
      <p:sp>
        <p:nvSpPr>
          <p:cNvPr id="6" name="Footer Placeholder 5"/>
          <p:cNvSpPr>
            <a:spLocks noGrp="1"/>
          </p:cNvSpPr>
          <p:nvPr>
            <p:ph type="ftr" sz="quarter" idx="11"/>
          </p:nvPr>
        </p:nvSpPr>
        <p:spPr/>
        <p:txBody>
          <a:bodyPr/>
          <a:lstStyle/>
          <a:p>
            <a:r>
              <a:rPr lang="fr-FR" smtClean="0"/>
              <a:t>Daphne OLSON@SKEMA</a:t>
            </a:r>
            <a:endParaRPr lang="fr-FR"/>
          </a:p>
        </p:txBody>
      </p:sp>
      <p:sp>
        <p:nvSpPr>
          <p:cNvPr id="7" name="Slide Number Placeholder 6"/>
          <p:cNvSpPr>
            <a:spLocks noGrp="1"/>
          </p:cNvSpPr>
          <p:nvPr>
            <p:ph type="sldNum" sz="quarter" idx="12"/>
          </p:nvPr>
        </p:nvSpPr>
        <p:spPr/>
        <p:txBody>
          <a:bodyPr/>
          <a:lstStyle/>
          <a:p>
            <a:fld id="{3B8A6EA6-9337-4236-9F6E-EC90D0B1F3A9}" type="slidenum">
              <a:rPr lang="fr-FR" smtClean="0"/>
              <a:pPr/>
              <a:t>‹#›</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7FA8364-287B-4A01-A1F3-1633156F08BA}" type="datetime1">
              <a:rPr lang="fr-FR" smtClean="0"/>
              <a:t>16/04/2024</a:t>
            </a:fld>
            <a:endParaRPr lang="fr-F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fr-FR" smtClean="0"/>
              <a:t>Daphne OLSON@SKEMA</a:t>
            </a:r>
            <a:endParaRPr lang="fr-F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B8A6EA6-9337-4236-9F6E-EC90D0B1F3A9}" type="slidenum">
              <a:rPr lang="fr-FR" smtClean="0"/>
              <a:pPr/>
              <a:t>‹#›</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196752"/>
            <a:ext cx="7772400" cy="1470025"/>
          </a:xfrm>
        </p:spPr>
        <p:txBody>
          <a:bodyPr/>
          <a:lstStyle/>
          <a:p>
            <a:r>
              <a:rPr lang="fr-FR" dirty="0"/>
              <a:t> </a:t>
            </a:r>
            <a:r>
              <a:rPr lang="fr-FR" dirty="0" err="1"/>
              <a:t>Lesson</a:t>
            </a:r>
            <a:r>
              <a:rPr lang="fr-FR" dirty="0"/>
              <a:t> 5</a:t>
            </a:r>
          </a:p>
        </p:txBody>
      </p:sp>
      <p:sp>
        <p:nvSpPr>
          <p:cNvPr id="3" name="Subtitle 2"/>
          <p:cNvSpPr>
            <a:spLocks noGrp="1"/>
          </p:cNvSpPr>
          <p:nvPr>
            <p:ph type="subTitle" idx="1"/>
          </p:nvPr>
        </p:nvSpPr>
        <p:spPr>
          <a:xfrm>
            <a:off x="1331640" y="2924944"/>
            <a:ext cx="6400800" cy="2016224"/>
          </a:xfrm>
        </p:spPr>
        <p:txBody>
          <a:bodyPr>
            <a:normAutofit/>
          </a:bodyPr>
          <a:lstStyle/>
          <a:p>
            <a:r>
              <a:rPr lang="zh-CN" b="1" dirty="0"/>
              <a:t>她</a:t>
            </a:r>
            <a:r>
              <a:rPr lang="en-GB" altLang="zh-CN" b="1" dirty="0"/>
              <a:t>  </a:t>
            </a:r>
            <a:r>
              <a:rPr lang="zh-CN" b="1" dirty="0"/>
              <a:t>女儿</a:t>
            </a:r>
            <a:r>
              <a:rPr lang="en-GB" altLang="zh-CN" b="1" dirty="0"/>
              <a:t>   </a:t>
            </a:r>
            <a:r>
              <a:rPr lang="zh-CN" b="1" dirty="0"/>
              <a:t>今年</a:t>
            </a:r>
            <a:r>
              <a:rPr lang="en-GB" altLang="zh-CN" b="1" dirty="0"/>
              <a:t>   </a:t>
            </a:r>
            <a:r>
              <a:rPr lang="zh-CN" b="1" dirty="0"/>
              <a:t>二十</a:t>
            </a:r>
            <a:r>
              <a:rPr lang="en-GB" altLang="zh-CN" b="1" dirty="0"/>
              <a:t> </a:t>
            </a:r>
            <a:r>
              <a:rPr lang="zh-CN" b="1" dirty="0"/>
              <a:t>岁</a:t>
            </a:r>
            <a:endParaRPr lang="en-GB" altLang="zh-CN" b="1" dirty="0"/>
          </a:p>
          <a:p>
            <a:r>
              <a:rPr lang="en-US" b="1" dirty="0" err="1"/>
              <a:t>Tā</a:t>
            </a:r>
            <a:r>
              <a:rPr lang="en-US" b="1" dirty="0"/>
              <a:t> </a:t>
            </a:r>
            <a:r>
              <a:rPr lang="en-US" b="1" dirty="0" err="1"/>
              <a:t>nǚ'ér</a:t>
            </a:r>
            <a:r>
              <a:rPr lang="en-US" b="1" dirty="0"/>
              <a:t> </a:t>
            </a:r>
            <a:r>
              <a:rPr lang="en-US" b="1" dirty="0" err="1"/>
              <a:t>jīnnián</a:t>
            </a:r>
            <a:r>
              <a:rPr lang="en-US" b="1" dirty="0"/>
              <a:t> </a:t>
            </a:r>
            <a:r>
              <a:rPr lang="en-US" b="1" dirty="0" err="1"/>
              <a:t>èrshí</a:t>
            </a:r>
            <a:r>
              <a:rPr lang="en-US" b="1" dirty="0"/>
              <a:t>  </a:t>
            </a:r>
            <a:r>
              <a:rPr lang="en-US" b="1" dirty="0" err="1"/>
              <a:t>suì</a:t>
            </a:r>
            <a:endParaRPr lang="en-US" b="1" dirty="0"/>
          </a:p>
          <a:p>
            <a:endParaRPr lang="en-US" b="1" dirty="0"/>
          </a:p>
          <a:p>
            <a:r>
              <a:rPr lang="en-US" b="1" dirty="0"/>
              <a:t>Her daughter is 20 years old this year </a:t>
            </a:r>
          </a:p>
          <a:p>
            <a:endParaRPr lang="fr-FR" dirty="0"/>
          </a:p>
        </p:txBody>
      </p:sp>
      <p:sp>
        <p:nvSpPr>
          <p:cNvPr id="5" name="Footer Placeholder 4">
            <a:extLst>
              <a:ext uri="{FF2B5EF4-FFF2-40B4-BE49-F238E27FC236}">
                <a16:creationId xmlns="" xmlns:a16="http://schemas.microsoft.com/office/drawing/2014/main" id="{F7506AD1-CF2E-4E26-BFB3-7D365350F4E7}"/>
              </a:ext>
            </a:extLst>
          </p:cNvPr>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3B8A6EA6-9337-4236-9F6E-EC90D0B1F3A9}"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0">
            <a:scrgbClr r="0" g="0" b="0"/>
          </a:lnRef>
          <a:fillRef idx="1001">
            <a:schemeClr val="lt2"/>
          </a:fillRef>
          <a:effectRef idx="0">
            <a:scrgbClr r="0" g="0" b="0"/>
          </a:effectRef>
          <a:fontRef idx="major"/>
        </p:style>
        <p:txBody>
          <a:bodyPr>
            <a:normAutofit fontScale="90000"/>
          </a:bodyPr>
          <a:lstStyle/>
          <a:p>
            <a:r>
              <a:rPr lang="fr-FR" dirty="0" smtClean="0"/>
              <a:t>Common </a:t>
            </a:r>
            <a:r>
              <a:rPr lang="fr-FR" dirty="0" err="1" smtClean="0"/>
              <a:t>mistakes</a:t>
            </a:r>
            <a:r>
              <a:rPr lang="fr-FR" dirty="0" smtClean="0"/>
              <a:t> to </a:t>
            </a:r>
            <a:r>
              <a:rPr lang="fr-FR" dirty="0" err="1" smtClean="0"/>
              <a:t>answer</a:t>
            </a:r>
            <a:r>
              <a:rPr lang="fr-FR" dirty="0" smtClean="0"/>
              <a:t> </a:t>
            </a:r>
            <a:r>
              <a:rPr lang="fr-FR" dirty="0" err="1" smtClean="0"/>
              <a:t>age</a:t>
            </a:r>
            <a:r>
              <a:rPr lang="fr-FR" dirty="0" smtClean="0"/>
              <a:t> </a:t>
            </a:r>
            <a:endParaRPr lang="en-US" dirty="0"/>
          </a:p>
        </p:txBody>
      </p:sp>
      <p:sp>
        <p:nvSpPr>
          <p:cNvPr id="7" name="Content Placeholder 6"/>
          <p:cNvSpPr>
            <a:spLocks noGrp="1"/>
          </p:cNvSpPr>
          <p:nvPr>
            <p:ph idx="1"/>
          </p:nvPr>
        </p:nvSpPr>
        <p:spPr>
          <a:xfrm>
            <a:off x="1435608" y="1484784"/>
            <a:ext cx="7498080" cy="4763616"/>
          </a:xfrm>
        </p:spPr>
        <p:txBody>
          <a:bodyPr/>
          <a:lstStyle/>
          <a:p>
            <a:pPr marL="82296" indent="0">
              <a:buNone/>
            </a:pPr>
            <a:r>
              <a:rPr lang="fr-FR" altLang="zh-TW" sz="2400" dirty="0" smtClean="0">
                <a:solidFill>
                  <a:schemeClr val="accent3"/>
                </a:solidFill>
                <a:latin typeface="Calibri"/>
                <a:cs typeface="Calibri"/>
              </a:rPr>
              <a:t>❶</a:t>
            </a:r>
            <a:r>
              <a:rPr lang="fr-FR" altLang="zh-TW" sz="2400" dirty="0" smtClean="0"/>
              <a:t>   </a:t>
            </a:r>
            <a:r>
              <a:rPr lang="en-GB" sz="2800" dirty="0"/>
              <a:t>I am 20 </a:t>
            </a:r>
            <a:r>
              <a:rPr lang="en-GB" sz="2800" dirty="0">
                <a:solidFill>
                  <a:srgbClr val="7030A0"/>
                </a:solidFill>
              </a:rPr>
              <a:t>years old</a:t>
            </a:r>
            <a:r>
              <a:rPr lang="en-GB" sz="2800" dirty="0"/>
              <a:t>.</a:t>
            </a:r>
          </a:p>
          <a:p>
            <a:pPr marL="82296" indent="0">
              <a:buNone/>
            </a:pPr>
            <a:r>
              <a:rPr lang="en-US" sz="2400" dirty="0" smtClean="0">
                <a:solidFill>
                  <a:srgbClr val="FF0000"/>
                </a:solidFill>
                <a:latin typeface="Calibri"/>
                <a:cs typeface="Calibri"/>
              </a:rPr>
              <a:t>→</a:t>
            </a:r>
            <a:r>
              <a:rPr lang="en-US" sz="2400" dirty="0" smtClean="0">
                <a:solidFill>
                  <a:srgbClr val="FF0000"/>
                </a:solidFill>
              </a:rPr>
              <a:t>   </a:t>
            </a:r>
            <a:r>
              <a:rPr lang="fr-FR" altLang="zh-TW" sz="2400" dirty="0" err="1" smtClean="0"/>
              <a:t>wǒ</a:t>
            </a:r>
            <a:r>
              <a:rPr lang="en-US" sz="2400" dirty="0" smtClean="0">
                <a:solidFill>
                  <a:srgbClr val="FF0000"/>
                </a:solidFill>
              </a:rPr>
              <a:t> </a:t>
            </a:r>
            <a:r>
              <a:rPr lang="en-US" sz="2400" strike="sngStrike" dirty="0" err="1" smtClean="0">
                <a:solidFill>
                  <a:srgbClr val="FF0000"/>
                </a:solidFill>
              </a:rPr>
              <a:t>shì</a:t>
            </a:r>
            <a:r>
              <a:rPr lang="en-US" sz="2400" dirty="0" smtClean="0">
                <a:solidFill>
                  <a:srgbClr val="FF0000"/>
                </a:solidFill>
              </a:rPr>
              <a:t>  </a:t>
            </a:r>
            <a:r>
              <a:rPr lang="fr-FR" altLang="zh-TW" sz="2400" dirty="0" err="1" smtClean="0"/>
              <a:t>èrshí</a:t>
            </a:r>
            <a:r>
              <a:rPr lang="fr-FR" altLang="zh-TW" sz="2400" dirty="0" smtClean="0"/>
              <a:t>  </a:t>
            </a:r>
            <a:r>
              <a:rPr lang="fr-FR" altLang="zh-TW" sz="2400" dirty="0" err="1">
                <a:solidFill>
                  <a:srgbClr val="7030A0"/>
                </a:solidFill>
              </a:rPr>
              <a:t>suì</a:t>
            </a:r>
            <a:endParaRPr lang="fr-FR" altLang="zh-TW" sz="2400" dirty="0">
              <a:solidFill>
                <a:srgbClr val="7030A0"/>
              </a:solidFill>
            </a:endParaRPr>
          </a:p>
          <a:p>
            <a:pPr marL="82296" indent="0">
              <a:buNone/>
            </a:pPr>
            <a:r>
              <a:rPr lang="zh-TW" altLang="en-US" sz="2400" dirty="0" smtClean="0"/>
              <a:t>       我  </a:t>
            </a:r>
            <a:r>
              <a:rPr lang="zh-TW" altLang="en-US" sz="2400" strike="sngStrike" dirty="0" smtClean="0">
                <a:solidFill>
                  <a:srgbClr val="FF0000"/>
                </a:solidFill>
              </a:rPr>
              <a:t>是</a:t>
            </a:r>
            <a:r>
              <a:rPr lang="zh-TW" altLang="en-US" sz="2400" dirty="0" smtClean="0">
                <a:solidFill>
                  <a:srgbClr val="FF0000"/>
                </a:solidFill>
              </a:rPr>
              <a:t>   </a:t>
            </a:r>
            <a:r>
              <a:rPr lang="en-US" altLang="zh-TW" sz="2400" dirty="0" smtClean="0"/>
              <a:t>20    </a:t>
            </a:r>
            <a:r>
              <a:rPr lang="zh-TW" altLang="en-US" sz="2400" dirty="0" smtClean="0">
                <a:solidFill>
                  <a:srgbClr val="7030A0"/>
                </a:solidFill>
              </a:rPr>
              <a:t>岁</a:t>
            </a:r>
            <a:r>
              <a:rPr lang="zh-TW" altLang="en-US" sz="2400" dirty="0" smtClean="0">
                <a:solidFill>
                  <a:srgbClr val="0070C0"/>
                </a:solidFill>
              </a:rPr>
              <a:t>   </a:t>
            </a:r>
            <a:r>
              <a:rPr lang="fr-FR" altLang="zh-TW" sz="2400" dirty="0" smtClean="0">
                <a:solidFill>
                  <a:srgbClr val="FF0000"/>
                </a:solidFill>
              </a:rPr>
              <a:t>(</a:t>
            </a:r>
            <a:r>
              <a:rPr lang="fr-FR" altLang="zh-TW" sz="2400" dirty="0" err="1" smtClean="0">
                <a:solidFill>
                  <a:srgbClr val="FF0000"/>
                </a:solidFill>
              </a:rPr>
              <a:t>wrong</a:t>
            </a:r>
            <a:r>
              <a:rPr lang="fr-FR" altLang="zh-TW" sz="2400" dirty="0" smtClean="0">
                <a:solidFill>
                  <a:srgbClr val="FF0000"/>
                </a:solidFill>
              </a:rPr>
              <a:t>)</a:t>
            </a:r>
          </a:p>
          <a:p>
            <a:pPr marL="82296" indent="0">
              <a:buNone/>
            </a:pPr>
            <a:r>
              <a:rPr lang="en-US" sz="2400" dirty="0" smtClean="0">
                <a:solidFill>
                  <a:srgbClr val="0070C0"/>
                </a:solidFill>
                <a:latin typeface="Calibri"/>
                <a:cs typeface="Calibri"/>
              </a:rPr>
              <a:t>❷   </a:t>
            </a:r>
            <a:r>
              <a:rPr lang="en-US" sz="2800" dirty="0" err="1" smtClean="0">
                <a:solidFill>
                  <a:srgbClr val="0070C0"/>
                </a:solidFill>
              </a:rPr>
              <a:t>J'ai</a:t>
            </a:r>
            <a:r>
              <a:rPr lang="en-US" sz="2800" dirty="0" smtClean="0">
                <a:solidFill>
                  <a:srgbClr val="0070C0"/>
                </a:solidFill>
              </a:rPr>
              <a:t>    </a:t>
            </a:r>
            <a:r>
              <a:rPr lang="en-US" sz="2800" dirty="0" err="1" smtClean="0">
                <a:solidFill>
                  <a:srgbClr val="0070C0"/>
                </a:solidFill>
              </a:rPr>
              <a:t>vingt</a:t>
            </a:r>
            <a:r>
              <a:rPr lang="en-US" sz="2800" dirty="0" smtClean="0">
                <a:solidFill>
                  <a:srgbClr val="0070C0"/>
                </a:solidFill>
              </a:rPr>
              <a:t> </a:t>
            </a:r>
            <a:r>
              <a:rPr lang="en-US" sz="2800" dirty="0" err="1" smtClean="0">
                <a:solidFill>
                  <a:srgbClr val="7030A0"/>
                </a:solidFill>
              </a:rPr>
              <a:t>ans</a:t>
            </a:r>
            <a:endParaRPr lang="en-US" sz="2800" dirty="0">
              <a:solidFill>
                <a:srgbClr val="7030A0"/>
              </a:solidFill>
            </a:endParaRPr>
          </a:p>
          <a:p>
            <a:pPr marL="82296" indent="0">
              <a:buNone/>
            </a:pPr>
            <a:r>
              <a:rPr lang="zh-TW" altLang="en-US" sz="2400" dirty="0" smtClean="0">
                <a:solidFill>
                  <a:srgbClr val="0070C0"/>
                </a:solidFill>
              </a:rPr>
              <a:t>  </a:t>
            </a:r>
            <a:r>
              <a:rPr lang="zh-TW" altLang="en-US" sz="2400" dirty="0" smtClean="0">
                <a:solidFill>
                  <a:srgbClr val="0070C0"/>
                </a:solidFill>
                <a:latin typeface="Calibri"/>
                <a:cs typeface="Calibri"/>
              </a:rPr>
              <a:t>→</a:t>
            </a:r>
            <a:r>
              <a:rPr lang="zh-TW" altLang="en-US" sz="2400" dirty="0" smtClean="0">
                <a:solidFill>
                  <a:srgbClr val="0070C0"/>
                </a:solidFill>
              </a:rPr>
              <a:t>  我 </a:t>
            </a:r>
            <a:r>
              <a:rPr lang="zh-TW" altLang="en-US" sz="2400" strike="sngStrike" dirty="0" smtClean="0">
                <a:solidFill>
                  <a:srgbClr val="FF0000"/>
                </a:solidFill>
              </a:rPr>
              <a:t>有</a:t>
            </a:r>
            <a:r>
              <a:rPr lang="fr-FR" sz="2400" dirty="0" smtClean="0">
                <a:solidFill>
                  <a:srgbClr val="0070C0"/>
                </a:solidFill>
              </a:rPr>
              <a:t>  </a:t>
            </a:r>
            <a:r>
              <a:rPr lang="en-US" altLang="zh-TW" sz="2400" dirty="0" smtClean="0"/>
              <a:t>20     </a:t>
            </a:r>
            <a:r>
              <a:rPr lang="zh-TW" altLang="en-US" sz="2400" dirty="0" smtClean="0">
                <a:solidFill>
                  <a:srgbClr val="7030A0"/>
                </a:solidFill>
              </a:rPr>
              <a:t>岁</a:t>
            </a:r>
            <a:r>
              <a:rPr lang="zh-TW" altLang="en-US" sz="2400" dirty="0" smtClean="0">
                <a:solidFill>
                  <a:srgbClr val="0070C0"/>
                </a:solidFill>
              </a:rPr>
              <a:t>    </a:t>
            </a:r>
            <a:r>
              <a:rPr lang="fr-FR" altLang="zh-TW" sz="2400" dirty="0" smtClean="0">
                <a:solidFill>
                  <a:srgbClr val="0070C0"/>
                </a:solidFill>
              </a:rPr>
              <a:t>(</a:t>
            </a:r>
            <a:r>
              <a:rPr lang="fr-FR" altLang="zh-TW" sz="2400" dirty="0" err="1" smtClean="0">
                <a:solidFill>
                  <a:srgbClr val="0070C0"/>
                </a:solidFill>
              </a:rPr>
              <a:t>wrong</a:t>
            </a:r>
            <a:r>
              <a:rPr lang="fr-FR" altLang="zh-TW" sz="2400" dirty="0" smtClean="0">
                <a:solidFill>
                  <a:srgbClr val="0070C0"/>
                </a:solidFill>
              </a:rPr>
              <a:t>)</a:t>
            </a:r>
          </a:p>
          <a:p>
            <a:pPr marL="82296" indent="0">
              <a:buNone/>
            </a:pPr>
            <a:r>
              <a:rPr lang="en-US" sz="2000" dirty="0" smtClean="0">
                <a:solidFill>
                  <a:srgbClr val="0070C0"/>
                </a:solidFill>
              </a:rPr>
              <a:t>         </a:t>
            </a:r>
            <a:r>
              <a:rPr lang="en-US" sz="2000" dirty="0" err="1" smtClean="0">
                <a:solidFill>
                  <a:srgbClr val="0070C0"/>
                </a:solidFill>
              </a:rPr>
              <a:t>wǒ</a:t>
            </a:r>
            <a:r>
              <a:rPr lang="en-US" sz="2000" dirty="0" smtClean="0">
                <a:solidFill>
                  <a:srgbClr val="0070C0"/>
                </a:solidFill>
              </a:rPr>
              <a:t> </a:t>
            </a:r>
            <a:r>
              <a:rPr lang="en-US" sz="2000" strike="sngStrike" dirty="0" err="1" smtClean="0">
                <a:solidFill>
                  <a:srgbClr val="FF0000"/>
                </a:solidFill>
              </a:rPr>
              <a:t>yǒu</a:t>
            </a:r>
            <a:r>
              <a:rPr lang="en-US" sz="2000" dirty="0" smtClean="0">
                <a:solidFill>
                  <a:srgbClr val="0070C0"/>
                </a:solidFill>
              </a:rPr>
              <a:t> </a:t>
            </a:r>
            <a:r>
              <a:rPr lang="fr-FR" altLang="zh-TW" sz="2000" dirty="0" err="1"/>
              <a:t>èrshí</a:t>
            </a:r>
            <a:r>
              <a:rPr lang="fr-FR" altLang="zh-TW" sz="2000" dirty="0"/>
              <a:t>  </a:t>
            </a:r>
            <a:r>
              <a:rPr lang="fr-FR" altLang="zh-TW" sz="2000" dirty="0" err="1" smtClean="0">
                <a:solidFill>
                  <a:srgbClr val="0070C0"/>
                </a:solidFill>
              </a:rPr>
              <a:t>suì</a:t>
            </a:r>
            <a:endParaRPr lang="fr-FR" altLang="zh-TW" sz="2000" dirty="0" smtClean="0">
              <a:solidFill>
                <a:srgbClr val="0070C0"/>
              </a:solidFill>
            </a:endParaRPr>
          </a:p>
          <a:p>
            <a:pPr marL="82296" indent="0">
              <a:buNone/>
            </a:pPr>
            <a:r>
              <a:rPr lang="fr-FR" sz="2000" dirty="0">
                <a:solidFill>
                  <a:srgbClr val="0070C0"/>
                </a:solidFill>
              </a:rPr>
              <a:t> </a:t>
            </a:r>
            <a:r>
              <a:rPr lang="fr-FR" sz="2000" dirty="0" smtClean="0">
                <a:solidFill>
                  <a:srgbClr val="0070C0"/>
                </a:solidFill>
              </a:rPr>
              <a:t>-----------------------------------------------------</a:t>
            </a:r>
          </a:p>
          <a:p>
            <a:pPr marL="82296" indent="0">
              <a:buNone/>
            </a:pPr>
            <a:r>
              <a:rPr lang="fr-FR" sz="2400" b="1" dirty="0" smtClean="0">
                <a:solidFill>
                  <a:srgbClr val="FF6600"/>
                </a:solidFill>
                <a:latin typeface="Calibri"/>
                <a:cs typeface="Calibri"/>
              </a:rPr>
              <a:t>❸  </a:t>
            </a:r>
            <a:r>
              <a:rPr lang="fr-FR" sz="2400" b="1" dirty="0" smtClean="0">
                <a:solidFill>
                  <a:srgbClr val="FF6600"/>
                </a:solidFill>
              </a:rPr>
              <a:t>Correct </a:t>
            </a:r>
            <a:r>
              <a:rPr lang="fr-FR" sz="2400" b="1" dirty="0" err="1" smtClean="0">
                <a:solidFill>
                  <a:srgbClr val="FF6600"/>
                </a:solidFill>
              </a:rPr>
              <a:t>answer</a:t>
            </a:r>
            <a:r>
              <a:rPr lang="fr-FR" sz="2400" b="1" dirty="0" smtClean="0">
                <a:solidFill>
                  <a:srgbClr val="FF6600"/>
                </a:solidFill>
              </a:rPr>
              <a:t>:</a:t>
            </a:r>
          </a:p>
          <a:p>
            <a:pPr marL="82296" indent="0">
              <a:buNone/>
            </a:pPr>
            <a:r>
              <a:rPr lang="fr-FR" altLang="zh-TW" sz="2800" dirty="0" smtClean="0">
                <a:solidFill>
                  <a:srgbClr val="009900"/>
                </a:solidFill>
              </a:rPr>
              <a:t>     </a:t>
            </a:r>
            <a:r>
              <a:rPr lang="fr-FR" altLang="zh-TW" sz="2800" dirty="0" err="1" smtClean="0">
                <a:solidFill>
                  <a:srgbClr val="009900"/>
                </a:solidFill>
              </a:rPr>
              <a:t>wǒ</a:t>
            </a:r>
            <a:r>
              <a:rPr lang="fr-FR" altLang="zh-TW" sz="2800" dirty="0" smtClean="0">
                <a:solidFill>
                  <a:srgbClr val="009900"/>
                </a:solidFill>
              </a:rPr>
              <a:t>  </a:t>
            </a:r>
            <a:r>
              <a:rPr lang="fr-FR" altLang="zh-TW" sz="2800" dirty="0" err="1" smtClean="0">
                <a:solidFill>
                  <a:srgbClr val="009900"/>
                </a:solidFill>
              </a:rPr>
              <a:t>èrshí</a:t>
            </a:r>
            <a:r>
              <a:rPr lang="fr-FR" altLang="zh-TW" sz="2800" dirty="0" smtClean="0">
                <a:solidFill>
                  <a:srgbClr val="009900"/>
                </a:solidFill>
              </a:rPr>
              <a:t>  </a:t>
            </a:r>
            <a:r>
              <a:rPr lang="fr-FR" altLang="zh-TW" sz="2800" dirty="0" err="1" smtClean="0">
                <a:solidFill>
                  <a:srgbClr val="7030A0"/>
                </a:solidFill>
              </a:rPr>
              <a:t>suì</a:t>
            </a:r>
            <a:endParaRPr lang="fr-FR" altLang="zh-TW" sz="2800" dirty="0" smtClean="0">
              <a:solidFill>
                <a:srgbClr val="7030A0"/>
              </a:solidFill>
            </a:endParaRPr>
          </a:p>
          <a:p>
            <a:pPr marL="82296" indent="0">
              <a:buNone/>
            </a:pPr>
            <a:r>
              <a:rPr lang="zh-TW" altLang="en-US" sz="2800" dirty="0" smtClean="0">
                <a:solidFill>
                  <a:srgbClr val="009900"/>
                </a:solidFill>
              </a:rPr>
              <a:t>     </a:t>
            </a:r>
            <a:r>
              <a:rPr lang="zh-TW" altLang="en-US" sz="2800" b="1" dirty="0" smtClean="0">
                <a:solidFill>
                  <a:srgbClr val="009900"/>
                </a:solidFill>
              </a:rPr>
              <a:t>我</a:t>
            </a:r>
            <a:r>
              <a:rPr lang="zh-TW" altLang="en-US" sz="2800" dirty="0" smtClean="0">
                <a:solidFill>
                  <a:srgbClr val="009900"/>
                </a:solidFill>
              </a:rPr>
              <a:t>    </a:t>
            </a:r>
            <a:r>
              <a:rPr lang="en-US" altLang="zh-TW" sz="2800" dirty="0">
                <a:solidFill>
                  <a:srgbClr val="009900"/>
                </a:solidFill>
              </a:rPr>
              <a:t>20  </a:t>
            </a:r>
            <a:r>
              <a:rPr lang="en-US" altLang="zh-TW" sz="2800" dirty="0" smtClean="0">
                <a:solidFill>
                  <a:srgbClr val="009900"/>
                </a:solidFill>
              </a:rPr>
              <a:t>   </a:t>
            </a:r>
            <a:r>
              <a:rPr lang="zh-TW" altLang="en-US" sz="2800" dirty="0" smtClean="0">
                <a:solidFill>
                  <a:srgbClr val="7030A0"/>
                </a:solidFill>
              </a:rPr>
              <a:t>岁</a:t>
            </a:r>
            <a:r>
              <a:rPr lang="zh-TW" altLang="en-US" sz="2800" dirty="0" smtClean="0">
                <a:solidFill>
                  <a:srgbClr val="0070C0"/>
                </a:solidFill>
              </a:rPr>
              <a:t>  </a:t>
            </a:r>
            <a:r>
              <a:rPr lang="fr-FR" altLang="zh-TW" sz="2800" dirty="0"/>
              <a:t>=  </a:t>
            </a:r>
            <a:r>
              <a:rPr lang="fr-FR" altLang="zh-TW" sz="2800" dirty="0" err="1">
                <a:solidFill>
                  <a:schemeClr val="accent3"/>
                </a:solidFill>
              </a:rPr>
              <a:t>wǒ</a:t>
            </a:r>
            <a:r>
              <a:rPr lang="fr-FR" altLang="zh-TW" sz="2800" dirty="0">
                <a:solidFill>
                  <a:schemeClr val="accent3"/>
                </a:solidFill>
              </a:rPr>
              <a:t> + </a:t>
            </a:r>
            <a:r>
              <a:rPr lang="fr-FR" altLang="zh-TW" sz="2800" dirty="0" err="1">
                <a:solidFill>
                  <a:schemeClr val="accent3"/>
                </a:solidFill>
              </a:rPr>
              <a:t>age</a:t>
            </a:r>
            <a:r>
              <a:rPr lang="fr-FR" altLang="zh-TW" sz="2800" dirty="0">
                <a:solidFill>
                  <a:schemeClr val="accent3"/>
                </a:solidFill>
              </a:rPr>
              <a:t> + </a:t>
            </a:r>
            <a:r>
              <a:rPr lang="fr-FR" altLang="zh-TW" sz="2800" dirty="0" err="1">
                <a:solidFill>
                  <a:srgbClr val="7030A0"/>
                </a:solidFill>
              </a:rPr>
              <a:t>suì</a:t>
            </a:r>
            <a:endParaRPr lang="fr-FR" altLang="zh-TW" sz="2800" dirty="0">
              <a:solidFill>
                <a:srgbClr val="7030A0"/>
              </a:solidFill>
            </a:endParaRPr>
          </a:p>
          <a:p>
            <a:pPr marL="82296" indent="0">
              <a:buNone/>
            </a:pPr>
            <a:endParaRPr lang="fr-FR" altLang="zh-TW" sz="2800" dirty="0" smtClean="0">
              <a:solidFill>
                <a:srgbClr val="0070C0"/>
              </a:solidFill>
            </a:endParaRPr>
          </a:p>
          <a:p>
            <a:pPr marL="82296" indent="0">
              <a:buNone/>
            </a:pPr>
            <a:endParaRPr lang="fr-FR" altLang="zh-TW" sz="2000" dirty="0">
              <a:solidFill>
                <a:srgbClr val="0070C0"/>
              </a:solidFill>
            </a:endParaRPr>
          </a:p>
          <a:p>
            <a:pPr marL="82296" indent="0">
              <a:buNone/>
            </a:pPr>
            <a:endParaRPr lang="en-US" sz="2000" dirty="0">
              <a:solidFill>
                <a:srgbClr val="0070C0"/>
              </a:solidFill>
            </a:endParaRPr>
          </a:p>
        </p:txBody>
      </p:sp>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10</a:t>
            </a:fld>
            <a:endParaRPr lang="fr-FR"/>
          </a:p>
        </p:txBody>
      </p:sp>
    </p:spTree>
    <p:extLst>
      <p:ext uri="{BB962C8B-B14F-4D97-AF65-F5344CB8AC3E}">
        <p14:creationId xmlns:p14="http://schemas.microsoft.com/office/powerpoint/2010/main" val="1820841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320"/>
            <a:ext cx="7674056" cy="1138456"/>
          </a:xfrm>
        </p:spPr>
        <p:style>
          <a:lnRef idx="0">
            <a:scrgbClr r="0" g="0" b="0"/>
          </a:lnRef>
          <a:fillRef idx="1001">
            <a:schemeClr val="lt2"/>
          </a:fillRef>
          <a:effectRef idx="0">
            <a:scrgbClr r="0" g="0" b="0"/>
          </a:effectRef>
          <a:fontRef idx="major"/>
        </p:style>
        <p:txBody>
          <a:bodyPr>
            <a:normAutofit fontScale="90000"/>
          </a:bodyPr>
          <a:lstStyle/>
          <a:p>
            <a:r>
              <a:rPr lang="zh-CN" altLang="en-US" dirty="0" smtClean="0"/>
              <a:t> </a:t>
            </a:r>
            <a:r>
              <a:rPr lang="fr-FR" altLang="zh-CN" dirty="0" smtClean="0"/>
              <a:t/>
            </a:r>
            <a:br>
              <a:rPr lang="fr-FR" altLang="zh-CN" dirty="0" smtClean="0"/>
            </a:br>
            <a:r>
              <a:rPr lang="fr-FR" altLang="zh-CN" dirty="0" smtClean="0"/>
              <a:t/>
            </a:r>
            <a:br>
              <a:rPr lang="fr-FR" altLang="zh-CN" dirty="0" smtClean="0"/>
            </a:br>
            <a:r>
              <a:rPr lang="zh-CN" altLang="en-US" dirty="0" smtClean="0"/>
              <a:t>多</a:t>
            </a:r>
            <a:r>
              <a:rPr lang="en-US" altLang="zh-CN" dirty="0" err="1"/>
              <a:t>d</a:t>
            </a:r>
            <a:r>
              <a:rPr lang="en-US" dirty="0" err="1"/>
              <a:t>uō</a:t>
            </a:r>
            <a:r>
              <a:rPr lang="en-US" dirty="0"/>
              <a:t> = </a:t>
            </a:r>
            <a:r>
              <a:rPr lang="en-US" dirty="0" smtClean="0"/>
              <a:t>how </a:t>
            </a:r>
            <a:r>
              <a:rPr lang="en-GB" altLang="zh-CN" sz="4400" dirty="0" smtClean="0"/>
              <a:t>(</a:t>
            </a:r>
            <a:r>
              <a:rPr lang="en-GB" altLang="zh-CN" sz="4400" dirty="0" err="1" smtClean="0"/>
              <a:t>quel</a:t>
            </a:r>
            <a:r>
              <a:rPr lang="en-GB" altLang="zh-CN" sz="4400" dirty="0" smtClean="0"/>
              <a:t> ?/ </a:t>
            </a:r>
            <a:r>
              <a:rPr lang="en-GB" altLang="zh-CN" sz="4400" dirty="0" err="1"/>
              <a:t>combien</a:t>
            </a:r>
            <a:r>
              <a:rPr lang="en-GB" altLang="zh-CN" sz="4400" dirty="0"/>
              <a:t>?)</a:t>
            </a:r>
            <a:r>
              <a:rPr lang="en-US" sz="4400" dirty="0"/>
              <a:t/>
            </a:r>
            <a:br>
              <a:rPr lang="en-US" sz="4400" dirty="0"/>
            </a:br>
            <a:r>
              <a:rPr lang="en-US" dirty="0" smtClean="0"/>
              <a:t> </a:t>
            </a:r>
            <a:r>
              <a:rPr lang="en-US" dirty="0"/>
              <a:t/>
            </a:r>
            <a:br>
              <a:rPr lang="en-US" dirty="0"/>
            </a:br>
            <a:endParaRPr lang="en-US" dirty="0"/>
          </a:p>
        </p:txBody>
      </p:sp>
      <p:sp>
        <p:nvSpPr>
          <p:cNvPr id="3" name="Content Placeholder 2"/>
          <p:cNvSpPr>
            <a:spLocks noGrp="1"/>
          </p:cNvSpPr>
          <p:nvPr>
            <p:ph sz="half" idx="1"/>
          </p:nvPr>
        </p:nvSpPr>
        <p:spPr>
          <a:xfrm>
            <a:off x="1259632" y="1524000"/>
            <a:ext cx="2376264" cy="4713312"/>
          </a:xfrm>
        </p:spPr>
        <p:txBody>
          <a:bodyPr/>
          <a:lstStyle/>
          <a:p>
            <a:endParaRPr lang="fr-FR" altLang="zh-TW" dirty="0" smtClean="0"/>
          </a:p>
          <a:p>
            <a:endParaRPr lang="fr-FR" altLang="zh-CN" dirty="0" smtClean="0"/>
          </a:p>
          <a:p>
            <a:endParaRPr lang="fr-FR" altLang="zh-CN" dirty="0"/>
          </a:p>
          <a:p>
            <a:pPr marL="82296" indent="0">
              <a:buNone/>
            </a:pPr>
            <a:r>
              <a:rPr lang="zh-CN" altLang="en-US" sz="3600" dirty="0" smtClean="0">
                <a:solidFill>
                  <a:srgbClr val="7030A0"/>
                </a:solidFill>
              </a:rPr>
              <a:t>多</a:t>
            </a:r>
            <a:r>
              <a:rPr lang="zh-CN" altLang="en-US" sz="3600" dirty="0" smtClean="0"/>
              <a:t> </a:t>
            </a:r>
            <a:r>
              <a:rPr lang="en-US" altLang="zh-CN" sz="3600" dirty="0" err="1" smtClean="0"/>
              <a:t>d</a:t>
            </a:r>
            <a:r>
              <a:rPr lang="en-US" sz="3600" dirty="0" err="1" smtClean="0"/>
              <a:t>uō</a:t>
            </a:r>
            <a:endParaRPr lang="en-US" sz="3600" dirty="0" smtClean="0"/>
          </a:p>
          <a:p>
            <a:pPr marL="82296" indent="0">
              <a:buNone/>
            </a:pPr>
            <a:r>
              <a:rPr lang="fr-FR" sz="3600" dirty="0" smtClean="0"/>
              <a:t> </a:t>
            </a:r>
            <a:r>
              <a:rPr lang="fr-FR" sz="3600" dirty="0" smtClean="0">
                <a:solidFill>
                  <a:srgbClr val="7030A0"/>
                </a:solidFill>
              </a:rPr>
              <a:t>how</a:t>
            </a:r>
          </a:p>
          <a:p>
            <a:pPr marL="82296" indent="0">
              <a:buNone/>
            </a:pPr>
            <a:endParaRPr lang="fr-FR" sz="4000" dirty="0"/>
          </a:p>
          <a:p>
            <a:pPr marL="82296" indent="0">
              <a:buNone/>
            </a:pPr>
            <a:endParaRPr lang="en-US" sz="4000" dirty="0"/>
          </a:p>
        </p:txBody>
      </p:sp>
      <p:sp>
        <p:nvSpPr>
          <p:cNvPr id="6" name="Content Placeholder 5"/>
          <p:cNvSpPr>
            <a:spLocks noGrp="1"/>
          </p:cNvSpPr>
          <p:nvPr>
            <p:ph sz="half" idx="2"/>
          </p:nvPr>
        </p:nvSpPr>
        <p:spPr>
          <a:xfrm>
            <a:off x="3923928" y="1524000"/>
            <a:ext cx="5009760" cy="4663440"/>
          </a:xfrm>
        </p:spPr>
        <p:txBody>
          <a:bodyPr/>
          <a:lstStyle/>
          <a:p>
            <a:pPr marL="82296" indent="0">
              <a:buNone/>
            </a:pPr>
            <a:r>
              <a:rPr lang="zh-TW" altLang="en-US" dirty="0" smtClean="0"/>
              <a:t>   </a:t>
            </a:r>
            <a:r>
              <a:rPr lang="zh-TW" altLang="en-US" dirty="0" smtClean="0">
                <a:solidFill>
                  <a:srgbClr val="7030A0"/>
                </a:solidFill>
              </a:rPr>
              <a:t>多</a:t>
            </a:r>
            <a:r>
              <a:rPr lang="en-US" altLang="zh-CN" dirty="0" err="1" smtClean="0">
                <a:solidFill>
                  <a:srgbClr val="7030A0"/>
                </a:solidFill>
              </a:rPr>
              <a:t>d</a:t>
            </a:r>
            <a:r>
              <a:rPr lang="en-US" dirty="0" err="1" smtClean="0">
                <a:solidFill>
                  <a:srgbClr val="7030A0"/>
                </a:solidFill>
              </a:rPr>
              <a:t>uō</a:t>
            </a:r>
            <a:r>
              <a:rPr lang="en-US" dirty="0" smtClean="0">
                <a:solidFill>
                  <a:srgbClr val="7030A0"/>
                </a:solidFill>
              </a:rPr>
              <a:t> </a:t>
            </a:r>
            <a:r>
              <a:rPr lang="en-US" dirty="0" smtClean="0"/>
              <a:t>+ adj.</a:t>
            </a:r>
            <a:endParaRPr lang="en-US" dirty="0"/>
          </a:p>
          <a:p>
            <a:endParaRPr lang="fr-FR" altLang="zh-TW" sz="2400" dirty="0" smtClean="0"/>
          </a:p>
          <a:p>
            <a:r>
              <a:rPr lang="zh-TW" altLang="en-US" sz="2400" dirty="0" smtClean="0">
                <a:solidFill>
                  <a:srgbClr val="7030A0"/>
                </a:solidFill>
              </a:rPr>
              <a:t>多</a:t>
            </a:r>
            <a:r>
              <a:rPr lang="zh-TW" altLang="en-US" sz="2400" dirty="0"/>
              <a:t>大 </a:t>
            </a:r>
            <a:r>
              <a:rPr lang="en-US" altLang="zh-TW" sz="2400" dirty="0" err="1">
                <a:solidFill>
                  <a:srgbClr val="7030A0"/>
                </a:solidFill>
              </a:rPr>
              <a:t>duō</a:t>
            </a:r>
            <a:r>
              <a:rPr lang="en-US" altLang="zh-TW" sz="2400" dirty="0"/>
              <a:t> </a:t>
            </a:r>
            <a:r>
              <a:rPr lang="en-US" altLang="zh-TW" sz="2400" dirty="0" err="1"/>
              <a:t>dà</a:t>
            </a:r>
            <a:r>
              <a:rPr lang="en-US" altLang="zh-TW" sz="2400" dirty="0"/>
              <a:t>  = </a:t>
            </a:r>
            <a:r>
              <a:rPr lang="en-US" altLang="zh-TW" sz="2400" dirty="0">
                <a:solidFill>
                  <a:srgbClr val="7030A0"/>
                </a:solidFill>
              </a:rPr>
              <a:t>how</a:t>
            </a:r>
            <a:r>
              <a:rPr lang="en-US" altLang="zh-TW" sz="2400" dirty="0"/>
              <a:t> big</a:t>
            </a:r>
            <a:r>
              <a:rPr lang="en-US" altLang="zh-TW" sz="2400" dirty="0" smtClean="0"/>
              <a:t>?</a:t>
            </a:r>
          </a:p>
          <a:p>
            <a:endParaRPr lang="en-US" altLang="zh-TW" sz="2400" dirty="0"/>
          </a:p>
          <a:p>
            <a:r>
              <a:rPr lang="zh-TW" altLang="en-US" sz="2400" dirty="0">
                <a:solidFill>
                  <a:srgbClr val="7030A0"/>
                </a:solidFill>
              </a:rPr>
              <a:t>多</a:t>
            </a:r>
            <a:r>
              <a:rPr lang="zh-TW" altLang="en-US" sz="2400" dirty="0" smtClean="0"/>
              <a:t>小 </a:t>
            </a:r>
            <a:r>
              <a:rPr lang="en-US" altLang="zh-TW" sz="2400" dirty="0" err="1" smtClean="0">
                <a:solidFill>
                  <a:srgbClr val="7030A0"/>
                </a:solidFill>
              </a:rPr>
              <a:t>d</a:t>
            </a:r>
            <a:r>
              <a:rPr lang="en-US" sz="2400" dirty="0" err="1" smtClean="0">
                <a:solidFill>
                  <a:srgbClr val="7030A0"/>
                </a:solidFill>
              </a:rPr>
              <a:t>uō</a:t>
            </a:r>
            <a:r>
              <a:rPr lang="en-US" sz="2400" dirty="0" smtClean="0"/>
              <a:t> </a:t>
            </a:r>
            <a:r>
              <a:rPr lang="en-US" sz="2400" dirty="0" err="1"/>
              <a:t>xiǎo</a:t>
            </a:r>
            <a:r>
              <a:rPr lang="en-US" sz="2400" dirty="0"/>
              <a:t> = </a:t>
            </a:r>
            <a:r>
              <a:rPr lang="en-US" sz="2400" dirty="0">
                <a:solidFill>
                  <a:srgbClr val="7030A0"/>
                </a:solidFill>
              </a:rPr>
              <a:t>how</a:t>
            </a:r>
            <a:r>
              <a:rPr lang="en-US" sz="2400" dirty="0"/>
              <a:t> small / </a:t>
            </a:r>
            <a:r>
              <a:rPr lang="en-US" sz="2400" dirty="0" smtClean="0"/>
              <a:t>little</a:t>
            </a:r>
          </a:p>
          <a:p>
            <a:endParaRPr lang="en-US" sz="2400" dirty="0"/>
          </a:p>
          <a:p>
            <a:r>
              <a:rPr lang="zh-TW" altLang="en-US" sz="2400" dirty="0">
                <a:solidFill>
                  <a:srgbClr val="7030A0"/>
                </a:solidFill>
              </a:rPr>
              <a:t>多</a:t>
            </a:r>
            <a:r>
              <a:rPr lang="zh-TW" altLang="en-US" sz="2400" dirty="0"/>
              <a:t>漂亮 </a:t>
            </a:r>
            <a:r>
              <a:rPr lang="en-US" altLang="zh-TW" sz="2400" dirty="0" err="1">
                <a:solidFill>
                  <a:srgbClr val="7030A0"/>
                </a:solidFill>
              </a:rPr>
              <a:t>duō</a:t>
            </a:r>
            <a:r>
              <a:rPr lang="en-US" altLang="zh-TW" sz="2400" dirty="0"/>
              <a:t> </a:t>
            </a:r>
            <a:r>
              <a:rPr lang="en-US" altLang="zh-TW" sz="2400" dirty="0" err="1"/>
              <a:t>piàoliang</a:t>
            </a:r>
            <a:r>
              <a:rPr lang="en-US" altLang="zh-TW" sz="2400" dirty="0"/>
              <a:t> = </a:t>
            </a:r>
            <a:r>
              <a:rPr lang="en-US" altLang="zh-TW" sz="2400" dirty="0">
                <a:solidFill>
                  <a:srgbClr val="7030A0"/>
                </a:solidFill>
              </a:rPr>
              <a:t>how</a:t>
            </a:r>
            <a:r>
              <a:rPr lang="en-US" altLang="zh-TW" sz="2400" dirty="0"/>
              <a:t> beautiful!?</a:t>
            </a:r>
            <a:endParaRPr lang="fr-FR" altLang="zh-CN" sz="2400" dirty="0"/>
          </a:p>
          <a:p>
            <a:pPr marL="82296" indent="0">
              <a:buNone/>
            </a:pPr>
            <a:endParaRPr lang="en-US" sz="2000" dirty="0"/>
          </a:p>
        </p:txBody>
      </p:sp>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11</a:t>
            </a:fld>
            <a:endParaRPr lang="fr-FR"/>
          </a:p>
        </p:txBody>
      </p:sp>
    </p:spTree>
    <p:extLst>
      <p:ext uri="{BB962C8B-B14F-4D97-AF65-F5344CB8AC3E}">
        <p14:creationId xmlns:p14="http://schemas.microsoft.com/office/powerpoint/2010/main" val="2613916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848872" cy="792088"/>
          </a:xfrm>
        </p:spPr>
        <p:style>
          <a:lnRef idx="0">
            <a:scrgbClr r="0" g="0" b="0"/>
          </a:lnRef>
          <a:fillRef idx="1001">
            <a:schemeClr val="lt2"/>
          </a:fillRef>
          <a:effectRef idx="0">
            <a:scrgbClr r="0" g="0" b="0"/>
          </a:effectRef>
          <a:fontRef idx="major"/>
        </p:style>
        <p:txBody>
          <a:bodyPr>
            <a:normAutofit/>
          </a:bodyPr>
          <a:lstStyle/>
          <a:p>
            <a:r>
              <a:rPr lang="fr-FR" altLang="zh-TW" sz="3200" dirty="0"/>
              <a:t> </a:t>
            </a:r>
            <a:r>
              <a:rPr lang="fr-FR" altLang="zh-TW" sz="3200" dirty="0" smtClean="0"/>
              <a:t>   </a:t>
            </a:r>
            <a:r>
              <a:rPr lang="zh-TW" altLang="en-US" sz="3200" dirty="0" smtClean="0"/>
              <a:t>有</a:t>
            </a:r>
            <a:r>
              <a:rPr lang="en-US" altLang="zh-TW" sz="3200" dirty="0" smtClean="0"/>
              <a:t>(</a:t>
            </a:r>
            <a:r>
              <a:rPr lang="en-US" sz="3200" dirty="0" err="1" smtClean="0"/>
              <a:t>yǒu</a:t>
            </a:r>
            <a:r>
              <a:rPr lang="en-US" sz="3200" dirty="0" smtClean="0"/>
              <a:t>)= </a:t>
            </a:r>
            <a:r>
              <a:rPr lang="en-US" sz="2800" dirty="0" smtClean="0"/>
              <a:t>have</a:t>
            </a:r>
            <a:r>
              <a:rPr lang="en-US" sz="3200" dirty="0" smtClean="0"/>
              <a:t>      </a:t>
            </a:r>
            <a:r>
              <a:rPr lang="zh-TW" altLang="en-US" sz="3200" dirty="0" smtClean="0">
                <a:effectLst/>
              </a:rPr>
              <a:t>没有</a:t>
            </a:r>
            <a:r>
              <a:rPr lang="en-US" altLang="zh-TW" sz="3200" dirty="0" smtClean="0">
                <a:effectLst/>
              </a:rPr>
              <a:t>(</a:t>
            </a:r>
            <a:r>
              <a:rPr lang="en-US" sz="3200" dirty="0" err="1" smtClean="0">
                <a:effectLst/>
              </a:rPr>
              <a:t>méiyǒu</a:t>
            </a:r>
            <a:r>
              <a:rPr lang="en-US" sz="3200" dirty="0" smtClean="0">
                <a:effectLst/>
              </a:rPr>
              <a:t>)=don’t have</a:t>
            </a:r>
            <a:endParaRPr lang="en-US" sz="3200" dirty="0"/>
          </a:p>
        </p:txBody>
      </p:sp>
      <p:sp>
        <p:nvSpPr>
          <p:cNvPr id="3" name="Content Placeholder 2"/>
          <p:cNvSpPr>
            <a:spLocks noGrp="1"/>
          </p:cNvSpPr>
          <p:nvPr>
            <p:ph idx="1"/>
          </p:nvPr>
        </p:nvSpPr>
        <p:spPr>
          <a:xfrm>
            <a:off x="1043608" y="1052736"/>
            <a:ext cx="7890080" cy="5400600"/>
          </a:xfrm>
        </p:spPr>
        <p:txBody>
          <a:bodyPr>
            <a:normAutofit fontScale="25000" lnSpcReduction="20000"/>
          </a:bodyPr>
          <a:lstStyle/>
          <a:p>
            <a:r>
              <a:rPr lang="en-GB" sz="9600" b="1" dirty="0" smtClean="0">
                <a:solidFill>
                  <a:srgbClr val="0070C0"/>
                </a:solidFill>
              </a:rPr>
              <a:t>Nearly </a:t>
            </a:r>
            <a:r>
              <a:rPr lang="en-GB" sz="9600" b="1" dirty="0" err="1">
                <a:solidFill>
                  <a:srgbClr val="0070C0"/>
                </a:solidFill>
              </a:rPr>
              <a:t>Nearly</a:t>
            </a:r>
            <a:r>
              <a:rPr lang="en-GB" sz="9600" b="1" dirty="0">
                <a:solidFill>
                  <a:srgbClr val="0070C0"/>
                </a:solidFill>
              </a:rPr>
              <a:t> all verbs can be negated with </a:t>
            </a:r>
            <a:r>
              <a:rPr lang="en-GB" sz="9600" b="1" dirty="0">
                <a:solidFill>
                  <a:srgbClr val="FF0000"/>
                </a:solidFill>
              </a:rPr>
              <a:t>不 (</a:t>
            </a:r>
            <a:r>
              <a:rPr lang="en-GB" sz="9600" b="1" dirty="0" err="1">
                <a:solidFill>
                  <a:srgbClr val="FF0000"/>
                </a:solidFill>
              </a:rPr>
              <a:t>bù</a:t>
            </a:r>
            <a:r>
              <a:rPr lang="en-GB" sz="9600" b="1" dirty="0">
                <a:solidFill>
                  <a:srgbClr val="FF0000"/>
                </a:solidFill>
              </a:rPr>
              <a:t>). </a:t>
            </a:r>
            <a:endParaRPr lang="en-GB" sz="9600" b="1" dirty="0" smtClean="0">
              <a:solidFill>
                <a:srgbClr val="FF0000"/>
              </a:solidFill>
            </a:endParaRPr>
          </a:p>
          <a:p>
            <a:r>
              <a:rPr lang="en-US" sz="9600" dirty="0" smtClean="0"/>
              <a:t>The </a:t>
            </a:r>
            <a:r>
              <a:rPr lang="en-US" sz="9600" dirty="0"/>
              <a:t>verb </a:t>
            </a:r>
            <a:r>
              <a:rPr lang="zh-TW" altLang="en-US" sz="9600" b="1" dirty="0">
                <a:solidFill>
                  <a:srgbClr val="009900"/>
                </a:solidFill>
              </a:rPr>
              <a:t>有 </a:t>
            </a:r>
            <a:r>
              <a:rPr lang="en-US" altLang="zh-TW" sz="9600" b="1" dirty="0">
                <a:solidFill>
                  <a:srgbClr val="009900"/>
                </a:solidFill>
              </a:rPr>
              <a:t>(</a:t>
            </a:r>
            <a:r>
              <a:rPr lang="en-US" sz="9600" b="1" dirty="0" err="1">
                <a:solidFill>
                  <a:srgbClr val="009900"/>
                </a:solidFill>
              </a:rPr>
              <a:t>yǒu</a:t>
            </a:r>
            <a:r>
              <a:rPr lang="en-US" sz="9600" b="1" dirty="0">
                <a:solidFill>
                  <a:srgbClr val="009900"/>
                </a:solidFill>
              </a:rPr>
              <a:t>) </a:t>
            </a:r>
            <a:r>
              <a:rPr lang="en-US" sz="9600" dirty="0"/>
              <a:t>is an important exception to this rule, and must be </a:t>
            </a:r>
            <a:r>
              <a:rPr lang="en-US" sz="9600" dirty="0" smtClean="0"/>
              <a:t>       negated </a:t>
            </a:r>
            <a:r>
              <a:rPr lang="en-US" sz="9600" dirty="0"/>
              <a:t>with </a:t>
            </a:r>
            <a:r>
              <a:rPr lang="zh-TW" altLang="en-US" sz="9600" b="1" dirty="0">
                <a:solidFill>
                  <a:srgbClr val="009900"/>
                </a:solidFill>
              </a:rPr>
              <a:t>没 </a:t>
            </a:r>
            <a:r>
              <a:rPr lang="en-US" altLang="zh-TW" sz="9600" b="1" dirty="0">
                <a:solidFill>
                  <a:srgbClr val="009900"/>
                </a:solidFill>
              </a:rPr>
              <a:t>(</a:t>
            </a:r>
            <a:r>
              <a:rPr lang="en-US" sz="9600" b="1" dirty="0" err="1">
                <a:solidFill>
                  <a:srgbClr val="009900"/>
                </a:solidFill>
              </a:rPr>
              <a:t>méi</a:t>
            </a:r>
            <a:r>
              <a:rPr lang="en-US" sz="9600" b="1" dirty="0" smtClean="0"/>
              <a:t>).</a:t>
            </a:r>
          </a:p>
          <a:p>
            <a:r>
              <a:rPr lang="en-GB" sz="9600" dirty="0" smtClean="0"/>
              <a:t>Remember </a:t>
            </a:r>
            <a:r>
              <a:rPr lang="en-GB" sz="9600" dirty="0"/>
              <a:t>that trying to negate </a:t>
            </a:r>
            <a:r>
              <a:rPr lang="en-GB" sz="9600" b="1" dirty="0">
                <a:solidFill>
                  <a:srgbClr val="009900"/>
                </a:solidFill>
              </a:rPr>
              <a:t>有 (</a:t>
            </a:r>
            <a:r>
              <a:rPr lang="en-GB" sz="9600" b="1" dirty="0" err="1">
                <a:solidFill>
                  <a:srgbClr val="009900"/>
                </a:solidFill>
              </a:rPr>
              <a:t>yǒu</a:t>
            </a:r>
            <a:r>
              <a:rPr lang="en-GB" sz="9600" b="1" dirty="0">
                <a:solidFill>
                  <a:srgbClr val="009900"/>
                </a:solidFill>
              </a:rPr>
              <a:t>) </a:t>
            </a:r>
            <a:r>
              <a:rPr lang="en-GB" sz="9600" dirty="0"/>
              <a:t>with </a:t>
            </a:r>
            <a:r>
              <a:rPr lang="en-GB" sz="9600" b="1" dirty="0">
                <a:solidFill>
                  <a:srgbClr val="009900"/>
                </a:solidFill>
              </a:rPr>
              <a:t>不 (</a:t>
            </a:r>
            <a:r>
              <a:rPr lang="en-GB" sz="9600" b="1" dirty="0" err="1">
                <a:solidFill>
                  <a:srgbClr val="009900"/>
                </a:solidFill>
              </a:rPr>
              <a:t>bù</a:t>
            </a:r>
            <a:r>
              <a:rPr lang="en-GB" sz="9600" b="1" dirty="0">
                <a:solidFill>
                  <a:srgbClr val="009900"/>
                </a:solidFill>
              </a:rPr>
              <a:t>) </a:t>
            </a:r>
            <a:r>
              <a:rPr lang="en-GB" sz="9600" dirty="0"/>
              <a:t>is a classic mistake that many people make in the early stages of studying Chinese</a:t>
            </a:r>
            <a:r>
              <a:rPr lang="en-GB" sz="9600" dirty="0" smtClean="0"/>
              <a:t>:</a:t>
            </a:r>
          </a:p>
          <a:p>
            <a:endParaRPr lang="en-GB" sz="9600" dirty="0"/>
          </a:p>
          <a:p>
            <a:pPr marL="82296" indent="0">
              <a:buNone/>
            </a:pPr>
            <a:r>
              <a:rPr lang="fr-FR" altLang="zh-TW" sz="9600" dirty="0" err="1" smtClean="0"/>
              <a:t>Example</a:t>
            </a:r>
            <a:r>
              <a:rPr lang="fr-FR" altLang="zh-TW" sz="9600" dirty="0" smtClean="0"/>
              <a:t>:</a:t>
            </a:r>
          </a:p>
          <a:p>
            <a:pPr marL="82296" indent="0">
              <a:buNone/>
            </a:pPr>
            <a:r>
              <a:rPr lang="fr-FR" altLang="zh-TW" sz="9600" b="1" i="1" dirty="0" err="1" smtClean="0">
                <a:solidFill>
                  <a:srgbClr val="FF0000"/>
                </a:solidFill>
              </a:rPr>
              <a:t>Wrong</a:t>
            </a:r>
            <a:r>
              <a:rPr lang="fr-FR" altLang="zh-TW" sz="9600" b="1" i="1" dirty="0" smtClean="0">
                <a:solidFill>
                  <a:srgbClr val="FF0000"/>
                </a:solidFill>
              </a:rPr>
              <a:t> usage</a:t>
            </a:r>
            <a:r>
              <a:rPr lang="fr-FR" altLang="zh-TW" sz="9600" dirty="0" smtClean="0">
                <a:solidFill>
                  <a:srgbClr val="FF0000"/>
                </a:solidFill>
              </a:rPr>
              <a:t>: </a:t>
            </a:r>
            <a:r>
              <a:rPr lang="fr-FR" altLang="zh-TW" sz="9600" dirty="0" smtClean="0"/>
              <a:t> </a:t>
            </a:r>
            <a:r>
              <a:rPr lang="zh-TW" altLang="en-US" sz="9600" dirty="0" smtClean="0"/>
              <a:t>我</a:t>
            </a:r>
            <a:r>
              <a:rPr lang="zh-TW" altLang="en-US" sz="9600" dirty="0"/>
              <a:t> </a:t>
            </a:r>
            <a:r>
              <a:rPr lang="zh-TW" altLang="en-US" sz="9600" b="1" dirty="0">
                <a:solidFill>
                  <a:srgbClr val="FF0000"/>
                </a:solidFill>
              </a:rPr>
              <a:t>不</a:t>
            </a:r>
            <a:r>
              <a:rPr lang="zh-TW" altLang="en-US" sz="9600" dirty="0"/>
              <a:t> 有 车</a:t>
            </a:r>
            <a:r>
              <a:rPr lang="zh-TW" altLang="en-US" sz="9600" dirty="0" smtClean="0"/>
              <a:t>。</a:t>
            </a:r>
            <a:r>
              <a:rPr lang="fr-FR" altLang="zh-TW" sz="9600" dirty="0" smtClean="0"/>
              <a:t>(</a:t>
            </a:r>
            <a:r>
              <a:rPr lang="en-US" sz="9600" i="1" dirty="0" smtClean="0">
                <a:solidFill>
                  <a:srgbClr val="FF0000"/>
                </a:solidFill>
              </a:rPr>
              <a:t>Never </a:t>
            </a:r>
            <a:r>
              <a:rPr lang="en-US" sz="9600" i="1" dirty="0">
                <a:solidFill>
                  <a:srgbClr val="FF0000"/>
                </a:solidFill>
              </a:rPr>
              <a:t>use </a:t>
            </a:r>
            <a:r>
              <a:rPr lang="zh-TW" altLang="en-US" sz="9600" i="1" dirty="0" smtClean="0">
                <a:solidFill>
                  <a:srgbClr val="FF0000"/>
                </a:solidFill>
              </a:rPr>
              <a:t>不 </a:t>
            </a:r>
            <a:r>
              <a:rPr lang="en-US" sz="9600" dirty="0" err="1"/>
              <a:t>Bù</a:t>
            </a:r>
            <a:r>
              <a:rPr lang="zh-TW" altLang="en-US" sz="9600" i="1" dirty="0" smtClean="0">
                <a:solidFill>
                  <a:srgbClr val="FF0000"/>
                </a:solidFill>
              </a:rPr>
              <a:t> </a:t>
            </a:r>
            <a:r>
              <a:rPr lang="en-US" sz="9600" i="1" dirty="0">
                <a:solidFill>
                  <a:srgbClr val="FF0000"/>
                </a:solidFill>
              </a:rPr>
              <a:t>with </a:t>
            </a:r>
            <a:r>
              <a:rPr lang="zh-TW" altLang="en-US" sz="9600" i="1" dirty="0" smtClean="0">
                <a:solidFill>
                  <a:srgbClr val="FF0000"/>
                </a:solidFill>
              </a:rPr>
              <a:t>有 </a:t>
            </a:r>
            <a:r>
              <a:rPr lang="en-US" sz="9600" dirty="0" err="1" smtClean="0"/>
              <a:t>Yǒu</a:t>
            </a:r>
            <a:r>
              <a:rPr lang="en-US" sz="9600" dirty="0" smtClean="0"/>
              <a:t> </a:t>
            </a:r>
            <a:r>
              <a:rPr lang="en-US" altLang="zh-TW" sz="9600" i="1" dirty="0" smtClean="0">
                <a:solidFill>
                  <a:srgbClr val="FF0000"/>
                </a:solidFill>
              </a:rPr>
              <a:t>!)</a:t>
            </a:r>
          </a:p>
          <a:p>
            <a:pPr marL="82296" indent="0">
              <a:buNone/>
            </a:pPr>
            <a:r>
              <a:rPr lang="en-US" sz="9600" dirty="0" smtClean="0">
                <a:solidFill>
                  <a:srgbClr val="FF0000"/>
                </a:solidFill>
              </a:rPr>
              <a:t>  		</a:t>
            </a:r>
            <a:r>
              <a:rPr lang="en-US" sz="9600" dirty="0" smtClean="0"/>
              <a:t>   </a:t>
            </a:r>
            <a:r>
              <a:rPr lang="en-US" sz="9600" dirty="0" err="1" smtClean="0"/>
              <a:t>Wǒ</a:t>
            </a:r>
            <a:r>
              <a:rPr lang="en-US" sz="9600" dirty="0">
                <a:solidFill>
                  <a:srgbClr val="FF0000"/>
                </a:solidFill>
              </a:rPr>
              <a:t> </a:t>
            </a:r>
            <a:r>
              <a:rPr lang="en-US" sz="9600" b="1" dirty="0" err="1">
                <a:solidFill>
                  <a:srgbClr val="FF0000"/>
                </a:solidFill>
              </a:rPr>
              <a:t>bù</a:t>
            </a:r>
            <a:r>
              <a:rPr lang="en-US" sz="9600" dirty="0">
                <a:solidFill>
                  <a:srgbClr val="FF0000"/>
                </a:solidFill>
              </a:rPr>
              <a:t> </a:t>
            </a:r>
            <a:r>
              <a:rPr lang="en-US" sz="9600" dirty="0" err="1">
                <a:solidFill>
                  <a:srgbClr val="FF0000"/>
                </a:solidFill>
              </a:rPr>
              <a:t>yǒu</a:t>
            </a:r>
            <a:r>
              <a:rPr lang="en-US" sz="9600" dirty="0"/>
              <a:t> </a:t>
            </a:r>
            <a:r>
              <a:rPr lang="en-US" sz="9600" dirty="0" err="1"/>
              <a:t>chē</a:t>
            </a:r>
            <a:r>
              <a:rPr lang="en-US" sz="9600" dirty="0" smtClean="0"/>
              <a:t>.</a:t>
            </a:r>
          </a:p>
          <a:p>
            <a:pPr marL="82296" indent="0">
              <a:buNone/>
            </a:pPr>
            <a:endParaRPr lang="en-US" sz="9600" dirty="0" smtClean="0"/>
          </a:p>
          <a:p>
            <a:pPr marL="82296" indent="0">
              <a:buNone/>
            </a:pPr>
            <a:r>
              <a:rPr lang="en-US" sz="9600" b="1" i="1" dirty="0" smtClean="0">
                <a:solidFill>
                  <a:srgbClr val="7030A0"/>
                </a:solidFill>
              </a:rPr>
              <a:t>Correct usage</a:t>
            </a:r>
            <a:r>
              <a:rPr lang="en-US" sz="9600" dirty="0" smtClean="0"/>
              <a:t>: </a:t>
            </a:r>
            <a:r>
              <a:rPr lang="zh-TW" altLang="en-US" sz="9600" dirty="0"/>
              <a:t>我 </a:t>
            </a:r>
            <a:r>
              <a:rPr lang="zh-TW" altLang="en-US" sz="9600" b="1" dirty="0">
                <a:solidFill>
                  <a:srgbClr val="7030A0"/>
                </a:solidFill>
              </a:rPr>
              <a:t>没</a:t>
            </a:r>
            <a:r>
              <a:rPr lang="zh-TW" altLang="en-US" sz="9600" dirty="0">
                <a:solidFill>
                  <a:srgbClr val="7030A0"/>
                </a:solidFill>
              </a:rPr>
              <a:t>有</a:t>
            </a:r>
            <a:r>
              <a:rPr lang="zh-TW" altLang="en-US" sz="9600" dirty="0"/>
              <a:t> 车</a:t>
            </a:r>
            <a:r>
              <a:rPr lang="zh-TW" altLang="en-US" sz="9600" dirty="0" smtClean="0"/>
              <a:t>。</a:t>
            </a:r>
            <a:r>
              <a:rPr lang="fr-FR" altLang="zh-TW" sz="9600" dirty="0" smtClean="0"/>
              <a:t>(</a:t>
            </a:r>
            <a:r>
              <a:rPr lang="en-US" sz="9600" i="1" dirty="0" smtClean="0"/>
              <a:t>Always </a:t>
            </a:r>
            <a:r>
              <a:rPr lang="en-US" sz="9600" i="1" dirty="0"/>
              <a:t>use </a:t>
            </a:r>
            <a:r>
              <a:rPr lang="zh-TW" altLang="en-US" sz="9600" i="1" dirty="0"/>
              <a:t>没 </a:t>
            </a:r>
            <a:r>
              <a:rPr lang="en-US" sz="9600" dirty="0" err="1" smtClean="0"/>
              <a:t>Méi</a:t>
            </a:r>
            <a:r>
              <a:rPr lang="en-US" sz="9600" dirty="0" smtClean="0"/>
              <a:t> </a:t>
            </a:r>
            <a:r>
              <a:rPr lang="en-US" sz="9600" i="1" dirty="0" smtClean="0"/>
              <a:t>with </a:t>
            </a:r>
            <a:r>
              <a:rPr lang="zh-TW" altLang="en-US" sz="9600" i="1" dirty="0" smtClean="0"/>
              <a:t>有</a:t>
            </a:r>
            <a:r>
              <a:rPr lang="en-US" sz="9600" dirty="0" err="1"/>
              <a:t>yǒu</a:t>
            </a:r>
            <a:r>
              <a:rPr lang="en-US" altLang="zh-TW" sz="9600" i="1" dirty="0" smtClean="0"/>
              <a:t>.)</a:t>
            </a:r>
          </a:p>
          <a:p>
            <a:pPr marL="82296" indent="0">
              <a:buNone/>
            </a:pPr>
            <a:r>
              <a:rPr lang="en-US" sz="9600" dirty="0" smtClean="0"/>
              <a:t>		   </a:t>
            </a:r>
            <a:r>
              <a:rPr lang="en-US" sz="9600" dirty="0" err="1" smtClean="0"/>
              <a:t>Wǒ</a:t>
            </a:r>
            <a:r>
              <a:rPr lang="en-US" sz="9600" dirty="0"/>
              <a:t> </a:t>
            </a:r>
            <a:r>
              <a:rPr lang="en-US" sz="9600" b="1" dirty="0" err="1">
                <a:solidFill>
                  <a:srgbClr val="7030A0"/>
                </a:solidFill>
              </a:rPr>
              <a:t>méi</a:t>
            </a:r>
            <a:r>
              <a:rPr lang="en-US" sz="9600" dirty="0" err="1">
                <a:solidFill>
                  <a:srgbClr val="7030A0"/>
                </a:solidFill>
              </a:rPr>
              <a:t>yǒu</a:t>
            </a:r>
            <a:r>
              <a:rPr lang="en-US" sz="9600" dirty="0"/>
              <a:t> </a:t>
            </a:r>
            <a:r>
              <a:rPr lang="en-US" sz="9600" dirty="0" err="1"/>
              <a:t>chē</a:t>
            </a:r>
            <a:r>
              <a:rPr lang="en-US" sz="9600" dirty="0" smtClean="0"/>
              <a:t>.</a:t>
            </a:r>
          </a:p>
          <a:p>
            <a:pPr marL="82296" indent="0">
              <a:buNone/>
            </a:pPr>
            <a:r>
              <a:rPr lang="en-US" sz="9600" b="1" i="1" dirty="0" smtClean="0"/>
              <a:t>Translation:   I </a:t>
            </a:r>
            <a:r>
              <a:rPr lang="en-US" sz="9600" b="1" i="1" dirty="0">
                <a:solidFill>
                  <a:srgbClr val="7030A0"/>
                </a:solidFill>
              </a:rPr>
              <a:t>don't have </a:t>
            </a:r>
            <a:r>
              <a:rPr lang="en-US" sz="9600" b="1" i="1" dirty="0"/>
              <a:t>a car.</a:t>
            </a:r>
            <a:r>
              <a:rPr lang="en-GB" sz="8000" b="1" i="1" dirty="0"/>
              <a:t/>
            </a:r>
            <a:br>
              <a:rPr lang="en-GB" sz="8000" b="1" i="1" dirty="0"/>
            </a:br>
            <a:endParaRPr lang="en-US" sz="8000" b="1" i="1" dirty="0"/>
          </a:p>
          <a:p>
            <a:endParaRPr lang="en-US" dirty="0"/>
          </a:p>
        </p:txBody>
      </p:sp>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12</a:t>
            </a:fld>
            <a:endParaRPr lang="fr-FR"/>
          </a:p>
        </p:txBody>
      </p:sp>
    </p:spTree>
    <p:extLst>
      <p:ext uri="{BB962C8B-B14F-4D97-AF65-F5344CB8AC3E}">
        <p14:creationId xmlns:p14="http://schemas.microsoft.com/office/powerpoint/2010/main" val="721275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638"/>
            <a:ext cx="7674056" cy="1143000"/>
          </a:xfrm>
        </p:spPr>
        <p:style>
          <a:lnRef idx="0">
            <a:scrgbClr r="0" g="0" b="0"/>
          </a:lnRef>
          <a:fillRef idx="1001">
            <a:schemeClr val="lt2"/>
          </a:fillRef>
          <a:effectRef idx="0">
            <a:scrgbClr r="0" g="0" b="0"/>
          </a:effectRef>
          <a:fontRef idx="major"/>
        </p:style>
        <p:txBody>
          <a:bodyPr/>
          <a:lstStyle/>
          <a:p>
            <a:r>
              <a:rPr lang="fr-FR" dirty="0" smtClean="0"/>
              <a:t>Traduire le verbe [</a:t>
            </a:r>
            <a:r>
              <a:rPr lang="fr-FR" dirty="0" smtClean="0">
                <a:solidFill>
                  <a:srgbClr val="FF0000"/>
                </a:solidFill>
              </a:rPr>
              <a:t>avoir</a:t>
            </a:r>
            <a:r>
              <a:rPr lang="fr-FR" dirty="0" smtClean="0"/>
              <a:t>] </a:t>
            </a:r>
            <a:r>
              <a:rPr lang="zh-TW" altLang="en-US" sz="4400" dirty="0" smtClean="0"/>
              <a:t>有</a:t>
            </a:r>
            <a:r>
              <a:rPr lang="en-US" altLang="zh-TW" sz="4400" dirty="0"/>
              <a:t>(</a:t>
            </a:r>
            <a:r>
              <a:rPr lang="en-US" sz="4400" dirty="0" err="1"/>
              <a:t>yǒu</a:t>
            </a:r>
            <a:r>
              <a:rPr lang="en-US" sz="4400" dirty="0"/>
              <a:t>)</a:t>
            </a:r>
            <a:endParaRPr lang="en-US" dirty="0"/>
          </a:p>
        </p:txBody>
      </p:sp>
      <p:sp>
        <p:nvSpPr>
          <p:cNvPr id="3" name="Content Placeholder 2"/>
          <p:cNvSpPr>
            <a:spLocks noGrp="1"/>
          </p:cNvSpPr>
          <p:nvPr>
            <p:ph idx="1"/>
          </p:nvPr>
        </p:nvSpPr>
        <p:spPr>
          <a:xfrm>
            <a:off x="1187624" y="1447800"/>
            <a:ext cx="7746064" cy="4861520"/>
          </a:xfrm>
        </p:spPr>
        <p:txBody>
          <a:bodyPr/>
          <a:lstStyle/>
          <a:p>
            <a:r>
              <a:rPr lang="fr-FR" sz="2800" dirty="0" smtClean="0">
                <a:solidFill>
                  <a:srgbClr val="0000FF"/>
                </a:solidFill>
              </a:rPr>
              <a:t>Oui</a:t>
            </a:r>
            <a:r>
              <a:rPr lang="fr-FR" sz="2800" dirty="0" smtClean="0"/>
              <a:t> et </a:t>
            </a:r>
            <a:r>
              <a:rPr lang="fr-FR" sz="2800" dirty="0" smtClean="0">
                <a:solidFill>
                  <a:srgbClr val="0000FF"/>
                </a:solidFill>
              </a:rPr>
              <a:t>Non</a:t>
            </a:r>
          </a:p>
          <a:p>
            <a:pPr marL="82296" indent="0">
              <a:buNone/>
            </a:pPr>
            <a:r>
              <a:rPr lang="fr-FR" sz="2800" dirty="0" smtClean="0"/>
              <a:t>Le verbe avoir se dit </a:t>
            </a:r>
            <a:r>
              <a:rPr lang="zh-TW" altLang="en-US" sz="2800" b="1" dirty="0" smtClean="0">
                <a:solidFill>
                  <a:srgbClr val="0000FF"/>
                </a:solidFill>
              </a:rPr>
              <a:t>有</a:t>
            </a:r>
            <a:r>
              <a:rPr lang="en-US" altLang="zh-TW" sz="2800" b="1" dirty="0">
                <a:solidFill>
                  <a:srgbClr val="0000FF"/>
                </a:solidFill>
              </a:rPr>
              <a:t>(</a:t>
            </a:r>
            <a:r>
              <a:rPr lang="en-US" sz="2800" b="1" dirty="0" err="1">
                <a:solidFill>
                  <a:srgbClr val="0000FF"/>
                </a:solidFill>
              </a:rPr>
              <a:t>yǒu</a:t>
            </a:r>
            <a:r>
              <a:rPr lang="en-US" sz="2800" dirty="0" smtClean="0"/>
              <a:t>).  Ce </a:t>
            </a:r>
            <a:r>
              <a:rPr lang="en-US" sz="2800" dirty="0" err="1" smtClean="0"/>
              <a:t>verbe</a:t>
            </a:r>
            <a:r>
              <a:rPr lang="en-US" sz="2800" dirty="0" smtClean="0"/>
              <a:t> </a:t>
            </a:r>
            <a:r>
              <a:rPr lang="en-US" sz="2800" dirty="0" err="1" smtClean="0"/>
              <a:t>possède</a:t>
            </a:r>
            <a:r>
              <a:rPr lang="en-US" sz="2800" dirty="0" smtClean="0"/>
              <a:t> </a:t>
            </a:r>
            <a:r>
              <a:rPr lang="en-US" sz="2800" dirty="0" err="1" smtClean="0"/>
              <a:t>sa</a:t>
            </a:r>
            <a:r>
              <a:rPr lang="en-US" sz="2800" dirty="0" smtClean="0"/>
              <a:t> </a:t>
            </a:r>
            <a:r>
              <a:rPr lang="en-US" sz="2800" dirty="0" err="1" smtClean="0"/>
              <a:t>négation</a:t>
            </a:r>
            <a:r>
              <a:rPr lang="en-US" sz="2800" dirty="0" smtClean="0"/>
              <a:t> </a:t>
            </a:r>
            <a:r>
              <a:rPr lang="en-US" sz="2800" dirty="0" err="1" smtClean="0"/>
              <a:t>propre</a:t>
            </a:r>
            <a:r>
              <a:rPr lang="en-US" sz="2800" dirty="0" smtClean="0"/>
              <a:t>: </a:t>
            </a:r>
            <a:r>
              <a:rPr lang="zh-TW" altLang="en-US" sz="2800" b="1" dirty="0" smtClean="0">
                <a:solidFill>
                  <a:srgbClr val="009900"/>
                </a:solidFill>
              </a:rPr>
              <a:t>没 </a:t>
            </a:r>
            <a:r>
              <a:rPr lang="en-US" altLang="zh-TW" sz="2800" b="1" dirty="0">
                <a:solidFill>
                  <a:srgbClr val="009900"/>
                </a:solidFill>
              </a:rPr>
              <a:t>(</a:t>
            </a:r>
            <a:r>
              <a:rPr lang="en-US" sz="2800" b="1" dirty="0" err="1">
                <a:solidFill>
                  <a:srgbClr val="009900"/>
                </a:solidFill>
              </a:rPr>
              <a:t>méi</a:t>
            </a:r>
            <a:r>
              <a:rPr lang="en-US" sz="2800" b="1" dirty="0" smtClean="0"/>
              <a:t>).</a:t>
            </a:r>
          </a:p>
          <a:p>
            <a:pPr marL="82296" indent="0">
              <a:buNone/>
            </a:pPr>
            <a:r>
              <a:rPr lang="fr-FR" sz="2800" dirty="0" smtClean="0"/>
              <a:t>Donc, la négation </a:t>
            </a:r>
            <a:r>
              <a:rPr lang="en-GB" sz="2800" b="1" dirty="0">
                <a:solidFill>
                  <a:srgbClr val="FF0000"/>
                </a:solidFill>
              </a:rPr>
              <a:t>不 (</a:t>
            </a:r>
            <a:r>
              <a:rPr lang="en-GB" sz="2800" b="1" dirty="0" err="1">
                <a:solidFill>
                  <a:srgbClr val="FF0000"/>
                </a:solidFill>
              </a:rPr>
              <a:t>bù</a:t>
            </a:r>
            <a:r>
              <a:rPr lang="en-GB" sz="2800" b="1" dirty="0" smtClean="0">
                <a:solidFill>
                  <a:srgbClr val="FF0000"/>
                </a:solidFill>
              </a:rPr>
              <a:t>) que </a:t>
            </a:r>
            <a:r>
              <a:rPr lang="en-GB" sz="2800" b="1" dirty="0" err="1" smtClean="0">
                <a:solidFill>
                  <a:srgbClr val="FF0000"/>
                </a:solidFill>
              </a:rPr>
              <a:t>vous</a:t>
            </a:r>
            <a:r>
              <a:rPr lang="en-GB" sz="2800" b="1" dirty="0" smtClean="0">
                <a:solidFill>
                  <a:srgbClr val="FF0000"/>
                </a:solidFill>
              </a:rPr>
              <a:t> </a:t>
            </a:r>
            <a:r>
              <a:rPr lang="en-GB" sz="2800" b="1" dirty="0" err="1" smtClean="0">
                <a:solidFill>
                  <a:srgbClr val="FF0000"/>
                </a:solidFill>
              </a:rPr>
              <a:t>avez</a:t>
            </a:r>
            <a:r>
              <a:rPr lang="en-GB" sz="2800" b="1" dirty="0" smtClean="0">
                <a:solidFill>
                  <a:srgbClr val="FF0000"/>
                </a:solidFill>
              </a:rPr>
              <a:t> apprise </a:t>
            </a:r>
            <a:r>
              <a:rPr lang="en-GB" sz="2800" b="1" dirty="0" err="1" smtClean="0">
                <a:solidFill>
                  <a:srgbClr val="FF0000"/>
                </a:solidFill>
              </a:rPr>
              <a:t>est</a:t>
            </a:r>
            <a:r>
              <a:rPr lang="en-GB" sz="2800" b="1" dirty="0" smtClean="0">
                <a:solidFill>
                  <a:srgbClr val="FF0000"/>
                </a:solidFill>
              </a:rPr>
              <a:t> </a:t>
            </a:r>
            <a:r>
              <a:rPr lang="en-GB" sz="2800" b="1" dirty="0" err="1" smtClean="0">
                <a:solidFill>
                  <a:srgbClr val="FF0000"/>
                </a:solidFill>
              </a:rPr>
              <a:t>proscrite</a:t>
            </a:r>
            <a:r>
              <a:rPr lang="en-GB" sz="2800" b="1" dirty="0" smtClean="0">
                <a:solidFill>
                  <a:srgbClr val="FF0000"/>
                </a:solidFill>
              </a:rPr>
              <a:t> avec </a:t>
            </a:r>
            <a:r>
              <a:rPr lang="zh-TW" altLang="en-US" sz="2800" dirty="0" smtClean="0">
                <a:solidFill>
                  <a:srgbClr val="0000FF"/>
                </a:solidFill>
              </a:rPr>
              <a:t>有</a:t>
            </a:r>
            <a:r>
              <a:rPr lang="en-US" altLang="zh-TW" sz="2800" dirty="0">
                <a:solidFill>
                  <a:srgbClr val="0000FF"/>
                </a:solidFill>
              </a:rPr>
              <a:t>(</a:t>
            </a:r>
            <a:r>
              <a:rPr lang="en-US" sz="2800" dirty="0" err="1">
                <a:solidFill>
                  <a:srgbClr val="0000FF"/>
                </a:solidFill>
              </a:rPr>
              <a:t>yǒu</a:t>
            </a:r>
            <a:r>
              <a:rPr lang="en-US" sz="2800" dirty="0" smtClean="0">
                <a:solidFill>
                  <a:srgbClr val="0000FF"/>
                </a:solidFill>
              </a:rPr>
              <a:t>) </a:t>
            </a:r>
            <a:r>
              <a:rPr lang="en-US" sz="2800" dirty="0" err="1" smtClean="0">
                <a:solidFill>
                  <a:srgbClr val="0000FF"/>
                </a:solidFill>
              </a:rPr>
              <a:t>avoir</a:t>
            </a:r>
            <a:r>
              <a:rPr lang="en-US" sz="2800" dirty="0" smtClean="0"/>
              <a:t>. </a:t>
            </a:r>
          </a:p>
          <a:p>
            <a:pPr marL="82296" indent="0">
              <a:buNone/>
            </a:pPr>
            <a:endParaRPr lang="fr-FR" sz="2800" b="1" dirty="0" smtClean="0"/>
          </a:p>
          <a:p>
            <a:pPr marL="82296" indent="0">
              <a:buNone/>
            </a:pPr>
            <a:r>
              <a:rPr lang="fr-FR" sz="2400" dirty="0" smtClean="0"/>
              <a:t>Mieux vaut bien mémoriser ce </a:t>
            </a:r>
            <a:r>
              <a:rPr lang="fr-FR" sz="2400" dirty="0"/>
              <a:t>tableau sur la page suivante pour éviter les </a:t>
            </a:r>
            <a:r>
              <a:rPr lang="fr-FR" sz="2400" dirty="0" smtClean="0"/>
              <a:t>erreurs.</a:t>
            </a:r>
            <a:endParaRPr lang="en-US" sz="2400" dirty="0"/>
          </a:p>
        </p:txBody>
      </p:sp>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13</a:t>
            </a:fld>
            <a:endParaRPr lang="fr-FR"/>
          </a:p>
        </p:txBody>
      </p:sp>
    </p:spTree>
    <p:extLst>
      <p:ext uri="{BB962C8B-B14F-4D97-AF65-F5344CB8AC3E}">
        <p14:creationId xmlns:p14="http://schemas.microsoft.com/office/powerpoint/2010/main" val="311240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27584" y="1052736"/>
          <a:ext cx="7704856" cy="2160240"/>
        </p:xfrm>
        <a:graphic>
          <a:graphicData uri="http://schemas.openxmlformats.org/drawingml/2006/table">
            <a:tbl>
              <a:tblPr firstRow="1" bandRow="1">
                <a:tableStyleId>{5C22544A-7EE6-4342-B048-85BDC9FD1C3A}</a:tableStyleId>
              </a:tblPr>
              <a:tblGrid>
                <a:gridCol w="1800200">
                  <a:extLst>
                    <a:ext uri="{9D8B030D-6E8A-4147-A177-3AD203B41FA5}">
                      <a16:colId xmlns="" xmlns:a16="http://schemas.microsoft.com/office/drawing/2014/main" val="20000"/>
                    </a:ext>
                  </a:extLst>
                </a:gridCol>
                <a:gridCol w="1872208">
                  <a:extLst>
                    <a:ext uri="{9D8B030D-6E8A-4147-A177-3AD203B41FA5}">
                      <a16:colId xmlns="" xmlns:a16="http://schemas.microsoft.com/office/drawing/2014/main" val="20001"/>
                    </a:ext>
                  </a:extLst>
                </a:gridCol>
                <a:gridCol w="1944216">
                  <a:extLst>
                    <a:ext uri="{9D8B030D-6E8A-4147-A177-3AD203B41FA5}">
                      <a16:colId xmlns="" xmlns:a16="http://schemas.microsoft.com/office/drawing/2014/main" val="20002"/>
                    </a:ext>
                  </a:extLst>
                </a:gridCol>
                <a:gridCol w="2088232">
                  <a:extLst>
                    <a:ext uri="{9D8B030D-6E8A-4147-A177-3AD203B41FA5}">
                      <a16:colId xmlns="" xmlns:a16="http://schemas.microsoft.com/office/drawing/2014/main" val="20003"/>
                    </a:ext>
                  </a:extLst>
                </a:gridCol>
              </a:tblGrid>
              <a:tr h="486054">
                <a:tc>
                  <a:txBody>
                    <a:bodyPr/>
                    <a:lstStyle/>
                    <a:p>
                      <a:endParaRPr lang="fr-FR" dirty="0"/>
                    </a:p>
                  </a:txBody>
                  <a:tcPr/>
                </a:tc>
                <a:tc>
                  <a:txBody>
                    <a:bodyPr/>
                    <a:lstStyle/>
                    <a:p>
                      <a:r>
                        <a:rPr lang="fr-FR" dirty="0"/>
                        <a:t>Affirmatif</a:t>
                      </a:r>
                    </a:p>
                  </a:txBody>
                  <a:tcPr/>
                </a:tc>
                <a:tc>
                  <a:txBody>
                    <a:bodyPr/>
                    <a:lstStyle/>
                    <a:p>
                      <a:endParaRPr lang="fr-FR" dirty="0"/>
                    </a:p>
                  </a:txBody>
                  <a:tcPr/>
                </a:tc>
                <a:tc>
                  <a:txBody>
                    <a:bodyPr/>
                    <a:lstStyle/>
                    <a:p>
                      <a:r>
                        <a:rPr lang="fr-FR" dirty="0"/>
                        <a:t>Négatif</a:t>
                      </a:r>
                    </a:p>
                  </a:txBody>
                  <a:tcPr/>
                </a:tc>
                <a:extLst>
                  <a:ext uri="{0D108BD9-81ED-4DB2-BD59-A6C34878D82A}">
                    <a16:rowId xmlns="" xmlns:a16="http://schemas.microsoft.com/office/drawing/2014/main" val="10000"/>
                  </a:ext>
                </a:extLst>
              </a:tr>
              <a:tr h="486054">
                <a:tc>
                  <a:txBody>
                    <a:bodyPr/>
                    <a:lstStyle/>
                    <a:p>
                      <a:r>
                        <a:rPr lang="zh-CN" altLang="en-US" b="1" dirty="0"/>
                        <a:t>是 </a:t>
                      </a:r>
                      <a:r>
                        <a:rPr lang="en-US" altLang="zh-CN" b="1" dirty="0" err="1"/>
                        <a:t>s</a:t>
                      </a:r>
                      <a:r>
                        <a:rPr lang="en-US" b="1" dirty="0" err="1"/>
                        <a:t>hì</a:t>
                      </a:r>
                      <a:endParaRPr lang="fr-FR" b="1" dirty="0"/>
                    </a:p>
                  </a:txBody>
                  <a:tcPr/>
                </a:tc>
                <a:tc>
                  <a:txBody>
                    <a:bodyPr/>
                    <a:lstStyle/>
                    <a:p>
                      <a:r>
                        <a:rPr lang="fr-FR" b="1" dirty="0"/>
                        <a:t>Être, oui</a:t>
                      </a:r>
                    </a:p>
                  </a:txBody>
                  <a:tcPr/>
                </a:tc>
                <a:tc>
                  <a:txBody>
                    <a:bodyPr/>
                    <a:lstStyle/>
                    <a:p>
                      <a:r>
                        <a:rPr lang="zh-CN" altLang="en-US" b="1" dirty="0"/>
                        <a:t>不是 </a:t>
                      </a:r>
                      <a:r>
                        <a:rPr lang="en-US" altLang="zh-CN" b="1" dirty="0" err="1"/>
                        <a:t>b</a:t>
                      </a:r>
                      <a:r>
                        <a:rPr lang="en-US" b="1" dirty="0" err="1"/>
                        <a:t>úshì</a:t>
                      </a:r>
                      <a:endParaRPr lang="fr-FR" b="1" dirty="0"/>
                    </a:p>
                  </a:txBody>
                  <a:tcPr/>
                </a:tc>
                <a:tc>
                  <a:txBody>
                    <a:bodyPr/>
                    <a:lstStyle/>
                    <a:p>
                      <a:r>
                        <a:rPr lang="fr-FR" b="1" dirty="0"/>
                        <a:t>Ne pas être, non</a:t>
                      </a:r>
                    </a:p>
                  </a:txBody>
                  <a:tcPr/>
                </a:tc>
                <a:extLst>
                  <a:ext uri="{0D108BD9-81ED-4DB2-BD59-A6C34878D82A}">
                    <a16:rowId xmlns="" xmlns:a16="http://schemas.microsoft.com/office/drawing/2014/main" val="10001"/>
                  </a:ext>
                </a:extLst>
              </a:tr>
              <a:tr h="486054">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 xmlns:a16="http://schemas.microsoft.com/office/drawing/2014/main" val="10002"/>
                  </a:ext>
                </a:extLst>
              </a:tr>
              <a:tr h="702078">
                <a:tc>
                  <a:txBody>
                    <a:bodyPr/>
                    <a:lstStyle/>
                    <a:p>
                      <a:r>
                        <a:rPr lang="zh-CN" altLang="en-US" b="1" dirty="0"/>
                        <a:t>有 </a:t>
                      </a:r>
                      <a:r>
                        <a:rPr lang="en-US" altLang="zh-CN" b="1" dirty="0" err="1"/>
                        <a:t>y</a:t>
                      </a:r>
                      <a:r>
                        <a:rPr lang="en-US" b="1" dirty="0" err="1"/>
                        <a:t>ǒu</a:t>
                      </a:r>
                      <a:endParaRPr lang="fr-FR" b="1" dirty="0"/>
                    </a:p>
                  </a:txBody>
                  <a:tcPr/>
                </a:tc>
                <a:tc>
                  <a:txBody>
                    <a:bodyPr/>
                    <a:lstStyle/>
                    <a:p>
                      <a:r>
                        <a:rPr lang="fr-FR" b="1" dirty="0"/>
                        <a:t>Avoir, oui</a:t>
                      </a:r>
                    </a:p>
                  </a:txBody>
                  <a:tcPr/>
                </a:tc>
                <a:tc>
                  <a:txBody>
                    <a:bodyPr/>
                    <a:lstStyle/>
                    <a:p>
                      <a:r>
                        <a:rPr lang="zh-CN" altLang="en-US" b="1" dirty="0"/>
                        <a:t>没有 </a:t>
                      </a:r>
                      <a:r>
                        <a:rPr lang="en-US" altLang="zh-CN" b="1" dirty="0" err="1"/>
                        <a:t>m</a:t>
                      </a:r>
                      <a:r>
                        <a:rPr lang="en-US" b="1" dirty="0" err="1"/>
                        <a:t>éiyǒu</a:t>
                      </a:r>
                      <a:endParaRPr lang="fr-FR" b="1" dirty="0"/>
                    </a:p>
                  </a:txBody>
                  <a:tcPr/>
                </a:tc>
                <a:tc>
                  <a:txBody>
                    <a:bodyPr/>
                    <a:lstStyle/>
                    <a:p>
                      <a:r>
                        <a:rPr lang="fr-FR" b="1" dirty="0"/>
                        <a:t>Ne pas avoir, non</a:t>
                      </a:r>
                    </a:p>
                  </a:txBody>
                  <a:tcPr/>
                </a:tc>
                <a:extLst>
                  <a:ext uri="{0D108BD9-81ED-4DB2-BD59-A6C34878D82A}">
                    <a16:rowId xmlns="" xmlns:a16="http://schemas.microsoft.com/office/drawing/2014/main" val="10003"/>
                  </a:ext>
                </a:extLst>
              </a:tr>
            </a:tbl>
          </a:graphicData>
        </a:graphic>
      </p:graphicFrame>
      <p:sp>
        <p:nvSpPr>
          <p:cNvPr id="5" name="Title 4"/>
          <p:cNvSpPr>
            <a:spLocks noGrp="1"/>
          </p:cNvSpPr>
          <p:nvPr>
            <p:ph type="title"/>
          </p:nvPr>
        </p:nvSpPr>
        <p:spPr>
          <a:xfrm>
            <a:off x="827584" y="3645024"/>
            <a:ext cx="7992888" cy="2016224"/>
          </a:xfrm>
        </p:spPr>
        <p:txBody>
          <a:bodyPr>
            <a:normAutofit/>
          </a:bodyPr>
          <a:lstStyle/>
          <a:p>
            <a:r>
              <a:rPr lang="fr-FR" sz="2000" dirty="0">
                <a:effectLst/>
              </a:rPr>
              <a:t>Cette différence de négation est essentielle car, pour répondre </a:t>
            </a:r>
            <a:r>
              <a:rPr lang="fr-FR" sz="2000" i="1" dirty="0">
                <a:solidFill>
                  <a:srgbClr val="C00000"/>
                </a:solidFill>
                <a:effectLst/>
              </a:rPr>
              <a:t>oui</a:t>
            </a:r>
            <a:r>
              <a:rPr lang="fr-FR" sz="2000" dirty="0">
                <a:effectLst/>
              </a:rPr>
              <a:t> et </a:t>
            </a:r>
            <a:r>
              <a:rPr lang="fr-FR" sz="2000" i="1" dirty="0">
                <a:solidFill>
                  <a:srgbClr val="C00000"/>
                </a:solidFill>
                <a:effectLst/>
              </a:rPr>
              <a:t>non</a:t>
            </a:r>
            <a:r>
              <a:rPr lang="fr-FR" sz="2000" dirty="0">
                <a:effectLst/>
              </a:rPr>
              <a:t> en chinois, on répète le plus souvent l’</a:t>
            </a:r>
            <a:r>
              <a:rPr lang="fr-FR" sz="2000" dirty="0" err="1">
                <a:effectLst/>
              </a:rPr>
              <a:t>element</a:t>
            </a:r>
            <a:r>
              <a:rPr lang="fr-FR" sz="2000" dirty="0">
                <a:effectLst/>
              </a:rPr>
              <a:t> verbal de la question.</a:t>
            </a:r>
          </a:p>
        </p:txBody>
      </p:sp>
      <p:sp>
        <p:nvSpPr>
          <p:cNvPr id="6" name="Text Placeholder 5"/>
          <p:cNvSpPr>
            <a:spLocks noGrp="1"/>
          </p:cNvSpPr>
          <p:nvPr>
            <p:ph type="body" idx="1"/>
          </p:nvPr>
        </p:nvSpPr>
        <p:spPr/>
        <p:txBody>
          <a:bodyPr/>
          <a:lstStyle/>
          <a:p>
            <a:endParaRPr lang="fr-FR" dirty="0"/>
          </a:p>
        </p:txBody>
      </p:sp>
      <p:sp>
        <p:nvSpPr>
          <p:cNvPr id="4" name="Footer Placeholder 3">
            <a:extLst>
              <a:ext uri="{FF2B5EF4-FFF2-40B4-BE49-F238E27FC236}">
                <a16:creationId xmlns="" xmlns:a16="http://schemas.microsoft.com/office/drawing/2014/main" id="{91257E6A-3F1E-41AC-9727-01673995ABF1}"/>
              </a:ext>
            </a:extLst>
          </p:cNvPr>
          <p:cNvSpPr>
            <a:spLocks noGrp="1"/>
          </p:cNvSpPr>
          <p:nvPr>
            <p:ph type="ftr" sz="quarter" idx="11"/>
          </p:nvPr>
        </p:nvSpPr>
        <p:spPr/>
        <p:txBody>
          <a:bodyPr/>
          <a:lstStyle/>
          <a:p>
            <a:r>
              <a:rPr lang="fr-FR" smtClean="0"/>
              <a:t>Daphne OLSON@SKEMA</a:t>
            </a:r>
            <a:endParaRPr lang="fr-FR"/>
          </a:p>
        </p:txBody>
      </p:sp>
      <p:sp>
        <p:nvSpPr>
          <p:cNvPr id="3" name="Slide Number Placeholder 2"/>
          <p:cNvSpPr>
            <a:spLocks noGrp="1"/>
          </p:cNvSpPr>
          <p:nvPr>
            <p:ph type="sldNum" sz="quarter" idx="12"/>
          </p:nvPr>
        </p:nvSpPr>
        <p:spPr/>
        <p:txBody>
          <a:bodyPr/>
          <a:lstStyle/>
          <a:p>
            <a:fld id="{3B8A6EA6-9337-4236-9F6E-EC90D0B1F3A9}" type="slidenum">
              <a:rPr lang="fr-FR" smtClean="0"/>
              <a:pPr/>
              <a:t>14</a:t>
            </a:fld>
            <a:endParaRPr lang="fr-FR"/>
          </a:p>
        </p:txBody>
      </p:sp>
    </p:spTree>
    <p:extLst>
      <p:ext uri="{BB962C8B-B14F-4D97-AF65-F5344CB8AC3E}">
        <p14:creationId xmlns:p14="http://schemas.microsoft.com/office/powerpoint/2010/main" val="2342119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509520" cy="648072"/>
          </a:xfrm>
        </p:spPr>
        <p:style>
          <a:lnRef idx="0">
            <a:scrgbClr r="0" g="0" b="0"/>
          </a:lnRef>
          <a:fillRef idx="1001">
            <a:schemeClr val="lt2"/>
          </a:fillRef>
          <a:effectRef idx="0">
            <a:scrgbClr r="0" g="0" b="0"/>
          </a:effectRef>
          <a:fontRef idx="major"/>
        </p:style>
        <p:txBody>
          <a:bodyPr>
            <a:normAutofit fontScale="90000"/>
          </a:bodyPr>
          <a:lstStyle/>
          <a:p>
            <a:r>
              <a:rPr lang="en-US" sz="2700" b="1" dirty="0" smtClean="0">
                <a:solidFill>
                  <a:srgbClr val="000099"/>
                </a:solidFill>
              </a:rPr>
              <a:t/>
            </a:r>
            <a:br>
              <a:rPr lang="en-US" sz="2700" b="1" dirty="0" smtClean="0">
                <a:solidFill>
                  <a:srgbClr val="000099"/>
                </a:solidFill>
              </a:rPr>
            </a:br>
            <a:r>
              <a:rPr lang="en-US" sz="2700" b="1" dirty="0" err="1" smtClean="0">
                <a:solidFill>
                  <a:srgbClr val="000099"/>
                </a:solidFill>
              </a:rPr>
              <a:t>Négation</a:t>
            </a:r>
            <a:r>
              <a:rPr lang="en-US" sz="2700" b="1" dirty="0" smtClean="0">
                <a:solidFill>
                  <a:srgbClr val="000099"/>
                </a:solidFill>
              </a:rPr>
              <a:t> </a:t>
            </a:r>
            <a:r>
              <a:rPr lang="en-US" sz="2700" b="1" dirty="0">
                <a:solidFill>
                  <a:srgbClr val="000099"/>
                </a:solidFill>
              </a:rPr>
              <a:t>de </a:t>
            </a:r>
            <a:r>
              <a:rPr lang="en-US" sz="2700" b="1" dirty="0" smtClean="0">
                <a:solidFill>
                  <a:srgbClr val="000099"/>
                </a:solidFill>
              </a:rPr>
              <a:t>"</a:t>
            </a:r>
            <a:r>
              <a:rPr lang="zh-CN" altLang="en-US" sz="2700" b="1" dirty="0" smtClean="0">
                <a:solidFill>
                  <a:srgbClr val="000099"/>
                </a:solidFill>
              </a:rPr>
              <a:t>有</a:t>
            </a:r>
            <a:r>
              <a:rPr lang="en-US" altLang="zh-CN" sz="2700" b="1" dirty="0" err="1">
                <a:solidFill>
                  <a:srgbClr val="000099"/>
                </a:solidFill>
              </a:rPr>
              <a:t>y</a:t>
            </a:r>
            <a:r>
              <a:rPr lang="en-US" sz="2700" b="1" dirty="0" err="1">
                <a:solidFill>
                  <a:srgbClr val="000099"/>
                </a:solidFill>
              </a:rPr>
              <a:t>ǒu</a:t>
            </a:r>
            <a:r>
              <a:rPr lang="en-US" sz="2700" b="1" dirty="0">
                <a:solidFill>
                  <a:srgbClr val="000099"/>
                </a:solidFill>
              </a:rPr>
              <a:t> </a:t>
            </a:r>
            <a:r>
              <a:rPr lang="en-US" sz="2700" b="1" dirty="0" smtClean="0">
                <a:solidFill>
                  <a:srgbClr val="000099"/>
                </a:solidFill>
              </a:rPr>
              <a:t>"</a:t>
            </a:r>
            <a:r>
              <a:rPr lang="en-US" sz="2700" b="1" dirty="0">
                <a:solidFill>
                  <a:srgbClr val="000099"/>
                </a:solidFill>
              </a:rPr>
              <a:t/>
            </a:r>
            <a:br>
              <a:rPr lang="en-US" sz="2700" b="1" dirty="0">
                <a:solidFill>
                  <a:srgbClr val="000099"/>
                </a:solidFill>
              </a:rPr>
            </a:br>
            <a:endParaRPr lang="en-US" sz="2700" b="1" dirty="0">
              <a:solidFill>
                <a:srgbClr val="000099"/>
              </a:solidFill>
            </a:endParaRPr>
          </a:p>
        </p:txBody>
      </p:sp>
      <p:sp>
        <p:nvSpPr>
          <p:cNvPr id="3" name="Footer Placeholder 2"/>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9B3E61B2-84F5-442A-9CA5-461A5D669E08}" type="slidenum">
              <a:rPr lang="fr-FR" smtClean="0"/>
              <a:pPr/>
              <a:t>15</a:t>
            </a:fld>
            <a:endParaRPr lang="fr-FR"/>
          </a:p>
        </p:txBody>
      </p:sp>
      <p:sp>
        <p:nvSpPr>
          <p:cNvPr id="5" name="Content Placeholder 4"/>
          <p:cNvSpPr>
            <a:spLocks noGrp="1"/>
          </p:cNvSpPr>
          <p:nvPr>
            <p:ph sz="quarter" idx="1"/>
          </p:nvPr>
        </p:nvSpPr>
        <p:spPr>
          <a:xfrm>
            <a:off x="1115616" y="980728"/>
            <a:ext cx="7571184" cy="5400600"/>
          </a:xfrm>
        </p:spPr>
        <p:txBody>
          <a:bodyPr>
            <a:noAutofit/>
          </a:bodyPr>
          <a:lstStyle/>
          <a:p>
            <a:pPr marL="82296" indent="0">
              <a:buNone/>
            </a:pPr>
            <a:r>
              <a:rPr lang="en-US" sz="2400" dirty="0" smtClean="0">
                <a:latin typeface="Calibri"/>
                <a:cs typeface="Calibri"/>
              </a:rPr>
              <a:t> </a:t>
            </a:r>
            <a:r>
              <a:rPr lang="en-US" sz="2400" dirty="0" smtClean="0">
                <a:latin typeface="Arial" panose="020B0604020202020204" pitchFamily="34" charset="0"/>
                <a:cs typeface="Arial" panose="020B0604020202020204" pitchFamily="34" charset="0"/>
              </a:rPr>
              <a:t>La </a:t>
            </a:r>
            <a:r>
              <a:rPr lang="en-US" sz="2400" dirty="0" err="1">
                <a:latin typeface="Arial" panose="020B0604020202020204" pitchFamily="34" charset="0"/>
                <a:cs typeface="Arial" panose="020B0604020202020204" pitchFamily="34" charset="0"/>
              </a:rPr>
              <a:t>négation</a:t>
            </a:r>
            <a:r>
              <a:rPr lang="en-US" sz="2400" dirty="0">
                <a:latin typeface="Arial" panose="020B0604020202020204" pitchFamily="34" charset="0"/>
                <a:cs typeface="Arial" panose="020B0604020202020204" pitchFamily="34" charset="0"/>
              </a:rPr>
              <a:t> du </a:t>
            </a:r>
            <a:r>
              <a:rPr lang="en-US" sz="2400" dirty="0" err="1">
                <a:latin typeface="Arial" panose="020B0604020202020204" pitchFamily="34" charset="0"/>
                <a:cs typeface="Arial" panose="020B0604020202020204" pitchFamily="34" charset="0"/>
              </a:rPr>
              <a:t>verbe</a:t>
            </a:r>
            <a:r>
              <a:rPr lang="en-US" sz="2400" dirty="0">
                <a:latin typeface="Arial" panose="020B0604020202020204" pitchFamily="34" charset="0"/>
                <a:cs typeface="Arial" panose="020B0604020202020204" pitchFamily="34" charset="0"/>
              </a:rPr>
              <a:t> </a:t>
            </a:r>
            <a:r>
              <a:rPr lang="zh-TW" altLang="en-US" sz="2400" b="1" dirty="0">
                <a:solidFill>
                  <a:srgbClr val="000099"/>
                </a:solidFill>
                <a:latin typeface="Arial" panose="020B0604020202020204" pitchFamily="34" charset="0"/>
                <a:cs typeface="Arial" panose="020B0604020202020204" pitchFamily="34" charset="0"/>
              </a:rPr>
              <a:t>有 </a:t>
            </a:r>
            <a:r>
              <a:rPr lang="en-US" altLang="zh-TW" sz="2400" b="1" dirty="0">
                <a:solidFill>
                  <a:srgbClr val="000099"/>
                </a:solidFill>
                <a:latin typeface="Arial" panose="020B0604020202020204" pitchFamily="34" charset="0"/>
                <a:cs typeface="Arial" panose="020B0604020202020204" pitchFamily="34" charset="0"/>
              </a:rPr>
              <a:t>(</a:t>
            </a:r>
            <a:r>
              <a:rPr lang="en-US" sz="2400" b="1" dirty="0" err="1">
                <a:solidFill>
                  <a:srgbClr val="000099"/>
                </a:solidFill>
                <a:latin typeface="Arial" panose="020B0604020202020204" pitchFamily="34" charset="0"/>
                <a:cs typeface="Arial" panose="020B0604020202020204" pitchFamily="34" charset="0"/>
              </a:rPr>
              <a:t>yǒu</a:t>
            </a:r>
            <a:r>
              <a:rPr lang="en-US" sz="2400" b="1" dirty="0">
                <a:solidFill>
                  <a:srgbClr val="000099"/>
                </a:solidFill>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en</a:t>
            </a:r>
            <a:r>
              <a:rPr lang="en-US" sz="2400" dirty="0">
                <a:latin typeface="Arial" panose="020B0604020202020204" pitchFamily="34" charset="0"/>
                <a:cs typeface="Arial" panose="020B0604020202020204" pitchFamily="34" charset="0"/>
              </a:rPr>
              <a:t> chinois se </a:t>
            </a:r>
            <a:r>
              <a:rPr lang="en-US" sz="2400" dirty="0" err="1">
                <a:latin typeface="Arial" panose="020B0604020202020204" pitchFamily="34" charset="0"/>
                <a:cs typeface="Arial" panose="020B0604020202020204" pitchFamily="34" charset="0"/>
              </a:rPr>
              <a:t>réalise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différemment</a:t>
            </a:r>
            <a:r>
              <a:rPr lang="en-US" sz="2400" dirty="0">
                <a:latin typeface="Arial" panose="020B0604020202020204" pitchFamily="34" charset="0"/>
                <a:cs typeface="Arial" panose="020B0604020202020204" pitchFamily="34" charset="0"/>
              </a:rPr>
              <a:t> des </a:t>
            </a:r>
            <a:r>
              <a:rPr lang="en-US" sz="2400" dirty="0" err="1">
                <a:latin typeface="Arial" panose="020B0604020202020204" pitchFamily="34" charset="0"/>
                <a:cs typeface="Arial" panose="020B0604020202020204" pitchFamily="34" charset="0"/>
              </a:rPr>
              <a:t>autres</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verbes</a:t>
            </a:r>
            <a:r>
              <a:rPr lang="en-US" sz="2400" dirty="0">
                <a:latin typeface="Arial" panose="020B0604020202020204" pitchFamily="34" charset="0"/>
                <a:cs typeface="Arial" panose="020B0604020202020204" pitchFamily="34" charset="0"/>
              </a:rPr>
              <a:t>. Au lieu </a:t>
            </a:r>
            <a:r>
              <a:rPr lang="en-US" sz="2400" dirty="0" err="1">
                <a:latin typeface="Arial" panose="020B0604020202020204" pitchFamily="34" charset="0"/>
                <a:cs typeface="Arial" panose="020B0604020202020204" pitchFamily="34" charset="0"/>
              </a:rPr>
              <a:t>d'utiliser</a:t>
            </a:r>
            <a:r>
              <a:rPr lang="en-US" sz="2400" dirty="0">
                <a:latin typeface="Arial" panose="020B0604020202020204" pitchFamily="34" charset="0"/>
                <a:cs typeface="Arial" panose="020B0604020202020204" pitchFamily="34" charset="0"/>
              </a:rPr>
              <a:t> </a:t>
            </a:r>
            <a:r>
              <a:rPr lang="zh-TW" altLang="en-US" sz="2400" b="1" dirty="0">
                <a:solidFill>
                  <a:srgbClr val="009900"/>
                </a:solidFill>
                <a:latin typeface="Arial" panose="020B0604020202020204" pitchFamily="34" charset="0"/>
                <a:cs typeface="Arial" panose="020B0604020202020204" pitchFamily="34" charset="0"/>
              </a:rPr>
              <a:t>不 </a:t>
            </a:r>
            <a:r>
              <a:rPr lang="en-US" altLang="zh-TW" sz="2400" b="1" dirty="0">
                <a:solidFill>
                  <a:srgbClr val="009900"/>
                </a:solidFill>
                <a:latin typeface="Arial" panose="020B0604020202020204" pitchFamily="34" charset="0"/>
                <a:cs typeface="Arial" panose="020B0604020202020204" pitchFamily="34" charset="0"/>
              </a:rPr>
              <a:t>(</a:t>
            </a:r>
            <a:r>
              <a:rPr lang="en-US" sz="2400" b="1" dirty="0" err="1">
                <a:solidFill>
                  <a:srgbClr val="009900"/>
                </a:solidFill>
                <a:latin typeface="Arial" panose="020B0604020202020204" pitchFamily="34" charset="0"/>
                <a:cs typeface="Arial" panose="020B0604020202020204" pitchFamily="34" charset="0"/>
              </a:rPr>
              <a:t>bù</a:t>
            </a:r>
            <a:r>
              <a:rPr lang="en-US" sz="2400" b="1" dirty="0">
                <a:solidFill>
                  <a:srgbClr val="009900"/>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est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nécessaire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d'utiliser</a:t>
            </a:r>
            <a:r>
              <a:rPr lang="en-US" sz="2400" dirty="0">
                <a:latin typeface="Arial" panose="020B0604020202020204" pitchFamily="34" charset="0"/>
                <a:cs typeface="Arial" panose="020B0604020202020204" pitchFamily="34" charset="0"/>
              </a:rPr>
              <a:t> </a:t>
            </a:r>
            <a:r>
              <a:rPr lang="zh-TW" altLang="en-US" sz="2400" b="1" dirty="0">
                <a:solidFill>
                  <a:srgbClr val="FF0066"/>
                </a:solidFill>
                <a:latin typeface="Arial" panose="020B0604020202020204" pitchFamily="34" charset="0"/>
                <a:cs typeface="Arial" panose="020B0604020202020204" pitchFamily="34" charset="0"/>
              </a:rPr>
              <a:t>没 </a:t>
            </a:r>
            <a:r>
              <a:rPr lang="en-US" altLang="zh-TW" sz="2400" b="1" dirty="0">
                <a:solidFill>
                  <a:srgbClr val="FF0066"/>
                </a:solidFill>
                <a:latin typeface="Arial" panose="020B0604020202020204" pitchFamily="34" charset="0"/>
                <a:cs typeface="Arial" panose="020B0604020202020204" pitchFamily="34" charset="0"/>
              </a:rPr>
              <a:t>(</a:t>
            </a:r>
            <a:r>
              <a:rPr lang="en-US" sz="2400" b="1" dirty="0" err="1">
                <a:solidFill>
                  <a:srgbClr val="FF0066"/>
                </a:solidFill>
                <a:latin typeface="Arial" panose="020B0604020202020204" pitchFamily="34" charset="0"/>
                <a:cs typeface="Arial" panose="020B0604020202020204" pitchFamily="34" charset="0"/>
              </a:rPr>
              <a:t>méi</a:t>
            </a:r>
            <a:r>
              <a:rPr lang="en-US" sz="2400" b="1" dirty="0">
                <a:solidFill>
                  <a:srgbClr val="FF0066"/>
                </a:solidFill>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devant</a:t>
            </a:r>
            <a:r>
              <a:rPr lang="en-US" sz="2400" dirty="0">
                <a:latin typeface="Arial" panose="020B0604020202020204" pitchFamily="34" charset="0"/>
                <a:cs typeface="Arial" panose="020B0604020202020204" pitchFamily="34" charset="0"/>
              </a:rPr>
              <a:t> le </a:t>
            </a:r>
            <a:r>
              <a:rPr lang="en-US" sz="2400" dirty="0" err="1">
                <a:latin typeface="Arial" panose="020B0604020202020204" pitchFamily="34" charset="0"/>
                <a:cs typeface="Arial" panose="020B0604020202020204" pitchFamily="34" charset="0"/>
              </a:rPr>
              <a:t>verbe</a:t>
            </a:r>
            <a:r>
              <a:rPr lang="en-US" sz="2400" dirty="0" smtClean="0">
                <a:latin typeface="Arial" panose="020B0604020202020204" pitchFamily="34" charset="0"/>
                <a:cs typeface="Arial" panose="020B0604020202020204" pitchFamily="34" charset="0"/>
              </a:rPr>
              <a:t>.</a:t>
            </a:r>
          </a:p>
          <a:p>
            <a:pPr marL="0" indent="0">
              <a:buNone/>
            </a:pPr>
            <a:r>
              <a:rPr lang="en-US" sz="2400" b="1" dirty="0" smtClean="0">
                <a:solidFill>
                  <a:srgbClr val="002060"/>
                </a:solidFill>
              </a:rPr>
              <a:t>Structure</a:t>
            </a:r>
            <a:endParaRPr lang="en-US" sz="2400" b="1" dirty="0">
              <a:solidFill>
                <a:srgbClr val="002060"/>
              </a:solidFill>
            </a:endParaRPr>
          </a:p>
          <a:p>
            <a:r>
              <a:rPr lang="en-US" sz="2400" dirty="0" err="1"/>
              <a:t>Pratiquement</a:t>
            </a:r>
            <a:r>
              <a:rPr lang="en-US" sz="2400" dirty="0"/>
              <a:t> </a:t>
            </a:r>
            <a:r>
              <a:rPr lang="en-US" sz="2400" dirty="0" err="1"/>
              <a:t>tous</a:t>
            </a:r>
            <a:r>
              <a:rPr lang="en-US" sz="2400" dirty="0"/>
              <a:t> les </a:t>
            </a:r>
            <a:r>
              <a:rPr lang="en-US" sz="2400" dirty="0" err="1"/>
              <a:t>verbes</a:t>
            </a:r>
            <a:r>
              <a:rPr lang="en-US" sz="2400" dirty="0"/>
              <a:t> </a:t>
            </a:r>
            <a:r>
              <a:rPr lang="en-US" sz="2400" dirty="0" err="1"/>
              <a:t>peuvent</a:t>
            </a:r>
            <a:r>
              <a:rPr lang="en-US" sz="2400" dirty="0"/>
              <a:t> </a:t>
            </a:r>
            <a:r>
              <a:rPr lang="en-US" sz="2400" dirty="0" err="1"/>
              <a:t>être</a:t>
            </a:r>
            <a:r>
              <a:rPr lang="en-US" sz="2400" dirty="0"/>
              <a:t> </a:t>
            </a:r>
            <a:r>
              <a:rPr lang="en-US" sz="2400" dirty="0" err="1"/>
              <a:t>mis</a:t>
            </a:r>
            <a:r>
              <a:rPr lang="en-US" sz="2400" dirty="0"/>
              <a:t> à la </a:t>
            </a:r>
            <a:r>
              <a:rPr lang="en-US" sz="2400" dirty="0" err="1"/>
              <a:t>forme</a:t>
            </a:r>
            <a:r>
              <a:rPr lang="en-US" sz="2400" dirty="0"/>
              <a:t> </a:t>
            </a:r>
            <a:r>
              <a:rPr lang="en-US" sz="2400" dirty="0" err="1"/>
              <a:t>négative</a:t>
            </a:r>
            <a:r>
              <a:rPr lang="en-US" sz="2400" dirty="0"/>
              <a:t> </a:t>
            </a:r>
            <a:r>
              <a:rPr lang="en-US" sz="2400" dirty="0" err="1"/>
              <a:t>en</a:t>
            </a:r>
            <a:r>
              <a:rPr lang="en-US" sz="2400" dirty="0"/>
              <a:t> </a:t>
            </a:r>
            <a:r>
              <a:rPr lang="en-US" sz="2400" dirty="0" err="1"/>
              <a:t>utilisant</a:t>
            </a:r>
            <a:r>
              <a:rPr lang="en-US" sz="2400" dirty="0"/>
              <a:t> </a:t>
            </a:r>
            <a:r>
              <a:rPr lang="zh-TW" altLang="en-US" sz="2400" dirty="0">
                <a:solidFill>
                  <a:srgbClr val="009900"/>
                </a:solidFill>
              </a:rPr>
              <a:t>不 </a:t>
            </a:r>
            <a:r>
              <a:rPr lang="en-US" altLang="zh-TW" sz="2400" dirty="0">
                <a:solidFill>
                  <a:srgbClr val="009900"/>
                </a:solidFill>
              </a:rPr>
              <a:t>(</a:t>
            </a:r>
            <a:r>
              <a:rPr lang="en-US" sz="2400" dirty="0" err="1">
                <a:solidFill>
                  <a:srgbClr val="009900"/>
                </a:solidFill>
              </a:rPr>
              <a:t>bù</a:t>
            </a:r>
            <a:r>
              <a:rPr lang="en-US" sz="2400" dirty="0">
                <a:solidFill>
                  <a:srgbClr val="009900"/>
                </a:solidFill>
              </a:rPr>
              <a:t>). </a:t>
            </a:r>
            <a:endParaRPr lang="en-US" sz="2400" dirty="0" smtClean="0">
              <a:solidFill>
                <a:srgbClr val="009900"/>
              </a:solidFill>
            </a:endParaRPr>
          </a:p>
          <a:p>
            <a:r>
              <a:rPr lang="en-US" sz="2400" dirty="0" smtClean="0">
                <a:solidFill>
                  <a:srgbClr val="000099"/>
                </a:solidFill>
              </a:rPr>
              <a:t>Le </a:t>
            </a:r>
            <a:r>
              <a:rPr lang="en-US" sz="2400" dirty="0" err="1">
                <a:solidFill>
                  <a:srgbClr val="000099"/>
                </a:solidFill>
              </a:rPr>
              <a:t>verbe</a:t>
            </a:r>
            <a:r>
              <a:rPr lang="en-US" sz="2400" dirty="0">
                <a:solidFill>
                  <a:srgbClr val="000099"/>
                </a:solidFill>
              </a:rPr>
              <a:t> </a:t>
            </a:r>
            <a:r>
              <a:rPr lang="zh-TW" altLang="en-US" sz="2400" b="1" dirty="0">
                <a:solidFill>
                  <a:srgbClr val="000099"/>
                </a:solidFill>
              </a:rPr>
              <a:t>有 </a:t>
            </a:r>
            <a:r>
              <a:rPr lang="en-US" altLang="zh-TW" sz="2400" b="1" dirty="0">
                <a:solidFill>
                  <a:srgbClr val="000099"/>
                </a:solidFill>
              </a:rPr>
              <a:t>(</a:t>
            </a:r>
            <a:r>
              <a:rPr lang="en-US" sz="2400" b="1" dirty="0" err="1">
                <a:solidFill>
                  <a:srgbClr val="000099"/>
                </a:solidFill>
              </a:rPr>
              <a:t>yǒu</a:t>
            </a:r>
            <a:r>
              <a:rPr lang="en-US" sz="2400" b="1" dirty="0">
                <a:solidFill>
                  <a:srgbClr val="000099"/>
                </a:solidFill>
              </a:rPr>
              <a:t>) </a:t>
            </a:r>
            <a:r>
              <a:rPr lang="en-US" sz="2400" dirty="0" err="1">
                <a:solidFill>
                  <a:srgbClr val="000099"/>
                </a:solidFill>
              </a:rPr>
              <a:t>est</a:t>
            </a:r>
            <a:r>
              <a:rPr lang="en-US" sz="2400" dirty="0">
                <a:solidFill>
                  <a:srgbClr val="000099"/>
                </a:solidFill>
              </a:rPr>
              <a:t> </a:t>
            </a:r>
            <a:r>
              <a:rPr lang="en-US" sz="2400" dirty="0" err="1">
                <a:solidFill>
                  <a:srgbClr val="000099"/>
                </a:solidFill>
              </a:rPr>
              <a:t>une</a:t>
            </a:r>
            <a:r>
              <a:rPr lang="en-US" sz="2400" dirty="0">
                <a:solidFill>
                  <a:srgbClr val="000099"/>
                </a:solidFill>
              </a:rPr>
              <a:t> exception et </a:t>
            </a:r>
            <a:r>
              <a:rPr lang="en-US" sz="2400" dirty="0" err="1">
                <a:solidFill>
                  <a:srgbClr val="000099"/>
                </a:solidFill>
              </a:rPr>
              <a:t>doit</a:t>
            </a:r>
            <a:r>
              <a:rPr lang="en-US" sz="2400" dirty="0">
                <a:solidFill>
                  <a:srgbClr val="000099"/>
                </a:solidFill>
              </a:rPr>
              <a:t> </a:t>
            </a:r>
            <a:r>
              <a:rPr lang="en-US" sz="2400" dirty="0" err="1">
                <a:solidFill>
                  <a:srgbClr val="000099"/>
                </a:solidFill>
              </a:rPr>
              <a:t>être</a:t>
            </a:r>
            <a:r>
              <a:rPr lang="en-US" sz="2400" dirty="0">
                <a:solidFill>
                  <a:srgbClr val="000099"/>
                </a:solidFill>
              </a:rPr>
              <a:t> </a:t>
            </a:r>
            <a:r>
              <a:rPr lang="en-US" sz="2400" dirty="0" err="1">
                <a:solidFill>
                  <a:srgbClr val="000099"/>
                </a:solidFill>
              </a:rPr>
              <a:t>utilisé</a:t>
            </a:r>
            <a:r>
              <a:rPr lang="en-US" sz="2400" dirty="0">
                <a:solidFill>
                  <a:srgbClr val="000099"/>
                </a:solidFill>
              </a:rPr>
              <a:t> </a:t>
            </a:r>
            <a:r>
              <a:rPr lang="en-US" sz="2400" dirty="0" err="1">
                <a:solidFill>
                  <a:srgbClr val="000099"/>
                </a:solidFill>
              </a:rPr>
              <a:t>en</a:t>
            </a:r>
            <a:r>
              <a:rPr lang="en-US" sz="2400" dirty="0">
                <a:solidFill>
                  <a:srgbClr val="000099"/>
                </a:solidFill>
              </a:rPr>
              <a:t> </a:t>
            </a:r>
            <a:r>
              <a:rPr lang="en-US" sz="2400" dirty="0" err="1">
                <a:solidFill>
                  <a:srgbClr val="000099"/>
                </a:solidFill>
              </a:rPr>
              <a:t>adéquation</a:t>
            </a:r>
            <a:r>
              <a:rPr lang="en-US" sz="2400" dirty="0">
                <a:solidFill>
                  <a:srgbClr val="000099"/>
                </a:solidFill>
              </a:rPr>
              <a:t> avec </a:t>
            </a:r>
            <a:r>
              <a:rPr lang="zh-TW" altLang="en-US" sz="2400" b="1" dirty="0">
                <a:solidFill>
                  <a:srgbClr val="FF0066"/>
                </a:solidFill>
              </a:rPr>
              <a:t>没 </a:t>
            </a:r>
            <a:r>
              <a:rPr lang="en-US" altLang="zh-TW" sz="2400" b="1" dirty="0">
                <a:solidFill>
                  <a:srgbClr val="FF0066"/>
                </a:solidFill>
              </a:rPr>
              <a:t>(</a:t>
            </a:r>
            <a:r>
              <a:rPr lang="en-US" sz="2400" b="1" dirty="0" err="1">
                <a:solidFill>
                  <a:srgbClr val="FF0066"/>
                </a:solidFill>
              </a:rPr>
              <a:t>méi</a:t>
            </a:r>
            <a:r>
              <a:rPr lang="en-US" sz="2400" b="1" dirty="0" smtClean="0">
                <a:solidFill>
                  <a:srgbClr val="FF0066"/>
                </a:solidFill>
              </a:rPr>
              <a:t>).</a:t>
            </a:r>
          </a:p>
          <a:p>
            <a:pPr marL="82296" indent="0">
              <a:buNone/>
            </a:pPr>
            <a:r>
              <a:rPr lang="en-US" sz="2400" b="1" dirty="0" smtClean="0">
                <a:latin typeface="Calibri"/>
                <a:cs typeface="Calibri"/>
              </a:rPr>
              <a:t>→        </a:t>
            </a:r>
            <a:r>
              <a:rPr lang="en-US" sz="2400" b="1" dirty="0" err="1" smtClean="0"/>
              <a:t>Sujet</a:t>
            </a:r>
            <a:r>
              <a:rPr lang="en-US" sz="2400" b="1" dirty="0" smtClean="0"/>
              <a:t> +</a:t>
            </a:r>
            <a:r>
              <a:rPr lang="zh-TW" altLang="en-US" sz="2400" b="1" dirty="0">
                <a:solidFill>
                  <a:srgbClr val="FF0066"/>
                </a:solidFill>
              </a:rPr>
              <a:t>没 </a:t>
            </a:r>
            <a:r>
              <a:rPr lang="en-US" altLang="zh-TW" sz="2400" b="1" dirty="0">
                <a:solidFill>
                  <a:srgbClr val="FF0066"/>
                </a:solidFill>
              </a:rPr>
              <a:t>(</a:t>
            </a:r>
            <a:r>
              <a:rPr lang="en-US" sz="2400" b="1" dirty="0" err="1">
                <a:solidFill>
                  <a:srgbClr val="FF0066"/>
                </a:solidFill>
              </a:rPr>
              <a:t>méi</a:t>
            </a:r>
            <a:r>
              <a:rPr lang="en-US" sz="2400" b="1" dirty="0" smtClean="0">
                <a:solidFill>
                  <a:srgbClr val="FF0066"/>
                </a:solidFill>
              </a:rPr>
              <a:t>)</a:t>
            </a:r>
            <a:r>
              <a:rPr lang="zh-TW" altLang="en-US" sz="2400" b="1" dirty="0" smtClean="0"/>
              <a:t> </a:t>
            </a:r>
            <a:r>
              <a:rPr lang="en-US" altLang="zh-TW" sz="2400" b="1" dirty="0" smtClean="0"/>
              <a:t>+</a:t>
            </a:r>
            <a:r>
              <a:rPr lang="zh-TW" altLang="en-US" sz="2400" b="1" dirty="0">
                <a:solidFill>
                  <a:srgbClr val="000099"/>
                </a:solidFill>
              </a:rPr>
              <a:t>有 </a:t>
            </a:r>
            <a:r>
              <a:rPr lang="en-US" altLang="zh-TW" sz="2400" b="1" dirty="0">
                <a:solidFill>
                  <a:srgbClr val="000099"/>
                </a:solidFill>
              </a:rPr>
              <a:t>(</a:t>
            </a:r>
            <a:r>
              <a:rPr lang="en-US" sz="2400" b="1" dirty="0" err="1">
                <a:solidFill>
                  <a:srgbClr val="000099"/>
                </a:solidFill>
              </a:rPr>
              <a:t>yǒu</a:t>
            </a:r>
            <a:r>
              <a:rPr lang="en-US" sz="2400" b="1" dirty="0">
                <a:solidFill>
                  <a:srgbClr val="000099"/>
                </a:solidFill>
              </a:rPr>
              <a:t>)</a:t>
            </a:r>
            <a:r>
              <a:rPr lang="zh-TW" altLang="en-US" sz="2400" b="1" dirty="0" smtClean="0"/>
              <a:t> </a:t>
            </a:r>
            <a:r>
              <a:rPr lang="en-US" altLang="zh-TW" sz="2400" b="1" dirty="0"/>
              <a:t>+ </a:t>
            </a:r>
            <a:r>
              <a:rPr lang="en-US" sz="2400" b="1" dirty="0" smtClean="0"/>
              <a:t>Objet</a:t>
            </a:r>
          </a:p>
          <a:p>
            <a:pPr marL="0" indent="0">
              <a:buNone/>
            </a:pPr>
            <a:r>
              <a:rPr lang="zh-TW" altLang="en-US" sz="2400" dirty="0" smtClean="0"/>
              <a:t> </a:t>
            </a:r>
            <a:r>
              <a:rPr lang="fr-FR" altLang="zh-TW" sz="2400" dirty="0" err="1" smtClean="0">
                <a:solidFill>
                  <a:srgbClr val="009900"/>
                </a:solidFill>
              </a:rPr>
              <a:t>example</a:t>
            </a:r>
            <a:r>
              <a:rPr lang="fr-FR" altLang="zh-TW" sz="2400" dirty="0" smtClean="0">
                <a:solidFill>
                  <a:srgbClr val="009900"/>
                </a:solidFill>
              </a:rPr>
              <a:t>:  </a:t>
            </a:r>
            <a:r>
              <a:rPr lang="zh-TW" altLang="en-US" sz="2400" dirty="0" smtClean="0"/>
              <a:t>我</a:t>
            </a:r>
            <a:r>
              <a:rPr lang="zh-TW" altLang="en-US" sz="2400" dirty="0"/>
              <a:t> </a:t>
            </a:r>
            <a:r>
              <a:rPr lang="zh-TW" altLang="en-US" sz="2400" dirty="0" smtClean="0"/>
              <a:t> </a:t>
            </a:r>
            <a:r>
              <a:rPr lang="zh-TW" altLang="en-US" sz="2400" b="1" dirty="0" smtClean="0">
                <a:solidFill>
                  <a:srgbClr val="FF0066"/>
                </a:solidFill>
              </a:rPr>
              <a:t>没</a:t>
            </a:r>
            <a:r>
              <a:rPr lang="zh-TW" altLang="en-US" sz="2400" b="1" dirty="0">
                <a:solidFill>
                  <a:srgbClr val="FF0066"/>
                </a:solidFill>
              </a:rPr>
              <a:t>有</a:t>
            </a:r>
            <a:r>
              <a:rPr lang="zh-TW" altLang="en-US" sz="2400" dirty="0"/>
              <a:t> </a:t>
            </a:r>
            <a:r>
              <a:rPr lang="zh-TW" altLang="en-US" sz="2400" dirty="0" smtClean="0"/>
              <a:t>  电脑</a:t>
            </a:r>
            <a:endParaRPr lang="fr-FR" altLang="zh-TW" sz="2400" dirty="0" smtClean="0"/>
          </a:p>
          <a:p>
            <a:pPr marL="0" indent="0">
              <a:buNone/>
            </a:pPr>
            <a:r>
              <a:rPr lang="en-US" sz="2400" dirty="0" smtClean="0"/>
              <a:t>              </a:t>
            </a:r>
            <a:r>
              <a:rPr lang="en-US" sz="2400" dirty="0" err="1" smtClean="0"/>
              <a:t>Wǒ</a:t>
            </a:r>
            <a:r>
              <a:rPr lang="en-US" sz="2400" dirty="0"/>
              <a:t> </a:t>
            </a:r>
            <a:r>
              <a:rPr lang="en-US" sz="2400" dirty="0" smtClean="0"/>
              <a:t> </a:t>
            </a:r>
            <a:r>
              <a:rPr lang="en-US" sz="2400" dirty="0" err="1" smtClean="0">
                <a:solidFill>
                  <a:srgbClr val="FF0066"/>
                </a:solidFill>
              </a:rPr>
              <a:t>méiyǒu</a:t>
            </a:r>
            <a:r>
              <a:rPr lang="en-US" sz="2400" dirty="0"/>
              <a:t> </a:t>
            </a:r>
            <a:r>
              <a:rPr lang="en-US" sz="2400" dirty="0" err="1"/>
              <a:t>diànnǎo</a:t>
            </a:r>
            <a:r>
              <a:rPr lang="en-US" sz="2400" dirty="0" smtClean="0"/>
              <a:t>.</a:t>
            </a:r>
          </a:p>
          <a:p>
            <a:pPr marL="0" indent="0">
              <a:buNone/>
            </a:pPr>
            <a:r>
              <a:rPr lang="fr-FR" sz="2400" dirty="0" smtClean="0"/>
              <a:t>              Je    </a:t>
            </a:r>
            <a:r>
              <a:rPr lang="fr-FR" sz="2400" dirty="0" smtClean="0">
                <a:solidFill>
                  <a:srgbClr val="FF0066"/>
                </a:solidFill>
              </a:rPr>
              <a:t>n'ai </a:t>
            </a:r>
            <a:r>
              <a:rPr lang="fr-FR" sz="2400" dirty="0">
                <a:solidFill>
                  <a:srgbClr val="FF0066"/>
                </a:solidFill>
              </a:rPr>
              <a:t>pas </a:t>
            </a:r>
            <a:r>
              <a:rPr lang="fr-FR" sz="2400" dirty="0" smtClean="0">
                <a:solidFill>
                  <a:srgbClr val="FF0066"/>
                </a:solidFill>
              </a:rPr>
              <a:t> </a:t>
            </a:r>
            <a:r>
              <a:rPr lang="fr-FR" sz="2400" dirty="0" smtClean="0"/>
              <a:t>d'ordinateur</a:t>
            </a:r>
            <a:r>
              <a:rPr lang="fr-FR" sz="2400" dirty="0"/>
              <a:t>.</a:t>
            </a:r>
            <a:endParaRPr lang="en-US" sz="2400" dirty="0">
              <a:solidFill>
                <a:srgbClr val="FF006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03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818072" cy="1008112"/>
          </a:xfrm>
        </p:spPr>
        <p:style>
          <a:lnRef idx="0">
            <a:scrgbClr r="0" g="0" b="0"/>
          </a:lnRef>
          <a:fillRef idx="1001">
            <a:schemeClr val="lt2"/>
          </a:fillRef>
          <a:effectRef idx="0">
            <a:scrgbClr r="0" g="0" b="0"/>
          </a:effectRef>
          <a:fontRef idx="major"/>
        </p:style>
        <p:txBody>
          <a:bodyPr/>
          <a:lstStyle/>
          <a:p>
            <a:r>
              <a:rPr lang="fr-FR" dirty="0"/>
              <a:t>vocabulaire supplémentaire</a:t>
            </a:r>
          </a:p>
        </p:txBody>
      </p:sp>
      <p:sp>
        <p:nvSpPr>
          <p:cNvPr id="3" name="Content Placeholder 2"/>
          <p:cNvSpPr>
            <a:spLocks noGrp="1"/>
          </p:cNvSpPr>
          <p:nvPr>
            <p:ph idx="1"/>
          </p:nvPr>
        </p:nvSpPr>
        <p:spPr>
          <a:xfrm>
            <a:off x="1043608" y="1268760"/>
            <a:ext cx="7890080" cy="4896544"/>
          </a:xfrm>
        </p:spPr>
        <p:txBody>
          <a:bodyPr>
            <a:normAutofit fontScale="92500"/>
          </a:bodyPr>
          <a:lstStyle/>
          <a:p>
            <a:endParaRPr lang="fr-FR" altLang="zh-CN" dirty="0" smtClean="0"/>
          </a:p>
          <a:p>
            <a:r>
              <a:rPr lang="zh-CN" altLang="en-US" dirty="0" smtClean="0"/>
              <a:t>爷</a:t>
            </a:r>
            <a:r>
              <a:rPr lang="zh-CN" altLang="en-US" dirty="0"/>
              <a:t>爷 </a:t>
            </a:r>
            <a:r>
              <a:rPr lang="en-US" altLang="zh-CN" dirty="0" err="1"/>
              <a:t>y</a:t>
            </a:r>
            <a:r>
              <a:rPr lang="en-US" dirty="0" err="1"/>
              <a:t>éye</a:t>
            </a:r>
            <a:r>
              <a:rPr lang="en-US" dirty="0"/>
              <a:t>  </a:t>
            </a:r>
            <a:r>
              <a:rPr lang="en-US" dirty="0">
                <a:latin typeface="Times New Roman"/>
                <a:cs typeface="Times New Roman"/>
              </a:rPr>
              <a:t>→</a:t>
            </a:r>
            <a:r>
              <a:rPr lang="en-US" dirty="0"/>
              <a:t> 	</a:t>
            </a:r>
            <a:r>
              <a:rPr lang="fr-FR" dirty="0" smtClean="0"/>
              <a:t>grand-père/ </a:t>
            </a:r>
            <a:r>
              <a:rPr lang="fr-FR" dirty="0" err="1" smtClean="0">
                <a:solidFill>
                  <a:srgbClr val="0070C0"/>
                </a:solidFill>
              </a:rPr>
              <a:t>grandfather</a:t>
            </a:r>
            <a:endParaRPr lang="fr-FR" dirty="0">
              <a:solidFill>
                <a:srgbClr val="0070C0"/>
              </a:solidFill>
            </a:endParaRPr>
          </a:p>
          <a:p>
            <a:r>
              <a:rPr lang="zh-TW" altLang="en-US" dirty="0">
                <a:solidFill>
                  <a:srgbClr val="FF0000"/>
                </a:solidFill>
              </a:rPr>
              <a:t>奶奶</a:t>
            </a:r>
            <a:r>
              <a:rPr lang="zh-TW" altLang="en-US" dirty="0"/>
              <a:t> </a:t>
            </a:r>
            <a:r>
              <a:rPr lang="en-US" altLang="zh-TW" dirty="0" err="1"/>
              <a:t>n</a:t>
            </a:r>
            <a:r>
              <a:rPr lang="en-US" dirty="0" err="1"/>
              <a:t>ǎinai</a:t>
            </a:r>
            <a:r>
              <a:rPr lang="en-US" dirty="0"/>
              <a:t> </a:t>
            </a:r>
            <a:r>
              <a:rPr lang="en-US" dirty="0">
                <a:latin typeface="Times New Roman"/>
                <a:cs typeface="Times New Roman"/>
              </a:rPr>
              <a:t>→</a:t>
            </a:r>
            <a:r>
              <a:rPr lang="en-US" dirty="0"/>
              <a:t>	</a:t>
            </a:r>
            <a:r>
              <a:rPr lang="fr-FR" dirty="0" smtClean="0"/>
              <a:t>grand-mère/ </a:t>
            </a:r>
            <a:r>
              <a:rPr lang="fr-FR" dirty="0" err="1" smtClean="0">
                <a:solidFill>
                  <a:srgbClr val="0070C0"/>
                </a:solidFill>
              </a:rPr>
              <a:t>grandmother</a:t>
            </a:r>
            <a:endParaRPr lang="fr-FR" dirty="0">
              <a:solidFill>
                <a:srgbClr val="0070C0"/>
              </a:solidFill>
            </a:endParaRPr>
          </a:p>
          <a:p>
            <a:r>
              <a:rPr lang="zh-TW" altLang="en-US" dirty="0"/>
              <a:t>爸爸 </a:t>
            </a:r>
            <a:r>
              <a:rPr lang="en-US" altLang="zh-TW" dirty="0" err="1"/>
              <a:t>b</a:t>
            </a:r>
            <a:r>
              <a:rPr lang="en-US" dirty="0" err="1"/>
              <a:t>àba</a:t>
            </a:r>
            <a:r>
              <a:rPr lang="en-US" dirty="0"/>
              <a:t> </a:t>
            </a:r>
            <a:r>
              <a:rPr lang="en-US" dirty="0">
                <a:latin typeface="Times New Roman"/>
                <a:cs typeface="Times New Roman"/>
              </a:rPr>
              <a:t>→</a:t>
            </a:r>
            <a:r>
              <a:rPr lang="en-US" dirty="0"/>
              <a:t>	</a:t>
            </a:r>
            <a:r>
              <a:rPr lang="fr-FR" dirty="0" smtClean="0"/>
              <a:t>père/ </a:t>
            </a:r>
            <a:r>
              <a:rPr lang="fr-FR" dirty="0" err="1" smtClean="0">
                <a:solidFill>
                  <a:srgbClr val="0070C0"/>
                </a:solidFill>
              </a:rPr>
              <a:t>father</a:t>
            </a:r>
            <a:endParaRPr lang="fr-FR" dirty="0">
              <a:solidFill>
                <a:srgbClr val="0070C0"/>
              </a:solidFill>
            </a:endParaRPr>
          </a:p>
          <a:p>
            <a:r>
              <a:rPr lang="zh-CN" altLang="en-US" dirty="0">
                <a:solidFill>
                  <a:srgbClr val="FF0000"/>
                </a:solidFill>
              </a:rPr>
              <a:t>妈妈</a:t>
            </a:r>
            <a:r>
              <a:rPr lang="zh-CN" altLang="en-US" dirty="0"/>
              <a:t> </a:t>
            </a:r>
            <a:r>
              <a:rPr lang="en-US" altLang="zh-CN" dirty="0" err="1"/>
              <a:t>m</a:t>
            </a:r>
            <a:r>
              <a:rPr lang="en-US" dirty="0" err="1"/>
              <a:t>āmā</a:t>
            </a:r>
            <a:r>
              <a:rPr lang="en-US" dirty="0"/>
              <a:t> </a:t>
            </a:r>
            <a:r>
              <a:rPr lang="en-US" dirty="0">
                <a:latin typeface="Times New Roman"/>
                <a:cs typeface="Times New Roman"/>
              </a:rPr>
              <a:t>→</a:t>
            </a:r>
            <a:r>
              <a:rPr lang="en-US" dirty="0"/>
              <a:t>	</a:t>
            </a:r>
            <a:r>
              <a:rPr lang="fr-FR" dirty="0" smtClean="0"/>
              <a:t>maman/ </a:t>
            </a:r>
            <a:r>
              <a:rPr lang="fr-FR" dirty="0" err="1" smtClean="0">
                <a:solidFill>
                  <a:srgbClr val="0070C0"/>
                </a:solidFill>
              </a:rPr>
              <a:t>mother</a:t>
            </a:r>
            <a:endParaRPr lang="fr-FR" dirty="0">
              <a:solidFill>
                <a:srgbClr val="0070C0"/>
              </a:solidFill>
            </a:endParaRPr>
          </a:p>
          <a:p>
            <a:r>
              <a:rPr lang="zh-CN" altLang="en-US" dirty="0"/>
              <a:t>哥哥 </a:t>
            </a:r>
            <a:r>
              <a:rPr lang="en-US" altLang="zh-CN" dirty="0" err="1"/>
              <a:t>g</a:t>
            </a:r>
            <a:r>
              <a:rPr lang="en-US" dirty="0" err="1"/>
              <a:t>ēge</a:t>
            </a:r>
            <a:r>
              <a:rPr lang="en-US" dirty="0"/>
              <a:t>  </a:t>
            </a:r>
            <a:r>
              <a:rPr lang="en-US" dirty="0">
                <a:latin typeface="Times New Roman"/>
                <a:cs typeface="Times New Roman"/>
              </a:rPr>
              <a:t>→ </a:t>
            </a:r>
            <a:r>
              <a:rPr lang="en-US" dirty="0"/>
              <a:t>	grand-</a:t>
            </a:r>
            <a:r>
              <a:rPr lang="fr-FR" dirty="0" smtClean="0"/>
              <a:t>frère/ </a:t>
            </a:r>
            <a:r>
              <a:rPr lang="fr-FR" dirty="0" err="1" smtClean="0">
                <a:solidFill>
                  <a:srgbClr val="0070C0"/>
                </a:solidFill>
              </a:rPr>
              <a:t>older</a:t>
            </a:r>
            <a:r>
              <a:rPr lang="fr-FR" dirty="0" smtClean="0">
                <a:solidFill>
                  <a:srgbClr val="0070C0"/>
                </a:solidFill>
              </a:rPr>
              <a:t> </a:t>
            </a:r>
            <a:r>
              <a:rPr lang="fr-FR" dirty="0" err="1" smtClean="0">
                <a:solidFill>
                  <a:srgbClr val="0070C0"/>
                </a:solidFill>
              </a:rPr>
              <a:t>brother</a:t>
            </a:r>
            <a:endParaRPr lang="fr-FR" dirty="0">
              <a:solidFill>
                <a:srgbClr val="0070C0"/>
              </a:solidFill>
            </a:endParaRPr>
          </a:p>
          <a:p>
            <a:r>
              <a:rPr lang="zh-CN" altLang="en-US" dirty="0">
                <a:solidFill>
                  <a:srgbClr val="FF0000"/>
                </a:solidFill>
              </a:rPr>
              <a:t>姊姊</a:t>
            </a:r>
            <a:r>
              <a:rPr lang="zh-CN" altLang="en-US" dirty="0"/>
              <a:t> </a:t>
            </a:r>
            <a:r>
              <a:rPr lang="en-US" altLang="zh-CN" dirty="0" err="1"/>
              <a:t>j</a:t>
            </a:r>
            <a:r>
              <a:rPr lang="en-US" dirty="0" err="1"/>
              <a:t>iě</a:t>
            </a:r>
            <a:r>
              <a:rPr lang="en-US" dirty="0"/>
              <a:t> </a:t>
            </a:r>
            <a:r>
              <a:rPr lang="en-US" dirty="0" err="1"/>
              <a:t>jie</a:t>
            </a:r>
            <a:r>
              <a:rPr lang="en-US" dirty="0"/>
              <a:t> </a:t>
            </a:r>
            <a:r>
              <a:rPr lang="en-US" dirty="0">
                <a:latin typeface="Times New Roman"/>
                <a:cs typeface="Times New Roman"/>
              </a:rPr>
              <a:t>→ </a:t>
            </a:r>
            <a:r>
              <a:rPr lang="en-US" dirty="0"/>
              <a:t>	</a:t>
            </a:r>
            <a:r>
              <a:rPr lang="en-US" dirty="0" err="1"/>
              <a:t>grande</a:t>
            </a:r>
            <a:r>
              <a:rPr lang="en-US" dirty="0"/>
              <a:t>-</a:t>
            </a:r>
            <a:r>
              <a:rPr lang="fr-FR" dirty="0" smtClean="0"/>
              <a:t>sœur/ </a:t>
            </a:r>
            <a:r>
              <a:rPr lang="fr-FR" dirty="0" err="1" smtClean="0">
                <a:solidFill>
                  <a:srgbClr val="0070C0"/>
                </a:solidFill>
              </a:rPr>
              <a:t>older</a:t>
            </a:r>
            <a:r>
              <a:rPr lang="fr-FR" dirty="0" smtClean="0">
                <a:solidFill>
                  <a:srgbClr val="0070C0"/>
                </a:solidFill>
              </a:rPr>
              <a:t> </a:t>
            </a:r>
            <a:r>
              <a:rPr lang="fr-FR" dirty="0" err="1" smtClean="0">
                <a:solidFill>
                  <a:srgbClr val="0070C0"/>
                </a:solidFill>
              </a:rPr>
              <a:t>sister</a:t>
            </a:r>
            <a:endParaRPr lang="fr-FR" dirty="0">
              <a:solidFill>
                <a:srgbClr val="0070C0"/>
              </a:solidFill>
            </a:endParaRPr>
          </a:p>
          <a:p>
            <a:r>
              <a:rPr lang="zh-TW" altLang="en-US" dirty="0"/>
              <a:t>弟弟 </a:t>
            </a:r>
            <a:r>
              <a:rPr lang="en-US" altLang="zh-TW" dirty="0" err="1"/>
              <a:t>d</a:t>
            </a:r>
            <a:r>
              <a:rPr lang="en-US" dirty="0" err="1"/>
              <a:t>ìdi</a:t>
            </a:r>
            <a:r>
              <a:rPr lang="en-US" dirty="0"/>
              <a:t> </a:t>
            </a:r>
            <a:r>
              <a:rPr lang="en-US" dirty="0">
                <a:latin typeface="Times New Roman"/>
                <a:cs typeface="Times New Roman"/>
              </a:rPr>
              <a:t>→   	</a:t>
            </a:r>
            <a:r>
              <a:rPr lang="en-US" dirty="0" smtClean="0"/>
              <a:t>petit-</a:t>
            </a:r>
            <a:r>
              <a:rPr lang="fr-FR" dirty="0" smtClean="0"/>
              <a:t>frère/ </a:t>
            </a:r>
            <a:r>
              <a:rPr lang="fr-FR" dirty="0" err="1" smtClean="0">
                <a:solidFill>
                  <a:srgbClr val="0070C0"/>
                </a:solidFill>
              </a:rPr>
              <a:t>younger</a:t>
            </a:r>
            <a:r>
              <a:rPr lang="fr-FR" dirty="0" smtClean="0">
                <a:solidFill>
                  <a:srgbClr val="0070C0"/>
                </a:solidFill>
              </a:rPr>
              <a:t> </a:t>
            </a:r>
            <a:r>
              <a:rPr lang="fr-FR" dirty="0" err="1" smtClean="0">
                <a:solidFill>
                  <a:srgbClr val="0070C0"/>
                </a:solidFill>
              </a:rPr>
              <a:t>brother</a:t>
            </a:r>
            <a:endParaRPr lang="fr-FR" dirty="0">
              <a:solidFill>
                <a:srgbClr val="0070C0"/>
              </a:solidFill>
            </a:endParaRPr>
          </a:p>
          <a:p>
            <a:r>
              <a:rPr lang="zh-TW" altLang="en-US" dirty="0">
                <a:solidFill>
                  <a:srgbClr val="FF0000"/>
                </a:solidFill>
              </a:rPr>
              <a:t>妹妹</a:t>
            </a:r>
            <a:r>
              <a:rPr lang="zh-TW" altLang="en-US" dirty="0"/>
              <a:t> </a:t>
            </a:r>
            <a:r>
              <a:rPr lang="en-US" altLang="zh-TW" dirty="0" err="1"/>
              <a:t>m</a:t>
            </a:r>
            <a:r>
              <a:rPr lang="en-US" dirty="0" err="1"/>
              <a:t>èimei</a:t>
            </a:r>
            <a:r>
              <a:rPr lang="en-US" dirty="0"/>
              <a:t> </a:t>
            </a:r>
            <a:r>
              <a:rPr lang="en-US" dirty="0" smtClean="0">
                <a:latin typeface="Times New Roman"/>
                <a:cs typeface="Times New Roman"/>
              </a:rPr>
              <a:t>→</a:t>
            </a:r>
            <a:r>
              <a:rPr lang="en-US" dirty="0" smtClean="0"/>
              <a:t>petite-</a:t>
            </a:r>
            <a:r>
              <a:rPr lang="fr-FR" dirty="0" smtClean="0"/>
              <a:t> sœur/ </a:t>
            </a:r>
            <a:r>
              <a:rPr lang="fr-FR" dirty="0" err="1" smtClean="0">
                <a:solidFill>
                  <a:srgbClr val="0070C0"/>
                </a:solidFill>
              </a:rPr>
              <a:t>younger</a:t>
            </a:r>
            <a:r>
              <a:rPr lang="fr-FR" dirty="0" smtClean="0">
                <a:solidFill>
                  <a:srgbClr val="0070C0"/>
                </a:solidFill>
              </a:rPr>
              <a:t> </a:t>
            </a:r>
            <a:r>
              <a:rPr lang="fr-FR" dirty="0" err="1" smtClean="0">
                <a:solidFill>
                  <a:srgbClr val="0070C0"/>
                </a:solidFill>
              </a:rPr>
              <a:t>sister</a:t>
            </a:r>
            <a:endParaRPr lang="fr-FR" dirty="0">
              <a:solidFill>
                <a:srgbClr val="0070C0"/>
              </a:solidFill>
            </a:endParaRPr>
          </a:p>
        </p:txBody>
      </p:sp>
      <p:sp>
        <p:nvSpPr>
          <p:cNvPr id="4" name="Footer Placeholder 3">
            <a:extLst>
              <a:ext uri="{FF2B5EF4-FFF2-40B4-BE49-F238E27FC236}">
                <a16:creationId xmlns="" xmlns:a16="http://schemas.microsoft.com/office/drawing/2014/main" id="{E2FAAD6A-72F3-4F4F-BB92-3D0BA32EE00A}"/>
              </a:ext>
            </a:extLst>
          </p:cNvPr>
          <p:cNvSpPr>
            <a:spLocks noGrp="1"/>
          </p:cNvSpPr>
          <p:nvPr>
            <p:ph type="ftr" sz="quarter" idx="11"/>
          </p:nvPr>
        </p:nvSpPr>
        <p:spPr/>
        <p:txBody>
          <a:bodyPr/>
          <a:lstStyle/>
          <a:p>
            <a:r>
              <a:rPr lang="fr-FR" smtClean="0"/>
              <a:t>Daphne OLSON@SKEMA</a:t>
            </a:r>
            <a:endParaRPr lang="fr-FR" dirty="0"/>
          </a:p>
        </p:txBody>
      </p:sp>
      <p:sp>
        <p:nvSpPr>
          <p:cNvPr id="5" name="Slide Number Placeholder 4"/>
          <p:cNvSpPr>
            <a:spLocks noGrp="1"/>
          </p:cNvSpPr>
          <p:nvPr>
            <p:ph type="sldNum" sz="quarter" idx="12"/>
          </p:nvPr>
        </p:nvSpPr>
        <p:spPr/>
        <p:txBody>
          <a:bodyPr/>
          <a:lstStyle/>
          <a:p>
            <a:fld id="{3B8A6EA6-9337-4236-9F6E-EC90D0B1F3A9}"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17</a:t>
            </a:fld>
            <a:endParaRPr lang="fr-FR"/>
          </a:p>
        </p:txBody>
      </p:sp>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843808" y="260648"/>
            <a:ext cx="4249737" cy="621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3937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638"/>
            <a:ext cx="7674056" cy="1426170"/>
          </a:xfrm>
        </p:spPr>
        <p:style>
          <a:lnRef idx="0">
            <a:scrgbClr r="0" g="0" b="0"/>
          </a:lnRef>
          <a:fillRef idx="1001">
            <a:schemeClr val="lt2"/>
          </a:fillRef>
          <a:effectRef idx="0">
            <a:scrgbClr r="0" g="0" b="0"/>
          </a:effectRef>
          <a:fontRef idx="major"/>
        </p:style>
        <p:txBody>
          <a:bodyPr>
            <a:normAutofit/>
          </a:bodyPr>
          <a:lstStyle/>
          <a:p>
            <a:r>
              <a:rPr lang="en-GB" sz="2800" dirty="0"/>
              <a:t>Practice to ask questions &amp; answer </a:t>
            </a:r>
            <a:r>
              <a:rPr lang="en-GB" sz="2800" dirty="0" smtClean="0"/>
              <a:t>questions</a:t>
            </a:r>
            <a:br>
              <a:rPr lang="en-GB" sz="2800" dirty="0" smtClean="0"/>
            </a:br>
            <a:r>
              <a:rPr lang="en-GB" sz="2800" dirty="0"/>
              <a:t>(</a:t>
            </a:r>
            <a:r>
              <a:rPr lang="fr-FR" sz="2800" i="1" dirty="0" smtClean="0">
                <a:solidFill>
                  <a:srgbClr val="0000FF"/>
                </a:solidFill>
              </a:rPr>
              <a:t>Entraînez-vous </a:t>
            </a:r>
            <a:r>
              <a:rPr lang="fr-FR" sz="2800" i="1" dirty="0">
                <a:solidFill>
                  <a:srgbClr val="0000FF"/>
                </a:solidFill>
              </a:rPr>
              <a:t>à poser des questions et à répondre des </a:t>
            </a:r>
            <a:r>
              <a:rPr lang="fr-FR" sz="2800" i="1" dirty="0" smtClean="0">
                <a:solidFill>
                  <a:srgbClr val="0000FF"/>
                </a:solidFill>
              </a:rPr>
              <a:t>questions</a:t>
            </a:r>
            <a:r>
              <a:rPr lang="fr-FR" sz="2800" dirty="0" smtClean="0"/>
              <a:t>)</a:t>
            </a:r>
            <a:endParaRPr lang="en-US" sz="2800" dirty="0"/>
          </a:p>
        </p:txBody>
      </p:sp>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18</a:t>
            </a:fld>
            <a:endParaRPr lang="fr-F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2132856"/>
            <a:ext cx="7602810" cy="4247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689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style>
          <a:lnRef idx="0">
            <a:scrgbClr r="0" g="0" b="0"/>
          </a:lnRef>
          <a:fillRef idx="1001">
            <a:schemeClr val="lt2"/>
          </a:fillRef>
          <a:effectRef idx="0">
            <a:scrgbClr r="0" g="0" b="0"/>
          </a:effectRef>
          <a:fontRef idx="major"/>
        </p:style>
        <p:txBody>
          <a:bodyPr>
            <a:normAutofit fontScale="90000"/>
          </a:bodyPr>
          <a:lstStyle/>
          <a:p>
            <a:r>
              <a:rPr lang="fr-FR" dirty="0" smtClean="0"/>
              <a:t>HSK </a:t>
            </a:r>
            <a:r>
              <a:rPr lang="fr-FR" dirty="0" err="1" smtClean="0"/>
              <a:t>Lesson</a:t>
            </a:r>
            <a:r>
              <a:rPr lang="fr-FR" dirty="0" smtClean="0"/>
              <a:t> 5.1</a:t>
            </a:r>
            <a:endParaRPr lang="en-US" dirty="0"/>
          </a:p>
        </p:txBody>
      </p:sp>
      <p:sp>
        <p:nvSpPr>
          <p:cNvPr id="4" name="Footer Placeholder 3"/>
          <p:cNvSpPr>
            <a:spLocks noGrp="1"/>
          </p:cNvSpPr>
          <p:nvPr>
            <p:ph type="ftr" sz="quarter" idx="11"/>
          </p:nvPr>
        </p:nvSpPr>
        <p:spPr/>
        <p:txBody>
          <a:bodyPr/>
          <a:lstStyle/>
          <a:p>
            <a:r>
              <a:rPr lang="en-US" smtClean="0"/>
              <a:t>Daphne OLSON@HSK</a:t>
            </a:r>
            <a:endParaRPr lang="en-US"/>
          </a:p>
        </p:txBody>
      </p:sp>
      <p:sp>
        <p:nvSpPr>
          <p:cNvPr id="5" name="Slide Number Placeholder 4"/>
          <p:cNvSpPr>
            <a:spLocks noGrp="1"/>
          </p:cNvSpPr>
          <p:nvPr>
            <p:ph type="sldNum" sz="quarter" idx="12"/>
          </p:nvPr>
        </p:nvSpPr>
        <p:spPr/>
        <p:txBody>
          <a:bodyPr/>
          <a:lstStyle/>
          <a:p>
            <a:fld id="{3BF75132-09E3-401F-81E7-F77944B8F567}" type="slidenum">
              <a:rPr lang="en-US" smtClean="0"/>
              <a:t>19</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24744"/>
            <a:ext cx="6982569" cy="5536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471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4638"/>
            <a:ext cx="7674056" cy="922114"/>
          </a:xfrm>
        </p:spPr>
        <p:style>
          <a:lnRef idx="0">
            <a:scrgbClr r="0" g="0" b="0"/>
          </a:lnRef>
          <a:fillRef idx="1001">
            <a:schemeClr val="lt2"/>
          </a:fillRef>
          <a:effectRef idx="0">
            <a:scrgbClr r="0" g="0" b="0"/>
          </a:effectRef>
          <a:fontRef idx="major"/>
        </p:style>
        <p:txBody>
          <a:bodyPr/>
          <a:lstStyle/>
          <a:p>
            <a:r>
              <a:rPr lang="fr-FR" dirty="0"/>
              <a:t>The interrogative </a:t>
            </a:r>
            <a:r>
              <a:rPr lang="fr-FR" dirty="0" err="1"/>
              <a:t>Pronoun</a:t>
            </a:r>
            <a:r>
              <a:rPr lang="fr-FR" dirty="0"/>
              <a:t> </a:t>
            </a:r>
            <a:r>
              <a:rPr lang="zh-CN" altLang="en-US" dirty="0"/>
              <a:t>几 </a:t>
            </a:r>
            <a:r>
              <a:rPr lang="en-US" dirty="0" err="1"/>
              <a:t>Jǐ</a:t>
            </a:r>
            <a:endParaRPr lang="fr-FR" dirty="0"/>
          </a:p>
        </p:txBody>
      </p:sp>
      <p:sp>
        <p:nvSpPr>
          <p:cNvPr id="3" name="Content Placeholder 2"/>
          <p:cNvSpPr>
            <a:spLocks noGrp="1"/>
          </p:cNvSpPr>
          <p:nvPr>
            <p:ph idx="1"/>
          </p:nvPr>
        </p:nvSpPr>
        <p:spPr>
          <a:xfrm>
            <a:off x="1187624" y="1412776"/>
            <a:ext cx="7776864" cy="5112568"/>
          </a:xfrm>
        </p:spPr>
        <p:txBody>
          <a:bodyPr/>
          <a:lstStyle/>
          <a:p>
            <a:r>
              <a:rPr lang="fr-FR" dirty="0"/>
              <a:t>Le moyen le plus simple d'utiliser </a:t>
            </a:r>
            <a:r>
              <a:rPr lang="fr-FR" dirty="0">
                <a:solidFill>
                  <a:srgbClr val="FF0000"/>
                </a:solidFill>
              </a:rPr>
              <a:t>几 (</a:t>
            </a:r>
            <a:r>
              <a:rPr lang="fr-FR" dirty="0" err="1">
                <a:solidFill>
                  <a:srgbClr val="FF0000"/>
                </a:solidFill>
              </a:rPr>
              <a:t>jǐ</a:t>
            </a:r>
            <a:r>
              <a:rPr lang="fr-FR" dirty="0">
                <a:solidFill>
                  <a:srgbClr val="FF0000"/>
                </a:solidFill>
              </a:rPr>
              <a:t>) </a:t>
            </a:r>
            <a:r>
              <a:rPr lang="fr-FR" dirty="0"/>
              <a:t>est de l'utiliser directement avec un classificateur. Il signifie </a:t>
            </a:r>
            <a:r>
              <a:rPr lang="fr-FR" dirty="0">
                <a:solidFill>
                  <a:srgbClr val="FF0000"/>
                </a:solidFill>
              </a:rPr>
              <a:t>"quelques</a:t>
            </a:r>
            <a:r>
              <a:rPr lang="fr-FR" dirty="0"/>
              <a:t>",</a:t>
            </a:r>
            <a:r>
              <a:rPr lang="en-US" dirty="0"/>
              <a:t> </a:t>
            </a:r>
            <a:r>
              <a:rPr lang="fr-FR" dirty="0"/>
              <a:t>"</a:t>
            </a:r>
            <a:r>
              <a:rPr lang="en-US" dirty="0" err="1">
                <a:solidFill>
                  <a:srgbClr val="FF0000"/>
                </a:solidFill>
              </a:rPr>
              <a:t>nombreux</a:t>
            </a:r>
            <a:r>
              <a:rPr lang="en-US" dirty="0"/>
              <a:t>"</a:t>
            </a:r>
            <a:r>
              <a:rPr lang="fr-FR" dirty="0"/>
              <a:t> moins de dix ou et quelques choses.</a:t>
            </a:r>
          </a:p>
          <a:p>
            <a:pPr>
              <a:buNone/>
            </a:pPr>
            <a:r>
              <a:rPr lang="en-US" b="1" dirty="0"/>
              <a:t>Structure:</a:t>
            </a:r>
          </a:p>
          <a:p>
            <a:pPr>
              <a:buNone/>
            </a:pPr>
            <a:endParaRPr lang="en-US" b="1" dirty="0"/>
          </a:p>
          <a:p>
            <a:pPr>
              <a:buNone/>
            </a:pPr>
            <a:r>
              <a:rPr lang="zh-TW" altLang="en-US" dirty="0"/>
              <a:t>几</a:t>
            </a:r>
            <a:r>
              <a:rPr lang="en-US" sz="2800" dirty="0" err="1"/>
              <a:t>Jǐ</a:t>
            </a:r>
            <a:r>
              <a:rPr lang="zh-TW" altLang="en-US" sz="2800" dirty="0"/>
              <a:t> </a:t>
            </a:r>
            <a:r>
              <a:rPr lang="en-US" altLang="zh-TW" dirty="0"/>
              <a:t>+ </a:t>
            </a:r>
            <a:r>
              <a:rPr lang="en-US" dirty="0" err="1">
                <a:solidFill>
                  <a:srgbClr val="00B050"/>
                </a:solidFill>
              </a:rPr>
              <a:t>Classificateur</a:t>
            </a:r>
            <a:r>
              <a:rPr lang="en-US" dirty="0"/>
              <a:t> + Nom</a:t>
            </a:r>
          </a:p>
          <a:p>
            <a:pPr>
              <a:buNone/>
            </a:pPr>
            <a:endParaRPr lang="fr-FR" dirty="0"/>
          </a:p>
        </p:txBody>
      </p:sp>
      <p:sp>
        <p:nvSpPr>
          <p:cNvPr id="5" name="Footer Placeholder 4">
            <a:extLst>
              <a:ext uri="{FF2B5EF4-FFF2-40B4-BE49-F238E27FC236}">
                <a16:creationId xmlns="" xmlns:a16="http://schemas.microsoft.com/office/drawing/2014/main" id="{CEA05A6A-8899-441B-8C9A-61D9168ADD5F}"/>
              </a:ext>
            </a:extLst>
          </p:cNvPr>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3B8A6EA6-9337-4236-9F6E-EC90D0B1F3A9}"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style>
          <a:lnRef idx="0">
            <a:scrgbClr r="0" g="0" b="0"/>
          </a:lnRef>
          <a:fillRef idx="1001">
            <a:schemeClr val="lt2"/>
          </a:fillRef>
          <a:effectRef idx="0">
            <a:scrgbClr r="0" g="0" b="0"/>
          </a:effectRef>
          <a:fontRef idx="major"/>
        </p:style>
        <p:txBody>
          <a:bodyPr>
            <a:normAutofit fontScale="90000"/>
          </a:bodyPr>
          <a:lstStyle/>
          <a:p>
            <a:r>
              <a:rPr lang="fr-FR" dirty="0" smtClean="0"/>
              <a:t>HSK </a:t>
            </a:r>
            <a:r>
              <a:rPr lang="fr-FR" dirty="0" err="1" smtClean="0"/>
              <a:t>Lesson</a:t>
            </a:r>
            <a:r>
              <a:rPr lang="fr-FR" dirty="0" smtClean="0"/>
              <a:t> 5.2a</a:t>
            </a:r>
            <a:endParaRPr lang="en-US" dirty="0"/>
          </a:p>
        </p:txBody>
      </p:sp>
      <p:sp>
        <p:nvSpPr>
          <p:cNvPr id="4" name="Footer Placeholder 3"/>
          <p:cNvSpPr>
            <a:spLocks noGrp="1"/>
          </p:cNvSpPr>
          <p:nvPr>
            <p:ph type="ftr" sz="quarter" idx="11"/>
          </p:nvPr>
        </p:nvSpPr>
        <p:spPr/>
        <p:txBody>
          <a:bodyPr/>
          <a:lstStyle/>
          <a:p>
            <a:r>
              <a:rPr lang="en-US" smtClean="0"/>
              <a:t>Daphne OLSON@HSK</a:t>
            </a:r>
            <a:endParaRPr lang="en-US"/>
          </a:p>
        </p:txBody>
      </p:sp>
      <p:sp>
        <p:nvSpPr>
          <p:cNvPr id="5" name="Slide Number Placeholder 4"/>
          <p:cNvSpPr>
            <a:spLocks noGrp="1"/>
          </p:cNvSpPr>
          <p:nvPr>
            <p:ph type="sldNum" sz="quarter" idx="12"/>
          </p:nvPr>
        </p:nvSpPr>
        <p:spPr/>
        <p:txBody>
          <a:bodyPr/>
          <a:lstStyle/>
          <a:p>
            <a:fld id="{3BF75132-09E3-401F-81E7-F77944B8F567}" type="slidenum">
              <a:rPr lang="en-US" smtClean="0"/>
              <a:t>20</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77" y="1151522"/>
            <a:ext cx="7945978" cy="570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146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style>
          <a:lnRef idx="0">
            <a:scrgbClr r="0" g="0" b="0"/>
          </a:lnRef>
          <a:fillRef idx="1001">
            <a:schemeClr val="lt2"/>
          </a:fillRef>
          <a:effectRef idx="0">
            <a:scrgbClr r="0" g="0" b="0"/>
          </a:effectRef>
          <a:fontRef idx="major"/>
        </p:style>
        <p:txBody>
          <a:bodyPr>
            <a:normAutofit fontScale="90000"/>
          </a:bodyPr>
          <a:lstStyle/>
          <a:p>
            <a:r>
              <a:rPr lang="fr-FR" dirty="0" smtClean="0"/>
              <a:t>HSK </a:t>
            </a:r>
            <a:r>
              <a:rPr lang="fr-FR" dirty="0" err="1" smtClean="0"/>
              <a:t>Lesson</a:t>
            </a:r>
            <a:r>
              <a:rPr lang="fr-FR" dirty="0" smtClean="0"/>
              <a:t> 5.2b</a:t>
            </a:r>
            <a:endParaRPr lang="en-US" dirty="0"/>
          </a:p>
        </p:txBody>
      </p:sp>
      <p:sp>
        <p:nvSpPr>
          <p:cNvPr id="4" name="Footer Placeholder 3"/>
          <p:cNvSpPr>
            <a:spLocks noGrp="1"/>
          </p:cNvSpPr>
          <p:nvPr>
            <p:ph type="ftr" sz="quarter" idx="11"/>
          </p:nvPr>
        </p:nvSpPr>
        <p:spPr/>
        <p:txBody>
          <a:bodyPr/>
          <a:lstStyle/>
          <a:p>
            <a:r>
              <a:rPr lang="en-US" smtClean="0"/>
              <a:t>Daphne OLSON@HSK</a:t>
            </a:r>
            <a:endParaRPr lang="en-US"/>
          </a:p>
        </p:txBody>
      </p:sp>
      <p:sp>
        <p:nvSpPr>
          <p:cNvPr id="5" name="Slide Number Placeholder 4"/>
          <p:cNvSpPr>
            <a:spLocks noGrp="1"/>
          </p:cNvSpPr>
          <p:nvPr>
            <p:ph type="sldNum" sz="quarter" idx="12"/>
          </p:nvPr>
        </p:nvSpPr>
        <p:spPr/>
        <p:txBody>
          <a:bodyPr/>
          <a:lstStyle/>
          <a:p>
            <a:fld id="{3BF75132-09E3-401F-81E7-F77944B8F567}" type="slidenum">
              <a:rPr lang="en-US" smtClean="0"/>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35928"/>
            <a:ext cx="7438429" cy="5072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167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dirty="0"/>
          </a:p>
        </p:txBody>
      </p:sp>
      <p:sp>
        <p:nvSpPr>
          <p:cNvPr id="3" name="Content Placeholder 2"/>
          <p:cNvSpPr>
            <a:spLocks noGrp="1"/>
          </p:cNvSpPr>
          <p:nvPr>
            <p:ph idx="1"/>
          </p:nvPr>
        </p:nvSpPr>
        <p:spPr/>
        <p:txBody>
          <a:bodyPr>
            <a:normAutofit lnSpcReduction="10000"/>
          </a:bodyPr>
          <a:lstStyle/>
          <a:p>
            <a:pPr>
              <a:buNone/>
            </a:pPr>
            <a:r>
              <a:rPr lang="en-US" b="1" dirty="0"/>
              <a:t>Structure:</a:t>
            </a:r>
          </a:p>
          <a:p>
            <a:pPr>
              <a:buNone/>
            </a:pPr>
            <a:r>
              <a:rPr lang="en-US" b="1" dirty="0"/>
              <a:t>	</a:t>
            </a:r>
            <a:r>
              <a:rPr lang="zh-TW" altLang="en-US" dirty="0">
                <a:solidFill>
                  <a:srgbClr val="FF0000"/>
                </a:solidFill>
              </a:rPr>
              <a:t>几</a:t>
            </a:r>
            <a:r>
              <a:rPr lang="en-US" sz="2800" dirty="0" err="1">
                <a:solidFill>
                  <a:srgbClr val="FF0000"/>
                </a:solidFill>
              </a:rPr>
              <a:t>Jǐ</a:t>
            </a:r>
            <a:r>
              <a:rPr lang="zh-TW" altLang="en-US" sz="2800" dirty="0">
                <a:solidFill>
                  <a:srgbClr val="FF0000"/>
                </a:solidFill>
              </a:rPr>
              <a:t> </a:t>
            </a:r>
            <a:r>
              <a:rPr lang="en-US" altLang="zh-TW" dirty="0"/>
              <a:t>+ </a:t>
            </a:r>
            <a:r>
              <a:rPr lang="en-US" dirty="0" err="1">
                <a:solidFill>
                  <a:srgbClr val="00B050"/>
                </a:solidFill>
              </a:rPr>
              <a:t>Classificateur</a:t>
            </a:r>
            <a:r>
              <a:rPr lang="en-US" dirty="0"/>
              <a:t> + Nom</a:t>
            </a:r>
          </a:p>
          <a:p>
            <a:pPr>
              <a:buNone/>
            </a:pPr>
            <a:endParaRPr lang="en-US" dirty="0"/>
          </a:p>
          <a:p>
            <a:pPr>
              <a:buNone/>
            </a:pPr>
            <a:r>
              <a:rPr lang="en-US" dirty="0" err="1"/>
              <a:t>Nǐ</a:t>
            </a:r>
            <a:r>
              <a:rPr lang="en-US" dirty="0"/>
              <a:t> </a:t>
            </a:r>
            <a:r>
              <a:rPr lang="en-US" dirty="0" err="1"/>
              <a:t>jiā</a:t>
            </a:r>
            <a:r>
              <a:rPr lang="en-US" dirty="0"/>
              <a:t> </a:t>
            </a:r>
            <a:r>
              <a:rPr lang="en-US" dirty="0" err="1"/>
              <a:t>yǒu</a:t>
            </a:r>
            <a:r>
              <a:rPr lang="en-US" dirty="0"/>
              <a:t> </a:t>
            </a:r>
            <a:r>
              <a:rPr lang="en-US" dirty="0" err="1">
                <a:solidFill>
                  <a:srgbClr val="FF0000"/>
                </a:solidFill>
              </a:rPr>
              <a:t>jǐ</a:t>
            </a:r>
            <a:r>
              <a:rPr lang="en-US" dirty="0"/>
              <a:t> </a:t>
            </a:r>
            <a:r>
              <a:rPr lang="en-US" dirty="0" err="1">
                <a:solidFill>
                  <a:srgbClr val="00B050"/>
                </a:solidFill>
              </a:rPr>
              <a:t>kǒu</a:t>
            </a:r>
            <a:r>
              <a:rPr lang="en-US" dirty="0"/>
              <a:t> </a:t>
            </a:r>
            <a:r>
              <a:rPr lang="en-US" dirty="0" err="1"/>
              <a:t>rén</a:t>
            </a:r>
            <a:r>
              <a:rPr lang="en-US" dirty="0"/>
              <a:t>? </a:t>
            </a:r>
          </a:p>
          <a:p>
            <a:pPr>
              <a:buNone/>
            </a:pPr>
            <a:r>
              <a:rPr lang="en-US" dirty="0">
                <a:latin typeface="Times New Roman"/>
                <a:cs typeface="Times New Roman"/>
              </a:rPr>
              <a:t>→</a:t>
            </a:r>
            <a:r>
              <a:rPr lang="en-US" i="1" dirty="0" err="1">
                <a:latin typeface="Times New Roman"/>
                <a:cs typeface="Times New Roman"/>
              </a:rPr>
              <a:t>Combien</a:t>
            </a:r>
            <a:r>
              <a:rPr lang="en-US" i="1" dirty="0">
                <a:latin typeface="Times New Roman"/>
                <a:cs typeface="Times New Roman"/>
              </a:rPr>
              <a:t> </a:t>
            </a:r>
            <a:r>
              <a:rPr lang="en-US" i="1" dirty="0" err="1">
                <a:latin typeface="Times New Roman"/>
                <a:cs typeface="Times New Roman"/>
              </a:rPr>
              <a:t>etes-vous</a:t>
            </a:r>
            <a:r>
              <a:rPr lang="en-US" i="1" dirty="0">
                <a:latin typeface="Times New Roman"/>
                <a:cs typeface="Times New Roman"/>
              </a:rPr>
              <a:t> </a:t>
            </a:r>
            <a:r>
              <a:rPr lang="en-US" i="1" dirty="0" err="1">
                <a:latin typeface="Times New Roman"/>
                <a:cs typeface="Times New Roman"/>
              </a:rPr>
              <a:t>dans</a:t>
            </a:r>
            <a:r>
              <a:rPr lang="en-US" i="1" dirty="0">
                <a:latin typeface="Times New Roman"/>
                <a:cs typeface="Times New Roman"/>
              </a:rPr>
              <a:t> </a:t>
            </a:r>
            <a:r>
              <a:rPr lang="en-US" i="1" dirty="0" err="1">
                <a:latin typeface="Times New Roman"/>
                <a:cs typeface="Times New Roman"/>
              </a:rPr>
              <a:t>votre</a:t>
            </a:r>
            <a:r>
              <a:rPr lang="en-US" i="1" dirty="0">
                <a:latin typeface="Times New Roman"/>
                <a:cs typeface="Times New Roman"/>
              </a:rPr>
              <a:t> </a:t>
            </a:r>
            <a:r>
              <a:rPr lang="en-US" i="1" dirty="0" err="1">
                <a:latin typeface="Times New Roman"/>
                <a:cs typeface="Times New Roman"/>
              </a:rPr>
              <a:t>famille</a:t>
            </a:r>
            <a:r>
              <a:rPr lang="en-US" i="1" dirty="0">
                <a:latin typeface="Times New Roman"/>
                <a:cs typeface="Times New Roman"/>
              </a:rPr>
              <a:t>?</a:t>
            </a:r>
            <a:endParaRPr lang="en-US" i="1" dirty="0"/>
          </a:p>
          <a:p>
            <a:pPr>
              <a:buNone/>
            </a:pPr>
            <a:endParaRPr lang="en-US" dirty="0"/>
          </a:p>
          <a:p>
            <a:pPr>
              <a:buNone/>
            </a:pPr>
            <a:r>
              <a:rPr lang="en-US" dirty="0" err="1"/>
              <a:t>Nǐ</a:t>
            </a:r>
            <a:r>
              <a:rPr lang="en-US" dirty="0"/>
              <a:t> </a:t>
            </a:r>
            <a:r>
              <a:rPr lang="en-US" dirty="0" err="1"/>
              <a:t>yǒu</a:t>
            </a:r>
            <a:r>
              <a:rPr lang="en-US" dirty="0"/>
              <a:t> </a:t>
            </a:r>
            <a:r>
              <a:rPr lang="en-US" dirty="0" err="1">
                <a:solidFill>
                  <a:srgbClr val="FF0000"/>
                </a:solidFill>
              </a:rPr>
              <a:t>jǐ</a:t>
            </a:r>
            <a:r>
              <a:rPr lang="en-US" dirty="0">
                <a:solidFill>
                  <a:srgbClr val="FF0000"/>
                </a:solidFill>
              </a:rPr>
              <a:t> </a:t>
            </a:r>
            <a:r>
              <a:rPr lang="en-US" dirty="0" err="1">
                <a:solidFill>
                  <a:srgbClr val="00B050"/>
                </a:solidFill>
              </a:rPr>
              <a:t>gè</a:t>
            </a:r>
            <a:r>
              <a:rPr lang="en-US" dirty="0"/>
              <a:t> </a:t>
            </a:r>
            <a:r>
              <a:rPr lang="en-US" dirty="0" err="1">
                <a:solidFill>
                  <a:srgbClr val="7030A0"/>
                </a:solidFill>
              </a:rPr>
              <a:t>hànyǔ</a:t>
            </a:r>
            <a:r>
              <a:rPr lang="en-US" dirty="0">
                <a:solidFill>
                  <a:srgbClr val="7030A0"/>
                </a:solidFill>
              </a:rPr>
              <a:t> </a:t>
            </a:r>
            <a:r>
              <a:rPr lang="en-US" dirty="0" err="1">
                <a:solidFill>
                  <a:srgbClr val="7030A0"/>
                </a:solidFill>
              </a:rPr>
              <a:t>lǎoshī</a:t>
            </a:r>
            <a:r>
              <a:rPr lang="en-US" dirty="0"/>
              <a:t>?</a:t>
            </a:r>
          </a:p>
          <a:p>
            <a:pPr>
              <a:buNone/>
            </a:pPr>
            <a:r>
              <a:rPr lang="en-US" b="1" dirty="0">
                <a:latin typeface="Times New Roman"/>
                <a:cs typeface="Times New Roman"/>
              </a:rPr>
              <a:t>→</a:t>
            </a:r>
            <a:r>
              <a:rPr lang="en-US" i="1" dirty="0">
                <a:latin typeface="Times New Roman"/>
                <a:cs typeface="Times New Roman"/>
              </a:rPr>
              <a:t>How many </a:t>
            </a:r>
            <a:r>
              <a:rPr lang="en-US" i="1" dirty="0">
                <a:solidFill>
                  <a:srgbClr val="7030A0"/>
                </a:solidFill>
                <a:latin typeface="Times New Roman"/>
                <a:cs typeface="Times New Roman"/>
              </a:rPr>
              <a:t>Chinese teachers </a:t>
            </a:r>
            <a:r>
              <a:rPr lang="en-US" i="1" dirty="0">
                <a:latin typeface="Times New Roman"/>
                <a:cs typeface="Times New Roman"/>
              </a:rPr>
              <a:t>do you have?</a:t>
            </a:r>
            <a:endParaRPr lang="en-US" i="1" dirty="0"/>
          </a:p>
          <a:p>
            <a:endParaRPr lang="fr-FR" dirty="0"/>
          </a:p>
        </p:txBody>
      </p:sp>
      <p:sp>
        <p:nvSpPr>
          <p:cNvPr id="5" name="Footer Placeholder 4">
            <a:extLst>
              <a:ext uri="{FF2B5EF4-FFF2-40B4-BE49-F238E27FC236}">
                <a16:creationId xmlns="" xmlns:a16="http://schemas.microsoft.com/office/drawing/2014/main" id="{14313F3E-AC03-4848-9B85-FDC16CAFD7D6}"/>
              </a:ext>
            </a:extLst>
          </p:cNvPr>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3B8A6EA6-9337-4236-9F6E-EC90D0B1F3A9}"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746064" cy="1138138"/>
          </a:xfrm>
        </p:spPr>
        <p:style>
          <a:lnRef idx="0">
            <a:scrgbClr r="0" g="0" b="0"/>
          </a:lnRef>
          <a:fillRef idx="1001">
            <a:schemeClr val="lt2"/>
          </a:fillRef>
          <a:effectRef idx="0">
            <a:scrgbClr r="0" g="0" b="0"/>
          </a:effectRef>
          <a:fontRef idx="major"/>
        </p:style>
        <p:txBody>
          <a:bodyPr>
            <a:normAutofit fontScale="90000"/>
          </a:bodyPr>
          <a:lstStyle/>
          <a:p>
            <a:r>
              <a:rPr lang="fr-FR" dirty="0"/>
              <a:t/>
            </a:r>
            <a:br>
              <a:rPr lang="fr-FR" dirty="0"/>
            </a:br>
            <a:r>
              <a:rPr lang="fr-FR" sz="4000" dirty="0" err="1"/>
              <a:t>Measure</a:t>
            </a:r>
            <a:r>
              <a:rPr lang="fr-FR" sz="4000" dirty="0"/>
              <a:t> </a:t>
            </a:r>
            <a:r>
              <a:rPr lang="fr-FR" sz="4000" dirty="0" err="1"/>
              <a:t>words</a:t>
            </a:r>
            <a:r>
              <a:rPr lang="fr-FR" sz="4000" dirty="0"/>
              <a:t>/ </a:t>
            </a:r>
            <a:r>
              <a:rPr lang="en-US" sz="4000" dirty="0" err="1"/>
              <a:t>Spécificatifs</a:t>
            </a:r>
            <a:r>
              <a:rPr lang="en-US" sz="4000" dirty="0"/>
              <a:t> </a:t>
            </a:r>
            <a:r>
              <a:rPr lang="en-US" sz="4000" dirty="0" err="1"/>
              <a:t>ou</a:t>
            </a:r>
            <a:r>
              <a:rPr lang="en-US" sz="4000" dirty="0"/>
              <a:t> </a:t>
            </a:r>
            <a:r>
              <a:rPr lang="en-US" sz="4000" dirty="0" err="1"/>
              <a:t>classificateurs</a:t>
            </a:r>
            <a:r>
              <a:rPr lang="en-US" sz="4000" dirty="0"/>
              <a:t> </a:t>
            </a:r>
            <a:br>
              <a:rPr lang="en-US" sz="4000" dirty="0"/>
            </a:br>
            <a:endParaRPr lang="fr-FR" sz="4000" dirty="0"/>
          </a:p>
        </p:txBody>
      </p:sp>
      <p:sp>
        <p:nvSpPr>
          <p:cNvPr id="3" name="Content Placeholder 2"/>
          <p:cNvSpPr>
            <a:spLocks noGrp="1"/>
          </p:cNvSpPr>
          <p:nvPr>
            <p:ph idx="1"/>
          </p:nvPr>
        </p:nvSpPr>
        <p:spPr>
          <a:xfrm>
            <a:off x="1187624" y="1844824"/>
            <a:ext cx="7498080" cy="4800600"/>
          </a:xfrm>
        </p:spPr>
        <p:txBody>
          <a:bodyPr>
            <a:normAutofit/>
          </a:bodyPr>
          <a:lstStyle/>
          <a:p>
            <a:r>
              <a:rPr lang="fr-FR" sz="2800" dirty="0"/>
              <a:t>Les classificateurs sont utilisés pour identifier des objets ou la quantité d'un objet donné. En français lorsqu'on dit "deux douzaines d'huîtres", "une paire de jumelles", "un vol d'oiseaux", "un verre de bière", les mots </a:t>
            </a:r>
            <a:r>
              <a:rPr lang="fr-FR" sz="2800" dirty="0">
                <a:solidFill>
                  <a:srgbClr val="FF0000"/>
                </a:solidFill>
              </a:rPr>
              <a:t>"douzaine", </a:t>
            </a:r>
            <a:r>
              <a:rPr lang="fr-FR" sz="2800" dirty="0"/>
              <a:t>"</a:t>
            </a:r>
            <a:r>
              <a:rPr lang="fr-FR" sz="2800" dirty="0">
                <a:solidFill>
                  <a:srgbClr val="FF0000"/>
                </a:solidFill>
              </a:rPr>
              <a:t>paire</a:t>
            </a:r>
            <a:r>
              <a:rPr lang="fr-FR" sz="2800" dirty="0"/>
              <a:t>" et "</a:t>
            </a:r>
            <a:r>
              <a:rPr lang="fr-FR" sz="2800" dirty="0">
                <a:solidFill>
                  <a:srgbClr val="FF0000"/>
                </a:solidFill>
              </a:rPr>
              <a:t>vol</a:t>
            </a:r>
            <a:r>
              <a:rPr lang="fr-FR" sz="2800" dirty="0"/>
              <a:t>" </a:t>
            </a:r>
            <a:r>
              <a:rPr lang="fr-FR" sz="2800" dirty="0">
                <a:solidFill>
                  <a:srgbClr val="FF0000"/>
                </a:solidFill>
              </a:rPr>
              <a:t>sont des classificateurs</a:t>
            </a:r>
            <a:r>
              <a:rPr lang="fr-FR" sz="2800" dirty="0"/>
              <a:t>. En chinois les classificateurs sont utilisés : </a:t>
            </a:r>
          </a:p>
        </p:txBody>
      </p:sp>
      <p:sp>
        <p:nvSpPr>
          <p:cNvPr id="5" name="Footer Placeholder 4">
            <a:extLst>
              <a:ext uri="{FF2B5EF4-FFF2-40B4-BE49-F238E27FC236}">
                <a16:creationId xmlns="" xmlns:a16="http://schemas.microsoft.com/office/drawing/2014/main" id="{4EAF5E01-2DFF-4F77-90CC-75CC1DC31F1B}"/>
              </a:ext>
            </a:extLst>
          </p:cNvPr>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3B8A6EA6-9337-4236-9F6E-EC90D0B1F3A9}" type="slidenum">
              <a:rPr lang="fr-FR" smtClean="0"/>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rgbClr r="0" g="0" b="0"/>
          </a:lnRef>
          <a:fillRef idx="1001">
            <a:schemeClr val="lt2"/>
          </a:fillRef>
          <a:effectRef idx="0">
            <a:scrgbClr r="0" g="0" b="0"/>
          </a:effectRef>
          <a:fontRef idx="major"/>
        </p:style>
        <p:txBody>
          <a:bodyPr/>
          <a:lstStyle/>
          <a:p>
            <a:r>
              <a:rPr lang="fr-FR" dirty="0"/>
              <a:t>Les </a:t>
            </a:r>
            <a:r>
              <a:rPr lang="fr-FR" dirty="0" err="1"/>
              <a:t>classificaterus</a:t>
            </a:r>
            <a:r>
              <a:rPr lang="fr-FR" dirty="0"/>
              <a:t> </a:t>
            </a:r>
          </a:p>
        </p:txBody>
      </p:sp>
      <p:sp>
        <p:nvSpPr>
          <p:cNvPr id="3" name="Content Placeholder 2"/>
          <p:cNvSpPr>
            <a:spLocks noGrp="1"/>
          </p:cNvSpPr>
          <p:nvPr>
            <p:ph idx="1"/>
          </p:nvPr>
        </p:nvSpPr>
        <p:spPr/>
        <p:txBody>
          <a:bodyPr>
            <a:normAutofit/>
          </a:bodyPr>
          <a:lstStyle/>
          <a:p>
            <a:pPr marL="596646" indent="-514350">
              <a:buAutoNum type="arabicPeriod"/>
            </a:pPr>
            <a:r>
              <a:rPr lang="zh-TW" altLang="en-US" b="1" dirty="0">
                <a:solidFill>
                  <a:srgbClr val="FF0000"/>
                </a:solidFill>
              </a:rPr>
              <a:t>个 </a:t>
            </a:r>
            <a:r>
              <a:rPr lang="en-US" b="1" dirty="0" err="1">
                <a:solidFill>
                  <a:srgbClr val="FF0000"/>
                </a:solidFill>
              </a:rPr>
              <a:t>gè</a:t>
            </a:r>
            <a:r>
              <a:rPr lang="en-US" b="1" dirty="0">
                <a:solidFill>
                  <a:srgbClr val="FF0000"/>
                </a:solidFill>
              </a:rPr>
              <a:t>  </a:t>
            </a:r>
            <a:r>
              <a:rPr lang="en-US" dirty="0" err="1"/>
              <a:t>nombre</a:t>
            </a:r>
            <a:r>
              <a:rPr lang="en-US" dirty="0"/>
              <a:t> [S] </a:t>
            </a:r>
            <a:r>
              <a:rPr lang="en-US" dirty="0" err="1"/>
              <a:t>personnes</a:t>
            </a:r>
            <a:endParaRPr lang="en-US" dirty="0"/>
          </a:p>
          <a:p>
            <a:pPr marL="596646" indent="-514350">
              <a:buAutoNum type="arabicPeriod"/>
            </a:pPr>
            <a:r>
              <a:rPr lang="fr-FR" b="1" dirty="0">
                <a:solidFill>
                  <a:srgbClr val="FF0000"/>
                </a:solidFill>
              </a:rPr>
              <a:t>本 </a:t>
            </a:r>
            <a:r>
              <a:rPr lang="fr-FR" b="1" dirty="0" err="1">
                <a:solidFill>
                  <a:srgbClr val="FF0000"/>
                </a:solidFill>
              </a:rPr>
              <a:t>běn</a:t>
            </a:r>
            <a:r>
              <a:rPr lang="fr-FR" b="1" dirty="0">
                <a:solidFill>
                  <a:srgbClr val="FF0000"/>
                </a:solidFill>
              </a:rPr>
              <a:t> </a:t>
            </a:r>
            <a:r>
              <a:rPr lang="fr-FR" dirty="0"/>
              <a:t>nombre [de] livres</a:t>
            </a:r>
          </a:p>
          <a:p>
            <a:pPr marL="596646" indent="-514350">
              <a:buAutoNum type="arabicPeriod"/>
            </a:pPr>
            <a:r>
              <a:rPr lang="fr-FR" b="1" dirty="0">
                <a:solidFill>
                  <a:srgbClr val="FF0000"/>
                </a:solidFill>
              </a:rPr>
              <a:t>口 </a:t>
            </a:r>
            <a:r>
              <a:rPr lang="fr-FR" b="1" dirty="0" err="1">
                <a:solidFill>
                  <a:srgbClr val="FF0000"/>
                </a:solidFill>
              </a:rPr>
              <a:t>kǒu</a:t>
            </a:r>
            <a:r>
              <a:rPr lang="fr-FR" b="1" dirty="0">
                <a:solidFill>
                  <a:srgbClr val="FF0000"/>
                </a:solidFill>
              </a:rPr>
              <a:t> </a:t>
            </a:r>
            <a:r>
              <a:rPr lang="fr-FR" b="1" i="1" dirty="0">
                <a:solidFill>
                  <a:srgbClr val="FF0000"/>
                </a:solidFill>
              </a:rPr>
              <a:t> </a:t>
            </a:r>
            <a:r>
              <a:rPr lang="fr-FR" dirty="0"/>
              <a:t>membres d'une famille</a:t>
            </a:r>
          </a:p>
          <a:p>
            <a:pPr marL="596646" indent="-514350">
              <a:buAutoNum type="arabicPeriod"/>
            </a:pPr>
            <a:endParaRPr lang="fr-FR" dirty="0"/>
          </a:p>
          <a:p>
            <a:pPr marL="596646" indent="-514350">
              <a:buNone/>
            </a:pPr>
            <a:r>
              <a:rPr lang="fr-FR" dirty="0"/>
              <a:t>Quand on ne connait pas le classificateur d'un objet, on peut utiliser le classificateur général </a:t>
            </a:r>
            <a:r>
              <a:rPr lang="fr-FR" dirty="0">
                <a:solidFill>
                  <a:srgbClr val="FF0000"/>
                </a:solidFill>
              </a:rPr>
              <a:t>"</a:t>
            </a:r>
            <a:r>
              <a:rPr lang="fr-FR" b="1" dirty="0" err="1">
                <a:solidFill>
                  <a:srgbClr val="FF0000"/>
                </a:solidFill>
              </a:rPr>
              <a:t>gè</a:t>
            </a:r>
            <a:r>
              <a:rPr lang="fr-FR" dirty="0">
                <a:solidFill>
                  <a:srgbClr val="FF0000"/>
                </a:solidFill>
              </a:rPr>
              <a:t>" </a:t>
            </a:r>
            <a:r>
              <a:rPr lang="fr-FR" dirty="0"/>
              <a:t>plutôt que pas de classificateur du tout.</a:t>
            </a:r>
          </a:p>
        </p:txBody>
      </p:sp>
      <p:sp>
        <p:nvSpPr>
          <p:cNvPr id="5" name="Footer Placeholder 4">
            <a:extLst>
              <a:ext uri="{FF2B5EF4-FFF2-40B4-BE49-F238E27FC236}">
                <a16:creationId xmlns="" xmlns:a16="http://schemas.microsoft.com/office/drawing/2014/main" id="{C8032B28-B592-4B45-93F1-81120E3A35BD}"/>
              </a:ext>
            </a:extLst>
          </p:cNvPr>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3B8A6EA6-9337-4236-9F6E-EC90D0B1F3A9}" type="slidenum">
              <a:rPr lang="fr-FR" smtClean="0"/>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50106"/>
          </a:xfrm>
        </p:spPr>
        <p:style>
          <a:lnRef idx="0">
            <a:scrgbClr r="0" g="0" b="0"/>
          </a:lnRef>
          <a:fillRef idx="1001">
            <a:schemeClr val="lt2"/>
          </a:fillRef>
          <a:effectRef idx="0">
            <a:scrgbClr r="0" g="0" b="0"/>
          </a:effectRef>
          <a:fontRef idx="major"/>
        </p:style>
        <p:txBody>
          <a:bodyPr/>
          <a:lstStyle/>
          <a:p>
            <a:r>
              <a:rPr lang="en-GB" dirty="0"/>
              <a:t>Examples:</a:t>
            </a:r>
            <a:endParaRPr lang="fr-FR" dirty="0"/>
          </a:p>
        </p:txBody>
      </p:sp>
      <p:sp>
        <p:nvSpPr>
          <p:cNvPr id="3" name="Content Placeholder 2"/>
          <p:cNvSpPr>
            <a:spLocks noGrp="1"/>
          </p:cNvSpPr>
          <p:nvPr>
            <p:ph idx="1"/>
          </p:nvPr>
        </p:nvSpPr>
        <p:spPr>
          <a:xfrm>
            <a:off x="1435608" y="1447800"/>
            <a:ext cx="7498080" cy="5077544"/>
          </a:xfrm>
        </p:spPr>
        <p:txBody>
          <a:bodyPr>
            <a:normAutofit fontScale="92500"/>
          </a:bodyPr>
          <a:lstStyle/>
          <a:p>
            <a:r>
              <a:rPr lang="zh-CN" altLang="en-US" dirty="0"/>
              <a:t>你 有  </a:t>
            </a:r>
            <a:r>
              <a:rPr lang="zh-CN" altLang="en-US" dirty="0">
                <a:solidFill>
                  <a:srgbClr val="FF0000"/>
                </a:solidFill>
              </a:rPr>
              <a:t>几</a:t>
            </a:r>
            <a:r>
              <a:rPr lang="zh-CN" altLang="en-US" dirty="0"/>
              <a:t> </a:t>
            </a:r>
            <a:r>
              <a:rPr lang="zh-CN" altLang="en-US" dirty="0">
                <a:solidFill>
                  <a:srgbClr val="00B050"/>
                </a:solidFill>
              </a:rPr>
              <a:t>本</a:t>
            </a:r>
            <a:r>
              <a:rPr lang="zh-CN" altLang="en-US" dirty="0"/>
              <a:t>  </a:t>
            </a:r>
            <a:r>
              <a:rPr lang="zh-CN" altLang="en-US" dirty="0">
                <a:solidFill>
                  <a:srgbClr val="7030A0"/>
                </a:solidFill>
              </a:rPr>
              <a:t>英语书</a:t>
            </a:r>
            <a:r>
              <a:rPr lang="en-GB" altLang="zh-CN" dirty="0"/>
              <a:t>?</a:t>
            </a:r>
          </a:p>
          <a:p>
            <a:pPr>
              <a:buNone/>
            </a:pPr>
            <a:r>
              <a:rPr lang="en-US" dirty="0"/>
              <a:t>  </a:t>
            </a:r>
            <a:r>
              <a:rPr lang="en-US" dirty="0" err="1"/>
              <a:t>Nǐ</a:t>
            </a:r>
            <a:r>
              <a:rPr lang="en-US" dirty="0"/>
              <a:t> </a:t>
            </a:r>
            <a:r>
              <a:rPr lang="en-US" dirty="0" err="1"/>
              <a:t>yǒu</a:t>
            </a:r>
            <a:r>
              <a:rPr lang="en-US" dirty="0"/>
              <a:t>  </a:t>
            </a:r>
            <a:r>
              <a:rPr lang="en-US" dirty="0" err="1">
                <a:solidFill>
                  <a:srgbClr val="FF0000"/>
                </a:solidFill>
              </a:rPr>
              <a:t>jǐ</a:t>
            </a:r>
            <a:r>
              <a:rPr lang="en-US" dirty="0"/>
              <a:t>  </a:t>
            </a:r>
            <a:r>
              <a:rPr lang="en-US" dirty="0" err="1">
                <a:solidFill>
                  <a:srgbClr val="00B050"/>
                </a:solidFill>
              </a:rPr>
              <a:t>běn</a:t>
            </a:r>
            <a:r>
              <a:rPr lang="en-US" dirty="0"/>
              <a:t> </a:t>
            </a:r>
            <a:r>
              <a:rPr lang="en-US" dirty="0" err="1">
                <a:solidFill>
                  <a:srgbClr val="7030A0"/>
                </a:solidFill>
              </a:rPr>
              <a:t>yīngyǔ</a:t>
            </a:r>
            <a:r>
              <a:rPr lang="en-US" dirty="0">
                <a:solidFill>
                  <a:srgbClr val="7030A0"/>
                </a:solidFill>
              </a:rPr>
              <a:t> </a:t>
            </a:r>
            <a:r>
              <a:rPr lang="en-US" dirty="0" err="1">
                <a:solidFill>
                  <a:srgbClr val="7030A0"/>
                </a:solidFill>
              </a:rPr>
              <a:t>shū</a:t>
            </a:r>
            <a:r>
              <a:rPr lang="en-US" dirty="0"/>
              <a:t>?</a:t>
            </a:r>
          </a:p>
          <a:p>
            <a:pPr>
              <a:buNone/>
            </a:pPr>
            <a:r>
              <a:rPr lang="en-US" dirty="0">
                <a:latin typeface="Times New Roman"/>
                <a:cs typeface="Times New Roman"/>
              </a:rPr>
              <a:t>→ How many </a:t>
            </a:r>
            <a:r>
              <a:rPr lang="en-US" dirty="0">
                <a:solidFill>
                  <a:srgbClr val="7030A0"/>
                </a:solidFill>
                <a:latin typeface="Times New Roman"/>
                <a:cs typeface="Times New Roman"/>
              </a:rPr>
              <a:t>English books </a:t>
            </a:r>
            <a:r>
              <a:rPr lang="en-US" dirty="0">
                <a:latin typeface="Times New Roman"/>
                <a:cs typeface="Times New Roman"/>
              </a:rPr>
              <a:t>do you have?</a:t>
            </a:r>
          </a:p>
          <a:p>
            <a:r>
              <a:rPr lang="zh-CN" altLang="en-US" dirty="0"/>
              <a:t>你 家  有 </a:t>
            </a:r>
            <a:r>
              <a:rPr lang="zh-CN" altLang="en-US" dirty="0">
                <a:solidFill>
                  <a:srgbClr val="FF0000"/>
                </a:solidFill>
              </a:rPr>
              <a:t>几</a:t>
            </a:r>
            <a:r>
              <a:rPr lang="zh-CN" altLang="en-US" dirty="0"/>
              <a:t> </a:t>
            </a:r>
            <a:r>
              <a:rPr lang="zh-CN" altLang="en-US" dirty="0">
                <a:solidFill>
                  <a:srgbClr val="00B050"/>
                </a:solidFill>
              </a:rPr>
              <a:t>口</a:t>
            </a:r>
            <a:r>
              <a:rPr lang="zh-CN" altLang="en-US" dirty="0"/>
              <a:t>   人</a:t>
            </a:r>
            <a:endParaRPr lang="en-GB" altLang="zh-CN" dirty="0"/>
          </a:p>
          <a:p>
            <a:pPr>
              <a:buNone/>
            </a:pPr>
            <a:r>
              <a:rPr lang="en-US" dirty="0"/>
              <a:t>  </a:t>
            </a:r>
            <a:r>
              <a:rPr lang="en-US" dirty="0" err="1"/>
              <a:t>Nǐ</a:t>
            </a:r>
            <a:r>
              <a:rPr lang="en-US" dirty="0"/>
              <a:t>  </a:t>
            </a:r>
            <a:r>
              <a:rPr lang="en-US" dirty="0" err="1"/>
              <a:t>jiā</a:t>
            </a:r>
            <a:r>
              <a:rPr lang="en-US" dirty="0"/>
              <a:t> </a:t>
            </a:r>
            <a:r>
              <a:rPr lang="en-US" dirty="0" err="1"/>
              <a:t>yǒu</a:t>
            </a:r>
            <a:r>
              <a:rPr lang="en-US" dirty="0"/>
              <a:t> </a:t>
            </a:r>
            <a:r>
              <a:rPr lang="en-US" dirty="0" err="1">
                <a:solidFill>
                  <a:srgbClr val="FF0000"/>
                </a:solidFill>
              </a:rPr>
              <a:t>jǐ</a:t>
            </a:r>
            <a:r>
              <a:rPr lang="en-US" dirty="0"/>
              <a:t> </a:t>
            </a:r>
            <a:r>
              <a:rPr lang="en-US" dirty="0" err="1">
                <a:solidFill>
                  <a:srgbClr val="00B050"/>
                </a:solidFill>
              </a:rPr>
              <a:t>kǒu</a:t>
            </a:r>
            <a:r>
              <a:rPr lang="en-US" dirty="0"/>
              <a:t> </a:t>
            </a:r>
            <a:r>
              <a:rPr lang="en-US" dirty="0" err="1"/>
              <a:t>rén</a:t>
            </a:r>
            <a:r>
              <a:rPr lang="en-US" dirty="0"/>
              <a:t>? </a:t>
            </a:r>
          </a:p>
          <a:p>
            <a:pPr>
              <a:buNone/>
            </a:pPr>
            <a:r>
              <a:rPr lang="en-US" dirty="0">
                <a:latin typeface="Times New Roman"/>
                <a:cs typeface="Times New Roman"/>
              </a:rPr>
              <a:t>→</a:t>
            </a:r>
            <a:r>
              <a:rPr lang="en-US" i="1" dirty="0" err="1">
                <a:latin typeface="Times New Roman"/>
                <a:cs typeface="Times New Roman"/>
              </a:rPr>
              <a:t>Combien</a:t>
            </a:r>
            <a:r>
              <a:rPr lang="en-US" i="1" dirty="0">
                <a:latin typeface="Times New Roman"/>
                <a:cs typeface="Times New Roman"/>
              </a:rPr>
              <a:t> </a:t>
            </a:r>
            <a:r>
              <a:rPr lang="en-US" i="1" dirty="0" err="1">
                <a:latin typeface="Times New Roman"/>
                <a:cs typeface="Times New Roman"/>
              </a:rPr>
              <a:t>etes-vous</a:t>
            </a:r>
            <a:r>
              <a:rPr lang="en-US" i="1" dirty="0">
                <a:latin typeface="Times New Roman"/>
                <a:cs typeface="Times New Roman"/>
              </a:rPr>
              <a:t> </a:t>
            </a:r>
            <a:r>
              <a:rPr lang="en-US" i="1" dirty="0" err="1">
                <a:latin typeface="Times New Roman"/>
                <a:cs typeface="Times New Roman"/>
              </a:rPr>
              <a:t>dans</a:t>
            </a:r>
            <a:r>
              <a:rPr lang="en-US" i="1" dirty="0">
                <a:latin typeface="Times New Roman"/>
                <a:cs typeface="Times New Roman"/>
              </a:rPr>
              <a:t> </a:t>
            </a:r>
            <a:r>
              <a:rPr lang="en-US" i="1" dirty="0" err="1">
                <a:latin typeface="Times New Roman"/>
                <a:cs typeface="Times New Roman"/>
              </a:rPr>
              <a:t>votre</a:t>
            </a:r>
            <a:r>
              <a:rPr lang="en-US" i="1" dirty="0">
                <a:latin typeface="Times New Roman"/>
                <a:cs typeface="Times New Roman"/>
              </a:rPr>
              <a:t> </a:t>
            </a:r>
            <a:r>
              <a:rPr lang="en-US" i="1" dirty="0" err="1">
                <a:latin typeface="Times New Roman"/>
                <a:cs typeface="Times New Roman"/>
              </a:rPr>
              <a:t>famille</a:t>
            </a:r>
            <a:r>
              <a:rPr lang="en-US" i="1" dirty="0">
                <a:latin typeface="Times New Roman"/>
                <a:cs typeface="Times New Roman"/>
              </a:rPr>
              <a:t>?</a:t>
            </a:r>
          </a:p>
          <a:p>
            <a:r>
              <a:rPr lang="zh-CN" altLang="en-US" dirty="0"/>
              <a:t>你  有 </a:t>
            </a:r>
            <a:r>
              <a:rPr lang="zh-CN" altLang="en-US" dirty="0">
                <a:solidFill>
                  <a:srgbClr val="FF0000"/>
                </a:solidFill>
              </a:rPr>
              <a:t>几</a:t>
            </a:r>
            <a:r>
              <a:rPr lang="zh-CN" altLang="en-US" dirty="0">
                <a:solidFill>
                  <a:srgbClr val="00B050"/>
                </a:solidFill>
              </a:rPr>
              <a:t>个</a:t>
            </a:r>
            <a:r>
              <a:rPr lang="zh-CN" altLang="en-US" dirty="0">
                <a:solidFill>
                  <a:srgbClr val="7030A0"/>
                </a:solidFill>
              </a:rPr>
              <a:t>汉语老师</a:t>
            </a:r>
            <a:r>
              <a:rPr lang="en-GB" altLang="zh-CN" dirty="0"/>
              <a:t>?</a:t>
            </a:r>
            <a:endParaRPr lang="en-US" dirty="0"/>
          </a:p>
          <a:p>
            <a:pPr>
              <a:buNone/>
            </a:pPr>
            <a:r>
              <a:rPr lang="en-US" dirty="0"/>
              <a:t>   </a:t>
            </a:r>
            <a:r>
              <a:rPr lang="en-US" dirty="0" err="1"/>
              <a:t>Nǐ</a:t>
            </a:r>
            <a:r>
              <a:rPr lang="en-US" dirty="0"/>
              <a:t> </a:t>
            </a:r>
            <a:r>
              <a:rPr lang="en-US" dirty="0" err="1"/>
              <a:t>yǒu</a:t>
            </a:r>
            <a:r>
              <a:rPr lang="en-US" dirty="0"/>
              <a:t> </a:t>
            </a:r>
            <a:r>
              <a:rPr lang="en-US" dirty="0" err="1">
                <a:solidFill>
                  <a:srgbClr val="FF0000"/>
                </a:solidFill>
              </a:rPr>
              <a:t>jǐ</a:t>
            </a:r>
            <a:r>
              <a:rPr lang="en-US" dirty="0"/>
              <a:t> </a:t>
            </a:r>
            <a:r>
              <a:rPr lang="en-US" dirty="0" err="1">
                <a:solidFill>
                  <a:srgbClr val="00B050"/>
                </a:solidFill>
              </a:rPr>
              <a:t>gè</a:t>
            </a:r>
            <a:r>
              <a:rPr lang="en-US" dirty="0"/>
              <a:t> </a:t>
            </a:r>
            <a:r>
              <a:rPr lang="en-US" dirty="0" err="1">
                <a:solidFill>
                  <a:srgbClr val="7030A0"/>
                </a:solidFill>
              </a:rPr>
              <a:t>hànyǔ</a:t>
            </a:r>
            <a:r>
              <a:rPr lang="en-US" dirty="0">
                <a:solidFill>
                  <a:srgbClr val="7030A0"/>
                </a:solidFill>
              </a:rPr>
              <a:t> </a:t>
            </a:r>
            <a:r>
              <a:rPr lang="en-US" dirty="0" err="1">
                <a:solidFill>
                  <a:srgbClr val="7030A0"/>
                </a:solidFill>
              </a:rPr>
              <a:t>lǎoshī</a:t>
            </a:r>
            <a:r>
              <a:rPr lang="en-US" dirty="0"/>
              <a:t>?</a:t>
            </a:r>
          </a:p>
          <a:p>
            <a:pPr>
              <a:buNone/>
            </a:pPr>
            <a:r>
              <a:rPr lang="en-US" i="1" dirty="0">
                <a:latin typeface="Times New Roman"/>
                <a:cs typeface="Times New Roman"/>
              </a:rPr>
              <a:t>→How many </a:t>
            </a:r>
            <a:r>
              <a:rPr lang="en-US" i="1" dirty="0">
                <a:solidFill>
                  <a:srgbClr val="7030A0"/>
                </a:solidFill>
                <a:latin typeface="Times New Roman"/>
                <a:cs typeface="Times New Roman"/>
              </a:rPr>
              <a:t>Chinese teachers </a:t>
            </a:r>
            <a:r>
              <a:rPr lang="en-US" i="1" dirty="0">
                <a:latin typeface="Times New Roman"/>
                <a:cs typeface="Times New Roman"/>
              </a:rPr>
              <a:t>do you have?</a:t>
            </a:r>
            <a:endParaRPr lang="en-US" dirty="0"/>
          </a:p>
          <a:p>
            <a:pPr>
              <a:buNone/>
            </a:pPr>
            <a:endParaRPr lang="en-US" dirty="0"/>
          </a:p>
          <a:p>
            <a:pPr>
              <a:buNone/>
            </a:pPr>
            <a:endParaRPr lang="en-US" i="1" dirty="0">
              <a:latin typeface="Times New Roman"/>
              <a:cs typeface="Times New Roman"/>
            </a:endParaRPr>
          </a:p>
          <a:p>
            <a:endParaRPr lang="en-US" i="1" dirty="0"/>
          </a:p>
          <a:p>
            <a:pPr>
              <a:buNone/>
            </a:pPr>
            <a:endParaRPr lang="en-US" dirty="0"/>
          </a:p>
          <a:p>
            <a:pPr>
              <a:buNone/>
            </a:pPr>
            <a:endParaRPr lang="fr-FR" dirty="0"/>
          </a:p>
        </p:txBody>
      </p:sp>
      <p:sp>
        <p:nvSpPr>
          <p:cNvPr id="5" name="Footer Placeholder 4">
            <a:extLst>
              <a:ext uri="{FF2B5EF4-FFF2-40B4-BE49-F238E27FC236}">
                <a16:creationId xmlns="" xmlns:a16="http://schemas.microsoft.com/office/drawing/2014/main" id="{F1CDDA39-6203-43C7-B703-F8BCB1FC743F}"/>
              </a:ext>
            </a:extLst>
          </p:cNvPr>
          <p:cNvSpPr>
            <a:spLocks noGrp="1"/>
          </p:cNvSpPr>
          <p:nvPr>
            <p:ph type="ftr" sz="quarter" idx="11"/>
          </p:nvPr>
        </p:nvSpPr>
        <p:spPr/>
        <p:txBody>
          <a:bodyPr/>
          <a:lstStyle/>
          <a:p>
            <a:r>
              <a:rPr lang="fr-FR" smtClean="0"/>
              <a:t>Daphne OLSON@SKEMA</a:t>
            </a:r>
            <a:endParaRPr lang="fr-FR"/>
          </a:p>
        </p:txBody>
      </p:sp>
      <p:sp>
        <p:nvSpPr>
          <p:cNvPr id="4" name="Slide Number Placeholder 3"/>
          <p:cNvSpPr>
            <a:spLocks noGrp="1"/>
          </p:cNvSpPr>
          <p:nvPr>
            <p:ph type="sldNum" sz="quarter" idx="12"/>
          </p:nvPr>
        </p:nvSpPr>
        <p:spPr/>
        <p:txBody>
          <a:bodyPr/>
          <a:lstStyle/>
          <a:p>
            <a:fld id="{3B8A6EA6-9337-4236-9F6E-EC90D0B1F3A9}"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0">
            <a:scrgbClr r="0" g="0" b="0"/>
          </a:lnRef>
          <a:fillRef idx="1001">
            <a:schemeClr val="lt2"/>
          </a:fillRef>
          <a:effectRef idx="0">
            <a:scrgbClr r="0" g="0" b="0"/>
          </a:effectRef>
          <a:fontRef idx="major"/>
        </p:style>
        <p:txBody>
          <a:bodyPr/>
          <a:lstStyle/>
          <a:p>
            <a:r>
              <a:rPr lang="zh-CN" altLang="en-US" dirty="0">
                <a:solidFill>
                  <a:srgbClr val="FF0000"/>
                </a:solidFill>
              </a:rPr>
              <a:t>了</a:t>
            </a:r>
            <a:r>
              <a:rPr lang="en-US" altLang="zh-CN" dirty="0">
                <a:solidFill>
                  <a:srgbClr val="FF0000"/>
                </a:solidFill>
              </a:rPr>
              <a:t>l</a:t>
            </a:r>
            <a:r>
              <a:rPr lang="en-US" dirty="0">
                <a:solidFill>
                  <a:srgbClr val="FF0000"/>
                </a:solidFill>
              </a:rPr>
              <a:t>e </a:t>
            </a:r>
            <a:r>
              <a:rPr lang="en-US" dirty="0">
                <a:solidFill>
                  <a:schemeClr val="tx2"/>
                </a:solidFill>
              </a:rPr>
              <a:t>--- </a:t>
            </a:r>
            <a:r>
              <a:rPr lang="en-US" dirty="0"/>
              <a:t>Indicating a change</a:t>
            </a:r>
            <a:endParaRPr lang="fr-FR" dirty="0"/>
          </a:p>
        </p:txBody>
      </p:sp>
      <p:sp>
        <p:nvSpPr>
          <p:cNvPr id="5" name="Content Placeholder 4"/>
          <p:cNvSpPr>
            <a:spLocks noGrp="1"/>
          </p:cNvSpPr>
          <p:nvPr>
            <p:ph idx="1"/>
          </p:nvPr>
        </p:nvSpPr>
        <p:spPr>
          <a:xfrm>
            <a:off x="1435608" y="1447800"/>
            <a:ext cx="7498080" cy="5221560"/>
          </a:xfrm>
        </p:spPr>
        <p:txBody>
          <a:bodyPr/>
          <a:lstStyle/>
          <a:p>
            <a:pPr lvl="0"/>
            <a:r>
              <a:rPr lang="en-US" dirty="0" err="1"/>
              <a:t>Utilisé</a:t>
            </a:r>
            <a:r>
              <a:rPr lang="en-US" dirty="0"/>
              <a:t> après un </a:t>
            </a:r>
            <a:r>
              <a:rPr lang="en-US" dirty="0" err="1"/>
              <a:t>verbe</a:t>
            </a:r>
            <a:r>
              <a:rPr lang="en-US" dirty="0"/>
              <a:t> </a:t>
            </a:r>
            <a:r>
              <a:rPr lang="en-US" dirty="0" err="1"/>
              <a:t>ou</a:t>
            </a:r>
            <a:r>
              <a:rPr lang="en-US" dirty="0"/>
              <a:t> un </a:t>
            </a:r>
            <a:r>
              <a:rPr lang="en-US" dirty="0" err="1"/>
              <a:t>adjectif</a:t>
            </a:r>
            <a:r>
              <a:rPr lang="en-US" dirty="0"/>
              <a:t> pour </a:t>
            </a:r>
            <a:r>
              <a:rPr lang="en-US" dirty="0" err="1"/>
              <a:t>marquer</a:t>
            </a:r>
            <a:r>
              <a:rPr lang="en-US" dirty="0"/>
              <a:t> </a:t>
            </a:r>
            <a:r>
              <a:rPr lang="en-US" dirty="0" err="1"/>
              <a:t>l’accomplissement</a:t>
            </a:r>
            <a:r>
              <a:rPr lang="en-US" dirty="0"/>
              <a:t> </a:t>
            </a:r>
            <a:r>
              <a:rPr lang="en-US" dirty="0" err="1"/>
              <a:t>d’une</a:t>
            </a:r>
            <a:r>
              <a:rPr lang="en-US" dirty="0"/>
              <a:t> action.</a:t>
            </a:r>
          </a:p>
          <a:p>
            <a:pPr lvl="0"/>
            <a:endParaRPr lang="en-US" dirty="0"/>
          </a:p>
          <a:p>
            <a:pPr lvl="0"/>
            <a:r>
              <a:rPr lang="en-US" dirty="0" err="1"/>
              <a:t>Mis</a:t>
            </a:r>
            <a:r>
              <a:rPr lang="en-US" dirty="0"/>
              <a:t> </a:t>
            </a:r>
            <a:r>
              <a:rPr lang="fr-FR" dirty="0"/>
              <a:t>à</a:t>
            </a:r>
            <a:r>
              <a:rPr lang="en-US" dirty="0"/>
              <a:t> la fin </a:t>
            </a:r>
            <a:r>
              <a:rPr lang="en-US" dirty="0" err="1"/>
              <a:t>d’une</a:t>
            </a:r>
            <a:r>
              <a:rPr lang="en-US" dirty="0"/>
              <a:t> phrase pour </a:t>
            </a:r>
            <a:r>
              <a:rPr lang="en-US" dirty="0" err="1"/>
              <a:t>marquer</a:t>
            </a:r>
            <a:r>
              <a:rPr lang="en-US" dirty="0"/>
              <a:t> un </a:t>
            </a:r>
            <a:r>
              <a:rPr lang="en-US" dirty="0" err="1"/>
              <a:t>changement</a:t>
            </a:r>
            <a:r>
              <a:rPr lang="en-US" dirty="0"/>
              <a:t> </a:t>
            </a:r>
            <a:r>
              <a:rPr lang="en-US" dirty="0" err="1"/>
              <a:t>ou</a:t>
            </a:r>
            <a:r>
              <a:rPr lang="en-US" dirty="0"/>
              <a:t> </a:t>
            </a:r>
            <a:r>
              <a:rPr lang="en-US" dirty="0" err="1"/>
              <a:t>une</a:t>
            </a:r>
            <a:r>
              <a:rPr lang="en-US" dirty="0"/>
              <a:t> </a:t>
            </a:r>
            <a:r>
              <a:rPr lang="en-US" dirty="0" err="1"/>
              <a:t>évidence</a:t>
            </a:r>
            <a:r>
              <a:rPr lang="en-US" dirty="0"/>
              <a:t>.</a:t>
            </a:r>
          </a:p>
          <a:p>
            <a:pPr lvl="0"/>
            <a:endParaRPr lang="en-US" dirty="0"/>
          </a:p>
          <a:p>
            <a:pPr lvl="0"/>
            <a:r>
              <a:rPr lang="en-US" dirty="0"/>
              <a:t>Example:</a:t>
            </a:r>
          </a:p>
          <a:p>
            <a:pPr lvl="0"/>
            <a:r>
              <a:rPr lang="zh-CN" altLang="en-US" dirty="0"/>
              <a:t>多大了</a:t>
            </a:r>
            <a:r>
              <a:rPr lang="en-US" altLang="zh-CN" dirty="0" err="1"/>
              <a:t>d</a:t>
            </a:r>
            <a:r>
              <a:rPr lang="en-US" dirty="0" err="1"/>
              <a:t>uō</a:t>
            </a:r>
            <a:r>
              <a:rPr lang="en-US" dirty="0"/>
              <a:t> </a:t>
            </a:r>
            <a:r>
              <a:rPr lang="en-US" dirty="0" err="1"/>
              <a:t>dà</a:t>
            </a:r>
            <a:r>
              <a:rPr lang="en-US" dirty="0"/>
              <a:t> le?</a:t>
            </a:r>
          </a:p>
          <a:p>
            <a:pPr lvl="0"/>
            <a:r>
              <a:rPr lang="zh-CN" altLang="en-US" dirty="0"/>
              <a:t>几岁了</a:t>
            </a:r>
            <a:r>
              <a:rPr lang="en-US" altLang="zh-CN" dirty="0" err="1"/>
              <a:t>j</a:t>
            </a:r>
            <a:r>
              <a:rPr lang="en-US" dirty="0" err="1"/>
              <a:t>ǐ</a:t>
            </a:r>
            <a:r>
              <a:rPr lang="en-US" dirty="0"/>
              <a:t> </a:t>
            </a:r>
            <a:r>
              <a:rPr lang="en-US" dirty="0" err="1"/>
              <a:t>suì</a:t>
            </a:r>
            <a:r>
              <a:rPr lang="en-US" dirty="0"/>
              <a:t> le?</a:t>
            </a:r>
          </a:p>
          <a:p>
            <a:pPr lvl="0"/>
            <a:endParaRPr lang="en-US" dirty="0"/>
          </a:p>
        </p:txBody>
      </p:sp>
      <p:sp>
        <p:nvSpPr>
          <p:cNvPr id="3" name="Footer Placeholder 2">
            <a:extLst>
              <a:ext uri="{FF2B5EF4-FFF2-40B4-BE49-F238E27FC236}">
                <a16:creationId xmlns="" xmlns:a16="http://schemas.microsoft.com/office/drawing/2014/main" id="{C382B5D5-0298-42F9-B32B-436CA09DAD9B}"/>
              </a:ext>
            </a:extLst>
          </p:cNvPr>
          <p:cNvSpPr>
            <a:spLocks noGrp="1"/>
          </p:cNvSpPr>
          <p:nvPr>
            <p:ph type="ftr" sz="quarter" idx="11"/>
          </p:nvPr>
        </p:nvSpPr>
        <p:spPr/>
        <p:txBody>
          <a:bodyPr/>
          <a:lstStyle/>
          <a:p>
            <a:r>
              <a:rPr lang="fr-FR" smtClean="0"/>
              <a:t>Daphne OLSON@SKEMA</a:t>
            </a:r>
            <a:endParaRPr lang="fr-FR"/>
          </a:p>
        </p:txBody>
      </p:sp>
      <p:sp>
        <p:nvSpPr>
          <p:cNvPr id="2" name="Slide Number Placeholder 1"/>
          <p:cNvSpPr>
            <a:spLocks noGrp="1"/>
          </p:cNvSpPr>
          <p:nvPr>
            <p:ph type="sldNum" sz="quarter" idx="12"/>
          </p:nvPr>
        </p:nvSpPr>
        <p:spPr/>
        <p:txBody>
          <a:bodyPr/>
          <a:lstStyle/>
          <a:p>
            <a:fld id="{3B8A6EA6-9337-4236-9F6E-EC90D0B1F3A9}" type="slidenum">
              <a:rPr lang="fr-FR" smtClean="0"/>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746064" cy="864096"/>
          </a:xfrm>
        </p:spPr>
        <p:style>
          <a:lnRef idx="0">
            <a:scrgbClr r="0" g="0" b="0"/>
          </a:lnRef>
          <a:fillRef idx="1001">
            <a:schemeClr val="lt2"/>
          </a:fillRef>
          <a:effectRef idx="0">
            <a:scrgbClr r="0" g="0" b="0"/>
          </a:effectRef>
          <a:fontRef idx="major"/>
        </p:style>
        <p:txBody>
          <a:bodyPr>
            <a:normAutofit fontScale="90000"/>
          </a:bodyPr>
          <a:lstStyle/>
          <a:p>
            <a:r>
              <a:rPr lang="en-GB" dirty="0" smtClean="0">
                <a:effectLst/>
              </a:rPr>
              <a:t/>
            </a:r>
            <a:br>
              <a:rPr lang="en-GB" dirty="0" smtClean="0">
                <a:effectLst/>
              </a:rPr>
            </a:br>
            <a:r>
              <a:rPr lang="en-GB" dirty="0" smtClean="0">
                <a:effectLst/>
              </a:rPr>
              <a:t>The </a:t>
            </a:r>
            <a:r>
              <a:rPr lang="en-GB" dirty="0">
                <a:effectLst/>
              </a:rPr>
              <a:t>use of </a:t>
            </a:r>
            <a:r>
              <a:rPr lang="en-GB" dirty="0" smtClean="0">
                <a:effectLst/>
              </a:rPr>
              <a:t> </a:t>
            </a:r>
            <a:r>
              <a:rPr lang="en-GB" dirty="0" err="1" smtClean="0">
                <a:solidFill>
                  <a:srgbClr val="FF0000"/>
                </a:solidFill>
                <a:effectLst/>
              </a:rPr>
              <a:t>了（le</a:t>
            </a:r>
            <a:r>
              <a:rPr lang="en-GB" dirty="0" smtClean="0">
                <a:solidFill>
                  <a:srgbClr val="FF0000"/>
                </a:solidFill>
                <a:effectLst/>
              </a:rPr>
              <a:t>) </a:t>
            </a:r>
            <a:r>
              <a:rPr lang="en-GB" dirty="0" smtClean="0">
                <a:solidFill>
                  <a:schemeClr val="tx1"/>
                </a:solidFill>
                <a:effectLst/>
              </a:rPr>
              <a:t>in</a:t>
            </a:r>
            <a:r>
              <a:rPr lang="en-GB" dirty="0" smtClean="0">
                <a:solidFill>
                  <a:srgbClr val="FF0000"/>
                </a:solidFill>
                <a:effectLst/>
              </a:rPr>
              <a:t> </a:t>
            </a:r>
            <a:r>
              <a:rPr lang="en-GB" dirty="0" smtClean="0">
                <a:effectLst/>
              </a:rPr>
              <a:t>Chinese</a:t>
            </a:r>
            <a:r>
              <a:rPr lang="en-GB" dirty="0">
                <a:effectLst/>
              </a:rPr>
              <a:t/>
            </a:r>
            <a:br>
              <a:rPr lang="en-GB" dirty="0">
                <a:effectLst/>
              </a:rPr>
            </a:br>
            <a:endParaRPr lang="en-US" dirty="0"/>
          </a:p>
        </p:txBody>
      </p:sp>
      <p:sp>
        <p:nvSpPr>
          <p:cNvPr id="3" name="Content Placeholder 2"/>
          <p:cNvSpPr>
            <a:spLocks noGrp="1"/>
          </p:cNvSpPr>
          <p:nvPr>
            <p:ph idx="1"/>
          </p:nvPr>
        </p:nvSpPr>
        <p:spPr>
          <a:xfrm>
            <a:off x="1043608" y="1124744"/>
            <a:ext cx="7890080" cy="5256584"/>
          </a:xfrm>
        </p:spPr>
        <p:txBody>
          <a:bodyPr>
            <a:normAutofit/>
          </a:bodyPr>
          <a:lstStyle/>
          <a:p>
            <a:endParaRPr lang="en-GB" sz="2400" b="1" dirty="0" smtClean="0"/>
          </a:p>
          <a:p>
            <a:r>
              <a:rPr lang="en-GB" sz="2400" b="1" dirty="0" smtClean="0">
                <a:solidFill>
                  <a:srgbClr val="FF0000"/>
                </a:solidFill>
              </a:rPr>
              <a:t> </a:t>
            </a:r>
            <a:r>
              <a:rPr lang="en-GB" sz="2400" b="1" dirty="0">
                <a:solidFill>
                  <a:srgbClr val="FF0000"/>
                </a:solidFill>
              </a:rPr>
              <a:t>‘</a:t>
            </a:r>
            <a:r>
              <a:rPr lang="en-GB" sz="2400" b="1" dirty="0" smtClean="0">
                <a:solidFill>
                  <a:srgbClr val="FF0000"/>
                </a:solidFill>
              </a:rPr>
              <a:t>了’</a:t>
            </a:r>
            <a:r>
              <a:rPr lang="en-GB" sz="2400" b="1" dirty="0" smtClean="0"/>
              <a:t> </a:t>
            </a:r>
            <a:r>
              <a:rPr lang="en-GB" sz="2400" b="1" dirty="0"/>
              <a:t>indicates the completion and achievement of an action being used tightly behind the verb</a:t>
            </a:r>
            <a:r>
              <a:rPr lang="en-GB" sz="2400" b="1" dirty="0" smtClean="0"/>
              <a:t>.</a:t>
            </a:r>
          </a:p>
          <a:p>
            <a:endParaRPr lang="en-GB" sz="2400" b="1" dirty="0"/>
          </a:p>
          <a:p>
            <a:r>
              <a:rPr lang="en-GB" sz="2400" b="1" dirty="0"/>
              <a:t>Using </a:t>
            </a:r>
            <a:r>
              <a:rPr lang="en-GB" sz="2400" b="1" dirty="0">
                <a:solidFill>
                  <a:srgbClr val="FF0000"/>
                </a:solidFill>
              </a:rPr>
              <a:t>‘了’</a:t>
            </a:r>
            <a:r>
              <a:rPr lang="en-GB" sz="2400" b="1" dirty="0"/>
              <a:t> at the end of a sentence and after the verb to show that something has happened and </a:t>
            </a:r>
            <a:r>
              <a:rPr lang="en-GB" sz="2400" b="1" dirty="0" smtClean="0"/>
              <a:t>there </a:t>
            </a:r>
            <a:r>
              <a:rPr lang="en-GB" sz="2400" b="1" dirty="0"/>
              <a:t>is a completion of the action</a:t>
            </a:r>
            <a:r>
              <a:rPr lang="en-GB" sz="2400" b="1" dirty="0" smtClean="0"/>
              <a:t>.</a:t>
            </a:r>
          </a:p>
          <a:p>
            <a:endParaRPr lang="en-GB" sz="2400" b="1" dirty="0"/>
          </a:p>
          <a:p>
            <a:pPr marL="82296" indent="0">
              <a:buNone/>
            </a:pPr>
            <a:r>
              <a:rPr lang="en-US" sz="2400" b="1" dirty="0" smtClean="0">
                <a:solidFill>
                  <a:srgbClr val="7030A0"/>
                </a:solidFill>
              </a:rPr>
              <a:t>Example</a:t>
            </a:r>
            <a:r>
              <a:rPr lang="en-US" sz="2400" b="1" dirty="0">
                <a:solidFill>
                  <a:srgbClr val="7030A0"/>
                </a:solidFill>
              </a:rPr>
              <a:t>:</a:t>
            </a:r>
          </a:p>
          <a:p>
            <a:pPr lvl="0"/>
            <a:r>
              <a:rPr lang="zh-CN" altLang="en-US" sz="2400" b="1" dirty="0">
                <a:solidFill>
                  <a:srgbClr val="FF0000"/>
                </a:solidFill>
              </a:rPr>
              <a:t>多大</a:t>
            </a:r>
            <a:r>
              <a:rPr lang="zh-CN" altLang="en-US" sz="2400" b="1" dirty="0" smtClean="0">
                <a:solidFill>
                  <a:srgbClr val="FF0000"/>
                </a:solidFill>
              </a:rPr>
              <a:t>了</a:t>
            </a:r>
            <a:r>
              <a:rPr lang="zh-CN" altLang="en-US" sz="2400" dirty="0" smtClean="0">
                <a:solidFill>
                  <a:srgbClr val="FF0000"/>
                </a:solidFill>
              </a:rPr>
              <a:t> </a:t>
            </a:r>
            <a:r>
              <a:rPr lang="en-US" altLang="zh-CN" sz="2400" dirty="0" err="1" smtClean="0"/>
              <a:t>d</a:t>
            </a:r>
            <a:r>
              <a:rPr lang="en-US" sz="2400" dirty="0" err="1" smtClean="0"/>
              <a:t>uō</a:t>
            </a:r>
            <a:r>
              <a:rPr lang="en-US" sz="2400" dirty="0" smtClean="0"/>
              <a:t> </a:t>
            </a:r>
            <a:r>
              <a:rPr lang="en-US" sz="2400" dirty="0" err="1"/>
              <a:t>dà</a:t>
            </a:r>
            <a:r>
              <a:rPr lang="en-US" sz="2400" dirty="0"/>
              <a:t> le</a:t>
            </a:r>
            <a:r>
              <a:rPr lang="en-US" sz="2400" dirty="0" smtClean="0"/>
              <a:t>? (How old are you?) </a:t>
            </a:r>
            <a:r>
              <a:rPr lang="en-US" sz="2400" dirty="0" smtClean="0">
                <a:solidFill>
                  <a:srgbClr val="FF0000"/>
                </a:solidFill>
              </a:rPr>
              <a:t>used in + 10 years </a:t>
            </a:r>
            <a:r>
              <a:rPr lang="en-US" sz="2400" dirty="0" smtClean="0"/>
              <a:t>old</a:t>
            </a:r>
            <a:endParaRPr lang="en-US" sz="2400" dirty="0"/>
          </a:p>
          <a:p>
            <a:pPr lvl="0"/>
            <a:r>
              <a:rPr lang="zh-CN" altLang="en-US" sz="2400" b="1" dirty="0">
                <a:solidFill>
                  <a:srgbClr val="009900"/>
                </a:solidFill>
              </a:rPr>
              <a:t>几岁</a:t>
            </a:r>
            <a:r>
              <a:rPr lang="zh-CN" altLang="en-US" sz="2400" b="1" dirty="0" smtClean="0">
                <a:solidFill>
                  <a:srgbClr val="009900"/>
                </a:solidFill>
              </a:rPr>
              <a:t>了</a:t>
            </a:r>
            <a:r>
              <a:rPr lang="zh-CN" altLang="en-US" sz="2400" dirty="0" smtClean="0">
                <a:solidFill>
                  <a:srgbClr val="FF0000"/>
                </a:solidFill>
              </a:rPr>
              <a:t>  </a:t>
            </a:r>
            <a:r>
              <a:rPr lang="en-US" altLang="zh-CN" sz="2400" dirty="0" err="1" smtClean="0"/>
              <a:t>j</a:t>
            </a:r>
            <a:r>
              <a:rPr lang="en-US" sz="2400" dirty="0" err="1" smtClean="0"/>
              <a:t>ǐ</a:t>
            </a:r>
            <a:r>
              <a:rPr lang="en-US" sz="2400" dirty="0" smtClean="0"/>
              <a:t> </a:t>
            </a:r>
            <a:r>
              <a:rPr lang="en-US" sz="2400" dirty="0" err="1"/>
              <a:t>suì</a:t>
            </a:r>
            <a:r>
              <a:rPr lang="en-US" sz="2400" dirty="0"/>
              <a:t> le</a:t>
            </a:r>
            <a:r>
              <a:rPr lang="en-US" sz="2400" dirty="0" smtClean="0"/>
              <a:t>? (How old are you?) </a:t>
            </a:r>
            <a:r>
              <a:rPr lang="en-US" sz="2400" dirty="0" smtClean="0">
                <a:solidFill>
                  <a:srgbClr val="009900"/>
                </a:solidFill>
              </a:rPr>
              <a:t>used in – 10 years old</a:t>
            </a:r>
            <a:endParaRPr lang="en-US" sz="2400" dirty="0">
              <a:solidFill>
                <a:srgbClr val="009900"/>
              </a:solidFill>
            </a:endParaRPr>
          </a:p>
          <a:p>
            <a:endParaRPr lang="en-GB" sz="2400" b="1" dirty="0" smtClean="0"/>
          </a:p>
          <a:p>
            <a:endParaRPr lang="en-US" sz="2400" dirty="0"/>
          </a:p>
        </p:txBody>
      </p:sp>
      <p:sp>
        <p:nvSpPr>
          <p:cNvPr id="4" name="Footer Placeholder 3"/>
          <p:cNvSpPr>
            <a:spLocks noGrp="1"/>
          </p:cNvSpPr>
          <p:nvPr>
            <p:ph type="ftr" sz="quarter" idx="11"/>
          </p:nvPr>
        </p:nvSpPr>
        <p:spPr/>
        <p:txBody>
          <a:bodyPr/>
          <a:lstStyle/>
          <a:p>
            <a:r>
              <a:rPr lang="fr-FR" smtClean="0"/>
              <a:t>Daphne OLSON@SKEMA</a:t>
            </a:r>
            <a:endParaRPr lang="fr-FR"/>
          </a:p>
        </p:txBody>
      </p:sp>
      <p:sp>
        <p:nvSpPr>
          <p:cNvPr id="5" name="Slide Number Placeholder 4"/>
          <p:cNvSpPr>
            <a:spLocks noGrp="1"/>
          </p:cNvSpPr>
          <p:nvPr>
            <p:ph type="sldNum" sz="quarter" idx="12"/>
          </p:nvPr>
        </p:nvSpPr>
        <p:spPr/>
        <p:txBody>
          <a:bodyPr/>
          <a:lstStyle/>
          <a:p>
            <a:fld id="{3B8A6EA6-9337-4236-9F6E-EC90D0B1F3A9}" type="slidenum">
              <a:rPr lang="fr-FR" smtClean="0"/>
              <a:pPr/>
              <a:t>8</a:t>
            </a:fld>
            <a:endParaRPr lang="fr-FR"/>
          </a:p>
        </p:txBody>
      </p:sp>
    </p:spTree>
    <p:extLst>
      <p:ext uri="{BB962C8B-B14F-4D97-AF65-F5344CB8AC3E}">
        <p14:creationId xmlns:p14="http://schemas.microsoft.com/office/powerpoint/2010/main" val="3080628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9632" y="274638"/>
            <a:ext cx="7674056" cy="1066130"/>
          </a:xfrm>
        </p:spPr>
        <p:style>
          <a:lnRef idx="0">
            <a:scrgbClr r="0" g="0" b="0"/>
          </a:lnRef>
          <a:fillRef idx="1001">
            <a:schemeClr val="lt2"/>
          </a:fillRef>
          <a:effectRef idx="0">
            <a:scrgbClr r="0" g="0" b="0"/>
          </a:effectRef>
          <a:fontRef idx="major"/>
        </p:style>
        <p:txBody>
          <a:bodyPr>
            <a:noAutofit/>
          </a:bodyPr>
          <a:lstStyle/>
          <a:p>
            <a:r>
              <a:rPr lang="en-GB" altLang="zh-CN" sz="3600" dirty="0"/>
              <a:t>The interrogative phrase </a:t>
            </a:r>
            <a:br>
              <a:rPr lang="en-GB" altLang="zh-CN" sz="3600" dirty="0"/>
            </a:br>
            <a:r>
              <a:rPr lang="zh-CN" altLang="en-US" sz="3600" dirty="0"/>
              <a:t>多</a:t>
            </a:r>
            <a:r>
              <a:rPr lang="en-US" altLang="zh-CN" sz="3600" dirty="0" err="1"/>
              <a:t>d</a:t>
            </a:r>
            <a:r>
              <a:rPr lang="en-US" sz="3600" dirty="0" err="1"/>
              <a:t>uō</a:t>
            </a:r>
            <a:r>
              <a:rPr lang="zh-CN" altLang="en-US" sz="3600" dirty="0"/>
              <a:t> </a:t>
            </a:r>
            <a:r>
              <a:rPr lang="en-GB" altLang="zh-CN" sz="3600" dirty="0"/>
              <a:t>+</a:t>
            </a:r>
            <a:r>
              <a:rPr lang="zh-CN" altLang="en-US" sz="3600" dirty="0"/>
              <a:t>大</a:t>
            </a:r>
            <a:r>
              <a:rPr lang="en-US" sz="3600" dirty="0" err="1"/>
              <a:t>dà</a:t>
            </a:r>
            <a:endParaRPr lang="fr-FR" sz="3600" dirty="0"/>
          </a:p>
        </p:txBody>
      </p:sp>
      <p:sp>
        <p:nvSpPr>
          <p:cNvPr id="5" name="Content Placeholder 4"/>
          <p:cNvSpPr>
            <a:spLocks noGrp="1"/>
          </p:cNvSpPr>
          <p:nvPr>
            <p:ph idx="1"/>
          </p:nvPr>
        </p:nvSpPr>
        <p:spPr>
          <a:xfrm>
            <a:off x="1259632" y="1628800"/>
            <a:ext cx="7674056" cy="4896544"/>
          </a:xfrm>
        </p:spPr>
        <p:txBody>
          <a:bodyPr>
            <a:normAutofit lnSpcReduction="10000"/>
          </a:bodyPr>
          <a:lstStyle/>
          <a:p>
            <a:pPr>
              <a:buNone/>
            </a:pPr>
            <a:r>
              <a:rPr lang="fr-FR" dirty="0"/>
              <a:t>	</a:t>
            </a:r>
            <a:r>
              <a:rPr lang="zh-CN" altLang="en-US" sz="2600" dirty="0">
                <a:solidFill>
                  <a:srgbClr val="FF0000"/>
                </a:solidFill>
              </a:rPr>
              <a:t>多</a:t>
            </a:r>
            <a:r>
              <a:rPr lang="en-US" altLang="zh-CN" sz="2600" dirty="0" err="1">
                <a:solidFill>
                  <a:srgbClr val="FF0000"/>
                </a:solidFill>
              </a:rPr>
              <a:t>d</a:t>
            </a:r>
            <a:r>
              <a:rPr lang="en-US" sz="2600" dirty="0" err="1">
                <a:solidFill>
                  <a:srgbClr val="FF0000"/>
                </a:solidFill>
              </a:rPr>
              <a:t>uō</a:t>
            </a:r>
            <a:r>
              <a:rPr lang="zh-CN" altLang="en-US" sz="2600" dirty="0">
                <a:solidFill>
                  <a:srgbClr val="FF0000"/>
                </a:solidFill>
              </a:rPr>
              <a:t> </a:t>
            </a:r>
            <a:r>
              <a:rPr lang="en-GB" altLang="zh-CN" sz="2600" dirty="0"/>
              <a:t>= how many, how much or indicating degree.    (</a:t>
            </a:r>
            <a:r>
              <a:rPr lang="en-GB" altLang="zh-CN" sz="2600" dirty="0" err="1"/>
              <a:t>quel</a:t>
            </a:r>
            <a:r>
              <a:rPr lang="en-GB" altLang="zh-CN" sz="2600" dirty="0"/>
              <a:t>?/ </a:t>
            </a:r>
            <a:r>
              <a:rPr lang="en-GB" altLang="zh-CN" sz="2600" dirty="0" err="1"/>
              <a:t>combien</a:t>
            </a:r>
            <a:r>
              <a:rPr lang="en-GB" altLang="zh-CN" sz="2600" dirty="0"/>
              <a:t>?)</a:t>
            </a:r>
            <a:endParaRPr lang="en-US" sz="2600" dirty="0"/>
          </a:p>
          <a:p>
            <a:pPr>
              <a:buNone/>
            </a:pPr>
            <a:endParaRPr lang="en-GB" altLang="zh-CN" sz="2600" dirty="0"/>
          </a:p>
          <a:p>
            <a:pPr>
              <a:buNone/>
            </a:pPr>
            <a:r>
              <a:rPr lang="en-GB" altLang="zh-CN" sz="2600" dirty="0"/>
              <a:t>	</a:t>
            </a:r>
            <a:r>
              <a:rPr lang="zh-CN" altLang="en-US" sz="2600" dirty="0">
                <a:solidFill>
                  <a:srgbClr val="FF0000"/>
                </a:solidFill>
              </a:rPr>
              <a:t>大</a:t>
            </a:r>
            <a:r>
              <a:rPr lang="en-US" sz="2600" dirty="0" err="1">
                <a:solidFill>
                  <a:srgbClr val="FF0000"/>
                </a:solidFill>
              </a:rPr>
              <a:t>dà</a:t>
            </a:r>
            <a:r>
              <a:rPr lang="en-US" sz="2600" dirty="0">
                <a:solidFill>
                  <a:srgbClr val="FF0000"/>
                </a:solidFill>
              </a:rPr>
              <a:t> </a:t>
            </a:r>
            <a:r>
              <a:rPr lang="en-US" sz="2600" dirty="0"/>
              <a:t>= big ; or asking for people’s age.</a:t>
            </a:r>
            <a:endParaRPr lang="en-GB" altLang="zh-CN" sz="2600" dirty="0"/>
          </a:p>
          <a:p>
            <a:pPr>
              <a:buNone/>
            </a:pPr>
            <a:r>
              <a:rPr lang="en-GB" sz="2600" dirty="0"/>
              <a:t>	</a:t>
            </a:r>
            <a:endParaRPr lang="fr-FR" sz="2600" dirty="0"/>
          </a:p>
          <a:p>
            <a:pPr>
              <a:buNone/>
            </a:pPr>
            <a:r>
              <a:rPr lang="fr-FR" sz="2600" b="1" dirty="0">
                <a:solidFill>
                  <a:srgbClr val="FF0000"/>
                </a:solidFill>
              </a:rPr>
              <a:t>"</a:t>
            </a:r>
            <a:r>
              <a:rPr lang="fr-FR" sz="2600" b="1" dirty="0" err="1">
                <a:solidFill>
                  <a:srgbClr val="FF0000"/>
                </a:solidFill>
              </a:rPr>
              <a:t>你多大</a:t>
            </a:r>
            <a:r>
              <a:rPr lang="zh-CN" altLang="en-US" sz="2600" b="1" dirty="0">
                <a:solidFill>
                  <a:srgbClr val="FF0000"/>
                </a:solidFill>
              </a:rPr>
              <a:t>了</a:t>
            </a:r>
            <a:r>
              <a:rPr lang="fr-FR" sz="2600" b="1" dirty="0">
                <a:solidFill>
                  <a:srgbClr val="FF0000"/>
                </a:solidFill>
              </a:rPr>
              <a:t>? </a:t>
            </a:r>
            <a:r>
              <a:rPr lang="fr-FR" sz="2600" b="1" dirty="0"/>
              <a:t>(</a:t>
            </a:r>
            <a:r>
              <a:rPr lang="fr-FR" sz="2600" b="1" dirty="0" err="1"/>
              <a:t>nǐ</a:t>
            </a:r>
            <a:r>
              <a:rPr lang="fr-FR" sz="2600" b="1" dirty="0"/>
              <a:t> </a:t>
            </a:r>
            <a:r>
              <a:rPr lang="fr-FR" sz="2600" b="1" dirty="0" err="1"/>
              <a:t>duō</a:t>
            </a:r>
            <a:r>
              <a:rPr lang="fr-FR" sz="2600" b="1" dirty="0"/>
              <a:t> </a:t>
            </a:r>
            <a:r>
              <a:rPr lang="fr-FR" sz="2600" b="1" dirty="0" err="1"/>
              <a:t>dà</a:t>
            </a:r>
            <a:r>
              <a:rPr lang="fr-FR" sz="2600" b="1" dirty="0"/>
              <a:t> le)- </a:t>
            </a:r>
            <a:r>
              <a:rPr lang="fr-FR" sz="2600" i="1" dirty="0"/>
              <a:t>quel âge as-tu? </a:t>
            </a:r>
            <a:r>
              <a:rPr lang="en-US" sz="2600" i="1" dirty="0"/>
              <a:t> </a:t>
            </a:r>
            <a:endParaRPr lang="fr-FR" sz="2600" i="1" dirty="0"/>
          </a:p>
          <a:p>
            <a:pPr>
              <a:buNone/>
            </a:pPr>
            <a:r>
              <a:rPr lang="fr-FR" sz="2600" dirty="0"/>
              <a:t>est souvent utilisé pour </a:t>
            </a:r>
            <a:r>
              <a:rPr lang="fr-FR" sz="2600"/>
              <a:t>demander </a:t>
            </a:r>
            <a:r>
              <a:rPr lang="fr-FR" sz="2600" smtClean="0"/>
              <a:t>à </a:t>
            </a:r>
            <a:r>
              <a:rPr lang="fr-FR" sz="2600" dirty="0" err="1"/>
              <a:t>person</a:t>
            </a:r>
            <a:r>
              <a:rPr lang="fr-FR" sz="2600" dirty="0"/>
              <a:t> </a:t>
            </a:r>
            <a:r>
              <a:rPr lang="en-US" sz="2600" dirty="0"/>
              <a:t>+ </a:t>
            </a:r>
            <a:r>
              <a:rPr lang="en-US" sz="2600" dirty="0" err="1"/>
              <a:t>que</a:t>
            </a:r>
            <a:r>
              <a:rPr lang="en-US" sz="2600" dirty="0"/>
              <a:t> 10 ans.</a:t>
            </a:r>
            <a:endParaRPr lang="fr-FR" sz="2600" dirty="0"/>
          </a:p>
          <a:p>
            <a:pPr>
              <a:buNone/>
            </a:pPr>
            <a:endParaRPr lang="fr-FR" sz="2600" dirty="0"/>
          </a:p>
          <a:p>
            <a:pPr>
              <a:buNone/>
            </a:pPr>
            <a:r>
              <a:rPr lang="en-US" sz="2600" b="1" dirty="0">
                <a:solidFill>
                  <a:srgbClr val="FF0000"/>
                </a:solidFill>
              </a:rPr>
              <a:t>"</a:t>
            </a:r>
            <a:r>
              <a:rPr lang="zh-TW" altLang="en-US" sz="2600" b="1" dirty="0">
                <a:solidFill>
                  <a:srgbClr val="FF0000"/>
                </a:solidFill>
              </a:rPr>
              <a:t>你几岁</a:t>
            </a:r>
            <a:r>
              <a:rPr lang="zh-CN" altLang="en-US" sz="2600" b="1" dirty="0">
                <a:solidFill>
                  <a:srgbClr val="FF0000"/>
                </a:solidFill>
              </a:rPr>
              <a:t>了</a:t>
            </a:r>
            <a:r>
              <a:rPr lang="zh-TW" altLang="en-US" sz="2600" b="1" dirty="0">
                <a:solidFill>
                  <a:srgbClr val="FF0000"/>
                </a:solidFill>
              </a:rPr>
              <a:t>？</a:t>
            </a:r>
            <a:r>
              <a:rPr lang="zh-TW" altLang="en-US" sz="2600" b="1" dirty="0"/>
              <a:t> </a:t>
            </a:r>
            <a:r>
              <a:rPr lang="en-US" altLang="zh-TW" sz="2600" b="1" dirty="0"/>
              <a:t>(</a:t>
            </a:r>
            <a:r>
              <a:rPr lang="en-US" sz="2600" b="1" dirty="0" err="1"/>
              <a:t>nǐ</a:t>
            </a:r>
            <a:r>
              <a:rPr lang="en-US" sz="2600" b="1" dirty="0"/>
              <a:t> </a:t>
            </a:r>
            <a:r>
              <a:rPr lang="en-US" sz="2600" b="1" dirty="0" err="1"/>
              <a:t>jǐ</a:t>
            </a:r>
            <a:r>
              <a:rPr lang="en-US" sz="2600" b="1" dirty="0"/>
              <a:t> </a:t>
            </a:r>
            <a:r>
              <a:rPr lang="en-US" sz="2600" b="1" dirty="0" err="1"/>
              <a:t>suì</a:t>
            </a:r>
            <a:r>
              <a:rPr lang="en-US" sz="2600" b="1" dirty="0"/>
              <a:t> le)-</a:t>
            </a:r>
            <a:r>
              <a:rPr lang="fr-FR" sz="2600" b="1" i="1" dirty="0"/>
              <a:t> </a:t>
            </a:r>
            <a:r>
              <a:rPr lang="fr-FR" sz="2600" i="1" dirty="0"/>
              <a:t>quel âge as-tu?</a:t>
            </a:r>
            <a:r>
              <a:rPr lang="en-US" sz="2600" dirty="0"/>
              <a:t> </a:t>
            </a:r>
          </a:p>
          <a:p>
            <a:pPr>
              <a:buNone/>
            </a:pPr>
            <a:r>
              <a:rPr lang="en-US" sz="2600" dirty="0" err="1"/>
              <a:t>est</a:t>
            </a:r>
            <a:r>
              <a:rPr lang="en-US" sz="2600" dirty="0"/>
              <a:t> le plus </a:t>
            </a:r>
            <a:r>
              <a:rPr lang="en-US" sz="2600" dirty="0" err="1"/>
              <a:t>utilisé</a:t>
            </a:r>
            <a:r>
              <a:rPr lang="en-US" sz="2600" dirty="0"/>
              <a:t> pour les </a:t>
            </a:r>
            <a:r>
              <a:rPr lang="en-US" sz="2600" dirty="0" err="1"/>
              <a:t>enfants</a:t>
            </a:r>
            <a:r>
              <a:rPr lang="en-US" sz="2600" dirty="0"/>
              <a:t> -10 ans.</a:t>
            </a:r>
            <a:endParaRPr lang="fr-FR" sz="2600" dirty="0"/>
          </a:p>
          <a:p>
            <a:pPr>
              <a:buNone/>
            </a:pPr>
            <a:endParaRPr lang="fr-FR" sz="2600" dirty="0"/>
          </a:p>
          <a:p>
            <a:pPr>
              <a:buNone/>
            </a:pPr>
            <a:endParaRPr lang="fr-FR" dirty="0"/>
          </a:p>
        </p:txBody>
      </p:sp>
      <p:sp>
        <p:nvSpPr>
          <p:cNvPr id="3" name="Footer Placeholder 2">
            <a:extLst>
              <a:ext uri="{FF2B5EF4-FFF2-40B4-BE49-F238E27FC236}">
                <a16:creationId xmlns="" xmlns:a16="http://schemas.microsoft.com/office/drawing/2014/main" id="{1FB4A7D3-A62E-426C-8C2A-6E4779B4D7A4}"/>
              </a:ext>
            </a:extLst>
          </p:cNvPr>
          <p:cNvSpPr>
            <a:spLocks noGrp="1"/>
          </p:cNvSpPr>
          <p:nvPr>
            <p:ph type="ftr" sz="quarter" idx="11"/>
          </p:nvPr>
        </p:nvSpPr>
        <p:spPr/>
        <p:txBody>
          <a:bodyPr/>
          <a:lstStyle/>
          <a:p>
            <a:r>
              <a:rPr lang="fr-FR" smtClean="0"/>
              <a:t>Daphne OLSON@SKEMA</a:t>
            </a:r>
            <a:endParaRPr lang="fr-FR"/>
          </a:p>
        </p:txBody>
      </p:sp>
      <p:sp>
        <p:nvSpPr>
          <p:cNvPr id="2" name="Slide Number Placeholder 1"/>
          <p:cNvSpPr>
            <a:spLocks noGrp="1"/>
          </p:cNvSpPr>
          <p:nvPr>
            <p:ph type="sldNum" sz="quarter" idx="12"/>
          </p:nvPr>
        </p:nvSpPr>
        <p:spPr/>
        <p:txBody>
          <a:bodyPr/>
          <a:lstStyle/>
          <a:p>
            <a:fld id="{3B8A6EA6-9337-4236-9F6E-EC90D0B1F3A9}"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395</TotalTime>
  <Words>820</Words>
  <Application>Microsoft Office PowerPoint</Application>
  <PresentationFormat>On-screen Show (4:3)</PresentationFormat>
  <Paragraphs>185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 Lesson 5</vt:lpstr>
      <vt:lpstr>The interrogative Pronoun 几 Jǐ</vt:lpstr>
      <vt:lpstr>PowerPoint Presentation</vt:lpstr>
      <vt:lpstr> Measure words/ Spécificatifs ou classificateurs  </vt:lpstr>
      <vt:lpstr>Les classificaterus </vt:lpstr>
      <vt:lpstr>Examples:</vt:lpstr>
      <vt:lpstr>了le --- Indicating a change</vt:lpstr>
      <vt:lpstr> The use of  了（le) in Chinese </vt:lpstr>
      <vt:lpstr>The interrogative phrase  多duō +大dà</vt:lpstr>
      <vt:lpstr>Common mistakes to answer age </vt:lpstr>
      <vt:lpstr>   多duō = how (quel ?/ combien?)   </vt:lpstr>
      <vt:lpstr>    有(yǒu)= have      没有(méiyǒu)=don’t have</vt:lpstr>
      <vt:lpstr>Traduire le verbe [avoir] 有(yǒu)</vt:lpstr>
      <vt:lpstr>Cette différence de négation est essentielle car, pour répondre oui et non en chinois, on répète le plus souvent l’element verbal de la question.</vt:lpstr>
      <vt:lpstr> Négation de "有yǒu " </vt:lpstr>
      <vt:lpstr>vocabulaire supplémentaire</vt:lpstr>
      <vt:lpstr>PowerPoint Presentation</vt:lpstr>
      <vt:lpstr>Practice to ask questions &amp; answer questions (Entraînez-vous à poser des questions et à répondre des questions)</vt:lpstr>
      <vt:lpstr>HSK Lesson 5.1</vt:lpstr>
      <vt:lpstr>HSK Lesson 5.2a</vt:lpstr>
      <vt:lpstr>HSK Lesson 5.2b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5</dc:title>
  <dc:creator>colson</dc:creator>
  <cp:lastModifiedBy>colson</cp:lastModifiedBy>
  <cp:revision>80</cp:revision>
  <dcterms:created xsi:type="dcterms:W3CDTF">2016-10-04T19:44:10Z</dcterms:created>
  <dcterms:modified xsi:type="dcterms:W3CDTF">2024-04-16T12:01:16Z</dcterms:modified>
</cp:coreProperties>
</file>