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60" r:id="rId3"/>
    <p:sldId id="257" r:id="rId4"/>
    <p:sldId id="256" r:id="rId5"/>
    <p:sldId id="258" r:id="rId6"/>
    <p:sldId id="269" r:id="rId7"/>
    <p:sldId id="259" r:id="rId8"/>
    <p:sldId id="268" r:id="rId9"/>
    <p:sldId id="263" r:id="rId10"/>
    <p:sldId id="264" r:id="rId11"/>
    <p:sldId id="265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EFE67-59F0-4B0A-8C3F-DDDDFE597B9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F8771-B436-40BC-B4C8-0868711C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1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35F2-7310-4249-BFEF-B0A0D6E30D7B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OLSON@EURECOM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B2-180A-47F6-AA4D-74EC3D3A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8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3C49-F761-497A-B521-6C625D5F2B32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OLSON@EURECOM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B2-180A-47F6-AA4D-74EC3D3A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3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93E2-2C69-4803-8023-4C161FB41E9D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OLSON@EURECOM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B2-180A-47F6-AA4D-74EC3D3A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9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FFD5-F798-4B8A-912B-B2FB83C0D22B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OLSON@EURECOM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B2-180A-47F6-AA4D-74EC3D3A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7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720F-3068-459C-9058-C66DB5CAE120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OLSON@EURECOM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B2-180A-47F6-AA4D-74EC3D3A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7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ACC1-634A-4948-BDCA-3DAB375AF670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OLSON@EURECOM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B2-180A-47F6-AA4D-74EC3D3A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3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F707-7908-4FAE-8E22-3D20551D882B}" type="datetime1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OLSON@EURECOM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B2-180A-47F6-AA4D-74EC3D3A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2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5B7A-F4BC-4484-B8EE-E18AFE5EC704}" type="datetime1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OLSON@EURECOM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B2-180A-47F6-AA4D-74EC3D3A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1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4F42-F303-4CFC-99A2-41AC4DA3EBBA}" type="datetime1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OLSON@EURECOM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B2-180A-47F6-AA4D-74EC3D3A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9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5B7B-4F9D-4886-8049-96DB6957379C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OLSON@EURECOM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B2-180A-47F6-AA4D-74EC3D3A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4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2C11-3D0C-4007-AA5E-88F2629BB4DB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OLSON@EURECOM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B2-180A-47F6-AA4D-74EC3D3A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3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A0D1-B66C-4B65-8EC4-C468D44AFE1B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Daphne OLSON@EURECOM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C3AB2-180A-47F6-AA4D-74EC3D3A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850106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b="1" dirty="0" smtClean="0">
                <a:solidFill>
                  <a:srgbClr val="000099"/>
                </a:solidFill>
              </a:rPr>
              <a:t>Phrases </a:t>
            </a:r>
            <a:r>
              <a:rPr lang="en-US" b="1" dirty="0" err="1">
                <a:solidFill>
                  <a:srgbClr val="000099"/>
                </a:solidFill>
              </a:rPr>
              <a:t>utiles</a:t>
            </a:r>
            <a:endParaRPr lang="en-US" b="1" dirty="0">
              <a:solidFill>
                <a:srgbClr val="0000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OLSON@HSK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1955F-18D6-4930-9875-D8DCACBF9D88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219256" cy="4713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/>
              <a:t>   </a:t>
            </a:r>
            <a:r>
              <a:rPr lang="zh-TW" altLang="en-US" sz="2800" b="1" dirty="0" smtClean="0">
                <a:solidFill>
                  <a:srgbClr val="000099"/>
                </a:solidFill>
                <a:latin typeface="Calibri"/>
                <a:cs typeface="Calibri"/>
              </a:rPr>
              <a:t>❶</a:t>
            </a:r>
            <a:r>
              <a:rPr lang="zh-TW" altLang="en-US" b="1" dirty="0" smtClean="0">
                <a:solidFill>
                  <a:srgbClr val="000099"/>
                </a:solidFill>
              </a:rPr>
              <a:t> 我不  </a:t>
            </a:r>
            <a:r>
              <a:rPr lang="zh-TW" altLang="en-US" b="1" dirty="0" smtClean="0">
                <a:solidFill>
                  <a:srgbClr val="D60093"/>
                </a:solidFill>
              </a:rPr>
              <a:t>知道</a:t>
            </a:r>
            <a:endParaRPr lang="fr-FR" altLang="zh-TW" b="1" dirty="0" smtClean="0">
              <a:solidFill>
                <a:srgbClr val="D60093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/>
              <a:t>w</a:t>
            </a:r>
            <a:r>
              <a:rPr lang="en-US" dirty="0" err="1" smtClean="0"/>
              <a:t>ǒ</a:t>
            </a:r>
            <a:r>
              <a:rPr lang="en-US" dirty="0" smtClean="0"/>
              <a:t> </a:t>
            </a:r>
            <a:r>
              <a:rPr lang="en-US" dirty="0" err="1"/>
              <a:t>bù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D60093"/>
                </a:solidFill>
              </a:rPr>
              <a:t>zhīdào</a:t>
            </a:r>
            <a:r>
              <a:rPr lang="en-US" dirty="0" smtClean="0">
                <a:solidFill>
                  <a:srgbClr val="D60093"/>
                </a:solidFill>
              </a:rPr>
              <a:t>                      </a:t>
            </a:r>
            <a:r>
              <a:rPr lang="en-US" b="1" dirty="0" smtClean="0">
                <a:solidFill>
                  <a:srgbClr val="D60093"/>
                </a:solidFill>
                <a:latin typeface="Calibri"/>
                <a:cs typeface="Calibri"/>
              </a:rPr>
              <a:t>*</a:t>
            </a:r>
            <a:r>
              <a:rPr lang="zh-TW" altLang="en-US" sz="2000" b="1" dirty="0" smtClean="0">
                <a:solidFill>
                  <a:srgbClr val="000099"/>
                </a:solidFill>
              </a:rPr>
              <a:t>知道</a:t>
            </a:r>
            <a:r>
              <a:rPr lang="zh-TW" altLang="en-US" sz="2000" b="1" dirty="0" smtClean="0">
                <a:solidFill>
                  <a:srgbClr val="D60093"/>
                </a:solidFill>
              </a:rPr>
              <a:t> </a:t>
            </a:r>
            <a:r>
              <a:rPr lang="en-US" sz="2000" b="1" dirty="0" err="1" smtClean="0">
                <a:solidFill>
                  <a:srgbClr val="D60093"/>
                </a:solidFill>
              </a:rPr>
              <a:t>zhīdào</a:t>
            </a:r>
            <a:r>
              <a:rPr lang="en-US" sz="2000" b="1" dirty="0" smtClean="0">
                <a:solidFill>
                  <a:srgbClr val="D60093"/>
                </a:solidFill>
              </a:rPr>
              <a:t>  =</a:t>
            </a:r>
            <a:r>
              <a:rPr lang="zh-TW" altLang="en-US" sz="2000" b="1" dirty="0" smtClean="0">
                <a:solidFill>
                  <a:srgbClr val="D60093"/>
                </a:solidFill>
              </a:rPr>
              <a:t> </a:t>
            </a:r>
            <a:r>
              <a:rPr lang="en-US" sz="2000" b="1" dirty="0" smtClean="0"/>
              <a:t>savoir </a:t>
            </a:r>
          </a:p>
          <a:p>
            <a:pPr marL="0" indent="0">
              <a:buNone/>
            </a:pPr>
            <a:r>
              <a:rPr lang="en-US" sz="2800" dirty="0" smtClean="0"/>
              <a:t>         </a:t>
            </a:r>
            <a:r>
              <a:rPr lang="en-US" sz="2800" dirty="0" smtClean="0">
                <a:solidFill>
                  <a:srgbClr val="008A3E"/>
                </a:solidFill>
              </a:rPr>
              <a:t>Je </a:t>
            </a:r>
            <a:r>
              <a:rPr lang="en-US" sz="2800" dirty="0">
                <a:solidFill>
                  <a:srgbClr val="008A3E"/>
                </a:solidFill>
              </a:rPr>
              <a:t>ne </a:t>
            </a:r>
            <a:r>
              <a:rPr lang="en-US" sz="2800" dirty="0">
                <a:solidFill>
                  <a:srgbClr val="D60093"/>
                </a:solidFill>
              </a:rPr>
              <a:t>sais</a:t>
            </a:r>
            <a:r>
              <a:rPr lang="en-US" sz="2800" dirty="0">
                <a:solidFill>
                  <a:srgbClr val="008A3E"/>
                </a:solidFill>
              </a:rPr>
              <a:t> </a:t>
            </a:r>
            <a:r>
              <a:rPr lang="en-US" sz="2800" dirty="0" smtClean="0">
                <a:solidFill>
                  <a:srgbClr val="008A3E"/>
                </a:solidFill>
              </a:rPr>
              <a:t>pas    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zh-TW" altLang="en-US" dirty="0" smtClean="0">
                <a:latin typeface="Calibri"/>
                <a:cs typeface="Calibri"/>
              </a:rPr>
              <a:t>   </a:t>
            </a:r>
            <a:r>
              <a:rPr lang="zh-TW" altLang="en-US" sz="2800" b="1" dirty="0" smtClean="0">
                <a:solidFill>
                  <a:srgbClr val="000099"/>
                </a:solidFill>
                <a:latin typeface="Calibri"/>
                <a:cs typeface="Calibri"/>
              </a:rPr>
              <a:t>❷</a:t>
            </a:r>
            <a:r>
              <a:rPr lang="zh-TW" altLang="en-US" b="1" dirty="0" smtClean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lang="zh-TW" altLang="en-US" b="1" dirty="0" smtClean="0">
                <a:solidFill>
                  <a:srgbClr val="000099"/>
                </a:solidFill>
              </a:rPr>
              <a:t>我不 </a:t>
            </a:r>
            <a:r>
              <a:rPr lang="zh-TW" altLang="en-US" b="1" dirty="0" smtClean="0">
                <a:solidFill>
                  <a:srgbClr val="D60093"/>
                </a:solidFill>
              </a:rPr>
              <a:t>认识</a:t>
            </a:r>
            <a:endParaRPr lang="fr-FR" altLang="zh-TW" b="1" dirty="0" smtClean="0">
              <a:solidFill>
                <a:srgbClr val="D60093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wǒ</a:t>
            </a:r>
            <a:r>
              <a:rPr lang="en-US" dirty="0" smtClean="0"/>
              <a:t> </a:t>
            </a:r>
            <a:r>
              <a:rPr lang="en-US" dirty="0" err="1"/>
              <a:t>bù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D60093"/>
                </a:solidFill>
              </a:rPr>
              <a:t>rènshí</a:t>
            </a:r>
            <a:endParaRPr lang="en-US" dirty="0" smtClean="0">
              <a:solidFill>
                <a:srgbClr val="D60093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       Je </a:t>
            </a:r>
            <a:r>
              <a:rPr lang="en-US" sz="2800" dirty="0"/>
              <a:t>ne </a:t>
            </a:r>
            <a:r>
              <a:rPr lang="en-US" sz="2800" dirty="0" err="1" smtClean="0">
                <a:solidFill>
                  <a:srgbClr val="D60093"/>
                </a:solidFill>
              </a:rPr>
              <a:t>connais</a:t>
            </a:r>
            <a:r>
              <a:rPr lang="en-US" sz="2800" dirty="0"/>
              <a:t> </a:t>
            </a:r>
            <a:r>
              <a:rPr lang="en-US" sz="2800" dirty="0" smtClean="0"/>
              <a:t>pas         </a:t>
            </a:r>
          </a:p>
          <a:p>
            <a:pPr marL="0" indent="0">
              <a:buNone/>
            </a:pPr>
            <a:r>
              <a:rPr lang="fr-FR" altLang="zh-TW" sz="2000" b="1" dirty="0" smtClean="0">
                <a:solidFill>
                  <a:srgbClr val="000099"/>
                </a:solidFill>
              </a:rPr>
              <a:t>			</a:t>
            </a:r>
            <a:r>
              <a:rPr lang="fr-FR" altLang="zh-TW" sz="2000" b="1" dirty="0">
                <a:solidFill>
                  <a:srgbClr val="000099"/>
                </a:solidFill>
              </a:rPr>
              <a:t> </a:t>
            </a:r>
            <a:r>
              <a:rPr lang="fr-FR" altLang="zh-TW" sz="2000" b="1" dirty="0" smtClean="0">
                <a:solidFill>
                  <a:srgbClr val="000099"/>
                </a:solidFill>
              </a:rPr>
              <a:t>            </a:t>
            </a:r>
            <a:r>
              <a:rPr lang="fr-FR" altLang="zh-TW" sz="2800" b="1" dirty="0" smtClean="0">
                <a:solidFill>
                  <a:srgbClr val="000099"/>
                </a:solidFill>
                <a:latin typeface="Calibri"/>
                <a:cs typeface="Calibri"/>
              </a:rPr>
              <a:t>*</a:t>
            </a:r>
            <a:r>
              <a:rPr lang="zh-TW" altLang="en-US" sz="2000" b="1" dirty="0" smtClean="0">
                <a:solidFill>
                  <a:srgbClr val="000099"/>
                </a:solidFill>
              </a:rPr>
              <a:t>认识 </a:t>
            </a:r>
            <a:r>
              <a:rPr lang="en-US" sz="2000" b="1" dirty="0" err="1" smtClean="0">
                <a:solidFill>
                  <a:srgbClr val="D60093"/>
                </a:solidFill>
              </a:rPr>
              <a:t>rènshí</a:t>
            </a:r>
            <a:r>
              <a:rPr lang="en-US" sz="2000" b="1" dirty="0" smtClean="0">
                <a:solidFill>
                  <a:srgbClr val="D60093"/>
                </a:solidFill>
              </a:rPr>
              <a:t>= </a:t>
            </a:r>
            <a:r>
              <a:rPr lang="en-US" sz="2000" b="1" dirty="0" err="1" smtClean="0"/>
              <a:t>Rencontrer</a:t>
            </a:r>
            <a:r>
              <a:rPr lang="en-US" sz="2000" b="1" dirty="0"/>
              <a:t>/ </a:t>
            </a:r>
            <a:r>
              <a:rPr lang="en-US" sz="2000" b="1" dirty="0" err="1"/>
              <a:t>connaître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4713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OLSON@EURECOM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B2-180A-47F6-AA4D-74EC3D3AF07D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782" y="1340768"/>
            <a:ext cx="6963617" cy="522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46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OLSON@EURECOM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B2-180A-47F6-AA4D-74EC3D3AF07D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29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5616" y="274320"/>
            <a:ext cx="7818072" cy="562392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en-GB" dirty="0" smtClean="0"/>
              <a:t>Useful question words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71600" y="1052736"/>
            <a:ext cx="4176464" cy="5400600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zh-TW" alt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❶ </a:t>
            </a:r>
            <a:r>
              <a:rPr lang="zh-TW" altLang="en-US" sz="2400" b="1" dirty="0" smtClean="0"/>
              <a:t>谁 </a:t>
            </a:r>
            <a:r>
              <a:rPr lang="en-US" sz="2400" b="1" dirty="0" err="1" smtClean="0"/>
              <a:t>sheí</a:t>
            </a:r>
            <a:r>
              <a:rPr lang="en-US" sz="2400" b="1" dirty="0" smtClean="0"/>
              <a:t>  </a:t>
            </a:r>
            <a:r>
              <a:rPr lang="en-US" sz="1900" dirty="0" smtClean="0">
                <a:solidFill>
                  <a:srgbClr val="FF0000"/>
                </a:solidFill>
              </a:rPr>
              <a:t>(lesson 4)</a:t>
            </a:r>
            <a:endParaRPr lang="en-GB" altLang="zh-TW" sz="1900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lang="zh-TW" alt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❷ </a:t>
            </a:r>
            <a:r>
              <a:rPr lang="zh-TW" altLang="en-US" sz="2400" b="1" dirty="0" smtClean="0"/>
              <a:t>什么</a:t>
            </a:r>
            <a:r>
              <a:rPr lang="zh-TW" altLang="en-US" sz="2400" dirty="0" smtClean="0"/>
              <a:t> </a:t>
            </a:r>
            <a:r>
              <a:rPr lang="en-US" sz="2400" dirty="0" err="1" smtClean="0"/>
              <a:t>shénme</a:t>
            </a:r>
            <a:r>
              <a:rPr lang="en-US" sz="2400" dirty="0" smtClean="0"/>
              <a:t> </a:t>
            </a:r>
            <a:r>
              <a:rPr lang="en-US" sz="1700" dirty="0" smtClean="0">
                <a:solidFill>
                  <a:srgbClr val="FF0000"/>
                </a:solidFill>
              </a:rPr>
              <a:t>(lesson3)</a:t>
            </a:r>
          </a:p>
          <a:p>
            <a:pPr marL="82296" indent="0">
              <a:buNone/>
            </a:pPr>
            <a:r>
              <a:rPr lang="zh-TW" alt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❸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 smtClean="0">
                <a:solidFill>
                  <a:srgbClr val="FF0000"/>
                </a:solidFill>
              </a:rPr>
              <a:t>哪 </a:t>
            </a:r>
            <a:r>
              <a:rPr lang="en-US" sz="2400" dirty="0" err="1" smtClean="0">
                <a:solidFill>
                  <a:srgbClr val="FF0000"/>
                </a:solidFill>
              </a:rPr>
              <a:t>nǎ</a:t>
            </a:r>
            <a:r>
              <a:rPr lang="en-US" sz="2400" dirty="0" smtClean="0">
                <a:solidFill>
                  <a:srgbClr val="FF0000"/>
                </a:solidFill>
              </a:rPr>
              <a:t>=(</a:t>
            </a:r>
            <a:r>
              <a:rPr lang="en-US" sz="2400" dirty="0" err="1" smtClean="0">
                <a:solidFill>
                  <a:srgbClr val="FF0000"/>
                </a:solidFill>
              </a:rPr>
              <a:t>quel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quelle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laquel</a:t>
            </a:r>
            <a:r>
              <a:rPr lang="en-US" sz="2400" dirty="0" smtClean="0">
                <a:solidFill>
                  <a:srgbClr val="FF0000"/>
                </a:solidFill>
              </a:rPr>
              <a:t>..)  	</a:t>
            </a:r>
            <a:r>
              <a:rPr lang="en-US" sz="1700" dirty="0" smtClean="0">
                <a:solidFill>
                  <a:srgbClr val="FF0000"/>
                </a:solidFill>
              </a:rPr>
              <a:t>(lesson 4) </a:t>
            </a:r>
            <a:endParaRPr lang="en-US" sz="1700" dirty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lang="zh-TW" alt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❹</a:t>
            </a:r>
            <a:r>
              <a:rPr lang="zh-TW" altLang="en-US" sz="2400" i="1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zh-TW" altLang="en-US" sz="2400" i="1" dirty="0" smtClean="0"/>
              <a:t>哪</a:t>
            </a:r>
            <a:r>
              <a:rPr lang="zh-CN" altLang="en-US" sz="2400" i="1" dirty="0" smtClean="0"/>
              <a:t>儿</a:t>
            </a:r>
            <a:r>
              <a:rPr lang="en-US" sz="2400" i="1" dirty="0" err="1" smtClean="0"/>
              <a:t>nǎr</a:t>
            </a:r>
            <a:r>
              <a:rPr lang="en-US" sz="2400" i="1" dirty="0" smtClean="0"/>
              <a:t>  </a:t>
            </a:r>
            <a:r>
              <a:rPr lang="en-US" sz="1700" i="1" dirty="0" smtClean="0"/>
              <a:t>(lesson9)</a:t>
            </a:r>
          </a:p>
          <a:p>
            <a:pPr marL="82296" indent="0">
              <a:buNone/>
            </a:pPr>
            <a:r>
              <a:rPr lang="zh-TW" altLang="en-US" sz="2400" dirty="0">
                <a:solidFill>
                  <a:srgbClr val="0000FF"/>
                </a:solidFill>
                <a:latin typeface="Calibri"/>
                <a:cs typeface="Calibri"/>
              </a:rPr>
              <a:t>❺ </a:t>
            </a:r>
            <a:r>
              <a:rPr lang="zh-TW" altLang="en-US" sz="2400" b="1" dirty="0" smtClean="0"/>
              <a:t>几 </a:t>
            </a:r>
            <a:r>
              <a:rPr lang="en-US" sz="2400" b="1" dirty="0" err="1" smtClean="0"/>
              <a:t>Jǐ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1900" i="1" dirty="0" smtClean="0">
                <a:solidFill>
                  <a:srgbClr val="FF0000"/>
                </a:solidFill>
              </a:rPr>
              <a:t>(</a:t>
            </a:r>
            <a:r>
              <a:rPr lang="en-US" sz="1900" i="1" dirty="0">
                <a:solidFill>
                  <a:srgbClr val="FF0000"/>
                </a:solidFill>
              </a:rPr>
              <a:t>lesson5)</a:t>
            </a:r>
          </a:p>
          <a:p>
            <a:pPr marL="82296" indent="0">
              <a:buNone/>
            </a:pPr>
            <a:r>
              <a:rPr lang="en-US" sz="2400" i="1" dirty="0" smtClean="0">
                <a:solidFill>
                  <a:srgbClr val="0000FF"/>
                </a:solidFill>
              </a:rPr>
              <a:t>(</a:t>
            </a:r>
            <a:r>
              <a:rPr lang="en-US" sz="2400" i="1" dirty="0" err="1" smtClean="0">
                <a:solidFill>
                  <a:srgbClr val="0000FF"/>
                </a:solidFill>
              </a:rPr>
              <a:t>quelques,plusieurs</a:t>
            </a:r>
            <a:r>
              <a:rPr lang="en-US" sz="2400" i="1" dirty="0" smtClean="0">
                <a:solidFill>
                  <a:srgbClr val="0000FF"/>
                </a:solidFill>
              </a:rPr>
              <a:t>)</a:t>
            </a:r>
            <a:r>
              <a:rPr lang="en-US" sz="1900" i="1" dirty="0">
                <a:solidFill>
                  <a:srgbClr val="FF0000"/>
                </a:solidFill>
              </a:rPr>
              <a:t> (lesson5)</a:t>
            </a:r>
          </a:p>
          <a:p>
            <a:pPr marL="82296" indent="0">
              <a:buNone/>
            </a:pPr>
            <a:r>
              <a:rPr lang="fr-FR" altLang="zh-TW" sz="2400" i="1" dirty="0" smtClean="0">
                <a:solidFill>
                  <a:srgbClr val="0000FF"/>
                </a:solidFill>
              </a:rPr>
              <a:t>   - </a:t>
            </a:r>
            <a:r>
              <a:rPr lang="zh-TW" altLang="en-US" sz="2400" b="1" dirty="0" smtClean="0">
                <a:solidFill>
                  <a:srgbClr val="0000FF"/>
                </a:solidFill>
              </a:rPr>
              <a:t>几岁</a:t>
            </a:r>
            <a:r>
              <a:rPr lang="fr-FR" altLang="zh-TW" sz="2400" b="1" dirty="0" err="1" smtClean="0">
                <a:solidFill>
                  <a:srgbClr val="0000FF"/>
                </a:solidFill>
              </a:rPr>
              <a:t>jǐ</a:t>
            </a:r>
            <a:r>
              <a:rPr lang="fr-FR" altLang="zh-TW" sz="2400" b="1" dirty="0" smtClean="0">
                <a:solidFill>
                  <a:srgbClr val="0000FF"/>
                </a:solidFill>
              </a:rPr>
              <a:t> </a:t>
            </a:r>
            <a:r>
              <a:rPr lang="fr-FR" altLang="zh-TW" sz="2400" b="1" dirty="0" err="1" smtClean="0">
                <a:solidFill>
                  <a:srgbClr val="0000FF"/>
                </a:solidFill>
              </a:rPr>
              <a:t>suì</a:t>
            </a:r>
            <a:r>
              <a:rPr lang="fr-FR" altLang="zh-TW" sz="2400" b="1" dirty="0" smtClean="0">
                <a:solidFill>
                  <a:srgbClr val="0000FF"/>
                </a:solidFill>
              </a:rPr>
              <a:t> </a:t>
            </a:r>
            <a:r>
              <a:rPr lang="fr-FR" altLang="zh-TW" sz="2400" dirty="0" smtClean="0">
                <a:solidFill>
                  <a:srgbClr val="0000FF"/>
                </a:solidFill>
              </a:rPr>
              <a:t>(</a:t>
            </a:r>
            <a:r>
              <a:rPr lang="en-US" altLang="zh-TW" sz="2400" i="1" dirty="0" err="1">
                <a:solidFill>
                  <a:srgbClr val="0000FF"/>
                </a:solidFill>
              </a:rPr>
              <a:t>quel</a:t>
            </a:r>
            <a:r>
              <a:rPr lang="en-US" altLang="zh-TW" sz="2400" i="1" dirty="0">
                <a:solidFill>
                  <a:srgbClr val="0000FF"/>
                </a:solidFill>
              </a:rPr>
              <a:t> </a:t>
            </a:r>
            <a:r>
              <a:rPr lang="en-US" altLang="zh-TW" sz="2400" i="1" dirty="0" err="1" smtClean="0">
                <a:solidFill>
                  <a:srgbClr val="0000FF"/>
                </a:solidFill>
              </a:rPr>
              <a:t>âge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?   (-10)</a:t>
            </a:r>
          </a:p>
          <a:p>
            <a:pPr marL="82296" indent="0">
              <a:buNone/>
            </a:pPr>
            <a:r>
              <a:rPr lang="fr-FR" altLang="zh-TW" sz="2400" i="1" dirty="0">
                <a:solidFill>
                  <a:srgbClr val="0000FF"/>
                </a:solidFill>
              </a:rPr>
              <a:t> </a:t>
            </a:r>
            <a:r>
              <a:rPr lang="fr-FR" altLang="zh-TW" sz="2400" i="1" dirty="0" smtClean="0">
                <a:solidFill>
                  <a:srgbClr val="0000FF"/>
                </a:solidFill>
              </a:rPr>
              <a:t>  -</a:t>
            </a:r>
            <a:r>
              <a:rPr lang="zh-TW" altLang="en-US" sz="2400" dirty="0"/>
              <a:t> </a:t>
            </a:r>
            <a:r>
              <a:rPr lang="zh-TW" altLang="en-US" sz="2400" b="1" dirty="0" smtClean="0">
                <a:solidFill>
                  <a:srgbClr val="0000FF"/>
                </a:solidFill>
              </a:rPr>
              <a:t>几</a:t>
            </a:r>
            <a:r>
              <a:rPr lang="zh-TW" altLang="en-US" sz="2400" b="1" dirty="0">
                <a:solidFill>
                  <a:srgbClr val="0000FF"/>
                </a:solidFill>
              </a:rPr>
              <a:t>口</a:t>
            </a:r>
            <a:r>
              <a:rPr lang="zh-TW" altLang="en-US" sz="2400" b="1" dirty="0" smtClean="0">
                <a:solidFill>
                  <a:srgbClr val="0000FF"/>
                </a:solidFill>
              </a:rPr>
              <a:t>人</a:t>
            </a:r>
            <a:r>
              <a:rPr lang="fr-FR" altLang="zh-TW" sz="2400" b="1" dirty="0" err="1" smtClean="0">
                <a:solidFill>
                  <a:srgbClr val="0000FF"/>
                </a:solidFill>
              </a:rPr>
              <a:t>jǐ</a:t>
            </a:r>
            <a:r>
              <a:rPr lang="fr-FR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err="1" smtClean="0">
                <a:solidFill>
                  <a:srgbClr val="0000FF"/>
                </a:solidFill>
              </a:rPr>
              <a:t>kǒu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err="1" smtClean="0">
                <a:solidFill>
                  <a:srgbClr val="0000FF"/>
                </a:solidFill>
              </a:rPr>
              <a:t>rén</a:t>
            </a:r>
            <a:r>
              <a:rPr lang="en-US" altLang="zh-TW" sz="2400" dirty="0" smtClean="0">
                <a:solidFill>
                  <a:srgbClr val="0000FF"/>
                </a:solidFill>
              </a:rPr>
              <a:t>?</a:t>
            </a:r>
            <a:endParaRPr lang="fr-FR" altLang="zh-TW" sz="2400" dirty="0" smtClean="0">
              <a:solidFill>
                <a:srgbClr val="0000FF"/>
              </a:solidFill>
            </a:endParaRPr>
          </a:p>
          <a:p>
            <a:pPr marL="82296" indent="0">
              <a:buNone/>
            </a:pPr>
            <a:r>
              <a:rPr lang="zh-TW" altLang="en-US" sz="2400" dirty="0">
                <a:solidFill>
                  <a:srgbClr val="009900"/>
                </a:solidFill>
                <a:latin typeface="Calibri"/>
                <a:cs typeface="Calibri"/>
              </a:rPr>
              <a:t>❻ </a:t>
            </a:r>
            <a:r>
              <a:rPr lang="zh-TW" altLang="en-US" sz="2400" dirty="0" smtClean="0">
                <a:solidFill>
                  <a:srgbClr val="009900"/>
                </a:solidFill>
              </a:rPr>
              <a:t>为什么 </a:t>
            </a:r>
            <a:r>
              <a:rPr lang="en-US" sz="2400" dirty="0" err="1" smtClean="0">
                <a:solidFill>
                  <a:srgbClr val="009900"/>
                </a:solidFill>
              </a:rPr>
              <a:t>wèishénme</a:t>
            </a:r>
            <a:r>
              <a:rPr lang="en-US" sz="2400" dirty="0" smtClean="0">
                <a:solidFill>
                  <a:srgbClr val="009900"/>
                </a:solidFill>
              </a:rPr>
              <a:t> (</a:t>
            </a:r>
            <a:r>
              <a:rPr lang="en-US" sz="2400" dirty="0" err="1" smtClean="0">
                <a:solidFill>
                  <a:srgbClr val="009900"/>
                </a:solidFill>
              </a:rPr>
              <a:t>hsk</a:t>
            </a:r>
            <a:r>
              <a:rPr lang="en-US" sz="2400" dirty="0" smtClean="0">
                <a:solidFill>
                  <a:srgbClr val="009900"/>
                </a:solidFill>
              </a:rPr>
              <a:t> 2)</a:t>
            </a:r>
          </a:p>
          <a:p>
            <a:pPr marL="82296" indent="0">
              <a:buNone/>
            </a:pPr>
            <a:endParaRPr lang="en-US" sz="2400" dirty="0" smtClean="0">
              <a:solidFill>
                <a:srgbClr val="009900"/>
              </a:solidFill>
            </a:endParaRPr>
          </a:p>
          <a:p>
            <a:pPr marL="82296" indent="0">
              <a:buNone/>
            </a:pPr>
            <a:r>
              <a:rPr lang="zh-TW" alt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❼ </a:t>
            </a:r>
            <a:r>
              <a:rPr lang="zh-TW" altLang="en-US" sz="2400" b="1" dirty="0" smtClean="0"/>
              <a:t>多 </a:t>
            </a:r>
            <a:r>
              <a:rPr lang="en-US" altLang="zh-TW" sz="2400" b="1" dirty="0" err="1" smtClean="0"/>
              <a:t>duō</a:t>
            </a:r>
            <a:r>
              <a:rPr lang="en-US" altLang="zh-TW" sz="2400" b="1" dirty="0" smtClean="0"/>
              <a:t> </a:t>
            </a:r>
            <a:r>
              <a:rPr lang="en-US" altLang="zh-TW" sz="2400" dirty="0" smtClean="0">
                <a:solidFill>
                  <a:srgbClr val="0000FF"/>
                </a:solidFill>
              </a:rPr>
              <a:t>(</a:t>
            </a:r>
            <a:r>
              <a:rPr lang="en-US" altLang="zh-TW" sz="2400" i="1" dirty="0" err="1" smtClean="0">
                <a:solidFill>
                  <a:srgbClr val="0000FF"/>
                </a:solidFill>
              </a:rPr>
              <a:t>numbreux</a:t>
            </a:r>
            <a:r>
              <a:rPr lang="en-US" altLang="zh-TW" sz="2400" dirty="0" smtClean="0">
                <a:solidFill>
                  <a:srgbClr val="0000FF"/>
                </a:solidFill>
              </a:rPr>
              <a:t>) </a:t>
            </a:r>
            <a:r>
              <a:rPr lang="en-US" altLang="zh-TW" sz="1900" i="1" dirty="0" smtClean="0">
                <a:solidFill>
                  <a:srgbClr val="FF0000"/>
                </a:solidFill>
              </a:rPr>
              <a:t>(lesson 5, 8)</a:t>
            </a:r>
          </a:p>
          <a:p>
            <a:pPr marL="82296" indent="0">
              <a:buNone/>
            </a:pPr>
            <a:r>
              <a:rPr lang="fr-FR" sz="2400" dirty="0" smtClean="0"/>
              <a:t>    </a:t>
            </a:r>
            <a:r>
              <a:rPr lang="fr-FR" sz="2400" dirty="0" smtClean="0">
                <a:solidFill>
                  <a:srgbClr val="FF3300"/>
                </a:solidFill>
              </a:rPr>
              <a:t>a.</a:t>
            </a:r>
            <a:r>
              <a:rPr lang="zh-TW" altLang="en-US" sz="2400" dirty="0" smtClean="0"/>
              <a:t>多</a:t>
            </a:r>
            <a:r>
              <a:rPr lang="zh-TW" altLang="en-US" sz="2400" dirty="0"/>
              <a:t>大</a:t>
            </a:r>
            <a:r>
              <a:rPr lang="zh-TW" altLang="en-US" sz="2400" dirty="0" smtClean="0"/>
              <a:t>了</a:t>
            </a:r>
            <a:r>
              <a:rPr lang="fr-FR" altLang="zh-TW" sz="2400" dirty="0" smtClean="0"/>
              <a:t>?</a:t>
            </a:r>
            <a:r>
              <a:rPr lang="en-US" altLang="zh-TW" sz="2400" dirty="0" err="1" smtClean="0"/>
              <a:t>duōdà</a:t>
            </a:r>
            <a:r>
              <a:rPr lang="en-US" altLang="zh-TW" sz="2400" dirty="0" smtClean="0"/>
              <a:t> le </a:t>
            </a:r>
            <a:r>
              <a:rPr lang="en-US" altLang="zh-TW" sz="2400" dirty="0" smtClean="0">
                <a:solidFill>
                  <a:srgbClr val="0000FF"/>
                </a:solidFill>
              </a:rPr>
              <a:t>(</a:t>
            </a:r>
            <a:r>
              <a:rPr lang="en-US" altLang="zh-TW" sz="2400" i="1" dirty="0" err="1" smtClean="0">
                <a:solidFill>
                  <a:srgbClr val="0000FF"/>
                </a:solidFill>
              </a:rPr>
              <a:t>quel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i="1" dirty="0" err="1" smtClean="0">
                <a:solidFill>
                  <a:srgbClr val="0000FF"/>
                </a:solidFill>
              </a:rPr>
              <a:t>âge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?)</a:t>
            </a:r>
          </a:p>
          <a:p>
            <a:pPr marL="82296" indent="0">
              <a:buNone/>
            </a:pPr>
            <a:r>
              <a:rPr lang="fr-FR" altLang="zh-TW" sz="2400" dirty="0" smtClean="0"/>
              <a:t>    </a:t>
            </a:r>
            <a:r>
              <a:rPr lang="fr-FR" altLang="zh-TW" sz="2400" dirty="0" smtClean="0">
                <a:solidFill>
                  <a:srgbClr val="FF3300"/>
                </a:solidFill>
              </a:rPr>
              <a:t>b.</a:t>
            </a:r>
            <a:r>
              <a:rPr lang="zh-TW" altLang="en-US" sz="2400" dirty="0" smtClean="0"/>
              <a:t>多少</a:t>
            </a:r>
            <a:r>
              <a:rPr lang="fr-FR" altLang="zh-TW" sz="2400" dirty="0" smtClean="0"/>
              <a:t>?</a:t>
            </a:r>
            <a:r>
              <a:rPr lang="en-US" altLang="zh-TW" sz="2400" dirty="0" err="1" smtClean="0"/>
              <a:t>duōshǎo</a:t>
            </a:r>
            <a:r>
              <a:rPr lang="en-US" altLang="zh-TW" sz="2400" dirty="0"/>
              <a:t> </a:t>
            </a:r>
            <a:r>
              <a:rPr lang="en-US" altLang="zh-TW" sz="2400" i="1" dirty="0">
                <a:solidFill>
                  <a:srgbClr val="0000FF"/>
                </a:solidFill>
              </a:rPr>
              <a:t>(</a:t>
            </a:r>
            <a:r>
              <a:rPr lang="en-US" altLang="zh-TW" sz="2400" i="1" dirty="0" err="1" smtClean="0">
                <a:solidFill>
                  <a:srgbClr val="0000FF"/>
                </a:solidFill>
              </a:rPr>
              <a:t>combien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?)</a:t>
            </a:r>
          </a:p>
          <a:p>
            <a:pPr marL="82296" indent="0">
              <a:buNone/>
            </a:pPr>
            <a:r>
              <a:rPr lang="fr-FR" altLang="zh-TW" sz="2400" dirty="0" smtClean="0"/>
              <a:t>    </a:t>
            </a:r>
            <a:r>
              <a:rPr lang="fr-FR" altLang="zh-TW" sz="2400" dirty="0" smtClean="0">
                <a:solidFill>
                  <a:srgbClr val="FF3300"/>
                </a:solidFill>
              </a:rPr>
              <a:t>c.</a:t>
            </a:r>
            <a:r>
              <a:rPr lang="zh-TW" altLang="en-US" sz="2400" dirty="0" smtClean="0"/>
              <a:t>多</a:t>
            </a:r>
            <a:r>
              <a:rPr lang="zh-TW" altLang="en-US" sz="2400" dirty="0"/>
              <a:t>少</a:t>
            </a:r>
            <a:r>
              <a:rPr lang="zh-TW" altLang="en-US" sz="2400" dirty="0" smtClean="0"/>
              <a:t>钱</a:t>
            </a:r>
            <a:r>
              <a:rPr lang="fr-FR" altLang="zh-TW" sz="2400" dirty="0" smtClean="0"/>
              <a:t>?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dirty="0" err="1" smtClean="0"/>
              <a:t>uōshǎo</a:t>
            </a:r>
            <a:r>
              <a:rPr lang="en-US" sz="2400" dirty="0" smtClean="0"/>
              <a:t> </a:t>
            </a:r>
            <a:r>
              <a:rPr lang="en-US" sz="2400" dirty="0" err="1" smtClean="0"/>
              <a:t>qián</a:t>
            </a:r>
            <a:r>
              <a:rPr lang="en-US" sz="2400" dirty="0"/>
              <a:t> </a:t>
            </a:r>
            <a:r>
              <a:rPr lang="en-US" sz="2400" dirty="0" smtClean="0"/>
              <a:t>   	</a:t>
            </a:r>
            <a:r>
              <a:rPr lang="en-US" sz="2400" i="1" dirty="0" smtClean="0">
                <a:solidFill>
                  <a:srgbClr val="0000FF"/>
                </a:solidFill>
              </a:rPr>
              <a:t>(</a:t>
            </a:r>
            <a:r>
              <a:rPr lang="en-US" sz="2400" i="1" dirty="0" err="1" smtClean="0">
                <a:solidFill>
                  <a:srgbClr val="0000FF"/>
                </a:solidFill>
              </a:rPr>
              <a:t>combien</a:t>
            </a:r>
            <a:r>
              <a:rPr lang="en-US" sz="2400" i="1" dirty="0" smtClean="0">
                <a:solidFill>
                  <a:srgbClr val="0000FF"/>
                </a:solidFill>
              </a:rPr>
              <a:t> </a:t>
            </a:r>
            <a:r>
              <a:rPr lang="en-US" sz="2400" i="1" dirty="0" err="1">
                <a:solidFill>
                  <a:srgbClr val="0000FF"/>
                </a:solidFill>
              </a:rPr>
              <a:t>ça</a:t>
            </a:r>
            <a:r>
              <a:rPr lang="en-US" sz="2400" i="1" dirty="0">
                <a:solidFill>
                  <a:srgbClr val="0000FF"/>
                </a:solidFill>
              </a:rPr>
              <a:t> </a:t>
            </a:r>
            <a:r>
              <a:rPr lang="en-US" sz="2400" i="1" dirty="0" err="1" smtClean="0">
                <a:solidFill>
                  <a:srgbClr val="0000FF"/>
                </a:solidFill>
              </a:rPr>
              <a:t>coûte</a:t>
            </a:r>
            <a:r>
              <a:rPr lang="en-US" sz="2400" i="1" dirty="0" smtClean="0">
                <a:solidFill>
                  <a:srgbClr val="0000FF"/>
                </a:solidFill>
              </a:rPr>
              <a:t>?)</a:t>
            </a:r>
            <a:endParaRPr lang="en-US" altLang="zh-TW" sz="2400" i="1" dirty="0" smtClean="0">
              <a:solidFill>
                <a:srgbClr val="0000FF"/>
              </a:solidFill>
            </a:endParaRPr>
          </a:p>
          <a:p>
            <a:pPr marL="82296" indent="0">
              <a:buNone/>
            </a:pP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76056" y="1052736"/>
            <a:ext cx="3857632" cy="5112568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zh-TW" altLang="en-US" sz="2000" dirty="0">
                <a:solidFill>
                  <a:srgbClr val="0000FF"/>
                </a:solidFill>
                <a:latin typeface="Calibri"/>
                <a:cs typeface="Calibri"/>
              </a:rPr>
              <a:t>❶ </a:t>
            </a:r>
            <a:r>
              <a:rPr lang="en-GB" altLang="zh-TW" sz="2000" dirty="0" smtClean="0"/>
              <a:t>w</a:t>
            </a:r>
            <a:r>
              <a:rPr lang="en-GB" sz="2000" dirty="0" smtClean="0"/>
              <a:t>ho (lesson 4)</a:t>
            </a:r>
          </a:p>
          <a:p>
            <a:pPr marL="82296" indent="0">
              <a:buNone/>
            </a:pPr>
            <a:r>
              <a:rPr lang="en-GB" sz="2000" dirty="0" smtClean="0">
                <a:solidFill>
                  <a:srgbClr val="0000FF"/>
                </a:solidFill>
                <a:latin typeface="Calibri"/>
                <a:cs typeface="Calibri"/>
              </a:rPr>
              <a:t>❷</a:t>
            </a:r>
            <a:r>
              <a:rPr lang="en-GB" sz="2000" dirty="0" smtClean="0"/>
              <a:t>what (lesson 3)</a:t>
            </a:r>
          </a:p>
          <a:p>
            <a:pPr marL="82296" indent="0">
              <a:buNone/>
            </a:pPr>
            <a:r>
              <a:rPr lang="en-GB" sz="2000" dirty="0" smtClean="0">
                <a:solidFill>
                  <a:srgbClr val="0000FF"/>
                </a:solidFill>
                <a:latin typeface="Calibri"/>
                <a:cs typeface="Calibri"/>
              </a:rPr>
              <a:t>❸ which (lesson4)</a:t>
            </a:r>
          </a:p>
          <a:p>
            <a:pPr marL="82296" indent="0">
              <a:buNone/>
            </a:pPr>
            <a:endParaRPr lang="en-GB" sz="2000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pPr marL="82296" indent="0">
              <a:buNone/>
            </a:pPr>
            <a:r>
              <a:rPr lang="en-GB" sz="2000" i="1" dirty="0" smtClean="0">
                <a:solidFill>
                  <a:srgbClr val="0000FF"/>
                </a:solidFill>
                <a:latin typeface="Calibri"/>
                <a:cs typeface="Calibri"/>
              </a:rPr>
              <a:t>❹ </a:t>
            </a:r>
            <a:r>
              <a:rPr lang="en-GB" sz="2000" i="1" dirty="0" smtClean="0"/>
              <a:t>where (lesson 9)</a:t>
            </a:r>
          </a:p>
          <a:p>
            <a:pPr marL="82296" indent="0">
              <a:buNone/>
            </a:pPr>
            <a:endParaRPr lang="en-GB" sz="2000" dirty="0" smtClean="0"/>
          </a:p>
          <a:p>
            <a:pPr marL="82296" indent="0">
              <a:buNone/>
            </a:pPr>
            <a:r>
              <a:rPr lang="en-GB" sz="2000" dirty="0">
                <a:solidFill>
                  <a:srgbClr val="0000FF"/>
                </a:solidFill>
                <a:latin typeface="Calibri"/>
                <a:cs typeface="Calibri"/>
              </a:rPr>
              <a:t>❺ </a:t>
            </a:r>
            <a:r>
              <a:rPr lang="en-GB" sz="2000" dirty="0" smtClean="0"/>
              <a:t>how many</a:t>
            </a:r>
            <a:r>
              <a:rPr lang="en-GB" sz="2000" dirty="0" smtClean="0">
                <a:solidFill>
                  <a:srgbClr val="FF3300"/>
                </a:solidFill>
              </a:rPr>
              <a:t>(usually less than 10)</a:t>
            </a:r>
          </a:p>
          <a:p>
            <a:pPr marL="82296" indent="0">
              <a:buNone/>
            </a:pPr>
            <a:r>
              <a:rPr lang="en-GB" sz="2000" dirty="0" smtClean="0">
                <a:solidFill>
                  <a:srgbClr val="0000FF"/>
                </a:solidFill>
                <a:latin typeface="Calibri"/>
                <a:cs typeface="Calibri"/>
              </a:rPr>
              <a:t> - how old are you? (ask children age -10)</a:t>
            </a:r>
          </a:p>
          <a:p>
            <a:pPr marL="82296" indent="0">
              <a:buNone/>
            </a:pPr>
            <a:r>
              <a:rPr lang="en-GB" sz="2000" dirty="0" smtClean="0">
                <a:solidFill>
                  <a:srgbClr val="0000FF"/>
                </a:solidFill>
                <a:latin typeface="Calibri"/>
                <a:cs typeface="Calibri"/>
              </a:rPr>
              <a:t>- How many people in your family?</a:t>
            </a:r>
          </a:p>
          <a:p>
            <a:pPr marL="82296" indent="0">
              <a:buNone/>
            </a:pPr>
            <a:endParaRPr lang="en-GB" sz="2000" dirty="0" smtClean="0">
              <a:solidFill>
                <a:srgbClr val="009900"/>
              </a:solidFill>
              <a:latin typeface="Calibri"/>
              <a:cs typeface="Calibri"/>
            </a:endParaRPr>
          </a:p>
          <a:p>
            <a:pPr marL="82296" indent="0">
              <a:buNone/>
            </a:pPr>
            <a:r>
              <a:rPr lang="en-GB" sz="2000" dirty="0" smtClean="0">
                <a:solidFill>
                  <a:srgbClr val="009900"/>
                </a:solidFill>
                <a:latin typeface="Calibri"/>
                <a:cs typeface="Calibri"/>
              </a:rPr>
              <a:t>❻ </a:t>
            </a:r>
            <a:r>
              <a:rPr lang="en-GB" sz="2000" dirty="0" smtClean="0">
                <a:solidFill>
                  <a:srgbClr val="009900"/>
                </a:solidFill>
              </a:rPr>
              <a:t>why (</a:t>
            </a:r>
            <a:r>
              <a:rPr lang="en-GB" sz="2000" dirty="0" err="1" smtClean="0">
                <a:solidFill>
                  <a:srgbClr val="009900"/>
                </a:solidFill>
              </a:rPr>
              <a:t>hsk</a:t>
            </a:r>
            <a:r>
              <a:rPr lang="en-GB" sz="2000" dirty="0" smtClean="0">
                <a:solidFill>
                  <a:srgbClr val="009900"/>
                </a:solidFill>
              </a:rPr>
              <a:t> 2)</a:t>
            </a:r>
          </a:p>
          <a:p>
            <a:pPr marL="82296" indent="0">
              <a:buNone/>
            </a:pPr>
            <a:endParaRPr lang="en-GB" sz="2000" dirty="0" smtClean="0">
              <a:solidFill>
                <a:srgbClr val="009900"/>
              </a:solidFill>
            </a:endParaRPr>
          </a:p>
          <a:p>
            <a:pPr marL="82296" indent="0">
              <a:buNone/>
            </a:pPr>
            <a:r>
              <a:rPr lang="zh-TW" alt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❼ </a:t>
            </a:r>
            <a:r>
              <a:rPr lang="en-GB" sz="2000" dirty="0" smtClean="0"/>
              <a:t>much, more / </a:t>
            </a:r>
            <a:r>
              <a:rPr lang="en-GB" sz="2000" i="1" dirty="0" smtClean="0">
                <a:solidFill>
                  <a:srgbClr val="FF6600"/>
                </a:solidFill>
              </a:rPr>
              <a:t>how </a:t>
            </a:r>
            <a:r>
              <a:rPr lang="en-GB" sz="2000" i="1" smtClean="0">
                <a:solidFill>
                  <a:srgbClr val="FF6600"/>
                </a:solidFill>
              </a:rPr>
              <a:t>(lesson 5, </a:t>
            </a:r>
            <a:r>
              <a:rPr lang="en-GB" sz="2000" i="1" dirty="0" smtClean="0">
                <a:solidFill>
                  <a:srgbClr val="FF6600"/>
                </a:solidFill>
              </a:rPr>
              <a:t>8)</a:t>
            </a:r>
          </a:p>
          <a:p>
            <a:pPr marL="82296" indent="0">
              <a:buNone/>
            </a:pPr>
            <a:r>
              <a:rPr lang="en-GB" sz="2000" dirty="0" smtClean="0">
                <a:solidFill>
                  <a:srgbClr val="FF3300"/>
                </a:solidFill>
              </a:rPr>
              <a:t>a.</a:t>
            </a:r>
            <a:r>
              <a:rPr lang="en-GB" sz="2000" dirty="0" smtClean="0"/>
              <a:t> how old are you (+10 </a:t>
            </a:r>
            <a:r>
              <a:rPr lang="en-GB" sz="2000" dirty="0" err="1" smtClean="0"/>
              <a:t>yrs</a:t>
            </a:r>
            <a:r>
              <a:rPr lang="en-GB" sz="2000" dirty="0" smtClean="0"/>
              <a:t> old)</a:t>
            </a:r>
          </a:p>
          <a:p>
            <a:pPr marL="82296" indent="0">
              <a:buNone/>
            </a:pPr>
            <a:r>
              <a:rPr lang="en-GB" sz="2000" dirty="0" smtClean="0">
                <a:solidFill>
                  <a:srgbClr val="FF3300"/>
                </a:solidFill>
              </a:rPr>
              <a:t>b.</a:t>
            </a:r>
            <a:r>
              <a:rPr lang="en-GB" sz="2000" dirty="0" smtClean="0"/>
              <a:t> how much, how many</a:t>
            </a:r>
          </a:p>
          <a:p>
            <a:pPr marL="82296" indent="0">
              <a:buNone/>
            </a:pPr>
            <a:r>
              <a:rPr lang="en-GB" sz="2000" dirty="0" smtClean="0">
                <a:solidFill>
                  <a:srgbClr val="FF3300"/>
                </a:solidFill>
              </a:rPr>
              <a:t>c.</a:t>
            </a:r>
            <a:r>
              <a:rPr lang="en-GB" sz="2000" dirty="0" smtClean="0"/>
              <a:t> how much money?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OLSON@EURECOM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6838-2A93-45A9-8EDB-F3067F805FD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/>
            </a:r>
            <a:br>
              <a:rPr lang="fr-FR" dirty="0" smtClean="0">
                <a:solidFill>
                  <a:srgbClr val="0070C0"/>
                </a:solidFill>
              </a:rPr>
            </a:br>
            <a:r>
              <a:rPr lang="fr-FR" dirty="0" smtClean="0">
                <a:solidFill>
                  <a:srgbClr val="0070C0"/>
                </a:solidFill>
              </a:rPr>
              <a:t>Oral </a:t>
            </a:r>
            <a:r>
              <a:rPr lang="fr-FR" dirty="0">
                <a:solidFill>
                  <a:srgbClr val="0070C0"/>
                </a:solidFill>
              </a:rPr>
              <a:t>practice:</a:t>
            </a:r>
            <a:br>
              <a:rPr lang="fr-FR" dirty="0">
                <a:solidFill>
                  <a:srgbClr val="0070C0"/>
                </a:solidFill>
              </a:rPr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fr-FR" dirty="0" err="1" smtClean="0"/>
              <a:t>Introduce</a:t>
            </a:r>
            <a:r>
              <a:rPr lang="fr-FR" dirty="0" smtClean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 smtClean="0"/>
              <a:t>friend</a:t>
            </a:r>
            <a:r>
              <a:rPr lang="fr-FR" dirty="0"/>
              <a:t> </a:t>
            </a:r>
            <a:r>
              <a:rPr lang="fr-FR" dirty="0" smtClean="0"/>
              <a:t>or </a:t>
            </a:r>
            <a:r>
              <a:rPr lang="fr-FR" dirty="0" err="1" smtClean="0"/>
              <a:t>classmates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-</a:t>
            </a:r>
            <a:r>
              <a:rPr lang="fr-FR" dirty="0" err="1"/>
              <a:t>name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-</a:t>
            </a:r>
            <a:r>
              <a:rPr lang="fr-FR" dirty="0" err="1"/>
              <a:t>nationality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-occupation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OLSON@EURECOM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B2-180A-47F6-AA4D-74EC3D3AF0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fr-FR" sz="3600" dirty="0" err="1" smtClean="0"/>
              <a:t>Review</a:t>
            </a:r>
            <a:r>
              <a:rPr lang="fr-FR" sz="3600" dirty="0" smtClean="0"/>
              <a:t>: </a:t>
            </a:r>
            <a:r>
              <a:rPr lang="zh-TW" altLang="en-US" sz="3600" dirty="0" smtClean="0">
                <a:solidFill>
                  <a:srgbClr val="7030A0"/>
                </a:solidFill>
              </a:rPr>
              <a:t>汉字</a:t>
            </a:r>
            <a:r>
              <a:rPr lang="fr-FR" altLang="zh-TW" sz="3600" dirty="0" smtClean="0">
                <a:solidFill>
                  <a:srgbClr val="7030A0"/>
                </a:solidFill>
              </a:rPr>
              <a:t>(</a:t>
            </a:r>
            <a:r>
              <a:rPr lang="en-US" sz="3600" dirty="0" err="1" smtClean="0">
                <a:solidFill>
                  <a:srgbClr val="7030A0"/>
                </a:solidFill>
              </a:rPr>
              <a:t>Hànzì</a:t>
            </a:r>
            <a:r>
              <a:rPr lang="en-US" sz="3600" dirty="0" smtClean="0">
                <a:solidFill>
                  <a:srgbClr val="7030A0"/>
                </a:solidFill>
              </a:rPr>
              <a:t>) Chinese characters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42792" cy="470912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77500" lnSpcReduction="20000"/>
          </a:bodyPr>
          <a:lstStyle/>
          <a:p>
            <a:r>
              <a:rPr lang="zh-TW" altLang="en-US" b="1" dirty="0" smtClean="0">
                <a:solidFill>
                  <a:srgbClr val="3333FF"/>
                </a:solidFill>
              </a:rPr>
              <a:t>口</a:t>
            </a:r>
            <a:endParaRPr lang="fr-FR" altLang="zh-TW" b="1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Kǒu</a:t>
            </a:r>
            <a:r>
              <a:rPr lang="en-US" dirty="0" smtClean="0"/>
              <a:t> (mouth)</a:t>
            </a:r>
          </a:p>
          <a:p>
            <a:r>
              <a:rPr lang="zh-TW" altLang="en-US" b="1" dirty="0" smtClean="0">
                <a:solidFill>
                  <a:srgbClr val="3333FF"/>
                </a:solidFill>
              </a:rPr>
              <a:t>见</a:t>
            </a:r>
            <a:endParaRPr lang="fr-FR" altLang="zh-TW" b="1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Jiàn</a:t>
            </a:r>
            <a:r>
              <a:rPr lang="en-US" dirty="0" smtClean="0"/>
              <a:t> (see, view)</a:t>
            </a:r>
          </a:p>
          <a:p>
            <a:r>
              <a:rPr lang="zh-TW" altLang="en-US" b="1" dirty="0" smtClean="0">
                <a:solidFill>
                  <a:srgbClr val="3333FF"/>
                </a:solidFill>
              </a:rPr>
              <a:t>山</a:t>
            </a:r>
            <a:endParaRPr lang="fr-FR" altLang="zh-TW" b="1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Shān</a:t>
            </a:r>
            <a:r>
              <a:rPr lang="en-US" dirty="0" smtClean="0"/>
              <a:t> (mountain)</a:t>
            </a:r>
          </a:p>
          <a:p>
            <a:r>
              <a:rPr lang="zh-TW" altLang="en-US" b="1" dirty="0" smtClean="0">
                <a:solidFill>
                  <a:srgbClr val="3333FF"/>
                </a:solidFill>
              </a:rPr>
              <a:t>小</a:t>
            </a:r>
            <a:endParaRPr lang="fr-FR" altLang="zh-TW" b="1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</a:t>
            </a:r>
            <a:r>
              <a:rPr lang="en-US" dirty="0" err="1" smtClean="0"/>
              <a:t>Xiǎo</a:t>
            </a:r>
            <a:r>
              <a:rPr lang="en-US" dirty="0" smtClean="0"/>
              <a:t> (small, little)</a:t>
            </a:r>
          </a:p>
          <a:p>
            <a:r>
              <a:rPr lang="zh-TW" altLang="en-US" b="1" dirty="0" smtClean="0">
                <a:solidFill>
                  <a:srgbClr val="3333FF"/>
                </a:solidFill>
              </a:rPr>
              <a:t>不</a:t>
            </a:r>
            <a:endParaRPr lang="fr-FR" altLang="zh-TW" b="1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Bù</a:t>
            </a:r>
            <a:r>
              <a:rPr lang="en-US" dirty="0" smtClean="0"/>
              <a:t> (no, not)</a:t>
            </a:r>
          </a:p>
          <a:p>
            <a:r>
              <a:rPr lang="zh-TW" altLang="en-US" dirty="0" smtClean="0">
                <a:solidFill>
                  <a:srgbClr val="3333FF"/>
                </a:solidFill>
              </a:rPr>
              <a:t>不小</a:t>
            </a:r>
            <a:endParaRPr lang="fr-FR" altLang="zh-TW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Bù</a:t>
            </a:r>
            <a:r>
              <a:rPr lang="en-US" dirty="0" smtClean="0"/>
              <a:t> </a:t>
            </a:r>
            <a:r>
              <a:rPr lang="en-US" dirty="0" err="1" smtClean="0"/>
              <a:t>xiǎo</a:t>
            </a:r>
            <a:r>
              <a:rPr lang="en-US" dirty="0" smtClean="0"/>
              <a:t> (not small)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4008" y="1600200"/>
            <a:ext cx="4042792" cy="470912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77500" lnSpcReduction="20000"/>
          </a:bodyPr>
          <a:lstStyle/>
          <a:p>
            <a:r>
              <a:rPr lang="zh-TW" altLang="en-US" b="1" dirty="0" smtClean="0">
                <a:solidFill>
                  <a:srgbClr val="3333FF"/>
                </a:solidFill>
              </a:rPr>
              <a:t>中</a:t>
            </a:r>
            <a:endParaRPr lang="fr-FR" altLang="zh-TW" b="1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Zhōng</a:t>
            </a:r>
            <a:r>
              <a:rPr lang="en-US" sz="2400" dirty="0" smtClean="0"/>
              <a:t> (middle, medium,  central)</a:t>
            </a:r>
          </a:p>
          <a:p>
            <a:r>
              <a:rPr lang="zh-TW" altLang="en-US" b="1" dirty="0" smtClean="0">
                <a:solidFill>
                  <a:srgbClr val="3333FF"/>
                </a:solidFill>
              </a:rPr>
              <a:t>大</a:t>
            </a:r>
            <a:endParaRPr lang="fr-FR" altLang="zh-TW" b="1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Dà</a:t>
            </a:r>
            <a:r>
              <a:rPr lang="en-US" dirty="0" smtClean="0"/>
              <a:t> (big, major)</a:t>
            </a:r>
          </a:p>
          <a:p>
            <a:r>
              <a:rPr lang="zh-TW" altLang="en-US" b="1" dirty="0" smtClean="0">
                <a:solidFill>
                  <a:srgbClr val="3333FF"/>
                </a:solidFill>
              </a:rPr>
              <a:t>人</a:t>
            </a:r>
            <a:endParaRPr lang="fr-FR" altLang="zh-TW" b="1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fr-FR" dirty="0" smtClean="0"/>
              <a:t>   </a:t>
            </a:r>
            <a:r>
              <a:rPr lang="en-US" dirty="0" err="1" smtClean="0"/>
              <a:t>Rén</a:t>
            </a:r>
            <a:r>
              <a:rPr lang="en-US" dirty="0" smtClean="0"/>
              <a:t> (person, people)</a:t>
            </a:r>
          </a:p>
          <a:p>
            <a:r>
              <a:rPr lang="zh-TW" altLang="en-US" b="1" dirty="0" smtClean="0">
                <a:solidFill>
                  <a:srgbClr val="3333FF"/>
                </a:solidFill>
              </a:rPr>
              <a:t>火</a:t>
            </a:r>
            <a:endParaRPr lang="fr-FR" altLang="zh-TW" b="1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Huǒ</a:t>
            </a:r>
            <a:r>
              <a:rPr lang="en-US" dirty="0" smtClean="0"/>
              <a:t> (fire, flam)</a:t>
            </a:r>
          </a:p>
          <a:p>
            <a:r>
              <a:rPr lang="zh-TW" altLang="en-US" b="1" dirty="0" smtClean="0">
                <a:solidFill>
                  <a:srgbClr val="3333FF"/>
                </a:solidFill>
              </a:rPr>
              <a:t>女</a:t>
            </a:r>
            <a:endParaRPr lang="fr-FR" altLang="zh-TW" b="1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Nǚ</a:t>
            </a:r>
            <a:r>
              <a:rPr lang="en-US" dirty="0" smtClean="0"/>
              <a:t> (female)</a:t>
            </a:r>
          </a:p>
          <a:p>
            <a:r>
              <a:rPr lang="zh-TW" altLang="en-US" b="1" dirty="0" smtClean="0">
                <a:solidFill>
                  <a:srgbClr val="3333FF"/>
                </a:solidFill>
              </a:rPr>
              <a:t>女人</a:t>
            </a:r>
            <a:endParaRPr lang="fr-FR" altLang="zh-TW" b="1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Nǚrén</a:t>
            </a:r>
            <a:r>
              <a:rPr lang="en-US" dirty="0" smtClean="0"/>
              <a:t> (woman)</a:t>
            </a:r>
          </a:p>
          <a:p>
            <a:r>
              <a:rPr lang="zh-TW" altLang="en-US" b="1" dirty="0" smtClean="0">
                <a:solidFill>
                  <a:srgbClr val="3333FF"/>
                </a:solidFill>
              </a:rPr>
              <a:t>火山</a:t>
            </a:r>
            <a:endParaRPr lang="fr-FR" altLang="zh-TW" b="1" dirty="0" smtClean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Huǒshān</a:t>
            </a:r>
            <a:r>
              <a:rPr lang="en-US" dirty="0" smtClean="0"/>
              <a:t> (volcano)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OLSON@EURECOM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B2-180A-47F6-AA4D-74EC3D3AF0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fr-FR" sz="3600" dirty="0" err="1" smtClean="0"/>
              <a:t>Review</a:t>
            </a:r>
            <a:r>
              <a:rPr lang="fr-FR" sz="3600" dirty="0" smtClean="0"/>
              <a:t>: 25-March-2024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42792" cy="470912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What is your name?</a:t>
            </a:r>
          </a:p>
          <a:p>
            <a:pPr marL="0" indent="0">
              <a:buNone/>
            </a:pPr>
            <a:r>
              <a:rPr lang="fr-FR" altLang="zh-TW" sz="2400" dirty="0"/>
              <a:t> </a:t>
            </a:r>
            <a:r>
              <a:rPr lang="fr-FR" altLang="zh-TW" sz="2400" dirty="0" smtClean="0"/>
              <a:t>   -</a:t>
            </a:r>
            <a:r>
              <a:rPr lang="en-US" sz="2400" dirty="0" err="1" smtClean="0"/>
              <a:t>Nǐ</a:t>
            </a:r>
            <a:r>
              <a:rPr lang="en-US" sz="2400" dirty="0" smtClean="0"/>
              <a:t> </a:t>
            </a:r>
            <a:r>
              <a:rPr lang="en-US" sz="2400" dirty="0" err="1"/>
              <a:t>jiào</a:t>
            </a:r>
            <a:r>
              <a:rPr lang="en-US" sz="2400" dirty="0"/>
              <a:t> </a:t>
            </a:r>
            <a:r>
              <a:rPr lang="en-US" sz="2400" dirty="0" err="1"/>
              <a:t>shénme</a:t>
            </a:r>
            <a:r>
              <a:rPr lang="en-US" sz="2400" dirty="0"/>
              <a:t> </a:t>
            </a:r>
            <a:r>
              <a:rPr lang="en-US" sz="2400" dirty="0" err="1" smtClean="0"/>
              <a:t>míngzì</a:t>
            </a:r>
            <a:r>
              <a:rPr lang="en-US" sz="2400" dirty="0" smtClean="0"/>
              <a:t>?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I am not Chinese</a:t>
            </a:r>
          </a:p>
          <a:p>
            <a:pPr marL="0" indent="0">
              <a:buNone/>
            </a:pPr>
            <a:r>
              <a:rPr lang="en-US" sz="2400" dirty="0" smtClean="0"/>
              <a:t>    -</a:t>
            </a:r>
            <a:r>
              <a:rPr lang="en-US" sz="2400" dirty="0" err="1" smtClean="0"/>
              <a:t>Wǒ</a:t>
            </a:r>
            <a:r>
              <a:rPr lang="en-US" sz="2400" dirty="0" smtClean="0"/>
              <a:t> </a:t>
            </a:r>
            <a:r>
              <a:rPr lang="en-US" sz="2400" dirty="0" err="1" smtClean="0"/>
              <a:t>b</a:t>
            </a:r>
            <a:r>
              <a:rPr lang="en-US" sz="2400" dirty="0" err="1"/>
              <a:t>ú</a:t>
            </a:r>
            <a:r>
              <a:rPr lang="en-US" sz="2400" dirty="0" err="1" smtClean="0"/>
              <a:t>shì</a:t>
            </a:r>
            <a:r>
              <a:rPr lang="en-US" sz="2400" dirty="0" smtClean="0"/>
              <a:t> </a:t>
            </a:r>
            <a:r>
              <a:rPr lang="en-US" sz="2400" dirty="0" err="1" smtClean="0"/>
              <a:t>Zhōngguó</a:t>
            </a:r>
            <a:r>
              <a:rPr lang="en-US" sz="2400" dirty="0" smtClean="0"/>
              <a:t> </a:t>
            </a:r>
            <a:r>
              <a:rPr lang="en-US" sz="2400" dirty="0" err="1" smtClean="0"/>
              <a:t>rén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She is a student</a:t>
            </a:r>
          </a:p>
          <a:p>
            <a:pPr marL="0" indent="0">
              <a:buNone/>
            </a:pPr>
            <a:r>
              <a:rPr lang="fr-FR" sz="2400" dirty="0" smtClean="0"/>
              <a:t>    -</a:t>
            </a:r>
            <a:r>
              <a:rPr lang="en-US" sz="2400" dirty="0" smtClean="0"/>
              <a:t>Ta </a:t>
            </a:r>
            <a:r>
              <a:rPr lang="en-US" sz="2400" dirty="0" err="1"/>
              <a:t>shì</a:t>
            </a:r>
            <a:r>
              <a:rPr lang="en-US" sz="2400" dirty="0"/>
              <a:t> </a:t>
            </a:r>
            <a:r>
              <a:rPr lang="en-US" sz="2400" dirty="0" err="1" smtClean="0"/>
              <a:t>xuéshēng</a:t>
            </a:r>
            <a:endParaRPr lang="en-US" sz="2400" dirty="0" smtClean="0"/>
          </a:p>
          <a:p>
            <a:r>
              <a:rPr lang="fr-FR" sz="2400" b="1" dirty="0" err="1" smtClean="0">
                <a:solidFill>
                  <a:srgbClr val="0070C0"/>
                </a:solidFill>
              </a:rPr>
              <a:t>We</a:t>
            </a:r>
            <a:r>
              <a:rPr lang="fr-FR" sz="2400" b="1" dirty="0" smtClean="0">
                <a:solidFill>
                  <a:srgbClr val="0070C0"/>
                </a:solidFill>
              </a:rPr>
              <a:t> are French</a:t>
            </a:r>
          </a:p>
          <a:p>
            <a:pPr marL="0" indent="0">
              <a:buNone/>
            </a:pPr>
            <a:r>
              <a:rPr lang="fr-FR" sz="2400" dirty="0" smtClean="0"/>
              <a:t>    -</a:t>
            </a:r>
            <a:r>
              <a:rPr lang="en-US" sz="2400" dirty="0" err="1"/>
              <a:t>Wǒmen</a:t>
            </a:r>
            <a:r>
              <a:rPr lang="en-US" sz="2400" dirty="0" smtClean="0"/>
              <a:t> </a:t>
            </a:r>
            <a:r>
              <a:rPr lang="en-US" sz="2400" dirty="0" err="1"/>
              <a:t>shì</a:t>
            </a:r>
            <a:r>
              <a:rPr lang="en-US" sz="2400" dirty="0"/>
              <a:t> </a:t>
            </a:r>
            <a:r>
              <a:rPr lang="en-US" sz="2400" dirty="0" err="1"/>
              <a:t>F</a:t>
            </a:r>
            <a:r>
              <a:rPr lang="en-US" sz="2400" dirty="0" err="1" smtClean="0"/>
              <a:t>ǎguó</a:t>
            </a:r>
            <a:r>
              <a:rPr lang="en-US" sz="2400" dirty="0" smtClean="0"/>
              <a:t> </a:t>
            </a:r>
            <a:r>
              <a:rPr lang="en-US" sz="2400" dirty="0" err="1" smtClean="0"/>
              <a:t>rén</a:t>
            </a:r>
            <a:endParaRPr lang="en-US" sz="2400" dirty="0" smtClean="0"/>
          </a:p>
          <a:p>
            <a:r>
              <a:rPr lang="fr-FR" sz="2400" b="1" dirty="0" err="1" smtClean="0">
                <a:solidFill>
                  <a:srgbClr val="0070C0"/>
                </a:solidFill>
              </a:rPr>
              <a:t>They</a:t>
            </a:r>
            <a:r>
              <a:rPr lang="fr-FR" sz="2400" b="1" dirty="0" smtClean="0">
                <a:solidFill>
                  <a:srgbClr val="0070C0"/>
                </a:solidFill>
              </a:rPr>
              <a:t> are American</a:t>
            </a:r>
          </a:p>
          <a:p>
            <a:pPr marL="0" indent="0">
              <a:buNone/>
            </a:pPr>
            <a:r>
              <a:rPr lang="fr-FR" sz="2400" dirty="0" smtClean="0"/>
              <a:t>    -</a:t>
            </a:r>
            <a:r>
              <a:rPr lang="en-US" sz="2400" dirty="0" err="1"/>
              <a:t>Tāmen</a:t>
            </a:r>
            <a:r>
              <a:rPr lang="en-US" sz="2400" dirty="0"/>
              <a:t> </a:t>
            </a:r>
            <a:r>
              <a:rPr lang="en-US" sz="2400" dirty="0" err="1"/>
              <a:t>shì</a:t>
            </a:r>
            <a:r>
              <a:rPr lang="en-US" sz="2400" dirty="0"/>
              <a:t> </a:t>
            </a:r>
            <a:r>
              <a:rPr lang="en-US" sz="2400" dirty="0" err="1" smtClean="0"/>
              <a:t>Měiguó</a:t>
            </a:r>
            <a:r>
              <a:rPr lang="en-US" sz="2400" dirty="0" smtClean="0"/>
              <a:t> </a:t>
            </a:r>
            <a:r>
              <a:rPr lang="en-US" sz="2400" dirty="0" err="1"/>
              <a:t>rén</a:t>
            </a:r>
            <a:endParaRPr lang="en-US" sz="2400" dirty="0" smtClean="0"/>
          </a:p>
          <a:p>
            <a:pPr marL="0" indent="0">
              <a:buNone/>
            </a:pPr>
            <a:endParaRPr lang="en-US" sz="1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0" y="1628800"/>
            <a:ext cx="4176464" cy="158417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He is a teacher, he is not a student, he is Italian.</a:t>
            </a:r>
          </a:p>
          <a:p>
            <a:pPr marL="0" indent="0">
              <a:buNone/>
            </a:pPr>
            <a:r>
              <a:rPr lang="en-GB" sz="2400" dirty="0" smtClean="0"/>
              <a:t> -</a:t>
            </a:r>
            <a:r>
              <a:rPr lang="en-US" sz="2400" dirty="0" err="1"/>
              <a:t>Tā</a:t>
            </a:r>
            <a:r>
              <a:rPr lang="en-US" sz="2400" dirty="0"/>
              <a:t> </a:t>
            </a:r>
            <a:r>
              <a:rPr lang="en-US" sz="2400" dirty="0" err="1"/>
              <a:t>shì</a:t>
            </a:r>
            <a:r>
              <a:rPr lang="en-US" sz="2400" dirty="0"/>
              <a:t> </a:t>
            </a:r>
            <a:r>
              <a:rPr lang="en-US" sz="2400" dirty="0" err="1"/>
              <a:t>lǎoshī</a:t>
            </a:r>
            <a:r>
              <a:rPr lang="en-US" sz="2400" dirty="0"/>
              <a:t>, </a:t>
            </a:r>
            <a:r>
              <a:rPr lang="en-US" sz="2400" dirty="0" err="1"/>
              <a:t>tā</a:t>
            </a:r>
            <a:r>
              <a:rPr lang="en-US" sz="2400" dirty="0"/>
              <a:t> </a:t>
            </a:r>
            <a:r>
              <a:rPr lang="en-US" sz="2400" dirty="0" err="1" smtClean="0"/>
              <a:t>búshì</a:t>
            </a:r>
            <a:r>
              <a:rPr lang="en-US" sz="2400" dirty="0" smtClean="0"/>
              <a:t> </a:t>
            </a:r>
            <a:r>
              <a:rPr lang="en-US" sz="2400" dirty="0" err="1" smtClean="0"/>
              <a:t>xuéshēng</a:t>
            </a:r>
            <a:r>
              <a:rPr lang="en-US" sz="2400" dirty="0"/>
              <a:t>. </a:t>
            </a:r>
            <a:r>
              <a:rPr lang="en-US" sz="2400" dirty="0" smtClean="0"/>
              <a:t> </a:t>
            </a:r>
            <a:r>
              <a:rPr lang="en-US" sz="2400" dirty="0" err="1" smtClean="0"/>
              <a:t>Tā</a:t>
            </a:r>
            <a:r>
              <a:rPr lang="en-US" sz="2400" dirty="0" smtClean="0"/>
              <a:t> </a:t>
            </a:r>
            <a:r>
              <a:rPr lang="en-US" sz="2400" dirty="0" err="1"/>
              <a:t>shì</a:t>
            </a:r>
            <a:r>
              <a:rPr lang="en-US" sz="2400" dirty="0"/>
              <a:t> </a:t>
            </a:r>
            <a:r>
              <a:rPr lang="en-US" sz="2400" dirty="0" err="1" smtClean="0"/>
              <a:t>Yìdàlì</a:t>
            </a:r>
            <a:r>
              <a:rPr lang="en-US" sz="2400" dirty="0"/>
              <a:t> </a:t>
            </a:r>
            <a:r>
              <a:rPr lang="en-US" sz="2400" dirty="0" err="1" smtClean="0"/>
              <a:t>rén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OLSON@EURECOM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B2-180A-47F6-AA4D-74EC3D3AF07D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4572000" y="3429000"/>
            <a:ext cx="2124236" cy="237626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 smtClean="0">
                <a:solidFill>
                  <a:srgbClr val="0070C0"/>
                </a:solidFill>
              </a:rPr>
              <a:t>六十七</a:t>
            </a:r>
            <a:endParaRPr lang="fr-FR" altLang="zh-TW" sz="2000" b="1" dirty="0" smtClean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Liù</a:t>
            </a:r>
            <a:r>
              <a:rPr lang="en-US" sz="2000" dirty="0" smtClean="0"/>
              <a:t> </a:t>
            </a:r>
            <a:r>
              <a:rPr lang="en-US" sz="2000" dirty="0" err="1" smtClean="0"/>
              <a:t>shí</a:t>
            </a:r>
            <a:r>
              <a:rPr lang="en-US" sz="2000" dirty="0" smtClean="0"/>
              <a:t> </a:t>
            </a:r>
            <a:r>
              <a:rPr lang="en-US" sz="2000" dirty="0" err="1" smtClean="0"/>
              <a:t>qī</a:t>
            </a:r>
            <a:r>
              <a:rPr lang="en-US" sz="2000" dirty="0" smtClean="0"/>
              <a:t> = 67</a:t>
            </a:r>
          </a:p>
          <a:p>
            <a:r>
              <a:rPr lang="zh-TW" altLang="en-US" sz="2000" b="1" dirty="0" smtClean="0">
                <a:solidFill>
                  <a:srgbClr val="0070C0"/>
                </a:solidFill>
              </a:rPr>
              <a:t>四十八</a:t>
            </a:r>
            <a:endParaRPr lang="fr-FR" altLang="zh-TW" sz="2000" b="1" dirty="0" smtClean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Sì</a:t>
            </a:r>
            <a:r>
              <a:rPr lang="en-US" sz="2000" dirty="0" smtClean="0"/>
              <a:t> </a:t>
            </a:r>
            <a:r>
              <a:rPr lang="en-US" sz="2000" dirty="0" err="1" smtClean="0"/>
              <a:t>shí</a:t>
            </a:r>
            <a:r>
              <a:rPr lang="en-US" sz="2000" dirty="0" smtClean="0"/>
              <a:t> </a:t>
            </a:r>
            <a:r>
              <a:rPr lang="en-US" sz="2000" dirty="0" err="1" smtClean="0"/>
              <a:t>bā</a:t>
            </a:r>
            <a:r>
              <a:rPr lang="en-US" sz="2000" dirty="0" smtClean="0"/>
              <a:t> = 48</a:t>
            </a:r>
          </a:p>
          <a:p>
            <a:r>
              <a:rPr lang="zh-TW" altLang="en-US" sz="2000" b="1" dirty="0" smtClean="0">
                <a:solidFill>
                  <a:srgbClr val="0070C0"/>
                </a:solidFill>
              </a:rPr>
              <a:t>三十五</a:t>
            </a:r>
            <a:endParaRPr lang="fr-FR" altLang="zh-TW" sz="2000" b="1" dirty="0" smtClean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Sān</a:t>
            </a:r>
            <a:r>
              <a:rPr lang="en-US" sz="2000" dirty="0" smtClean="0"/>
              <a:t> </a:t>
            </a:r>
            <a:r>
              <a:rPr lang="en-US" sz="2000" dirty="0" err="1" smtClean="0"/>
              <a:t>shí</a:t>
            </a:r>
            <a:r>
              <a:rPr lang="en-US" sz="2000" dirty="0" smtClean="0"/>
              <a:t> </a:t>
            </a:r>
            <a:r>
              <a:rPr lang="en-US" sz="2000" dirty="0" err="1" smtClean="0"/>
              <a:t>wǔ</a:t>
            </a:r>
            <a:r>
              <a:rPr lang="en-US" sz="2000" dirty="0" smtClean="0"/>
              <a:t> =35</a:t>
            </a:r>
            <a:endParaRPr lang="en-US" sz="2000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804248" y="3429000"/>
            <a:ext cx="2244874" cy="2376264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 smtClean="0">
                <a:solidFill>
                  <a:srgbClr val="0070C0"/>
                </a:solidFill>
              </a:rPr>
              <a:t>十九</a:t>
            </a:r>
            <a:endParaRPr lang="fr-FR" altLang="zh-TW" sz="2000" b="1" dirty="0" smtClean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Shí</a:t>
            </a:r>
            <a:r>
              <a:rPr lang="en-US" sz="2000" dirty="0" smtClean="0"/>
              <a:t> </a:t>
            </a:r>
            <a:r>
              <a:rPr lang="en-US" sz="2000" dirty="0" err="1" smtClean="0"/>
              <a:t>jiǔ</a:t>
            </a:r>
            <a:r>
              <a:rPr lang="en-US" sz="2000" dirty="0" smtClean="0"/>
              <a:t>  =19</a:t>
            </a:r>
          </a:p>
          <a:p>
            <a:r>
              <a:rPr lang="zh-TW" altLang="en-US" sz="2000" b="1" dirty="0" smtClean="0">
                <a:solidFill>
                  <a:srgbClr val="0070C0"/>
                </a:solidFill>
              </a:rPr>
              <a:t>十一</a:t>
            </a:r>
            <a:endParaRPr lang="fr-FR" altLang="zh-TW" sz="2000" b="1" dirty="0" smtClean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Shí</a:t>
            </a:r>
            <a:r>
              <a:rPr lang="en-US" sz="2000" dirty="0" smtClean="0"/>
              <a:t> </a:t>
            </a:r>
            <a:r>
              <a:rPr lang="en-US" sz="2000" dirty="0" err="1" smtClean="0"/>
              <a:t>yī</a:t>
            </a:r>
            <a:r>
              <a:rPr lang="en-US" sz="2000" dirty="0" smtClean="0"/>
              <a:t>  =11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You (polite)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Nín</a:t>
            </a:r>
            <a:endParaRPr lang="en-US" sz="2000" dirty="0" smtClean="0"/>
          </a:p>
          <a:p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867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fr-FR" sz="4000" dirty="0" err="1" smtClean="0"/>
              <a:t>Review</a:t>
            </a:r>
            <a:r>
              <a:rPr lang="fr-FR" sz="4000" dirty="0" smtClean="0"/>
              <a:t>: </a:t>
            </a:r>
            <a:r>
              <a:rPr lang="fr-FR" sz="4000" dirty="0" err="1" smtClean="0"/>
              <a:t>vocabulary</a:t>
            </a:r>
            <a:r>
              <a:rPr lang="fr-FR" sz="4000" dirty="0" smtClean="0"/>
              <a:t> /vocabulaire</a:t>
            </a:r>
            <a:endParaRPr lang="en-US" sz="40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42792" cy="47091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Professor(teacher) Wang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   </a:t>
            </a:r>
            <a:r>
              <a:rPr lang="en-US" sz="2000" b="1" dirty="0" err="1" smtClean="0">
                <a:solidFill>
                  <a:srgbClr val="3333FF"/>
                </a:solidFill>
              </a:rPr>
              <a:t>Wáng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lǎoshī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fr-FR" sz="2000" dirty="0" err="1" smtClean="0">
                <a:solidFill>
                  <a:srgbClr val="FF6600"/>
                </a:solidFill>
              </a:rPr>
              <a:t>Chinese</a:t>
            </a:r>
            <a:r>
              <a:rPr lang="fr-FR" sz="2000" dirty="0" smtClean="0">
                <a:solidFill>
                  <a:srgbClr val="FF6600"/>
                </a:solidFill>
              </a:rPr>
              <a:t> Friends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</a:t>
            </a:r>
            <a:r>
              <a:rPr lang="en-US" sz="2000" dirty="0" err="1" smtClean="0">
                <a:solidFill>
                  <a:srgbClr val="0070C0"/>
                </a:solidFill>
              </a:rPr>
              <a:t>Zhōngguó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péngyǒu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fr-FR" sz="2000" dirty="0" smtClean="0">
                <a:solidFill>
                  <a:srgbClr val="FF6600"/>
                </a:solidFill>
              </a:rPr>
              <a:t>American </a:t>
            </a:r>
            <a:r>
              <a:rPr lang="fr-FR" sz="2000" dirty="0" err="1" smtClean="0">
                <a:solidFill>
                  <a:srgbClr val="FF6600"/>
                </a:solidFill>
              </a:rPr>
              <a:t>friends</a:t>
            </a:r>
            <a:endParaRPr lang="fr-FR" sz="2000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</a:rPr>
              <a:t> </a:t>
            </a:r>
            <a:r>
              <a:rPr lang="fr-FR" sz="2000" dirty="0" smtClean="0">
                <a:solidFill>
                  <a:srgbClr val="0070C0"/>
                </a:solidFill>
              </a:rPr>
              <a:t>   </a:t>
            </a:r>
            <a:r>
              <a:rPr lang="en-US" sz="2000" dirty="0" err="1">
                <a:solidFill>
                  <a:srgbClr val="0070C0"/>
                </a:solidFill>
              </a:rPr>
              <a:t>Měiguó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péngyǒu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fr-FR" sz="2000" dirty="0" err="1" smtClean="0">
                <a:solidFill>
                  <a:srgbClr val="FF6600"/>
                </a:solidFill>
              </a:rPr>
              <a:t>Chinese</a:t>
            </a:r>
            <a:r>
              <a:rPr lang="fr-FR" sz="2000" dirty="0" smtClean="0">
                <a:solidFill>
                  <a:srgbClr val="FF6600"/>
                </a:solidFill>
              </a:rPr>
              <a:t> Teacher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333FF"/>
                </a:solidFill>
              </a:rPr>
              <a:t>    </a:t>
            </a:r>
            <a:r>
              <a:rPr lang="en-US" sz="2000" b="1" dirty="0" err="1" smtClean="0">
                <a:solidFill>
                  <a:srgbClr val="3333FF"/>
                </a:solidFill>
              </a:rPr>
              <a:t>Hànyǔ</a:t>
            </a:r>
            <a:r>
              <a:rPr lang="en-US" sz="2000" b="1" dirty="0" smtClean="0">
                <a:solidFill>
                  <a:srgbClr val="3333FF"/>
                </a:solidFill>
              </a:rPr>
              <a:t>  </a:t>
            </a:r>
            <a:r>
              <a:rPr lang="en-US" sz="2000" dirty="0" err="1" smtClean="0">
                <a:solidFill>
                  <a:srgbClr val="FF0000"/>
                </a:solidFill>
              </a:rPr>
              <a:t>lǎoshī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fr-FR" sz="2000" dirty="0" err="1" smtClean="0">
                <a:solidFill>
                  <a:srgbClr val="FF6600"/>
                </a:solidFill>
              </a:rPr>
              <a:t>Which</a:t>
            </a:r>
            <a:r>
              <a:rPr lang="fr-FR" sz="2000" dirty="0" smtClean="0">
                <a:solidFill>
                  <a:srgbClr val="FF6600"/>
                </a:solidFill>
              </a:rPr>
              <a:t> country?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 </a:t>
            </a:r>
            <a:r>
              <a:rPr lang="en-US" sz="2000" dirty="0" err="1" smtClean="0">
                <a:solidFill>
                  <a:srgbClr val="0070C0"/>
                </a:solidFill>
              </a:rPr>
              <a:t>Nǎ</a:t>
            </a:r>
            <a:r>
              <a:rPr lang="en-US" sz="2000" dirty="0" smtClean="0">
                <a:solidFill>
                  <a:srgbClr val="0070C0"/>
                </a:solidFill>
              </a:rPr>
              <a:t>  </a:t>
            </a:r>
            <a:r>
              <a:rPr lang="en-US" sz="2000" dirty="0" err="1" smtClean="0">
                <a:solidFill>
                  <a:srgbClr val="0070C0"/>
                </a:solidFill>
              </a:rPr>
              <a:t>guó</a:t>
            </a:r>
            <a:r>
              <a:rPr lang="en-US" sz="2000" dirty="0" smtClean="0">
                <a:solidFill>
                  <a:srgbClr val="0070C0"/>
                </a:solidFill>
              </a:rPr>
              <a:t>?</a:t>
            </a:r>
          </a:p>
          <a:p>
            <a:r>
              <a:rPr lang="en-US" sz="2000" dirty="0" smtClean="0">
                <a:solidFill>
                  <a:srgbClr val="FF6600"/>
                </a:solidFill>
              </a:rPr>
              <a:t>Who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</a:t>
            </a:r>
            <a:r>
              <a:rPr lang="en-US" sz="2000" dirty="0" err="1" smtClean="0">
                <a:solidFill>
                  <a:srgbClr val="0070C0"/>
                </a:solidFill>
              </a:rPr>
              <a:t>Shéi</a:t>
            </a:r>
            <a:endParaRPr lang="fr-FR" sz="2000" dirty="0" smtClean="0">
              <a:solidFill>
                <a:srgbClr val="0070C0"/>
              </a:solidFill>
            </a:endParaRPr>
          </a:p>
          <a:p>
            <a:endParaRPr lang="en-US" sz="2000" dirty="0" smtClean="0"/>
          </a:p>
          <a:p>
            <a:pPr marL="0" indent="0">
              <a:buNone/>
            </a:pPr>
            <a:r>
              <a:rPr lang="fr-FR" sz="2000" dirty="0"/>
              <a:t> </a:t>
            </a:r>
            <a:endParaRPr lang="en-US" sz="20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72272" cy="470912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student/</a:t>
            </a:r>
            <a:r>
              <a:rPr lang="en-US" sz="2400" dirty="0" err="1" smtClean="0">
                <a:solidFill>
                  <a:srgbClr val="FF6600"/>
                </a:solidFill>
              </a:rPr>
              <a:t>étudiant</a:t>
            </a:r>
            <a:r>
              <a:rPr lang="en-US" sz="2400" dirty="0" smtClean="0">
                <a:solidFill>
                  <a:srgbClr val="FF6600"/>
                </a:solidFill>
              </a:rPr>
              <a:t>(e)</a:t>
            </a:r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dirty="0" smtClean="0"/>
              <a:t>    </a:t>
            </a:r>
            <a:r>
              <a:rPr lang="en-US" sz="2400" dirty="0" err="1" smtClean="0">
                <a:solidFill>
                  <a:srgbClr val="3333FF"/>
                </a:solidFill>
              </a:rPr>
              <a:t>xuéshēng</a:t>
            </a:r>
            <a:endParaRPr lang="en-US" sz="2400" dirty="0" smtClean="0">
              <a:solidFill>
                <a:srgbClr val="3333FF"/>
              </a:solidFill>
            </a:endParaRPr>
          </a:p>
          <a:p>
            <a:r>
              <a:rPr lang="en-US" sz="2400" dirty="0">
                <a:solidFill>
                  <a:srgbClr val="FF6600"/>
                </a:solidFill>
              </a:rPr>
              <a:t>classmate/</a:t>
            </a:r>
            <a:r>
              <a:rPr lang="en-US" sz="2400" dirty="0" err="1">
                <a:solidFill>
                  <a:srgbClr val="FF6600"/>
                </a:solidFill>
              </a:rPr>
              <a:t>camarade</a:t>
            </a:r>
            <a:r>
              <a:rPr lang="en-US" sz="2400" dirty="0">
                <a:solidFill>
                  <a:srgbClr val="FF6600"/>
                </a:solidFill>
              </a:rPr>
              <a:t> de </a:t>
            </a:r>
            <a:r>
              <a:rPr lang="en-US" sz="2400" dirty="0" err="1" smtClean="0">
                <a:solidFill>
                  <a:srgbClr val="FF6600"/>
                </a:solidFill>
              </a:rPr>
              <a:t>classe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dirty="0" err="1" smtClean="0">
                <a:solidFill>
                  <a:srgbClr val="3333FF"/>
                </a:solidFill>
              </a:rPr>
              <a:t>tóngxué</a:t>
            </a:r>
            <a:endParaRPr lang="en-US" sz="2400" dirty="0" smtClean="0">
              <a:solidFill>
                <a:srgbClr val="3333FF"/>
              </a:solidFill>
            </a:endParaRPr>
          </a:p>
          <a:p>
            <a:r>
              <a:rPr lang="fr-FR" sz="2400" dirty="0" err="1" smtClean="0">
                <a:solidFill>
                  <a:srgbClr val="FF6600"/>
                </a:solidFill>
              </a:rPr>
              <a:t>friend</a:t>
            </a:r>
            <a:endParaRPr lang="fr-FR" sz="2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dirty="0" err="1" smtClean="0">
                <a:solidFill>
                  <a:srgbClr val="3333FF"/>
                </a:solidFill>
              </a:rPr>
              <a:t>péngyǒu</a:t>
            </a:r>
            <a:endParaRPr lang="en-US" sz="2400" dirty="0" smtClean="0">
              <a:solidFill>
                <a:srgbClr val="3333FF"/>
              </a:solidFill>
            </a:endParaRPr>
          </a:p>
          <a:p>
            <a:r>
              <a:rPr lang="en-US" sz="2400" smtClean="0">
                <a:solidFill>
                  <a:srgbClr val="FF6600"/>
                </a:solidFill>
              </a:rPr>
              <a:t>sorry/</a:t>
            </a:r>
            <a:r>
              <a:rPr lang="en-US" sz="2400" dirty="0" err="1" smtClean="0">
                <a:solidFill>
                  <a:srgbClr val="FF6600"/>
                </a:solidFill>
              </a:rPr>
              <a:t>excusez-moi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3333FF"/>
                </a:solidFill>
              </a:rPr>
              <a:t> </a:t>
            </a:r>
            <a:r>
              <a:rPr lang="fr-FR" sz="2400" dirty="0" smtClean="0">
                <a:solidFill>
                  <a:srgbClr val="3333FF"/>
                </a:solidFill>
              </a:rPr>
              <a:t>    </a:t>
            </a:r>
            <a:r>
              <a:rPr lang="en-US" sz="2400" dirty="0" err="1" smtClean="0">
                <a:solidFill>
                  <a:srgbClr val="3333FF"/>
                </a:solidFill>
              </a:rPr>
              <a:t>Duì</a:t>
            </a:r>
            <a:r>
              <a:rPr lang="en-US" sz="2400" dirty="0" smtClean="0">
                <a:solidFill>
                  <a:srgbClr val="3333FF"/>
                </a:solidFill>
              </a:rPr>
              <a:t> </a:t>
            </a:r>
            <a:r>
              <a:rPr lang="en-US" sz="2400" dirty="0" err="1" smtClean="0">
                <a:solidFill>
                  <a:srgbClr val="3333FF"/>
                </a:solidFill>
              </a:rPr>
              <a:t>bùqǐ</a:t>
            </a:r>
            <a:endParaRPr lang="en-US" sz="2400" dirty="0" smtClean="0">
              <a:solidFill>
                <a:srgbClr val="3333FF"/>
              </a:solidFill>
            </a:endParaRPr>
          </a:p>
          <a:p>
            <a:r>
              <a:rPr lang="en-US" sz="2400" dirty="0">
                <a:solidFill>
                  <a:srgbClr val="FF6600"/>
                </a:solidFill>
              </a:rPr>
              <a:t>that's ok/</a:t>
            </a:r>
            <a:r>
              <a:rPr lang="en-US" sz="2400" dirty="0" err="1">
                <a:solidFill>
                  <a:srgbClr val="FF6600"/>
                </a:solidFill>
              </a:rPr>
              <a:t>ç'est</a:t>
            </a:r>
            <a:r>
              <a:rPr lang="en-US" sz="2400" dirty="0">
                <a:solidFill>
                  <a:srgbClr val="FF6600"/>
                </a:solidFill>
              </a:rPr>
              <a:t> ne pas grave</a:t>
            </a:r>
            <a:endParaRPr lang="en-US" sz="2400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dirty="0" err="1" smtClean="0">
                <a:solidFill>
                  <a:srgbClr val="3333FF"/>
                </a:solidFill>
              </a:rPr>
              <a:t>Méi</a:t>
            </a:r>
            <a:r>
              <a:rPr lang="en-US" sz="2400" dirty="0" smtClean="0">
                <a:solidFill>
                  <a:srgbClr val="3333FF"/>
                </a:solidFill>
              </a:rPr>
              <a:t> </a:t>
            </a:r>
            <a:r>
              <a:rPr lang="en-US" sz="2400" dirty="0" err="1" smtClean="0">
                <a:solidFill>
                  <a:srgbClr val="3333FF"/>
                </a:solidFill>
              </a:rPr>
              <a:t>guānxì</a:t>
            </a:r>
            <a:endParaRPr lang="en-US" sz="2400" dirty="0" smtClean="0">
              <a:solidFill>
                <a:srgbClr val="3333FF"/>
              </a:solidFill>
            </a:endParaRPr>
          </a:p>
          <a:p>
            <a:endParaRPr lang="en-US" sz="2400" dirty="0">
              <a:solidFill>
                <a:srgbClr val="3333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OLSON@EURECOM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B2-180A-47F6-AA4D-74EC3D3AF0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4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OLSON@SKEMA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B2-180A-47F6-AA4D-74EC3D3AF07D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1560" y="260351"/>
            <a:ext cx="8532440" cy="6120978"/>
          </a:xfrm>
        </p:spPr>
        <p:txBody>
          <a:bodyPr>
            <a:noAutofit/>
          </a:bodyPr>
          <a:lstStyle/>
          <a:p>
            <a:r>
              <a:rPr lang="zh-TW" altLang="en-US" sz="1800" b="1" dirty="0" smtClean="0">
                <a:solidFill>
                  <a:srgbClr val="000099"/>
                </a:solidFill>
              </a:rPr>
              <a:t>大 人</a:t>
            </a:r>
            <a:r>
              <a:rPr lang="zh-TW" altLang="en-US" sz="1800" dirty="0" smtClean="0"/>
              <a:t> </a:t>
            </a:r>
            <a:endParaRPr lang="fr-FR" altLang="zh-TW" sz="1800" dirty="0" smtClean="0"/>
          </a:p>
          <a:p>
            <a:pPr marL="0" indent="0">
              <a:buNone/>
            </a:pPr>
            <a:r>
              <a:rPr lang="fr-FR" altLang="zh-TW" sz="1800" dirty="0" smtClean="0"/>
              <a:t>     </a:t>
            </a:r>
            <a:r>
              <a:rPr lang="en-US" altLang="zh-TW" sz="1800" b="1" dirty="0" err="1" smtClean="0"/>
              <a:t>dà</a:t>
            </a:r>
            <a:r>
              <a:rPr lang="en-US" altLang="zh-TW" sz="1800" b="1" dirty="0" smtClean="0"/>
              <a:t> </a:t>
            </a:r>
            <a:r>
              <a:rPr lang="en-US" altLang="zh-TW" sz="1800" b="1" dirty="0" err="1" smtClean="0"/>
              <a:t>rén</a:t>
            </a:r>
            <a:r>
              <a:rPr lang="en-US" altLang="zh-TW" sz="1800" b="1" dirty="0" smtClean="0"/>
              <a:t> (adult/grown-ups)</a:t>
            </a:r>
          </a:p>
          <a:p>
            <a:r>
              <a:rPr lang="zh-TW" altLang="en-US" sz="1800" b="1" dirty="0" smtClean="0">
                <a:solidFill>
                  <a:srgbClr val="000099"/>
                </a:solidFill>
              </a:rPr>
              <a:t>小 心</a:t>
            </a:r>
            <a:endParaRPr lang="fr-FR" altLang="zh-TW" sz="1800" b="1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fr-FR" altLang="zh-TW" sz="1800" b="1" dirty="0" smtClean="0">
                <a:solidFill>
                  <a:srgbClr val="000099"/>
                </a:solidFill>
              </a:rPr>
              <a:t> </a:t>
            </a:r>
            <a:r>
              <a:rPr lang="en-US" altLang="zh-TW" sz="1800" dirty="0" smtClean="0"/>
              <a:t> </a:t>
            </a:r>
            <a:r>
              <a:rPr lang="en-US" altLang="zh-TW" sz="1800" b="1" dirty="0" err="1" smtClean="0"/>
              <a:t>xiǎo</a:t>
            </a:r>
            <a:r>
              <a:rPr lang="en-US" altLang="zh-TW" sz="1800" b="1" dirty="0" smtClean="0"/>
              <a:t> </a:t>
            </a:r>
            <a:r>
              <a:rPr lang="en-US" altLang="zh-TW" sz="1800" b="1" dirty="0" err="1" smtClean="0"/>
              <a:t>xīn</a:t>
            </a:r>
            <a:r>
              <a:rPr lang="en-US" altLang="zh-TW" sz="1800" b="1" dirty="0" smtClean="0"/>
              <a:t> (careful/watch out)</a:t>
            </a:r>
          </a:p>
          <a:p>
            <a:r>
              <a:rPr lang="zh-TW" altLang="en-US" sz="1800" b="1" dirty="0" smtClean="0">
                <a:solidFill>
                  <a:srgbClr val="000099"/>
                </a:solidFill>
              </a:rPr>
              <a:t>水 中</a:t>
            </a:r>
            <a:endParaRPr lang="fr-FR" altLang="zh-TW" sz="1800" b="1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1800" b="1" dirty="0" err="1" smtClean="0"/>
              <a:t>shuǐ</a:t>
            </a:r>
            <a:r>
              <a:rPr lang="en-US" sz="1800" b="1" dirty="0" smtClean="0"/>
              <a:t>  </a:t>
            </a:r>
            <a:r>
              <a:rPr lang="en-US" sz="1800" b="1" dirty="0" err="1" smtClean="0"/>
              <a:t>zhōng</a:t>
            </a:r>
            <a:r>
              <a:rPr lang="en-US" sz="1800" b="1" dirty="0" smtClean="0"/>
              <a:t> (</a:t>
            </a:r>
            <a:r>
              <a:rPr lang="en-US" altLang="zh-TW" sz="1800" b="1" dirty="0" smtClean="0"/>
              <a:t>in the water)</a:t>
            </a:r>
          </a:p>
          <a:p>
            <a:r>
              <a:rPr lang="zh-TW" altLang="en-US" sz="1800" b="1" dirty="0" smtClean="0">
                <a:solidFill>
                  <a:srgbClr val="000099"/>
                </a:solidFill>
              </a:rPr>
              <a:t>中  心</a:t>
            </a:r>
            <a:endParaRPr lang="fr-FR" altLang="zh-TW" sz="1800" b="1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en-US" altLang="zh-TW" sz="1800" dirty="0" smtClean="0"/>
              <a:t>  </a:t>
            </a:r>
            <a:r>
              <a:rPr lang="en-US" altLang="zh-TW" sz="1800" b="1" dirty="0" err="1" smtClean="0"/>
              <a:t>zhōng</a:t>
            </a:r>
            <a:r>
              <a:rPr lang="en-US" altLang="zh-TW" sz="1800" b="1" dirty="0" smtClean="0"/>
              <a:t> </a:t>
            </a:r>
            <a:r>
              <a:rPr lang="en-US" altLang="zh-TW" sz="1800" b="1" dirty="0" err="1" smtClean="0"/>
              <a:t>xīn</a:t>
            </a:r>
            <a:r>
              <a:rPr lang="en-US" altLang="zh-TW" sz="1800" b="1" dirty="0" smtClean="0"/>
              <a:t> (</a:t>
            </a:r>
            <a:r>
              <a:rPr lang="en-US" altLang="zh-TW" sz="1800" b="1" dirty="0" err="1" smtClean="0"/>
              <a:t>centre</a:t>
            </a:r>
            <a:r>
              <a:rPr lang="en-US" altLang="zh-TW" sz="1800" b="1" dirty="0" smtClean="0"/>
              <a:t>)</a:t>
            </a:r>
          </a:p>
          <a:p>
            <a:r>
              <a:rPr lang="zh-TW" altLang="en-US" sz="1800" b="1" dirty="0" smtClean="0">
                <a:solidFill>
                  <a:srgbClr val="000099"/>
                </a:solidFill>
              </a:rPr>
              <a:t>心 中 </a:t>
            </a:r>
            <a:endParaRPr lang="fr-FR" altLang="zh-TW" sz="1800" b="1" dirty="0" smtClean="0">
              <a:solidFill>
                <a:srgbClr val="000099"/>
              </a:solidFill>
            </a:endParaRPr>
          </a:p>
          <a:p>
            <a:pPr marL="82296" indent="0">
              <a:buNone/>
            </a:pPr>
            <a:r>
              <a:rPr lang="fr-FR" altLang="zh-TW" sz="1800" b="1" dirty="0">
                <a:solidFill>
                  <a:srgbClr val="000099"/>
                </a:solidFill>
              </a:rPr>
              <a:t> </a:t>
            </a:r>
            <a:r>
              <a:rPr lang="fr-FR" altLang="zh-TW" sz="1800" b="1" dirty="0" smtClean="0">
                <a:solidFill>
                  <a:srgbClr val="000099"/>
                </a:solidFill>
              </a:rPr>
              <a:t> </a:t>
            </a:r>
            <a:r>
              <a:rPr lang="en-US" altLang="zh-TW" sz="1800" b="1" dirty="0" err="1" smtClean="0"/>
              <a:t>xīn</a:t>
            </a:r>
            <a:r>
              <a:rPr lang="en-US" altLang="zh-TW" sz="1800" b="1" dirty="0" smtClean="0"/>
              <a:t>  </a:t>
            </a:r>
            <a:r>
              <a:rPr lang="en-US" altLang="zh-TW" sz="1800" b="1" dirty="0" err="1" smtClean="0"/>
              <a:t>zhōng</a:t>
            </a:r>
            <a:r>
              <a:rPr lang="en-US" altLang="zh-TW" sz="1800" b="1" dirty="0" smtClean="0"/>
              <a:t> </a:t>
            </a:r>
            <a:r>
              <a:rPr lang="fr-FR" altLang="zh-TW" sz="1800" b="1" dirty="0">
                <a:solidFill>
                  <a:srgbClr val="000099"/>
                </a:solidFill>
              </a:rPr>
              <a:t>= </a:t>
            </a:r>
            <a:r>
              <a:rPr lang="fr-FR" altLang="zh-TW" sz="1800" dirty="0">
                <a:solidFill>
                  <a:srgbClr val="FF0000"/>
                </a:solidFill>
              </a:rPr>
              <a:t>in the </a:t>
            </a:r>
            <a:r>
              <a:rPr lang="fr-FR" altLang="zh-TW" sz="1800" dirty="0" err="1">
                <a:solidFill>
                  <a:srgbClr val="FF0000"/>
                </a:solidFill>
              </a:rPr>
              <a:t>heart</a:t>
            </a:r>
            <a:r>
              <a:rPr lang="fr-FR" altLang="zh-TW" sz="1800" dirty="0">
                <a:solidFill>
                  <a:srgbClr val="FF0000"/>
                </a:solidFill>
              </a:rPr>
              <a:t>, or in </a:t>
            </a:r>
            <a:r>
              <a:rPr lang="fr-FR" altLang="zh-TW" sz="1800" dirty="0" err="1">
                <a:solidFill>
                  <a:srgbClr val="FF0000"/>
                </a:solidFill>
              </a:rPr>
              <a:t>one’s</a:t>
            </a:r>
            <a:r>
              <a:rPr lang="fr-FR" altLang="zh-TW" sz="1800" dirty="0">
                <a:solidFill>
                  <a:srgbClr val="FF0000"/>
                </a:solidFill>
              </a:rPr>
              <a:t> </a:t>
            </a:r>
            <a:r>
              <a:rPr lang="fr-FR" altLang="zh-TW" sz="1800" dirty="0" err="1">
                <a:solidFill>
                  <a:srgbClr val="FF0000"/>
                </a:solidFill>
              </a:rPr>
              <a:t>heart</a:t>
            </a:r>
            <a:endParaRPr lang="en-US" altLang="zh-TW" sz="1800" b="1" dirty="0" smtClean="0"/>
          </a:p>
          <a:p>
            <a:pPr marL="0" indent="0">
              <a:buNone/>
            </a:pPr>
            <a:endParaRPr lang="en-GB" sz="1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sz="1800" b="1" dirty="0" smtClean="0">
                <a:solidFill>
                  <a:srgbClr val="C00000"/>
                </a:solidFill>
              </a:rPr>
              <a:t>在 我 的 心 中</a:t>
            </a:r>
            <a:r>
              <a:rPr lang="en-GB" sz="1800" dirty="0" smtClean="0"/>
              <a:t> </a:t>
            </a:r>
            <a:r>
              <a:rPr lang="en-GB" sz="1800" dirty="0"/>
              <a:t>(</a:t>
            </a:r>
            <a:r>
              <a:rPr lang="en-GB" sz="1800" dirty="0" err="1"/>
              <a:t>zài</a:t>
            </a:r>
            <a:r>
              <a:rPr lang="en-GB" sz="1800" dirty="0"/>
              <a:t> </a:t>
            </a:r>
            <a:r>
              <a:rPr lang="en-GB" sz="1800" dirty="0" err="1"/>
              <a:t>wǒ</a:t>
            </a:r>
            <a:r>
              <a:rPr lang="en-GB" sz="1800" dirty="0"/>
              <a:t> de </a:t>
            </a:r>
            <a:r>
              <a:rPr lang="en-GB" sz="1800" dirty="0" err="1"/>
              <a:t>xīn</a:t>
            </a:r>
            <a:r>
              <a:rPr lang="en-GB" sz="1800" dirty="0"/>
              <a:t> </a:t>
            </a:r>
            <a:r>
              <a:rPr lang="en-GB" sz="1800" dirty="0" err="1"/>
              <a:t>zhōng</a:t>
            </a:r>
            <a:r>
              <a:rPr lang="en-GB" sz="1800" dirty="0"/>
              <a:t>), 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I</a:t>
            </a:r>
            <a:r>
              <a:rPr lang="en-GB" sz="1800" dirty="0" smtClean="0"/>
              <a:t>t </a:t>
            </a:r>
            <a:r>
              <a:rPr lang="en-GB" sz="1800" dirty="0"/>
              <a:t>means </a:t>
            </a:r>
            <a:r>
              <a:rPr lang="en-GB" sz="1800" dirty="0">
                <a:solidFill>
                  <a:srgbClr val="FF0066"/>
                </a:solidFill>
              </a:rPr>
              <a:t>'in my </a:t>
            </a:r>
            <a:r>
              <a:rPr lang="en-GB" sz="1800" dirty="0" smtClean="0">
                <a:solidFill>
                  <a:srgbClr val="FF0066"/>
                </a:solidFill>
              </a:rPr>
              <a:t>heart’</a:t>
            </a:r>
            <a:endParaRPr lang="en-US" altLang="zh-TW" sz="1800" b="1" dirty="0" smtClean="0">
              <a:solidFill>
                <a:srgbClr val="FF0066"/>
              </a:solidFill>
            </a:endParaRPr>
          </a:p>
          <a:p>
            <a:pPr marL="0" indent="0">
              <a:buNone/>
            </a:pPr>
            <a:r>
              <a:rPr lang="en-GB" sz="1800" dirty="0" smtClean="0"/>
              <a:t>-It's used to describe something deeply felt or something that you hold in your innermost thoughts and </a:t>
            </a:r>
            <a:r>
              <a:rPr lang="en-GB" sz="1800" smtClean="0"/>
              <a:t>emotions.</a:t>
            </a:r>
            <a:endParaRPr lang="en-GB" sz="1800" dirty="0" smtClean="0"/>
          </a:p>
          <a:p>
            <a:pPr marL="0" indent="0">
              <a:buNone/>
            </a:pPr>
            <a:r>
              <a:rPr lang="en-GB" altLang="zh-TW" sz="1800" dirty="0" smtClean="0"/>
              <a:t>-</a:t>
            </a:r>
            <a:r>
              <a:rPr lang="fr-FR" sz="1800" i="1" dirty="0" smtClean="0">
                <a:solidFill>
                  <a:srgbClr val="000099"/>
                </a:solidFill>
              </a:rPr>
              <a:t>Il est utilisé pour décrire quelque chose de profondément ressenti ou quelque chose que vous gardez dans vos pensées et émotions les plus intimes.</a:t>
            </a:r>
            <a:endParaRPr lang="en-US" altLang="zh-TW" sz="1800" i="1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849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algn="l"/>
            <a:r>
              <a:rPr lang="zh-TW" altLang="en-US" sz="2000" b="1" dirty="0"/>
              <a:t>我</a:t>
            </a:r>
            <a:r>
              <a:rPr lang="zh-TW" altLang="en-US" sz="2000" b="1" dirty="0" smtClean="0"/>
              <a:t>叫</a:t>
            </a:r>
            <a:r>
              <a:rPr lang="en-US" sz="2000" b="1" dirty="0" err="1">
                <a:solidFill>
                  <a:srgbClr val="3333FF"/>
                </a:solidFill>
              </a:rPr>
              <a:t>Wǒ</a:t>
            </a:r>
            <a:r>
              <a:rPr lang="en-US" sz="2000" b="1" dirty="0">
                <a:solidFill>
                  <a:srgbClr val="3333FF"/>
                </a:solidFill>
              </a:rPr>
              <a:t> </a:t>
            </a:r>
            <a:r>
              <a:rPr lang="en-US" sz="2000" b="1" dirty="0" err="1" smtClean="0">
                <a:solidFill>
                  <a:srgbClr val="3333FF"/>
                </a:solidFill>
              </a:rPr>
              <a:t>jiào</a:t>
            </a:r>
            <a:r>
              <a:rPr lang="en-US" sz="2000" b="1" dirty="0" smtClean="0">
                <a:solidFill>
                  <a:srgbClr val="3333FF"/>
                </a:solidFill>
              </a:rPr>
              <a:t>(I </a:t>
            </a:r>
            <a:r>
              <a:rPr lang="en-US" sz="2000" b="1" dirty="0">
                <a:solidFill>
                  <a:srgbClr val="3333FF"/>
                </a:solidFill>
              </a:rPr>
              <a:t>am </a:t>
            </a:r>
            <a:r>
              <a:rPr lang="en-US" sz="2000" b="1" dirty="0" smtClean="0">
                <a:solidFill>
                  <a:srgbClr val="3333FF"/>
                </a:solidFill>
              </a:rPr>
              <a:t>called/je </a:t>
            </a:r>
            <a:r>
              <a:rPr lang="en-US" sz="2000" b="1" dirty="0" err="1">
                <a:solidFill>
                  <a:srgbClr val="3333FF"/>
                </a:solidFill>
              </a:rPr>
              <a:t>m'appelle</a:t>
            </a:r>
            <a:r>
              <a:rPr lang="en-US" sz="2000" b="1" dirty="0" smtClean="0">
                <a:solidFill>
                  <a:srgbClr val="3333FF"/>
                </a:solidFill>
              </a:rPr>
              <a:t>)   </a:t>
            </a:r>
            <a:r>
              <a:rPr lang="en-US" sz="2000" b="1" dirty="0" smtClean="0">
                <a:solidFill>
                  <a:srgbClr val="FF0000"/>
                </a:solidFill>
              </a:rPr>
              <a:t>vs   </a:t>
            </a:r>
            <a:r>
              <a:rPr lang="zh-TW" altLang="en-US" sz="2000" b="1" dirty="0" smtClean="0"/>
              <a:t>我是</a:t>
            </a:r>
            <a:r>
              <a:rPr lang="en-US" sz="2000" b="1" dirty="0" err="1">
                <a:solidFill>
                  <a:srgbClr val="009900"/>
                </a:solidFill>
              </a:rPr>
              <a:t>Wǒ</a:t>
            </a:r>
            <a:r>
              <a:rPr lang="en-US" sz="2000" b="1" dirty="0">
                <a:solidFill>
                  <a:srgbClr val="009900"/>
                </a:solidFill>
              </a:rPr>
              <a:t> </a:t>
            </a:r>
            <a:r>
              <a:rPr lang="en-US" sz="2000" b="1" dirty="0" err="1" smtClean="0">
                <a:solidFill>
                  <a:srgbClr val="009900"/>
                </a:solidFill>
              </a:rPr>
              <a:t>shì</a:t>
            </a:r>
            <a:r>
              <a:rPr lang="en-US" sz="2000" b="1" dirty="0" smtClean="0">
                <a:solidFill>
                  <a:srgbClr val="009900"/>
                </a:solidFill>
              </a:rPr>
              <a:t> ( I am/ je </a:t>
            </a:r>
            <a:r>
              <a:rPr lang="en-US" sz="2000" b="1" dirty="0" err="1" smtClean="0">
                <a:solidFill>
                  <a:srgbClr val="009900"/>
                </a:solidFill>
              </a:rPr>
              <a:t>suis</a:t>
            </a:r>
            <a:r>
              <a:rPr lang="en-US" sz="2000" b="1" smtClean="0">
                <a:solidFill>
                  <a:srgbClr val="009900"/>
                </a:solidFill>
              </a:rPr>
              <a:t>)</a:t>
            </a:r>
            <a:endParaRPr lang="en-US" sz="2000" b="1" dirty="0">
              <a:solidFill>
                <a:srgbClr val="0099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14800" cy="597743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 err="1">
                <a:solidFill>
                  <a:srgbClr val="3333FF"/>
                </a:solidFill>
              </a:rPr>
              <a:t>Wǒ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 err="1">
                <a:solidFill>
                  <a:srgbClr val="3333FF"/>
                </a:solidFill>
              </a:rPr>
              <a:t>jiào</a:t>
            </a:r>
            <a:r>
              <a:rPr lang="en-US" dirty="0">
                <a:solidFill>
                  <a:srgbClr val="3333FF"/>
                </a:solidFill>
              </a:rPr>
              <a:t>(I am called/je </a:t>
            </a:r>
            <a:r>
              <a:rPr lang="en-US" dirty="0" err="1" smtClean="0">
                <a:solidFill>
                  <a:srgbClr val="3333FF"/>
                </a:solidFill>
              </a:rPr>
              <a:t>m'appelle</a:t>
            </a:r>
            <a:r>
              <a:rPr lang="en-US" dirty="0" smtClean="0">
                <a:solidFill>
                  <a:srgbClr val="3333FF"/>
                </a:solidFill>
              </a:rPr>
              <a:t>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7544" y="2276872"/>
            <a:ext cx="3970784" cy="3849291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dirty="0" err="1">
                <a:solidFill>
                  <a:srgbClr val="3333FF"/>
                </a:solidFill>
              </a:rPr>
              <a:t>Wǒ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 err="1" smtClean="0">
                <a:solidFill>
                  <a:srgbClr val="3333FF"/>
                </a:solidFill>
              </a:rPr>
              <a:t>jiào</a:t>
            </a:r>
            <a:r>
              <a:rPr lang="en-US" dirty="0" smtClean="0">
                <a:solidFill>
                  <a:srgbClr val="3333FF"/>
                </a:solidFill>
              </a:rPr>
              <a:t> ……..</a:t>
            </a:r>
          </a:p>
          <a:p>
            <a:pPr marL="0" indent="0">
              <a:buNone/>
            </a:pPr>
            <a:endParaRPr lang="fr-FR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3333FF"/>
                </a:solidFill>
              </a:rPr>
              <a:t>Use </a:t>
            </a:r>
            <a:r>
              <a:rPr lang="en-US" dirty="0" err="1" smtClean="0">
                <a:solidFill>
                  <a:srgbClr val="FF6600"/>
                </a:solidFill>
              </a:rPr>
              <a:t>wǒ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jiào</a:t>
            </a:r>
            <a:r>
              <a:rPr lang="en-US" dirty="0" smtClean="0">
                <a:solidFill>
                  <a:srgbClr val="3333FF"/>
                </a:solidFill>
              </a:rPr>
              <a:t>…., only when saying our </a:t>
            </a:r>
            <a:r>
              <a:rPr lang="en-US" dirty="0" smtClean="0">
                <a:solidFill>
                  <a:srgbClr val="FF0000"/>
                </a:solidFill>
              </a:rPr>
              <a:t>own names</a:t>
            </a:r>
            <a:r>
              <a:rPr lang="en-US" dirty="0" smtClean="0">
                <a:solidFill>
                  <a:srgbClr val="3333FF"/>
                </a:solidFill>
              </a:rPr>
              <a:t>. 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3333FF"/>
                </a:solidFill>
              </a:rPr>
              <a:t>-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Nǐ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6600"/>
                </a:solidFill>
              </a:rPr>
              <a:t>jiào</a:t>
            </a:r>
            <a:r>
              <a:rPr lang="en-US" dirty="0" smtClean="0">
                <a:solidFill>
                  <a:srgbClr val="FF6600"/>
                </a:solidFill>
              </a:rPr>
              <a:t> ……</a:t>
            </a:r>
            <a:endParaRPr lang="en-US" dirty="0">
              <a:solidFill>
                <a:srgbClr val="FF6600"/>
              </a:solidFill>
            </a:endParaRPr>
          </a:p>
          <a:p>
            <a:pPr>
              <a:buFontTx/>
              <a:buChar char="-"/>
            </a:pPr>
            <a:r>
              <a:rPr lang="en-US" dirty="0" err="1" smtClean="0"/>
              <a:t>Tā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6600"/>
                </a:solidFill>
              </a:rPr>
              <a:t>jiào</a:t>
            </a:r>
            <a:r>
              <a:rPr lang="en-US" dirty="0" smtClean="0">
                <a:solidFill>
                  <a:srgbClr val="FF6600"/>
                </a:solidFill>
              </a:rPr>
              <a:t> …..</a:t>
            </a:r>
          </a:p>
          <a:p>
            <a:pPr>
              <a:buFontTx/>
              <a:buChar char="-"/>
            </a:pPr>
            <a:endParaRPr lang="en-US" dirty="0" smtClean="0">
              <a:solidFill>
                <a:srgbClr val="FF6600"/>
              </a:solidFill>
            </a:endParaRPr>
          </a:p>
          <a:p>
            <a:pPr>
              <a:buFontTx/>
              <a:buChar char="-"/>
            </a:pPr>
            <a:endParaRPr lang="en-US" dirty="0" smtClean="0">
              <a:solidFill>
                <a:srgbClr val="3333FF"/>
              </a:solidFill>
            </a:endParaRPr>
          </a:p>
          <a:p>
            <a:endParaRPr lang="fr-FR" dirty="0">
              <a:solidFill>
                <a:srgbClr val="3333FF"/>
              </a:solidFill>
            </a:endParaRP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>
                <a:solidFill>
                  <a:srgbClr val="009900"/>
                </a:solidFill>
              </a:rPr>
              <a:t>Wǒ</a:t>
            </a:r>
            <a:r>
              <a:rPr lang="en-US" dirty="0">
                <a:solidFill>
                  <a:srgbClr val="009900"/>
                </a:solidFill>
              </a:rPr>
              <a:t> </a:t>
            </a:r>
            <a:r>
              <a:rPr lang="en-US" dirty="0" err="1">
                <a:solidFill>
                  <a:srgbClr val="009900"/>
                </a:solidFill>
              </a:rPr>
              <a:t>shì</a:t>
            </a:r>
            <a:r>
              <a:rPr lang="en-US" dirty="0">
                <a:solidFill>
                  <a:srgbClr val="009900"/>
                </a:solidFill>
              </a:rPr>
              <a:t> ( I am/ je </a:t>
            </a:r>
            <a:r>
              <a:rPr lang="en-US" dirty="0" err="1">
                <a:solidFill>
                  <a:srgbClr val="009900"/>
                </a:solidFill>
              </a:rPr>
              <a:t>suis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5025" y="2276871"/>
            <a:ext cx="3959423" cy="3849291"/>
          </a:xfr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Wǒ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shì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009900"/>
                </a:solidFill>
              </a:rPr>
              <a:t>……..</a:t>
            </a:r>
          </a:p>
          <a:p>
            <a:pPr marL="0" indent="0">
              <a:buNone/>
            </a:pPr>
            <a:endParaRPr lang="fr-FR" dirty="0">
              <a:solidFill>
                <a:srgbClr val="009900"/>
              </a:solidFill>
            </a:endParaRPr>
          </a:p>
          <a:p>
            <a:pPr marL="0" indent="0">
              <a:buNone/>
            </a:pPr>
            <a:r>
              <a:rPr lang="fr-FR" dirty="0" err="1" smtClean="0">
                <a:solidFill>
                  <a:srgbClr val="009900"/>
                </a:solidFill>
              </a:rPr>
              <a:t>While</a:t>
            </a:r>
            <a:r>
              <a:rPr lang="fr-FR" dirty="0" smtClean="0">
                <a:solidFill>
                  <a:srgbClr val="009900"/>
                </a:solidFill>
              </a:rPr>
              <a:t> use </a:t>
            </a:r>
            <a:r>
              <a:rPr lang="en-US" dirty="0" err="1" smtClean="0">
                <a:solidFill>
                  <a:srgbClr val="FF6600"/>
                </a:solidFill>
              </a:rPr>
              <a:t>wǒ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shì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smtClean="0">
                <a:solidFill>
                  <a:srgbClr val="009900"/>
                </a:solidFill>
              </a:rPr>
              <a:t>….,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2060"/>
                </a:solidFill>
              </a:rPr>
              <a:t>To </a:t>
            </a:r>
            <a:r>
              <a:rPr lang="fr-FR" dirty="0" err="1" smtClean="0">
                <a:solidFill>
                  <a:srgbClr val="002060"/>
                </a:solidFill>
              </a:rPr>
              <a:t>say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dirty="0" err="1" smtClean="0">
                <a:solidFill>
                  <a:srgbClr val="002060"/>
                </a:solidFill>
              </a:rPr>
              <a:t>our</a:t>
            </a:r>
            <a:r>
              <a:rPr lang="fr-FR" dirty="0" smtClean="0">
                <a:solidFill>
                  <a:srgbClr val="002060"/>
                </a:solidFill>
              </a:rPr>
              <a:t> </a:t>
            </a:r>
            <a:r>
              <a:rPr lang="fr-FR" b="1" dirty="0" err="1" smtClean="0">
                <a:solidFill>
                  <a:srgbClr val="009900"/>
                </a:solidFill>
              </a:rPr>
              <a:t>names</a:t>
            </a:r>
            <a:r>
              <a:rPr lang="fr-FR" dirty="0" smtClean="0">
                <a:solidFill>
                  <a:srgbClr val="009900"/>
                </a:solidFill>
              </a:rPr>
              <a:t>, </a:t>
            </a:r>
            <a:r>
              <a:rPr lang="fr-FR" b="1" dirty="0" smtClean="0">
                <a:solidFill>
                  <a:srgbClr val="009900"/>
                </a:solidFill>
              </a:rPr>
              <a:t>job </a:t>
            </a:r>
            <a:r>
              <a:rPr lang="fr-FR" b="1" dirty="0" err="1" smtClean="0">
                <a:solidFill>
                  <a:srgbClr val="009900"/>
                </a:solidFill>
              </a:rPr>
              <a:t>titles</a:t>
            </a:r>
            <a:r>
              <a:rPr lang="fr-FR" dirty="0" smtClean="0">
                <a:solidFill>
                  <a:srgbClr val="009900"/>
                </a:solidFill>
              </a:rPr>
              <a:t>,  </a:t>
            </a:r>
            <a:r>
              <a:rPr lang="fr-FR" b="1" dirty="0" err="1" smtClean="0">
                <a:solidFill>
                  <a:srgbClr val="009900"/>
                </a:solidFill>
              </a:rPr>
              <a:t>who</a:t>
            </a:r>
            <a:r>
              <a:rPr lang="fr-FR" b="1" dirty="0" smtClean="0">
                <a:solidFill>
                  <a:srgbClr val="009900"/>
                </a:solidFill>
              </a:rPr>
              <a:t> </a:t>
            </a:r>
            <a:r>
              <a:rPr lang="fr-FR" b="1" dirty="0" err="1" smtClean="0">
                <a:solidFill>
                  <a:srgbClr val="009900"/>
                </a:solidFill>
              </a:rPr>
              <a:t>we</a:t>
            </a:r>
            <a:r>
              <a:rPr lang="fr-FR" b="1" dirty="0" smtClean="0">
                <a:solidFill>
                  <a:srgbClr val="009900"/>
                </a:solidFill>
              </a:rPr>
              <a:t> are</a:t>
            </a:r>
            <a:r>
              <a:rPr lang="fr-FR" dirty="0" smtClean="0">
                <a:solidFill>
                  <a:srgbClr val="009900"/>
                </a:solidFill>
              </a:rPr>
              <a:t>, </a:t>
            </a:r>
            <a:r>
              <a:rPr lang="fr-FR" b="1" dirty="0" err="1" smtClean="0">
                <a:solidFill>
                  <a:srgbClr val="009900"/>
                </a:solidFill>
              </a:rPr>
              <a:t>nationalities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OLSON@EURECOM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B2-180A-47F6-AA4D-74EC3D3AF0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250120" cy="778098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sz="2800" dirty="0" err="1"/>
              <a:t>Caractères</a:t>
            </a:r>
            <a:r>
              <a:rPr lang="en-US" sz="2800" dirty="0"/>
              <a:t> chinois à </a:t>
            </a:r>
            <a:r>
              <a:rPr lang="en-US" sz="2800" dirty="0" err="1" smtClean="0"/>
              <a:t>apprendre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8178112" cy="4979640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zh-TW" alt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❶ </a:t>
            </a:r>
            <a:r>
              <a:rPr lang="zh-TW" altLang="en-US" sz="2400" b="1" dirty="0" smtClean="0">
                <a:solidFill>
                  <a:srgbClr val="FF0000"/>
                </a:solidFill>
                <a:cs typeface="Calibri"/>
              </a:rPr>
              <a:t>日</a:t>
            </a:r>
            <a:r>
              <a:rPr lang="zh-TW" altLang="en-US" sz="2400" dirty="0" smtClean="0">
                <a:solidFill>
                  <a:srgbClr val="0000FF"/>
                </a:solidFill>
                <a:cs typeface="Calibri"/>
              </a:rPr>
              <a:t> </a:t>
            </a:r>
            <a:r>
              <a:rPr lang="fr-FR" altLang="zh-TW" sz="2400" dirty="0" smtClean="0">
                <a:cs typeface="Calibri"/>
              </a:rPr>
              <a:t>ri</a:t>
            </a:r>
            <a:r>
              <a:rPr lang="fr-FR" altLang="zh-TW" sz="2400" dirty="0" smtClean="0">
                <a:solidFill>
                  <a:srgbClr val="0000FF"/>
                </a:solidFill>
                <a:cs typeface="Calibri"/>
              </a:rPr>
              <a:t> =</a:t>
            </a:r>
            <a:r>
              <a:rPr lang="fr-FR" altLang="zh-TW" sz="2400" dirty="0" err="1" smtClean="0">
                <a:solidFill>
                  <a:srgbClr val="0000FF"/>
                </a:solidFill>
                <a:cs typeface="Calibri"/>
              </a:rPr>
              <a:t>day</a:t>
            </a:r>
            <a:r>
              <a:rPr lang="fr-FR" altLang="zh-TW" sz="2400" dirty="0" smtClean="0">
                <a:solidFill>
                  <a:srgbClr val="0000FF"/>
                </a:solidFill>
                <a:cs typeface="Calibri"/>
              </a:rPr>
              <a:t>, </a:t>
            </a:r>
            <a:r>
              <a:rPr lang="fr-FR" altLang="zh-TW" sz="2400" dirty="0" err="1" smtClean="0">
                <a:solidFill>
                  <a:srgbClr val="0000FF"/>
                </a:solidFill>
                <a:cs typeface="Calibri"/>
              </a:rPr>
              <a:t>sun</a:t>
            </a:r>
            <a:endParaRPr lang="fr-FR" altLang="zh-TW" sz="2400" dirty="0" smtClean="0">
              <a:solidFill>
                <a:srgbClr val="0000FF"/>
              </a:solidFill>
              <a:cs typeface="Calibri"/>
            </a:endParaRPr>
          </a:p>
          <a:p>
            <a:pPr marL="82296" indent="0">
              <a:buNone/>
            </a:pPr>
            <a:endParaRPr lang="fr-FR" altLang="zh-TW" sz="2400" dirty="0" smtClean="0">
              <a:solidFill>
                <a:srgbClr val="0000FF"/>
              </a:solidFill>
              <a:cs typeface="Calibri"/>
            </a:endParaRPr>
          </a:p>
          <a:p>
            <a:pPr marL="82296" indent="0">
              <a:buNone/>
            </a:pPr>
            <a:r>
              <a:rPr lang="zh-TW" alt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❷ </a:t>
            </a:r>
            <a:r>
              <a:rPr lang="zh-TW" altLang="en-US" sz="2400" b="1" dirty="0" smtClean="0">
                <a:solidFill>
                  <a:srgbClr val="FF0000"/>
                </a:solidFill>
                <a:cs typeface="Calibri"/>
              </a:rPr>
              <a:t>明</a:t>
            </a:r>
            <a:r>
              <a:rPr lang="zh-TW" altLang="en-US" sz="2400" dirty="0" smtClean="0">
                <a:solidFill>
                  <a:srgbClr val="0000FF"/>
                </a:solidFill>
                <a:cs typeface="Calibri"/>
              </a:rPr>
              <a:t> </a:t>
            </a:r>
            <a:r>
              <a:rPr lang="en-US" altLang="zh-TW" sz="2400" dirty="0" err="1" smtClean="0"/>
              <a:t>m</a:t>
            </a:r>
            <a:r>
              <a:rPr lang="en-US" sz="2400" dirty="0" err="1" smtClean="0"/>
              <a:t>íng</a:t>
            </a:r>
            <a:r>
              <a:rPr lang="en-US" sz="2400" dirty="0" smtClean="0"/>
              <a:t> =bright, light</a:t>
            </a:r>
            <a:endParaRPr lang="fr-FR" altLang="zh-TW" sz="2400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pPr marL="82296" indent="0">
              <a:buNone/>
            </a:pPr>
            <a:endParaRPr lang="fr-FR" altLang="zh-TW" sz="24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82296" indent="0">
              <a:buNone/>
            </a:pPr>
            <a:r>
              <a:rPr lang="zh-TW" altLang="en-US" sz="2400" dirty="0" smtClean="0">
                <a:solidFill>
                  <a:srgbClr val="0000FF"/>
                </a:solidFill>
                <a:cs typeface="Calibri"/>
              </a:rPr>
              <a:t>❸ 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东 </a:t>
            </a:r>
            <a:r>
              <a:rPr lang="en-US" altLang="zh-TW" sz="2800" dirty="0" err="1" smtClean="0"/>
              <a:t>d</a:t>
            </a:r>
            <a:r>
              <a:rPr lang="en-US" sz="2800" dirty="0" err="1" smtClean="0"/>
              <a:t>ōng</a:t>
            </a:r>
            <a:r>
              <a:rPr lang="en-US" sz="2800" dirty="0"/>
              <a:t>= </a:t>
            </a:r>
            <a:r>
              <a:rPr lang="en-US" sz="2800" dirty="0" smtClean="0"/>
              <a:t>East /</a:t>
            </a:r>
            <a:r>
              <a:rPr lang="en-US" sz="2800" dirty="0" smtClean="0">
                <a:solidFill>
                  <a:srgbClr val="000099"/>
                </a:solidFill>
              </a:rPr>
              <a:t>Est</a:t>
            </a:r>
          </a:p>
          <a:p>
            <a:pPr marL="82296" indent="0">
              <a:buNone/>
            </a:pPr>
            <a:endParaRPr lang="en-US" sz="2800" dirty="0" smtClean="0"/>
          </a:p>
          <a:p>
            <a:pPr marL="82296" indent="0">
              <a:buNone/>
            </a:pPr>
            <a:r>
              <a:rPr lang="zh-TW" altLang="en-US" sz="2400" dirty="0">
                <a:solidFill>
                  <a:srgbClr val="0000FF"/>
                </a:solidFill>
                <a:cs typeface="Calibri"/>
              </a:rPr>
              <a:t>❹ 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我</a:t>
            </a:r>
            <a:r>
              <a:rPr lang="zh-TW" altLang="en-US" sz="2800" dirty="0" smtClean="0"/>
              <a:t> </a:t>
            </a:r>
            <a:r>
              <a:rPr lang="en-US" sz="2800" dirty="0" err="1" smtClean="0"/>
              <a:t>wǒ</a:t>
            </a:r>
            <a:r>
              <a:rPr lang="en-US" sz="2800" dirty="0" smtClean="0"/>
              <a:t> = </a:t>
            </a:r>
            <a:r>
              <a:rPr lang="en-US" altLang="zh-TW" sz="2800" dirty="0" smtClean="0"/>
              <a:t>I, me / </a:t>
            </a:r>
            <a:r>
              <a:rPr lang="en-US" altLang="zh-TW" sz="2800" dirty="0" smtClean="0">
                <a:solidFill>
                  <a:srgbClr val="000099"/>
                </a:solidFill>
              </a:rPr>
              <a:t>je, </a:t>
            </a:r>
            <a:r>
              <a:rPr lang="en-US" altLang="zh-TW" sz="2800" dirty="0" err="1" smtClean="0">
                <a:solidFill>
                  <a:srgbClr val="000099"/>
                </a:solidFill>
              </a:rPr>
              <a:t>moi</a:t>
            </a:r>
            <a:endParaRPr lang="en-US" altLang="zh-TW" sz="2800" dirty="0" smtClean="0">
              <a:solidFill>
                <a:srgbClr val="000099"/>
              </a:solidFill>
            </a:endParaRPr>
          </a:p>
          <a:p>
            <a:pPr marL="82296" indent="0">
              <a:buNone/>
            </a:pPr>
            <a:endParaRPr lang="en-US" altLang="zh-TW" sz="2800" dirty="0" smtClean="0"/>
          </a:p>
          <a:p>
            <a:pPr marL="82296" indent="0">
              <a:buNone/>
            </a:pPr>
            <a:r>
              <a:rPr lang="zh-TW" altLang="en-US" sz="2400" dirty="0">
                <a:solidFill>
                  <a:srgbClr val="0000FF"/>
                </a:solidFill>
                <a:cs typeface="Calibri"/>
              </a:rPr>
              <a:t>❺ 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西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/>
              <a:t>xī</a:t>
            </a:r>
            <a:r>
              <a:rPr lang="en-US" sz="2800" dirty="0" smtClean="0"/>
              <a:t> =</a:t>
            </a:r>
            <a:r>
              <a:rPr lang="en-US" altLang="zh-TW" sz="2800" dirty="0" smtClean="0"/>
              <a:t>west </a:t>
            </a:r>
            <a:r>
              <a:rPr lang="en-US" altLang="zh-TW" sz="2800" dirty="0"/>
              <a:t>/ </a:t>
            </a:r>
            <a:r>
              <a:rPr lang="en-US" altLang="zh-TW" sz="2800" dirty="0" err="1" smtClean="0">
                <a:solidFill>
                  <a:srgbClr val="000099"/>
                </a:solidFill>
              </a:rPr>
              <a:t>Ouest</a:t>
            </a:r>
            <a:endParaRPr lang="en-US" altLang="zh-TW" sz="2800" dirty="0" smtClean="0">
              <a:solidFill>
                <a:srgbClr val="000099"/>
              </a:solidFill>
            </a:endParaRPr>
          </a:p>
          <a:p>
            <a:pPr marL="82296" indent="0">
              <a:buNone/>
            </a:pPr>
            <a:endParaRPr lang="zh-TW" altLang="en-US" sz="2800" dirty="0"/>
          </a:p>
          <a:p>
            <a:pPr marL="82296" indent="0">
              <a:buNone/>
            </a:pPr>
            <a:r>
              <a:rPr lang="zh-TW" altLang="en-US" sz="2400" dirty="0">
                <a:solidFill>
                  <a:srgbClr val="0000FF"/>
                </a:solidFill>
                <a:latin typeface="Calibri"/>
                <a:cs typeface="Calibri"/>
              </a:rPr>
              <a:t>❻</a:t>
            </a:r>
            <a:r>
              <a:rPr lang="zh-TW" alt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国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guó</a:t>
            </a:r>
            <a:r>
              <a:rPr lang="en-US" sz="2800" dirty="0" smtClean="0"/>
              <a:t> = </a:t>
            </a:r>
            <a:r>
              <a:rPr lang="en-US" altLang="zh-TW" sz="2800" dirty="0" smtClean="0"/>
              <a:t>country</a:t>
            </a:r>
            <a:r>
              <a:rPr lang="en-US" altLang="zh-TW" sz="2800" dirty="0" smtClean="0">
                <a:solidFill>
                  <a:srgbClr val="000099"/>
                </a:solidFill>
              </a:rPr>
              <a:t>/ pays</a:t>
            </a:r>
          </a:p>
          <a:p>
            <a:pPr marL="82296" indent="0">
              <a:buNone/>
            </a:pPr>
            <a:endParaRPr lang="en-US" altLang="zh-TW" sz="2800" dirty="0" smtClean="0"/>
          </a:p>
          <a:p>
            <a:pPr marL="82296" indent="0">
              <a:buNone/>
            </a:pPr>
            <a:r>
              <a:rPr lang="zh-TW" altLang="en-US" sz="2400" dirty="0">
                <a:solidFill>
                  <a:srgbClr val="0000FF"/>
                </a:solidFill>
                <a:latin typeface="Calibri"/>
                <a:cs typeface="Calibri"/>
              </a:rPr>
              <a:t>❼</a:t>
            </a:r>
            <a:r>
              <a:rPr lang="zh-TW" alt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东西</a:t>
            </a:r>
            <a:r>
              <a:rPr lang="en-US" altLang="zh-TW" sz="2800" dirty="0" err="1" smtClean="0"/>
              <a:t>d</a:t>
            </a:r>
            <a:r>
              <a:rPr lang="en-US" sz="2800" dirty="0" err="1" smtClean="0"/>
              <a:t>ōng</a:t>
            </a:r>
            <a:r>
              <a:rPr lang="en-US" sz="2800" dirty="0" smtClean="0"/>
              <a:t> </a:t>
            </a:r>
            <a:r>
              <a:rPr lang="en-US" sz="2800" dirty="0" err="1" smtClean="0"/>
              <a:t>xī</a:t>
            </a:r>
            <a:r>
              <a:rPr lang="en-US" sz="2800" dirty="0" smtClean="0"/>
              <a:t> = things or objects /</a:t>
            </a:r>
            <a:r>
              <a:rPr lang="en-US" sz="2800" dirty="0" smtClean="0">
                <a:solidFill>
                  <a:srgbClr val="000099"/>
                </a:solidFill>
              </a:rPr>
              <a:t>chose, objet</a:t>
            </a:r>
            <a:endParaRPr lang="en-US" sz="2800" i="1" dirty="0">
              <a:solidFill>
                <a:srgbClr val="0000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OLSON@EURECOM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5C68-D90E-44F2-AFF3-A43E1D59DB46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zh-TW" altLang="en-US" sz="3200" dirty="0"/>
              <a:t>手</a:t>
            </a:r>
            <a:r>
              <a:rPr lang="zh-TW" altLang="en-US" sz="3200" dirty="0" smtClean="0"/>
              <a:t>机</a:t>
            </a:r>
            <a:r>
              <a:rPr lang="en-US" altLang="zh-TW" sz="3200" dirty="0" err="1" smtClean="0"/>
              <a:t>shǒujī</a:t>
            </a:r>
            <a:r>
              <a:rPr lang="en-US" altLang="zh-TW" sz="3200" dirty="0" smtClean="0"/>
              <a:t> = </a:t>
            </a:r>
            <a:r>
              <a:rPr lang="en-US" altLang="zh-TW" sz="3200" dirty="0"/>
              <a:t>cell phone /</a:t>
            </a:r>
            <a:r>
              <a:rPr lang="en-US" altLang="zh-TW" sz="3200" i="1" dirty="0" err="1">
                <a:solidFill>
                  <a:srgbClr val="3333FF"/>
                </a:solidFill>
              </a:rPr>
              <a:t>téléphone</a:t>
            </a:r>
            <a:r>
              <a:rPr lang="en-US" altLang="zh-TW" sz="3200" i="1" dirty="0">
                <a:solidFill>
                  <a:srgbClr val="3333FF"/>
                </a:solidFill>
              </a:rPr>
              <a:t> portable</a:t>
            </a:r>
            <a:endParaRPr lang="en-US" sz="3200" i="1" dirty="0">
              <a:solidFill>
                <a:srgbClr val="3333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OLSON@EURECOM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B2-180A-47F6-AA4D-74EC3D3AF07D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379" y="1556792"/>
            <a:ext cx="424342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51646"/>
            <a:ext cx="244827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33056"/>
            <a:ext cx="2678745" cy="268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8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347</TotalTime>
  <Words>769</Words>
  <Application>Microsoft Office PowerPoint</Application>
  <PresentationFormat>On-screen Show (4:3)</PresentationFormat>
  <Paragraphs>195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Phrases utiles</vt:lpstr>
      <vt:lpstr> Oral practice: </vt:lpstr>
      <vt:lpstr>Review: 汉字(Hànzì) Chinese characters</vt:lpstr>
      <vt:lpstr>Review: 25-March-2024</vt:lpstr>
      <vt:lpstr>Review: vocabulary /vocabulaire</vt:lpstr>
      <vt:lpstr>PowerPoint Presentation</vt:lpstr>
      <vt:lpstr>我叫Wǒ jiào(I am called/je m'appelle)   vs   我是Wǒ shì ( I am/ je suis)</vt:lpstr>
      <vt:lpstr>Caractères chinois à apprendre</vt:lpstr>
      <vt:lpstr>手机shǒujī = cell phone /téléphone portable</vt:lpstr>
      <vt:lpstr>PowerPoint Presentation</vt:lpstr>
      <vt:lpstr>PowerPoint Presentation</vt:lpstr>
      <vt:lpstr>Useful question words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Review: 16-october-2020</dc:title>
  <dc:creator>colson</dc:creator>
  <cp:lastModifiedBy>colson</cp:lastModifiedBy>
  <cp:revision>57</cp:revision>
  <dcterms:created xsi:type="dcterms:W3CDTF">2020-10-10T19:44:11Z</dcterms:created>
  <dcterms:modified xsi:type="dcterms:W3CDTF">2024-03-25T21:25:29Z</dcterms:modified>
</cp:coreProperties>
</file>