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2" r:id="rId6"/>
    <p:sldId id="273" r:id="rId7"/>
    <p:sldId id="277" r:id="rId8"/>
    <p:sldId id="264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539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F1E6-95AD-42A5-BE70-6B3CA2F5CC06}" type="datetimeFigureOut">
              <a:rPr lang="fr-FR" smtClean="0"/>
              <a:pPr/>
              <a:t>14/01/2025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AA91-EC1F-4B3B-9001-DA0CB25CE6F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8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0D90CF-4B2C-4453-8BB7-9C99A21CBF45}" type="datetime1">
              <a:rPr lang="fr-FR" smtClean="0"/>
              <a:t>14/01/2025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79F409-B4FE-470B-923B-2356CFDAEA53}" type="datetime1">
              <a:rPr lang="fr-FR" smtClean="0"/>
              <a:t>14/01/2025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FFCF9B-2AEB-4DE8-9880-295AEB6E53E1}" type="datetime1">
              <a:rPr lang="fr-FR" smtClean="0"/>
              <a:t>14/01/2025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3310FB-6F29-4F1F-BE21-C91065F1A2FF}" type="datetime1">
              <a:rPr lang="fr-FR" smtClean="0"/>
              <a:t>14/01/2025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26297F-8EAF-4185-BBCE-B3C4714A35E3}" type="datetime1">
              <a:rPr lang="fr-FR" smtClean="0"/>
              <a:t>14/01/2025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4CA07-F95F-4EC8-9050-FD0C331CC31E}" type="datetime1">
              <a:rPr lang="fr-FR" smtClean="0"/>
              <a:t>14/01/2025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AA32A6-26F5-4312-A86C-703FCA0EDC48}" type="datetime1">
              <a:rPr lang="fr-FR" smtClean="0"/>
              <a:t>14/01/2025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F6331-2167-4777-B029-E1A54982BEDC}" type="datetime1">
              <a:rPr lang="fr-FR" smtClean="0"/>
              <a:t>14/01/2025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BBA7C-FFCB-4977-A410-7E5F650D7F3A}" type="datetime1">
              <a:rPr lang="fr-FR" smtClean="0"/>
              <a:t>14/01/2025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21B071-57EA-4CB8-9A0E-5521BF3EB74C}" type="datetime1">
              <a:rPr lang="fr-FR" smtClean="0"/>
              <a:t>14/01/2025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7D7A0-E687-403E-946D-CE563F3CE1B9}" type="datetime1">
              <a:rPr lang="fr-FR" smtClean="0"/>
              <a:t>14/01/2025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1301390-B55A-4425-8951-0556CD449ADA}" type="datetime1">
              <a:rPr lang="fr-FR" smtClean="0"/>
              <a:t>14/01/2025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B6A1EE-AC04-4DE7-B253-B51F95A0D0C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600" dirty="0" err="1" smtClean="0"/>
              <a:t>Lesson</a:t>
            </a:r>
            <a:r>
              <a:rPr lang="fr-FR" sz="3600" dirty="0" smtClean="0"/>
              <a:t> 9:  </a:t>
            </a:r>
            <a:r>
              <a:rPr lang="fr-FR" sz="3600" dirty="0" err="1" smtClean="0"/>
              <a:t>Where</a:t>
            </a:r>
            <a:r>
              <a:rPr lang="fr-FR" sz="3600" dirty="0" smtClean="0"/>
              <a:t> </a:t>
            </a:r>
            <a:r>
              <a:rPr lang="fr-FR" sz="3600" dirty="0" err="1" smtClean="0"/>
              <a:t>does</a:t>
            </a:r>
            <a:r>
              <a:rPr lang="fr-FR" sz="3600" dirty="0" smtClean="0"/>
              <a:t> </a:t>
            </a:r>
            <a:r>
              <a:rPr lang="fr-FR" sz="3600" dirty="0" err="1" smtClean="0"/>
              <a:t>your</a:t>
            </a:r>
            <a:r>
              <a:rPr lang="fr-FR" sz="3600" dirty="0" smtClean="0"/>
              <a:t> son </a:t>
            </a:r>
            <a:r>
              <a:rPr lang="fr-FR" sz="3600" dirty="0" err="1" smtClean="0"/>
              <a:t>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fr-FR" sz="2800" b="1" dirty="0" err="1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fr-FR" sz="28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  <a:p>
            <a:pPr marL="596646" indent="-514350">
              <a:buAutoNum type="arabicPeriod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96646" indent="-514350">
              <a:buAutoNum type="arabicPeriod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eats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..etc., and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fr-F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Expressing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with </a:t>
            </a:r>
            <a:r>
              <a:rPr lang="zh-TW" alt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zài</a:t>
            </a:r>
            <a:r>
              <a:rPr lang="zh-TW" alt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TW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2296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   Ex: </a:t>
            </a:r>
            <a:r>
              <a:rPr lang="en-US" altLang="zh-TW" sz="2800" dirty="0" smtClean="0"/>
              <a:t>Je </a:t>
            </a:r>
            <a:r>
              <a:rPr lang="en-US" altLang="zh-TW" sz="2800" dirty="0" err="1">
                <a:solidFill>
                  <a:srgbClr val="0000FF"/>
                </a:solidFill>
              </a:rPr>
              <a:t>suis</a:t>
            </a:r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à </a:t>
            </a:r>
            <a:r>
              <a:rPr lang="en-US" altLang="zh-TW" sz="2800" dirty="0" err="1" smtClean="0"/>
              <a:t>l'ecole</a:t>
            </a:r>
            <a:r>
              <a:rPr lang="en-US" altLang="zh-TW" sz="2800" dirty="0" smtClean="0"/>
              <a:t> 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zh-TW" altLang="en-US" sz="2800" dirty="0">
                <a:solidFill>
                  <a:srgbClr val="0000FF"/>
                </a:solidFill>
              </a:rPr>
              <a:t> </a:t>
            </a:r>
            <a:r>
              <a:rPr lang="zh-TW" altLang="en-US" sz="2800" dirty="0" smtClean="0">
                <a:solidFill>
                  <a:srgbClr val="0000FF"/>
                </a:solidFill>
              </a:rPr>
              <a:t>       </a:t>
            </a:r>
            <a:r>
              <a:rPr lang="fr-FR" altLang="zh-TW" sz="2800" dirty="0" smtClean="0"/>
              <a:t>w</a:t>
            </a:r>
            <a:r>
              <a:rPr lang="en-US" altLang="zh-TW" sz="2800" dirty="0" smtClean="0"/>
              <a:t>ǒ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</a:rPr>
              <a:t>zài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 err="1" smtClean="0"/>
              <a:t>xuéxiào</a:t>
            </a:r>
            <a:r>
              <a:rPr lang="en-US" altLang="zh-TW" sz="2800" dirty="0" smtClean="0"/>
              <a:t>  </a:t>
            </a:r>
            <a:r>
              <a:rPr lang="zh-TW" altLang="en-US" sz="2800" dirty="0" smtClean="0"/>
              <a:t>我</a:t>
            </a:r>
            <a:r>
              <a:rPr lang="zh-TW" altLang="en-US" sz="2800" dirty="0">
                <a:solidFill>
                  <a:srgbClr val="0000FF"/>
                </a:solidFill>
              </a:rPr>
              <a:t>在</a:t>
            </a:r>
            <a:r>
              <a:rPr lang="zh-TW" altLang="en-US" sz="2800" dirty="0"/>
              <a:t>学校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968040" cy="562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8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7200800" cy="530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9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GB" b="1" dirty="0" smtClean="0">
                <a:effectLst/>
              </a:rPr>
              <a:t/>
            </a:r>
            <a:br>
              <a:rPr lang="en-GB" b="1" dirty="0" smtClean="0">
                <a:effectLst/>
              </a:rPr>
            </a:br>
            <a:r>
              <a:rPr lang="en-GB" sz="3600" b="1" dirty="0" smtClean="0">
                <a:effectLst/>
              </a:rPr>
              <a:t>The </a:t>
            </a:r>
            <a:r>
              <a:rPr lang="en-GB" sz="3600" b="1" dirty="0">
                <a:effectLst/>
              </a:rPr>
              <a:t>Different Uses of </a:t>
            </a:r>
            <a:r>
              <a:rPr lang="en-GB" sz="3600" b="1" dirty="0">
                <a:solidFill>
                  <a:srgbClr val="0000FF"/>
                </a:solidFill>
                <a:effectLst/>
              </a:rPr>
              <a:t>在 </a:t>
            </a:r>
            <a:r>
              <a:rPr lang="en-GB" sz="3600" b="1" dirty="0" err="1">
                <a:solidFill>
                  <a:srgbClr val="0000FF"/>
                </a:solidFill>
                <a:effectLst/>
              </a:rPr>
              <a:t>zai</a:t>
            </a:r>
            <a:r>
              <a:rPr lang="en-GB" sz="3600" b="1" dirty="0">
                <a:solidFill>
                  <a:srgbClr val="0000FF"/>
                </a:solidFill>
                <a:effectLst/>
              </a:rPr>
              <a:t> </a:t>
            </a:r>
            <a:r>
              <a:rPr lang="en-GB" sz="3600" b="1" dirty="0">
                <a:effectLst/>
              </a:rPr>
              <a:t>in Chinese</a:t>
            </a:r>
            <a:br>
              <a:rPr lang="en-GB" sz="3600" b="1" dirty="0">
                <a:effectLst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048" cy="4933528"/>
          </a:xfrm>
        </p:spPr>
        <p:txBody>
          <a:bodyPr/>
          <a:lstStyle/>
          <a:p>
            <a:pPr marL="82296" indent="0">
              <a:buNone/>
            </a:pPr>
            <a:r>
              <a:rPr lang="en-GB" sz="2400" dirty="0" smtClean="0">
                <a:solidFill>
                  <a:srgbClr val="FF3300"/>
                </a:solidFill>
                <a:latin typeface="Calibri"/>
                <a:cs typeface="Calibri"/>
              </a:rPr>
              <a:t>❶</a:t>
            </a:r>
            <a:r>
              <a:rPr lang="en-GB" dirty="0" smtClean="0">
                <a:solidFill>
                  <a:srgbClr val="FF3300"/>
                </a:solidFill>
              </a:rPr>
              <a:t>.Expressing </a:t>
            </a:r>
            <a:r>
              <a:rPr lang="en-GB" dirty="0">
                <a:solidFill>
                  <a:srgbClr val="FF3300"/>
                </a:solidFill>
              </a:rPr>
              <a:t>location with </a:t>
            </a:r>
            <a:r>
              <a:rPr lang="en-GB" b="1" dirty="0">
                <a:solidFill>
                  <a:srgbClr val="0000FF"/>
                </a:solidFill>
              </a:rPr>
              <a:t>在 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dirty="0" err="1">
                <a:solidFill>
                  <a:srgbClr val="0000FF"/>
                </a:solidFill>
              </a:rPr>
              <a:t>zài</a:t>
            </a:r>
            <a:r>
              <a:rPr lang="en-GB" dirty="0">
                <a:solidFill>
                  <a:srgbClr val="0000FF"/>
                </a:solidFill>
              </a:rPr>
              <a:t>)</a:t>
            </a:r>
          </a:p>
          <a:p>
            <a:pPr fontAlgn="base"/>
            <a:r>
              <a:rPr lang="en-GB" sz="2800" dirty="0"/>
              <a:t>The </a:t>
            </a:r>
            <a:r>
              <a:rPr lang="en-GB" sz="2800" b="1" dirty="0">
                <a:solidFill>
                  <a:srgbClr val="0000FF"/>
                </a:solidFill>
              </a:rPr>
              <a:t>在 (</a:t>
            </a:r>
            <a:r>
              <a:rPr lang="en-GB" sz="2800" b="1" dirty="0" err="1">
                <a:solidFill>
                  <a:srgbClr val="0000FF"/>
                </a:solidFill>
              </a:rPr>
              <a:t>zài</a:t>
            </a:r>
            <a:r>
              <a:rPr lang="en-GB" sz="2800" b="1" dirty="0">
                <a:solidFill>
                  <a:srgbClr val="0000FF"/>
                </a:solidFill>
              </a:rPr>
              <a:t>) </a:t>
            </a:r>
            <a:r>
              <a:rPr lang="en-GB" sz="2800" dirty="0"/>
              <a:t>character can be used to </a:t>
            </a:r>
            <a:r>
              <a:rPr lang="en-GB" sz="2800" b="1" dirty="0">
                <a:solidFill>
                  <a:srgbClr val="FF3300"/>
                </a:solidFill>
              </a:rPr>
              <a:t>indicate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rgbClr val="FF3300"/>
                </a:solidFill>
              </a:rPr>
              <a:t>location</a:t>
            </a:r>
            <a:r>
              <a:rPr lang="en-GB" sz="2800" dirty="0"/>
              <a:t> and often be used to state ‘</a:t>
            </a:r>
            <a:r>
              <a:rPr lang="en-GB" sz="2800" b="1" dirty="0">
                <a:solidFill>
                  <a:srgbClr val="FF3300"/>
                </a:solidFill>
              </a:rPr>
              <a:t>to be located at</a:t>
            </a:r>
            <a:r>
              <a:rPr lang="en-GB" sz="2800" b="1" dirty="0" smtClean="0">
                <a:solidFill>
                  <a:srgbClr val="FF3300"/>
                </a:solidFill>
              </a:rPr>
              <a:t>’.</a:t>
            </a:r>
          </a:p>
          <a:p>
            <a:pPr marL="82296" indent="0" fontAlgn="base">
              <a:buNone/>
            </a:pPr>
            <a:endParaRPr lang="en-GB" sz="2800" dirty="0">
              <a:solidFill>
                <a:srgbClr val="FF3300"/>
              </a:solidFill>
            </a:endParaRPr>
          </a:p>
          <a:p>
            <a:pPr marL="82296" indent="0" fontAlgn="base">
              <a:buNone/>
            </a:pPr>
            <a:r>
              <a:rPr lang="en-GB" b="1" dirty="0">
                <a:solidFill>
                  <a:srgbClr val="FF3300"/>
                </a:solidFill>
              </a:rPr>
              <a:t>subject</a:t>
            </a:r>
            <a:r>
              <a:rPr lang="en-GB" b="1" dirty="0">
                <a:solidFill>
                  <a:srgbClr val="0000FF"/>
                </a:solidFill>
              </a:rPr>
              <a:t> + 在 </a:t>
            </a:r>
            <a:r>
              <a:rPr lang="en-GB" b="1" dirty="0" err="1">
                <a:solidFill>
                  <a:srgbClr val="0000FF"/>
                </a:solidFill>
              </a:rPr>
              <a:t>zài</a:t>
            </a:r>
            <a:r>
              <a:rPr lang="en-GB" b="1" dirty="0">
                <a:solidFill>
                  <a:srgbClr val="0000FF"/>
                </a:solidFill>
              </a:rPr>
              <a:t> + </a:t>
            </a:r>
            <a:r>
              <a:rPr lang="en-GB" b="1" dirty="0">
                <a:solidFill>
                  <a:srgbClr val="FF3300"/>
                </a:solidFill>
              </a:rPr>
              <a:t>place</a:t>
            </a:r>
          </a:p>
          <a:p>
            <a:pPr fontAlgn="base"/>
            <a:r>
              <a:rPr lang="zh-TW" altLang="en-US" sz="2800" dirty="0">
                <a:solidFill>
                  <a:srgbClr val="FF0000"/>
                </a:solidFill>
              </a:rPr>
              <a:t>他</a:t>
            </a:r>
            <a:r>
              <a:rPr lang="zh-TW" altLang="en-US" sz="2800" b="1" dirty="0">
                <a:solidFill>
                  <a:srgbClr val="0000FF"/>
                </a:solidFill>
              </a:rPr>
              <a:t>在</a:t>
            </a:r>
            <a:r>
              <a:rPr lang="zh-TW" altLang="en-US" sz="2800" dirty="0">
                <a:solidFill>
                  <a:srgbClr val="FF0000"/>
                </a:solidFill>
              </a:rPr>
              <a:t>家</a:t>
            </a:r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(</a:t>
            </a:r>
            <a:r>
              <a:rPr lang="en-GB" sz="2800" dirty="0" err="1"/>
              <a:t>tā</a:t>
            </a:r>
            <a:r>
              <a:rPr lang="en-GB" sz="2800" dirty="0"/>
              <a:t> </a:t>
            </a:r>
            <a:r>
              <a:rPr lang="en-GB" sz="2800" b="1" dirty="0" err="1">
                <a:solidFill>
                  <a:srgbClr val="0000FF"/>
                </a:solidFill>
              </a:rPr>
              <a:t>zài</a:t>
            </a:r>
            <a:r>
              <a:rPr lang="en-GB" sz="2800" dirty="0"/>
              <a:t> </a:t>
            </a:r>
            <a:r>
              <a:rPr lang="en-GB" sz="2800" dirty="0" err="1"/>
              <a:t>jiā</a:t>
            </a:r>
            <a:r>
              <a:rPr lang="en-GB" sz="2800" dirty="0"/>
              <a:t>) He </a:t>
            </a:r>
            <a:r>
              <a:rPr lang="en-GB" sz="2800" dirty="0">
                <a:solidFill>
                  <a:srgbClr val="0000FF"/>
                </a:solidFill>
              </a:rPr>
              <a:t>is at </a:t>
            </a:r>
            <a:r>
              <a:rPr lang="en-GB" sz="2800" dirty="0"/>
              <a:t>home.</a:t>
            </a:r>
          </a:p>
          <a:p>
            <a:pPr fontAlgn="base"/>
            <a:r>
              <a:rPr lang="en-GB" sz="2800" dirty="0"/>
              <a:t>The negation for </a:t>
            </a:r>
            <a:r>
              <a:rPr lang="en-GB" sz="2800" dirty="0">
                <a:solidFill>
                  <a:srgbClr val="0000FF"/>
                </a:solidFill>
              </a:rPr>
              <a:t>在 (</a:t>
            </a:r>
            <a:r>
              <a:rPr lang="en-GB" sz="2800" dirty="0" err="1">
                <a:solidFill>
                  <a:srgbClr val="0000FF"/>
                </a:solidFill>
              </a:rPr>
              <a:t>zài</a:t>
            </a:r>
            <a:r>
              <a:rPr lang="en-GB" sz="2800" dirty="0">
                <a:solidFill>
                  <a:srgbClr val="0000FF"/>
                </a:solidFill>
              </a:rPr>
              <a:t>) </a:t>
            </a:r>
            <a:r>
              <a:rPr lang="en-GB" sz="2800" dirty="0"/>
              <a:t>is </a:t>
            </a:r>
            <a:r>
              <a:rPr lang="zh-TW" altLang="en-US" sz="2800" dirty="0">
                <a:solidFill>
                  <a:srgbClr val="FF0000"/>
                </a:solidFill>
              </a:rPr>
              <a:t>不在</a:t>
            </a:r>
            <a:r>
              <a:rPr lang="en-GB" sz="2800" dirty="0"/>
              <a:t> (</a:t>
            </a:r>
            <a:r>
              <a:rPr lang="en-GB" sz="2800" dirty="0" err="1">
                <a:solidFill>
                  <a:srgbClr val="0000FF"/>
                </a:solidFill>
              </a:rPr>
              <a:t>bú</a:t>
            </a:r>
            <a:r>
              <a:rPr lang="en-GB" sz="2800" dirty="0">
                <a:solidFill>
                  <a:srgbClr val="0000FF"/>
                </a:solidFill>
              </a:rPr>
              <a:t> </a:t>
            </a:r>
            <a:r>
              <a:rPr lang="en-GB" sz="2800" dirty="0" err="1">
                <a:solidFill>
                  <a:srgbClr val="0000FF"/>
                </a:solidFill>
              </a:rPr>
              <a:t>zài</a:t>
            </a:r>
            <a:r>
              <a:rPr lang="en-GB" sz="2800" dirty="0"/>
              <a:t>) :</a:t>
            </a:r>
          </a:p>
          <a:p>
            <a:pPr fontAlgn="base"/>
            <a:r>
              <a:rPr lang="zh-TW" altLang="en-US" sz="2800" dirty="0">
                <a:solidFill>
                  <a:srgbClr val="FF0000"/>
                </a:solidFill>
              </a:rPr>
              <a:t>他</a:t>
            </a:r>
            <a:r>
              <a:rPr lang="zh-TW" altLang="en-US" sz="2800" b="1" dirty="0">
                <a:solidFill>
                  <a:srgbClr val="FF0000"/>
                </a:solidFill>
              </a:rPr>
              <a:t>不在</a:t>
            </a:r>
            <a:r>
              <a:rPr lang="zh-TW" altLang="en-US" sz="2800" dirty="0">
                <a:solidFill>
                  <a:srgbClr val="FF0000"/>
                </a:solidFill>
              </a:rPr>
              <a:t>家</a:t>
            </a:r>
            <a:r>
              <a:rPr lang="en-GB" sz="2800" dirty="0" smtClean="0"/>
              <a:t> (</a:t>
            </a:r>
            <a:r>
              <a:rPr lang="en-GB" sz="2800" dirty="0" err="1"/>
              <a:t>tā</a:t>
            </a:r>
            <a:r>
              <a:rPr lang="en-GB" sz="2800" dirty="0"/>
              <a:t> </a:t>
            </a:r>
            <a:r>
              <a:rPr lang="en-GB" sz="2800" dirty="0" err="1"/>
              <a:t>bú</a:t>
            </a:r>
            <a:r>
              <a:rPr lang="en-GB" sz="2800" dirty="0"/>
              <a:t> </a:t>
            </a:r>
            <a:r>
              <a:rPr lang="en-GB" sz="2800" dirty="0" err="1"/>
              <a:t>zài</a:t>
            </a:r>
            <a:r>
              <a:rPr lang="en-GB" sz="2800" dirty="0"/>
              <a:t> </a:t>
            </a:r>
            <a:r>
              <a:rPr lang="en-GB" sz="2800" dirty="0" err="1"/>
              <a:t>jiā</a:t>
            </a:r>
            <a:r>
              <a:rPr lang="en-GB" sz="2800" dirty="0"/>
              <a:t>) He is </a:t>
            </a:r>
            <a:r>
              <a:rPr lang="en-GB" sz="2800" b="1" dirty="0">
                <a:solidFill>
                  <a:srgbClr val="FF0000"/>
                </a:solidFill>
              </a:rPr>
              <a:t>not at </a:t>
            </a:r>
            <a:r>
              <a:rPr lang="en-GB" sz="2800" dirty="0"/>
              <a:t>home.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 在 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dirty="0" err="1">
                <a:solidFill>
                  <a:srgbClr val="0000FF"/>
                </a:solidFill>
              </a:rPr>
              <a:t>zài</a:t>
            </a:r>
            <a:r>
              <a:rPr lang="en-GB" dirty="0" smtClean="0">
                <a:solidFill>
                  <a:srgbClr val="0000FF"/>
                </a:solidFill>
              </a:rPr>
              <a:t>) = </a:t>
            </a:r>
            <a:r>
              <a:rPr lang="en-GB" dirty="0" err="1" smtClean="0">
                <a:solidFill>
                  <a:srgbClr val="0000FF"/>
                </a:solidFill>
              </a:rPr>
              <a:t>en</a:t>
            </a:r>
            <a:r>
              <a:rPr lang="en-GB" dirty="0" smtClean="0">
                <a:solidFill>
                  <a:srgbClr val="0000FF"/>
                </a:solidFill>
              </a:rPr>
              <a:t> train de </a:t>
            </a:r>
            <a:r>
              <a:rPr lang="en-GB" sz="3600" dirty="0" smtClean="0">
                <a:solidFill>
                  <a:srgbClr val="0000FF"/>
                </a:solidFill>
              </a:rPr>
              <a:t>(lesson 13)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 smtClean="0">
                <a:solidFill>
                  <a:srgbClr val="FF3300"/>
                </a:solidFill>
                <a:latin typeface="Calibri"/>
                <a:cs typeface="Calibri"/>
              </a:rPr>
              <a:t>❷</a:t>
            </a:r>
            <a:r>
              <a:rPr lang="en-GB" dirty="0" smtClean="0">
                <a:latin typeface="Calibri"/>
                <a:cs typeface="Calibri"/>
              </a:rPr>
              <a:t> </a:t>
            </a:r>
            <a:r>
              <a:rPr lang="en-GB" dirty="0" smtClean="0"/>
              <a:t>Using </a:t>
            </a:r>
            <a:r>
              <a:rPr lang="en-GB" dirty="0">
                <a:solidFill>
                  <a:srgbClr val="0000FF"/>
                </a:solidFill>
              </a:rPr>
              <a:t>在 (</a:t>
            </a:r>
            <a:r>
              <a:rPr lang="en-GB" dirty="0" err="1">
                <a:solidFill>
                  <a:srgbClr val="0000FF"/>
                </a:solidFill>
              </a:rPr>
              <a:t>zài</a:t>
            </a:r>
            <a:r>
              <a:rPr lang="en-GB" dirty="0">
                <a:solidFill>
                  <a:srgbClr val="0000FF"/>
                </a:solidFill>
              </a:rPr>
              <a:t>) </a:t>
            </a:r>
            <a:r>
              <a:rPr lang="en-GB" dirty="0" smtClean="0"/>
              <a:t>to </a:t>
            </a:r>
            <a:r>
              <a:rPr lang="en-GB" dirty="0"/>
              <a:t>suggest ongoing </a:t>
            </a:r>
            <a:r>
              <a:rPr lang="en-GB" dirty="0" smtClean="0"/>
              <a:t>   actions </a:t>
            </a:r>
            <a:r>
              <a:rPr lang="en-GB" dirty="0"/>
              <a:t>in the </a:t>
            </a:r>
            <a:r>
              <a:rPr lang="en-GB" dirty="0" smtClean="0"/>
              <a:t>present (</a:t>
            </a:r>
            <a:r>
              <a:rPr lang="en-GB" dirty="0" smtClean="0">
                <a:solidFill>
                  <a:srgbClr val="C00000"/>
                </a:solidFill>
              </a:rPr>
              <a:t>Lesson 13</a:t>
            </a:r>
            <a:r>
              <a:rPr lang="en-GB" dirty="0" smtClean="0"/>
              <a:t>)</a:t>
            </a:r>
          </a:p>
          <a:p>
            <a:pPr marL="82296" indent="0">
              <a:buNone/>
            </a:pPr>
            <a:r>
              <a:rPr lang="en-GB" dirty="0"/>
              <a:t> E</a:t>
            </a:r>
            <a:r>
              <a:rPr lang="en-GB" dirty="0" smtClean="0"/>
              <a:t>x: 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FF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kàn</a:t>
            </a:r>
            <a:r>
              <a:rPr lang="en-US" dirty="0"/>
              <a:t> </a:t>
            </a:r>
            <a:r>
              <a:rPr lang="en-US" dirty="0" err="1" smtClean="0"/>
              <a:t>shū</a:t>
            </a: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    = I </a:t>
            </a:r>
            <a:r>
              <a:rPr lang="en-US" dirty="0"/>
              <a:t>am </a:t>
            </a:r>
            <a:r>
              <a:rPr lang="en-US" dirty="0">
                <a:solidFill>
                  <a:srgbClr val="0000FF"/>
                </a:solidFill>
              </a:rPr>
              <a:t>reading</a:t>
            </a:r>
            <a:r>
              <a:rPr lang="en-US" dirty="0"/>
              <a:t> a </a:t>
            </a:r>
            <a:r>
              <a:rPr lang="en-US" dirty="0" smtClean="0"/>
              <a:t>book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r>
              <a:rPr lang="fr-FR" dirty="0" smtClean="0"/>
              <a:t>Ex</a:t>
            </a:r>
            <a:r>
              <a:rPr lang="fr-FR" dirty="0"/>
              <a:t>: </a:t>
            </a:r>
            <a:r>
              <a:rPr lang="fr-FR" dirty="0" smtClean="0"/>
              <a:t> </a:t>
            </a:r>
            <a:r>
              <a:rPr lang="fr-FR" dirty="0" err="1" smtClean="0"/>
              <a:t>wǒ</a:t>
            </a:r>
            <a:r>
              <a:rPr lang="fr-FR" dirty="0" smtClean="0"/>
              <a:t> </a:t>
            </a:r>
            <a:r>
              <a:rPr lang="fr-FR" dirty="0" err="1">
                <a:solidFill>
                  <a:srgbClr val="0000FF"/>
                </a:solidFill>
              </a:rPr>
              <a:t>zài</a:t>
            </a:r>
            <a:r>
              <a:rPr lang="fr-FR" dirty="0"/>
              <a:t> </a:t>
            </a:r>
            <a:r>
              <a:rPr lang="fr-FR" dirty="0" err="1" smtClean="0"/>
              <a:t>gōngzuò</a:t>
            </a:r>
            <a:r>
              <a:rPr lang="fr-FR" dirty="0" smtClean="0"/>
              <a:t>  </a:t>
            </a:r>
            <a:r>
              <a:rPr lang="zh-TW" altLang="en-US" dirty="0" smtClean="0"/>
              <a:t>我</a:t>
            </a:r>
            <a:r>
              <a:rPr lang="zh-TW" altLang="en-US" dirty="0">
                <a:solidFill>
                  <a:srgbClr val="0000FF"/>
                </a:solidFill>
              </a:rPr>
              <a:t>在</a:t>
            </a:r>
            <a:r>
              <a:rPr lang="zh-TW" altLang="en-US" dirty="0"/>
              <a:t>工</a:t>
            </a:r>
            <a:r>
              <a:rPr lang="zh-TW" altLang="en-US" dirty="0" smtClean="0"/>
              <a:t>作</a:t>
            </a:r>
            <a:endParaRPr lang="fr-FR" altLang="zh-TW" dirty="0" smtClean="0"/>
          </a:p>
          <a:p>
            <a:pPr marL="82296" indent="0">
              <a:buNone/>
            </a:pPr>
            <a:r>
              <a:rPr lang="fr-FR" dirty="0" smtClean="0"/>
              <a:t>   = I </a:t>
            </a:r>
            <a:r>
              <a:rPr lang="fr-FR" dirty="0" err="1" smtClean="0"/>
              <a:t>am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00FF"/>
                </a:solidFill>
              </a:rPr>
              <a:t>working</a:t>
            </a:r>
            <a:r>
              <a:rPr lang="fr-FR" dirty="0"/>
              <a:t> </a:t>
            </a:r>
            <a:endParaRPr lang="fr-FR" dirty="0" smtClean="0"/>
          </a:p>
          <a:p>
            <a:pPr marL="82296" indent="0">
              <a:buNone/>
            </a:pPr>
            <a:r>
              <a:rPr lang="fr-FR" dirty="0"/>
              <a:t> </a:t>
            </a:r>
            <a:r>
              <a:rPr lang="fr-FR" dirty="0" smtClean="0"/>
              <a:t>  = Je </a:t>
            </a:r>
            <a:r>
              <a:rPr lang="fr-FR" dirty="0"/>
              <a:t>suis </a:t>
            </a:r>
            <a:r>
              <a:rPr lang="fr-FR" dirty="0">
                <a:solidFill>
                  <a:srgbClr val="0000FF"/>
                </a:solidFill>
              </a:rPr>
              <a:t>en train de </a:t>
            </a:r>
            <a:r>
              <a:rPr lang="fr-FR" dirty="0"/>
              <a:t>travailler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165618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/>
            </a:r>
            <a:br>
              <a:rPr lang="en-GB" sz="2800" b="1" dirty="0" smtClean="0">
                <a:solidFill>
                  <a:srgbClr val="FF0000"/>
                </a:solidFill>
              </a:rPr>
            </a:br>
            <a:r>
              <a:rPr lang="en-GB" sz="2800" b="1" dirty="0" smtClean="0">
                <a:solidFill>
                  <a:srgbClr val="FF0000"/>
                </a:solidFill>
              </a:rPr>
              <a:t>Grammar:  </a:t>
            </a:r>
            <a:r>
              <a:rPr lang="en-US" sz="2800" dirty="0" err="1" smtClean="0">
                <a:solidFill>
                  <a:srgbClr val="0000FF"/>
                </a:solidFill>
              </a:rPr>
              <a:t>zài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zh-TW" altLang="en-US" sz="2800" dirty="0" smtClean="0">
                <a:solidFill>
                  <a:srgbClr val="0000FF"/>
                </a:solidFill>
              </a:rPr>
              <a:t>在</a:t>
            </a:r>
            <a:r>
              <a:rPr lang="zh-TW" altLang="en-US" sz="2800" dirty="0" smtClean="0"/>
              <a:t> </a:t>
            </a:r>
            <a:r>
              <a:rPr lang="fr-FR" altLang="zh-TW" sz="2800" dirty="0" err="1" smtClean="0"/>
              <a:t>is</a:t>
            </a:r>
            <a:r>
              <a:rPr lang="fr-FR" altLang="zh-TW" sz="2800" dirty="0" smtClean="0"/>
              <a:t> a </a:t>
            </a:r>
            <a:r>
              <a:rPr lang="fr-FR" altLang="zh-TW" sz="2800" dirty="0" err="1" smtClean="0"/>
              <a:t>verb</a:t>
            </a:r>
            <a:r>
              <a:rPr lang="fr-FR" altLang="zh-TW" sz="2800" dirty="0" smtClean="0"/>
              <a:t>. </a:t>
            </a:r>
            <a:br>
              <a:rPr lang="fr-FR" altLang="zh-TW" sz="2800" dirty="0" smtClean="0"/>
            </a:br>
            <a:r>
              <a:rPr lang="fr-FR" altLang="zh-TW" sz="2400" dirty="0" err="1" smtClean="0"/>
              <a:t>Typically</a:t>
            </a:r>
            <a:r>
              <a:rPr lang="fr-FR" altLang="zh-TW" sz="2400" dirty="0" smtClean="0"/>
              <a:t> </a:t>
            </a:r>
            <a:r>
              <a:rPr lang="fr-FR" altLang="zh-TW" sz="2400" dirty="0" err="1" smtClean="0"/>
              <a:t>indicating</a:t>
            </a:r>
            <a:r>
              <a:rPr lang="fr-FR" altLang="zh-TW" sz="2400" dirty="0" smtClean="0"/>
              <a:t> the location of </a:t>
            </a:r>
            <a:r>
              <a:rPr lang="fr-FR" altLang="zh-TW" sz="2400" dirty="0" err="1" smtClean="0"/>
              <a:t>somebody</a:t>
            </a:r>
            <a:r>
              <a:rPr lang="fr-FR" altLang="zh-TW" sz="2400" dirty="0" smtClean="0"/>
              <a:t> or </a:t>
            </a:r>
            <a:r>
              <a:rPr lang="fr-FR" altLang="zh-TW" sz="2400" dirty="0" err="1" smtClean="0"/>
              <a:t>something</a:t>
            </a:r>
            <a:r>
              <a:rPr lang="fr-FR" altLang="zh-TW" sz="2400" dirty="0" smtClean="0"/>
              <a:t>.  </a:t>
            </a:r>
            <a:br>
              <a:rPr lang="fr-FR" altLang="zh-TW" sz="2400" dirty="0" smtClean="0"/>
            </a:br>
            <a:r>
              <a:rPr lang="fr-FR" altLang="zh-TW" sz="2400" dirty="0" smtClean="0">
                <a:solidFill>
                  <a:srgbClr val="005392"/>
                </a:solidFill>
              </a:rPr>
              <a:t>(</a:t>
            </a:r>
            <a:r>
              <a:rPr lang="fr-FR" altLang="zh-TW" sz="2400" dirty="0" err="1" smtClean="0">
                <a:solidFill>
                  <a:srgbClr val="005392"/>
                </a:solidFill>
              </a:rPr>
              <a:t>can</a:t>
            </a:r>
            <a:r>
              <a:rPr lang="fr-FR" altLang="zh-TW" sz="2400" dirty="0" smtClean="0">
                <a:solidFill>
                  <a:srgbClr val="005392"/>
                </a:solidFill>
              </a:rPr>
              <a:t> </a:t>
            </a:r>
            <a:r>
              <a:rPr lang="fr-FR" altLang="zh-TW" sz="2400" dirty="0" err="1" smtClean="0">
                <a:solidFill>
                  <a:srgbClr val="005392"/>
                </a:solidFill>
              </a:rPr>
              <a:t>be</a:t>
            </a:r>
            <a:r>
              <a:rPr lang="fr-FR" altLang="zh-TW" sz="2400" dirty="0" smtClean="0">
                <a:solidFill>
                  <a:srgbClr val="005392"/>
                </a:solidFill>
              </a:rPr>
              <a:t> </a:t>
            </a:r>
            <a:r>
              <a:rPr lang="fr-FR" altLang="zh-TW" sz="2400" dirty="0" err="1" smtClean="0">
                <a:solidFill>
                  <a:srgbClr val="005392"/>
                </a:solidFill>
              </a:rPr>
              <a:t>used</a:t>
            </a:r>
            <a:r>
              <a:rPr lang="fr-FR" altLang="zh-TW" sz="2400" dirty="0" smtClean="0">
                <a:solidFill>
                  <a:srgbClr val="005392"/>
                </a:solidFill>
              </a:rPr>
              <a:t> as a </a:t>
            </a:r>
            <a:r>
              <a:rPr lang="fr-FR" altLang="zh-TW" sz="2400" dirty="0" err="1" smtClean="0">
                <a:solidFill>
                  <a:srgbClr val="005392"/>
                </a:solidFill>
              </a:rPr>
              <a:t>Preposition</a:t>
            </a:r>
            <a:r>
              <a:rPr lang="fr-FR" altLang="zh-TW" sz="2400" dirty="0" smtClean="0">
                <a:solidFill>
                  <a:srgbClr val="005392"/>
                </a:solidFill>
              </a:rPr>
              <a:t>)</a:t>
            </a:r>
            <a:r>
              <a:rPr lang="en-GB" sz="2400" b="1" dirty="0">
                <a:solidFill>
                  <a:srgbClr val="005392"/>
                </a:solidFill>
              </a:rPr>
              <a:t/>
            </a:r>
            <a:br>
              <a:rPr lang="en-GB" sz="2400" b="1" dirty="0">
                <a:solidFill>
                  <a:srgbClr val="005392"/>
                </a:solidFill>
              </a:rPr>
            </a:br>
            <a:endParaRPr lang="en-US" sz="2400" dirty="0">
              <a:solidFill>
                <a:srgbClr val="0053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916832"/>
            <a:ext cx="7674056" cy="446449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>
              <a:buNone/>
            </a:pP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❶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</a:rPr>
              <a:t>zài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zh-TW" altLang="en-US" dirty="0">
                <a:solidFill>
                  <a:srgbClr val="0000FF"/>
                </a:solidFill>
              </a:rPr>
              <a:t>在</a:t>
            </a:r>
            <a:r>
              <a:rPr lang="fr-FR" altLang="zh-TW" dirty="0">
                <a:solidFill>
                  <a:srgbClr val="0000FF"/>
                </a:solidFill>
              </a:rPr>
              <a:t>=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GB" dirty="0">
                <a:solidFill>
                  <a:srgbClr val="0000FF"/>
                </a:solidFill>
              </a:rPr>
              <a:t>to be </a:t>
            </a:r>
            <a:r>
              <a:rPr lang="en-GB" dirty="0" smtClean="0">
                <a:solidFill>
                  <a:srgbClr val="0000FF"/>
                </a:solidFill>
              </a:rPr>
              <a:t>at </a:t>
            </a:r>
            <a:r>
              <a:rPr lang="fr-FR" altLang="zh-TW" dirty="0">
                <a:solidFill>
                  <a:srgbClr val="005392"/>
                </a:solidFill>
              </a:rPr>
              <a:t>(</a:t>
            </a:r>
            <a:r>
              <a:rPr lang="fr-FR" altLang="zh-TW" dirty="0" err="1">
                <a:solidFill>
                  <a:srgbClr val="005392"/>
                </a:solidFill>
              </a:rPr>
              <a:t>Preposition</a:t>
            </a:r>
            <a:r>
              <a:rPr lang="fr-FR" altLang="zh-TW" dirty="0">
                <a:solidFill>
                  <a:srgbClr val="005392"/>
                </a:solidFill>
              </a:rPr>
              <a:t>)</a:t>
            </a:r>
            <a:r>
              <a:rPr lang="en-GB" b="1" dirty="0">
                <a:solidFill>
                  <a:srgbClr val="005392"/>
                </a:solidFill>
              </a:rPr>
              <a:t/>
            </a:r>
            <a:br>
              <a:rPr lang="en-GB" b="1" dirty="0">
                <a:solidFill>
                  <a:srgbClr val="005392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3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zài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(place)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Verb</a:t>
            </a:r>
          </a:p>
          <a:p>
            <a:pPr lvl="1">
              <a:buNone/>
            </a:pPr>
            <a:r>
              <a:rPr lang="en-US" altLang="zh-TW" sz="2400" dirty="0" smtClean="0"/>
              <a:t>      Ex</a:t>
            </a:r>
            <a:r>
              <a:rPr lang="en-US" altLang="zh-TW" sz="2400" dirty="0"/>
              <a:t>.  </a:t>
            </a:r>
            <a:r>
              <a:rPr lang="en-US" altLang="zh-TW" sz="2400" dirty="0">
                <a:solidFill>
                  <a:srgbClr val="0000FF"/>
                </a:solidFill>
              </a:rPr>
              <a:t>at</a:t>
            </a:r>
            <a:r>
              <a:rPr lang="en-US" altLang="zh-TW" sz="2400" dirty="0"/>
              <a:t> the </a:t>
            </a:r>
            <a:r>
              <a:rPr lang="en-US" altLang="zh-TW" sz="2400" dirty="0">
                <a:solidFill>
                  <a:srgbClr val="FF0000"/>
                </a:solidFill>
              </a:rPr>
              <a:t>hospital</a:t>
            </a:r>
            <a:r>
              <a:rPr lang="en-US" altLang="zh-TW" sz="2400" dirty="0"/>
              <a:t> to work,   at </a:t>
            </a:r>
            <a:r>
              <a:rPr lang="en-US" altLang="zh-TW" sz="2400" dirty="0">
                <a:solidFill>
                  <a:srgbClr val="FF0000"/>
                </a:solidFill>
              </a:rPr>
              <a:t>school</a:t>
            </a:r>
            <a:r>
              <a:rPr lang="en-US" altLang="zh-TW" sz="2400" dirty="0"/>
              <a:t> to </a:t>
            </a:r>
            <a:r>
              <a:rPr lang="en-US" altLang="zh-TW" sz="2400" dirty="0" smtClean="0"/>
              <a:t>work</a:t>
            </a:r>
          </a:p>
          <a:p>
            <a:pPr lvl="1">
              <a:buNone/>
            </a:pPr>
            <a:r>
              <a:rPr lang="en-GB" altLang="zh-TW" sz="2400" dirty="0" smtClean="0"/>
              <a:t>         = </a:t>
            </a:r>
            <a:r>
              <a:rPr lang="en-GB" altLang="zh-TW" sz="2400" dirty="0" err="1" smtClean="0">
                <a:solidFill>
                  <a:srgbClr val="0000FF"/>
                </a:solidFill>
              </a:rPr>
              <a:t>zài</a:t>
            </a:r>
            <a:r>
              <a:rPr lang="en-GB" altLang="zh-TW" sz="2400" dirty="0" smtClean="0"/>
              <a:t> </a:t>
            </a:r>
            <a:r>
              <a:rPr lang="en-GB" altLang="zh-TW" sz="2400" dirty="0" err="1">
                <a:solidFill>
                  <a:srgbClr val="FF0000"/>
                </a:solidFill>
              </a:rPr>
              <a:t>yīyuàn</a:t>
            </a:r>
            <a:r>
              <a:rPr lang="en-GB" altLang="zh-TW" sz="2400" dirty="0"/>
              <a:t> </a:t>
            </a:r>
            <a:r>
              <a:rPr lang="en-GB" altLang="zh-TW" sz="2400" dirty="0" err="1" smtClean="0"/>
              <a:t>gōngzuò</a:t>
            </a:r>
            <a:r>
              <a:rPr lang="en-GB" altLang="zh-TW" sz="2400" dirty="0" smtClean="0"/>
              <a:t> (</a:t>
            </a:r>
            <a:r>
              <a:rPr lang="zh-TW" altLang="en-US" sz="2400" dirty="0" smtClean="0">
                <a:solidFill>
                  <a:srgbClr val="0000FF"/>
                </a:solidFill>
              </a:rPr>
              <a:t>在</a:t>
            </a:r>
            <a:r>
              <a:rPr lang="zh-TW" altLang="en-US" sz="2400" dirty="0">
                <a:solidFill>
                  <a:srgbClr val="FF0000"/>
                </a:solidFill>
              </a:rPr>
              <a:t>医院</a:t>
            </a:r>
            <a:r>
              <a:rPr lang="zh-TW" altLang="en-US" sz="2400" dirty="0"/>
              <a:t>工</a:t>
            </a:r>
            <a:r>
              <a:rPr lang="zh-TW" altLang="en-US" sz="2400" dirty="0" smtClean="0"/>
              <a:t>作</a:t>
            </a:r>
            <a:r>
              <a:rPr lang="fr-FR" altLang="zh-TW" sz="2400" dirty="0" smtClean="0"/>
              <a:t>)</a:t>
            </a:r>
          </a:p>
          <a:p>
            <a:pPr lvl="1">
              <a:buNone/>
            </a:pPr>
            <a:endParaRPr lang="en-GB" altLang="zh-TW" sz="2400" dirty="0"/>
          </a:p>
          <a:p>
            <a:pPr marL="82296" indent="0">
              <a:buNone/>
            </a:pPr>
            <a:r>
              <a:rPr lang="en-US" sz="2800" dirty="0" smtClean="0">
                <a:solidFill>
                  <a:srgbClr val="006600"/>
                </a:solidFill>
                <a:latin typeface="Calibri"/>
                <a:cs typeface="Calibri"/>
              </a:rPr>
              <a:t>    </a:t>
            </a:r>
            <a:r>
              <a:rPr lang="en-US" sz="2400" dirty="0" smtClean="0">
                <a:solidFill>
                  <a:srgbClr val="006600"/>
                </a:solidFill>
                <a:latin typeface="Calibri"/>
                <a:cs typeface="Calibri"/>
              </a:rPr>
              <a:t>❷</a:t>
            </a:r>
            <a:r>
              <a:rPr lang="en-US" sz="2800" dirty="0" smtClean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dirty="0" err="1" smtClean="0">
                <a:solidFill>
                  <a:srgbClr val="006600"/>
                </a:solidFill>
              </a:rPr>
              <a:t>nǎr</a:t>
            </a:r>
            <a:r>
              <a:rPr lang="en-US" sz="2800" dirty="0" smtClean="0">
                <a:solidFill>
                  <a:srgbClr val="006600"/>
                </a:solidFill>
              </a:rPr>
              <a:t> ? = </a:t>
            </a:r>
            <a:r>
              <a:rPr lang="fr-FR" sz="2800" dirty="0" err="1">
                <a:solidFill>
                  <a:srgbClr val="006600"/>
                </a:solidFill>
              </a:rPr>
              <a:t>w</a:t>
            </a:r>
            <a:r>
              <a:rPr lang="fr-FR" sz="2800" dirty="0" err="1" smtClean="0">
                <a:solidFill>
                  <a:srgbClr val="006600"/>
                </a:solidFill>
              </a:rPr>
              <a:t>here</a:t>
            </a:r>
            <a:r>
              <a:rPr lang="fr-FR" sz="2800" dirty="0" smtClean="0">
                <a:solidFill>
                  <a:srgbClr val="006600"/>
                </a:solidFill>
              </a:rPr>
              <a:t> </a:t>
            </a:r>
            <a:r>
              <a:rPr lang="fr-FR" sz="2800" dirty="0" smtClean="0"/>
              <a:t>(</a:t>
            </a: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Interrogative </a:t>
            </a:r>
            <a:r>
              <a:rPr lang="fr-F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Pronoun</a:t>
            </a:r>
            <a:r>
              <a:rPr lang="fr-FR" sz="2800" dirty="0" smtClean="0"/>
              <a:t>)</a:t>
            </a:r>
          </a:p>
          <a:p>
            <a:pPr marL="82296" indent="0">
              <a:buNone/>
            </a:pPr>
            <a:r>
              <a:rPr lang="fr-FR" sz="2800" dirty="0"/>
              <a:t>   </a:t>
            </a:r>
            <a:r>
              <a:rPr lang="fr-FR" sz="2800" dirty="0" smtClean="0"/>
              <a:t>      </a:t>
            </a:r>
            <a:r>
              <a:rPr lang="fr-FR" sz="2400" dirty="0" smtClean="0"/>
              <a:t>Ex</a:t>
            </a:r>
            <a:r>
              <a:rPr lang="fr-FR" sz="2400" dirty="0"/>
              <a:t>. </a:t>
            </a:r>
            <a:r>
              <a:rPr lang="fr-FR" sz="2400" dirty="0" err="1" smtClean="0"/>
              <a:t>wǒ</a:t>
            </a:r>
            <a:r>
              <a:rPr lang="fr-FR" sz="2400" dirty="0" smtClean="0"/>
              <a:t> </a:t>
            </a:r>
            <a:r>
              <a:rPr lang="fr-FR" sz="2400" dirty="0"/>
              <a:t>de </a:t>
            </a:r>
            <a:r>
              <a:rPr lang="fr-FR" sz="2400" dirty="0" err="1"/>
              <a:t>péngyǒu</a:t>
            </a:r>
            <a:r>
              <a:rPr lang="fr-FR" sz="2400" dirty="0"/>
              <a:t> </a:t>
            </a:r>
            <a:r>
              <a:rPr lang="fr-FR" sz="2400" dirty="0" err="1" smtClean="0"/>
              <a:t>zài</a:t>
            </a:r>
            <a:r>
              <a:rPr lang="fr-FR" sz="2400" dirty="0"/>
              <a:t> </a:t>
            </a:r>
            <a:r>
              <a:rPr lang="fr-FR" sz="2400" dirty="0" err="1" smtClean="0">
                <a:solidFill>
                  <a:srgbClr val="006600"/>
                </a:solidFill>
              </a:rPr>
              <a:t>nǎr</a:t>
            </a:r>
            <a:r>
              <a:rPr lang="fr-FR" sz="2400" dirty="0" smtClean="0">
                <a:solidFill>
                  <a:srgbClr val="006600"/>
                </a:solidFill>
              </a:rPr>
              <a:t> ?</a:t>
            </a:r>
          </a:p>
          <a:p>
            <a:pPr marL="82296" indent="0">
              <a:buNone/>
            </a:pPr>
            <a:r>
              <a:rPr lang="fr-FR" sz="2400" dirty="0">
                <a:solidFill>
                  <a:srgbClr val="006600"/>
                </a:solidFill>
              </a:rPr>
              <a:t>        </a:t>
            </a:r>
            <a:r>
              <a:rPr lang="fr-FR" sz="2400" dirty="0" smtClean="0">
                <a:solidFill>
                  <a:srgbClr val="006600"/>
                </a:solidFill>
              </a:rPr>
              <a:t>  = </a:t>
            </a:r>
            <a:r>
              <a:rPr lang="fr-FR" sz="2400" dirty="0">
                <a:solidFill>
                  <a:srgbClr val="006600"/>
                </a:solidFill>
              </a:rPr>
              <a:t>Où </a:t>
            </a:r>
            <a:r>
              <a:rPr lang="fr-FR" sz="2400" dirty="0"/>
              <a:t>sont mes </a:t>
            </a:r>
            <a:r>
              <a:rPr lang="fr-FR" sz="2400" dirty="0" smtClean="0"/>
              <a:t>amis? (</a:t>
            </a:r>
            <a:r>
              <a:rPr lang="fr-FR" sz="2400" dirty="0" err="1" smtClean="0">
                <a:solidFill>
                  <a:srgbClr val="006600"/>
                </a:solidFill>
              </a:rPr>
              <a:t>where</a:t>
            </a:r>
            <a:r>
              <a:rPr lang="fr-FR" sz="2400" dirty="0" smtClean="0"/>
              <a:t> are </a:t>
            </a:r>
            <a:r>
              <a:rPr lang="fr-FR" sz="2400" dirty="0" err="1" smtClean="0"/>
              <a:t>my</a:t>
            </a:r>
            <a:r>
              <a:rPr lang="fr-FR" sz="2400" dirty="0" smtClean="0"/>
              <a:t> </a:t>
            </a:r>
            <a:r>
              <a:rPr lang="fr-FR" sz="2400" dirty="0" err="1" smtClean="0"/>
              <a:t>friends</a:t>
            </a:r>
            <a:r>
              <a:rPr lang="fr-FR" sz="2400" dirty="0" smtClean="0"/>
              <a:t>?)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530040" cy="122413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sz="3200" dirty="0" smtClean="0"/>
              <a:t>呢</a:t>
            </a:r>
            <a:r>
              <a:rPr lang="en-US" sz="3200" dirty="0" smtClean="0">
                <a:effectLst/>
              </a:rPr>
              <a:t>ne !? (expressing I wonder = what about..?) </a:t>
            </a:r>
            <a:br>
              <a:rPr lang="en-US" sz="3200" dirty="0" smtClean="0">
                <a:effectLst/>
              </a:rPr>
            </a:br>
            <a:r>
              <a:rPr lang="zh-TW" altLang="en-US" sz="3200" dirty="0">
                <a:solidFill>
                  <a:srgbClr val="0000FF"/>
                </a:solidFill>
              </a:rPr>
              <a:t>呢</a:t>
            </a:r>
            <a:r>
              <a:rPr lang="en-US" sz="3200" dirty="0">
                <a:solidFill>
                  <a:srgbClr val="0000FF"/>
                </a:solidFill>
                <a:effectLst/>
              </a:rPr>
              <a:t>ne </a:t>
            </a:r>
            <a:r>
              <a:rPr lang="en-US" sz="3200" dirty="0" smtClean="0">
                <a:solidFill>
                  <a:srgbClr val="0000FF"/>
                </a:solidFill>
                <a:effectLst/>
              </a:rPr>
              <a:t>?= La </a:t>
            </a:r>
            <a:r>
              <a:rPr lang="en-US" sz="3200" dirty="0" err="1" smtClean="0">
                <a:solidFill>
                  <a:srgbClr val="0000FF"/>
                </a:solidFill>
                <a:effectLst/>
              </a:rPr>
              <a:t>particule</a:t>
            </a:r>
            <a:r>
              <a:rPr lang="en-US" sz="3200" dirty="0" smtClean="0">
                <a:solidFill>
                  <a:srgbClr val="0000FF"/>
                </a:solidFill>
                <a:effectLst/>
              </a:rPr>
              <a:t> finale (Et…..?)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530040" cy="4619600"/>
          </a:xfrm>
        </p:spPr>
        <p:txBody>
          <a:bodyPr/>
          <a:lstStyle/>
          <a:p>
            <a:pPr marL="82296" indent="0">
              <a:buNone/>
            </a:pP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ne</a:t>
            </a:r>
            <a:r>
              <a:rPr lang="en-US" dirty="0" smtClean="0"/>
              <a:t> </a:t>
            </a:r>
            <a:r>
              <a:rPr lang="zh-TW" altLang="en-US" dirty="0" smtClean="0"/>
              <a:t>你</a:t>
            </a:r>
            <a:r>
              <a:rPr lang="zh-TW" altLang="en-US" dirty="0" smtClean="0">
                <a:solidFill>
                  <a:srgbClr val="0000FF"/>
                </a:solidFill>
              </a:rPr>
              <a:t>呢</a:t>
            </a:r>
            <a:r>
              <a:rPr lang="fr-FR" altLang="zh-TW" dirty="0" smtClean="0"/>
              <a:t>?= </a:t>
            </a:r>
            <a:r>
              <a:rPr lang="fr-FR" altLang="zh-TW" dirty="0" err="1" smtClean="0"/>
              <a:t>what</a:t>
            </a:r>
            <a:r>
              <a:rPr lang="fr-FR" altLang="zh-TW" dirty="0" smtClean="0"/>
              <a:t> about </a:t>
            </a:r>
            <a:r>
              <a:rPr lang="fr-FR" altLang="zh-TW" dirty="0" err="1" smtClean="0"/>
              <a:t>you</a:t>
            </a:r>
            <a:r>
              <a:rPr lang="fr-FR" altLang="zh-TW" dirty="0" smtClean="0"/>
              <a:t>?</a:t>
            </a:r>
          </a:p>
          <a:p>
            <a:pPr marL="82296" indent="0">
              <a:buNone/>
            </a:pPr>
            <a:r>
              <a:rPr lang="fr-FR" dirty="0"/>
              <a:t>	</a:t>
            </a:r>
            <a:r>
              <a:rPr lang="fr-FR" dirty="0" smtClean="0"/>
              <a:t>	  </a:t>
            </a:r>
            <a:r>
              <a:rPr lang="fr-FR" i="1" dirty="0" smtClean="0">
                <a:solidFill>
                  <a:srgbClr val="005392"/>
                </a:solidFill>
              </a:rPr>
              <a:t>= et vous? (et toi?)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r>
              <a:rPr lang="fr-FR" dirty="0" err="1" smtClean="0">
                <a:solidFill>
                  <a:srgbClr val="FF3300"/>
                </a:solidFill>
              </a:rPr>
              <a:t>Example</a:t>
            </a:r>
            <a:r>
              <a:rPr lang="fr-FR" dirty="0" smtClean="0">
                <a:solidFill>
                  <a:srgbClr val="FF3300"/>
                </a:solidFill>
              </a:rPr>
              <a:t>: </a:t>
            </a:r>
          </a:p>
          <a:p>
            <a:pPr marL="82296" indent="0">
              <a:buNone/>
            </a:pPr>
            <a:r>
              <a:rPr lang="zh-CN" altLang="en-US" dirty="0"/>
              <a:t>我是法国人，你</a:t>
            </a:r>
            <a:r>
              <a:rPr lang="zh-CN" altLang="en-US" dirty="0" smtClean="0">
                <a:solidFill>
                  <a:srgbClr val="0000FF"/>
                </a:solidFill>
              </a:rPr>
              <a:t>呢</a:t>
            </a:r>
            <a:r>
              <a:rPr lang="fr-FR" altLang="zh-CN" dirty="0" smtClean="0"/>
              <a:t>?</a:t>
            </a:r>
          </a:p>
          <a:p>
            <a:pPr marL="82296" indent="0">
              <a:buNone/>
            </a:pP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 err="1"/>
              <a:t>shì</a:t>
            </a:r>
            <a:r>
              <a:rPr lang="en-US" dirty="0"/>
              <a:t> </a:t>
            </a:r>
            <a:r>
              <a:rPr lang="en-US" dirty="0" err="1" smtClean="0"/>
              <a:t>Fàguó</a:t>
            </a:r>
            <a:r>
              <a:rPr lang="en-US" dirty="0" smtClean="0"/>
              <a:t> </a:t>
            </a:r>
            <a:r>
              <a:rPr lang="en-US" dirty="0" err="1"/>
              <a:t>rén</a:t>
            </a:r>
            <a:r>
              <a:rPr lang="en-US" dirty="0"/>
              <a:t>, 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</a:rPr>
              <a:t>ne</a:t>
            </a:r>
            <a:r>
              <a:rPr lang="en-US" dirty="0" smtClean="0"/>
              <a:t>?</a:t>
            </a:r>
          </a:p>
          <a:p>
            <a:pPr marL="82296" indent="0">
              <a:buNone/>
            </a:pPr>
            <a:r>
              <a:rPr lang="fr-FR" dirty="0"/>
              <a:t>= </a:t>
            </a:r>
            <a:r>
              <a:rPr lang="fr-FR" dirty="0" smtClean="0"/>
              <a:t>Je </a:t>
            </a:r>
            <a:r>
              <a:rPr lang="fr-FR" dirty="0"/>
              <a:t>suis </a:t>
            </a:r>
            <a:r>
              <a:rPr lang="fr-FR" dirty="0" smtClean="0"/>
              <a:t>français(e), </a:t>
            </a:r>
            <a:r>
              <a:rPr lang="fr-FR" dirty="0">
                <a:solidFill>
                  <a:srgbClr val="0000FF"/>
                </a:solidFill>
              </a:rPr>
              <a:t>et</a:t>
            </a:r>
            <a:r>
              <a:rPr lang="fr-FR" dirty="0"/>
              <a:t> </a:t>
            </a:r>
            <a:r>
              <a:rPr lang="fr-FR" dirty="0" smtClean="0"/>
              <a:t>toi?</a:t>
            </a:r>
          </a:p>
          <a:p>
            <a:pPr marL="82296" indent="0">
              <a:buNone/>
            </a:pPr>
            <a:r>
              <a:rPr lang="fr-FR" dirty="0" smtClean="0"/>
              <a:t>= I </a:t>
            </a:r>
            <a:r>
              <a:rPr lang="fr-FR" dirty="0" err="1" smtClean="0"/>
              <a:t>am</a:t>
            </a:r>
            <a:r>
              <a:rPr lang="fr-FR" dirty="0" smtClean="0"/>
              <a:t> French.  </a:t>
            </a:r>
            <a:r>
              <a:rPr lang="fr-FR" dirty="0" err="1" smtClean="0">
                <a:solidFill>
                  <a:srgbClr val="0000FF"/>
                </a:solidFill>
              </a:rPr>
              <a:t>What</a:t>
            </a:r>
            <a:r>
              <a:rPr lang="fr-FR" dirty="0" smtClean="0">
                <a:solidFill>
                  <a:srgbClr val="0000FF"/>
                </a:solidFill>
              </a:rPr>
              <a:t> about </a:t>
            </a:r>
            <a:r>
              <a:rPr lang="fr-FR" dirty="0" err="1" smtClean="0"/>
              <a:t>you</a:t>
            </a:r>
            <a:r>
              <a:rPr lang="fr-FR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44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/>
              <a:t>	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6632"/>
            <a:ext cx="8100392" cy="662473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Leçon 9</a:t>
            </a:r>
          </a:p>
          <a:p>
            <a:pPr marL="82296" indent="0">
              <a:buNone/>
            </a:pP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fr-FR" sz="2400" dirty="0" err="1" smtClean="0">
                <a:solidFill>
                  <a:srgbClr val="7030A0"/>
                </a:solidFill>
              </a:rPr>
              <a:t>Examples</a:t>
            </a:r>
            <a:r>
              <a:rPr lang="fr-FR" sz="2400" dirty="0" smtClean="0">
                <a:solidFill>
                  <a:srgbClr val="7030A0"/>
                </a:solidFill>
              </a:rPr>
              <a:t>:</a:t>
            </a:r>
          </a:p>
          <a:p>
            <a:pPr marL="82296" indent="0">
              <a:buNone/>
            </a:pPr>
            <a:r>
              <a:rPr lang="en-GB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subject</a:t>
            </a:r>
            <a:r>
              <a:rPr lang="en-GB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在 </a:t>
            </a:r>
            <a:r>
              <a:rPr lang="en-GB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zài</a:t>
            </a:r>
            <a:r>
              <a:rPr lang="en-GB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n-GB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rgbClr val="FF3300"/>
                </a:solidFill>
                <a:latin typeface="Calibri"/>
                <a:cs typeface="Calibri"/>
              </a:rPr>
              <a:t>❶</a:t>
            </a:r>
            <a:r>
              <a:rPr lang="en-US" sz="2400" dirty="0" smtClean="0"/>
              <a:t>. </a:t>
            </a:r>
            <a:r>
              <a:rPr lang="en-US" sz="2400" dirty="0" err="1" smtClean="0"/>
              <a:t>Nǐ</a:t>
            </a:r>
            <a:r>
              <a:rPr lang="en-US" sz="2400" dirty="0" smtClean="0"/>
              <a:t> de </a:t>
            </a:r>
            <a:r>
              <a:rPr lang="en-US" sz="2400" dirty="0" err="1" smtClean="0">
                <a:solidFill>
                  <a:srgbClr val="00B0F0"/>
                </a:solidFill>
              </a:rPr>
              <a:t>érzi</a:t>
            </a:r>
            <a:r>
              <a:rPr lang="en-US" sz="2400" dirty="0" smtClean="0"/>
              <a:t>   </a:t>
            </a:r>
            <a:r>
              <a:rPr lang="en-US" sz="2400" i="1" dirty="0" err="1" smtClean="0">
                <a:solidFill>
                  <a:srgbClr val="0000FF"/>
                </a:solidFill>
              </a:rPr>
              <a:t>zài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nǎr</a:t>
            </a:r>
            <a:r>
              <a:rPr lang="en-US" sz="2400" dirty="0" smtClean="0"/>
              <a:t>  </a:t>
            </a:r>
            <a:r>
              <a:rPr lang="en-US" sz="2400" dirty="0" err="1" smtClean="0"/>
              <a:t>gōngzuò</a:t>
            </a:r>
            <a:r>
              <a:rPr lang="en-US" sz="2400" dirty="0" smtClean="0"/>
              <a:t>?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zh-CN" sz="2400" dirty="0" smtClean="0"/>
              <a:t>你</a:t>
            </a:r>
            <a:r>
              <a:rPr lang="en-GB" altLang="zh-CN" sz="2400" dirty="0" smtClean="0"/>
              <a:t> </a:t>
            </a:r>
            <a:r>
              <a:rPr lang="zh-CN" sz="2400" dirty="0" smtClean="0"/>
              <a:t>的</a:t>
            </a:r>
            <a:r>
              <a:rPr lang="zh-CN" sz="2400" dirty="0" smtClean="0">
                <a:solidFill>
                  <a:srgbClr val="00B0F0"/>
                </a:solidFill>
              </a:rPr>
              <a:t>儿子</a:t>
            </a:r>
            <a:r>
              <a:rPr lang="en-GB" altLang="zh-CN" sz="2400" dirty="0" smtClean="0"/>
              <a:t> </a:t>
            </a:r>
            <a:r>
              <a:rPr lang="zh-CN" sz="2400" b="1" i="1" dirty="0" smtClean="0"/>
              <a:t>在</a:t>
            </a:r>
            <a:r>
              <a:rPr lang="en-GB" altLang="zh-CN" sz="2400" dirty="0" smtClean="0"/>
              <a:t>  </a:t>
            </a:r>
            <a:r>
              <a:rPr lang="zh-CN" sz="2400" dirty="0" smtClean="0">
                <a:solidFill>
                  <a:srgbClr val="FF0000"/>
                </a:solidFill>
              </a:rPr>
              <a:t>哪</a:t>
            </a:r>
            <a:r>
              <a:rPr lang="zh-CN" sz="2400" dirty="0">
                <a:solidFill>
                  <a:srgbClr val="FF0000"/>
                </a:solidFill>
              </a:rPr>
              <a:t>ㄦ</a:t>
            </a:r>
            <a:r>
              <a:rPr lang="en-GB" altLang="zh-CN" sz="2400" dirty="0"/>
              <a:t>  </a:t>
            </a:r>
            <a:r>
              <a:rPr lang="zh-CN" sz="2400" dirty="0"/>
              <a:t>工</a:t>
            </a:r>
            <a:r>
              <a:rPr lang="zh-CN" sz="2400" dirty="0" smtClean="0"/>
              <a:t>作</a:t>
            </a:r>
            <a:r>
              <a:rPr lang="en-US" sz="2400" dirty="0" smtClean="0"/>
              <a:t>        	Your </a:t>
            </a:r>
            <a:r>
              <a:rPr lang="en-US" sz="2400" dirty="0" smtClean="0">
                <a:solidFill>
                  <a:srgbClr val="00B0F0"/>
                </a:solidFill>
              </a:rPr>
              <a:t>son 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is at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 smtClean="0"/>
              <a:t> to work?  </a:t>
            </a:r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Where</a:t>
            </a:r>
            <a:r>
              <a:rPr lang="en-US" sz="2400" i="1" dirty="0" smtClean="0"/>
              <a:t> does your </a:t>
            </a:r>
            <a:r>
              <a:rPr lang="en-US" sz="2400" i="1" dirty="0" smtClean="0">
                <a:solidFill>
                  <a:srgbClr val="00B0F0"/>
                </a:solidFill>
              </a:rPr>
              <a:t>son</a:t>
            </a:r>
            <a:r>
              <a:rPr lang="en-US" sz="2400" i="1" dirty="0" smtClean="0"/>
              <a:t> work?)</a:t>
            </a:r>
          </a:p>
          <a:p>
            <a:pPr marL="82296" indent="0">
              <a:buNone/>
            </a:pPr>
            <a:endParaRPr lang="en-US" sz="2400" i="1" dirty="0" smtClean="0"/>
          </a:p>
          <a:p>
            <a:pPr marL="82296" indent="0">
              <a:buNone/>
            </a:pPr>
            <a:r>
              <a:rPr lang="en-GB" altLang="zh-CN" sz="2400" dirty="0" smtClean="0">
                <a:solidFill>
                  <a:srgbClr val="FF3300"/>
                </a:solidFill>
                <a:latin typeface="Calibri"/>
                <a:cs typeface="Calibri"/>
              </a:rPr>
              <a:t>❷</a:t>
            </a:r>
            <a:r>
              <a:rPr lang="en-GB" altLang="zh-CN" sz="2400" dirty="0" smtClean="0"/>
              <a:t>  A:  </a:t>
            </a:r>
            <a:r>
              <a:rPr lang="en-US" sz="2400" dirty="0" err="1" smtClean="0"/>
              <a:t>Yīshēng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0000FF"/>
                </a:solidFill>
              </a:rPr>
              <a:t>zài</a:t>
            </a: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nǎr</a:t>
            </a:r>
            <a:r>
              <a:rPr lang="en-US" sz="2400" dirty="0" smtClean="0"/>
              <a:t>  </a:t>
            </a:r>
            <a:r>
              <a:rPr lang="en-US" sz="2400" dirty="0" err="1" smtClean="0"/>
              <a:t>gōngzuò</a:t>
            </a:r>
            <a:r>
              <a:rPr lang="en-US" sz="2400" dirty="0" smtClean="0"/>
              <a:t>? </a:t>
            </a:r>
            <a:r>
              <a:rPr lang="zh-CN" sz="2400" dirty="0" smtClean="0"/>
              <a:t>医生</a:t>
            </a:r>
            <a:r>
              <a:rPr lang="en-GB" altLang="zh-CN" sz="2400" dirty="0" smtClean="0"/>
              <a:t> </a:t>
            </a:r>
            <a:r>
              <a:rPr lang="zh-CN" sz="2400" dirty="0" smtClean="0">
                <a:solidFill>
                  <a:srgbClr val="0000FF"/>
                </a:solidFill>
              </a:rPr>
              <a:t>在</a:t>
            </a:r>
            <a:r>
              <a:rPr lang="en-GB" altLang="zh-CN" sz="2400" dirty="0" smtClean="0"/>
              <a:t> </a:t>
            </a:r>
            <a:r>
              <a:rPr lang="zh-CN" sz="2400" dirty="0" smtClean="0"/>
              <a:t>哪儿</a:t>
            </a:r>
            <a:r>
              <a:rPr lang="en-GB" altLang="zh-CN" sz="2400" dirty="0" smtClean="0"/>
              <a:t> </a:t>
            </a:r>
            <a:r>
              <a:rPr lang="zh-CN" sz="2400" dirty="0" smtClean="0"/>
              <a:t>工作</a:t>
            </a:r>
            <a:r>
              <a:rPr lang="en-GB" altLang="zh-CN" sz="2400" dirty="0" smtClean="0"/>
              <a:t>? </a:t>
            </a:r>
          </a:p>
          <a:p>
            <a:pPr lvl="1">
              <a:buNone/>
            </a:pPr>
            <a:r>
              <a:rPr lang="en-GB" altLang="zh-CN" sz="2400" dirty="0" smtClean="0"/>
              <a:t>		The doctor </a:t>
            </a:r>
            <a:r>
              <a:rPr lang="en-GB" altLang="zh-CN" sz="2400" dirty="0" smtClean="0">
                <a:solidFill>
                  <a:srgbClr val="0000FF"/>
                </a:solidFill>
              </a:rPr>
              <a:t>is at</a:t>
            </a:r>
            <a:r>
              <a:rPr lang="en-GB" altLang="zh-CN" sz="2400" dirty="0" smtClean="0">
                <a:solidFill>
                  <a:srgbClr val="7030A0"/>
                </a:solidFill>
              </a:rPr>
              <a:t> </a:t>
            </a:r>
            <a:r>
              <a:rPr lang="en-GB" altLang="zh-CN" sz="2400" dirty="0" smtClean="0">
                <a:solidFill>
                  <a:srgbClr val="FF0000"/>
                </a:solidFill>
              </a:rPr>
              <a:t>where</a:t>
            </a:r>
            <a:r>
              <a:rPr lang="en-GB" altLang="zh-CN" sz="2400" dirty="0" smtClean="0"/>
              <a:t> to work?( </a:t>
            </a:r>
            <a:r>
              <a:rPr lang="en-GB" altLang="zh-CN" sz="2400" dirty="0" smtClean="0">
                <a:solidFill>
                  <a:srgbClr val="FF0000"/>
                </a:solidFill>
              </a:rPr>
              <a:t>Where</a:t>
            </a:r>
            <a:r>
              <a:rPr lang="en-GB" altLang="zh-CN" sz="2400" dirty="0" smtClean="0"/>
              <a:t> does the    	doctor work)</a:t>
            </a:r>
          </a:p>
          <a:p>
            <a:pPr lvl="1">
              <a:buNone/>
            </a:pPr>
            <a:r>
              <a:rPr lang="en-US" sz="2400" dirty="0" smtClean="0"/>
              <a:t>	B:  </a:t>
            </a:r>
            <a:r>
              <a:rPr lang="en-US" sz="2400" dirty="0" err="1" smtClean="0">
                <a:solidFill>
                  <a:srgbClr val="FF0000"/>
                </a:solidFill>
              </a:rPr>
              <a:t>Yīshēng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0000FF"/>
                </a:solidFill>
              </a:rPr>
              <a:t>zài</a:t>
            </a:r>
            <a:r>
              <a:rPr lang="en-US" sz="2400" dirty="0" smtClean="0">
                <a:solidFill>
                  <a:srgbClr val="0000FF"/>
                </a:solidFill>
              </a:rPr>
              <a:t> +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yīyuàn</a:t>
            </a:r>
            <a:r>
              <a:rPr lang="en-US" sz="2400" dirty="0" smtClean="0"/>
              <a:t> </a:t>
            </a:r>
            <a:r>
              <a:rPr lang="en-US" sz="2400" dirty="0" err="1" smtClean="0"/>
              <a:t>gōngzuò</a:t>
            </a:r>
            <a:r>
              <a:rPr lang="en-US" sz="2400" dirty="0" smtClean="0"/>
              <a:t> </a:t>
            </a:r>
            <a:r>
              <a:rPr lang="zh-CN" sz="2400" dirty="0" smtClean="0"/>
              <a:t>医生</a:t>
            </a:r>
            <a:r>
              <a:rPr lang="en-GB" altLang="zh-CN" sz="2400" dirty="0" smtClean="0"/>
              <a:t> +</a:t>
            </a:r>
            <a:r>
              <a:rPr lang="zh-CN" sz="2400" dirty="0" smtClean="0">
                <a:solidFill>
                  <a:srgbClr val="0000FF"/>
                </a:solidFill>
              </a:rPr>
              <a:t>在</a:t>
            </a:r>
            <a:r>
              <a:rPr lang="fr-FR" altLang="zh-CN" sz="2400" dirty="0" smtClean="0">
                <a:solidFill>
                  <a:srgbClr val="0000FF"/>
                </a:solidFill>
              </a:rPr>
              <a:t>+</a:t>
            </a:r>
            <a:r>
              <a:rPr lang="en-GB" altLang="zh-CN" sz="2400" dirty="0" smtClean="0"/>
              <a:t> </a:t>
            </a:r>
            <a:r>
              <a:rPr lang="zh-CN" sz="2400" dirty="0" smtClean="0"/>
              <a:t>医院</a:t>
            </a:r>
            <a:r>
              <a:rPr lang="en-GB" altLang="zh-CN" sz="2400" dirty="0" smtClean="0"/>
              <a:t> </a:t>
            </a:r>
            <a:r>
              <a:rPr lang="zh-CN" sz="2400" dirty="0" smtClean="0"/>
              <a:t>工作</a:t>
            </a:r>
            <a:r>
              <a:rPr lang="en-GB" altLang="zh-CN" sz="2400" dirty="0" smtClean="0"/>
              <a:t>.  </a:t>
            </a:r>
          </a:p>
          <a:p>
            <a:pPr lvl="1">
              <a:buNone/>
            </a:pPr>
            <a:r>
              <a:rPr lang="en-GB" altLang="zh-CN" sz="2400" dirty="0" smtClean="0"/>
              <a:t>		</a:t>
            </a:r>
            <a:r>
              <a:rPr lang="en-GB" altLang="zh-CN" sz="2400" dirty="0" smtClean="0">
                <a:solidFill>
                  <a:srgbClr val="FF0000"/>
                </a:solidFill>
              </a:rPr>
              <a:t>The </a:t>
            </a:r>
            <a:r>
              <a:rPr lang="en-GB" altLang="zh-CN" sz="2400" dirty="0">
                <a:solidFill>
                  <a:srgbClr val="FF0000"/>
                </a:solidFill>
              </a:rPr>
              <a:t>doctor </a:t>
            </a:r>
            <a:r>
              <a:rPr lang="en-GB" altLang="zh-CN" sz="2400" dirty="0">
                <a:solidFill>
                  <a:srgbClr val="0000FF"/>
                </a:solidFill>
              </a:rPr>
              <a:t>is at </a:t>
            </a:r>
            <a:r>
              <a:rPr lang="en-GB" altLang="zh-CN" sz="2400" dirty="0">
                <a:solidFill>
                  <a:srgbClr val="FF0000"/>
                </a:solidFill>
              </a:rPr>
              <a:t>the hospital </a:t>
            </a:r>
            <a:r>
              <a:rPr lang="en-GB" altLang="zh-CN" sz="2400" dirty="0"/>
              <a:t>to work</a:t>
            </a:r>
            <a:r>
              <a:rPr lang="en-GB" altLang="zh-CN" sz="2400" dirty="0" smtClean="0"/>
              <a:t>. </a:t>
            </a:r>
            <a:r>
              <a:rPr lang="en-GB" altLang="zh-CN" sz="2400" i="1" dirty="0" smtClean="0"/>
              <a:t>( The doctor is   	working </a:t>
            </a:r>
            <a:r>
              <a:rPr lang="en-GB" altLang="zh-CN" sz="2400" i="1" dirty="0" smtClean="0">
                <a:solidFill>
                  <a:srgbClr val="0000FF"/>
                </a:solidFill>
              </a:rPr>
              <a:t>at</a:t>
            </a:r>
            <a:r>
              <a:rPr lang="en-GB" altLang="zh-CN" sz="2400" i="1" dirty="0" smtClean="0"/>
              <a:t> the hospital).</a:t>
            </a:r>
          </a:p>
          <a:p>
            <a:pPr>
              <a:buNone/>
            </a:pPr>
            <a:r>
              <a:rPr lang="en-GB" sz="2400" dirty="0"/>
              <a:t>	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2968"/>
            <a:ext cx="5450353" cy="547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40966"/>
          </a:xfrm>
        </p:spPr>
        <p:txBody>
          <a:bodyPr/>
          <a:lstStyle/>
          <a:p>
            <a:r>
              <a:rPr lang="en-GB" dirty="0" smtClean="0"/>
              <a:t>Lesson 9 Exercises 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7084273" cy="585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9240"/>
            <a:ext cx="7419564" cy="635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724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3246</TotalTime>
  <Words>244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Lesson 9:  Where does your son work</vt:lpstr>
      <vt:lpstr> The Different Uses of 在 zai in Chinese </vt:lpstr>
      <vt:lpstr> 在 (zài) = en train de (lesson 13)</vt:lpstr>
      <vt:lpstr> Grammar:  zài 在 is a verb.  Typically indicating the location of somebody or something.   (can be used as a Preposition) </vt:lpstr>
      <vt:lpstr>呢ne !? (expressing I wonder = what about..?)  呢ne ?= La particule finale (Et…..?)</vt:lpstr>
      <vt:lpstr> </vt:lpstr>
      <vt:lpstr>PowerPoint Presentation</vt:lpstr>
      <vt:lpstr>Lesson 9 Exercises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Quizlet.com et 2016 HSK 1 Test</dc:title>
  <dc:creator>colson</dc:creator>
  <cp:lastModifiedBy>colson</cp:lastModifiedBy>
  <cp:revision>119</cp:revision>
  <dcterms:created xsi:type="dcterms:W3CDTF">2016-01-15T09:29:57Z</dcterms:created>
  <dcterms:modified xsi:type="dcterms:W3CDTF">2025-01-14T09:59:07Z</dcterms:modified>
</cp:coreProperties>
</file>