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024D2-59F1-49BF-A859-0A823FE983F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B5C24-070C-4C97-B5ED-580BD46E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1CADB1B-40DB-4CE1-BB80-42BD73231D1D}" type="datetime1">
              <a:rPr lang="en-US" smtClean="0"/>
              <a:t>5/12/2025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5A8-EC6A-433E-86B3-E2D6D6CFDCD1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FE1D-AB82-4CD0-8022-BBEE87EE3919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693-3257-4EF7-A805-B63F71383333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A4A5E8E-52A1-42EE-8133-5BA8FD032C6A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5358-4E27-442B-B599-BB1590666446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95A0-9435-402A-BC10-6B52300682DD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9611-3F1A-42B5-9055-DC1195882D38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78A5-EA2E-4361-95E6-A5B72937DF97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3DCB-8E23-43A6-9C92-B04BA9A204CD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8076-844D-43CE-BDC7-8366D864CE1D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0309E7-2046-40AF-B3B5-7A8259570F80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4EDA5-8BCD-44CA-9314-00CE6D7E6983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tionary.org/wiki/pronounc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000099"/>
                </a:solidFill>
              </a:rPr>
              <a:t>多音字</a:t>
            </a:r>
            <a:r>
              <a:rPr lang="en-US" altLang="zh-TW" b="1" dirty="0">
                <a:solidFill>
                  <a:srgbClr val="000099"/>
                </a:solidFill>
              </a:rPr>
              <a:t>(</a:t>
            </a:r>
            <a:r>
              <a:rPr lang="en-US" b="1" dirty="0" err="1">
                <a:solidFill>
                  <a:srgbClr val="000099"/>
                </a:solidFill>
              </a:rPr>
              <a:t>duō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yīn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>
                <a:solidFill>
                  <a:srgbClr val="000099"/>
                </a:solidFill>
              </a:rPr>
              <a:t>zì</a:t>
            </a:r>
            <a:r>
              <a:rPr lang="en-US" b="1" dirty="0">
                <a:solidFill>
                  <a:srgbClr val="000099"/>
                </a:solidFill>
              </a:rPr>
              <a:t>)</a:t>
            </a:r>
            <a:br>
              <a:rPr lang="en-US" b="1" dirty="0">
                <a:solidFill>
                  <a:srgbClr val="000099"/>
                </a:solidFill>
              </a:rPr>
            </a:br>
            <a:r>
              <a:rPr lang="en-US" b="1" dirty="0">
                <a:solidFill>
                  <a:srgbClr val="000099"/>
                </a:solidFill>
              </a:rPr>
              <a:t>Polyphones </a:t>
            </a:r>
            <a:r>
              <a:rPr lang="en-US" b="1" dirty="0" err="1">
                <a:solidFill>
                  <a:srgbClr val="000099"/>
                </a:solidFill>
              </a:rPr>
              <a:t>en</a:t>
            </a:r>
            <a:r>
              <a:rPr lang="en-US" b="1" dirty="0">
                <a:solidFill>
                  <a:srgbClr val="000099"/>
                </a:solidFill>
              </a:rPr>
              <a:t> chinois mandarin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219256" cy="5090120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 err="1">
                <a:solidFill>
                  <a:srgbClr val="000099"/>
                </a:solidFill>
              </a:rPr>
              <a:t>多音字</a:t>
            </a:r>
            <a:r>
              <a:rPr lang="fr-FR" b="1" dirty="0" err="1" smtClean="0">
                <a:solidFill>
                  <a:srgbClr val="000099"/>
                </a:solidFill>
              </a:rPr>
              <a:t>duō</a:t>
            </a:r>
            <a:r>
              <a:rPr lang="fr-FR" b="1" dirty="0" smtClean="0">
                <a:solidFill>
                  <a:srgbClr val="000099"/>
                </a:solidFill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</a:rPr>
              <a:t>yīn</a:t>
            </a:r>
            <a:r>
              <a:rPr lang="fr-FR" b="1" dirty="0" smtClean="0">
                <a:solidFill>
                  <a:srgbClr val="000099"/>
                </a:solidFill>
              </a:rPr>
              <a:t> </a:t>
            </a:r>
            <a:r>
              <a:rPr lang="fr-FR" b="1" dirty="0" err="1" smtClean="0">
                <a:solidFill>
                  <a:srgbClr val="000099"/>
                </a:solidFill>
              </a:rPr>
              <a:t>zì</a:t>
            </a:r>
            <a:r>
              <a:rPr lang="fr-FR" b="1" dirty="0"/>
              <a:t> : caractère possédant plusieurs </a:t>
            </a:r>
            <a:r>
              <a:rPr lang="fr-FR" b="1" dirty="0" smtClean="0"/>
              <a:t>prononciations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  <a:p>
            <a:r>
              <a:rPr lang="en-US" altLang="zh-TW" sz="3000" b="1" dirty="0">
                <a:solidFill>
                  <a:srgbClr val="000099"/>
                </a:solidFill>
              </a:rPr>
              <a:t>#1</a:t>
            </a:r>
            <a:r>
              <a:rPr lang="en-US" altLang="zh-TW" b="1" dirty="0"/>
              <a:t>: </a:t>
            </a:r>
            <a:r>
              <a:rPr lang="zh-TW" altLang="en-US" b="1" dirty="0" smtClean="0">
                <a:solidFill>
                  <a:srgbClr val="000099"/>
                </a:solidFill>
              </a:rPr>
              <a:t>好 </a:t>
            </a:r>
            <a:r>
              <a:rPr lang="en-US" b="1" dirty="0" err="1" smtClean="0">
                <a:solidFill>
                  <a:srgbClr val="000099"/>
                </a:solidFill>
              </a:rPr>
              <a:t>hǎo</a:t>
            </a:r>
            <a:endParaRPr lang="en-US" b="1" dirty="0">
              <a:solidFill>
                <a:srgbClr val="000099"/>
              </a:solidFill>
            </a:endParaRPr>
          </a:p>
          <a:p>
            <a:pPr fontAlgn="base"/>
            <a:r>
              <a:rPr lang="en-US" dirty="0"/>
              <a:t>(</a:t>
            </a:r>
            <a:r>
              <a:rPr lang="en-US" dirty="0" err="1"/>
              <a:t>Nǐ</a:t>
            </a:r>
            <a:r>
              <a:rPr lang="en-US" dirty="0"/>
              <a:t> de </a:t>
            </a:r>
            <a:r>
              <a:rPr lang="en-US" dirty="0" err="1"/>
              <a:t>xiǎngfǎ</a:t>
            </a:r>
            <a:r>
              <a:rPr lang="en-US" dirty="0"/>
              <a:t> </a:t>
            </a:r>
            <a:r>
              <a:rPr lang="en-US" dirty="0" err="1"/>
              <a:t>hěn</a:t>
            </a:r>
            <a:r>
              <a:rPr lang="en-US" dirty="0"/>
              <a:t> </a:t>
            </a:r>
            <a:r>
              <a:rPr lang="en-US" b="1" dirty="0" err="1">
                <a:solidFill>
                  <a:srgbClr val="000099"/>
                </a:solidFill>
              </a:rPr>
              <a:t>hǎo</a:t>
            </a:r>
            <a:r>
              <a:rPr lang="en-US" dirty="0"/>
              <a:t>, </a:t>
            </a:r>
            <a:r>
              <a:rPr lang="en-US" dirty="0" err="1"/>
              <a:t>dànshì</a:t>
            </a:r>
            <a:r>
              <a:rPr lang="en-US" dirty="0"/>
              <a:t> </a:t>
            </a:r>
            <a:r>
              <a:rPr lang="en-US" dirty="0" err="1"/>
              <a:t>bù</a:t>
            </a:r>
            <a:r>
              <a:rPr lang="en-US" dirty="0"/>
              <a:t> </a:t>
            </a:r>
            <a:r>
              <a:rPr lang="en-US" b="1" dirty="0" err="1">
                <a:solidFill>
                  <a:srgbClr val="000099"/>
                </a:solidFill>
              </a:rPr>
              <a:t>hǎo</a:t>
            </a:r>
            <a:r>
              <a:rPr lang="en-US" b="1" dirty="0"/>
              <a:t> </a:t>
            </a:r>
            <a:r>
              <a:rPr lang="en-US" dirty="0" err="1"/>
              <a:t>shíxiàn</a:t>
            </a:r>
            <a:r>
              <a:rPr lang="en-US" dirty="0"/>
              <a:t>.)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zh-TW" altLang="en-US" dirty="0" smtClean="0"/>
              <a:t>你的   想法     很 </a:t>
            </a:r>
            <a:r>
              <a:rPr lang="zh-TW" altLang="en-US" b="1" dirty="0" smtClean="0">
                <a:solidFill>
                  <a:srgbClr val="000099"/>
                </a:solidFill>
              </a:rPr>
              <a:t>好</a:t>
            </a:r>
            <a:r>
              <a:rPr lang="zh-TW" altLang="en-US" dirty="0" smtClean="0"/>
              <a:t>，  但是  不 </a:t>
            </a:r>
            <a:r>
              <a:rPr lang="zh-TW" altLang="en-US" b="1" dirty="0" smtClean="0">
                <a:solidFill>
                  <a:srgbClr val="000099"/>
                </a:solidFill>
              </a:rPr>
              <a:t>好   </a:t>
            </a:r>
            <a:r>
              <a:rPr lang="zh-TW" altLang="en-US" dirty="0" smtClean="0"/>
              <a:t>实</a:t>
            </a:r>
            <a:r>
              <a:rPr lang="zh-TW" altLang="en-US" dirty="0"/>
              <a:t>现。</a:t>
            </a:r>
            <a:br>
              <a:rPr lang="zh-TW" altLang="en-US" dirty="0"/>
            </a:br>
            <a:r>
              <a:rPr lang="en-US" dirty="0"/>
              <a:t>Your idea is very good, </a:t>
            </a:r>
            <a:r>
              <a:rPr lang="en-US" dirty="0" smtClean="0"/>
              <a:t> but </a:t>
            </a:r>
            <a:r>
              <a:rPr lang="en-US" dirty="0"/>
              <a:t>not easy to achieve.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rgbClr val="000099"/>
                </a:solidFill>
              </a:rPr>
              <a:t>   (</a:t>
            </a:r>
            <a:r>
              <a:rPr lang="fr-FR" i="1" dirty="0">
                <a:solidFill>
                  <a:srgbClr val="000099"/>
                </a:solidFill>
              </a:rPr>
              <a:t>Votre idée est très bonne, mais pas facile à réaliser</a:t>
            </a:r>
            <a:r>
              <a:rPr lang="fr-FR" i="1" dirty="0" smtClean="0">
                <a:solidFill>
                  <a:srgbClr val="000099"/>
                </a:solidFill>
              </a:rPr>
              <a:t>.)</a:t>
            </a: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C00000"/>
                </a:solidFill>
              </a:rPr>
              <a:t>         好 </a:t>
            </a:r>
            <a:r>
              <a:rPr lang="en-US" b="1" dirty="0" err="1" smtClean="0">
                <a:solidFill>
                  <a:srgbClr val="C00000"/>
                </a:solidFill>
              </a:rPr>
              <a:t>hào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Wǒ</a:t>
            </a:r>
            <a:r>
              <a:rPr lang="en-US" dirty="0"/>
              <a:t> </a:t>
            </a:r>
            <a:r>
              <a:rPr lang="en-US" dirty="0" err="1"/>
              <a:t>hěn</a:t>
            </a:r>
            <a:r>
              <a:rPr lang="en-US" dirty="0"/>
              <a:t> </a:t>
            </a:r>
            <a:r>
              <a:rPr lang="en-US" b="1" dirty="0" err="1">
                <a:solidFill>
                  <a:srgbClr val="C00000"/>
                </a:solidFill>
              </a:rPr>
              <a:t>hào</a:t>
            </a:r>
            <a:r>
              <a:rPr lang="en-US" dirty="0" err="1"/>
              <a:t>qí</a:t>
            </a:r>
            <a:r>
              <a:rPr lang="en-US" dirty="0"/>
              <a:t>, </a:t>
            </a:r>
            <a:r>
              <a:rPr lang="en-US" dirty="0" smtClean="0"/>
              <a:t>   </a:t>
            </a:r>
            <a:r>
              <a:rPr lang="en-US" dirty="0" err="1" smtClean="0"/>
              <a:t>tā</a:t>
            </a:r>
            <a:r>
              <a:rPr lang="en-US" dirty="0"/>
              <a:t> </a:t>
            </a:r>
            <a:r>
              <a:rPr lang="en-US" dirty="0" err="1"/>
              <a:t>wèishénme</a:t>
            </a:r>
            <a:r>
              <a:rPr lang="en-US" dirty="0"/>
              <a:t> </a:t>
            </a:r>
            <a:r>
              <a:rPr lang="en-US" dirty="0" err="1"/>
              <a:t>yǒu</a:t>
            </a:r>
            <a:r>
              <a:rPr lang="en-US" dirty="0"/>
              <a:t> </a:t>
            </a:r>
            <a:r>
              <a:rPr lang="en-US" dirty="0" err="1"/>
              <a:t>nàme</a:t>
            </a:r>
            <a:r>
              <a:rPr lang="en-US" dirty="0"/>
              <a:t> </a:t>
            </a:r>
            <a:r>
              <a:rPr lang="en-US" dirty="0" err="1"/>
              <a:t>duō</a:t>
            </a:r>
            <a:r>
              <a:rPr lang="en-US" dirty="0"/>
              <a:t> </a:t>
            </a:r>
            <a:r>
              <a:rPr lang="en-US" dirty="0" err="1"/>
              <a:t>ài</a:t>
            </a:r>
            <a:r>
              <a:rPr lang="en-US" b="1" dirty="0" err="1">
                <a:solidFill>
                  <a:srgbClr val="C00000"/>
                </a:solidFill>
              </a:rPr>
              <a:t>hào</a:t>
            </a:r>
            <a:r>
              <a:rPr lang="en-US" dirty="0"/>
              <a:t>.)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zh-TW" altLang="en-US" dirty="0" smtClean="0"/>
              <a:t>我  很     </a:t>
            </a:r>
            <a:r>
              <a:rPr lang="zh-TW" altLang="en-US" b="1" dirty="0" smtClean="0">
                <a:solidFill>
                  <a:srgbClr val="C00000"/>
                </a:solidFill>
              </a:rPr>
              <a:t>好</a:t>
            </a:r>
            <a:r>
              <a:rPr lang="zh-TW" altLang="en-US" dirty="0"/>
              <a:t>奇</a:t>
            </a:r>
            <a:r>
              <a:rPr lang="zh-TW" altLang="en-US" dirty="0" smtClean="0"/>
              <a:t>， 她   为</a:t>
            </a:r>
            <a:r>
              <a:rPr lang="zh-TW" altLang="en-US" dirty="0"/>
              <a:t>什</a:t>
            </a:r>
            <a:r>
              <a:rPr lang="zh-TW" altLang="en-US" dirty="0" smtClean="0"/>
              <a:t>么     有   那么 多   爱</a:t>
            </a:r>
            <a:r>
              <a:rPr lang="zh-TW" altLang="en-US" b="1" dirty="0">
                <a:solidFill>
                  <a:srgbClr val="C00000"/>
                </a:solidFill>
              </a:rPr>
              <a:t>好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 smtClean="0"/>
              <a:t>  </a:t>
            </a:r>
            <a:r>
              <a:rPr lang="en-US" dirty="0" smtClean="0"/>
              <a:t>I`m </a:t>
            </a:r>
            <a:r>
              <a:rPr lang="en-US" dirty="0"/>
              <a:t>curious why she has so many hobbies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fr-FR" i="1" dirty="0" smtClean="0">
                <a:solidFill>
                  <a:srgbClr val="006600"/>
                </a:solidFill>
              </a:rPr>
              <a:t>  </a:t>
            </a:r>
            <a:r>
              <a:rPr lang="fr-FR" i="1" dirty="0" smtClean="0">
                <a:solidFill>
                  <a:srgbClr val="000099"/>
                </a:solidFill>
              </a:rPr>
              <a:t>(Je </a:t>
            </a:r>
            <a:r>
              <a:rPr lang="fr-FR" i="1" dirty="0">
                <a:solidFill>
                  <a:srgbClr val="000099"/>
                </a:solidFill>
              </a:rPr>
              <a:t>suis curieux de savoir pourquoi elle a tant de passe-temps</a:t>
            </a:r>
            <a:r>
              <a:rPr lang="fr-FR" i="1" dirty="0" smtClean="0">
                <a:solidFill>
                  <a:srgbClr val="000099"/>
                </a:solidFill>
              </a:rPr>
              <a:t>.)</a:t>
            </a:r>
            <a:endParaRPr lang="en-US" i="1" dirty="0">
              <a:solidFill>
                <a:srgbClr val="000099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99"/>
                </a:solidFill>
              </a:rPr>
              <a:t>#</a:t>
            </a:r>
            <a:r>
              <a:rPr lang="en-US" sz="2800" b="1" dirty="0" smtClean="0">
                <a:solidFill>
                  <a:srgbClr val="000099"/>
                </a:solidFill>
              </a:rPr>
              <a:t>10 </a:t>
            </a:r>
            <a:r>
              <a:rPr lang="zh-TW" altLang="en-US" sz="2800" b="1" dirty="0" smtClean="0">
                <a:solidFill>
                  <a:srgbClr val="000099"/>
                </a:solidFill>
              </a:rPr>
              <a:t>便 </a:t>
            </a:r>
            <a:r>
              <a:rPr lang="en-US" altLang="zh-TW" sz="2800" b="1" dirty="0" err="1">
                <a:solidFill>
                  <a:srgbClr val="000099"/>
                </a:solidFill>
              </a:rPr>
              <a:t>p</a:t>
            </a:r>
            <a:r>
              <a:rPr lang="en-US" altLang="zh-TW" sz="2800" b="1" dirty="0" err="1" smtClean="0">
                <a:solidFill>
                  <a:srgbClr val="000099"/>
                </a:solidFill>
              </a:rPr>
              <a:t>ián</a:t>
            </a:r>
            <a:r>
              <a:rPr lang="en-US" altLang="zh-TW" sz="2800" b="1" dirty="0" smtClean="0">
                <a:solidFill>
                  <a:srgbClr val="000099"/>
                </a:solidFill>
              </a:rPr>
              <a:t> </a:t>
            </a:r>
            <a:r>
              <a:rPr lang="en-US" altLang="zh-TW" sz="2800" b="1" dirty="0">
                <a:solidFill>
                  <a:srgbClr val="000099"/>
                </a:solidFill>
              </a:rPr>
              <a:t>&amp; </a:t>
            </a:r>
            <a:r>
              <a:rPr lang="en-US" altLang="zh-TW" sz="2800" b="1" dirty="0" err="1" smtClean="0">
                <a:solidFill>
                  <a:srgbClr val="000099"/>
                </a:solidFill>
              </a:rPr>
              <a:t>biàn</a:t>
            </a:r>
            <a:r>
              <a:rPr lang="en-US" altLang="zh-TW" sz="2800" b="1" dirty="0" smtClean="0">
                <a:solidFill>
                  <a:srgbClr val="000099"/>
                </a:solidFill>
              </a:rPr>
              <a:t>            </a:t>
            </a:r>
            <a:r>
              <a:rPr lang="en-US" sz="2400" dirty="0" smtClean="0">
                <a:solidFill>
                  <a:srgbClr val="000099"/>
                </a:solidFill>
              </a:rPr>
              <a:t>two </a:t>
            </a:r>
            <a:r>
              <a:rPr lang="en-US" sz="2400" dirty="0">
                <a:solidFill>
                  <a:srgbClr val="000099"/>
                </a:solidFill>
              </a:rPr>
              <a:t>pronunciations</a:t>
            </a:r>
            <a:endParaRPr lang="en-US" sz="2400" b="1" dirty="0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0099"/>
                </a:solidFill>
                <a:latin typeface="Calibri"/>
                <a:cs typeface="Calibri"/>
              </a:rPr>
              <a:t>❶ </a:t>
            </a:r>
            <a:r>
              <a:rPr lang="zh-TW" altLang="en-US" sz="2400" b="1" dirty="0" smtClean="0">
                <a:solidFill>
                  <a:srgbClr val="000099"/>
                </a:solidFill>
              </a:rPr>
              <a:t>便 </a:t>
            </a:r>
            <a:r>
              <a:rPr lang="en-US" altLang="zh-TW" sz="2400" b="1" dirty="0" err="1">
                <a:solidFill>
                  <a:srgbClr val="000099"/>
                </a:solidFill>
              </a:rPr>
              <a:t>pián</a:t>
            </a:r>
            <a:r>
              <a:rPr lang="en-US" altLang="zh-TW" sz="2400" b="1" dirty="0">
                <a:solidFill>
                  <a:srgbClr val="000099"/>
                </a:solidFill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inexpensive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bon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marché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mtClean="0">
                <a:latin typeface="Arial" panose="020B0604020202020204" pitchFamily="34" charset="0"/>
                <a:cs typeface="Arial" panose="020B0604020202020204" pitchFamily="34" charset="0"/>
              </a:rPr>
              <a:t>  便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宜</a:t>
            </a:r>
            <a:r>
              <a:rPr lang="en-US" altLang="zh-TW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piányí</a:t>
            </a:r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❷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便</a:t>
            </a:r>
            <a:r>
              <a:rPr lang="en-US" altLang="zh-TW" sz="2400" b="1" dirty="0" err="1" smtClean="0">
                <a:solidFill>
                  <a:srgbClr val="C00000"/>
                </a:solidFill>
              </a:rPr>
              <a:t>biàn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/>
              <a:t>pratique</a:t>
            </a:r>
            <a:endParaRPr lang="en-US" sz="2400" dirty="0"/>
          </a:p>
          <a:p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方</a:t>
            </a:r>
            <a:r>
              <a:rPr lang="zh-TW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便</a:t>
            </a:r>
            <a:endParaRPr lang="fr-FR" altLang="zh-TW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fāng</a:t>
            </a:r>
            <a:r>
              <a:rPr lang="en-US" dirty="0" err="1" smtClean="0">
                <a:solidFill>
                  <a:srgbClr val="C00000"/>
                </a:solidFill>
              </a:rPr>
              <a:t>biàn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TW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altLang="zh-TW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fr-FR" altLang="zh-TW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TW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便</a:t>
            </a:r>
            <a:r>
              <a:rPr lang="zh-TW" altLang="en-US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宜</a:t>
            </a:r>
            <a:r>
              <a:rPr lang="zh-TW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又</a:t>
            </a:r>
            <a:r>
              <a:rPr lang="zh-TW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方便 </a:t>
            </a:r>
            <a:r>
              <a:rPr lang="fr-FR" altLang="zh-TW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TW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altLang="zh-TW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cher</a:t>
            </a:r>
            <a:r>
              <a:rPr lang="en-US" altLang="zh-TW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en-US" altLang="zh-TW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pratique</a:t>
            </a:r>
            <a:endParaRPr lang="en-US" altLang="zh-TW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solidFill>
                  <a:srgbClr val="000099"/>
                </a:solidFill>
              </a:rPr>
              <a:t>p</a:t>
            </a:r>
            <a:r>
              <a:rPr lang="en-US" dirty="0" err="1" smtClean="0">
                <a:solidFill>
                  <a:srgbClr val="000099"/>
                </a:solidFill>
              </a:rPr>
              <a:t>iányí</a:t>
            </a:r>
            <a:r>
              <a:rPr lang="en-US" dirty="0" smtClean="0"/>
              <a:t> </a:t>
            </a:r>
            <a:r>
              <a:rPr lang="en-US" dirty="0" err="1"/>
              <a:t>yòu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fāngbiàn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8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Common </a:t>
            </a:r>
            <a:r>
              <a:rPr lang="en-US" sz="3200" dirty="0"/>
              <a:t>Chinese </a:t>
            </a:r>
            <a:r>
              <a:rPr lang="en-US" sz="3200" dirty="0">
                <a:solidFill>
                  <a:srgbClr val="0000FF"/>
                </a:solidFill>
              </a:rPr>
              <a:t>Polyphones </a:t>
            </a:r>
            <a:r>
              <a:rPr lang="en-US" sz="3200" dirty="0" smtClean="0">
                <a:solidFill>
                  <a:srgbClr val="0000FF"/>
                </a:solidFill>
              </a:rPr>
              <a:t/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3200" b="1" dirty="0" smtClean="0">
                <a:solidFill>
                  <a:srgbClr val="0000FF"/>
                </a:solidFill>
              </a:rPr>
              <a:t>(</a:t>
            </a:r>
            <a:r>
              <a:rPr lang="zh-TW" altLang="en-US" sz="3200" b="1" dirty="0">
                <a:solidFill>
                  <a:srgbClr val="0000FF"/>
                </a:solidFill>
              </a:rPr>
              <a:t>多音</a:t>
            </a:r>
            <a:r>
              <a:rPr lang="zh-TW" altLang="en-US" sz="3200" b="1" dirty="0" smtClean="0">
                <a:solidFill>
                  <a:srgbClr val="0000FF"/>
                </a:solidFill>
              </a:rPr>
              <a:t>字 </a:t>
            </a:r>
            <a:r>
              <a:rPr lang="en-US" sz="3200" b="1" dirty="0" err="1">
                <a:solidFill>
                  <a:srgbClr val="0000FF"/>
                </a:solidFill>
              </a:rPr>
              <a:t>Duō</a:t>
            </a: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 err="1">
                <a:solidFill>
                  <a:srgbClr val="0000FF"/>
                </a:solidFill>
              </a:rPr>
              <a:t>yīnzì</a:t>
            </a:r>
            <a:r>
              <a:rPr lang="en-US" altLang="zh-TW" sz="3200" b="1" dirty="0" smtClean="0">
                <a:solidFill>
                  <a:srgbClr val="0000FF"/>
                </a:solidFill>
              </a:rPr>
              <a:t>)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GB" sz="2800" dirty="0"/>
              <a:t>A </a:t>
            </a:r>
            <a:r>
              <a:rPr lang="en-GB" sz="2800" dirty="0" smtClean="0"/>
              <a:t>word, that </a:t>
            </a:r>
            <a:r>
              <a:rPr lang="en-GB" sz="2800" dirty="0"/>
              <a:t>can be </a:t>
            </a:r>
            <a:r>
              <a:rPr lang="en-GB" sz="2800" dirty="0">
                <a:hlinkClick r:id="rId2" tooltip="pronounced"/>
              </a:rPr>
              <a:t>pronounced</a:t>
            </a:r>
            <a:r>
              <a:rPr lang="en-GB" sz="2800" dirty="0"/>
              <a:t> in two or more different </a:t>
            </a:r>
            <a:r>
              <a:rPr lang="en-GB" sz="2800" dirty="0" smtClean="0"/>
              <a:t>ways.</a:t>
            </a:r>
          </a:p>
          <a:p>
            <a:pPr marL="0" indent="0">
              <a:buNone/>
            </a:pPr>
            <a:r>
              <a:rPr lang="en-GB" sz="2800" dirty="0" smtClean="0">
                <a:solidFill>
                  <a:srgbClr val="0000FF"/>
                </a:solidFill>
              </a:rPr>
              <a:t>Examples in English:</a:t>
            </a:r>
          </a:p>
          <a:p>
            <a:pPr>
              <a:buFontTx/>
              <a:buChar char="-"/>
            </a:pPr>
            <a:r>
              <a:rPr lang="en-GB" sz="2800" dirty="0" smtClean="0"/>
              <a:t>Produce (n.) = manufacture products</a:t>
            </a:r>
          </a:p>
          <a:p>
            <a:pPr>
              <a:buFontTx/>
              <a:buChar char="-"/>
            </a:pPr>
            <a:r>
              <a:rPr lang="en-GB" sz="2800" dirty="0" smtClean="0"/>
              <a:t>Produce (v. ) = farm produce</a:t>
            </a:r>
          </a:p>
          <a:p>
            <a:pPr marL="0" indent="0">
              <a:buNone/>
            </a:pPr>
            <a:r>
              <a:rPr lang="en-GB" sz="2800" dirty="0" smtClean="0"/>
              <a:t>        </a:t>
            </a:r>
            <a:r>
              <a:rPr lang="en-GB" sz="2800" dirty="0" smtClean="0">
                <a:solidFill>
                  <a:srgbClr val="0000FF"/>
                </a:solidFill>
              </a:rPr>
              <a:t>or</a:t>
            </a:r>
          </a:p>
          <a:p>
            <a:pPr marL="0" indent="0">
              <a:buNone/>
            </a:pPr>
            <a:r>
              <a:rPr lang="en-GB" sz="2800" dirty="0" smtClean="0"/>
              <a:t>- present (n.) = gift</a:t>
            </a:r>
          </a:p>
          <a:p>
            <a:pPr marL="0" indent="0">
              <a:buNone/>
            </a:pPr>
            <a:r>
              <a:rPr lang="en-GB" sz="2800" dirty="0" smtClean="0"/>
              <a:t>- Present (v.) =  now</a:t>
            </a:r>
            <a:endParaRPr lang="en-GB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OLSON@SKEMA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E99F-E2EF-425D-9C24-687EA9DCC3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TW" altLang="en-US" b="1" dirty="0" smtClean="0">
                <a:solidFill>
                  <a:srgbClr val="0000FF"/>
                </a:solidFill>
              </a:rPr>
              <a:t>了</a:t>
            </a:r>
            <a:r>
              <a:rPr lang="zh-TW" altLang="en-US" dirty="0" smtClean="0"/>
              <a:t>  </a:t>
            </a:r>
            <a:r>
              <a:rPr lang="fr-FR" altLang="zh-TW" sz="2800" dirty="0" smtClean="0">
                <a:solidFill>
                  <a:srgbClr val="FF3300"/>
                </a:solidFill>
                <a:latin typeface="Calibri"/>
                <a:cs typeface="Calibri"/>
              </a:rPr>
              <a:t>❶</a:t>
            </a:r>
            <a:r>
              <a:rPr lang="fr-FR" altLang="zh-TW" sz="2800" dirty="0" smtClean="0">
                <a:latin typeface="Calibri"/>
                <a:cs typeface="Calibri"/>
              </a:rPr>
              <a:t> </a:t>
            </a:r>
            <a:r>
              <a:rPr lang="en-US" altLang="zh-TW" dirty="0" smtClean="0"/>
              <a:t>le  </a:t>
            </a:r>
            <a:r>
              <a:rPr lang="en-US" altLang="zh-TW" sz="2800" dirty="0" smtClean="0">
                <a:solidFill>
                  <a:srgbClr val="FF3300"/>
                </a:solidFill>
                <a:latin typeface="Calibri"/>
                <a:cs typeface="Calibri"/>
              </a:rPr>
              <a:t>❷</a:t>
            </a:r>
            <a:r>
              <a:rPr lang="en-US" altLang="zh-TW" dirty="0" smtClean="0">
                <a:latin typeface="Calibri"/>
                <a:cs typeface="Calibri"/>
              </a:rPr>
              <a:t> </a:t>
            </a:r>
            <a:r>
              <a:rPr lang="en-US" altLang="zh-TW" dirty="0" err="1" smtClean="0"/>
              <a:t>l</a:t>
            </a:r>
            <a:r>
              <a:rPr lang="en-US" dirty="0" err="1" smtClean="0"/>
              <a:t>iǎo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2800" dirty="0" smtClean="0">
                <a:solidFill>
                  <a:srgbClr val="FF3300"/>
                </a:solidFill>
              </a:rPr>
              <a:t>1.</a:t>
            </a:r>
            <a:r>
              <a:rPr lang="fr-FR" altLang="zh-TW" sz="2800" dirty="0" smtClean="0">
                <a:solidFill>
                  <a:srgbClr val="0000FF"/>
                </a:solidFill>
              </a:rPr>
              <a:t> I  </a:t>
            </a:r>
            <a:r>
              <a:rPr lang="fr-FR" altLang="zh-TW" sz="2800" dirty="0" err="1" smtClean="0">
                <a:solidFill>
                  <a:srgbClr val="0000FF"/>
                </a:solidFill>
              </a:rPr>
              <a:t>ate</a:t>
            </a:r>
            <a:r>
              <a:rPr lang="fr-FR" altLang="zh-TW" sz="28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fr-FR" altLang="zh-TW" sz="2800" dirty="0"/>
              <a:t> </a:t>
            </a:r>
            <a:r>
              <a:rPr lang="fr-FR" altLang="zh-TW" sz="2800" dirty="0" smtClean="0"/>
              <a:t>  </a:t>
            </a:r>
            <a:r>
              <a:rPr lang="zh-TW" altLang="en-US" sz="2800" dirty="0" smtClean="0"/>
              <a:t>我 吃 </a:t>
            </a:r>
            <a:r>
              <a:rPr lang="zh-TW" altLang="en-US" sz="2800" dirty="0" smtClean="0">
                <a:solidFill>
                  <a:srgbClr val="0000FF"/>
                </a:solidFill>
              </a:rPr>
              <a:t>了</a:t>
            </a:r>
            <a:r>
              <a:rPr lang="zh-TW" altLang="en-US" sz="2800" dirty="0" smtClean="0"/>
              <a:t> </a:t>
            </a:r>
            <a:endParaRPr lang="fr-FR" altLang="zh-TW" sz="2800" dirty="0" smtClean="0"/>
          </a:p>
          <a:p>
            <a:pPr marL="0" indent="0">
              <a:buNone/>
            </a:pPr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wǒ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chī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00FF"/>
                </a:solidFill>
              </a:rPr>
              <a:t>le</a:t>
            </a:r>
          </a:p>
          <a:p>
            <a:pPr marL="0" indent="0">
              <a:buNone/>
            </a:pPr>
            <a:endParaRPr lang="fr-F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FF3300"/>
                </a:solidFill>
              </a:rPr>
              <a:t>2.</a:t>
            </a:r>
            <a:r>
              <a:rPr lang="fr-FR" sz="2400" dirty="0" smtClean="0">
                <a:solidFill>
                  <a:srgbClr val="0000FF"/>
                </a:solidFill>
              </a:rPr>
              <a:t> I </a:t>
            </a:r>
            <a:r>
              <a:rPr lang="fr-FR" sz="2400" dirty="0" err="1" smtClean="0">
                <a:solidFill>
                  <a:srgbClr val="0000FF"/>
                </a:solidFill>
              </a:rPr>
              <a:t>understood</a:t>
            </a:r>
            <a:r>
              <a:rPr lang="fr-FR" sz="2400" dirty="0" smtClean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zh-TW" altLang="en-US" sz="2400" dirty="0"/>
              <a:t>   </a:t>
            </a:r>
            <a:r>
              <a:rPr lang="zh-TW" altLang="en-US" sz="2400" dirty="0" smtClean="0"/>
              <a:t>  我   </a:t>
            </a:r>
            <a:r>
              <a:rPr lang="zh-TW" altLang="en-US" sz="2400" dirty="0" smtClean="0">
                <a:solidFill>
                  <a:srgbClr val="0000FF"/>
                </a:solidFill>
              </a:rPr>
              <a:t>了</a:t>
            </a:r>
            <a:r>
              <a:rPr lang="zh-TW" altLang="en-US" sz="2400" dirty="0"/>
              <a:t>解 </a:t>
            </a:r>
            <a:r>
              <a:rPr lang="zh-TW" altLang="en-US" sz="2400" dirty="0" smtClean="0"/>
              <a:t>  了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Wǒ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liǎojiě</a:t>
            </a:r>
            <a:r>
              <a:rPr lang="en-US" sz="2400" dirty="0" smtClean="0"/>
              <a:t>  le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OLSON@SKEMA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E99F-E2EF-425D-9C24-687EA9DCC3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5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zh-TW" altLang="en-US" sz="3600" b="1" dirty="0" smtClean="0">
                <a:solidFill>
                  <a:srgbClr val="0000FF"/>
                </a:solidFill>
              </a:rPr>
              <a:t>不</a:t>
            </a:r>
            <a:r>
              <a:rPr lang="zh-TW" altLang="en-US" sz="3600" dirty="0" smtClean="0"/>
              <a:t> </a:t>
            </a:r>
            <a:r>
              <a:rPr lang="zh-TW" altLang="en-US" sz="2800" dirty="0" smtClean="0">
                <a:solidFill>
                  <a:srgbClr val="FF3300"/>
                </a:solidFill>
                <a:latin typeface="Calibri"/>
                <a:cs typeface="Calibri"/>
              </a:rPr>
              <a:t>❶</a:t>
            </a:r>
            <a:r>
              <a:rPr lang="en-US" altLang="zh-TW" sz="3600" dirty="0" err="1" smtClean="0"/>
              <a:t>b</a:t>
            </a:r>
            <a:r>
              <a:rPr lang="en-US" sz="3600" dirty="0" err="1" smtClean="0"/>
              <a:t>ù</a:t>
            </a:r>
            <a:r>
              <a:rPr lang="en-US" sz="3600" dirty="0"/>
              <a:t> </a:t>
            </a:r>
            <a:r>
              <a:rPr lang="en-US" sz="2800" dirty="0" smtClean="0">
                <a:solidFill>
                  <a:srgbClr val="FF3300"/>
                </a:solidFill>
                <a:latin typeface="Calibri"/>
                <a:cs typeface="Calibri"/>
              </a:rPr>
              <a:t>❷</a:t>
            </a:r>
            <a:r>
              <a:rPr lang="en-US" sz="3600" dirty="0" smtClean="0"/>
              <a:t> </a:t>
            </a:r>
            <a:r>
              <a:rPr lang="en-US" sz="3600" dirty="0" err="1" smtClean="0"/>
              <a:t>bú</a:t>
            </a:r>
            <a:r>
              <a:rPr lang="en-US" sz="3600" dirty="0" smtClean="0"/>
              <a:t> = no, not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marL="514350" indent="-514350">
              <a:buAutoNum type="arabicPeriod"/>
            </a:pPr>
            <a:r>
              <a:rPr lang="zh-TW" altLang="en-US" sz="2800" dirty="0">
                <a:solidFill>
                  <a:srgbClr val="0000FF"/>
                </a:solidFill>
              </a:rPr>
              <a:t>不</a:t>
            </a:r>
            <a:r>
              <a:rPr lang="zh-TW" altLang="en-US" sz="2800" dirty="0"/>
              <a:t>好</a:t>
            </a:r>
            <a:r>
              <a:rPr lang="zh-TW" altLang="en-US" sz="2800" dirty="0" smtClean="0"/>
              <a:t>  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bù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hǎo</a:t>
            </a:r>
            <a:r>
              <a:rPr lang="en-US" altLang="zh-TW" sz="2800" dirty="0"/>
              <a:t>= not </a:t>
            </a:r>
            <a:r>
              <a:rPr lang="en-US" altLang="zh-TW" sz="2800" dirty="0" smtClean="0"/>
              <a:t>good</a:t>
            </a:r>
          </a:p>
          <a:p>
            <a:pPr marL="0" indent="0">
              <a:buNone/>
            </a:pPr>
            <a:endParaRPr lang="fr-FR" sz="2800" dirty="0"/>
          </a:p>
          <a:p>
            <a:pPr marL="514350" indent="-514350">
              <a:buAutoNum type="arabicPeriod"/>
            </a:pPr>
            <a:r>
              <a:rPr lang="zh-TW" altLang="en-US" sz="2800" dirty="0" smtClean="0">
                <a:solidFill>
                  <a:srgbClr val="0000FF"/>
                </a:solidFill>
              </a:rPr>
              <a:t>不 </a:t>
            </a:r>
            <a:r>
              <a:rPr lang="zh-TW" altLang="en-US" sz="2800" dirty="0" smtClean="0"/>
              <a:t>是 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FF"/>
                </a:solidFill>
              </a:rPr>
              <a:t>bú</a:t>
            </a:r>
            <a:r>
              <a:rPr lang="en-US" sz="2800" dirty="0"/>
              <a:t> </a:t>
            </a:r>
            <a:r>
              <a:rPr lang="en-US" sz="2800" dirty="0" err="1"/>
              <a:t>shì</a:t>
            </a:r>
            <a:r>
              <a:rPr lang="en-US" sz="2800" dirty="0"/>
              <a:t> </a:t>
            </a:r>
            <a:r>
              <a:rPr lang="fr-FR" altLang="zh-TW" sz="2800" dirty="0" smtClean="0"/>
              <a:t>= </a:t>
            </a:r>
            <a:r>
              <a:rPr lang="fr-FR" altLang="zh-TW" sz="2800" dirty="0" err="1" smtClean="0"/>
              <a:t>is</a:t>
            </a:r>
            <a:r>
              <a:rPr lang="fr-FR" altLang="zh-TW" sz="2800" dirty="0" smtClean="0"/>
              <a:t> not, </a:t>
            </a:r>
            <a:r>
              <a:rPr lang="fr-FR" altLang="zh-TW" sz="2800" dirty="0" err="1" smtClean="0"/>
              <a:t>fault</a:t>
            </a:r>
            <a:endParaRPr lang="fr-FR" altLang="zh-TW" sz="2800" dirty="0" smtClean="0"/>
          </a:p>
          <a:p>
            <a:pPr marL="0" indent="0">
              <a:buNone/>
            </a:pPr>
            <a:r>
              <a:rPr lang="fr-FR" sz="2800" dirty="0" smtClean="0"/>
              <a:t>ex:  </a:t>
            </a:r>
            <a:r>
              <a:rPr lang="fr-FR" sz="2800" dirty="0" err="1" smtClean="0"/>
              <a:t>we</a:t>
            </a:r>
            <a:r>
              <a:rPr lang="fr-FR" sz="2800" dirty="0" smtClean="0"/>
              <a:t> are </a:t>
            </a:r>
            <a:r>
              <a:rPr lang="fr-FR" sz="2800" dirty="0" smtClean="0">
                <a:solidFill>
                  <a:srgbClr val="0000FF"/>
                </a:solidFill>
              </a:rPr>
              <a:t>not</a:t>
            </a:r>
            <a:r>
              <a:rPr lang="fr-FR" sz="2800" dirty="0" smtClean="0"/>
              <a:t> </a:t>
            </a:r>
            <a:r>
              <a:rPr lang="fr-FR" sz="2800" dirty="0" err="1" smtClean="0"/>
              <a:t>students</a:t>
            </a:r>
            <a:r>
              <a:rPr lang="fr-FR" sz="2800" dirty="0" smtClean="0"/>
              <a:t> </a:t>
            </a:r>
            <a:r>
              <a:rPr lang="zh-CN" altLang="en-US" sz="2800" dirty="0"/>
              <a:t>我们</a:t>
            </a:r>
            <a:r>
              <a:rPr lang="zh-CN" altLang="en-US" sz="2800" dirty="0">
                <a:solidFill>
                  <a:srgbClr val="0000FF"/>
                </a:solidFill>
              </a:rPr>
              <a:t>不</a:t>
            </a:r>
            <a:r>
              <a:rPr lang="zh-CN" altLang="en-US" sz="2800" dirty="0"/>
              <a:t>是学</a:t>
            </a:r>
            <a:r>
              <a:rPr lang="zh-CN" altLang="en-US" sz="2800" dirty="0" smtClean="0"/>
              <a:t>生</a:t>
            </a:r>
            <a:r>
              <a:rPr lang="en-US" altLang="zh-CN" sz="2800" dirty="0" err="1"/>
              <a:t>Wǒmen</a:t>
            </a:r>
            <a:r>
              <a:rPr lang="en-US" altLang="zh-CN" sz="2800" dirty="0"/>
              <a:t> 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err="1" smtClean="0">
                <a:solidFill>
                  <a:srgbClr val="0000FF"/>
                </a:solidFill>
              </a:rPr>
              <a:t>ú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altLang="zh-CN" sz="2800" dirty="0" err="1" smtClean="0"/>
              <a:t>shì</a:t>
            </a:r>
            <a:r>
              <a:rPr lang="en-US" altLang="zh-CN" sz="2800" dirty="0" smtClean="0"/>
              <a:t>    	</a:t>
            </a:r>
            <a:r>
              <a:rPr lang="en-US" altLang="zh-CN" sz="2800" dirty="0" err="1" smtClean="0"/>
              <a:t>xuéshēng</a:t>
            </a:r>
            <a:endParaRPr lang="en-US" altLang="zh-CN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fr-FR" sz="2800" dirty="0"/>
              <a:t>e</a:t>
            </a:r>
            <a:r>
              <a:rPr lang="fr-FR" sz="2800" dirty="0" smtClean="0"/>
              <a:t>x</a:t>
            </a:r>
            <a:r>
              <a:rPr lang="fr-FR" sz="2800" dirty="0"/>
              <a:t>: </a:t>
            </a:r>
            <a:r>
              <a:rPr lang="fr-FR" sz="2800" dirty="0" smtClean="0"/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ancient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chinese</a:t>
            </a:r>
            <a:r>
              <a:rPr lang="fr-FR" sz="2000" dirty="0" smtClean="0">
                <a:solidFill>
                  <a:srgbClr val="FF0000"/>
                </a:solidFill>
              </a:rPr>
              <a:t>  </a:t>
            </a:r>
            <a:r>
              <a:rPr lang="zh-TW" altLang="en-US" sz="2800" dirty="0" smtClean="0"/>
              <a:t>我</a:t>
            </a:r>
            <a:r>
              <a:rPr lang="zh-TW" altLang="en-US" sz="2800" dirty="0"/>
              <a:t>的</a:t>
            </a:r>
            <a:r>
              <a:rPr lang="zh-TW" altLang="en-US" sz="2800" dirty="0">
                <a:solidFill>
                  <a:srgbClr val="0000FF"/>
                </a:solidFill>
              </a:rPr>
              <a:t>不</a:t>
            </a:r>
            <a:r>
              <a:rPr lang="zh-TW" altLang="en-US" sz="2800" dirty="0" smtClean="0">
                <a:solidFill>
                  <a:srgbClr val="0000FF"/>
                </a:solidFill>
              </a:rPr>
              <a:t>是</a:t>
            </a:r>
            <a:r>
              <a:rPr lang="zh-TW" altLang="en-US" sz="2800" dirty="0" smtClean="0"/>
              <a:t> </a:t>
            </a:r>
            <a:r>
              <a:rPr lang="en-US" altLang="zh-TW" sz="2800" dirty="0" err="1"/>
              <a:t>Wǒ</a:t>
            </a:r>
            <a:r>
              <a:rPr lang="en-US" altLang="zh-TW" sz="2800" dirty="0"/>
              <a:t> de </a:t>
            </a:r>
            <a:r>
              <a:rPr lang="en-US" sz="2800" dirty="0" err="1" smtClean="0">
                <a:solidFill>
                  <a:srgbClr val="0000FF"/>
                </a:solidFill>
              </a:rPr>
              <a:t>bú</a:t>
            </a:r>
            <a:r>
              <a:rPr lang="en-US" altLang="zh-TW" sz="2800" dirty="0" err="1" smtClean="0"/>
              <a:t>shì</a:t>
            </a:r>
            <a:r>
              <a:rPr lang="en-US" altLang="zh-TW" sz="2800" dirty="0" smtClean="0"/>
              <a:t> = my fault  </a:t>
            </a:r>
          </a:p>
          <a:p>
            <a:pPr marL="0" indent="0">
              <a:buNone/>
            </a:pPr>
            <a:r>
              <a:rPr lang="en-US" altLang="zh-TW" sz="2800" dirty="0" smtClean="0"/>
              <a:t>       </a:t>
            </a:r>
            <a:r>
              <a:rPr lang="en-US" altLang="zh-TW" sz="2000" dirty="0" smtClean="0">
                <a:solidFill>
                  <a:srgbClr val="FF0000"/>
                </a:solidFill>
              </a:rPr>
              <a:t>modern Chinese </a:t>
            </a:r>
            <a:r>
              <a:rPr lang="zh-TW" altLang="en-US" sz="2800" dirty="0" smtClean="0"/>
              <a:t>我</a:t>
            </a:r>
            <a:r>
              <a:rPr lang="zh-TW" altLang="en-US" sz="2800" dirty="0"/>
              <a:t>的</a:t>
            </a:r>
            <a:r>
              <a:rPr lang="zh-TW" altLang="en-US" sz="2800" dirty="0" smtClean="0">
                <a:solidFill>
                  <a:srgbClr val="FF0000"/>
                </a:solidFill>
              </a:rPr>
              <a:t>错 </a:t>
            </a:r>
            <a:r>
              <a:rPr lang="en-US" altLang="zh-TW" sz="2800" dirty="0" err="1" smtClean="0"/>
              <a:t>wǒ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de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cuò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= my </a:t>
            </a:r>
            <a:r>
              <a:rPr lang="en-US" altLang="zh-TW" sz="2800" dirty="0" smtClean="0">
                <a:solidFill>
                  <a:srgbClr val="FF0000"/>
                </a:solidFill>
              </a:rPr>
              <a:t>fault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OLSON@SKEMA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E99F-E2EF-425D-9C24-687EA9DCC3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2008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fr-FR" sz="3100" b="1" dirty="0" smtClean="0">
                <a:solidFill>
                  <a:srgbClr val="000099"/>
                </a:solidFill>
              </a:rPr>
              <a:t>#2 </a:t>
            </a:r>
            <a:r>
              <a:rPr lang="zh-TW" altLang="en-US" sz="3100" b="1" dirty="0" smtClean="0">
                <a:solidFill>
                  <a:srgbClr val="000099"/>
                </a:solidFill>
              </a:rPr>
              <a:t>空 </a:t>
            </a:r>
            <a:r>
              <a:rPr lang="en-US" sz="3100" b="1" dirty="0" err="1" smtClean="0">
                <a:solidFill>
                  <a:srgbClr val="000099"/>
                </a:solidFill>
              </a:rPr>
              <a:t>kōng</a:t>
            </a:r>
            <a:r>
              <a:rPr lang="en-US" sz="3100" b="1" dirty="0" smtClean="0">
                <a:solidFill>
                  <a:srgbClr val="000099"/>
                </a:solidFill>
              </a:rPr>
              <a:t> &amp; </a:t>
            </a:r>
            <a:r>
              <a:rPr lang="en-US" sz="3100" b="1" dirty="0" err="1">
                <a:solidFill>
                  <a:srgbClr val="000099"/>
                </a:solidFill>
              </a:rPr>
              <a:t>kòng</a:t>
            </a:r>
            <a:r>
              <a:rPr lang="zh-TW" altLang="en-US" sz="3100" b="1" dirty="0" smtClean="0">
                <a:solidFill>
                  <a:srgbClr val="000099"/>
                </a:solidFill>
              </a:rPr>
              <a:t>    </a:t>
            </a:r>
            <a:r>
              <a:rPr lang="en-US" sz="3100" dirty="0"/>
              <a:t> </a:t>
            </a:r>
            <a:r>
              <a:rPr lang="en-US" sz="3100" dirty="0" smtClean="0"/>
              <a:t>  </a:t>
            </a:r>
            <a:r>
              <a:rPr lang="en-US" sz="3100" dirty="0" smtClean="0">
                <a:solidFill>
                  <a:srgbClr val="000099"/>
                </a:solidFill>
              </a:rPr>
              <a:t>two </a:t>
            </a:r>
            <a:r>
              <a:rPr lang="en-US" sz="3100" dirty="0">
                <a:solidFill>
                  <a:srgbClr val="000099"/>
                </a:solidFill>
              </a:rPr>
              <a:t>pronunciations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800" b="1" dirty="0" smtClean="0">
                <a:solidFill>
                  <a:srgbClr val="000099"/>
                </a:solidFill>
                <a:latin typeface="Calibri"/>
                <a:cs typeface="Calibri"/>
              </a:rPr>
              <a:t>❶ </a:t>
            </a:r>
            <a:r>
              <a:rPr lang="zh-TW" altLang="en-US" sz="2800" b="1" dirty="0" smtClean="0">
                <a:solidFill>
                  <a:srgbClr val="000099"/>
                </a:solidFill>
              </a:rPr>
              <a:t>空 </a:t>
            </a:r>
            <a:r>
              <a:rPr lang="en-US" sz="2800" b="1" dirty="0" err="1" smtClean="0">
                <a:solidFill>
                  <a:srgbClr val="000099"/>
                </a:solidFill>
              </a:rPr>
              <a:t>kōng</a:t>
            </a:r>
            <a:r>
              <a:rPr lang="en-US" sz="2800" b="1" dirty="0" smtClean="0">
                <a:solidFill>
                  <a:srgbClr val="000099"/>
                </a:solidFill>
              </a:rPr>
              <a:t> = empty; </a:t>
            </a:r>
            <a:r>
              <a:rPr lang="en-US" sz="2800" b="1" dirty="0" err="1" smtClean="0">
                <a:solidFill>
                  <a:srgbClr val="000099"/>
                </a:solidFill>
              </a:rPr>
              <a:t>hallow,in</a:t>
            </a:r>
            <a:r>
              <a:rPr lang="en-US" sz="2800" b="1" dirty="0" smtClean="0">
                <a:solidFill>
                  <a:srgbClr val="000099"/>
                </a:solidFill>
              </a:rPr>
              <a:t> </a:t>
            </a:r>
            <a:r>
              <a:rPr lang="en-US" sz="2800" b="1" dirty="0">
                <a:solidFill>
                  <a:srgbClr val="000099"/>
                </a:solidFill>
              </a:rPr>
              <a:t>vain (</a:t>
            </a:r>
            <a:r>
              <a:rPr lang="en-US" sz="2800" b="1" dirty="0">
                <a:solidFill>
                  <a:srgbClr val="006600"/>
                </a:solidFill>
              </a:rPr>
              <a:t>vide; </a:t>
            </a:r>
            <a:r>
              <a:rPr lang="en-US" sz="2800" b="1" dirty="0" err="1">
                <a:solidFill>
                  <a:srgbClr val="006600"/>
                </a:solidFill>
              </a:rPr>
              <a:t>creux</a:t>
            </a:r>
            <a:r>
              <a:rPr lang="en-US" sz="2800" b="1" dirty="0">
                <a:solidFill>
                  <a:srgbClr val="006600"/>
                </a:solidFill>
              </a:rPr>
              <a:t>, </a:t>
            </a:r>
            <a:r>
              <a:rPr lang="en-US" sz="2800" b="1" dirty="0" err="1">
                <a:solidFill>
                  <a:srgbClr val="006600"/>
                </a:solidFill>
              </a:rPr>
              <a:t>en</a:t>
            </a:r>
            <a:r>
              <a:rPr lang="en-US" sz="2800" b="1" dirty="0">
                <a:solidFill>
                  <a:srgbClr val="006600"/>
                </a:solidFill>
              </a:rPr>
              <a:t> </a:t>
            </a:r>
            <a:r>
              <a:rPr lang="en-US" sz="2800" b="1" dirty="0" smtClean="0">
                <a:solidFill>
                  <a:srgbClr val="006600"/>
                </a:solidFill>
              </a:rPr>
              <a:t>vain)</a:t>
            </a:r>
          </a:p>
          <a:p>
            <a:pPr marL="0" indent="0">
              <a:buNone/>
            </a:pPr>
            <a:r>
              <a:rPr lang="zh-TW" altLang="en-US" dirty="0"/>
              <a:t> </a:t>
            </a:r>
            <a:r>
              <a:rPr lang="zh-TW" altLang="en-US" b="1" dirty="0">
                <a:solidFill>
                  <a:srgbClr val="000099"/>
                </a:solidFill>
              </a:rPr>
              <a:t>空</a:t>
            </a:r>
            <a:r>
              <a:rPr lang="zh-TW" altLang="en-US" dirty="0"/>
              <a:t>房间 </a:t>
            </a:r>
            <a:r>
              <a:rPr lang="en-US" altLang="zh-TW" dirty="0"/>
              <a:t>(</a:t>
            </a:r>
            <a:r>
              <a:rPr lang="en-US" dirty="0" err="1">
                <a:solidFill>
                  <a:srgbClr val="000099"/>
                </a:solidFill>
              </a:rPr>
              <a:t>kōng</a:t>
            </a:r>
            <a:r>
              <a:rPr lang="en-US" dirty="0"/>
              <a:t> </a:t>
            </a:r>
            <a:r>
              <a:rPr lang="en-US" dirty="0" err="1" smtClean="0"/>
              <a:t>fángjiān</a:t>
            </a:r>
            <a:r>
              <a:rPr lang="en-US" dirty="0" smtClean="0"/>
              <a:t>),= empty room / </a:t>
            </a:r>
            <a:r>
              <a:rPr lang="en-US" dirty="0" err="1">
                <a:solidFill>
                  <a:srgbClr val="006600"/>
                </a:solidFill>
              </a:rPr>
              <a:t>chambre</a:t>
            </a:r>
            <a:r>
              <a:rPr lang="en-US" dirty="0">
                <a:solidFill>
                  <a:srgbClr val="006600"/>
                </a:solidFill>
              </a:rPr>
              <a:t> vide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 晴</a:t>
            </a:r>
            <a:r>
              <a:rPr lang="zh-TW" altLang="en-US" b="1" dirty="0">
                <a:solidFill>
                  <a:srgbClr val="000099"/>
                </a:solidFill>
              </a:rPr>
              <a:t>空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 err="1" smtClean="0"/>
              <a:t>qíng</a:t>
            </a:r>
            <a:r>
              <a:rPr lang="en-US" dirty="0" err="1" smtClean="0">
                <a:solidFill>
                  <a:srgbClr val="000099"/>
                </a:solidFill>
              </a:rPr>
              <a:t>kōng</a:t>
            </a:r>
            <a:r>
              <a:rPr lang="en-US" dirty="0" smtClean="0"/>
              <a:t>)= bright sky / </a:t>
            </a:r>
            <a:r>
              <a:rPr lang="en-US" dirty="0" err="1">
                <a:solidFill>
                  <a:srgbClr val="006600"/>
                </a:solidFill>
              </a:rPr>
              <a:t>ciel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 err="1" smtClean="0">
                <a:solidFill>
                  <a:srgbClr val="006600"/>
                </a:solidFill>
              </a:rPr>
              <a:t>clair</a:t>
            </a:r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zh-TW" altLang="en-US" sz="2800" b="1" dirty="0" smtClean="0">
                <a:solidFill>
                  <a:srgbClr val="C00000"/>
                </a:solidFill>
                <a:latin typeface="Calibri"/>
                <a:cs typeface="Calibri"/>
              </a:rPr>
              <a:t>❷ 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空</a:t>
            </a:r>
            <a:r>
              <a:rPr lang="en-US" sz="2800" b="1" dirty="0" err="1" smtClean="0">
                <a:solidFill>
                  <a:srgbClr val="C00000"/>
                </a:solidFill>
              </a:rPr>
              <a:t>kòng</a:t>
            </a:r>
            <a:r>
              <a:rPr lang="en-US" sz="2800" b="1" dirty="0">
                <a:solidFill>
                  <a:srgbClr val="C00000"/>
                </a:solidFill>
              </a:rPr>
              <a:t>= </a:t>
            </a:r>
            <a:r>
              <a:rPr lang="en-US" sz="2800" b="1" dirty="0" smtClean="0">
                <a:solidFill>
                  <a:srgbClr val="C00000"/>
                </a:solidFill>
              </a:rPr>
              <a:t>blank </a:t>
            </a:r>
            <a:r>
              <a:rPr lang="en-US" sz="2800" b="1" dirty="0" smtClean="0">
                <a:solidFill>
                  <a:srgbClr val="006600"/>
                </a:solidFill>
              </a:rPr>
              <a:t>(vide)</a:t>
            </a:r>
          </a:p>
          <a:p>
            <a:r>
              <a:rPr lang="zh-TW" altLang="en-US" sz="2800" dirty="0"/>
              <a:t>没</a:t>
            </a:r>
            <a:r>
              <a:rPr lang="zh-TW" altLang="en-US" sz="2800" b="1" dirty="0">
                <a:solidFill>
                  <a:srgbClr val="C00000"/>
                </a:solidFill>
              </a:rPr>
              <a:t>空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sz="2800" dirty="0" err="1" smtClean="0"/>
              <a:t>méi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kòng</a:t>
            </a:r>
            <a:r>
              <a:rPr lang="en-US" sz="2800" dirty="0" smtClean="0"/>
              <a:t>) </a:t>
            </a:r>
            <a:r>
              <a:rPr lang="en-US" sz="2800" dirty="0"/>
              <a:t>not available </a:t>
            </a:r>
            <a:r>
              <a:rPr lang="en-US" sz="2800" dirty="0">
                <a:solidFill>
                  <a:srgbClr val="006600"/>
                </a:solidFill>
              </a:rPr>
              <a:t>/ pas </a:t>
            </a:r>
            <a:r>
              <a:rPr lang="en-US" sz="2800" dirty="0" err="1">
                <a:solidFill>
                  <a:srgbClr val="006600"/>
                </a:solidFill>
              </a:rPr>
              <a:t>disponible</a:t>
            </a:r>
            <a:endParaRPr lang="en-US" sz="2800" dirty="0" smtClean="0">
              <a:solidFill>
                <a:srgbClr val="006600"/>
              </a:solidFill>
            </a:endParaRPr>
          </a:p>
          <a:p>
            <a:r>
              <a:rPr lang="en-GB" sz="2800" b="1" dirty="0" err="1" smtClean="0">
                <a:solidFill>
                  <a:srgbClr val="C00000"/>
                </a:solidFill>
              </a:rPr>
              <a:t>空</a:t>
            </a:r>
            <a:r>
              <a:rPr lang="en-GB" sz="2800" dirty="0" err="1" smtClean="0"/>
              <a:t>座位</a:t>
            </a:r>
            <a:r>
              <a:rPr lang="en-GB" sz="2800" dirty="0" smtClean="0"/>
              <a:t> </a:t>
            </a:r>
            <a:r>
              <a:rPr lang="en-GB" sz="2800" dirty="0"/>
              <a:t>(</a:t>
            </a:r>
            <a:r>
              <a:rPr lang="en-GB" sz="2800" dirty="0" err="1">
                <a:solidFill>
                  <a:srgbClr val="C00000"/>
                </a:solidFill>
              </a:rPr>
              <a:t>kòng</a:t>
            </a:r>
            <a:r>
              <a:rPr lang="en-GB" sz="2800" dirty="0"/>
              <a:t> </a:t>
            </a:r>
            <a:r>
              <a:rPr lang="en-GB" sz="2800" dirty="0" err="1" smtClean="0"/>
              <a:t>zuòwei</a:t>
            </a:r>
            <a:r>
              <a:rPr lang="en-GB" sz="2800" dirty="0" smtClean="0"/>
              <a:t>) </a:t>
            </a:r>
            <a:r>
              <a:rPr lang="en-GB" sz="2800" dirty="0"/>
              <a:t>unoccupied seat / </a:t>
            </a:r>
            <a:r>
              <a:rPr lang="en-GB" sz="2800" dirty="0" err="1">
                <a:solidFill>
                  <a:srgbClr val="006600"/>
                </a:solidFill>
              </a:rPr>
              <a:t>siège</a:t>
            </a:r>
            <a:r>
              <a:rPr lang="en-GB" sz="2800" dirty="0">
                <a:solidFill>
                  <a:srgbClr val="006600"/>
                </a:solidFill>
              </a:rPr>
              <a:t> </a:t>
            </a:r>
            <a:r>
              <a:rPr lang="en-GB" sz="2800" dirty="0" err="1">
                <a:solidFill>
                  <a:srgbClr val="006600"/>
                </a:solidFill>
              </a:rPr>
              <a:t>inoccupé</a:t>
            </a:r>
            <a:endParaRPr 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99"/>
                </a:solidFill>
              </a:rPr>
              <a:t>#</a:t>
            </a:r>
            <a:r>
              <a:rPr lang="en-US" sz="2800" b="1" dirty="0" smtClean="0">
                <a:solidFill>
                  <a:srgbClr val="000099"/>
                </a:solidFill>
              </a:rPr>
              <a:t>3 </a:t>
            </a:r>
            <a:r>
              <a:rPr lang="zh-TW" altLang="en-US" sz="2800" b="1" dirty="0" smtClean="0">
                <a:solidFill>
                  <a:srgbClr val="000099"/>
                </a:solidFill>
              </a:rPr>
              <a:t>着 </a:t>
            </a:r>
            <a:r>
              <a:rPr lang="en-US" sz="2800" b="1" dirty="0" err="1">
                <a:solidFill>
                  <a:srgbClr val="000099"/>
                </a:solidFill>
              </a:rPr>
              <a:t>zháo</a:t>
            </a:r>
            <a:r>
              <a:rPr lang="en-US" sz="2800" b="1" dirty="0">
                <a:solidFill>
                  <a:srgbClr val="000099"/>
                </a:solidFill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</a:rPr>
              <a:t>,</a:t>
            </a:r>
            <a:r>
              <a:rPr lang="en-US" sz="2800" b="1" dirty="0">
                <a:solidFill>
                  <a:srgbClr val="000099"/>
                </a:solidFill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</a:rPr>
              <a:t>zhe</a:t>
            </a:r>
            <a:r>
              <a:rPr lang="en-US" sz="2800" b="1" dirty="0" smtClean="0">
                <a:solidFill>
                  <a:srgbClr val="000099"/>
                </a:solidFill>
              </a:rPr>
              <a:t>,</a:t>
            </a:r>
            <a:r>
              <a:rPr lang="en-US" sz="2800" b="1" dirty="0">
                <a:solidFill>
                  <a:srgbClr val="000099"/>
                </a:solidFill>
              </a:rPr>
              <a:t> </a:t>
            </a:r>
            <a:r>
              <a:rPr lang="en-US" sz="2800" b="1" dirty="0" err="1" smtClean="0">
                <a:solidFill>
                  <a:srgbClr val="000099"/>
                </a:solidFill>
              </a:rPr>
              <a:t>zhuó</a:t>
            </a:r>
            <a:r>
              <a:rPr lang="en-US" sz="2800" b="1" dirty="0" smtClean="0">
                <a:solidFill>
                  <a:srgbClr val="000099"/>
                </a:solidFill>
              </a:rPr>
              <a:t> &amp; </a:t>
            </a:r>
            <a:r>
              <a:rPr lang="en-US" sz="2800" b="1" dirty="0" err="1">
                <a:solidFill>
                  <a:srgbClr val="000099"/>
                </a:solidFill>
              </a:rPr>
              <a:t>zhāo</a:t>
            </a:r>
            <a:r>
              <a:rPr lang="en-US" sz="2800" b="1" dirty="0">
                <a:solidFill>
                  <a:srgbClr val="000099"/>
                </a:solidFill>
              </a:rPr>
              <a:t> </a:t>
            </a:r>
            <a:r>
              <a:rPr lang="en-US" sz="2800" b="1" dirty="0" smtClean="0">
                <a:solidFill>
                  <a:srgbClr val="000099"/>
                </a:solidFill>
              </a:rPr>
              <a:t/>
            </a:r>
            <a:br>
              <a:rPr lang="en-US" sz="2800" b="1" dirty="0" smtClean="0">
                <a:solidFill>
                  <a:srgbClr val="000099"/>
                </a:solidFill>
              </a:rPr>
            </a:br>
            <a:r>
              <a:rPr lang="en-US" sz="2800" dirty="0" smtClean="0">
                <a:solidFill>
                  <a:srgbClr val="000099"/>
                </a:solidFill>
              </a:rPr>
              <a:t>four </a:t>
            </a:r>
            <a:r>
              <a:rPr lang="en-US" sz="2800" dirty="0">
                <a:solidFill>
                  <a:srgbClr val="000099"/>
                </a:solidFill>
              </a:rPr>
              <a:t>different pronunciations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Calibri"/>
                <a:cs typeface="Calibri"/>
              </a:rPr>
              <a:t>❶ </a:t>
            </a:r>
            <a:r>
              <a:rPr lang="en-US" sz="2400" b="1" dirty="0" err="1" smtClean="0">
                <a:solidFill>
                  <a:srgbClr val="000099"/>
                </a:solidFill>
              </a:rPr>
              <a:t>zháo</a:t>
            </a:r>
            <a:r>
              <a:rPr lang="en-US" sz="2400" b="1" dirty="0" smtClean="0">
                <a:solidFill>
                  <a:srgbClr val="000099"/>
                </a:solidFill>
              </a:rPr>
              <a:t> </a:t>
            </a:r>
            <a:r>
              <a:rPr lang="zh-TW" altLang="en-US" dirty="0" smtClean="0">
                <a:solidFill>
                  <a:srgbClr val="000099"/>
                </a:solidFill>
              </a:rPr>
              <a:t>着</a:t>
            </a:r>
            <a:r>
              <a:rPr lang="zh-TW" altLang="en-US" dirty="0"/>
              <a:t>火 </a:t>
            </a:r>
            <a:r>
              <a:rPr lang="en-US" altLang="zh-TW" dirty="0"/>
              <a:t>(</a:t>
            </a:r>
            <a:r>
              <a:rPr lang="en-US" dirty="0" err="1" smtClean="0">
                <a:solidFill>
                  <a:srgbClr val="000099"/>
                </a:solidFill>
              </a:rPr>
              <a:t>zháo</a:t>
            </a:r>
            <a:r>
              <a:rPr lang="en-US" dirty="0" err="1" smtClean="0"/>
              <a:t>huǒ</a:t>
            </a:r>
            <a:r>
              <a:rPr lang="en-US" dirty="0" smtClean="0"/>
              <a:t>)= be </a:t>
            </a:r>
            <a:r>
              <a:rPr lang="en-US" dirty="0"/>
              <a:t>on fire </a:t>
            </a:r>
            <a:r>
              <a:rPr lang="en-US" dirty="0" smtClean="0"/>
              <a:t>/ </a:t>
            </a:r>
            <a:r>
              <a:rPr lang="en-US" dirty="0" err="1" smtClean="0">
                <a:solidFill>
                  <a:srgbClr val="000099"/>
                </a:solidFill>
              </a:rPr>
              <a:t>être</a:t>
            </a:r>
            <a:r>
              <a:rPr lang="en-US" dirty="0" smtClean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</a:rPr>
              <a:t>en</a:t>
            </a:r>
            <a:r>
              <a:rPr lang="en-US" dirty="0">
                <a:solidFill>
                  <a:srgbClr val="000099"/>
                </a:solidFill>
              </a:rPr>
              <a:t> feu</a:t>
            </a:r>
            <a:endParaRPr lang="en-US" dirty="0" smtClean="0">
              <a:solidFill>
                <a:srgbClr val="000099"/>
              </a:solidFill>
            </a:endParaRPr>
          </a:p>
          <a:p>
            <a:r>
              <a:rPr lang="zh-TW" altLang="en-US" dirty="0" smtClean="0"/>
              <a:t>   睡</a:t>
            </a:r>
            <a:r>
              <a:rPr lang="zh-TW" altLang="en-US" b="1" dirty="0">
                <a:solidFill>
                  <a:srgbClr val="000099"/>
                </a:solidFill>
              </a:rPr>
              <a:t>着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 err="1"/>
              <a:t>shuì</a:t>
            </a:r>
            <a:r>
              <a:rPr lang="en-US" dirty="0"/>
              <a:t> </a:t>
            </a:r>
            <a:r>
              <a:rPr lang="en-US" dirty="0" err="1">
                <a:solidFill>
                  <a:srgbClr val="000099"/>
                </a:solidFill>
              </a:rPr>
              <a:t>zháo</a:t>
            </a:r>
            <a:r>
              <a:rPr lang="en-US" dirty="0"/>
              <a:t>) </a:t>
            </a:r>
            <a:r>
              <a:rPr lang="en-US" dirty="0" smtClean="0"/>
              <a:t>fall asleep / </a:t>
            </a:r>
            <a:r>
              <a:rPr lang="en-US" dirty="0" err="1" smtClean="0">
                <a:solidFill>
                  <a:srgbClr val="000099"/>
                </a:solidFill>
              </a:rPr>
              <a:t>s'endormir</a:t>
            </a:r>
            <a:endParaRPr lang="en-US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GB" dirty="0" smtClean="0">
                <a:latin typeface="Calibri"/>
                <a:cs typeface="Calibri"/>
              </a:rPr>
              <a:t>❷</a:t>
            </a:r>
            <a:r>
              <a:rPr lang="zh-TW" altLang="en-US" b="1" dirty="0" smtClean="0">
                <a:solidFill>
                  <a:srgbClr val="000099"/>
                </a:solidFill>
              </a:rPr>
              <a:t>着</a:t>
            </a:r>
            <a:r>
              <a:rPr lang="zh-TW" altLang="en-US" dirty="0" smtClean="0">
                <a:solidFill>
                  <a:srgbClr val="000099"/>
                </a:solidFill>
              </a:rPr>
              <a:t> </a:t>
            </a:r>
            <a:r>
              <a:rPr lang="en-US" sz="2400" b="1" dirty="0" err="1" smtClean="0">
                <a:solidFill>
                  <a:srgbClr val="000099"/>
                </a:solidFill>
              </a:rPr>
              <a:t>zhe</a:t>
            </a:r>
            <a:r>
              <a:rPr lang="en-US" sz="2400" b="1" dirty="0" smtClean="0">
                <a:solidFill>
                  <a:srgbClr val="000099"/>
                </a:solidFill>
              </a:rPr>
              <a:t> </a:t>
            </a:r>
            <a:r>
              <a:rPr lang="en-GB" dirty="0" smtClean="0"/>
              <a:t>indicating </a:t>
            </a:r>
            <a:r>
              <a:rPr lang="en-GB" dirty="0"/>
              <a:t>that an action or state is </a:t>
            </a:r>
            <a:r>
              <a:rPr lang="en-GB" dirty="0" smtClean="0"/>
              <a:t>ongoing   	</a:t>
            </a:r>
            <a:r>
              <a:rPr lang="en-GB" dirty="0" smtClean="0">
                <a:solidFill>
                  <a:srgbClr val="000099"/>
                </a:solidFill>
              </a:rPr>
              <a:t>(</a:t>
            </a:r>
            <a:r>
              <a:rPr lang="fr-FR" dirty="0">
                <a:solidFill>
                  <a:srgbClr val="000099"/>
                </a:solidFill>
              </a:rPr>
              <a:t>indiquant qu'une action ou un état est en </a:t>
            </a:r>
            <a:r>
              <a:rPr lang="fr-FR" dirty="0" smtClean="0">
                <a:solidFill>
                  <a:srgbClr val="000099"/>
                </a:solidFill>
              </a:rPr>
              <a:t>cours)</a:t>
            </a:r>
            <a:r>
              <a:rPr lang="en-GB" dirty="0" smtClean="0">
                <a:solidFill>
                  <a:srgbClr val="000099"/>
                </a:solidFill>
              </a:rPr>
              <a:t> </a:t>
            </a:r>
          </a:p>
          <a:p>
            <a:pPr marL="0" indent="0">
              <a:buNone/>
            </a:pPr>
            <a:r>
              <a:rPr lang="en-GB" altLang="zh-TW" dirty="0"/>
              <a:t> </a:t>
            </a:r>
            <a:r>
              <a:rPr lang="en-GB" altLang="zh-TW" dirty="0" smtClean="0"/>
              <a:t>   </a:t>
            </a:r>
            <a:r>
              <a:rPr lang="zh-TW" altLang="en-US" dirty="0" smtClean="0"/>
              <a:t>看</a:t>
            </a:r>
            <a:r>
              <a:rPr lang="zh-TW" altLang="en-US" b="1" dirty="0">
                <a:solidFill>
                  <a:srgbClr val="000099"/>
                </a:solidFill>
              </a:rPr>
              <a:t>着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 err="1" smtClean="0"/>
              <a:t>kàn</a:t>
            </a:r>
            <a:r>
              <a:rPr lang="en-US" dirty="0" err="1" smtClean="0">
                <a:solidFill>
                  <a:srgbClr val="000099"/>
                </a:solidFill>
              </a:rPr>
              <a:t>zhe</a:t>
            </a:r>
            <a:r>
              <a:rPr lang="en-US" dirty="0" smtClean="0">
                <a:solidFill>
                  <a:srgbClr val="000099"/>
                </a:solidFill>
              </a:rPr>
              <a:t>)=</a:t>
            </a:r>
            <a:r>
              <a:rPr lang="en-US" dirty="0" smtClean="0"/>
              <a:t> </a:t>
            </a:r>
            <a:r>
              <a:rPr lang="en-US" dirty="0"/>
              <a:t>is/was looking / </a:t>
            </a:r>
            <a:r>
              <a:rPr lang="en-US" dirty="0" err="1">
                <a:solidFill>
                  <a:srgbClr val="000099"/>
                </a:solidFill>
              </a:rPr>
              <a:t>en</a:t>
            </a:r>
            <a:r>
              <a:rPr lang="en-US" dirty="0">
                <a:solidFill>
                  <a:srgbClr val="000099"/>
                </a:solidFill>
              </a:rPr>
              <a:t> train de </a:t>
            </a:r>
            <a:r>
              <a:rPr lang="en-US" dirty="0" err="1">
                <a:solidFill>
                  <a:srgbClr val="000099"/>
                </a:solidFill>
              </a:rPr>
              <a:t>regarder</a:t>
            </a:r>
            <a:r>
              <a:rPr lang="en-US" dirty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alibri"/>
                <a:cs typeface="Calibri"/>
              </a:rPr>
              <a:t>❸</a:t>
            </a:r>
            <a:r>
              <a:rPr lang="zh-TW" altLang="en-US" b="1" dirty="0" smtClean="0">
                <a:solidFill>
                  <a:srgbClr val="000099"/>
                </a:solidFill>
              </a:rPr>
              <a:t>著 </a:t>
            </a:r>
            <a:r>
              <a:rPr lang="en-US" b="1" dirty="0" err="1" smtClean="0">
                <a:solidFill>
                  <a:srgbClr val="000099"/>
                </a:solidFill>
              </a:rPr>
              <a:t>zhuó</a:t>
            </a:r>
            <a:r>
              <a:rPr lang="en-US" dirty="0" smtClean="0"/>
              <a:t>= means </a:t>
            </a:r>
            <a:r>
              <a:rPr lang="en-US" dirty="0"/>
              <a:t>“</a:t>
            </a:r>
            <a:r>
              <a:rPr lang="en-US" dirty="0" smtClean="0"/>
              <a:t>wear </a:t>
            </a:r>
            <a:r>
              <a:rPr lang="zh-TW" altLang="en-US" dirty="0"/>
              <a:t>穿</a:t>
            </a:r>
            <a:r>
              <a:rPr lang="zh-TW" altLang="en-US" dirty="0" smtClean="0">
                <a:solidFill>
                  <a:srgbClr val="000099"/>
                </a:solidFill>
              </a:rPr>
              <a:t>著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chuān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zhuó</a:t>
            </a:r>
            <a:r>
              <a:rPr lang="en-US" altLang="zh-TW" dirty="0" smtClean="0"/>
              <a:t> = wear</a:t>
            </a:r>
            <a:r>
              <a:rPr lang="en-US" altLang="zh-TW" dirty="0"/>
              <a:t>, </a:t>
            </a:r>
            <a:r>
              <a:rPr lang="en-US" altLang="zh-TW" dirty="0" smtClean="0"/>
              <a:t>	wearing </a:t>
            </a:r>
            <a:r>
              <a:rPr lang="en-US" altLang="zh-TW" dirty="0"/>
              <a:t>/ </a:t>
            </a:r>
            <a:r>
              <a:rPr lang="en-US" altLang="zh-TW" dirty="0">
                <a:solidFill>
                  <a:srgbClr val="000099"/>
                </a:solidFill>
              </a:rPr>
              <a:t>porter</a:t>
            </a:r>
            <a:endParaRPr lang="en-US" altLang="zh-TW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latin typeface="Calibri"/>
                <a:cs typeface="Calibri"/>
              </a:rPr>
              <a:t>❹</a:t>
            </a:r>
            <a:r>
              <a:rPr lang="zh-TW" altLang="en-US" dirty="0" smtClean="0">
                <a:solidFill>
                  <a:srgbClr val="000099"/>
                </a:solidFill>
              </a:rPr>
              <a:t>着 </a:t>
            </a:r>
            <a:r>
              <a:rPr lang="en-US" dirty="0" err="1" smtClean="0">
                <a:solidFill>
                  <a:srgbClr val="000099"/>
                </a:solidFill>
              </a:rPr>
              <a:t>zhāo</a:t>
            </a:r>
            <a:r>
              <a:rPr lang="en-US" dirty="0" smtClean="0">
                <a:solidFill>
                  <a:srgbClr val="000099"/>
                </a:solidFill>
              </a:rPr>
              <a:t>=</a:t>
            </a:r>
            <a:r>
              <a:rPr lang="en-US" dirty="0" smtClean="0"/>
              <a:t>  is a </a:t>
            </a:r>
            <a:r>
              <a:rPr lang="en-US" dirty="0"/>
              <a:t>noun meaning “</a:t>
            </a:r>
            <a:r>
              <a:rPr lang="en-US" dirty="0">
                <a:solidFill>
                  <a:srgbClr val="000099"/>
                </a:solidFill>
              </a:rPr>
              <a:t>move</a:t>
            </a:r>
            <a:r>
              <a:rPr lang="en-US" dirty="0"/>
              <a:t>,” as in </a:t>
            </a:r>
            <a:endParaRPr lang="en-US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走</a:t>
            </a:r>
            <a:r>
              <a:rPr lang="zh-TW" altLang="en-US" dirty="0"/>
              <a:t>错一</a:t>
            </a:r>
            <a:r>
              <a:rPr lang="zh-TW" altLang="en-US" b="1" dirty="0">
                <a:solidFill>
                  <a:srgbClr val="000099"/>
                </a:solidFill>
              </a:rPr>
              <a:t>着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 err="1" smtClean="0"/>
              <a:t>zǒu</a:t>
            </a:r>
            <a:r>
              <a:rPr lang="en-US" dirty="0" smtClean="0"/>
              <a:t> </a:t>
            </a:r>
            <a:r>
              <a:rPr lang="en-US" dirty="0" err="1" smtClean="0"/>
              <a:t>cuò</a:t>
            </a:r>
            <a:r>
              <a:rPr lang="en-US" dirty="0" smtClean="0"/>
              <a:t> </a:t>
            </a:r>
            <a:r>
              <a:rPr lang="en-US" dirty="0" err="1" smtClean="0"/>
              <a:t>yī</a:t>
            </a:r>
            <a:r>
              <a:rPr lang="en-US" dirty="0" smtClean="0"/>
              <a:t> </a:t>
            </a:r>
            <a:r>
              <a:rPr lang="en-US" dirty="0" err="1" smtClean="0"/>
              <a:t>zhāo</a:t>
            </a:r>
            <a:r>
              <a:rPr lang="en-US" dirty="0"/>
              <a:t>, make a false </a:t>
            </a:r>
            <a:r>
              <a:rPr lang="en-US" dirty="0" smtClean="0"/>
              <a:t>move / </a:t>
            </a:r>
            <a:r>
              <a:rPr lang="en-US" altLang="zh-TW" dirty="0" smtClean="0">
                <a:solidFill>
                  <a:srgbClr val="000099"/>
                </a:solidFill>
              </a:rPr>
              <a:t>faire </a:t>
            </a:r>
            <a:r>
              <a:rPr lang="en-US" altLang="zh-TW" dirty="0">
                <a:solidFill>
                  <a:srgbClr val="000099"/>
                </a:solidFill>
              </a:rPr>
              <a:t>un faux </a:t>
            </a:r>
            <a:r>
              <a:rPr lang="en-US" altLang="zh-TW" dirty="0" smtClean="0">
                <a:solidFill>
                  <a:srgbClr val="000099"/>
                </a:solidFill>
              </a:rPr>
              <a:t>pas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#</a:t>
            </a:r>
            <a:r>
              <a:rPr lang="en-US" b="1" dirty="0" smtClean="0">
                <a:solidFill>
                  <a:srgbClr val="000099"/>
                </a:solidFill>
              </a:rPr>
              <a:t>4 </a:t>
            </a:r>
            <a:r>
              <a:rPr lang="zh-TW" altLang="en-US" b="1" dirty="0" smtClean="0">
                <a:solidFill>
                  <a:srgbClr val="000099"/>
                </a:solidFill>
              </a:rPr>
              <a:t>还 </a:t>
            </a:r>
            <a:r>
              <a:rPr lang="en-US" b="1" dirty="0" err="1" smtClean="0">
                <a:solidFill>
                  <a:srgbClr val="000099"/>
                </a:solidFill>
              </a:rPr>
              <a:t>hái</a:t>
            </a:r>
            <a:r>
              <a:rPr lang="en-US" b="1" dirty="0" smtClean="0">
                <a:solidFill>
                  <a:srgbClr val="000099"/>
                </a:solidFill>
              </a:rPr>
              <a:t> &amp; </a:t>
            </a:r>
            <a:r>
              <a:rPr lang="en-US" b="1" dirty="0" err="1" smtClean="0">
                <a:solidFill>
                  <a:srgbClr val="000099"/>
                </a:solidFill>
              </a:rPr>
              <a:t>huán</a:t>
            </a:r>
            <a:r>
              <a:rPr lang="en-US" b="1" dirty="0" smtClean="0">
                <a:solidFill>
                  <a:srgbClr val="000099"/>
                </a:solidFill>
              </a:rPr>
              <a:t>           </a:t>
            </a:r>
            <a:r>
              <a:rPr lang="en-US" sz="2400" dirty="0" smtClean="0">
                <a:solidFill>
                  <a:srgbClr val="000099"/>
                </a:solidFill>
              </a:rPr>
              <a:t>two </a:t>
            </a:r>
            <a:r>
              <a:rPr lang="en-US" sz="2400" dirty="0">
                <a:solidFill>
                  <a:srgbClr val="000099"/>
                </a:solidFill>
              </a:rPr>
              <a:t>pronunciations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0099"/>
                </a:solidFill>
                <a:latin typeface="Calibri"/>
                <a:cs typeface="Calibri"/>
              </a:rPr>
              <a:t>❶ </a:t>
            </a:r>
            <a:r>
              <a:rPr lang="zh-TW" altLang="en-US" b="1" dirty="0" smtClean="0">
                <a:solidFill>
                  <a:srgbClr val="000099"/>
                </a:solidFill>
              </a:rPr>
              <a:t>还 </a:t>
            </a:r>
            <a:r>
              <a:rPr lang="en-US" b="1" u="sng" dirty="0" err="1" smtClean="0">
                <a:solidFill>
                  <a:srgbClr val="000099"/>
                </a:solidFill>
              </a:rPr>
              <a:t>hái</a:t>
            </a:r>
            <a:r>
              <a:rPr lang="en-US" dirty="0" smtClean="0"/>
              <a:t>  </a:t>
            </a:r>
            <a:r>
              <a:rPr lang="en-US" b="1" dirty="0" smtClean="0"/>
              <a:t>Adverb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>still  / </a:t>
            </a:r>
            <a:r>
              <a:rPr lang="en-US" dirty="0">
                <a:solidFill>
                  <a:srgbClr val="000099"/>
                </a:solidFill>
              </a:rPr>
              <a:t>"encore" or "de </a:t>
            </a:r>
            <a:r>
              <a:rPr lang="en-US" dirty="0" smtClean="0">
                <a:solidFill>
                  <a:srgbClr val="000099"/>
                </a:solidFill>
              </a:rPr>
              <a:t>plus</a:t>
            </a:r>
          </a:p>
          <a:p>
            <a:pPr marL="0" indent="0">
              <a:buNone/>
            </a:pPr>
            <a:r>
              <a:rPr lang="zh-TW" altLang="en-US" dirty="0" smtClean="0"/>
              <a:t>   他 还  在  睡觉 </a:t>
            </a:r>
            <a:r>
              <a:rPr lang="fr-FR" altLang="zh-TW" dirty="0"/>
              <a:t>(Il dort </a:t>
            </a:r>
            <a:r>
              <a:rPr lang="fr-FR" altLang="zh-TW" dirty="0" smtClean="0"/>
              <a:t>encore)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tā</a:t>
            </a:r>
            <a:r>
              <a:rPr lang="en-US" dirty="0" smtClean="0"/>
              <a:t> </a:t>
            </a:r>
            <a:r>
              <a:rPr lang="en-US" dirty="0" err="1"/>
              <a:t>hái</a:t>
            </a:r>
            <a:r>
              <a:rPr lang="en-US" dirty="0"/>
              <a:t> </a:t>
            </a:r>
            <a:r>
              <a:rPr lang="en-US" dirty="0" err="1"/>
              <a:t>zài</a:t>
            </a:r>
            <a:r>
              <a:rPr lang="en-US" dirty="0"/>
              <a:t> </a:t>
            </a:r>
            <a:r>
              <a:rPr lang="en-US" dirty="0" err="1"/>
              <a:t>shuìjiào</a:t>
            </a:r>
            <a:endParaRPr lang="en-US" dirty="0" smtClean="0">
              <a:solidFill>
                <a:srgbClr val="000099"/>
              </a:solidFill>
            </a:endParaRPr>
          </a:p>
          <a:p>
            <a:endParaRPr lang="fr-FR" dirty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C00000"/>
                </a:solidFill>
                <a:latin typeface="Calibri"/>
                <a:cs typeface="Calibri"/>
              </a:rPr>
              <a:t>❷ </a:t>
            </a:r>
            <a:r>
              <a:rPr lang="zh-TW" altLang="en-US" b="1" dirty="0" smtClean="0">
                <a:solidFill>
                  <a:srgbClr val="C00000"/>
                </a:solidFill>
              </a:rPr>
              <a:t>还 </a:t>
            </a:r>
            <a:r>
              <a:rPr lang="en-GB" b="1" u="sng" dirty="0" err="1" smtClean="0">
                <a:solidFill>
                  <a:srgbClr val="C00000"/>
                </a:solidFill>
              </a:rPr>
              <a:t>huán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b="1" dirty="0" smtClean="0"/>
              <a:t>Verb</a:t>
            </a:r>
            <a:r>
              <a:rPr lang="en-GB" b="1" dirty="0"/>
              <a:t>:</a:t>
            </a:r>
            <a:r>
              <a:rPr lang="en-GB" dirty="0"/>
              <a:t> to give back, to </a:t>
            </a:r>
            <a:r>
              <a:rPr lang="en-GB" dirty="0" smtClean="0"/>
              <a:t>return </a:t>
            </a:r>
            <a:r>
              <a:rPr lang="en-GB" dirty="0" smtClean="0">
                <a:solidFill>
                  <a:srgbClr val="C00000"/>
                </a:solidFill>
              </a:rPr>
              <a:t>/ </a:t>
            </a:r>
            <a:r>
              <a:rPr lang="en-US" dirty="0" err="1" smtClean="0">
                <a:solidFill>
                  <a:srgbClr val="C00000"/>
                </a:solidFill>
              </a:rPr>
              <a:t>retourner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他 把  书   </a:t>
            </a:r>
            <a:r>
              <a:rPr lang="zh-CN" altLang="en-US" dirty="0" smtClean="0">
                <a:solidFill>
                  <a:srgbClr val="C00000"/>
                </a:solidFill>
              </a:rPr>
              <a:t>还</a:t>
            </a:r>
            <a:r>
              <a:rPr lang="zh-CN" altLang="en-US" dirty="0" smtClean="0"/>
              <a:t>  给 我 </a:t>
            </a:r>
            <a:r>
              <a:rPr lang="fr-FR" altLang="zh-CN" dirty="0"/>
              <a:t>(Il me rend le </a:t>
            </a:r>
            <a:r>
              <a:rPr lang="fr-FR" altLang="zh-CN" dirty="0" smtClean="0"/>
              <a:t>livre)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Tā</a:t>
            </a:r>
            <a:r>
              <a:rPr lang="en-US" dirty="0" smtClean="0"/>
              <a:t> </a:t>
            </a:r>
            <a:r>
              <a:rPr lang="en-US" dirty="0" err="1"/>
              <a:t>bǎ</a:t>
            </a:r>
            <a:r>
              <a:rPr lang="en-US" dirty="0"/>
              <a:t> </a:t>
            </a:r>
            <a:r>
              <a:rPr lang="en-US" dirty="0" err="1"/>
              <a:t>shū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huán</a:t>
            </a:r>
            <a:r>
              <a:rPr lang="en-US" dirty="0" smtClean="0"/>
              <a:t> </a:t>
            </a:r>
            <a:r>
              <a:rPr lang="en-US" dirty="0" err="1"/>
              <a:t>gěi</a:t>
            </a:r>
            <a:r>
              <a:rPr lang="en-US" dirty="0"/>
              <a:t> </a:t>
            </a:r>
            <a:r>
              <a:rPr lang="en-US" dirty="0" err="1" smtClean="0"/>
              <a:t>wǒ</a:t>
            </a:r>
            <a:r>
              <a:rPr lang="en-US" dirty="0" smtClean="0"/>
              <a:t>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9906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rgbClr val="000099"/>
                </a:solidFill>
              </a:rPr>
              <a:t>#5 </a:t>
            </a:r>
            <a:r>
              <a:rPr lang="zh-TW" altLang="en-US" sz="2800" b="1" dirty="0" smtClean="0">
                <a:solidFill>
                  <a:srgbClr val="000099"/>
                </a:solidFill>
              </a:rPr>
              <a:t>看 </a:t>
            </a:r>
            <a:r>
              <a:rPr lang="en-US" sz="2800" b="1" dirty="0" err="1" smtClean="0">
                <a:solidFill>
                  <a:srgbClr val="000099"/>
                </a:solidFill>
              </a:rPr>
              <a:t>kàn</a:t>
            </a:r>
            <a:r>
              <a:rPr lang="en-US" sz="2800" b="1" dirty="0" smtClean="0">
                <a:solidFill>
                  <a:srgbClr val="000099"/>
                </a:solidFill>
              </a:rPr>
              <a:t> &amp;  </a:t>
            </a:r>
            <a:r>
              <a:rPr lang="en-US" sz="2800" b="1" dirty="0" err="1" smtClean="0">
                <a:solidFill>
                  <a:srgbClr val="000099"/>
                </a:solidFill>
              </a:rPr>
              <a:t>kān</a:t>
            </a:r>
            <a:r>
              <a:rPr lang="en-US" sz="2800" b="1" dirty="0" smtClean="0">
                <a:solidFill>
                  <a:srgbClr val="000099"/>
                </a:solidFill>
              </a:rPr>
              <a:t>                 </a:t>
            </a:r>
            <a:r>
              <a:rPr lang="en-US" sz="2400" dirty="0" smtClean="0">
                <a:solidFill>
                  <a:srgbClr val="000099"/>
                </a:solidFill>
              </a:rPr>
              <a:t>two </a:t>
            </a:r>
            <a:r>
              <a:rPr lang="en-US" sz="2400" dirty="0">
                <a:solidFill>
                  <a:srgbClr val="000099"/>
                </a:solidFill>
              </a:rPr>
              <a:t>pronunciations</a:t>
            </a:r>
            <a:endParaRPr lang="en-US" sz="2400" b="1" dirty="0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219256" cy="501811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It </a:t>
            </a:r>
            <a:r>
              <a:rPr lang="en-US" dirty="0"/>
              <a:t>is primarily pronounced with the fourth tone, “</a:t>
            </a:r>
            <a:r>
              <a:rPr lang="en-US" dirty="0" err="1"/>
              <a:t>kàn</a:t>
            </a:r>
            <a:r>
              <a:rPr lang="en-US" dirty="0"/>
              <a:t>,” conveying the meaning of “look” or “read,” as in </a:t>
            </a:r>
            <a:r>
              <a:rPr lang="zh-TW" altLang="en-US" b="1" dirty="0">
                <a:solidFill>
                  <a:srgbClr val="000099"/>
                </a:solidFill>
              </a:rPr>
              <a:t>看电视 </a:t>
            </a:r>
            <a:r>
              <a:rPr lang="en-US" altLang="zh-TW" b="1" dirty="0">
                <a:solidFill>
                  <a:srgbClr val="000099"/>
                </a:solidFill>
              </a:rPr>
              <a:t>(</a:t>
            </a:r>
            <a:r>
              <a:rPr lang="en-US" b="1" dirty="0" err="1">
                <a:solidFill>
                  <a:srgbClr val="000099"/>
                </a:solidFill>
              </a:rPr>
              <a:t>kàndiànshí</a:t>
            </a:r>
            <a:r>
              <a:rPr lang="en-US" dirty="0"/>
              <a:t>, watch TV) or </a:t>
            </a:r>
            <a:r>
              <a:rPr lang="zh-TW" altLang="en-US" b="1" dirty="0">
                <a:solidFill>
                  <a:srgbClr val="000099"/>
                </a:solidFill>
              </a:rPr>
              <a:t>看书 </a:t>
            </a:r>
            <a:r>
              <a:rPr lang="en-US" altLang="zh-TW" b="1" dirty="0">
                <a:solidFill>
                  <a:srgbClr val="000099"/>
                </a:solidFill>
              </a:rPr>
              <a:t>(</a:t>
            </a:r>
            <a:r>
              <a:rPr lang="en-US" b="1" dirty="0" err="1">
                <a:solidFill>
                  <a:srgbClr val="000099"/>
                </a:solidFill>
              </a:rPr>
              <a:t>kànshū</a:t>
            </a:r>
            <a:r>
              <a:rPr lang="en-US" dirty="0"/>
              <a:t>, read a book).</a:t>
            </a:r>
          </a:p>
          <a:p>
            <a:pPr fontAlgn="base"/>
            <a:r>
              <a:rPr lang="en-US" dirty="0"/>
              <a:t>However, in a few specific words and expressions, it takes on the first tone, “</a:t>
            </a:r>
            <a:r>
              <a:rPr lang="en-US" dirty="0" err="1">
                <a:solidFill>
                  <a:srgbClr val="C00000"/>
                </a:solidFill>
              </a:rPr>
              <a:t>kān</a:t>
            </a:r>
            <a:r>
              <a:rPr lang="en-US" dirty="0"/>
              <a:t>,” and signifies “look after,” as in </a:t>
            </a:r>
            <a:r>
              <a:rPr lang="zh-TW" altLang="en-US" dirty="0">
                <a:solidFill>
                  <a:srgbClr val="C00000"/>
                </a:solidFill>
              </a:rPr>
              <a:t>看孩子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kānháizi</a:t>
            </a:r>
            <a:r>
              <a:rPr lang="en-US" dirty="0"/>
              <a:t>, look after children).</a:t>
            </a:r>
          </a:p>
          <a:p>
            <a:pPr fontAlgn="base"/>
            <a:r>
              <a:rPr lang="en-US" b="1" dirty="0"/>
              <a:t>      </a:t>
            </a:r>
            <a:endParaRPr lang="en-US" dirty="0"/>
          </a:p>
          <a:p>
            <a:pPr marL="0" indent="0" fontAlgn="base">
              <a:buNone/>
            </a:pPr>
            <a:r>
              <a:rPr lang="zh-TW" altLang="en-US" sz="2400" b="1" dirty="0" smtClean="0">
                <a:solidFill>
                  <a:srgbClr val="000099"/>
                </a:solidFill>
                <a:latin typeface="Calibri"/>
                <a:cs typeface="Calibri"/>
              </a:rPr>
              <a:t>❶ </a:t>
            </a:r>
            <a:r>
              <a:rPr lang="zh-TW" altLang="en-US" sz="2400" b="1" dirty="0" smtClean="0">
                <a:solidFill>
                  <a:srgbClr val="000099"/>
                </a:solidFill>
              </a:rPr>
              <a:t>看 </a:t>
            </a:r>
            <a:r>
              <a:rPr lang="en-US" b="1" dirty="0" err="1" smtClean="0">
                <a:solidFill>
                  <a:srgbClr val="000099"/>
                </a:solidFill>
              </a:rPr>
              <a:t>Kàn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smtClean="0"/>
              <a:t>= look, watch/ </a:t>
            </a:r>
            <a:r>
              <a:rPr lang="en-US" b="1" dirty="0" err="1" smtClean="0">
                <a:solidFill>
                  <a:srgbClr val="000099"/>
                </a:solidFill>
              </a:rPr>
              <a:t>voir</a:t>
            </a:r>
            <a:r>
              <a:rPr lang="en-US" b="1" dirty="0" smtClean="0">
                <a:solidFill>
                  <a:srgbClr val="000099"/>
                </a:solidFill>
              </a:rPr>
              <a:t>, </a:t>
            </a:r>
            <a:r>
              <a:rPr lang="en-US" b="1" dirty="0" err="1" smtClean="0">
                <a:solidFill>
                  <a:srgbClr val="000099"/>
                </a:solidFill>
              </a:rPr>
              <a:t>visite</a:t>
            </a:r>
            <a:r>
              <a:rPr lang="en-US" b="1" dirty="0">
                <a:solidFill>
                  <a:srgbClr val="000099"/>
                </a:solidFill>
              </a:rPr>
              <a:t>, </a:t>
            </a:r>
            <a:r>
              <a:rPr lang="en-US" b="1" dirty="0" err="1">
                <a:solidFill>
                  <a:srgbClr val="000099"/>
                </a:solidFill>
              </a:rPr>
              <a:t>regarder</a:t>
            </a:r>
            <a:endParaRPr lang="en-US" dirty="0">
              <a:solidFill>
                <a:srgbClr val="000099"/>
              </a:solidFill>
            </a:endParaRPr>
          </a:p>
          <a:p>
            <a:pPr fontAlgn="base"/>
            <a:r>
              <a:rPr lang="en-US" dirty="0"/>
              <a:t>(</a:t>
            </a:r>
            <a:r>
              <a:rPr lang="en-US" dirty="0" err="1"/>
              <a:t>Wǒ</a:t>
            </a:r>
            <a:r>
              <a:rPr lang="en-US" dirty="0"/>
              <a:t> </a:t>
            </a:r>
            <a:r>
              <a:rPr lang="en-US" dirty="0" err="1"/>
              <a:t>míngtiān</a:t>
            </a:r>
            <a:r>
              <a:rPr lang="en-US" dirty="0"/>
              <a:t> </a:t>
            </a:r>
            <a:r>
              <a:rPr lang="en-US" dirty="0" err="1"/>
              <a:t>qù</a:t>
            </a:r>
            <a:r>
              <a:rPr lang="en-US" dirty="0"/>
              <a:t> </a:t>
            </a:r>
            <a:r>
              <a:rPr lang="en-US" b="1" dirty="0" err="1">
                <a:solidFill>
                  <a:srgbClr val="000099"/>
                </a:solidFill>
              </a:rPr>
              <a:t>kàn</a:t>
            </a:r>
            <a:r>
              <a:rPr lang="en-US" dirty="0"/>
              <a:t> </a:t>
            </a:r>
            <a:r>
              <a:rPr lang="en-US" dirty="0" err="1"/>
              <a:t>tā</a:t>
            </a:r>
            <a:r>
              <a:rPr lang="en-US" dirty="0"/>
              <a:t>. )</a:t>
            </a:r>
            <a:br>
              <a:rPr lang="en-US" dirty="0"/>
            </a:br>
            <a:r>
              <a:rPr lang="en-US" dirty="0" smtClean="0"/>
              <a:t>  </a:t>
            </a:r>
            <a:r>
              <a:rPr lang="zh-TW" altLang="en-US" dirty="0" smtClean="0"/>
              <a:t>我   明天      去  </a:t>
            </a:r>
            <a:r>
              <a:rPr lang="zh-TW" altLang="en-US" b="1" dirty="0" smtClean="0">
                <a:solidFill>
                  <a:srgbClr val="000099"/>
                </a:solidFill>
              </a:rPr>
              <a:t>看</a:t>
            </a:r>
            <a:r>
              <a:rPr lang="zh-TW" altLang="en-US" dirty="0"/>
              <a:t>他。</a:t>
            </a:r>
            <a:br>
              <a:rPr lang="zh-TW" altLang="en-US" dirty="0"/>
            </a:br>
            <a:r>
              <a:rPr lang="en-US" dirty="0"/>
              <a:t>I’ll go and </a:t>
            </a:r>
            <a:r>
              <a:rPr lang="en-US" dirty="0">
                <a:solidFill>
                  <a:srgbClr val="000099"/>
                </a:solidFill>
              </a:rPr>
              <a:t>see</a:t>
            </a:r>
            <a:r>
              <a:rPr lang="en-US" dirty="0"/>
              <a:t> him tomorrow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zh-TW" alt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❷ </a:t>
            </a:r>
            <a:r>
              <a:rPr lang="zh-TW" altLang="en-US" sz="2400" b="1" dirty="0" smtClean="0">
                <a:solidFill>
                  <a:srgbClr val="C00000"/>
                </a:solidFill>
              </a:rPr>
              <a:t>看 </a:t>
            </a:r>
            <a:r>
              <a:rPr lang="en-US" b="1" dirty="0" err="1" smtClean="0">
                <a:solidFill>
                  <a:srgbClr val="C00000"/>
                </a:solidFill>
              </a:rPr>
              <a:t>Kān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look </a:t>
            </a:r>
            <a:r>
              <a:rPr lang="en-US" dirty="0" smtClean="0"/>
              <a:t>after / </a:t>
            </a:r>
            <a:r>
              <a:rPr lang="fr-FR" dirty="0">
                <a:solidFill>
                  <a:srgbClr val="C00000"/>
                </a:solidFill>
              </a:rPr>
              <a:t>s'occuper </a:t>
            </a:r>
            <a:r>
              <a:rPr lang="fr-FR" dirty="0" smtClean="0">
                <a:solidFill>
                  <a:srgbClr val="C00000"/>
                </a:solidFill>
              </a:rPr>
              <a:t>de…;  veiller sur </a:t>
            </a:r>
            <a:endParaRPr lang="en-US" dirty="0">
              <a:solidFill>
                <a:srgbClr val="C00000"/>
              </a:solidFill>
            </a:endParaRPr>
          </a:p>
          <a:p>
            <a:pPr fontAlgn="base"/>
            <a:r>
              <a:rPr lang="en-US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Kān</a:t>
            </a:r>
            <a:r>
              <a:rPr lang="en-US" b="1" dirty="0"/>
              <a:t> </a:t>
            </a:r>
            <a:r>
              <a:rPr lang="en-US" dirty="0" err="1"/>
              <a:t>zhù</a:t>
            </a:r>
            <a:r>
              <a:rPr lang="en-US" dirty="0"/>
              <a:t> </a:t>
            </a:r>
            <a:r>
              <a:rPr lang="en-US" dirty="0" err="1"/>
              <a:t>tā</a:t>
            </a:r>
            <a:r>
              <a:rPr lang="en-US" dirty="0"/>
              <a:t> , </a:t>
            </a:r>
            <a:r>
              <a:rPr lang="en-US" dirty="0" err="1"/>
              <a:t>bié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tā</a:t>
            </a:r>
            <a:r>
              <a:rPr lang="en-US" dirty="0"/>
              <a:t> </a:t>
            </a:r>
            <a:r>
              <a:rPr lang="en-US" dirty="0" err="1"/>
              <a:t>pǎo</a:t>
            </a:r>
            <a:r>
              <a:rPr lang="en-US" dirty="0"/>
              <a:t> le.）</a:t>
            </a:r>
            <a:br>
              <a:rPr lang="en-US" dirty="0"/>
            </a:br>
            <a:r>
              <a:rPr lang="en-US" dirty="0" smtClean="0"/>
              <a:t>   </a:t>
            </a:r>
            <a:r>
              <a:rPr lang="zh-TW" altLang="en-US" b="1" dirty="0" smtClean="0">
                <a:solidFill>
                  <a:srgbClr val="C00000"/>
                </a:solidFill>
              </a:rPr>
              <a:t>看 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住   他，别 让   他 跑 了</a:t>
            </a:r>
            <a:r>
              <a:rPr lang="en-US" altLang="zh-TW" dirty="0"/>
              <a:t>!</a:t>
            </a:r>
            <a:br>
              <a:rPr lang="en-US" altLang="zh-TW" dirty="0"/>
            </a:br>
            <a:r>
              <a:rPr lang="en-US" dirty="0">
                <a:solidFill>
                  <a:srgbClr val="C00000"/>
                </a:solidFill>
              </a:rPr>
              <a:t>Keep an eye on </a:t>
            </a:r>
            <a:r>
              <a:rPr lang="en-US" dirty="0"/>
              <a:t>him. </a:t>
            </a:r>
            <a:r>
              <a:rPr lang="en-US" dirty="0" smtClean="0"/>
              <a:t> Don’t </a:t>
            </a:r>
            <a:r>
              <a:rPr lang="en-US" dirty="0"/>
              <a:t>let him run away.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7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0099"/>
                </a:solidFill>
              </a:rPr>
              <a:t>#6 </a:t>
            </a:r>
            <a:r>
              <a:rPr lang="zh-TW" altLang="en-US" b="1" dirty="0" smtClean="0">
                <a:solidFill>
                  <a:srgbClr val="000099"/>
                </a:solidFill>
              </a:rPr>
              <a:t>和 </a:t>
            </a:r>
            <a:r>
              <a:rPr lang="en-US" b="1" dirty="0" err="1" smtClean="0">
                <a:solidFill>
                  <a:srgbClr val="000099"/>
                </a:solidFill>
              </a:rPr>
              <a:t>hé</a:t>
            </a:r>
            <a:r>
              <a:rPr lang="en-US" b="1" dirty="0" smtClean="0">
                <a:solidFill>
                  <a:srgbClr val="000099"/>
                </a:solidFill>
              </a:rPr>
              <a:t> &amp;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</a:rPr>
              <a:t>huò</a:t>
            </a:r>
            <a:r>
              <a:rPr lang="en-US" b="1" dirty="0" smtClean="0">
                <a:solidFill>
                  <a:srgbClr val="000099"/>
                </a:solidFill>
              </a:rPr>
              <a:t>      </a:t>
            </a:r>
            <a:r>
              <a:rPr lang="en-US" sz="2400" dirty="0" smtClean="0">
                <a:solidFill>
                  <a:srgbClr val="000099"/>
                </a:solidFill>
              </a:rPr>
              <a:t>two pronunciations et plus</a:t>
            </a:r>
            <a:r>
              <a:rPr lang="en-US" sz="2400" b="1" dirty="0" smtClean="0">
                <a:solidFill>
                  <a:srgbClr val="000099"/>
                </a:solidFill>
              </a:rPr>
              <a:t> 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0099"/>
                </a:solidFill>
                <a:latin typeface="Calibri"/>
                <a:cs typeface="Calibri"/>
              </a:rPr>
              <a:t>❶</a:t>
            </a:r>
            <a:r>
              <a:rPr lang="zh-TW" altLang="en-US" b="1" dirty="0" smtClean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zh-TW" altLang="en-US" b="1" dirty="0" smtClean="0">
                <a:solidFill>
                  <a:srgbClr val="000099"/>
                </a:solidFill>
              </a:rPr>
              <a:t>和 </a:t>
            </a:r>
            <a:r>
              <a:rPr lang="en-US" b="1" dirty="0" err="1" smtClean="0">
                <a:solidFill>
                  <a:srgbClr val="000099"/>
                </a:solidFill>
              </a:rPr>
              <a:t>hé</a:t>
            </a:r>
            <a:r>
              <a:rPr lang="en-US" b="1" dirty="0" smtClean="0">
                <a:solidFill>
                  <a:srgbClr val="000099"/>
                </a:solidFill>
              </a:rPr>
              <a:t> = </a:t>
            </a:r>
            <a:r>
              <a:rPr lang="en-GB" dirty="0" smtClean="0"/>
              <a:t>and/ </a:t>
            </a:r>
            <a:r>
              <a:rPr lang="en-GB" dirty="0" smtClean="0">
                <a:solidFill>
                  <a:srgbClr val="000099"/>
                </a:solidFill>
              </a:rPr>
              <a:t>et, avec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我 </a:t>
            </a:r>
            <a:r>
              <a:rPr lang="en-GB" dirty="0" smtClean="0">
                <a:solidFill>
                  <a:srgbClr val="000099"/>
                </a:solidFill>
              </a:rPr>
              <a:t>和 </a:t>
            </a:r>
            <a:r>
              <a:rPr lang="en-GB" dirty="0" smtClean="0"/>
              <a:t>你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(</a:t>
            </a:r>
            <a:r>
              <a:rPr lang="en-GB" dirty="0" err="1"/>
              <a:t>wǒ</a:t>
            </a:r>
            <a:r>
              <a:rPr lang="en-GB" dirty="0"/>
              <a:t> </a:t>
            </a:r>
            <a:r>
              <a:rPr lang="en-GB" dirty="0" err="1">
                <a:solidFill>
                  <a:srgbClr val="000099"/>
                </a:solidFill>
              </a:rPr>
              <a:t>hé</a:t>
            </a:r>
            <a:r>
              <a:rPr lang="en-GB" dirty="0"/>
              <a:t> </a:t>
            </a:r>
            <a:r>
              <a:rPr lang="en-GB" dirty="0" err="1"/>
              <a:t>nǐ</a:t>
            </a:r>
            <a:r>
              <a:rPr lang="en-GB" dirty="0"/>
              <a:t>, you </a:t>
            </a:r>
            <a:r>
              <a:rPr lang="en-GB" dirty="0">
                <a:solidFill>
                  <a:srgbClr val="000099"/>
                </a:solidFill>
              </a:rPr>
              <a:t>and</a:t>
            </a:r>
            <a:r>
              <a:rPr lang="en-GB" dirty="0"/>
              <a:t> </a:t>
            </a:r>
            <a:r>
              <a:rPr lang="en-GB" dirty="0" smtClean="0"/>
              <a:t>me</a:t>
            </a:r>
            <a:r>
              <a:rPr lang="en-GB" dirty="0" smtClean="0">
                <a:solidFill>
                  <a:srgbClr val="000099"/>
                </a:solidFill>
              </a:rPr>
              <a:t>/ </a:t>
            </a:r>
            <a:r>
              <a:rPr lang="en-GB" dirty="0" err="1" smtClean="0">
                <a:solidFill>
                  <a:srgbClr val="000099"/>
                </a:solidFill>
              </a:rPr>
              <a:t>toi</a:t>
            </a:r>
            <a:r>
              <a:rPr lang="en-GB" dirty="0" smtClean="0">
                <a:solidFill>
                  <a:srgbClr val="000099"/>
                </a:solidFill>
              </a:rPr>
              <a:t> et </a:t>
            </a:r>
            <a:r>
              <a:rPr lang="en-GB" dirty="0" err="1" smtClean="0">
                <a:solidFill>
                  <a:srgbClr val="000099"/>
                </a:solidFill>
              </a:rPr>
              <a:t>moi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rgbClr val="C00000"/>
                </a:solidFill>
                <a:latin typeface="Calibri"/>
                <a:cs typeface="Calibri"/>
              </a:rPr>
              <a:t>❷</a:t>
            </a:r>
            <a:r>
              <a:rPr lang="zh-TW" altLang="en-US" b="1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zh-TW" altLang="en-US" b="1" dirty="0" smtClean="0">
                <a:solidFill>
                  <a:srgbClr val="C00000"/>
                </a:solidFill>
              </a:rPr>
              <a:t>和 </a:t>
            </a:r>
            <a:r>
              <a:rPr lang="en-US" b="1" dirty="0" err="1" smtClean="0">
                <a:solidFill>
                  <a:srgbClr val="C00000"/>
                </a:solidFill>
              </a:rPr>
              <a:t>huò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/>
              <a:t>= </a:t>
            </a:r>
            <a:r>
              <a:rPr lang="en-US" b="1" dirty="0"/>
              <a:t>to </a:t>
            </a:r>
            <a:r>
              <a:rPr lang="en-US" b="1" dirty="0" smtClean="0"/>
              <a:t>join, mix </a:t>
            </a:r>
            <a:r>
              <a:rPr lang="en-US" b="1" dirty="0"/>
              <a:t>/ </a:t>
            </a:r>
            <a:r>
              <a:rPr lang="en-US" b="1" dirty="0" err="1">
                <a:solidFill>
                  <a:srgbClr val="C00000"/>
                </a:solidFill>
              </a:rPr>
              <a:t>rejoindre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mélanger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zh-CN" altLang="en-US" dirty="0" smtClean="0"/>
              <a:t>面粉  里  </a:t>
            </a:r>
            <a:r>
              <a:rPr lang="zh-CN" altLang="en-US" b="1" dirty="0" smtClean="0">
                <a:solidFill>
                  <a:srgbClr val="C00000"/>
                </a:solidFill>
              </a:rPr>
              <a:t>和 </a:t>
            </a:r>
            <a:r>
              <a:rPr lang="zh-CN" altLang="en-US" dirty="0" smtClean="0"/>
              <a:t>点</a:t>
            </a:r>
            <a:r>
              <a:rPr lang="zh-CN" altLang="en-US" dirty="0"/>
              <a:t>儿</a:t>
            </a:r>
            <a:r>
              <a:rPr lang="zh-CN" altLang="en-US" dirty="0" smtClean="0"/>
              <a:t>糖</a:t>
            </a:r>
            <a:endParaRPr lang="fr-FR" altLang="zh-CN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err="1"/>
              <a:t>m</a:t>
            </a:r>
            <a:r>
              <a:rPr lang="en-US" dirty="0" err="1" smtClean="0"/>
              <a:t>iànfěn</a:t>
            </a:r>
            <a:r>
              <a:rPr lang="en-US" dirty="0" smtClean="0"/>
              <a:t> </a:t>
            </a:r>
            <a:r>
              <a:rPr lang="en-US" dirty="0" err="1"/>
              <a:t>lǐ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huò</a:t>
            </a:r>
            <a:r>
              <a:rPr lang="en-US" dirty="0" smtClean="0"/>
              <a:t> </a:t>
            </a:r>
            <a:r>
              <a:rPr lang="en-US" dirty="0" err="1"/>
              <a:t>diǎn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táng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   (Ajouter </a:t>
            </a:r>
            <a:r>
              <a:rPr lang="fr-FR" dirty="0"/>
              <a:t>un peu de sucre à la </a:t>
            </a:r>
            <a:r>
              <a:rPr lang="fr-FR" dirty="0" smtClean="0"/>
              <a:t>farine)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en-US" b="1" dirty="0"/>
              <a:t>#</a:t>
            </a:r>
            <a:r>
              <a:rPr lang="en-US" b="1" dirty="0" smtClean="0"/>
              <a:t>7 </a:t>
            </a:r>
            <a:r>
              <a:rPr lang="zh-TW" altLang="en-US" b="1" dirty="0" smtClean="0"/>
              <a:t>会 </a:t>
            </a:r>
            <a:r>
              <a:rPr lang="en-US" b="1" dirty="0" err="1" smtClean="0"/>
              <a:t>huì</a:t>
            </a:r>
            <a:r>
              <a:rPr lang="en-US" b="1" dirty="0" smtClean="0"/>
              <a:t> </a:t>
            </a:r>
            <a:r>
              <a:rPr lang="en-US" b="1" dirty="0" smtClean="0"/>
              <a:t>&amp; </a:t>
            </a:r>
            <a:r>
              <a:rPr lang="en-US" b="1" dirty="0" err="1" smtClean="0"/>
              <a:t>kuài</a:t>
            </a:r>
            <a:r>
              <a:rPr lang="en-US" b="1" dirty="0" smtClean="0"/>
              <a:t>          </a:t>
            </a:r>
            <a:r>
              <a:rPr lang="en-US" sz="2700" dirty="0" smtClean="0">
                <a:solidFill>
                  <a:srgbClr val="000099"/>
                </a:solidFill>
              </a:rPr>
              <a:t>two </a:t>
            </a:r>
            <a:r>
              <a:rPr lang="en-US" sz="2700" dirty="0">
                <a:solidFill>
                  <a:srgbClr val="000099"/>
                </a:solidFill>
              </a:rPr>
              <a:t>pronunciations</a:t>
            </a:r>
            <a:endParaRPr lang="en-US" sz="27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3568" y="6237312"/>
            <a:ext cx="1981200" cy="365760"/>
          </a:xfrm>
        </p:spPr>
        <p:txBody>
          <a:bodyPr/>
          <a:lstStyle/>
          <a:p>
            <a:fld id="{0304EDA5-8BCD-44CA-9314-00CE6D7E6983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0099"/>
                </a:solidFill>
                <a:latin typeface="Calibri"/>
                <a:cs typeface="Calibri"/>
              </a:rPr>
              <a:t>❶</a:t>
            </a:r>
            <a:r>
              <a:rPr lang="zh-TW" altLang="en-US" b="1" dirty="0" smtClean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lang="zh-TW" altLang="en-US" b="1" dirty="0" smtClean="0">
                <a:solidFill>
                  <a:srgbClr val="000099"/>
                </a:solidFill>
              </a:rPr>
              <a:t>会 </a:t>
            </a:r>
            <a:r>
              <a:rPr lang="en-US" b="1" dirty="0" err="1" smtClean="0">
                <a:solidFill>
                  <a:srgbClr val="000099"/>
                </a:solidFill>
              </a:rPr>
              <a:t>huì</a:t>
            </a:r>
            <a:r>
              <a:rPr lang="en-US" b="1" dirty="0" smtClean="0">
                <a:solidFill>
                  <a:srgbClr val="000099"/>
                </a:solidFill>
              </a:rPr>
              <a:t>  </a:t>
            </a:r>
            <a:r>
              <a:rPr lang="fr-FR" dirty="0" smtClean="0"/>
              <a:t>rencontre</a:t>
            </a:r>
            <a:r>
              <a:rPr lang="fr-FR" dirty="0"/>
              <a:t>, pouvoir, réunion, savoir, </a:t>
            </a:r>
            <a:r>
              <a:rPr lang="fr-FR" dirty="0" smtClean="0"/>
              <a:t>moment</a:t>
            </a:r>
          </a:p>
          <a:p>
            <a:r>
              <a:rPr lang="zh-TW" altLang="en-US" dirty="0"/>
              <a:t>开</a:t>
            </a:r>
            <a:r>
              <a:rPr lang="zh-TW" altLang="en-US" dirty="0">
                <a:solidFill>
                  <a:srgbClr val="000099"/>
                </a:solidFill>
              </a:rPr>
              <a:t>会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 err="1" smtClean="0"/>
              <a:t>kāihuì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 err="1" smtClean="0"/>
              <a:t>réunion</a:t>
            </a:r>
            <a:endParaRPr lang="en-US" dirty="0" smtClean="0"/>
          </a:p>
          <a:p>
            <a:r>
              <a:rPr lang="zh-TW" altLang="en-US" dirty="0"/>
              <a:t>相</a:t>
            </a:r>
            <a:r>
              <a:rPr lang="zh-TW" altLang="en-US" dirty="0">
                <a:solidFill>
                  <a:srgbClr val="000099"/>
                </a:solidFill>
              </a:rPr>
              <a:t>会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 err="1"/>
              <a:t>xiānghuì</a:t>
            </a:r>
            <a:r>
              <a:rPr lang="en-US" dirty="0"/>
              <a:t>, meet) = </a:t>
            </a:r>
            <a:r>
              <a:rPr lang="en-US" dirty="0" err="1"/>
              <a:t>rencontrer</a:t>
            </a:r>
            <a:endParaRPr lang="en-US" dirty="0" smtClean="0"/>
          </a:p>
          <a:p>
            <a:endParaRPr lang="fr-FR" dirty="0"/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C00000"/>
                </a:solidFill>
                <a:latin typeface="Calibri"/>
                <a:cs typeface="Calibri"/>
              </a:rPr>
              <a:t>❷ </a:t>
            </a:r>
            <a:r>
              <a:rPr lang="zh-TW" altLang="en-US" b="1" dirty="0" smtClean="0">
                <a:solidFill>
                  <a:srgbClr val="C00000"/>
                </a:solidFill>
              </a:rPr>
              <a:t>会 </a:t>
            </a:r>
            <a:r>
              <a:rPr lang="en-GB" b="1" dirty="0" err="1" smtClean="0">
                <a:solidFill>
                  <a:srgbClr val="C00000"/>
                </a:solidFill>
              </a:rPr>
              <a:t>kuài</a:t>
            </a:r>
            <a:r>
              <a:rPr lang="en-GB" b="1" dirty="0" smtClean="0">
                <a:solidFill>
                  <a:srgbClr val="C00000"/>
                </a:solidFill>
              </a:rPr>
              <a:t>   </a:t>
            </a:r>
            <a:r>
              <a:rPr lang="en-GB" dirty="0" smtClean="0"/>
              <a:t>computing, calculating / </a:t>
            </a:r>
            <a:r>
              <a:rPr lang="en-GB" dirty="0" err="1" smtClean="0">
                <a:solidFill>
                  <a:srgbClr val="C00000"/>
                </a:solidFill>
              </a:rPr>
              <a:t>calculer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dirty="0" err="1" smtClean="0">
                <a:solidFill>
                  <a:srgbClr val="C00000"/>
                </a:solidFill>
              </a:rPr>
              <a:t>compter</a:t>
            </a:r>
            <a:endParaRPr lang="en-GB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    </a:t>
            </a:r>
            <a:r>
              <a:rPr lang="zh-TW" altLang="en-US" dirty="0" smtClean="0">
                <a:solidFill>
                  <a:srgbClr val="C00000"/>
                </a:solidFill>
              </a:rPr>
              <a:t>会</a:t>
            </a:r>
            <a:r>
              <a:rPr lang="zh-TW" altLang="en-US" dirty="0"/>
              <a:t>计 </a:t>
            </a:r>
            <a:r>
              <a:rPr lang="en-US" dirty="0" err="1" smtClean="0">
                <a:solidFill>
                  <a:srgbClr val="C00000"/>
                </a:solidFill>
              </a:rPr>
              <a:t>kuài</a:t>
            </a:r>
            <a:r>
              <a:rPr lang="en-US" dirty="0" err="1" smtClean="0"/>
              <a:t>jì</a:t>
            </a:r>
            <a:r>
              <a:rPr lang="en-US" dirty="0"/>
              <a:t>, accountant / </a:t>
            </a:r>
            <a:r>
              <a:rPr lang="en-US" dirty="0" err="1">
                <a:solidFill>
                  <a:srgbClr val="C00000"/>
                </a:solidFill>
              </a:rPr>
              <a:t>Comptabilité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#</a:t>
            </a:r>
            <a:r>
              <a:rPr lang="en-US" b="1" dirty="0" smtClean="0">
                <a:solidFill>
                  <a:srgbClr val="000099"/>
                </a:solidFill>
              </a:rPr>
              <a:t>8 </a:t>
            </a:r>
            <a:r>
              <a:rPr lang="zh-TW" altLang="en-US" b="1" dirty="0" smtClean="0">
                <a:solidFill>
                  <a:srgbClr val="000099"/>
                </a:solidFill>
              </a:rPr>
              <a:t>乐 </a:t>
            </a:r>
            <a:r>
              <a:rPr lang="en-US" b="1" dirty="0" err="1" smtClean="0">
                <a:solidFill>
                  <a:srgbClr val="000099"/>
                </a:solidFill>
              </a:rPr>
              <a:t>lè</a:t>
            </a:r>
            <a:r>
              <a:rPr lang="en-US" b="1" dirty="0" smtClean="0">
                <a:solidFill>
                  <a:srgbClr val="000099"/>
                </a:solidFill>
              </a:rPr>
              <a:t> &amp;</a:t>
            </a:r>
            <a:r>
              <a:rPr lang="en-US" b="1" dirty="0">
                <a:solidFill>
                  <a:srgbClr val="000099"/>
                </a:solidFill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</a:rPr>
              <a:t>yuè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dirty="0"/>
              <a:t> </a:t>
            </a:r>
            <a:r>
              <a:rPr lang="en-US" dirty="0" smtClean="0"/>
              <a:t>      two pronunciations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b="1" dirty="0" smtClean="0">
                <a:solidFill>
                  <a:srgbClr val="000099"/>
                </a:solidFill>
                <a:latin typeface="Calibri"/>
                <a:cs typeface="Calibri"/>
              </a:rPr>
              <a:t>❶ </a:t>
            </a:r>
            <a:r>
              <a:rPr lang="zh-TW" altLang="en-US" b="1" dirty="0" smtClean="0">
                <a:solidFill>
                  <a:srgbClr val="000099"/>
                </a:solidFill>
              </a:rPr>
              <a:t>乐 </a:t>
            </a:r>
            <a:r>
              <a:rPr lang="en-US" b="1" dirty="0" err="1" smtClean="0">
                <a:solidFill>
                  <a:srgbClr val="000099"/>
                </a:solidFill>
              </a:rPr>
              <a:t>lè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>
                <a:solidFill>
                  <a:srgbClr val="000099"/>
                </a:solidFill>
              </a:rPr>
              <a:t>= Happy / </a:t>
            </a:r>
            <a:r>
              <a:rPr lang="en-US" b="1" dirty="0" err="1">
                <a:solidFill>
                  <a:srgbClr val="000099"/>
                </a:solidFill>
              </a:rPr>
              <a:t>heureux</a:t>
            </a:r>
            <a:endParaRPr lang="en-US" b="1" dirty="0" smtClean="0">
              <a:solidFill>
                <a:srgbClr val="000099"/>
              </a:solidFill>
            </a:endParaRPr>
          </a:p>
          <a:p>
            <a:r>
              <a:rPr lang="zh-TW" altLang="en-US" dirty="0" smtClean="0"/>
              <a:t>生   日 快   </a:t>
            </a:r>
            <a:r>
              <a:rPr lang="zh-TW" altLang="en-US" dirty="0" smtClean="0">
                <a:solidFill>
                  <a:srgbClr val="000099"/>
                </a:solidFill>
              </a:rPr>
              <a:t>乐</a:t>
            </a:r>
            <a:endParaRPr lang="fr-FR" altLang="zh-TW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dirty="0" err="1"/>
              <a:t>s</a:t>
            </a:r>
            <a:r>
              <a:rPr lang="en-US" sz="2400" dirty="0" err="1" smtClean="0"/>
              <a:t>hēng</a:t>
            </a:r>
            <a:r>
              <a:rPr lang="en-US" sz="2400" dirty="0" smtClean="0"/>
              <a:t> </a:t>
            </a:r>
            <a:r>
              <a:rPr lang="en-US" sz="2400" dirty="0" err="1" smtClean="0"/>
              <a:t>rì</a:t>
            </a:r>
            <a:r>
              <a:rPr lang="en-US" sz="2400" dirty="0" smtClean="0"/>
              <a:t>  </a:t>
            </a:r>
            <a:r>
              <a:rPr lang="en-US" sz="2400" dirty="0" err="1" smtClean="0"/>
              <a:t>kuài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lè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zh-TW" altLang="en-US" sz="2400" b="1" dirty="0" smtClean="0">
                <a:solidFill>
                  <a:srgbClr val="000099"/>
                </a:solidFill>
                <a:latin typeface="Calibri"/>
                <a:cs typeface="Calibri"/>
              </a:rPr>
              <a:t>❷ </a:t>
            </a:r>
            <a:r>
              <a:rPr lang="zh-TW" altLang="en-US" sz="2800" b="1" dirty="0" smtClean="0">
                <a:solidFill>
                  <a:srgbClr val="C00000"/>
                </a:solidFill>
              </a:rPr>
              <a:t>乐 </a:t>
            </a:r>
            <a:r>
              <a:rPr lang="en-US" sz="2800" b="1" dirty="0" err="1" smtClean="0">
                <a:solidFill>
                  <a:srgbClr val="C00000"/>
                </a:solidFill>
              </a:rPr>
              <a:t>yuè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fr-FR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sz="2400" dirty="0" smtClean="0"/>
              <a:t>     音</a:t>
            </a:r>
            <a:r>
              <a:rPr lang="zh-TW" altLang="en-US" sz="2400" dirty="0" smtClean="0">
                <a:solidFill>
                  <a:srgbClr val="C00000"/>
                </a:solidFill>
              </a:rPr>
              <a:t>乐</a:t>
            </a:r>
            <a:r>
              <a:rPr lang="en-US" altLang="zh-TW" sz="2400" dirty="0" err="1"/>
              <a:t>y</a:t>
            </a:r>
            <a:r>
              <a:rPr lang="en-US" sz="2400" dirty="0" err="1" smtClean="0"/>
              <a:t>īn</a:t>
            </a:r>
            <a:r>
              <a:rPr lang="en-US" sz="2400" dirty="0" err="1" smtClean="0">
                <a:solidFill>
                  <a:srgbClr val="C00000"/>
                </a:solidFill>
              </a:rPr>
              <a:t>yuè</a:t>
            </a:r>
            <a:r>
              <a:rPr lang="en-US" sz="2400" dirty="0" smtClean="0"/>
              <a:t> : music / </a:t>
            </a:r>
            <a:r>
              <a:rPr lang="en-US" sz="2400" dirty="0" err="1" smtClean="0"/>
              <a:t>musique</a:t>
            </a:r>
            <a:endParaRPr lang="en-US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 </a:t>
            </a:r>
            <a:r>
              <a:rPr lang="zh-TW" altLang="en-US" sz="2400" dirty="0" smtClean="0">
                <a:solidFill>
                  <a:srgbClr val="C00000"/>
                </a:solidFill>
              </a:rPr>
              <a:t>乐</a:t>
            </a:r>
            <a:r>
              <a:rPr lang="zh-TW" altLang="en-US" sz="2400" dirty="0" smtClean="0"/>
              <a:t>器 </a:t>
            </a:r>
            <a:r>
              <a:rPr lang="en-US" altLang="zh-TW" sz="2400" dirty="0" err="1">
                <a:solidFill>
                  <a:srgbClr val="C00000"/>
                </a:solidFill>
              </a:rPr>
              <a:t>y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uè</a:t>
            </a:r>
            <a:r>
              <a:rPr lang="en-US" altLang="zh-TW" sz="2400" dirty="0" err="1" smtClean="0"/>
              <a:t>qì</a:t>
            </a:r>
            <a:r>
              <a:rPr lang="en-US" altLang="zh-TW" sz="2400" dirty="0" smtClean="0"/>
              <a:t> : instrument </a:t>
            </a:r>
            <a:r>
              <a:rPr lang="en-US" altLang="zh-TW" sz="2400" dirty="0"/>
              <a:t>de </a:t>
            </a:r>
            <a:r>
              <a:rPr lang="en-US" altLang="zh-TW" sz="2400" dirty="0" err="1"/>
              <a:t>musique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5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99"/>
                </a:solidFill>
              </a:rPr>
              <a:t>#9</a:t>
            </a:r>
            <a:r>
              <a:rPr lang="zh-TW" altLang="en-US" sz="3600" b="1" dirty="0" smtClean="0">
                <a:solidFill>
                  <a:srgbClr val="000099"/>
                </a:solidFill>
              </a:rPr>
              <a:t>长 </a:t>
            </a:r>
            <a:r>
              <a:rPr lang="en-US" altLang="zh-TW" sz="3600" b="1" dirty="0" err="1" smtClean="0">
                <a:solidFill>
                  <a:srgbClr val="000099"/>
                </a:solidFill>
              </a:rPr>
              <a:t>cháng</a:t>
            </a:r>
            <a:r>
              <a:rPr lang="en-US" altLang="zh-TW" sz="3600" b="1" dirty="0" smtClean="0">
                <a:solidFill>
                  <a:srgbClr val="000099"/>
                </a:solidFill>
              </a:rPr>
              <a:t> &amp; </a:t>
            </a:r>
            <a:r>
              <a:rPr lang="en-US" altLang="zh-TW" sz="3600" b="1" dirty="0" err="1" smtClean="0">
                <a:solidFill>
                  <a:srgbClr val="000099"/>
                </a:solidFill>
              </a:rPr>
              <a:t>zhǎng</a:t>
            </a:r>
            <a:r>
              <a:rPr lang="en-US" altLang="zh-TW" sz="3600" b="1" dirty="0" smtClean="0">
                <a:solidFill>
                  <a:srgbClr val="000099"/>
                </a:solidFill>
              </a:rPr>
              <a:t>       </a:t>
            </a:r>
            <a:r>
              <a:rPr lang="en-US" sz="2700" dirty="0" smtClean="0"/>
              <a:t>two </a:t>
            </a:r>
            <a:r>
              <a:rPr lang="en-US" sz="2700" dirty="0"/>
              <a:t>pronunciations</a:t>
            </a:r>
            <a:endParaRPr lang="en-US" sz="2700" b="1" dirty="0">
              <a:solidFill>
                <a:srgbClr val="00009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DaphneOLSON@2023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EDA5-8BCD-44CA-9314-00CE6D7E6983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solidFill>
                  <a:srgbClr val="000099"/>
                </a:solidFill>
                <a:latin typeface="Calibri"/>
                <a:cs typeface="Calibri"/>
              </a:rPr>
              <a:t>❶ </a:t>
            </a:r>
            <a:r>
              <a:rPr lang="zh-TW" altLang="en-US" b="1" dirty="0" smtClean="0">
                <a:solidFill>
                  <a:srgbClr val="000099"/>
                </a:solidFill>
              </a:rPr>
              <a:t>长 </a:t>
            </a:r>
            <a:r>
              <a:rPr lang="en-US" altLang="zh-TW" b="1" dirty="0" err="1" smtClean="0">
                <a:solidFill>
                  <a:srgbClr val="000099"/>
                </a:solidFill>
              </a:rPr>
              <a:t>cháng</a:t>
            </a:r>
            <a:r>
              <a:rPr lang="en-US" altLang="zh-TW" b="1" dirty="0" smtClean="0">
                <a:solidFill>
                  <a:srgbClr val="000099"/>
                </a:solidFill>
              </a:rPr>
              <a:t> = long/ longue</a:t>
            </a:r>
          </a:p>
          <a:p>
            <a:r>
              <a:rPr lang="zh-CN" altLang="en-US" b="1" dirty="0" smtClean="0"/>
              <a:t> 很 </a:t>
            </a:r>
            <a:r>
              <a:rPr lang="zh-CN" altLang="en-US" b="1" dirty="0" smtClean="0">
                <a:solidFill>
                  <a:srgbClr val="000099"/>
                </a:solidFill>
              </a:rPr>
              <a:t>长 </a:t>
            </a:r>
            <a:r>
              <a:rPr lang="zh-CN" altLang="en-US" b="1" dirty="0" smtClean="0"/>
              <a:t>的 故 事 </a:t>
            </a:r>
            <a:endParaRPr lang="fr-FR" b="1" dirty="0" smtClean="0"/>
          </a:p>
          <a:p>
            <a:pPr marL="0" indent="0">
              <a:buNone/>
            </a:pP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hĕn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cháng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gùshì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C’est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une longue 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histoire)</a:t>
            </a:r>
          </a:p>
          <a:p>
            <a:pPr marL="0" indent="0">
              <a:buNone/>
            </a:pPr>
            <a:endParaRPr 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C00000"/>
                </a:solidFill>
                <a:latin typeface="Calibri"/>
                <a:cs typeface="Calibri"/>
              </a:rPr>
              <a:t>❷ </a:t>
            </a:r>
            <a:r>
              <a:rPr lang="zh-TW" altLang="en-US" b="1" dirty="0" smtClean="0">
                <a:solidFill>
                  <a:srgbClr val="C00000"/>
                </a:solidFill>
              </a:rPr>
              <a:t>长</a:t>
            </a:r>
            <a:r>
              <a:rPr lang="en-US" altLang="zh-TW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zhǎng</a:t>
            </a:r>
            <a:endParaRPr lang="fr-FR" altLang="zh-TW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TW" alt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长</a:t>
            </a:r>
            <a:r>
              <a:rPr lang="zh-TW" altLang="en-US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 </a:t>
            </a:r>
            <a:r>
              <a:rPr lang="en-US" altLang="zh-TW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zhǎng</a:t>
            </a:r>
            <a:r>
              <a:rPr lang="en-US" altLang="zh-TW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</a:t>
            </a:r>
            <a:r>
              <a:rPr lang="en-US" altLang="zh-TW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TW" b="1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 up/ </a:t>
            </a:r>
            <a:r>
              <a:rPr lang="en-US" altLang="zh-TW" b="1" dirty="0" err="1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grandir</a:t>
            </a:r>
            <a:endParaRPr lang="en-US" altLang="zh-TW" b="1" dirty="0" smtClean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181</TotalTime>
  <Words>512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多音字(duō yīn zì) Polyphones en chinois mandarin</vt:lpstr>
      <vt:lpstr>  #2 空 kōng &amp; kòng       two pronunciations</vt:lpstr>
      <vt:lpstr>#3 着 zháo , zhe, zhuó &amp; zhāo  four different pronunciations</vt:lpstr>
      <vt:lpstr>#4 还 hái &amp; huán           two pronunciations</vt:lpstr>
      <vt:lpstr>#5 看 kàn &amp;  kān                 two pronunciations</vt:lpstr>
      <vt:lpstr>#6 和 hé &amp; huò      two pronunciations et plus </vt:lpstr>
      <vt:lpstr> #7 会 huì &amp; kuài          two pronunciations</vt:lpstr>
      <vt:lpstr>#8 乐 lè &amp; yuè        two pronunciations</vt:lpstr>
      <vt:lpstr>#9长 cháng &amp; zhǎng       two pronunciations</vt:lpstr>
      <vt:lpstr>#10 便 pián &amp; biàn            two pronunciations</vt:lpstr>
      <vt:lpstr> Common Chinese Polyphones  (多音字 Duō yīnzì)</vt:lpstr>
      <vt:lpstr>了  ❶ le  ❷ liǎo</vt:lpstr>
      <vt:lpstr>不 ❶bù ❷ bú = no, not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多音字(duō yīn zì)</dc:title>
  <dc:creator>colson</dc:creator>
  <cp:lastModifiedBy>colson</cp:lastModifiedBy>
  <cp:revision>32</cp:revision>
  <dcterms:created xsi:type="dcterms:W3CDTF">2023-10-20T11:18:09Z</dcterms:created>
  <dcterms:modified xsi:type="dcterms:W3CDTF">2025-05-12T12:49:12Z</dcterms:modified>
</cp:coreProperties>
</file>