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Lato-regular.fntdata"/><Relationship Id="rId27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1bc049457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1bc049457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1bda29953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1bda29953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1c630faab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1c630faab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1c0a9c20a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1c0a9c20a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1c0a9c20a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1c0a9c20a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1c0a9c20a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1c0a9c20a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1c0a9c20a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1c0a9c20a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1c630faabf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1c630faabf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1c630faabf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1c630faabf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1b6749b77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1b6749b77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1b50035b8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1b50035b8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(i)  improve spectral and energy efficiencies by merging two technologies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(ii) ISAC seeks to deep integration of both technologies (one aids the other)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1b6749b77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1b6749b77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delta</a:t>
            </a:r>
            <a:r>
              <a:rPr lang="en-GB"/>
              <a:t> denotes maximum detection error probability over all codewords and target states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1b6749b772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1b6749b772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Rx is the statistical covariance matrix of the tx signal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 optimal Rx would have its eigenvectors matching those of Hc, while the eigenvalues are determined by the water-filling algorithm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sensing optimal Rx would be aligned with the dominant eigenvector of Hs.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1b6749b772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1b6749b772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My idea is to introduce the limitations of the torch metaphor and provide firm ground for the introduction of the projector later.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1c630faab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1c630faab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c630faab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1c630faab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1c630faab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1c630faab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7650" y="1391800"/>
            <a:ext cx="7688700" cy="33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  <a:defRPr>
                <a:solidFill>
                  <a:schemeClr val="dk2"/>
                </a:solidFill>
              </a:defRPr>
            </a:lvl1pPr>
            <a:lvl2pPr indent="-29845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2pPr>
            <a:lvl3pPr indent="-29845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3pPr>
            <a:lvl4pPr indent="-298450" lvl="3" marL="1828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>
                <a:solidFill>
                  <a:schemeClr val="dk2"/>
                </a:solidFill>
              </a:defRPr>
            </a:lvl4pPr>
            <a:lvl5pPr indent="-298450" lvl="4" marL="2286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5pPr>
            <a:lvl6pPr indent="-298450" lvl="5" marL="2743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6pPr>
            <a:lvl7pPr indent="-298450" lvl="6" marL="3200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>
                <a:solidFill>
                  <a:schemeClr val="dk2"/>
                </a:solidFill>
              </a:defRPr>
            </a:lvl7pPr>
            <a:lvl8pPr indent="-298450" lvl="7" marL="3657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8pPr>
            <a:lvl9pPr indent="-298450" lvl="8" marL="411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22.png"/><Relationship Id="rId5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Relationship Id="rId4" Type="http://schemas.openxmlformats.org/officeDocument/2006/relationships/image" Target="../media/image31.png"/><Relationship Id="rId5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20.png"/><Relationship Id="rId5" Type="http://schemas.openxmlformats.org/officeDocument/2006/relationships/image" Target="../media/image14.png"/><Relationship Id="rId6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9.png"/><Relationship Id="rId4" Type="http://schemas.openxmlformats.org/officeDocument/2006/relationships/image" Target="../media/image2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Relationship Id="rId4" Type="http://schemas.openxmlformats.org/officeDocument/2006/relationships/image" Target="../media/image25.png"/><Relationship Id="rId5" Type="http://schemas.openxmlformats.org/officeDocument/2006/relationships/image" Target="../media/image3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5.png"/><Relationship Id="rId5" Type="http://schemas.openxmlformats.org/officeDocument/2006/relationships/image" Target="../media/image1.png"/><Relationship Id="rId6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0.png"/><Relationship Id="rId4" Type="http://schemas.openxmlformats.org/officeDocument/2006/relationships/image" Target="../media/image3.png"/><Relationship Id="rId5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0" lang="en-GB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Torch to Projector:​</a:t>
            </a:r>
            <a:br>
              <a:rPr b="0" lang="en-GB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-GB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Fundamental Tradeoff of Integrated Sensing and Communications​</a:t>
            </a:r>
            <a:endParaRPr b="0"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b="1" lang="en-GB" sz="1050"/>
              <a:t>Yifeng Xiong, Member, IEEE, Fan Liu, Member, IEEE, Kai Wan, Member, IEEE, Weijie Yuan, Member, IEEE, Yuanhao Cui, Member, IEEE, and Giuseppe Caire, Fellow, IEEE</a:t>
            </a:r>
            <a:r>
              <a:rPr lang="en-GB" sz="1050"/>
              <a:t>​</a:t>
            </a:r>
            <a:endParaRPr/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729452" y="396002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432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Vojtech Haspl, Qizhi Pan, Brice Setra Robert​</a:t>
            </a:r>
            <a:endParaRPr sz="432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DRT - </a:t>
            </a:r>
            <a:r>
              <a:rPr lang="en-GB" sz="2266"/>
              <a:t>Deterministic-Random Trade Off</a:t>
            </a:r>
            <a:endParaRPr sz="2266"/>
          </a:p>
        </p:txBody>
      </p:sp>
      <p:sp>
        <p:nvSpPr>
          <p:cNvPr id="168" name="Google Shape;168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69" name="Google Shape;16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13" y="1845425"/>
            <a:ext cx="8648773" cy="3147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0125" y="648125"/>
            <a:ext cx="3356275" cy="129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6250" y="1325800"/>
            <a:ext cx="5689751" cy="5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Cramer-Rao Bound </a:t>
            </a:r>
            <a:r>
              <a:rPr b="0" lang="en-GB" sz="1155"/>
              <a:t>(also the inverse FIM)</a:t>
            </a:r>
            <a:endParaRPr b="0" sz="1155"/>
          </a:p>
        </p:txBody>
      </p:sp>
      <p:sp>
        <p:nvSpPr>
          <p:cNvPr id="177" name="Google Shape;177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78" name="Google Shape;17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300" y="1350125"/>
            <a:ext cx="3590460" cy="17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3"/>
          <p:cNvSpPr txBox="1"/>
          <p:nvPr/>
        </p:nvSpPr>
        <p:spPr>
          <a:xfrm>
            <a:off x="638425" y="4637600"/>
            <a:ext cx="768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</a:t>
            </a:r>
            <a:r>
              <a:rPr lang="en-GB"/>
              <a:t>rade-Off between sensing accuracy (minimizing CRB) and communication performance (rate)</a:t>
            </a:r>
            <a:endParaRPr/>
          </a:p>
        </p:txBody>
      </p:sp>
      <p:pic>
        <p:nvPicPr>
          <p:cNvPr id="180" name="Google Shape;18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0275" y="3142125"/>
            <a:ext cx="6015726" cy="149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16450" y="1005775"/>
            <a:ext cx="3201702" cy="2284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Unified Waveform</a:t>
            </a:r>
            <a:endParaRPr/>
          </a:p>
        </p:txBody>
      </p:sp>
      <p:sp>
        <p:nvSpPr>
          <p:cNvPr id="187" name="Google Shape;187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88" name="Google Shape;18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950" y="1657350"/>
            <a:ext cx="5209950" cy="201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5475" y="1777351"/>
            <a:ext cx="1546025" cy="177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4"/>
          <p:cNvSpPr txBox="1"/>
          <p:nvPr/>
        </p:nvSpPr>
        <p:spPr>
          <a:xfrm>
            <a:off x="807600" y="1276350"/>
            <a:ext cx="3071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Orthogonal Resource Allocation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" name="Google Shape;191;p24"/>
          <p:cNvSpPr txBox="1"/>
          <p:nvPr/>
        </p:nvSpPr>
        <p:spPr>
          <a:xfrm>
            <a:off x="6766450" y="1383750"/>
            <a:ext cx="1728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Unified</a:t>
            </a:r>
            <a:r>
              <a:rPr lang="en-GB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Waveform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2" name="Google Shape;19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0850" y="4291550"/>
            <a:ext cx="7688701" cy="65036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4"/>
          <p:cNvSpPr txBox="1"/>
          <p:nvPr/>
        </p:nvSpPr>
        <p:spPr>
          <a:xfrm>
            <a:off x="696150" y="4020575"/>
            <a:ext cx="80781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Sensing-Optimal Waveform                                                                       Communication-Optimal Waveform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100">
                <a:latin typeface="Lato"/>
                <a:ea typeface="Lato"/>
                <a:cs typeface="Lato"/>
                <a:sym typeface="Lato"/>
              </a:rPr>
              <a:t>DRT And ST in Practical ISAC Systems</a:t>
            </a:r>
            <a:endParaRPr sz="3400"/>
          </a:p>
        </p:txBody>
      </p:sp>
      <p:sp>
        <p:nvSpPr>
          <p:cNvPr id="199" name="Google Shape;199;p25"/>
          <p:cNvSpPr txBox="1"/>
          <p:nvPr>
            <p:ph idx="1" type="body"/>
          </p:nvPr>
        </p:nvSpPr>
        <p:spPr>
          <a:xfrm>
            <a:off x="763600" y="1165000"/>
            <a:ext cx="7146600" cy="5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DRT: D</a:t>
            </a:r>
            <a:r>
              <a:rPr lang="en-GB"/>
              <a:t>etermination</a:t>
            </a:r>
            <a:r>
              <a:rPr lang="en-GB"/>
              <a:t> and randomness tradeoff</a:t>
            </a:r>
            <a:endParaRPr/>
          </a:p>
        </p:txBody>
      </p:sp>
      <p:sp>
        <p:nvSpPr>
          <p:cNvPr id="200" name="Google Shape;200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01" name="Google Shape;20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4675" y="3160325"/>
            <a:ext cx="1953350" cy="191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162" y="1489098"/>
            <a:ext cx="3000926" cy="1579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5"/>
          <p:cNvSpPr txBox="1"/>
          <p:nvPr/>
        </p:nvSpPr>
        <p:spPr>
          <a:xfrm>
            <a:off x="4742675" y="1107125"/>
            <a:ext cx="41739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ST: Subspace tradeoff —&gt;communication subspace and sensing subspace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4" name="Google Shape;20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68650" y="2273225"/>
            <a:ext cx="2333699" cy="191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68900" y="1923650"/>
            <a:ext cx="2401208" cy="275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DRT: Sensing with Random Signals</a:t>
            </a:r>
            <a:endParaRPr/>
          </a:p>
        </p:txBody>
      </p:sp>
      <p:sp>
        <p:nvSpPr>
          <p:cNvPr id="211" name="Google Shape;211;p26"/>
          <p:cNvSpPr txBox="1"/>
          <p:nvPr>
            <p:ph idx="1" type="body"/>
          </p:nvPr>
        </p:nvSpPr>
        <p:spPr>
          <a:xfrm>
            <a:off x="727650" y="1391800"/>
            <a:ext cx="7688700" cy="37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Tools:   Linear minimum MSE (LMMSE) estimator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· </a:t>
            </a:r>
            <a:r>
              <a:rPr lang="en-GB"/>
              <a:t>In precoding design </a:t>
            </a:r>
            <a:r>
              <a:rPr lang="en-GB"/>
              <a:t>the water-filling solution  may not be optimal due to the randomness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</a:t>
            </a:r>
            <a:r>
              <a:rPr lang="en-GB"/>
              <a:t>roposed 2 methods: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· Data-dependent design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Solve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· Data independent design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Solve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13" name="Google Shape;21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6596" y="3128671"/>
            <a:ext cx="4778899" cy="57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1213" y="4262075"/>
            <a:ext cx="4669674" cy="689989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6"/>
          <p:cNvSpPr txBox="1"/>
          <p:nvPr/>
        </p:nvSpPr>
        <p:spPr>
          <a:xfrm>
            <a:off x="6789750" y="32584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closed-form solution</a:t>
            </a:r>
            <a:endParaRPr/>
          </a:p>
        </p:txBody>
      </p:sp>
      <p:sp>
        <p:nvSpPr>
          <p:cNvPr id="216" name="Google Shape;216;p26"/>
          <p:cNvSpPr txBox="1"/>
          <p:nvPr/>
        </p:nvSpPr>
        <p:spPr>
          <a:xfrm>
            <a:off x="7448275" y="4406975"/>
            <a:ext cx="91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SGD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DRT: Sensing with Random Signals</a:t>
            </a:r>
            <a:endParaRPr/>
          </a:p>
        </p:txBody>
      </p:sp>
      <p:sp>
        <p:nvSpPr>
          <p:cNvPr id="222" name="Google Shape;222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23" name="Google Shape;22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450" y="1436375"/>
            <a:ext cx="3446050" cy="310532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7"/>
          <p:cNvSpPr txBox="1"/>
          <p:nvPr/>
        </p:nvSpPr>
        <p:spPr>
          <a:xfrm>
            <a:off x="4119900" y="1586550"/>
            <a:ext cx="3000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Data-dependent design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· </a:t>
            </a:r>
            <a:r>
              <a:rPr lang="en-GB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Pros: Low LMMSE error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· Cons: Huge cost in computation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5" name="Google Shape;225;p27"/>
          <p:cNvSpPr txBox="1"/>
          <p:nvPr/>
        </p:nvSpPr>
        <p:spPr>
          <a:xfrm>
            <a:off x="4119900" y="3358975"/>
            <a:ext cx="4660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Data-independent design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· Pros: Easy to compute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· Cons: I</a:t>
            </a:r>
            <a:r>
              <a:rPr lang="en-GB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nferior performance  (than d</a:t>
            </a:r>
            <a:r>
              <a:rPr lang="en-GB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ata-dependent design)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Frequency-domain ST: Valuating Sensing Resources</a:t>
            </a:r>
            <a:endParaRPr/>
          </a:p>
        </p:txBody>
      </p:sp>
      <p:sp>
        <p:nvSpPr>
          <p:cNvPr id="231" name="Google Shape;231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32" name="Google Shape;232;p28"/>
          <p:cNvSpPr txBox="1"/>
          <p:nvPr/>
        </p:nvSpPr>
        <p:spPr>
          <a:xfrm>
            <a:off x="545925" y="1339200"/>
            <a:ext cx="3911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Tools: </a:t>
            </a:r>
            <a:r>
              <a:rPr lang="en-GB" sz="1300"/>
              <a:t>Ziv-Zakai bound (ZZB) to mesure MSE</a:t>
            </a:r>
            <a:endParaRPr/>
          </a:p>
        </p:txBody>
      </p:sp>
      <p:pic>
        <p:nvPicPr>
          <p:cNvPr id="233" name="Google Shape;23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6050" y="1298025"/>
            <a:ext cx="4274176" cy="48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8"/>
          <p:cNvSpPr txBox="1"/>
          <p:nvPr/>
        </p:nvSpPr>
        <p:spPr>
          <a:xfrm>
            <a:off x="162075" y="1841325"/>
            <a:ext cx="6110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Numerically computed PSDs of ZZB optimal waveforms in different SNRs</a:t>
            </a:r>
            <a:endParaRPr/>
          </a:p>
        </p:txBody>
      </p:sp>
      <p:pic>
        <p:nvPicPr>
          <p:cNvPr id="235" name="Google Shape;23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400" y="2152375"/>
            <a:ext cx="3911776" cy="287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80575" y="2343450"/>
            <a:ext cx="4963426" cy="233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9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/>
          <p:nvPr>
            <p:ph type="title"/>
          </p:nvPr>
        </p:nvSpPr>
        <p:spPr>
          <a:xfrm>
            <a:off x="729450" y="571925"/>
            <a:ext cx="8414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Frequency-domain ST: Different strategies in SNRs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43" name="Google Shape;2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9850" y="1208350"/>
            <a:ext cx="5875082" cy="384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 up to this paper</a:t>
            </a:r>
            <a:endParaRPr/>
          </a:p>
        </p:txBody>
      </p:sp>
      <p:sp>
        <p:nvSpPr>
          <p:cNvPr id="249" name="Google Shape;249;p30"/>
          <p:cNvSpPr txBox="1"/>
          <p:nvPr>
            <p:ph idx="1" type="body"/>
          </p:nvPr>
        </p:nvSpPr>
        <p:spPr>
          <a:xfrm>
            <a:off x="727650" y="1647675"/>
            <a:ext cx="7574700" cy="21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· Theoretical analysis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· Tradeoffs faced in ISAC being further clarified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 · </a:t>
            </a:r>
            <a:r>
              <a:rPr lang="en-GB" sz="1600"/>
              <a:t>Designs to balance these tradeoffs might be the keys in future ISAC </a:t>
            </a:r>
            <a:r>
              <a:rPr lang="en-GB" sz="1600"/>
              <a:t>employment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600"/>
              <a:t>· Lots of problems remaining to be solved</a:t>
            </a:r>
            <a:endParaRPr sz="1600"/>
          </a:p>
        </p:txBody>
      </p:sp>
      <p:sp>
        <p:nvSpPr>
          <p:cNvPr id="250" name="Google Shape;250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Structure of the presentation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7650" y="1391800"/>
            <a:ext cx="7688700" cy="33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622300" rtl="0" algn="l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ISAC​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6223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Torch Metaphor and motivation for the Projector​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6223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DRT and ST in PRACTICAL ISAC SYSTEMS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6223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Video demo of ISAC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ISAC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7650" y="1391800"/>
            <a:ext cx="7688700" cy="33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-GB">
                <a:solidFill>
                  <a:schemeClr val="dk2"/>
                </a:solidFill>
              </a:rPr>
              <a:t>Integrated Communication and sensing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800" y="1821675"/>
            <a:ext cx="4224351" cy="320580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/>
        </p:nvSpPr>
        <p:spPr>
          <a:xfrm>
            <a:off x="5525425" y="4316025"/>
            <a:ext cx="30846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Fan Liu et al.: </a:t>
            </a:r>
            <a:r>
              <a:rPr lang="en-GB" sz="800">
                <a:solidFill>
                  <a:schemeClr val="dk2"/>
                </a:solidFill>
              </a:rPr>
              <a:t>Integrated Sensing and Communications: Toward Dual-Functional Wireless Networks for 6G and Beyond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Torch Metaphor</a:t>
            </a:r>
            <a:endParaRPr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4375" y="1389050"/>
            <a:ext cx="4839625" cy="211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175" y="1504450"/>
            <a:ext cx="3064408" cy="919312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/>
          <p:nvPr/>
        </p:nvSpPr>
        <p:spPr>
          <a:xfrm>
            <a:off x="874700" y="2371500"/>
            <a:ext cx="24948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System model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776300" y="4078300"/>
            <a:ext cx="24948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Performance</a:t>
            </a:r>
            <a:r>
              <a:rPr lang="en-GB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metrics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5476800" y="3676525"/>
            <a:ext cx="33543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Yifeng Xiong et al.: From Torch to Projector: Fundamental Tradeoff of Integrated Sensing and Communications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" name="Google Shape;115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16" name="Google Shape;11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450" y="3462975"/>
            <a:ext cx="1976133" cy="64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6300" y="2876802"/>
            <a:ext cx="1976125" cy="586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Torch Metaphor</a:t>
            </a:r>
            <a:endParaRPr/>
          </a:p>
        </p:txBody>
      </p:sp>
      <p:sp>
        <p:nvSpPr>
          <p:cNvPr id="123" name="Google Shape;123;p17"/>
          <p:cNvSpPr txBox="1"/>
          <p:nvPr>
            <p:ph idx="1" type="body"/>
          </p:nvPr>
        </p:nvSpPr>
        <p:spPr>
          <a:xfrm>
            <a:off x="727650" y="1391800"/>
            <a:ext cx="7688700" cy="33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25" name="Google Shape;12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391800"/>
            <a:ext cx="4615526" cy="317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3375" y="3269850"/>
            <a:ext cx="2850232" cy="90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7"/>
          <p:cNvSpPr txBox="1"/>
          <p:nvPr/>
        </p:nvSpPr>
        <p:spPr>
          <a:xfrm>
            <a:off x="4344775" y="1615950"/>
            <a:ext cx="3316200" cy="7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Towards The Projector</a:t>
            </a:r>
            <a:endParaRPr/>
          </a:p>
        </p:txBody>
      </p:sp>
      <p:sp>
        <p:nvSpPr>
          <p:cNvPr id="133" name="Google Shape;133;p18"/>
          <p:cNvSpPr txBox="1"/>
          <p:nvPr>
            <p:ph idx="1" type="body"/>
          </p:nvPr>
        </p:nvSpPr>
        <p:spPr>
          <a:xfrm>
            <a:off x="727650" y="1391800"/>
            <a:ext cx="7688700" cy="33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Problems with The Torch metaphor: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Does the tradeoff equation hold in general?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If not, under what conditions?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=&gt; new approach is needed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What is the </a:t>
            </a:r>
            <a:r>
              <a:rPr lang="en-GB" u="sng"/>
              <a:t>comms</a:t>
            </a:r>
            <a:r>
              <a:rPr lang="en-GB"/>
              <a:t> optimal vs </a:t>
            </a:r>
            <a:r>
              <a:rPr lang="en-GB" u="sng"/>
              <a:t>sensing</a:t>
            </a:r>
            <a:r>
              <a:rPr lang="en-GB"/>
              <a:t> optimal </a:t>
            </a:r>
            <a:r>
              <a:rPr lang="en-GB" u="sng"/>
              <a:t>waveform</a:t>
            </a:r>
            <a:r>
              <a:rPr lang="en-GB"/>
              <a:t>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Deterministic-random Tradeoff (DRT)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35" name="Google Shape;13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1675" y="716100"/>
            <a:ext cx="3593275" cy="225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Torch to Projector Metaphor</a:t>
            </a:r>
            <a:endParaRPr/>
          </a:p>
        </p:txBody>
      </p:sp>
      <p:sp>
        <p:nvSpPr>
          <p:cNvPr id="141" name="Google Shape;141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42" name="Google Shape;14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925" y="1492125"/>
            <a:ext cx="8681202" cy="317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S&amp;C Tradeoff as a Two-fold Tradeoff</a:t>
            </a:r>
            <a:endParaRPr/>
          </a:p>
        </p:txBody>
      </p:sp>
      <p:sp>
        <p:nvSpPr>
          <p:cNvPr id="148" name="Google Shape;148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49" name="Google Shape;14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8550" y="2889950"/>
            <a:ext cx="6187049" cy="204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0"/>
          <p:cNvSpPr txBox="1"/>
          <p:nvPr/>
        </p:nvSpPr>
        <p:spPr>
          <a:xfrm>
            <a:off x="4471350" y="4781950"/>
            <a:ext cx="35295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ISAC Gain</a:t>
            </a: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closely related to </a:t>
            </a:r>
            <a:r>
              <a:rPr lang="en-GB" sz="13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coupling strength</a:t>
            </a:r>
            <a:endParaRPr sz="13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1" name="Google Shape;15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1200" y="1017600"/>
            <a:ext cx="2496675" cy="6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0"/>
          <p:cNvSpPr txBox="1"/>
          <p:nvPr/>
        </p:nvSpPr>
        <p:spPr>
          <a:xfrm>
            <a:off x="3907525" y="1100350"/>
            <a:ext cx="22044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Two things occur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20"/>
          <p:cNvSpPr txBox="1"/>
          <p:nvPr/>
        </p:nvSpPr>
        <p:spPr>
          <a:xfrm>
            <a:off x="70225" y="1618850"/>
            <a:ext cx="6938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-GB" sz="1300">
                <a:solidFill>
                  <a:srgbClr val="C27BA0"/>
                </a:solidFill>
                <a:latin typeface="Lato"/>
                <a:ea typeface="Lato"/>
                <a:cs typeface="Lato"/>
                <a:sym typeface="Lato"/>
              </a:rPr>
              <a:t>Deterministic-Random Tradeoff (DRT):</a:t>
            </a: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The randomness of the ISAC signal reduces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4" name="Google Shape;15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37150" y="1695050"/>
            <a:ext cx="2348700" cy="90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0"/>
          <p:cNvSpPr txBox="1"/>
          <p:nvPr/>
        </p:nvSpPr>
        <p:spPr>
          <a:xfrm>
            <a:off x="126250" y="2546950"/>
            <a:ext cx="7798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-GB" sz="13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Subspace</a:t>
            </a:r>
            <a:r>
              <a:rPr lang="en-GB" sz="13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 Tradeoff (ST):</a:t>
            </a: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The signal power moves from the comms subspace to the sensing subspace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ISAC Signals </a:t>
            </a:r>
            <a:endParaRPr/>
          </a:p>
        </p:txBody>
      </p:sp>
      <p:sp>
        <p:nvSpPr>
          <p:cNvPr id="161" name="Google Shape;161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62" name="Google Shape;16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0575" y="1370501"/>
            <a:ext cx="6792050" cy="350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