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Raleway SemiBold"/>
      <p:regular r:id="rId42"/>
      <p:bold r:id="rId43"/>
      <p:italic r:id="rId44"/>
      <p:boldItalic r:id="rId45"/>
    </p:embeddedFont>
    <p:embeddedFont>
      <p:font typeface="Raleway Medium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4FD8AB-38FE-4F46-93C1-FCE7B328C365}">
  <a:tblStyle styleId="{DD4FD8AB-38FE-4F46-93C1-FCE7B328C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RalewaySemiBold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RalewaySemiBold-italic.fntdata"/><Relationship Id="rId43" Type="http://schemas.openxmlformats.org/officeDocument/2006/relationships/font" Target="fonts/RalewaySemiBold-bold.fntdata"/><Relationship Id="rId46" Type="http://schemas.openxmlformats.org/officeDocument/2006/relationships/font" Target="fonts/RalewayMedium-regular.fntdata"/><Relationship Id="rId45" Type="http://schemas.openxmlformats.org/officeDocument/2006/relationships/font" Target="fonts/Raleway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Medium-italic.fntdata"/><Relationship Id="rId47" Type="http://schemas.openxmlformats.org/officeDocument/2006/relationships/font" Target="fonts/RalewayMedium-bold.fntdata"/><Relationship Id="rId49" Type="http://schemas.openxmlformats.org/officeDocument/2006/relationships/font" Target="fonts/Raleway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cb95df7d0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cb95df7d0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add theme</a:t>
            </a:r>
            <a:br>
              <a:rPr lang="fr"/>
            </a:br>
            <a:br>
              <a:rPr lang="fr"/>
            </a:br>
            <a:r>
              <a:rPr lang="fr"/>
              <a:t>Name of the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Company number in simulation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Name of team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with their function(s) (CEOs, CFO, …)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 the order they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CEO, SARRAZIN Alban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COO, BIN MOHD NOOR Ku Muhammad Hafiq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CMO, SFAXI Malek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CFO, ROBERT Brice, Setra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b9634e8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b9634e8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-As a chip &amp; pc producer, we able to maintained our production rate each quarter. even that is slightly drop in between q4 and q6 due to chip price rise.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-We manage to get in hand of PC starting from Q6 even we are new in the market for PC demand.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-with the total of 3 chip factory, we are able maintain in our inventory of 55k chip each quarter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Total Ending Inventory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Standard: 524K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Deluxe: 362K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/>
            </a:br>
            <a:r>
              <a:rPr lang="fr"/>
              <a:t>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Standard: 113K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b95df7d0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b95df7d0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COO</a:t>
            </a:r>
            <a:endParaRPr sz="12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Never not produce, always produce. and sold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b95df7d0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b95df7d0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COO</a:t>
            </a:r>
            <a:endParaRPr sz="12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b3427d79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b3427d79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bec8ee0a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bec8ee0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43K Chips sold B2C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80K PCs sold B2C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bd5bf52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bd5bf52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bd5bf5239_1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bd5bf5239_1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bec8ee0a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bec8ee0a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bec8ee0a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bec8ee0a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bec8ee0a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bec8ee0a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b95df7d0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b95df7d0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b3427d79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b3427d7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b3427d7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b3427d7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CFO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cb95df7d0b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cb95df7d0b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b95df7d0b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cb95df7d0b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b3427d7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b3427d7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bd5bf52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bd5bf52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b3427d7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b3427d7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bec8ee0a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cbec8ee0a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if any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b3427d79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b3427d79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if any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bec8ee0a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cbec8ee0a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b3427d7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b3427d7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cbec8ee0a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cbec8ee0a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cb3427d7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cb3427d7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did not achieve what we planned because: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• Factor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• Factor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• Factor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Sales out at the end : (we just obtained the salewholer status at the end, so we miscalculated the  sales  quantities, but it is a good thing since it </a:t>
            </a:r>
            <a:r>
              <a:rPr lang="fr"/>
              <a:t>highlights</a:t>
            </a:r>
            <a:r>
              <a:rPr lang="fr"/>
              <a:t> our market potential. Moreover, even before becoming wholesaler’s we had the largest shares of the 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succeeded to reach our objectives because: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• Factor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• Factor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• Factor 3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bd5bf5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bd5bf5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b95df7d0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b95df7d0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b95df7d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b95df7d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bd5bf52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bd5bf52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b3427d79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b3427d79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with the total of 4 p</a:t>
            </a:r>
            <a:endParaRPr sz="1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3 chip plant</a:t>
            </a:r>
            <a:endParaRPr sz="1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1 pc plant</a:t>
            </a:r>
            <a:endParaRPr sz="1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both in US</a:t>
            </a:r>
            <a:endParaRPr sz="1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Royalty obtained from patent leasing to another company</a:t>
            </a:r>
            <a:endParaRPr sz="1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currently what we have obtained so far. </a:t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b9634e8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b9634e8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COO</a:t>
            </a:r>
            <a:endParaRPr sz="12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-Align with our objective, we maintained ahead than any other company that obtained such patent</a:t>
            </a:r>
            <a:endParaRPr sz="12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-We able to acquired partnership with other company to lease our patent</a:t>
            </a:r>
            <a:endParaRPr sz="12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-with that total money invest in patent, we manage to obtained such patent</a:t>
            </a:r>
            <a:endParaRPr sz="12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2034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32563" y="1407500"/>
            <a:ext cx="85383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aleway Medium"/>
              <a:buNone/>
              <a:defRPr sz="4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024713" y="2683503"/>
            <a:ext cx="51540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3000"/>
          </a:blip>
          <a:srcRect b="22326" l="7411" r="18476" t="10828"/>
          <a:stretch/>
        </p:blipFill>
        <p:spPr>
          <a:xfrm>
            <a:off x="3454150" y="1190550"/>
            <a:ext cx="5689850" cy="39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433625" y="2285400"/>
            <a:ext cx="65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Raleway Medium"/>
              <a:buNone/>
              <a:defRPr sz="45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Font typeface="Raleway"/>
              <a:buNone/>
              <a:defRPr sz="45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Font typeface="Raleway"/>
              <a:buNone/>
              <a:defRPr sz="45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Font typeface="Raleway"/>
              <a:buNone/>
              <a:defRPr sz="45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Font typeface="Raleway"/>
              <a:buNone/>
              <a:defRPr sz="45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Font typeface="Raleway"/>
              <a:buNone/>
              <a:defRPr sz="45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Font typeface="Raleway"/>
              <a:buNone/>
              <a:defRPr sz="45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Font typeface="Raleway"/>
              <a:buNone/>
              <a:defRPr sz="45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Font typeface="Raleway"/>
              <a:buNone/>
              <a:defRPr sz="45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16625" y="3100563"/>
            <a:ext cx="2537400" cy="0"/>
          </a:xfrm>
          <a:prstGeom prst="straightConnector1">
            <a:avLst/>
          </a:prstGeom>
          <a:noFill/>
          <a:ln cap="flat" cmpd="sng" w="38100">
            <a:solidFill>
              <a:srgbClr val="303C9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288025" y="212600"/>
            <a:ext cx="2537400" cy="0"/>
          </a:xfrm>
          <a:prstGeom prst="straightConnector1">
            <a:avLst/>
          </a:prstGeom>
          <a:noFill/>
          <a:ln cap="flat" cmpd="sng" w="38100">
            <a:solidFill>
              <a:srgbClr val="303C9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32563" y="569300"/>
            <a:ext cx="85383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QLeap</a:t>
            </a:r>
            <a:r>
              <a:rPr b="1" baseline="30000" lang="fr"/>
              <a:t>TM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(Company 4)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115775" y="3311825"/>
            <a:ext cx="49719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CEO, SARRAZIN Alban</a:t>
            </a:r>
            <a:endParaRPr sz="15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COO, BIN MOHD NOOR Ku Muhammad Hafiq</a:t>
            </a:r>
            <a:endParaRPr sz="15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CMO, SFAXI Malek</a:t>
            </a:r>
            <a:endParaRPr sz="15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CFO, ROBERT Brice, Setra</a:t>
            </a:r>
            <a:endParaRPr sz="2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675" y="1814775"/>
            <a:ext cx="920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Take a Quantum Leap Forward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Inventory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54" name="Google Shape;154;p22"/>
          <p:cNvGrpSpPr/>
          <p:nvPr/>
        </p:nvGrpSpPr>
        <p:grpSpPr>
          <a:xfrm flipH="1" rot="10800000">
            <a:off x="-1440437" y="537520"/>
            <a:ext cx="5672525" cy="8984225"/>
            <a:chOff x="5232201" y="-749155"/>
            <a:chExt cx="5672525" cy="8984225"/>
          </a:xfrm>
        </p:grpSpPr>
        <p:sp>
          <p:nvSpPr>
            <p:cNvPr id="155" name="Google Shape;155;p22"/>
            <p:cNvSpPr/>
            <p:nvPr/>
          </p:nvSpPr>
          <p:spPr>
            <a:xfrm rot="-3634445">
              <a:off x="3625047" y="3501894"/>
              <a:ext cx="9190558" cy="979951"/>
            </a:xfrm>
            <a:prstGeom prst="rect">
              <a:avLst/>
            </a:prstGeom>
            <a:solidFill>
              <a:srgbClr val="1C02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 rot="-3634445">
              <a:off x="3055672" y="3159219"/>
              <a:ext cx="9190558" cy="369951"/>
            </a:xfrm>
            <a:prstGeom prst="rect">
              <a:avLst/>
            </a:prstGeom>
            <a:solidFill>
              <a:srgbClr val="43127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2"/>
          <p:cNvSpPr txBox="1"/>
          <p:nvPr/>
        </p:nvSpPr>
        <p:spPr>
          <a:xfrm>
            <a:off x="2296000" y="3537000"/>
            <a:ext cx="72138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55K Chip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Average maintained per quarter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8" name="Google Shape;158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550" y="695500"/>
            <a:ext cx="4185750" cy="22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1295600" y="2410775"/>
            <a:ext cx="56121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28</a:t>
            </a: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K PC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Average start Q6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795275" y="1106888"/>
            <a:ext cx="37155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Q1-Q9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Availability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Production</a:t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11700" y="935525"/>
            <a:ext cx="75537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109K</a:t>
            </a: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Chip 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Average produce per quarter</a:t>
            </a:r>
            <a:r>
              <a:rPr b="1" lang="fr" sz="5000">
                <a:solidFill>
                  <a:srgbClr val="FF00F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4933250" y="2531300"/>
            <a:ext cx="35727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4 Plants</a:t>
            </a: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Built</a:t>
            </a:r>
            <a:r>
              <a:rPr b="1" lang="fr" sz="5000">
                <a:solidFill>
                  <a:srgbClr val="FF00F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2557075" y="1727550"/>
            <a:ext cx="58263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877K Chip</a:t>
            </a: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Total Produce</a:t>
            </a:r>
            <a:r>
              <a:rPr b="1" lang="fr" sz="5000">
                <a:solidFill>
                  <a:srgbClr val="FF00F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71" name="Google Shape;171;p23"/>
          <p:cNvGrpSpPr/>
          <p:nvPr/>
        </p:nvGrpSpPr>
        <p:grpSpPr>
          <a:xfrm>
            <a:off x="6052763" y="-821955"/>
            <a:ext cx="5672525" cy="8984225"/>
            <a:chOff x="5232201" y="-749155"/>
            <a:chExt cx="5672525" cy="8984225"/>
          </a:xfrm>
        </p:grpSpPr>
        <p:sp>
          <p:nvSpPr>
            <p:cNvPr id="172" name="Google Shape;172;p23"/>
            <p:cNvSpPr/>
            <p:nvPr/>
          </p:nvSpPr>
          <p:spPr>
            <a:xfrm rot="-3634445">
              <a:off x="3625047" y="3501894"/>
              <a:ext cx="9190558" cy="979951"/>
            </a:xfrm>
            <a:prstGeom prst="rect">
              <a:avLst/>
            </a:prstGeom>
            <a:solidFill>
              <a:srgbClr val="1C02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 rot="-3634445">
              <a:off x="3055672" y="3159219"/>
              <a:ext cx="9190558" cy="369951"/>
            </a:xfrm>
            <a:prstGeom prst="rect">
              <a:avLst/>
            </a:prstGeom>
            <a:solidFill>
              <a:srgbClr val="43127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4" name="Google Shape;174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00" y="2571750"/>
            <a:ext cx="4421449" cy="2410525"/>
          </a:xfrm>
          <a:prstGeom prst="rect">
            <a:avLst/>
          </a:prstGeom>
          <a:noFill/>
          <a:ln cap="flat" cmpd="sng" w="9525">
            <a:solidFill>
              <a:srgbClr val="2A389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Companies Partnership</a:t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2541000" y="883350"/>
            <a:ext cx="6603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11 Contracts</a:t>
            </a: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Signed &amp; Delivered</a:t>
            </a:r>
            <a:r>
              <a:rPr b="1" lang="fr" sz="5000">
                <a:solidFill>
                  <a:srgbClr val="FF00F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1186400" y="2571750"/>
            <a:ext cx="48921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3 Quarters</a:t>
            </a: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Plus</a:t>
            </a:r>
            <a:r>
              <a:rPr b="1" lang="fr" sz="5000">
                <a:solidFill>
                  <a:srgbClr val="FF00F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1990400" y="1727550"/>
            <a:ext cx="6603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679 K</a:t>
            </a: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Chip 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Total Export</a:t>
            </a:r>
            <a:r>
              <a:rPr b="1" lang="fr" sz="5000">
                <a:solidFill>
                  <a:srgbClr val="FF00F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85" name="Google Shape;185;p24"/>
          <p:cNvGrpSpPr/>
          <p:nvPr/>
        </p:nvGrpSpPr>
        <p:grpSpPr>
          <a:xfrm flipH="1" rot="10800000">
            <a:off x="-1440437" y="537520"/>
            <a:ext cx="5672525" cy="8984225"/>
            <a:chOff x="5232201" y="-749155"/>
            <a:chExt cx="5672525" cy="8984225"/>
          </a:xfrm>
        </p:grpSpPr>
        <p:sp>
          <p:nvSpPr>
            <p:cNvPr id="186" name="Google Shape;186;p24"/>
            <p:cNvSpPr/>
            <p:nvPr/>
          </p:nvSpPr>
          <p:spPr>
            <a:xfrm rot="-3634445">
              <a:off x="3625047" y="3501894"/>
              <a:ext cx="9190558" cy="979951"/>
            </a:xfrm>
            <a:prstGeom prst="rect">
              <a:avLst/>
            </a:prstGeom>
            <a:solidFill>
              <a:srgbClr val="1C02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 rot="-3634445">
              <a:off x="3055672" y="3159219"/>
              <a:ext cx="9190558" cy="369951"/>
            </a:xfrm>
            <a:prstGeom prst="rect">
              <a:avLst/>
            </a:prstGeom>
            <a:solidFill>
              <a:srgbClr val="43127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8" name="Google Shape;188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025" y="2833850"/>
            <a:ext cx="3745126" cy="2101301"/>
          </a:xfrm>
          <a:prstGeom prst="rect">
            <a:avLst/>
          </a:prstGeom>
          <a:noFill/>
          <a:ln cap="flat" cmpd="sng" w="9525">
            <a:solidFill>
              <a:srgbClr val="2A389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33625" y="2285400"/>
            <a:ext cx="65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Marketing</a:t>
            </a:r>
            <a:endParaRPr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Consumer Sales (1)</a:t>
            </a:r>
            <a:endParaRPr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00" y="1083450"/>
            <a:ext cx="779978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1497125" y="936150"/>
            <a:ext cx="261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850">
                <a:solidFill>
                  <a:srgbClr val="10486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Factories In The US</a:t>
            </a:r>
            <a:endParaRPr i="1" sz="1500">
              <a:solidFill>
                <a:srgbClr val="10486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4988125" y="936150"/>
            <a:ext cx="322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850">
                <a:solidFill>
                  <a:srgbClr val="00AD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Wholesaling In EU &amp; Brazil</a:t>
            </a:r>
            <a:endParaRPr i="1" sz="1500">
              <a:solidFill>
                <a:srgbClr val="00AD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4988125" y="1765350"/>
            <a:ext cx="2745000" cy="966000"/>
          </a:xfrm>
          <a:prstGeom prst="rect">
            <a:avLst/>
          </a:prstGeom>
          <a:solidFill>
            <a:srgbClr val="FFFFFF">
              <a:alpha val="56860"/>
            </a:srgbClr>
          </a:solidFill>
          <a:ln cap="flat" cmpd="sng" w="9525">
            <a:solidFill>
              <a:srgbClr val="00A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5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55K PCs</a:t>
            </a:r>
            <a:r>
              <a:rPr i="1" lang="fr" sz="18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sold</a:t>
            </a:r>
            <a:endParaRPr i="1" sz="1800">
              <a:solidFill>
                <a:srgbClr val="4949E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5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23K Chips</a:t>
            </a:r>
            <a:r>
              <a:rPr i="1" lang="fr" sz="18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sold</a:t>
            </a:r>
            <a:endParaRPr i="1" sz="1800">
              <a:solidFill>
                <a:srgbClr val="4949E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949E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269850" y="3607900"/>
            <a:ext cx="2425500" cy="966000"/>
          </a:xfrm>
          <a:prstGeom prst="rect">
            <a:avLst/>
          </a:prstGeom>
          <a:solidFill>
            <a:srgbClr val="FFFFFF">
              <a:alpha val="56860"/>
            </a:srgbClr>
          </a:solidFill>
          <a:ln cap="flat" cmpd="sng" w="9525">
            <a:solidFill>
              <a:srgbClr val="00A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7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25</a:t>
            </a:r>
            <a:r>
              <a:rPr i="1" lang="fr" sz="27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K PCs </a:t>
            </a:r>
            <a:r>
              <a:rPr i="1" lang="fr" sz="18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sold</a:t>
            </a:r>
            <a:endParaRPr i="1" sz="2500">
              <a:solidFill>
                <a:srgbClr val="4949E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5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20K Chips</a:t>
            </a:r>
            <a:r>
              <a:rPr i="1" lang="fr" sz="18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Sold</a:t>
            </a:r>
            <a:endParaRPr i="1" sz="1800">
              <a:solidFill>
                <a:srgbClr val="4949E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949E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Consumer Sales (2)</a:t>
            </a:r>
            <a:endParaRPr/>
          </a:p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50" y="1139550"/>
            <a:ext cx="8520600" cy="36922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1758000" y="2922525"/>
            <a:ext cx="266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850">
                <a:solidFill>
                  <a:srgbClr val="0000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Focus on B2B Sales</a:t>
            </a:r>
            <a:endParaRPr i="1" sz="15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7" name="Google Shape;217;p27"/>
          <p:cNvSpPr/>
          <p:nvPr/>
        </p:nvSpPr>
        <p:spPr>
          <a:xfrm rot="5400000">
            <a:off x="2991875" y="1447300"/>
            <a:ext cx="95100" cy="3915900"/>
          </a:xfrm>
          <a:prstGeom prst="leftBrace">
            <a:avLst>
              <a:gd fmla="val 50000" name="adj1"/>
              <a:gd fmla="val 4885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6812450" y="1343275"/>
            <a:ext cx="14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Wholesaler Status in EU &amp; Brazil</a:t>
            </a:r>
            <a:endParaRPr i="1" sz="15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9" name="Google Shape;219;p27"/>
          <p:cNvSpPr/>
          <p:nvPr/>
        </p:nvSpPr>
        <p:spPr>
          <a:xfrm rot="10800000">
            <a:off x="7456400" y="2149025"/>
            <a:ext cx="175500" cy="431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Advertisement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2684150" y="1182950"/>
            <a:ext cx="403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85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Defining it as 6% of Expected Sales</a:t>
            </a:r>
            <a:endParaRPr i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2727" l="2502" r="2350" t="1907"/>
          <a:stretch/>
        </p:blipFill>
        <p:spPr>
          <a:xfrm>
            <a:off x="2087450" y="1601350"/>
            <a:ext cx="4969099" cy="29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Marketing Strategy : Pricing Strategy in 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900" y="1457213"/>
            <a:ext cx="3393840" cy="3340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25" y="1381025"/>
            <a:ext cx="3903887" cy="33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7033975" y="2393350"/>
            <a:ext cx="1101900" cy="272400"/>
          </a:xfrm>
          <a:prstGeom prst="rect">
            <a:avLst/>
          </a:prstGeom>
          <a:solidFill>
            <a:srgbClr val="FFFFFF">
              <a:alpha val="5686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fr" sz="1350">
                <a:solidFill>
                  <a:srgbClr val="4949E7"/>
                </a:solidFill>
              </a:rPr>
              <a:t>+ X1 at 30€</a:t>
            </a:r>
            <a:r>
              <a:rPr b="1" lang="fr" sz="1850">
                <a:solidFill>
                  <a:srgbClr val="4949E7"/>
                </a:solidFill>
              </a:rPr>
              <a:t> </a:t>
            </a:r>
            <a:endParaRPr b="1" sz="1500">
              <a:solidFill>
                <a:srgbClr val="4949E7"/>
              </a:solidFill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4425700" y="1297875"/>
            <a:ext cx="292200" cy="33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8365300" y="1381025"/>
            <a:ext cx="292200" cy="33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Marketing Strategy : Pricing Strategy in Brazil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4506575" y="1541250"/>
            <a:ext cx="43062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850"/>
              <a:buChar char="●"/>
            </a:pPr>
            <a:r>
              <a:rPr b="1" i="1" lang="fr" sz="1850">
                <a:solidFill>
                  <a:srgbClr val="4949E7"/>
                </a:solidFill>
                <a:latin typeface="Raleway"/>
                <a:ea typeface="Raleway"/>
                <a:cs typeface="Raleway"/>
                <a:sym typeface="Raleway"/>
              </a:rPr>
              <a:t>"High Volume, Low Margin</a:t>
            </a:r>
            <a:r>
              <a:rPr b="1" i="1" lang="fr" sz="185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" </a:t>
            </a:r>
            <a:r>
              <a:rPr i="1" lang="fr" sz="185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</a:t>
            </a:r>
            <a:r>
              <a:rPr i="1" lang="fr" sz="185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 maintain </a:t>
            </a:r>
            <a:r>
              <a:rPr b="1" i="1" lang="fr" sz="185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Customer Loyalty</a:t>
            </a:r>
            <a:endParaRPr b="1" i="1" sz="185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1" sz="55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6075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Raleway"/>
              <a:buChar char="●"/>
            </a:pPr>
            <a:r>
              <a:rPr b="1" lang="fr" sz="185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The only seller of X4 in Brazil </a:t>
            </a:r>
            <a:endParaRPr i="1" sz="185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47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Average Market Shares in EU &amp; Brazil</a:t>
            </a:r>
            <a:endParaRPr/>
          </a:p>
        </p:txBody>
      </p:sp>
      <p:sp>
        <p:nvSpPr>
          <p:cNvPr id="257" name="Google Shape;25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00" y="1083450"/>
            <a:ext cx="779978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1827000" y="3497250"/>
            <a:ext cx="2745000" cy="966000"/>
          </a:xfrm>
          <a:prstGeom prst="rect">
            <a:avLst/>
          </a:prstGeom>
          <a:solidFill>
            <a:srgbClr val="FFFFFF">
              <a:alpha val="56860"/>
            </a:srgbClr>
          </a:solidFill>
          <a:ln cap="flat" cmpd="sng" w="9525">
            <a:solidFill>
              <a:srgbClr val="00A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500">
                <a:solidFill>
                  <a:srgbClr val="4949E7"/>
                </a:solidFill>
                <a:latin typeface="Raleway"/>
                <a:ea typeface="Raleway"/>
                <a:cs typeface="Raleway"/>
                <a:sym typeface="Raleway"/>
              </a:rPr>
              <a:t>16%</a:t>
            </a:r>
            <a:r>
              <a:rPr i="1" lang="fr" sz="25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for</a:t>
            </a:r>
            <a:r>
              <a:rPr i="1" lang="fr" sz="25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PCs</a:t>
            </a:r>
            <a:endParaRPr i="1" sz="1800">
              <a:solidFill>
                <a:srgbClr val="4949E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500">
                <a:solidFill>
                  <a:srgbClr val="4949E7"/>
                </a:solidFill>
                <a:latin typeface="Raleway"/>
                <a:ea typeface="Raleway"/>
                <a:cs typeface="Raleway"/>
                <a:sym typeface="Raleway"/>
              </a:rPr>
              <a:t>48%</a:t>
            </a:r>
            <a:r>
              <a:rPr i="1" lang="fr" sz="25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for Chips</a:t>
            </a:r>
            <a:endParaRPr i="1" sz="1800">
              <a:solidFill>
                <a:srgbClr val="4949E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949E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4779550" y="1616875"/>
            <a:ext cx="2745000" cy="966000"/>
          </a:xfrm>
          <a:prstGeom prst="rect">
            <a:avLst/>
          </a:prstGeom>
          <a:solidFill>
            <a:srgbClr val="FFFFFF">
              <a:alpha val="56860"/>
            </a:srgbClr>
          </a:solidFill>
          <a:ln cap="flat" cmpd="sng" w="9525">
            <a:solidFill>
              <a:srgbClr val="00A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700">
                <a:solidFill>
                  <a:srgbClr val="4949E7"/>
                </a:solidFill>
                <a:latin typeface="Raleway"/>
                <a:ea typeface="Raleway"/>
                <a:cs typeface="Raleway"/>
                <a:sym typeface="Raleway"/>
              </a:rPr>
              <a:t>30%</a:t>
            </a:r>
            <a:r>
              <a:rPr i="1" lang="fr" sz="27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for PCs </a:t>
            </a:r>
            <a:endParaRPr i="1" sz="2500">
              <a:solidFill>
                <a:srgbClr val="4949E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500">
                <a:solidFill>
                  <a:srgbClr val="4949E7"/>
                </a:solidFill>
                <a:latin typeface="Raleway"/>
                <a:ea typeface="Raleway"/>
                <a:cs typeface="Raleway"/>
                <a:sym typeface="Raleway"/>
              </a:rPr>
              <a:t>65% </a:t>
            </a:r>
            <a:r>
              <a:rPr i="1" lang="fr" sz="2500">
                <a:solidFill>
                  <a:srgbClr val="4949E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for Chips</a:t>
            </a:r>
            <a:endParaRPr i="1" sz="1800">
              <a:solidFill>
                <a:srgbClr val="4949E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949E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5222576" y="-497080"/>
            <a:ext cx="5672525" cy="8984225"/>
            <a:chOff x="5232201" y="-749155"/>
            <a:chExt cx="5672525" cy="8984225"/>
          </a:xfrm>
        </p:grpSpPr>
        <p:sp>
          <p:nvSpPr>
            <p:cNvPr id="67" name="Google Shape;67;p14"/>
            <p:cNvSpPr/>
            <p:nvPr/>
          </p:nvSpPr>
          <p:spPr>
            <a:xfrm rot="-3634445">
              <a:off x="3625047" y="3501894"/>
              <a:ext cx="9190558" cy="979951"/>
            </a:xfrm>
            <a:prstGeom prst="rect">
              <a:avLst/>
            </a:prstGeom>
            <a:solidFill>
              <a:srgbClr val="1C02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-3634445">
              <a:off x="3055672" y="3159219"/>
              <a:ext cx="9190558" cy="369951"/>
            </a:xfrm>
            <a:prstGeom prst="rect">
              <a:avLst/>
            </a:prstGeom>
            <a:solidFill>
              <a:srgbClr val="43127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407600" y="524050"/>
            <a:ext cx="73173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“ </a:t>
            </a:r>
            <a:r>
              <a:rPr lang="fr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mission is to lead the industry towards a more sustainable future by delivering innovative solutions and minimizing environmental impact.								</a:t>
            </a:r>
            <a:endParaRPr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3000">
                <a:solidFill>
                  <a:srgbClr val="2A3896"/>
                </a:solidFill>
                <a:latin typeface="Raleway"/>
                <a:ea typeface="Raleway"/>
                <a:cs typeface="Raleway"/>
                <a:sym typeface="Raleway"/>
              </a:rPr>
              <a:t>With QLeap</a:t>
            </a:r>
            <a:r>
              <a:rPr baseline="30000" i="1" lang="fr" sz="3000">
                <a:solidFill>
                  <a:srgbClr val="2A3896"/>
                </a:solidFill>
                <a:latin typeface="Raleway"/>
                <a:ea typeface="Raleway"/>
                <a:cs typeface="Raleway"/>
                <a:sym typeface="Raleway"/>
              </a:rPr>
              <a:t>TM</a:t>
            </a:r>
            <a:endParaRPr i="1" sz="3000">
              <a:solidFill>
                <a:srgbClr val="2A389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3000">
                <a:solidFill>
                  <a:srgbClr val="2A3896"/>
                </a:solidFill>
                <a:latin typeface="Raleway"/>
                <a:ea typeface="Raleway"/>
                <a:cs typeface="Raleway"/>
                <a:sym typeface="Raleway"/>
              </a:rPr>
              <a:t>Take a Quantum Leap Forward</a:t>
            </a:r>
            <a:endParaRPr sz="3000">
              <a:solidFill>
                <a:srgbClr val="2A389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4"/>
          <p:cNvSpPr txBox="1"/>
          <p:nvPr/>
        </p:nvSpPr>
        <p:spPr>
          <a:xfrm rot="10800000">
            <a:off x="3512350" y="1942350"/>
            <a:ext cx="12810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4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433625" y="2285400"/>
            <a:ext cx="65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 Measures</a:t>
            </a:r>
            <a:endParaRPr/>
          </a:p>
        </p:txBody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311700" y="1213500"/>
            <a:ext cx="2512500" cy="3607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fr" sz="18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b="1" sz="185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●"/>
            </a:pPr>
            <a:r>
              <a:rPr lang="f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High Retained Earnings</a:t>
            </a:r>
            <a:r>
              <a:rPr lang="f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Initial </a:t>
            </a:r>
            <a:r>
              <a:rPr lang="f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investment</a:t>
            </a:r>
            <a:r>
              <a:rPr lang="f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in Q1 was 20M CHF</a:t>
            </a:r>
            <a:endParaRPr b="1"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440"/>
              <a:buNone/>
            </a:pPr>
            <a:r>
              <a:rPr b="1" lang="fr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Redistribution</a:t>
            </a:r>
            <a:endParaRPr b="1"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88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280"/>
              <a:buFont typeface="Arial"/>
              <a:buChar char="●"/>
            </a:pPr>
            <a:r>
              <a:rPr lang="fr" sz="128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Dividends</a:t>
            </a:r>
            <a:r>
              <a:rPr lang="fr" sz="128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 sz="128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8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Rewarding shareholders  will be increased</a:t>
            </a:r>
            <a:endParaRPr sz="128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520">
              <a:solidFill>
                <a:srgbClr val="0000FF"/>
              </a:solidFill>
            </a:endParaRPr>
          </a:p>
        </p:txBody>
      </p:sp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422750"/>
            <a:ext cx="8520600" cy="572700"/>
          </a:xfrm>
          <a:prstGeom prst="rect">
            <a:avLst/>
          </a:prstGeom>
          <a:effectLst>
            <a:outerShdw blurRad="185738" rotWithShape="0" algn="bl" dir="7380000" dist="19050">
              <a:srgbClr val="000000">
                <a:alpha val="6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fr" sz="2620">
                <a:solidFill>
                  <a:schemeClr val="accent1"/>
                </a:solidFill>
                <a:highlight>
                  <a:srgbClr val="CFE2F3"/>
                </a:highlight>
                <a:latin typeface="Raleway"/>
                <a:ea typeface="Raleway"/>
                <a:cs typeface="Raleway"/>
                <a:sym typeface="Raleway"/>
              </a:rPr>
              <a:t>Financial Figures</a:t>
            </a:r>
            <a:endParaRPr b="1" i="1" sz="2620">
              <a:solidFill>
                <a:schemeClr val="accent1"/>
              </a:solidFill>
              <a:highlight>
                <a:srgbClr val="CFE2F3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725" y="499626"/>
            <a:ext cx="5641852" cy="423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786"/>
              <a:buFont typeface="Arial"/>
              <a:buNone/>
            </a:pPr>
            <a:r>
              <a:rPr b="1" i="1" lang="fr" sz="2620">
                <a:solidFill>
                  <a:schemeClr val="accent1"/>
                </a:solidFill>
                <a:highlight>
                  <a:srgbClr val="CFE2F3"/>
                </a:highlight>
                <a:latin typeface="Raleway"/>
                <a:ea typeface="Raleway"/>
                <a:cs typeface="Raleway"/>
                <a:sym typeface="Raleway"/>
              </a:rPr>
              <a:t>Financial Indicators</a:t>
            </a:r>
            <a:endParaRPr b="1" i="1" sz="2620">
              <a:solidFill>
                <a:schemeClr val="accent1"/>
              </a:solidFill>
              <a:highlight>
                <a:srgbClr val="CFE2F3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6319800" y="219450"/>
            <a:ext cx="2512500" cy="455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75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7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Profitability Metrics</a:t>
            </a:r>
            <a:endParaRPr b="1" sz="175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Gross Profit Margin: </a:t>
            </a:r>
            <a:endParaRPr sz="1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Efficiency of production and pricing strategies.</a:t>
            </a:r>
            <a:endParaRPr sz="1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Net Profit Margin: bottom-line efficiency.</a:t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f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Leverage Ratios</a:t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53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180"/>
              <a:buFont typeface="Arial"/>
              <a:buChar char="●"/>
            </a:pPr>
            <a:r>
              <a:rPr lang="fr" sz="118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Debt-to-Equity Ratio:  </a:t>
            </a:r>
            <a:endParaRPr sz="118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8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 need to calculate since the company was fortunate enough to avoid borrowing money</a:t>
            </a:r>
            <a:endParaRPr sz="118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420">
              <a:solidFill>
                <a:srgbClr val="0000FF"/>
              </a:solidFill>
            </a:endParaRPr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4200"/>
            <a:ext cx="5621032" cy="421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6048900" y="667675"/>
            <a:ext cx="3095100" cy="3711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Liquidity Ratios</a:t>
            </a:r>
            <a:endParaRPr b="1" sz="185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Current Ratio: </a:t>
            </a:r>
            <a:endParaRPr sz="1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ability to meet short-term obligations.</a:t>
            </a:r>
            <a:endParaRPr sz="1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Quick Ratio: </a:t>
            </a:r>
            <a:endParaRPr sz="1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stringent measure of liquidity.</a:t>
            </a:r>
            <a:endParaRPr sz="1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7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Valuation Multiples</a:t>
            </a:r>
            <a:endParaRPr b="1" sz="175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Price-to-Earnings Ratio (P/E): </a:t>
            </a:r>
            <a:endParaRPr sz="1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Discussion for introduction of the company to going public</a:t>
            </a:r>
            <a:endParaRPr sz="1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3125"/>
            <a:ext cx="5800375" cy="39280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/>
          <p:nvPr>
            <p:ph type="title"/>
          </p:nvPr>
        </p:nvSpPr>
        <p:spPr>
          <a:xfrm>
            <a:off x="256050" y="36087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620">
                <a:solidFill>
                  <a:schemeClr val="accent1"/>
                </a:solidFill>
                <a:highlight>
                  <a:srgbClr val="CFE2F3"/>
                </a:highlight>
                <a:latin typeface="Raleway"/>
                <a:ea typeface="Raleway"/>
                <a:cs typeface="Raleway"/>
                <a:sym typeface="Raleway"/>
              </a:rPr>
              <a:t>Financial Indicators</a:t>
            </a:r>
            <a:endParaRPr b="1" i="1" sz="2620">
              <a:solidFill>
                <a:schemeClr val="accent1"/>
              </a:solidFill>
              <a:highlight>
                <a:srgbClr val="CFE2F3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4727725" y="222650"/>
            <a:ext cx="3956100" cy="155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fr" sz="17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1" lang="fr" sz="17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Metrics</a:t>
            </a:r>
            <a:endParaRPr b="1" sz="175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Revenue Projection Curve on target</a:t>
            </a:r>
            <a:r>
              <a:rPr lang="fr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estimation growth will be adjusted.</a:t>
            </a:r>
            <a:endParaRPr sz="1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420">
              <a:solidFill>
                <a:srgbClr val="0000FF"/>
              </a:solidFill>
            </a:endParaRPr>
          </a:p>
        </p:txBody>
      </p:sp>
      <p:sp>
        <p:nvSpPr>
          <p:cNvPr id="301" name="Google Shape;30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300" y="1869950"/>
            <a:ext cx="4305849" cy="27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00" y="1869950"/>
            <a:ext cx="4360500" cy="279327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>
            <p:ph type="title"/>
          </p:nvPr>
        </p:nvSpPr>
        <p:spPr>
          <a:xfrm>
            <a:off x="211500" y="46107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620">
                <a:solidFill>
                  <a:schemeClr val="accent1"/>
                </a:solidFill>
                <a:highlight>
                  <a:srgbClr val="CFE2F3"/>
                </a:highlight>
                <a:latin typeface="Raleway"/>
                <a:ea typeface="Raleway"/>
                <a:cs typeface="Raleway"/>
                <a:sym typeface="Raleway"/>
              </a:rPr>
              <a:t>Projected vs. Actual</a:t>
            </a:r>
            <a:endParaRPr b="1" i="1" sz="2620">
              <a:solidFill>
                <a:schemeClr val="accent1"/>
              </a:solidFill>
              <a:highlight>
                <a:srgbClr val="CFE2F3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1" name="Google Shape;311;p37"/>
          <p:cNvSpPr txBox="1"/>
          <p:nvPr>
            <p:ph type="title"/>
          </p:nvPr>
        </p:nvSpPr>
        <p:spPr>
          <a:xfrm>
            <a:off x="433625" y="2285400"/>
            <a:ext cx="65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Future</a:t>
            </a:r>
            <a:endParaRPr/>
          </a:p>
        </p:txBody>
      </p:sp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Future Plans</a:t>
            </a:r>
            <a:endParaRPr/>
          </a:p>
        </p:txBody>
      </p:sp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311700" y="1152475"/>
            <a:ext cx="8520600" cy="21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Improve our Goodwill with client by building and </a:t>
            </a:r>
            <a:r>
              <a:rPr lang="fr"/>
              <a:t>expanding</a:t>
            </a:r>
            <a:r>
              <a:rPr lang="fr"/>
              <a:t> our Identity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strengthen</a:t>
            </a:r>
            <a:r>
              <a:rPr lang="fr"/>
              <a:t> our partnerships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Keep improving continuously the quality of our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Increase our profitability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Be present in all steps of the value 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Worldwide </a:t>
            </a:r>
            <a:r>
              <a:rPr lang="fr"/>
              <a:t>Expansion</a:t>
            </a:r>
            <a:r>
              <a:rPr lang="fr"/>
              <a:t> : QLeap</a:t>
            </a:r>
            <a:r>
              <a:rPr baseline="30000" lang="fr"/>
              <a:t>TM</a:t>
            </a:r>
            <a:r>
              <a:rPr baseline="30000" lang="fr"/>
              <a:t>  </a:t>
            </a:r>
            <a:r>
              <a:rPr lang="fr"/>
              <a:t>invading worldwide markets</a:t>
            </a:r>
            <a:endParaRPr/>
          </a:p>
        </p:txBody>
      </p:sp>
      <p:sp>
        <p:nvSpPr>
          <p:cNvPr id="319" name="Google Shape;31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20" name="Google Shape;320;p38"/>
          <p:cNvGrpSpPr/>
          <p:nvPr/>
        </p:nvGrpSpPr>
        <p:grpSpPr>
          <a:xfrm>
            <a:off x="5308401" y="-749155"/>
            <a:ext cx="5596325" cy="8984225"/>
            <a:chOff x="5308401" y="-749155"/>
            <a:chExt cx="5596325" cy="8984225"/>
          </a:xfrm>
        </p:grpSpPr>
        <p:sp>
          <p:nvSpPr>
            <p:cNvPr id="321" name="Google Shape;321;p38"/>
            <p:cNvSpPr/>
            <p:nvPr/>
          </p:nvSpPr>
          <p:spPr>
            <a:xfrm rot="-3634445">
              <a:off x="3625047" y="3501894"/>
              <a:ext cx="9190558" cy="979951"/>
            </a:xfrm>
            <a:prstGeom prst="rect">
              <a:avLst/>
            </a:prstGeom>
            <a:solidFill>
              <a:srgbClr val="1C02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 rot="-3634445">
              <a:off x="3131872" y="3159219"/>
              <a:ext cx="9190558" cy="369951"/>
            </a:xfrm>
            <a:prstGeom prst="rect">
              <a:avLst/>
            </a:prstGeom>
            <a:solidFill>
              <a:srgbClr val="43127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38"/>
          <p:cNvSpPr txBox="1"/>
          <p:nvPr/>
        </p:nvSpPr>
        <p:spPr>
          <a:xfrm>
            <a:off x="240525" y="3550200"/>
            <a:ext cx="64749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2000">
                <a:solidFill>
                  <a:srgbClr val="303C95"/>
                </a:solidFill>
                <a:latin typeface="Raleway"/>
                <a:ea typeface="Raleway"/>
                <a:cs typeface="Raleway"/>
                <a:sym typeface="Raleway"/>
              </a:rPr>
              <a:t>We are delighted to propose the first 100% QLeap</a:t>
            </a:r>
            <a:r>
              <a:rPr b="1" baseline="30000" i="1" lang="fr" sz="2000">
                <a:solidFill>
                  <a:srgbClr val="303C95"/>
                </a:solidFill>
                <a:latin typeface="Raleway"/>
                <a:ea typeface="Raleway"/>
                <a:cs typeface="Raleway"/>
                <a:sym typeface="Raleway"/>
              </a:rPr>
              <a:t>TM</a:t>
            </a:r>
            <a:r>
              <a:rPr b="1" i="1" lang="fr" sz="2000">
                <a:solidFill>
                  <a:srgbClr val="303C95"/>
                </a:solidFill>
                <a:latin typeface="Raleway"/>
                <a:ea typeface="Raleway"/>
                <a:cs typeface="Raleway"/>
                <a:sym typeface="Raleway"/>
              </a:rPr>
              <a:t> made PCs starting next quarter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ctrTitle"/>
          </p:nvPr>
        </p:nvSpPr>
        <p:spPr>
          <a:xfrm>
            <a:off x="332563" y="1178900"/>
            <a:ext cx="85383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fr" sz="3700">
                <a:latin typeface="Raleway"/>
                <a:ea typeface="Raleway"/>
                <a:cs typeface="Raleway"/>
                <a:sym typeface="Raleway"/>
              </a:rPr>
              <a:t>With QLeap</a:t>
            </a:r>
            <a:r>
              <a:rPr b="1" baseline="30000" i="1" lang="fr" sz="3700">
                <a:latin typeface="Raleway"/>
                <a:ea typeface="Raleway"/>
                <a:cs typeface="Raleway"/>
                <a:sym typeface="Raleway"/>
              </a:rPr>
              <a:t>TM</a:t>
            </a:r>
            <a:endParaRPr b="1" i="1" sz="3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fr" sz="3700">
                <a:latin typeface="Raleway"/>
                <a:ea typeface="Raleway"/>
                <a:cs typeface="Raleway"/>
                <a:sym typeface="Raleway"/>
              </a:rPr>
              <a:t> Take a Quantum Leap Forward</a:t>
            </a:r>
            <a:endParaRPr b="1" sz="35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0" name="Google Shape;330;p39"/>
          <p:cNvSpPr txBox="1"/>
          <p:nvPr>
            <p:ph idx="4294967295" type="title"/>
          </p:nvPr>
        </p:nvSpPr>
        <p:spPr>
          <a:xfrm>
            <a:off x="3808838" y="4407050"/>
            <a:ext cx="15858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9718"/>
              <a:buNone/>
            </a:pPr>
            <a:r>
              <a:rPr i="1" lang="fr" sz="142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Visit our </a:t>
            </a:r>
            <a:r>
              <a:rPr i="1" lang="fr" sz="142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Website</a:t>
            </a:r>
            <a:endParaRPr i="1" sz="142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213" y="3193550"/>
            <a:ext cx="1287025" cy="12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433625" y="2285400"/>
            <a:ext cx="65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Appendix</a:t>
            </a:r>
            <a:endParaRPr/>
          </a:p>
        </p:txBody>
      </p:sp>
      <p:sp>
        <p:nvSpPr>
          <p:cNvPr id="337" name="Google Shape;3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8" name="Google Shape;338;p40"/>
          <p:cNvPicPr preferRelativeResize="0"/>
          <p:nvPr/>
        </p:nvPicPr>
        <p:blipFill rotWithShape="1">
          <a:blip r:embed="rId3">
            <a:alphaModFix/>
          </a:blip>
          <a:srcRect b="22326" l="7411" r="18476" t="10828"/>
          <a:stretch/>
        </p:blipFill>
        <p:spPr>
          <a:xfrm>
            <a:off x="3454150" y="1190550"/>
            <a:ext cx="5689850" cy="39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Market Shares in EU</a:t>
            </a:r>
            <a:endParaRPr/>
          </a:p>
        </p:txBody>
      </p:sp>
      <p:sp>
        <p:nvSpPr>
          <p:cNvPr id="345" name="Google Shape;34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346" name="Google Shape;3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75" y="3295650"/>
            <a:ext cx="2917025" cy="19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1"/>
          <p:cNvPicPr preferRelativeResize="0"/>
          <p:nvPr/>
        </p:nvPicPr>
        <p:blipFill rotWithShape="1">
          <a:blip r:embed="rId4">
            <a:alphaModFix/>
          </a:blip>
          <a:srcRect b="0" l="-4280" r="4279" t="0"/>
          <a:stretch/>
        </p:blipFill>
        <p:spPr>
          <a:xfrm>
            <a:off x="4926600" y="3237800"/>
            <a:ext cx="3555550" cy="20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1"/>
          <p:cNvPicPr preferRelativeResize="0"/>
          <p:nvPr/>
        </p:nvPicPr>
        <p:blipFill rotWithShape="1">
          <a:blip r:embed="rId5">
            <a:alphaModFix/>
          </a:blip>
          <a:srcRect b="2362" l="0" r="0" t="0"/>
          <a:stretch/>
        </p:blipFill>
        <p:spPr>
          <a:xfrm>
            <a:off x="4922625" y="989588"/>
            <a:ext cx="3563500" cy="23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1"/>
          <p:cNvPicPr preferRelativeResize="0"/>
          <p:nvPr/>
        </p:nvPicPr>
        <p:blipFill rotWithShape="1">
          <a:blip r:embed="rId6">
            <a:alphaModFix/>
          </a:blip>
          <a:srcRect b="2496" l="0" r="0" t="0"/>
          <a:stretch/>
        </p:blipFill>
        <p:spPr>
          <a:xfrm>
            <a:off x="472650" y="961450"/>
            <a:ext cx="3741001" cy="238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33625" y="2285400"/>
            <a:ext cx="65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Market Shares in Brazil</a:t>
            </a:r>
            <a:endParaRPr/>
          </a:p>
        </p:txBody>
      </p:sp>
      <p:sp>
        <p:nvSpPr>
          <p:cNvPr id="356" name="Google Shape;35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650" y="1253600"/>
            <a:ext cx="35337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825" y="1246325"/>
            <a:ext cx="42386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Gap Analysis vs. BP2</a:t>
            </a:r>
            <a:endParaRPr/>
          </a:p>
        </p:txBody>
      </p:sp>
      <p:sp>
        <p:nvSpPr>
          <p:cNvPr id="365" name="Google Shape;36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aphicFrame>
        <p:nvGraphicFramePr>
          <p:cNvPr id="366" name="Google Shape;366;p43"/>
          <p:cNvGraphicFramePr/>
          <p:nvPr/>
        </p:nvGraphicFramePr>
        <p:xfrm>
          <a:off x="638425" y="99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{DD4FD8AB-38FE-4F46-93C1-FCE7B328C365}</a:tableStyleId>
              </a:tblPr>
              <a:tblGrid>
                <a:gridCol w="1458750"/>
                <a:gridCol w="1773500"/>
                <a:gridCol w="479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456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Factor</a:t>
                      </a:r>
                      <a:endParaRPr>
                        <a:solidFill>
                          <a:srgbClr val="00456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456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Achieve</a:t>
                      </a:r>
                      <a:endParaRPr>
                        <a:solidFill>
                          <a:srgbClr val="00456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456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</a:t>
                      </a:r>
                      <a:r>
                        <a:rPr lang="fr">
                          <a:solidFill>
                            <a:srgbClr val="00456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ot Achieve</a:t>
                      </a:r>
                      <a:endParaRPr>
                        <a:solidFill>
                          <a:srgbClr val="00456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Technology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Secured a higher grade of Chip &amp; PC Pattern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Market demand for higher grades was insufficient, hindering the utilization of the current patterns obtained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Production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Maintained</a:t>
                      </a: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optimal production standards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Unable to achieve maximum capacity in plant production rates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Market Demand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Successfully</a:t>
                      </a: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expanded into new markets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Failed to meet the targeted sales objectives.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Partnerships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Secured long lasting partnerships with several companies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Failed to keep all our partnerships alive, some companies choose to go produce themselves, sell directly to consumer or did not select us for consumer sales.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7" name="Google Shape;3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Outline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27800" y="1246825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investments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Research &amp;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Inventory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Production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B2B Partnerships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Marketing strategy &amp; Consumer 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Finance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Our Future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5232201" y="-497055"/>
            <a:ext cx="5672525" cy="8984225"/>
            <a:chOff x="5232201" y="-749155"/>
            <a:chExt cx="5672525" cy="8984225"/>
          </a:xfrm>
        </p:grpSpPr>
        <p:sp>
          <p:nvSpPr>
            <p:cNvPr id="87" name="Google Shape;87;p16"/>
            <p:cNvSpPr/>
            <p:nvPr/>
          </p:nvSpPr>
          <p:spPr>
            <a:xfrm rot="-3634445">
              <a:off x="3625047" y="3501894"/>
              <a:ext cx="9190558" cy="979951"/>
            </a:xfrm>
            <a:prstGeom prst="rect">
              <a:avLst/>
            </a:prstGeom>
            <a:solidFill>
              <a:srgbClr val="1C02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 rot="-3634445">
              <a:off x="3055672" y="3159219"/>
              <a:ext cx="9190558" cy="369951"/>
            </a:xfrm>
            <a:prstGeom prst="rect">
              <a:avLst/>
            </a:prstGeom>
            <a:solidFill>
              <a:srgbClr val="43127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Objectives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Maintain our Activity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Stay the leader Chip producer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Keep </a:t>
            </a:r>
            <a:r>
              <a:rPr lang="fr"/>
              <a:t>improving</a:t>
            </a:r>
            <a:r>
              <a:rPr lang="fr"/>
              <a:t> our products to match our innovative spirit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Diversify the company’s activity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Start B2C sales, operate in several areas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Start production of PCs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Gain the status of Wholesaler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5232201" y="-520555"/>
            <a:ext cx="5672525" cy="8984225"/>
            <a:chOff x="5232201" y="-749155"/>
            <a:chExt cx="5672525" cy="8984225"/>
          </a:xfrm>
        </p:grpSpPr>
        <p:sp>
          <p:nvSpPr>
            <p:cNvPr id="98" name="Google Shape;98;p17"/>
            <p:cNvSpPr/>
            <p:nvPr/>
          </p:nvSpPr>
          <p:spPr>
            <a:xfrm rot="-3634445">
              <a:off x="3625047" y="3501894"/>
              <a:ext cx="9190558" cy="979951"/>
            </a:xfrm>
            <a:prstGeom prst="rect">
              <a:avLst/>
            </a:prstGeom>
            <a:solidFill>
              <a:srgbClr val="1C02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 rot="-3634445">
              <a:off x="3055672" y="3159219"/>
              <a:ext cx="9190558" cy="369951"/>
            </a:xfrm>
            <a:prstGeom prst="rect">
              <a:avLst/>
            </a:prstGeom>
            <a:solidFill>
              <a:srgbClr val="43127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5232201" y="-520555"/>
            <a:ext cx="5672525" cy="8984225"/>
            <a:chOff x="5232201" y="-749155"/>
            <a:chExt cx="5672525" cy="8984225"/>
          </a:xfrm>
        </p:grpSpPr>
        <p:sp>
          <p:nvSpPr>
            <p:cNvPr id="107" name="Google Shape;107;p18"/>
            <p:cNvSpPr/>
            <p:nvPr/>
          </p:nvSpPr>
          <p:spPr>
            <a:xfrm rot="-3634445">
              <a:off x="3625047" y="3501894"/>
              <a:ext cx="9190558" cy="979951"/>
            </a:xfrm>
            <a:prstGeom prst="rect">
              <a:avLst/>
            </a:prstGeom>
            <a:solidFill>
              <a:srgbClr val="1C02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 rot="-3634445">
              <a:off x="3055672" y="3159219"/>
              <a:ext cx="9190558" cy="369951"/>
            </a:xfrm>
            <a:prstGeom prst="rect">
              <a:avLst/>
            </a:prstGeom>
            <a:solidFill>
              <a:srgbClr val="43127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8"/>
          <p:cNvSpPr txBox="1"/>
          <p:nvPr/>
        </p:nvSpPr>
        <p:spPr>
          <a:xfrm>
            <a:off x="475525" y="611400"/>
            <a:ext cx="66381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214100" y="2180363"/>
            <a:ext cx="67158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latin typeface="Raleway"/>
                <a:ea typeface="Raleway"/>
                <a:cs typeface="Raleway"/>
                <a:sym typeface="Raleway"/>
              </a:rPr>
              <a:t>77 %</a:t>
            </a:r>
            <a:r>
              <a:rPr b="1" lang="fr" sz="1800">
                <a:solidFill>
                  <a:srgbClr val="2A3896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fr" sz="2000">
                <a:solidFill>
                  <a:srgbClr val="2A3896"/>
                </a:solidFill>
                <a:latin typeface="Raleway"/>
                <a:ea typeface="Raleway"/>
                <a:cs typeface="Raleway"/>
                <a:sym typeface="Raleway"/>
              </a:rPr>
              <a:t>Average Retained Earnings Growth</a:t>
            </a:r>
            <a:endParaRPr b="1" sz="2000">
              <a:solidFill>
                <a:srgbClr val="2A389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604250" y="790975"/>
            <a:ext cx="67158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28.9M CHF 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Total Retained Earnings</a:t>
            </a:r>
            <a:r>
              <a:rPr b="1" lang="fr" sz="5000">
                <a:solidFill>
                  <a:srgbClr val="FF00F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252275" y="3569775"/>
            <a:ext cx="67158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latin typeface="Raleway"/>
                <a:ea typeface="Raleway"/>
                <a:cs typeface="Raleway"/>
                <a:sym typeface="Raleway"/>
              </a:rPr>
              <a:t>1.5M CHF</a:t>
            </a:r>
            <a:r>
              <a:rPr b="1" lang="fr" sz="2000">
                <a:solidFill>
                  <a:srgbClr val="2A3896"/>
                </a:solidFill>
                <a:latin typeface="Raleway"/>
                <a:ea typeface="Raleway"/>
                <a:cs typeface="Raleway"/>
                <a:sym typeface="Raleway"/>
              </a:rPr>
              <a:t> Dividends to Shareholders</a:t>
            </a:r>
            <a:endParaRPr b="1" sz="2000">
              <a:solidFill>
                <a:srgbClr val="2A389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433625" y="2285400"/>
            <a:ext cx="65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Operations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Investment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88675" y="1300575"/>
            <a:ext cx="81087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8.08</a:t>
            </a:r>
            <a:r>
              <a:rPr b="1" lang="fr" sz="4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 CHF</a:t>
            </a: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18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Tot</a:t>
            </a:r>
            <a:r>
              <a:rPr b="1" lang="fr" sz="18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al Inv</a:t>
            </a:r>
            <a:r>
              <a:rPr b="1" lang="fr" sz="18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estment in plant acquisition</a:t>
            </a:r>
            <a:r>
              <a:rPr b="1" lang="fr" sz="5000">
                <a:solidFill>
                  <a:srgbClr val="FF00F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88675" y="2302150"/>
            <a:ext cx="81087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4.4M</a:t>
            </a:r>
            <a:r>
              <a:rPr b="1" lang="fr" sz="6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CHF</a:t>
            </a:r>
            <a:r>
              <a:rPr b="1" lang="fr" sz="24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Royalty gained</a:t>
            </a:r>
            <a:r>
              <a:rPr b="1" lang="fr" sz="2400">
                <a:solidFill>
                  <a:srgbClr val="FF00F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051050" y="3482675"/>
            <a:ext cx="81087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800K</a:t>
            </a:r>
            <a:r>
              <a:rPr b="1" lang="fr" sz="4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4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USD</a:t>
            </a:r>
            <a:r>
              <a:rPr b="1" lang="fr" sz="24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18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b="1" lang="fr" sz="18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pend in method improvement</a:t>
            </a:r>
            <a:r>
              <a:rPr b="1" lang="fr" sz="2400">
                <a:solidFill>
                  <a:srgbClr val="FF00F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0" name="Google Shape;130;p20"/>
          <p:cNvGrpSpPr/>
          <p:nvPr/>
        </p:nvGrpSpPr>
        <p:grpSpPr>
          <a:xfrm flipH="1" rot="10800000">
            <a:off x="-1523237" y="520970"/>
            <a:ext cx="5672525" cy="8984225"/>
            <a:chOff x="5232201" y="-749155"/>
            <a:chExt cx="5672525" cy="8984225"/>
          </a:xfrm>
        </p:grpSpPr>
        <p:sp>
          <p:nvSpPr>
            <p:cNvPr id="131" name="Google Shape;131;p20"/>
            <p:cNvSpPr/>
            <p:nvPr/>
          </p:nvSpPr>
          <p:spPr>
            <a:xfrm rot="-3634445">
              <a:off x="3625047" y="3501894"/>
              <a:ext cx="9190558" cy="979951"/>
            </a:xfrm>
            <a:prstGeom prst="rect">
              <a:avLst/>
            </a:prstGeom>
            <a:solidFill>
              <a:srgbClr val="1C02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rot="-3634445">
              <a:off x="3055672" y="3159219"/>
              <a:ext cx="9190558" cy="369951"/>
            </a:xfrm>
            <a:prstGeom prst="rect">
              <a:avLst/>
            </a:prstGeom>
            <a:solidFill>
              <a:srgbClr val="43127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Research &amp; Development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29036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40" name="Google Shape;140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00" y="2795150"/>
            <a:ext cx="3609675" cy="2092901"/>
          </a:xfrm>
          <a:prstGeom prst="rect">
            <a:avLst/>
          </a:prstGeom>
          <a:noFill/>
          <a:ln cap="flat" cmpd="sng" w="9525">
            <a:solidFill>
              <a:srgbClr val="2A389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1"/>
          <p:cNvSpPr txBox="1"/>
          <p:nvPr/>
        </p:nvSpPr>
        <p:spPr>
          <a:xfrm>
            <a:off x="311700" y="935525"/>
            <a:ext cx="72138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5.2</a:t>
            </a: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 CHF 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Contribute in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R&amp;D Patenting</a:t>
            </a:r>
            <a:r>
              <a:rPr b="1" lang="fr" sz="5000">
                <a:solidFill>
                  <a:srgbClr val="FF00F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750475" y="2623925"/>
            <a:ext cx="48921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X5 &amp; Y1</a:t>
            </a: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Patent Obtained</a:t>
            </a:r>
            <a:r>
              <a:rPr b="1" lang="fr" sz="5000">
                <a:solidFill>
                  <a:srgbClr val="FF00F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788350" y="1779725"/>
            <a:ext cx="69168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2 Co Patent </a:t>
            </a:r>
            <a:r>
              <a:rPr b="1" lang="fr" sz="2000">
                <a:solidFill>
                  <a:srgbClr val="2A389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lease 3 quarter &amp; more</a:t>
            </a:r>
            <a:r>
              <a:rPr b="1" lang="fr" sz="5000">
                <a:solidFill>
                  <a:srgbClr val="FF00F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6052763" y="-821955"/>
            <a:ext cx="5672525" cy="8984225"/>
            <a:chOff x="5232201" y="-749155"/>
            <a:chExt cx="5672525" cy="8984225"/>
          </a:xfrm>
        </p:grpSpPr>
        <p:sp>
          <p:nvSpPr>
            <p:cNvPr id="145" name="Google Shape;145;p21"/>
            <p:cNvSpPr/>
            <p:nvPr/>
          </p:nvSpPr>
          <p:spPr>
            <a:xfrm rot="-3634445">
              <a:off x="3625047" y="3501894"/>
              <a:ext cx="9190558" cy="979951"/>
            </a:xfrm>
            <a:prstGeom prst="rect">
              <a:avLst/>
            </a:prstGeom>
            <a:solidFill>
              <a:srgbClr val="1C02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 rot="-3634445">
              <a:off x="3055672" y="3159219"/>
              <a:ext cx="9190558" cy="369951"/>
            </a:xfrm>
            <a:prstGeom prst="rect">
              <a:avLst/>
            </a:prstGeom>
            <a:solidFill>
              <a:srgbClr val="43127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4" y="127774"/>
            <a:ext cx="548700" cy="5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