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90" d="100"/>
          <a:sy n="90" d="100"/>
        </p:scale>
        <p:origin x="-604" y="-11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973654-9940-43C1-BB51-4DC661B254A0}" type="datetimeFigureOut">
              <a:rPr lang="en-US" smtClean="0"/>
              <a:t>06/10/2023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194635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73654-9940-43C1-BB51-4DC661B254A0}" type="datetimeFigureOut">
              <a:rPr lang="en-US" smtClean="0"/>
              <a:t>06/10/2023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272351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73654-9940-43C1-BB51-4DC661B254A0}" type="datetimeFigureOut">
              <a:rPr lang="en-US" smtClean="0"/>
              <a:t>06/10/2023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5468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73654-9940-43C1-BB51-4DC661B254A0}" type="datetimeFigureOut">
              <a:rPr lang="en-US" smtClean="0"/>
              <a:t>06/10/2023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165471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73654-9940-43C1-BB51-4DC661B254A0}" type="datetimeFigureOut">
              <a:rPr lang="en-US" smtClean="0"/>
              <a:t>06/10/2023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102287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973654-9940-43C1-BB51-4DC661B254A0}" type="datetimeFigureOut">
              <a:rPr lang="en-US" smtClean="0"/>
              <a:t>06/10/2023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250067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973654-9940-43C1-BB51-4DC661B254A0}" type="datetimeFigureOut">
              <a:rPr lang="en-US" smtClean="0"/>
              <a:t>06/10/2023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355343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973654-9940-43C1-BB51-4DC661B254A0}" type="datetimeFigureOut">
              <a:rPr lang="en-US" smtClean="0"/>
              <a:t>06/10/2023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138039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73654-9940-43C1-BB51-4DC661B254A0}" type="datetimeFigureOut">
              <a:rPr lang="en-US" smtClean="0"/>
              <a:t>06/10/2023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318551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973654-9940-43C1-BB51-4DC661B254A0}" type="datetimeFigureOut">
              <a:rPr lang="en-US" smtClean="0"/>
              <a:t>06/10/2023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200069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973654-9940-43C1-BB51-4DC661B254A0}" type="datetimeFigureOut">
              <a:rPr lang="en-US" smtClean="0"/>
              <a:t>06/10/2023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D42A8-591C-4598-9E83-57999AE60EB3}" type="slidenum">
              <a:rPr lang="en-US" smtClean="0"/>
              <a:t>‹#›</a:t>
            </a:fld>
            <a:endParaRPr lang="en-US"/>
          </a:p>
        </p:txBody>
      </p:sp>
    </p:spTree>
    <p:extLst>
      <p:ext uri="{BB962C8B-B14F-4D97-AF65-F5344CB8AC3E}">
        <p14:creationId xmlns:p14="http://schemas.microsoft.com/office/powerpoint/2010/main" val="144232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73654-9940-43C1-BB51-4DC661B254A0}" type="datetimeFigureOut">
              <a:rPr lang="en-US" smtClean="0"/>
              <a:t>06/10/2023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D42A8-591C-4598-9E83-57999AE60EB3}" type="slidenum">
              <a:rPr lang="en-US" smtClean="0"/>
              <a:t>‹#›</a:t>
            </a:fld>
            <a:endParaRPr lang="en-US"/>
          </a:p>
        </p:txBody>
      </p:sp>
    </p:spTree>
    <p:extLst>
      <p:ext uri="{BB962C8B-B14F-4D97-AF65-F5344CB8AC3E}">
        <p14:creationId xmlns:p14="http://schemas.microsoft.com/office/powerpoint/2010/main" val="79658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Digicom</a:t>
            </a:r>
            <a:r>
              <a:rPr lang="en-US" dirty="0" smtClean="0"/>
              <a:t> </a:t>
            </a:r>
            <a:r>
              <a:rPr lang="en-US" dirty="0" smtClean="0"/>
              <a:t>2023-24</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92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838200" y="1237673"/>
            <a:ext cx="10515600" cy="4939290"/>
          </a:xfrm>
        </p:spPr>
        <p:txBody>
          <a:bodyPr>
            <a:noAutofit/>
          </a:bodyPr>
          <a:lstStyle/>
          <a:p>
            <a:r>
              <a:rPr lang="en-US" sz="1600" dirty="0" err="1" smtClean="0"/>
              <a:t>Digicom</a:t>
            </a:r>
            <a:r>
              <a:rPr lang="en-US" sz="1600" dirty="0" smtClean="0"/>
              <a:t> (English version) </a:t>
            </a:r>
            <a:br>
              <a:rPr lang="en-US" sz="1600" dirty="0" smtClean="0"/>
            </a:br>
            <a:r>
              <a:rPr lang="en-US" sz="1600" dirty="0" smtClean="0"/>
              <a:t/>
            </a:r>
            <a:br>
              <a:rPr lang="en-US" sz="1600" dirty="0" smtClean="0"/>
            </a:br>
            <a:r>
              <a:rPr lang="en-US" sz="1600" dirty="0" smtClean="0"/>
              <a:t>Summary </a:t>
            </a:r>
            <a:br>
              <a:rPr lang="en-US" sz="1600" dirty="0" smtClean="0"/>
            </a:br>
            <a:r>
              <a:rPr lang="en-US" sz="1600" dirty="0" smtClean="0"/>
              <a:t/>
            </a:r>
            <a:br>
              <a:rPr lang="en-US" sz="1600" dirty="0" smtClean="0"/>
            </a:br>
            <a:r>
              <a:rPr lang="en-US" sz="1600" dirty="0" smtClean="0"/>
              <a:t>Digital communications is the study of physical layer transmission and reception strategies in communications equipment such as mobile communication devices, high-speed </a:t>
            </a:r>
            <a:r>
              <a:rPr lang="en-US" sz="1600" dirty="0" err="1" smtClean="0"/>
              <a:t>ethernet</a:t>
            </a:r>
            <a:r>
              <a:rPr lang="en-US" sz="1600" dirty="0" smtClean="0"/>
              <a:t>, optical communications and subscriber-line communications. It comprises the areas of (</a:t>
            </a:r>
            <a:r>
              <a:rPr lang="en-US" sz="1600" dirty="0" err="1" smtClean="0"/>
              <a:t>i</a:t>
            </a:r>
            <a:r>
              <a:rPr lang="en-US" sz="1600" dirty="0" smtClean="0"/>
              <a:t>) statistical modelling of communication channels (ii) design of coding and modulation systems for error resiliency (iii) design of demodulation and decoding strategies and the associated methods for assessing their performance. In addition to providing an overview of communication channels and classical modulation strategies, this course takes a hands-on approach by focusing on the details of a few critical elements of digital communications pertaining to modern wireless transceivers, both coherent and non-coherent. </a:t>
            </a:r>
            <a:br>
              <a:rPr lang="en-US" sz="1600" dirty="0" smtClean="0"/>
            </a:br>
            <a:r>
              <a:rPr lang="en-US" sz="1600" dirty="0" smtClean="0"/>
              <a:t/>
            </a:r>
            <a:br>
              <a:rPr lang="en-US" sz="1600" dirty="0" smtClean="0"/>
            </a:br>
            <a:r>
              <a:rPr lang="en-US" sz="1600" dirty="0" smtClean="0"/>
              <a:t>Learning outcomes: The students obtain a solid understanding of a modern OFDM (orthogonal frequency-division multiplexing) transmission and reception system. This should serve as a basis for understanding the jargon used in technical documents (e.g. standardization) pertaining to the transmission component of many current communication systems. For most, it will also serve as a first experience in modern digital transceiver design. </a:t>
            </a:r>
            <a:br>
              <a:rPr lang="en-US" sz="1600" dirty="0" smtClean="0"/>
            </a:br>
            <a:r>
              <a:rPr lang="en-US" sz="1600" dirty="0" smtClean="0"/>
              <a:t/>
            </a:r>
            <a:br>
              <a:rPr lang="en-US" sz="1600" dirty="0" smtClean="0"/>
            </a:br>
            <a:r>
              <a:rPr lang="en-US" sz="1600" dirty="0" smtClean="0"/>
              <a:t>Teaching methods: Lectures and hands-on lab sessions in MATLAB using signals acquired from local 4G networks. </a:t>
            </a:r>
            <a:br>
              <a:rPr lang="en-US" sz="1600" dirty="0" smtClean="0"/>
            </a:br>
            <a:r>
              <a:rPr lang="en-US" sz="1600" dirty="0" smtClean="0"/>
              <a:t/>
            </a:r>
            <a:br>
              <a:rPr lang="en-US" sz="1600" dirty="0" smtClean="0"/>
            </a:br>
            <a:r>
              <a:rPr lang="en-US" sz="1600" dirty="0" smtClean="0"/>
              <a:t>Rules: Attendance to lab sessions is mandatory. </a:t>
            </a:r>
            <a:br>
              <a:rPr lang="en-US" sz="1600" dirty="0" smtClean="0"/>
            </a:br>
            <a:r>
              <a:rPr lang="en-US" sz="1600" dirty="0" smtClean="0"/>
              <a:t/>
            </a:r>
            <a:br>
              <a:rPr lang="en-US" sz="1600" dirty="0" smtClean="0"/>
            </a:br>
            <a:r>
              <a:rPr lang="en-US" sz="1600" dirty="0" smtClean="0"/>
              <a:t>Grading: 50% final exam, 50% grading lab session. </a:t>
            </a:r>
            <a:br>
              <a:rPr lang="en-US" sz="1600" dirty="0" smtClean="0"/>
            </a:br>
            <a:r>
              <a:rPr lang="en-US" sz="1600" dirty="0" smtClean="0"/>
              <a:t/>
            </a:r>
            <a:br>
              <a:rPr lang="en-US" sz="1600" dirty="0" smtClean="0"/>
            </a:br>
            <a:endParaRPr lang="en-US" sz="1600" dirty="0"/>
          </a:p>
        </p:txBody>
      </p:sp>
    </p:spTree>
    <p:extLst>
      <p:ext uri="{BB962C8B-B14F-4D97-AF65-F5344CB8AC3E}">
        <p14:creationId xmlns:p14="http://schemas.microsoft.com/office/powerpoint/2010/main" val="3021633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(2)</a:t>
            </a:r>
            <a:endParaRPr lang="en-US" dirty="0"/>
          </a:p>
        </p:txBody>
      </p:sp>
      <p:sp>
        <p:nvSpPr>
          <p:cNvPr id="3" name="Content Placeholder 2"/>
          <p:cNvSpPr>
            <a:spLocks noGrp="1"/>
          </p:cNvSpPr>
          <p:nvPr>
            <p:ph idx="1"/>
          </p:nvPr>
        </p:nvSpPr>
        <p:spPr>
          <a:xfrm>
            <a:off x="838200" y="1330036"/>
            <a:ext cx="10515600" cy="5366327"/>
          </a:xfrm>
        </p:spPr>
        <p:txBody>
          <a:bodyPr>
            <a:normAutofit fontScale="92500" lnSpcReduction="20000"/>
          </a:bodyPr>
          <a:lstStyle/>
          <a:p>
            <a:r>
              <a:rPr lang="en-US" sz="1600" dirty="0" smtClean="0"/>
              <a:t>Detailed Description </a:t>
            </a:r>
            <a:br>
              <a:rPr lang="en-US" sz="1600" dirty="0" smtClean="0"/>
            </a:br>
            <a:r>
              <a:rPr lang="en-US" sz="1600" dirty="0" smtClean="0"/>
              <a:t>Duration 42 hours, 21 hours of lab sessions. </a:t>
            </a:r>
            <a:br>
              <a:rPr lang="en-US" sz="1600" dirty="0" smtClean="0"/>
            </a:br>
            <a:r>
              <a:rPr lang="en-US" sz="1600" dirty="0" smtClean="0"/>
              <a:t/>
            </a:r>
            <a:br>
              <a:rPr lang="en-US" sz="1600" dirty="0" smtClean="0"/>
            </a:br>
            <a:r>
              <a:rPr lang="en-US" sz="1600" dirty="0" smtClean="0"/>
              <a:t>1. Elements of a digital communication system: Coding, Modulation, Communication channels, Maximum-Likelihood Receivers </a:t>
            </a:r>
            <a:br>
              <a:rPr lang="en-US" sz="1600" dirty="0" smtClean="0"/>
            </a:br>
            <a:r>
              <a:rPr lang="en-US" sz="1600" dirty="0" smtClean="0"/>
              <a:t>2. Basic mathematics required for the analysis and design of digital communication </a:t>
            </a:r>
            <a:r>
              <a:rPr lang="en-US" sz="1600" dirty="0" err="1" smtClean="0"/>
              <a:t>sysetms</a:t>
            </a:r>
            <a:r>
              <a:rPr lang="en-US" sz="1600" dirty="0" smtClean="0"/>
              <a:t> </a:t>
            </a:r>
            <a:br>
              <a:rPr lang="en-US" sz="1600" dirty="0" smtClean="0"/>
            </a:br>
            <a:r>
              <a:rPr lang="en-US" sz="1600" dirty="0" smtClean="0"/>
              <a:t>    a) Definitions of Energy and Power signals (deterministic and random) </a:t>
            </a:r>
            <a:br>
              <a:rPr lang="en-US" sz="1600" dirty="0" smtClean="0"/>
            </a:br>
            <a:r>
              <a:rPr lang="en-US" sz="1600" dirty="0" smtClean="0"/>
              <a:t>    b) statistical characterization of noise processes </a:t>
            </a:r>
            <a:br>
              <a:rPr lang="en-US" sz="1600" dirty="0" smtClean="0"/>
            </a:br>
            <a:r>
              <a:rPr lang="en-US" sz="1600" dirty="0" smtClean="0"/>
              <a:t>    c) Orthonormal Projections and Shannon Sampling </a:t>
            </a:r>
            <a:br>
              <a:rPr lang="en-US" sz="1600" dirty="0" smtClean="0"/>
            </a:br>
            <a:r>
              <a:rPr lang="en-US" sz="1600" dirty="0" smtClean="0"/>
              <a:t>    d) decision theory </a:t>
            </a:r>
            <a:br>
              <a:rPr lang="en-US" sz="1600" dirty="0" smtClean="0"/>
            </a:br>
            <a:r>
              <a:rPr lang="en-US" sz="1600" dirty="0" smtClean="0"/>
              <a:t>3. Common modulation formats and associated maximum-likelihood receivers </a:t>
            </a:r>
            <a:br>
              <a:rPr lang="en-US" sz="1600" dirty="0" smtClean="0"/>
            </a:br>
            <a:r>
              <a:rPr lang="en-US" sz="1600" dirty="0" smtClean="0"/>
              <a:t>    a) coherent reception </a:t>
            </a:r>
            <a:br>
              <a:rPr lang="en-US" sz="1600" dirty="0" smtClean="0"/>
            </a:br>
            <a:r>
              <a:rPr lang="en-US" sz="1600" dirty="0" smtClean="0"/>
              <a:t>    b) non-coherent reception </a:t>
            </a:r>
            <a:br>
              <a:rPr lang="en-US" sz="1600" dirty="0" smtClean="0"/>
            </a:br>
            <a:r>
              <a:rPr lang="en-US" sz="1600" dirty="0" smtClean="0"/>
              <a:t>4. OFDM transceivers </a:t>
            </a:r>
            <a:br>
              <a:rPr lang="en-US" sz="1600" dirty="0" smtClean="0"/>
            </a:br>
            <a:r>
              <a:rPr lang="en-US" sz="1600" dirty="0" smtClean="0"/>
              <a:t/>
            </a:r>
            <a:br>
              <a:rPr lang="en-US" sz="1600" dirty="0" smtClean="0"/>
            </a:br>
            <a:r>
              <a:rPr lang="en-US" sz="1600" dirty="0" smtClean="0"/>
              <a:t>Lab Sessions. All lab sessions are carried out using signal acquisitions done during the lab sessions with the students using live </a:t>
            </a:r>
            <a:r>
              <a:rPr lang="en-US" sz="1600" dirty="0" smtClean="0"/>
              <a:t>5G signals </a:t>
            </a:r>
            <a:r>
              <a:rPr lang="en-US" sz="1600" dirty="0" smtClean="0"/>
              <a:t>transmitted in the vicinity of EURECOM. The students will be able to work with highly realistic digitized broadband radio signals in order to understand the difficulties of building a digital radio receiver. The receivers are built in an offline (i.e. non real-time) MATLAB environment. </a:t>
            </a:r>
            <a:br>
              <a:rPr lang="en-US" sz="1600" dirty="0" smtClean="0"/>
            </a:br>
            <a:r>
              <a:rPr lang="en-US" sz="1600" dirty="0" smtClean="0"/>
              <a:t/>
            </a:r>
            <a:br>
              <a:rPr lang="en-US" sz="1600" dirty="0" smtClean="0"/>
            </a:br>
            <a:r>
              <a:rPr lang="en-US" sz="1600" dirty="0" smtClean="0"/>
              <a:t>    Lab session A) Non-coherent reception of the </a:t>
            </a:r>
            <a:r>
              <a:rPr lang="en-US" sz="1600" dirty="0" smtClean="0"/>
              <a:t>5G </a:t>
            </a:r>
            <a:r>
              <a:rPr lang="en-US" sz="1600" dirty="0" smtClean="0"/>
              <a:t>Primary Synchronization Signal. This lab session highlights time-domain non-coherent reception procedures for a ternary-modulated signal along with the basic procedures of time and frequency synchronization. </a:t>
            </a:r>
            <a:br>
              <a:rPr lang="en-US" sz="1600" dirty="0" smtClean="0"/>
            </a:br>
            <a:r>
              <a:rPr lang="en-US" sz="1600" dirty="0" smtClean="0"/>
              <a:t>    Lab session B) quasi-coherent reception of the </a:t>
            </a:r>
            <a:r>
              <a:rPr lang="en-US" sz="1600" dirty="0" smtClean="0"/>
              <a:t>5G </a:t>
            </a:r>
            <a:r>
              <a:rPr lang="en-US" sz="1600" dirty="0" smtClean="0"/>
              <a:t>Secondary Synchronization Signal. This lab session highlights frequency-domain OFDM </a:t>
            </a:r>
            <a:r>
              <a:rPr lang="en-US" sz="1600" dirty="0" err="1" smtClean="0"/>
              <a:t>deframing</a:t>
            </a:r>
            <a:r>
              <a:rPr lang="en-US" sz="1600" dirty="0" smtClean="0"/>
              <a:t>, channel estimation, maximum-likelihood reception of an M-</a:t>
            </a:r>
            <a:r>
              <a:rPr lang="en-US" sz="1600" dirty="0" err="1" smtClean="0"/>
              <a:t>ary</a:t>
            </a:r>
            <a:r>
              <a:rPr lang="en-US" sz="1600" dirty="0" smtClean="0"/>
              <a:t> waveform. </a:t>
            </a:r>
            <a:br>
              <a:rPr lang="en-US" sz="1600" dirty="0" smtClean="0"/>
            </a:br>
            <a:r>
              <a:rPr lang="en-US" sz="1600" dirty="0" smtClean="0"/>
              <a:t>    Lab session </a:t>
            </a:r>
            <a:r>
              <a:rPr lang="en-US" sz="1600" dirty="0" smtClean="0"/>
              <a:t>C</a:t>
            </a:r>
            <a:r>
              <a:rPr lang="en-US" sz="1600" dirty="0" smtClean="0"/>
              <a:t>) Non-coherent detection of the 5G Physical Random-Access Channel. This lab session highlights detection of an M-</a:t>
            </a:r>
            <a:r>
              <a:rPr lang="en-US" sz="1600" dirty="0" err="1" smtClean="0"/>
              <a:t>ary</a:t>
            </a:r>
            <a:r>
              <a:rPr lang="en-US" sz="1600" dirty="0" smtClean="0"/>
              <a:t> multi-user signal with extraction of timing information.</a:t>
            </a:r>
          </a:p>
          <a:p>
            <a:r>
              <a:rPr lang="en-US" sz="1600" dirty="0"/>
              <a:t> </a:t>
            </a:r>
            <a:r>
              <a:rPr lang="en-US" sz="1600" dirty="0" smtClean="0"/>
              <a:t>   Lab session D) Detection and decoding of the 5G Physical Uplink Control Channel format 3. This session </a:t>
            </a:r>
            <a:r>
              <a:rPr lang="en-US" sz="1600" dirty="0" smtClean="0"/>
              <a:t>highlights channel decoding and some techniques for peak-to-average power ratio reduction.</a:t>
            </a:r>
            <a:endParaRPr lang="en-US" sz="1600" dirty="0" smtClean="0"/>
          </a:p>
          <a:p>
            <a:endParaRPr lang="en-US" sz="1600" dirty="0"/>
          </a:p>
          <a:p>
            <a:r>
              <a:rPr lang="en-US" sz="1600" dirty="0" smtClean="0"/>
              <a:t>. </a:t>
            </a:r>
            <a:endParaRPr lang="en-US" sz="1600" dirty="0" smtClean="0"/>
          </a:p>
          <a:p>
            <a:endParaRPr lang="en-US" sz="1600" dirty="0"/>
          </a:p>
        </p:txBody>
      </p:sp>
    </p:spTree>
    <p:extLst>
      <p:ext uri="{BB962C8B-B14F-4D97-AF65-F5344CB8AC3E}">
        <p14:creationId xmlns:p14="http://schemas.microsoft.com/office/powerpoint/2010/main" val="2151799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Transceiver (point-to-point)</a:t>
            </a:r>
            <a:endParaRPr lang="en-US" dirty="0"/>
          </a:p>
        </p:txBody>
      </p:sp>
      <p:pic>
        <p:nvPicPr>
          <p:cNvPr id="4" name="Picture 3"/>
          <p:cNvPicPr>
            <a:picLocks noChangeAspect="1"/>
          </p:cNvPicPr>
          <p:nvPr/>
        </p:nvPicPr>
        <p:blipFill>
          <a:blip r:embed="rId2"/>
          <a:stretch>
            <a:fillRect/>
          </a:stretch>
        </p:blipFill>
        <p:spPr>
          <a:xfrm>
            <a:off x="2496474" y="1836749"/>
            <a:ext cx="6629597" cy="4763473"/>
          </a:xfrm>
          <a:prstGeom prst="rect">
            <a:avLst/>
          </a:prstGeom>
        </p:spPr>
      </p:pic>
    </p:spTree>
    <p:extLst>
      <p:ext uri="{BB962C8B-B14F-4D97-AF65-F5344CB8AC3E}">
        <p14:creationId xmlns:p14="http://schemas.microsoft.com/office/powerpoint/2010/main" val="139936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Modulators</a:t>
            </a:r>
            <a:endParaRPr lang="en-US" dirty="0"/>
          </a:p>
        </p:txBody>
      </p:sp>
      <p:pic>
        <p:nvPicPr>
          <p:cNvPr id="4" name="Picture 3"/>
          <p:cNvPicPr>
            <a:picLocks noChangeAspect="1"/>
          </p:cNvPicPr>
          <p:nvPr/>
        </p:nvPicPr>
        <p:blipFill>
          <a:blip r:embed="rId2"/>
          <a:stretch>
            <a:fillRect/>
          </a:stretch>
        </p:blipFill>
        <p:spPr>
          <a:xfrm>
            <a:off x="2145014" y="1795500"/>
            <a:ext cx="6416279" cy="5029930"/>
          </a:xfrm>
          <a:prstGeom prst="rect">
            <a:avLst/>
          </a:prstGeom>
        </p:spPr>
      </p:pic>
    </p:spTree>
    <p:extLst>
      <p:ext uri="{BB962C8B-B14F-4D97-AF65-F5344CB8AC3E}">
        <p14:creationId xmlns:p14="http://schemas.microsoft.com/office/powerpoint/2010/main" val="212317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613</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Digicom 2023-24</vt:lpstr>
      <vt:lpstr>Overview</vt:lpstr>
      <vt:lpstr>Overview (2)</vt:lpstr>
      <vt:lpstr>Typical Transceiver (point-to-point)</vt:lpstr>
      <vt:lpstr>Modulators</vt:lpstr>
    </vt:vector>
  </TitlesOfParts>
  <Company>EURECOM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Digicom 2018</dc:title>
  <dc:creator>Raymond Knopp</dc:creator>
  <cp:lastModifiedBy> </cp:lastModifiedBy>
  <cp:revision>7</cp:revision>
  <dcterms:created xsi:type="dcterms:W3CDTF">2018-10-05T11:58:37Z</dcterms:created>
  <dcterms:modified xsi:type="dcterms:W3CDTF">2023-10-06T06:10:01Z</dcterms:modified>
</cp:coreProperties>
</file>