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8"/>
  </p:notesMasterIdLst>
  <p:sldIdLst>
    <p:sldId id="509" r:id="rId2"/>
    <p:sldId id="263" r:id="rId3"/>
    <p:sldId id="510" r:id="rId4"/>
    <p:sldId id="547" r:id="rId5"/>
    <p:sldId id="522" r:id="rId6"/>
    <p:sldId id="529" r:id="rId7"/>
    <p:sldId id="527" r:id="rId8"/>
    <p:sldId id="511" r:id="rId9"/>
    <p:sldId id="514" r:id="rId10"/>
    <p:sldId id="512" r:id="rId11"/>
    <p:sldId id="517" r:id="rId12"/>
    <p:sldId id="516" r:id="rId13"/>
    <p:sldId id="518" r:id="rId14"/>
    <p:sldId id="546" r:id="rId15"/>
    <p:sldId id="519" r:id="rId16"/>
    <p:sldId id="526" r:id="rId17"/>
    <p:sldId id="521" r:id="rId18"/>
    <p:sldId id="520" r:id="rId19"/>
    <p:sldId id="523" r:id="rId20"/>
    <p:sldId id="525" r:id="rId21"/>
    <p:sldId id="524" r:id="rId22"/>
    <p:sldId id="549" r:id="rId23"/>
    <p:sldId id="548" r:id="rId24"/>
    <p:sldId id="528" r:id="rId25"/>
    <p:sldId id="532" r:id="rId26"/>
    <p:sldId id="530" r:id="rId27"/>
    <p:sldId id="531" r:id="rId28"/>
    <p:sldId id="533" r:id="rId29"/>
    <p:sldId id="534" r:id="rId30"/>
    <p:sldId id="535" r:id="rId31"/>
    <p:sldId id="537" r:id="rId32"/>
    <p:sldId id="538" r:id="rId33"/>
    <p:sldId id="539" r:id="rId34"/>
    <p:sldId id="540" r:id="rId35"/>
    <p:sldId id="536" r:id="rId36"/>
    <p:sldId id="541" r:id="rId37"/>
    <p:sldId id="550" r:id="rId38"/>
    <p:sldId id="542" r:id="rId39"/>
    <p:sldId id="551" r:id="rId40"/>
    <p:sldId id="552" r:id="rId41"/>
    <p:sldId id="543" r:id="rId42"/>
    <p:sldId id="553" r:id="rId43"/>
    <p:sldId id="545" r:id="rId44"/>
    <p:sldId id="544" r:id="rId45"/>
    <p:sldId id="508" r:id="rId46"/>
    <p:sldId id="26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82"/>
  </p:normalViewPr>
  <p:slideViewPr>
    <p:cSldViewPr snapToGrid="0" snapToObjects="1">
      <p:cViewPr>
        <p:scale>
          <a:sx n="50" d="100"/>
          <a:sy n="50" d="100"/>
        </p:scale>
        <p:origin x="896"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50675-5640-C74A-B550-AA175C0FFA05}" type="datetimeFigureOut">
              <a:rPr lang="fr-FR" smtClean="0"/>
              <a:t>07/06/2024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C9660-A210-4F4B-A1E4-257828D970DB}" type="slidenum">
              <a:rPr lang="fr-FR" smtClean="0"/>
              <a:t>‹#›</a:t>
            </a:fld>
            <a:endParaRPr lang="fr-FR"/>
          </a:p>
        </p:txBody>
      </p:sp>
    </p:spTree>
    <p:extLst>
      <p:ext uri="{BB962C8B-B14F-4D97-AF65-F5344CB8AC3E}">
        <p14:creationId xmlns:p14="http://schemas.microsoft.com/office/powerpoint/2010/main" val="203161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417A-47B4-0844-A7FC-28EA744955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479538-FB36-864D-B879-EA0145D940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AC5916-ECEA-2C45-8790-E922A37D2C6C}"/>
              </a:ext>
            </a:extLst>
          </p:cNvPr>
          <p:cNvSpPr>
            <a:spLocks noGrp="1"/>
          </p:cNvSpPr>
          <p:nvPr>
            <p:ph type="dt" sz="half" idx="10"/>
          </p:nvPr>
        </p:nvSpPr>
        <p:spPr/>
        <p:txBody>
          <a:bodyPr/>
          <a:lstStyle/>
          <a:p>
            <a:r>
              <a:rPr lang="en-US"/>
              <a:t>20 December 2021</a:t>
            </a:r>
          </a:p>
        </p:txBody>
      </p:sp>
      <p:sp>
        <p:nvSpPr>
          <p:cNvPr id="5" name="Footer Placeholder 4">
            <a:extLst>
              <a:ext uri="{FF2B5EF4-FFF2-40B4-BE49-F238E27FC236}">
                <a16:creationId xmlns:a16="http://schemas.microsoft.com/office/drawing/2014/main" id="{B8E3B76C-85AE-C645-8A95-2DFDABF34E7C}"/>
              </a:ext>
            </a:extLst>
          </p:cNvPr>
          <p:cNvSpPr>
            <a:spLocks noGrp="1"/>
          </p:cNvSpPr>
          <p:nvPr>
            <p:ph type="ftr" sz="quarter" idx="11"/>
          </p:nvPr>
        </p:nvSpPr>
        <p:spPr/>
        <p:txBody>
          <a:bodyPr/>
          <a:lstStyle/>
          <a:p>
            <a:r>
              <a:rPr lang="en-US"/>
              <a:t>Overview of Fronthaul Systems,  7th June 2024</a:t>
            </a:r>
          </a:p>
        </p:txBody>
      </p:sp>
      <p:sp>
        <p:nvSpPr>
          <p:cNvPr id="6" name="Slide Number Placeholder 5">
            <a:extLst>
              <a:ext uri="{FF2B5EF4-FFF2-40B4-BE49-F238E27FC236}">
                <a16:creationId xmlns:a16="http://schemas.microsoft.com/office/drawing/2014/main" id="{F3C749B9-94FA-8548-8EAD-C0E2A56D84FD}"/>
              </a:ext>
            </a:extLst>
          </p:cNvPr>
          <p:cNvSpPr>
            <a:spLocks noGrp="1"/>
          </p:cNvSpPr>
          <p:nvPr>
            <p:ph type="sldNum" sz="quarter" idx="12"/>
          </p:nvPr>
        </p:nvSpPr>
        <p:spPr/>
        <p:txBody>
          <a:bodyPr/>
          <a:lstStyle/>
          <a:p>
            <a:fld id="{3B78ED90-C07D-224E-9A6E-8948AF270D60}" type="slidenum">
              <a:rPr lang="en-US" smtClean="0"/>
              <a:t>‹#›</a:t>
            </a:fld>
            <a:endParaRPr lang="en-US"/>
          </a:p>
        </p:txBody>
      </p:sp>
    </p:spTree>
    <p:extLst>
      <p:ext uri="{BB962C8B-B14F-4D97-AF65-F5344CB8AC3E}">
        <p14:creationId xmlns:p14="http://schemas.microsoft.com/office/powerpoint/2010/main" val="41595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0CF8A3-DD33-0648-99DB-3306314492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311C92-BDD5-C84D-A44D-45593163A3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F81F3-94B5-B446-B92B-9570F986690C}"/>
              </a:ext>
            </a:extLst>
          </p:cNvPr>
          <p:cNvSpPr>
            <a:spLocks noGrp="1"/>
          </p:cNvSpPr>
          <p:nvPr>
            <p:ph type="dt" sz="half" idx="10"/>
          </p:nvPr>
        </p:nvSpPr>
        <p:spPr/>
        <p:txBody>
          <a:bodyPr/>
          <a:lstStyle/>
          <a:p>
            <a:r>
              <a:rPr lang="en-US"/>
              <a:t>20 December 2021</a:t>
            </a:r>
          </a:p>
        </p:txBody>
      </p:sp>
      <p:sp>
        <p:nvSpPr>
          <p:cNvPr id="5" name="Footer Placeholder 4">
            <a:extLst>
              <a:ext uri="{FF2B5EF4-FFF2-40B4-BE49-F238E27FC236}">
                <a16:creationId xmlns:a16="http://schemas.microsoft.com/office/drawing/2014/main" id="{0D69702E-354C-AA4E-980D-B23350E2D765}"/>
              </a:ext>
            </a:extLst>
          </p:cNvPr>
          <p:cNvSpPr>
            <a:spLocks noGrp="1"/>
          </p:cNvSpPr>
          <p:nvPr>
            <p:ph type="ftr" sz="quarter" idx="11"/>
          </p:nvPr>
        </p:nvSpPr>
        <p:spPr/>
        <p:txBody>
          <a:bodyPr/>
          <a:lstStyle/>
          <a:p>
            <a:r>
              <a:rPr lang="en-US"/>
              <a:t>Overview of Fronthaul Systems,  7th June 2024</a:t>
            </a:r>
          </a:p>
        </p:txBody>
      </p:sp>
      <p:sp>
        <p:nvSpPr>
          <p:cNvPr id="6" name="Slide Number Placeholder 5">
            <a:extLst>
              <a:ext uri="{FF2B5EF4-FFF2-40B4-BE49-F238E27FC236}">
                <a16:creationId xmlns:a16="http://schemas.microsoft.com/office/drawing/2014/main" id="{7AD8CAB7-B6EB-254D-AADD-FBCAF223382C}"/>
              </a:ext>
            </a:extLst>
          </p:cNvPr>
          <p:cNvSpPr>
            <a:spLocks noGrp="1"/>
          </p:cNvSpPr>
          <p:nvPr>
            <p:ph type="sldNum" sz="quarter" idx="12"/>
          </p:nvPr>
        </p:nvSpPr>
        <p:spPr/>
        <p:txBody>
          <a:bodyPr/>
          <a:lstStyle/>
          <a:p>
            <a:fld id="{3B78ED90-C07D-224E-9A6E-8948AF270D60}" type="slidenum">
              <a:rPr lang="en-US" smtClean="0"/>
              <a:t>‹#›</a:t>
            </a:fld>
            <a:endParaRPr lang="en-US"/>
          </a:p>
        </p:txBody>
      </p:sp>
    </p:spTree>
    <p:extLst>
      <p:ext uri="{BB962C8B-B14F-4D97-AF65-F5344CB8AC3E}">
        <p14:creationId xmlns:p14="http://schemas.microsoft.com/office/powerpoint/2010/main" val="200566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2FAE-691D-D34D-9E1E-DD4080D16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32F9E-D63E-2443-B610-D36500B14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2AB31-B351-4944-AE0E-691430A1F75D}"/>
              </a:ext>
            </a:extLst>
          </p:cNvPr>
          <p:cNvSpPr>
            <a:spLocks noGrp="1"/>
          </p:cNvSpPr>
          <p:nvPr>
            <p:ph type="dt" sz="half" idx="10"/>
          </p:nvPr>
        </p:nvSpPr>
        <p:spPr/>
        <p:txBody>
          <a:bodyPr/>
          <a:lstStyle/>
          <a:p>
            <a:r>
              <a:rPr lang="en-US"/>
              <a:t>20 December 2021</a:t>
            </a:r>
          </a:p>
        </p:txBody>
      </p:sp>
      <p:sp>
        <p:nvSpPr>
          <p:cNvPr id="5" name="Footer Placeholder 4">
            <a:extLst>
              <a:ext uri="{FF2B5EF4-FFF2-40B4-BE49-F238E27FC236}">
                <a16:creationId xmlns:a16="http://schemas.microsoft.com/office/drawing/2014/main" id="{7173ACE3-8BFD-FC41-89EC-DF1CB49A519F}"/>
              </a:ext>
            </a:extLst>
          </p:cNvPr>
          <p:cNvSpPr>
            <a:spLocks noGrp="1"/>
          </p:cNvSpPr>
          <p:nvPr>
            <p:ph type="ftr" sz="quarter" idx="11"/>
          </p:nvPr>
        </p:nvSpPr>
        <p:spPr/>
        <p:txBody>
          <a:bodyPr/>
          <a:lstStyle/>
          <a:p>
            <a:r>
              <a:rPr lang="en-US"/>
              <a:t>Overview of Fronthaul Systems,  7th June 2024</a:t>
            </a:r>
          </a:p>
        </p:txBody>
      </p:sp>
      <p:sp>
        <p:nvSpPr>
          <p:cNvPr id="6" name="Slide Number Placeholder 5">
            <a:extLst>
              <a:ext uri="{FF2B5EF4-FFF2-40B4-BE49-F238E27FC236}">
                <a16:creationId xmlns:a16="http://schemas.microsoft.com/office/drawing/2014/main" id="{D2FF0CE2-552F-5E4D-A1AB-57859610032A}"/>
              </a:ext>
            </a:extLst>
          </p:cNvPr>
          <p:cNvSpPr>
            <a:spLocks noGrp="1"/>
          </p:cNvSpPr>
          <p:nvPr>
            <p:ph type="sldNum" sz="quarter" idx="12"/>
          </p:nvPr>
        </p:nvSpPr>
        <p:spPr/>
        <p:txBody>
          <a:bodyPr/>
          <a:lstStyle/>
          <a:p>
            <a:fld id="{3B78ED90-C07D-224E-9A6E-8948AF270D60}" type="slidenum">
              <a:rPr lang="en-US" smtClean="0"/>
              <a:t>‹#›</a:t>
            </a:fld>
            <a:endParaRPr lang="en-US"/>
          </a:p>
        </p:txBody>
      </p:sp>
    </p:spTree>
    <p:extLst>
      <p:ext uri="{BB962C8B-B14F-4D97-AF65-F5344CB8AC3E}">
        <p14:creationId xmlns:p14="http://schemas.microsoft.com/office/powerpoint/2010/main" val="159538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D233-5CD4-8343-BF9C-677FE7178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53E60C-FF9F-7A47-93EC-159B520F09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CF7809-C375-8E4E-905F-6C3981A17A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4330C6-1A29-3D4E-89D3-BB23C4BB420E}"/>
              </a:ext>
            </a:extLst>
          </p:cNvPr>
          <p:cNvSpPr>
            <a:spLocks noGrp="1"/>
          </p:cNvSpPr>
          <p:nvPr>
            <p:ph type="dt" sz="half" idx="10"/>
          </p:nvPr>
        </p:nvSpPr>
        <p:spPr/>
        <p:txBody>
          <a:bodyPr/>
          <a:lstStyle/>
          <a:p>
            <a:r>
              <a:rPr lang="en-US"/>
              <a:t>20 December 2021</a:t>
            </a:r>
          </a:p>
        </p:txBody>
      </p:sp>
      <p:sp>
        <p:nvSpPr>
          <p:cNvPr id="6" name="Footer Placeholder 5">
            <a:extLst>
              <a:ext uri="{FF2B5EF4-FFF2-40B4-BE49-F238E27FC236}">
                <a16:creationId xmlns:a16="http://schemas.microsoft.com/office/drawing/2014/main" id="{2B45F997-FF3A-3C43-949A-7639A8F84DB6}"/>
              </a:ext>
            </a:extLst>
          </p:cNvPr>
          <p:cNvSpPr>
            <a:spLocks noGrp="1"/>
          </p:cNvSpPr>
          <p:nvPr>
            <p:ph type="ftr" sz="quarter" idx="11"/>
          </p:nvPr>
        </p:nvSpPr>
        <p:spPr/>
        <p:txBody>
          <a:bodyPr/>
          <a:lstStyle/>
          <a:p>
            <a:r>
              <a:rPr lang="en-US"/>
              <a:t>Overview of Fronthaul Systems,  7th June 2024</a:t>
            </a:r>
          </a:p>
        </p:txBody>
      </p:sp>
      <p:sp>
        <p:nvSpPr>
          <p:cNvPr id="7" name="Slide Number Placeholder 6">
            <a:extLst>
              <a:ext uri="{FF2B5EF4-FFF2-40B4-BE49-F238E27FC236}">
                <a16:creationId xmlns:a16="http://schemas.microsoft.com/office/drawing/2014/main" id="{39122D85-B9CE-F94C-8164-C8B2C72B7D04}"/>
              </a:ext>
            </a:extLst>
          </p:cNvPr>
          <p:cNvSpPr>
            <a:spLocks noGrp="1"/>
          </p:cNvSpPr>
          <p:nvPr>
            <p:ph type="sldNum" sz="quarter" idx="12"/>
          </p:nvPr>
        </p:nvSpPr>
        <p:spPr/>
        <p:txBody>
          <a:bodyPr/>
          <a:lstStyle/>
          <a:p>
            <a:fld id="{3B78ED90-C07D-224E-9A6E-8948AF270D60}" type="slidenum">
              <a:rPr lang="en-US" smtClean="0"/>
              <a:t>‹#›</a:t>
            </a:fld>
            <a:endParaRPr lang="en-US"/>
          </a:p>
        </p:txBody>
      </p:sp>
    </p:spTree>
    <p:extLst>
      <p:ext uri="{BB962C8B-B14F-4D97-AF65-F5344CB8AC3E}">
        <p14:creationId xmlns:p14="http://schemas.microsoft.com/office/powerpoint/2010/main" val="1866343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A1D5-C290-9B45-B85C-1DE26896A1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63660F-576B-154D-B9D2-A5E9E3967E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0B20E8-8C58-7E4F-8217-E3FB69C380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3D08AC-5D6F-8B45-AC0E-ACF3BDE30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119512-9824-FF40-BA1E-F3AB501100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E97B82-1C7B-1642-B3F2-2869DA70B70C}"/>
              </a:ext>
            </a:extLst>
          </p:cNvPr>
          <p:cNvSpPr>
            <a:spLocks noGrp="1"/>
          </p:cNvSpPr>
          <p:nvPr>
            <p:ph type="dt" sz="half" idx="10"/>
          </p:nvPr>
        </p:nvSpPr>
        <p:spPr/>
        <p:txBody>
          <a:bodyPr/>
          <a:lstStyle/>
          <a:p>
            <a:r>
              <a:rPr lang="en-US"/>
              <a:t>20 December 2021</a:t>
            </a:r>
          </a:p>
        </p:txBody>
      </p:sp>
      <p:sp>
        <p:nvSpPr>
          <p:cNvPr id="8" name="Footer Placeholder 7">
            <a:extLst>
              <a:ext uri="{FF2B5EF4-FFF2-40B4-BE49-F238E27FC236}">
                <a16:creationId xmlns:a16="http://schemas.microsoft.com/office/drawing/2014/main" id="{2E5D6F48-6A41-5142-B51B-7D34287C95E3}"/>
              </a:ext>
            </a:extLst>
          </p:cNvPr>
          <p:cNvSpPr>
            <a:spLocks noGrp="1"/>
          </p:cNvSpPr>
          <p:nvPr>
            <p:ph type="ftr" sz="quarter" idx="11"/>
          </p:nvPr>
        </p:nvSpPr>
        <p:spPr/>
        <p:txBody>
          <a:bodyPr/>
          <a:lstStyle/>
          <a:p>
            <a:r>
              <a:rPr lang="en-US"/>
              <a:t>Overview of Fronthaul Systems,  7th June 2024</a:t>
            </a:r>
          </a:p>
        </p:txBody>
      </p:sp>
      <p:sp>
        <p:nvSpPr>
          <p:cNvPr id="9" name="Slide Number Placeholder 8">
            <a:extLst>
              <a:ext uri="{FF2B5EF4-FFF2-40B4-BE49-F238E27FC236}">
                <a16:creationId xmlns:a16="http://schemas.microsoft.com/office/drawing/2014/main" id="{CD419A94-72C0-0440-ACCE-A7A3E58B04F4}"/>
              </a:ext>
            </a:extLst>
          </p:cNvPr>
          <p:cNvSpPr>
            <a:spLocks noGrp="1"/>
          </p:cNvSpPr>
          <p:nvPr>
            <p:ph type="sldNum" sz="quarter" idx="12"/>
          </p:nvPr>
        </p:nvSpPr>
        <p:spPr/>
        <p:txBody>
          <a:bodyPr/>
          <a:lstStyle/>
          <a:p>
            <a:fld id="{3B78ED90-C07D-224E-9A6E-8948AF270D60}" type="slidenum">
              <a:rPr lang="en-US" smtClean="0"/>
              <a:t>‹#›</a:t>
            </a:fld>
            <a:endParaRPr lang="en-US"/>
          </a:p>
        </p:txBody>
      </p:sp>
    </p:spTree>
    <p:extLst>
      <p:ext uri="{BB962C8B-B14F-4D97-AF65-F5344CB8AC3E}">
        <p14:creationId xmlns:p14="http://schemas.microsoft.com/office/powerpoint/2010/main" val="33557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F6EA-5336-B34E-B96D-B20BF3556C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931CCD-6C1F-324F-9485-4239B1C45727}"/>
              </a:ext>
            </a:extLst>
          </p:cNvPr>
          <p:cNvSpPr>
            <a:spLocks noGrp="1"/>
          </p:cNvSpPr>
          <p:nvPr>
            <p:ph type="dt" sz="half" idx="10"/>
          </p:nvPr>
        </p:nvSpPr>
        <p:spPr/>
        <p:txBody>
          <a:bodyPr/>
          <a:lstStyle/>
          <a:p>
            <a:r>
              <a:rPr lang="en-US"/>
              <a:t>20 December 2021</a:t>
            </a:r>
          </a:p>
        </p:txBody>
      </p:sp>
      <p:sp>
        <p:nvSpPr>
          <p:cNvPr id="4" name="Footer Placeholder 3">
            <a:extLst>
              <a:ext uri="{FF2B5EF4-FFF2-40B4-BE49-F238E27FC236}">
                <a16:creationId xmlns:a16="http://schemas.microsoft.com/office/drawing/2014/main" id="{33D097E4-8FFD-A546-93B0-E4257907A3F3}"/>
              </a:ext>
            </a:extLst>
          </p:cNvPr>
          <p:cNvSpPr>
            <a:spLocks noGrp="1"/>
          </p:cNvSpPr>
          <p:nvPr>
            <p:ph type="ftr" sz="quarter" idx="11"/>
          </p:nvPr>
        </p:nvSpPr>
        <p:spPr/>
        <p:txBody>
          <a:bodyPr/>
          <a:lstStyle/>
          <a:p>
            <a:r>
              <a:rPr lang="en-US"/>
              <a:t>Overview of Fronthaul Systems,  7th June 2024</a:t>
            </a:r>
          </a:p>
        </p:txBody>
      </p:sp>
      <p:sp>
        <p:nvSpPr>
          <p:cNvPr id="5" name="Slide Number Placeholder 4">
            <a:extLst>
              <a:ext uri="{FF2B5EF4-FFF2-40B4-BE49-F238E27FC236}">
                <a16:creationId xmlns:a16="http://schemas.microsoft.com/office/drawing/2014/main" id="{25ADDA8C-7A77-EB48-8B23-58DFC13BD218}"/>
              </a:ext>
            </a:extLst>
          </p:cNvPr>
          <p:cNvSpPr>
            <a:spLocks noGrp="1"/>
          </p:cNvSpPr>
          <p:nvPr>
            <p:ph type="sldNum" sz="quarter" idx="12"/>
          </p:nvPr>
        </p:nvSpPr>
        <p:spPr/>
        <p:txBody>
          <a:bodyPr/>
          <a:lstStyle/>
          <a:p>
            <a:fld id="{3B78ED90-C07D-224E-9A6E-8948AF270D60}" type="slidenum">
              <a:rPr lang="en-US" smtClean="0"/>
              <a:t>‹#›</a:t>
            </a:fld>
            <a:endParaRPr lang="en-US"/>
          </a:p>
        </p:txBody>
      </p:sp>
    </p:spTree>
    <p:extLst>
      <p:ext uri="{BB962C8B-B14F-4D97-AF65-F5344CB8AC3E}">
        <p14:creationId xmlns:p14="http://schemas.microsoft.com/office/powerpoint/2010/main" val="178005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A9EBCD-4FCE-1342-8108-BFB9ADAF59CF}"/>
              </a:ext>
            </a:extLst>
          </p:cNvPr>
          <p:cNvSpPr>
            <a:spLocks noGrp="1"/>
          </p:cNvSpPr>
          <p:nvPr>
            <p:ph type="dt" sz="half" idx="10"/>
          </p:nvPr>
        </p:nvSpPr>
        <p:spPr/>
        <p:txBody>
          <a:bodyPr/>
          <a:lstStyle/>
          <a:p>
            <a:r>
              <a:rPr lang="en-US"/>
              <a:t>20 December 2021</a:t>
            </a:r>
          </a:p>
        </p:txBody>
      </p:sp>
      <p:sp>
        <p:nvSpPr>
          <p:cNvPr id="3" name="Footer Placeholder 2">
            <a:extLst>
              <a:ext uri="{FF2B5EF4-FFF2-40B4-BE49-F238E27FC236}">
                <a16:creationId xmlns:a16="http://schemas.microsoft.com/office/drawing/2014/main" id="{6D7C916D-7A9A-AA41-8BBD-B20C22E6057F}"/>
              </a:ext>
            </a:extLst>
          </p:cNvPr>
          <p:cNvSpPr>
            <a:spLocks noGrp="1"/>
          </p:cNvSpPr>
          <p:nvPr>
            <p:ph type="ftr" sz="quarter" idx="11"/>
          </p:nvPr>
        </p:nvSpPr>
        <p:spPr/>
        <p:txBody>
          <a:bodyPr/>
          <a:lstStyle/>
          <a:p>
            <a:r>
              <a:rPr lang="en-US"/>
              <a:t>Overview of Fronthaul Systems,  7th June 2024</a:t>
            </a:r>
          </a:p>
        </p:txBody>
      </p:sp>
      <p:sp>
        <p:nvSpPr>
          <p:cNvPr id="4" name="Slide Number Placeholder 3">
            <a:extLst>
              <a:ext uri="{FF2B5EF4-FFF2-40B4-BE49-F238E27FC236}">
                <a16:creationId xmlns:a16="http://schemas.microsoft.com/office/drawing/2014/main" id="{F516E46A-2801-D746-AD79-10BA10A548BA}"/>
              </a:ext>
            </a:extLst>
          </p:cNvPr>
          <p:cNvSpPr>
            <a:spLocks noGrp="1"/>
          </p:cNvSpPr>
          <p:nvPr>
            <p:ph type="sldNum" sz="quarter" idx="12"/>
          </p:nvPr>
        </p:nvSpPr>
        <p:spPr/>
        <p:txBody>
          <a:bodyPr/>
          <a:lstStyle/>
          <a:p>
            <a:fld id="{3B78ED90-C07D-224E-9A6E-8948AF270D60}" type="slidenum">
              <a:rPr lang="en-US" smtClean="0"/>
              <a:t>‹#›</a:t>
            </a:fld>
            <a:endParaRPr lang="en-US"/>
          </a:p>
        </p:txBody>
      </p:sp>
    </p:spTree>
    <p:extLst>
      <p:ext uri="{BB962C8B-B14F-4D97-AF65-F5344CB8AC3E}">
        <p14:creationId xmlns:p14="http://schemas.microsoft.com/office/powerpoint/2010/main" val="245557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D0A2-16CF-7B4D-8DEE-BF3A8CD9D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A95C09-FE78-114D-915B-3D15489E69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AD7046-5FDD-D142-B1E7-2CBCAB15E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DA7C03-8DAC-EA4C-A699-9B737022528F}"/>
              </a:ext>
            </a:extLst>
          </p:cNvPr>
          <p:cNvSpPr>
            <a:spLocks noGrp="1"/>
          </p:cNvSpPr>
          <p:nvPr>
            <p:ph type="dt" sz="half" idx="10"/>
          </p:nvPr>
        </p:nvSpPr>
        <p:spPr/>
        <p:txBody>
          <a:bodyPr/>
          <a:lstStyle/>
          <a:p>
            <a:r>
              <a:rPr lang="en-US"/>
              <a:t>20 December 2021</a:t>
            </a:r>
          </a:p>
        </p:txBody>
      </p:sp>
      <p:sp>
        <p:nvSpPr>
          <p:cNvPr id="6" name="Footer Placeholder 5">
            <a:extLst>
              <a:ext uri="{FF2B5EF4-FFF2-40B4-BE49-F238E27FC236}">
                <a16:creationId xmlns:a16="http://schemas.microsoft.com/office/drawing/2014/main" id="{197BE63C-1FDD-134F-8752-07CDE908769A}"/>
              </a:ext>
            </a:extLst>
          </p:cNvPr>
          <p:cNvSpPr>
            <a:spLocks noGrp="1"/>
          </p:cNvSpPr>
          <p:nvPr>
            <p:ph type="ftr" sz="quarter" idx="11"/>
          </p:nvPr>
        </p:nvSpPr>
        <p:spPr/>
        <p:txBody>
          <a:bodyPr/>
          <a:lstStyle/>
          <a:p>
            <a:r>
              <a:rPr lang="en-US"/>
              <a:t>Overview of Fronthaul Systems,  7th June 2024</a:t>
            </a:r>
          </a:p>
        </p:txBody>
      </p:sp>
      <p:sp>
        <p:nvSpPr>
          <p:cNvPr id="7" name="Slide Number Placeholder 6">
            <a:extLst>
              <a:ext uri="{FF2B5EF4-FFF2-40B4-BE49-F238E27FC236}">
                <a16:creationId xmlns:a16="http://schemas.microsoft.com/office/drawing/2014/main" id="{BB8B9AD7-613A-7D49-9280-3E11E037C8A4}"/>
              </a:ext>
            </a:extLst>
          </p:cNvPr>
          <p:cNvSpPr>
            <a:spLocks noGrp="1"/>
          </p:cNvSpPr>
          <p:nvPr>
            <p:ph type="sldNum" sz="quarter" idx="12"/>
          </p:nvPr>
        </p:nvSpPr>
        <p:spPr/>
        <p:txBody>
          <a:bodyPr/>
          <a:lstStyle/>
          <a:p>
            <a:fld id="{3B78ED90-C07D-224E-9A6E-8948AF270D60}" type="slidenum">
              <a:rPr lang="en-US" smtClean="0"/>
              <a:t>‹#›</a:t>
            </a:fld>
            <a:endParaRPr lang="en-US"/>
          </a:p>
        </p:txBody>
      </p:sp>
    </p:spTree>
    <p:extLst>
      <p:ext uri="{BB962C8B-B14F-4D97-AF65-F5344CB8AC3E}">
        <p14:creationId xmlns:p14="http://schemas.microsoft.com/office/powerpoint/2010/main" val="264390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C33E-CCB4-5547-90EC-E9DD88CD1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4E51FA-0958-B741-B9F0-909C4F706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CC6BDD-8582-D449-9A7B-FAD341F1E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07C810-7680-6E44-9EF6-7ACB0354DB4A}"/>
              </a:ext>
            </a:extLst>
          </p:cNvPr>
          <p:cNvSpPr>
            <a:spLocks noGrp="1"/>
          </p:cNvSpPr>
          <p:nvPr>
            <p:ph type="dt" sz="half" idx="10"/>
          </p:nvPr>
        </p:nvSpPr>
        <p:spPr/>
        <p:txBody>
          <a:bodyPr/>
          <a:lstStyle/>
          <a:p>
            <a:r>
              <a:rPr lang="en-US"/>
              <a:t>20 December 2021</a:t>
            </a:r>
          </a:p>
        </p:txBody>
      </p:sp>
      <p:sp>
        <p:nvSpPr>
          <p:cNvPr id="6" name="Footer Placeholder 5">
            <a:extLst>
              <a:ext uri="{FF2B5EF4-FFF2-40B4-BE49-F238E27FC236}">
                <a16:creationId xmlns:a16="http://schemas.microsoft.com/office/drawing/2014/main" id="{6FAD1466-AA94-064D-AEA8-BFB3198E2D66}"/>
              </a:ext>
            </a:extLst>
          </p:cNvPr>
          <p:cNvSpPr>
            <a:spLocks noGrp="1"/>
          </p:cNvSpPr>
          <p:nvPr>
            <p:ph type="ftr" sz="quarter" idx="11"/>
          </p:nvPr>
        </p:nvSpPr>
        <p:spPr/>
        <p:txBody>
          <a:bodyPr/>
          <a:lstStyle/>
          <a:p>
            <a:r>
              <a:rPr lang="en-US"/>
              <a:t>Overview of Fronthaul Systems,  7th June 2024</a:t>
            </a:r>
          </a:p>
        </p:txBody>
      </p:sp>
      <p:sp>
        <p:nvSpPr>
          <p:cNvPr id="7" name="Slide Number Placeholder 6">
            <a:extLst>
              <a:ext uri="{FF2B5EF4-FFF2-40B4-BE49-F238E27FC236}">
                <a16:creationId xmlns:a16="http://schemas.microsoft.com/office/drawing/2014/main" id="{CF106685-5CD6-8A4F-82DB-8E69045457FC}"/>
              </a:ext>
            </a:extLst>
          </p:cNvPr>
          <p:cNvSpPr>
            <a:spLocks noGrp="1"/>
          </p:cNvSpPr>
          <p:nvPr>
            <p:ph type="sldNum" sz="quarter" idx="12"/>
          </p:nvPr>
        </p:nvSpPr>
        <p:spPr/>
        <p:txBody>
          <a:bodyPr/>
          <a:lstStyle/>
          <a:p>
            <a:fld id="{3B78ED90-C07D-224E-9A6E-8948AF270D60}" type="slidenum">
              <a:rPr lang="en-US" smtClean="0"/>
              <a:t>‹#›</a:t>
            </a:fld>
            <a:endParaRPr lang="en-US"/>
          </a:p>
        </p:txBody>
      </p:sp>
    </p:spTree>
    <p:extLst>
      <p:ext uri="{BB962C8B-B14F-4D97-AF65-F5344CB8AC3E}">
        <p14:creationId xmlns:p14="http://schemas.microsoft.com/office/powerpoint/2010/main" val="418328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FE93-0E54-3146-B1A5-A4F3D82D88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B26693-4AD6-CC49-8F6A-F4786AE25A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0CB96-D40C-4243-9041-8896036BD921}"/>
              </a:ext>
            </a:extLst>
          </p:cNvPr>
          <p:cNvSpPr>
            <a:spLocks noGrp="1"/>
          </p:cNvSpPr>
          <p:nvPr>
            <p:ph type="dt" sz="half" idx="10"/>
          </p:nvPr>
        </p:nvSpPr>
        <p:spPr/>
        <p:txBody>
          <a:bodyPr/>
          <a:lstStyle/>
          <a:p>
            <a:r>
              <a:rPr lang="en-US"/>
              <a:t>20 December 2021</a:t>
            </a:r>
          </a:p>
        </p:txBody>
      </p:sp>
      <p:sp>
        <p:nvSpPr>
          <p:cNvPr id="5" name="Footer Placeholder 4">
            <a:extLst>
              <a:ext uri="{FF2B5EF4-FFF2-40B4-BE49-F238E27FC236}">
                <a16:creationId xmlns:a16="http://schemas.microsoft.com/office/drawing/2014/main" id="{544D24AA-CAF2-6141-866E-E295F70EB28C}"/>
              </a:ext>
            </a:extLst>
          </p:cNvPr>
          <p:cNvSpPr>
            <a:spLocks noGrp="1"/>
          </p:cNvSpPr>
          <p:nvPr>
            <p:ph type="ftr" sz="quarter" idx="11"/>
          </p:nvPr>
        </p:nvSpPr>
        <p:spPr/>
        <p:txBody>
          <a:bodyPr/>
          <a:lstStyle/>
          <a:p>
            <a:r>
              <a:rPr lang="en-US"/>
              <a:t>Overview of Fronthaul Systems,  7th June 2024</a:t>
            </a:r>
          </a:p>
        </p:txBody>
      </p:sp>
      <p:sp>
        <p:nvSpPr>
          <p:cNvPr id="6" name="Slide Number Placeholder 5">
            <a:extLst>
              <a:ext uri="{FF2B5EF4-FFF2-40B4-BE49-F238E27FC236}">
                <a16:creationId xmlns:a16="http://schemas.microsoft.com/office/drawing/2014/main" id="{D9E52D11-CAC8-C549-9B58-6A9EC37F254B}"/>
              </a:ext>
            </a:extLst>
          </p:cNvPr>
          <p:cNvSpPr>
            <a:spLocks noGrp="1"/>
          </p:cNvSpPr>
          <p:nvPr>
            <p:ph type="sldNum" sz="quarter" idx="12"/>
          </p:nvPr>
        </p:nvSpPr>
        <p:spPr/>
        <p:txBody>
          <a:bodyPr/>
          <a:lstStyle/>
          <a:p>
            <a:fld id="{3B78ED90-C07D-224E-9A6E-8948AF270D60}" type="slidenum">
              <a:rPr lang="en-US" smtClean="0"/>
              <a:t>‹#›</a:t>
            </a:fld>
            <a:endParaRPr lang="en-US"/>
          </a:p>
        </p:txBody>
      </p:sp>
    </p:spTree>
    <p:extLst>
      <p:ext uri="{BB962C8B-B14F-4D97-AF65-F5344CB8AC3E}">
        <p14:creationId xmlns:p14="http://schemas.microsoft.com/office/powerpoint/2010/main" val="5984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856E66-26A3-7B47-931F-FB8F728B8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7DE773-FBB7-CA4E-BC2E-FD09DA9A75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4CAE7-231F-5848-850E-750A5D2E5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 December 2021</a:t>
            </a:r>
          </a:p>
        </p:txBody>
      </p:sp>
      <p:sp>
        <p:nvSpPr>
          <p:cNvPr id="5" name="Footer Placeholder 4">
            <a:extLst>
              <a:ext uri="{FF2B5EF4-FFF2-40B4-BE49-F238E27FC236}">
                <a16:creationId xmlns:a16="http://schemas.microsoft.com/office/drawing/2014/main" id="{FFC6AA58-E8EB-3446-AC52-B51217DD3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Overview of Fronthaul Systems,  7th June 2024</a:t>
            </a:r>
          </a:p>
        </p:txBody>
      </p:sp>
      <p:sp>
        <p:nvSpPr>
          <p:cNvPr id="6" name="Slide Number Placeholder 5">
            <a:extLst>
              <a:ext uri="{FF2B5EF4-FFF2-40B4-BE49-F238E27FC236}">
                <a16:creationId xmlns:a16="http://schemas.microsoft.com/office/drawing/2014/main" id="{14165B78-CE70-CE4E-85FB-8906B23FB0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8ED90-C07D-224E-9A6E-8948AF270D60}" type="slidenum">
              <a:rPr lang="en-US" smtClean="0"/>
              <a:t>‹#›</a:t>
            </a:fld>
            <a:endParaRPr lang="en-US"/>
          </a:p>
        </p:txBody>
      </p:sp>
    </p:spTree>
    <p:extLst>
      <p:ext uri="{BB962C8B-B14F-4D97-AF65-F5344CB8AC3E}">
        <p14:creationId xmlns:p14="http://schemas.microsoft.com/office/powerpoint/2010/main" val="1460456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dt="0"/>
  <p:txStyles>
    <p:titleStyle>
      <a:lvl1pPr algn="l" defTabSz="914400" rtl="0" eaLnBrk="1" latinLnBrk="0" hangingPunct="1">
        <a:lnSpc>
          <a:spcPct val="90000"/>
        </a:lnSpc>
        <a:spcBef>
          <a:spcPct val="0"/>
        </a:spcBef>
        <a:buNone/>
        <a:defRPr sz="4400" kern="1200">
          <a:solidFill>
            <a:schemeClr val="accent5">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31192F-9ED2-4112-9E99-57CAE48ED473}"/>
              </a:ext>
            </a:extLst>
          </p:cNvPr>
          <p:cNvSpPr>
            <a:spLocks noGrp="1"/>
          </p:cNvSpPr>
          <p:nvPr>
            <p:ph type="ctrTitle"/>
          </p:nvPr>
        </p:nvSpPr>
        <p:spPr>
          <a:xfrm>
            <a:off x="1524000" y="1892922"/>
            <a:ext cx="9144000" cy="2387600"/>
          </a:xfrm>
        </p:spPr>
        <p:txBody>
          <a:bodyPr>
            <a:normAutofit/>
          </a:bodyPr>
          <a:lstStyle/>
          <a:p>
            <a:r>
              <a:rPr lang="en-US" sz="4400" dirty="0"/>
              <a:t>An Overview of Fronthaul Systems</a:t>
            </a:r>
          </a:p>
        </p:txBody>
      </p:sp>
      <p:sp>
        <p:nvSpPr>
          <p:cNvPr id="2" name="Subtitle 1">
            <a:extLst>
              <a:ext uri="{FF2B5EF4-FFF2-40B4-BE49-F238E27FC236}">
                <a16:creationId xmlns:a16="http://schemas.microsoft.com/office/drawing/2014/main" id="{BBE92F2E-57A6-4481-9460-ECD8C7FD485C}"/>
              </a:ext>
            </a:extLst>
          </p:cNvPr>
          <p:cNvSpPr>
            <a:spLocks noGrp="1"/>
          </p:cNvSpPr>
          <p:nvPr>
            <p:ph type="subTitle" idx="1"/>
          </p:nvPr>
        </p:nvSpPr>
        <p:spPr>
          <a:xfrm>
            <a:off x="1524000" y="4325716"/>
            <a:ext cx="9144000" cy="684212"/>
          </a:xfrm>
        </p:spPr>
        <p:txBody>
          <a:bodyPr>
            <a:normAutofit/>
          </a:bodyPr>
          <a:lstStyle/>
          <a:p>
            <a:r>
              <a:rPr lang="en-US" dirty="0"/>
              <a:t>Prof. Raymond KNOPP, EURECOM</a:t>
            </a:r>
          </a:p>
        </p:txBody>
      </p:sp>
      <p:pic>
        <p:nvPicPr>
          <p:cNvPr id="4" name="Picture 3"/>
          <p:cNvPicPr>
            <a:picLocks noChangeAspect="1"/>
          </p:cNvPicPr>
          <p:nvPr/>
        </p:nvPicPr>
        <p:blipFill>
          <a:blip r:embed="rId2"/>
          <a:stretch>
            <a:fillRect/>
          </a:stretch>
        </p:blipFill>
        <p:spPr>
          <a:xfrm>
            <a:off x="7700956" y="792862"/>
            <a:ext cx="3501968" cy="1298483"/>
          </a:xfrm>
          <a:prstGeom prst="rect">
            <a:avLst/>
          </a:prstGeom>
        </p:spPr>
      </p:pic>
      <p:pic>
        <p:nvPicPr>
          <p:cNvPr id="5" name="Picture 4"/>
          <p:cNvPicPr>
            <a:picLocks noChangeAspect="1"/>
          </p:cNvPicPr>
          <p:nvPr/>
        </p:nvPicPr>
        <p:blipFill>
          <a:blip r:embed="rId3"/>
          <a:stretch>
            <a:fillRect/>
          </a:stretch>
        </p:blipFill>
        <p:spPr>
          <a:xfrm>
            <a:off x="4961920" y="867123"/>
            <a:ext cx="2559020" cy="1224222"/>
          </a:xfrm>
          <a:prstGeom prst="rect">
            <a:avLst/>
          </a:prstGeom>
        </p:spPr>
      </p:pic>
      <p:pic>
        <p:nvPicPr>
          <p:cNvPr id="7" name="Picture 6"/>
          <p:cNvPicPr>
            <a:picLocks noChangeAspect="1"/>
          </p:cNvPicPr>
          <p:nvPr/>
        </p:nvPicPr>
        <p:blipFill>
          <a:blip r:embed="rId4"/>
          <a:stretch>
            <a:fillRect/>
          </a:stretch>
        </p:blipFill>
        <p:spPr>
          <a:xfrm>
            <a:off x="4526280" y="4983367"/>
            <a:ext cx="3550860" cy="733016"/>
          </a:xfrm>
          <a:prstGeom prst="rect">
            <a:avLst/>
          </a:prstGeom>
        </p:spPr>
      </p:pic>
    </p:spTree>
    <p:extLst>
      <p:ext uri="{BB962C8B-B14F-4D97-AF65-F5344CB8AC3E}">
        <p14:creationId xmlns:p14="http://schemas.microsoft.com/office/powerpoint/2010/main" val="3639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Fronthaul</a:t>
            </a:r>
            <a:r>
              <a:rPr lang="en-US" dirty="0"/>
              <a:t> systems and protocols</a:t>
            </a:r>
          </a:p>
        </p:txBody>
      </p:sp>
      <p:sp>
        <p:nvSpPr>
          <p:cNvPr id="3" name="Content Placeholder 2"/>
          <p:cNvSpPr>
            <a:spLocks noGrp="1"/>
          </p:cNvSpPr>
          <p:nvPr>
            <p:ph idx="1"/>
          </p:nvPr>
        </p:nvSpPr>
        <p:spPr>
          <a:xfrm>
            <a:off x="838200" y="1825625"/>
            <a:ext cx="10515600" cy="1980565"/>
          </a:xfrm>
        </p:spPr>
        <p:txBody>
          <a:bodyPr>
            <a:normAutofit fontScale="92500" lnSpcReduction="20000"/>
          </a:bodyPr>
          <a:lstStyle/>
          <a:p>
            <a:r>
              <a:rPr lang="en-US" dirty="0" err="1"/>
              <a:t>Fronthaul</a:t>
            </a:r>
            <a:r>
              <a:rPr lang="en-US" dirty="0"/>
              <a:t> = transport of radio signals over a network</a:t>
            </a:r>
          </a:p>
          <a:p>
            <a:r>
              <a:rPr lang="en-US" dirty="0"/>
              <a:t>Why ?</a:t>
            </a:r>
          </a:p>
          <a:p>
            <a:pPr lvl="1"/>
            <a:r>
              <a:rPr lang="en-US" dirty="0"/>
              <a:t>To allow distance between the baseband processing and the antenna (e.g. 10-10000m)</a:t>
            </a:r>
          </a:p>
          <a:p>
            <a:pPr lvl="1"/>
            <a:r>
              <a:rPr lang="en-US" dirty="0"/>
              <a:t>To allow for statistical multiplexing of multiple radio sites sharing common fiber links</a:t>
            </a:r>
          </a:p>
          <a:p>
            <a:pPr lvl="1"/>
            <a:r>
              <a:rPr lang="en-US" dirty="0"/>
              <a:t>To share processing between radio-units and baseband units</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10</a:t>
            </a:fld>
            <a:endParaRPr lang="en-US"/>
          </a:p>
        </p:txBody>
      </p:sp>
      <p:grpSp>
        <p:nvGrpSpPr>
          <p:cNvPr id="19" name="Group 18"/>
          <p:cNvGrpSpPr/>
          <p:nvPr/>
        </p:nvGrpSpPr>
        <p:grpSpPr>
          <a:xfrm>
            <a:off x="1634851" y="3723800"/>
            <a:ext cx="9831571" cy="2185510"/>
            <a:chOff x="286111" y="2512220"/>
            <a:chExt cx="9831571" cy="2185510"/>
          </a:xfrm>
        </p:grpSpPr>
        <p:pic>
          <p:nvPicPr>
            <p:cNvPr id="6" name="Picture 2" descr="Cell Tower 2 Clip Art at Clker.com - vector clip art online, royalty free &amp;  public do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980" y="2656166"/>
              <a:ext cx="1032577" cy="12684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ell Tower 2 Clip Art at Clker.com - vector clip art online, royalty free &amp;  public do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431" y="2512220"/>
              <a:ext cx="1032577" cy="12684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240779" y="3017520"/>
              <a:ext cx="1652589" cy="16802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40780" y="3600450"/>
              <a:ext cx="1143000" cy="60579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BBU (</a:t>
              </a:r>
              <a:r>
                <a:rPr lang="en-US" dirty="0" err="1">
                  <a:solidFill>
                    <a:schemeClr val="tx1"/>
                  </a:solidFill>
                </a:rPr>
                <a:t>gNB</a:t>
              </a:r>
              <a:r>
                <a:rPr lang="en-US" dirty="0">
                  <a:solidFill>
                    <a:schemeClr val="tx1"/>
                  </a:solidFill>
                </a:rPr>
                <a:t>-DU)</a:t>
              </a:r>
            </a:p>
          </p:txBody>
        </p:sp>
        <p:sp>
          <p:nvSpPr>
            <p:cNvPr id="10" name="Rectangle 9"/>
            <p:cNvSpPr/>
            <p:nvPr/>
          </p:nvSpPr>
          <p:spPr>
            <a:xfrm>
              <a:off x="1651668" y="3589020"/>
              <a:ext cx="1143000" cy="60579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BBU (</a:t>
              </a:r>
              <a:r>
                <a:rPr lang="en-US" dirty="0" err="1">
                  <a:solidFill>
                    <a:schemeClr val="tx1"/>
                  </a:solidFill>
                </a:rPr>
                <a:t>gNB</a:t>
              </a:r>
              <a:r>
                <a:rPr lang="en-US" dirty="0">
                  <a:solidFill>
                    <a:schemeClr val="tx1"/>
                  </a:solidFill>
                </a:rPr>
                <a:t>-DU)</a:t>
              </a:r>
            </a:p>
          </p:txBody>
        </p:sp>
        <p:cxnSp>
          <p:nvCxnSpPr>
            <p:cNvPr id="11" name="Straight Arrow Connector 10"/>
            <p:cNvCxnSpPr>
              <a:stCxn id="10" idx="3"/>
              <a:endCxn id="9" idx="1"/>
            </p:cNvCxnSpPr>
            <p:nvPr/>
          </p:nvCxnSpPr>
          <p:spPr>
            <a:xfrm>
              <a:off x="2794668" y="3891915"/>
              <a:ext cx="3446112" cy="1143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4413" y="3204647"/>
              <a:ext cx="588645" cy="369332"/>
            </a:xfrm>
            <a:prstGeom prst="rect">
              <a:avLst/>
            </a:prstGeom>
            <a:solidFill>
              <a:schemeClr val="accent4">
                <a:lumMod val="20000"/>
                <a:lumOff val="80000"/>
              </a:schemeClr>
            </a:solidFill>
          </p:spPr>
          <p:txBody>
            <a:bodyPr wrap="square" rtlCol="0">
              <a:spAutoFit/>
            </a:bodyPr>
            <a:lstStyle/>
            <a:p>
              <a:r>
                <a:rPr lang="en-US" dirty="0"/>
                <a:t>RRU</a:t>
              </a:r>
            </a:p>
          </p:txBody>
        </p:sp>
        <p:sp>
          <p:nvSpPr>
            <p:cNvPr id="13" name="TextBox 12"/>
            <p:cNvSpPr txBox="1"/>
            <p:nvPr/>
          </p:nvSpPr>
          <p:spPr>
            <a:xfrm>
              <a:off x="4293869" y="2863799"/>
              <a:ext cx="588645" cy="369332"/>
            </a:xfrm>
            <a:prstGeom prst="rect">
              <a:avLst/>
            </a:prstGeom>
            <a:solidFill>
              <a:schemeClr val="accent4">
                <a:lumMod val="20000"/>
                <a:lumOff val="80000"/>
              </a:schemeClr>
            </a:solidFill>
          </p:spPr>
          <p:txBody>
            <a:bodyPr wrap="square" rtlCol="0">
              <a:spAutoFit/>
            </a:bodyPr>
            <a:lstStyle/>
            <a:p>
              <a:r>
                <a:rPr lang="en-US" dirty="0"/>
                <a:t>RRU</a:t>
              </a:r>
            </a:p>
          </p:txBody>
        </p:sp>
        <p:cxnSp>
          <p:nvCxnSpPr>
            <p:cNvPr id="14" name="Elbow Connector 13"/>
            <p:cNvCxnSpPr>
              <a:stCxn id="10" idx="1"/>
              <a:endCxn id="12" idx="2"/>
            </p:cNvCxnSpPr>
            <p:nvPr/>
          </p:nvCxnSpPr>
          <p:spPr>
            <a:xfrm rot="10800000">
              <a:off x="1048736" y="3573979"/>
              <a:ext cx="602932" cy="317936"/>
            </a:xfrm>
            <a:prstGeom prst="bentConnector2">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1"/>
              <a:endCxn id="13" idx="2"/>
            </p:cNvCxnSpPr>
            <p:nvPr/>
          </p:nvCxnSpPr>
          <p:spPr>
            <a:xfrm rot="10800000">
              <a:off x="4588192" y="3233131"/>
              <a:ext cx="1652588" cy="670214"/>
            </a:xfrm>
            <a:prstGeom prst="bentConnector2">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6111" y="4076581"/>
              <a:ext cx="2224314" cy="369332"/>
            </a:xfrm>
            <a:prstGeom prst="rect">
              <a:avLst/>
            </a:prstGeom>
            <a:noFill/>
          </p:spPr>
          <p:txBody>
            <a:bodyPr wrap="square" rtlCol="0">
              <a:spAutoFit/>
            </a:bodyPr>
            <a:lstStyle/>
            <a:p>
              <a:r>
                <a:rPr lang="en-US" dirty="0"/>
                <a:t>Short distance</a:t>
              </a:r>
            </a:p>
          </p:txBody>
        </p:sp>
        <p:sp>
          <p:nvSpPr>
            <p:cNvPr id="17" name="TextBox 16"/>
            <p:cNvSpPr txBox="1"/>
            <p:nvPr/>
          </p:nvSpPr>
          <p:spPr>
            <a:xfrm>
              <a:off x="7893368" y="3773150"/>
              <a:ext cx="2224314" cy="646331"/>
            </a:xfrm>
            <a:prstGeom prst="rect">
              <a:avLst/>
            </a:prstGeom>
            <a:noFill/>
          </p:spPr>
          <p:txBody>
            <a:bodyPr wrap="square" rtlCol="0">
              <a:spAutoFit/>
            </a:bodyPr>
            <a:lstStyle/>
            <a:p>
              <a:r>
                <a:rPr lang="en-US" dirty="0"/>
                <a:t>Central processing</a:t>
              </a:r>
            </a:p>
            <a:p>
              <a:r>
                <a:rPr lang="en-US" dirty="0"/>
                <a:t>location</a:t>
              </a:r>
            </a:p>
          </p:txBody>
        </p:sp>
        <p:sp>
          <p:nvSpPr>
            <p:cNvPr id="18" name="TextBox 17"/>
            <p:cNvSpPr txBox="1"/>
            <p:nvPr/>
          </p:nvSpPr>
          <p:spPr>
            <a:xfrm>
              <a:off x="4740591" y="3536154"/>
              <a:ext cx="2224314" cy="369332"/>
            </a:xfrm>
            <a:prstGeom prst="rect">
              <a:avLst/>
            </a:prstGeom>
            <a:noFill/>
          </p:spPr>
          <p:txBody>
            <a:bodyPr wrap="square" rtlCol="0">
              <a:spAutoFit/>
            </a:bodyPr>
            <a:lstStyle/>
            <a:p>
              <a:r>
                <a:rPr lang="en-US" dirty="0"/>
                <a:t>long distance</a:t>
              </a:r>
            </a:p>
          </p:txBody>
        </p:sp>
        <p:pic>
          <p:nvPicPr>
            <p:cNvPr id="22" name="Picture 2" descr="Cell Tower 2 Clip Art at Clker.com - vector clip art online, royalty free &amp;  public do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41" y="2512220"/>
              <a:ext cx="1032577" cy="126841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6244589" y="3017520"/>
              <a:ext cx="1652589" cy="16802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244590" y="3600450"/>
              <a:ext cx="1143000" cy="60579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BBU (</a:t>
              </a:r>
              <a:r>
                <a:rPr lang="en-US" dirty="0" err="1">
                  <a:solidFill>
                    <a:schemeClr val="tx1"/>
                  </a:solidFill>
                </a:rPr>
                <a:t>gNB</a:t>
              </a:r>
              <a:r>
                <a:rPr lang="en-US" dirty="0">
                  <a:solidFill>
                    <a:schemeClr val="tx1"/>
                  </a:solidFill>
                </a:rPr>
                <a:t>-DU)</a:t>
              </a:r>
            </a:p>
          </p:txBody>
        </p:sp>
        <p:sp>
          <p:nvSpPr>
            <p:cNvPr id="25" name="TextBox 24"/>
            <p:cNvSpPr txBox="1"/>
            <p:nvPr/>
          </p:nvSpPr>
          <p:spPr>
            <a:xfrm>
              <a:off x="4297679" y="2863799"/>
              <a:ext cx="588645" cy="369332"/>
            </a:xfrm>
            <a:prstGeom prst="rect">
              <a:avLst/>
            </a:prstGeom>
            <a:solidFill>
              <a:schemeClr val="accent4">
                <a:lumMod val="20000"/>
                <a:lumOff val="80000"/>
              </a:schemeClr>
            </a:solidFill>
          </p:spPr>
          <p:txBody>
            <a:bodyPr wrap="square" rtlCol="0">
              <a:spAutoFit/>
            </a:bodyPr>
            <a:lstStyle/>
            <a:p>
              <a:r>
                <a:rPr lang="en-US" dirty="0"/>
                <a:t>RRU</a:t>
              </a:r>
            </a:p>
          </p:txBody>
        </p:sp>
        <p:cxnSp>
          <p:nvCxnSpPr>
            <p:cNvPr id="26" name="Elbow Connector 25"/>
            <p:cNvCxnSpPr>
              <a:stCxn id="24" idx="1"/>
              <a:endCxn id="25" idx="2"/>
            </p:cNvCxnSpPr>
            <p:nvPr/>
          </p:nvCxnSpPr>
          <p:spPr>
            <a:xfrm rot="10800000">
              <a:off x="4592002" y="3233131"/>
              <a:ext cx="1652588" cy="670214"/>
            </a:xfrm>
            <a:prstGeom prst="bentConnector2">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2590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Fronthaul</a:t>
            </a:r>
            <a:r>
              <a:rPr lang="en-US" dirty="0"/>
              <a:t> Systems and Protocols : Types</a:t>
            </a:r>
          </a:p>
        </p:txBody>
      </p:sp>
      <p:sp>
        <p:nvSpPr>
          <p:cNvPr id="3" name="Content Placeholder 2"/>
          <p:cNvSpPr>
            <a:spLocks noGrp="1"/>
          </p:cNvSpPr>
          <p:nvPr>
            <p:ph idx="1"/>
          </p:nvPr>
        </p:nvSpPr>
        <p:spPr/>
        <p:txBody>
          <a:bodyPr/>
          <a:lstStyle/>
          <a:p>
            <a:r>
              <a:rPr lang="en-US" dirty="0"/>
              <a:t>Types</a:t>
            </a:r>
          </a:p>
          <a:p>
            <a:pPr lvl="1"/>
            <a:r>
              <a:rPr lang="en-US" dirty="0"/>
              <a:t>Analog</a:t>
            </a:r>
          </a:p>
          <a:p>
            <a:pPr lvl="2"/>
            <a:r>
              <a:rPr lang="en-US" dirty="0"/>
              <a:t>Radio over Fiber (</a:t>
            </a:r>
            <a:r>
              <a:rPr lang="en-US" dirty="0" err="1"/>
              <a:t>RoF</a:t>
            </a:r>
            <a:r>
              <a:rPr lang="en-US" dirty="0"/>
              <a:t>) is used by some equipment vendors today</a:t>
            </a:r>
          </a:p>
          <a:p>
            <a:pPr lvl="2"/>
            <a:r>
              <a:rPr lang="en-US" dirty="0"/>
              <a:t>Modulate an RF or intermediate-frequency (IF) signal on an optical carrier</a:t>
            </a:r>
          </a:p>
          <a:p>
            <a:pPr lvl="2"/>
            <a:r>
              <a:rPr lang="en-US" dirty="0"/>
              <a:t>Can be efficient but will always be a proprietary solution</a:t>
            </a:r>
          </a:p>
          <a:p>
            <a:pPr lvl="2"/>
            <a:r>
              <a:rPr lang="en-US" dirty="0"/>
              <a:t>Can be good to minimize latency/costs</a:t>
            </a:r>
          </a:p>
          <a:p>
            <a:pPr lvl="1"/>
            <a:r>
              <a:rPr lang="en-US" dirty="0"/>
              <a:t>Digital</a:t>
            </a:r>
          </a:p>
          <a:p>
            <a:pPr lvl="2"/>
            <a:r>
              <a:rPr lang="en-US" dirty="0"/>
              <a:t>Packetize digitized signals at some point in the transceiver chain</a:t>
            </a:r>
          </a:p>
          <a:p>
            <a:pPr lvl="2"/>
            <a:r>
              <a:rPr lang="en-US" dirty="0"/>
              <a:t>Can reuse standard Ethernet equipment for radio</a:t>
            </a:r>
          </a:p>
          <a:p>
            <a:pPr lvl="2"/>
            <a:r>
              <a:rPr lang="en-US" dirty="0"/>
              <a:t>More flexible than analog solution (reuse existing fiber infrastructure, e.g. </a:t>
            </a:r>
            <a:r>
              <a:rPr lang="en-US" dirty="0" err="1"/>
              <a:t>gPON</a:t>
            </a:r>
            <a:r>
              <a:rPr lang="en-US" dirty="0"/>
              <a:t>)</a:t>
            </a:r>
          </a:p>
          <a:p>
            <a:endParaRPr lang="en-US" dirty="0"/>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11</a:t>
            </a:fld>
            <a:endParaRPr lang="en-US"/>
          </a:p>
        </p:txBody>
      </p:sp>
    </p:spTree>
    <p:extLst>
      <p:ext uri="{BB962C8B-B14F-4D97-AF65-F5344CB8AC3E}">
        <p14:creationId xmlns:p14="http://schemas.microsoft.com/office/powerpoint/2010/main" val="718135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Fronthaul</a:t>
            </a:r>
            <a:r>
              <a:rPr lang="en-US" dirty="0"/>
              <a:t> Systems and Protocols : Types</a:t>
            </a:r>
          </a:p>
        </p:txBody>
      </p:sp>
      <p:sp>
        <p:nvSpPr>
          <p:cNvPr id="3" name="Content Placeholder 2"/>
          <p:cNvSpPr>
            <a:spLocks noGrp="1"/>
          </p:cNvSpPr>
          <p:nvPr>
            <p:ph idx="1"/>
          </p:nvPr>
        </p:nvSpPr>
        <p:spPr>
          <a:xfrm>
            <a:off x="838200" y="1559806"/>
            <a:ext cx="10515600" cy="4351338"/>
          </a:xfrm>
        </p:spPr>
        <p:txBody>
          <a:bodyPr>
            <a:normAutofit lnSpcReduction="10000"/>
          </a:bodyPr>
          <a:lstStyle/>
          <a:p>
            <a:r>
              <a:rPr lang="en-US" dirty="0"/>
              <a:t>Types of Digital </a:t>
            </a:r>
            <a:r>
              <a:rPr lang="en-US" dirty="0" err="1"/>
              <a:t>Fronthaul</a:t>
            </a:r>
            <a:r>
              <a:rPr lang="en-US" dirty="0"/>
              <a:t> Protocols</a:t>
            </a:r>
          </a:p>
          <a:p>
            <a:pPr lvl="1"/>
            <a:r>
              <a:rPr lang="en-US" dirty="0"/>
              <a:t>non-Ethernet based (CPRI)</a:t>
            </a:r>
          </a:p>
          <a:p>
            <a:pPr lvl="2"/>
            <a:r>
              <a:rPr lang="en-US" dirty="0"/>
              <a:t>CPRI is a partial non-3GPP specification (vendor-specific extensions)</a:t>
            </a:r>
          </a:p>
          <a:p>
            <a:pPr lvl="2"/>
            <a:r>
              <a:rPr lang="en-US" dirty="0"/>
              <a:t>Solely point-to-point</a:t>
            </a:r>
          </a:p>
          <a:p>
            <a:pPr lvl="2"/>
            <a:r>
              <a:rPr lang="en-US" dirty="0"/>
              <a:t>Good implementations in FPGA (e.g. AMD-Xilinx) </a:t>
            </a:r>
          </a:p>
          <a:p>
            <a:pPr lvl="2"/>
            <a:r>
              <a:rPr lang="en-US" dirty="0"/>
              <a:t>Usually coupled with </a:t>
            </a:r>
            <a:r>
              <a:rPr lang="en-US" dirty="0" err="1"/>
              <a:t>PCIexpress</a:t>
            </a:r>
            <a:r>
              <a:rPr lang="en-US" dirty="0"/>
              <a:t> on  BBU side</a:t>
            </a:r>
          </a:p>
          <a:p>
            <a:pPr lvl="1"/>
            <a:r>
              <a:rPr lang="en-US" dirty="0"/>
              <a:t>Ethernet-based (</a:t>
            </a:r>
            <a:r>
              <a:rPr lang="en-US" dirty="0" err="1"/>
              <a:t>eCPRI</a:t>
            </a:r>
            <a:r>
              <a:rPr lang="en-US" dirty="0"/>
              <a:t>)</a:t>
            </a:r>
          </a:p>
          <a:p>
            <a:pPr lvl="2"/>
            <a:r>
              <a:rPr lang="en-US" dirty="0"/>
              <a:t>Raw or UDP</a:t>
            </a:r>
          </a:p>
          <a:p>
            <a:pPr lvl="2"/>
            <a:r>
              <a:rPr lang="en-US" dirty="0"/>
              <a:t>Also a partial non-3GPP specification (vendor-specific extensions)</a:t>
            </a:r>
          </a:p>
          <a:p>
            <a:pPr lvl="2"/>
            <a:r>
              <a:rPr lang="en-US" dirty="0"/>
              <a:t>Can be switched</a:t>
            </a:r>
          </a:p>
          <a:p>
            <a:pPr lvl="1"/>
            <a:r>
              <a:rPr lang="en-US" dirty="0"/>
              <a:t>For </a:t>
            </a:r>
            <a:r>
              <a:rPr lang="en-US" dirty="0" err="1"/>
              <a:t>eCPRI</a:t>
            </a:r>
            <a:r>
              <a:rPr lang="en-US" dirty="0"/>
              <a:t>, </a:t>
            </a:r>
            <a:r>
              <a:rPr lang="en-US" dirty="0" err="1"/>
              <a:t>packetization</a:t>
            </a:r>
            <a:r>
              <a:rPr lang="en-US" dirty="0"/>
              <a:t> (transport) can be as simple as fixed-rate time-domain I/Q samples or much more complex variable-rate frequency-domain signals (for OFDM/SC-FDMA waveforms)</a:t>
            </a:r>
          </a:p>
          <a:p>
            <a:endParaRPr lang="en-US" dirty="0"/>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12</a:t>
            </a:fld>
            <a:endParaRPr lang="en-US"/>
          </a:p>
        </p:txBody>
      </p:sp>
    </p:spTree>
    <p:extLst>
      <p:ext uri="{BB962C8B-B14F-4D97-AF65-F5344CB8AC3E}">
        <p14:creationId xmlns:p14="http://schemas.microsoft.com/office/powerpoint/2010/main" val="1607520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365125"/>
            <a:ext cx="10515600" cy="1325563"/>
          </a:xfrm>
        </p:spPr>
        <p:txBody>
          <a:bodyPr/>
          <a:lstStyle/>
          <a:p>
            <a:r>
              <a:rPr lang="en-US" dirty="0"/>
              <a:t>Typical CPRI scenario</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13</a:t>
            </a:fld>
            <a:endParaRPr lang="en-US"/>
          </a:p>
        </p:txBody>
      </p:sp>
      <p:pic>
        <p:nvPicPr>
          <p:cNvPr id="7" name="Picture 2" descr="Cell Tower 2 Clip Art at Clker.com - vector clip art online, royalty free &amp;  public do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815" y="2433541"/>
            <a:ext cx="1032577" cy="12684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890444" y="2957563"/>
            <a:ext cx="4754881" cy="1399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PCIexpress</a:t>
            </a:r>
            <a:endParaRPr lang="en-US" dirty="0">
              <a:solidFill>
                <a:schemeClr val="tx1"/>
              </a:solidFill>
            </a:endParaRPr>
          </a:p>
        </p:txBody>
      </p:sp>
      <p:sp>
        <p:nvSpPr>
          <p:cNvPr id="13" name="TextBox 12"/>
          <p:cNvSpPr txBox="1"/>
          <p:nvPr/>
        </p:nvSpPr>
        <p:spPr>
          <a:xfrm>
            <a:off x="2943534" y="2863799"/>
            <a:ext cx="926718" cy="369332"/>
          </a:xfrm>
          <a:prstGeom prst="rect">
            <a:avLst/>
          </a:prstGeom>
          <a:solidFill>
            <a:schemeClr val="accent4">
              <a:lumMod val="20000"/>
              <a:lumOff val="80000"/>
            </a:schemeClr>
          </a:solidFill>
        </p:spPr>
        <p:txBody>
          <a:bodyPr wrap="square" rtlCol="0">
            <a:spAutoFit/>
          </a:bodyPr>
          <a:lstStyle/>
          <a:p>
            <a:r>
              <a:rPr lang="en-US" dirty="0"/>
              <a:t>RRU/RE</a:t>
            </a:r>
          </a:p>
        </p:txBody>
      </p:sp>
      <p:cxnSp>
        <p:nvCxnSpPr>
          <p:cNvPr id="15" name="Elbow Connector 14"/>
          <p:cNvCxnSpPr>
            <a:endCxn id="13" idx="2"/>
          </p:cNvCxnSpPr>
          <p:nvPr/>
        </p:nvCxnSpPr>
        <p:spPr>
          <a:xfrm rot="10800000">
            <a:off x="3406894" y="3233132"/>
            <a:ext cx="1483565" cy="637525"/>
          </a:xfrm>
          <a:prstGeom prst="bentConnector2">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5665" y="4339922"/>
            <a:ext cx="2224314" cy="646331"/>
          </a:xfrm>
          <a:prstGeom prst="rect">
            <a:avLst/>
          </a:prstGeom>
          <a:noFill/>
        </p:spPr>
        <p:txBody>
          <a:bodyPr wrap="square" rtlCol="0">
            <a:spAutoFit/>
          </a:bodyPr>
          <a:lstStyle/>
          <a:p>
            <a:r>
              <a:rPr lang="en-US" dirty="0"/>
              <a:t>Central processing</a:t>
            </a:r>
          </a:p>
          <a:p>
            <a:r>
              <a:rPr lang="en-US" dirty="0"/>
              <a:t>location</a:t>
            </a:r>
          </a:p>
        </p:txBody>
      </p:sp>
      <p:sp>
        <p:nvSpPr>
          <p:cNvPr id="18" name="TextBox 17"/>
          <p:cNvSpPr txBox="1"/>
          <p:nvPr/>
        </p:nvSpPr>
        <p:spPr>
          <a:xfrm>
            <a:off x="3390256" y="3319594"/>
            <a:ext cx="1500188" cy="646331"/>
          </a:xfrm>
          <a:prstGeom prst="rect">
            <a:avLst/>
          </a:prstGeom>
          <a:noFill/>
        </p:spPr>
        <p:txBody>
          <a:bodyPr wrap="square" rtlCol="0">
            <a:spAutoFit/>
          </a:bodyPr>
          <a:lstStyle/>
          <a:p>
            <a:r>
              <a:rPr lang="en-US" dirty="0"/>
              <a:t>long distance</a:t>
            </a:r>
          </a:p>
          <a:p>
            <a:r>
              <a:rPr lang="en-US" dirty="0"/>
              <a:t>CPRI</a:t>
            </a:r>
          </a:p>
        </p:txBody>
      </p:sp>
      <p:sp>
        <p:nvSpPr>
          <p:cNvPr id="20" name="Rectangle 19"/>
          <p:cNvSpPr/>
          <p:nvPr/>
        </p:nvSpPr>
        <p:spPr>
          <a:xfrm>
            <a:off x="4890446" y="3414871"/>
            <a:ext cx="1143000" cy="9424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CPRI Line</a:t>
            </a:r>
          </a:p>
          <a:p>
            <a:pPr algn="ctr"/>
            <a:r>
              <a:rPr lang="en-US" dirty="0">
                <a:solidFill>
                  <a:schemeClr val="tx1"/>
                </a:solidFill>
              </a:rPr>
              <a:t>Card</a:t>
            </a:r>
          </a:p>
          <a:p>
            <a:pPr algn="ctr"/>
            <a:r>
              <a:rPr lang="en-US" dirty="0">
                <a:solidFill>
                  <a:schemeClr val="tx1"/>
                </a:solidFill>
              </a:rPr>
              <a:t>(REC)</a:t>
            </a:r>
          </a:p>
        </p:txBody>
      </p:sp>
      <p:cxnSp>
        <p:nvCxnSpPr>
          <p:cNvPr id="21" name="Elbow Connector 20"/>
          <p:cNvCxnSpPr>
            <a:endCxn id="20" idx="3"/>
          </p:cNvCxnSpPr>
          <p:nvPr/>
        </p:nvCxnSpPr>
        <p:spPr>
          <a:xfrm rot="10800000">
            <a:off x="6033447" y="3886093"/>
            <a:ext cx="2468887" cy="2824"/>
          </a:xfrm>
          <a:prstGeom prst="bentConnector3">
            <a:avLst>
              <a:gd name="adj1" fmla="val 5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502325" y="3573318"/>
            <a:ext cx="1143000" cy="60579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gNB</a:t>
            </a:r>
            <a:endParaRPr lang="en-US" dirty="0">
              <a:solidFill>
                <a:schemeClr val="tx1"/>
              </a:solidFill>
            </a:endParaRPr>
          </a:p>
        </p:txBody>
      </p:sp>
    </p:spTree>
    <p:extLst>
      <p:ext uri="{BB962C8B-B14F-4D97-AF65-F5344CB8AC3E}">
        <p14:creationId xmlns:p14="http://schemas.microsoft.com/office/powerpoint/2010/main" val="1802168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eCPRI</a:t>
            </a:r>
            <a:r>
              <a:rPr lang="en-US" dirty="0"/>
              <a:t> Specification</a:t>
            </a:r>
          </a:p>
        </p:txBody>
      </p:sp>
      <p:sp>
        <p:nvSpPr>
          <p:cNvPr id="3" name="Content Placeholder 2"/>
          <p:cNvSpPr>
            <a:spLocks noGrp="1"/>
          </p:cNvSpPr>
          <p:nvPr>
            <p:ph idx="1"/>
          </p:nvPr>
        </p:nvSpPr>
        <p:spPr>
          <a:xfrm>
            <a:off x="8153400" y="1216153"/>
            <a:ext cx="3200400" cy="4626864"/>
          </a:xfrm>
        </p:spPr>
        <p:txBody>
          <a:bodyPr>
            <a:normAutofit fontScale="77500" lnSpcReduction="20000"/>
          </a:bodyPr>
          <a:lstStyle/>
          <a:p>
            <a:r>
              <a:rPr lang="en-US" dirty="0"/>
              <a:t>Developed by Ericsson, Huawei, NEC and Nokia</a:t>
            </a:r>
          </a:p>
          <a:p>
            <a:r>
              <a:rPr lang="en-US" dirty="0"/>
              <a:t>Meant to evolve P2P CPRI into a networked </a:t>
            </a:r>
            <a:r>
              <a:rPr lang="en-US" dirty="0" err="1"/>
              <a:t>fronthaul</a:t>
            </a:r>
            <a:endParaRPr lang="en-US" dirty="0"/>
          </a:p>
          <a:p>
            <a:r>
              <a:rPr lang="en-US" dirty="0"/>
              <a:t>Does not specify but implies</a:t>
            </a:r>
          </a:p>
          <a:p>
            <a:pPr lvl="1"/>
            <a:r>
              <a:rPr lang="en-US" dirty="0"/>
              <a:t>Control and management</a:t>
            </a:r>
          </a:p>
          <a:p>
            <a:pPr lvl="1"/>
            <a:r>
              <a:rPr lang="en-US" dirty="0"/>
              <a:t>Synchronization</a:t>
            </a:r>
          </a:p>
          <a:p>
            <a:r>
              <a:rPr lang="en-US" dirty="0"/>
              <a:t>Clearly not meant to ensure any type of interoperability between vendors</a:t>
            </a:r>
          </a:p>
          <a:p>
            <a:pPr lvl="1"/>
            <a:r>
              <a:rPr lang="en-US" dirty="0"/>
              <a:t>Many vendor specific formats</a:t>
            </a:r>
          </a:p>
          <a:p>
            <a:pPr lvl="1"/>
            <a:endParaRPr lang="en-US" dirty="0"/>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14</a:t>
            </a:fld>
            <a:endParaRPr lang="en-US"/>
          </a:p>
        </p:txBody>
      </p:sp>
      <p:pic>
        <p:nvPicPr>
          <p:cNvPr id="6" name="Picture 5"/>
          <p:cNvPicPr>
            <a:picLocks noChangeAspect="1"/>
          </p:cNvPicPr>
          <p:nvPr/>
        </p:nvPicPr>
        <p:blipFill>
          <a:blip r:embed="rId2"/>
          <a:stretch>
            <a:fillRect/>
          </a:stretch>
        </p:blipFill>
        <p:spPr>
          <a:xfrm>
            <a:off x="1060704" y="1817282"/>
            <a:ext cx="6875113" cy="4693191"/>
          </a:xfrm>
          <a:prstGeom prst="rect">
            <a:avLst/>
          </a:prstGeom>
        </p:spPr>
      </p:pic>
    </p:spTree>
    <p:extLst>
      <p:ext uri="{BB962C8B-B14F-4D97-AF65-F5344CB8AC3E}">
        <p14:creationId xmlns:p14="http://schemas.microsoft.com/office/powerpoint/2010/main" val="287666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eCPRI</a:t>
            </a:r>
            <a:endParaRPr lang="en-US" dirty="0"/>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15</a:t>
            </a:fld>
            <a:endParaRPr lang="en-US"/>
          </a:p>
        </p:txBody>
      </p:sp>
      <p:pic>
        <p:nvPicPr>
          <p:cNvPr id="6" name="Picture 5"/>
          <p:cNvPicPr>
            <a:picLocks noChangeAspect="1"/>
          </p:cNvPicPr>
          <p:nvPr/>
        </p:nvPicPr>
        <p:blipFill>
          <a:blip r:embed="rId2"/>
          <a:stretch>
            <a:fillRect/>
          </a:stretch>
        </p:blipFill>
        <p:spPr>
          <a:xfrm>
            <a:off x="2299545" y="1116125"/>
            <a:ext cx="9633788" cy="2679597"/>
          </a:xfrm>
          <a:prstGeom prst="rect">
            <a:avLst/>
          </a:prstGeom>
        </p:spPr>
      </p:pic>
      <p:pic>
        <p:nvPicPr>
          <p:cNvPr id="7" name="Picture 2" descr="Cell Tower 2 Clip Art at Clker.com - vector clip art online, royalty free &amp;  public dom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192" y="3592488"/>
            <a:ext cx="1032577" cy="12684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486406" y="4403591"/>
            <a:ext cx="4754881" cy="1399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PCIexpress</a:t>
            </a:r>
            <a:endParaRPr lang="en-US" dirty="0">
              <a:solidFill>
                <a:schemeClr val="tx1"/>
              </a:solidFill>
            </a:endParaRPr>
          </a:p>
        </p:txBody>
      </p:sp>
      <p:sp>
        <p:nvSpPr>
          <p:cNvPr id="9" name="TextBox 8"/>
          <p:cNvSpPr txBox="1"/>
          <p:nvPr/>
        </p:nvSpPr>
        <p:spPr>
          <a:xfrm>
            <a:off x="2539496" y="4309827"/>
            <a:ext cx="661068" cy="646331"/>
          </a:xfrm>
          <a:prstGeom prst="rect">
            <a:avLst/>
          </a:prstGeom>
          <a:solidFill>
            <a:schemeClr val="accent4">
              <a:lumMod val="20000"/>
              <a:lumOff val="80000"/>
            </a:schemeClr>
          </a:solidFill>
        </p:spPr>
        <p:txBody>
          <a:bodyPr wrap="square" rtlCol="0">
            <a:spAutoFit/>
          </a:bodyPr>
          <a:lstStyle/>
          <a:p>
            <a:r>
              <a:rPr lang="en-US" dirty="0"/>
              <a:t>RRU</a:t>
            </a:r>
          </a:p>
          <a:p>
            <a:r>
              <a:rPr lang="en-US" dirty="0"/>
              <a:t>/</a:t>
            </a:r>
            <a:r>
              <a:rPr lang="en-US" dirty="0" err="1"/>
              <a:t>eRE</a:t>
            </a:r>
            <a:endParaRPr lang="en-US" dirty="0"/>
          </a:p>
        </p:txBody>
      </p:sp>
      <p:cxnSp>
        <p:nvCxnSpPr>
          <p:cNvPr id="10" name="Elbow Connector 9"/>
          <p:cNvCxnSpPr>
            <a:endCxn id="9" idx="2"/>
          </p:cNvCxnSpPr>
          <p:nvPr/>
        </p:nvCxnSpPr>
        <p:spPr>
          <a:xfrm rot="10800000">
            <a:off x="2870030" y="4956158"/>
            <a:ext cx="1616382" cy="360522"/>
          </a:xfrm>
          <a:prstGeom prst="bentConnector2">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63569" y="4428334"/>
            <a:ext cx="2224314" cy="646331"/>
          </a:xfrm>
          <a:prstGeom prst="rect">
            <a:avLst/>
          </a:prstGeom>
          <a:noFill/>
        </p:spPr>
        <p:txBody>
          <a:bodyPr wrap="square" rtlCol="0">
            <a:spAutoFit/>
          </a:bodyPr>
          <a:lstStyle/>
          <a:p>
            <a:r>
              <a:rPr lang="en-US" dirty="0"/>
              <a:t>Central processing</a:t>
            </a:r>
          </a:p>
          <a:p>
            <a:r>
              <a:rPr lang="en-US" dirty="0"/>
              <a:t>Location (</a:t>
            </a:r>
            <a:r>
              <a:rPr lang="en-US" dirty="0" err="1"/>
              <a:t>eREC</a:t>
            </a:r>
            <a:r>
              <a:rPr lang="en-US" dirty="0"/>
              <a:t>)</a:t>
            </a:r>
          </a:p>
        </p:txBody>
      </p:sp>
      <p:sp>
        <p:nvSpPr>
          <p:cNvPr id="12" name="TextBox 11"/>
          <p:cNvSpPr txBox="1"/>
          <p:nvPr/>
        </p:nvSpPr>
        <p:spPr>
          <a:xfrm>
            <a:off x="2986218" y="4765622"/>
            <a:ext cx="1500188" cy="646331"/>
          </a:xfrm>
          <a:prstGeom prst="rect">
            <a:avLst/>
          </a:prstGeom>
          <a:noFill/>
        </p:spPr>
        <p:txBody>
          <a:bodyPr wrap="square" rtlCol="0">
            <a:spAutoFit/>
          </a:bodyPr>
          <a:lstStyle/>
          <a:p>
            <a:r>
              <a:rPr lang="en-US" dirty="0"/>
              <a:t>long distance</a:t>
            </a:r>
          </a:p>
          <a:p>
            <a:r>
              <a:rPr lang="en-US" dirty="0" err="1"/>
              <a:t>eCPRI</a:t>
            </a:r>
            <a:endParaRPr lang="en-US" dirty="0"/>
          </a:p>
        </p:txBody>
      </p:sp>
      <p:sp>
        <p:nvSpPr>
          <p:cNvPr id="13" name="Rectangle 12"/>
          <p:cNvSpPr/>
          <p:nvPr/>
        </p:nvSpPr>
        <p:spPr>
          <a:xfrm>
            <a:off x="4486408" y="4428335"/>
            <a:ext cx="1143000" cy="137500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Standard or “smart” NIC</a:t>
            </a:r>
          </a:p>
          <a:p>
            <a:pPr algn="ctr"/>
            <a:r>
              <a:rPr lang="en-US" dirty="0">
                <a:solidFill>
                  <a:schemeClr val="tx1"/>
                </a:solidFill>
              </a:rPr>
              <a:t>(with PTP)</a:t>
            </a:r>
          </a:p>
        </p:txBody>
      </p:sp>
      <p:cxnSp>
        <p:nvCxnSpPr>
          <p:cNvPr id="14" name="Elbow Connector 13"/>
          <p:cNvCxnSpPr>
            <a:endCxn id="13" idx="3"/>
          </p:cNvCxnSpPr>
          <p:nvPr/>
        </p:nvCxnSpPr>
        <p:spPr>
          <a:xfrm rot="10800000">
            <a:off x="5629408" y="5115839"/>
            <a:ext cx="2468892" cy="12700"/>
          </a:xfrm>
          <a:prstGeom prst="bentConnector3">
            <a:avLst>
              <a:gd name="adj1" fmla="val 5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098300" y="4796309"/>
            <a:ext cx="1143000" cy="60579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gNB</a:t>
            </a:r>
            <a:endParaRPr lang="en-US" dirty="0">
              <a:solidFill>
                <a:schemeClr val="tx1"/>
              </a:solidFill>
            </a:endParaRPr>
          </a:p>
        </p:txBody>
      </p:sp>
    </p:spTree>
    <p:extLst>
      <p:ext uri="{BB962C8B-B14F-4D97-AF65-F5344CB8AC3E}">
        <p14:creationId xmlns:p14="http://schemas.microsoft.com/office/powerpoint/2010/main" val="240209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vs. “Smart NIC”</a:t>
            </a:r>
          </a:p>
        </p:txBody>
      </p:sp>
      <p:sp>
        <p:nvSpPr>
          <p:cNvPr id="3" name="Content Placeholder 2"/>
          <p:cNvSpPr>
            <a:spLocks noGrp="1"/>
          </p:cNvSpPr>
          <p:nvPr>
            <p:ph idx="1"/>
          </p:nvPr>
        </p:nvSpPr>
        <p:spPr>
          <a:xfrm>
            <a:off x="838200" y="1527913"/>
            <a:ext cx="10515600" cy="4351338"/>
          </a:xfrm>
        </p:spPr>
        <p:txBody>
          <a:bodyPr>
            <a:normAutofit fontScale="92500" lnSpcReduction="10000"/>
          </a:bodyPr>
          <a:lstStyle/>
          <a:p>
            <a:r>
              <a:rPr lang="en-US" dirty="0"/>
              <a:t>Packet processing for </a:t>
            </a:r>
            <a:r>
              <a:rPr lang="en-US" dirty="0" err="1"/>
              <a:t>eCPRI</a:t>
            </a:r>
            <a:r>
              <a:rPr lang="en-US" dirty="0"/>
              <a:t> can be done in software (e.g. OAI IF5 or O-RAN FHI) and then a standard NIC is sufficient </a:t>
            </a:r>
          </a:p>
          <a:p>
            <a:r>
              <a:rPr lang="en-US" dirty="0"/>
              <a:t>This requires using CPU cores to handle I/O from the NIC and to do the parsing of the protocol fields</a:t>
            </a:r>
          </a:p>
          <a:p>
            <a:r>
              <a:rPr lang="en-US" dirty="0"/>
              <a:t>To be efficient various data-plane acceleration techniques are used</a:t>
            </a:r>
          </a:p>
          <a:p>
            <a:pPr lvl="1"/>
            <a:r>
              <a:rPr lang="en-US" dirty="0"/>
              <a:t>SIMD</a:t>
            </a:r>
          </a:p>
          <a:p>
            <a:pPr lvl="1"/>
            <a:r>
              <a:rPr lang="en-US" dirty="0"/>
              <a:t>DPDK (O-RAN FHI) for almost zero-copy between NIC and application</a:t>
            </a:r>
          </a:p>
          <a:p>
            <a:pPr lvl="1"/>
            <a:r>
              <a:rPr lang="en-US" dirty="0"/>
              <a:t>Recent Linux kernel extensions for minimal copy</a:t>
            </a:r>
          </a:p>
          <a:p>
            <a:pPr lvl="1"/>
            <a:r>
              <a:rPr lang="en-US" dirty="0"/>
              <a:t>Especially needed for Split-7 O-RAN solutions</a:t>
            </a:r>
          </a:p>
          <a:p>
            <a:r>
              <a:rPr lang="en-US" dirty="0"/>
              <a:t>“Smart” NICs are emerging (e.g. AMD-Xilinx T1)</a:t>
            </a:r>
          </a:p>
          <a:p>
            <a:pPr lvl="1"/>
            <a:r>
              <a:rPr lang="en-US" dirty="0" err="1"/>
              <a:t>eCPRI</a:t>
            </a:r>
            <a:r>
              <a:rPr lang="en-US" dirty="0"/>
              <a:t> and even O-RAN FHI packet parsing are offloaded to FPGA and DMA over </a:t>
            </a:r>
            <a:r>
              <a:rPr lang="en-US" dirty="0" err="1"/>
              <a:t>PCIe</a:t>
            </a:r>
            <a:r>
              <a:rPr lang="en-US" dirty="0"/>
              <a:t> is used to provide “stripped” PDUs to baseband processing unit</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16</a:t>
            </a:fld>
            <a:endParaRPr lang="en-US"/>
          </a:p>
        </p:txBody>
      </p:sp>
    </p:spTree>
    <p:extLst>
      <p:ext uri="{BB962C8B-B14F-4D97-AF65-F5344CB8AC3E}">
        <p14:creationId xmlns:p14="http://schemas.microsoft.com/office/powerpoint/2010/main" val="247941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Synchronization and Management</a:t>
            </a:r>
          </a:p>
        </p:txBody>
      </p:sp>
      <p:sp>
        <p:nvSpPr>
          <p:cNvPr id="3" name="Content Placeholder 2"/>
          <p:cNvSpPr>
            <a:spLocks noGrp="1"/>
          </p:cNvSpPr>
          <p:nvPr>
            <p:ph idx="1"/>
          </p:nvPr>
        </p:nvSpPr>
        <p:spPr/>
        <p:txBody>
          <a:bodyPr/>
          <a:lstStyle/>
          <a:p>
            <a:r>
              <a:rPr lang="en-US" dirty="0"/>
              <a:t>DHCP is often a requirement for O-RU and </a:t>
            </a:r>
            <a:r>
              <a:rPr lang="en-US" dirty="0" err="1"/>
              <a:t>eCPRI</a:t>
            </a:r>
            <a:endParaRPr lang="en-US" dirty="0"/>
          </a:p>
          <a:p>
            <a:r>
              <a:rPr lang="en-US" dirty="0"/>
              <a:t>Sync-plane is typically PTPv2 or </a:t>
            </a:r>
            <a:r>
              <a:rPr lang="en-US" dirty="0" err="1"/>
              <a:t>SyncE</a:t>
            </a:r>
            <a:endParaRPr lang="en-US" dirty="0"/>
          </a:p>
          <a:p>
            <a:r>
              <a:rPr lang="en-US" dirty="0"/>
              <a:t>Grandmaster functionality can be co-located with central processing nodes (</a:t>
            </a:r>
            <a:r>
              <a:rPr lang="en-US" dirty="0" err="1"/>
              <a:t>eREC</a:t>
            </a:r>
            <a:r>
              <a:rPr lang="en-US" dirty="0"/>
              <a:t>)</a:t>
            </a:r>
          </a:p>
          <a:p>
            <a:r>
              <a:rPr lang="en-US" dirty="0"/>
              <a:t>Management is open, but typically based on </a:t>
            </a:r>
            <a:r>
              <a:rPr lang="en-US" dirty="0" err="1"/>
              <a:t>netconf</a:t>
            </a:r>
            <a:r>
              <a:rPr lang="en-US" dirty="0"/>
              <a:t>/yang nowadays</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17</a:t>
            </a:fld>
            <a:endParaRPr lang="en-US"/>
          </a:p>
        </p:txBody>
      </p:sp>
    </p:spTree>
    <p:extLst>
      <p:ext uri="{BB962C8B-B14F-4D97-AF65-F5344CB8AC3E}">
        <p14:creationId xmlns:p14="http://schemas.microsoft.com/office/powerpoint/2010/main" val="1268850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CPRI/</a:t>
            </a:r>
            <a:r>
              <a:rPr lang="en-US" dirty="0" err="1"/>
              <a:t>eCPRI</a:t>
            </a:r>
            <a:r>
              <a:rPr lang="en-US" dirty="0"/>
              <a:t> Networking</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18</a:t>
            </a:fld>
            <a:endParaRPr lang="en-US"/>
          </a:p>
        </p:txBody>
      </p:sp>
      <p:pic>
        <p:nvPicPr>
          <p:cNvPr id="6" name="Picture 5"/>
          <p:cNvPicPr>
            <a:picLocks noChangeAspect="1"/>
          </p:cNvPicPr>
          <p:nvPr/>
        </p:nvPicPr>
        <p:blipFill>
          <a:blip r:embed="rId2"/>
          <a:stretch>
            <a:fillRect/>
          </a:stretch>
        </p:blipFill>
        <p:spPr>
          <a:xfrm>
            <a:off x="946297" y="1364159"/>
            <a:ext cx="6996223" cy="4459513"/>
          </a:xfrm>
          <a:prstGeom prst="rect">
            <a:avLst/>
          </a:prstGeom>
        </p:spPr>
      </p:pic>
      <p:sp>
        <p:nvSpPr>
          <p:cNvPr id="7" name="TextBox 6"/>
          <p:cNvSpPr txBox="1"/>
          <p:nvPr/>
        </p:nvSpPr>
        <p:spPr>
          <a:xfrm>
            <a:off x="8153400" y="1488558"/>
            <a:ext cx="3648740" cy="923330"/>
          </a:xfrm>
          <a:prstGeom prst="rect">
            <a:avLst/>
          </a:prstGeom>
          <a:noFill/>
        </p:spPr>
        <p:txBody>
          <a:bodyPr wrap="square" rtlCol="0">
            <a:spAutoFit/>
          </a:bodyPr>
          <a:lstStyle/>
          <a:p>
            <a:r>
              <a:rPr lang="en-US" dirty="0"/>
              <a:t>CPRI nodes (LTE) remain P2P but use interworking functions (IWF) to integrate with </a:t>
            </a:r>
            <a:r>
              <a:rPr lang="en-US" dirty="0" err="1"/>
              <a:t>eCPRI</a:t>
            </a:r>
            <a:r>
              <a:rPr lang="en-US" dirty="0"/>
              <a:t> network</a:t>
            </a:r>
          </a:p>
        </p:txBody>
      </p:sp>
    </p:spTree>
    <p:extLst>
      <p:ext uri="{BB962C8B-B14F-4D97-AF65-F5344CB8AC3E}">
        <p14:creationId xmlns:p14="http://schemas.microsoft.com/office/powerpoint/2010/main" val="1873712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 Functional Split (7.2)</a:t>
            </a:r>
          </a:p>
        </p:txBody>
      </p:sp>
      <p:sp>
        <p:nvSpPr>
          <p:cNvPr id="3" name="Content Placeholder 2"/>
          <p:cNvSpPr>
            <a:spLocks noGrp="1"/>
          </p:cNvSpPr>
          <p:nvPr>
            <p:ph idx="1"/>
          </p:nvPr>
        </p:nvSpPr>
        <p:spPr>
          <a:xfrm>
            <a:off x="838200" y="1825624"/>
            <a:ext cx="10515600" cy="3756469"/>
          </a:xfrm>
        </p:spPr>
        <p:txBody>
          <a:bodyPr>
            <a:normAutofit fontScale="92500" lnSpcReduction="10000"/>
          </a:bodyPr>
          <a:lstStyle/>
          <a:p>
            <a:r>
              <a:rPr lang="en-US" dirty="0" err="1"/>
              <a:t>eCPRI</a:t>
            </a:r>
            <a:r>
              <a:rPr lang="en-US" dirty="0"/>
              <a:t> allows for a transport protocol which provides a functional split between the radio-unit (</a:t>
            </a:r>
            <a:r>
              <a:rPr lang="en-US" dirty="0" err="1"/>
              <a:t>eRE</a:t>
            </a:r>
            <a:r>
              <a:rPr lang="en-US" dirty="0"/>
              <a:t>) and central processing node (</a:t>
            </a:r>
            <a:r>
              <a:rPr lang="en-US" dirty="0" err="1"/>
              <a:t>eREC</a:t>
            </a:r>
            <a:r>
              <a:rPr lang="en-US" dirty="0"/>
              <a:t>)</a:t>
            </a:r>
          </a:p>
          <a:p>
            <a:pPr lvl="1"/>
            <a:r>
              <a:rPr lang="en-US" dirty="0"/>
              <a:t>Adopted in O-RAN Open </a:t>
            </a:r>
            <a:r>
              <a:rPr lang="en-US" dirty="0" err="1"/>
              <a:t>Fronthaul</a:t>
            </a:r>
            <a:r>
              <a:rPr lang="en-US" dirty="0"/>
              <a:t> Interface</a:t>
            </a:r>
          </a:p>
          <a:p>
            <a:r>
              <a:rPr lang="en-US" dirty="0"/>
              <a:t>Usefulness is debatable</a:t>
            </a:r>
          </a:p>
          <a:p>
            <a:pPr lvl="1"/>
            <a:r>
              <a:rPr lang="en-US" dirty="0"/>
              <a:t>Can allow for sharing bandwidth/load between radio-units on common network/fiber (statistical multiplexing)</a:t>
            </a:r>
          </a:p>
          <a:p>
            <a:pPr lvl="2"/>
            <a:r>
              <a:rPr lang="en-US" dirty="0"/>
              <a:t>To be proven in large-scale deployments. Network has to be dimensioned for full-load or service could suffer</a:t>
            </a:r>
          </a:p>
          <a:p>
            <a:pPr lvl="1"/>
            <a:r>
              <a:rPr lang="en-US" dirty="0"/>
              <a:t>Frequency-domain processing allows for compression of </a:t>
            </a:r>
            <a:r>
              <a:rPr lang="en-US" dirty="0" err="1"/>
              <a:t>fronthaul</a:t>
            </a:r>
            <a:r>
              <a:rPr lang="en-US" dirty="0"/>
              <a:t> link</a:t>
            </a:r>
          </a:p>
          <a:p>
            <a:pPr lvl="2"/>
            <a:r>
              <a:rPr lang="en-US" dirty="0"/>
              <a:t>Can pack more radio bandwidth into a 10/20/40/100G link instead of using multiple links</a:t>
            </a:r>
          </a:p>
          <a:p>
            <a:pPr lvl="1"/>
            <a:r>
              <a:rPr lang="en-US" dirty="0"/>
              <a:t>Significant increase in protocol complexity compared to simple time-domain protocol</a:t>
            </a:r>
          </a:p>
          <a:p>
            <a:pPr marL="0"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19</a:t>
            </a:fld>
            <a:endParaRPr lang="en-US"/>
          </a:p>
        </p:txBody>
      </p:sp>
    </p:spTree>
    <p:extLst>
      <p:ext uri="{BB962C8B-B14F-4D97-AF65-F5344CB8AC3E}">
        <p14:creationId xmlns:p14="http://schemas.microsoft.com/office/powerpoint/2010/main" val="29187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3194"/>
            <a:ext cx="10515600" cy="777574"/>
          </a:xfrm>
        </p:spPr>
        <p:txBody>
          <a:bodyPr/>
          <a:lstStyle/>
          <a:p>
            <a:r>
              <a:rPr lang="en-US" dirty="0"/>
              <a:t>$ </a:t>
            </a:r>
            <a:r>
              <a:rPr lang="en-US" dirty="0" err="1"/>
              <a:t>whoami</a:t>
            </a:r>
            <a:endParaRPr lang="en-US" dirty="0"/>
          </a:p>
        </p:txBody>
      </p:sp>
      <p:sp>
        <p:nvSpPr>
          <p:cNvPr id="6" name="Rectangle 5"/>
          <p:cNvSpPr/>
          <p:nvPr/>
        </p:nvSpPr>
        <p:spPr>
          <a:xfrm>
            <a:off x="1744981" y="1097688"/>
            <a:ext cx="6408419" cy="1200329"/>
          </a:xfrm>
          <a:prstGeom prst="rect">
            <a:avLst/>
          </a:prstGeom>
        </p:spPr>
        <p:txBody>
          <a:bodyPr wrap="square">
            <a:spAutoFit/>
          </a:bodyPr>
          <a:lstStyle/>
          <a:p>
            <a:r>
              <a:rPr lang="en-US" b="1" dirty="0">
                <a:solidFill>
                  <a:srgbClr val="595959"/>
                </a:solidFill>
                <a:latin typeface="Overpass"/>
              </a:rPr>
              <a:t>Raymond Knopp</a:t>
            </a:r>
            <a:endParaRPr lang="en-US" dirty="0"/>
          </a:p>
          <a:p>
            <a:pPr marL="285750" indent="-285750">
              <a:buFont typeface="Arial" panose="020B0604020202020204" pitchFamily="34" charset="0"/>
              <a:buChar char="•"/>
            </a:pPr>
            <a:r>
              <a:rPr lang="en-US" dirty="0">
                <a:solidFill>
                  <a:srgbClr val="595959"/>
                </a:solidFill>
                <a:latin typeface="Overpass"/>
              </a:rPr>
              <a:t>Dept. Head Communication Systems @ </a:t>
            </a:r>
            <a:r>
              <a:rPr lang="en-US" b="1" dirty="0">
                <a:solidFill>
                  <a:srgbClr val="FF0000"/>
                </a:solidFill>
                <a:latin typeface="Overpass"/>
              </a:rPr>
              <a:t>EURECOM</a:t>
            </a:r>
          </a:p>
          <a:p>
            <a:pPr marL="285750" indent="-285750">
              <a:buFont typeface="Arial" panose="020B0604020202020204" pitchFamily="34" charset="0"/>
              <a:buChar char="•"/>
            </a:pPr>
            <a:r>
              <a:rPr lang="en-US" dirty="0">
                <a:solidFill>
                  <a:srgbClr val="595959"/>
                </a:solidFill>
                <a:latin typeface="Overpass"/>
              </a:rPr>
              <a:t>President of the </a:t>
            </a:r>
            <a:r>
              <a:rPr lang="en-US" dirty="0" err="1">
                <a:solidFill>
                  <a:srgbClr val="595959"/>
                </a:solidFill>
                <a:latin typeface="Overpass"/>
              </a:rPr>
              <a:t>OpenAirInterface</a:t>
            </a:r>
            <a:r>
              <a:rPr lang="en-US" dirty="0">
                <a:solidFill>
                  <a:srgbClr val="595959"/>
                </a:solidFill>
                <a:latin typeface="Overpass"/>
              </a:rPr>
              <a:t> Software Alliance</a:t>
            </a:r>
          </a:p>
          <a:p>
            <a:pPr marL="285750" indent="-285750">
              <a:buFont typeface="Arial" panose="020B0604020202020204" pitchFamily="34" charset="0"/>
              <a:buChar char="•"/>
            </a:pPr>
            <a:r>
              <a:rPr lang="en-US" dirty="0">
                <a:solidFill>
                  <a:srgbClr val="595959"/>
                </a:solidFill>
                <a:latin typeface="Overpass"/>
              </a:rPr>
              <a:t>Long-time SDR and RAN enthusiast</a:t>
            </a:r>
          </a:p>
        </p:txBody>
      </p:sp>
      <p:pic>
        <p:nvPicPr>
          <p:cNvPr id="1032" name="Picture 8" descr="Raymond KNO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78" y="1143736"/>
            <a:ext cx="1151562" cy="153133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Eurecom on the map"/>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 r="20328"/>
          <a:stretch/>
        </p:blipFill>
        <p:spPr bwMode="auto">
          <a:xfrm>
            <a:off x="1650058" y="2329834"/>
            <a:ext cx="5790872" cy="363420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bwMode="auto">
          <a:xfrm>
            <a:off x="2651760" y="3942080"/>
            <a:ext cx="2550160" cy="1229360"/>
          </a:xfrm>
          <a:prstGeom prst="ellipse">
            <a:avLst/>
          </a:prstGeom>
          <a:solidFill>
            <a:schemeClr val="bg2">
              <a:lumMod val="40000"/>
              <a:lumOff val="60000"/>
              <a:alpha val="49000"/>
            </a:schemeClr>
          </a:solidFill>
          <a:ln w="25400" cap="flat" cmpd="sng" algn="ctr">
            <a:solidFill>
              <a:srgbClr val="FEA9A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a:latin typeface="Arial" pitchFamily="34" charset="0"/>
            </a:endParaRPr>
          </a:p>
        </p:txBody>
      </p:sp>
      <p:cxnSp>
        <p:nvCxnSpPr>
          <p:cNvPr id="15" name="Straight Connector 14"/>
          <p:cNvCxnSpPr>
            <a:endCxn id="13" idx="2"/>
          </p:cNvCxnSpPr>
          <p:nvPr/>
        </p:nvCxnSpPr>
        <p:spPr bwMode="auto">
          <a:xfrm flipH="1">
            <a:off x="2651760" y="2449472"/>
            <a:ext cx="700950" cy="210728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a:off x="4537710" y="2458504"/>
            <a:ext cx="664210" cy="2093379"/>
          </a:xfrm>
          <a:prstGeom prst="line">
            <a:avLst/>
          </a:prstGeom>
          <a:solidFill>
            <a:schemeClr val="accent1"/>
          </a:solidFill>
          <a:ln w="9525" cap="flat" cmpd="sng" algn="ctr">
            <a:solidFill>
              <a:srgbClr val="FF0000"/>
            </a:solidFill>
            <a:prstDash val="solid"/>
            <a:round/>
            <a:headEnd type="none" w="med" len="med"/>
            <a:tailEnd type="none" w="med" len="med"/>
          </a:ln>
          <a:effectLst/>
        </p:spPr>
      </p:cxnSp>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r="29721"/>
          <a:stretch/>
        </p:blipFill>
        <p:spPr>
          <a:xfrm>
            <a:off x="8747760" y="2310361"/>
            <a:ext cx="2871862" cy="3549961"/>
          </a:xfrm>
          <a:prstGeom prst="rect">
            <a:avLst/>
          </a:prstGeom>
        </p:spPr>
      </p:pic>
      <p:pic>
        <p:nvPicPr>
          <p:cNvPr id="20" name="Picture 19"/>
          <p:cNvPicPr>
            <a:picLocks noChangeAspect="1"/>
          </p:cNvPicPr>
          <p:nvPr/>
        </p:nvPicPr>
        <p:blipFill>
          <a:blip r:embed="rId5"/>
          <a:stretch>
            <a:fillRect/>
          </a:stretch>
        </p:blipFill>
        <p:spPr>
          <a:xfrm>
            <a:off x="3352710" y="2385838"/>
            <a:ext cx="1134078" cy="542537"/>
          </a:xfrm>
          <a:prstGeom prst="rect">
            <a:avLst/>
          </a:prstGeom>
        </p:spPr>
      </p:pic>
      <p:sp>
        <p:nvSpPr>
          <p:cNvPr id="3" name="Footer Placeholder 2"/>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2</a:t>
            </a:fld>
            <a:endParaRPr lang="en-US"/>
          </a:p>
        </p:txBody>
      </p:sp>
    </p:spTree>
    <p:extLst>
      <p:ext uri="{BB962C8B-B14F-4D97-AF65-F5344CB8AC3E}">
        <p14:creationId xmlns:p14="http://schemas.microsoft.com/office/powerpoint/2010/main" val="628734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941389"/>
            <a:ext cx="9144000"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pic>
      <p:sp>
        <p:nvSpPr>
          <p:cNvPr id="2" name="Title 1"/>
          <p:cNvSpPr>
            <a:spLocks noGrp="1"/>
          </p:cNvSpPr>
          <p:nvPr>
            <p:ph type="title"/>
          </p:nvPr>
        </p:nvSpPr>
        <p:spPr>
          <a:xfrm>
            <a:off x="1809751" y="115889"/>
            <a:ext cx="8607425" cy="865187"/>
          </a:xfrm>
        </p:spPr>
        <p:txBody>
          <a:bodyPr/>
          <a:lstStyle/>
          <a:p>
            <a:pPr>
              <a:defRPr/>
            </a:pPr>
            <a:r>
              <a:rPr lang="en-US" dirty="0"/>
              <a:t>OFDMA Transmitter</a:t>
            </a:r>
          </a:p>
        </p:txBody>
      </p:sp>
      <p:pic>
        <p:nvPicPr>
          <p:cNvPr id="286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063" y="3071813"/>
            <a:ext cx="4699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pic>
      <p:pic>
        <p:nvPicPr>
          <p:cNvPr id="2867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8" y="3000376"/>
            <a:ext cx="609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pic>
      <p:pic>
        <p:nvPicPr>
          <p:cNvPr id="2867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4689" y="3000375"/>
            <a:ext cx="504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pic>
      <p:pic>
        <p:nvPicPr>
          <p:cNvPr id="2868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9738" y="2962276"/>
            <a:ext cx="8382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pic>
      <p:sp>
        <p:nvSpPr>
          <p:cNvPr id="28681" name="Rectangle 10"/>
          <p:cNvSpPr>
            <a:spLocks noChangeArrowheads="1"/>
          </p:cNvSpPr>
          <p:nvPr/>
        </p:nvSpPr>
        <p:spPr bwMode="auto">
          <a:xfrm>
            <a:off x="4306888" y="5429251"/>
            <a:ext cx="285750" cy="214313"/>
          </a:xfrm>
          <a:prstGeom prst="rect">
            <a:avLst/>
          </a:prstGeom>
          <a:solidFill>
            <a:schemeClr val="accent1"/>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28682" name="Rectangle 11"/>
          <p:cNvSpPr>
            <a:spLocks noChangeArrowheads="1"/>
          </p:cNvSpPr>
          <p:nvPr/>
        </p:nvSpPr>
        <p:spPr bwMode="auto">
          <a:xfrm>
            <a:off x="4384676" y="4071938"/>
            <a:ext cx="130175" cy="214312"/>
          </a:xfrm>
          <a:prstGeom prst="rect">
            <a:avLst/>
          </a:prstGeom>
          <a:solidFill>
            <a:srgbClr val="AAFAA4"/>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28683" name="Rectangle 12"/>
          <p:cNvSpPr>
            <a:spLocks noChangeArrowheads="1"/>
          </p:cNvSpPr>
          <p:nvPr/>
        </p:nvSpPr>
        <p:spPr bwMode="auto">
          <a:xfrm>
            <a:off x="4413250" y="4705350"/>
            <a:ext cx="71438" cy="35718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28684" name="Rectangle 13"/>
          <p:cNvSpPr>
            <a:spLocks noChangeArrowheads="1"/>
          </p:cNvSpPr>
          <p:nvPr/>
        </p:nvSpPr>
        <p:spPr bwMode="auto">
          <a:xfrm>
            <a:off x="4405313" y="5643564"/>
            <a:ext cx="88900" cy="714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28685" name="TextBox 14"/>
          <p:cNvSpPr txBox="1">
            <a:spLocks noChangeArrowheads="1"/>
          </p:cNvSpPr>
          <p:nvPr/>
        </p:nvSpPr>
        <p:spPr bwMode="auto">
          <a:xfrm>
            <a:off x="2463801" y="3429001"/>
            <a:ext cx="1774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Spectral</a:t>
            </a:r>
          </a:p>
          <a:p>
            <a:pPr eaLnBrk="1" hangingPunct="1">
              <a:spcBef>
                <a:spcPct val="0"/>
              </a:spcBef>
              <a:buClrTx/>
              <a:buSzTx/>
              <a:buFontTx/>
              <a:buNone/>
            </a:pPr>
            <a:r>
              <a:rPr lang="en-US" altLang="en-US" sz="1800" b="0">
                <a:latin typeface="Arial" panose="020B0604020202020204" pitchFamily="34" charset="0"/>
              </a:rPr>
              <a:t>Shaping and</a:t>
            </a:r>
          </a:p>
          <a:p>
            <a:pPr eaLnBrk="1" hangingPunct="1">
              <a:spcBef>
                <a:spcPct val="0"/>
              </a:spcBef>
              <a:buClrTx/>
              <a:buSzTx/>
              <a:buFontTx/>
              <a:buNone/>
            </a:pPr>
            <a:r>
              <a:rPr lang="en-US" altLang="en-US" sz="1800" b="0">
                <a:latin typeface="Arial" panose="020B0604020202020204" pitchFamily="34" charset="0"/>
              </a:rPr>
              <a:t>Multiple-access</a:t>
            </a:r>
          </a:p>
        </p:txBody>
      </p:sp>
      <p:sp>
        <p:nvSpPr>
          <p:cNvPr id="28686" name="Right Arrow 15"/>
          <p:cNvSpPr>
            <a:spLocks noChangeArrowheads="1"/>
          </p:cNvSpPr>
          <p:nvPr/>
        </p:nvSpPr>
        <p:spPr bwMode="auto">
          <a:xfrm>
            <a:off x="2979738" y="4714875"/>
            <a:ext cx="785812" cy="357188"/>
          </a:xfrm>
          <a:prstGeom prst="rightArrow">
            <a:avLst>
              <a:gd name="adj1" fmla="val 50000"/>
              <a:gd name="adj2" fmla="val 49999"/>
            </a:avLst>
          </a:prstGeom>
          <a:solidFill>
            <a:srgbClr val="D6C8D4"/>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28687" name="TextBox 16"/>
          <p:cNvSpPr txBox="1">
            <a:spLocks noChangeArrowheads="1"/>
          </p:cNvSpPr>
          <p:nvPr/>
        </p:nvSpPr>
        <p:spPr bwMode="auto">
          <a:xfrm>
            <a:off x="5095875" y="4643439"/>
            <a:ext cx="1416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Null carriers</a:t>
            </a:r>
          </a:p>
        </p:txBody>
      </p:sp>
      <p:cxnSp>
        <p:nvCxnSpPr>
          <p:cNvPr id="28688" name="Straight Arrow Connector 17"/>
          <p:cNvCxnSpPr>
            <a:cxnSpLocks noChangeShapeType="1"/>
            <a:stCxn id="28687" idx="1"/>
          </p:cNvCxnSpPr>
          <p:nvPr/>
        </p:nvCxnSpPr>
        <p:spPr bwMode="auto">
          <a:xfrm rot="10800000" flipV="1">
            <a:off x="4595813" y="4827588"/>
            <a:ext cx="500062" cy="301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89" name="Straight Arrow Connector 21"/>
          <p:cNvCxnSpPr>
            <a:cxnSpLocks noChangeShapeType="1"/>
            <a:stCxn id="28687" idx="1"/>
            <a:endCxn id="28684" idx="3"/>
          </p:cNvCxnSpPr>
          <p:nvPr/>
        </p:nvCxnSpPr>
        <p:spPr bwMode="auto">
          <a:xfrm rot="10800000" flipV="1">
            <a:off x="4494213" y="4827589"/>
            <a:ext cx="601662" cy="852487"/>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8690" name="TextBox 19"/>
          <p:cNvSpPr txBox="1">
            <a:spLocks noChangeArrowheads="1"/>
          </p:cNvSpPr>
          <p:nvPr/>
        </p:nvSpPr>
        <p:spPr bwMode="auto">
          <a:xfrm>
            <a:off x="4095751" y="5715000"/>
            <a:ext cx="3905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100" b="0">
                <a:latin typeface="Arial" panose="020B0604020202020204" pitchFamily="34" charset="0"/>
              </a:rPr>
              <a:t>DC</a:t>
            </a:r>
          </a:p>
        </p:txBody>
      </p:sp>
      <p:sp>
        <p:nvSpPr>
          <p:cNvPr id="28691" name="TextBox 20"/>
          <p:cNvSpPr txBox="1">
            <a:spLocks noChangeArrowheads="1"/>
          </p:cNvSpPr>
          <p:nvPr/>
        </p:nvSpPr>
        <p:spPr bwMode="auto">
          <a:xfrm>
            <a:off x="3524251" y="5214939"/>
            <a:ext cx="6953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100" b="0">
                <a:latin typeface="Arial" panose="020B0604020202020204" pitchFamily="34" charset="0"/>
              </a:rPr>
              <a:t>+ve freq</a:t>
            </a:r>
          </a:p>
        </p:txBody>
      </p:sp>
      <p:sp>
        <p:nvSpPr>
          <p:cNvPr id="28692" name="TextBox 21"/>
          <p:cNvSpPr txBox="1">
            <a:spLocks noChangeArrowheads="1"/>
          </p:cNvSpPr>
          <p:nvPr/>
        </p:nvSpPr>
        <p:spPr bwMode="auto">
          <a:xfrm>
            <a:off x="3524250" y="4273550"/>
            <a:ext cx="6604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100" b="0">
                <a:latin typeface="Arial" panose="020B0604020202020204" pitchFamily="34" charset="0"/>
              </a:rPr>
              <a:t>-ve freq</a:t>
            </a:r>
          </a:p>
        </p:txBody>
      </p:sp>
      <p:sp>
        <p:nvSpPr>
          <p:cNvPr id="28693" name="TextBox 23"/>
          <p:cNvSpPr txBox="1">
            <a:spLocks noChangeArrowheads="1"/>
          </p:cNvSpPr>
          <p:nvPr/>
        </p:nvSpPr>
        <p:spPr bwMode="auto">
          <a:xfrm>
            <a:off x="7167564" y="4214813"/>
            <a:ext cx="350043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Is taken from a QAM alphabet, which can be different for each </a:t>
            </a:r>
            <a:r>
              <a:rPr lang="en-US" altLang="en-US" sz="1800" b="0" i="1">
                <a:latin typeface="Times New Roman" panose="02020603050405020304" pitchFamily="18" charset="0"/>
                <a:cs typeface="Times New Roman" panose="02020603050405020304" pitchFamily="18" charset="0"/>
              </a:rPr>
              <a:t>i</a:t>
            </a:r>
            <a:r>
              <a:rPr lang="en-US" altLang="en-US" sz="1800" b="0">
                <a:latin typeface="Times New Roman" panose="02020603050405020304" pitchFamily="18" charset="0"/>
                <a:cs typeface="Times New Roman" panose="02020603050405020304" pitchFamily="18" charset="0"/>
              </a:rPr>
              <a:t>, and with a different amplitude (power).  Each chunk can be for a different user and/or service class.</a:t>
            </a:r>
            <a:endParaRPr lang="en-US" altLang="en-US" sz="1800" b="0" i="1">
              <a:latin typeface="Times New Roman" panose="02020603050405020304" pitchFamily="18" charset="0"/>
              <a:cs typeface="Times New Roman" panose="02020603050405020304" pitchFamily="18" charset="0"/>
            </a:endParaRPr>
          </a:p>
        </p:txBody>
      </p:sp>
      <p:sp>
        <p:nvSpPr>
          <p:cNvPr id="28694" name="Rectangle 8"/>
          <p:cNvSpPr>
            <a:spLocks noChangeArrowheads="1"/>
          </p:cNvSpPr>
          <p:nvPr/>
        </p:nvSpPr>
        <p:spPr bwMode="auto">
          <a:xfrm>
            <a:off x="1952625" y="4572001"/>
            <a:ext cx="285750" cy="214313"/>
          </a:xfrm>
          <a:prstGeom prst="rect">
            <a:avLst/>
          </a:prstGeom>
          <a:solidFill>
            <a:schemeClr val="accent1"/>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28695" name="Rectangle 9"/>
          <p:cNvSpPr>
            <a:spLocks noChangeArrowheads="1"/>
          </p:cNvSpPr>
          <p:nvPr/>
        </p:nvSpPr>
        <p:spPr bwMode="auto">
          <a:xfrm>
            <a:off x="2024064" y="4786313"/>
            <a:ext cx="142875" cy="214312"/>
          </a:xfrm>
          <a:prstGeom prst="rect">
            <a:avLst/>
          </a:prstGeom>
          <a:solidFill>
            <a:srgbClr val="AAFAA4"/>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28696" name="Rectangle 25"/>
          <p:cNvSpPr>
            <a:spLocks noChangeArrowheads="1"/>
          </p:cNvSpPr>
          <p:nvPr/>
        </p:nvSpPr>
        <p:spPr bwMode="auto">
          <a:xfrm>
            <a:off x="1952625" y="5000625"/>
            <a:ext cx="285750" cy="285750"/>
          </a:xfrm>
          <a:prstGeom prst="rect">
            <a:avLst/>
          </a:prstGeom>
          <a:solidFill>
            <a:srgbClr val="FF9900"/>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28697" name="Rectangle 26"/>
          <p:cNvSpPr>
            <a:spLocks noChangeArrowheads="1"/>
          </p:cNvSpPr>
          <p:nvPr/>
        </p:nvSpPr>
        <p:spPr bwMode="auto">
          <a:xfrm>
            <a:off x="1881189" y="4286250"/>
            <a:ext cx="428625" cy="285750"/>
          </a:xfrm>
          <a:prstGeom prst="rect">
            <a:avLst/>
          </a:prstGeom>
          <a:solidFill>
            <a:srgbClr val="D6C8D4"/>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28" name="Rectangle 27"/>
          <p:cNvSpPr/>
          <p:nvPr/>
        </p:nvSpPr>
        <p:spPr bwMode="auto">
          <a:xfrm>
            <a:off x="1881189" y="5286375"/>
            <a:ext cx="428625" cy="285750"/>
          </a:xfrm>
          <a:prstGeom prst="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a:p>
        </p:txBody>
      </p:sp>
      <p:sp>
        <p:nvSpPr>
          <p:cNvPr id="28699" name="Rectangle 28"/>
          <p:cNvSpPr>
            <a:spLocks noChangeArrowheads="1"/>
          </p:cNvSpPr>
          <p:nvPr/>
        </p:nvSpPr>
        <p:spPr bwMode="auto">
          <a:xfrm>
            <a:off x="4235451" y="5143500"/>
            <a:ext cx="428625" cy="285750"/>
          </a:xfrm>
          <a:prstGeom prst="rect">
            <a:avLst/>
          </a:prstGeom>
          <a:solidFill>
            <a:srgbClr val="D6C8D4"/>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0" name="Rectangle 29"/>
          <p:cNvSpPr/>
          <p:nvPr/>
        </p:nvSpPr>
        <p:spPr bwMode="auto">
          <a:xfrm>
            <a:off x="4235451" y="4572001"/>
            <a:ext cx="428625" cy="142875"/>
          </a:xfrm>
          <a:prstGeom prst="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a:p>
        </p:txBody>
      </p:sp>
      <p:sp>
        <p:nvSpPr>
          <p:cNvPr id="31" name="Rectangle 30"/>
          <p:cNvSpPr/>
          <p:nvPr/>
        </p:nvSpPr>
        <p:spPr bwMode="auto">
          <a:xfrm>
            <a:off x="4232276" y="5072063"/>
            <a:ext cx="434975" cy="87312"/>
          </a:xfrm>
          <a:prstGeom prst="rect">
            <a:avLst/>
          </a:prstGeom>
          <a:solidFill>
            <a:schemeClr val="accent3">
              <a:lumMod val="50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a:p>
        </p:txBody>
      </p:sp>
      <p:sp>
        <p:nvSpPr>
          <p:cNvPr id="28702" name="Rectangle 31"/>
          <p:cNvSpPr>
            <a:spLocks noChangeArrowheads="1"/>
          </p:cNvSpPr>
          <p:nvPr/>
        </p:nvSpPr>
        <p:spPr bwMode="auto">
          <a:xfrm>
            <a:off x="4306888" y="4286250"/>
            <a:ext cx="285750" cy="285750"/>
          </a:xfrm>
          <a:prstGeom prst="rect">
            <a:avLst/>
          </a:prstGeom>
          <a:solidFill>
            <a:srgbClr val="FF9900"/>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pic>
        <p:nvPicPr>
          <p:cNvPr id="2870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6064" y="4071939"/>
            <a:ext cx="657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pic>
      <p:sp>
        <p:nvSpPr>
          <p:cNvPr id="6" name="Down Arrow 5"/>
          <p:cNvSpPr/>
          <p:nvPr/>
        </p:nvSpPr>
        <p:spPr>
          <a:xfrm rot="2112130">
            <a:off x="9536695" y="1219243"/>
            <a:ext cx="578414" cy="90151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0" y="888227"/>
            <a:ext cx="2818144" cy="646331"/>
          </a:xfrm>
          <a:prstGeom prst="rect">
            <a:avLst/>
          </a:prstGeom>
          <a:noFill/>
        </p:spPr>
        <p:txBody>
          <a:bodyPr wrap="none" rtlCol="0">
            <a:spAutoFit/>
          </a:bodyPr>
          <a:lstStyle/>
          <a:p>
            <a:r>
              <a:rPr lang="en-US" dirty="0">
                <a:solidFill>
                  <a:srgbClr val="FF0000"/>
                </a:solidFill>
              </a:rPr>
              <a:t>Split-7 (</a:t>
            </a:r>
            <a:r>
              <a:rPr lang="en-US" dirty="0" err="1">
                <a:solidFill>
                  <a:srgbClr val="FF0000"/>
                </a:solidFill>
              </a:rPr>
              <a:t>Freq</a:t>
            </a:r>
            <a:r>
              <a:rPr lang="en-US" dirty="0">
                <a:solidFill>
                  <a:srgbClr val="FF0000"/>
                </a:solidFill>
              </a:rPr>
              <a:t>-Domain)</a:t>
            </a:r>
          </a:p>
          <a:p>
            <a:r>
              <a:rPr lang="en-US" dirty="0">
                <a:solidFill>
                  <a:srgbClr val="FF0000"/>
                </a:solidFill>
              </a:rPr>
              <a:t>Central node output is here </a:t>
            </a:r>
          </a:p>
        </p:txBody>
      </p:sp>
      <p:sp>
        <p:nvSpPr>
          <p:cNvPr id="37" name="Down Arrow 36"/>
          <p:cNvSpPr/>
          <p:nvPr/>
        </p:nvSpPr>
        <p:spPr>
          <a:xfrm rot="18811903">
            <a:off x="1115360" y="1475378"/>
            <a:ext cx="326982" cy="90151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056804" y="608312"/>
            <a:ext cx="2792496" cy="646331"/>
          </a:xfrm>
          <a:prstGeom prst="rect">
            <a:avLst/>
          </a:prstGeom>
          <a:noFill/>
        </p:spPr>
        <p:txBody>
          <a:bodyPr wrap="none" rtlCol="0">
            <a:spAutoFit/>
          </a:bodyPr>
          <a:lstStyle/>
          <a:p>
            <a:r>
              <a:rPr lang="en-US" dirty="0">
                <a:solidFill>
                  <a:srgbClr val="FF0000"/>
                </a:solidFill>
              </a:rPr>
              <a:t>Split-8 (Time-Domain)</a:t>
            </a:r>
          </a:p>
          <a:p>
            <a:r>
              <a:rPr lang="en-US" dirty="0">
                <a:solidFill>
                  <a:srgbClr val="FF0000"/>
                </a:solidFill>
              </a:rPr>
              <a:t>Central Node output is here</a:t>
            </a:r>
          </a:p>
        </p:txBody>
      </p:sp>
      <p:sp>
        <p:nvSpPr>
          <p:cNvPr id="39" name="Down Arrow 38"/>
          <p:cNvSpPr/>
          <p:nvPr/>
        </p:nvSpPr>
        <p:spPr>
          <a:xfrm rot="2112130">
            <a:off x="9536696" y="1219244"/>
            <a:ext cx="578414" cy="90151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B0A1A681-DFC9-4305-8271-26C1CA632636}"/>
              </a:ext>
            </a:extLst>
          </p:cNvPr>
          <p:cNvSpPr>
            <a:spLocks noGrp="1"/>
          </p:cNvSpPr>
          <p:nvPr>
            <p:ph type="ftr" sz="quarter" idx="11"/>
          </p:nvPr>
        </p:nvSpPr>
        <p:spPr/>
        <p:txBody>
          <a:bodyPr/>
          <a:lstStyle/>
          <a:p>
            <a:r>
              <a:rPr lang="en-US"/>
              <a:t>Overview of Fronthaul Systems,  7th June 2024</a:t>
            </a:r>
          </a:p>
        </p:txBody>
      </p:sp>
      <p:sp>
        <p:nvSpPr>
          <p:cNvPr id="4" name="Slide Number Placeholder 3">
            <a:extLst>
              <a:ext uri="{FF2B5EF4-FFF2-40B4-BE49-F238E27FC236}">
                <a16:creationId xmlns:a16="http://schemas.microsoft.com/office/drawing/2014/main" id="{6B747A00-8364-4C6A-BE9A-88A9E00460AA}"/>
              </a:ext>
            </a:extLst>
          </p:cNvPr>
          <p:cNvSpPr>
            <a:spLocks noGrp="1"/>
          </p:cNvSpPr>
          <p:nvPr>
            <p:ph type="sldNum" sz="quarter" idx="12"/>
          </p:nvPr>
        </p:nvSpPr>
        <p:spPr/>
        <p:txBody>
          <a:bodyPr/>
          <a:lstStyle/>
          <a:p>
            <a:fld id="{3B78ED90-C07D-224E-9A6E-8948AF270D60}" type="slidenum">
              <a:rPr lang="en-US" smtClean="0"/>
              <a:t>20</a:t>
            </a:fld>
            <a:endParaRPr lang="en-US"/>
          </a:p>
        </p:txBody>
      </p:sp>
    </p:spTree>
    <p:extLst>
      <p:ext uri="{BB962C8B-B14F-4D97-AF65-F5344CB8AC3E}">
        <p14:creationId xmlns:p14="http://schemas.microsoft.com/office/powerpoint/2010/main" val="317198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1" y="115889"/>
            <a:ext cx="8607425" cy="865187"/>
          </a:xfrm>
        </p:spPr>
        <p:txBody>
          <a:bodyPr>
            <a:normAutofit/>
          </a:bodyPr>
          <a:lstStyle/>
          <a:p>
            <a:pPr>
              <a:defRPr/>
            </a:pPr>
            <a:r>
              <a:rPr lang="en-US" dirty="0"/>
              <a:t>OFDMA Inner Receiver</a:t>
            </a:r>
          </a:p>
        </p:txBody>
      </p:sp>
      <p:sp>
        <p:nvSpPr>
          <p:cNvPr id="35844" name="TextBox 4"/>
          <p:cNvSpPr txBox="1">
            <a:spLocks noChangeArrowheads="1"/>
          </p:cNvSpPr>
          <p:nvPr/>
        </p:nvSpPr>
        <p:spPr bwMode="auto">
          <a:xfrm>
            <a:off x="7823200" y="3500439"/>
            <a:ext cx="1428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solidFill>
                  <a:srgbClr val="FF0000"/>
                </a:solidFill>
                <a:latin typeface="Arial" panose="020B0604020202020204" pitchFamily="34" charset="0"/>
              </a:rPr>
              <a:t>BroadbandChannel</a:t>
            </a:r>
          </a:p>
          <a:p>
            <a:pPr eaLnBrk="1" hangingPunct="1">
              <a:spcBef>
                <a:spcPct val="0"/>
              </a:spcBef>
              <a:buClrTx/>
              <a:buSzTx/>
              <a:buFontTx/>
              <a:buNone/>
            </a:pPr>
            <a:r>
              <a:rPr lang="en-US" altLang="en-US" sz="1800" b="0">
                <a:solidFill>
                  <a:srgbClr val="FF0000"/>
                </a:solidFill>
                <a:latin typeface="Arial" panose="020B0604020202020204" pitchFamily="34" charset="0"/>
              </a:rPr>
              <a:t>Estimates</a:t>
            </a:r>
          </a:p>
        </p:txBody>
      </p:sp>
      <p:cxnSp>
        <p:nvCxnSpPr>
          <p:cNvPr id="35845" name="Straight Connector 5"/>
          <p:cNvCxnSpPr>
            <a:cxnSpLocks noChangeShapeType="1"/>
          </p:cNvCxnSpPr>
          <p:nvPr/>
        </p:nvCxnSpPr>
        <p:spPr bwMode="auto">
          <a:xfrm>
            <a:off x="2447925" y="2000250"/>
            <a:ext cx="571500" cy="1588"/>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46" name="Straight Connector 6"/>
          <p:cNvCxnSpPr>
            <a:cxnSpLocks noChangeShapeType="1"/>
          </p:cNvCxnSpPr>
          <p:nvPr/>
        </p:nvCxnSpPr>
        <p:spPr bwMode="auto">
          <a:xfrm>
            <a:off x="2447925" y="2498725"/>
            <a:ext cx="571500" cy="1588"/>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47" name="TextBox 7"/>
          <p:cNvSpPr txBox="1">
            <a:spLocks noChangeArrowheads="1"/>
          </p:cNvSpPr>
          <p:nvPr/>
        </p:nvSpPr>
        <p:spPr bwMode="auto">
          <a:xfrm>
            <a:off x="1420812" y="1785939"/>
            <a:ext cx="1214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Digital</a:t>
            </a:r>
          </a:p>
          <a:p>
            <a:pPr eaLnBrk="1" hangingPunct="1">
              <a:spcBef>
                <a:spcPct val="0"/>
              </a:spcBef>
              <a:buClrTx/>
              <a:buSzTx/>
              <a:buFontTx/>
              <a:buNone/>
            </a:pPr>
            <a:r>
              <a:rPr lang="en-US" altLang="en-US" sz="1800" b="0">
                <a:latin typeface="Arial" panose="020B0604020202020204" pitchFamily="34" charset="0"/>
              </a:rPr>
              <a:t>Baseband</a:t>
            </a:r>
          </a:p>
          <a:p>
            <a:pPr eaLnBrk="1" hangingPunct="1">
              <a:spcBef>
                <a:spcPct val="0"/>
              </a:spcBef>
              <a:buClrTx/>
              <a:buSzTx/>
              <a:buFontTx/>
              <a:buNone/>
            </a:pPr>
            <a:r>
              <a:rPr lang="en-US" altLang="en-US" sz="1800" b="0">
                <a:latin typeface="Arial" panose="020B0604020202020204" pitchFamily="34" charset="0"/>
              </a:rPr>
              <a:t>Inputs</a:t>
            </a:r>
          </a:p>
        </p:txBody>
      </p:sp>
      <p:sp>
        <p:nvSpPr>
          <p:cNvPr id="35848" name="TextBox 8"/>
          <p:cNvSpPr txBox="1">
            <a:spLocks noChangeArrowheads="1"/>
          </p:cNvSpPr>
          <p:nvPr/>
        </p:nvSpPr>
        <p:spPr bwMode="auto">
          <a:xfrm>
            <a:off x="2492376" y="1643064"/>
            <a:ext cx="714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I[n]</a:t>
            </a:r>
          </a:p>
        </p:txBody>
      </p:sp>
      <p:sp>
        <p:nvSpPr>
          <p:cNvPr id="35849" name="TextBox 9"/>
          <p:cNvSpPr txBox="1">
            <a:spLocks noChangeArrowheads="1"/>
          </p:cNvSpPr>
          <p:nvPr/>
        </p:nvSpPr>
        <p:spPr bwMode="auto">
          <a:xfrm>
            <a:off x="2492376" y="2201864"/>
            <a:ext cx="714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Q[n]</a:t>
            </a:r>
          </a:p>
        </p:txBody>
      </p:sp>
      <p:sp>
        <p:nvSpPr>
          <p:cNvPr id="35850" name="Rectangle 10"/>
          <p:cNvSpPr>
            <a:spLocks noChangeArrowheads="1"/>
          </p:cNvSpPr>
          <p:nvPr/>
        </p:nvSpPr>
        <p:spPr bwMode="auto">
          <a:xfrm>
            <a:off x="3063875" y="1571626"/>
            <a:ext cx="1214438" cy="1357313"/>
          </a:xfrm>
          <a:prstGeom prst="rect">
            <a:avLst/>
          </a:prstGeom>
          <a:solidFill>
            <a:schemeClr val="accent1"/>
          </a:solidFill>
          <a:ln w="19050"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Prefix</a:t>
            </a:r>
          </a:p>
          <a:p>
            <a:pPr eaLnBrk="1" hangingPunct="1">
              <a:spcBef>
                <a:spcPct val="0"/>
              </a:spcBef>
              <a:buClrTx/>
              <a:buSzTx/>
              <a:buFontTx/>
              <a:buNone/>
            </a:pPr>
            <a:r>
              <a:rPr lang="en-US" altLang="en-US" sz="1800" b="0">
                <a:latin typeface="Arial" panose="020B0604020202020204" pitchFamily="34" charset="0"/>
              </a:rPr>
              <a:t>Extraction</a:t>
            </a:r>
          </a:p>
        </p:txBody>
      </p:sp>
      <p:grpSp>
        <p:nvGrpSpPr>
          <p:cNvPr id="35851" name="Group 21"/>
          <p:cNvGrpSpPr>
            <a:grpSpLocks/>
          </p:cNvGrpSpPr>
          <p:nvPr/>
        </p:nvGrpSpPr>
        <p:grpSpPr bwMode="auto">
          <a:xfrm>
            <a:off x="1563688" y="3486150"/>
            <a:ext cx="1643062" cy="215900"/>
            <a:chOff x="214282" y="3071810"/>
            <a:chExt cx="3429024" cy="286281"/>
          </a:xfrm>
        </p:grpSpPr>
        <p:sp>
          <p:nvSpPr>
            <p:cNvPr id="35881" name="Rectangle 13"/>
            <p:cNvSpPr>
              <a:spLocks noChangeArrowheads="1"/>
            </p:cNvSpPr>
            <p:nvPr/>
          </p:nvSpPr>
          <p:spPr bwMode="auto">
            <a:xfrm>
              <a:off x="214282" y="3071810"/>
              <a:ext cx="342902" cy="286281"/>
            </a:xfrm>
            <a:prstGeom prst="rect">
              <a:avLst/>
            </a:prstGeom>
            <a:blipFill dpi="0" rotWithShape="1">
              <a:blip r:embed="rId2"/>
              <a:srcRect/>
              <a:tile tx="0" ty="0" sx="100000" sy="100000" flip="none" algn="tl"/>
            </a:blip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82" name="Rectangle 14"/>
            <p:cNvSpPr>
              <a:spLocks noChangeArrowheads="1"/>
            </p:cNvSpPr>
            <p:nvPr/>
          </p:nvSpPr>
          <p:spPr bwMode="auto">
            <a:xfrm>
              <a:off x="557184" y="3071810"/>
              <a:ext cx="1371610" cy="286281"/>
            </a:xfrm>
            <a:prstGeom prst="rect">
              <a:avLst/>
            </a:prstGeom>
            <a:solidFill>
              <a:schemeClr val="accent1"/>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83" name="Rectangle 15"/>
            <p:cNvSpPr>
              <a:spLocks noChangeArrowheads="1"/>
            </p:cNvSpPr>
            <p:nvPr/>
          </p:nvSpPr>
          <p:spPr bwMode="auto">
            <a:xfrm>
              <a:off x="1585892" y="3071810"/>
              <a:ext cx="342902" cy="286281"/>
            </a:xfrm>
            <a:prstGeom prst="rect">
              <a:avLst/>
            </a:prstGeom>
            <a:blipFill dpi="0" rotWithShape="1">
              <a:blip r:embed="rId2"/>
              <a:srcRect/>
              <a:tile tx="0" ty="0" sx="100000" sy="100000" flip="none" algn="tl"/>
            </a:blip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84" name="Rectangle 16"/>
            <p:cNvSpPr>
              <a:spLocks noChangeArrowheads="1"/>
            </p:cNvSpPr>
            <p:nvPr/>
          </p:nvSpPr>
          <p:spPr bwMode="auto">
            <a:xfrm>
              <a:off x="1928794" y="3071810"/>
              <a:ext cx="342902" cy="286281"/>
            </a:xfrm>
            <a:prstGeom prst="rect">
              <a:avLst/>
            </a:prstGeom>
            <a:blipFill dpi="0" rotWithShape="1">
              <a:blip r:embed="rId3"/>
              <a:srcRect/>
              <a:tile tx="0" ty="0" sx="100000" sy="100000" flip="none" algn="tl"/>
            </a:blip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85" name="Rectangle 17"/>
            <p:cNvSpPr>
              <a:spLocks noChangeArrowheads="1"/>
            </p:cNvSpPr>
            <p:nvPr/>
          </p:nvSpPr>
          <p:spPr bwMode="auto">
            <a:xfrm>
              <a:off x="2271696" y="3071810"/>
              <a:ext cx="1371610" cy="286281"/>
            </a:xfrm>
            <a:prstGeom prst="rect">
              <a:avLst/>
            </a:prstGeom>
            <a:solidFill>
              <a:srgbClr val="AAFAA4"/>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86" name="Rectangle 18"/>
            <p:cNvSpPr>
              <a:spLocks noChangeArrowheads="1"/>
            </p:cNvSpPr>
            <p:nvPr/>
          </p:nvSpPr>
          <p:spPr bwMode="auto">
            <a:xfrm>
              <a:off x="3300404" y="3071810"/>
              <a:ext cx="342902" cy="286281"/>
            </a:xfrm>
            <a:prstGeom prst="rect">
              <a:avLst/>
            </a:prstGeom>
            <a:blipFill dpi="0" rotWithShape="1">
              <a:blip r:embed="rId3"/>
              <a:srcRect/>
              <a:tile tx="0" ty="0" sx="100000" sy="100000" flip="none" algn="tl"/>
            </a:blip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grpSp>
      <p:sp>
        <p:nvSpPr>
          <p:cNvPr id="35852" name="Rectangle 24"/>
          <p:cNvSpPr>
            <a:spLocks noChangeArrowheads="1"/>
          </p:cNvSpPr>
          <p:nvPr/>
        </p:nvSpPr>
        <p:spPr bwMode="auto">
          <a:xfrm>
            <a:off x="3881439" y="3500438"/>
            <a:ext cx="657225" cy="214312"/>
          </a:xfrm>
          <a:prstGeom prst="rect">
            <a:avLst/>
          </a:prstGeom>
          <a:solidFill>
            <a:schemeClr val="accent1"/>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53" name="Rectangle 25"/>
          <p:cNvSpPr>
            <a:spLocks noChangeArrowheads="1"/>
          </p:cNvSpPr>
          <p:nvPr/>
        </p:nvSpPr>
        <p:spPr bwMode="auto">
          <a:xfrm>
            <a:off x="4373563" y="3500438"/>
            <a:ext cx="165100" cy="214312"/>
          </a:xfrm>
          <a:prstGeom prst="rect">
            <a:avLst/>
          </a:prstGeom>
          <a:blipFill dpi="0" rotWithShape="1">
            <a:blip r:embed="rId2"/>
            <a:srcRect/>
            <a:tile tx="0" ty="0" sx="100000" sy="100000" flip="none" algn="tl"/>
          </a:blip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54" name="Rectangle 27"/>
          <p:cNvSpPr>
            <a:spLocks noChangeArrowheads="1"/>
          </p:cNvSpPr>
          <p:nvPr/>
        </p:nvSpPr>
        <p:spPr bwMode="auto">
          <a:xfrm>
            <a:off x="4543426" y="3500438"/>
            <a:ext cx="657225" cy="214312"/>
          </a:xfrm>
          <a:prstGeom prst="rect">
            <a:avLst/>
          </a:prstGeom>
          <a:solidFill>
            <a:srgbClr val="AAFAA4"/>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55" name="Rectangle 28"/>
          <p:cNvSpPr>
            <a:spLocks noChangeArrowheads="1"/>
          </p:cNvSpPr>
          <p:nvPr/>
        </p:nvSpPr>
        <p:spPr bwMode="auto">
          <a:xfrm>
            <a:off x="5035550" y="3500438"/>
            <a:ext cx="165100" cy="214312"/>
          </a:xfrm>
          <a:prstGeom prst="rect">
            <a:avLst/>
          </a:prstGeom>
          <a:blipFill dpi="0" rotWithShape="1">
            <a:blip r:embed="rId3"/>
            <a:srcRect/>
            <a:tile tx="0" ty="0" sx="100000" sy="100000" flip="none" algn="tl"/>
          </a:blip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cxnSp>
        <p:nvCxnSpPr>
          <p:cNvPr id="35856" name="Straight Connector 31"/>
          <p:cNvCxnSpPr>
            <a:cxnSpLocks noChangeShapeType="1"/>
          </p:cNvCxnSpPr>
          <p:nvPr/>
        </p:nvCxnSpPr>
        <p:spPr bwMode="auto">
          <a:xfrm>
            <a:off x="4278313" y="2000250"/>
            <a:ext cx="571500" cy="1588"/>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7" name="Straight Connector 32"/>
          <p:cNvCxnSpPr>
            <a:cxnSpLocks noChangeShapeType="1"/>
          </p:cNvCxnSpPr>
          <p:nvPr/>
        </p:nvCxnSpPr>
        <p:spPr bwMode="auto">
          <a:xfrm>
            <a:off x="4278313" y="2428875"/>
            <a:ext cx="571500" cy="1588"/>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58" name="Rectangle 33"/>
          <p:cNvSpPr>
            <a:spLocks noChangeArrowheads="1"/>
          </p:cNvSpPr>
          <p:nvPr/>
        </p:nvSpPr>
        <p:spPr bwMode="auto">
          <a:xfrm>
            <a:off x="4849814" y="1571626"/>
            <a:ext cx="1214437" cy="1357313"/>
          </a:xfrm>
          <a:prstGeom prst="rect">
            <a:avLst/>
          </a:prstGeom>
          <a:solidFill>
            <a:schemeClr val="accent1"/>
          </a:solidFill>
          <a:ln w="19050"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FFT</a:t>
            </a:r>
          </a:p>
        </p:txBody>
      </p:sp>
      <p:cxnSp>
        <p:nvCxnSpPr>
          <p:cNvPr id="35859" name="Straight Connector 34"/>
          <p:cNvCxnSpPr>
            <a:cxnSpLocks noChangeShapeType="1"/>
          </p:cNvCxnSpPr>
          <p:nvPr/>
        </p:nvCxnSpPr>
        <p:spPr bwMode="auto">
          <a:xfrm>
            <a:off x="6096001" y="2000250"/>
            <a:ext cx="1000125" cy="1588"/>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0" name="Straight Connector 35"/>
          <p:cNvCxnSpPr>
            <a:cxnSpLocks noChangeShapeType="1"/>
          </p:cNvCxnSpPr>
          <p:nvPr/>
        </p:nvCxnSpPr>
        <p:spPr bwMode="auto">
          <a:xfrm>
            <a:off x="6096001" y="2428875"/>
            <a:ext cx="1000125" cy="1588"/>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61" name="TextBox 36"/>
          <p:cNvSpPr txBox="1">
            <a:spLocks noChangeArrowheads="1"/>
          </p:cNvSpPr>
          <p:nvPr/>
        </p:nvSpPr>
        <p:spPr bwMode="auto">
          <a:xfrm>
            <a:off x="6064251" y="1635125"/>
            <a:ext cx="714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I[k]</a:t>
            </a:r>
          </a:p>
        </p:txBody>
      </p:sp>
      <p:sp>
        <p:nvSpPr>
          <p:cNvPr id="35862" name="TextBox 37"/>
          <p:cNvSpPr txBox="1">
            <a:spLocks noChangeArrowheads="1"/>
          </p:cNvSpPr>
          <p:nvPr/>
        </p:nvSpPr>
        <p:spPr bwMode="auto">
          <a:xfrm>
            <a:off x="6064251" y="2103439"/>
            <a:ext cx="714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Q[k]</a:t>
            </a:r>
          </a:p>
        </p:txBody>
      </p:sp>
      <p:sp>
        <p:nvSpPr>
          <p:cNvPr id="35863" name="Rectangle 38"/>
          <p:cNvSpPr>
            <a:spLocks noChangeArrowheads="1"/>
          </p:cNvSpPr>
          <p:nvPr/>
        </p:nvSpPr>
        <p:spPr bwMode="auto">
          <a:xfrm>
            <a:off x="7108825" y="1571626"/>
            <a:ext cx="1214438" cy="1357313"/>
          </a:xfrm>
          <a:prstGeom prst="rect">
            <a:avLst/>
          </a:prstGeom>
          <a:solidFill>
            <a:schemeClr val="accent1"/>
          </a:solidFill>
          <a:ln w="19050"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Channel</a:t>
            </a:r>
          </a:p>
          <a:p>
            <a:pPr eaLnBrk="1" hangingPunct="1">
              <a:spcBef>
                <a:spcPct val="0"/>
              </a:spcBef>
              <a:buClrTx/>
              <a:buSzTx/>
              <a:buFontTx/>
              <a:buNone/>
            </a:pPr>
            <a:r>
              <a:rPr lang="en-US" altLang="en-US" sz="1800" b="0">
                <a:latin typeface="Arial" panose="020B0604020202020204" pitchFamily="34" charset="0"/>
              </a:rPr>
              <a:t>Compen-</a:t>
            </a:r>
          </a:p>
          <a:p>
            <a:pPr eaLnBrk="1" hangingPunct="1">
              <a:spcBef>
                <a:spcPct val="0"/>
              </a:spcBef>
              <a:buClrTx/>
              <a:buSzTx/>
              <a:buFontTx/>
              <a:buNone/>
            </a:pPr>
            <a:r>
              <a:rPr lang="en-US" altLang="en-US" sz="1800" b="0">
                <a:latin typeface="Arial" panose="020B0604020202020204" pitchFamily="34" charset="0"/>
              </a:rPr>
              <a:t>sation</a:t>
            </a:r>
          </a:p>
        </p:txBody>
      </p:sp>
      <p:sp>
        <p:nvSpPr>
          <p:cNvPr id="35864" name="Rectangle 43"/>
          <p:cNvSpPr>
            <a:spLocks noChangeArrowheads="1"/>
          </p:cNvSpPr>
          <p:nvPr/>
        </p:nvSpPr>
        <p:spPr bwMode="auto">
          <a:xfrm>
            <a:off x="6421439" y="2857501"/>
            <a:ext cx="142875" cy="785813"/>
          </a:xfrm>
          <a:prstGeom prst="rect">
            <a:avLst/>
          </a:prstGeom>
          <a:solidFill>
            <a:srgbClr val="002060"/>
          </a:solidFill>
          <a:ln w="9525" algn="ctr">
            <a:solidFill>
              <a:srgbClr val="000000"/>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65" name="Rectangle 44"/>
          <p:cNvSpPr>
            <a:spLocks noChangeArrowheads="1"/>
          </p:cNvSpPr>
          <p:nvPr/>
        </p:nvSpPr>
        <p:spPr bwMode="auto">
          <a:xfrm>
            <a:off x="6573839" y="2857501"/>
            <a:ext cx="142875" cy="785813"/>
          </a:xfrm>
          <a:prstGeom prst="rect">
            <a:avLst/>
          </a:prstGeom>
          <a:solidFill>
            <a:schemeClr val="accent1"/>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66" name="Rectangle 45"/>
          <p:cNvSpPr>
            <a:spLocks noChangeArrowheads="1"/>
          </p:cNvSpPr>
          <p:nvPr/>
        </p:nvSpPr>
        <p:spPr bwMode="auto">
          <a:xfrm>
            <a:off x="6707189" y="2857501"/>
            <a:ext cx="142875" cy="785813"/>
          </a:xfrm>
          <a:prstGeom prst="rect">
            <a:avLst/>
          </a:prstGeom>
          <a:solidFill>
            <a:schemeClr val="accent1"/>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67" name="Rectangle 46"/>
          <p:cNvSpPr>
            <a:spLocks noChangeArrowheads="1"/>
          </p:cNvSpPr>
          <p:nvPr/>
        </p:nvSpPr>
        <p:spPr bwMode="auto">
          <a:xfrm>
            <a:off x="6850064" y="2857501"/>
            <a:ext cx="142875" cy="785813"/>
          </a:xfrm>
          <a:prstGeom prst="rect">
            <a:avLst/>
          </a:prstGeom>
          <a:solidFill>
            <a:schemeClr val="accent1"/>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68" name="Rectangle 47"/>
          <p:cNvSpPr>
            <a:spLocks noChangeArrowheads="1"/>
          </p:cNvSpPr>
          <p:nvPr/>
        </p:nvSpPr>
        <p:spPr bwMode="auto">
          <a:xfrm>
            <a:off x="5881689" y="4357688"/>
            <a:ext cx="1214437" cy="1357312"/>
          </a:xfrm>
          <a:prstGeom prst="rect">
            <a:avLst/>
          </a:prstGeom>
          <a:solidFill>
            <a:schemeClr val="accent1"/>
          </a:solidFill>
          <a:ln w="19050"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Channel</a:t>
            </a:r>
          </a:p>
          <a:p>
            <a:pPr eaLnBrk="1" hangingPunct="1">
              <a:spcBef>
                <a:spcPct val="0"/>
              </a:spcBef>
              <a:buClrTx/>
              <a:buSzTx/>
              <a:buFontTx/>
              <a:buNone/>
            </a:pPr>
            <a:r>
              <a:rPr lang="en-US" altLang="en-US" sz="1800" b="0">
                <a:latin typeface="Arial" panose="020B0604020202020204" pitchFamily="34" charset="0"/>
              </a:rPr>
              <a:t>Estimation</a:t>
            </a:r>
          </a:p>
        </p:txBody>
      </p:sp>
      <p:cxnSp>
        <p:nvCxnSpPr>
          <p:cNvPr id="35869" name="Straight Arrow Connector 49"/>
          <p:cNvCxnSpPr>
            <a:cxnSpLocks noChangeShapeType="1"/>
            <a:stCxn id="35864" idx="2"/>
            <a:endCxn id="35868" idx="0"/>
          </p:cNvCxnSpPr>
          <p:nvPr/>
        </p:nvCxnSpPr>
        <p:spPr bwMode="auto">
          <a:xfrm rot="5400000">
            <a:off x="6134101" y="3998914"/>
            <a:ext cx="714375" cy="3175"/>
          </a:xfrm>
          <a:prstGeom prst="straightConnector1">
            <a:avLst/>
          </a:prstGeom>
          <a:noFill/>
          <a:ln w="952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35870" name="Straight Arrow Connector 51"/>
          <p:cNvCxnSpPr>
            <a:cxnSpLocks noChangeShapeType="1"/>
            <a:stCxn id="35868" idx="3"/>
            <a:endCxn id="35863" idx="2"/>
          </p:cNvCxnSpPr>
          <p:nvPr/>
        </p:nvCxnSpPr>
        <p:spPr bwMode="auto">
          <a:xfrm flipV="1">
            <a:off x="7096126" y="2928938"/>
            <a:ext cx="620713" cy="2108200"/>
          </a:xfrm>
          <a:prstGeom prst="bentConnector2">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5871" name="Straight Arrow Connector 60"/>
          <p:cNvCxnSpPr>
            <a:cxnSpLocks noChangeShapeType="1"/>
          </p:cNvCxnSpPr>
          <p:nvPr/>
        </p:nvCxnSpPr>
        <p:spPr bwMode="auto">
          <a:xfrm rot="10800000">
            <a:off x="5305425" y="5072064"/>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872" name="TextBox 61"/>
          <p:cNvSpPr txBox="1">
            <a:spLocks noChangeArrowheads="1"/>
          </p:cNvSpPr>
          <p:nvPr/>
        </p:nvSpPr>
        <p:spPr bwMode="auto">
          <a:xfrm>
            <a:off x="6492876" y="3714751"/>
            <a:ext cx="118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Pilot </a:t>
            </a:r>
          </a:p>
          <a:p>
            <a:pPr eaLnBrk="1" hangingPunct="1">
              <a:spcBef>
                <a:spcPct val="0"/>
              </a:spcBef>
              <a:buClrTx/>
              <a:buSzTx/>
              <a:buFontTx/>
              <a:buNone/>
            </a:pPr>
            <a:r>
              <a:rPr lang="en-US" altLang="en-US" sz="1800" b="0">
                <a:latin typeface="Arial" panose="020B0604020202020204" pitchFamily="34" charset="0"/>
              </a:rPr>
              <a:t>extraction</a:t>
            </a:r>
          </a:p>
        </p:txBody>
      </p:sp>
      <p:sp>
        <p:nvSpPr>
          <p:cNvPr id="35873" name="TextBox 62"/>
          <p:cNvSpPr txBox="1">
            <a:spLocks noChangeArrowheads="1"/>
          </p:cNvSpPr>
          <p:nvPr/>
        </p:nvSpPr>
        <p:spPr bwMode="auto">
          <a:xfrm>
            <a:off x="8251826" y="1643064"/>
            <a:ext cx="714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I[k]</a:t>
            </a:r>
          </a:p>
        </p:txBody>
      </p:sp>
      <p:sp>
        <p:nvSpPr>
          <p:cNvPr id="35874" name="TextBox 63"/>
          <p:cNvSpPr txBox="1">
            <a:spLocks noChangeArrowheads="1"/>
          </p:cNvSpPr>
          <p:nvPr/>
        </p:nvSpPr>
        <p:spPr bwMode="auto">
          <a:xfrm>
            <a:off x="8251826" y="2112963"/>
            <a:ext cx="714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Q[k]</a:t>
            </a:r>
          </a:p>
        </p:txBody>
      </p:sp>
      <p:sp>
        <p:nvSpPr>
          <p:cNvPr id="35875" name="Rectangle 64"/>
          <p:cNvSpPr>
            <a:spLocks noChangeArrowheads="1"/>
          </p:cNvSpPr>
          <p:nvPr/>
        </p:nvSpPr>
        <p:spPr bwMode="auto">
          <a:xfrm>
            <a:off x="8894764" y="1571626"/>
            <a:ext cx="1214437" cy="1357313"/>
          </a:xfrm>
          <a:prstGeom prst="rect">
            <a:avLst/>
          </a:prstGeom>
          <a:solidFill>
            <a:schemeClr val="accent1"/>
          </a:solidFill>
          <a:ln w="19050"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LLR</a:t>
            </a:r>
          </a:p>
          <a:p>
            <a:pPr eaLnBrk="1" hangingPunct="1">
              <a:spcBef>
                <a:spcPct val="0"/>
              </a:spcBef>
              <a:buClrTx/>
              <a:buSzTx/>
              <a:buFontTx/>
              <a:buNone/>
            </a:pPr>
            <a:r>
              <a:rPr lang="en-US" altLang="en-US" sz="1800" b="0">
                <a:latin typeface="Arial" panose="020B0604020202020204" pitchFamily="34" charset="0"/>
              </a:rPr>
              <a:t>Unit</a:t>
            </a:r>
          </a:p>
        </p:txBody>
      </p:sp>
      <p:sp>
        <p:nvSpPr>
          <p:cNvPr id="35876" name="Down Arrow 72"/>
          <p:cNvSpPr>
            <a:spLocks noChangeArrowheads="1"/>
          </p:cNvSpPr>
          <p:nvPr/>
        </p:nvSpPr>
        <p:spPr bwMode="auto">
          <a:xfrm>
            <a:off x="4452938" y="2857501"/>
            <a:ext cx="214312" cy="500063"/>
          </a:xfrm>
          <a:prstGeom prst="downArrow">
            <a:avLst>
              <a:gd name="adj1" fmla="val 50000"/>
              <a:gd name="adj2" fmla="val 50005"/>
            </a:avLst>
          </a:prstGeom>
          <a:solidFill>
            <a:schemeClr val="accent1"/>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77" name="Down Arrow 73"/>
          <p:cNvSpPr>
            <a:spLocks noChangeArrowheads="1"/>
          </p:cNvSpPr>
          <p:nvPr/>
        </p:nvSpPr>
        <p:spPr bwMode="auto">
          <a:xfrm>
            <a:off x="2524126" y="2857501"/>
            <a:ext cx="214313" cy="500063"/>
          </a:xfrm>
          <a:prstGeom prst="downArrow">
            <a:avLst>
              <a:gd name="adj1" fmla="val 50000"/>
              <a:gd name="adj2" fmla="val 50005"/>
            </a:avLst>
          </a:prstGeom>
          <a:solidFill>
            <a:schemeClr val="accent1"/>
          </a:solidFill>
          <a:ln w="9525" algn="ctr">
            <a:solidFill>
              <a:schemeClr val="tx1"/>
            </a:solidFill>
            <a:round/>
            <a:headEnd/>
            <a:tailEnd/>
          </a:ln>
        </p:spPr>
        <p:txBody>
          <a:bodyPr wrap="none" anchor="ct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35878" name="TextBox 74"/>
          <p:cNvSpPr txBox="1">
            <a:spLocks noChangeArrowheads="1"/>
          </p:cNvSpPr>
          <p:nvPr/>
        </p:nvSpPr>
        <p:spPr bwMode="auto">
          <a:xfrm>
            <a:off x="2952750" y="4468814"/>
            <a:ext cx="22860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0099CC"/>
              </a:buClr>
              <a:buSzPct val="130000"/>
              <a:buFont typeface="Wingdings" panose="05000000000000000000" pitchFamily="2" charset="2"/>
              <a:buChar char="§"/>
              <a:defRPr sz="2400" b="1">
                <a:solidFill>
                  <a:schemeClr val="tx1"/>
                </a:solidFill>
                <a:latin typeface="Eurostile LT Std" pitchFamily="34" charset="0"/>
              </a:defRPr>
            </a:lvl1pPr>
            <a:lvl2pPr marL="742950" indent="-285750">
              <a:spcBef>
                <a:spcPct val="20000"/>
              </a:spcBef>
              <a:buClr>
                <a:srgbClr val="0099CC"/>
              </a:buClr>
              <a:buFont typeface="Wingdings" panose="05000000000000000000" pitchFamily="2" charset="2"/>
              <a:buChar char="Ø"/>
              <a:defRPr sz="2000">
                <a:solidFill>
                  <a:schemeClr val="tx1"/>
                </a:solidFill>
                <a:latin typeface="Eurostile LT Std" pitchFamily="34" charset="0"/>
              </a:defRPr>
            </a:lvl2pPr>
            <a:lvl3pPr marL="1143000" indent="-228600">
              <a:spcBef>
                <a:spcPct val="20000"/>
              </a:spcBef>
              <a:buClr>
                <a:srgbClr val="0099CC"/>
              </a:buClr>
              <a:buFont typeface="Eurostile LT Std" pitchFamily="34" charset="0"/>
              <a:buChar char="–"/>
              <a:defRPr sz="2000">
                <a:solidFill>
                  <a:schemeClr val="tx1"/>
                </a:solidFill>
                <a:latin typeface="Eurostile LT Std" pitchFamily="34" charset="0"/>
              </a:defRPr>
            </a:lvl3pPr>
            <a:lvl4pPr marL="1600200" indent="-228600">
              <a:spcBef>
                <a:spcPct val="20000"/>
              </a:spcBef>
              <a:buClr>
                <a:srgbClr val="0099CC"/>
              </a:buClr>
              <a:buFont typeface="Wingdings" panose="05000000000000000000" pitchFamily="2" charset="2"/>
              <a:buChar char="F"/>
              <a:defRPr sz="2000">
                <a:solidFill>
                  <a:schemeClr val="tx1"/>
                </a:solidFill>
                <a:latin typeface="Eurostile LT Std" pitchFamily="34" charset="0"/>
              </a:defRPr>
            </a:lvl4pPr>
            <a:lvl5pPr marL="2057400" indent="-228600">
              <a:spcBef>
                <a:spcPct val="20000"/>
              </a:spcBef>
              <a:buClr>
                <a:srgbClr val="0099CC"/>
              </a:buClr>
              <a:buFont typeface="Wingdings" panose="05000000000000000000" pitchFamily="2" charset="2"/>
              <a:buChar char="s"/>
              <a:defRPr sz="2000">
                <a:solidFill>
                  <a:schemeClr val="tx1"/>
                </a:solidFill>
                <a:latin typeface="Eurostile LT Std" pitchFamily="34" charset="0"/>
              </a:defRPr>
            </a:lvl5pPr>
            <a:lvl6pPr marL="25146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6pPr>
            <a:lvl7pPr marL="29718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7pPr>
            <a:lvl8pPr marL="34290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8pPr>
            <a:lvl9pPr marL="3886200" indent="-228600" eaLnBrk="0" fontAlgn="base" hangingPunct="0">
              <a:spcBef>
                <a:spcPct val="20000"/>
              </a:spcBef>
              <a:spcAft>
                <a:spcPct val="0"/>
              </a:spcAft>
              <a:buClr>
                <a:srgbClr val="0099CC"/>
              </a:buClr>
              <a:buFont typeface="Wingdings" panose="05000000000000000000" pitchFamily="2" charset="2"/>
              <a:buChar char="s"/>
              <a:defRPr sz="2000">
                <a:solidFill>
                  <a:schemeClr val="tx1"/>
                </a:solidFill>
                <a:latin typeface="Eurostile LT Std" pitchFamily="34" charset="0"/>
              </a:defRPr>
            </a:lvl9pPr>
          </a:lstStyle>
          <a:p>
            <a:pPr eaLnBrk="1" hangingPunct="1">
              <a:spcBef>
                <a:spcPct val="0"/>
              </a:spcBef>
              <a:buClrTx/>
              <a:buSzTx/>
              <a:buFontTx/>
              <a:buNone/>
            </a:pPr>
            <a:r>
              <a:rPr lang="en-US" altLang="en-US" sz="1800" b="0">
                <a:latin typeface="Arial" panose="020B0604020202020204" pitchFamily="34" charset="0"/>
              </a:rPr>
              <a:t>To timing (DAQ) and frequency correction units, and I/Q imbalance</a:t>
            </a:r>
          </a:p>
        </p:txBody>
      </p:sp>
      <p:cxnSp>
        <p:nvCxnSpPr>
          <p:cNvPr id="35879" name="Straight Connector 75"/>
          <p:cNvCxnSpPr>
            <a:cxnSpLocks noChangeShapeType="1"/>
          </p:cNvCxnSpPr>
          <p:nvPr/>
        </p:nvCxnSpPr>
        <p:spPr bwMode="auto">
          <a:xfrm>
            <a:off x="8342313" y="2000250"/>
            <a:ext cx="571500" cy="1588"/>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0" name="Straight Connector 76"/>
          <p:cNvCxnSpPr>
            <a:cxnSpLocks noChangeShapeType="1"/>
          </p:cNvCxnSpPr>
          <p:nvPr/>
        </p:nvCxnSpPr>
        <p:spPr bwMode="auto">
          <a:xfrm>
            <a:off x="8342313" y="2428875"/>
            <a:ext cx="571500" cy="1588"/>
          </a:xfrm>
          <a:prstGeom prst="line">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 name="TextBox 46"/>
          <p:cNvSpPr txBox="1"/>
          <p:nvPr/>
        </p:nvSpPr>
        <p:spPr>
          <a:xfrm>
            <a:off x="7148300" y="783221"/>
            <a:ext cx="2387385" cy="646331"/>
          </a:xfrm>
          <a:prstGeom prst="rect">
            <a:avLst/>
          </a:prstGeom>
          <a:noFill/>
        </p:spPr>
        <p:txBody>
          <a:bodyPr wrap="none" rtlCol="0">
            <a:spAutoFit/>
          </a:bodyPr>
          <a:lstStyle/>
          <a:p>
            <a:r>
              <a:rPr lang="en-US" dirty="0">
                <a:solidFill>
                  <a:srgbClr val="FF0000"/>
                </a:solidFill>
              </a:rPr>
              <a:t>Split-7 (</a:t>
            </a:r>
            <a:r>
              <a:rPr lang="en-US" dirty="0" err="1">
                <a:solidFill>
                  <a:srgbClr val="FF0000"/>
                </a:solidFill>
              </a:rPr>
              <a:t>Freq</a:t>
            </a:r>
            <a:r>
              <a:rPr lang="en-US" dirty="0">
                <a:solidFill>
                  <a:srgbClr val="FF0000"/>
                </a:solidFill>
              </a:rPr>
              <a:t>-Domain)</a:t>
            </a:r>
          </a:p>
          <a:p>
            <a:r>
              <a:rPr lang="en-US" dirty="0">
                <a:solidFill>
                  <a:srgbClr val="FF0000"/>
                </a:solidFill>
              </a:rPr>
              <a:t>Radio-unit input is here</a:t>
            </a:r>
          </a:p>
        </p:txBody>
      </p:sp>
      <p:sp>
        <p:nvSpPr>
          <p:cNvPr id="48" name="Down Arrow 47"/>
          <p:cNvSpPr/>
          <p:nvPr/>
        </p:nvSpPr>
        <p:spPr>
          <a:xfrm rot="18811903">
            <a:off x="1048058" y="1135040"/>
            <a:ext cx="326982" cy="90151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7380" y="630020"/>
            <a:ext cx="2387385" cy="646331"/>
          </a:xfrm>
          <a:prstGeom prst="rect">
            <a:avLst/>
          </a:prstGeom>
          <a:noFill/>
        </p:spPr>
        <p:txBody>
          <a:bodyPr wrap="none" rtlCol="0">
            <a:spAutoFit/>
          </a:bodyPr>
          <a:lstStyle/>
          <a:p>
            <a:r>
              <a:rPr lang="en-US" dirty="0">
                <a:solidFill>
                  <a:srgbClr val="FF0000"/>
                </a:solidFill>
              </a:rPr>
              <a:t>Split-8 (Time-Domain)</a:t>
            </a:r>
          </a:p>
          <a:p>
            <a:r>
              <a:rPr lang="en-US" dirty="0">
                <a:solidFill>
                  <a:srgbClr val="FF0000"/>
                </a:solidFill>
              </a:rPr>
              <a:t>Radio-unit input is here</a:t>
            </a:r>
          </a:p>
        </p:txBody>
      </p:sp>
      <p:sp>
        <p:nvSpPr>
          <p:cNvPr id="50" name="Down Arrow 49"/>
          <p:cNvSpPr/>
          <p:nvPr/>
        </p:nvSpPr>
        <p:spPr>
          <a:xfrm rot="2112130">
            <a:off x="6617792" y="1254579"/>
            <a:ext cx="578414" cy="51508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54BAAA41-79BF-44A4-893B-7ACB8C79E52C}"/>
              </a:ext>
            </a:extLst>
          </p:cNvPr>
          <p:cNvSpPr>
            <a:spLocks noGrp="1"/>
          </p:cNvSpPr>
          <p:nvPr>
            <p:ph type="ftr" sz="quarter" idx="11"/>
          </p:nvPr>
        </p:nvSpPr>
        <p:spPr/>
        <p:txBody>
          <a:bodyPr/>
          <a:lstStyle/>
          <a:p>
            <a:r>
              <a:rPr lang="en-US"/>
              <a:t>Overview of Fronthaul Systems,  7th June 2024</a:t>
            </a:r>
          </a:p>
        </p:txBody>
      </p:sp>
      <p:sp>
        <p:nvSpPr>
          <p:cNvPr id="4" name="Slide Number Placeholder 3">
            <a:extLst>
              <a:ext uri="{FF2B5EF4-FFF2-40B4-BE49-F238E27FC236}">
                <a16:creationId xmlns:a16="http://schemas.microsoft.com/office/drawing/2014/main" id="{AE62BA4F-D056-4B2A-A014-B12FA67F6888}"/>
              </a:ext>
            </a:extLst>
          </p:cNvPr>
          <p:cNvSpPr>
            <a:spLocks noGrp="1"/>
          </p:cNvSpPr>
          <p:nvPr>
            <p:ph type="sldNum" sz="quarter" idx="12"/>
          </p:nvPr>
        </p:nvSpPr>
        <p:spPr/>
        <p:txBody>
          <a:bodyPr/>
          <a:lstStyle/>
          <a:p>
            <a:fld id="{3B78ED90-C07D-224E-9A6E-8948AF270D60}" type="slidenum">
              <a:rPr lang="en-US" smtClean="0"/>
              <a:t>21</a:t>
            </a:fld>
            <a:endParaRPr lang="en-US"/>
          </a:p>
        </p:txBody>
      </p:sp>
    </p:spTree>
    <p:extLst>
      <p:ext uri="{BB962C8B-B14F-4D97-AF65-F5344CB8AC3E}">
        <p14:creationId xmlns:p14="http://schemas.microsoft.com/office/powerpoint/2010/main" val="3303813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5BC6-6A0A-46E1-81C2-4E44AAD6F379}"/>
              </a:ext>
            </a:extLst>
          </p:cNvPr>
          <p:cNvSpPr>
            <a:spLocks noGrp="1"/>
          </p:cNvSpPr>
          <p:nvPr>
            <p:ph type="title"/>
          </p:nvPr>
        </p:nvSpPr>
        <p:spPr/>
        <p:txBody>
          <a:bodyPr/>
          <a:lstStyle/>
          <a:p>
            <a:r>
              <a:rPr lang="en-US" dirty="0"/>
              <a:t>Current </a:t>
            </a:r>
            <a:r>
              <a:rPr lang="en-US" dirty="0" err="1"/>
              <a:t>Flavours</a:t>
            </a:r>
            <a:endParaRPr lang="en-US" dirty="0"/>
          </a:p>
        </p:txBody>
      </p:sp>
      <p:sp>
        <p:nvSpPr>
          <p:cNvPr id="3" name="Content Placeholder 2">
            <a:extLst>
              <a:ext uri="{FF2B5EF4-FFF2-40B4-BE49-F238E27FC236}">
                <a16:creationId xmlns:a16="http://schemas.microsoft.com/office/drawing/2014/main" id="{D66E5262-1F62-4F4E-9D20-EB8A03633797}"/>
              </a:ext>
            </a:extLst>
          </p:cNvPr>
          <p:cNvSpPr>
            <a:spLocks noGrp="1"/>
          </p:cNvSpPr>
          <p:nvPr>
            <p:ph idx="1"/>
          </p:nvPr>
        </p:nvSpPr>
        <p:spPr>
          <a:xfrm>
            <a:off x="838200" y="1593669"/>
            <a:ext cx="10515600" cy="4583294"/>
          </a:xfrm>
        </p:spPr>
        <p:txBody>
          <a:bodyPr/>
          <a:lstStyle/>
          <a:p>
            <a:r>
              <a:rPr lang="en-US" dirty="0"/>
              <a:t>Category A</a:t>
            </a:r>
          </a:p>
          <a:p>
            <a:pPr lvl="1"/>
            <a:r>
              <a:rPr lang="en-US" dirty="0"/>
              <a:t>Small radio units (e.g. 4T4R, 8T8R)</a:t>
            </a:r>
          </a:p>
          <a:p>
            <a:pPr lvl="1"/>
            <a:r>
              <a:rPr lang="en-US" dirty="0"/>
              <a:t>Multiple for distributed antenna systems (DAS)</a:t>
            </a:r>
          </a:p>
          <a:p>
            <a:r>
              <a:rPr lang="en-US" dirty="0"/>
              <a:t>Category B</a:t>
            </a:r>
          </a:p>
          <a:p>
            <a:pPr lvl="1"/>
            <a:r>
              <a:rPr lang="en-US" dirty="0"/>
              <a:t>Beamforming radios (e.g. Massive-MIMO like 64T64R)</a:t>
            </a:r>
          </a:p>
          <a:p>
            <a:pPr lvl="1"/>
            <a:r>
              <a:rPr lang="en-US" dirty="0"/>
              <a:t>Ability to send multiple beams over fronthaul interface which are steered in the radio unit</a:t>
            </a:r>
          </a:p>
          <a:p>
            <a:pPr lvl="1"/>
            <a:r>
              <a:rPr lang="en-US" dirty="0"/>
              <a:t>Currently under lots of discussion due to interest by Ericsson to align this format with current 5G products</a:t>
            </a:r>
          </a:p>
          <a:p>
            <a:pPr lvl="1"/>
            <a:r>
              <a:rPr lang="en-US" dirty="0"/>
              <a:t>Creating a new functional split with more processing in the radio units on the receive path (channel estimation)</a:t>
            </a:r>
          </a:p>
        </p:txBody>
      </p:sp>
      <p:sp>
        <p:nvSpPr>
          <p:cNvPr id="4" name="Footer Placeholder 3">
            <a:extLst>
              <a:ext uri="{FF2B5EF4-FFF2-40B4-BE49-F238E27FC236}">
                <a16:creationId xmlns:a16="http://schemas.microsoft.com/office/drawing/2014/main" id="{36DF6CE4-C355-4333-9353-9D4B514AB33E}"/>
              </a:ext>
            </a:extLst>
          </p:cNvPr>
          <p:cNvSpPr>
            <a:spLocks noGrp="1"/>
          </p:cNvSpPr>
          <p:nvPr>
            <p:ph type="ftr" sz="quarter" idx="11"/>
          </p:nvPr>
        </p:nvSpPr>
        <p:spPr/>
        <p:txBody>
          <a:bodyPr/>
          <a:lstStyle/>
          <a:p>
            <a:r>
              <a:rPr lang="en-US"/>
              <a:t>Overview of Fronthaul Systems,  7th June 2024</a:t>
            </a:r>
          </a:p>
        </p:txBody>
      </p:sp>
      <p:sp>
        <p:nvSpPr>
          <p:cNvPr id="5" name="Slide Number Placeholder 4">
            <a:extLst>
              <a:ext uri="{FF2B5EF4-FFF2-40B4-BE49-F238E27FC236}">
                <a16:creationId xmlns:a16="http://schemas.microsoft.com/office/drawing/2014/main" id="{3470AF91-5618-440D-8311-98B1810321AE}"/>
              </a:ext>
            </a:extLst>
          </p:cNvPr>
          <p:cNvSpPr>
            <a:spLocks noGrp="1"/>
          </p:cNvSpPr>
          <p:nvPr>
            <p:ph type="sldNum" sz="quarter" idx="12"/>
          </p:nvPr>
        </p:nvSpPr>
        <p:spPr/>
        <p:txBody>
          <a:bodyPr/>
          <a:lstStyle/>
          <a:p>
            <a:fld id="{3B78ED90-C07D-224E-9A6E-8948AF270D60}" type="slidenum">
              <a:rPr lang="en-US" smtClean="0"/>
              <a:t>22</a:t>
            </a:fld>
            <a:endParaRPr lang="en-US"/>
          </a:p>
        </p:txBody>
      </p:sp>
    </p:spTree>
    <p:extLst>
      <p:ext uri="{BB962C8B-B14F-4D97-AF65-F5344CB8AC3E}">
        <p14:creationId xmlns:p14="http://schemas.microsoft.com/office/powerpoint/2010/main" val="26545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66B46C-BA8F-401D-A92C-A71E4A100ECF}"/>
              </a:ext>
            </a:extLst>
          </p:cNvPr>
          <p:cNvSpPr>
            <a:spLocks noGrp="1"/>
          </p:cNvSpPr>
          <p:nvPr>
            <p:ph type="title"/>
          </p:nvPr>
        </p:nvSpPr>
        <p:spPr>
          <a:xfrm>
            <a:off x="655320" y="2677251"/>
            <a:ext cx="10515600" cy="1790246"/>
          </a:xfrm>
        </p:spPr>
        <p:txBody>
          <a:bodyPr>
            <a:normAutofit fontScale="90000"/>
          </a:bodyPr>
          <a:lstStyle/>
          <a:p>
            <a:r>
              <a:rPr lang="en-US" dirty="0"/>
              <a:t>Part 2</a:t>
            </a:r>
            <a:br>
              <a:rPr lang="en-US" dirty="0"/>
            </a:br>
            <a:r>
              <a:rPr lang="en-US" dirty="0"/>
              <a:t>High-level descriptions of SDRs when used as 3GPP radio-units</a:t>
            </a:r>
          </a:p>
        </p:txBody>
      </p:sp>
      <p:sp>
        <p:nvSpPr>
          <p:cNvPr id="4" name="Footer Placeholder 3">
            <a:extLst>
              <a:ext uri="{FF2B5EF4-FFF2-40B4-BE49-F238E27FC236}">
                <a16:creationId xmlns:a16="http://schemas.microsoft.com/office/drawing/2014/main" id="{CDA18D1C-3C67-44A7-BE1C-4A6E749A2A67}"/>
              </a:ext>
            </a:extLst>
          </p:cNvPr>
          <p:cNvSpPr>
            <a:spLocks noGrp="1"/>
          </p:cNvSpPr>
          <p:nvPr>
            <p:ph type="ftr" sz="quarter" idx="11"/>
          </p:nvPr>
        </p:nvSpPr>
        <p:spPr/>
        <p:txBody>
          <a:bodyPr/>
          <a:lstStyle/>
          <a:p>
            <a:r>
              <a:rPr lang="en-US"/>
              <a:t>Overview of Fronthaul Systems,  7th June 2024</a:t>
            </a:r>
          </a:p>
        </p:txBody>
      </p:sp>
      <p:sp>
        <p:nvSpPr>
          <p:cNvPr id="5" name="Slide Number Placeholder 4">
            <a:extLst>
              <a:ext uri="{FF2B5EF4-FFF2-40B4-BE49-F238E27FC236}">
                <a16:creationId xmlns:a16="http://schemas.microsoft.com/office/drawing/2014/main" id="{FA9E39AA-1EC7-48BB-B98D-F79AF90C8146}"/>
              </a:ext>
            </a:extLst>
          </p:cNvPr>
          <p:cNvSpPr>
            <a:spLocks noGrp="1"/>
          </p:cNvSpPr>
          <p:nvPr>
            <p:ph type="sldNum" sz="quarter" idx="12"/>
          </p:nvPr>
        </p:nvSpPr>
        <p:spPr/>
        <p:txBody>
          <a:bodyPr/>
          <a:lstStyle/>
          <a:p>
            <a:fld id="{3B78ED90-C07D-224E-9A6E-8948AF270D60}" type="slidenum">
              <a:rPr lang="en-US" smtClean="0"/>
              <a:t>23</a:t>
            </a:fld>
            <a:endParaRPr lang="en-US"/>
          </a:p>
        </p:txBody>
      </p:sp>
    </p:spTree>
    <p:extLst>
      <p:ext uri="{BB962C8B-B14F-4D97-AF65-F5344CB8AC3E}">
        <p14:creationId xmlns:p14="http://schemas.microsoft.com/office/powerpoint/2010/main" val="2900378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UHD Interfacing for 5G NR (OAI examples)</a:t>
            </a:r>
          </a:p>
        </p:txBody>
      </p:sp>
      <p:sp>
        <p:nvSpPr>
          <p:cNvPr id="3" name="Content Placeholder 2"/>
          <p:cNvSpPr>
            <a:spLocks noGrp="1"/>
          </p:cNvSpPr>
          <p:nvPr>
            <p:ph idx="1"/>
          </p:nvPr>
        </p:nvSpPr>
        <p:spPr>
          <a:xfrm>
            <a:off x="838200" y="1825625"/>
            <a:ext cx="10515600" cy="1406673"/>
          </a:xfrm>
        </p:spPr>
        <p:txBody>
          <a:bodyPr/>
          <a:lstStyle/>
          <a:p>
            <a:r>
              <a:rPr lang="en-US" dirty="0"/>
              <a:t>Start with describing how UHD can be used for the 5G air-interface</a:t>
            </a:r>
          </a:p>
          <a:p>
            <a:r>
              <a:rPr lang="en-US" dirty="0"/>
              <a:t>See online USRP Hardware Driver and USRP Manual (https://files.ettus.com/manual/)</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24</a:t>
            </a:fld>
            <a:endParaRPr lang="en-US"/>
          </a:p>
        </p:txBody>
      </p:sp>
      <p:sp>
        <p:nvSpPr>
          <p:cNvPr id="6" name="Rectangle 5"/>
          <p:cNvSpPr/>
          <p:nvPr/>
        </p:nvSpPr>
        <p:spPr>
          <a:xfrm>
            <a:off x="7357730" y="3785191"/>
            <a:ext cx="3274828" cy="18500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Radio application</a:t>
            </a:r>
          </a:p>
          <a:p>
            <a:pPr algn="ctr"/>
            <a:r>
              <a:rPr lang="en-US" dirty="0"/>
              <a:t>(OAI/</a:t>
            </a:r>
            <a:r>
              <a:rPr lang="en-US" dirty="0" err="1"/>
              <a:t>srsRAN</a:t>
            </a:r>
            <a:r>
              <a:rPr lang="en-US" dirty="0"/>
              <a:t>)</a:t>
            </a:r>
          </a:p>
        </p:txBody>
      </p:sp>
      <p:sp>
        <p:nvSpPr>
          <p:cNvPr id="7" name="Left-Right Arrow 6"/>
          <p:cNvSpPr/>
          <p:nvPr/>
        </p:nvSpPr>
        <p:spPr>
          <a:xfrm>
            <a:off x="4922874" y="4814740"/>
            <a:ext cx="2434856" cy="4909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interface (streamer)</a:t>
            </a:r>
          </a:p>
        </p:txBody>
      </p:sp>
      <p:sp>
        <p:nvSpPr>
          <p:cNvPr id="8" name="Left-Right Arrow 7"/>
          <p:cNvSpPr/>
          <p:nvPr/>
        </p:nvSpPr>
        <p:spPr>
          <a:xfrm>
            <a:off x="4922874" y="4075666"/>
            <a:ext cx="2434856" cy="4857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Interface</a:t>
            </a:r>
          </a:p>
        </p:txBody>
      </p:sp>
      <p:sp>
        <p:nvSpPr>
          <p:cNvPr id="9" name="Rectangle 8"/>
          <p:cNvSpPr/>
          <p:nvPr/>
        </p:nvSpPr>
        <p:spPr>
          <a:xfrm>
            <a:off x="3476846" y="3719476"/>
            <a:ext cx="1446027" cy="18500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UHD</a:t>
            </a:r>
          </a:p>
        </p:txBody>
      </p:sp>
      <p:sp>
        <p:nvSpPr>
          <p:cNvPr id="10" name="Rectangle 9"/>
          <p:cNvSpPr/>
          <p:nvPr/>
        </p:nvSpPr>
        <p:spPr>
          <a:xfrm>
            <a:off x="949838" y="3719476"/>
            <a:ext cx="1446027" cy="18500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USRP</a:t>
            </a:r>
          </a:p>
        </p:txBody>
      </p:sp>
      <p:sp>
        <p:nvSpPr>
          <p:cNvPr id="12" name="Left-Right Arrow 11"/>
          <p:cNvSpPr/>
          <p:nvPr/>
        </p:nvSpPr>
        <p:spPr>
          <a:xfrm>
            <a:off x="2395866" y="4405386"/>
            <a:ext cx="1166042" cy="4909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BUS</a:t>
            </a:r>
          </a:p>
        </p:txBody>
      </p:sp>
      <p:sp>
        <p:nvSpPr>
          <p:cNvPr id="13" name="TextBox 12"/>
          <p:cNvSpPr txBox="1"/>
          <p:nvPr/>
        </p:nvSpPr>
        <p:spPr>
          <a:xfrm>
            <a:off x="2501560" y="3482056"/>
            <a:ext cx="1039708" cy="923330"/>
          </a:xfrm>
          <a:prstGeom prst="rect">
            <a:avLst/>
          </a:prstGeom>
          <a:noFill/>
        </p:spPr>
        <p:txBody>
          <a:bodyPr wrap="none" rtlCol="0">
            <a:spAutoFit/>
          </a:bodyPr>
          <a:lstStyle/>
          <a:p>
            <a:r>
              <a:rPr lang="en-US" dirty="0"/>
              <a:t>USB3,</a:t>
            </a:r>
          </a:p>
          <a:p>
            <a:r>
              <a:rPr lang="en-US" dirty="0" err="1"/>
              <a:t>PCIe</a:t>
            </a:r>
            <a:r>
              <a:rPr lang="en-US" dirty="0"/>
              <a:t>,</a:t>
            </a:r>
          </a:p>
          <a:p>
            <a:r>
              <a:rPr lang="en-US" dirty="0"/>
              <a:t>UDP/ETH</a:t>
            </a:r>
          </a:p>
        </p:txBody>
      </p:sp>
      <p:cxnSp>
        <p:nvCxnSpPr>
          <p:cNvPr id="15" name="Elbow Connector 14"/>
          <p:cNvCxnSpPr>
            <a:stCxn id="10" idx="0"/>
            <a:endCxn id="6" idx="0"/>
          </p:cNvCxnSpPr>
          <p:nvPr/>
        </p:nvCxnSpPr>
        <p:spPr>
          <a:xfrm rot="16200000" flipH="1">
            <a:off x="5301140" y="91187"/>
            <a:ext cx="65715" cy="7322292"/>
          </a:xfrm>
          <a:prstGeom prst="bentConnector3">
            <a:avLst>
              <a:gd name="adj1" fmla="val -54202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858451" y="3030062"/>
            <a:ext cx="1723549" cy="369332"/>
          </a:xfrm>
          <a:prstGeom prst="rect">
            <a:avLst/>
          </a:prstGeom>
          <a:noFill/>
        </p:spPr>
        <p:txBody>
          <a:bodyPr wrap="none" rtlCol="0">
            <a:spAutoFit/>
          </a:bodyPr>
          <a:lstStyle/>
          <a:p>
            <a:r>
              <a:rPr lang="en-US" dirty="0" err="1"/>
              <a:t>ssh</a:t>
            </a:r>
            <a:r>
              <a:rPr lang="en-US" dirty="0"/>
              <a:t> (N3x0/X410)</a:t>
            </a:r>
          </a:p>
        </p:txBody>
      </p:sp>
    </p:spTree>
    <p:extLst>
      <p:ext uri="{BB962C8B-B14F-4D97-AF65-F5344CB8AC3E}">
        <p14:creationId xmlns:p14="http://schemas.microsoft.com/office/powerpoint/2010/main" val="3845013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OAI</a:t>
            </a:r>
          </a:p>
        </p:txBody>
      </p:sp>
      <p:sp>
        <p:nvSpPr>
          <p:cNvPr id="3" name="Content Placeholder 2"/>
          <p:cNvSpPr>
            <a:spLocks noGrp="1"/>
          </p:cNvSpPr>
          <p:nvPr>
            <p:ph idx="1"/>
          </p:nvPr>
        </p:nvSpPr>
        <p:spPr/>
        <p:txBody>
          <a:bodyPr/>
          <a:lstStyle/>
          <a:p>
            <a:r>
              <a:rPr lang="en-US" dirty="0"/>
              <a:t>Between the OAI main thread there is a UHD wrapper</a:t>
            </a:r>
          </a:p>
          <a:p>
            <a:pPr lvl="1"/>
            <a:r>
              <a:rPr lang="en-US" dirty="0"/>
              <a:t>targets/ARCH/USRP/USERSPACE/LIB/usrp_lib.cpp</a:t>
            </a:r>
          </a:p>
          <a:p>
            <a:r>
              <a:rPr lang="en-US" dirty="0"/>
              <a:t>Contains all the needed functions to interface with UHD</a:t>
            </a:r>
          </a:p>
          <a:p>
            <a:pPr lvl="1"/>
            <a:r>
              <a:rPr lang="en-US" dirty="0"/>
              <a:t>Set frequency</a:t>
            </a:r>
          </a:p>
          <a:p>
            <a:pPr lvl="1"/>
            <a:r>
              <a:rPr lang="en-US" dirty="0"/>
              <a:t>Set gain</a:t>
            </a:r>
          </a:p>
          <a:p>
            <a:pPr lvl="1"/>
            <a:r>
              <a:rPr lang="en-US" dirty="0"/>
              <a:t>Write to TX</a:t>
            </a:r>
          </a:p>
          <a:p>
            <a:pPr lvl="1"/>
            <a:r>
              <a:rPr lang="en-US" dirty="0"/>
              <a:t>Receive from RX</a:t>
            </a:r>
          </a:p>
          <a:p>
            <a:pPr lvl="1"/>
            <a:r>
              <a:rPr lang="en-US" dirty="0" err="1"/>
              <a:t>etc</a:t>
            </a:r>
            <a:endParaRPr lang="en-US" dirty="0"/>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25</a:t>
            </a:fld>
            <a:endParaRPr lang="en-US"/>
          </a:p>
        </p:txBody>
      </p:sp>
    </p:spTree>
    <p:extLst>
      <p:ext uri="{BB962C8B-B14F-4D97-AF65-F5344CB8AC3E}">
        <p14:creationId xmlns:p14="http://schemas.microsoft.com/office/powerpoint/2010/main" val="1336511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UHD Interfacing for 5G NR (OAI examples)</a:t>
            </a:r>
          </a:p>
        </p:txBody>
      </p:sp>
      <p:sp>
        <p:nvSpPr>
          <p:cNvPr id="3" name="Content Placeholder 2"/>
          <p:cNvSpPr>
            <a:spLocks noGrp="1"/>
          </p:cNvSpPr>
          <p:nvPr>
            <p:ph idx="1"/>
          </p:nvPr>
        </p:nvSpPr>
        <p:spPr>
          <a:xfrm>
            <a:off x="838200" y="1825625"/>
            <a:ext cx="10515600" cy="4043547"/>
          </a:xfrm>
        </p:spPr>
        <p:txBody>
          <a:bodyPr>
            <a:normAutofit fontScale="92500" lnSpcReduction="10000"/>
          </a:bodyPr>
          <a:lstStyle/>
          <a:p>
            <a:r>
              <a:rPr lang="en-US" dirty="0"/>
              <a:t>Control interface</a:t>
            </a:r>
          </a:p>
          <a:p>
            <a:pPr lvl="1"/>
            <a:r>
              <a:rPr lang="en-US" dirty="0"/>
              <a:t>Carrier frequencies</a:t>
            </a:r>
          </a:p>
          <a:p>
            <a:pPr lvl="1"/>
            <a:r>
              <a:rPr lang="en-US" dirty="0"/>
              <a:t>Amplifier gains</a:t>
            </a:r>
          </a:p>
          <a:p>
            <a:pPr lvl="1"/>
            <a:r>
              <a:rPr lang="en-US" dirty="0"/>
              <a:t>Sampling frequencies</a:t>
            </a:r>
          </a:p>
          <a:p>
            <a:pPr lvl="1"/>
            <a:r>
              <a:rPr lang="en-US" dirty="0"/>
              <a:t>RF impairment corrections</a:t>
            </a:r>
          </a:p>
          <a:p>
            <a:pPr lvl="1"/>
            <a:r>
              <a:rPr lang="en-US" dirty="0" err="1"/>
              <a:t>Fronthaul</a:t>
            </a:r>
            <a:r>
              <a:rPr lang="en-US" dirty="0"/>
              <a:t> format (float, int16, etc.)</a:t>
            </a:r>
          </a:p>
          <a:p>
            <a:pPr lvl="1"/>
            <a:r>
              <a:rPr lang="en-US" dirty="0"/>
              <a:t>Start/stop streaming</a:t>
            </a:r>
          </a:p>
          <a:p>
            <a:r>
              <a:rPr lang="en-US" dirty="0"/>
              <a:t>User-plane interface (TX/RX streamers)</a:t>
            </a:r>
          </a:p>
          <a:p>
            <a:pPr lvl="1"/>
            <a:r>
              <a:rPr lang="en-US" dirty="0"/>
              <a:t>Timestamped packet transfers =&gt; synchronization comes from radio-unit</a:t>
            </a:r>
          </a:p>
          <a:p>
            <a:pPr lvl="1"/>
            <a:r>
              <a:rPr lang="en-US" dirty="0"/>
              <a:t>Basically “wrapped” </a:t>
            </a:r>
            <a:r>
              <a:rPr lang="en-US" dirty="0" err="1"/>
              <a:t>sendto</a:t>
            </a:r>
            <a:r>
              <a:rPr lang="en-US" dirty="0"/>
              <a:t>/</a:t>
            </a:r>
            <a:r>
              <a:rPr lang="en-US" dirty="0" err="1"/>
              <a:t>recvfrom</a:t>
            </a:r>
            <a:r>
              <a:rPr lang="en-US" dirty="0"/>
              <a:t> socket interface, multi-threaded under-the-hood, </a:t>
            </a:r>
            <a:r>
              <a:rPr lang="en-US" dirty="0" err="1"/>
              <a:t>libusb</a:t>
            </a:r>
            <a:r>
              <a:rPr lang="en-US" dirty="0"/>
              <a:t> for usb3, </a:t>
            </a:r>
            <a:r>
              <a:rPr lang="en-US" dirty="0" err="1"/>
              <a:t>linux</a:t>
            </a:r>
            <a:r>
              <a:rPr lang="en-US" dirty="0"/>
              <a:t> (or DPDK) UDP sockets (jumbo frames) for Ethernet.</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26</a:t>
            </a:fld>
            <a:endParaRPr lang="en-US"/>
          </a:p>
        </p:txBody>
      </p:sp>
    </p:spTree>
    <p:extLst>
      <p:ext uri="{BB962C8B-B14F-4D97-AF65-F5344CB8AC3E}">
        <p14:creationId xmlns:p14="http://schemas.microsoft.com/office/powerpoint/2010/main" val="922265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snippets</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27</a:t>
            </a:fld>
            <a:endParaRPr lang="en-US"/>
          </a:p>
        </p:txBody>
      </p:sp>
      <p:sp>
        <p:nvSpPr>
          <p:cNvPr id="6" name="TextBox 5"/>
          <p:cNvSpPr txBox="1"/>
          <p:nvPr/>
        </p:nvSpPr>
        <p:spPr>
          <a:xfrm>
            <a:off x="471376" y="1382233"/>
            <a:ext cx="11249247" cy="4247317"/>
          </a:xfrm>
          <a:prstGeom prst="rect">
            <a:avLst/>
          </a:prstGeom>
          <a:noFill/>
          <a:ln>
            <a:solidFill>
              <a:schemeClr val="tx1"/>
            </a:solidFill>
          </a:ln>
        </p:spPr>
        <p:txBody>
          <a:bodyPr wrap="square" rtlCol="0">
            <a:spAutoFit/>
          </a:bodyPr>
          <a:lstStyle/>
          <a:p>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trx_usrp_set_freq</a:t>
            </a:r>
            <a:r>
              <a:rPr lang="en-US" sz="1500" dirty="0">
                <a:latin typeface="Courier New" panose="02070309020205020404" pitchFamily="49" charset="0"/>
                <a:cs typeface="Courier New" panose="02070309020205020404" pitchFamily="49" charset="0"/>
              </a:rPr>
              <a:t>(openair0_device *device, openair0_config_t *openair0_cfg,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dont_block</a:t>
            </a:r>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usrp_state_t</a:t>
            </a:r>
            <a:r>
              <a:rPr lang="en-US" sz="1500" dirty="0">
                <a:latin typeface="Courier New" panose="02070309020205020404" pitchFamily="49" charset="0"/>
                <a:cs typeface="Courier New" panose="02070309020205020404" pitchFamily="49" charset="0"/>
              </a:rPr>
              <a:t> *s = (</a:t>
            </a:r>
            <a:r>
              <a:rPr lang="en-US" sz="1500" dirty="0" err="1">
                <a:latin typeface="Courier New" panose="02070309020205020404" pitchFamily="49" charset="0"/>
                <a:cs typeface="Courier New" panose="02070309020205020404" pitchFamily="49" charset="0"/>
              </a:rPr>
              <a:t>usrp_state_t</a:t>
            </a:r>
            <a:r>
              <a:rPr lang="en-US" sz="1500" dirty="0">
                <a:latin typeface="Courier New" panose="02070309020205020404" pitchFamily="49" charset="0"/>
                <a:cs typeface="Courier New" panose="02070309020205020404" pitchFamily="49" charset="0"/>
              </a:rPr>
              <a:t> *)device-&gt;</a:t>
            </a:r>
            <a:r>
              <a:rPr lang="en-US" sz="1500" dirty="0" err="1">
                <a:latin typeface="Courier New" panose="02070309020205020404" pitchFamily="49" charset="0"/>
                <a:cs typeface="Courier New" panose="02070309020205020404" pitchFamily="49" charset="0"/>
              </a:rPr>
              <a:t>priv</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pthread_t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f_thread</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printf</a:t>
            </a:r>
            <a:r>
              <a:rPr lang="en-US" sz="1500" dirty="0">
                <a:latin typeface="Courier New" panose="02070309020205020404" pitchFamily="49" charset="0"/>
                <a:cs typeface="Courier New" panose="02070309020205020404" pitchFamily="49" charset="0"/>
              </a:rPr>
              <a:t>("Setting USRP TX </a:t>
            </a:r>
            <a:r>
              <a:rPr lang="en-US" sz="1500" dirty="0" err="1">
                <a:latin typeface="Courier New" panose="02070309020205020404" pitchFamily="49" charset="0"/>
                <a:cs typeface="Courier New" panose="02070309020205020404" pitchFamily="49" charset="0"/>
              </a:rPr>
              <a:t>Freq</a:t>
            </a:r>
            <a:r>
              <a:rPr lang="en-US" sz="1500" dirty="0">
                <a:latin typeface="Courier New" panose="02070309020205020404" pitchFamily="49" charset="0"/>
                <a:cs typeface="Courier New" panose="02070309020205020404" pitchFamily="49" charset="0"/>
              </a:rPr>
              <a:t> %f, RX </a:t>
            </a:r>
            <a:r>
              <a:rPr lang="en-US" sz="1500" dirty="0" err="1">
                <a:latin typeface="Courier New" panose="02070309020205020404" pitchFamily="49" charset="0"/>
                <a:cs typeface="Courier New" panose="02070309020205020404" pitchFamily="49" charset="0"/>
              </a:rPr>
              <a:t>Freq</a:t>
            </a:r>
            <a:r>
              <a:rPr lang="en-US" sz="1500" dirty="0">
                <a:latin typeface="Courier New" panose="02070309020205020404" pitchFamily="49" charset="0"/>
                <a:cs typeface="Courier New" panose="02070309020205020404" pitchFamily="49" charset="0"/>
              </a:rPr>
              <a:t> %f, </a:t>
            </a:r>
            <a:r>
              <a:rPr lang="en-US" sz="1500" dirty="0" err="1">
                <a:latin typeface="Courier New" panose="02070309020205020404" pitchFamily="49" charset="0"/>
                <a:cs typeface="Courier New" panose="02070309020205020404" pitchFamily="49" charset="0"/>
              </a:rPr>
              <a:t>tune_offset</a:t>
            </a:r>
            <a:r>
              <a:rPr lang="en-US" sz="1500" dirty="0">
                <a:latin typeface="Courier New" panose="02070309020205020404" pitchFamily="49" charset="0"/>
                <a:cs typeface="Courier New" panose="02070309020205020404" pitchFamily="49" charset="0"/>
              </a:rPr>
              <a:t>: %f, </a:t>
            </a:r>
            <a:r>
              <a:rPr lang="en-US" sz="1500" dirty="0" err="1">
                <a:latin typeface="Courier New" panose="02070309020205020404" pitchFamily="49" charset="0"/>
                <a:cs typeface="Courier New" panose="02070309020205020404" pitchFamily="49" charset="0"/>
              </a:rPr>
              <a:t>dont_block</a:t>
            </a:r>
            <a:r>
              <a:rPr lang="en-US" sz="1500" dirty="0">
                <a:latin typeface="Courier New" panose="02070309020205020404" pitchFamily="49" charset="0"/>
                <a:cs typeface="Courier New" panose="02070309020205020404" pitchFamily="49" charset="0"/>
              </a:rPr>
              <a:t>: %d\n",</a:t>
            </a:r>
          </a:p>
          <a:p>
            <a:r>
              <a:rPr lang="en-US" sz="1500" dirty="0">
                <a:latin typeface="Courier New" panose="02070309020205020404" pitchFamily="49" charset="0"/>
                <a:cs typeface="Courier New" panose="02070309020205020404" pitchFamily="49" charset="0"/>
              </a:rPr>
              <a:t>         openair0_cfg[0].</a:t>
            </a:r>
            <a:r>
              <a:rPr lang="en-US" sz="1500" dirty="0" err="1">
                <a:latin typeface="Courier New" panose="02070309020205020404" pitchFamily="49" charset="0"/>
                <a:cs typeface="Courier New" panose="02070309020205020404" pitchFamily="49" charset="0"/>
              </a:rPr>
              <a:t>tx_freq</a:t>
            </a:r>
            <a:r>
              <a:rPr lang="en-US" sz="1500" dirty="0">
                <a:latin typeface="Courier New" panose="02070309020205020404" pitchFamily="49" charset="0"/>
                <a:cs typeface="Courier New" panose="02070309020205020404" pitchFamily="49" charset="0"/>
              </a:rPr>
              <a:t>[0],openair0_cfg[0].</a:t>
            </a:r>
            <a:r>
              <a:rPr lang="en-US" sz="1500" dirty="0" err="1">
                <a:latin typeface="Courier New" panose="02070309020205020404" pitchFamily="49" charset="0"/>
                <a:cs typeface="Courier New" panose="02070309020205020404" pitchFamily="49" charset="0"/>
              </a:rPr>
              <a:t>rx_freq</a:t>
            </a:r>
            <a:r>
              <a:rPr lang="en-US" sz="1500" dirty="0">
                <a:latin typeface="Courier New" panose="02070309020205020404" pitchFamily="49" charset="0"/>
                <a:cs typeface="Courier New" panose="02070309020205020404" pitchFamily="49" charset="0"/>
              </a:rPr>
              <a:t>[0],</a:t>
            </a:r>
          </a:p>
          <a:p>
            <a:r>
              <a:rPr lang="en-US" sz="1500" dirty="0">
                <a:latin typeface="Courier New" panose="02070309020205020404" pitchFamily="49" charset="0"/>
                <a:cs typeface="Courier New" panose="02070309020205020404" pitchFamily="49" charset="0"/>
              </a:rPr>
              <a:t>         openair0_cfg[0].</a:t>
            </a:r>
            <a:r>
              <a:rPr lang="en-US" sz="1500" dirty="0" err="1">
                <a:latin typeface="Courier New" panose="02070309020205020404" pitchFamily="49" charset="0"/>
                <a:cs typeface="Courier New" panose="02070309020205020404" pitchFamily="49" charset="0"/>
              </a:rPr>
              <a:t>tune_offset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dont_block</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 spawn a thread to handle the frequency change to not block the calling thread</a:t>
            </a:r>
          </a:p>
          <a:p>
            <a:r>
              <a:rPr lang="en-US" sz="1500" dirty="0">
                <a:latin typeface="Courier New" panose="02070309020205020404" pitchFamily="49" charset="0"/>
                <a:cs typeface="Courier New" panose="02070309020205020404" pitchFamily="49" charset="0"/>
              </a:rPr>
              <a:t>  if (</a:t>
            </a:r>
            <a:r>
              <a:rPr lang="en-US" sz="1500" dirty="0" err="1">
                <a:latin typeface="Courier New" panose="02070309020205020404" pitchFamily="49" charset="0"/>
                <a:cs typeface="Courier New" panose="02070309020205020404" pitchFamily="49" charset="0"/>
              </a:rPr>
              <a:t>dont_block</a:t>
            </a:r>
            <a:r>
              <a:rPr lang="en-US" sz="1500" dirty="0">
                <a:latin typeface="Courier New" panose="02070309020205020404" pitchFamily="49" charset="0"/>
                <a:cs typeface="Courier New" panose="02070309020205020404" pitchFamily="49" charset="0"/>
              </a:rPr>
              <a:t> == 1)</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pthread_create</a:t>
            </a:r>
            <a:r>
              <a:rPr lang="en-US" sz="1500" dirty="0">
                <a:latin typeface="Courier New" panose="02070309020205020404" pitchFamily="49" charset="0"/>
                <a:cs typeface="Courier New" panose="02070309020205020404" pitchFamily="49" charset="0"/>
              </a:rPr>
              <a:t>(&amp;</a:t>
            </a:r>
            <a:r>
              <a:rPr lang="en-US" sz="1500" dirty="0" err="1">
                <a:latin typeface="Courier New" panose="02070309020205020404" pitchFamily="49" charset="0"/>
                <a:cs typeface="Courier New" panose="02070309020205020404" pitchFamily="49" charset="0"/>
              </a:rPr>
              <a:t>f_thread,NULL,freq_thread</a:t>
            </a:r>
            <a:r>
              <a:rPr lang="en-US" sz="1500" dirty="0">
                <a:latin typeface="Courier New" panose="02070309020205020404" pitchFamily="49" charset="0"/>
                <a:cs typeface="Courier New" panose="02070309020205020404" pitchFamily="49" charset="0"/>
              </a:rPr>
              <a:t>,(void *)device);</a:t>
            </a:r>
          </a:p>
          <a:p>
            <a:r>
              <a:rPr lang="en-US" sz="1500" dirty="0">
                <a:latin typeface="Courier New" panose="02070309020205020404" pitchFamily="49" charset="0"/>
                <a:cs typeface="Courier New" panose="02070309020205020404" pitchFamily="49" charset="0"/>
              </a:rPr>
              <a:t>  else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uhd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tune_request_t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tx_tune_req</a:t>
            </a:r>
            <a:r>
              <a:rPr lang="en-US" sz="1500" dirty="0">
                <a:latin typeface="Courier New" panose="02070309020205020404" pitchFamily="49" charset="0"/>
                <a:cs typeface="Courier New" panose="02070309020205020404" pitchFamily="49" charset="0"/>
              </a:rPr>
              <a:t>(openair0_cfg[0].</a:t>
            </a:r>
            <a:r>
              <a:rPr lang="en-US" sz="1500" dirty="0" err="1">
                <a:latin typeface="Courier New" panose="02070309020205020404" pitchFamily="49" charset="0"/>
                <a:cs typeface="Courier New" panose="02070309020205020404" pitchFamily="49" charset="0"/>
              </a:rPr>
              <a:t>tx_freq</a:t>
            </a:r>
            <a:r>
              <a:rPr lang="en-US" sz="1500" dirty="0">
                <a:latin typeface="Courier New" panose="02070309020205020404" pitchFamily="49" charset="0"/>
                <a:cs typeface="Courier New" panose="02070309020205020404" pitchFamily="49" charset="0"/>
              </a:rPr>
              <a:t>[0], openair0_cfg[0].</a:t>
            </a:r>
            <a:r>
              <a:rPr lang="en-US" sz="1500" dirty="0" err="1">
                <a:latin typeface="Courier New" panose="02070309020205020404" pitchFamily="49" charset="0"/>
                <a:cs typeface="Courier New" panose="02070309020205020404" pitchFamily="49" charset="0"/>
              </a:rPr>
              <a:t>tune_offset</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uhd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tune_request_t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rx_tune_req</a:t>
            </a:r>
            <a:r>
              <a:rPr lang="en-US" sz="1500" dirty="0">
                <a:latin typeface="Courier New" panose="02070309020205020404" pitchFamily="49" charset="0"/>
                <a:cs typeface="Courier New" panose="02070309020205020404" pitchFamily="49" charset="0"/>
              </a:rPr>
              <a:t>(openair0_cfg[0].</a:t>
            </a:r>
            <a:r>
              <a:rPr lang="en-US" sz="1500" dirty="0" err="1">
                <a:latin typeface="Courier New" panose="02070309020205020404" pitchFamily="49" charset="0"/>
                <a:cs typeface="Courier New" panose="02070309020205020404" pitchFamily="49" charset="0"/>
              </a:rPr>
              <a:t>rx_freq</a:t>
            </a:r>
            <a:r>
              <a:rPr lang="en-US" sz="1500" dirty="0">
                <a:latin typeface="Courier New" panose="02070309020205020404" pitchFamily="49" charset="0"/>
                <a:cs typeface="Courier New" panose="02070309020205020404" pitchFamily="49" charset="0"/>
              </a:rPr>
              <a:t>[0], openair0_cfg[0].</a:t>
            </a:r>
            <a:r>
              <a:rPr lang="en-US" sz="1500" dirty="0" err="1">
                <a:latin typeface="Courier New" panose="02070309020205020404" pitchFamily="49" charset="0"/>
                <a:cs typeface="Courier New" panose="02070309020205020404" pitchFamily="49" charset="0"/>
              </a:rPr>
              <a:t>tune_offset</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r>
              <a:rPr lang="en-US" sz="1500" b="1" dirty="0">
                <a:solidFill>
                  <a:srgbClr val="FF0000"/>
                </a:solidFill>
                <a:latin typeface="Courier New" panose="02070309020205020404" pitchFamily="49" charset="0"/>
                <a:cs typeface="Courier New" panose="02070309020205020404" pitchFamily="49" charset="0"/>
              </a:rPr>
              <a:t>s-&gt;</a:t>
            </a:r>
            <a:r>
              <a:rPr lang="en-US" sz="1500" b="1" dirty="0" err="1">
                <a:solidFill>
                  <a:srgbClr val="FF0000"/>
                </a:solidFill>
                <a:latin typeface="Courier New" panose="02070309020205020404" pitchFamily="49" charset="0"/>
                <a:cs typeface="Courier New" panose="02070309020205020404" pitchFamily="49" charset="0"/>
              </a:rPr>
              <a:t>usrp</a:t>
            </a:r>
            <a:r>
              <a:rPr lang="en-US" sz="1500" b="1" dirty="0">
                <a:solidFill>
                  <a:srgbClr val="FF0000"/>
                </a:solidFill>
                <a:latin typeface="Courier New" panose="02070309020205020404" pitchFamily="49" charset="0"/>
                <a:cs typeface="Courier New" panose="02070309020205020404" pitchFamily="49" charset="0"/>
              </a:rPr>
              <a:t>-&gt;</a:t>
            </a:r>
            <a:r>
              <a:rPr lang="en-US" sz="1500" b="1" dirty="0" err="1">
                <a:solidFill>
                  <a:srgbClr val="FF0000"/>
                </a:solidFill>
                <a:latin typeface="Courier New" panose="02070309020205020404" pitchFamily="49" charset="0"/>
                <a:cs typeface="Courier New" panose="02070309020205020404" pitchFamily="49" charset="0"/>
              </a:rPr>
              <a:t>set_tx_freq</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tx_tune_req</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r>
              <a:rPr lang="en-US" sz="1500" b="1" dirty="0">
                <a:solidFill>
                  <a:srgbClr val="FF0000"/>
                </a:solidFill>
                <a:latin typeface="Courier New" panose="02070309020205020404" pitchFamily="49" charset="0"/>
                <a:cs typeface="Courier New" panose="02070309020205020404" pitchFamily="49" charset="0"/>
              </a:rPr>
              <a:t>s-&gt;</a:t>
            </a:r>
            <a:r>
              <a:rPr lang="en-US" sz="1500" b="1" dirty="0" err="1">
                <a:solidFill>
                  <a:srgbClr val="FF0000"/>
                </a:solidFill>
                <a:latin typeface="Courier New" panose="02070309020205020404" pitchFamily="49" charset="0"/>
                <a:cs typeface="Courier New" panose="02070309020205020404" pitchFamily="49" charset="0"/>
              </a:rPr>
              <a:t>usrp</a:t>
            </a:r>
            <a:r>
              <a:rPr lang="en-US" sz="1500" b="1" dirty="0">
                <a:solidFill>
                  <a:srgbClr val="FF0000"/>
                </a:solidFill>
                <a:latin typeface="Courier New" panose="02070309020205020404" pitchFamily="49" charset="0"/>
                <a:cs typeface="Courier New" panose="02070309020205020404" pitchFamily="49" charset="0"/>
              </a:rPr>
              <a:t>-&gt;</a:t>
            </a:r>
            <a:r>
              <a:rPr lang="en-US" sz="1500" b="1" dirty="0" err="1">
                <a:solidFill>
                  <a:srgbClr val="FF0000"/>
                </a:solidFill>
                <a:latin typeface="Courier New" panose="02070309020205020404" pitchFamily="49" charset="0"/>
                <a:cs typeface="Courier New" panose="02070309020205020404" pitchFamily="49" charset="0"/>
              </a:rPr>
              <a:t>set_rx_freq</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rx_tune_req</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return(0);</a:t>
            </a:r>
          </a:p>
          <a:p>
            <a:r>
              <a:rPr lang="en-US"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10980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UHD Streaming principles</a:t>
            </a:r>
          </a:p>
        </p:txBody>
      </p:sp>
      <p:sp>
        <p:nvSpPr>
          <p:cNvPr id="3" name="Content Placeholder 2"/>
          <p:cNvSpPr>
            <a:spLocks noGrp="1"/>
          </p:cNvSpPr>
          <p:nvPr>
            <p:ph idx="1"/>
          </p:nvPr>
        </p:nvSpPr>
        <p:spPr>
          <a:xfrm>
            <a:off x="838200" y="1825625"/>
            <a:ext cx="10515600" cy="4064812"/>
          </a:xfrm>
        </p:spPr>
        <p:txBody>
          <a:bodyPr>
            <a:normAutofit fontScale="62500" lnSpcReduction="20000"/>
          </a:bodyPr>
          <a:lstStyle/>
          <a:p>
            <a:r>
              <a:rPr lang="en-US" dirty="0"/>
              <a:t>Receive: Ask for </a:t>
            </a:r>
            <a:r>
              <a:rPr lang="en-US" dirty="0" err="1">
                <a:latin typeface="Courier New" panose="02070309020205020404" pitchFamily="49" charset="0"/>
                <a:cs typeface="Courier New" panose="02070309020205020404" pitchFamily="49" charset="0"/>
              </a:rPr>
              <a:t>nsamps</a:t>
            </a:r>
            <a:r>
              <a:rPr lang="en-US" dirty="0"/>
              <a:t> in </a:t>
            </a:r>
            <a:r>
              <a:rPr lang="en-US" dirty="0">
                <a:latin typeface="Courier New" panose="02070309020205020404" pitchFamily="49" charset="0"/>
                <a:cs typeface="Courier New" panose="02070309020205020404" pitchFamily="49" charset="0"/>
              </a:rPr>
              <a:t>buff</a:t>
            </a:r>
          </a:p>
          <a:p>
            <a:pPr marL="0" indent="0">
              <a:buNone/>
            </a:pPr>
            <a:r>
              <a:rPr lang="en-US" sz="2200" dirty="0">
                <a:latin typeface="Courier New" panose="02070309020205020404" pitchFamily="49" charset="0"/>
                <a:cs typeface="Courier New" panose="02070309020205020404" pitchFamily="49" charset="0"/>
              </a:rPr>
              <a:t>n = s-&gt;</a:t>
            </a:r>
            <a:r>
              <a:rPr lang="en-US" sz="2200" dirty="0" err="1">
                <a:latin typeface="Courier New" panose="02070309020205020404" pitchFamily="49" charset="0"/>
                <a:cs typeface="Courier New" panose="02070309020205020404" pitchFamily="49" charset="0"/>
              </a:rPr>
              <a:t>rx_stream</a:t>
            </a:r>
            <a:r>
              <a:rPr lang="en-US" sz="2200" dirty="0">
                <a:latin typeface="Courier New" panose="02070309020205020404" pitchFamily="49" charset="0"/>
                <a:cs typeface="Courier New" panose="02070309020205020404" pitchFamily="49" charset="0"/>
              </a:rPr>
              <a:t>-&gt;</a:t>
            </a:r>
            <a:r>
              <a:rPr lang="en-US" sz="2200" dirty="0" err="1">
                <a:latin typeface="Courier New" panose="02070309020205020404" pitchFamily="49" charset="0"/>
                <a:cs typeface="Courier New" panose="02070309020205020404" pitchFamily="49" charset="0"/>
              </a:rPr>
              <a:t>recv</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buff,nsamps,s</a:t>
            </a:r>
            <a:r>
              <a:rPr lang="en-US" sz="2200" dirty="0">
                <a:latin typeface="Courier New" panose="02070309020205020404" pitchFamily="49" charset="0"/>
                <a:cs typeface="Courier New" panose="02070309020205020404" pitchFamily="49" charset="0"/>
              </a:rPr>
              <a:t>-&gt;</a:t>
            </a:r>
            <a:r>
              <a:rPr lang="en-US" sz="2200" dirty="0" err="1">
                <a:latin typeface="Courier New" panose="02070309020205020404" pitchFamily="49" charset="0"/>
                <a:cs typeface="Courier New" panose="02070309020205020404" pitchFamily="49" charset="0"/>
              </a:rPr>
              <a:t>rx_md</a:t>
            </a:r>
            <a:r>
              <a:rPr lang="en-US" sz="2200"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Blocks and returns samples and timestamp when available</a:t>
            </a:r>
          </a:p>
          <a:p>
            <a:r>
              <a:rPr lang="en-US" dirty="0">
                <a:cs typeface="Courier New" panose="02070309020205020404" pitchFamily="49" charset="0"/>
              </a:rPr>
              <a:t>Timestamp is used to derive basic frame timing information (</a:t>
            </a:r>
            <a:r>
              <a:rPr lang="en-US" dirty="0" err="1">
                <a:cs typeface="Courier New" panose="02070309020205020404" pitchFamily="49" charset="0"/>
              </a:rPr>
              <a:t>frame,slot</a:t>
            </a:r>
            <a:r>
              <a:rPr lang="en-US" dirty="0">
                <a:cs typeface="Courier New" panose="02070309020205020404" pitchFamily="49" charset="0"/>
              </a:rPr>
              <a:t> in 4G/5G)</a:t>
            </a:r>
          </a:p>
          <a:p>
            <a:r>
              <a:rPr lang="en-US" dirty="0">
                <a:cs typeface="Courier New" panose="02070309020205020404" pitchFamily="49" charset="0"/>
              </a:rPr>
              <a:t>Can be used as the basic timer of the radio application</a:t>
            </a:r>
          </a:p>
          <a:p>
            <a:pPr lvl="1"/>
            <a:r>
              <a:rPr lang="en-US" dirty="0">
                <a:cs typeface="Courier New" panose="02070309020205020404" pitchFamily="49" charset="0"/>
              </a:rPr>
              <a:t>In main application thread we</a:t>
            </a:r>
          </a:p>
          <a:p>
            <a:pPr lvl="2"/>
            <a:r>
              <a:rPr lang="en-US" dirty="0">
                <a:cs typeface="Courier New" panose="02070309020205020404" pitchFamily="49" charset="0"/>
              </a:rPr>
              <a:t>Call the receive stream to get an appropriate size (e.g. 1 slot or 500us of signal)</a:t>
            </a:r>
          </a:p>
          <a:p>
            <a:pPr lvl="2"/>
            <a:r>
              <a:rPr lang="en-US" dirty="0">
                <a:cs typeface="Courier New" panose="02070309020205020404" pitchFamily="49" charset="0"/>
              </a:rPr>
              <a:t>Upon return, we save the timestamp, say slot </a:t>
            </a:r>
            <a:r>
              <a:rPr lang="en-US" i="1" dirty="0">
                <a:latin typeface="Times New Roman" panose="02020603050405020304" pitchFamily="18" charset="0"/>
                <a:cs typeface="Times New Roman" panose="02020603050405020304" pitchFamily="18" charset="0"/>
              </a:rPr>
              <a:t>N</a:t>
            </a:r>
            <a:r>
              <a:rPr lang="en-US" dirty="0">
                <a:cs typeface="Courier New" panose="02070309020205020404" pitchFamily="49" charset="0"/>
              </a:rPr>
              <a:t>, and spawn RX processing (if any) for </a:t>
            </a:r>
            <a:r>
              <a:rPr lang="en-US" i="1" dirty="0">
                <a:latin typeface="Times New Roman" panose="02020603050405020304" pitchFamily="18" charset="0"/>
                <a:cs typeface="Times New Roman" panose="02020603050405020304" pitchFamily="18" charset="0"/>
              </a:rPr>
              <a:t>N </a:t>
            </a:r>
            <a:r>
              <a:rPr lang="en-US" dirty="0">
                <a:cs typeface="Times New Roman" panose="02020603050405020304" pitchFamily="18" charset="0"/>
              </a:rPr>
              <a:t>and TX processing for</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N+k</a:t>
            </a:r>
            <a:endParaRPr lang="en-US" i="1" dirty="0">
              <a:latin typeface="Times New Roman" panose="02020603050405020304" pitchFamily="18" charset="0"/>
              <a:cs typeface="Times New Roman" panose="02020603050405020304" pitchFamily="18" charset="0"/>
            </a:endParaRPr>
          </a:p>
          <a:p>
            <a:pPr lvl="2"/>
            <a:r>
              <a:rPr lang="en-US" dirty="0">
                <a:cs typeface="Times New Roman" panose="02020603050405020304" pitchFamily="18" charset="0"/>
              </a:rPr>
              <a:t>The resulting TX signal use the TX streamer with the appropriate timestamp</a:t>
            </a:r>
          </a:p>
          <a:p>
            <a:pPr marL="914400" lvl="2" indent="0">
              <a:buNone/>
            </a:pPr>
            <a:r>
              <a:rPr lang="en-US" dirty="0">
                <a:latin typeface="Courier New" panose="02070309020205020404" pitchFamily="49" charset="0"/>
                <a:cs typeface="Courier New" panose="02070309020205020404" pitchFamily="49" charset="0"/>
              </a:rPr>
              <a:t>	ret = s-&gt;</a:t>
            </a:r>
            <a:r>
              <a:rPr lang="en-US" dirty="0" err="1">
                <a:latin typeface="Courier New" panose="02070309020205020404" pitchFamily="49" charset="0"/>
                <a:cs typeface="Courier New" panose="02070309020205020404" pitchFamily="49" charset="0"/>
              </a:rPr>
              <a:t>tx_stream</a:t>
            </a:r>
            <a:r>
              <a:rPr lang="en-US" dirty="0">
                <a:latin typeface="Courier New" panose="02070309020205020404" pitchFamily="49" charset="0"/>
                <a:cs typeface="Courier New" panose="02070309020205020404" pitchFamily="49" charset="0"/>
              </a:rPr>
              <a:t>-&gt;send(buff, </a:t>
            </a:r>
            <a:r>
              <a:rPr lang="en-US" dirty="0" err="1">
                <a:latin typeface="Courier New" panose="02070309020205020404" pitchFamily="49" charset="0"/>
                <a:cs typeface="Courier New" panose="02070309020205020404" pitchFamily="49" charset="0"/>
              </a:rPr>
              <a:t>nsamps</a:t>
            </a:r>
            <a:r>
              <a:rPr lang="en-US" dirty="0">
                <a:latin typeface="Courier New" panose="02070309020205020404" pitchFamily="49" charset="0"/>
                <a:cs typeface="Courier New" panose="02070309020205020404" pitchFamily="49" charset="0"/>
              </a:rPr>
              <a:t>, s-&gt;</a:t>
            </a:r>
            <a:r>
              <a:rPr lang="en-US" dirty="0" err="1">
                <a:latin typeface="Courier New" panose="02070309020205020404" pitchFamily="49" charset="0"/>
                <a:cs typeface="Courier New" panose="02070309020205020404" pitchFamily="49" charset="0"/>
              </a:rPr>
              <a:t>tx_md</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UHD hides the underlying socket mechanisms under the </a:t>
            </a:r>
            <a:r>
              <a:rPr lang="en-US" dirty="0" err="1">
                <a:cs typeface="Courier New" panose="02070309020205020404" pitchFamily="49" charset="0"/>
              </a:rPr>
              <a:t>rx</a:t>
            </a:r>
            <a:r>
              <a:rPr lang="en-US" dirty="0">
                <a:cs typeface="Courier New" panose="02070309020205020404" pitchFamily="49" charset="0"/>
              </a:rPr>
              <a:t>/</a:t>
            </a:r>
            <a:r>
              <a:rPr lang="en-US" dirty="0" err="1">
                <a:cs typeface="Courier New" panose="02070309020205020404" pitchFamily="49" charset="0"/>
              </a:rPr>
              <a:t>tx_stream</a:t>
            </a:r>
            <a:r>
              <a:rPr lang="en-US" dirty="0">
                <a:cs typeface="Courier New" panose="02070309020205020404" pitchFamily="49" charset="0"/>
              </a:rPr>
              <a:t> API</a:t>
            </a:r>
          </a:p>
          <a:p>
            <a:r>
              <a:rPr lang="en-US" dirty="0">
                <a:cs typeface="Courier New" panose="02070309020205020404" pitchFamily="49" charset="0"/>
              </a:rPr>
              <a:t>Advantage: simple API</a:t>
            </a:r>
          </a:p>
          <a:p>
            <a:r>
              <a:rPr lang="en-US" dirty="0">
                <a:cs typeface="Courier New" panose="02070309020205020404" pitchFamily="49" charset="0"/>
              </a:rPr>
              <a:t>Disadvantage</a:t>
            </a:r>
            <a:r>
              <a:rPr lang="en-US" dirty="0"/>
              <a:t> : you don’t really know what happens under-the-hood (number of underlying threads, CPU/OS optimizations are hidden). For instance, on Ethernet-based TX in OAI, we need to add a </a:t>
            </a:r>
            <a:r>
              <a:rPr lang="en-US" dirty="0" err="1"/>
              <a:t>queing</a:t>
            </a:r>
            <a:r>
              <a:rPr lang="en-US" dirty="0"/>
              <a:t> thread because </a:t>
            </a:r>
            <a:r>
              <a:rPr lang="en-US" dirty="0" err="1"/>
              <a:t>tx_stream</a:t>
            </a:r>
            <a:r>
              <a:rPr lang="en-US" dirty="0"/>
              <a:t>-&gt;send can block</a:t>
            </a:r>
            <a:endParaRPr lang="en-US" dirty="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28</a:t>
            </a:fld>
            <a:endParaRPr lang="en-US"/>
          </a:p>
        </p:txBody>
      </p:sp>
    </p:spTree>
    <p:extLst>
      <p:ext uri="{BB962C8B-B14F-4D97-AF65-F5344CB8AC3E}">
        <p14:creationId xmlns:p14="http://schemas.microsoft.com/office/powerpoint/2010/main" val="270657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a:t>
            </a:r>
            <a:r>
              <a:rPr lang="en-US" dirty="0" err="1"/>
              <a:t>eCPRI</a:t>
            </a:r>
            <a:r>
              <a:rPr lang="en-US" dirty="0"/>
              <a:t> (AW2S example)</a:t>
            </a:r>
          </a:p>
        </p:txBody>
      </p:sp>
      <p:sp>
        <p:nvSpPr>
          <p:cNvPr id="3" name="Content Placeholder 2"/>
          <p:cNvSpPr>
            <a:spLocks noGrp="1"/>
          </p:cNvSpPr>
          <p:nvPr>
            <p:ph idx="1"/>
          </p:nvPr>
        </p:nvSpPr>
        <p:spPr>
          <a:xfrm>
            <a:off x="838200" y="1761830"/>
            <a:ext cx="10515600" cy="1350113"/>
          </a:xfrm>
        </p:spPr>
        <p:txBody>
          <a:bodyPr/>
          <a:lstStyle/>
          <a:p>
            <a:r>
              <a:rPr lang="en-US" dirty="0"/>
              <a:t>Control/management plane is partial ETSI ORI implementation with 5G extensions</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29</a:t>
            </a:fld>
            <a:endParaRPr lang="en-US"/>
          </a:p>
        </p:txBody>
      </p:sp>
      <p:sp>
        <p:nvSpPr>
          <p:cNvPr id="6" name="Rectangle 5"/>
          <p:cNvSpPr/>
          <p:nvPr/>
        </p:nvSpPr>
        <p:spPr>
          <a:xfrm>
            <a:off x="7357730" y="3785191"/>
            <a:ext cx="3274828" cy="18500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Radio Application</a:t>
            </a:r>
          </a:p>
        </p:txBody>
      </p:sp>
      <p:sp>
        <p:nvSpPr>
          <p:cNvPr id="7" name="Left-Right Arrow 6"/>
          <p:cNvSpPr/>
          <p:nvPr/>
        </p:nvSpPr>
        <p:spPr>
          <a:xfrm>
            <a:off x="4922874" y="4814740"/>
            <a:ext cx="2434856" cy="4909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interface (streamer)</a:t>
            </a:r>
          </a:p>
        </p:txBody>
      </p:sp>
      <p:sp>
        <p:nvSpPr>
          <p:cNvPr id="8" name="Left-Right Arrow 7"/>
          <p:cNvSpPr/>
          <p:nvPr/>
        </p:nvSpPr>
        <p:spPr>
          <a:xfrm>
            <a:off x="4922874" y="4075666"/>
            <a:ext cx="2434856" cy="4857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Interface</a:t>
            </a:r>
          </a:p>
        </p:txBody>
      </p:sp>
      <p:sp>
        <p:nvSpPr>
          <p:cNvPr id="9" name="Rectangle 8"/>
          <p:cNvSpPr/>
          <p:nvPr/>
        </p:nvSpPr>
        <p:spPr>
          <a:xfrm>
            <a:off x="3519378" y="3725752"/>
            <a:ext cx="1446027" cy="9738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libori.so</a:t>
            </a:r>
          </a:p>
        </p:txBody>
      </p:sp>
      <p:sp>
        <p:nvSpPr>
          <p:cNvPr id="10" name="Rectangle 9"/>
          <p:cNvSpPr/>
          <p:nvPr/>
        </p:nvSpPr>
        <p:spPr>
          <a:xfrm>
            <a:off x="949838" y="3719476"/>
            <a:ext cx="1446027" cy="18500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AW2S</a:t>
            </a:r>
          </a:p>
          <a:p>
            <a:pPr algn="ctr"/>
            <a:r>
              <a:rPr lang="en-US" dirty="0"/>
              <a:t>Jaguar</a:t>
            </a:r>
          </a:p>
          <a:p>
            <a:pPr algn="ctr"/>
            <a:r>
              <a:rPr lang="en-US" dirty="0"/>
              <a:t>Or</a:t>
            </a:r>
          </a:p>
          <a:p>
            <a:pPr algn="ctr"/>
            <a:r>
              <a:rPr lang="en-US" dirty="0"/>
              <a:t>Panther</a:t>
            </a:r>
          </a:p>
        </p:txBody>
      </p:sp>
      <p:sp>
        <p:nvSpPr>
          <p:cNvPr id="11" name="Left-Right Arrow 10"/>
          <p:cNvSpPr/>
          <p:nvPr/>
        </p:nvSpPr>
        <p:spPr>
          <a:xfrm>
            <a:off x="2395866" y="4405386"/>
            <a:ext cx="1166042" cy="4909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t>UDP/ETH</a:t>
            </a:r>
            <a:endParaRPr lang="en-US" sz="1400" dirty="0"/>
          </a:p>
        </p:txBody>
      </p:sp>
      <p:sp>
        <p:nvSpPr>
          <p:cNvPr id="13" name="Rectangle 12"/>
          <p:cNvSpPr/>
          <p:nvPr/>
        </p:nvSpPr>
        <p:spPr>
          <a:xfrm>
            <a:off x="3519377" y="4653332"/>
            <a:ext cx="1446027" cy="9738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linux</a:t>
            </a:r>
            <a:r>
              <a:rPr lang="en-US" dirty="0"/>
              <a:t>/</a:t>
            </a:r>
            <a:r>
              <a:rPr lang="en-US" dirty="0" err="1"/>
              <a:t>dpdk</a:t>
            </a:r>
            <a:endParaRPr lang="en-US" dirty="0"/>
          </a:p>
        </p:txBody>
      </p:sp>
      <p:cxnSp>
        <p:nvCxnSpPr>
          <p:cNvPr id="15" name="Elbow Connector 14"/>
          <p:cNvCxnSpPr>
            <a:stCxn id="10" idx="0"/>
            <a:endCxn id="6" idx="0"/>
          </p:cNvCxnSpPr>
          <p:nvPr/>
        </p:nvCxnSpPr>
        <p:spPr>
          <a:xfrm rot="16200000" flipH="1">
            <a:off x="5301140" y="91187"/>
            <a:ext cx="65715" cy="7322292"/>
          </a:xfrm>
          <a:prstGeom prst="bentConnector3">
            <a:avLst>
              <a:gd name="adj1" fmla="val -347866"/>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68233" y="3162154"/>
            <a:ext cx="1131528" cy="369332"/>
          </a:xfrm>
          <a:prstGeom prst="rect">
            <a:avLst/>
          </a:prstGeom>
          <a:noFill/>
        </p:spPr>
        <p:txBody>
          <a:bodyPr wrap="none" rtlCol="0">
            <a:spAutoFit/>
          </a:bodyPr>
          <a:lstStyle/>
          <a:p>
            <a:r>
              <a:rPr lang="en-US" dirty="0" err="1"/>
              <a:t>ssh</a:t>
            </a:r>
            <a:r>
              <a:rPr lang="en-US" dirty="0"/>
              <a:t>/telnet</a:t>
            </a:r>
          </a:p>
        </p:txBody>
      </p:sp>
    </p:spTree>
    <p:extLst>
      <p:ext uri="{BB962C8B-B14F-4D97-AF65-F5344CB8AC3E}">
        <p14:creationId xmlns:p14="http://schemas.microsoft.com/office/powerpoint/2010/main" val="281154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Part 1: High-level descriptions of SDRs when used as 3GPP radio-units</a:t>
            </a:r>
          </a:p>
          <a:p>
            <a:pPr lvl="1"/>
            <a:r>
              <a:rPr lang="en-US" dirty="0" err="1"/>
              <a:t>Fronthaul</a:t>
            </a:r>
            <a:r>
              <a:rPr lang="en-US" dirty="0"/>
              <a:t> systems and protocols and associated challenges</a:t>
            </a:r>
          </a:p>
          <a:p>
            <a:pPr lvl="1"/>
            <a:r>
              <a:rPr lang="en-US" dirty="0"/>
              <a:t>Capabilities of off-the-shelf USRPs</a:t>
            </a:r>
          </a:p>
          <a:p>
            <a:r>
              <a:rPr lang="en-US" dirty="0"/>
              <a:t>Part 2: UHD and </a:t>
            </a:r>
            <a:r>
              <a:rPr lang="en-US" dirty="0" err="1"/>
              <a:t>eCPRI</a:t>
            </a:r>
            <a:endParaRPr lang="en-US" dirty="0"/>
          </a:p>
          <a:p>
            <a:pPr lvl="1"/>
            <a:r>
              <a:rPr lang="en-US" dirty="0"/>
              <a:t>A look at UHD real-time interfacing for 5G NR</a:t>
            </a:r>
          </a:p>
          <a:p>
            <a:pPr lvl="1"/>
            <a:r>
              <a:rPr lang="en-US" dirty="0"/>
              <a:t>An ECPRI example (AW2S devices)</a:t>
            </a:r>
          </a:p>
          <a:p>
            <a:r>
              <a:rPr lang="en-US" dirty="0"/>
              <a:t>Part 3: Transitioning software radios like OAI to O-RAN Open Fronthaul Interface devices</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3</a:t>
            </a:fld>
            <a:endParaRPr lang="en-US"/>
          </a:p>
        </p:txBody>
      </p:sp>
    </p:spTree>
    <p:extLst>
      <p:ext uri="{BB962C8B-B14F-4D97-AF65-F5344CB8AC3E}">
        <p14:creationId xmlns:p14="http://schemas.microsoft.com/office/powerpoint/2010/main" val="2109780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ETSI ORI</a:t>
            </a:r>
          </a:p>
        </p:txBody>
      </p:sp>
      <p:sp>
        <p:nvSpPr>
          <p:cNvPr id="3" name="Content Placeholder 2"/>
          <p:cNvSpPr>
            <a:spLocks noGrp="1"/>
          </p:cNvSpPr>
          <p:nvPr>
            <p:ph idx="1"/>
          </p:nvPr>
        </p:nvSpPr>
        <p:spPr>
          <a:xfrm>
            <a:off x="838200" y="1825625"/>
            <a:ext cx="5062870" cy="4351338"/>
          </a:xfrm>
        </p:spPr>
        <p:txBody>
          <a:bodyPr/>
          <a:lstStyle/>
          <a:p>
            <a:r>
              <a:rPr lang="en-US" dirty="0"/>
              <a:t>Control and Management procedures to go alongside CPRI (</a:t>
            </a:r>
            <a:r>
              <a:rPr lang="en-US" dirty="0" err="1"/>
              <a:t>eCPRI</a:t>
            </a:r>
            <a:r>
              <a:rPr lang="en-US" dirty="0"/>
              <a:t> now)</a:t>
            </a:r>
          </a:p>
          <a:p>
            <a:r>
              <a:rPr lang="en-US" dirty="0"/>
              <a:t>Similar spirit to O-RAN but under ETSI and …</a:t>
            </a:r>
          </a:p>
          <a:p>
            <a:pPr lvl="1"/>
            <a:r>
              <a:rPr lang="en-US" dirty="0"/>
              <a:t>No specification of user-plane transport. Defaults to CPRI which is basically proprietary</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30</a:t>
            </a:fld>
            <a:endParaRPr lang="en-US"/>
          </a:p>
        </p:txBody>
      </p:sp>
      <p:pic>
        <p:nvPicPr>
          <p:cNvPr id="7" name="Picture 6"/>
          <p:cNvPicPr>
            <a:picLocks noChangeAspect="1"/>
          </p:cNvPicPr>
          <p:nvPr/>
        </p:nvPicPr>
        <p:blipFill>
          <a:blip r:embed="rId2"/>
          <a:stretch>
            <a:fillRect/>
          </a:stretch>
        </p:blipFill>
        <p:spPr>
          <a:xfrm>
            <a:off x="6267146" y="1307036"/>
            <a:ext cx="5641320" cy="4349133"/>
          </a:xfrm>
          <a:prstGeom prst="rect">
            <a:avLst/>
          </a:prstGeom>
        </p:spPr>
      </p:pic>
    </p:spTree>
    <p:extLst>
      <p:ext uri="{BB962C8B-B14F-4D97-AF65-F5344CB8AC3E}">
        <p14:creationId xmlns:p14="http://schemas.microsoft.com/office/powerpoint/2010/main" val="3953254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Snippets from OAI aw2sori.c</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31</a:t>
            </a:fld>
            <a:endParaRPr lang="en-US"/>
          </a:p>
        </p:txBody>
      </p:sp>
      <p:sp>
        <p:nvSpPr>
          <p:cNvPr id="6" name="TextBox 5"/>
          <p:cNvSpPr txBox="1"/>
          <p:nvPr/>
        </p:nvSpPr>
        <p:spPr>
          <a:xfrm>
            <a:off x="838200" y="1307831"/>
            <a:ext cx="10676860" cy="4616648"/>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 else if (openair0_cfg-&gt;</a:t>
            </a:r>
            <a:r>
              <a:rPr lang="en-US" sz="1400" dirty="0" err="1">
                <a:latin typeface="Courier New" panose="02070309020205020404" pitchFamily="49" charset="0"/>
                <a:cs typeface="Courier New" panose="02070309020205020404" pitchFamily="49" charset="0"/>
              </a:rPr>
              <a:t>duplex_mode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duplex_mode_TDD</a:t>
            </a:r>
            <a:r>
              <a:rPr lang="en-US" sz="1400" dirty="0">
                <a:latin typeface="Courier New" panose="02070309020205020404" pitchFamily="49" charset="0"/>
                <a:cs typeface="Courier New" panose="02070309020205020404" pitchFamily="49" charset="0"/>
              </a:rPr>
              <a:t> &amp;&amp; openair0_cfg-&gt;</a:t>
            </a:r>
            <a:r>
              <a:rPr lang="en-US" sz="1400" dirty="0" err="1">
                <a:latin typeface="Courier New" panose="02070309020205020404" pitchFamily="49" charset="0"/>
                <a:cs typeface="Courier New" panose="02070309020205020404" pitchFamily="49" charset="0"/>
              </a:rPr>
              <a:t>nr_flag</a:t>
            </a:r>
            <a:r>
              <a:rPr lang="en-US" sz="1400" dirty="0">
                <a:latin typeface="Courier New" panose="02070309020205020404" pitchFamily="49" charset="0"/>
                <a:cs typeface="Courier New" panose="02070309020205020404" pitchFamily="49" charset="0"/>
              </a:rPr>
              <a:t> == 1)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txParams.TxNRTDD.antPort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ORI_FindObject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ori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ORI_ObjectType_AntennaPort</a:t>
            </a:r>
            <a:r>
              <a:rPr lang="en-US" sz="1400" dirty="0">
                <a:latin typeface="Courier New" panose="02070309020205020404" pitchFamily="49" charset="0"/>
                <a:cs typeface="Courier New" panose="02070309020205020404" pitchFamily="49" charset="0"/>
              </a:rPr>
              <a:t>, 0, NULL);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txParams.TxNRTDD.axcW</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txParams.TxNRTDD.axcB</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txParams.TxNRTDD.chanBW</a:t>
            </a:r>
            <a:r>
              <a:rPr lang="en-US" sz="1400" dirty="0">
                <a:latin typeface="Courier New" panose="02070309020205020404" pitchFamily="49" charset="0"/>
                <a:cs typeface="Courier New" panose="02070309020205020404" pitchFamily="49" charset="0"/>
              </a:rPr>
              <a:t> = openair0_cfg-&gt;</a:t>
            </a:r>
            <a:r>
              <a:rPr lang="en-US" sz="1400" dirty="0" err="1">
                <a:latin typeface="Courier New" panose="02070309020205020404" pitchFamily="49" charset="0"/>
                <a:cs typeface="Courier New" panose="02070309020205020404" pitchFamily="49" charset="0"/>
              </a:rPr>
              <a:t>tx_bw</a:t>
            </a:r>
            <a:r>
              <a:rPr lang="en-US" sz="1400" dirty="0">
                <a:latin typeface="Courier New" panose="02070309020205020404" pitchFamily="49" charset="0"/>
                <a:cs typeface="Courier New" panose="02070309020205020404" pitchFamily="49" charset="0"/>
              </a:rPr>
              <a:t>/100e3;</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txParams.TxNRTDD.AWS_arfcn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to_nrarfcn</a:t>
            </a:r>
            <a:r>
              <a:rPr lang="en-US" sz="1400" dirty="0">
                <a:latin typeface="Courier New" panose="02070309020205020404" pitchFamily="49" charset="0"/>
                <a:cs typeface="Courier New" panose="02070309020205020404" pitchFamily="49" charset="0"/>
              </a:rPr>
              <a:t>(openair0_cfg-&gt;</a:t>
            </a:r>
            <a:r>
              <a:rPr lang="en-US" sz="1400" dirty="0" err="1">
                <a:latin typeface="Courier New" panose="02070309020205020404" pitchFamily="49" charset="0"/>
                <a:cs typeface="Courier New" panose="02070309020205020404" pitchFamily="49" charset="0"/>
              </a:rPr>
              <a:t>nr_band</a:t>
            </a:r>
            <a:r>
              <a:rPr lang="en-US" sz="1400" dirty="0">
                <a:latin typeface="Courier New" panose="02070309020205020404" pitchFamily="49" charset="0"/>
                <a:cs typeface="Courier New" panose="02070309020205020404" pitchFamily="49" charset="0"/>
              </a:rPr>
              <a:t>,(long </a:t>
            </a:r>
            <a:r>
              <a:rPr lang="en-US" sz="1400" dirty="0" err="1">
                <a:latin typeface="Courier New" panose="02070309020205020404" pitchFamily="49" charset="0"/>
                <a:cs typeface="Courier New" panose="02070309020205020404" pitchFamily="49" charset="0"/>
              </a:rPr>
              <a:t>long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)openair0_cfg-&gt;</a:t>
            </a:r>
            <a:r>
              <a:rPr lang="en-US" sz="1400" dirty="0" err="1">
                <a:latin typeface="Courier New" panose="02070309020205020404" pitchFamily="49" charset="0"/>
                <a:cs typeface="Courier New" panose="02070309020205020404" pitchFamily="49" charset="0"/>
              </a:rPr>
              <a:t>tx_freq</a:t>
            </a:r>
            <a:r>
              <a:rPr lang="en-US" sz="1400" dirty="0">
                <a:latin typeface="Courier New" panose="02070309020205020404" pitchFamily="49" charset="0"/>
                <a:cs typeface="Courier New" panose="02070309020205020404" pitchFamily="49" charset="0"/>
              </a:rPr>
              <a:t>[0],openair0_cfg-&gt;</a:t>
            </a:r>
            <a:r>
              <a:rPr lang="en-US" sz="1400" dirty="0" err="1">
                <a:latin typeface="Courier New" panose="02070309020205020404" pitchFamily="49" charset="0"/>
                <a:cs typeface="Courier New" panose="02070309020205020404" pitchFamily="49" charset="0"/>
              </a:rPr>
              <a:t>nr_scs_for_raster</a:t>
            </a:r>
            <a:r>
              <a:rPr lang="en-US" sz="1400" dirty="0">
                <a:latin typeface="Courier New" panose="02070309020205020404" pitchFamily="49" charset="0"/>
                <a:cs typeface="Courier New" panose="02070309020205020404" pitchFamily="49" charset="0"/>
              </a:rPr>
              <a:t>,(uint32_t)openair0_cfg-&gt;</a:t>
            </a:r>
            <a:r>
              <a:rPr lang="en-US" sz="1400" dirty="0" err="1">
                <a:latin typeface="Courier New" panose="02070309020205020404" pitchFamily="49" charset="0"/>
                <a:cs typeface="Courier New" panose="02070309020205020404" pitchFamily="49" charset="0"/>
              </a:rPr>
              <a:t>tx_bw</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txParams.TxNRTDD.maxTxPwr</a:t>
            </a:r>
            <a:r>
              <a:rPr lang="en-US" sz="1400" dirty="0">
                <a:latin typeface="Courier New" panose="02070309020205020404" pitchFamily="49" charset="0"/>
                <a:cs typeface="Courier New" panose="02070309020205020404" pitchFamily="49" charset="0"/>
              </a:rPr>
              <a:t> = 430-((</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)openair0_cfg-&gt;</a:t>
            </a:r>
            <a:r>
              <a:rPr lang="en-US" sz="1400" dirty="0" err="1">
                <a:latin typeface="Courier New" panose="02070309020205020404" pitchFamily="49" charset="0"/>
                <a:cs typeface="Courier New" panose="02070309020205020404" pitchFamily="49" charset="0"/>
              </a:rPr>
              <a:t>tx_gain</a:t>
            </a:r>
            <a:r>
              <a:rPr lang="en-US" sz="1400" dirty="0">
                <a:latin typeface="Courier New" panose="02070309020205020404" pitchFamily="49" charset="0"/>
                <a:cs typeface="Courier New" panose="02070309020205020404" pitchFamily="49" charset="0"/>
              </a:rPr>
              <a:t>[0]*10);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("AW2S: Configuring for NR TDD, NRARFCN %u, Power %d, BW %d\n",</a:t>
            </a:r>
          </a:p>
          <a:p>
            <a:r>
              <a:rPr lang="en-US" sz="1400" dirty="0">
                <a:latin typeface="Courier New" panose="02070309020205020404" pitchFamily="49" charset="0"/>
                <a:cs typeface="Courier New" panose="02070309020205020404" pitchFamily="49" charset="0"/>
              </a:rPr>
              <a:t>        txParams.TxNRTDD.AWS_arfcn,txParams.TxNRTDD.maxTxPwr,txParams.TxNRTDD.chanBW);</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else {</a:t>
            </a:r>
          </a:p>
          <a:p>
            <a:r>
              <a:rPr lang="en-US" sz="1400" dirty="0">
                <a:latin typeface="Courier New" panose="02070309020205020404" pitchFamily="49" charset="0"/>
                <a:cs typeface="Courier New" panose="02070309020205020404" pitchFamily="49" charset="0"/>
              </a:rPr>
              <a:t>    aw2s_oricleanup(device);</a:t>
            </a:r>
          </a:p>
          <a:p>
            <a:r>
              <a:rPr lang="en-US" sz="1400" dirty="0">
                <a:latin typeface="Courier New" panose="02070309020205020404" pitchFamily="49" charset="0"/>
                <a:cs typeface="Courier New" panose="02070309020205020404" pitchFamily="49" charset="0"/>
              </a:rPr>
              <a:t>    return -1;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result = </a:t>
            </a:r>
            <a:r>
              <a:rPr lang="en-US" sz="1400" dirty="0" err="1">
                <a:latin typeface="Courier New" panose="02070309020205020404" pitchFamily="49" charset="0"/>
                <a:cs typeface="Courier New" panose="02070309020205020404" pitchFamily="49" charset="0"/>
              </a:rPr>
              <a:t>ORI_ObjectCreation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ori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txTypeRef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txParams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txParamList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num_txparams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txParamResult</a:t>
            </a:r>
            <a:r>
              <a:rPr lang="en-US" sz="1400" dirty="0">
                <a:latin typeface="Courier New" panose="02070309020205020404" pitchFamily="49" charset="0"/>
                <a:cs typeface="Courier New" panose="02070309020205020404" pitchFamily="49" charset="0"/>
              </a:rPr>
              <a:t>, &amp;tx0, &amp;</a:t>
            </a:r>
            <a:r>
              <a:rPr lang="en-US" sz="1400" dirty="0" err="1">
                <a:latin typeface="Courier New" panose="02070309020205020404" pitchFamily="49" charset="0"/>
                <a:cs typeface="Courier New" panose="02070309020205020404" pitchFamily="49" charset="0"/>
              </a:rPr>
              <a:t>RE_result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RE_result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ORI_Result_SUCCESS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ORI_ObjectCreation</a:t>
            </a:r>
            <a:r>
              <a:rPr lang="en-US" sz="1400" dirty="0">
                <a:latin typeface="Courier New" panose="02070309020205020404" pitchFamily="49" charset="0"/>
                <a:cs typeface="Courier New" panose="02070309020205020404" pitchFamily="49" charset="0"/>
              </a:rPr>
              <a:t> (txParams0.TxEUtra/NR/FDD/TDD) failed with error: %s (%</a:t>
            </a:r>
            <a:r>
              <a:rPr lang="en-US" sz="1400" dirty="0" err="1">
                <a:latin typeface="Courier New" panose="02070309020205020404" pitchFamily="49" charset="0"/>
                <a:cs typeface="Courier New" panose="02070309020205020404" pitchFamily="49" charset="0"/>
              </a:rPr>
              <a:t>s,%s,%s,%s,%s,%s</a:t>
            </a:r>
            <a:r>
              <a:rPr lang="en-US" sz="1400" dirty="0">
                <a:latin typeface="Courier New" panose="02070309020205020404" pitchFamily="49" charset="0"/>
                <a:cs typeface="Courier New" panose="02070309020205020404" pitchFamily="49" charset="0"/>
              </a:rPr>
              <a:t>\n", </a:t>
            </a:r>
            <a:r>
              <a:rPr lang="en-US" sz="1400" dirty="0" err="1">
                <a:latin typeface="Courier New" panose="02070309020205020404" pitchFamily="49" charset="0"/>
                <a:cs typeface="Courier New" panose="02070309020205020404" pitchFamily="49" charset="0"/>
              </a:rPr>
              <a:t>ORI_Result_Print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RE_result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8745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 with ECPRI (UDP)</a:t>
            </a:r>
          </a:p>
        </p:txBody>
      </p:sp>
      <p:sp>
        <p:nvSpPr>
          <p:cNvPr id="3" name="Content Placeholder 2"/>
          <p:cNvSpPr>
            <a:spLocks noGrp="1"/>
          </p:cNvSpPr>
          <p:nvPr>
            <p:ph idx="1"/>
          </p:nvPr>
        </p:nvSpPr>
        <p:spPr>
          <a:xfrm>
            <a:off x="838200" y="1825625"/>
            <a:ext cx="10515600" cy="4072255"/>
          </a:xfrm>
        </p:spPr>
        <p:txBody>
          <a:bodyPr>
            <a:normAutofit fontScale="92500" lnSpcReduction="20000"/>
          </a:bodyPr>
          <a:lstStyle/>
          <a:p>
            <a:r>
              <a:rPr lang="en-US" dirty="0"/>
              <a:t>Very simple: </a:t>
            </a:r>
          </a:p>
          <a:p>
            <a:pPr marL="914400" lvl="1" indent="-457200">
              <a:buFont typeface="+mj-lt"/>
              <a:buAutoNum type="arabicPeriod"/>
            </a:pPr>
            <a:r>
              <a:rPr lang="en-US" dirty="0"/>
              <a:t>open a regular UDP socket with the RRU and provide information to RRU about </a:t>
            </a:r>
            <a:r>
              <a:rPr lang="en-US" dirty="0" err="1"/>
              <a:t>gNB</a:t>
            </a:r>
            <a:r>
              <a:rPr lang="en-US" dirty="0"/>
              <a:t> </a:t>
            </a:r>
            <a:r>
              <a:rPr lang="en-US" dirty="0" err="1"/>
              <a:t>fronthaul</a:t>
            </a:r>
            <a:r>
              <a:rPr lang="en-US" dirty="0"/>
              <a:t> networking</a:t>
            </a:r>
          </a:p>
          <a:p>
            <a:pPr marL="914400" lvl="1" indent="-457200">
              <a:buFont typeface="+mj-lt"/>
              <a:buAutoNum type="arabicPeriod"/>
            </a:pPr>
            <a:r>
              <a:rPr lang="en-US" dirty="0"/>
              <a:t>Turn on RX and TX streaming (very similar to UHD) via </a:t>
            </a:r>
            <a:r>
              <a:rPr lang="en-US" dirty="0" err="1"/>
              <a:t>ORI_ObjectStateModification</a:t>
            </a:r>
            <a:r>
              <a:rPr lang="en-US" dirty="0"/>
              <a:t> on the desired RX and TX channels to “unlock” the streamers</a:t>
            </a:r>
          </a:p>
          <a:p>
            <a:pPr marL="914400" lvl="1" indent="-457200">
              <a:buFont typeface="+mj-lt"/>
              <a:buAutoNum type="arabicPeriod"/>
            </a:pPr>
            <a:r>
              <a:rPr lang="en-US" dirty="0"/>
              <a:t>AW2S RRU will start streaming in RX via the socket using a “Vendor Specific” packet format which mimics UHD timestamp mechanism. </a:t>
            </a:r>
          </a:p>
          <a:p>
            <a:pPr lvl="2"/>
            <a:r>
              <a:rPr lang="en-US" dirty="0"/>
              <a:t>Like UHD, it is also a synchronous protocol with the RRU as a synchronization source. Multiple RRU are synchronized by GPS. PTP is not used and </a:t>
            </a:r>
            <a:r>
              <a:rPr lang="en-US" dirty="0" err="1"/>
              <a:t>gNB</a:t>
            </a:r>
            <a:r>
              <a:rPr lang="en-US" dirty="0"/>
              <a:t> doesn’t need PTP (unlike O-RAN)</a:t>
            </a:r>
          </a:p>
          <a:p>
            <a:pPr marL="914400" lvl="1" indent="-457200">
              <a:buFont typeface="+mj-lt"/>
              <a:buAutoNum type="arabicPeriod"/>
            </a:pPr>
            <a:r>
              <a:rPr lang="en-US" dirty="0"/>
              <a:t>Use regular </a:t>
            </a:r>
            <a:r>
              <a:rPr lang="en-US" dirty="0" err="1"/>
              <a:t>recv</a:t>
            </a:r>
            <a:r>
              <a:rPr lang="en-US" dirty="0"/>
              <a:t> to grab each packet</a:t>
            </a:r>
          </a:p>
          <a:p>
            <a:r>
              <a:rPr lang="en-US" dirty="0"/>
              <a:t>RX packets</a:t>
            </a:r>
          </a:p>
          <a:p>
            <a:pPr lvl="1"/>
            <a:r>
              <a:rPr lang="en-US" dirty="0"/>
              <a:t>Transport headers (Ethernet, UDP), ECPRI header, Application header (64-bit Timestamp, antenna port, 256 32-bit I/Q Samples (16 bit I, 16 bit Q), no compression</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32</a:t>
            </a:fld>
            <a:endParaRPr lang="en-US"/>
          </a:p>
        </p:txBody>
      </p:sp>
    </p:spTree>
    <p:extLst>
      <p:ext uri="{BB962C8B-B14F-4D97-AF65-F5344CB8AC3E}">
        <p14:creationId xmlns:p14="http://schemas.microsoft.com/office/powerpoint/2010/main" val="134724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ECPRI Packet format</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33</a:t>
            </a:fld>
            <a:endParaRPr lang="en-US"/>
          </a:p>
        </p:txBody>
      </p:sp>
      <p:pic>
        <p:nvPicPr>
          <p:cNvPr id="6" name="Picture 5"/>
          <p:cNvPicPr>
            <a:picLocks noChangeAspect="1"/>
          </p:cNvPicPr>
          <p:nvPr/>
        </p:nvPicPr>
        <p:blipFill>
          <a:blip r:embed="rId2"/>
          <a:stretch>
            <a:fillRect/>
          </a:stretch>
        </p:blipFill>
        <p:spPr>
          <a:xfrm>
            <a:off x="6629" y="2117398"/>
            <a:ext cx="5362814" cy="2637086"/>
          </a:xfrm>
          <a:prstGeom prst="rect">
            <a:avLst/>
          </a:prstGeom>
        </p:spPr>
      </p:pic>
      <p:pic>
        <p:nvPicPr>
          <p:cNvPr id="7" name="Picture 6"/>
          <p:cNvPicPr>
            <a:picLocks noChangeAspect="1"/>
          </p:cNvPicPr>
          <p:nvPr/>
        </p:nvPicPr>
        <p:blipFill>
          <a:blip r:embed="rId3"/>
          <a:stretch>
            <a:fillRect/>
          </a:stretch>
        </p:blipFill>
        <p:spPr>
          <a:xfrm>
            <a:off x="4961262" y="1986687"/>
            <a:ext cx="3649338" cy="3330463"/>
          </a:xfrm>
          <a:prstGeom prst="rect">
            <a:avLst/>
          </a:prstGeom>
        </p:spPr>
      </p:pic>
      <p:pic>
        <p:nvPicPr>
          <p:cNvPr id="8" name="Picture 7"/>
          <p:cNvPicPr>
            <a:picLocks noChangeAspect="1"/>
          </p:cNvPicPr>
          <p:nvPr/>
        </p:nvPicPr>
        <p:blipFill>
          <a:blip r:embed="rId4"/>
          <a:stretch>
            <a:fillRect/>
          </a:stretch>
        </p:blipFill>
        <p:spPr>
          <a:xfrm>
            <a:off x="8451752" y="1667508"/>
            <a:ext cx="3442129" cy="1768433"/>
          </a:xfrm>
          <a:prstGeom prst="rect">
            <a:avLst/>
          </a:prstGeom>
        </p:spPr>
      </p:pic>
      <p:pic>
        <p:nvPicPr>
          <p:cNvPr id="9" name="Picture 8"/>
          <p:cNvPicPr>
            <a:picLocks noChangeAspect="1"/>
          </p:cNvPicPr>
          <p:nvPr/>
        </p:nvPicPr>
        <p:blipFill>
          <a:blip r:embed="rId5"/>
          <a:stretch>
            <a:fillRect/>
          </a:stretch>
        </p:blipFill>
        <p:spPr>
          <a:xfrm>
            <a:off x="8610600" y="3435941"/>
            <a:ext cx="3283281" cy="2565988"/>
          </a:xfrm>
          <a:prstGeom prst="rect">
            <a:avLst/>
          </a:prstGeom>
        </p:spPr>
      </p:pic>
    </p:spTree>
    <p:extLst>
      <p:ext uri="{BB962C8B-B14F-4D97-AF65-F5344CB8AC3E}">
        <p14:creationId xmlns:p14="http://schemas.microsoft.com/office/powerpoint/2010/main" val="875477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OAI snippet</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34</a:t>
            </a:fld>
            <a:endParaRPr lang="en-US"/>
          </a:p>
        </p:txBody>
      </p:sp>
      <p:sp>
        <p:nvSpPr>
          <p:cNvPr id="6" name="TextBox 5"/>
          <p:cNvSpPr txBox="1"/>
          <p:nvPr/>
        </p:nvSpPr>
        <p:spPr>
          <a:xfrm>
            <a:off x="838200" y="1333309"/>
            <a:ext cx="10515600" cy="4893647"/>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  buff2=(void*)&amp;</a:t>
            </a:r>
            <a:r>
              <a:rPr lang="en-US" sz="1200" dirty="0" err="1">
                <a:latin typeface="Courier New" panose="02070309020205020404" pitchFamily="49" charset="0"/>
                <a:cs typeface="Courier New" panose="02070309020205020404" pitchFamily="49" charset="0"/>
              </a:rPr>
              <a:t>buff_tx</a:t>
            </a:r>
            <a:r>
              <a:rPr lang="en-US" sz="1200" dirty="0">
                <a:latin typeface="Courier New" panose="02070309020205020404" pitchFamily="49" charset="0"/>
                <a:cs typeface="Courier New" panose="02070309020205020404" pitchFamily="49" charset="0"/>
              </a:rPr>
              <a:t>[2] - APP_HEADER_SIZE_BYTES;</a:t>
            </a:r>
          </a:p>
          <a:p>
            <a:r>
              <a:rPr lang="en-US" sz="1200" b="1" dirty="0">
                <a:latin typeface="Courier New" panose="02070309020205020404" pitchFamily="49" charset="0"/>
                <a:cs typeface="Courier New" panose="02070309020205020404" pitchFamily="49" charset="0"/>
              </a:rPr>
              <a:t>// ECPRI Protocol revision + reserved bits (1 byte)</a:t>
            </a:r>
          </a:p>
          <a:p>
            <a:r>
              <a:rPr lang="en-US" sz="1200" b="1" dirty="0">
                <a:latin typeface="Courier New" panose="02070309020205020404" pitchFamily="49" charset="0"/>
                <a:cs typeface="Courier New" panose="02070309020205020404" pitchFamily="49" charset="0"/>
              </a:rPr>
              <a:t>  *(uint8_t *)buff2 = ECPRIREV;</a:t>
            </a:r>
          </a:p>
          <a:p>
            <a:r>
              <a:rPr lang="en-US" sz="1200" b="1" dirty="0">
                <a:latin typeface="Courier New" panose="02070309020205020404" pitchFamily="49" charset="0"/>
                <a:cs typeface="Courier New" panose="02070309020205020404" pitchFamily="49" charset="0"/>
              </a:rPr>
              <a:t>   // ECPRI Message type (1 byte)</a:t>
            </a:r>
          </a:p>
          <a:p>
            <a:r>
              <a:rPr lang="en-US" sz="1200" b="1" dirty="0">
                <a:latin typeface="Courier New" panose="02070309020205020404" pitchFamily="49" charset="0"/>
                <a:cs typeface="Courier New" panose="02070309020205020404" pitchFamily="49" charset="0"/>
              </a:rPr>
              <a:t>  *(uint8_t *)(buff2 + 1) = 64;</a:t>
            </a:r>
          </a:p>
          <a:p>
            <a:r>
              <a:rPr lang="en-US" sz="1200" dirty="0">
                <a:latin typeface="Courier New" panose="02070309020205020404" pitchFamily="49" charset="0"/>
                <a:cs typeface="Courier New" panose="02070309020205020404" pitchFamily="49" charset="0"/>
              </a:rPr>
              <a:t>  openair0_timestamp TS = timestamp + </a:t>
            </a:r>
            <a:r>
              <a:rPr lang="en-US" sz="1200" dirty="0" err="1">
                <a:latin typeface="Courier New" panose="02070309020205020404" pitchFamily="49" charset="0"/>
                <a:cs typeface="Courier New" panose="02070309020205020404" pitchFamily="49" charset="0"/>
              </a:rPr>
              <a:t>fhstate</a:t>
            </a:r>
            <a:r>
              <a:rPr lang="en-US" sz="1200" dirty="0">
                <a:latin typeface="Courier New" panose="02070309020205020404" pitchFamily="49" charset="0"/>
                <a:cs typeface="Courier New" panose="02070309020205020404" pitchFamily="49" charset="0"/>
              </a:rPr>
              <a:t>-&gt;TS0;</a:t>
            </a:r>
          </a:p>
          <a:p>
            <a:r>
              <a:rPr lang="en-US" sz="1200" dirty="0">
                <a:latin typeface="Courier New" panose="02070309020205020404" pitchFamily="49" charset="0"/>
                <a:cs typeface="Courier New" panose="02070309020205020404" pitchFamily="49" charset="0"/>
              </a:rPr>
              <a:t>  TS = (6*device-&gt;</a:t>
            </a:r>
            <a:r>
              <a:rPr lang="en-US" sz="1200" dirty="0" err="1">
                <a:latin typeface="Courier New" panose="02070309020205020404" pitchFamily="49" charset="0"/>
                <a:cs typeface="Courier New" panose="02070309020205020404" pitchFamily="49" charset="0"/>
              </a:rPr>
              <a:t>sampling_rate_ratio_d</a:t>
            </a:r>
            <a:r>
              <a:rPr lang="en-US" sz="1200" dirty="0">
                <a:latin typeface="Courier New" panose="02070309020205020404" pitchFamily="49" charset="0"/>
                <a:cs typeface="Courier New" panose="02070309020205020404" pitchFamily="49" charset="0"/>
              </a:rPr>
              <a:t>*TS)/device-&gt;</a:t>
            </a:r>
            <a:r>
              <a:rPr lang="en-US" sz="1200" dirty="0" err="1">
                <a:latin typeface="Courier New" panose="02070309020205020404" pitchFamily="49" charset="0"/>
                <a:cs typeface="Courier New" panose="02070309020205020404" pitchFamily="49" charset="0"/>
              </a:rPr>
              <a:t>sampling_rate_ratio_n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TS -= device-&gt;</a:t>
            </a:r>
            <a:r>
              <a:rPr lang="en-US" sz="1200" dirty="0" err="1">
                <a:latin typeface="Courier New" panose="02070309020205020404" pitchFamily="49" charset="0"/>
                <a:cs typeface="Courier New" panose="02070309020205020404" pitchFamily="49" charset="0"/>
              </a:rPr>
              <a:t>txrx_offset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TSinc</a:t>
            </a:r>
            <a:r>
              <a:rPr lang="en-US" sz="1200" dirty="0">
                <a:latin typeface="Courier New" panose="02070309020205020404" pitchFamily="49" charset="0"/>
                <a:cs typeface="Courier New" panose="02070309020205020404" pitchFamily="49" charset="0"/>
              </a:rPr>
              <a:t> = (6*256*device-&gt;</a:t>
            </a:r>
            <a:r>
              <a:rPr lang="en-US" sz="1200" dirty="0" err="1">
                <a:latin typeface="Courier New" panose="02070309020205020404" pitchFamily="49" charset="0"/>
                <a:cs typeface="Courier New" panose="02070309020205020404" pitchFamily="49" charset="0"/>
              </a:rPr>
              <a:t>sampling_rate_ratio_d</a:t>
            </a:r>
            <a:r>
              <a:rPr lang="en-US" sz="1200" dirty="0">
                <a:latin typeface="Courier New" panose="02070309020205020404" pitchFamily="49" charset="0"/>
                <a:cs typeface="Courier New" panose="02070309020205020404" pitchFamily="49" charset="0"/>
              </a:rPr>
              <a:t>)/device-&gt;</a:t>
            </a:r>
            <a:r>
              <a:rPr lang="en-US" sz="1200" dirty="0" err="1">
                <a:latin typeface="Courier New" panose="02070309020205020404" pitchFamily="49" charset="0"/>
                <a:cs typeface="Courier New" panose="02070309020205020404" pitchFamily="49" charset="0"/>
              </a:rPr>
              <a:t>sampling_rate_ratio_n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len</a:t>
            </a:r>
            <a:r>
              <a:rPr lang="en-US" sz="1200" dirty="0">
                <a:latin typeface="Courier New" panose="02070309020205020404" pitchFamily="49" charset="0"/>
                <a:cs typeface="Courier New" panose="02070309020205020404" pitchFamily="49" charset="0"/>
              </a:rPr>
              <a:t>=256;</a:t>
            </a:r>
          </a:p>
          <a:p>
            <a:r>
              <a:rPr lang="en-US" sz="1200" dirty="0">
                <a:latin typeface="Courier New" panose="02070309020205020404" pitchFamily="49" charset="0"/>
                <a:cs typeface="Courier New" panose="02070309020205020404" pitchFamily="49" charset="0"/>
              </a:rPr>
              <a:t>  for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offset=0;offset&lt;</a:t>
            </a:r>
            <a:r>
              <a:rPr lang="en-US" sz="1200" dirty="0" err="1">
                <a:latin typeface="Courier New" panose="02070309020205020404" pitchFamily="49" charset="0"/>
                <a:cs typeface="Courier New" panose="02070309020205020404" pitchFamily="49" charset="0"/>
              </a:rPr>
              <a:t>nsamps;offset</a:t>
            </a:r>
            <a:r>
              <a:rPr lang="en-US" sz="1200" dirty="0">
                <a:latin typeface="Courier New" panose="02070309020205020404" pitchFamily="49" charset="0"/>
                <a:cs typeface="Courier New" panose="02070309020205020404" pitchFamily="49" charset="0"/>
              </a:rPr>
              <a:t>+=256,TS+=</a:t>
            </a:r>
            <a:r>
              <a:rPr lang="en-US" sz="1200" dirty="0" err="1">
                <a:latin typeface="Courier New" panose="02070309020205020404" pitchFamily="49" charset="0"/>
                <a:cs typeface="Courier New" panose="02070309020205020404" pitchFamily="49" charset="0"/>
              </a:rPr>
              <a:t>TSinc</a:t>
            </a:r>
            <a:r>
              <a:rPr lang="en-US" sz="1200"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 OAI modified SEQ_ID (4 bytes)</a:t>
            </a:r>
          </a:p>
          <a:p>
            <a:r>
              <a:rPr lang="en-US" sz="1200" b="1" dirty="0">
                <a:latin typeface="Courier New" panose="02070309020205020404" pitchFamily="49" charset="0"/>
                <a:cs typeface="Courier New" panose="02070309020205020404" pitchFamily="49" charset="0"/>
              </a:rPr>
              <a:t>    *(uint64_t *)(buff2 + 6) = TS;</a:t>
            </a:r>
          </a:p>
          <a:p>
            <a:r>
              <a:rPr lang="en-US" sz="1200" dirty="0">
                <a:latin typeface="Courier New" panose="02070309020205020404" pitchFamily="49" charset="0"/>
                <a:cs typeface="Courier New" panose="02070309020205020404" pitchFamily="49" charset="0"/>
              </a:rPr>
              <a:t>    if ((offset + 256) &lt;= </a:t>
            </a:r>
            <a:r>
              <a:rPr lang="en-US" sz="1200" dirty="0" err="1">
                <a:latin typeface="Courier New" panose="02070309020205020404" pitchFamily="49" charset="0"/>
                <a:cs typeface="Courier New" panose="02070309020205020404" pitchFamily="49" charset="0"/>
              </a:rPr>
              <a:t>nsamps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len</a:t>
            </a:r>
            <a:r>
              <a:rPr lang="en-US" sz="1200" dirty="0">
                <a:latin typeface="Courier New" panose="02070309020205020404" pitchFamily="49" charset="0"/>
                <a:cs typeface="Courier New" panose="02070309020205020404" pitchFamily="49" charset="0"/>
              </a:rPr>
              <a:t>=1024;</a:t>
            </a:r>
          </a:p>
          <a:p>
            <a:r>
              <a:rPr lang="en-US" sz="1200" dirty="0">
                <a:latin typeface="Courier New" panose="02070309020205020404" pitchFamily="49" charset="0"/>
                <a:cs typeface="Courier New" panose="02070309020205020404" pitchFamily="49" charset="0"/>
              </a:rPr>
              <a:t>    else </a:t>
            </a:r>
            <a:r>
              <a:rPr lang="en-US" sz="1200" dirty="0" err="1">
                <a:latin typeface="Courier New" panose="02070309020205020404" pitchFamily="49" charset="0"/>
                <a:cs typeface="Courier New" panose="02070309020205020404" pitchFamily="49" charset="0"/>
              </a:rPr>
              <a:t>len</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nsamps</a:t>
            </a:r>
            <a:r>
              <a:rPr lang="en-US" sz="1200" dirty="0">
                <a:latin typeface="Courier New" panose="02070309020205020404" pitchFamily="49" charset="0"/>
                <a:cs typeface="Courier New" panose="02070309020205020404" pitchFamily="49" charset="0"/>
              </a:rPr>
              <a:t>-offset)&lt;&lt;2;</a:t>
            </a:r>
          </a:p>
          <a:p>
            <a:r>
              <a:rPr lang="en-US" sz="1200" b="1" dirty="0">
                <a:latin typeface="Courier New" panose="02070309020205020404" pitchFamily="49" charset="0"/>
                <a:cs typeface="Courier New" panose="02070309020205020404" pitchFamily="49" charset="0"/>
              </a:rPr>
              <a:t>    // ECPRI Payload Size (2 bytes)</a:t>
            </a:r>
          </a:p>
          <a:p>
            <a:r>
              <a:rPr lang="en-US" sz="1200" b="1" dirty="0">
                <a:latin typeface="Courier New" panose="02070309020205020404" pitchFamily="49" charset="0"/>
                <a:cs typeface="Courier New" panose="02070309020205020404" pitchFamily="49" charset="0"/>
              </a:rPr>
              <a:t>    *(uint8_t *)(buff2 + 2) = </a:t>
            </a:r>
            <a:r>
              <a:rPr lang="en-US" sz="1200" b="1" dirty="0" err="1">
                <a:latin typeface="Courier New" panose="02070309020205020404" pitchFamily="49" charset="0"/>
                <a:cs typeface="Courier New" panose="02070309020205020404" pitchFamily="49" charset="0"/>
              </a:rPr>
              <a:t>len</a:t>
            </a:r>
            <a:r>
              <a:rPr lang="en-US" sz="1200" b="1" dirty="0">
                <a:latin typeface="Courier New" panose="02070309020205020404" pitchFamily="49" charset="0"/>
                <a:cs typeface="Courier New" panose="02070309020205020404" pitchFamily="49" charset="0"/>
              </a:rPr>
              <a:t>&gt;&gt;8;    *(uint8_t *)(buff2 + 3) = len&amp;0xff;</a:t>
            </a:r>
          </a:p>
          <a:p>
            <a:r>
              <a:rPr lang="en-US" sz="1200" dirty="0">
                <a:latin typeface="Courier New" panose="02070309020205020404" pitchFamily="49" charset="0"/>
                <a:cs typeface="Courier New" panose="02070309020205020404" pitchFamily="49" charset="0"/>
              </a:rPr>
              <a:t>    for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aid = 0; aid&lt;</a:t>
            </a:r>
            <a:r>
              <a:rPr lang="en-US" sz="1200" dirty="0" err="1">
                <a:latin typeface="Courier New" panose="02070309020205020404" pitchFamily="49" charset="0"/>
                <a:cs typeface="Courier New" panose="02070309020205020404" pitchFamily="49" charset="0"/>
              </a:rPr>
              <a:t>nant</a:t>
            </a:r>
            <a:r>
              <a:rPr lang="en-US" sz="1200" dirty="0">
                <a:latin typeface="Courier New" panose="02070309020205020404" pitchFamily="49" charset="0"/>
                <a:cs typeface="Courier New" panose="02070309020205020404" pitchFamily="49" charset="0"/>
              </a:rPr>
              <a:t>; aid++) {</a:t>
            </a:r>
          </a:p>
          <a:p>
            <a:r>
              <a:rPr lang="en-US" sz="1200" b="1" dirty="0">
                <a:latin typeface="Courier New" panose="02070309020205020404" pitchFamily="49" charset="0"/>
                <a:cs typeface="Courier New" panose="02070309020205020404" pitchFamily="49" charset="0"/>
              </a:rPr>
              <a:t>      // ECPRI PC_ID (2 bytes)</a:t>
            </a:r>
          </a:p>
          <a:p>
            <a:r>
              <a:rPr lang="en-US" sz="1200" b="1" dirty="0">
                <a:latin typeface="Courier New" panose="02070309020205020404" pitchFamily="49" charset="0"/>
                <a:cs typeface="Courier New" panose="02070309020205020404" pitchFamily="49" charset="0"/>
              </a:rPr>
              <a:t>      *(uint16_t *)(buff2 + 4) = aid; </a:t>
            </a:r>
          </a:p>
          <a:p>
            <a:r>
              <a:rPr lang="en-US" sz="1200" dirty="0">
                <a:latin typeface="Courier New" panose="02070309020205020404" pitchFamily="49" charset="0"/>
                <a:cs typeface="Courier New" panose="02070309020205020404" pitchFamily="49" charset="0"/>
              </a:rPr>
              <a:t>// … some IQ sample processing removed here</a:t>
            </a:r>
          </a:p>
          <a:p>
            <a:r>
              <a:rPr lang="en-US" sz="1200" dirty="0">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bytes_sent</a:t>
            </a:r>
            <a:r>
              <a:rPr lang="en-US" sz="1200" b="1" dirty="0">
                <a:solidFill>
                  <a:srgbClr val="FF0000"/>
                </a:solidFill>
                <a:latin typeface="Courier New" panose="02070309020205020404" pitchFamily="49" charset="0"/>
                <a:cs typeface="Courier New" panose="02070309020205020404" pitchFamily="49" charset="0"/>
              </a:rPr>
              <a:t> = </a:t>
            </a:r>
            <a:r>
              <a:rPr lang="en-US" sz="1200" b="1" dirty="0" err="1">
                <a:solidFill>
                  <a:srgbClr val="FF0000"/>
                </a:solidFill>
                <a:latin typeface="Courier New" panose="02070309020205020404" pitchFamily="49" charset="0"/>
                <a:cs typeface="Courier New" panose="02070309020205020404" pitchFamily="49" charset="0"/>
              </a:rPr>
              <a:t>sendto</a:t>
            </a:r>
            <a:r>
              <a:rPr lang="en-US" sz="1200" b="1" dirty="0">
                <a:solidFill>
                  <a:srgbClr val="FF0000"/>
                </a:solidFill>
                <a:latin typeface="Courier New" panose="02070309020205020404" pitchFamily="49" charset="0"/>
                <a:cs typeface="Courier New" panose="02070309020205020404" pitchFamily="49" charset="0"/>
              </a:rPr>
              <a:t>(eth-&gt;</a:t>
            </a:r>
            <a:r>
              <a:rPr lang="en-US" sz="1200" b="1" dirty="0" err="1">
                <a:solidFill>
                  <a:srgbClr val="FF0000"/>
                </a:solidFill>
                <a:latin typeface="Courier New" panose="02070309020205020404" pitchFamily="49" charset="0"/>
                <a:cs typeface="Courier New" panose="02070309020205020404" pitchFamily="49" charset="0"/>
              </a:rPr>
              <a:t>sockfdd</a:t>
            </a:r>
            <a:r>
              <a:rPr lang="en-US" sz="1200" b="1" dirty="0">
                <a:solidFill>
                  <a:srgbClr val="FF0000"/>
                </a:solidFill>
                <a:latin typeface="Courier New" panose="02070309020205020404" pitchFamily="49" charset="0"/>
                <a:cs typeface="Courier New" panose="02070309020205020404" pitchFamily="49" charset="0"/>
              </a:rPr>
              <a:t>[0],buff2,</a:t>
            </a:r>
          </a:p>
          <a:p>
            <a:r>
              <a:rPr lang="en-US" sz="1200" b="1" dirty="0">
                <a:solidFill>
                  <a:srgbClr val="FF0000"/>
                </a:solidFill>
                <a:latin typeface="Courier New" panose="02070309020205020404" pitchFamily="49" charset="0"/>
                <a:cs typeface="Courier New" panose="02070309020205020404" pitchFamily="49" charset="0"/>
              </a:rPr>
              <a:t>                          UDP_PACKET_SIZE_BYTES(</a:t>
            </a:r>
            <a:r>
              <a:rPr lang="en-US" sz="1200" b="1" dirty="0" err="1">
                <a:solidFill>
                  <a:srgbClr val="FF0000"/>
                </a:solidFill>
                <a:latin typeface="Courier New" panose="02070309020205020404" pitchFamily="49" charset="0"/>
                <a:cs typeface="Courier New" panose="02070309020205020404" pitchFamily="49" charset="0"/>
              </a:rPr>
              <a:t>len</a:t>
            </a:r>
            <a:r>
              <a:rPr lang="en-US" sz="1200" b="1" dirty="0">
                <a:solidFill>
                  <a:srgbClr val="FF0000"/>
                </a:solidFill>
                <a:latin typeface="Courier New" panose="02070309020205020404" pitchFamily="49" charset="0"/>
                <a:cs typeface="Courier New" panose="02070309020205020404" pitchFamily="49" charset="0"/>
              </a:rPr>
              <a:t>&gt;&gt;2), </a:t>
            </a:r>
            <a:r>
              <a:rPr lang="en-US" sz="1200" b="1" dirty="0" err="1">
                <a:solidFill>
                  <a:srgbClr val="FF0000"/>
                </a:solidFill>
                <a:latin typeface="Courier New" panose="02070309020205020404" pitchFamily="49" charset="0"/>
                <a:cs typeface="Courier New" panose="02070309020205020404" pitchFamily="49" charset="0"/>
              </a:rPr>
              <a:t>sendto_flag</a:t>
            </a:r>
            <a:r>
              <a:rPr lang="en-US" sz="1200" b="1" dirty="0">
                <a:solidFill>
                  <a:srgbClr val="FF0000"/>
                </a:solidFill>
                <a:latin typeface="Courier New" panose="02070309020205020404" pitchFamily="49" charset="0"/>
                <a:cs typeface="Courier New" panose="02070309020205020404" pitchFamily="49" charset="0"/>
              </a:rPr>
              <a:t>,</a:t>
            </a:r>
          </a:p>
          <a:p>
            <a:r>
              <a:rPr lang="en-US" sz="1200" b="1" dirty="0">
                <a:solidFill>
                  <a:srgbClr val="FF0000"/>
                </a:solidFill>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struct</a:t>
            </a:r>
            <a:r>
              <a:rPr lang="en-US" sz="1200" b="1" dirty="0">
                <a:solidFill>
                  <a:srgbClr val="FF0000"/>
                </a:solidFill>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sockaddr</a:t>
            </a:r>
            <a:r>
              <a:rPr lang="en-US" sz="1200" b="1" dirty="0">
                <a:solidFill>
                  <a:srgbClr val="FF0000"/>
                </a:solidFill>
                <a:latin typeface="Courier New" panose="02070309020205020404" pitchFamily="49" charset="0"/>
                <a:cs typeface="Courier New" panose="02070309020205020404" pitchFamily="49" charset="0"/>
              </a:rPr>
              <a:t>*)&amp;eth-&gt;</a:t>
            </a:r>
            <a:r>
              <a:rPr lang="en-US" sz="1200" b="1" dirty="0" err="1">
                <a:solidFill>
                  <a:srgbClr val="FF0000"/>
                </a:solidFill>
                <a:latin typeface="Courier New" panose="02070309020205020404" pitchFamily="49" charset="0"/>
                <a:cs typeface="Courier New" panose="02070309020205020404" pitchFamily="49" charset="0"/>
              </a:rPr>
              <a:t>dest_addrd</a:t>
            </a:r>
            <a:r>
              <a:rPr lang="en-US" sz="1200" b="1" dirty="0">
                <a:solidFill>
                  <a:srgbClr val="FF0000"/>
                </a:solidFill>
                <a:latin typeface="Courier New" panose="02070309020205020404" pitchFamily="49" charset="0"/>
                <a:cs typeface="Courier New" panose="02070309020205020404" pitchFamily="49" charset="0"/>
              </a:rPr>
              <a:t>,</a:t>
            </a:r>
          </a:p>
          <a:p>
            <a:r>
              <a:rPr lang="en-US" sz="1200" b="1" dirty="0">
                <a:solidFill>
                  <a:srgbClr val="FF0000"/>
                </a:solidFill>
                <a:latin typeface="Courier New" panose="02070309020205020404" pitchFamily="49" charset="0"/>
                <a:cs typeface="Courier New" panose="02070309020205020404" pitchFamily="49" charset="0"/>
              </a:rPr>
              <a:t>                          eth-&gt;</a:t>
            </a:r>
            <a:r>
              <a:rPr lang="en-US" sz="1200" b="1" dirty="0" err="1">
                <a:solidFill>
                  <a:srgbClr val="FF0000"/>
                </a:solidFill>
                <a:latin typeface="Courier New" panose="02070309020205020404" pitchFamily="49" charset="0"/>
                <a:cs typeface="Courier New" panose="02070309020205020404" pitchFamily="49" charset="0"/>
              </a:rPr>
              <a:t>addr_len</a:t>
            </a:r>
            <a:r>
              <a:rPr lang="en-US" sz="1200" b="1" dirty="0">
                <a:solidFill>
                  <a:srgbClr val="FF0000"/>
                </a:solidFill>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
        <p:nvSpPr>
          <p:cNvPr id="7" name="Right Arrow 6"/>
          <p:cNvSpPr/>
          <p:nvPr/>
        </p:nvSpPr>
        <p:spPr>
          <a:xfrm rot="10800000">
            <a:off x="6172200" y="4864608"/>
            <a:ext cx="868680"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81860" y="4806173"/>
            <a:ext cx="2932469" cy="369332"/>
          </a:xfrm>
          <a:prstGeom prst="rect">
            <a:avLst/>
          </a:prstGeom>
          <a:noFill/>
        </p:spPr>
        <p:txBody>
          <a:bodyPr wrap="none" rtlCol="0">
            <a:spAutoFit/>
          </a:bodyPr>
          <a:lstStyle/>
          <a:p>
            <a:r>
              <a:rPr lang="en-US" b="1" dirty="0">
                <a:solidFill>
                  <a:schemeClr val="accent1"/>
                </a:solidFill>
              </a:rPr>
              <a:t>PC_ID contains Antenna Port</a:t>
            </a:r>
          </a:p>
        </p:txBody>
      </p:sp>
      <p:sp>
        <p:nvSpPr>
          <p:cNvPr id="9" name="Right Arrow 8"/>
          <p:cNvSpPr/>
          <p:nvPr/>
        </p:nvSpPr>
        <p:spPr>
          <a:xfrm rot="10800000">
            <a:off x="5737859" y="3371088"/>
            <a:ext cx="868680"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14576" y="3332726"/>
            <a:ext cx="3719544" cy="369332"/>
          </a:xfrm>
          <a:prstGeom prst="rect">
            <a:avLst/>
          </a:prstGeom>
          <a:noFill/>
        </p:spPr>
        <p:txBody>
          <a:bodyPr wrap="none" rtlCol="0">
            <a:spAutoFit/>
          </a:bodyPr>
          <a:lstStyle/>
          <a:p>
            <a:r>
              <a:rPr lang="en-US" b="1" dirty="0">
                <a:solidFill>
                  <a:schemeClr val="accent1"/>
                </a:solidFill>
              </a:rPr>
              <a:t>SEQ_ID contains UHD-like timestamp</a:t>
            </a:r>
          </a:p>
        </p:txBody>
      </p:sp>
      <p:sp>
        <p:nvSpPr>
          <p:cNvPr id="11" name="Right Arrow 10"/>
          <p:cNvSpPr/>
          <p:nvPr/>
        </p:nvSpPr>
        <p:spPr>
          <a:xfrm rot="10800000">
            <a:off x="5625083" y="1950720"/>
            <a:ext cx="868680"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01800" y="1912358"/>
            <a:ext cx="4264565" cy="369332"/>
          </a:xfrm>
          <a:prstGeom prst="rect">
            <a:avLst/>
          </a:prstGeom>
          <a:noFill/>
        </p:spPr>
        <p:txBody>
          <a:bodyPr wrap="none" rtlCol="0">
            <a:spAutoFit/>
          </a:bodyPr>
          <a:lstStyle/>
          <a:p>
            <a:r>
              <a:rPr lang="en-US" b="1" dirty="0">
                <a:solidFill>
                  <a:schemeClr val="accent1"/>
                </a:solidFill>
              </a:rPr>
              <a:t>ECPRI message type is “Vendor Specific” </a:t>
            </a:r>
            <a:r>
              <a:rPr lang="en-US" b="1" dirty="0">
                <a:solidFill>
                  <a:schemeClr val="accent1"/>
                </a:solidFill>
                <a:sym typeface="Wingdings" panose="05000000000000000000" pitchFamily="2" charset="2"/>
              </a:rPr>
              <a:t></a:t>
            </a:r>
            <a:endParaRPr lang="en-US" b="1" dirty="0">
              <a:solidFill>
                <a:schemeClr val="accent1"/>
              </a:solidFill>
            </a:endParaRPr>
          </a:p>
        </p:txBody>
      </p:sp>
    </p:spTree>
    <p:extLst>
      <p:ext uri="{BB962C8B-B14F-4D97-AF65-F5344CB8AC3E}">
        <p14:creationId xmlns:p14="http://schemas.microsoft.com/office/powerpoint/2010/main" val="3046114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notes on non O-RAN ECPRI in OAI</a:t>
            </a:r>
          </a:p>
        </p:txBody>
      </p:sp>
      <p:sp>
        <p:nvSpPr>
          <p:cNvPr id="3" name="Content Placeholder 2"/>
          <p:cNvSpPr>
            <a:spLocks noGrp="1"/>
          </p:cNvSpPr>
          <p:nvPr>
            <p:ph idx="1"/>
          </p:nvPr>
        </p:nvSpPr>
        <p:spPr/>
        <p:txBody>
          <a:bodyPr/>
          <a:lstStyle/>
          <a:p>
            <a:r>
              <a:rPr lang="en-US" dirty="0"/>
              <a:t>Simple implementation of a limited set of ECPRI PDUs for AW2S RRU</a:t>
            </a:r>
          </a:p>
          <a:p>
            <a:pPr lvl="1"/>
            <a:r>
              <a:rPr lang="en-US" dirty="0"/>
              <a:t>One vendor-specific format for AW2S</a:t>
            </a:r>
          </a:p>
          <a:p>
            <a:r>
              <a:rPr lang="en-US" dirty="0"/>
              <a:t>Makes use of basic </a:t>
            </a:r>
            <a:r>
              <a:rPr lang="en-US" dirty="0" err="1"/>
              <a:t>linux</a:t>
            </a:r>
            <a:r>
              <a:rPr lang="en-US" dirty="0"/>
              <a:t> sockets (no DPDK)</a:t>
            </a:r>
          </a:p>
          <a:p>
            <a:pPr lvl="1"/>
            <a:r>
              <a:rPr lang="en-US" dirty="0"/>
              <a:t>One RX thread (CPU core) constantly listening to a socket - </a:t>
            </a:r>
            <a:r>
              <a:rPr lang="en-US" dirty="0" err="1">
                <a:latin typeface="Courier New" panose="02070309020205020404" pitchFamily="49" charset="0"/>
                <a:cs typeface="Courier New" panose="02070309020205020404" pitchFamily="49" charset="0"/>
              </a:rPr>
              <a:t>recvfrom</a:t>
            </a:r>
            <a:r>
              <a:rPr lang="en-US" dirty="0">
                <a:latin typeface="Courier New" panose="02070309020205020404" pitchFamily="49" charset="0"/>
                <a:cs typeface="Courier New" panose="02070309020205020404" pitchFamily="49" charset="0"/>
              </a:rPr>
              <a:t>()</a:t>
            </a:r>
          </a:p>
          <a:p>
            <a:pPr lvl="2"/>
            <a:r>
              <a:rPr lang="en-US" dirty="0"/>
              <a:t>Linux kernel is quite efficient in the end. A single 3GHz Xeon core is sufficient for 4 antenna streaming @ 61.44 </a:t>
            </a:r>
            <a:r>
              <a:rPr lang="en-US" dirty="0" err="1"/>
              <a:t>Msps</a:t>
            </a:r>
            <a:r>
              <a:rPr lang="en-US" dirty="0"/>
              <a:t> (50 MHz 5G channel)</a:t>
            </a:r>
          </a:p>
          <a:p>
            <a:pPr lvl="1"/>
            <a:r>
              <a:rPr lang="en-US" dirty="0"/>
              <a:t>One TX thread (CPU core) with queue-based messages triggering </a:t>
            </a:r>
            <a:r>
              <a:rPr lang="en-US" dirty="0" err="1">
                <a:latin typeface="Courier New" panose="02070309020205020404" pitchFamily="49" charset="0"/>
                <a:cs typeface="Courier New" panose="02070309020205020404" pitchFamily="49" charset="0"/>
              </a:rPr>
              <a:t>sendto</a:t>
            </a:r>
            <a:r>
              <a:rPr lang="en-US" dirty="0">
                <a:latin typeface="Courier New" panose="02070309020205020404" pitchFamily="49" charset="0"/>
                <a:cs typeface="Courier New" panose="02070309020205020404" pitchFamily="49" charset="0"/>
              </a:rPr>
              <a:t>()</a:t>
            </a:r>
          </a:p>
          <a:p>
            <a:pPr lvl="1"/>
            <a:r>
              <a:rPr lang="en-US" dirty="0"/>
              <a:t>One socket per RRU (can aggregate multiple RRU on common synch)</a:t>
            </a:r>
          </a:p>
          <a:p>
            <a:pPr lvl="1"/>
            <a:r>
              <a:rPr lang="en-US" dirty="0"/>
              <a:t>So, 2 CPUs cores per socket is enough for a 4-antenna RRU. This is very likely less than what is used by UHD (hard to tell) and certainly less than DPDK </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35</a:t>
            </a:fld>
            <a:endParaRPr lang="en-US"/>
          </a:p>
        </p:txBody>
      </p:sp>
    </p:spTree>
    <p:extLst>
      <p:ext uri="{BB962C8B-B14F-4D97-AF65-F5344CB8AC3E}">
        <p14:creationId xmlns:p14="http://schemas.microsoft.com/office/powerpoint/2010/main" val="809100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O-RAN Open FHI</a:t>
            </a:r>
          </a:p>
        </p:txBody>
      </p:sp>
      <p:sp>
        <p:nvSpPr>
          <p:cNvPr id="3" name="Content Placeholder 2"/>
          <p:cNvSpPr>
            <a:spLocks noGrp="1"/>
          </p:cNvSpPr>
          <p:nvPr>
            <p:ph idx="1"/>
          </p:nvPr>
        </p:nvSpPr>
        <p:spPr>
          <a:xfrm>
            <a:off x="838200" y="1571816"/>
            <a:ext cx="10515600" cy="4486275"/>
          </a:xfrm>
        </p:spPr>
        <p:txBody>
          <a:bodyPr>
            <a:normAutofit fontScale="70000" lnSpcReduction="20000"/>
          </a:bodyPr>
          <a:lstStyle/>
          <a:p>
            <a:r>
              <a:rPr lang="en-US" dirty="0"/>
              <a:t>O-RAN FHI is quite a bit more complex than AW2S ECPRI, but to their credit :</a:t>
            </a:r>
          </a:p>
          <a:p>
            <a:pPr lvl="1"/>
            <a:r>
              <a:rPr lang="en-US" dirty="0"/>
              <a:t>SW version is </a:t>
            </a:r>
            <a:r>
              <a:rPr lang="en-US" b="1" dirty="0"/>
              <a:t>fully open-source and distributed by O-RAN software community</a:t>
            </a:r>
            <a:r>
              <a:rPr lang="en-US" dirty="0"/>
              <a:t> (Intel implementation)</a:t>
            </a:r>
          </a:p>
          <a:p>
            <a:r>
              <a:rPr lang="en-US" dirty="0"/>
              <a:t>Really optimized for Intel-based x86-64 (will not run as intended today on AMD, some routines use AVX512 and would need to be rewritten for AVX2)</a:t>
            </a:r>
          </a:p>
          <a:p>
            <a:r>
              <a:rPr lang="en-US" dirty="0"/>
              <a:t>Still uses ECPRI as transport, but the application packets are more complex (control and user plane use the ECPRI protocol). Recall, control for AW2S ECPRI made use of ORI for control.</a:t>
            </a:r>
          </a:p>
          <a:p>
            <a:r>
              <a:rPr lang="en-US" dirty="0"/>
              <a:t>Main differences</a:t>
            </a:r>
          </a:p>
          <a:p>
            <a:pPr lvl="1"/>
            <a:r>
              <a:rPr lang="en-US" b="1" dirty="0"/>
              <a:t>Management protocol based on </a:t>
            </a:r>
            <a:r>
              <a:rPr lang="en-US" b="1" dirty="0" err="1"/>
              <a:t>netconf</a:t>
            </a:r>
            <a:r>
              <a:rPr lang="en-US" b="1" dirty="0"/>
              <a:t> and yang data models is required on compliant O-RU</a:t>
            </a:r>
          </a:p>
          <a:p>
            <a:pPr lvl="1"/>
            <a:r>
              <a:rPr lang="en-US" dirty="0"/>
              <a:t>Raw Ethernet is used on most O-RU ,at least ones we have started using</a:t>
            </a:r>
          </a:p>
          <a:p>
            <a:pPr lvl="1"/>
            <a:r>
              <a:rPr lang="en-US" dirty="0"/>
              <a:t>Usually 2-3 different VLAN tags required (need </a:t>
            </a:r>
            <a:r>
              <a:rPr lang="en-US" dirty="0" err="1"/>
              <a:t>sriov</a:t>
            </a:r>
            <a:r>
              <a:rPr lang="en-US" dirty="0"/>
              <a:t>): management, control/user plane</a:t>
            </a:r>
          </a:p>
          <a:p>
            <a:pPr lvl="1"/>
            <a:r>
              <a:rPr lang="en-US" dirty="0"/>
              <a:t>DHCP is required on compliant O-RU</a:t>
            </a:r>
          </a:p>
          <a:p>
            <a:pPr lvl="1"/>
            <a:r>
              <a:rPr lang="en-US" dirty="0"/>
              <a:t>PTP is required and NIC in O-DU (</a:t>
            </a:r>
            <a:r>
              <a:rPr lang="en-US" dirty="0" err="1"/>
              <a:t>gNB</a:t>
            </a:r>
            <a:r>
              <a:rPr lang="en-US" dirty="0"/>
              <a:t>) needs PTP HW timestamping support</a:t>
            </a:r>
          </a:p>
          <a:p>
            <a:pPr lvl="1"/>
            <a:r>
              <a:rPr lang="en-US" dirty="0"/>
              <a:t>Need to intervene higher in the RAN L1 protocol (multiple physical channels)</a:t>
            </a:r>
          </a:p>
          <a:p>
            <a:pPr lvl="2"/>
            <a:r>
              <a:rPr lang="en-US" dirty="0"/>
              <a:t>Non-zero TX PRBs need to be sent according O-RAN protocol</a:t>
            </a:r>
          </a:p>
          <a:p>
            <a:pPr lvl="2"/>
            <a:r>
              <a:rPr lang="en-US" dirty="0"/>
              <a:t>Non-zero RX PRBs for PUSCH/PUCCH/SRS are requested from O-RU along with special PRACH PDUs (different OFDM numerology)</a:t>
            </a:r>
          </a:p>
          <a:p>
            <a:pPr lvl="2"/>
            <a:r>
              <a:rPr lang="en-US" dirty="0"/>
              <a:t>C-plane packets contain configuration information for transmitted and requests PDUs (a bit like (N)FAPI</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36</a:t>
            </a:fld>
            <a:endParaRPr lang="en-US"/>
          </a:p>
        </p:txBody>
      </p:sp>
    </p:spTree>
    <p:extLst>
      <p:ext uri="{BB962C8B-B14F-4D97-AF65-F5344CB8AC3E}">
        <p14:creationId xmlns:p14="http://schemas.microsoft.com/office/powerpoint/2010/main" val="3442189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66B46C-BA8F-401D-A92C-A71E4A100ECF}"/>
              </a:ext>
            </a:extLst>
          </p:cNvPr>
          <p:cNvSpPr>
            <a:spLocks noGrp="1"/>
          </p:cNvSpPr>
          <p:nvPr>
            <p:ph type="title"/>
          </p:nvPr>
        </p:nvSpPr>
        <p:spPr>
          <a:xfrm>
            <a:off x="655320" y="2677251"/>
            <a:ext cx="10515600" cy="1790246"/>
          </a:xfrm>
        </p:spPr>
        <p:txBody>
          <a:bodyPr>
            <a:normAutofit fontScale="90000"/>
          </a:bodyPr>
          <a:lstStyle/>
          <a:p>
            <a:r>
              <a:rPr lang="en-US" dirty="0"/>
              <a:t>Part 3</a:t>
            </a:r>
            <a:br>
              <a:rPr lang="en-US" dirty="0"/>
            </a:br>
            <a:r>
              <a:rPr lang="en-US" dirty="0"/>
              <a:t>Transitioning software radios like OAI to O-RAN Open Fronthaul Interface devices </a:t>
            </a:r>
          </a:p>
        </p:txBody>
      </p:sp>
      <p:sp>
        <p:nvSpPr>
          <p:cNvPr id="4" name="Footer Placeholder 3">
            <a:extLst>
              <a:ext uri="{FF2B5EF4-FFF2-40B4-BE49-F238E27FC236}">
                <a16:creationId xmlns:a16="http://schemas.microsoft.com/office/drawing/2014/main" id="{CDA18D1C-3C67-44A7-BE1C-4A6E749A2A67}"/>
              </a:ext>
            </a:extLst>
          </p:cNvPr>
          <p:cNvSpPr>
            <a:spLocks noGrp="1"/>
          </p:cNvSpPr>
          <p:nvPr>
            <p:ph type="ftr" sz="quarter" idx="11"/>
          </p:nvPr>
        </p:nvSpPr>
        <p:spPr/>
        <p:txBody>
          <a:bodyPr/>
          <a:lstStyle/>
          <a:p>
            <a:r>
              <a:rPr lang="en-US"/>
              <a:t>Overview of Fronthaul Systems,  7th June 2024</a:t>
            </a:r>
          </a:p>
        </p:txBody>
      </p:sp>
      <p:sp>
        <p:nvSpPr>
          <p:cNvPr id="5" name="Slide Number Placeholder 4">
            <a:extLst>
              <a:ext uri="{FF2B5EF4-FFF2-40B4-BE49-F238E27FC236}">
                <a16:creationId xmlns:a16="http://schemas.microsoft.com/office/drawing/2014/main" id="{FA9E39AA-1EC7-48BB-B98D-F79AF90C8146}"/>
              </a:ext>
            </a:extLst>
          </p:cNvPr>
          <p:cNvSpPr>
            <a:spLocks noGrp="1"/>
          </p:cNvSpPr>
          <p:nvPr>
            <p:ph type="sldNum" sz="quarter" idx="12"/>
          </p:nvPr>
        </p:nvSpPr>
        <p:spPr/>
        <p:txBody>
          <a:bodyPr/>
          <a:lstStyle/>
          <a:p>
            <a:fld id="{3B78ED90-C07D-224E-9A6E-8948AF270D60}" type="slidenum">
              <a:rPr lang="en-US" smtClean="0"/>
              <a:t>37</a:t>
            </a:fld>
            <a:endParaRPr lang="en-US"/>
          </a:p>
        </p:txBody>
      </p:sp>
    </p:spTree>
    <p:extLst>
      <p:ext uri="{BB962C8B-B14F-4D97-AF65-F5344CB8AC3E}">
        <p14:creationId xmlns:p14="http://schemas.microsoft.com/office/powerpoint/2010/main" val="3041090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Shape 16"/>
          <p:cNvSpPr/>
          <p:nvPr/>
        </p:nvSpPr>
        <p:spPr>
          <a:xfrm rot="10800000">
            <a:off x="3519376" y="3757758"/>
            <a:ext cx="2380384" cy="1850065"/>
          </a:xfrm>
          <a:prstGeom prst="corner">
            <a:avLst>
              <a:gd name="adj1" fmla="val 48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Open FHI</a:t>
            </a:r>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p:cNvSpPr>
            <a:spLocks noGrp="1"/>
          </p:cNvSpPr>
          <p:nvPr>
            <p:ph type="title"/>
          </p:nvPr>
        </p:nvSpPr>
        <p:spPr/>
        <p:txBody>
          <a:bodyPr/>
          <a:lstStyle/>
          <a:p>
            <a:r>
              <a:rPr lang="en-US" dirty="0"/>
              <a:t>High-level overview of O-RAN FHI integration</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38</a:t>
            </a:fld>
            <a:endParaRPr lang="en-US"/>
          </a:p>
        </p:txBody>
      </p:sp>
      <p:sp>
        <p:nvSpPr>
          <p:cNvPr id="6" name="Rectangle 5"/>
          <p:cNvSpPr/>
          <p:nvPr/>
        </p:nvSpPr>
        <p:spPr>
          <a:xfrm>
            <a:off x="8375904" y="3785191"/>
            <a:ext cx="2256654" cy="18500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Radio Application</a:t>
            </a:r>
          </a:p>
        </p:txBody>
      </p:sp>
      <p:sp>
        <p:nvSpPr>
          <p:cNvPr id="7" name="Left-Right Arrow 6"/>
          <p:cNvSpPr/>
          <p:nvPr/>
        </p:nvSpPr>
        <p:spPr>
          <a:xfrm>
            <a:off x="5815584" y="4814740"/>
            <a:ext cx="2560320" cy="4909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interface (streamer)</a:t>
            </a:r>
          </a:p>
        </p:txBody>
      </p:sp>
      <p:sp>
        <p:nvSpPr>
          <p:cNvPr id="8" name="Left-Right Arrow 7"/>
          <p:cNvSpPr/>
          <p:nvPr/>
        </p:nvSpPr>
        <p:spPr>
          <a:xfrm>
            <a:off x="5815584" y="4075666"/>
            <a:ext cx="2560320" cy="4857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Interface</a:t>
            </a:r>
          </a:p>
        </p:txBody>
      </p:sp>
      <p:sp>
        <p:nvSpPr>
          <p:cNvPr id="10" name="Rectangle 9"/>
          <p:cNvSpPr/>
          <p:nvPr/>
        </p:nvSpPr>
        <p:spPr>
          <a:xfrm>
            <a:off x="949838" y="3719476"/>
            <a:ext cx="1446027" cy="18500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O-RU </a:t>
            </a:r>
          </a:p>
          <a:p>
            <a:pPr algn="ctr"/>
            <a:r>
              <a:rPr lang="en-US" dirty="0"/>
              <a:t>(e.g. </a:t>
            </a:r>
            <a:r>
              <a:rPr lang="en-US" dirty="0" err="1"/>
              <a:t>Mavenir</a:t>
            </a:r>
            <a:r>
              <a:rPr lang="en-US" dirty="0"/>
              <a:t>)</a:t>
            </a:r>
          </a:p>
        </p:txBody>
      </p:sp>
      <p:sp>
        <p:nvSpPr>
          <p:cNvPr id="11" name="Left-Right Arrow 10"/>
          <p:cNvSpPr/>
          <p:nvPr/>
        </p:nvSpPr>
        <p:spPr>
          <a:xfrm>
            <a:off x="2392888" y="4405386"/>
            <a:ext cx="1166042" cy="4909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ETH vlan1</a:t>
            </a:r>
          </a:p>
        </p:txBody>
      </p:sp>
      <p:sp>
        <p:nvSpPr>
          <p:cNvPr id="12" name="Rectangle 11"/>
          <p:cNvSpPr/>
          <p:nvPr/>
        </p:nvSpPr>
        <p:spPr>
          <a:xfrm>
            <a:off x="3519377" y="4325112"/>
            <a:ext cx="1446027" cy="130205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dpdk</a:t>
            </a:r>
            <a:endParaRPr lang="en-US" dirty="0"/>
          </a:p>
        </p:txBody>
      </p:sp>
      <p:cxnSp>
        <p:nvCxnSpPr>
          <p:cNvPr id="13" name="Elbow Connector 12"/>
          <p:cNvCxnSpPr>
            <a:stCxn id="10" idx="0"/>
            <a:endCxn id="6" idx="0"/>
          </p:cNvCxnSpPr>
          <p:nvPr/>
        </p:nvCxnSpPr>
        <p:spPr>
          <a:xfrm rot="16200000" flipH="1">
            <a:off x="5555683" y="-163356"/>
            <a:ext cx="65715" cy="7831379"/>
          </a:xfrm>
          <a:prstGeom prst="bentConnector3">
            <a:avLst>
              <a:gd name="adj1" fmla="val -168367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68233" y="2213531"/>
            <a:ext cx="2946897" cy="369332"/>
          </a:xfrm>
          <a:prstGeom prst="rect">
            <a:avLst/>
          </a:prstGeom>
          <a:noFill/>
        </p:spPr>
        <p:txBody>
          <a:bodyPr wrap="none" rtlCol="0">
            <a:spAutoFit/>
          </a:bodyPr>
          <a:lstStyle/>
          <a:p>
            <a:r>
              <a:rPr lang="en-US" dirty="0" err="1"/>
              <a:t>ssh</a:t>
            </a:r>
            <a:r>
              <a:rPr lang="en-US" dirty="0"/>
              <a:t> (manual control of O-RU) </a:t>
            </a:r>
          </a:p>
        </p:txBody>
      </p:sp>
      <p:sp>
        <p:nvSpPr>
          <p:cNvPr id="18" name="Left-Right Arrow 17"/>
          <p:cNvSpPr/>
          <p:nvPr/>
        </p:nvSpPr>
        <p:spPr>
          <a:xfrm>
            <a:off x="2395866" y="4896293"/>
            <a:ext cx="1166042" cy="4909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ETH vlan2</a:t>
            </a:r>
          </a:p>
        </p:txBody>
      </p:sp>
      <p:sp>
        <p:nvSpPr>
          <p:cNvPr id="19" name="TextBox 18"/>
          <p:cNvSpPr txBox="1"/>
          <p:nvPr/>
        </p:nvSpPr>
        <p:spPr>
          <a:xfrm>
            <a:off x="3466067" y="3394705"/>
            <a:ext cx="2569229" cy="369332"/>
          </a:xfrm>
          <a:prstGeom prst="rect">
            <a:avLst/>
          </a:prstGeom>
          <a:noFill/>
        </p:spPr>
        <p:txBody>
          <a:bodyPr wrap="none" rtlCol="0">
            <a:spAutoFit/>
          </a:bodyPr>
          <a:lstStyle/>
          <a:p>
            <a:r>
              <a:rPr lang="en-US" dirty="0"/>
              <a:t>O-RAN OSC Development</a:t>
            </a:r>
          </a:p>
        </p:txBody>
      </p:sp>
      <p:sp>
        <p:nvSpPr>
          <p:cNvPr id="20" name="Rectangle 19"/>
          <p:cNvSpPr/>
          <p:nvPr/>
        </p:nvSpPr>
        <p:spPr>
          <a:xfrm>
            <a:off x="7187184" y="2689927"/>
            <a:ext cx="2148840" cy="70477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Netconf</a:t>
            </a:r>
            <a:r>
              <a:rPr lang="en-US" dirty="0">
                <a:solidFill>
                  <a:schemeClr val="tx1"/>
                </a:solidFill>
              </a:rPr>
              <a:t> Client</a:t>
            </a:r>
          </a:p>
          <a:p>
            <a:pPr algn="ctr"/>
            <a:r>
              <a:rPr lang="en-US" dirty="0">
                <a:solidFill>
                  <a:schemeClr val="tx1"/>
                </a:solidFill>
              </a:rPr>
              <a:t>(e.g. netopeer2-cli)</a:t>
            </a:r>
          </a:p>
        </p:txBody>
      </p:sp>
      <p:cxnSp>
        <p:nvCxnSpPr>
          <p:cNvPr id="22" name="Elbow Connector 21"/>
          <p:cNvCxnSpPr>
            <a:stCxn id="20" idx="1"/>
          </p:cNvCxnSpPr>
          <p:nvPr/>
        </p:nvCxnSpPr>
        <p:spPr>
          <a:xfrm rot="10800000" flipV="1">
            <a:off x="1993392" y="3042316"/>
            <a:ext cx="5193792" cy="677160"/>
          </a:xfrm>
          <a:prstGeom prst="bentConnector3">
            <a:avLst>
              <a:gd name="adj1" fmla="val 10035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0" idx="2"/>
            <a:endCxn id="6" idx="0"/>
          </p:cNvCxnSpPr>
          <p:nvPr/>
        </p:nvCxnSpPr>
        <p:spPr>
          <a:xfrm rot="16200000" flipH="1">
            <a:off x="8687674" y="2968634"/>
            <a:ext cx="390486" cy="124262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857232" y="2819413"/>
            <a:ext cx="2192844" cy="646331"/>
          </a:xfrm>
          <a:prstGeom prst="rect">
            <a:avLst/>
          </a:prstGeom>
          <a:noFill/>
          <a:ln>
            <a:solidFill>
              <a:schemeClr val="tx1"/>
            </a:solidFill>
          </a:ln>
        </p:spPr>
        <p:txBody>
          <a:bodyPr wrap="none" rtlCol="0">
            <a:spAutoFit/>
          </a:bodyPr>
          <a:lstStyle/>
          <a:p>
            <a:r>
              <a:rPr lang="en-US" dirty="0" err="1"/>
              <a:t>Netconf</a:t>
            </a:r>
            <a:r>
              <a:rPr lang="en-US" dirty="0"/>
              <a:t> get/</a:t>
            </a:r>
          </a:p>
          <a:p>
            <a:r>
              <a:rPr lang="en-US" dirty="0" err="1"/>
              <a:t>edit_config</a:t>
            </a:r>
            <a:r>
              <a:rPr lang="en-US" dirty="0"/>
              <a:t> messages</a:t>
            </a:r>
          </a:p>
        </p:txBody>
      </p:sp>
      <p:cxnSp>
        <p:nvCxnSpPr>
          <p:cNvPr id="34" name="Curved Connector 33"/>
          <p:cNvCxnSpPr>
            <a:stCxn id="29" idx="1"/>
          </p:cNvCxnSpPr>
          <p:nvPr/>
        </p:nvCxnSpPr>
        <p:spPr>
          <a:xfrm rot="10800000" flipV="1">
            <a:off x="8882918" y="3142579"/>
            <a:ext cx="974315" cy="43679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637183" y="5594463"/>
            <a:ext cx="2855782" cy="369332"/>
          </a:xfrm>
          <a:prstGeom prst="rect">
            <a:avLst/>
          </a:prstGeom>
          <a:noFill/>
        </p:spPr>
        <p:txBody>
          <a:bodyPr wrap="none" rtlCol="0">
            <a:spAutoFit/>
          </a:bodyPr>
          <a:lstStyle/>
          <a:p>
            <a:r>
              <a:rPr lang="en-US" dirty="0"/>
              <a:t>10/25/40/100G ECPRI link(s)</a:t>
            </a:r>
          </a:p>
        </p:txBody>
      </p:sp>
      <p:sp>
        <p:nvSpPr>
          <p:cNvPr id="36" name="Rectangle 35"/>
          <p:cNvSpPr/>
          <p:nvPr/>
        </p:nvSpPr>
        <p:spPr>
          <a:xfrm>
            <a:off x="3936563" y="2704570"/>
            <a:ext cx="1112805" cy="369332"/>
          </a:xfrm>
          <a:prstGeom prst="rect">
            <a:avLst/>
          </a:prstGeom>
        </p:spPr>
        <p:txBody>
          <a:bodyPr wrap="none">
            <a:spAutoFit/>
          </a:bodyPr>
          <a:lstStyle/>
          <a:p>
            <a:r>
              <a:rPr lang="en-US" dirty="0"/>
              <a:t>ETH vlan1</a:t>
            </a:r>
          </a:p>
        </p:txBody>
      </p:sp>
      <p:sp>
        <p:nvSpPr>
          <p:cNvPr id="37" name="Rectangle 36"/>
          <p:cNvSpPr/>
          <p:nvPr/>
        </p:nvSpPr>
        <p:spPr>
          <a:xfrm>
            <a:off x="527304" y="1690688"/>
            <a:ext cx="1292352" cy="70477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DHCP server</a:t>
            </a:r>
          </a:p>
        </p:txBody>
      </p:sp>
      <p:cxnSp>
        <p:nvCxnSpPr>
          <p:cNvPr id="39" name="Elbow Connector 38"/>
          <p:cNvCxnSpPr>
            <a:stCxn id="37" idx="2"/>
          </p:cNvCxnSpPr>
          <p:nvPr/>
        </p:nvCxnSpPr>
        <p:spPr>
          <a:xfrm rot="16200000" flipH="1">
            <a:off x="514523" y="3054423"/>
            <a:ext cx="1324011" cy="609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04429" y="2957912"/>
            <a:ext cx="1112805" cy="369332"/>
          </a:xfrm>
          <a:prstGeom prst="rect">
            <a:avLst/>
          </a:prstGeom>
        </p:spPr>
        <p:txBody>
          <a:bodyPr wrap="none">
            <a:spAutoFit/>
          </a:bodyPr>
          <a:lstStyle/>
          <a:p>
            <a:r>
              <a:rPr lang="en-US" dirty="0"/>
              <a:t>ETH vlan1</a:t>
            </a:r>
          </a:p>
        </p:txBody>
      </p:sp>
    </p:spTree>
    <p:extLst>
      <p:ext uri="{BB962C8B-B14F-4D97-AF65-F5344CB8AC3E}">
        <p14:creationId xmlns:p14="http://schemas.microsoft.com/office/powerpoint/2010/main" val="2108151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C421-0B0D-4645-BB10-C20F9CC65CE0}"/>
              </a:ext>
            </a:extLst>
          </p:cNvPr>
          <p:cNvSpPr>
            <a:spLocks noGrp="1"/>
          </p:cNvSpPr>
          <p:nvPr>
            <p:ph type="title"/>
          </p:nvPr>
        </p:nvSpPr>
        <p:spPr/>
        <p:txBody>
          <a:bodyPr/>
          <a:lstStyle/>
          <a:p>
            <a:r>
              <a:rPr lang="en-US" dirty="0"/>
              <a:t>Example deployment architecture -</a:t>
            </a:r>
            <a:br>
              <a:rPr lang="en-US" dirty="0"/>
            </a:br>
            <a:r>
              <a:rPr lang="en-US" dirty="0"/>
              <a:t>O-RAN O-Cloud</a:t>
            </a:r>
          </a:p>
        </p:txBody>
      </p:sp>
      <p:sp>
        <p:nvSpPr>
          <p:cNvPr id="4" name="Footer Placeholder 3">
            <a:extLst>
              <a:ext uri="{FF2B5EF4-FFF2-40B4-BE49-F238E27FC236}">
                <a16:creationId xmlns:a16="http://schemas.microsoft.com/office/drawing/2014/main" id="{ED1AA410-E237-4519-B46E-EA10499C14D7}"/>
              </a:ext>
            </a:extLst>
          </p:cNvPr>
          <p:cNvSpPr>
            <a:spLocks noGrp="1"/>
          </p:cNvSpPr>
          <p:nvPr>
            <p:ph type="ftr" sz="quarter" idx="11"/>
          </p:nvPr>
        </p:nvSpPr>
        <p:spPr/>
        <p:txBody>
          <a:bodyPr/>
          <a:lstStyle/>
          <a:p>
            <a:r>
              <a:rPr lang="en-US"/>
              <a:t>Overview of Fronthaul Systems,  7th June 2024</a:t>
            </a:r>
          </a:p>
        </p:txBody>
      </p:sp>
      <p:sp>
        <p:nvSpPr>
          <p:cNvPr id="5" name="Slide Number Placeholder 4">
            <a:extLst>
              <a:ext uri="{FF2B5EF4-FFF2-40B4-BE49-F238E27FC236}">
                <a16:creationId xmlns:a16="http://schemas.microsoft.com/office/drawing/2014/main" id="{47944140-C01D-45D7-B20D-FD8499EA93BB}"/>
              </a:ext>
            </a:extLst>
          </p:cNvPr>
          <p:cNvSpPr>
            <a:spLocks noGrp="1"/>
          </p:cNvSpPr>
          <p:nvPr>
            <p:ph type="sldNum" sz="quarter" idx="12"/>
          </p:nvPr>
        </p:nvSpPr>
        <p:spPr/>
        <p:txBody>
          <a:bodyPr/>
          <a:lstStyle/>
          <a:p>
            <a:fld id="{3B78ED90-C07D-224E-9A6E-8948AF270D60}" type="slidenum">
              <a:rPr lang="en-US" smtClean="0"/>
              <a:t>39</a:t>
            </a:fld>
            <a:endParaRPr lang="en-US"/>
          </a:p>
        </p:txBody>
      </p:sp>
      <p:pic>
        <p:nvPicPr>
          <p:cNvPr id="6" name="Picture 5">
            <a:extLst>
              <a:ext uri="{FF2B5EF4-FFF2-40B4-BE49-F238E27FC236}">
                <a16:creationId xmlns:a16="http://schemas.microsoft.com/office/drawing/2014/main" id="{69709165-E8AB-431F-98D1-175C5EE79EC3}"/>
              </a:ext>
            </a:extLst>
          </p:cNvPr>
          <p:cNvPicPr>
            <a:picLocks noChangeAspect="1"/>
          </p:cNvPicPr>
          <p:nvPr/>
        </p:nvPicPr>
        <p:blipFill>
          <a:blip r:embed="rId2"/>
          <a:stretch>
            <a:fillRect/>
          </a:stretch>
        </p:blipFill>
        <p:spPr>
          <a:xfrm>
            <a:off x="2400300" y="1540834"/>
            <a:ext cx="7194075" cy="4337604"/>
          </a:xfrm>
          <a:prstGeom prst="rect">
            <a:avLst/>
          </a:prstGeom>
        </p:spPr>
      </p:pic>
    </p:spTree>
    <p:extLst>
      <p:ext uri="{BB962C8B-B14F-4D97-AF65-F5344CB8AC3E}">
        <p14:creationId xmlns:p14="http://schemas.microsoft.com/office/powerpoint/2010/main" val="582952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66B46C-BA8F-401D-A92C-A71E4A100ECF}"/>
              </a:ext>
            </a:extLst>
          </p:cNvPr>
          <p:cNvSpPr>
            <a:spLocks noGrp="1"/>
          </p:cNvSpPr>
          <p:nvPr>
            <p:ph type="title"/>
          </p:nvPr>
        </p:nvSpPr>
        <p:spPr>
          <a:xfrm>
            <a:off x="655320" y="2677251"/>
            <a:ext cx="10515600" cy="1790246"/>
          </a:xfrm>
        </p:spPr>
        <p:txBody>
          <a:bodyPr>
            <a:normAutofit fontScale="90000"/>
          </a:bodyPr>
          <a:lstStyle/>
          <a:p>
            <a:r>
              <a:rPr lang="en-US" dirty="0"/>
              <a:t>Part 1</a:t>
            </a:r>
            <a:br>
              <a:rPr lang="en-US" dirty="0"/>
            </a:br>
            <a:r>
              <a:rPr lang="en-US" dirty="0"/>
              <a:t>High-level descriptions of SDRs when used as 3GPP radio-units</a:t>
            </a:r>
          </a:p>
        </p:txBody>
      </p:sp>
      <p:sp>
        <p:nvSpPr>
          <p:cNvPr id="4" name="Footer Placeholder 3">
            <a:extLst>
              <a:ext uri="{FF2B5EF4-FFF2-40B4-BE49-F238E27FC236}">
                <a16:creationId xmlns:a16="http://schemas.microsoft.com/office/drawing/2014/main" id="{CDA18D1C-3C67-44A7-BE1C-4A6E749A2A67}"/>
              </a:ext>
            </a:extLst>
          </p:cNvPr>
          <p:cNvSpPr>
            <a:spLocks noGrp="1"/>
          </p:cNvSpPr>
          <p:nvPr>
            <p:ph type="ftr" sz="quarter" idx="11"/>
          </p:nvPr>
        </p:nvSpPr>
        <p:spPr/>
        <p:txBody>
          <a:bodyPr/>
          <a:lstStyle/>
          <a:p>
            <a:r>
              <a:rPr lang="en-US"/>
              <a:t>Overview of Fronthaul Systems,  7th June 2024</a:t>
            </a:r>
          </a:p>
        </p:txBody>
      </p:sp>
      <p:sp>
        <p:nvSpPr>
          <p:cNvPr id="5" name="Slide Number Placeholder 4">
            <a:extLst>
              <a:ext uri="{FF2B5EF4-FFF2-40B4-BE49-F238E27FC236}">
                <a16:creationId xmlns:a16="http://schemas.microsoft.com/office/drawing/2014/main" id="{FA9E39AA-1EC7-48BB-B98D-F79AF90C8146}"/>
              </a:ext>
            </a:extLst>
          </p:cNvPr>
          <p:cNvSpPr>
            <a:spLocks noGrp="1"/>
          </p:cNvSpPr>
          <p:nvPr>
            <p:ph type="sldNum" sz="quarter" idx="12"/>
          </p:nvPr>
        </p:nvSpPr>
        <p:spPr/>
        <p:txBody>
          <a:bodyPr/>
          <a:lstStyle/>
          <a:p>
            <a:fld id="{3B78ED90-C07D-224E-9A6E-8948AF270D60}" type="slidenum">
              <a:rPr lang="en-US" smtClean="0"/>
              <a:t>4</a:t>
            </a:fld>
            <a:endParaRPr lang="en-US"/>
          </a:p>
        </p:txBody>
      </p:sp>
    </p:spTree>
    <p:extLst>
      <p:ext uri="{BB962C8B-B14F-4D97-AF65-F5344CB8AC3E}">
        <p14:creationId xmlns:p14="http://schemas.microsoft.com/office/powerpoint/2010/main" val="3601601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6D3C-F6D3-4CB9-B74D-C4727B412D5C}"/>
              </a:ext>
            </a:extLst>
          </p:cNvPr>
          <p:cNvSpPr>
            <a:spLocks noGrp="1"/>
          </p:cNvSpPr>
          <p:nvPr>
            <p:ph type="title"/>
          </p:nvPr>
        </p:nvSpPr>
        <p:spPr/>
        <p:txBody>
          <a:bodyPr/>
          <a:lstStyle/>
          <a:p>
            <a:r>
              <a:rPr lang="en-US" dirty="0"/>
              <a:t>O-RAN Fronthaul @ EURECOM</a:t>
            </a:r>
          </a:p>
        </p:txBody>
      </p:sp>
      <p:sp>
        <p:nvSpPr>
          <p:cNvPr id="4" name="Footer Placeholder 3">
            <a:extLst>
              <a:ext uri="{FF2B5EF4-FFF2-40B4-BE49-F238E27FC236}">
                <a16:creationId xmlns:a16="http://schemas.microsoft.com/office/drawing/2014/main" id="{7F296034-2EC4-44A6-9C5A-3D99BE6D8375}"/>
              </a:ext>
            </a:extLst>
          </p:cNvPr>
          <p:cNvSpPr>
            <a:spLocks noGrp="1"/>
          </p:cNvSpPr>
          <p:nvPr>
            <p:ph type="ftr" sz="quarter" idx="11"/>
          </p:nvPr>
        </p:nvSpPr>
        <p:spPr/>
        <p:txBody>
          <a:bodyPr/>
          <a:lstStyle/>
          <a:p>
            <a:r>
              <a:rPr lang="en-US"/>
              <a:t>Overview of Fronthaul Systems,  7th June 2024</a:t>
            </a:r>
          </a:p>
        </p:txBody>
      </p:sp>
      <p:sp>
        <p:nvSpPr>
          <p:cNvPr id="5" name="Slide Number Placeholder 4">
            <a:extLst>
              <a:ext uri="{FF2B5EF4-FFF2-40B4-BE49-F238E27FC236}">
                <a16:creationId xmlns:a16="http://schemas.microsoft.com/office/drawing/2014/main" id="{11462054-C335-4B70-B32D-7FA7E07CDBE1}"/>
              </a:ext>
            </a:extLst>
          </p:cNvPr>
          <p:cNvSpPr>
            <a:spLocks noGrp="1"/>
          </p:cNvSpPr>
          <p:nvPr>
            <p:ph type="sldNum" sz="quarter" idx="12"/>
          </p:nvPr>
        </p:nvSpPr>
        <p:spPr/>
        <p:txBody>
          <a:bodyPr/>
          <a:lstStyle/>
          <a:p>
            <a:fld id="{3B78ED90-C07D-224E-9A6E-8948AF270D60}" type="slidenum">
              <a:rPr lang="en-US" smtClean="0"/>
              <a:t>40</a:t>
            </a:fld>
            <a:endParaRPr lang="en-US"/>
          </a:p>
        </p:txBody>
      </p:sp>
      <p:sp>
        <p:nvSpPr>
          <p:cNvPr id="6" name="Rectangle 5">
            <a:extLst>
              <a:ext uri="{FF2B5EF4-FFF2-40B4-BE49-F238E27FC236}">
                <a16:creationId xmlns:a16="http://schemas.microsoft.com/office/drawing/2014/main" id="{39A88B09-9CFA-4AE5-8E06-F2BA4FAEB11F}"/>
              </a:ext>
            </a:extLst>
          </p:cNvPr>
          <p:cNvSpPr/>
          <p:nvPr/>
        </p:nvSpPr>
        <p:spPr>
          <a:xfrm>
            <a:off x="5068025" y="1860369"/>
            <a:ext cx="1345475"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Spine #1</a:t>
            </a:r>
          </a:p>
          <a:p>
            <a:pPr algn="ctr"/>
            <a:r>
              <a:rPr lang="en-US" dirty="0"/>
              <a:t>(Cisco GX)</a:t>
            </a:r>
          </a:p>
        </p:txBody>
      </p:sp>
      <p:sp>
        <p:nvSpPr>
          <p:cNvPr id="9" name="Rectangle 8">
            <a:extLst>
              <a:ext uri="{FF2B5EF4-FFF2-40B4-BE49-F238E27FC236}">
                <a16:creationId xmlns:a16="http://schemas.microsoft.com/office/drawing/2014/main" id="{0E51C35A-E6FA-4857-9EEF-4DE5A0E67AB9}"/>
              </a:ext>
            </a:extLst>
          </p:cNvPr>
          <p:cNvSpPr/>
          <p:nvPr/>
        </p:nvSpPr>
        <p:spPr>
          <a:xfrm>
            <a:off x="8610600" y="1856559"/>
            <a:ext cx="1345475"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Spine #2</a:t>
            </a:r>
          </a:p>
          <a:p>
            <a:pPr algn="ctr"/>
            <a:r>
              <a:rPr lang="en-US" dirty="0"/>
              <a:t>(Cisco GX)</a:t>
            </a:r>
          </a:p>
        </p:txBody>
      </p:sp>
      <p:sp>
        <p:nvSpPr>
          <p:cNvPr id="10" name="Rectangle 9">
            <a:extLst>
              <a:ext uri="{FF2B5EF4-FFF2-40B4-BE49-F238E27FC236}">
                <a16:creationId xmlns:a16="http://schemas.microsoft.com/office/drawing/2014/main" id="{5407A293-56C4-4F9C-9D74-3428728A9E0C}"/>
              </a:ext>
            </a:extLst>
          </p:cNvPr>
          <p:cNvSpPr/>
          <p:nvPr/>
        </p:nvSpPr>
        <p:spPr>
          <a:xfrm>
            <a:off x="6413500" y="2819400"/>
            <a:ext cx="2197100"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 Server #1</a:t>
            </a:r>
          </a:p>
        </p:txBody>
      </p:sp>
      <p:sp>
        <p:nvSpPr>
          <p:cNvPr id="11" name="Rectangle 10">
            <a:extLst>
              <a:ext uri="{FF2B5EF4-FFF2-40B4-BE49-F238E27FC236}">
                <a16:creationId xmlns:a16="http://schemas.microsoft.com/office/drawing/2014/main" id="{F8D06721-70E9-4ABD-A187-59220B015936}"/>
              </a:ext>
            </a:extLst>
          </p:cNvPr>
          <p:cNvSpPr/>
          <p:nvPr/>
        </p:nvSpPr>
        <p:spPr>
          <a:xfrm>
            <a:off x="6413500" y="3327400"/>
            <a:ext cx="2197100"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 Server #2</a:t>
            </a:r>
          </a:p>
        </p:txBody>
      </p:sp>
      <p:cxnSp>
        <p:nvCxnSpPr>
          <p:cNvPr id="16" name="Connector: Elbow 15">
            <a:extLst>
              <a:ext uri="{FF2B5EF4-FFF2-40B4-BE49-F238E27FC236}">
                <a16:creationId xmlns:a16="http://schemas.microsoft.com/office/drawing/2014/main" id="{56F6B502-5855-41AE-9BA4-B20D52CE0FA3}"/>
              </a:ext>
            </a:extLst>
          </p:cNvPr>
          <p:cNvCxnSpPr>
            <a:stCxn id="6" idx="2"/>
            <a:endCxn id="10" idx="1"/>
          </p:cNvCxnSpPr>
          <p:nvPr/>
        </p:nvCxnSpPr>
        <p:spPr>
          <a:xfrm rot="16200000" flipH="1">
            <a:off x="5718447" y="2366009"/>
            <a:ext cx="717369" cy="67273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B8667F0-CFC1-494A-B3FB-4D94340C3B30}"/>
              </a:ext>
            </a:extLst>
          </p:cNvPr>
          <p:cNvCxnSpPr>
            <a:stCxn id="6" idx="2"/>
            <a:endCxn id="11" idx="1"/>
          </p:cNvCxnSpPr>
          <p:nvPr/>
        </p:nvCxnSpPr>
        <p:spPr>
          <a:xfrm rot="16200000" flipH="1">
            <a:off x="5464447" y="2620009"/>
            <a:ext cx="1225369" cy="67273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78CFA9F-6E0F-4F58-8044-3EDF96988EC0}"/>
              </a:ext>
            </a:extLst>
          </p:cNvPr>
          <p:cNvCxnSpPr>
            <a:stCxn id="9" idx="2"/>
            <a:endCxn id="10" idx="3"/>
          </p:cNvCxnSpPr>
          <p:nvPr/>
        </p:nvCxnSpPr>
        <p:spPr>
          <a:xfrm rot="5400000">
            <a:off x="8586380" y="2364104"/>
            <a:ext cx="721179" cy="67273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61A5FBA-C3C8-4343-8DCA-967E6E87E415}"/>
              </a:ext>
            </a:extLst>
          </p:cNvPr>
          <p:cNvCxnSpPr>
            <a:stCxn id="9" idx="2"/>
            <a:endCxn id="11" idx="3"/>
          </p:cNvCxnSpPr>
          <p:nvPr/>
        </p:nvCxnSpPr>
        <p:spPr>
          <a:xfrm rot="5400000">
            <a:off x="8332380" y="2618104"/>
            <a:ext cx="1229179" cy="67273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EFE30F9-3E97-465A-8F27-D81DBA518C82}"/>
              </a:ext>
            </a:extLst>
          </p:cNvPr>
          <p:cNvSpPr/>
          <p:nvPr/>
        </p:nvSpPr>
        <p:spPr>
          <a:xfrm>
            <a:off x="1968500" y="3061062"/>
            <a:ext cx="20701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FH </a:t>
            </a:r>
            <a:r>
              <a:rPr lang="en-US" dirty="0" err="1"/>
              <a:t>Swtich</a:t>
            </a:r>
            <a:endParaRPr lang="en-US" dirty="0"/>
          </a:p>
          <a:p>
            <a:pPr algn="ctr"/>
            <a:r>
              <a:rPr lang="en-US" dirty="0"/>
              <a:t>(Cisco FX3)</a:t>
            </a:r>
          </a:p>
        </p:txBody>
      </p:sp>
      <p:cxnSp>
        <p:nvCxnSpPr>
          <p:cNvPr id="25" name="Straight Connector 24">
            <a:extLst>
              <a:ext uri="{FF2B5EF4-FFF2-40B4-BE49-F238E27FC236}">
                <a16:creationId xmlns:a16="http://schemas.microsoft.com/office/drawing/2014/main" id="{3256E149-3062-497B-8077-FC18377CCEDC}"/>
              </a:ext>
            </a:extLst>
          </p:cNvPr>
          <p:cNvCxnSpPr>
            <a:cxnSpLocks/>
          </p:cNvCxnSpPr>
          <p:nvPr/>
        </p:nvCxnSpPr>
        <p:spPr>
          <a:xfrm flipH="1">
            <a:off x="4038600" y="3213825"/>
            <a:ext cx="2374900" cy="12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4DBC03E-6E03-4925-A28B-DF1166C7B357}"/>
              </a:ext>
            </a:extLst>
          </p:cNvPr>
          <p:cNvCxnSpPr>
            <a:cxnSpLocks/>
          </p:cNvCxnSpPr>
          <p:nvPr/>
        </p:nvCxnSpPr>
        <p:spPr>
          <a:xfrm flipH="1">
            <a:off x="4038600" y="3378925"/>
            <a:ext cx="2374900" cy="12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60E2B2-C82A-4B22-9277-45C255CC2319}"/>
              </a:ext>
            </a:extLst>
          </p:cNvPr>
          <p:cNvCxnSpPr>
            <a:stCxn id="6" idx="3"/>
            <a:endCxn id="9" idx="1"/>
          </p:cNvCxnSpPr>
          <p:nvPr/>
        </p:nvCxnSpPr>
        <p:spPr>
          <a:xfrm flipV="1">
            <a:off x="6413500" y="2098222"/>
            <a:ext cx="2197100" cy="3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F61A5B4-C1F3-4D4A-B8C4-A1DB85C4CC3A}"/>
              </a:ext>
            </a:extLst>
          </p:cNvPr>
          <p:cNvCxnSpPr>
            <a:stCxn id="6" idx="1"/>
            <a:endCxn id="23" idx="0"/>
          </p:cNvCxnSpPr>
          <p:nvPr/>
        </p:nvCxnSpPr>
        <p:spPr>
          <a:xfrm rot="10800000" flipV="1">
            <a:off x="3003551" y="2102032"/>
            <a:ext cx="2064475" cy="9590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CCB542C-0B4F-4BC8-9CE2-85490416FD6E}"/>
              </a:ext>
            </a:extLst>
          </p:cNvPr>
          <p:cNvCxnSpPr>
            <a:stCxn id="9" idx="2"/>
            <a:endCxn id="23" idx="0"/>
          </p:cNvCxnSpPr>
          <p:nvPr/>
        </p:nvCxnSpPr>
        <p:spPr>
          <a:xfrm rot="5400000">
            <a:off x="5782855" y="-439421"/>
            <a:ext cx="721178" cy="627978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74599B2-7E02-4392-89AA-4EFB299EA5F8}"/>
              </a:ext>
            </a:extLst>
          </p:cNvPr>
          <p:cNvSpPr/>
          <p:nvPr/>
        </p:nvSpPr>
        <p:spPr>
          <a:xfrm>
            <a:off x="267063" y="3063775"/>
            <a:ext cx="6858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O-RU #1</a:t>
            </a:r>
          </a:p>
        </p:txBody>
      </p:sp>
      <p:sp>
        <p:nvSpPr>
          <p:cNvPr id="36" name="Rectangle 35">
            <a:extLst>
              <a:ext uri="{FF2B5EF4-FFF2-40B4-BE49-F238E27FC236}">
                <a16:creationId xmlns:a16="http://schemas.microsoft.com/office/drawing/2014/main" id="{5D8CC23D-EA2D-4F12-AF97-D0E4AEB40A1D}"/>
              </a:ext>
            </a:extLst>
          </p:cNvPr>
          <p:cNvSpPr/>
          <p:nvPr/>
        </p:nvSpPr>
        <p:spPr>
          <a:xfrm>
            <a:off x="268313" y="3705726"/>
            <a:ext cx="6858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O-RU #2</a:t>
            </a:r>
          </a:p>
        </p:txBody>
      </p:sp>
      <p:sp>
        <p:nvSpPr>
          <p:cNvPr id="37" name="Rectangle 36">
            <a:extLst>
              <a:ext uri="{FF2B5EF4-FFF2-40B4-BE49-F238E27FC236}">
                <a16:creationId xmlns:a16="http://schemas.microsoft.com/office/drawing/2014/main" id="{49F3001E-F9A2-4A48-8BC9-1C360F66CB54}"/>
              </a:ext>
            </a:extLst>
          </p:cNvPr>
          <p:cNvSpPr/>
          <p:nvPr/>
        </p:nvSpPr>
        <p:spPr>
          <a:xfrm>
            <a:off x="268313" y="4710112"/>
            <a:ext cx="6858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O-RU #N</a:t>
            </a:r>
          </a:p>
        </p:txBody>
      </p:sp>
      <p:cxnSp>
        <p:nvCxnSpPr>
          <p:cNvPr id="39" name="Connector: Elbow 38">
            <a:extLst>
              <a:ext uri="{FF2B5EF4-FFF2-40B4-BE49-F238E27FC236}">
                <a16:creationId xmlns:a16="http://schemas.microsoft.com/office/drawing/2014/main" id="{48391DB3-FCAC-4077-A9AC-AC97AA331DD5}"/>
              </a:ext>
            </a:extLst>
          </p:cNvPr>
          <p:cNvCxnSpPr>
            <a:stCxn id="23" idx="1"/>
            <a:endCxn id="35" idx="3"/>
          </p:cNvCxnSpPr>
          <p:nvPr/>
        </p:nvCxnSpPr>
        <p:spPr>
          <a:xfrm rot="10800000" flipV="1">
            <a:off x="952864" y="3315061"/>
            <a:ext cx="1015637" cy="27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C4E85D6-744B-4DD0-BA85-3B708BD6DFE1}"/>
              </a:ext>
            </a:extLst>
          </p:cNvPr>
          <p:cNvCxnSpPr>
            <a:stCxn id="23" idx="1"/>
            <a:endCxn id="36" idx="3"/>
          </p:cNvCxnSpPr>
          <p:nvPr/>
        </p:nvCxnSpPr>
        <p:spPr>
          <a:xfrm rot="10800000" flipV="1">
            <a:off x="954114" y="3315062"/>
            <a:ext cx="1014387" cy="6446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D6B7F761-BDDE-497F-8587-437F50A409E8}"/>
              </a:ext>
            </a:extLst>
          </p:cNvPr>
          <p:cNvCxnSpPr>
            <a:stCxn id="23" idx="1"/>
            <a:endCxn id="37" idx="3"/>
          </p:cNvCxnSpPr>
          <p:nvPr/>
        </p:nvCxnSpPr>
        <p:spPr>
          <a:xfrm rot="10800000" flipV="1">
            <a:off x="954114" y="3315062"/>
            <a:ext cx="1014387" cy="16490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CD9AA92-3E3B-47A5-BA1A-C34192A70787}"/>
              </a:ext>
            </a:extLst>
          </p:cNvPr>
          <p:cNvCxnSpPr/>
          <p:nvPr/>
        </p:nvCxnSpPr>
        <p:spPr>
          <a:xfrm>
            <a:off x="2136808" y="2102032"/>
            <a:ext cx="0" cy="959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78A1673-B5EB-4766-907F-C5455266B79D}"/>
              </a:ext>
            </a:extLst>
          </p:cNvPr>
          <p:cNvSpPr txBox="1"/>
          <p:nvPr/>
        </p:nvSpPr>
        <p:spPr>
          <a:xfrm>
            <a:off x="1859328" y="1732700"/>
            <a:ext cx="554960" cy="369332"/>
          </a:xfrm>
          <a:prstGeom prst="rect">
            <a:avLst/>
          </a:prstGeom>
          <a:noFill/>
        </p:spPr>
        <p:txBody>
          <a:bodyPr wrap="none" rtlCol="0">
            <a:spAutoFit/>
          </a:bodyPr>
          <a:lstStyle/>
          <a:p>
            <a:r>
              <a:rPr lang="en-US" dirty="0"/>
              <a:t>GPS</a:t>
            </a:r>
          </a:p>
        </p:txBody>
      </p:sp>
    </p:spTree>
    <p:extLst>
      <p:ext uri="{BB962C8B-B14F-4D97-AF65-F5344CB8AC3E}">
        <p14:creationId xmlns:p14="http://schemas.microsoft.com/office/powerpoint/2010/main" val="3487848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04088" y="2069432"/>
            <a:ext cx="10085832" cy="2822608"/>
          </a:xfrm>
          <a:prstGeom prst="rect">
            <a:avLst/>
          </a:prstGeom>
          <a:solidFill>
            <a:srgbClr val="4472C4">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Courier New" panose="02070309020205020404" pitchFamily="49" charset="0"/>
                <a:cs typeface="Courier New" panose="02070309020205020404" pitchFamily="49" charset="0"/>
              </a:rPr>
              <a:t>eurecom@peafowl</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ip</a:t>
            </a:r>
            <a:r>
              <a:rPr lang="en-US" dirty="0">
                <a:solidFill>
                  <a:schemeClr val="tx1"/>
                </a:solidFill>
                <a:latin typeface="Courier New" panose="02070309020205020404" pitchFamily="49" charset="0"/>
                <a:cs typeface="Courier New" panose="02070309020205020404" pitchFamily="49" charset="0"/>
              </a:rPr>
              <a:t> link show enp193s0f1</a:t>
            </a:r>
          </a:p>
          <a:p>
            <a:r>
              <a:rPr lang="en-US" dirty="0">
                <a:solidFill>
                  <a:schemeClr val="tx1"/>
                </a:solidFill>
                <a:latin typeface="Courier New" panose="02070309020205020404" pitchFamily="49" charset="0"/>
                <a:cs typeface="Courier New" panose="02070309020205020404" pitchFamily="49" charset="0"/>
              </a:rPr>
              <a:t>5: enp193s0f1: &lt;BROADCAST,MULTICAST,UP,LOWER_UP&gt; </a:t>
            </a:r>
            <a:r>
              <a:rPr lang="en-US" dirty="0" err="1">
                <a:solidFill>
                  <a:schemeClr val="tx1"/>
                </a:solidFill>
                <a:latin typeface="Courier New" panose="02070309020205020404" pitchFamily="49" charset="0"/>
                <a:cs typeface="Courier New" panose="02070309020205020404" pitchFamily="49" charset="0"/>
              </a:rPr>
              <a:t>mtu</a:t>
            </a:r>
            <a:r>
              <a:rPr lang="en-US" dirty="0">
                <a:solidFill>
                  <a:schemeClr val="tx1"/>
                </a:solidFill>
                <a:latin typeface="Courier New" panose="02070309020205020404" pitchFamily="49" charset="0"/>
                <a:cs typeface="Courier New" panose="02070309020205020404" pitchFamily="49" charset="0"/>
              </a:rPr>
              <a:t> 9216 </a:t>
            </a:r>
            <a:r>
              <a:rPr lang="en-US" dirty="0" err="1">
                <a:solidFill>
                  <a:schemeClr val="tx1"/>
                </a:solidFill>
                <a:latin typeface="Courier New" panose="02070309020205020404" pitchFamily="49" charset="0"/>
                <a:cs typeface="Courier New" panose="02070309020205020404" pitchFamily="49" charset="0"/>
              </a:rPr>
              <a:t>qdisc</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mq</a:t>
            </a:r>
            <a:r>
              <a:rPr lang="en-US" dirty="0">
                <a:solidFill>
                  <a:schemeClr val="tx1"/>
                </a:solidFill>
                <a:latin typeface="Courier New" panose="02070309020205020404" pitchFamily="49" charset="0"/>
                <a:cs typeface="Courier New" panose="02070309020205020404" pitchFamily="49" charset="0"/>
              </a:rPr>
              <a:t> state UP mode DEFAULT group default </a:t>
            </a:r>
            <a:r>
              <a:rPr lang="en-US" dirty="0" err="1">
                <a:solidFill>
                  <a:schemeClr val="tx1"/>
                </a:solidFill>
                <a:latin typeface="Courier New" panose="02070309020205020404" pitchFamily="49" charset="0"/>
                <a:cs typeface="Courier New" panose="02070309020205020404" pitchFamily="49" charset="0"/>
              </a:rPr>
              <a:t>qlen</a:t>
            </a:r>
            <a:r>
              <a:rPr lang="en-US" dirty="0">
                <a:solidFill>
                  <a:schemeClr val="tx1"/>
                </a:solidFill>
                <a:latin typeface="Courier New" panose="02070309020205020404" pitchFamily="49" charset="0"/>
                <a:cs typeface="Courier New" panose="02070309020205020404" pitchFamily="49" charset="0"/>
              </a:rPr>
              <a:t> 1000</a:t>
            </a:r>
          </a:p>
          <a:p>
            <a:r>
              <a:rPr lang="en-US" dirty="0">
                <a:solidFill>
                  <a:schemeClr val="tx1"/>
                </a:solidFill>
                <a:latin typeface="Courier New" panose="02070309020205020404" pitchFamily="49" charset="0"/>
                <a:cs typeface="Courier New" panose="02070309020205020404" pitchFamily="49" charset="0"/>
              </a:rPr>
              <a:t>    link/ether 3c:ec:ef:d2:af:bd </a:t>
            </a:r>
            <a:r>
              <a:rPr lang="en-US" dirty="0" err="1">
                <a:solidFill>
                  <a:schemeClr val="tx1"/>
                </a:solidFill>
                <a:latin typeface="Courier New" panose="02070309020205020404" pitchFamily="49" charset="0"/>
                <a:cs typeface="Courier New" panose="02070309020205020404" pitchFamily="49" charset="0"/>
              </a:rPr>
              <a:t>brd</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ff:ff:ff:ff:ff:ff</a:t>
            </a:r>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vf</a:t>
            </a:r>
            <a:r>
              <a:rPr lang="en-US" dirty="0">
                <a:solidFill>
                  <a:schemeClr val="tx1"/>
                </a:solidFill>
                <a:latin typeface="Courier New" panose="02070309020205020404" pitchFamily="49" charset="0"/>
                <a:cs typeface="Courier New" panose="02070309020205020404" pitchFamily="49" charset="0"/>
              </a:rPr>
              <a:t> 0     link/ether 00:11:22:33:44:66 </a:t>
            </a:r>
            <a:r>
              <a:rPr lang="en-US" dirty="0" err="1">
                <a:solidFill>
                  <a:schemeClr val="tx1"/>
                </a:solidFill>
                <a:latin typeface="Courier New" panose="02070309020205020404" pitchFamily="49" charset="0"/>
                <a:cs typeface="Courier New" panose="02070309020205020404" pitchFamily="49" charset="0"/>
              </a:rPr>
              <a:t>brd</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ff:ff:ff:ff:ff:ff</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vlan</a:t>
            </a:r>
            <a:r>
              <a:rPr lang="en-US" dirty="0">
                <a:solidFill>
                  <a:schemeClr val="tx1"/>
                </a:solidFill>
                <a:latin typeface="Courier New" panose="02070309020205020404" pitchFamily="49" charset="0"/>
                <a:cs typeface="Courier New" panose="02070309020205020404" pitchFamily="49" charset="0"/>
              </a:rPr>
              <a:t> 3, spoof checking off, link-state auto, trust off</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vf</a:t>
            </a:r>
            <a:r>
              <a:rPr lang="en-US" dirty="0">
                <a:solidFill>
                  <a:schemeClr val="tx1"/>
                </a:solidFill>
                <a:latin typeface="Courier New" panose="02070309020205020404" pitchFamily="49" charset="0"/>
                <a:cs typeface="Courier New" panose="02070309020205020404" pitchFamily="49" charset="0"/>
              </a:rPr>
              <a:t> 1     link/ether 00:11:22:33:44:67 </a:t>
            </a:r>
            <a:r>
              <a:rPr lang="en-US" dirty="0" err="1">
                <a:solidFill>
                  <a:schemeClr val="tx1"/>
                </a:solidFill>
                <a:latin typeface="Courier New" panose="02070309020205020404" pitchFamily="49" charset="0"/>
                <a:cs typeface="Courier New" panose="02070309020205020404" pitchFamily="49" charset="0"/>
              </a:rPr>
              <a:t>brd</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ff:ff:ff:ff:ff:ff</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vlan</a:t>
            </a:r>
            <a:r>
              <a:rPr lang="en-US" dirty="0">
                <a:solidFill>
                  <a:schemeClr val="tx1"/>
                </a:solidFill>
                <a:latin typeface="Courier New" panose="02070309020205020404" pitchFamily="49" charset="0"/>
                <a:cs typeface="Courier New" panose="02070309020205020404" pitchFamily="49" charset="0"/>
              </a:rPr>
              <a:t> 3, spoof checking off, link-state auto, trust off</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vf</a:t>
            </a:r>
            <a:r>
              <a:rPr lang="en-US" dirty="0">
                <a:solidFill>
                  <a:schemeClr val="tx1"/>
                </a:solidFill>
                <a:latin typeface="Courier New" panose="02070309020205020404" pitchFamily="49" charset="0"/>
                <a:cs typeface="Courier New" panose="02070309020205020404" pitchFamily="49" charset="0"/>
              </a:rPr>
              <a:t> 2     link/ether 00:11:22:33:44:77 </a:t>
            </a:r>
            <a:r>
              <a:rPr lang="en-US" dirty="0" err="1">
                <a:solidFill>
                  <a:schemeClr val="tx1"/>
                </a:solidFill>
                <a:latin typeface="Courier New" panose="02070309020205020404" pitchFamily="49" charset="0"/>
                <a:cs typeface="Courier New" panose="02070309020205020404" pitchFamily="49" charset="0"/>
              </a:rPr>
              <a:t>brd</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ff:ff:ff:ff:ff:ff</a:t>
            </a:r>
            <a:r>
              <a:rPr lang="en-US" dirty="0">
                <a:solidFill>
                  <a:schemeClr val="tx1"/>
                </a:solidFill>
                <a:latin typeface="Courier New" panose="02070309020205020404" pitchFamily="49" charset="0"/>
                <a:cs typeface="Courier New" panose="02070309020205020404" pitchFamily="49" charset="0"/>
              </a:rPr>
              <a:t>, spoof checking off, link-state auto, trust off</a:t>
            </a:r>
          </a:p>
        </p:txBody>
      </p:sp>
      <p:sp>
        <p:nvSpPr>
          <p:cNvPr id="2" name="Title 1"/>
          <p:cNvSpPr>
            <a:spLocks noGrp="1"/>
          </p:cNvSpPr>
          <p:nvPr>
            <p:ph type="title"/>
          </p:nvPr>
        </p:nvSpPr>
        <p:spPr/>
        <p:txBody>
          <a:bodyPr/>
          <a:lstStyle/>
          <a:p>
            <a:r>
              <a:rPr lang="en-US" dirty="0"/>
              <a:t>Example  configuration @ EURECOM</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41</a:t>
            </a:fld>
            <a:endParaRPr lang="en-US"/>
          </a:p>
        </p:txBody>
      </p:sp>
      <p:sp>
        <p:nvSpPr>
          <p:cNvPr id="9" name="Rectangle 8"/>
          <p:cNvSpPr/>
          <p:nvPr/>
        </p:nvSpPr>
        <p:spPr>
          <a:xfrm>
            <a:off x="5797296" y="4959644"/>
            <a:ext cx="4555863" cy="646331"/>
          </a:xfrm>
          <a:prstGeom prst="rect">
            <a:avLst/>
          </a:prstGeom>
        </p:spPr>
        <p:txBody>
          <a:bodyPr wrap="none">
            <a:spAutoFit/>
          </a:bodyPr>
          <a:lstStyle/>
          <a:p>
            <a:r>
              <a:rPr lang="en-US" dirty="0">
                <a:solidFill>
                  <a:schemeClr val="accent1"/>
                </a:solidFill>
              </a:rPr>
              <a:t>Virtual interfaces (</a:t>
            </a:r>
            <a:r>
              <a:rPr lang="en-US" dirty="0" err="1">
                <a:solidFill>
                  <a:schemeClr val="accent1"/>
                </a:solidFill>
              </a:rPr>
              <a:t>sriov</a:t>
            </a:r>
            <a:r>
              <a:rPr lang="en-US" dirty="0">
                <a:solidFill>
                  <a:schemeClr val="accent1"/>
                </a:solidFill>
              </a:rPr>
              <a:t>) created for O-RAN FHI</a:t>
            </a:r>
          </a:p>
          <a:p>
            <a:r>
              <a:rPr lang="en-US" dirty="0">
                <a:solidFill>
                  <a:schemeClr val="accent1"/>
                </a:solidFill>
              </a:rPr>
              <a:t>Seen from machine acting as </a:t>
            </a:r>
            <a:r>
              <a:rPr lang="en-US" dirty="0" err="1">
                <a:solidFill>
                  <a:schemeClr val="accent1"/>
                </a:solidFill>
              </a:rPr>
              <a:t>gNB</a:t>
            </a:r>
            <a:r>
              <a:rPr lang="en-US" dirty="0">
                <a:solidFill>
                  <a:schemeClr val="accent1"/>
                </a:solidFill>
              </a:rPr>
              <a:t> (O-DU)</a:t>
            </a:r>
          </a:p>
        </p:txBody>
      </p:sp>
      <p:sp>
        <p:nvSpPr>
          <p:cNvPr id="3" name="TextBox 2">
            <a:extLst>
              <a:ext uri="{FF2B5EF4-FFF2-40B4-BE49-F238E27FC236}">
                <a16:creationId xmlns:a16="http://schemas.microsoft.com/office/drawing/2014/main" id="{C9FE13BC-2012-42B8-9FF7-D108AF577F5A}"/>
              </a:ext>
            </a:extLst>
          </p:cNvPr>
          <p:cNvSpPr txBox="1"/>
          <p:nvPr/>
        </p:nvSpPr>
        <p:spPr>
          <a:xfrm>
            <a:off x="10789920" y="3149580"/>
            <a:ext cx="981776" cy="369332"/>
          </a:xfrm>
          <a:prstGeom prst="rect">
            <a:avLst/>
          </a:prstGeom>
          <a:noFill/>
        </p:spPr>
        <p:txBody>
          <a:bodyPr wrap="square" rtlCol="0">
            <a:spAutoFit/>
          </a:bodyPr>
          <a:lstStyle/>
          <a:p>
            <a:r>
              <a:rPr lang="en-US" dirty="0">
                <a:solidFill>
                  <a:srgbClr val="FF0000"/>
                </a:solidFill>
              </a:rPr>
              <a:t>C-Plane</a:t>
            </a:r>
          </a:p>
        </p:txBody>
      </p:sp>
      <p:sp>
        <p:nvSpPr>
          <p:cNvPr id="10" name="TextBox 9">
            <a:extLst>
              <a:ext uri="{FF2B5EF4-FFF2-40B4-BE49-F238E27FC236}">
                <a16:creationId xmlns:a16="http://schemas.microsoft.com/office/drawing/2014/main" id="{D0BB775C-BCCD-4AC9-913C-FB87AB29F335}"/>
              </a:ext>
            </a:extLst>
          </p:cNvPr>
          <p:cNvSpPr txBox="1"/>
          <p:nvPr/>
        </p:nvSpPr>
        <p:spPr>
          <a:xfrm>
            <a:off x="10789920" y="3684240"/>
            <a:ext cx="981776" cy="369332"/>
          </a:xfrm>
          <a:prstGeom prst="rect">
            <a:avLst/>
          </a:prstGeom>
          <a:noFill/>
        </p:spPr>
        <p:txBody>
          <a:bodyPr wrap="square" rtlCol="0">
            <a:spAutoFit/>
          </a:bodyPr>
          <a:lstStyle/>
          <a:p>
            <a:r>
              <a:rPr lang="en-US" dirty="0">
                <a:solidFill>
                  <a:srgbClr val="FF0000"/>
                </a:solidFill>
              </a:rPr>
              <a:t>U-Plane</a:t>
            </a:r>
          </a:p>
        </p:txBody>
      </p:sp>
      <p:sp>
        <p:nvSpPr>
          <p:cNvPr id="11" name="TextBox 10">
            <a:extLst>
              <a:ext uri="{FF2B5EF4-FFF2-40B4-BE49-F238E27FC236}">
                <a16:creationId xmlns:a16="http://schemas.microsoft.com/office/drawing/2014/main" id="{755CEDC9-1931-4025-8712-9AAB87867290}"/>
              </a:ext>
            </a:extLst>
          </p:cNvPr>
          <p:cNvSpPr txBox="1"/>
          <p:nvPr/>
        </p:nvSpPr>
        <p:spPr>
          <a:xfrm>
            <a:off x="10789920" y="4247650"/>
            <a:ext cx="981776" cy="369332"/>
          </a:xfrm>
          <a:prstGeom prst="rect">
            <a:avLst/>
          </a:prstGeom>
          <a:noFill/>
        </p:spPr>
        <p:txBody>
          <a:bodyPr wrap="square" rtlCol="0">
            <a:spAutoFit/>
          </a:bodyPr>
          <a:lstStyle/>
          <a:p>
            <a:r>
              <a:rPr lang="en-US" dirty="0">
                <a:solidFill>
                  <a:srgbClr val="FF0000"/>
                </a:solidFill>
              </a:rPr>
              <a:t>M-Plane</a:t>
            </a:r>
          </a:p>
        </p:txBody>
      </p:sp>
    </p:spTree>
    <p:extLst>
      <p:ext uri="{BB962C8B-B14F-4D97-AF65-F5344CB8AC3E}">
        <p14:creationId xmlns:p14="http://schemas.microsoft.com/office/powerpoint/2010/main" val="877970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1008-0FC5-469B-AE2D-9EEF514DF09B}"/>
              </a:ext>
            </a:extLst>
          </p:cNvPr>
          <p:cNvSpPr>
            <a:spLocks noGrp="1"/>
          </p:cNvSpPr>
          <p:nvPr>
            <p:ph type="title"/>
          </p:nvPr>
        </p:nvSpPr>
        <p:spPr/>
        <p:txBody>
          <a:bodyPr/>
          <a:lstStyle/>
          <a:p>
            <a:r>
              <a:rPr lang="en-US" dirty="0"/>
              <a:t>Example configuration @ EURECOM (PTP)</a:t>
            </a:r>
          </a:p>
        </p:txBody>
      </p:sp>
      <p:sp>
        <p:nvSpPr>
          <p:cNvPr id="4" name="Footer Placeholder 3">
            <a:extLst>
              <a:ext uri="{FF2B5EF4-FFF2-40B4-BE49-F238E27FC236}">
                <a16:creationId xmlns:a16="http://schemas.microsoft.com/office/drawing/2014/main" id="{C0196FF6-CC64-4F80-A999-D08733A0A9F0}"/>
              </a:ext>
            </a:extLst>
          </p:cNvPr>
          <p:cNvSpPr>
            <a:spLocks noGrp="1"/>
          </p:cNvSpPr>
          <p:nvPr>
            <p:ph type="ftr" sz="quarter" idx="11"/>
          </p:nvPr>
        </p:nvSpPr>
        <p:spPr/>
        <p:txBody>
          <a:bodyPr/>
          <a:lstStyle/>
          <a:p>
            <a:r>
              <a:rPr lang="en-US"/>
              <a:t>Overview of Fronthaul Systems,  7th June 2024</a:t>
            </a:r>
          </a:p>
        </p:txBody>
      </p:sp>
      <p:sp>
        <p:nvSpPr>
          <p:cNvPr id="5" name="Slide Number Placeholder 4">
            <a:extLst>
              <a:ext uri="{FF2B5EF4-FFF2-40B4-BE49-F238E27FC236}">
                <a16:creationId xmlns:a16="http://schemas.microsoft.com/office/drawing/2014/main" id="{C23F1A87-5C23-4D2E-924E-B85F1F833953}"/>
              </a:ext>
            </a:extLst>
          </p:cNvPr>
          <p:cNvSpPr>
            <a:spLocks noGrp="1"/>
          </p:cNvSpPr>
          <p:nvPr>
            <p:ph type="sldNum" sz="quarter" idx="12"/>
          </p:nvPr>
        </p:nvSpPr>
        <p:spPr/>
        <p:txBody>
          <a:bodyPr/>
          <a:lstStyle/>
          <a:p>
            <a:fld id="{3B78ED90-C07D-224E-9A6E-8948AF270D60}" type="slidenum">
              <a:rPr lang="en-US" smtClean="0"/>
              <a:t>42</a:t>
            </a:fld>
            <a:endParaRPr lang="en-US"/>
          </a:p>
        </p:txBody>
      </p:sp>
      <p:sp>
        <p:nvSpPr>
          <p:cNvPr id="6" name="Rectangle 5">
            <a:extLst>
              <a:ext uri="{FF2B5EF4-FFF2-40B4-BE49-F238E27FC236}">
                <a16:creationId xmlns:a16="http://schemas.microsoft.com/office/drawing/2014/main" id="{26449C03-E185-4746-A423-06FF07303C84}"/>
              </a:ext>
            </a:extLst>
          </p:cNvPr>
          <p:cNvSpPr/>
          <p:nvPr/>
        </p:nvSpPr>
        <p:spPr>
          <a:xfrm>
            <a:off x="2032000" y="1244600"/>
            <a:ext cx="8382000" cy="4616648"/>
          </a:xfrm>
          <a:prstGeom prst="rect">
            <a:avLst/>
          </a:prstGeom>
          <a:solidFill>
            <a:schemeClr val="accent1">
              <a:lumMod val="40000"/>
              <a:lumOff val="60000"/>
            </a:schemeClr>
          </a:solidFill>
        </p:spPr>
        <p:txBody>
          <a:bodyPr wrap="square">
            <a:spAutoFit/>
          </a:bodyPr>
          <a:lstStyle/>
          <a:p>
            <a:r>
              <a:rPr lang="en-US" sz="1400" dirty="0" err="1"/>
              <a:t>eurecom@peafowl</a:t>
            </a:r>
            <a:r>
              <a:rPr lang="en-US" sz="1400" dirty="0"/>
              <a:t>:~$ </a:t>
            </a:r>
            <a:r>
              <a:rPr lang="en-US" sz="1400" dirty="0" err="1"/>
              <a:t>sudo</a:t>
            </a:r>
            <a:r>
              <a:rPr lang="en-US" sz="1400" dirty="0"/>
              <a:t> </a:t>
            </a:r>
            <a:r>
              <a:rPr lang="en-US" sz="1400" dirty="0" err="1"/>
              <a:t>systemctl</a:t>
            </a:r>
            <a:r>
              <a:rPr lang="en-US" sz="1400" dirty="0"/>
              <a:t> status ptp4l</a:t>
            </a:r>
          </a:p>
          <a:p>
            <a:r>
              <a:rPr lang="en-US" sz="1400" dirty="0"/>
              <a:t>● ptp4l.service - Precision Time Protocol (PTP) service</a:t>
            </a:r>
          </a:p>
          <a:p>
            <a:r>
              <a:rPr lang="en-US" sz="1400" dirty="0"/>
              <a:t>     Loaded: loaded (/lib/</a:t>
            </a:r>
            <a:r>
              <a:rPr lang="en-US" sz="1400" dirty="0" err="1"/>
              <a:t>systemd</a:t>
            </a:r>
            <a:r>
              <a:rPr lang="en-US" sz="1400" dirty="0"/>
              <a:t>/system/ptp4l.service; enabled; vendor preset: enabled)</a:t>
            </a:r>
          </a:p>
          <a:p>
            <a:r>
              <a:rPr lang="en-US" sz="1400" dirty="0"/>
              <a:t>     Active: active (running) since Thu 2024-06-06 09:25:11 CEST; 1 day 3h ago</a:t>
            </a:r>
          </a:p>
          <a:p>
            <a:r>
              <a:rPr lang="en-US" sz="1400" dirty="0"/>
              <a:t>   Main PID: 1732 (ptp4l)</a:t>
            </a:r>
          </a:p>
          <a:p>
            <a:r>
              <a:rPr lang="en-US" sz="1400" dirty="0"/>
              <a:t>      Tasks: 1 (limit: 129654)</a:t>
            </a:r>
          </a:p>
          <a:p>
            <a:r>
              <a:rPr lang="en-US" sz="1400" dirty="0"/>
              <a:t>     Memory: 656.0K</a:t>
            </a:r>
          </a:p>
          <a:p>
            <a:r>
              <a:rPr lang="en-US" sz="1400" dirty="0"/>
              <a:t>        CPU: 2h 44min 16.356s</a:t>
            </a:r>
          </a:p>
          <a:p>
            <a:r>
              <a:rPr lang="en-US" sz="1400" dirty="0"/>
              <a:t>     </a:t>
            </a:r>
            <a:r>
              <a:rPr lang="en-US" sz="1400" dirty="0" err="1"/>
              <a:t>CGroup</a:t>
            </a:r>
            <a:r>
              <a:rPr lang="en-US" sz="1400" dirty="0"/>
              <a:t>: /</a:t>
            </a:r>
            <a:r>
              <a:rPr lang="en-US" sz="1400" dirty="0" err="1"/>
              <a:t>system.slice</a:t>
            </a:r>
            <a:r>
              <a:rPr lang="en-US" sz="1400" dirty="0"/>
              <a:t>/ptp4l.service</a:t>
            </a:r>
          </a:p>
          <a:p>
            <a:r>
              <a:rPr lang="en-US" sz="1400" dirty="0"/>
              <a:t>             └─1732 /</a:t>
            </a:r>
            <a:r>
              <a:rPr lang="en-US" sz="1400" dirty="0" err="1"/>
              <a:t>usr</a:t>
            </a:r>
            <a:r>
              <a:rPr lang="en-US" sz="1400" dirty="0"/>
              <a:t>/</a:t>
            </a:r>
            <a:r>
              <a:rPr lang="en-US" sz="1400" dirty="0" err="1"/>
              <a:t>sbin</a:t>
            </a:r>
            <a:r>
              <a:rPr lang="en-US" sz="1400" dirty="0"/>
              <a:t>/ptp4l -f /</a:t>
            </a:r>
            <a:r>
              <a:rPr lang="en-US" sz="1400" dirty="0" err="1"/>
              <a:t>etc</a:t>
            </a:r>
            <a:r>
              <a:rPr lang="en-US" sz="1400" dirty="0"/>
              <a:t>/ptp4l.cfg</a:t>
            </a:r>
          </a:p>
          <a:p>
            <a:endParaRPr lang="en-US" sz="1400" dirty="0"/>
          </a:p>
          <a:p>
            <a:r>
              <a:rPr lang="en-US" sz="1400" dirty="0"/>
              <a:t>Jun 07 13:06:51 peafowl ptp4l[1732]: ptp4l[99833.430]: rms   11 max   31 </a:t>
            </a:r>
            <a:r>
              <a:rPr lang="en-US" sz="1400" dirty="0" err="1"/>
              <a:t>freq</a:t>
            </a:r>
            <a:r>
              <a:rPr lang="en-US" sz="1400" dirty="0"/>
              <a:t> -13200 +/-  18 delay   238 +/-   2</a:t>
            </a:r>
          </a:p>
          <a:p>
            <a:r>
              <a:rPr lang="en-US" sz="1400" dirty="0"/>
              <a:t>Jun 07 13:06:51 peafowl ptp4l[1732]: [99833.430] rms   11 max   31 </a:t>
            </a:r>
            <a:r>
              <a:rPr lang="en-US" sz="1400" dirty="0" err="1"/>
              <a:t>freq</a:t>
            </a:r>
            <a:r>
              <a:rPr lang="en-US" sz="1400" dirty="0"/>
              <a:t> -13200 +/-  18 delay   238 +/-   2</a:t>
            </a:r>
          </a:p>
          <a:p>
            <a:r>
              <a:rPr lang="en-US" sz="1400" dirty="0"/>
              <a:t>Jun 07 13:06:52 peafowl ptp4l[1732]: ptp4l[99834.432]: rms   11 max   35 </a:t>
            </a:r>
            <a:r>
              <a:rPr lang="en-US" sz="1400" dirty="0" err="1"/>
              <a:t>freq</a:t>
            </a:r>
            <a:r>
              <a:rPr lang="en-US" sz="1400" dirty="0"/>
              <a:t> -13197 +/-  19 delay   238 +/-   1</a:t>
            </a:r>
          </a:p>
          <a:p>
            <a:r>
              <a:rPr lang="en-US" sz="1400" dirty="0"/>
              <a:t>Jun 07 13:06:52 peafowl ptp4l[1732]: [99834.432] rms   11 max   35 </a:t>
            </a:r>
            <a:r>
              <a:rPr lang="en-US" sz="1400" dirty="0" err="1"/>
              <a:t>freq</a:t>
            </a:r>
            <a:r>
              <a:rPr lang="en-US" sz="1400" dirty="0"/>
              <a:t> -13197 +/-  19 delay   238 +/-   1</a:t>
            </a:r>
          </a:p>
          <a:p>
            <a:r>
              <a:rPr lang="en-US" sz="1400" dirty="0"/>
              <a:t>Jun 07 13:06:53 peafowl ptp4l[1732]: ptp4l[99835.428]: rms   23 max   52 </a:t>
            </a:r>
            <a:r>
              <a:rPr lang="en-US" sz="1400" dirty="0" err="1"/>
              <a:t>freq</a:t>
            </a:r>
            <a:r>
              <a:rPr lang="en-US" sz="1400" dirty="0"/>
              <a:t> -13181 +/-  36 delay   237 +/-   1</a:t>
            </a:r>
          </a:p>
          <a:p>
            <a:r>
              <a:rPr lang="en-US" sz="1400" dirty="0"/>
              <a:t>Jun 07 13:06:53 peafowl ptp4l[1732]: [99835.428] rms   23 max   52 </a:t>
            </a:r>
            <a:r>
              <a:rPr lang="en-US" sz="1400" dirty="0" err="1"/>
              <a:t>freq</a:t>
            </a:r>
            <a:r>
              <a:rPr lang="en-US" sz="1400" dirty="0"/>
              <a:t> -13181 +/-  36 delay   237 +/-   1</a:t>
            </a:r>
          </a:p>
          <a:p>
            <a:r>
              <a:rPr lang="en-US" sz="1400" dirty="0"/>
              <a:t>Jun 07 13:06:54 peafowl ptp4l[1732]: ptp4l[99836.433]: rms   14 max   34 </a:t>
            </a:r>
            <a:r>
              <a:rPr lang="en-US" sz="1400" dirty="0" err="1"/>
              <a:t>freq</a:t>
            </a:r>
            <a:r>
              <a:rPr lang="en-US" sz="1400" dirty="0"/>
              <a:t> -13204 +/-  22 delay   236 +/-   1</a:t>
            </a:r>
          </a:p>
          <a:p>
            <a:r>
              <a:rPr lang="en-US" sz="1400" dirty="0"/>
              <a:t>Jun 07 13:06:54 peafowl ptp4l[1732]: [99836.433] rms   14 max   34 </a:t>
            </a:r>
            <a:r>
              <a:rPr lang="en-US" sz="1400" dirty="0" err="1"/>
              <a:t>freq</a:t>
            </a:r>
            <a:r>
              <a:rPr lang="en-US" sz="1400" dirty="0"/>
              <a:t> -13204 +/-  22 delay   236 +/-   1</a:t>
            </a:r>
          </a:p>
          <a:p>
            <a:r>
              <a:rPr lang="en-US" sz="1400" dirty="0"/>
              <a:t>Jun 07 13:06:55 peafowl ptp4l[1732]: ptp4l[99837.430]: rms   18 max   46 </a:t>
            </a:r>
            <a:r>
              <a:rPr lang="en-US" sz="1400" dirty="0" err="1"/>
              <a:t>freq</a:t>
            </a:r>
            <a:r>
              <a:rPr lang="en-US" sz="1400" dirty="0"/>
              <a:t> -13190 +/-  29 delay   238 +/-   2</a:t>
            </a:r>
          </a:p>
          <a:p>
            <a:r>
              <a:rPr lang="en-US" sz="1400" dirty="0"/>
              <a:t>Jun 07 13:06:55 peafowl ptp4l[1732]: [99837.430] rms   18 max   46 </a:t>
            </a:r>
            <a:r>
              <a:rPr lang="en-US" sz="1400" dirty="0" err="1"/>
              <a:t>freq</a:t>
            </a:r>
            <a:r>
              <a:rPr lang="en-US" sz="1400" dirty="0"/>
              <a:t> -13190 +/-  29 delay   238 +/-   2</a:t>
            </a:r>
          </a:p>
        </p:txBody>
      </p:sp>
    </p:spTree>
    <p:extLst>
      <p:ext uri="{BB962C8B-B14F-4D97-AF65-F5344CB8AC3E}">
        <p14:creationId xmlns:p14="http://schemas.microsoft.com/office/powerpoint/2010/main" val="3460375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err="1"/>
              <a:t>netconf</a:t>
            </a:r>
            <a:r>
              <a:rPr lang="en-US" dirty="0"/>
              <a:t> get (with netopeer2-cli)</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43</a:t>
            </a:fld>
            <a:endParaRPr lang="en-US"/>
          </a:p>
        </p:txBody>
      </p:sp>
      <p:sp>
        <p:nvSpPr>
          <p:cNvPr id="6" name="TextBox 5"/>
          <p:cNvSpPr txBox="1"/>
          <p:nvPr/>
        </p:nvSpPr>
        <p:spPr>
          <a:xfrm>
            <a:off x="225552" y="1308814"/>
            <a:ext cx="7720584" cy="4339650"/>
          </a:xfrm>
          <a:prstGeom prst="rect">
            <a:avLst/>
          </a:prstGeom>
          <a:noFill/>
          <a:ln>
            <a:solidFill>
              <a:schemeClr val="tx1"/>
            </a:solidFill>
          </a:ln>
        </p:spPr>
        <p:txBody>
          <a:bodyPr wrap="square" rtlCol="0">
            <a:spAutoFit/>
          </a:bodyPr>
          <a:lstStyle/>
          <a:p>
            <a:r>
              <a:rPr lang="en-US" sz="1200" dirty="0">
                <a:latin typeface="Courier New" panose="02070309020205020404" pitchFamily="49" charset="0"/>
                <a:cs typeface="Courier New" panose="02070309020205020404" pitchFamily="49" charset="0"/>
              </a:rPr>
              <a:t>&lt;data </a:t>
            </a:r>
            <a:r>
              <a:rPr lang="en-US" sz="1200" dirty="0" err="1">
                <a:latin typeface="Courier New" panose="02070309020205020404" pitchFamily="49" charset="0"/>
                <a:cs typeface="Courier New" panose="02070309020205020404" pitchFamily="49" charset="0"/>
              </a:rPr>
              <a:t>xmlns</a:t>
            </a:r>
            <a:r>
              <a:rPr lang="en-US" sz="1200" dirty="0">
                <a:latin typeface="Courier New" panose="02070309020205020404" pitchFamily="49" charset="0"/>
                <a:cs typeface="Courier New" panose="02070309020205020404" pitchFamily="49" charset="0"/>
              </a:rPr>
              <a:t>="urn:ietf:params:xml:ns:netconf:base:1.0"&gt;</a:t>
            </a:r>
          </a:p>
          <a:p>
            <a:r>
              <a:rPr lang="en-US" sz="1200" dirty="0">
                <a:latin typeface="Courier New" panose="02070309020205020404" pitchFamily="49" charset="0"/>
                <a:cs typeface="Courier New" panose="02070309020205020404" pitchFamily="49" charset="0"/>
              </a:rPr>
              <a:t>  &lt;hardware </a:t>
            </a:r>
            <a:r>
              <a:rPr lang="en-US" sz="1200" dirty="0" err="1">
                <a:latin typeface="Courier New" panose="02070309020205020404" pitchFamily="49" charset="0"/>
                <a:cs typeface="Courier New" panose="02070309020205020404" pitchFamily="49" charset="0"/>
              </a:rPr>
              <a:t>xmlns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urn:ietf:params:xml:ns:yang:ietf-hardware</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&lt;component&gt;</a:t>
            </a:r>
          </a:p>
          <a:p>
            <a:r>
              <a:rPr lang="en-US" sz="1200" dirty="0">
                <a:latin typeface="Courier New" panose="02070309020205020404" pitchFamily="49" charset="0"/>
                <a:cs typeface="Courier New" panose="02070309020205020404" pitchFamily="49" charset="0"/>
              </a:rPr>
              <a:t>      </a:t>
            </a:r>
            <a:r>
              <a:rPr lang="en-US" sz="1200" b="1" dirty="0">
                <a:solidFill>
                  <a:schemeClr val="accent1"/>
                </a:solidFill>
                <a:latin typeface="Courier New" panose="02070309020205020404" pitchFamily="49" charset="0"/>
                <a:cs typeface="Courier New" panose="02070309020205020404" pitchFamily="49" charset="0"/>
              </a:rPr>
              <a:t>&lt;name&gt;</a:t>
            </a:r>
            <a:r>
              <a:rPr lang="en-US" sz="1200" b="1" dirty="0" err="1">
                <a:solidFill>
                  <a:schemeClr val="accent1"/>
                </a:solidFill>
                <a:latin typeface="Courier New" panose="02070309020205020404" pitchFamily="49" charset="0"/>
                <a:cs typeface="Courier New" panose="02070309020205020404" pitchFamily="49" charset="0"/>
              </a:rPr>
              <a:t>ZillnkRU</a:t>
            </a:r>
            <a:r>
              <a:rPr lang="en-US" sz="1200" b="1" dirty="0">
                <a:solidFill>
                  <a:schemeClr val="accent1"/>
                </a:solidFill>
                <a:latin typeface="Courier New" panose="02070309020205020404" pitchFamily="49" charset="0"/>
                <a:cs typeface="Courier New" panose="02070309020205020404" pitchFamily="49" charset="0"/>
              </a:rPr>
              <a:t>&lt;/name&gt;</a:t>
            </a:r>
          </a:p>
          <a:p>
            <a:r>
              <a:rPr lang="en-US" sz="1200" dirty="0">
                <a:latin typeface="Courier New" panose="02070309020205020404" pitchFamily="49" charset="0"/>
                <a:cs typeface="Courier New" panose="02070309020205020404" pitchFamily="49" charset="0"/>
              </a:rPr>
              <a:t>      &lt;class </a:t>
            </a:r>
            <a:r>
              <a:rPr lang="en-US" sz="1200" dirty="0" err="1">
                <a:latin typeface="Courier New" panose="02070309020205020404" pitchFamily="49" charset="0"/>
                <a:cs typeface="Courier New" panose="02070309020205020404" pitchFamily="49" charset="0"/>
              </a:rPr>
              <a:t>xmlns:o-ran-hw</a:t>
            </a:r>
            <a:r>
              <a:rPr lang="en-US" sz="1200" dirty="0">
                <a:latin typeface="Courier New" panose="02070309020205020404" pitchFamily="49" charset="0"/>
                <a:cs typeface="Courier New" panose="02070309020205020404" pitchFamily="49" charset="0"/>
              </a:rPr>
              <a:t>="urn:o-ran:hardware:1.0"&gt;</a:t>
            </a:r>
            <a:r>
              <a:rPr lang="en-US" sz="1200" dirty="0" err="1">
                <a:latin typeface="Courier New" panose="02070309020205020404" pitchFamily="49" charset="0"/>
                <a:cs typeface="Courier New" panose="02070309020205020404" pitchFamily="49" charset="0"/>
              </a:rPr>
              <a:t>o-ran-hw:O-RAN-RADIO</a:t>
            </a:r>
            <a:r>
              <a:rPr lang="en-US" sz="1200" dirty="0">
                <a:latin typeface="Courier New" panose="02070309020205020404" pitchFamily="49" charset="0"/>
                <a:cs typeface="Courier New" panose="02070309020205020404" pitchFamily="49" charset="0"/>
              </a:rPr>
              <a:t>&lt;/class&gt;</a:t>
            </a:r>
          </a:p>
          <a:p>
            <a:r>
              <a:rPr lang="en-US" sz="1200" dirty="0">
                <a:latin typeface="Courier New" panose="02070309020205020404" pitchFamily="49" charset="0"/>
                <a:cs typeface="Courier New" panose="02070309020205020404" pitchFamily="49" charset="0"/>
              </a:rPr>
              <a:t>      &lt;description&gt;</a:t>
            </a:r>
            <a:r>
              <a:rPr lang="en-US" sz="1200" dirty="0" err="1">
                <a:latin typeface="Courier New" panose="02070309020205020404" pitchFamily="49" charset="0"/>
                <a:cs typeface="Courier New" panose="02070309020205020404" pitchFamily="49" charset="0"/>
              </a:rPr>
              <a:t>Zillnk</a:t>
            </a:r>
            <a:r>
              <a:rPr lang="en-US" sz="1200" dirty="0">
                <a:latin typeface="Courier New" panose="02070309020205020404" pitchFamily="49" charset="0"/>
                <a:cs typeface="Courier New" panose="02070309020205020404" pitchFamily="49" charset="0"/>
              </a:rPr>
              <a:t> Radio Unit&lt;/description&gt;</a:t>
            </a:r>
          </a:p>
          <a:p>
            <a:r>
              <a:rPr lang="en-US" sz="1200" dirty="0">
                <a:latin typeface="Courier New" panose="02070309020205020404" pitchFamily="49" charset="0"/>
                <a:cs typeface="Courier New" panose="02070309020205020404" pitchFamily="49" charset="0"/>
              </a:rPr>
              <a:t>      &lt;contains-child&gt;</a:t>
            </a:r>
            <a:r>
              <a:rPr lang="en-US" sz="1200" dirty="0" err="1">
                <a:latin typeface="Courier New" panose="02070309020205020404" pitchFamily="49" charset="0"/>
                <a:cs typeface="Courier New" panose="02070309020205020404" pitchFamily="49" charset="0"/>
              </a:rPr>
              <a:t>FPGAMainTempSensor</a:t>
            </a:r>
            <a:r>
              <a:rPr lang="en-US" sz="1200" dirty="0">
                <a:latin typeface="Courier New" panose="02070309020205020404" pitchFamily="49" charset="0"/>
                <a:cs typeface="Courier New" panose="02070309020205020404" pitchFamily="49" charset="0"/>
              </a:rPr>
              <a:t>&lt;/contains-child&gt;</a:t>
            </a:r>
          </a:p>
          <a:p>
            <a:r>
              <a:rPr lang="en-US" sz="1200" dirty="0">
                <a:latin typeface="Courier New" panose="02070309020205020404" pitchFamily="49" charset="0"/>
                <a:cs typeface="Courier New" panose="02070309020205020404" pitchFamily="49" charset="0"/>
              </a:rPr>
              <a:t>      &lt;contains-child&gt;PA0TempSensor&lt;/contains-child&gt;</a:t>
            </a:r>
          </a:p>
          <a:p>
            <a:r>
              <a:rPr lang="en-US" sz="1200" dirty="0">
                <a:latin typeface="Courier New" panose="02070309020205020404" pitchFamily="49" charset="0"/>
                <a:cs typeface="Courier New" panose="02070309020205020404" pitchFamily="49" charset="0"/>
              </a:rPr>
              <a:t>      &lt;contains-child&gt;PA1TempSensor&lt;/contains-child&gt;</a:t>
            </a:r>
          </a:p>
          <a:p>
            <a:r>
              <a:rPr lang="en-US" sz="1200" dirty="0">
                <a:latin typeface="Courier New" panose="02070309020205020404" pitchFamily="49" charset="0"/>
                <a:cs typeface="Courier New" panose="02070309020205020404" pitchFamily="49" charset="0"/>
              </a:rPr>
              <a:t>      &lt;contains-child&gt;PA2TempSensor&lt;/contains-child&gt;</a:t>
            </a:r>
          </a:p>
          <a:p>
            <a:r>
              <a:rPr lang="en-US" sz="1200" dirty="0">
                <a:latin typeface="Courier New" panose="02070309020205020404" pitchFamily="49" charset="0"/>
                <a:cs typeface="Courier New" panose="02070309020205020404" pitchFamily="49" charset="0"/>
              </a:rPr>
              <a:t>      &lt;contains-child&gt;PA3TempSensor&lt;/contains-child&gt;</a:t>
            </a:r>
          </a:p>
          <a:p>
            <a:r>
              <a:rPr lang="en-US" sz="1200" dirty="0">
                <a:latin typeface="Courier New" panose="02070309020205020404" pitchFamily="49" charset="0"/>
                <a:cs typeface="Courier New" panose="02070309020205020404" pitchFamily="49" charset="0"/>
              </a:rPr>
              <a:t>      &lt;hardware-rev&gt;1.00&lt;/hardware-rev&gt;</a:t>
            </a:r>
          </a:p>
          <a:p>
            <a:r>
              <a:rPr lang="en-US" sz="1200" dirty="0">
                <a:latin typeface="Courier New" panose="02070309020205020404" pitchFamily="49" charset="0"/>
                <a:cs typeface="Courier New" panose="02070309020205020404" pitchFamily="49" charset="0"/>
              </a:rPr>
              <a:t>      &lt;firmware-rev&gt;1.00&lt;/firmware-rev&gt;</a:t>
            </a:r>
          </a:p>
          <a:p>
            <a:r>
              <a:rPr lang="en-US" sz="1200" dirty="0">
                <a:latin typeface="Courier New" panose="02070309020205020404" pitchFamily="49" charset="0"/>
                <a:cs typeface="Courier New" panose="02070309020205020404" pitchFamily="49" charset="0"/>
              </a:rPr>
              <a:t>      &lt;software-rev&gt;1.00&lt;/software-rev&gt;</a:t>
            </a:r>
          </a:p>
          <a:p>
            <a:r>
              <a:rPr lang="en-US" sz="1200" dirty="0">
                <a:latin typeface="Courier New" panose="02070309020205020404" pitchFamily="49" charset="0"/>
                <a:cs typeface="Courier New" panose="02070309020205020404" pitchFamily="49" charset="0"/>
              </a:rPr>
              <a:t>      &lt;serial-</a:t>
            </a:r>
            <a:r>
              <a:rPr lang="en-US" sz="1200" dirty="0" err="1">
                <a:latin typeface="Courier New" panose="02070309020205020404" pitchFamily="49" charset="0"/>
                <a:cs typeface="Courier New" panose="02070309020205020404" pitchFamily="49" charset="0"/>
              </a:rPr>
              <a:t>num</a:t>
            </a:r>
            <a:r>
              <a:rPr lang="en-US" sz="1200" dirty="0">
                <a:latin typeface="Courier New" panose="02070309020205020404" pitchFamily="49" charset="0"/>
                <a:cs typeface="Courier New" panose="02070309020205020404" pitchFamily="49" charset="0"/>
              </a:rPr>
              <a:t>&gt;Z122601202135000331&lt;/serial-</a:t>
            </a:r>
            <a:r>
              <a:rPr lang="en-US" sz="1200" dirty="0" err="1">
                <a:latin typeface="Courier New" panose="02070309020205020404" pitchFamily="49" charset="0"/>
                <a:cs typeface="Courier New" panose="02070309020205020404" pitchFamily="49" charset="0"/>
              </a:rPr>
              <a:t>num</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a:t>
            </a:r>
            <a:r>
              <a:rPr lang="en-US" sz="1200" b="1" dirty="0">
                <a:solidFill>
                  <a:schemeClr val="accent1"/>
                </a:solidFill>
                <a:latin typeface="Courier New" panose="02070309020205020404" pitchFamily="49" charset="0"/>
                <a:cs typeface="Courier New" panose="02070309020205020404" pitchFamily="49" charset="0"/>
              </a:rPr>
              <a:t>&lt;</a:t>
            </a:r>
            <a:r>
              <a:rPr lang="en-US" sz="1200" b="1" dirty="0" err="1">
                <a:solidFill>
                  <a:schemeClr val="accent1"/>
                </a:solidFill>
                <a:latin typeface="Courier New" panose="02070309020205020404" pitchFamily="49" charset="0"/>
                <a:cs typeface="Courier New" panose="02070309020205020404" pitchFamily="49" charset="0"/>
              </a:rPr>
              <a:t>mfg</a:t>
            </a:r>
            <a:r>
              <a:rPr lang="en-US" sz="1200" b="1" dirty="0">
                <a:solidFill>
                  <a:schemeClr val="accent1"/>
                </a:solidFill>
                <a:latin typeface="Courier New" panose="02070309020205020404" pitchFamily="49" charset="0"/>
                <a:cs typeface="Courier New" panose="02070309020205020404" pitchFamily="49" charset="0"/>
              </a:rPr>
              <a:t>-name&gt;</a:t>
            </a:r>
            <a:r>
              <a:rPr lang="en-US" sz="1200" b="1" dirty="0" err="1">
                <a:solidFill>
                  <a:schemeClr val="accent1"/>
                </a:solidFill>
                <a:latin typeface="Courier New" panose="02070309020205020404" pitchFamily="49" charset="0"/>
                <a:cs typeface="Courier New" panose="02070309020205020404" pitchFamily="49" charset="0"/>
              </a:rPr>
              <a:t>Zillnk</a:t>
            </a:r>
            <a:r>
              <a:rPr lang="en-US" sz="1200" b="1" dirty="0">
                <a:solidFill>
                  <a:schemeClr val="accent1"/>
                </a:solidFill>
                <a:latin typeface="Courier New" panose="02070309020205020404" pitchFamily="49" charset="0"/>
                <a:cs typeface="Courier New" panose="02070309020205020404" pitchFamily="49" charset="0"/>
              </a:rPr>
              <a:t>&lt;/</a:t>
            </a:r>
            <a:r>
              <a:rPr lang="en-US" sz="1200" b="1" dirty="0" err="1">
                <a:solidFill>
                  <a:schemeClr val="accent1"/>
                </a:solidFill>
                <a:latin typeface="Courier New" panose="02070309020205020404" pitchFamily="49" charset="0"/>
                <a:cs typeface="Courier New" panose="02070309020205020404" pitchFamily="49" charset="0"/>
              </a:rPr>
              <a:t>mfg</a:t>
            </a:r>
            <a:r>
              <a:rPr lang="en-US" sz="1200" b="1" dirty="0">
                <a:solidFill>
                  <a:schemeClr val="accent1"/>
                </a:solidFill>
                <a:latin typeface="Courier New" panose="02070309020205020404" pitchFamily="49" charset="0"/>
                <a:cs typeface="Courier New" panose="02070309020205020404" pitchFamily="49" charset="0"/>
              </a:rPr>
              <a:t>-name&gt;</a:t>
            </a:r>
          </a:p>
          <a:p>
            <a:r>
              <a:rPr lang="en-US" sz="1200" b="1" dirty="0">
                <a:solidFill>
                  <a:schemeClr val="accent1"/>
                </a:solidFill>
                <a:latin typeface="Courier New" panose="02070309020205020404" pitchFamily="49" charset="0"/>
                <a:cs typeface="Courier New" panose="02070309020205020404" pitchFamily="49" charset="0"/>
              </a:rPr>
              <a:t>      &lt;model-name&gt;</a:t>
            </a:r>
            <a:r>
              <a:rPr lang="en-US" sz="1200" b="1" dirty="0" err="1">
                <a:solidFill>
                  <a:schemeClr val="accent1"/>
                </a:solidFill>
                <a:latin typeface="Courier New" panose="02070309020205020404" pitchFamily="49" charset="0"/>
                <a:cs typeface="Courier New" panose="02070309020205020404" pitchFamily="49" charset="0"/>
              </a:rPr>
              <a:t>Zillnk</a:t>
            </a:r>
            <a:r>
              <a:rPr lang="en-US" sz="1200" b="1" dirty="0">
                <a:solidFill>
                  <a:schemeClr val="accent1"/>
                </a:solidFill>
                <a:latin typeface="Courier New" panose="02070309020205020404" pitchFamily="49" charset="0"/>
                <a:cs typeface="Courier New" panose="02070309020205020404" pitchFamily="49" charset="0"/>
              </a:rPr>
              <a:t> O-RU&lt;/model-name&gt;</a:t>
            </a:r>
          </a:p>
          <a:p>
            <a:r>
              <a:rPr lang="en-US" sz="1200" dirty="0">
                <a:latin typeface="Courier New" panose="02070309020205020404" pitchFamily="49" charset="0"/>
                <a:cs typeface="Courier New" panose="02070309020205020404" pitchFamily="49" charset="0"/>
              </a:rPr>
              <a:t>      &lt;is-</a:t>
            </a:r>
            <a:r>
              <a:rPr lang="en-US" sz="1200" dirty="0" err="1">
                <a:latin typeface="Courier New" panose="02070309020205020404" pitchFamily="49" charset="0"/>
                <a:cs typeface="Courier New" panose="02070309020205020404" pitchFamily="49" charset="0"/>
              </a:rPr>
              <a:t>fru</a:t>
            </a:r>
            <a:r>
              <a:rPr lang="en-US" sz="1200" dirty="0">
                <a:latin typeface="Courier New" panose="02070309020205020404" pitchFamily="49" charset="0"/>
                <a:cs typeface="Courier New" panose="02070309020205020404" pitchFamily="49" charset="0"/>
              </a:rPr>
              <a:t>&gt;true&lt;/is-</a:t>
            </a:r>
            <a:r>
              <a:rPr lang="en-US" sz="1200" dirty="0" err="1">
                <a:latin typeface="Courier New" panose="02070309020205020404" pitchFamily="49" charset="0"/>
                <a:cs typeface="Courier New" panose="02070309020205020404" pitchFamily="49" charset="0"/>
              </a:rPr>
              <a:t>fru</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uuid</a:t>
            </a:r>
            <a:r>
              <a:rPr lang="en-US" sz="1200" dirty="0">
                <a:latin typeface="Courier New" panose="02070309020205020404" pitchFamily="49" charset="0"/>
                <a:cs typeface="Courier New" panose="02070309020205020404" pitchFamily="49" charset="0"/>
              </a:rPr>
              <a:t>&gt;11111111-1111-1111-1111-111111111111&lt;/</a:t>
            </a:r>
            <a:r>
              <a:rPr lang="en-US" sz="1200" dirty="0" err="1">
                <a:latin typeface="Courier New" panose="02070309020205020404" pitchFamily="49" charset="0"/>
                <a:cs typeface="Courier New" panose="02070309020205020404" pitchFamily="49" charset="0"/>
              </a:rPr>
              <a:t>uuid</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&lt;state&gt;</a:t>
            </a:r>
          </a:p>
          <a:p>
            <a:r>
              <a:rPr lang="en-US" sz="1200" dirty="0">
                <a:latin typeface="Courier New" panose="02070309020205020404" pitchFamily="49" charset="0"/>
                <a:cs typeface="Courier New" panose="02070309020205020404" pitchFamily="49" charset="0"/>
              </a:rPr>
              <a:t>        &lt;state-last-changed&gt;1970-01-01T01:00:33+01:00&lt;/state-last-changed&gt;</a:t>
            </a:r>
          </a:p>
          <a:p>
            <a:r>
              <a:rPr lang="en-US" sz="1200" dirty="0">
                <a:latin typeface="Courier New" panose="02070309020205020404" pitchFamily="49" charset="0"/>
                <a:cs typeface="Courier New" panose="02070309020205020404" pitchFamily="49" charset="0"/>
              </a:rPr>
              <a:t>        &lt;admin-state&gt;unlocked&lt;/admin-state&gt;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oper</a:t>
            </a:r>
            <a:r>
              <a:rPr lang="en-US" sz="1200" dirty="0">
                <a:latin typeface="Courier New" panose="02070309020205020404" pitchFamily="49" charset="0"/>
                <a:cs typeface="Courier New" panose="02070309020205020404" pitchFamily="49" charset="0"/>
              </a:rPr>
              <a:t>-state&gt;enabled&lt;/</a:t>
            </a:r>
            <a:r>
              <a:rPr lang="en-US" sz="1200" dirty="0" err="1">
                <a:latin typeface="Courier New" panose="02070309020205020404" pitchFamily="49" charset="0"/>
                <a:cs typeface="Courier New" panose="02070309020205020404" pitchFamily="49" charset="0"/>
              </a:rPr>
              <a:t>oper</a:t>
            </a:r>
            <a:r>
              <a:rPr lang="en-US" sz="1200" dirty="0">
                <a:latin typeface="Courier New" panose="02070309020205020404" pitchFamily="49" charset="0"/>
                <a:cs typeface="Courier New" panose="02070309020205020404" pitchFamily="49" charset="0"/>
              </a:rPr>
              <a:t>-state&gt;</a:t>
            </a:r>
          </a:p>
        </p:txBody>
      </p:sp>
      <p:sp>
        <p:nvSpPr>
          <p:cNvPr id="7" name="TextBox 6"/>
          <p:cNvSpPr txBox="1"/>
          <p:nvPr/>
        </p:nvSpPr>
        <p:spPr>
          <a:xfrm>
            <a:off x="8177784" y="1452944"/>
            <a:ext cx="2392680" cy="3970318"/>
          </a:xfrm>
          <a:prstGeom prst="rect">
            <a:avLst/>
          </a:prstGeom>
          <a:noFill/>
        </p:spPr>
        <p:txBody>
          <a:bodyPr wrap="square" rtlCol="0">
            <a:spAutoFit/>
          </a:bodyPr>
          <a:lstStyle/>
          <a:p>
            <a:r>
              <a:rPr lang="en-US" dirty="0"/>
              <a:t>Piece of M-plane capture from</a:t>
            </a:r>
          </a:p>
          <a:p>
            <a:r>
              <a:rPr lang="en-US" b="1" dirty="0" err="1"/>
              <a:t>Mavenir</a:t>
            </a:r>
            <a:r>
              <a:rPr lang="en-US" b="1" dirty="0"/>
              <a:t> O-RU </a:t>
            </a:r>
            <a:r>
              <a:rPr lang="en-US" dirty="0"/>
              <a:t>(manufacturer </a:t>
            </a:r>
            <a:r>
              <a:rPr lang="en-US" b="1" dirty="0" err="1">
                <a:solidFill>
                  <a:schemeClr val="accent1"/>
                </a:solidFill>
              </a:rPr>
              <a:t>Zillnk</a:t>
            </a:r>
            <a:r>
              <a:rPr lang="en-US" dirty="0"/>
              <a:t>)</a:t>
            </a:r>
          </a:p>
          <a:p>
            <a:endParaRPr lang="en-US" dirty="0"/>
          </a:p>
          <a:p>
            <a:r>
              <a:rPr lang="en-US" dirty="0"/>
              <a:t>M-Plane required to</a:t>
            </a:r>
          </a:p>
          <a:p>
            <a:pPr marL="285750" indent="-285750">
              <a:buFont typeface="Arial" panose="020B0604020202020204" pitchFamily="34" charset="0"/>
              <a:buChar char="•"/>
            </a:pPr>
            <a:r>
              <a:rPr lang="en-US" dirty="0"/>
              <a:t>Get O-RU capabilities</a:t>
            </a:r>
          </a:p>
          <a:p>
            <a:pPr marL="285750" indent="-285750">
              <a:buFont typeface="Arial" panose="020B0604020202020204" pitchFamily="34" charset="0"/>
              <a:buChar char="•"/>
            </a:pPr>
            <a:r>
              <a:rPr lang="en-US" dirty="0"/>
              <a:t>Edit configuration</a:t>
            </a:r>
          </a:p>
          <a:p>
            <a:pPr marL="285750" indent="-285750">
              <a:buFont typeface="Arial" panose="020B0604020202020204" pitchFamily="34" charset="0"/>
              <a:buChar char="•"/>
            </a:pPr>
            <a:r>
              <a:rPr lang="en-US" dirty="0"/>
              <a:t>Change state of O-RU (inactive to running)</a:t>
            </a:r>
          </a:p>
          <a:p>
            <a:pPr marL="285750" indent="-285750">
              <a:buFont typeface="Arial" panose="020B0604020202020204" pitchFamily="34" charset="0"/>
              <a:buChar char="•"/>
            </a:pPr>
            <a:r>
              <a:rPr lang="en-US"/>
              <a:t>Monitor </a:t>
            </a:r>
            <a:r>
              <a:rPr lang="en-US" dirty="0"/>
              <a:t>events/faults</a:t>
            </a:r>
          </a:p>
        </p:txBody>
      </p:sp>
    </p:spTree>
    <p:extLst>
      <p:ext uri="{BB962C8B-B14F-4D97-AF65-F5344CB8AC3E}">
        <p14:creationId xmlns:p14="http://schemas.microsoft.com/office/powerpoint/2010/main" val="1417248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wireshark</a:t>
            </a:r>
            <a:r>
              <a:rPr lang="en-US" dirty="0"/>
              <a:t> trace of O-RAN Open FHI</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44</a:t>
            </a:fld>
            <a:endParaRPr lang="en-US"/>
          </a:p>
        </p:txBody>
      </p:sp>
      <p:sp>
        <p:nvSpPr>
          <p:cNvPr id="6"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765792" y="1690688"/>
            <a:ext cx="1588008" cy="646331"/>
          </a:xfrm>
          <a:prstGeom prst="rect">
            <a:avLst/>
          </a:prstGeom>
          <a:noFill/>
        </p:spPr>
        <p:txBody>
          <a:bodyPr wrap="square" rtlCol="0">
            <a:spAutoFit/>
          </a:bodyPr>
          <a:lstStyle/>
          <a:p>
            <a:r>
              <a:rPr lang="en-US" dirty="0"/>
              <a:t>Capture from</a:t>
            </a:r>
          </a:p>
          <a:p>
            <a:r>
              <a:rPr lang="en-US" dirty="0" err="1"/>
              <a:t>Benetel</a:t>
            </a:r>
            <a:r>
              <a:rPr lang="en-US" dirty="0"/>
              <a:t> O-RU</a:t>
            </a:r>
          </a:p>
        </p:txBody>
      </p:sp>
    </p:spTree>
    <p:extLst>
      <p:ext uri="{BB962C8B-B14F-4D97-AF65-F5344CB8AC3E}">
        <p14:creationId xmlns:p14="http://schemas.microsoft.com/office/powerpoint/2010/main" val="2339537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Conclusions</a:t>
            </a:r>
          </a:p>
        </p:txBody>
      </p:sp>
      <p:sp>
        <p:nvSpPr>
          <p:cNvPr id="6" name="Content Placeholder 5"/>
          <p:cNvSpPr>
            <a:spLocks noGrp="1"/>
          </p:cNvSpPr>
          <p:nvPr>
            <p:ph idx="1"/>
          </p:nvPr>
        </p:nvSpPr>
        <p:spPr/>
        <p:txBody>
          <a:bodyPr/>
          <a:lstStyle/>
          <a:p>
            <a:r>
              <a:rPr lang="en-US" dirty="0"/>
              <a:t>Provided an overview of current </a:t>
            </a:r>
            <a:r>
              <a:rPr lang="en-US" dirty="0" err="1"/>
              <a:t>fronthaul</a:t>
            </a:r>
            <a:r>
              <a:rPr lang="en-US" dirty="0"/>
              <a:t> interfaces and their integration in OAI codebase</a:t>
            </a:r>
          </a:p>
          <a:p>
            <a:pPr lvl="1"/>
            <a:r>
              <a:rPr lang="en-US" dirty="0"/>
              <a:t>UHD</a:t>
            </a:r>
          </a:p>
          <a:p>
            <a:pPr lvl="1"/>
            <a:r>
              <a:rPr lang="en-US" dirty="0"/>
              <a:t>ECPRI</a:t>
            </a:r>
          </a:p>
          <a:p>
            <a:pPr lvl="1"/>
            <a:r>
              <a:rPr lang="en-US" dirty="0"/>
              <a:t>ECPRI + ORAN Open FHI</a:t>
            </a:r>
          </a:p>
          <a:p>
            <a:r>
              <a:rPr lang="en-US" dirty="0"/>
              <a:t>Experimental networks (SLICES-RI, PAWR evolutions) will go beyond UHD in some deployment scenarios</a:t>
            </a:r>
          </a:p>
          <a:p>
            <a:r>
              <a:rPr lang="en-US" dirty="0"/>
              <a:t>USRPs may soon start to support O-RAN Open FHI for experimentation with O-RAN based protocols (X410 devices)</a:t>
            </a:r>
          </a:p>
        </p:txBody>
      </p:sp>
      <p:sp>
        <p:nvSpPr>
          <p:cNvPr id="2" name="Footer Placeholder 1"/>
          <p:cNvSpPr>
            <a:spLocks noGrp="1"/>
          </p:cNvSpPr>
          <p:nvPr>
            <p:ph type="ftr" sz="quarter" idx="11"/>
          </p:nvPr>
        </p:nvSpPr>
        <p:spPr/>
        <p:txBody>
          <a:bodyPr/>
          <a:lstStyle/>
          <a:p>
            <a:r>
              <a:rPr lang="en-US"/>
              <a:t>Overview of Fronthaul Systems,  7th June 2024</a:t>
            </a:r>
            <a:endParaRPr lang="en-GB" dirty="0"/>
          </a:p>
        </p:txBody>
      </p:sp>
      <p:sp>
        <p:nvSpPr>
          <p:cNvPr id="3" name="Slide Number Placeholder 2"/>
          <p:cNvSpPr>
            <a:spLocks noGrp="1"/>
          </p:cNvSpPr>
          <p:nvPr>
            <p:ph type="sldNum" sz="quarter" idx="12"/>
          </p:nvPr>
        </p:nvSpPr>
        <p:spPr/>
        <p:txBody>
          <a:bodyPr/>
          <a:lstStyle/>
          <a:p>
            <a:fld id="{88748F78-979F-42D0-B54B-2A830306F34A}" type="slidenum">
              <a:rPr lang="en-GB" smtClean="0"/>
              <a:t>45</a:t>
            </a:fld>
            <a:endParaRPr lang="en-GB" dirty="0"/>
          </a:p>
        </p:txBody>
      </p:sp>
    </p:spTree>
    <p:extLst>
      <p:ext uri="{BB962C8B-B14F-4D97-AF65-F5344CB8AC3E}">
        <p14:creationId xmlns:p14="http://schemas.microsoft.com/office/powerpoint/2010/main" val="694160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227200B8-1935-4A42-8E29-C6F1FF7A912C}"/>
              </a:ext>
            </a:extLst>
          </p:cNvPr>
          <p:cNvSpPr>
            <a:spLocks noGrp="1"/>
          </p:cNvSpPr>
          <p:nvPr>
            <p:ph type="ftr" sz="quarter" idx="11"/>
          </p:nvPr>
        </p:nvSpPr>
        <p:spPr/>
        <p:txBody>
          <a:bodyPr/>
          <a:lstStyle/>
          <a:p>
            <a:r>
              <a:rPr lang="en-US"/>
              <a:t>Overview of Fronthaul Systems,  7th June 2024</a:t>
            </a:r>
            <a:endParaRPr lang="en-US" dirty="0"/>
          </a:p>
        </p:txBody>
      </p:sp>
      <p:sp>
        <p:nvSpPr>
          <p:cNvPr id="4" name="Espace réservé du numéro de diapositive 3">
            <a:extLst>
              <a:ext uri="{FF2B5EF4-FFF2-40B4-BE49-F238E27FC236}">
                <a16:creationId xmlns:a16="http://schemas.microsoft.com/office/drawing/2014/main" id="{E9E22514-0205-7F44-9FB8-2A3241EAD25A}"/>
              </a:ext>
            </a:extLst>
          </p:cNvPr>
          <p:cNvSpPr>
            <a:spLocks noGrp="1"/>
          </p:cNvSpPr>
          <p:nvPr>
            <p:ph type="sldNum" sz="quarter" idx="12"/>
          </p:nvPr>
        </p:nvSpPr>
        <p:spPr/>
        <p:txBody>
          <a:bodyPr/>
          <a:lstStyle/>
          <a:p>
            <a:fld id="{3B78ED90-C07D-224E-9A6E-8948AF270D60}" type="slidenum">
              <a:rPr lang="en-US" smtClean="0"/>
              <a:t>46</a:t>
            </a:fld>
            <a:endParaRPr lang="en-US"/>
          </a:p>
        </p:txBody>
      </p:sp>
      <p:sp>
        <p:nvSpPr>
          <p:cNvPr id="6" name="Titre 1">
            <a:extLst>
              <a:ext uri="{FF2B5EF4-FFF2-40B4-BE49-F238E27FC236}">
                <a16:creationId xmlns:a16="http://schemas.microsoft.com/office/drawing/2014/main" id="{B0153D2E-3261-4243-AE49-F34EF22678C0}"/>
              </a:ext>
            </a:extLst>
          </p:cNvPr>
          <p:cNvSpPr txBox="1">
            <a:spLocks/>
          </p:cNvSpPr>
          <p:nvPr/>
        </p:nvSpPr>
        <p:spPr>
          <a:xfrm>
            <a:off x="7990115" y="980961"/>
            <a:ext cx="3690256" cy="1325563"/>
          </a:xfrm>
          <a:prstGeom prst="rect">
            <a:avLst/>
          </a:prstGeom>
        </p:spPr>
        <p:txBody>
          <a:bodyPr/>
          <a:lstStyle>
            <a:lvl1pPr algn="l" defTabSz="914400" rtl="0" eaLnBrk="1" latinLnBrk="0" hangingPunct="1">
              <a:lnSpc>
                <a:spcPct val="90000"/>
              </a:lnSpc>
              <a:spcBef>
                <a:spcPct val="0"/>
              </a:spcBef>
              <a:buNone/>
              <a:defRPr sz="4400" kern="1200">
                <a:solidFill>
                  <a:schemeClr val="accent5">
                    <a:lumMod val="75000"/>
                  </a:schemeClr>
                </a:solidFill>
                <a:latin typeface="+mj-lt"/>
                <a:ea typeface="+mj-ea"/>
                <a:cs typeface="+mj-cs"/>
              </a:defRPr>
            </a:lvl1pPr>
          </a:lstStyle>
          <a:p>
            <a:pPr algn="r"/>
            <a:r>
              <a:rPr lang="en-GB" sz="5400" b="1" dirty="0">
                <a:solidFill>
                  <a:schemeClr val="bg1"/>
                </a:solidFill>
              </a:rPr>
              <a:t>Thank you </a:t>
            </a:r>
          </a:p>
        </p:txBody>
      </p:sp>
    </p:spTree>
    <p:extLst>
      <p:ext uri="{BB962C8B-B14F-4D97-AF65-F5344CB8AC3E}">
        <p14:creationId xmlns:p14="http://schemas.microsoft.com/office/powerpoint/2010/main" val="370114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Software-Defined Radio (SDR)</a:t>
            </a:r>
          </a:p>
        </p:txBody>
      </p:sp>
      <p:sp>
        <p:nvSpPr>
          <p:cNvPr id="3" name="Content Placeholder 2"/>
          <p:cNvSpPr>
            <a:spLocks noGrp="1"/>
          </p:cNvSpPr>
          <p:nvPr>
            <p:ph idx="1"/>
          </p:nvPr>
        </p:nvSpPr>
        <p:spPr>
          <a:xfrm>
            <a:off x="838200" y="1581076"/>
            <a:ext cx="10515600" cy="4351338"/>
          </a:xfrm>
        </p:spPr>
        <p:txBody>
          <a:bodyPr>
            <a:normAutofit fontScale="77500" lnSpcReduction="20000"/>
          </a:bodyPr>
          <a:lstStyle/>
          <a:p>
            <a:r>
              <a:rPr lang="en-US" dirty="0"/>
              <a:t>The canonical SDR is the National Instruments USRP (Universal Software Radio Peripheral)</a:t>
            </a:r>
          </a:p>
          <a:p>
            <a:r>
              <a:rPr lang="en-US" dirty="0"/>
              <a:t>Basic research tool for experimentation with radio-access network processing and protocols</a:t>
            </a:r>
          </a:p>
          <a:p>
            <a:r>
              <a:rPr lang="en-US" dirty="0"/>
              <a:t>Real-time interconnection of a PC-based application with a radio-frequency (RF) front-end</a:t>
            </a:r>
          </a:p>
          <a:p>
            <a:r>
              <a:rPr lang="en-US" dirty="0"/>
              <a:t>Many commonalities with current commercial radio-units</a:t>
            </a:r>
          </a:p>
          <a:p>
            <a:pPr lvl="1"/>
            <a:r>
              <a:rPr lang="en-US" dirty="0"/>
              <a:t>Similar RF chipsets (high-end USRPs like N3x0, X4x0)</a:t>
            </a:r>
          </a:p>
          <a:p>
            <a:pPr lvl="1"/>
            <a:r>
              <a:rPr lang="en-US" dirty="0"/>
              <a:t>FPGA logic making use of FPGA </a:t>
            </a:r>
            <a:r>
              <a:rPr lang="en-US" dirty="0" err="1"/>
              <a:t>SoC</a:t>
            </a:r>
            <a:r>
              <a:rPr lang="en-US" dirty="0"/>
              <a:t> (e.g. AMD-Xilinx </a:t>
            </a:r>
            <a:r>
              <a:rPr lang="en-US" dirty="0" err="1"/>
              <a:t>Zynq</a:t>
            </a:r>
            <a:r>
              <a:rPr lang="en-US" dirty="0"/>
              <a:t> </a:t>
            </a:r>
            <a:r>
              <a:rPr lang="en-US" dirty="0" err="1"/>
              <a:t>Ultrascale</a:t>
            </a:r>
            <a:r>
              <a:rPr lang="en-US" dirty="0"/>
              <a:t>)</a:t>
            </a:r>
          </a:p>
          <a:p>
            <a:r>
              <a:rPr lang="en-US" dirty="0"/>
              <a:t>Main differences with cellular industry-grade radio-units</a:t>
            </a:r>
          </a:p>
          <a:p>
            <a:pPr lvl="1"/>
            <a:r>
              <a:rPr lang="en-US" dirty="0"/>
              <a:t>Research focus</a:t>
            </a:r>
          </a:p>
          <a:p>
            <a:pPr lvl="1"/>
            <a:r>
              <a:rPr lang="en-US" dirty="0"/>
              <a:t>No built-in power circuits but wideband tuning</a:t>
            </a:r>
          </a:p>
          <a:p>
            <a:pPr lvl="1"/>
            <a:r>
              <a:rPr lang="en-US" dirty="0"/>
              <a:t>Different open-source </a:t>
            </a:r>
            <a:r>
              <a:rPr lang="en-US" dirty="0" err="1"/>
              <a:t>fronthaul</a:t>
            </a:r>
            <a:r>
              <a:rPr lang="en-US" dirty="0"/>
              <a:t> protocol (USRP Hardware Driver)</a:t>
            </a:r>
          </a:p>
          <a:p>
            <a:pPr lvl="2"/>
            <a:r>
              <a:rPr lang="en-US" dirty="0"/>
              <a:t>To make a USRP look like an </a:t>
            </a:r>
            <a:r>
              <a:rPr lang="en-US" dirty="0" err="1"/>
              <a:t>eCPRI</a:t>
            </a:r>
            <a:r>
              <a:rPr lang="en-US" dirty="0"/>
              <a:t> / O-RAN RRU, you need to either replace UHD or make a software wrapper which uses UHD under-the-hood (inefficient)</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5</a:t>
            </a:fld>
            <a:endParaRPr lang="en-US"/>
          </a:p>
        </p:txBody>
      </p:sp>
    </p:spTree>
    <p:extLst>
      <p:ext uri="{BB962C8B-B14F-4D97-AF65-F5344CB8AC3E}">
        <p14:creationId xmlns:p14="http://schemas.microsoft.com/office/powerpoint/2010/main" val="102756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5G-capable USRPs</a:t>
            </a:r>
          </a:p>
        </p:txBody>
      </p:sp>
      <p:sp>
        <p:nvSpPr>
          <p:cNvPr id="3" name="Content Placeholder 2"/>
          <p:cNvSpPr>
            <a:spLocks noGrp="1"/>
          </p:cNvSpPr>
          <p:nvPr>
            <p:ph idx="1"/>
          </p:nvPr>
        </p:nvSpPr>
        <p:spPr>
          <a:xfrm>
            <a:off x="838200" y="1362457"/>
            <a:ext cx="10515600" cy="4187952"/>
          </a:xfrm>
        </p:spPr>
        <p:txBody>
          <a:bodyPr>
            <a:normAutofit fontScale="55000" lnSpcReduction="20000"/>
          </a:bodyPr>
          <a:lstStyle/>
          <a:p>
            <a:r>
              <a:rPr lang="en-US" b="1" dirty="0"/>
              <a:t>B210</a:t>
            </a:r>
          </a:p>
          <a:p>
            <a:pPr lvl="1"/>
            <a:r>
              <a:rPr lang="en-US" dirty="0"/>
              <a:t>USB3 interface</a:t>
            </a:r>
          </a:p>
          <a:p>
            <a:pPr lvl="1"/>
            <a:r>
              <a:rPr lang="en-US" dirty="0"/>
              <a:t>~40 MHz bandwidth (single antennas TX/RX)</a:t>
            </a:r>
          </a:p>
          <a:p>
            <a:pPr lvl="1"/>
            <a:r>
              <a:rPr lang="en-US" dirty="0"/>
              <a:t>Difficult to do MIMO above 10 MHz which is not really interesting for 5G</a:t>
            </a:r>
          </a:p>
          <a:p>
            <a:r>
              <a:rPr lang="fr-FR" b="1" dirty="0"/>
              <a:t>X300</a:t>
            </a:r>
          </a:p>
          <a:p>
            <a:pPr lvl="1"/>
            <a:r>
              <a:rPr lang="fr-FR" dirty="0"/>
              <a:t>1 or 2x10G </a:t>
            </a:r>
            <a:r>
              <a:rPr lang="fr-FR" dirty="0" err="1"/>
              <a:t>PCIe</a:t>
            </a:r>
            <a:r>
              <a:rPr lang="fr-FR" dirty="0"/>
              <a:t>, </a:t>
            </a:r>
            <a:r>
              <a:rPr lang="fr-FR" dirty="0" err="1"/>
              <a:t>fronthaul</a:t>
            </a:r>
            <a:r>
              <a:rPr lang="fr-FR" dirty="0"/>
              <a:t> interfaces</a:t>
            </a:r>
          </a:p>
          <a:p>
            <a:pPr lvl="1"/>
            <a:r>
              <a:rPr lang="fr-FR" dirty="0"/>
              <a:t>80 MHz </a:t>
            </a:r>
            <a:r>
              <a:rPr lang="fr-FR" dirty="0" err="1"/>
              <a:t>bandwidth</a:t>
            </a:r>
            <a:r>
              <a:rPr lang="fr-FR" dirty="0"/>
              <a:t> 2x2 MIMO</a:t>
            </a:r>
          </a:p>
          <a:p>
            <a:r>
              <a:rPr lang="fr-FR" b="1" dirty="0"/>
              <a:t>N300/N310</a:t>
            </a:r>
          </a:p>
          <a:p>
            <a:pPr lvl="1"/>
            <a:r>
              <a:rPr lang="fr-FR" dirty="0"/>
              <a:t>1 or 2x10 G </a:t>
            </a:r>
            <a:r>
              <a:rPr lang="fr-FR" dirty="0" err="1"/>
              <a:t>fronthaul</a:t>
            </a:r>
            <a:r>
              <a:rPr lang="fr-FR" dirty="0"/>
              <a:t> interface</a:t>
            </a:r>
          </a:p>
          <a:p>
            <a:pPr lvl="1"/>
            <a:r>
              <a:rPr lang="fr-FR" dirty="0"/>
              <a:t>100 MHz </a:t>
            </a:r>
            <a:r>
              <a:rPr lang="fr-FR" dirty="0" err="1"/>
              <a:t>bandwidth</a:t>
            </a:r>
            <a:r>
              <a:rPr lang="fr-FR" dirty="0"/>
              <a:t> 2x2 MIMO (RF </a:t>
            </a:r>
            <a:r>
              <a:rPr lang="fr-FR" dirty="0" err="1"/>
              <a:t>impairments</a:t>
            </a:r>
            <a:r>
              <a:rPr lang="fr-FR" dirty="0"/>
              <a:t>, high LO </a:t>
            </a:r>
            <a:r>
              <a:rPr lang="fr-FR" dirty="0" err="1"/>
              <a:t>leakage</a:t>
            </a:r>
            <a:r>
              <a:rPr lang="fr-FR" dirty="0"/>
              <a:t>)</a:t>
            </a:r>
          </a:p>
          <a:p>
            <a:pPr lvl="1"/>
            <a:r>
              <a:rPr lang="fr-FR" dirty="0"/>
              <a:t>60 MHz </a:t>
            </a:r>
            <a:r>
              <a:rPr lang="fr-FR" dirty="0" err="1"/>
              <a:t>bandwidth</a:t>
            </a:r>
            <a:r>
              <a:rPr lang="fr-FR" dirty="0"/>
              <a:t> 2x2 MIMO (N300), 4x4 MIMO (N310), (</a:t>
            </a:r>
            <a:r>
              <a:rPr lang="fr-FR" dirty="0" err="1"/>
              <a:t>without</a:t>
            </a:r>
            <a:r>
              <a:rPr lang="fr-FR" dirty="0"/>
              <a:t> </a:t>
            </a:r>
            <a:r>
              <a:rPr lang="fr-FR" dirty="0" err="1"/>
              <a:t>impairments</a:t>
            </a:r>
            <a:r>
              <a:rPr lang="fr-FR" dirty="0"/>
              <a:t>)</a:t>
            </a:r>
          </a:p>
          <a:p>
            <a:r>
              <a:rPr lang="fr-FR" b="1" dirty="0"/>
              <a:t>N320/N321</a:t>
            </a:r>
          </a:p>
          <a:p>
            <a:pPr lvl="1"/>
            <a:r>
              <a:rPr lang="fr-FR" dirty="0"/>
              <a:t>1 or 2x10G, 1x40 G </a:t>
            </a:r>
            <a:r>
              <a:rPr lang="fr-FR" dirty="0" err="1"/>
              <a:t>fronthaul</a:t>
            </a:r>
            <a:endParaRPr lang="fr-FR" dirty="0"/>
          </a:p>
          <a:p>
            <a:pPr lvl="1"/>
            <a:r>
              <a:rPr lang="fr-FR" dirty="0"/>
              <a:t>2x2 MIMO 100 MHz </a:t>
            </a:r>
            <a:r>
              <a:rPr lang="fr-FR" dirty="0" err="1"/>
              <a:t>without</a:t>
            </a:r>
            <a:r>
              <a:rPr lang="fr-FR" dirty="0"/>
              <a:t> RF </a:t>
            </a:r>
            <a:r>
              <a:rPr lang="fr-FR" dirty="0" err="1"/>
              <a:t>impairments</a:t>
            </a:r>
            <a:r>
              <a:rPr lang="fr-FR" dirty="0"/>
              <a:t> (to </a:t>
            </a:r>
            <a:r>
              <a:rPr lang="fr-FR" dirty="0" err="1"/>
              <a:t>be</a:t>
            </a:r>
            <a:r>
              <a:rPr lang="fr-FR" dirty="0"/>
              <a:t> </a:t>
            </a:r>
            <a:r>
              <a:rPr lang="fr-FR" dirty="0" err="1"/>
              <a:t>verified</a:t>
            </a:r>
            <a:r>
              <a:rPr lang="fr-FR" dirty="0"/>
              <a:t> </a:t>
            </a:r>
            <a:r>
              <a:rPr lang="fr-FR" dirty="0" err="1"/>
              <a:t>still</a:t>
            </a:r>
            <a:r>
              <a:rPr lang="fr-FR" dirty="0"/>
              <a:t>)</a:t>
            </a:r>
          </a:p>
          <a:p>
            <a:pPr lvl="1"/>
            <a:r>
              <a:rPr lang="fr-FR" dirty="0"/>
              <a:t>2x2 MIMO 200 MHz </a:t>
            </a:r>
            <a:r>
              <a:rPr lang="fr-FR" dirty="0" err="1"/>
              <a:t>with</a:t>
            </a:r>
            <a:r>
              <a:rPr lang="fr-FR" dirty="0"/>
              <a:t> RF </a:t>
            </a:r>
            <a:r>
              <a:rPr lang="fr-FR" dirty="0" err="1"/>
              <a:t>impairments</a:t>
            </a:r>
            <a:r>
              <a:rPr lang="fr-FR" dirty="0"/>
              <a:t> (high LO </a:t>
            </a:r>
            <a:r>
              <a:rPr lang="fr-FR" dirty="0" err="1"/>
              <a:t>leakage</a:t>
            </a:r>
            <a:r>
              <a:rPr lang="fr-FR" dirty="0"/>
              <a:t>, to </a:t>
            </a:r>
            <a:r>
              <a:rPr lang="fr-FR" dirty="0" err="1"/>
              <a:t>be</a:t>
            </a:r>
            <a:r>
              <a:rPr lang="fr-FR" dirty="0"/>
              <a:t> </a:t>
            </a:r>
            <a:r>
              <a:rPr lang="fr-FR" dirty="0" err="1"/>
              <a:t>verified</a:t>
            </a:r>
            <a:r>
              <a:rPr lang="fr-FR" dirty="0"/>
              <a:t> </a:t>
            </a:r>
            <a:r>
              <a:rPr lang="fr-FR" dirty="0" err="1"/>
              <a:t>still</a:t>
            </a:r>
            <a:r>
              <a:rPr lang="fr-FR" dirty="0"/>
              <a:t>)</a:t>
            </a:r>
          </a:p>
          <a:p>
            <a:r>
              <a:rPr lang="fr-FR" dirty="0"/>
              <a:t>X410</a:t>
            </a:r>
          </a:p>
          <a:p>
            <a:pPr lvl="1"/>
            <a:r>
              <a:rPr lang="fr-FR" dirty="0"/>
              <a:t>Up to 100G </a:t>
            </a:r>
            <a:r>
              <a:rPr lang="fr-FR" dirty="0" err="1"/>
              <a:t>fronthaul</a:t>
            </a:r>
            <a:r>
              <a:rPr lang="fr-FR" dirty="0"/>
              <a:t> (or 10/25/40 G), in practice </a:t>
            </a:r>
            <a:r>
              <a:rPr lang="fr-FR" dirty="0" err="1"/>
              <a:t>still</a:t>
            </a:r>
            <a:r>
              <a:rPr lang="fr-FR" dirty="0"/>
              <a:t> 2x10G </a:t>
            </a:r>
            <a:r>
              <a:rPr lang="fr-FR" dirty="0" err="1"/>
              <a:t>with</a:t>
            </a:r>
            <a:r>
              <a:rPr lang="fr-FR" dirty="0"/>
              <a:t> UHD</a:t>
            </a:r>
          </a:p>
          <a:p>
            <a:pPr lvl="1"/>
            <a:r>
              <a:rPr lang="fr-FR" dirty="0"/>
              <a:t>4x4 MIMO up to 400 MHz </a:t>
            </a:r>
            <a:r>
              <a:rPr lang="fr-FR" dirty="0" err="1"/>
              <a:t>without</a:t>
            </a:r>
            <a:r>
              <a:rPr lang="fr-FR" dirty="0"/>
              <a:t> RF </a:t>
            </a:r>
            <a:r>
              <a:rPr lang="fr-FR" dirty="0" err="1"/>
              <a:t>impairments</a:t>
            </a:r>
            <a:r>
              <a:rPr lang="fr-FR" dirty="0"/>
              <a:t> (uses AMD-</a:t>
            </a:r>
            <a:r>
              <a:rPr lang="fr-FR" dirty="0" err="1"/>
              <a:t>Xilinx</a:t>
            </a:r>
            <a:r>
              <a:rPr lang="fr-FR" dirty="0"/>
              <a:t> </a:t>
            </a:r>
            <a:r>
              <a:rPr lang="fr-FR" dirty="0" err="1"/>
              <a:t>RFSoC</a:t>
            </a:r>
            <a:r>
              <a:rPr lang="fr-FR" dirty="0"/>
              <a:t> RF)</a:t>
            </a:r>
            <a:endParaRPr lang="en-US" dirty="0"/>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6</a:t>
            </a:fld>
            <a:endParaRPr lang="en-US"/>
          </a:p>
        </p:txBody>
      </p:sp>
    </p:spTree>
    <p:extLst>
      <p:ext uri="{BB962C8B-B14F-4D97-AF65-F5344CB8AC3E}">
        <p14:creationId xmlns:p14="http://schemas.microsoft.com/office/powerpoint/2010/main" val="352393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go beyond UHD support for experimentation</a:t>
            </a:r>
          </a:p>
        </p:txBody>
      </p:sp>
      <p:sp>
        <p:nvSpPr>
          <p:cNvPr id="3" name="Content Placeholder 2"/>
          <p:cNvSpPr>
            <a:spLocks noGrp="1"/>
          </p:cNvSpPr>
          <p:nvPr>
            <p:ph idx="1"/>
          </p:nvPr>
        </p:nvSpPr>
        <p:spPr>
          <a:xfrm>
            <a:off x="838200" y="1690688"/>
            <a:ext cx="10515600" cy="4157219"/>
          </a:xfrm>
        </p:spPr>
        <p:txBody>
          <a:bodyPr>
            <a:normAutofit lnSpcReduction="10000"/>
          </a:bodyPr>
          <a:lstStyle/>
          <a:p>
            <a:r>
              <a:rPr lang="en-US" dirty="0"/>
              <a:t>Often we need to build custom solutions for experimentation</a:t>
            </a:r>
          </a:p>
          <a:p>
            <a:pPr lvl="1"/>
            <a:r>
              <a:rPr lang="en-US" dirty="0"/>
              <a:t>USRP + custom RF power circuits</a:t>
            </a:r>
          </a:p>
          <a:p>
            <a:pPr lvl="1"/>
            <a:r>
              <a:rPr lang="en-US" dirty="0"/>
              <a:t>Need additional (real-time) interfacing to control external circuits</a:t>
            </a:r>
          </a:p>
          <a:p>
            <a:pPr lvl="1"/>
            <a:r>
              <a:rPr lang="en-US" dirty="0"/>
              <a:t>Need to calibrate combined solutions</a:t>
            </a:r>
          </a:p>
          <a:p>
            <a:pPr lvl="1"/>
            <a:r>
              <a:rPr lang="en-US" dirty="0"/>
              <a:t>Field-deployable and even outdoor solutions</a:t>
            </a:r>
          </a:p>
          <a:p>
            <a:r>
              <a:rPr lang="en-US" dirty="0"/>
              <a:t>This takes time and effort … off-the-shelf solutions exist</a:t>
            </a:r>
          </a:p>
          <a:p>
            <a:r>
              <a:rPr lang="en-US" dirty="0"/>
              <a:t>All-in-one radio-units (e.g. O-RU, CPRI or AW2S </a:t>
            </a:r>
            <a:r>
              <a:rPr lang="en-US" dirty="0" err="1"/>
              <a:t>eCPRI</a:t>
            </a:r>
            <a:r>
              <a:rPr lang="en-US" dirty="0"/>
              <a:t>) combine a UHD-like interface with high-power and field-deployable RF solutions</a:t>
            </a:r>
          </a:p>
          <a:p>
            <a:pPr lvl="1"/>
            <a:r>
              <a:rPr lang="en-US" dirty="0"/>
              <a:t>Usually limited to certain bands</a:t>
            </a:r>
          </a:p>
          <a:p>
            <a:pPr lvl="1"/>
            <a:r>
              <a:rPr lang="en-US" dirty="0"/>
              <a:t>sometimes require more complex synchronization and management protocols to function (e.g. PTP, </a:t>
            </a:r>
            <a:r>
              <a:rPr lang="en-US" dirty="0" err="1"/>
              <a:t>netconf</a:t>
            </a:r>
            <a:r>
              <a:rPr lang="en-US" dirty="0"/>
              <a:t>)</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7</a:t>
            </a:fld>
            <a:endParaRPr lang="en-US"/>
          </a:p>
        </p:txBody>
      </p:sp>
    </p:spTree>
    <p:extLst>
      <p:ext uri="{BB962C8B-B14F-4D97-AF65-F5344CB8AC3E}">
        <p14:creationId xmlns:p14="http://schemas.microsoft.com/office/powerpoint/2010/main" val="253252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3GPP radio units are SDRs</a:t>
            </a:r>
          </a:p>
        </p:txBody>
      </p:sp>
      <p:sp>
        <p:nvSpPr>
          <p:cNvPr id="3" name="Content Placeholder 2"/>
          <p:cNvSpPr>
            <a:spLocks noGrp="1"/>
          </p:cNvSpPr>
          <p:nvPr>
            <p:ph idx="1"/>
          </p:nvPr>
        </p:nvSpPr>
        <p:spPr>
          <a:xfrm>
            <a:off x="838200" y="1477926"/>
            <a:ext cx="10614660" cy="4699037"/>
          </a:xfrm>
        </p:spPr>
        <p:txBody>
          <a:bodyPr>
            <a:normAutofit fontScale="85000" lnSpcReduction="20000"/>
          </a:bodyPr>
          <a:lstStyle/>
          <a:p>
            <a:pPr marL="0" indent="0">
              <a:buNone/>
            </a:pPr>
            <a:r>
              <a:rPr lang="en-US" dirty="0"/>
              <a:t>Typical radio unit</a:t>
            </a:r>
          </a:p>
          <a:p>
            <a:pPr lvl="1"/>
            <a:r>
              <a:rPr lang="en-US" dirty="0"/>
              <a:t>Multi-channel RF front-end, amplification (power, low-noise), up/</a:t>
            </a:r>
            <a:r>
              <a:rPr lang="en-US" dirty="0" err="1"/>
              <a:t>downconversion</a:t>
            </a:r>
            <a:r>
              <a:rPr lang="en-US" dirty="0"/>
              <a:t>, A/D and D/A conversion</a:t>
            </a:r>
          </a:p>
          <a:p>
            <a:pPr lvl="1"/>
            <a:r>
              <a:rPr lang="en-US" dirty="0"/>
              <a:t>Digital processing (RF impairments, linearization, etc.)</a:t>
            </a:r>
          </a:p>
          <a:p>
            <a:pPr lvl="2"/>
            <a:r>
              <a:rPr lang="en-US" dirty="0"/>
              <a:t>for OFDM-</a:t>
            </a:r>
            <a:r>
              <a:rPr lang="en-US" dirty="0" err="1"/>
              <a:t>tragetted</a:t>
            </a:r>
            <a:r>
              <a:rPr lang="en-US" dirty="0"/>
              <a:t> frequency-domain devices, extra Fourier transforms and cyclic prefix handling (e.g. O-RAN Open </a:t>
            </a:r>
            <a:r>
              <a:rPr lang="en-US" dirty="0" err="1"/>
              <a:t>Fronthaul</a:t>
            </a:r>
            <a:r>
              <a:rPr lang="en-US" dirty="0"/>
              <a:t> 7.2 protocol)</a:t>
            </a:r>
          </a:p>
          <a:p>
            <a:pPr lvl="1"/>
            <a:r>
              <a:rPr lang="en-US" dirty="0"/>
              <a:t> real-time interfacing with baseband processing</a:t>
            </a:r>
          </a:p>
          <a:p>
            <a:pPr lvl="2"/>
            <a:r>
              <a:rPr lang="en-US" dirty="0"/>
              <a:t>Compression/Decompression</a:t>
            </a:r>
          </a:p>
          <a:p>
            <a:pPr lvl="2"/>
            <a:r>
              <a:rPr lang="en-US" dirty="0"/>
              <a:t>Control Plane Protocol (UHD control, ETSI ORI, ORAN FHI C-plane)</a:t>
            </a:r>
          </a:p>
          <a:p>
            <a:pPr lvl="2"/>
            <a:r>
              <a:rPr lang="en-US" dirty="0" err="1"/>
              <a:t>Packetization</a:t>
            </a:r>
            <a:r>
              <a:rPr lang="en-US" dirty="0"/>
              <a:t> and transport</a:t>
            </a:r>
          </a:p>
          <a:p>
            <a:pPr lvl="3"/>
            <a:r>
              <a:rPr lang="en-US" dirty="0" err="1"/>
              <a:t>Packetization</a:t>
            </a:r>
            <a:r>
              <a:rPr lang="en-US" dirty="0"/>
              <a:t> = radio protocol (UHD streamer, O-RAN Open </a:t>
            </a:r>
            <a:r>
              <a:rPr lang="en-US" dirty="0" err="1"/>
              <a:t>Fronthaul</a:t>
            </a:r>
            <a:r>
              <a:rPr lang="en-US" dirty="0"/>
              <a:t> U-plane,  proprietary over </a:t>
            </a:r>
            <a:r>
              <a:rPr lang="en-US" dirty="0" err="1"/>
              <a:t>eCPRI</a:t>
            </a:r>
            <a:r>
              <a:rPr lang="en-US" dirty="0"/>
              <a:t>/CPRI)</a:t>
            </a:r>
          </a:p>
          <a:p>
            <a:pPr lvl="3"/>
            <a:r>
              <a:rPr lang="en-US" dirty="0"/>
              <a:t>Transport over standard bus protocol (e.g. USB3/C, </a:t>
            </a:r>
            <a:r>
              <a:rPr lang="en-US" dirty="0" err="1"/>
              <a:t>PCIe</a:t>
            </a:r>
            <a:r>
              <a:rPr lang="en-US" dirty="0"/>
              <a:t>)</a:t>
            </a:r>
          </a:p>
          <a:p>
            <a:pPr lvl="3"/>
            <a:r>
              <a:rPr lang="en-US" dirty="0"/>
              <a:t>Transport over  Ethernet  (ECPRI,  CPRI,</a:t>
            </a:r>
          </a:p>
          <a:p>
            <a:pPr lvl="3"/>
            <a:r>
              <a:rPr lang="en-US" dirty="0"/>
              <a:t>Or a combination of both (</a:t>
            </a:r>
            <a:r>
              <a:rPr lang="en-US" dirty="0" err="1"/>
              <a:t>PCIe</a:t>
            </a:r>
            <a:r>
              <a:rPr lang="en-US" dirty="0"/>
              <a:t> + ECPRI, </a:t>
            </a:r>
            <a:r>
              <a:rPr lang="en-US" dirty="0" err="1"/>
              <a:t>PCIe</a:t>
            </a:r>
            <a:r>
              <a:rPr lang="en-US" dirty="0"/>
              <a:t> + CPRI )</a:t>
            </a:r>
          </a:p>
          <a:p>
            <a:pPr lvl="1"/>
            <a:r>
              <a:rPr lang="en-US" dirty="0"/>
              <a:t>Management protocol</a:t>
            </a:r>
          </a:p>
          <a:p>
            <a:pPr lvl="2"/>
            <a:r>
              <a:rPr lang="en-US" dirty="0"/>
              <a:t>Manual via telnet/</a:t>
            </a:r>
            <a:r>
              <a:rPr lang="en-US" dirty="0" err="1"/>
              <a:t>ssh</a:t>
            </a:r>
            <a:r>
              <a:rPr lang="en-US" dirty="0"/>
              <a:t>  (e.g. USRP, AW2S)</a:t>
            </a:r>
          </a:p>
          <a:p>
            <a:pPr lvl="2"/>
            <a:r>
              <a:rPr lang="en-US" dirty="0"/>
              <a:t>Full management system via </a:t>
            </a:r>
            <a:r>
              <a:rPr lang="en-US" dirty="0" err="1"/>
              <a:t>netconf</a:t>
            </a:r>
            <a:r>
              <a:rPr lang="en-US" dirty="0"/>
              <a:t> (O-RAN RU)</a:t>
            </a:r>
          </a:p>
          <a:p>
            <a:pPr lvl="1"/>
            <a:r>
              <a:rPr lang="en-US" dirty="0"/>
              <a:t>Synchronization protocol/method</a:t>
            </a:r>
          </a:p>
          <a:p>
            <a:pPr lvl="2"/>
            <a:endParaRPr lang="en-US" dirty="0"/>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8</a:t>
            </a:fld>
            <a:endParaRPr lang="en-US"/>
          </a:p>
        </p:txBody>
      </p:sp>
    </p:spTree>
    <p:extLst>
      <p:ext uri="{BB962C8B-B14F-4D97-AF65-F5344CB8AC3E}">
        <p14:creationId xmlns:p14="http://schemas.microsoft.com/office/powerpoint/2010/main" val="142908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(AMD O-RAN IP for FPGA)</a:t>
            </a:r>
          </a:p>
        </p:txBody>
      </p:sp>
      <p:sp>
        <p:nvSpPr>
          <p:cNvPr id="4" name="Footer Placeholder 3"/>
          <p:cNvSpPr>
            <a:spLocks noGrp="1"/>
          </p:cNvSpPr>
          <p:nvPr>
            <p:ph type="ftr" sz="quarter" idx="11"/>
          </p:nvPr>
        </p:nvSpPr>
        <p:spPr/>
        <p:txBody>
          <a:bodyPr/>
          <a:lstStyle/>
          <a:p>
            <a:r>
              <a:rPr lang="en-US"/>
              <a:t>Overview of Fronthaul Systems,  7th June 2024</a:t>
            </a:r>
          </a:p>
        </p:txBody>
      </p:sp>
      <p:sp>
        <p:nvSpPr>
          <p:cNvPr id="5" name="Slide Number Placeholder 4"/>
          <p:cNvSpPr>
            <a:spLocks noGrp="1"/>
          </p:cNvSpPr>
          <p:nvPr>
            <p:ph type="sldNum" sz="quarter" idx="12"/>
          </p:nvPr>
        </p:nvSpPr>
        <p:spPr/>
        <p:txBody>
          <a:bodyPr/>
          <a:lstStyle/>
          <a:p>
            <a:fld id="{3B78ED90-C07D-224E-9A6E-8948AF270D60}" type="slidenum">
              <a:rPr lang="en-US" smtClean="0"/>
              <a:t>9</a:t>
            </a:fld>
            <a:endParaRPr lang="en-US"/>
          </a:p>
        </p:txBody>
      </p:sp>
      <p:pic>
        <p:nvPicPr>
          <p:cNvPr id="6" name="Picture 5"/>
          <p:cNvPicPr>
            <a:picLocks noChangeAspect="1"/>
          </p:cNvPicPr>
          <p:nvPr/>
        </p:nvPicPr>
        <p:blipFill>
          <a:blip r:embed="rId2"/>
          <a:stretch>
            <a:fillRect/>
          </a:stretch>
        </p:blipFill>
        <p:spPr>
          <a:xfrm>
            <a:off x="2034540" y="1280480"/>
            <a:ext cx="7566660" cy="4637999"/>
          </a:xfrm>
          <a:prstGeom prst="rect">
            <a:avLst/>
          </a:prstGeom>
        </p:spPr>
      </p:pic>
      <p:sp>
        <p:nvSpPr>
          <p:cNvPr id="7" name="Right Arrow 6"/>
          <p:cNvSpPr/>
          <p:nvPr/>
        </p:nvSpPr>
        <p:spPr>
          <a:xfrm>
            <a:off x="8961120" y="2308863"/>
            <a:ext cx="902970" cy="594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864090" y="1690688"/>
            <a:ext cx="1489710" cy="1772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Power/Low-noise</a:t>
            </a:r>
          </a:p>
          <a:p>
            <a:pPr algn="ctr"/>
            <a:r>
              <a:rPr lang="en-US" dirty="0"/>
              <a:t>Front-end and</a:t>
            </a:r>
          </a:p>
          <a:p>
            <a:pPr algn="ctr"/>
            <a:r>
              <a:rPr lang="en-US" dirty="0"/>
              <a:t>Duplexing</a:t>
            </a:r>
          </a:p>
        </p:txBody>
      </p:sp>
    </p:spTree>
    <p:extLst>
      <p:ext uri="{BB962C8B-B14F-4D97-AF65-F5344CB8AC3E}">
        <p14:creationId xmlns:p14="http://schemas.microsoft.com/office/powerpoint/2010/main" val="1563595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51530</TotalTime>
  <Words>5011</Words>
  <Application>Microsoft Office PowerPoint</Application>
  <PresentationFormat>Widescreen</PresentationFormat>
  <Paragraphs>596</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Courier New</vt:lpstr>
      <vt:lpstr>Overpass</vt:lpstr>
      <vt:lpstr>Times New Roman</vt:lpstr>
      <vt:lpstr>Wingdings</vt:lpstr>
      <vt:lpstr>Office Theme</vt:lpstr>
      <vt:lpstr>An Overview of Fronthaul Systems</vt:lpstr>
      <vt:lpstr>$ whoami</vt:lpstr>
      <vt:lpstr>Outline</vt:lpstr>
      <vt:lpstr>Part 1 High-level descriptions of SDRs when used as 3GPP radio-units</vt:lpstr>
      <vt:lpstr>Software-Defined Radio (SDR)</vt:lpstr>
      <vt:lpstr>5G-capable USRPs</vt:lpstr>
      <vt:lpstr>Why go beyond UHD support for experimentation</vt:lpstr>
      <vt:lpstr>3GPP radio units are SDRs</vt:lpstr>
      <vt:lpstr>Example (AMD O-RAN IP for FPGA)</vt:lpstr>
      <vt:lpstr>Fronthaul systems and protocols</vt:lpstr>
      <vt:lpstr>Fronthaul Systems and Protocols : Types</vt:lpstr>
      <vt:lpstr>Fronthaul Systems and Protocols : Types</vt:lpstr>
      <vt:lpstr>Typical CPRI scenario</vt:lpstr>
      <vt:lpstr>eCPRI Specification</vt:lpstr>
      <vt:lpstr>eCPRI</vt:lpstr>
      <vt:lpstr>Standard vs. “Smart NIC”</vt:lpstr>
      <vt:lpstr>DHCP, Synchronization and Management</vt:lpstr>
      <vt:lpstr>Current CPRI/eCPRI Networking</vt:lpstr>
      <vt:lpstr>O-RAN Functional Split (7.2)</vt:lpstr>
      <vt:lpstr>OFDMA Transmitter</vt:lpstr>
      <vt:lpstr>OFDMA Inner Receiver</vt:lpstr>
      <vt:lpstr>Current Flavours</vt:lpstr>
      <vt:lpstr>Part 2 High-level descriptions of SDRs when used as 3GPP radio-units</vt:lpstr>
      <vt:lpstr>UHD Interfacing for 5G NR (OAI examples)</vt:lpstr>
      <vt:lpstr>In OAI</vt:lpstr>
      <vt:lpstr>UHD Interfacing for 5G NR (OAI examples)</vt:lpstr>
      <vt:lpstr>Example snippets</vt:lpstr>
      <vt:lpstr>UHD Streaming principles</vt:lpstr>
      <vt:lpstr>What about eCPRI (AW2S example)</vt:lpstr>
      <vt:lpstr>ETSI ORI</vt:lpstr>
      <vt:lpstr>Snippets from OAI aw2sori.c</vt:lpstr>
      <vt:lpstr>Streaming with ECPRI (UDP)</vt:lpstr>
      <vt:lpstr>ECPRI Packet format</vt:lpstr>
      <vt:lpstr>OAI snippet</vt:lpstr>
      <vt:lpstr>Some notes on non O-RAN ECPRI in OAI</vt:lpstr>
      <vt:lpstr>Now O-RAN Open FHI</vt:lpstr>
      <vt:lpstr>Part 3 Transitioning software radios like OAI to O-RAN Open Fronthaul Interface devices </vt:lpstr>
      <vt:lpstr>High-level overview of O-RAN FHI integration</vt:lpstr>
      <vt:lpstr>Example deployment architecture - O-RAN O-Cloud</vt:lpstr>
      <vt:lpstr>O-RAN Fronthaul @ EURECOM</vt:lpstr>
      <vt:lpstr>Example  configuration @ EURECOM</vt:lpstr>
      <vt:lpstr>Example configuration @ EURECOM (PTP)</vt:lpstr>
      <vt:lpstr>Example of netconf get (with netopeer2-cli)</vt:lpstr>
      <vt:lpstr>Example wireshark trace of O-RAN Open FHI</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Stavroula Maglavera</dc:creator>
  <cp:lastModifiedBy>Raymond Knopp</cp:lastModifiedBy>
  <cp:revision>135</cp:revision>
  <dcterms:created xsi:type="dcterms:W3CDTF">2021-04-17T11:26:14Z</dcterms:created>
  <dcterms:modified xsi:type="dcterms:W3CDTF">2024-06-07T13:03:05Z</dcterms:modified>
</cp:coreProperties>
</file>