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slideUpdateInfo/slideUpdateInfo1.xml" ContentType="application/vnd.openxmlformats-officedocument.presentationml.slideUpdateInfo+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0.xml" ContentType="application/vnd.openxmlformats-officedocument.presentationml.notesSlide+xml"/>
  <Override PartName="/ppt/slideUpdateInfo/slideUpdateInfo2.xml" ContentType="application/vnd.openxmlformats-officedocument.presentationml.slideUpdateInfo+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1.xml" ContentType="application/vnd.openxmlformats-officedocument.presentationml.notesSlide+xml"/>
  <Override PartName="/ppt/slideUpdateInfo/slideUpdateInfo3.xml" ContentType="application/vnd.openxmlformats-officedocument.presentationml.slideUpdateInfo+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2.xml" ContentType="application/vnd.openxmlformats-officedocument.presentationml.notesSlide+xml"/>
  <Override PartName="/ppt/slideUpdateInfo/slideUpdateInfo4.xml" ContentType="application/vnd.openxmlformats-officedocument.presentationml.slideUpdateInfo+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3.xml" ContentType="application/vnd.openxmlformats-officedocument.presentationml.notesSlide+xml"/>
  <Override PartName="/ppt/slideUpdateInfo/slideUpdateInfo5.xml" ContentType="application/vnd.openxmlformats-officedocument.presentationml.slideUpdateInfo+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9"/>
  </p:notesMasterIdLst>
  <p:handoutMasterIdLst>
    <p:handoutMasterId r:id="rId60"/>
  </p:handoutMasterIdLst>
  <p:sldIdLst>
    <p:sldId id="741" r:id="rId2"/>
    <p:sldId id="672" r:id="rId3"/>
    <p:sldId id="909" r:id="rId4"/>
    <p:sldId id="903" r:id="rId5"/>
    <p:sldId id="908" r:id="rId6"/>
    <p:sldId id="833" r:id="rId7"/>
    <p:sldId id="882" r:id="rId8"/>
    <p:sldId id="861" r:id="rId9"/>
    <p:sldId id="884" r:id="rId10"/>
    <p:sldId id="885" r:id="rId11"/>
    <p:sldId id="886" r:id="rId12"/>
    <p:sldId id="887" r:id="rId13"/>
    <p:sldId id="888" r:id="rId14"/>
    <p:sldId id="889" r:id="rId15"/>
    <p:sldId id="910" r:id="rId16"/>
    <p:sldId id="890" r:id="rId17"/>
    <p:sldId id="327" r:id="rId18"/>
    <p:sldId id="328" r:id="rId19"/>
    <p:sldId id="911" r:id="rId20"/>
    <p:sldId id="918" r:id="rId21"/>
    <p:sldId id="919" r:id="rId22"/>
    <p:sldId id="423" r:id="rId23"/>
    <p:sldId id="397" r:id="rId24"/>
    <p:sldId id="398" r:id="rId25"/>
    <p:sldId id="400" r:id="rId26"/>
    <p:sldId id="401" r:id="rId27"/>
    <p:sldId id="402" r:id="rId28"/>
    <p:sldId id="403" r:id="rId29"/>
    <p:sldId id="404" r:id="rId30"/>
    <p:sldId id="422" r:id="rId31"/>
    <p:sldId id="301" r:id="rId32"/>
    <p:sldId id="303" r:id="rId33"/>
    <p:sldId id="304" r:id="rId34"/>
    <p:sldId id="305" r:id="rId35"/>
    <p:sldId id="306" r:id="rId36"/>
    <p:sldId id="302" r:id="rId37"/>
    <p:sldId id="407" r:id="rId38"/>
    <p:sldId id="912" r:id="rId39"/>
    <p:sldId id="916" r:id="rId40"/>
    <p:sldId id="863" r:id="rId41"/>
    <p:sldId id="917" r:id="rId42"/>
    <p:sldId id="770" r:id="rId43"/>
    <p:sldId id="920" r:id="rId44"/>
    <p:sldId id="864" r:id="rId45"/>
    <p:sldId id="405" r:id="rId46"/>
    <p:sldId id="406" r:id="rId47"/>
    <p:sldId id="408" r:id="rId48"/>
    <p:sldId id="409" r:id="rId49"/>
    <p:sldId id="421" r:id="rId50"/>
    <p:sldId id="860" r:id="rId51"/>
    <p:sldId id="834" r:id="rId52"/>
    <p:sldId id="835" r:id="rId53"/>
    <p:sldId id="836" r:id="rId54"/>
    <p:sldId id="914" r:id="rId55"/>
    <p:sldId id="915" r:id="rId56"/>
    <p:sldId id="870" r:id="rId57"/>
    <p:sldId id="730" r:id="rId58"/>
  </p:sldIdLst>
  <p:sldSz cx="9144000" cy="6858000" type="screen4x3"/>
  <p:notesSz cx="6881813" cy="10015538"/>
  <p:custShowLst>
    <p:custShow name="Custom Show 1" id="0">
      <p:sldLst/>
    </p:custShow>
  </p:custShowLst>
  <p:defaultTex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55">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000099"/>
    <a:srgbClr val="FF0000"/>
    <a:srgbClr val="CC0000"/>
    <a:srgbClr val="FFFF66"/>
    <a:srgbClr val="F18BDB"/>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842"/>
    <p:restoredTop sz="94795"/>
  </p:normalViewPr>
  <p:slideViewPr>
    <p:cSldViewPr>
      <p:cViewPr>
        <p:scale>
          <a:sx n="110" d="100"/>
          <a:sy n="110" d="100"/>
        </p:scale>
        <p:origin x="264" y="304"/>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10026"/>
    </p:cViewPr>
  </p:sorterViewPr>
  <p:notesViewPr>
    <p:cSldViewPr>
      <p:cViewPr varScale="1">
        <p:scale>
          <a:sx n="60" d="100"/>
          <a:sy n="60" d="100"/>
        </p:scale>
        <p:origin x="3384" y="90"/>
      </p:cViewPr>
      <p:guideLst>
        <p:guide orient="horz" pos="3155"/>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FF4B27-45DC-4382-8EF8-D9DEE5F5E1C5}"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GB"/>
        </a:p>
      </dgm:t>
    </dgm:pt>
    <dgm:pt modelId="{C6C6D7A0-2F74-4670-861C-0C0094483801}">
      <dgm:prSet custT="1"/>
      <dgm:spPr/>
      <dgm:t>
        <a:bodyPr/>
        <a:lstStyle/>
        <a:p>
          <a:pPr rtl="0"/>
          <a:r>
            <a:rPr lang="en-GB" sz="1800" b="0" dirty="0">
              <a:latin typeface="Segoe UI" panose="020B0502040204020203" pitchFamily="34" charset="0"/>
              <a:ea typeface="Segoe UI" panose="020B0502040204020203" pitchFamily="34" charset="0"/>
              <a:cs typeface="Segoe UI" panose="020B0502040204020203" pitchFamily="34" charset="0"/>
            </a:rPr>
            <a:t>Focus</a:t>
          </a:r>
        </a:p>
      </dgm:t>
    </dgm:pt>
    <dgm:pt modelId="{C588CD40-5420-4EFF-BFC0-461C58C5FE4A}" type="parTrans" cxnId="{BA72F64A-1393-4F86-A2B0-6391A88D1A8F}">
      <dgm:prSet/>
      <dgm:spPr/>
      <dgm:t>
        <a:bodyPr/>
        <a:lstStyle/>
        <a:p>
          <a:endParaRPr lang="en-GB" sz="1400"/>
        </a:p>
      </dgm:t>
    </dgm:pt>
    <dgm:pt modelId="{532E24E0-4D64-4581-B936-735E45E12054}" type="sibTrans" cxnId="{BA72F64A-1393-4F86-A2B0-6391A88D1A8F}">
      <dgm:prSet/>
      <dgm:spPr/>
      <dgm:t>
        <a:bodyPr/>
        <a:lstStyle/>
        <a:p>
          <a:endParaRPr lang="en-GB" sz="1400"/>
        </a:p>
      </dgm:t>
    </dgm:pt>
    <dgm:pt modelId="{BDBA3072-24D6-4987-A254-54A813F538CB}">
      <dgm:prSet custT="1"/>
      <dgm:spPr/>
      <dgm:t>
        <a:bodyPr/>
        <a:lstStyle/>
        <a:p>
          <a:pPr rtl="0"/>
          <a:r>
            <a:rPr lang="en-GB" sz="1400" dirty="0"/>
            <a:t>Practical considerations, continuity</a:t>
          </a:r>
        </a:p>
      </dgm:t>
    </dgm:pt>
    <dgm:pt modelId="{A0A74523-6F86-416B-ADA5-15930170DF15}" type="parTrans" cxnId="{2244F759-A630-4AD5-A88F-75F87019F080}">
      <dgm:prSet/>
      <dgm:spPr/>
      <dgm:t>
        <a:bodyPr/>
        <a:lstStyle/>
        <a:p>
          <a:endParaRPr lang="en-GB" sz="1400"/>
        </a:p>
      </dgm:t>
    </dgm:pt>
    <dgm:pt modelId="{0D4A5384-C046-4DB9-A841-23E99B6BCA76}" type="sibTrans" cxnId="{2244F759-A630-4AD5-A88F-75F87019F080}">
      <dgm:prSet/>
      <dgm:spPr/>
      <dgm:t>
        <a:bodyPr/>
        <a:lstStyle/>
        <a:p>
          <a:endParaRPr lang="en-GB" sz="1400"/>
        </a:p>
      </dgm:t>
    </dgm:pt>
    <dgm:pt modelId="{64E0151A-52E6-4DD0-B50B-1387131AED2A}">
      <dgm:prSet custT="1"/>
      <dgm:spPr/>
      <dgm:t>
        <a:bodyPr/>
        <a:lstStyle/>
        <a:p>
          <a:pPr rtl="0"/>
          <a:r>
            <a:rPr lang="en-GB" sz="1800" b="0" dirty="0">
              <a:latin typeface="Segoe UI" panose="020B0502040204020203" pitchFamily="34" charset="0"/>
              <a:ea typeface="Segoe UI" panose="020B0502040204020203" pitchFamily="34" charset="0"/>
              <a:cs typeface="Segoe UI" panose="020B0502040204020203" pitchFamily="34" charset="0"/>
            </a:rPr>
            <a:t>Wants</a:t>
          </a:r>
        </a:p>
      </dgm:t>
    </dgm:pt>
    <dgm:pt modelId="{1A77E75A-3257-451F-906D-72C67A5CBC1F}" type="parTrans" cxnId="{914BB413-3534-46D2-A7E8-88905F020B78}">
      <dgm:prSet/>
      <dgm:spPr/>
      <dgm:t>
        <a:bodyPr/>
        <a:lstStyle/>
        <a:p>
          <a:endParaRPr lang="en-GB" sz="1400"/>
        </a:p>
      </dgm:t>
    </dgm:pt>
    <dgm:pt modelId="{BEB8D1F6-68A2-42EF-85DB-9F75DDEFC735}" type="sibTrans" cxnId="{914BB413-3534-46D2-A7E8-88905F020B78}">
      <dgm:prSet/>
      <dgm:spPr/>
      <dgm:t>
        <a:bodyPr/>
        <a:lstStyle/>
        <a:p>
          <a:endParaRPr lang="en-GB" sz="1400"/>
        </a:p>
      </dgm:t>
    </dgm:pt>
    <dgm:pt modelId="{F55641F9-82B4-4F43-88B8-1E60D2D4CCF7}">
      <dgm:prSet custT="1"/>
      <dgm:spPr/>
      <dgm:t>
        <a:bodyPr/>
        <a:lstStyle/>
        <a:p>
          <a:pPr rtl="0"/>
          <a:r>
            <a:rPr lang="en-GB" sz="1400" dirty="0"/>
            <a:t>See difference between what should be preserved</a:t>
          </a:r>
        </a:p>
      </dgm:t>
    </dgm:pt>
    <dgm:pt modelId="{0CCE716A-7E9F-470B-B45D-82CF5B63150C}" type="parTrans" cxnId="{0437D571-EEAF-4026-9405-2C40002A9EEF}">
      <dgm:prSet/>
      <dgm:spPr/>
      <dgm:t>
        <a:bodyPr/>
        <a:lstStyle/>
        <a:p>
          <a:endParaRPr lang="en-GB" sz="1400"/>
        </a:p>
      </dgm:t>
    </dgm:pt>
    <dgm:pt modelId="{D95D4DCB-73CA-4B99-A759-DD57095A6617}" type="sibTrans" cxnId="{0437D571-EEAF-4026-9405-2C40002A9EEF}">
      <dgm:prSet/>
      <dgm:spPr/>
      <dgm:t>
        <a:bodyPr/>
        <a:lstStyle/>
        <a:p>
          <a:endParaRPr lang="en-GB" sz="1400"/>
        </a:p>
      </dgm:t>
    </dgm:pt>
    <dgm:pt modelId="{0D9BB1A2-6AF5-4C10-8B63-453E36D1F324}">
      <dgm:prSet custT="1"/>
      <dgm:spPr/>
      <dgm:t>
        <a:bodyPr/>
        <a:lstStyle/>
        <a:p>
          <a:pPr rtl="0"/>
          <a:r>
            <a:rPr lang="en-GB" sz="1400" dirty="0"/>
            <a:t>What could be changed</a:t>
          </a:r>
          <a:br>
            <a:rPr lang="en-GB" sz="1400" dirty="0"/>
          </a:br>
          <a:endParaRPr lang="en-GB" sz="1400" dirty="0"/>
        </a:p>
      </dgm:t>
    </dgm:pt>
    <dgm:pt modelId="{043B7779-95EF-45CE-A39C-B237988E8DBF}" type="parTrans" cxnId="{4F054108-BEEB-4368-841F-5CE0B65283C5}">
      <dgm:prSet/>
      <dgm:spPr/>
      <dgm:t>
        <a:bodyPr/>
        <a:lstStyle/>
        <a:p>
          <a:endParaRPr lang="en-GB" sz="1400"/>
        </a:p>
      </dgm:t>
    </dgm:pt>
    <dgm:pt modelId="{3EA4D827-9C66-4F17-8413-59A10295D7CB}" type="sibTrans" cxnId="{4F054108-BEEB-4368-841F-5CE0B65283C5}">
      <dgm:prSet/>
      <dgm:spPr/>
      <dgm:t>
        <a:bodyPr/>
        <a:lstStyle/>
        <a:p>
          <a:endParaRPr lang="en-GB" sz="1400"/>
        </a:p>
      </dgm:t>
    </dgm:pt>
    <dgm:pt modelId="{D91156C3-BD9E-4324-A5A4-CF83969A8F6B}">
      <dgm:prSet custT="1"/>
      <dgm:spPr/>
      <dgm:t>
        <a:bodyPr/>
        <a:lstStyle/>
        <a:p>
          <a:pPr rtl="0"/>
          <a:r>
            <a:rPr lang="en-GB" sz="1800" b="0" dirty="0">
              <a:latin typeface="Segoe UI" panose="020B0502040204020203" pitchFamily="34" charset="0"/>
              <a:ea typeface="Segoe UI" panose="020B0502040204020203" pitchFamily="34" charset="0"/>
              <a:cs typeface="Segoe UI" panose="020B0502040204020203" pitchFamily="34" charset="0"/>
            </a:rPr>
            <a:t>Concerned</a:t>
          </a:r>
        </a:p>
      </dgm:t>
    </dgm:pt>
    <dgm:pt modelId="{303D096C-29E4-4DA4-9DFB-54DE32972B21}" type="parTrans" cxnId="{F8C6E79C-B24A-490F-9987-3D03CDF30112}">
      <dgm:prSet/>
      <dgm:spPr/>
      <dgm:t>
        <a:bodyPr/>
        <a:lstStyle/>
        <a:p>
          <a:endParaRPr lang="en-GB" sz="1400"/>
        </a:p>
      </dgm:t>
    </dgm:pt>
    <dgm:pt modelId="{14E6B9A6-BB9A-44AD-B0BE-043E221C1578}" type="sibTrans" cxnId="{F8C6E79C-B24A-490F-9987-3D03CDF30112}">
      <dgm:prSet/>
      <dgm:spPr/>
      <dgm:t>
        <a:bodyPr/>
        <a:lstStyle/>
        <a:p>
          <a:endParaRPr lang="en-GB" sz="1400"/>
        </a:p>
      </dgm:t>
    </dgm:pt>
    <dgm:pt modelId="{04B4C07D-FBA0-4768-BFE4-BD80791971E4}">
      <dgm:prSet custT="1"/>
      <dgm:spPr/>
      <dgm:t>
        <a:bodyPr/>
        <a:lstStyle/>
        <a:p>
          <a:pPr rtl="0"/>
          <a:r>
            <a:rPr lang="en-GB" sz="1400" dirty="0"/>
            <a:t>With what needs to be kept</a:t>
          </a:r>
        </a:p>
      </dgm:t>
    </dgm:pt>
    <dgm:pt modelId="{DBCD82D8-852F-401D-B49F-C33044980C7B}" type="parTrans" cxnId="{C2B39010-5064-4F5D-93C7-1A4F68F5F3A4}">
      <dgm:prSet/>
      <dgm:spPr/>
      <dgm:t>
        <a:bodyPr/>
        <a:lstStyle/>
        <a:p>
          <a:endParaRPr lang="en-GB" sz="1400"/>
        </a:p>
      </dgm:t>
    </dgm:pt>
    <dgm:pt modelId="{D63716F7-F949-483C-8ECD-B959365A5B71}" type="sibTrans" cxnId="{C2B39010-5064-4F5D-93C7-1A4F68F5F3A4}">
      <dgm:prSet/>
      <dgm:spPr/>
      <dgm:t>
        <a:bodyPr/>
        <a:lstStyle/>
        <a:p>
          <a:endParaRPr lang="en-GB" sz="1400"/>
        </a:p>
      </dgm:t>
    </dgm:pt>
    <dgm:pt modelId="{5C55C13F-6E7D-45E0-962D-61195C14024F}">
      <dgm:prSet custT="1"/>
      <dgm:spPr/>
      <dgm:t>
        <a:bodyPr/>
        <a:lstStyle/>
        <a:p>
          <a:pPr rtl="0"/>
          <a:r>
            <a:rPr lang="en-GB" sz="1800" b="0" dirty="0">
              <a:latin typeface="Segoe UI" panose="020B0502040204020203" pitchFamily="34" charset="0"/>
              <a:ea typeface="Segoe UI" panose="020B0502040204020203" pitchFamily="34" charset="0"/>
              <a:cs typeface="Segoe UI" panose="020B0502040204020203" pitchFamily="34" charset="0"/>
            </a:rPr>
            <a:t>Dislikes</a:t>
          </a:r>
        </a:p>
      </dgm:t>
    </dgm:pt>
    <dgm:pt modelId="{11BFEA96-870B-49A6-8160-64D18938B7E3}" type="parTrans" cxnId="{46CC2C83-F32E-4C11-A6E7-1569896ACFEF}">
      <dgm:prSet/>
      <dgm:spPr/>
      <dgm:t>
        <a:bodyPr/>
        <a:lstStyle/>
        <a:p>
          <a:endParaRPr lang="en-GB" sz="1400"/>
        </a:p>
      </dgm:t>
    </dgm:pt>
    <dgm:pt modelId="{64ADFF6A-9DD7-4D65-BCDA-4FC9EC2CAC62}" type="sibTrans" cxnId="{46CC2C83-F32E-4C11-A6E7-1569896ACFEF}">
      <dgm:prSet/>
      <dgm:spPr/>
      <dgm:t>
        <a:bodyPr/>
        <a:lstStyle/>
        <a:p>
          <a:endParaRPr lang="en-GB" sz="1400"/>
        </a:p>
      </dgm:t>
    </dgm:pt>
    <dgm:pt modelId="{479211F2-4E83-4C55-8098-AEE57C366E74}">
      <dgm:prSet custT="1"/>
      <dgm:spPr/>
      <dgm:t>
        <a:bodyPr/>
        <a:lstStyle/>
        <a:p>
          <a:pPr rtl="0"/>
          <a:r>
            <a:rPr lang="en-GB" sz="1400" dirty="0"/>
            <a:t>Brainstorming, being rushed, empty promises</a:t>
          </a:r>
        </a:p>
      </dgm:t>
    </dgm:pt>
    <dgm:pt modelId="{03512A8A-04F8-4DCA-B6F0-83D5A38234A2}" type="parTrans" cxnId="{82E3428E-0932-4406-B956-A2EB73E39BE9}">
      <dgm:prSet/>
      <dgm:spPr/>
      <dgm:t>
        <a:bodyPr/>
        <a:lstStyle/>
        <a:p>
          <a:endParaRPr lang="en-GB" sz="1400"/>
        </a:p>
      </dgm:t>
    </dgm:pt>
    <dgm:pt modelId="{3260F7EA-98CD-496D-AB8E-62ACCB79A805}" type="sibTrans" cxnId="{82E3428E-0932-4406-B956-A2EB73E39BE9}">
      <dgm:prSet/>
      <dgm:spPr/>
      <dgm:t>
        <a:bodyPr/>
        <a:lstStyle/>
        <a:p>
          <a:endParaRPr lang="en-GB" sz="1400"/>
        </a:p>
      </dgm:t>
    </dgm:pt>
    <dgm:pt modelId="{6AED1B35-9831-49D4-9760-92DD08CF02BC}" type="pres">
      <dgm:prSet presAssocID="{3BFF4B27-45DC-4382-8EF8-D9DEE5F5E1C5}" presName="linear" presStyleCnt="0">
        <dgm:presLayoutVars>
          <dgm:animLvl val="lvl"/>
          <dgm:resizeHandles val="exact"/>
        </dgm:presLayoutVars>
      </dgm:prSet>
      <dgm:spPr/>
    </dgm:pt>
    <dgm:pt modelId="{9F82D1FE-2617-4A2F-AA4A-195472A18610}" type="pres">
      <dgm:prSet presAssocID="{C6C6D7A0-2F74-4670-861C-0C0094483801}" presName="parentText" presStyleLbl="node1" presStyleIdx="0" presStyleCnt="4" custScaleY="48807">
        <dgm:presLayoutVars>
          <dgm:chMax val="0"/>
          <dgm:bulletEnabled val="1"/>
        </dgm:presLayoutVars>
      </dgm:prSet>
      <dgm:spPr/>
    </dgm:pt>
    <dgm:pt modelId="{6E9BF107-2F14-4F95-B530-ADD07879344E}" type="pres">
      <dgm:prSet presAssocID="{C6C6D7A0-2F74-4670-861C-0C0094483801}" presName="childText" presStyleLbl="revTx" presStyleIdx="0" presStyleCnt="4">
        <dgm:presLayoutVars>
          <dgm:bulletEnabled val="1"/>
        </dgm:presLayoutVars>
      </dgm:prSet>
      <dgm:spPr/>
    </dgm:pt>
    <dgm:pt modelId="{69EBA233-2C32-4137-A23B-917FCF1E0EF6}" type="pres">
      <dgm:prSet presAssocID="{64E0151A-52E6-4DD0-B50B-1387131AED2A}" presName="parentText" presStyleLbl="node1" presStyleIdx="1" presStyleCnt="4" custScaleY="48522">
        <dgm:presLayoutVars>
          <dgm:chMax val="0"/>
          <dgm:bulletEnabled val="1"/>
        </dgm:presLayoutVars>
      </dgm:prSet>
      <dgm:spPr/>
    </dgm:pt>
    <dgm:pt modelId="{B20DBA8F-DE38-4132-AC30-957D27F46A7F}" type="pres">
      <dgm:prSet presAssocID="{64E0151A-52E6-4DD0-B50B-1387131AED2A}" presName="childText" presStyleLbl="revTx" presStyleIdx="1" presStyleCnt="4">
        <dgm:presLayoutVars>
          <dgm:bulletEnabled val="1"/>
        </dgm:presLayoutVars>
      </dgm:prSet>
      <dgm:spPr/>
    </dgm:pt>
    <dgm:pt modelId="{00B8124F-BF6B-4FA5-91E6-B83A89B59132}" type="pres">
      <dgm:prSet presAssocID="{D91156C3-BD9E-4324-A5A4-CF83969A8F6B}" presName="parentText" presStyleLbl="node1" presStyleIdx="2" presStyleCnt="4" custScaleY="47833">
        <dgm:presLayoutVars>
          <dgm:chMax val="0"/>
          <dgm:bulletEnabled val="1"/>
        </dgm:presLayoutVars>
      </dgm:prSet>
      <dgm:spPr/>
    </dgm:pt>
    <dgm:pt modelId="{B38D20B1-1604-4219-BA64-DC5BEC9E7742}" type="pres">
      <dgm:prSet presAssocID="{D91156C3-BD9E-4324-A5A4-CF83969A8F6B}" presName="childText" presStyleLbl="revTx" presStyleIdx="2" presStyleCnt="4" custScaleY="71038">
        <dgm:presLayoutVars>
          <dgm:bulletEnabled val="1"/>
        </dgm:presLayoutVars>
      </dgm:prSet>
      <dgm:spPr/>
    </dgm:pt>
    <dgm:pt modelId="{A03615F9-28C5-4A41-934B-1FC65F408C5B}" type="pres">
      <dgm:prSet presAssocID="{5C55C13F-6E7D-45E0-962D-61195C14024F}" presName="parentText" presStyleLbl="node1" presStyleIdx="3" presStyleCnt="4" custScaleY="46414">
        <dgm:presLayoutVars>
          <dgm:chMax val="0"/>
          <dgm:bulletEnabled val="1"/>
        </dgm:presLayoutVars>
      </dgm:prSet>
      <dgm:spPr/>
    </dgm:pt>
    <dgm:pt modelId="{EEA3469B-6DF4-4967-8175-360134D338B1}" type="pres">
      <dgm:prSet presAssocID="{5C55C13F-6E7D-45E0-962D-61195C14024F}" presName="childText" presStyleLbl="revTx" presStyleIdx="3" presStyleCnt="4">
        <dgm:presLayoutVars>
          <dgm:bulletEnabled val="1"/>
        </dgm:presLayoutVars>
      </dgm:prSet>
      <dgm:spPr/>
    </dgm:pt>
  </dgm:ptLst>
  <dgm:cxnLst>
    <dgm:cxn modelId="{4F054108-BEEB-4368-841F-5CE0B65283C5}" srcId="{64E0151A-52E6-4DD0-B50B-1387131AED2A}" destId="{0D9BB1A2-6AF5-4C10-8B63-453E36D1F324}" srcOrd="1" destOrd="0" parTransId="{043B7779-95EF-45CE-A39C-B237988E8DBF}" sibTransId="{3EA4D827-9C66-4F17-8413-59A10295D7CB}"/>
    <dgm:cxn modelId="{1412460A-910E-5942-A5E8-5A8A24F56A0B}" type="presOf" srcId="{BDBA3072-24D6-4987-A254-54A813F538CB}" destId="{6E9BF107-2F14-4F95-B530-ADD07879344E}" srcOrd="0" destOrd="0" presId="urn:microsoft.com/office/officeart/2005/8/layout/vList2"/>
    <dgm:cxn modelId="{8A30730A-AE35-AA41-AA9B-BA17F7A469FF}" type="presOf" srcId="{D91156C3-BD9E-4324-A5A4-CF83969A8F6B}" destId="{00B8124F-BF6B-4FA5-91E6-B83A89B59132}" srcOrd="0" destOrd="0" presId="urn:microsoft.com/office/officeart/2005/8/layout/vList2"/>
    <dgm:cxn modelId="{C2B39010-5064-4F5D-93C7-1A4F68F5F3A4}" srcId="{D91156C3-BD9E-4324-A5A4-CF83969A8F6B}" destId="{04B4C07D-FBA0-4768-BFE4-BD80791971E4}" srcOrd="0" destOrd="0" parTransId="{DBCD82D8-852F-401D-B49F-C33044980C7B}" sibTransId="{D63716F7-F949-483C-8ECD-B959365A5B71}"/>
    <dgm:cxn modelId="{914BB413-3534-46D2-A7E8-88905F020B78}" srcId="{3BFF4B27-45DC-4382-8EF8-D9DEE5F5E1C5}" destId="{64E0151A-52E6-4DD0-B50B-1387131AED2A}" srcOrd="1" destOrd="0" parTransId="{1A77E75A-3257-451F-906D-72C67A5CBC1F}" sibTransId="{BEB8D1F6-68A2-42EF-85DB-9F75DDEFC735}"/>
    <dgm:cxn modelId="{48D05720-9764-294D-B970-BE88EDD2696B}" type="presOf" srcId="{F55641F9-82B4-4F43-88B8-1E60D2D4CCF7}" destId="{B20DBA8F-DE38-4132-AC30-957D27F46A7F}" srcOrd="0" destOrd="0" presId="urn:microsoft.com/office/officeart/2005/8/layout/vList2"/>
    <dgm:cxn modelId="{E8A35643-774B-3E46-AA2E-3E8B21933BED}" type="presOf" srcId="{5C55C13F-6E7D-45E0-962D-61195C14024F}" destId="{A03615F9-28C5-4A41-934B-1FC65F408C5B}" srcOrd="0" destOrd="0" presId="urn:microsoft.com/office/officeart/2005/8/layout/vList2"/>
    <dgm:cxn modelId="{A6FB5A48-2CCE-1149-A953-713772CCEA51}" type="presOf" srcId="{C6C6D7A0-2F74-4670-861C-0C0094483801}" destId="{9F82D1FE-2617-4A2F-AA4A-195472A18610}" srcOrd="0" destOrd="0" presId="urn:microsoft.com/office/officeart/2005/8/layout/vList2"/>
    <dgm:cxn modelId="{BA72F64A-1393-4F86-A2B0-6391A88D1A8F}" srcId="{3BFF4B27-45DC-4382-8EF8-D9DEE5F5E1C5}" destId="{C6C6D7A0-2F74-4670-861C-0C0094483801}" srcOrd="0" destOrd="0" parTransId="{C588CD40-5420-4EFF-BFC0-461C58C5FE4A}" sibTransId="{532E24E0-4D64-4581-B936-735E45E12054}"/>
    <dgm:cxn modelId="{2244F759-A630-4AD5-A88F-75F87019F080}" srcId="{C6C6D7A0-2F74-4670-861C-0C0094483801}" destId="{BDBA3072-24D6-4987-A254-54A813F538CB}" srcOrd="0" destOrd="0" parTransId="{A0A74523-6F86-416B-ADA5-15930170DF15}" sibTransId="{0D4A5384-C046-4DB9-A841-23E99B6BCA76}"/>
    <dgm:cxn modelId="{59A1405E-07DE-894C-ACAF-1DAF3C1E0F67}" type="presOf" srcId="{64E0151A-52E6-4DD0-B50B-1387131AED2A}" destId="{69EBA233-2C32-4137-A23B-917FCF1E0EF6}" srcOrd="0" destOrd="0" presId="urn:microsoft.com/office/officeart/2005/8/layout/vList2"/>
    <dgm:cxn modelId="{BD297371-DD00-8C4D-BF51-92C5A84F62C7}" type="presOf" srcId="{3BFF4B27-45DC-4382-8EF8-D9DEE5F5E1C5}" destId="{6AED1B35-9831-49D4-9760-92DD08CF02BC}" srcOrd="0" destOrd="0" presId="urn:microsoft.com/office/officeart/2005/8/layout/vList2"/>
    <dgm:cxn modelId="{0437D571-EEAF-4026-9405-2C40002A9EEF}" srcId="{64E0151A-52E6-4DD0-B50B-1387131AED2A}" destId="{F55641F9-82B4-4F43-88B8-1E60D2D4CCF7}" srcOrd="0" destOrd="0" parTransId="{0CCE716A-7E9F-470B-B45D-82CF5B63150C}" sibTransId="{D95D4DCB-73CA-4B99-A759-DD57095A6617}"/>
    <dgm:cxn modelId="{46CC2C83-F32E-4C11-A6E7-1569896ACFEF}" srcId="{3BFF4B27-45DC-4382-8EF8-D9DEE5F5E1C5}" destId="{5C55C13F-6E7D-45E0-962D-61195C14024F}" srcOrd="3" destOrd="0" parTransId="{11BFEA96-870B-49A6-8160-64D18938B7E3}" sibTransId="{64ADFF6A-9DD7-4D65-BCDA-4FC9EC2CAC62}"/>
    <dgm:cxn modelId="{CAB0428C-05B2-1640-A09E-A44B9AC202DD}" type="presOf" srcId="{04B4C07D-FBA0-4768-BFE4-BD80791971E4}" destId="{B38D20B1-1604-4219-BA64-DC5BEC9E7742}" srcOrd="0" destOrd="0" presId="urn:microsoft.com/office/officeart/2005/8/layout/vList2"/>
    <dgm:cxn modelId="{82E3428E-0932-4406-B956-A2EB73E39BE9}" srcId="{5C55C13F-6E7D-45E0-962D-61195C14024F}" destId="{479211F2-4E83-4C55-8098-AEE57C366E74}" srcOrd="0" destOrd="0" parTransId="{03512A8A-04F8-4DCA-B6F0-83D5A38234A2}" sibTransId="{3260F7EA-98CD-496D-AB8E-62ACCB79A805}"/>
    <dgm:cxn modelId="{4C5F948E-5FC4-FB40-B4DD-DFBC287EF2D2}" type="presOf" srcId="{0D9BB1A2-6AF5-4C10-8B63-453E36D1F324}" destId="{B20DBA8F-DE38-4132-AC30-957D27F46A7F}" srcOrd="0" destOrd="1" presId="urn:microsoft.com/office/officeart/2005/8/layout/vList2"/>
    <dgm:cxn modelId="{F8C6E79C-B24A-490F-9987-3D03CDF30112}" srcId="{3BFF4B27-45DC-4382-8EF8-D9DEE5F5E1C5}" destId="{D91156C3-BD9E-4324-A5A4-CF83969A8F6B}" srcOrd="2" destOrd="0" parTransId="{303D096C-29E4-4DA4-9DFB-54DE32972B21}" sibTransId="{14E6B9A6-BB9A-44AD-B0BE-043E221C1578}"/>
    <dgm:cxn modelId="{A1E10BAC-FCBD-A741-A5E1-04EB1945B0BA}" type="presOf" srcId="{479211F2-4E83-4C55-8098-AEE57C366E74}" destId="{EEA3469B-6DF4-4967-8175-360134D338B1}" srcOrd="0" destOrd="0" presId="urn:microsoft.com/office/officeart/2005/8/layout/vList2"/>
    <dgm:cxn modelId="{8E04F1A2-F4F8-2A43-9A1A-CB8D1EA71D97}" type="presParOf" srcId="{6AED1B35-9831-49D4-9760-92DD08CF02BC}" destId="{9F82D1FE-2617-4A2F-AA4A-195472A18610}" srcOrd="0" destOrd="0" presId="urn:microsoft.com/office/officeart/2005/8/layout/vList2"/>
    <dgm:cxn modelId="{EFBF70A9-9AB8-9A4C-A986-EA3340C5D1A8}" type="presParOf" srcId="{6AED1B35-9831-49D4-9760-92DD08CF02BC}" destId="{6E9BF107-2F14-4F95-B530-ADD07879344E}" srcOrd="1" destOrd="0" presId="urn:microsoft.com/office/officeart/2005/8/layout/vList2"/>
    <dgm:cxn modelId="{373253BE-F6C9-534D-9775-04E781C88F13}" type="presParOf" srcId="{6AED1B35-9831-49D4-9760-92DD08CF02BC}" destId="{69EBA233-2C32-4137-A23B-917FCF1E0EF6}" srcOrd="2" destOrd="0" presId="urn:microsoft.com/office/officeart/2005/8/layout/vList2"/>
    <dgm:cxn modelId="{88180C4E-5298-FD44-B008-B128D0CD93FA}" type="presParOf" srcId="{6AED1B35-9831-49D4-9760-92DD08CF02BC}" destId="{B20DBA8F-DE38-4132-AC30-957D27F46A7F}" srcOrd="3" destOrd="0" presId="urn:microsoft.com/office/officeart/2005/8/layout/vList2"/>
    <dgm:cxn modelId="{933E78DE-9D8B-A845-BC0B-9508506DD864}" type="presParOf" srcId="{6AED1B35-9831-49D4-9760-92DD08CF02BC}" destId="{00B8124F-BF6B-4FA5-91E6-B83A89B59132}" srcOrd="4" destOrd="0" presId="urn:microsoft.com/office/officeart/2005/8/layout/vList2"/>
    <dgm:cxn modelId="{43540751-745A-3A4D-846F-5BCC070464A2}" type="presParOf" srcId="{6AED1B35-9831-49D4-9760-92DD08CF02BC}" destId="{B38D20B1-1604-4219-BA64-DC5BEC9E7742}" srcOrd="5" destOrd="0" presId="urn:microsoft.com/office/officeart/2005/8/layout/vList2"/>
    <dgm:cxn modelId="{DA805AC0-B434-964F-B91B-3D3503BCF7CA}" type="presParOf" srcId="{6AED1B35-9831-49D4-9760-92DD08CF02BC}" destId="{A03615F9-28C5-4A41-934B-1FC65F408C5B}" srcOrd="6" destOrd="0" presId="urn:microsoft.com/office/officeart/2005/8/layout/vList2"/>
    <dgm:cxn modelId="{81667E85-F3F9-AC43-8E86-118CCF22F954}" type="presParOf" srcId="{6AED1B35-9831-49D4-9760-92DD08CF02BC}" destId="{EEA3469B-6DF4-4967-8175-360134D338B1}" srcOrd="7"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A07925-B03D-41D3-8CE9-A9B657FA7CCB}"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GB"/>
        </a:p>
      </dgm:t>
    </dgm:pt>
    <dgm:pt modelId="{11822AFF-88C8-4E16-B776-1A81F66A0248}">
      <dgm:prSet custT="1"/>
      <dgm:spPr/>
      <dgm:t>
        <a:bodyPr/>
        <a:lstStyle/>
        <a:p>
          <a:pPr rtl="0"/>
          <a:r>
            <a:rPr lang="en-GB" sz="1800" b="0" dirty="0">
              <a:latin typeface="Segoe UI" panose="020B0502040204020203" pitchFamily="34" charset="0"/>
              <a:ea typeface="Segoe UI" panose="020B0502040204020203" pitchFamily="34" charset="0"/>
              <a:cs typeface="Segoe UI" panose="020B0502040204020203" pitchFamily="34" charset="0"/>
            </a:rPr>
            <a:t>Irritates others by:</a:t>
          </a:r>
        </a:p>
      </dgm:t>
    </dgm:pt>
    <dgm:pt modelId="{BB93E566-5434-48B1-9639-00868AB768FA}" type="parTrans" cxnId="{6655F7B2-DD0B-4EDB-BC9C-CBCA5079E3C2}">
      <dgm:prSet/>
      <dgm:spPr/>
      <dgm:t>
        <a:bodyPr/>
        <a:lstStyle/>
        <a:p>
          <a:endParaRPr lang="en-GB" sz="1200"/>
        </a:p>
      </dgm:t>
    </dgm:pt>
    <dgm:pt modelId="{23310EB8-2739-4A80-9D5F-CBD3ABFB622E}" type="sibTrans" cxnId="{6655F7B2-DD0B-4EDB-BC9C-CBCA5079E3C2}">
      <dgm:prSet/>
      <dgm:spPr/>
      <dgm:t>
        <a:bodyPr/>
        <a:lstStyle/>
        <a:p>
          <a:endParaRPr lang="en-GB" sz="1200"/>
        </a:p>
      </dgm:t>
    </dgm:pt>
    <dgm:pt modelId="{BABE97A2-3757-49C2-98FC-512165E7A794}">
      <dgm:prSet custT="1"/>
      <dgm:spPr/>
      <dgm:t>
        <a:bodyPr/>
        <a:lstStyle/>
        <a:p>
          <a:pPr rtl="0"/>
          <a:r>
            <a:rPr lang="en-GB" sz="1400" dirty="0"/>
            <a:t>Wanting to take their time over things</a:t>
          </a:r>
        </a:p>
      </dgm:t>
    </dgm:pt>
    <dgm:pt modelId="{380CCF06-818A-44DD-BF37-FA8C9742BD50}" type="parTrans" cxnId="{3F0A5B9E-E97F-4B40-B917-78AB60383463}">
      <dgm:prSet/>
      <dgm:spPr/>
      <dgm:t>
        <a:bodyPr/>
        <a:lstStyle/>
        <a:p>
          <a:endParaRPr lang="en-GB" sz="1200"/>
        </a:p>
      </dgm:t>
    </dgm:pt>
    <dgm:pt modelId="{A8EE1E33-42A4-4BF7-8F5D-3F489D1E59E5}" type="sibTrans" cxnId="{3F0A5B9E-E97F-4B40-B917-78AB60383463}">
      <dgm:prSet/>
      <dgm:spPr/>
      <dgm:t>
        <a:bodyPr/>
        <a:lstStyle/>
        <a:p>
          <a:endParaRPr lang="en-GB" sz="1200"/>
        </a:p>
      </dgm:t>
    </dgm:pt>
    <dgm:pt modelId="{531CB503-302C-45A5-9DB1-7C0567F0AA24}">
      <dgm:prSet custT="1"/>
      <dgm:spPr/>
      <dgm:t>
        <a:bodyPr/>
        <a:lstStyle/>
        <a:p>
          <a:pPr rtl="0"/>
          <a:r>
            <a:rPr lang="en-GB" sz="1400" dirty="0"/>
            <a:t>Looking into the detail</a:t>
          </a:r>
        </a:p>
      </dgm:t>
    </dgm:pt>
    <dgm:pt modelId="{CC3FCC57-F0FF-4A36-BD13-ADF298573FC6}" type="parTrans" cxnId="{DC53707B-E319-482D-8E3B-376CAE985D0C}">
      <dgm:prSet/>
      <dgm:spPr/>
      <dgm:t>
        <a:bodyPr/>
        <a:lstStyle/>
        <a:p>
          <a:endParaRPr lang="en-GB" sz="1200"/>
        </a:p>
      </dgm:t>
    </dgm:pt>
    <dgm:pt modelId="{F351A0CD-DE7E-4F2F-AAE0-61B8A25D5DF5}" type="sibTrans" cxnId="{DC53707B-E319-482D-8E3B-376CAE985D0C}">
      <dgm:prSet/>
      <dgm:spPr/>
      <dgm:t>
        <a:bodyPr/>
        <a:lstStyle/>
        <a:p>
          <a:endParaRPr lang="en-GB" sz="1200"/>
        </a:p>
      </dgm:t>
    </dgm:pt>
    <dgm:pt modelId="{06943E6B-5571-43A6-A727-41FEE3383062}">
      <dgm:prSet custT="1"/>
      <dgm:spPr/>
      <dgm:t>
        <a:bodyPr/>
        <a:lstStyle/>
        <a:p>
          <a:pPr rtl="0"/>
          <a:r>
            <a:rPr lang="en-GB" sz="1400" dirty="0"/>
            <a:t>Being</a:t>
          </a:r>
          <a:r>
            <a:rPr lang="en-GB" sz="1400" b="1" dirty="0"/>
            <a:t> </a:t>
          </a:r>
          <a:r>
            <a:rPr lang="en-GB" sz="1400" dirty="0"/>
            <a:t>unwilling to embrace change for change’s sake</a:t>
          </a:r>
          <a:br>
            <a:rPr lang="en-GB" sz="1400" dirty="0"/>
          </a:br>
          <a:endParaRPr lang="en-GB" sz="1400" dirty="0"/>
        </a:p>
      </dgm:t>
    </dgm:pt>
    <dgm:pt modelId="{77E46096-3B48-44D8-923E-8CF80E0C0B7F}" type="parTrans" cxnId="{8F416F24-0673-4CB7-B54F-12CCA648AF8C}">
      <dgm:prSet/>
      <dgm:spPr/>
      <dgm:t>
        <a:bodyPr/>
        <a:lstStyle/>
        <a:p>
          <a:endParaRPr lang="en-GB" sz="1200"/>
        </a:p>
      </dgm:t>
    </dgm:pt>
    <dgm:pt modelId="{25750B90-EC86-4EF7-9F46-B4B6647044BD}" type="sibTrans" cxnId="{8F416F24-0673-4CB7-B54F-12CCA648AF8C}">
      <dgm:prSet/>
      <dgm:spPr/>
      <dgm:t>
        <a:bodyPr/>
        <a:lstStyle/>
        <a:p>
          <a:endParaRPr lang="en-GB" sz="1200"/>
        </a:p>
      </dgm:t>
    </dgm:pt>
    <dgm:pt modelId="{0852B45C-4FF4-4146-A586-135869838377}">
      <dgm:prSet custT="1"/>
      <dgm:spPr/>
      <dgm:t>
        <a:bodyPr/>
        <a:lstStyle/>
        <a:p>
          <a:pPr rtl="0"/>
          <a:r>
            <a:rPr lang="en-GB" sz="1800" b="0" dirty="0">
              <a:latin typeface="Segoe UI" panose="020B0502040204020203" pitchFamily="34" charset="0"/>
              <a:ea typeface="Segoe UI" panose="020B0502040204020203" pitchFamily="34" charset="0"/>
              <a:cs typeface="Segoe UI" panose="020B0502040204020203" pitchFamily="34" charset="0"/>
            </a:rPr>
            <a:t>You can help them by:</a:t>
          </a:r>
        </a:p>
      </dgm:t>
    </dgm:pt>
    <dgm:pt modelId="{52078850-F621-48E7-A4B9-9E453790E5A9}" type="parTrans" cxnId="{EF5E0D13-B578-4B9C-9641-FBCD542673C2}">
      <dgm:prSet/>
      <dgm:spPr/>
      <dgm:t>
        <a:bodyPr/>
        <a:lstStyle/>
        <a:p>
          <a:endParaRPr lang="en-GB" sz="1200"/>
        </a:p>
      </dgm:t>
    </dgm:pt>
    <dgm:pt modelId="{A71A573F-2252-47FA-A194-68B37BDDE3FF}" type="sibTrans" cxnId="{EF5E0D13-B578-4B9C-9641-FBCD542673C2}">
      <dgm:prSet/>
      <dgm:spPr/>
      <dgm:t>
        <a:bodyPr/>
        <a:lstStyle/>
        <a:p>
          <a:endParaRPr lang="en-GB" sz="1200"/>
        </a:p>
      </dgm:t>
    </dgm:pt>
    <dgm:pt modelId="{ABC263E9-32CB-4512-B66B-04B14163BA72}">
      <dgm:prSet custT="1"/>
      <dgm:spPr/>
      <dgm:t>
        <a:bodyPr/>
        <a:lstStyle/>
        <a:p>
          <a:pPr rtl="0"/>
          <a:r>
            <a:rPr lang="en-GB" sz="1400" dirty="0"/>
            <a:t>Ensuring that something stays the same</a:t>
          </a:r>
        </a:p>
      </dgm:t>
    </dgm:pt>
    <dgm:pt modelId="{149A1BC4-40B7-4DB9-B02D-48319E8BA6E6}" type="parTrans" cxnId="{78E526D9-303E-48C1-A582-98074C368B18}">
      <dgm:prSet/>
      <dgm:spPr/>
      <dgm:t>
        <a:bodyPr/>
        <a:lstStyle/>
        <a:p>
          <a:endParaRPr lang="en-GB" sz="1200"/>
        </a:p>
      </dgm:t>
    </dgm:pt>
    <dgm:pt modelId="{D5FF6A9F-0A56-4E3F-8687-0237B3E53B8A}" type="sibTrans" cxnId="{78E526D9-303E-48C1-A582-98074C368B18}">
      <dgm:prSet/>
      <dgm:spPr/>
      <dgm:t>
        <a:bodyPr/>
        <a:lstStyle/>
        <a:p>
          <a:endParaRPr lang="en-GB" sz="1200"/>
        </a:p>
      </dgm:t>
    </dgm:pt>
    <dgm:pt modelId="{511E6DFA-ADA9-43D2-91CA-0B4A5CD5880C}">
      <dgm:prSet custT="1"/>
      <dgm:spPr/>
      <dgm:t>
        <a:bodyPr/>
        <a:lstStyle/>
        <a:p>
          <a:pPr rtl="0"/>
          <a:r>
            <a:rPr lang="en-GB" sz="1400" dirty="0"/>
            <a:t>Giving them plenty of time to adjust</a:t>
          </a:r>
        </a:p>
      </dgm:t>
    </dgm:pt>
    <dgm:pt modelId="{C401FD00-E2A3-4215-A8D8-AFB1985E389A}" type="parTrans" cxnId="{9E69C63C-1C03-4375-BEF0-6AE6BFD2653E}">
      <dgm:prSet/>
      <dgm:spPr/>
      <dgm:t>
        <a:bodyPr/>
        <a:lstStyle/>
        <a:p>
          <a:endParaRPr lang="en-GB" sz="1200"/>
        </a:p>
      </dgm:t>
    </dgm:pt>
    <dgm:pt modelId="{56DC2CFE-C78C-46F4-BAF9-1B84AC48701A}" type="sibTrans" cxnId="{9E69C63C-1C03-4375-BEF0-6AE6BFD2653E}">
      <dgm:prSet/>
      <dgm:spPr/>
      <dgm:t>
        <a:bodyPr/>
        <a:lstStyle/>
        <a:p>
          <a:endParaRPr lang="en-GB" sz="1200"/>
        </a:p>
      </dgm:t>
    </dgm:pt>
    <dgm:pt modelId="{A802F2A3-EDE2-4730-9484-A71FF1FCB61C}">
      <dgm:prSet custT="1"/>
      <dgm:spPr/>
      <dgm:t>
        <a:bodyPr/>
        <a:lstStyle/>
        <a:p>
          <a:pPr rtl="0"/>
          <a:r>
            <a:rPr lang="en-GB" sz="1400" dirty="0"/>
            <a:t>Giving them relevant things to read and think about </a:t>
          </a:r>
        </a:p>
      </dgm:t>
    </dgm:pt>
    <dgm:pt modelId="{066078CA-5B83-4754-B1AA-028DB652442E}" type="parTrans" cxnId="{58158929-D654-4CC5-921E-C779A97339C2}">
      <dgm:prSet/>
      <dgm:spPr/>
      <dgm:t>
        <a:bodyPr/>
        <a:lstStyle/>
        <a:p>
          <a:endParaRPr lang="en-GB" sz="1200"/>
        </a:p>
      </dgm:t>
    </dgm:pt>
    <dgm:pt modelId="{6A955A82-49FE-4C5E-A875-8F3A153387BB}" type="sibTrans" cxnId="{58158929-D654-4CC5-921E-C779A97339C2}">
      <dgm:prSet/>
      <dgm:spPr/>
      <dgm:t>
        <a:bodyPr/>
        <a:lstStyle/>
        <a:p>
          <a:endParaRPr lang="en-GB" sz="1200"/>
        </a:p>
      </dgm:t>
    </dgm:pt>
    <dgm:pt modelId="{71ED5749-C7DE-491E-9A31-C57FBD185CDB}" type="pres">
      <dgm:prSet presAssocID="{04A07925-B03D-41D3-8CE9-A9B657FA7CCB}" presName="linear" presStyleCnt="0">
        <dgm:presLayoutVars>
          <dgm:animLvl val="lvl"/>
          <dgm:resizeHandles val="exact"/>
        </dgm:presLayoutVars>
      </dgm:prSet>
      <dgm:spPr/>
    </dgm:pt>
    <dgm:pt modelId="{35B10A98-F847-4E46-BFA0-678D85585175}" type="pres">
      <dgm:prSet presAssocID="{11822AFF-88C8-4E16-B776-1A81F66A0248}" presName="parentText" presStyleLbl="node1" presStyleIdx="0" presStyleCnt="2" custScaleY="28921">
        <dgm:presLayoutVars>
          <dgm:chMax val="0"/>
          <dgm:bulletEnabled val="1"/>
        </dgm:presLayoutVars>
      </dgm:prSet>
      <dgm:spPr/>
    </dgm:pt>
    <dgm:pt modelId="{D6AF1AD4-252D-45D5-82C6-2613407A332A}" type="pres">
      <dgm:prSet presAssocID="{11822AFF-88C8-4E16-B776-1A81F66A0248}" presName="childText" presStyleLbl="revTx" presStyleIdx="0" presStyleCnt="2">
        <dgm:presLayoutVars>
          <dgm:bulletEnabled val="1"/>
        </dgm:presLayoutVars>
      </dgm:prSet>
      <dgm:spPr/>
    </dgm:pt>
    <dgm:pt modelId="{657A42CB-E21A-425C-8D67-B54129F57B8F}" type="pres">
      <dgm:prSet presAssocID="{0852B45C-4FF4-4146-A586-135869838377}" presName="parentText" presStyleLbl="node1" presStyleIdx="1" presStyleCnt="2" custScaleY="29283" custLinFactNeighborX="-79" custLinFactNeighborY="231">
        <dgm:presLayoutVars>
          <dgm:chMax val="0"/>
          <dgm:bulletEnabled val="1"/>
        </dgm:presLayoutVars>
      </dgm:prSet>
      <dgm:spPr/>
    </dgm:pt>
    <dgm:pt modelId="{9D687E62-9CA9-4C5A-8B11-145E88C5F36A}" type="pres">
      <dgm:prSet presAssocID="{0852B45C-4FF4-4146-A586-135869838377}" presName="childText" presStyleLbl="revTx" presStyleIdx="1" presStyleCnt="2">
        <dgm:presLayoutVars>
          <dgm:bulletEnabled val="1"/>
        </dgm:presLayoutVars>
      </dgm:prSet>
      <dgm:spPr/>
    </dgm:pt>
  </dgm:ptLst>
  <dgm:cxnLst>
    <dgm:cxn modelId="{1331540D-A3BE-A241-808F-6A2AA8AA643B}" type="presOf" srcId="{04A07925-B03D-41D3-8CE9-A9B657FA7CCB}" destId="{71ED5749-C7DE-491E-9A31-C57FBD185CDB}" srcOrd="0" destOrd="0" presId="urn:microsoft.com/office/officeart/2005/8/layout/vList2"/>
    <dgm:cxn modelId="{EF5E0D13-B578-4B9C-9641-FBCD542673C2}" srcId="{04A07925-B03D-41D3-8CE9-A9B657FA7CCB}" destId="{0852B45C-4FF4-4146-A586-135869838377}" srcOrd="1" destOrd="0" parTransId="{52078850-F621-48E7-A4B9-9E453790E5A9}" sibTransId="{A71A573F-2252-47FA-A194-68B37BDDE3FF}"/>
    <dgm:cxn modelId="{A530121E-2E48-444A-81EE-817496F04C73}" type="presOf" srcId="{531CB503-302C-45A5-9DB1-7C0567F0AA24}" destId="{D6AF1AD4-252D-45D5-82C6-2613407A332A}" srcOrd="0" destOrd="1" presId="urn:microsoft.com/office/officeart/2005/8/layout/vList2"/>
    <dgm:cxn modelId="{8F416F24-0673-4CB7-B54F-12CCA648AF8C}" srcId="{11822AFF-88C8-4E16-B776-1A81F66A0248}" destId="{06943E6B-5571-43A6-A727-41FEE3383062}" srcOrd="2" destOrd="0" parTransId="{77E46096-3B48-44D8-923E-8CF80E0C0B7F}" sibTransId="{25750B90-EC86-4EF7-9F46-B4B6647044BD}"/>
    <dgm:cxn modelId="{7E56C526-82A6-304D-8024-1DAAD13B357F}" type="presOf" srcId="{0852B45C-4FF4-4146-A586-135869838377}" destId="{657A42CB-E21A-425C-8D67-B54129F57B8F}" srcOrd="0" destOrd="0" presId="urn:microsoft.com/office/officeart/2005/8/layout/vList2"/>
    <dgm:cxn modelId="{58158929-D654-4CC5-921E-C779A97339C2}" srcId="{0852B45C-4FF4-4146-A586-135869838377}" destId="{A802F2A3-EDE2-4730-9484-A71FF1FCB61C}" srcOrd="2" destOrd="0" parTransId="{066078CA-5B83-4754-B1AA-028DB652442E}" sibTransId="{6A955A82-49FE-4C5E-A875-8F3A153387BB}"/>
    <dgm:cxn modelId="{9E69C63C-1C03-4375-BEF0-6AE6BFD2653E}" srcId="{0852B45C-4FF4-4146-A586-135869838377}" destId="{511E6DFA-ADA9-43D2-91CA-0B4A5CD5880C}" srcOrd="1" destOrd="0" parTransId="{C401FD00-E2A3-4215-A8D8-AFB1985E389A}" sibTransId="{56DC2CFE-C78C-46F4-BAF9-1B84AC48701A}"/>
    <dgm:cxn modelId="{BBE1506B-399D-E049-BAAE-AA4B3DF8349A}" type="presOf" srcId="{A802F2A3-EDE2-4730-9484-A71FF1FCB61C}" destId="{9D687E62-9CA9-4C5A-8B11-145E88C5F36A}" srcOrd="0" destOrd="2" presId="urn:microsoft.com/office/officeart/2005/8/layout/vList2"/>
    <dgm:cxn modelId="{A8741072-C500-6049-84B9-81B0E2EECA39}" type="presOf" srcId="{511E6DFA-ADA9-43D2-91CA-0B4A5CD5880C}" destId="{9D687E62-9CA9-4C5A-8B11-145E88C5F36A}" srcOrd="0" destOrd="1" presId="urn:microsoft.com/office/officeart/2005/8/layout/vList2"/>
    <dgm:cxn modelId="{DC53707B-E319-482D-8E3B-376CAE985D0C}" srcId="{11822AFF-88C8-4E16-B776-1A81F66A0248}" destId="{531CB503-302C-45A5-9DB1-7C0567F0AA24}" srcOrd="1" destOrd="0" parTransId="{CC3FCC57-F0FF-4A36-BD13-ADF298573FC6}" sibTransId="{F351A0CD-DE7E-4F2F-AAE0-61B8A25D5DF5}"/>
    <dgm:cxn modelId="{A9FA9C85-356F-1E48-A31A-1BDDA6B9EF28}" type="presOf" srcId="{BABE97A2-3757-49C2-98FC-512165E7A794}" destId="{D6AF1AD4-252D-45D5-82C6-2613407A332A}" srcOrd="0" destOrd="0" presId="urn:microsoft.com/office/officeart/2005/8/layout/vList2"/>
    <dgm:cxn modelId="{55A1608A-3C4C-C440-8D64-AB75C167B47C}" type="presOf" srcId="{ABC263E9-32CB-4512-B66B-04B14163BA72}" destId="{9D687E62-9CA9-4C5A-8B11-145E88C5F36A}" srcOrd="0" destOrd="0" presId="urn:microsoft.com/office/officeart/2005/8/layout/vList2"/>
    <dgm:cxn modelId="{31FD7498-A066-454F-9EA6-6A0D1DB9D438}" type="presOf" srcId="{06943E6B-5571-43A6-A727-41FEE3383062}" destId="{D6AF1AD4-252D-45D5-82C6-2613407A332A}" srcOrd="0" destOrd="2" presId="urn:microsoft.com/office/officeart/2005/8/layout/vList2"/>
    <dgm:cxn modelId="{3F0A5B9E-E97F-4B40-B917-78AB60383463}" srcId="{11822AFF-88C8-4E16-B776-1A81F66A0248}" destId="{BABE97A2-3757-49C2-98FC-512165E7A794}" srcOrd="0" destOrd="0" parTransId="{380CCF06-818A-44DD-BF37-FA8C9742BD50}" sibTransId="{A8EE1E33-42A4-4BF7-8F5D-3F489D1E59E5}"/>
    <dgm:cxn modelId="{6655F7B2-DD0B-4EDB-BC9C-CBCA5079E3C2}" srcId="{04A07925-B03D-41D3-8CE9-A9B657FA7CCB}" destId="{11822AFF-88C8-4E16-B776-1A81F66A0248}" srcOrd="0" destOrd="0" parTransId="{BB93E566-5434-48B1-9639-00868AB768FA}" sibTransId="{23310EB8-2739-4A80-9D5F-CBD3ABFB622E}"/>
    <dgm:cxn modelId="{3A793ED2-A47D-704A-84CB-3CB2A70F2481}" type="presOf" srcId="{11822AFF-88C8-4E16-B776-1A81F66A0248}" destId="{35B10A98-F847-4E46-BFA0-678D85585175}" srcOrd="0" destOrd="0" presId="urn:microsoft.com/office/officeart/2005/8/layout/vList2"/>
    <dgm:cxn modelId="{78E526D9-303E-48C1-A582-98074C368B18}" srcId="{0852B45C-4FF4-4146-A586-135869838377}" destId="{ABC263E9-32CB-4512-B66B-04B14163BA72}" srcOrd="0" destOrd="0" parTransId="{149A1BC4-40B7-4DB9-B02D-48319E8BA6E6}" sibTransId="{D5FF6A9F-0A56-4E3F-8687-0237B3E53B8A}"/>
    <dgm:cxn modelId="{6A99349D-B16A-FB46-8A88-6FC442C421A5}" type="presParOf" srcId="{71ED5749-C7DE-491E-9A31-C57FBD185CDB}" destId="{35B10A98-F847-4E46-BFA0-678D85585175}" srcOrd="0" destOrd="0" presId="urn:microsoft.com/office/officeart/2005/8/layout/vList2"/>
    <dgm:cxn modelId="{8BEEC1D6-1265-5942-9627-DB8B5FE2F27A}" type="presParOf" srcId="{71ED5749-C7DE-491E-9A31-C57FBD185CDB}" destId="{D6AF1AD4-252D-45D5-82C6-2613407A332A}" srcOrd="1" destOrd="0" presId="urn:microsoft.com/office/officeart/2005/8/layout/vList2"/>
    <dgm:cxn modelId="{99689B6C-9E0F-C544-80E2-BB6275C3388D}" type="presParOf" srcId="{71ED5749-C7DE-491E-9A31-C57FBD185CDB}" destId="{657A42CB-E21A-425C-8D67-B54129F57B8F}" srcOrd="2" destOrd="0" presId="urn:microsoft.com/office/officeart/2005/8/layout/vList2"/>
    <dgm:cxn modelId="{9A878B19-32FB-424C-B898-262EF76B653D}" type="presParOf" srcId="{71ED5749-C7DE-491E-9A31-C57FBD185CDB}" destId="{9D687E62-9CA9-4C5A-8B11-145E88C5F36A}" srcOrd="3"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2C79BA-DB39-454F-BAAF-F13FA0C1F1AF}"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GB"/>
        </a:p>
      </dgm:t>
    </dgm:pt>
    <dgm:pt modelId="{D04DE35C-EA9F-4EA8-890A-6E51749EBCF9}">
      <dgm:prSet custT="1"/>
      <dgm:spPr/>
      <dgm:t>
        <a:bodyPr/>
        <a:lstStyle/>
        <a:p>
          <a:pPr rtl="0"/>
          <a:r>
            <a:rPr lang="en-GB" sz="1800" b="0" dirty="0">
              <a:latin typeface="Segoe UI" panose="020B0502040204020203" pitchFamily="34" charset="0"/>
              <a:ea typeface="Segoe UI" panose="020B0502040204020203" pitchFamily="34" charset="0"/>
              <a:cs typeface="Segoe UI" panose="020B0502040204020203" pitchFamily="34" charset="0"/>
            </a:rPr>
            <a:t>Focus</a:t>
          </a:r>
        </a:p>
      </dgm:t>
    </dgm:pt>
    <dgm:pt modelId="{EB25E14E-D19A-46F5-B082-DAB06CB15BB8}" type="parTrans" cxnId="{45BB401D-858A-47EC-B562-4999521CFD9A}">
      <dgm:prSet/>
      <dgm:spPr/>
      <dgm:t>
        <a:bodyPr/>
        <a:lstStyle/>
        <a:p>
          <a:endParaRPr lang="en-GB" sz="1400"/>
        </a:p>
      </dgm:t>
    </dgm:pt>
    <dgm:pt modelId="{626CC9BE-76EC-4880-BE03-13464A7F24C3}" type="sibTrans" cxnId="{45BB401D-858A-47EC-B562-4999521CFD9A}">
      <dgm:prSet/>
      <dgm:spPr/>
      <dgm:t>
        <a:bodyPr/>
        <a:lstStyle/>
        <a:p>
          <a:endParaRPr lang="en-GB" sz="1400"/>
        </a:p>
      </dgm:t>
    </dgm:pt>
    <dgm:pt modelId="{D8EB6EB2-5723-40A9-A3C5-8B70928659D2}">
      <dgm:prSet custT="1"/>
      <dgm:spPr/>
      <dgm:t>
        <a:bodyPr/>
        <a:lstStyle/>
        <a:p>
          <a:pPr rtl="0"/>
          <a:r>
            <a:rPr lang="en-GB" sz="1400" dirty="0"/>
            <a:t>Thoughts, Ideals, Vision</a:t>
          </a:r>
        </a:p>
      </dgm:t>
    </dgm:pt>
    <dgm:pt modelId="{BF5A43BE-37AB-4716-A9D6-D6AFE6100EA2}" type="parTrans" cxnId="{75BAA63C-AEB6-4CF8-8795-9021D606F185}">
      <dgm:prSet/>
      <dgm:spPr/>
      <dgm:t>
        <a:bodyPr/>
        <a:lstStyle/>
        <a:p>
          <a:endParaRPr lang="en-GB" sz="1400"/>
        </a:p>
      </dgm:t>
    </dgm:pt>
    <dgm:pt modelId="{570220D8-116D-472C-AFE5-E8C2A1A52228}" type="sibTrans" cxnId="{75BAA63C-AEB6-4CF8-8795-9021D606F185}">
      <dgm:prSet/>
      <dgm:spPr/>
      <dgm:t>
        <a:bodyPr/>
        <a:lstStyle/>
        <a:p>
          <a:endParaRPr lang="en-GB" sz="1400"/>
        </a:p>
      </dgm:t>
    </dgm:pt>
    <dgm:pt modelId="{4D913185-76EC-4863-80F5-B6B3413E322C}">
      <dgm:prSet custT="1"/>
      <dgm:spPr/>
      <dgm:t>
        <a:bodyPr/>
        <a:lstStyle/>
        <a:p>
          <a:pPr rtl="0"/>
          <a:r>
            <a:rPr lang="en-GB" sz="1800" b="0" dirty="0">
              <a:latin typeface="Segoe UI" panose="020B0502040204020203" pitchFamily="34" charset="0"/>
              <a:ea typeface="Segoe UI" panose="020B0502040204020203" pitchFamily="34" charset="0"/>
              <a:cs typeface="Segoe UI" panose="020B0502040204020203" pitchFamily="34" charset="0"/>
            </a:rPr>
            <a:t>Wants</a:t>
          </a:r>
        </a:p>
      </dgm:t>
    </dgm:pt>
    <dgm:pt modelId="{59324511-696B-4304-8967-8FB0CF5E98DC}" type="parTrans" cxnId="{098F0905-917C-48D1-A69C-F84E37AADD30}">
      <dgm:prSet/>
      <dgm:spPr/>
      <dgm:t>
        <a:bodyPr/>
        <a:lstStyle/>
        <a:p>
          <a:endParaRPr lang="en-GB" sz="1400"/>
        </a:p>
      </dgm:t>
    </dgm:pt>
    <dgm:pt modelId="{A51966DB-8B9D-4385-8569-1CA04C1C8925}" type="sibTrans" cxnId="{098F0905-917C-48D1-A69C-F84E37AADD30}">
      <dgm:prSet/>
      <dgm:spPr/>
      <dgm:t>
        <a:bodyPr/>
        <a:lstStyle/>
        <a:p>
          <a:endParaRPr lang="en-GB" sz="1400"/>
        </a:p>
      </dgm:t>
    </dgm:pt>
    <dgm:pt modelId="{C0EAA282-9A20-4F9F-B36C-75590D91CA78}">
      <dgm:prSet custT="1"/>
      <dgm:spPr/>
      <dgm:t>
        <a:bodyPr/>
        <a:lstStyle/>
        <a:p>
          <a:pPr rtl="0"/>
          <a:r>
            <a:rPr lang="en-GB" sz="1400" dirty="0"/>
            <a:t>Develop internal vision of future which “stacks up”</a:t>
          </a:r>
        </a:p>
      </dgm:t>
    </dgm:pt>
    <dgm:pt modelId="{3224E307-628F-420B-B81A-48E84AA5D25B}" type="parTrans" cxnId="{9A2B9950-E449-45AB-A96C-680C08EA976A}">
      <dgm:prSet/>
      <dgm:spPr/>
      <dgm:t>
        <a:bodyPr/>
        <a:lstStyle/>
        <a:p>
          <a:endParaRPr lang="en-GB" sz="1400"/>
        </a:p>
      </dgm:t>
    </dgm:pt>
    <dgm:pt modelId="{123191D2-E169-42D8-B15F-0F79CD0EAF14}" type="sibTrans" cxnId="{9A2B9950-E449-45AB-A96C-680C08EA976A}">
      <dgm:prSet/>
      <dgm:spPr/>
      <dgm:t>
        <a:bodyPr/>
        <a:lstStyle/>
        <a:p>
          <a:endParaRPr lang="en-GB" sz="1400"/>
        </a:p>
      </dgm:t>
    </dgm:pt>
    <dgm:pt modelId="{1B68CA27-81F7-44EE-892C-4AE40BE99C2B}">
      <dgm:prSet custT="1"/>
      <dgm:spPr/>
      <dgm:t>
        <a:bodyPr/>
        <a:lstStyle/>
        <a:p>
          <a:pPr rtl="0"/>
          <a:r>
            <a:rPr lang="en-GB" sz="1800" b="0" dirty="0">
              <a:latin typeface="Segoe UI" panose="020B0502040204020203" pitchFamily="34" charset="0"/>
              <a:ea typeface="Segoe UI" panose="020B0502040204020203" pitchFamily="34" charset="0"/>
              <a:cs typeface="Segoe UI" panose="020B0502040204020203" pitchFamily="34" charset="0"/>
            </a:rPr>
            <a:t>Concerned</a:t>
          </a:r>
        </a:p>
      </dgm:t>
    </dgm:pt>
    <dgm:pt modelId="{0680FDD6-94B8-4C76-9B87-6DAFEA9FC123}" type="parTrans" cxnId="{87C6E843-32E6-4BBB-8371-6F41FBCA5D7D}">
      <dgm:prSet/>
      <dgm:spPr/>
      <dgm:t>
        <a:bodyPr/>
        <a:lstStyle/>
        <a:p>
          <a:endParaRPr lang="en-GB" sz="1400"/>
        </a:p>
      </dgm:t>
    </dgm:pt>
    <dgm:pt modelId="{628FD420-847E-4EA1-BB08-1955F532DBB1}" type="sibTrans" cxnId="{87C6E843-32E6-4BBB-8371-6F41FBCA5D7D}">
      <dgm:prSet/>
      <dgm:spPr/>
      <dgm:t>
        <a:bodyPr/>
        <a:lstStyle/>
        <a:p>
          <a:endParaRPr lang="en-GB" sz="1400"/>
        </a:p>
      </dgm:t>
    </dgm:pt>
    <dgm:pt modelId="{5B8611A9-F826-4566-A2ED-0F583BD039C9}">
      <dgm:prSet custT="1"/>
      <dgm:spPr/>
      <dgm:t>
        <a:bodyPr/>
        <a:lstStyle/>
        <a:p>
          <a:pPr rtl="0"/>
          <a:r>
            <a:rPr lang="en-GB" sz="1400" dirty="0"/>
            <a:t>With new ideas &amp; theories about what needs doing</a:t>
          </a:r>
        </a:p>
      </dgm:t>
    </dgm:pt>
    <dgm:pt modelId="{521ECE75-D097-4847-B2CA-9421A981ABED}" type="parTrans" cxnId="{972C387D-CF01-471D-9EC8-BFF9C1BC5402}">
      <dgm:prSet/>
      <dgm:spPr/>
      <dgm:t>
        <a:bodyPr/>
        <a:lstStyle/>
        <a:p>
          <a:endParaRPr lang="en-GB" sz="1400"/>
        </a:p>
      </dgm:t>
    </dgm:pt>
    <dgm:pt modelId="{F98B96D9-14D0-4CE3-936D-CC3BA9973DD0}" type="sibTrans" cxnId="{972C387D-CF01-471D-9EC8-BFF9C1BC5402}">
      <dgm:prSet/>
      <dgm:spPr/>
      <dgm:t>
        <a:bodyPr/>
        <a:lstStyle/>
        <a:p>
          <a:endParaRPr lang="en-GB" sz="1400"/>
        </a:p>
      </dgm:t>
    </dgm:pt>
    <dgm:pt modelId="{874E8179-4C10-40B3-9F0D-038B392A30AC}">
      <dgm:prSet custT="1"/>
      <dgm:spPr/>
      <dgm:t>
        <a:bodyPr/>
        <a:lstStyle/>
        <a:p>
          <a:pPr rtl="0"/>
          <a:r>
            <a:rPr lang="en-GB" sz="1800" b="0" dirty="0">
              <a:latin typeface="Segoe UI" panose="020B0502040204020203" pitchFamily="34" charset="0"/>
              <a:ea typeface="Segoe UI" panose="020B0502040204020203" pitchFamily="34" charset="0"/>
              <a:cs typeface="Segoe UI" panose="020B0502040204020203" pitchFamily="34" charset="0"/>
            </a:rPr>
            <a:t>Dislikes</a:t>
          </a:r>
        </a:p>
      </dgm:t>
    </dgm:pt>
    <dgm:pt modelId="{A93E538F-D2D9-4401-BC4F-22BCBC723CA6}" type="parTrans" cxnId="{262612FF-967C-4406-88CF-02D3DA61D11A}">
      <dgm:prSet/>
      <dgm:spPr/>
      <dgm:t>
        <a:bodyPr/>
        <a:lstStyle/>
        <a:p>
          <a:endParaRPr lang="en-GB" sz="1400"/>
        </a:p>
      </dgm:t>
    </dgm:pt>
    <dgm:pt modelId="{9CD871BC-27BC-4E1E-B443-F93342A6F630}" type="sibTrans" cxnId="{262612FF-967C-4406-88CF-02D3DA61D11A}">
      <dgm:prSet/>
      <dgm:spPr/>
      <dgm:t>
        <a:bodyPr/>
        <a:lstStyle/>
        <a:p>
          <a:endParaRPr lang="en-GB" sz="1400"/>
        </a:p>
      </dgm:t>
    </dgm:pt>
    <dgm:pt modelId="{6EB55FE1-5680-40C4-BA0C-1A4A963743D5}">
      <dgm:prSet custT="1"/>
      <dgm:spPr/>
      <dgm:t>
        <a:bodyPr/>
        <a:lstStyle/>
        <a:p>
          <a:pPr rtl="0"/>
          <a:r>
            <a:rPr lang="en-GB" sz="1400" dirty="0"/>
            <a:t>Instruction manuals, training courses, things that don’t make sense</a:t>
          </a:r>
        </a:p>
      </dgm:t>
    </dgm:pt>
    <dgm:pt modelId="{52A55F8A-6A2B-4F1C-BE92-52E3EA55FA92}" type="parTrans" cxnId="{77A021D4-53E1-46B4-895D-27A7B7D9C6C4}">
      <dgm:prSet/>
      <dgm:spPr/>
      <dgm:t>
        <a:bodyPr/>
        <a:lstStyle/>
        <a:p>
          <a:endParaRPr lang="en-GB" sz="1400"/>
        </a:p>
      </dgm:t>
    </dgm:pt>
    <dgm:pt modelId="{20D559F7-60E0-4DAA-BFBA-1017F1E96E68}" type="sibTrans" cxnId="{77A021D4-53E1-46B4-895D-27A7B7D9C6C4}">
      <dgm:prSet/>
      <dgm:spPr/>
      <dgm:t>
        <a:bodyPr/>
        <a:lstStyle/>
        <a:p>
          <a:endParaRPr lang="en-GB" sz="1400"/>
        </a:p>
      </dgm:t>
    </dgm:pt>
    <dgm:pt modelId="{0371A6EB-68E9-4BCE-A8DB-42E721A1C5E2}" type="pres">
      <dgm:prSet presAssocID="{802C79BA-DB39-454F-BAAF-F13FA0C1F1AF}" presName="linear" presStyleCnt="0">
        <dgm:presLayoutVars>
          <dgm:animLvl val="lvl"/>
          <dgm:resizeHandles val="exact"/>
        </dgm:presLayoutVars>
      </dgm:prSet>
      <dgm:spPr/>
    </dgm:pt>
    <dgm:pt modelId="{8FC5D6DC-4956-418F-9BDA-A8C3910C4DA1}" type="pres">
      <dgm:prSet presAssocID="{D04DE35C-EA9F-4EA8-890A-6E51749EBCF9}" presName="parentText" presStyleLbl="node1" presStyleIdx="0" presStyleCnt="4" custScaleY="53948">
        <dgm:presLayoutVars>
          <dgm:chMax val="0"/>
          <dgm:bulletEnabled val="1"/>
        </dgm:presLayoutVars>
      </dgm:prSet>
      <dgm:spPr/>
    </dgm:pt>
    <dgm:pt modelId="{0E678A69-6275-4852-A842-1AFE4116986E}" type="pres">
      <dgm:prSet presAssocID="{D04DE35C-EA9F-4EA8-890A-6E51749EBCF9}" presName="childText" presStyleLbl="revTx" presStyleIdx="0" presStyleCnt="4" custScaleY="68756">
        <dgm:presLayoutVars>
          <dgm:bulletEnabled val="1"/>
        </dgm:presLayoutVars>
      </dgm:prSet>
      <dgm:spPr/>
    </dgm:pt>
    <dgm:pt modelId="{2D99CDFA-988B-4665-BCD2-262D44401173}" type="pres">
      <dgm:prSet presAssocID="{4D913185-76EC-4863-80F5-B6B3413E322C}" presName="parentText" presStyleLbl="node1" presStyleIdx="1" presStyleCnt="4" custScaleY="52707">
        <dgm:presLayoutVars>
          <dgm:chMax val="0"/>
          <dgm:bulletEnabled val="1"/>
        </dgm:presLayoutVars>
      </dgm:prSet>
      <dgm:spPr/>
    </dgm:pt>
    <dgm:pt modelId="{4AB3285D-3D50-4E07-8B1E-40787F02A04B}" type="pres">
      <dgm:prSet presAssocID="{4D913185-76EC-4863-80F5-B6B3413E322C}" presName="childText" presStyleLbl="revTx" presStyleIdx="1" presStyleCnt="4">
        <dgm:presLayoutVars>
          <dgm:bulletEnabled val="1"/>
        </dgm:presLayoutVars>
      </dgm:prSet>
      <dgm:spPr/>
    </dgm:pt>
    <dgm:pt modelId="{496087BA-20DE-4D66-9FB4-56E2E4CA4E04}" type="pres">
      <dgm:prSet presAssocID="{1B68CA27-81F7-44EE-892C-4AE40BE99C2B}" presName="parentText" presStyleLbl="node1" presStyleIdx="2" presStyleCnt="4" custScaleY="46272">
        <dgm:presLayoutVars>
          <dgm:chMax val="0"/>
          <dgm:bulletEnabled val="1"/>
        </dgm:presLayoutVars>
      </dgm:prSet>
      <dgm:spPr/>
    </dgm:pt>
    <dgm:pt modelId="{8DC97CB4-C900-4BCE-BAB1-B88C28B104C1}" type="pres">
      <dgm:prSet presAssocID="{1B68CA27-81F7-44EE-892C-4AE40BE99C2B}" presName="childText" presStyleLbl="revTx" presStyleIdx="2" presStyleCnt="4">
        <dgm:presLayoutVars>
          <dgm:bulletEnabled val="1"/>
        </dgm:presLayoutVars>
      </dgm:prSet>
      <dgm:spPr/>
    </dgm:pt>
    <dgm:pt modelId="{A541D410-0EBB-4A27-8F26-58FE442DBE3E}" type="pres">
      <dgm:prSet presAssocID="{874E8179-4C10-40B3-9F0D-038B392A30AC}" presName="parentText" presStyleLbl="node1" presStyleIdx="3" presStyleCnt="4" custScaleY="36852">
        <dgm:presLayoutVars>
          <dgm:chMax val="0"/>
          <dgm:bulletEnabled val="1"/>
        </dgm:presLayoutVars>
      </dgm:prSet>
      <dgm:spPr/>
    </dgm:pt>
    <dgm:pt modelId="{04193B00-A9F1-493E-B006-3AC3FC4C3CA3}" type="pres">
      <dgm:prSet presAssocID="{874E8179-4C10-40B3-9F0D-038B392A30AC}" presName="childText" presStyleLbl="revTx" presStyleIdx="3" presStyleCnt="4">
        <dgm:presLayoutVars>
          <dgm:bulletEnabled val="1"/>
        </dgm:presLayoutVars>
      </dgm:prSet>
      <dgm:spPr/>
    </dgm:pt>
  </dgm:ptLst>
  <dgm:cxnLst>
    <dgm:cxn modelId="{098F0905-917C-48D1-A69C-F84E37AADD30}" srcId="{802C79BA-DB39-454F-BAAF-F13FA0C1F1AF}" destId="{4D913185-76EC-4863-80F5-B6B3413E322C}" srcOrd="1" destOrd="0" parTransId="{59324511-696B-4304-8967-8FB0CF5E98DC}" sibTransId="{A51966DB-8B9D-4385-8569-1CA04C1C8925}"/>
    <dgm:cxn modelId="{63E31414-5A38-7F45-9436-AD55BF223BAC}" type="presOf" srcId="{4D913185-76EC-4863-80F5-B6B3413E322C}" destId="{2D99CDFA-988B-4665-BCD2-262D44401173}" srcOrd="0" destOrd="0" presId="urn:microsoft.com/office/officeart/2005/8/layout/vList2"/>
    <dgm:cxn modelId="{45BB401D-858A-47EC-B562-4999521CFD9A}" srcId="{802C79BA-DB39-454F-BAAF-F13FA0C1F1AF}" destId="{D04DE35C-EA9F-4EA8-890A-6E51749EBCF9}" srcOrd="0" destOrd="0" parTransId="{EB25E14E-D19A-46F5-B082-DAB06CB15BB8}" sibTransId="{626CC9BE-76EC-4880-BE03-13464A7F24C3}"/>
    <dgm:cxn modelId="{75BAA63C-AEB6-4CF8-8795-9021D606F185}" srcId="{D04DE35C-EA9F-4EA8-890A-6E51749EBCF9}" destId="{D8EB6EB2-5723-40A9-A3C5-8B70928659D2}" srcOrd="0" destOrd="0" parTransId="{BF5A43BE-37AB-4716-A9D6-D6AFE6100EA2}" sibTransId="{570220D8-116D-472C-AFE5-E8C2A1A52228}"/>
    <dgm:cxn modelId="{CB156F3D-24FA-674A-B494-2DD94A937A8D}" type="presOf" srcId="{D8EB6EB2-5723-40A9-A3C5-8B70928659D2}" destId="{0E678A69-6275-4852-A842-1AFE4116986E}" srcOrd="0" destOrd="0" presId="urn:microsoft.com/office/officeart/2005/8/layout/vList2"/>
    <dgm:cxn modelId="{87C6E843-32E6-4BBB-8371-6F41FBCA5D7D}" srcId="{802C79BA-DB39-454F-BAAF-F13FA0C1F1AF}" destId="{1B68CA27-81F7-44EE-892C-4AE40BE99C2B}" srcOrd="2" destOrd="0" parTransId="{0680FDD6-94B8-4C76-9B87-6DAFEA9FC123}" sibTransId="{628FD420-847E-4EA1-BB08-1955F532DBB1}"/>
    <dgm:cxn modelId="{CD721048-BA63-F84E-934E-6FD6A6C6C12C}" type="presOf" srcId="{874E8179-4C10-40B3-9F0D-038B392A30AC}" destId="{A541D410-0EBB-4A27-8F26-58FE442DBE3E}" srcOrd="0" destOrd="0" presId="urn:microsoft.com/office/officeart/2005/8/layout/vList2"/>
    <dgm:cxn modelId="{9A2B9950-E449-45AB-A96C-680C08EA976A}" srcId="{4D913185-76EC-4863-80F5-B6B3413E322C}" destId="{C0EAA282-9A20-4F9F-B36C-75590D91CA78}" srcOrd="0" destOrd="0" parTransId="{3224E307-628F-420B-B81A-48E84AA5D25B}" sibTransId="{123191D2-E169-42D8-B15F-0F79CD0EAF14}"/>
    <dgm:cxn modelId="{1584EE7A-54CC-C84F-BC6F-556808CC57F9}" type="presOf" srcId="{5B8611A9-F826-4566-A2ED-0F583BD039C9}" destId="{8DC97CB4-C900-4BCE-BAB1-B88C28B104C1}" srcOrd="0" destOrd="0" presId="urn:microsoft.com/office/officeart/2005/8/layout/vList2"/>
    <dgm:cxn modelId="{972C387D-CF01-471D-9EC8-BFF9C1BC5402}" srcId="{1B68CA27-81F7-44EE-892C-4AE40BE99C2B}" destId="{5B8611A9-F826-4566-A2ED-0F583BD039C9}" srcOrd="0" destOrd="0" parTransId="{521ECE75-D097-4847-B2CA-9421A981ABED}" sibTransId="{F98B96D9-14D0-4CE3-936D-CC3BA9973DD0}"/>
    <dgm:cxn modelId="{77A021D4-53E1-46B4-895D-27A7B7D9C6C4}" srcId="{874E8179-4C10-40B3-9F0D-038B392A30AC}" destId="{6EB55FE1-5680-40C4-BA0C-1A4A963743D5}" srcOrd="0" destOrd="0" parTransId="{52A55F8A-6A2B-4F1C-BE92-52E3EA55FA92}" sibTransId="{20D559F7-60E0-4DAA-BFBA-1017F1E96E68}"/>
    <dgm:cxn modelId="{FCD276DB-A6E9-D542-B1E6-C4DBD3322FA1}" type="presOf" srcId="{C0EAA282-9A20-4F9F-B36C-75590D91CA78}" destId="{4AB3285D-3D50-4E07-8B1E-40787F02A04B}" srcOrd="0" destOrd="0" presId="urn:microsoft.com/office/officeart/2005/8/layout/vList2"/>
    <dgm:cxn modelId="{39E621E3-E654-3344-BAFF-839FE4683392}" type="presOf" srcId="{802C79BA-DB39-454F-BAAF-F13FA0C1F1AF}" destId="{0371A6EB-68E9-4BCE-A8DB-42E721A1C5E2}" srcOrd="0" destOrd="0" presId="urn:microsoft.com/office/officeart/2005/8/layout/vList2"/>
    <dgm:cxn modelId="{55DA36EF-58E7-994B-B409-0DD204556141}" type="presOf" srcId="{6EB55FE1-5680-40C4-BA0C-1A4A963743D5}" destId="{04193B00-A9F1-493E-B006-3AC3FC4C3CA3}" srcOrd="0" destOrd="0" presId="urn:microsoft.com/office/officeart/2005/8/layout/vList2"/>
    <dgm:cxn modelId="{890109F2-FC09-0D40-8876-E454FD22E70A}" type="presOf" srcId="{1B68CA27-81F7-44EE-892C-4AE40BE99C2B}" destId="{496087BA-20DE-4D66-9FB4-56E2E4CA4E04}" srcOrd="0" destOrd="0" presId="urn:microsoft.com/office/officeart/2005/8/layout/vList2"/>
    <dgm:cxn modelId="{101341FE-702C-104F-A73E-07B3C4C8D5A1}" type="presOf" srcId="{D04DE35C-EA9F-4EA8-890A-6E51749EBCF9}" destId="{8FC5D6DC-4956-418F-9BDA-A8C3910C4DA1}" srcOrd="0" destOrd="0" presId="urn:microsoft.com/office/officeart/2005/8/layout/vList2"/>
    <dgm:cxn modelId="{262612FF-967C-4406-88CF-02D3DA61D11A}" srcId="{802C79BA-DB39-454F-BAAF-F13FA0C1F1AF}" destId="{874E8179-4C10-40B3-9F0D-038B392A30AC}" srcOrd="3" destOrd="0" parTransId="{A93E538F-D2D9-4401-BC4F-22BCBC723CA6}" sibTransId="{9CD871BC-27BC-4E1E-B443-F93342A6F630}"/>
    <dgm:cxn modelId="{E70FD307-ED38-B644-A141-F1AEA6626393}" type="presParOf" srcId="{0371A6EB-68E9-4BCE-A8DB-42E721A1C5E2}" destId="{8FC5D6DC-4956-418F-9BDA-A8C3910C4DA1}" srcOrd="0" destOrd="0" presId="urn:microsoft.com/office/officeart/2005/8/layout/vList2"/>
    <dgm:cxn modelId="{368CEFBC-62A9-3642-9E6D-9C6D96444BD0}" type="presParOf" srcId="{0371A6EB-68E9-4BCE-A8DB-42E721A1C5E2}" destId="{0E678A69-6275-4852-A842-1AFE4116986E}" srcOrd="1" destOrd="0" presId="urn:microsoft.com/office/officeart/2005/8/layout/vList2"/>
    <dgm:cxn modelId="{516E809F-6D24-6D40-B636-8D7E3E841840}" type="presParOf" srcId="{0371A6EB-68E9-4BCE-A8DB-42E721A1C5E2}" destId="{2D99CDFA-988B-4665-BCD2-262D44401173}" srcOrd="2" destOrd="0" presId="urn:microsoft.com/office/officeart/2005/8/layout/vList2"/>
    <dgm:cxn modelId="{4BB63107-B623-7041-A4E0-70E5893E89F7}" type="presParOf" srcId="{0371A6EB-68E9-4BCE-A8DB-42E721A1C5E2}" destId="{4AB3285D-3D50-4E07-8B1E-40787F02A04B}" srcOrd="3" destOrd="0" presId="urn:microsoft.com/office/officeart/2005/8/layout/vList2"/>
    <dgm:cxn modelId="{FD94CE3A-9D0D-184C-BC08-B82DA3C2B798}" type="presParOf" srcId="{0371A6EB-68E9-4BCE-A8DB-42E721A1C5E2}" destId="{496087BA-20DE-4D66-9FB4-56E2E4CA4E04}" srcOrd="4" destOrd="0" presId="urn:microsoft.com/office/officeart/2005/8/layout/vList2"/>
    <dgm:cxn modelId="{796E97E9-5AA8-A441-8286-7FBAA78FA132}" type="presParOf" srcId="{0371A6EB-68E9-4BCE-A8DB-42E721A1C5E2}" destId="{8DC97CB4-C900-4BCE-BAB1-B88C28B104C1}" srcOrd="5" destOrd="0" presId="urn:microsoft.com/office/officeart/2005/8/layout/vList2"/>
    <dgm:cxn modelId="{50AE57DB-54CE-3846-9278-EDED58250901}" type="presParOf" srcId="{0371A6EB-68E9-4BCE-A8DB-42E721A1C5E2}" destId="{A541D410-0EBB-4A27-8F26-58FE442DBE3E}" srcOrd="6" destOrd="0" presId="urn:microsoft.com/office/officeart/2005/8/layout/vList2"/>
    <dgm:cxn modelId="{038F823D-5A14-064C-AB16-29356202E773}" type="presParOf" srcId="{0371A6EB-68E9-4BCE-A8DB-42E721A1C5E2}" destId="{04193B00-A9F1-493E-B006-3AC3FC4C3CA3}" srcOrd="7"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C54D084-5EFB-4D9B-8D5B-E5599430D326}"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GB"/>
        </a:p>
      </dgm:t>
    </dgm:pt>
    <dgm:pt modelId="{3D1810BE-207F-4C1C-B1EA-E9DA2C0AE7FC}">
      <dgm:prSet custT="1"/>
      <dgm:spPr/>
      <dgm:t>
        <a:bodyPr/>
        <a:lstStyle/>
        <a:p>
          <a:pPr rtl="0"/>
          <a:r>
            <a:rPr lang="en-GB" sz="1800" b="0" dirty="0">
              <a:latin typeface="Segoe UI" panose="020B0502040204020203" pitchFamily="34" charset="0"/>
              <a:ea typeface="Segoe UI" panose="020B0502040204020203" pitchFamily="34" charset="0"/>
              <a:cs typeface="Segoe UI" panose="020B0502040204020203" pitchFamily="34" charset="0"/>
            </a:rPr>
            <a:t>Irritates others by: </a:t>
          </a:r>
        </a:p>
      </dgm:t>
    </dgm:pt>
    <dgm:pt modelId="{8AE943E8-478C-48A3-B937-B1194845CD57}" type="parTrans" cxnId="{0AD48DF1-6BC0-4F42-8125-12D16C2CA5A2}">
      <dgm:prSet/>
      <dgm:spPr/>
      <dgm:t>
        <a:bodyPr/>
        <a:lstStyle/>
        <a:p>
          <a:endParaRPr lang="en-GB" sz="1200"/>
        </a:p>
      </dgm:t>
    </dgm:pt>
    <dgm:pt modelId="{870220DC-AF9D-4E7A-9C75-0ECFF4E19EB7}" type="sibTrans" cxnId="{0AD48DF1-6BC0-4F42-8125-12D16C2CA5A2}">
      <dgm:prSet/>
      <dgm:spPr/>
      <dgm:t>
        <a:bodyPr/>
        <a:lstStyle/>
        <a:p>
          <a:endParaRPr lang="en-GB" sz="1200"/>
        </a:p>
      </dgm:t>
    </dgm:pt>
    <dgm:pt modelId="{0EC32E14-4387-4539-94F5-8B59F88E696E}">
      <dgm:prSet custT="1"/>
      <dgm:spPr/>
      <dgm:t>
        <a:bodyPr/>
        <a:lstStyle/>
        <a:p>
          <a:pPr rtl="0"/>
          <a:r>
            <a:rPr lang="en-GB" sz="1400" dirty="0"/>
            <a:t>Taking too much time to think things through</a:t>
          </a:r>
        </a:p>
      </dgm:t>
    </dgm:pt>
    <dgm:pt modelId="{BC013DDE-9FBF-4BF6-9D5F-D1B0B7DB6945}" type="parTrans" cxnId="{F900C1CF-DDD8-49CA-A3CA-058374E07661}">
      <dgm:prSet/>
      <dgm:spPr/>
      <dgm:t>
        <a:bodyPr/>
        <a:lstStyle/>
        <a:p>
          <a:endParaRPr lang="en-GB" sz="1200"/>
        </a:p>
      </dgm:t>
    </dgm:pt>
    <dgm:pt modelId="{1B02972E-BD43-4334-AA15-4627422F0230}" type="sibTrans" cxnId="{F900C1CF-DDD8-49CA-A3CA-058374E07661}">
      <dgm:prSet/>
      <dgm:spPr/>
      <dgm:t>
        <a:bodyPr/>
        <a:lstStyle/>
        <a:p>
          <a:endParaRPr lang="en-GB" sz="1200"/>
        </a:p>
      </dgm:t>
    </dgm:pt>
    <dgm:pt modelId="{DBA753C3-8657-4D30-BA9D-3F6064FE73F7}">
      <dgm:prSet custT="1"/>
      <dgm:spPr/>
      <dgm:t>
        <a:bodyPr/>
        <a:lstStyle/>
        <a:p>
          <a:pPr rtl="0"/>
          <a:r>
            <a:rPr lang="en-GB" sz="1400" dirty="0"/>
            <a:t>Wanting to know how everything fits together</a:t>
          </a:r>
        </a:p>
      </dgm:t>
    </dgm:pt>
    <dgm:pt modelId="{DF808434-F1E2-4752-BB48-4DFBE3BAD89E}" type="parTrans" cxnId="{8B0DE293-589E-485A-AA68-587CE27FD803}">
      <dgm:prSet/>
      <dgm:spPr/>
      <dgm:t>
        <a:bodyPr/>
        <a:lstStyle/>
        <a:p>
          <a:endParaRPr lang="en-GB" sz="1200"/>
        </a:p>
      </dgm:t>
    </dgm:pt>
    <dgm:pt modelId="{69B42C7E-D11C-4835-A72A-FF4977C4699A}" type="sibTrans" cxnId="{8B0DE293-589E-485A-AA68-587CE27FD803}">
      <dgm:prSet/>
      <dgm:spPr/>
      <dgm:t>
        <a:bodyPr/>
        <a:lstStyle/>
        <a:p>
          <a:endParaRPr lang="en-GB" sz="1200"/>
        </a:p>
      </dgm:t>
    </dgm:pt>
    <dgm:pt modelId="{29003291-3288-4DD3-8E5B-776196A79D68}">
      <dgm:prSet custT="1"/>
      <dgm:spPr/>
      <dgm:t>
        <a:bodyPr/>
        <a:lstStyle/>
        <a:p>
          <a:pPr rtl="0"/>
          <a:r>
            <a:rPr lang="en-GB" sz="1400" dirty="0"/>
            <a:t>Planning at the expense of doing</a:t>
          </a:r>
        </a:p>
      </dgm:t>
    </dgm:pt>
    <dgm:pt modelId="{E69CB99F-4F42-4FEE-B1D6-273D4CCB16F4}" type="parTrans" cxnId="{ACCF830A-D0A6-4FFF-BEE6-50E18A1AC2F4}">
      <dgm:prSet/>
      <dgm:spPr/>
      <dgm:t>
        <a:bodyPr/>
        <a:lstStyle/>
        <a:p>
          <a:endParaRPr lang="en-GB" sz="1200"/>
        </a:p>
      </dgm:t>
    </dgm:pt>
    <dgm:pt modelId="{E232CE12-62CD-4812-A5CD-7ABACB5FB8B3}" type="sibTrans" cxnId="{ACCF830A-D0A6-4FFF-BEE6-50E18A1AC2F4}">
      <dgm:prSet/>
      <dgm:spPr/>
      <dgm:t>
        <a:bodyPr/>
        <a:lstStyle/>
        <a:p>
          <a:endParaRPr lang="en-GB" sz="1200"/>
        </a:p>
      </dgm:t>
    </dgm:pt>
    <dgm:pt modelId="{14331A23-CB8B-46AE-B1E6-B14A2ACA60FC}">
      <dgm:prSet custT="1"/>
      <dgm:spPr/>
      <dgm:t>
        <a:bodyPr/>
        <a:lstStyle/>
        <a:p>
          <a:pPr rtl="0"/>
          <a:r>
            <a:rPr lang="en-GB" sz="1800" b="0" dirty="0">
              <a:latin typeface="Segoe UI" panose="020B0502040204020203" pitchFamily="34" charset="0"/>
              <a:ea typeface="Segoe UI" panose="020B0502040204020203" pitchFamily="34" charset="0"/>
              <a:cs typeface="Segoe UI" panose="020B0502040204020203" pitchFamily="34" charset="0"/>
            </a:rPr>
            <a:t>You can help them by:</a:t>
          </a:r>
        </a:p>
      </dgm:t>
    </dgm:pt>
    <dgm:pt modelId="{E405FD45-F1EB-4372-AFF1-6C96346239C9}" type="parTrans" cxnId="{B6CAB377-E04E-4D82-8998-452A77A2BAC9}">
      <dgm:prSet/>
      <dgm:spPr/>
      <dgm:t>
        <a:bodyPr/>
        <a:lstStyle/>
        <a:p>
          <a:endParaRPr lang="en-GB" sz="1200"/>
        </a:p>
      </dgm:t>
    </dgm:pt>
    <dgm:pt modelId="{CA855DC5-DE96-45C9-AF9C-E4FA8814B00E}" type="sibTrans" cxnId="{B6CAB377-E04E-4D82-8998-452A77A2BAC9}">
      <dgm:prSet/>
      <dgm:spPr/>
      <dgm:t>
        <a:bodyPr/>
        <a:lstStyle/>
        <a:p>
          <a:endParaRPr lang="en-GB" sz="1200"/>
        </a:p>
      </dgm:t>
    </dgm:pt>
    <dgm:pt modelId="{DA624EA1-80D7-4D34-85A3-6F727FC71D00}">
      <dgm:prSet custT="1"/>
      <dgm:spPr/>
      <dgm:t>
        <a:bodyPr/>
        <a:lstStyle/>
        <a:p>
          <a:pPr rtl="0"/>
          <a:r>
            <a:rPr lang="en-GB" sz="1400" dirty="0"/>
            <a:t>Ensuring big picture makes sense</a:t>
          </a:r>
        </a:p>
      </dgm:t>
    </dgm:pt>
    <dgm:pt modelId="{4393BF7C-CFCC-4A27-B54F-326261440E59}" type="parTrans" cxnId="{682823E4-48F5-42C0-BF81-FC818BF4E90E}">
      <dgm:prSet/>
      <dgm:spPr/>
      <dgm:t>
        <a:bodyPr/>
        <a:lstStyle/>
        <a:p>
          <a:endParaRPr lang="en-GB" sz="1200"/>
        </a:p>
      </dgm:t>
    </dgm:pt>
    <dgm:pt modelId="{2BD269E7-BB19-4D44-A8F8-A24685FD6F60}" type="sibTrans" cxnId="{682823E4-48F5-42C0-BF81-FC818BF4E90E}">
      <dgm:prSet/>
      <dgm:spPr/>
      <dgm:t>
        <a:bodyPr/>
        <a:lstStyle/>
        <a:p>
          <a:endParaRPr lang="en-GB" sz="1200"/>
        </a:p>
      </dgm:t>
    </dgm:pt>
    <dgm:pt modelId="{FD95744A-2836-4623-97F7-B0A70E245EAB}">
      <dgm:prSet custT="1"/>
      <dgm:spPr/>
      <dgm:t>
        <a:bodyPr/>
        <a:lstStyle/>
        <a:p>
          <a:pPr rtl="0"/>
          <a:r>
            <a:rPr lang="en-GB" sz="1400" dirty="0"/>
            <a:t>Giving them time and space to think things through</a:t>
          </a:r>
        </a:p>
      </dgm:t>
    </dgm:pt>
    <dgm:pt modelId="{7B05A558-47C1-4E2C-92C1-A54492C2B1E3}" type="parTrans" cxnId="{C0956CDA-59A1-4F2E-BB29-C8018024DF9A}">
      <dgm:prSet/>
      <dgm:spPr/>
      <dgm:t>
        <a:bodyPr/>
        <a:lstStyle/>
        <a:p>
          <a:endParaRPr lang="en-GB" sz="1200"/>
        </a:p>
      </dgm:t>
    </dgm:pt>
    <dgm:pt modelId="{F666AE83-3F54-4E88-B671-BD87C2CCEC10}" type="sibTrans" cxnId="{C0956CDA-59A1-4F2E-BB29-C8018024DF9A}">
      <dgm:prSet/>
      <dgm:spPr/>
      <dgm:t>
        <a:bodyPr/>
        <a:lstStyle/>
        <a:p>
          <a:endParaRPr lang="en-GB" sz="1200"/>
        </a:p>
      </dgm:t>
    </dgm:pt>
    <dgm:pt modelId="{C03A06B8-5ADE-45D7-83DA-D202F07E3EE7}">
      <dgm:prSet custT="1"/>
      <dgm:spPr/>
      <dgm:t>
        <a:bodyPr/>
        <a:lstStyle/>
        <a:p>
          <a:pPr rtl="0"/>
          <a:r>
            <a:rPr lang="en-GB" sz="1400" dirty="0"/>
            <a:t>Making sure there’s room for new ideas and strategies</a:t>
          </a:r>
          <a:endParaRPr lang="en-US" sz="1400" dirty="0"/>
        </a:p>
      </dgm:t>
    </dgm:pt>
    <dgm:pt modelId="{D8A9F27D-DB42-4E5C-8D0F-0A57FF781382}" type="parTrans" cxnId="{F7B10365-2225-42B2-B8FB-1762551AF2F4}">
      <dgm:prSet/>
      <dgm:spPr/>
      <dgm:t>
        <a:bodyPr/>
        <a:lstStyle/>
        <a:p>
          <a:endParaRPr lang="en-GB" sz="1200"/>
        </a:p>
      </dgm:t>
    </dgm:pt>
    <dgm:pt modelId="{D9206C10-1B14-4F9D-A6F4-3CB3610868F5}" type="sibTrans" cxnId="{F7B10365-2225-42B2-B8FB-1762551AF2F4}">
      <dgm:prSet/>
      <dgm:spPr/>
      <dgm:t>
        <a:bodyPr/>
        <a:lstStyle/>
        <a:p>
          <a:endParaRPr lang="en-GB" sz="1200"/>
        </a:p>
      </dgm:t>
    </dgm:pt>
    <dgm:pt modelId="{AD7C0B12-381F-4698-998B-8187C311BA5C}" type="pres">
      <dgm:prSet presAssocID="{BC54D084-5EFB-4D9B-8D5B-E5599430D326}" presName="linear" presStyleCnt="0">
        <dgm:presLayoutVars>
          <dgm:animLvl val="lvl"/>
          <dgm:resizeHandles val="exact"/>
        </dgm:presLayoutVars>
      </dgm:prSet>
      <dgm:spPr/>
    </dgm:pt>
    <dgm:pt modelId="{9FFAE435-8A60-4AFF-BFBC-118D9F6396B1}" type="pres">
      <dgm:prSet presAssocID="{3D1810BE-207F-4C1C-B1EA-E9DA2C0AE7FC}" presName="parentText" presStyleLbl="node1" presStyleIdx="0" presStyleCnt="2" custScaleY="31592">
        <dgm:presLayoutVars>
          <dgm:chMax val="0"/>
          <dgm:bulletEnabled val="1"/>
        </dgm:presLayoutVars>
      </dgm:prSet>
      <dgm:spPr/>
    </dgm:pt>
    <dgm:pt modelId="{66175700-EC2C-4D3A-B008-08522D023929}" type="pres">
      <dgm:prSet presAssocID="{3D1810BE-207F-4C1C-B1EA-E9DA2C0AE7FC}" presName="childText" presStyleLbl="revTx" presStyleIdx="0" presStyleCnt="2">
        <dgm:presLayoutVars>
          <dgm:bulletEnabled val="1"/>
        </dgm:presLayoutVars>
      </dgm:prSet>
      <dgm:spPr/>
    </dgm:pt>
    <dgm:pt modelId="{7F34E2FE-3BAD-49F5-BA0D-775E984AA383}" type="pres">
      <dgm:prSet presAssocID="{14331A23-CB8B-46AE-B1E6-B14A2ACA60FC}" presName="parentText" presStyleLbl="node1" presStyleIdx="1" presStyleCnt="2" custScaleY="27554">
        <dgm:presLayoutVars>
          <dgm:chMax val="0"/>
          <dgm:bulletEnabled val="1"/>
        </dgm:presLayoutVars>
      </dgm:prSet>
      <dgm:spPr/>
    </dgm:pt>
    <dgm:pt modelId="{A4928573-4A78-4555-830E-5930A5BAF2AE}" type="pres">
      <dgm:prSet presAssocID="{14331A23-CB8B-46AE-B1E6-B14A2ACA60FC}" presName="childText" presStyleLbl="revTx" presStyleIdx="1" presStyleCnt="2">
        <dgm:presLayoutVars>
          <dgm:bulletEnabled val="1"/>
        </dgm:presLayoutVars>
      </dgm:prSet>
      <dgm:spPr/>
    </dgm:pt>
  </dgm:ptLst>
  <dgm:cxnLst>
    <dgm:cxn modelId="{B74F3A00-7DDB-AB4B-9C14-0D8EBC5BEE61}" type="presOf" srcId="{29003291-3288-4DD3-8E5B-776196A79D68}" destId="{66175700-EC2C-4D3A-B008-08522D023929}" srcOrd="0" destOrd="2" presId="urn:microsoft.com/office/officeart/2005/8/layout/vList2"/>
    <dgm:cxn modelId="{ACCF830A-D0A6-4FFF-BEE6-50E18A1AC2F4}" srcId="{3D1810BE-207F-4C1C-B1EA-E9DA2C0AE7FC}" destId="{29003291-3288-4DD3-8E5B-776196A79D68}" srcOrd="2" destOrd="0" parTransId="{E69CB99F-4F42-4FEE-B1D6-273D4CCB16F4}" sibTransId="{E232CE12-62CD-4812-A5CD-7ABACB5FB8B3}"/>
    <dgm:cxn modelId="{43E4850F-5F8E-C941-9CA6-EC03E433FCE0}" type="presOf" srcId="{BC54D084-5EFB-4D9B-8D5B-E5599430D326}" destId="{AD7C0B12-381F-4698-998B-8187C311BA5C}" srcOrd="0" destOrd="0" presId="urn:microsoft.com/office/officeart/2005/8/layout/vList2"/>
    <dgm:cxn modelId="{4A6E4C41-591D-D542-837A-73C4994F05F6}" type="presOf" srcId="{FD95744A-2836-4623-97F7-B0A70E245EAB}" destId="{A4928573-4A78-4555-830E-5930A5BAF2AE}" srcOrd="0" destOrd="1" presId="urn:microsoft.com/office/officeart/2005/8/layout/vList2"/>
    <dgm:cxn modelId="{F6BFC841-220E-C846-B47B-EB2BBB72F3C1}" type="presOf" srcId="{0EC32E14-4387-4539-94F5-8B59F88E696E}" destId="{66175700-EC2C-4D3A-B008-08522D023929}" srcOrd="0" destOrd="0" presId="urn:microsoft.com/office/officeart/2005/8/layout/vList2"/>
    <dgm:cxn modelId="{DE06C254-3E78-E04D-8934-5E97EA4AAB99}" type="presOf" srcId="{C03A06B8-5ADE-45D7-83DA-D202F07E3EE7}" destId="{A4928573-4A78-4555-830E-5930A5BAF2AE}" srcOrd="0" destOrd="2" presId="urn:microsoft.com/office/officeart/2005/8/layout/vList2"/>
    <dgm:cxn modelId="{F7B10365-2225-42B2-B8FB-1762551AF2F4}" srcId="{14331A23-CB8B-46AE-B1E6-B14A2ACA60FC}" destId="{C03A06B8-5ADE-45D7-83DA-D202F07E3EE7}" srcOrd="2" destOrd="0" parTransId="{D8A9F27D-DB42-4E5C-8D0F-0A57FF781382}" sibTransId="{D9206C10-1B14-4F9D-A6F4-3CB3610868F5}"/>
    <dgm:cxn modelId="{4A54A477-F3AD-4046-9C10-5E44C0D4AAE7}" type="presOf" srcId="{14331A23-CB8B-46AE-B1E6-B14A2ACA60FC}" destId="{7F34E2FE-3BAD-49F5-BA0D-775E984AA383}" srcOrd="0" destOrd="0" presId="urn:microsoft.com/office/officeart/2005/8/layout/vList2"/>
    <dgm:cxn modelId="{B6CAB377-E04E-4D82-8998-452A77A2BAC9}" srcId="{BC54D084-5EFB-4D9B-8D5B-E5599430D326}" destId="{14331A23-CB8B-46AE-B1E6-B14A2ACA60FC}" srcOrd="1" destOrd="0" parTransId="{E405FD45-F1EB-4372-AFF1-6C96346239C9}" sibTransId="{CA855DC5-DE96-45C9-AF9C-E4FA8814B00E}"/>
    <dgm:cxn modelId="{8B0DE293-589E-485A-AA68-587CE27FD803}" srcId="{3D1810BE-207F-4C1C-B1EA-E9DA2C0AE7FC}" destId="{DBA753C3-8657-4D30-BA9D-3F6064FE73F7}" srcOrd="1" destOrd="0" parTransId="{DF808434-F1E2-4752-BB48-4DFBE3BAD89E}" sibTransId="{69B42C7E-D11C-4835-A72A-FF4977C4699A}"/>
    <dgm:cxn modelId="{0E056CB5-A63A-E64F-B33D-079F69EE2A9E}" type="presOf" srcId="{DA624EA1-80D7-4D34-85A3-6F727FC71D00}" destId="{A4928573-4A78-4555-830E-5930A5BAF2AE}" srcOrd="0" destOrd="0" presId="urn:microsoft.com/office/officeart/2005/8/layout/vList2"/>
    <dgm:cxn modelId="{F900C1CF-DDD8-49CA-A3CA-058374E07661}" srcId="{3D1810BE-207F-4C1C-B1EA-E9DA2C0AE7FC}" destId="{0EC32E14-4387-4539-94F5-8B59F88E696E}" srcOrd="0" destOrd="0" parTransId="{BC013DDE-9FBF-4BF6-9D5F-D1B0B7DB6945}" sibTransId="{1B02972E-BD43-4334-AA15-4627422F0230}"/>
    <dgm:cxn modelId="{C0956CDA-59A1-4F2E-BB29-C8018024DF9A}" srcId="{14331A23-CB8B-46AE-B1E6-B14A2ACA60FC}" destId="{FD95744A-2836-4623-97F7-B0A70E245EAB}" srcOrd="1" destOrd="0" parTransId="{7B05A558-47C1-4E2C-92C1-A54492C2B1E3}" sibTransId="{F666AE83-3F54-4E88-B671-BD87C2CCEC10}"/>
    <dgm:cxn modelId="{682823E4-48F5-42C0-BF81-FC818BF4E90E}" srcId="{14331A23-CB8B-46AE-B1E6-B14A2ACA60FC}" destId="{DA624EA1-80D7-4D34-85A3-6F727FC71D00}" srcOrd="0" destOrd="0" parTransId="{4393BF7C-CFCC-4A27-B54F-326261440E59}" sibTransId="{2BD269E7-BB19-4D44-A8F8-A24685FD6F60}"/>
    <dgm:cxn modelId="{3D5DAAE6-1EAA-5E4D-8DB4-B8EDD10D23D2}" type="presOf" srcId="{DBA753C3-8657-4D30-BA9D-3F6064FE73F7}" destId="{66175700-EC2C-4D3A-B008-08522D023929}" srcOrd="0" destOrd="1" presId="urn:microsoft.com/office/officeart/2005/8/layout/vList2"/>
    <dgm:cxn modelId="{0AD48DF1-6BC0-4F42-8125-12D16C2CA5A2}" srcId="{BC54D084-5EFB-4D9B-8D5B-E5599430D326}" destId="{3D1810BE-207F-4C1C-B1EA-E9DA2C0AE7FC}" srcOrd="0" destOrd="0" parTransId="{8AE943E8-478C-48A3-B937-B1194845CD57}" sibTransId="{870220DC-AF9D-4E7A-9C75-0ECFF4E19EB7}"/>
    <dgm:cxn modelId="{FDDE53F5-4A69-E947-8571-F45C24144B41}" type="presOf" srcId="{3D1810BE-207F-4C1C-B1EA-E9DA2C0AE7FC}" destId="{9FFAE435-8A60-4AFF-BFBC-118D9F6396B1}" srcOrd="0" destOrd="0" presId="urn:microsoft.com/office/officeart/2005/8/layout/vList2"/>
    <dgm:cxn modelId="{38DD8AA1-6CEB-BA47-8957-7FA6A080D29E}" type="presParOf" srcId="{AD7C0B12-381F-4698-998B-8187C311BA5C}" destId="{9FFAE435-8A60-4AFF-BFBC-118D9F6396B1}" srcOrd="0" destOrd="0" presId="urn:microsoft.com/office/officeart/2005/8/layout/vList2"/>
    <dgm:cxn modelId="{524A8A04-3861-EE47-911B-F245CFDA3C13}" type="presParOf" srcId="{AD7C0B12-381F-4698-998B-8187C311BA5C}" destId="{66175700-EC2C-4D3A-B008-08522D023929}" srcOrd="1" destOrd="0" presId="urn:microsoft.com/office/officeart/2005/8/layout/vList2"/>
    <dgm:cxn modelId="{41D8F5F3-B73A-5448-8D6E-EC6E6D7AAC96}" type="presParOf" srcId="{AD7C0B12-381F-4698-998B-8187C311BA5C}" destId="{7F34E2FE-3BAD-49F5-BA0D-775E984AA383}" srcOrd="2" destOrd="0" presId="urn:microsoft.com/office/officeart/2005/8/layout/vList2"/>
    <dgm:cxn modelId="{94CBF4A2-ABA2-2543-A6DE-3BBF1BC7D8B9}" type="presParOf" srcId="{AD7C0B12-381F-4698-998B-8187C311BA5C}" destId="{A4928573-4A78-4555-830E-5930A5BAF2AE}" srcOrd="3"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73AD062-D6FE-4F6A-B916-AC41998854B0}"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GB"/>
        </a:p>
      </dgm:t>
    </dgm:pt>
    <dgm:pt modelId="{49FBE91C-32B1-4059-A619-4A94FBE99013}">
      <dgm:prSet custT="1"/>
      <dgm:spPr/>
      <dgm:t>
        <a:bodyPr/>
        <a:lstStyle/>
        <a:p>
          <a:pPr rtl="0"/>
          <a:r>
            <a:rPr lang="en-GB" sz="1800" b="0" dirty="0">
              <a:latin typeface="Segoe UI" panose="020B0502040204020203" pitchFamily="34" charset="0"/>
              <a:ea typeface="Segoe UI" panose="020B0502040204020203" pitchFamily="34" charset="0"/>
              <a:cs typeface="Segoe UI" panose="020B0502040204020203" pitchFamily="34" charset="0"/>
            </a:rPr>
            <a:t>Focus</a:t>
          </a:r>
        </a:p>
      </dgm:t>
    </dgm:pt>
    <dgm:pt modelId="{43811F5A-FC74-4B6D-BE16-1D2777E604E2}" type="parTrans" cxnId="{C96796B3-ADBE-4305-800D-9BD3BFAAF630}">
      <dgm:prSet/>
      <dgm:spPr/>
      <dgm:t>
        <a:bodyPr/>
        <a:lstStyle/>
        <a:p>
          <a:endParaRPr lang="en-GB" sz="1200"/>
        </a:p>
      </dgm:t>
    </dgm:pt>
    <dgm:pt modelId="{1FE92E2B-F267-43AA-BDC7-6BB986346AFD}" type="sibTrans" cxnId="{C96796B3-ADBE-4305-800D-9BD3BFAAF630}">
      <dgm:prSet/>
      <dgm:spPr/>
      <dgm:t>
        <a:bodyPr/>
        <a:lstStyle/>
        <a:p>
          <a:endParaRPr lang="en-GB" sz="1200"/>
        </a:p>
      </dgm:t>
    </dgm:pt>
    <dgm:pt modelId="{99D5AC1A-4437-43C9-865E-7EE4C5F33640}">
      <dgm:prSet custT="1"/>
      <dgm:spPr/>
      <dgm:t>
        <a:bodyPr/>
        <a:lstStyle/>
        <a:p>
          <a:pPr rtl="0"/>
          <a:r>
            <a:rPr lang="en-GB" sz="1400" dirty="0"/>
            <a:t>Practical actions, results</a:t>
          </a:r>
        </a:p>
      </dgm:t>
    </dgm:pt>
    <dgm:pt modelId="{1DCEA951-66CB-4472-9CA5-FA69CEF85781}" type="parTrans" cxnId="{5F4AECCE-31D3-4A93-9297-F4D42120F98F}">
      <dgm:prSet/>
      <dgm:spPr/>
      <dgm:t>
        <a:bodyPr/>
        <a:lstStyle/>
        <a:p>
          <a:endParaRPr lang="en-GB" sz="1200"/>
        </a:p>
      </dgm:t>
    </dgm:pt>
    <dgm:pt modelId="{6C8014E0-0342-4601-9D48-C201A7C00CC4}" type="sibTrans" cxnId="{5F4AECCE-31D3-4A93-9297-F4D42120F98F}">
      <dgm:prSet/>
      <dgm:spPr/>
      <dgm:t>
        <a:bodyPr/>
        <a:lstStyle/>
        <a:p>
          <a:endParaRPr lang="en-GB" sz="1200"/>
        </a:p>
      </dgm:t>
    </dgm:pt>
    <dgm:pt modelId="{4643C7B8-27AA-4BF9-9828-AC8145BE3CCA}">
      <dgm:prSet custT="1"/>
      <dgm:spPr/>
      <dgm:t>
        <a:bodyPr/>
        <a:lstStyle/>
        <a:p>
          <a:pPr rtl="0"/>
          <a:r>
            <a:rPr lang="en-GB" sz="1800" b="0" dirty="0">
              <a:latin typeface="Segoe UI" panose="020B0502040204020203" pitchFamily="34" charset="0"/>
              <a:ea typeface="Segoe UI" panose="020B0502040204020203" pitchFamily="34" charset="0"/>
              <a:cs typeface="Segoe UI" panose="020B0502040204020203" pitchFamily="34" charset="0"/>
            </a:rPr>
            <a:t>Wants</a:t>
          </a:r>
        </a:p>
      </dgm:t>
    </dgm:pt>
    <dgm:pt modelId="{7540F24A-2BC0-45A0-A214-81D6537808AA}" type="parTrans" cxnId="{4355940C-5B76-4FF3-AE15-F06A089CFF7F}">
      <dgm:prSet/>
      <dgm:spPr/>
      <dgm:t>
        <a:bodyPr/>
        <a:lstStyle/>
        <a:p>
          <a:endParaRPr lang="en-GB" sz="1200"/>
        </a:p>
      </dgm:t>
    </dgm:pt>
    <dgm:pt modelId="{623E5BCE-A385-4436-8938-4F9079A1EA82}" type="sibTrans" cxnId="{4355940C-5B76-4FF3-AE15-F06A089CFF7F}">
      <dgm:prSet/>
      <dgm:spPr/>
      <dgm:t>
        <a:bodyPr/>
        <a:lstStyle/>
        <a:p>
          <a:endParaRPr lang="en-GB" sz="1200"/>
        </a:p>
      </dgm:t>
    </dgm:pt>
    <dgm:pt modelId="{E007ABDF-4F3B-447C-88A7-E00CC1AACBA1}">
      <dgm:prSet custT="1"/>
      <dgm:spPr/>
      <dgm:t>
        <a:bodyPr/>
        <a:lstStyle/>
        <a:p>
          <a:pPr rtl="0"/>
          <a:r>
            <a:rPr lang="en-GB" sz="1400" dirty="0"/>
            <a:t>Get things to run more effectively and  efficiently</a:t>
          </a:r>
        </a:p>
      </dgm:t>
    </dgm:pt>
    <dgm:pt modelId="{E1A32A92-38F8-4D6F-A7C6-401A5F3F6696}" type="parTrans" cxnId="{E5C95022-C4BA-407B-8029-0591FC1BE222}">
      <dgm:prSet/>
      <dgm:spPr/>
      <dgm:t>
        <a:bodyPr/>
        <a:lstStyle/>
        <a:p>
          <a:endParaRPr lang="en-GB" sz="1200"/>
        </a:p>
      </dgm:t>
    </dgm:pt>
    <dgm:pt modelId="{0424C2EC-DD72-40D6-ACFE-F6BC66DB06AB}" type="sibTrans" cxnId="{E5C95022-C4BA-407B-8029-0591FC1BE222}">
      <dgm:prSet/>
      <dgm:spPr/>
      <dgm:t>
        <a:bodyPr/>
        <a:lstStyle/>
        <a:p>
          <a:endParaRPr lang="en-GB" sz="1200"/>
        </a:p>
      </dgm:t>
    </dgm:pt>
    <dgm:pt modelId="{9548F70E-B3DA-4031-91A8-2881330AA060}">
      <dgm:prSet custT="1"/>
      <dgm:spPr/>
      <dgm:t>
        <a:bodyPr/>
        <a:lstStyle/>
        <a:p>
          <a:pPr rtl="0"/>
          <a:r>
            <a:rPr lang="en-GB" sz="1800" b="0" dirty="0">
              <a:latin typeface="Segoe UI" panose="020B0502040204020203" pitchFamily="34" charset="0"/>
              <a:ea typeface="Segoe UI" panose="020B0502040204020203" pitchFamily="34" charset="0"/>
              <a:cs typeface="Segoe UI" panose="020B0502040204020203" pitchFamily="34" charset="0"/>
            </a:rPr>
            <a:t>Concerned</a:t>
          </a:r>
        </a:p>
      </dgm:t>
    </dgm:pt>
    <dgm:pt modelId="{1EB93B18-6D2A-4D5F-B696-38D8B3026872}" type="parTrans" cxnId="{4D181C79-F508-4576-B6F2-3543C98E6C2F}">
      <dgm:prSet/>
      <dgm:spPr/>
      <dgm:t>
        <a:bodyPr/>
        <a:lstStyle/>
        <a:p>
          <a:endParaRPr lang="en-GB" sz="1200"/>
        </a:p>
      </dgm:t>
    </dgm:pt>
    <dgm:pt modelId="{680CA2E7-B8B3-4F9B-B621-B7CDCEAAD578}" type="sibTrans" cxnId="{4D181C79-F508-4576-B6F2-3543C98E6C2F}">
      <dgm:prSet/>
      <dgm:spPr/>
      <dgm:t>
        <a:bodyPr/>
        <a:lstStyle/>
        <a:p>
          <a:endParaRPr lang="en-GB" sz="1200"/>
        </a:p>
      </dgm:t>
    </dgm:pt>
    <dgm:pt modelId="{3410479D-51D0-4723-ABCF-1408AE682660}">
      <dgm:prSet custT="1"/>
      <dgm:spPr/>
      <dgm:t>
        <a:bodyPr/>
        <a:lstStyle/>
        <a:p>
          <a:pPr rtl="0"/>
          <a:r>
            <a:rPr lang="en-GB" sz="1400" dirty="0"/>
            <a:t>With improving results</a:t>
          </a:r>
        </a:p>
      </dgm:t>
    </dgm:pt>
    <dgm:pt modelId="{0017E541-B207-4D13-BD50-2EC94F2B9823}" type="parTrans" cxnId="{83F55EC2-D0DE-4CFA-A7F0-53E6948FDB2D}">
      <dgm:prSet/>
      <dgm:spPr/>
      <dgm:t>
        <a:bodyPr/>
        <a:lstStyle/>
        <a:p>
          <a:endParaRPr lang="en-GB" sz="1200"/>
        </a:p>
      </dgm:t>
    </dgm:pt>
    <dgm:pt modelId="{756FB864-2B11-4FC5-B523-C0E12E2618F6}" type="sibTrans" cxnId="{83F55EC2-D0DE-4CFA-A7F0-53E6948FDB2D}">
      <dgm:prSet/>
      <dgm:spPr/>
      <dgm:t>
        <a:bodyPr/>
        <a:lstStyle/>
        <a:p>
          <a:endParaRPr lang="en-GB" sz="1200"/>
        </a:p>
      </dgm:t>
    </dgm:pt>
    <dgm:pt modelId="{43F38AF5-4509-443A-ACAA-F806975B7E52}">
      <dgm:prSet custT="1"/>
      <dgm:spPr/>
      <dgm:t>
        <a:bodyPr/>
        <a:lstStyle/>
        <a:p>
          <a:pPr rtl="0"/>
          <a:r>
            <a:rPr lang="en-GB" sz="1800" b="0" dirty="0">
              <a:latin typeface="Segoe UI" panose="020B0502040204020203" pitchFamily="34" charset="0"/>
              <a:ea typeface="Segoe UI" panose="020B0502040204020203" pitchFamily="34" charset="0"/>
              <a:cs typeface="Segoe UI" panose="020B0502040204020203" pitchFamily="34" charset="0"/>
            </a:rPr>
            <a:t>Dislikes</a:t>
          </a:r>
        </a:p>
      </dgm:t>
    </dgm:pt>
    <dgm:pt modelId="{8ED338D5-DF01-4F8E-BEAF-22E0462A84C7}" type="parTrans" cxnId="{CFBA06F6-F281-4CDF-B8F1-AF96E704FBAF}">
      <dgm:prSet/>
      <dgm:spPr/>
      <dgm:t>
        <a:bodyPr/>
        <a:lstStyle/>
        <a:p>
          <a:endParaRPr lang="en-GB" sz="1200"/>
        </a:p>
      </dgm:t>
    </dgm:pt>
    <dgm:pt modelId="{7D032DFC-A599-4F85-A3B9-8C94067139D7}" type="sibTrans" cxnId="{CFBA06F6-F281-4CDF-B8F1-AF96E704FBAF}">
      <dgm:prSet/>
      <dgm:spPr/>
      <dgm:t>
        <a:bodyPr/>
        <a:lstStyle/>
        <a:p>
          <a:endParaRPr lang="en-GB" sz="1200"/>
        </a:p>
      </dgm:t>
    </dgm:pt>
    <dgm:pt modelId="{E0A8CBDA-A9E1-4C04-8281-C07269F340AA}">
      <dgm:prSet custT="1"/>
      <dgm:spPr/>
      <dgm:t>
        <a:bodyPr/>
        <a:lstStyle/>
        <a:p>
          <a:pPr rtl="0"/>
          <a:r>
            <a:rPr lang="en-GB" sz="1400" dirty="0"/>
            <a:t>Reviews, theoretical discourse, long e-mails</a:t>
          </a:r>
        </a:p>
      </dgm:t>
    </dgm:pt>
    <dgm:pt modelId="{4FC894AB-4407-4BF1-8323-2372F193B6B3}" type="parTrans" cxnId="{AF26F387-78C2-4E93-8576-FBF9DA5298C7}">
      <dgm:prSet/>
      <dgm:spPr/>
      <dgm:t>
        <a:bodyPr/>
        <a:lstStyle/>
        <a:p>
          <a:endParaRPr lang="en-GB" sz="1200"/>
        </a:p>
      </dgm:t>
    </dgm:pt>
    <dgm:pt modelId="{F8212C1C-39D4-449A-ACEF-B3241089FE38}" type="sibTrans" cxnId="{AF26F387-78C2-4E93-8576-FBF9DA5298C7}">
      <dgm:prSet/>
      <dgm:spPr/>
      <dgm:t>
        <a:bodyPr/>
        <a:lstStyle/>
        <a:p>
          <a:endParaRPr lang="en-GB" sz="1200"/>
        </a:p>
      </dgm:t>
    </dgm:pt>
    <dgm:pt modelId="{DE08CDAC-B78F-4B27-A8E8-5BBC5E0D615F}" type="pres">
      <dgm:prSet presAssocID="{E73AD062-D6FE-4F6A-B916-AC41998854B0}" presName="linear" presStyleCnt="0">
        <dgm:presLayoutVars>
          <dgm:animLvl val="lvl"/>
          <dgm:resizeHandles val="exact"/>
        </dgm:presLayoutVars>
      </dgm:prSet>
      <dgm:spPr/>
    </dgm:pt>
    <dgm:pt modelId="{9A4512F7-3960-40B9-BA90-74FF1A3E8073}" type="pres">
      <dgm:prSet presAssocID="{49FBE91C-32B1-4059-A619-4A94FBE99013}" presName="parentText" presStyleLbl="node1" presStyleIdx="0" presStyleCnt="4" custScaleY="64829">
        <dgm:presLayoutVars>
          <dgm:chMax val="0"/>
          <dgm:bulletEnabled val="1"/>
        </dgm:presLayoutVars>
      </dgm:prSet>
      <dgm:spPr/>
    </dgm:pt>
    <dgm:pt modelId="{74EB9C38-485D-4794-A690-39C0D0ADDE74}" type="pres">
      <dgm:prSet presAssocID="{49FBE91C-32B1-4059-A619-4A94FBE99013}" presName="childText" presStyleLbl="revTx" presStyleIdx="0" presStyleCnt="4">
        <dgm:presLayoutVars>
          <dgm:bulletEnabled val="1"/>
        </dgm:presLayoutVars>
      </dgm:prSet>
      <dgm:spPr/>
    </dgm:pt>
    <dgm:pt modelId="{420702E3-202F-4DF0-85FC-2B903B255702}" type="pres">
      <dgm:prSet presAssocID="{4643C7B8-27AA-4BF9-9828-AC8145BE3CCA}" presName="parentText" presStyleLbl="node1" presStyleIdx="1" presStyleCnt="4" custScaleY="60857">
        <dgm:presLayoutVars>
          <dgm:chMax val="0"/>
          <dgm:bulletEnabled val="1"/>
        </dgm:presLayoutVars>
      </dgm:prSet>
      <dgm:spPr/>
    </dgm:pt>
    <dgm:pt modelId="{314A9198-0D91-414A-9B3F-8624D8D86ABA}" type="pres">
      <dgm:prSet presAssocID="{4643C7B8-27AA-4BF9-9828-AC8145BE3CCA}" presName="childText" presStyleLbl="revTx" presStyleIdx="1" presStyleCnt="4">
        <dgm:presLayoutVars>
          <dgm:bulletEnabled val="1"/>
        </dgm:presLayoutVars>
      </dgm:prSet>
      <dgm:spPr/>
    </dgm:pt>
    <dgm:pt modelId="{D7624A10-B772-4675-A634-98A4579E546C}" type="pres">
      <dgm:prSet presAssocID="{9548F70E-B3DA-4031-91A8-2881330AA060}" presName="parentText" presStyleLbl="node1" presStyleIdx="2" presStyleCnt="4" custScaleY="57114">
        <dgm:presLayoutVars>
          <dgm:chMax val="0"/>
          <dgm:bulletEnabled val="1"/>
        </dgm:presLayoutVars>
      </dgm:prSet>
      <dgm:spPr/>
    </dgm:pt>
    <dgm:pt modelId="{4E4FEC6F-BA66-41BE-A3D3-93438EB1A267}" type="pres">
      <dgm:prSet presAssocID="{9548F70E-B3DA-4031-91A8-2881330AA060}" presName="childText" presStyleLbl="revTx" presStyleIdx="2" presStyleCnt="4">
        <dgm:presLayoutVars>
          <dgm:bulletEnabled val="1"/>
        </dgm:presLayoutVars>
      </dgm:prSet>
      <dgm:spPr/>
    </dgm:pt>
    <dgm:pt modelId="{8CEB28EF-51C8-468A-8363-316627B46231}" type="pres">
      <dgm:prSet presAssocID="{43F38AF5-4509-443A-ACAA-F806975B7E52}" presName="parentText" presStyleLbl="node1" presStyleIdx="3" presStyleCnt="4" custScaleY="55781">
        <dgm:presLayoutVars>
          <dgm:chMax val="0"/>
          <dgm:bulletEnabled val="1"/>
        </dgm:presLayoutVars>
      </dgm:prSet>
      <dgm:spPr/>
    </dgm:pt>
    <dgm:pt modelId="{79E4C548-A6E9-48B3-B0B0-5F7DCD7B80D2}" type="pres">
      <dgm:prSet presAssocID="{43F38AF5-4509-443A-ACAA-F806975B7E52}" presName="childText" presStyleLbl="revTx" presStyleIdx="3" presStyleCnt="4">
        <dgm:presLayoutVars>
          <dgm:bulletEnabled val="1"/>
        </dgm:presLayoutVars>
      </dgm:prSet>
      <dgm:spPr/>
    </dgm:pt>
  </dgm:ptLst>
  <dgm:cxnLst>
    <dgm:cxn modelId="{4355940C-5B76-4FF3-AE15-F06A089CFF7F}" srcId="{E73AD062-D6FE-4F6A-B916-AC41998854B0}" destId="{4643C7B8-27AA-4BF9-9828-AC8145BE3CCA}" srcOrd="1" destOrd="0" parTransId="{7540F24A-2BC0-45A0-A214-81D6537808AA}" sibTransId="{623E5BCE-A385-4436-8938-4F9079A1EA82}"/>
    <dgm:cxn modelId="{E5C95022-C4BA-407B-8029-0591FC1BE222}" srcId="{4643C7B8-27AA-4BF9-9828-AC8145BE3CCA}" destId="{E007ABDF-4F3B-447C-88A7-E00CC1AACBA1}" srcOrd="0" destOrd="0" parTransId="{E1A32A92-38F8-4D6F-A7C6-401A5F3F6696}" sibTransId="{0424C2EC-DD72-40D6-ACFE-F6BC66DB06AB}"/>
    <dgm:cxn modelId="{6580FB33-6287-DB41-B901-536C221CD51F}" type="presOf" srcId="{E73AD062-D6FE-4F6A-B916-AC41998854B0}" destId="{DE08CDAC-B78F-4B27-A8E8-5BBC5E0D615F}" srcOrd="0" destOrd="0" presId="urn:microsoft.com/office/officeart/2005/8/layout/vList2"/>
    <dgm:cxn modelId="{853B2B36-7022-1741-A208-5064BEB23EDA}" type="presOf" srcId="{99D5AC1A-4437-43C9-865E-7EE4C5F33640}" destId="{74EB9C38-485D-4794-A690-39C0D0ADDE74}" srcOrd="0" destOrd="0" presId="urn:microsoft.com/office/officeart/2005/8/layout/vList2"/>
    <dgm:cxn modelId="{FC1ED038-3F8D-1046-9BCB-838B801C800A}" type="presOf" srcId="{43F38AF5-4509-443A-ACAA-F806975B7E52}" destId="{8CEB28EF-51C8-468A-8363-316627B46231}" srcOrd="0" destOrd="0" presId="urn:microsoft.com/office/officeart/2005/8/layout/vList2"/>
    <dgm:cxn modelId="{D718FE54-574D-1C49-A7FE-9ECDB75DD406}" type="presOf" srcId="{E007ABDF-4F3B-447C-88A7-E00CC1AACBA1}" destId="{314A9198-0D91-414A-9B3F-8624D8D86ABA}" srcOrd="0" destOrd="0" presId="urn:microsoft.com/office/officeart/2005/8/layout/vList2"/>
    <dgm:cxn modelId="{D535995C-9E4B-7A46-B39B-33660697F719}" type="presOf" srcId="{4643C7B8-27AA-4BF9-9828-AC8145BE3CCA}" destId="{420702E3-202F-4DF0-85FC-2B903B255702}" srcOrd="0" destOrd="0" presId="urn:microsoft.com/office/officeart/2005/8/layout/vList2"/>
    <dgm:cxn modelId="{4D181C79-F508-4576-B6F2-3543C98E6C2F}" srcId="{E73AD062-D6FE-4F6A-B916-AC41998854B0}" destId="{9548F70E-B3DA-4031-91A8-2881330AA060}" srcOrd="2" destOrd="0" parTransId="{1EB93B18-6D2A-4D5F-B696-38D8B3026872}" sibTransId="{680CA2E7-B8B3-4F9B-B621-B7CDCEAAD578}"/>
    <dgm:cxn modelId="{AF26F387-78C2-4E93-8576-FBF9DA5298C7}" srcId="{43F38AF5-4509-443A-ACAA-F806975B7E52}" destId="{E0A8CBDA-A9E1-4C04-8281-C07269F340AA}" srcOrd="0" destOrd="0" parTransId="{4FC894AB-4407-4BF1-8323-2372F193B6B3}" sibTransId="{F8212C1C-39D4-449A-ACEF-B3241089FE38}"/>
    <dgm:cxn modelId="{C96796B3-ADBE-4305-800D-9BD3BFAAF630}" srcId="{E73AD062-D6FE-4F6A-B916-AC41998854B0}" destId="{49FBE91C-32B1-4059-A619-4A94FBE99013}" srcOrd="0" destOrd="0" parTransId="{43811F5A-FC74-4B6D-BE16-1D2777E604E2}" sibTransId="{1FE92E2B-F267-43AA-BDC7-6BB986346AFD}"/>
    <dgm:cxn modelId="{DF3302BB-497A-5941-87FF-F0F6814CEFF6}" type="presOf" srcId="{E0A8CBDA-A9E1-4C04-8281-C07269F340AA}" destId="{79E4C548-A6E9-48B3-B0B0-5F7DCD7B80D2}" srcOrd="0" destOrd="0" presId="urn:microsoft.com/office/officeart/2005/8/layout/vList2"/>
    <dgm:cxn modelId="{83F55EC2-D0DE-4CFA-A7F0-53E6948FDB2D}" srcId="{9548F70E-B3DA-4031-91A8-2881330AA060}" destId="{3410479D-51D0-4723-ABCF-1408AE682660}" srcOrd="0" destOrd="0" parTransId="{0017E541-B207-4D13-BD50-2EC94F2B9823}" sibTransId="{756FB864-2B11-4FC5-B523-C0E12E2618F6}"/>
    <dgm:cxn modelId="{6C442ECB-640E-864F-AD50-3B05A444775A}" type="presOf" srcId="{9548F70E-B3DA-4031-91A8-2881330AA060}" destId="{D7624A10-B772-4675-A634-98A4579E546C}" srcOrd="0" destOrd="0" presId="urn:microsoft.com/office/officeart/2005/8/layout/vList2"/>
    <dgm:cxn modelId="{16F500CE-A864-3D4B-8262-157D4E609136}" type="presOf" srcId="{3410479D-51D0-4723-ABCF-1408AE682660}" destId="{4E4FEC6F-BA66-41BE-A3D3-93438EB1A267}" srcOrd="0" destOrd="0" presId="urn:microsoft.com/office/officeart/2005/8/layout/vList2"/>
    <dgm:cxn modelId="{5F4AECCE-31D3-4A93-9297-F4D42120F98F}" srcId="{49FBE91C-32B1-4059-A619-4A94FBE99013}" destId="{99D5AC1A-4437-43C9-865E-7EE4C5F33640}" srcOrd="0" destOrd="0" parTransId="{1DCEA951-66CB-4472-9CA5-FA69CEF85781}" sibTransId="{6C8014E0-0342-4601-9D48-C201A7C00CC4}"/>
    <dgm:cxn modelId="{CFBA06F6-F281-4CDF-B8F1-AF96E704FBAF}" srcId="{E73AD062-D6FE-4F6A-B916-AC41998854B0}" destId="{43F38AF5-4509-443A-ACAA-F806975B7E52}" srcOrd="3" destOrd="0" parTransId="{8ED338D5-DF01-4F8E-BEAF-22E0462A84C7}" sibTransId="{7D032DFC-A599-4F85-A3B9-8C94067139D7}"/>
    <dgm:cxn modelId="{4BABE3FB-5080-AD4A-B501-38BD889E8A0C}" type="presOf" srcId="{49FBE91C-32B1-4059-A619-4A94FBE99013}" destId="{9A4512F7-3960-40B9-BA90-74FF1A3E8073}" srcOrd="0" destOrd="0" presId="urn:microsoft.com/office/officeart/2005/8/layout/vList2"/>
    <dgm:cxn modelId="{1850FBE3-A2DB-E647-8FAA-53BB5A307B5E}" type="presParOf" srcId="{DE08CDAC-B78F-4B27-A8E8-5BBC5E0D615F}" destId="{9A4512F7-3960-40B9-BA90-74FF1A3E8073}" srcOrd="0" destOrd="0" presId="urn:microsoft.com/office/officeart/2005/8/layout/vList2"/>
    <dgm:cxn modelId="{19B06E36-8B45-6D47-B1C2-1F422D6B85AE}" type="presParOf" srcId="{DE08CDAC-B78F-4B27-A8E8-5BBC5E0D615F}" destId="{74EB9C38-485D-4794-A690-39C0D0ADDE74}" srcOrd="1" destOrd="0" presId="urn:microsoft.com/office/officeart/2005/8/layout/vList2"/>
    <dgm:cxn modelId="{9C15E9D3-6746-B84A-A865-F4349E89E9CB}" type="presParOf" srcId="{DE08CDAC-B78F-4B27-A8E8-5BBC5E0D615F}" destId="{420702E3-202F-4DF0-85FC-2B903B255702}" srcOrd="2" destOrd="0" presId="urn:microsoft.com/office/officeart/2005/8/layout/vList2"/>
    <dgm:cxn modelId="{651F7F8D-ED78-6141-8353-F88C609A32F1}" type="presParOf" srcId="{DE08CDAC-B78F-4B27-A8E8-5BBC5E0D615F}" destId="{314A9198-0D91-414A-9B3F-8624D8D86ABA}" srcOrd="3" destOrd="0" presId="urn:microsoft.com/office/officeart/2005/8/layout/vList2"/>
    <dgm:cxn modelId="{00AA6075-0BBC-684E-A8BB-36B69324E4FD}" type="presParOf" srcId="{DE08CDAC-B78F-4B27-A8E8-5BBC5E0D615F}" destId="{D7624A10-B772-4675-A634-98A4579E546C}" srcOrd="4" destOrd="0" presId="urn:microsoft.com/office/officeart/2005/8/layout/vList2"/>
    <dgm:cxn modelId="{718140E0-77F3-A14F-8E2F-D916B65E4552}" type="presParOf" srcId="{DE08CDAC-B78F-4B27-A8E8-5BBC5E0D615F}" destId="{4E4FEC6F-BA66-41BE-A3D3-93438EB1A267}" srcOrd="5" destOrd="0" presId="urn:microsoft.com/office/officeart/2005/8/layout/vList2"/>
    <dgm:cxn modelId="{582E6FFF-0BF9-8247-A03A-74B4FDF059C5}" type="presParOf" srcId="{DE08CDAC-B78F-4B27-A8E8-5BBC5E0D615F}" destId="{8CEB28EF-51C8-468A-8363-316627B46231}" srcOrd="6" destOrd="0" presId="urn:microsoft.com/office/officeart/2005/8/layout/vList2"/>
    <dgm:cxn modelId="{77C05761-7E89-A246-B1A9-09980280C673}" type="presParOf" srcId="{DE08CDAC-B78F-4B27-A8E8-5BBC5E0D615F}" destId="{79E4C548-A6E9-48B3-B0B0-5F7DCD7B80D2}" srcOrd="7"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F05CCD5-28C6-454D-B6BB-EEC2C45C2EE1}"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GB"/>
        </a:p>
      </dgm:t>
    </dgm:pt>
    <dgm:pt modelId="{221921C9-582B-410B-9AA4-10AFCDE57E0E}">
      <dgm:prSet custT="1"/>
      <dgm:spPr/>
      <dgm:t>
        <a:bodyPr/>
        <a:lstStyle/>
        <a:p>
          <a:pPr rtl="0"/>
          <a:r>
            <a:rPr lang="en-GB" sz="1600" b="0" dirty="0">
              <a:latin typeface="Segoe UI" panose="020B0502040204020203" pitchFamily="34" charset="0"/>
              <a:ea typeface="Segoe UI" panose="020B0502040204020203" pitchFamily="34" charset="0"/>
              <a:cs typeface="Segoe UI" panose="020B0502040204020203" pitchFamily="34" charset="0"/>
            </a:rPr>
            <a:t>Irritates others by:</a:t>
          </a:r>
        </a:p>
      </dgm:t>
    </dgm:pt>
    <dgm:pt modelId="{4D84C58A-E25D-4E14-9ECF-09AA1A5FD92E}" type="parTrans" cxnId="{7F818A64-DCFE-432F-A625-0314DA1A49C9}">
      <dgm:prSet/>
      <dgm:spPr/>
      <dgm:t>
        <a:bodyPr/>
        <a:lstStyle/>
        <a:p>
          <a:endParaRPr lang="en-GB" sz="1100"/>
        </a:p>
      </dgm:t>
    </dgm:pt>
    <dgm:pt modelId="{3E5E15C8-3D38-4717-9DDA-119D9EB6A8DF}" type="sibTrans" cxnId="{7F818A64-DCFE-432F-A625-0314DA1A49C9}">
      <dgm:prSet/>
      <dgm:spPr/>
      <dgm:t>
        <a:bodyPr/>
        <a:lstStyle/>
        <a:p>
          <a:endParaRPr lang="en-GB" sz="1100"/>
        </a:p>
      </dgm:t>
    </dgm:pt>
    <dgm:pt modelId="{374865FE-96A0-48DF-B66F-D03999079FAA}">
      <dgm:prSet custT="1"/>
      <dgm:spPr/>
      <dgm:t>
        <a:bodyPr/>
        <a:lstStyle/>
        <a:p>
          <a:pPr rtl="0"/>
          <a:r>
            <a:rPr lang="en-GB" sz="1400" dirty="0"/>
            <a:t>Starting without thinking</a:t>
          </a:r>
        </a:p>
      </dgm:t>
    </dgm:pt>
    <dgm:pt modelId="{D3044BEE-3452-47C3-93DB-E7D22DD1FCF5}" type="parTrans" cxnId="{E2428BDB-BB51-4DAE-85F5-8F0F7A891600}">
      <dgm:prSet/>
      <dgm:spPr/>
      <dgm:t>
        <a:bodyPr/>
        <a:lstStyle/>
        <a:p>
          <a:endParaRPr lang="en-GB" sz="1100"/>
        </a:p>
      </dgm:t>
    </dgm:pt>
    <dgm:pt modelId="{F72CA7C0-305E-40CF-A821-A3A6237ABEB3}" type="sibTrans" cxnId="{E2428BDB-BB51-4DAE-85F5-8F0F7A891600}">
      <dgm:prSet/>
      <dgm:spPr/>
      <dgm:t>
        <a:bodyPr/>
        <a:lstStyle/>
        <a:p>
          <a:endParaRPr lang="en-GB" sz="1100"/>
        </a:p>
      </dgm:t>
    </dgm:pt>
    <dgm:pt modelId="{C186D18B-3B0C-41EC-8FD2-B10DDAB0CF1B}">
      <dgm:prSet custT="1"/>
      <dgm:spPr/>
      <dgm:t>
        <a:bodyPr/>
        <a:lstStyle/>
        <a:p>
          <a:pPr rtl="0"/>
          <a:r>
            <a:rPr lang="en-GB" sz="1400" dirty="0"/>
            <a:t>Ignoring interpersonal niceties</a:t>
          </a:r>
        </a:p>
      </dgm:t>
    </dgm:pt>
    <dgm:pt modelId="{06C4D2C1-8973-45F8-99A2-08E45B231F08}" type="parTrans" cxnId="{07FD2F30-8B9D-40FB-8ED3-BD148F437243}">
      <dgm:prSet/>
      <dgm:spPr/>
      <dgm:t>
        <a:bodyPr/>
        <a:lstStyle/>
        <a:p>
          <a:endParaRPr lang="en-GB" sz="1100"/>
        </a:p>
      </dgm:t>
    </dgm:pt>
    <dgm:pt modelId="{49EA2D42-0FB9-4B37-B0C0-0508A19E5789}" type="sibTrans" cxnId="{07FD2F30-8B9D-40FB-8ED3-BD148F437243}">
      <dgm:prSet/>
      <dgm:spPr/>
      <dgm:t>
        <a:bodyPr/>
        <a:lstStyle/>
        <a:p>
          <a:endParaRPr lang="en-GB" sz="1100"/>
        </a:p>
      </dgm:t>
    </dgm:pt>
    <dgm:pt modelId="{A1E46594-E265-475B-A824-9275D2F589AA}">
      <dgm:prSet custT="1"/>
      <dgm:spPr/>
      <dgm:t>
        <a:bodyPr/>
        <a:lstStyle/>
        <a:p>
          <a:pPr rtl="0"/>
          <a:r>
            <a:rPr lang="en-GB" sz="1400" dirty="0"/>
            <a:t>Bulldozing things through</a:t>
          </a:r>
        </a:p>
      </dgm:t>
    </dgm:pt>
    <dgm:pt modelId="{670B3D6B-422D-490C-B71E-CD29BC918989}" type="parTrans" cxnId="{9D664F06-9837-4A56-8F00-48B9C75960FF}">
      <dgm:prSet/>
      <dgm:spPr/>
      <dgm:t>
        <a:bodyPr/>
        <a:lstStyle/>
        <a:p>
          <a:endParaRPr lang="en-GB" sz="1100"/>
        </a:p>
      </dgm:t>
    </dgm:pt>
    <dgm:pt modelId="{2D03F48D-FFC5-4F61-9278-DFE84CE5DFBC}" type="sibTrans" cxnId="{9D664F06-9837-4A56-8F00-48B9C75960FF}">
      <dgm:prSet/>
      <dgm:spPr/>
      <dgm:t>
        <a:bodyPr/>
        <a:lstStyle/>
        <a:p>
          <a:endParaRPr lang="en-GB" sz="1100"/>
        </a:p>
      </dgm:t>
    </dgm:pt>
    <dgm:pt modelId="{62C895ED-BCC0-49BC-9BBB-9C51D3618868}">
      <dgm:prSet custT="1"/>
      <dgm:spPr/>
      <dgm:t>
        <a:bodyPr/>
        <a:lstStyle/>
        <a:p>
          <a:pPr rtl="0"/>
          <a:r>
            <a:rPr lang="en-GB" sz="1600" b="0" dirty="0">
              <a:latin typeface="Segoe UI" panose="020B0502040204020203" pitchFamily="34" charset="0"/>
              <a:ea typeface="Segoe UI" panose="020B0502040204020203" pitchFamily="34" charset="0"/>
              <a:cs typeface="Segoe UI" panose="020B0502040204020203" pitchFamily="34" charset="0"/>
            </a:rPr>
            <a:t>You can help them by:</a:t>
          </a:r>
        </a:p>
      </dgm:t>
    </dgm:pt>
    <dgm:pt modelId="{FB61DA46-4920-4368-9947-56C9528EF6A9}" type="parTrans" cxnId="{BFBED4D3-8A03-4CCE-954B-1A812223041F}">
      <dgm:prSet/>
      <dgm:spPr/>
      <dgm:t>
        <a:bodyPr/>
        <a:lstStyle/>
        <a:p>
          <a:endParaRPr lang="en-GB" sz="1100"/>
        </a:p>
      </dgm:t>
    </dgm:pt>
    <dgm:pt modelId="{AE795956-8127-44D8-87BF-3537C23D72A0}" type="sibTrans" cxnId="{BFBED4D3-8A03-4CCE-954B-1A812223041F}">
      <dgm:prSet/>
      <dgm:spPr/>
      <dgm:t>
        <a:bodyPr/>
        <a:lstStyle/>
        <a:p>
          <a:endParaRPr lang="en-GB" sz="1100"/>
        </a:p>
      </dgm:t>
    </dgm:pt>
    <dgm:pt modelId="{1B1CD10D-40C2-4D7D-AB02-5C133BEA246F}">
      <dgm:prSet custT="1"/>
      <dgm:spPr/>
      <dgm:t>
        <a:bodyPr/>
        <a:lstStyle/>
        <a:p>
          <a:pPr rtl="0"/>
          <a:r>
            <a:rPr lang="en-GB" sz="1400" dirty="0"/>
            <a:t>Giving them some practical first steps to get on with</a:t>
          </a:r>
        </a:p>
      </dgm:t>
    </dgm:pt>
    <dgm:pt modelId="{0586F351-0991-48EE-A85E-5EA659DCB0A2}" type="parTrans" cxnId="{D97F7F16-F059-44D2-9863-78776F9B9B73}">
      <dgm:prSet/>
      <dgm:spPr/>
      <dgm:t>
        <a:bodyPr/>
        <a:lstStyle/>
        <a:p>
          <a:endParaRPr lang="en-GB" sz="1100"/>
        </a:p>
      </dgm:t>
    </dgm:pt>
    <dgm:pt modelId="{047E6D38-024D-44D4-AFEF-45C3CD8E38F2}" type="sibTrans" cxnId="{D97F7F16-F059-44D2-9863-78776F9B9B73}">
      <dgm:prSet/>
      <dgm:spPr/>
      <dgm:t>
        <a:bodyPr/>
        <a:lstStyle/>
        <a:p>
          <a:endParaRPr lang="en-GB" sz="1100"/>
        </a:p>
      </dgm:t>
    </dgm:pt>
    <dgm:pt modelId="{EA58DE4D-AE28-403B-8AE3-B237D1A26AF6}">
      <dgm:prSet custT="1"/>
      <dgm:spPr/>
      <dgm:t>
        <a:bodyPr/>
        <a:lstStyle/>
        <a:p>
          <a:pPr rtl="0"/>
          <a:r>
            <a:rPr lang="en-GB" sz="1400" dirty="0"/>
            <a:t>Establishing clear targets</a:t>
          </a:r>
        </a:p>
      </dgm:t>
    </dgm:pt>
    <dgm:pt modelId="{ED0F6ED7-9CE4-48C1-80DF-AEFF395FF264}" type="parTrans" cxnId="{5D12E838-4BD3-456B-8817-59C9CA20D398}">
      <dgm:prSet/>
      <dgm:spPr/>
      <dgm:t>
        <a:bodyPr/>
        <a:lstStyle/>
        <a:p>
          <a:endParaRPr lang="en-GB" sz="1100"/>
        </a:p>
      </dgm:t>
    </dgm:pt>
    <dgm:pt modelId="{048210A3-FF24-404E-B679-70BCBC6225B6}" type="sibTrans" cxnId="{5D12E838-4BD3-456B-8817-59C9CA20D398}">
      <dgm:prSet/>
      <dgm:spPr/>
      <dgm:t>
        <a:bodyPr/>
        <a:lstStyle/>
        <a:p>
          <a:endParaRPr lang="en-GB" sz="1100"/>
        </a:p>
      </dgm:t>
    </dgm:pt>
    <dgm:pt modelId="{3B8BD521-C270-4238-A735-4DF611AC7A92}">
      <dgm:prSet custT="1"/>
      <dgm:spPr/>
      <dgm:t>
        <a:bodyPr/>
        <a:lstStyle/>
        <a:p>
          <a:pPr rtl="0"/>
          <a:r>
            <a:rPr lang="en-GB" sz="1400" dirty="0"/>
            <a:t>Setting a focused direction</a:t>
          </a:r>
        </a:p>
      </dgm:t>
    </dgm:pt>
    <dgm:pt modelId="{7A363BD2-BDAB-49B0-BDF3-E317C34B6A42}" type="parTrans" cxnId="{FCDEF580-9546-4A13-B067-EA03DE55CF29}">
      <dgm:prSet/>
      <dgm:spPr/>
      <dgm:t>
        <a:bodyPr/>
        <a:lstStyle/>
        <a:p>
          <a:endParaRPr lang="en-GB" sz="1100"/>
        </a:p>
      </dgm:t>
    </dgm:pt>
    <dgm:pt modelId="{58FCFCB6-A6F8-4CE0-984D-36F74290956B}" type="sibTrans" cxnId="{FCDEF580-9546-4A13-B067-EA03DE55CF29}">
      <dgm:prSet/>
      <dgm:spPr/>
      <dgm:t>
        <a:bodyPr/>
        <a:lstStyle/>
        <a:p>
          <a:endParaRPr lang="en-GB" sz="1100"/>
        </a:p>
      </dgm:t>
    </dgm:pt>
    <dgm:pt modelId="{BAC509B1-C32B-485D-A851-420A3239E671}" type="pres">
      <dgm:prSet presAssocID="{AF05CCD5-28C6-454D-B6BB-EEC2C45C2EE1}" presName="linear" presStyleCnt="0">
        <dgm:presLayoutVars>
          <dgm:animLvl val="lvl"/>
          <dgm:resizeHandles val="exact"/>
        </dgm:presLayoutVars>
      </dgm:prSet>
      <dgm:spPr/>
    </dgm:pt>
    <dgm:pt modelId="{63D3FD3B-A368-4059-A49E-507755A00BDA}" type="pres">
      <dgm:prSet presAssocID="{221921C9-582B-410B-9AA4-10AFCDE57E0E}" presName="parentText" presStyleLbl="node1" presStyleIdx="0" presStyleCnt="2" custScaleY="31978">
        <dgm:presLayoutVars>
          <dgm:chMax val="0"/>
          <dgm:bulletEnabled val="1"/>
        </dgm:presLayoutVars>
      </dgm:prSet>
      <dgm:spPr/>
    </dgm:pt>
    <dgm:pt modelId="{7E5697B8-AF02-4BC2-99AF-226DE5FDF9AA}" type="pres">
      <dgm:prSet presAssocID="{221921C9-582B-410B-9AA4-10AFCDE57E0E}" presName="childText" presStyleLbl="revTx" presStyleIdx="0" presStyleCnt="2">
        <dgm:presLayoutVars>
          <dgm:bulletEnabled val="1"/>
        </dgm:presLayoutVars>
      </dgm:prSet>
      <dgm:spPr/>
    </dgm:pt>
    <dgm:pt modelId="{1F0FB2B0-ABFA-4545-B33A-FFDCF567904B}" type="pres">
      <dgm:prSet presAssocID="{62C895ED-BCC0-49BC-9BBB-9C51D3618868}" presName="parentText" presStyleLbl="node1" presStyleIdx="1" presStyleCnt="2" custScaleY="26796">
        <dgm:presLayoutVars>
          <dgm:chMax val="0"/>
          <dgm:bulletEnabled val="1"/>
        </dgm:presLayoutVars>
      </dgm:prSet>
      <dgm:spPr/>
    </dgm:pt>
    <dgm:pt modelId="{E3320B4F-A19E-4C47-8BFE-1D83C2585186}" type="pres">
      <dgm:prSet presAssocID="{62C895ED-BCC0-49BC-9BBB-9C51D3618868}" presName="childText" presStyleLbl="revTx" presStyleIdx="1" presStyleCnt="2">
        <dgm:presLayoutVars>
          <dgm:bulletEnabled val="1"/>
        </dgm:presLayoutVars>
      </dgm:prSet>
      <dgm:spPr/>
    </dgm:pt>
  </dgm:ptLst>
  <dgm:cxnLst>
    <dgm:cxn modelId="{9D664F06-9837-4A56-8F00-48B9C75960FF}" srcId="{221921C9-582B-410B-9AA4-10AFCDE57E0E}" destId="{A1E46594-E265-475B-A824-9275D2F589AA}" srcOrd="2" destOrd="0" parTransId="{670B3D6B-422D-490C-B71E-CD29BC918989}" sibTransId="{2D03F48D-FFC5-4F61-9278-DFE84CE5DFBC}"/>
    <dgm:cxn modelId="{9FC0ED11-169E-3A47-865D-4238574F19E4}" type="presOf" srcId="{AF05CCD5-28C6-454D-B6BB-EEC2C45C2EE1}" destId="{BAC509B1-C32B-485D-A851-420A3239E671}" srcOrd="0" destOrd="0" presId="urn:microsoft.com/office/officeart/2005/8/layout/vList2"/>
    <dgm:cxn modelId="{D97F7F16-F059-44D2-9863-78776F9B9B73}" srcId="{62C895ED-BCC0-49BC-9BBB-9C51D3618868}" destId="{1B1CD10D-40C2-4D7D-AB02-5C133BEA246F}" srcOrd="0" destOrd="0" parTransId="{0586F351-0991-48EE-A85E-5EA659DCB0A2}" sibTransId="{047E6D38-024D-44D4-AFEF-45C3CD8E38F2}"/>
    <dgm:cxn modelId="{10B3C117-6290-C24B-805E-281657B6529A}" type="presOf" srcId="{221921C9-582B-410B-9AA4-10AFCDE57E0E}" destId="{63D3FD3B-A368-4059-A49E-507755A00BDA}" srcOrd="0" destOrd="0" presId="urn:microsoft.com/office/officeart/2005/8/layout/vList2"/>
    <dgm:cxn modelId="{07FD2F30-8B9D-40FB-8ED3-BD148F437243}" srcId="{221921C9-582B-410B-9AA4-10AFCDE57E0E}" destId="{C186D18B-3B0C-41EC-8FD2-B10DDAB0CF1B}" srcOrd="1" destOrd="0" parTransId="{06C4D2C1-8973-45F8-99A2-08E45B231F08}" sibTransId="{49EA2D42-0FB9-4B37-B0C0-0508A19E5789}"/>
    <dgm:cxn modelId="{5D12E838-4BD3-456B-8817-59C9CA20D398}" srcId="{62C895ED-BCC0-49BC-9BBB-9C51D3618868}" destId="{EA58DE4D-AE28-403B-8AE3-B237D1A26AF6}" srcOrd="1" destOrd="0" parTransId="{ED0F6ED7-9CE4-48C1-80DF-AEFF395FF264}" sibTransId="{048210A3-FF24-404E-B679-70BCBC6225B6}"/>
    <dgm:cxn modelId="{7F818A64-DCFE-432F-A625-0314DA1A49C9}" srcId="{AF05CCD5-28C6-454D-B6BB-EEC2C45C2EE1}" destId="{221921C9-582B-410B-9AA4-10AFCDE57E0E}" srcOrd="0" destOrd="0" parTransId="{4D84C58A-E25D-4E14-9ECF-09AA1A5FD92E}" sibTransId="{3E5E15C8-3D38-4717-9DDA-119D9EB6A8DF}"/>
    <dgm:cxn modelId="{114E2C66-09BB-2F47-96F2-210DEB6E855C}" type="presOf" srcId="{1B1CD10D-40C2-4D7D-AB02-5C133BEA246F}" destId="{E3320B4F-A19E-4C47-8BFE-1D83C2585186}" srcOrd="0" destOrd="0" presId="urn:microsoft.com/office/officeart/2005/8/layout/vList2"/>
    <dgm:cxn modelId="{C9C0AC6F-A323-214A-B739-75AEA5FC31A3}" type="presOf" srcId="{C186D18B-3B0C-41EC-8FD2-B10DDAB0CF1B}" destId="{7E5697B8-AF02-4BC2-99AF-226DE5FDF9AA}" srcOrd="0" destOrd="1" presId="urn:microsoft.com/office/officeart/2005/8/layout/vList2"/>
    <dgm:cxn modelId="{FCDEF580-9546-4A13-B067-EA03DE55CF29}" srcId="{62C895ED-BCC0-49BC-9BBB-9C51D3618868}" destId="{3B8BD521-C270-4238-A735-4DF611AC7A92}" srcOrd="2" destOrd="0" parTransId="{7A363BD2-BDAB-49B0-BDF3-E317C34B6A42}" sibTransId="{58FCFCB6-A6F8-4CE0-984D-36F74290956B}"/>
    <dgm:cxn modelId="{D3791E8A-858D-184A-A591-0B79DFE77CF6}" type="presOf" srcId="{A1E46594-E265-475B-A824-9275D2F589AA}" destId="{7E5697B8-AF02-4BC2-99AF-226DE5FDF9AA}" srcOrd="0" destOrd="2" presId="urn:microsoft.com/office/officeart/2005/8/layout/vList2"/>
    <dgm:cxn modelId="{20D457AD-1A2C-984E-8109-B297B3FBE887}" type="presOf" srcId="{EA58DE4D-AE28-403B-8AE3-B237D1A26AF6}" destId="{E3320B4F-A19E-4C47-8BFE-1D83C2585186}" srcOrd="0" destOrd="1" presId="urn:microsoft.com/office/officeart/2005/8/layout/vList2"/>
    <dgm:cxn modelId="{2E502CCA-9CC1-454B-B790-0CA57104A579}" type="presOf" srcId="{3B8BD521-C270-4238-A735-4DF611AC7A92}" destId="{E3320B4F-A19E-4C47-8BFE-1D83C2585186}" srcOrd="0" destOrd="2" presId="urn:microsoft.com/office/officeart/2005/8/layout/vList2"/>
    <dgm:cxn modelId="{2CE663CD-3656-E441-BC85-D0E3BB5B8C5C}" type="presOf" srcId="{374865FE-96A0-48DF-B66F-D03999079FAA}" destId="{7E5697B8-AF02-4BC2-99AF-226DE5FDF9AA}" srcOrd="0" destOrd="0" presId="urn:microsoft.com/office/officeart/2005/8/layout/vList2"/>
    <dgm:cxn modelId="{BFBED4D3-8A03-4CCE-954B-1A812223041F}" srcId="{AF05CCD5-28C6-454D-B6BB-EEC2C45C2EE1}" destId="{62C895ED-BCC0-49BC-9BBB-9C51D3618868}" srcOrd="1" destOrd="0" parTransId="{FB61DA46-4920-4368-9947-56C9528EF6A9}" sibTransId="{AE795956-8127-44D8-87BF-3537C23D72A0}"/>
    <dgm:cxn modelId="{E2428BDB-BB51-4DAE-85F5-8F0F7A891600}" srcId="{221921C9-582B-410B-9AA4-10AFCDE57E0E}" destId="{374865FE-96A0-48DF-B66F-D03999079FAA}" srcOrd="0" destOrd="0" parTransId="{D3044BEE-3452-47C3-93DB-E7D22DD1FCF5}" sibTransId="{F72CA7C0-305E-40CF-A821-A3A6237ABEB3}"/>
    <dgm:cxn modelId="{D28331E2-4DD8-2F4F-AEC4-063AA8C83373}" type="presOf" srcId="{62C895ED-BCC0-49BC-9BBB-9C51D3618868}" destId="{1F0FB2B0-ABFA-4545-B33A-FFDCF567904B}" srcOrd="0" destOrd="0" presId="urn:microsoft.com/office/officeart/2005/8/layout/vList2"/>
    <dgm:cxn modelId="{CD8A469B-5032-2C4E-A87B-7E0AC080B4D9}" type="presParOf" srcId="{BAC509B1-C32B-485D-A851-420A3239E671}" destId="{63D3FD3B-A368-4059-A49E-507755A00BDA}" srcOrd="0" destOrd="0" presId="urn:microsoft.com/office/officeart/2005/8/layout/vList2"/>
    <dgm:cxn modelId="{C7EB189C-B78D-9644-B0F4-49B18B7C6B6B}" type="presParOf" srcId="{BAC509B1-C32B-485D-A851-420A3239E671}" destId="{7E5697B8-AF02-4BC2-99AF-226DE5FDF9AA}" srcOrd="1" destOrd="0" presId="urn:microsoft.com/office/officeart/2005/8/layout/vList2"/>
    <dgm:cxn modelId="{A5873A64-58FB-C748-A839-2854420CB9D1}" type="presParOf" srcId="{BAC509B1-C32B-485D-A851-420A3239E671}" destId="{1F0FB2B0-ABFA-4545-B33A-FFDCF567904B}" srcOrd="2" destOrd="0" presId="urn:microsoft.com/office/officeart/2005/8/layout/vList2"/>
    <dgm:cxn modelId="{6105DA53-EE01-B840-B4B1-D78125A5C479}" type="presParOf" srcId="{BAC509B1-C32B-485D-A851-420A3239E671}" destId="{E3320B4F-A19E-4C47-8BFE-1D83C2585186}" srcOrd="3"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E9CF8FA-E5E0-4F25-BCD6-D6573D4F8335}"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GB"/>
        </a:p>
      </dgm:t>
    </dgm:pt>
    <dgm:pt modelId="{3DA5D8DE-D487-49FE-B8AC-D6D27721F089}">
      <dgm:prSet custT="1"/>
      <dgm:spPr/>
      <dgm:t>
        <a:bodyPr/>
        <a:lstStyle/>
        <a:p>
          <a:pPr rtl="0"/>
          <a:r>
            <a:rPr lang="en-GB" sz="1800" b="0" dirty="0">
              <a:latin typeface="Segoe UI" panose="020B0502040204020203" pitchFamily="34" charset="0"/>
              <a:ea typeface="Segoe UI" panose="020B0502040204020203" pitchFamily="34" charset="0"/>
              <a:cs typeface="Segoe UI" panose="020B0502040204020203" pitchFamily="34" charset="0"/>
            </a:rPr>
            <a:t>Focus</a:t>
          </a:r>
        </a:p>
      </dgm:t>
    </dgm:pt>
    <dgm:pt modelId="{DB2A82ED-53B5-49F6-B862-4E14F7A8B0C0}" type="parTrans" cxnId="{AD86B5CE-3A1F-41D7-93A0-0C633C39827A}">
      <dgm:prSet/>
      <dgm:spPr/>
      <dgm:t>
        <a:bodyPr/>
        <a:lstStyle/>
        <a:p>
          <a:endParaRPr lang="en-GB" sz="1400"/>
        </a:p>
      </dgm:t>
    </dgm:pt>
    <dgm:pt modelId="{D581B2DE-EEE9-4E70-A5C9-8596E980702B}" type="sibTrans" cxnId="{AD86B5CE-3A1F-41D7-93A0-0C633C39827A}">
      <dgm:prSet/>
      <dgm:spPr/>
      <dgm:t>
        <a:bodyPr/>
        <a:lstStyle/>
        <a:p>
          <a:endParaRPr lang="en-GB" sz="1400"/>
        </a:p>
      </dgm:t>
    </dgm:pt>
    <dgm:pt modelId="{6AE6BBEA-260C-488F-B36D-202C959A17A9}">
      <dgm:prSet custT="1"/>
      <dgm:spPr/>
      <dgm:t>
        <a:bodyPr/>
        <a:lstStyle/>
        <a:p>
          <a:pPr rtl="0"/>
          <a:r>
            <a:rPr lang="en-GB" sz="1400" dirty="0"/>
            <a:t>Systems, relationships, change</a:t>
          </a:r>
        </a:p>
      </dgm:t>
    </dgm:pt>
    <dgm:pt modelId="{E393F305-84F6-43D6-AC1A-F9309B68582C}" type="parTrans" cxnId="{C957922C-83AD-498F-971A-A3032D6231E6}">
      <dgm:prSet/>
      <dgm:spPr/>
      <dgm:t>
        <a:bodyPr/>
        <a:lstStyle/>
        <a:p>
          <a:endParaRPr lang="en-GB" sz="1400"/>
        </a:p>
      </dgm:t>
    </dgm:pt>
    <dgm:pt modelId="{270BC08B-3601-4C10-AC24-621C6B57BFAA}" type="sibTrans" cxnId="{C957922C-83AD-498F-971A-A3032D6231E6}">
      <dgm:prSet/>
      <dgm:spPr/>
      <dgm:t>
        <a:bodyPr/>
        <a:lstStyle/>
        <a:p>
          <a:endParaRPr lang="en-GB" sz="1400"/>
        </a:p>
      </dgm:t>
    </dgm:pt>
    <dgm:pt modelId="{292A37D8-945F-48E0-83DE-865A31118293}">
      <dgm:prSet custT="1"/>
      <dgm:spPr/>
      <dgm:t>
        <a:bodyPr/>
        <a:lstStyle/>
        <a:p>
          <a:pPr rtl="0"/>
          <a:r>
            <a:rPr lang="en-GB" sz="1800" b="0" dirty="0">
              <a:latin typeface="Segoe UI" panose="020B0502040204020203" pitchFamily="34" charset="0"/>
              <a:ea typeface="Segoe UI" panose="020B0502040204020203" pitchFamily="34" charset="0"/>
              <a:cs typeface="Segoe UI" panose="020B0502040204020203" pitchFamily="34" charset="0"/>
            </a:rPr>
            <a:t>Wants</a:t>
          </a:r>
        </a:p>
      </dgm:t>
    </dgm:pt>
    <dgm:pt modelId="{F39E30CD-1A3B-4177-B1E6-DF1FE80BD118}" type="parTrans" cxnId="{794B3E6E-ABE8-48CE-B812-678618BD867C}">
      <dgm:prSet/>
      <dgm:spPr/>
      <dgm:t>
        <a:bodyPr/>
        <a:lstStyle/>
        <a:p>
          <a:endParaRPr lang="en-GB" sz="1400"/>
        </a:p>
      </dgm:t>
    </dgm:pt>
    <dgm:pt modelId="{7A0AA758-4B26-4899-8E98-4FFDDBE163F5}" type="sibTrans" cxnId="{794B3E6E-ABE8-48CE-B812-678618BD867C}">
      <dgm:prSet/>
      <dgm:spPr/>
      <dgm:t>
        <a:bodyPr/>
        <a:lstStyle/>
        <a:p>
          <a:endParaRPr lang="en-GB" sz="1400"/>
        </a:p>
      </dgm:t>
    </dgm:pt>
    <dgm:pt modelId="{5DD8FA2F-D36C-42D6-A72A-BFAA9040CA6D}">
      <dgm:prSet custT="1"/>
      <dgm:spPr/>
      <dgm:t>
        <a:bodyPr/>
        <a:lstStyle/>
        <a:p>
          <a:pPr rtl="0"/>
          <a:r>
            <a:rPr lang="en-GB" sz="1400" dirty="0"/>
            <a:t>Talk with others, be creative and try something different</a:t>
          </a:r>
          <a:br>
            <a:rPr lang="en-GB" sz="1400" dirty="0"/>
          </a:br>
          <a:endParaRPr lang="en-GB" sz="1400" dirty="0"/>
        </a:p>
      </dgm:t>
    </dgm:pt>
    <dgm:pt modelId="{59AE17B4-01FA-416A-8FEB-E2A8E996E167}" type="parTrans" cxnId="{696C303E-D670-4EBF-B001-DDA28DA0487B}">
      <dgm:prSet/>
      <dgm:spPr/>
      <dgm:t>
        <a:bodyPr/>
        <a:lstStyle/>
        <a:p>
          <a:endParaRPr lang="en-GB" sz="1400"/>
        </a:p>
      </dgm:t>
    </dgm:pt>
    <dgm:pt modelId="{A0EA2E19-4C7A-45C7-BA23-5A8BE4E131D4}" type="sibTrans" cxnId="{696C303E-D670-4EBF-B001-DDA28DA0487B}">
      <dgm:prSet/>
      <dgm:spPr/>
      <dgm:t>
        <a:bodyPr/>
        <a:lstStyle/>
        <a:p>
          <a:endParaRPr lang="en-GB" sz="1400"/>
        </a:p>
      </dgm:t>
    </dgm:pt>
    <dgm:pt modelId="{D210B6DA-09EB-4F1C-87F3-5507E40A2E0A}">
      <dgm:prSet custT="1"/>
      <dgm:spPr/>
      <dgm:t>
        <a:bodyPr/>
        <a:lstStyle/>
        <a:p>
          <a:pPr rtl="0"/>
          <a:r>
            <a:rPr lang="en-GB" sz="1800" b="0" dirty="0">
              <a:latin typeface="Segoe UI" panose="020B0502040204020203" pitchFamily="34" charset="0"/>
              <a:ea typeface="Segoe UI" panose="020B0502040204020203" pitchFamily="34" charset="0"/>
              <a:cs typeface="Segoe UI" panose="020B0502040204020203" pitchFamily="34" charset="0"/>
            </a:rPr>
            <a:t>Concerned</a:t>
          </a:r>
        </a:p>
      </dgm:t>
    </dgm:pt>
    <dgm:pt modelId="{D5C77B51-FC68-4FD2-8F5B-A07F44FFA442}" type="parTrans" cxnId="{D5C87E14-E425-4A45-9D04-E3DA24D4BF61}">
      <dgm:prSet/>
      <dgm:spPr/>
      <dgm:t>
        <a:bodyPr/>
        <a:lstStyle/>
        <a:p>
          <a:endParaRPr lang="en-GB" sz="1400"/>
        </a:p>
      </dgm:t>
    </dgm:pt>
    <dgm:pt modelId="{A2BE2A1E-B08C-42FC-AF1D-188BA2CDACAE}" type="sibTrans" cxnId="{D5C87E14-E425-4A45-9D04-E3DA24D4BF61}">
      <dgm:prSet/>
      <dgm:spPr/>
      <dgm:t>
        <a:bodyPr/>
        <a:lstStyle/>
        <a:p>
          <a:endParaRPr lang="en-GB" sz="1400"/>
        </a:p>
      </dgm:t>
    </dgm:pt>
    <dgm:pt modelId="{DED983DB-D77C-4B2C-B9E7-77DD2B51EEB1}">
      <dgm:prSet custT="1"/>
      <dgm:spPr/>
      <dgm:t>
        <a:bodyPr/>
        <a:lstStyle/>
        <a:p>
          <a:pPr rtl="0"/>
          <a:r>
            <a:rPr lang="en-GB" sz="1400" dirty="0"/>
            <a:t>With putting new ideas into practice</a:t>
          </a:r>
        </a:p>
      </dgm:t>
    </dgm:pt>
    <dgm:pt modelId="{527A5191-E2C6-4630-91EC-6289E83D3C28}" type="parTrans" cxnId="{9DD8A6E4-A27C-4ED9-ABF8-FB01D8E5E722}">
      <dgm:prSet/>
      <dgm:spPr/>
      <dgm:t>
        <a:bodyPr/>
        <a:lstStyle/>
        <a:p>
          <a:endParaRPr lang="en-GB" sz="1400"/>
        </a:p>
      </dgm:t>
    </dgm:pt>
    <dgm:pt modelId="{D6828A86-97B8-45FC-9A24-E33B391769B3}" type="sibTrans" cxnId="{9DD8A6E4-A27C-4ED9-ABF8-FB01D8E5E722}">
      <dgm:prSet/>
      <dgm:spPr/>
      <dgm:t>
        <a:bodyPr/>
        <a:lstStyle/>
        <a:p>
          <a:endParaRPr lang="en-GB" sz="1400"/>
        </a:p>
      </dgm:t>
    </dgm:pt>
    <dgm:pt modelId="{2294D39B-BF4B-48CB-9B3B-79BCD2044FCA}">
      <dgm:prSet custT="1"/>
      <dgm:spPr/>
      <dgm:t>
        <a:bodyPr/>
        <a:lstStyle/>
        <a:p>
          <a:pPr rtl="0"/>
          <a:r>
            <a:rPr lang="en-GB" sz="1800" b="0" dirty="0">
              <a:latin typeface="Segoe UI" panose="020B0502040204020203" pitchFamily="34" charset="0"/>
              <a:ea typeface="Segoe UI" panose="020B0502040204020203" pitchFamily="34" charset="0"/>
              <a:cs typeface="Segoe UI" panose="020B0502040204020203" pitchFamily="34" charset="0"/>
            </a:rPr>
            <a:t>Dislikes</a:t>
          </a:r>
        </a:p>
      </dgm:t>
    </dgm:pt>
    <dgm:pt modelId="{231CD511-110D-42CF-9ED2-CD083C98BB7D}" type="parTrans" cxnId="{5278E238-7527-422F-BF53-6480F4560671}">
      <dgm:prSet/>
      <dgm:spPr/>
      <dgm:t>
        <a:bodyPr/>
        <a:lstStyle/>
        <a:p>
          <a:endParaRPr lang="en-GB" sz="1400"/>
        </a:p>
      </dgm:t>
    </dgm:pt>
    <dgm:pt modelId="{B8E464C9-5888-4223-91D4-2999633516B9}" type="sibTrans" cxnId="{5278E238-7527-422F-BF53-6480F4560671}">
      <dgm:prSet/>
      <dgm:spPr/>
      <dgm:t>
        <a:bodyPr/>
        <a:lstStyle/>
        <a:p>
          <a:endParaRPr lang="en-GB" sz="1400"/>
        </a:p>
      </dgm:t>
    </dgm:pt>
    <dgm:pt modelId="{1EB70B87-9DA9-4C47-B4E7-B9C9A23B6B69}">
      <dgm:prSet custT="1"/>
      <dgm:spPr/>
      <dgm:t>
        <a:bodyPr/>
        <a:lstStyle/>
        <a:p>
          <a:pPr rtl="0"/>
          <a:r>
            <a:rPr lang="en-GB" sz="1400" dirty="0"/>
            <a:t>Small chunks of disconnected work, long periods of reflection, repetition, lack of vision</a:t>
          </a:r>
          <a:endParaRPr lang="en-US" sz="1400" dirty="0"/>
        </a:p>
      </dgm:t>
    </dgm:pt>
    <dgm:pt modelId="{113ABFFC-CD93-4DBB-8F4D-851B31C5988A}" type="parTrans" cxnId="{0085B4A7-A6FA-4AEB-8AF6-6FAC309CAE86}">
      <dgm:prSet/>
      <dgm:spPr/>
      <dgm:t>
        <a:bodyPr/>
        <a:lstStyle/>
        <a:p>
          <a:endParaRPr lang="en-GB" sz="1400"/>
        </a:p>
      </dgm:t>
    </dgm:pt>
    <dgm:pt modelId="{80A4172C-0DBD-4AE7-9D2D-0B42335E8480}" type="sibTrans" cxnId="{0085B4A7-A6FA-4AEB-8AF6-6FAC309CAE86}">
      <dgm:prSet/>
      <dgm:spPr/>
      <dgm:t>
        <a:bodyPr/>
        <a:lstStyle/>
        <a:p>
          <a:endParaRPr lang="en-GB" sz="1400"/>
        </a:p>
      </dgm:t>
    </dgm:pt>
    <dgm:pt modelId="{F525F96C-3402-4EED-A818-FD27B969602C}" type="pres">
      <dgm:prSet presAssocID="{2E9CF8FA-E5E0-4F25-BCD6-D6573D4F8335}" presName="linear" presStyleCnt="0">
        <dgm:presLayoutVars>
          <dgm:animLvl val="lvl"/>
          <dgm:resizeHandles val="exact"/>
        </dgm:presLayoutVars>
      </dgm:prSet>
      <dgm:spPr/>
    </dgm:pt>
    <dgm:pt modelId="{EAE4434F-A440-4AC3-A07F-60EC89C34954}" type="pres">
      <dgm:prSet presAssocID="{3DA5D8DE-D487-49FE-B8AC-D6D27721F089}" presName="parentText" presStyleLbl="node1" presStyleIdx="0" presStyleCnt="4">
        <dgm:presLayoutVars>
          <dgm:chMax val="0"/>
          <dgm:bulletEnabled val="1"/>
        </dgm:presLayoutVars>
      </dgm:prSet>
      <dgm:spPr/>
    </dgm:pt>
    <dgm:pt modelId="{3E1F9CD4-CFAF-4644-9E01-F52F017F0B7F}" type="pres">
      <dgm:prSet presAssocID="{3DA5D8DE-D487-49FE-B8AC-D6D27721F089}" presName="childText" presStyleLbl="revTx" presStyleIdx="0" presStyleCnt="4">
        <dgm:presLayoutVars>
          <dgm:bulletEnabled val="1"/>
        </dgm:presLayoutVars>
      </dgm:prSet>
      <dgm:spPr/>
    </dgm:pt>
    <dgm:pt modelId="{B091E406-0590-4FA9-9CA9-98C3D8216394}" type="pres">
      <dgm:prSet presAssocID="{292A37D8-945F-48E0-83DE-865A31118293}" presName="parentText" presStyleLbl="node1" presStyleIdx="1" presStyleCnt="4">
        <dgm:presLayoutVars>
          <dgm:chMax val="0"/>
          <dgm:bulletEnabled val="1"/>
        </dgm:presLayoutVars>
      </dgm:prSet>
      <dgm:spPr/>
    </dgm:pt>
    <dgm:pt modelId="{32607A29-AFF5-4CF5-A936-DCB1FDF7654E}" type="pres">
      <dgm:prSet presAssocID="{292A37D8-945F-48E0-83DE-865A31118293}" presName="childText" presStyleLbl="revTx" presStyleIdx="1" presStyleCnt="4">
        <dgm:presLayoutVars>
          <dgm:bulletEnabled val="1"/>
        </dgm:presLayoutVars>
      </dgm:prSet>
      <dgm:spPr/>
    </dgm:pt>
    <dgm:pt modelId="{3EB2EC4C-DEAB-467D-88DB-47E1B2146AB1}" type="pres">
      <dgm:prSet presAssocID="{D210B6DA-09EB-4F1C-87F3-5507E40A2E0A}" presName="parentText" presStyleLbl="node1" presStyleIdx="2" presStyleCnt="4">
        <dgm:presLayoutVars>
          <dgm:chMax val="0"/>
          <dgm:bulletEnabled val="1"/>
        </dgm:presLayoutVars>
      </dgm:prSet>
      <dgm:spPr/>
    </dgm:pt>
    <dgm:pt modelId="{0E03B7C4-F7C0-43D7-84AF-D34AA2F62C71}" type="pres">
      <dgm:prSet presAssocID="{D210B6DA-09EB-4F1C-87F3-5507E40A2E0A}" presName="childText" presStyleLbl="revTx" presStyleIdx="2" presStyleCnt="4">
        <dgm:presLayoutVars>
          <dgm:bulletEnabled val="1"/>
        </dgm:presLayoutVars>
      </dgm:prSet>
      <dgm:spPr/>
    </dgm:pt>
    <dgm:pt modelId="{549BF03B-5EB5-41E9-8C13-1A58CAC70AA5}" type="pres">
      <dgm:prSet presAssocID="{2294D39B-BF4B-48CB-9B3B-79BCD2044FCA}" presName="parentText" presStyleLbl="node1" presStyleIdx="3" presStyleCnt="4">
        <dgm:presLayoutVars>
          <dgm:chMax val="0"/>
          <dgm:bulletEnabled val="1"/>
        </dgm:presLayoutVars>
      </dgm:prSet>
      <dgm:spPr/>
    </dgm:pt>
    <dgm:pt modelId="{E38FFC97-D074-481B-B9F7-8408EC5EE885}" type="pres">
      <dgm:prSet presAssocID="{2294D39B-BF4B-48CB-9B3B-79BCD2044FCA}" presName="childText" presStyleLbl="revTx" presStyleIdx="3" presStyleCnt="4">
        <dgm:presLayoutVars>
          <dgm:bulletEnabled val="1"/>
        </dgm:presLayoutVars>
      </dgm:prSet>
      <dgm:spPr/>
    </dgm:pt>
  </dgm:ptLst>
  <dgm:cxnLst>
    <dgm:cxn modelId="{D5C87E14-E425-4A45-9D04-E3DA24D4BF61}" srcId="{2E9CF8FA-E5E0-4F25-BCD6-D6573D4F8335}" destId="{D210B6DA-09EB-4F1C-87F3-5507E40A2E0A}" srcOrd="2" destOrd="0" parTransId="{D5C77B51-FC68-4FD2-8F5B-A07F44FFA442}" sibTransId="{A2BE2A1E-B08C-42FC-AF1D-188BA2CDACAE}"/>
    <dgm:cxn modelId="{BD53D829-4873-B741-A6D3-EEFB1249713C}" type="presOf" srcId="{DED983DB-D77C-4B2C-B9E7-77DD2B51EEB1}" destId="{0E03B7C4-F7C0-43D7-84AF-D34AA2F62C71}" srcOrd="0" destOrd="0" presId="urn:microsoft.com/office/officeart/2005/8/layout/vList2"/>
    <dgm:cxn modelId="{C957922C-83AD-498F-971A-A3032D6231E6}" srcId="{3DA5D8DE-D487-49FE-B8AC-D6D27721F089}" destId="{6AE6BBEA-260C-488F-B36D-202C959A17A9}" srcOrd="0" destOrd="0" parTransId="{E393F305-84F6-43D6-AC1A-F9309B68582C}" sibTransId="{270BC08B-3601-4C10-AC24-621C6B57BFAA}"/>
    <dgm:cxn modelId="{5278E238-7527-422F-BF53-6480F4560671}" srcId="{2E9CF8FA-E5E0-4F25-BCD6-D6573D4F8335}" destId="{2294D39B-BF4B-48CB-9B3B-79BCD2044FCA}" srcOrd="3" destOrd="0" parTransId="{231CD511-110D-42CF-9ED2-CD083C98BB7D}" sibTransId="{B8E464C9-5888-4223-91D4-2999633516B9}"/>
    <dgm:cxn modelId="{D61A083E-5868-4348-830B-B905288DDBFA}" type="presOf" srcId="{2E9CF8FA-E5E0-4F25-BCD6-D6573D4F8335}" destId="{F525F96C-3402-4EED-A818-FD27B969602C}" srcOrd="0" destOrd="0" presId="urn:microsoft.com/office/officeart/2005/8/layout/vList2"/>
    <dgm:cxn modelId="{696C303E-D670-4EBF-B001-DDA28DA0487B}" srcId="{292A37D8-945F-48E0-83DE-865A31118293}" destId="{5DD8FA2F-D36C-42D6-A72A-BFAA9040CA6D}" srcOrd="0" destOrd="0" parTransId="{59AE17B4-01FA-416A-8FEB-E2A8E996E167}" sibTransId="{A0EA2E19-4C7A-45C7-BA23-5A8BE4E131D4}"/>
    <dgm:cxn modelId="{5518C847-9B0A-A84E-8BAA-C52839A66015}" type="presOf" srcId="{292A37D8-945F-48E0-83DE-865A31118293}" destId="{B091E406-0590-4FA9-9CA9-98C3D8216394}" srcOrd="0" destOrd="0" presId="urn:microsoft.com/office/officeart/2005/8/layout/vList2"/>
    <dgm:cxn modelId="{794B3E6E-ABE8-48CE-B812-678618BD867C}" srcId="{2E9CF8FA-E5E0-4F25-BCD6-D6573D4F8335}" destId="{292A37D8-945F-48E0-83DE-865A31118293}" srcOrd="1" destOrd="0" parTransId="{F39E30CD-1A3B-4177-B1E6-DF1FE80BD118}" sibTransId="{7A0AA758-4B26-4899-8E98-4FFDDBE163F5}"/>
    <dgm:cxn modelId="{6CACF773-92D6-424A-B398-12461576E156}" type="presOf" srcId="{D210B6DA-09EB-4F1C-87F3-5507E40A2E0A}" destId="{3EB2EC4C-DEAB-467D-88DB-47E1B2146AB1}" srcOrd="0" destOrd="0" presId="urn:microsoft.com/office/officeart/2005/8/layout/vList2"/>
    <dgm:cxn modelId="{3FD29B74-94D0-D943-B482-E75144FA4C79}" type="presOf" srcId="{1EB70B87-9DA9-4C47-B4E7-B9C9A23B6B69}" destId="{E38FFC97-D074-481B-B9F7-8408EC5EE885}" srcOrd="0" destOrd="0" presId="urn:microsoft.com/office/officeart/2005/8/layout/vList2"/>
    <dgm:cxn modelId="{3B091D8B-B9C9-2042-8B3A-ACD02C9F088E}" type="presOf" srcId="{5DD8FA2F-D36C-42D6-A72A-BFAA9040CA6D}" destId="{32607A29-AFF5-4CF5-A936-DCB1FDF7654E}" srcOrd="0" destOrd="0" presId="urn:microsoft.com/office/officeart/2005/8/layout/vList2"/>
    <dgm:cxn modelId="{0B1456A6-A9D6-2D45-87B9-81515348B268}" type="presOf" srcId="{2294D39B-BF4B-48CB-9B3B-79BCD2044FCA}" destId="{549BF03B-5EB5-41E9-8C13-1A58CAC70AA5}" srcOrd="0" destOrd="0" presId="urn:microsoft.com/office/officeart/2005/8/layout/vList2"/>
    <dgm:cxn modelId="{0085B4A7-A6FA-4AEB-8AF6-6FAC309CAE86}" srcId="{2294D39B-BF4B-48CB-9B3B-79BCD2044FCA}" destId="{1EB70B87-9DA9-4C47-B4E7-B9C9A23B6B69}" srcOrd="0" destOrd="0" parTransId="{113ABFFC-CD93-4DBB-8F4D-851B31C5988A}" sibTransId="{80A4172C-0DBD-4AE7-9D2D-0B42335E8480}"/>
    <dgm:cxn modelId="{ACDFEBC2-3E99-6A46-8D2F-285EFF535977}" type="presOf" srcId="{3DA5D8DE-D487-49FE-B8AC-D6D27721F089}" destId="{EAE4434F-A440-4AC3-A07F-60EC89C34954}" srcOrd="0" destOrd="0" presId="urn:microsoft.com/office/officeart/2005/8/layout/vList2"/>
    <dgm:cxn modelId="{AD86B5CE-3A1F-41D7-93A0-0C633C39827A}" srcId="{2E9CF8FA-E5E0-4F25-BCD6-D6573D4F8335}" destId="{3DA5D8DE-D487-49FE-B8AC-D6D27721F089}" srcOrd="0" destOrd="0" parTransId="{DB2A82ED-53B5-49F6-B862-4E14F7A8B0C0}" sibTransId="{D581B2DE-EEE9-4E70-A5C9-8596E980702B}"/>
    <dgm:cxn modelId="{12BEF9DF-0443-0543-A410-554ADA4C9BD6}" type="presOf" srcId="{6AE6BBEA-260C-488F-B36D-202C959A17A9}" destId="{3E1F9CD4-CFAF-4644-9E01-F52F017F0B7F}" srcOrd="0" destOrd="0" presId="urn:microsoft.com/office/officeart/2005/8/layout/vList2"/>
    <dgm:cxn modelId="{9DD8A6E4-A27C-4ED9-ABF8-FB01D8E5E722}" srcId="{D210B6DA-09EB-4F1C-87F3-5507E40A2E0A}" destId="{DED983DB-D77C-4B2C-B9E7-77DD2B51EEB1}" srcOrd="0" destOrd="0" parTransId="{527A5191-E2C6-4630-91EC-6289E83D3C28}" sibTransId="{D6828A86-97B8-45FC-9A24-E33B391769B3}"/>
    <dgm:cxn modelId="{ABB27818-6CBB-FD42-926C-BD52625D5FD1}" type="presParOf" srcId="{F525F96C-3402-4EED-A818-FD27B969602C}" destId="{EAE4434F-A440-4AC3-A07F-60EC89C34954}" srcOrd="0" destOrd="0" presId="urn:microsoft.com/office/officeart/2005/8/layout/vList2"/>
    <dgm:cxn modelId="{6855A4C3-8EA4-A94C-B2D3-5816DA315D34}" type="presParOf" srcId="{F525F96C-3402-4EED-A818-FD27B969602C}" destId="{3E1F9CD4-CFAF-4644-9E01-F52F017F0B7F}" srcOrd="1" destOrd="0" presId="urn:microsoft.com/office/officeart/2005/8/layout/vList2"/>
    <dgm:cxn modelId="{36B82ED3-CD14-0A45-BB59-501CBABC613C}" type="presParOf" srcId="{F525F96C-3402-4EED-A818-FD27B969602C}" destId="{B091E406-0590-4FA9-9CA9-98C3D8216394}" srcOrd="2" destOrd="0" presId="urn:microsoft.com/office/officeart/2005/8/layout/vList2"/>
    <dgm:cxn modelId="{E421AB13-AD2D-D546-8444-C85475CAF61E}" type="presParOf" srcId="{F525F96C-3402-4EED-A818-FD27B969602C}" destId="{32607A29-AFF5-4CF5-A936-DCB1FDF7654E}" srcOrd="3" destOrd="0" presId="urn:microsoft.com/office/officeart/2005/8/layout/vList2"/>
    <dgm:cxn modelId="{6A197AC3-3F3E-3247-8B24-9D30956854A6}" type="presParOf" srcId="{F525F96C-3402-4EED-A818-FD27B969602C}" destId="{3EB2EC4C-DEAB-467D-88DB-47E1B2146AB1}" srcOrd="4" destOrd="0" presId="urn:microsoft.com/office/officeart/2005/8/layout/vList2"/>
    <dgm:cxn modelId="{43CDCE97-F57A-2243-A6E1-FC7C3F0EC742}" type="presParOf" srcId="{F525F96C-3402-4EED-A818-FD27B969602C}" destId="{0E03B7C4-F7C0-43D7-84AF-D34AA2F62C71}" srcOrd="5" destOrd="0" presId="urn:microsoft.com/office/officeart/2005/8/layout/vList2"/>
    <dgm:cxn modelId="{702C76A3-B8F4-F845-A06E-E72A8A7B684D}" type="presParOf" srcId="{F525F96C-3402-4EED-A818-FD27B969602C}" destId="{549BF03B-5EB5-41E9-8C13-1A58CAC70AA5}" srcOrd="6" destOrd="0" presId="urn:microsoft.com/office/officeart/2005/8/layout/vList2"/>
    <dgm:cxn modelId="{16F8ADA1-3528-5943-87CE-7DB2EA9C6A81}" type="presParOf" srcId="{F525F96C-3402-4EED-A818-FD27B969602C}" destId="{E38FFC97-D074-481B-B9F7-8408EC5EE885}" srcOrd="7"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E81BB10-9CBB-4D15-BF8D-AE6EED6EA753}"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GB"/>
        </a:p>
      </dgm:t>
    </dgm:pt>
    <dgm:pt modelId="{9C91E07A-0B07-4D86-B8E5-A9B4E363E07D}">
      <dgm:prSet custT="1"/>
      <dgm:spPr/>
      <dgm:t>
        <a:bodyPr/>
        <a:lstStyle/>
        <a:p>
          <a:pPr rtl="0"/>
          <a:r>
            <a:rPr lang="en-GB" sz="1600" b="0" dirty="0">
              <a:latin typeface="Segoe UI" panose="020B0502040204020203" pitchFamily="34" charset="0"/>
              <a:ea typeface="Segoe UI" panose="020B0502040204020203" pitchFamily="34" charset="0"/>
              <a:cs typeface="Segoe UI" panose="020B0502040204020203" pitchFamily="34" charset="0"/>
            </a:rPr>
            <a:t>Irritates others by:</a:t>
          </a:r>
        </a:p>
      </dgm:t>
    </dgm:pt>
    <dgm:pt modelId="{F273BB4E-97B9-4D1F-B6C5-5D3FF4CD7A46}" type="parTrans" cxnId="{FCDEC6C3-7AB3-4D32-8F48-3AA15A187760}">
      <dgm:prSet/>
      <dgm:spPr/>
      <dgm:t>
        <a:bodyPr/>
        <a:lstStyle/>
        <a:p>
          <a:endParaRPr lang="en-GB" sz="1200"/>
        </a:p>
      </dgm:t>
    </dgm:pt>
    <dgm:pt modelId="{99E485FA-2428-4965-9A5E-A193561CC230}" type="sibTrans" cxnId="{FCDEC6C3-7AB3-4D32-8F48-3AA15A187760}">
      <dgm:prSet/>
      <dgm:spPr/>
      <dgm:t>
        <a:bodyPr/>
        <a:lstStyle/>
        <a:p>
          <a:endParaRPr lang="en-GB" sz="1200"/>
        </a:p>
      </dgm:t>
    </dgm:pt>
    <dgm:pt modelId="{40D1FA92-511C-412D-8D9D-0028883B56BD}">
      <dgm:prSet custT="1"/>
      <dgm:spPr/>
      <dgm:t>
        <a:bodyPr/>
        <a:lstStyle/>
        <a:p>
          <a:pPr rtl="0"/>
          <a:r>
            <a:rPr lang="en-GB" sz="1400" dirty="0"/>
            <a:t>Wanting to change things quickly</a:t>
          </a:r>
        </a:p>
      </dgm:t>
    </dgm:pt>
    <dgm:pt modelId="{C601DA0E-030F-42B5-AA1B-6599371F969F}" type="parTrans" cxnId="{94BFBAE2-DBD8-40D7-AC8B-7AB23037D444}">
      <dgm:prSet/>
      <dgm:spPr/>
      <dgm:t>
        <a:bodyPr/>
        <a:lstStyle/>
        <a:p>
          <a:endParaRPr lang="en-GB" sz="1200"/>
        </a:p>
      </dgm:t>
    </dgm:pt>
    <dgm:pt modelId="{76A63AF1-601A-473C-8019-8E5575A0AC17}" type="sibTrans" cxnId="{94BFBAE2-DBD8-40D7-AC8B-7AB23037D444}">
      <dgm:prSet/>
      <dgm:spPr/>
      <dgm:t>
        <a:bodyPr/>
        <a:lstStyle/>
        <a:p>
          <a:endParaRPr lang="en-GB" sz="1200"/>
        </a:p>
      </dgm:t>
    </dgm:pt>
    <dgm:pt modelId="{D6965137-FA68-4224-BC0D-168119597C86}">
      <dgm:prSet custT="1"/>
      <dgm:spPr/>
      <dgm:t>
        <a:bodyPr/>
        <a:lstStyle/>
        <a:p>
          <a:pPr rtl="0"/>
          <a:r>
            <a:rPr lang="en-GB" sz="1400" dirty="0"/>
            <a:t>Moving from change initiative to another</a:t>
          </a:r>
        </a:p>
      </dgm:t>
    </dgm:pt>
    <dgm:pt modelId="{7B468F26-FB3B-481A-BD9A-C6B350FA8EC4}" type="parTrans" cxnId="{33671648-41B9-4104-B12F-EFA92340DAFA}">
      <dgm:prSet/>
      <dgm:spPr/>
      <dgm:t>
        <a:bodyPr/>
        <a:lstStyle/>
        <a:p>
          <a:endParaRPr lang="en-GB" sz="1200"/>
        </a:p>
      </dgm:t>
    </dgm:pt>
    <dgm:pt modelId="{266A2858-D8DF-450C-A07D-9E94002B9ED0}" type="sibTrans" cxnId="{33671648-41B9-4104-B12F-EFA92340DAFA}">
      <dgm:prSet/>
      <dgm:spPr/>
      <dgm:t>
        <a:bodyPr/>
        <a:lstStyle/>
        <a:p>
          <a:endParaRPr lang="en-GB" sz="1200"/>
        </a:p>
      </dgm:t>
    </dgm:pt>
    <dgm:pt modelId="{0787B583-ED9D-4532-8ACC-639E0330F417}">
      <dgm:prSet custT="1"/>
      <dgm:spPr/>
      <dgm:t>
        <a:bodyPr/>
        <a:lstStyle/>
        <a:p>
          <a:pPr rtl="0"/>
          <a:r>
            <a:rPr lang="en-GB" sz="1400" dirty="0"/>
            <a:t>Having too much enthusiasm for change rather than consolidation</a:t>
          </a:r>
          <a:br>
            <a:rPr lang="en-GB" sz="1400" dirty="0"/>
          </a:br>
          <a:endParaRPr lang="en-GB" sz="1400" dirty="0"/>
        </a:p>
      </dgm:t>
    </dgm:pt>
    <dgm:pt modelId="{194AC46B-1A7D-44F3-971A-AEEE686F3DF2}" type="parTrans" cxnId="{CF018BD0-7C0D-483D-B35E-F111669B3713}">
      <dgm:prSet/>
      <dgm:spPr/>
      <dgm:t>
        <a:bodyPr/>
        <a:lstStyle/>
        <a:p>
          <a:endParaRPr lang="en-GB" sz="1200"/>
        </a:p>
      </dgm:t>
    </dgm:pt>
    <dgm:pt modelId="{E8FB7EC2-AB2B-4AF5-885F-5A04520FF30B}" type="sibTrans" cxnId="{CF018BD0-7C0D-483D-B35E-F111669B3713}">
      <dgm:prSet/>
      <dgm:spPr/>
      <dgm:t>
        <a:bodyPr/>
        <a:lstStyle/>
        <a:p>
          <a:endParaRPr lang="en-GB" sz="1200"/>
        </a:p>
      </dgm:t>
    </dgm:pt>
    <dgm:pt modelId="{5E1675C6-1CEE-4E4F-954F-F0B0397757EE}">
      <dgm:prSet custT="1"/>
      <dgm:spPr/>
      <dgm:t>
        <a:bodyPr/>
        <a:lstStyle/>
        <a:p>
          <a:pPr rtl="0"/>
          <a:r>
            <a:rPr lang="en-GB" sz="1600" b="0" dirty="0">
              <a:latin typeface="Segoe UI" panose="020B0502040204020203" pitchFamily="34" charset="0"/>
              <a:ea typeface="Segoe UI" panose="020B0502040204020203" pitchFamily="34" charset="0"/>
              <a:cs typeface="Segoe UI" panose="020B0502040204020203" pitchFamily="34" charset="0"/>
            </a:rPr>
            <a:t>You can help them by:</a:t>
          </a:r>
        </a:p>
      </dgm:t>
    </dgm:pt>
    <dgm:pt modelId="{D46034EA-CD93-470C-8ED9-368F8806B6AF}" type="parTrans" cxnId="{B6EA7953-B072-4B80-85E1-9F341A2FCAE9}">
      <dgm:prSet/>
      <dgm:spPr/>
      <dgm:t>
        <a:bodyPr/>
        <a:lstStyle/>
        <a:p>
          <a:endParaRPr lang="en-GB" sz="1200"/>
        </a:p>
      </dgm:t>
    </dgm:pt>
    <dgm:pt modelId="{B4BCD8D5-C31E-47A8-A4E3-13AF39AF8426}" type="sibTrans" cxnId="{B6EA7953-B072-4B80-85E1-9F341A2FCAE9}">
      <dgm:prSet/>
      <dgm:spPr/>
      <dgm:t>
        <a:bodyPr/>
        <a:lstStyle/>
        <a:p>
          <a:endParaRPr lang="en-GB" sz="1200"/>
        </a:p>
      </dgm:t>
    </dgm:pt>
    <dgm:pt modelId="{51EECD90-59FB-4025-86E9-1641A7B4EC41}">
      <dgm:prSet custT="1"/>
      <dgm:spPr/>
      <dgm:t>
        <a:bodyPr/>
        <a:lstStyle/>
        <a:p>
          <a:pPr rtl="0"/>
          <a:r>
            <a:rPr lang="en-GB" sz="1400" dirty="0"/>
            <a:t>Allowing them to take charge of a significant area of work</a:t>
          </a:r>
        </a:p>
      </dgm:t>
    </dgm:pt>
    <dgm:pt modelId="{D9F7ED9B-45A8-4334-845E-74D48A711A47}" type="parTrans" cxnId="{5FAE475C-BCE7-47C9-B279-EB970100C794}">
      <dgm:prSet/>
      <dgm:spPr/>
      <dgm:t>
        <a:bodyPr/>
        <a:lstStyle/>
        <a:p>
          <a:endParaRPr lang="en-GB" sz="1200"/>
        </a:p>
      </dgm:t>
    </dgm:pt>
    <dgm:pt modelId="{D2EE3537-3D0C-4987-A2B4-3A2A1990875D}" type="sibTrans" cxnId="{5FAE475C-BCE7-47C9-B279-EB970100C794}">
      <dgm:prSet/>
      <dgm:spPr/>
      <dgm:t>
        <a:bodyPr/>
        <a:lstStyle/>
        <a:p>
          <a:endParaRPr lang="en-GB" sz="1200"/>
        </a:p>
      </dgm:t>
    </dgm:pt>
    <dgm:pt modelId="{BE8DFD5D-F834-4710-BE1C-5779DEF7A15F}">
      <dgm:prSet custT="1"/>
      <dgm:spPr/>
      <dgm:t>
        <a:bodyPr/>
        <a:lstStyle/>
        <a:p>
          <a:pPr rtl="0"/>
          <a:r>
            <a:rPr lang="en-GB" sz="1400" dirty="0"/>
            <a:t>Talking things through with them enthusiastically</a:t>
          </a:r>
        </a:p>
      </dgm:t>
    </dgm:pt>
    <dgm:pt modelId="{91A181F0-6C9E-4414-8C7B-79F65862D771}" type="parTrans" cxnId="{E908AAB3-7D2B-4AC3-88AB-123E1F7F9935}">
      <dgm:prSet/>
      <dgm:spPr/>
      <dgm:t>
        <a:bodyPr/>
        <a:lstStyle/>
        <a:p>
          <a:endParaRPr lang="en-GB" sz="1200"/>
        </a:p>
      </dgm:t>
    </dgm:pt>
    <dgm:pt modelId="{8CFC6425-189D-4BEA-8106-1047BCDEE71A}" type="sibTrans" cxnId="{E908AAB3-7D2B-4AC3-88AB-123E1F7F9935}">
      <dgm:prSet/>
      <dgm:spPr/>
      <dgm:t>
        <a:bodyPr/>
        <a:lstStyle/>
        <a:p>
          <a:endParaRPr lang="en-GB" sz="1200"/>
        </a:p>
      </dgm:t>
    </dgm:pt>
    <dgm:pt modelId="{53ACD3A3-E8CE-4B03-9F4F-BAC0C48D5468}">
      <dgm:prSet custT="1"/>
      <dgm:spPr/>
      <dgm:t>
        <a:bodyPr/>
        <a:lstStyle/>
        <a:p>
          <a:pPr rtl="0"/>
          <a:r>
            <a:rPr lang="en-GB" sz="1400" dirty="0"/>
            <a:t>Tapping into their creativity</a:t>
          </a:r>
        </a:p>
      </dgm:t>
    </dgm:pt>
    <dgm:pt modelId="{CB0C0FAD-8BA7-40B7-8FD3-3786D627485B}" type="parTrans" cxnId="{02F154B5-2807-43DE-B99E-7230C5203A2F}">
      <dgm:prSet/>
      <dgm:spPr/>
      <dgm:t>
        <a:bodyPr/>
        <a:lstStyle/>
        <a:p>
          <a:endParaRPr lang="en-GB" sz="1200"/>
        </a:p>
      </dgm:t>
    </dgm:pt>
    <dgm:pt modelId="{6478061D-9F00-4F4B-88E1-A9210045A150}" type="sibTrans" cxnId="{02F154B5-2807-43DE-B99E-7230C5203A2F}">
      <dgm:prSet/>
      <dgm:spPr/>
      <dgm:t>
        <a:bodyPr/>
        <a:lstStyle/>
        <a:p>
          <a:endParaRPr lang="en-GB" sz="1200"/>
        </a:p>
      </dgm:t>
    </dgm:pt>
    <dgm:pt modelId="{19BD8FB2-8019-46C2-B8D9-D4F6C5B145BD}" type="pres">
      <dgm:prSet presAssocID="{1E81BB10-9CBB-4D15-BF8D-AE6EED6EA753}" presName="linear" presStyleCnt="0">
        <dgm:presLayoutVars>
          <dgm:animLvl val="lvl"/>
          <dgm:resizeHandles val="exact"/>
        </dgm:presLayoutVars>
      </dgm:prSet>
      <dgm:spPr/>
    </dgm:pt>
    <dgm:pt modelId="{0100F2A6-2BD6-47B7-88D4-6B48E8EE3A77}" type="pres">
      <dgm:prSet presAssocID="{9C91E07A-0B07-4D86-B8E5-A9B4E363E07D}" presName="parentText" presStyleLbl="node1" presStyleIdx="0" presStyleCnt="2" custScaleY="35579" custLinFactNeighborX="-983" custLinFactNeighborY="-856">
        <dgm:presLayoutVars>
          <dgm:chMax val="0"/>
          <dgm:bulletEnabled val="1"/>
        </dgm:presLayoutVars>
      </dgm:prSet>
      <dgm:spPr/>
    </dgm:pt>
    <dgm:pt modelId="{537AE937-40F8-4A74-AD57-B0F9D6F2FB71}" type="pres">
      <dgm:prSet presAssocID="{9C91E07A-0B07-4D86-B8E5-A9B4E363E07D}" presName="childText" presStyleLbl="revTx" presStyleIdx="0" presStyleCnt="2">
        <dgm:presLayoutVars>
          <dgm:bulletEnabled val="1"/>
        </dgm:presLayoutVars>
      </dgm:prSet>
      <dgm:spPr/>
    </dgm:pt>
    <dgm:pt modelId="{8E32862F-60AA-46FC-8BBD-58D9A1ADE322}" type="pres">
      <dgm:prSet presAssocID="{5E1675C6-1CEE-4E4F-954F-F0B0397757EE}" presName="parentText" presStyleLbl="node1" presStyleIdx="1" presStyleCnt="2" custScaleY="28502">
        <dgm:presLayoutVars>
          <dgm:chMax val="0"/>
          <dgm:bulletEnabled val="1"/>
        </dgm:presLayoutVars>
      </dgm:prSet>
      <dgm:spPr/>
    </dgm:pt>
    <dgm:pt modelId="{78BB25C8-C50A-46EE-A227-D2D26AE9467C}" type="pres">
      <dgm:prSet presAssocID="{5E1675C6-1CEE-4E4F-954F-F0B0397757EE}" presName="childText" presStyleLbl="revTx" presStyleIdx="1" presStyleCnt="2">
        <dgm:presLayoutVars>
          <dgm:bulletEnabled val="1"/>
        </dgm:presLayoutVars>
      </dgm:prSet>
      <dgm:spPr/>
    </dgm:pt>
  </dgm:ptLst>
  <dgm:cxnLst>
    <dgm:cxn modelId="{5D15CE2E-2775-4A48-91A6-2772555AEE1A}" type="presOf" srcId="{0787B583-ED9D-4532-8ACC-639E0330F417}" destId="{537AE937-40F8-4A74-AD57-B0F9D6F2FB71}" srcOrd="0" destOrd="2" presId="urn:microsoft.com/office/officeart/2005/8/layout/vList2"/>
    <dgm:cxn modelId="{A0E25037-8D6D-6049-A2CC-6DC1C47D4E45}" type="presOf" srcId="{1E81BB10-9CBB-4D15-BF8D-AE6EED6EA753}" destId="{19BD8FB2-8019-46C2-B8D9-D4F6C5B145BD}" srcOrd="0" destOrd="0" presId="urn:microsoft.com/office/officeart/2005/8/layout/vList2"/>
    <dgm:cxn modelId="{33671648-41B9-4104-B12F-EFA92340DAFA}" srcId="{9C91E07A-0B07-4D86-B8E5-A9B4E363E07D}" destId="{D6965137-FA68-4224-BC0D-168119597C86}" srcOrd="1" destOrd="0" parTransId="{7B468F26-FB3B-481A-BD9A-C6B350FA8EC4}" sibTransId="{266A2858-D8DF-450C-A07D-9E94002B9ED0}"/>
    <dgm:cxn modelId="{B6EA7953-B072-4B80-85E1-9F341A2FCAE9}" srcId="{1E81BB10-9CBB-4D15-BF8D-AE6EED6EA753}" destId="{5E1675C6-1CEE-4E4F-954F-F0B0397757EE}" srcOrd="1" destOrd="0" parTransId="{D46034EA-CD93-470C-8ED9-368F8806B6AF}" sibTransId="{B4BCD8D5-C31E-47A8-A4E3-13AF39AF8426}"/>
    <dgm:cxn modelId="{5FAE475C-BCE7-47C9-B279-EB970100C794}" srcId="{5E1675C6-1CEE-4E4F-954F-F0B0397757EE}" destId="{51EECD90-59FB-4025-86E9-1641A7B4EC41}" srcOrd="0" destOrd="0" parTransId="{D9F7ED9B-45A8-4334-845E-74D48A711A47}" sibTransId="{D2EE3537-3D0C-4987-A2B4-3A2A1990875D}"/>
    <dgm:cxn modelId="{25E96E7E-3B41-A549-A670-770CA7E47421}" type="presOf" srcId="{51EECD90-59FB-4025-86E9-1641A7B4EC41}" destId="{78BB25C8-C50A-46EE-A227-D2D26AE9467C}" srcOrd="0" destOrd="0" presId="urn:microsoft.com/office/officeart/2005/8/layout/vList2"/>
    <dgm:cxn modelId="{8E092DAC-AF66-7F48-90B7-0C847D610BE9}" type="presOf" srcId="{D6965137-FA68-4224-BC0D-168119597C86}" destId="{537AE937-40F8-4A74-AD57-B0F9D6F2FB71}" srcOrd="0" destOrd="1" presId="urn:microsoft.com/office/officeart/2005/8/layout/vList2"/>
    <dgm:cxn modelId="{79A351AD-2F14-3D4A-81CE-F929551D3F72}" type="presOf" srcId="{40D1FA92-511C-412D-8D9D-0028883B56BD}" destId="{537AE937-40F8-4A74-AD57-B0F9D6F2FB71}" srcOrd="0" destOrd="0" presId="urn:microsoft.com/office/officeart/2005/8/layout/vList2"/>
    <dgm:cxn modelId="{E908AAB3-7D2B-4AC3-88AB-123E1F7F9935}" srcId="{5E1675C6-1CEE-4E4F-954F-F0B0397757EE}" destId="{BE8DFD5D-F834-4710-BE1C-5779DEF7A15F}" srcOrd="1" destOrd="0" parTransId="{91A181F0-6C9E-4414-8C7B-79F65862D771}" sibTransId="{8CFC6425-189D-4BEA-8106-1047BCDEE71A}"/>
    <dgm:cxn modelId="{02F154B5-2807-43DE-B99E-7230C5203A2F}" srcId="{5E1675C6-1CEE-4E4F-954F-F0B0397757EE}" destId="{53ACD3A3-E8CE-4B03-9F4F-BAC0C48D5468}" srcOrd="2" destOrd="0" parTransId="{CB0C0FAD-8BA7-40B7-8FD3-3786D627485B}" sibTransId="{6478061D-9F00-4F4B-88E1-A9210045A150}"/>
    <dgm:cxn modelId="{5EDE4AB8-D428-1F40-A691-57E26D37A85E}" type="presOf" srcId="{BE8DFD5D-F834-4710-BE1C-5779DEF7A15F}" destId="{78BB25C8-C50A-46EE-A227-D2D26AE9467C}" srcOrd="0" destOrd="1" presId="urn:microsoft.com/office/officeart/2005/8/layout/vList2"/>
    <dgm:cxn modelId="{FCDEC6C3-7AB3-4D32-8F48-3AA15A187760}" srcId="{1E81BB10-9CBB-4D15-BF8D-AE6EED6EA753}" destId="{9C91E07A-0B07-4D86-B8E5-A9B4E363E07D}" srcOrd="0" destOrd="0" parTransId="{F273BB4E-97B9-4D1F-B6C5-5D3FF4CD7A46}" sibTransId="{99E485FA-2428-4965-9A5E-A193561CC230}"/>
    <dgm:cxn modelId="{CF018BD0-7C0D-483D-B35E-F111669B3713}" srcId="{9C91E07A-0B07-4D86-B8E5-A9B4E363E07D}" destId="{0787B583-ED9D-4532-8ACC-639E0330F417}" srcOrd="2" destOrd="0" parTransId="{194AC46B-1A7D-44F3-971A-AEEE686F3DF2}" sibTransId="{E8FB7EC2-AB2B-4AF5-885F-5A04520FF30B}"/>
    <dgm:cxn modelId="{94BFBAE2-DBD8-40D7-AC8B-7AB23037D444}" srcId="{9C91E07A-0B07-4D86-B8E5-A9B4E363E07D}" destId="{40D1FA92-511C-412D-8D9D-0028883B56BD}" srcOrd="0" destOrd="0" parTransId="{C601DA0E-030F-42B5-AA1B-6599371F969F}" sibTransId="{76A63AF1-601A-473C-8019-8E5575A0AC17}"/>
    <dgm:cxn modelId="{672983F0-2571-B446-813E-89C447C65EFB}" type="presOf" srcId="{53ACD3A3-E8CE-4B03-9F4F-BAC0C48D5468}" destId="{78BB25C8-C50A-46EE-A227-D2D26AE9467C}" srcOrd="0" destOrd="2" presId="urn:microsoft.com/office/officeart/2005/8/layout/vList2"/>
    <dgm:cxn modelId="{C13C27F5-ACF8-2F44-8508-EBBF35329A61}" type="presOf" srcId="{5E1675C6-1CEE-4E4F-954F-F0B0397757EE}" destId="{8E32862F-60AA-46FC-8BBD-58D9A1ADE322}" srcOrd="0" destOrd="0" presId="urn:microsoft.com/office/officeart/2005/8/layout/vList2"/>
    <dgm:cxn modelId="{C1F365FE-DB64-D747-95B8-5F38C94BAE2B}" type="presOf" srcId="{9C91E07A-0B07-4D86-B8E5-A9B4E363E07D}" destId="{0100F2A6-2BD6-47B7-88D4-6B48E8EE3A77}" srcOrd="0" destOrd="0" presId="urn:microsoft.com/office/officeart/2005/8/layout/vList2"/>
    <dgm:cxn modelId="{6CA5E8DD-C29F-474E-B00E-D0CF5DE66516}" type="presParOf" srcId="{19BD8FB2-8019-46C2-B8D9-D4F6C5B145BD}" destId="{0100F2A6-2BD6-47B7-88D4-6B48E8EE3A77}" srcOrd="0" destOrd="0" presId="urn:microsoft.com/office/officeart/2005/8/layout/vList2"/>
    <dgm:cxn modelId="{0941FDAD-B583-F44A-827E-E0F68703D188}" type="presParOf" srcId="{19BD8FB2-8019-46C2-B8D9-D4F6C5B145BD}" destId="{537AE937-40F8-4A74-AD57-B0F9D6F2FB71}" srcOrd="1" destOrd="0" presId="urn:microsoft.com/office/officeart/2005/8/layout/vList2"/>
    <dgm:cxn modelId="{2C7EF248-483E-6C43-99C6-769B79C8D2E3}" type="presParOf" srcId="{19BD8FB2-8019-46C2-B8D9-D4F6C5B145BD}" destId="{8E32862F-60AA-46FC-8BBD-58D9A1ADE322}" srcOrd="2" destOrd="0" presId="urn:microsoft.com/office/officeart/2005/8/layout/vList2"/>
    <dgm:cxn modelId="{075E8D70-33D0-F04C-AFAB-4CF178334158}" type="presParOf" srcId="{19BD8FB2-8019-46C2-B8D9-D4F6C5B145BD}" destId="{78BB25C8-C50A-46EE-A227-D2D26AE9467C}" srcOrd="3"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2D1FE-2617-4A2F-AA4A-195472A18610}">
      <dsp:nvSpPr>
        <dsp:cNvPr id="0" name=""/>
        <dsp:cNvSpPr/>
      </dsp:nvSpPr>
      <dsp:spPr>
        <a:xfrm>
          <a:off x="0" y="15888"/>
          <a:ext cx="4038600" cy="37460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GB" sz="1800" b="0" kern="1200" dirty="0">
              <a:latin typeface="Segoe UI" panose="020B0502040204020203" pitchFamily="34" charset="0"/>
              <a:ea typeface="Segoe UI" panose="020B0502040204020203" pitchFamily="34" charset="0"/>
              <a:cs typeface="Segoe UI" panose="020B0502040204020203" pitchFamily="34" charset="0"/>
            </a:rPr>
            <a:t>Focus</a:t>
          </a:r>
        </a:p>
      </dsp:txBody>
      <dsp:txXfrm>
        <a:off x="18287" y="34175"/>
        <a:ext cx="4002026" cy="338029"/>
      </dsp:txXfrm>
    </dsp:sp>
    <dsp:sp modelId="{6E9BF107-2F14-4F95-B530-ADD07879344E}">
      <dsp:nvSpPr>
        <dsp:cNvPr id="0" name=""/>
        <dsp:cNvSpPr/>
      </dsp:nvSpPr>
      <dsp:spPr>
        <a:xfrm>
          <a:off x="0" y="390491"/>
          <a:ext cx="4038600" cy="678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26"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n-GB" sz="1400" kern="1200" dirty="0"/>
            <a:t>Practical considerations, continuity</a:t>
          </a:r>
        </a:p>
      </dsp:txBody>
      <dsp:txXfrm>
        <a:off x="0" y="390491"/>
        <a:ext cx="4038600" cy="678960"/>
      </dsp:txXfrm>
    </dsp:sp>
    <dsp:sp modelId="{69EBA233-2C32-4137-A23B-917FCF1E0EF6}">
      <dsp:nvSpPr>
        <dsp:cNvPr id="0" name=""/>
        <dsp:cNvSpPr/>
      </dsp:nvSpPr>
      <dsp:spPr>
        <a:xfrm>
          <a:off x="0" y="1069451"/>
          <a:ext cx="4038600" cy="37241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GB" sz="1800" b="0" kern="1200" dirty="0">
              <a:latin typeface="Segoe UI" panose="020B0502040204020203" pitchFamily="34" charset="0"/>
              <a:ea typeface="Segoe UI" panose="020B0502040204020203" pitchFamily="34" charset="0"/>
              <a:cs typeface="Segoe UI" panose="020B0502040204020203" pitchFamily="34" charset="0"/>
            </a:rPr>
            <a:t>Wants</a:t>
          </a:r>
        </a:p>
      </dsp:txBody>
      <dsp:txXfrm>
        <a:off x="18180" y="1087631"/>
        <a:ext cx="4002240" cy="336056"/>
      </dsp:txXfrm>
    </dsp:sp>
    <dsp:sp modelId="{B20DBA8F-DE38-4132-AC30-957D27F46A7F}">
      <dsp:nvSpPr>
        <dsp:cNvPr id="0" name=""/>
        <dsp:cNvSpPr/>
      </dsp:nvSpPr>
      <dsp:spPr>
        <a:xfrm>
          <a:off x="0" y="1441867"/>
          <a:ext cx="4038600" cy="827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26"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n-GB" sz="1400" kern="1200" dirty="0"/>
            <a:t>See difference between what should be preserved</a:t>
          </a:r>
        </a:p>
        <a:p>
          <a:pPr marL="114300" lvl="1" indent="-114300" algn="l" defTabSz="622300" rtl="0">
            <a:lnSpc>
              <a:spcPct val="90000"/>
            </a:lnSpc>
            <a:spcBef>
              <a:spcPct val="0"/>
            </a:spcBef>
            <a:spcAft>
              <a:spcPct val="20000"/>
            </a:spcAft>
            <a:buChar char="•"/>
          </a:pPr>
          <a:r>
            <a:rPr lang="en-GB" sz="1400" kern="1200" dirty="0"/>
            <a:t>What could be changed</a:t>
          </a:r>
          <a:br>
            <a:rPr lang="en-GB" sz="1400" kern="1200" dirty="0"/>
          </a:br>
          <a:endParaRPr lang="en-GB" sz="1400" kern="1200" dirty="0"/>
        </a:p>
      </dsp:txBody>
      <dsp:txXfrm>
        <a:off x="0" y="1441867"/>
        <a:ext cx="4038600" cy="827482"/>
      </dsp:txXfrm>
    </dsp:sp>
    <dsp:sp modelId="{00B8124F-BF6B-4FA5-91E6-B83A89B59132}">
      <dsp:nvSpPr>
        <dsp:cNvPr id="0" name=""/>
        <dsp:cNvSpPr/>
      </dsp:nvSpPr>
      <dsp:spPr>
        <a:xfrm>
          <a:off x="0" y="2269350"/>
          <a:ext cx="4038600" cy="367127"/>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GB" sz="1800" b="0" kern="1200" dirty="0">
              <a:latin typeface="Segoe UI" panose="020B0502040204020203" pitchFamily="34" charset="0"/>
              <a:ea typeface="Segoe UI" panose="020B0502040204020203" pitchFamily="34" charset="0"/>
              <a:cs typeface="Segoe UI" panose="020B0502040204020203" pitchFamily="34" charset="0"/>
            </a:rPr>
            <a:t>Concerned</a:t>
          </a:r>
        </a:p>
      </dsp:txBody>
      <dsp:txXfrm>
        <a:off x="17922" y="2287272"/>
        <a:ext cx="4002756" cy="331283"/>
      </dsp:txXfrm>
    </dsp:sp>
    <dsp:sp modelId="{B38D20B1-1604-4219-BA64-DC5BEC9E7742}">
      <dsp:nvSpPr>
        <dsp:cNvPr id="0" name=""/>
        <dsp:cNvSpPr/>
      </dsp:nvSpPr>
      <dsp:spPr>
        <a:xfrm>
          <a:off x="0" y="2636478"/>
          <a:ext cx="4038600" cy="482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26"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n-GB" sz="1400" kern="1200" dirty="0"/>
            <a:t>With what needs to be kept</a:t>
          </a:r>
        </a:p>
      </dsp:txBody>
      <dsp:txXfrm>
        <a:off x="0" y="2636478"/>
        <a:ext cx="4038600" cy="482319"/>
      </dsp:txXfrm>
    </dsp:sp>
    <dsp:sp modelId="{A03615F9-28C5-4A41-934B-1FC65F408C5B}">
      <dsp:nvSpPr>
        <dsp:cNvPr id="0" name=""/>
        <dsp:cNvSpPr/>
      </dsp:nvSpPr>
      <dsp:spPr>
        <a:xfrm>
          <a:off x="0" y="3118797"/>
          <a:ext cx="4038600" cy="35623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GB" sz="1800" b="0" kern="1200" dirty="0">
              <a:latin typeface="Segoe UI" panose="020B0502040204020203" pitchFamily="34" charset="0"/>
              <a:ea typeface="Segoe UI" panose="020B0502040204020203" pitchFamily="34" charset="0"/>
              <a:cs typeface="Segoe UI" panose="020B0502040204020203" pitchFamily="34" charset="0"/>
            </a:rPr>
            <a:t>Dislikes</a:t>
          </a:r>
        </a:p>
      </dsp:txBody>
      <dsp:txXfrm>
        <a:off x="17390" y="3136187"/>
        <a:ext cx="4003820" cy="321456"/>
      </dsp:txXfrm>
    </dsp:sp>
    <dsp:sp modelId="{EEA3469B-6DF4-4967-8175-360134D338B1}">
      <dsp:nvSpPr>
        <dsp:cNvPr id="0" name=""/>
        <dsp:cNvSpPr/>
      </dsp:nvSpPr>
      <dsp:spPr>
        <a:xfrm>
          <a:off x="0" y="3475034"/>
          <a:ext cx="4038600" cy="678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26"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n-GB" sz="1400" kern="1200" dirty="0"/>
            <a:t>Brainstorming, being rushed, empty promises</a:t>
          </a:r>
        </a:p>
      </dsp:txBody>
      <dsp:txXfrm>
        <a:off x="0" y="3475034"/>
        <a:ext cx="4038600" cy="6789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B10A98-F847-4E46-BFA0-678D85585175}">
      <dsp:nvSpPr>
        <dsp:cNvPr id="0" name=""/>
        <dsp:cNvSpPr/>
      </dsp:nvSpPr>
      <dsp:spPr>
        <a:xfrm>
          <a:off x="0" y="596301"/>
          <a:ext cx="4038600" cy="34649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GB" sz="1800" b="0" kern="1200" dirty="0">
              <a:latin typeface="Segoe UI" panose="020B0502040204020203" pitchFamily="34" charset="0"/>
              <a:ea typeface="Segoe UI" panose="020B0502040204020203" pitchFamily="34" charset="0"/>
              <a:cs typeface="Segoe UI" panose="020B0502040204020203" pitchFamily="34" charset="0"/>
            </a:rPr>
            <a:t>Irritates others by:</a:t>
          </a:r>
        </a:p>
      </dsp:txBody>
      <dsp:txXfrm>
        <a:off x="16915" y="613216"/>
        <a:ext cx="4004770" cy="312666"/>
      </dsp:txXfrm>
    </dsp:sp>
    <dsp:sp modelId="{D6AF1AD4-252D-45D5-82C6-2613407A332A}">
      <dsp:nvSpPr>
        <dsp:cNvPr id="0" name=""/>
        <dsp:cNvSpPr/>
      </dsp:nvSpPr>
      <dsp:spPr>
        <a:xfrm>
          <a:off x="0" y="942797"/>
          <a:ext cx="4038600"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26"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n-GB" sz="1400" kern="1200" dirty="0"/>
            <a:t>Wanting to take their time over things</a:t>
          </a:r>
        </a:p>
        <a:p>
          <a:pPr marL="114300" lvl="1" indent="-114300" algn="l" defTabSz="622300" rtl="0">
            <a:lnSpc>
              <a:spcPct val="90000"/>
            </a:lnSpc>
            <a:spcBef>
              <a:spcPct val="0"/>
            </a:spcBef>
            <a:spcAft>
              <a:spcPct val="20000"/>
            </a:spcAft>
            <a:buChar char="•"/>
          </a:pPr>
          <a:r>
            <a:rPr lang="en-GB" sz="1400" kern="1200" dirty="0"/>
            <a:t>Looking into the detail</a:t>
          </a:r>
        </a:p>
        <a:p>
          <a:pPr marL="114300" lvl="1" indent="-114300" algn="l" defTabSz="622300" rtl="0">
            <a:lnSpc>
              <a:spcPct val="90000"/>
            </a:lnSpc>
            <a:spcBef>
              <a:spcPct val="0"/>
            </a:spcBef>
            <a:spcAft>
              <a:spcPct val="20000"/>
            </a:spcAft>
            <a:buChar char="•"/>
          </a:pPr>
          <a:r>
            <a:rPr lang="en-GB" sz="1400" kern="1200" dirty="0"/>
            <a:t>Being</a:t>
          </a:r>
          <a:r>
            <a:rPr lang="en-GB" sz="1400" b="1" kern="1200" dirty="0"/>
            <a:t> </a:t>
          </a:r>
          <a:r>
            <a:rPr lang="en-GB" sz="1400" kern="1200" dirty="0"/>
            <a:t>unwilling to embrace change for change’s sake</a:t>
          </a:r>
          <a:br>
            <a:rPr lang="en-GB" sz="1400" kern="1200" dirty="0"/>
          </a:br>
          <a:endParaRPr lang="en-GB" sz="1400" kern="1200" dirty="0"/>
        </a:p>
      </dsp:txBody>
      <dsp:txXfrm>
        <a:off x="0" y="942797"/>
        <a:ext cx="4038600" cy="1059840"/>
      </dsp:txXfrm>
    </dsp:sp>
    <dsp:sp modelId="{657A42CB-E21A-425C-8D67-B54129F57B8F}">
      <dsp:nvSpPr>
        <dsp:cNvPr id="0" name=""/>
        <dsp:cNvSpPr/>
      </dsp:nvSpPr>
      <dsp:spPr>
        <a:xfrm>
          <a:off x="0" y="2005086"/>
          <a:ext cx="4038600" cy="35083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GB" sz="1800" b="0" kern="1200" dirty="0">
              <a:latin typeface="Segoe UI" panose="020B0502040204020203" pitchFamily="34" charset="0"/>
              <a:ea typeface="Segoe UI" panose="020B0502040204020203" pitchFamily="34" charset="0"/>
              <a:cs typeface="Segoe UI" panose="020B0502040204020203" pitchFamily="34" charset="0"/>
            </a:rPr>
            <a:t>You can help them by:</a:t>
          </a:r>
        </a:p>
      </dsp:txBody>
      <dsp:txXfrm>
        <a:off x="17126" y="2022212"/>
        <a:ext cx="4004348" cy="316581"/>
      </dsp:txXfrm>
    </dsp:sp>
    <dsp:sp modelId="{9D687E62-9CA9-4C5A-8B11-145E88C5F36A}">
      <dsp:nvSpPr>
        <dsp:cNvPr id="0" name=""/>
        <dsp:cNvSpPr/>
      </dsp:nvSpPr>
      <dsp:spPr>
        <a:xfrm>
          <a:off x="0" y="2353471"/>
          <a:ext cx="4038600"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26"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n-GB" sz="1400" kern="1200" dirty="0"/>
            <a:t>Ensuring that something stays the same</a:t>
          </a:r>
        </a:p>
        <a:p>
          <a:pPr marL="114300" lvl="1" indent="-114300" algn="l" defTabSz="622300" rtl="0">
            <a:lnSpc>
              <a:spcPct val="90000"/>
            </a:lnSpc>
            <a:spcBef>
              <a:spcPct val="0"/>
            </a:spcBef>
            <a:spcAft>
              <a:spcPct val="20000"/>
            </a:spcAft>
            <a:buChar char="•"/>
          </a:pPr>
          <a:r>
            <a:rPr lang="en-GB" sz="1400" kern="1200" dirty="0"/>
            <a:t>Giving them plenty of time to adjust</a:t>
          </a:r>
        </a:p>
        <a:p>
          <a:pPr marL="114300" lvl="1" indent="-114300" algn="l" defTabSz="622300" rtl="0">
            <a:lnSpc>
              <a:spcPct val="90000"/>
            </a:lnSpc>
            <a:spcBef>
              <a:spcPct val="0"/>
            </a:spcBef>
            <a:spcAft>
              <a:spcPct val="20000"/>
            </a:spcAft>
            <a:buChar char="•"/>
          </a:pPr>
          <a:r>
            <a:rPr lang="en-GB" sz="1400" kern="1200" dirty="0"/>
            <a:t>Giving them relevant things to read and think about </a:t>
          </a:r>
        </a:p>
      </dsp:txBody>
      <dsp:txXfrm>
        <a:off x="0" y="2353471"/>
        <a:ext cx="4038600" cy="10598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C5D6DC-4956-418F-9BDA-A8C3910C4DA1}">
      <dsp:nvSpPr>
        <dsp:cNvPr id="0" name=""/>
        <dsp:cNvSpPr/>
      </dsp:nvSpPr>
      <dsp:spPr>
        <a:xfrm>
          <a:off x="0" y="45691"/>
          <a:ext cx="4038600" cy="41406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GB" sz="1800" b="0" kern="1200" dirty="0">
              <a:latin typeface="Segoe UI" panose="020B0502040204020203" pitchFamily="34" charset="0"/>
              <a:ea typeface="Segoe UI" panose="020B0502040204020203" pitchFamily="34" charset="0"/>
              <a:cs typeface="Segoe UI" panose="020B0502040204020203" pitchFamily="34" charset="0"/>
            </a:rPr>
            <a:t>Focus</a:t>
          </a:r>
        </a:p>
      </dsp:txBody>
      <dsp:txXfrm>
        <a:off x="20213" y="65904"/>
        <a:ext cx="3998174" cy="373635"/>
      </dsp:txXfrm>
    </dsp:sp>
    <dsp:sp modelId="{0E678A69-6275-4852-A842-1AFE4116986E}">
      <dsp:nvSpPr>
        <dsp:cNvPr id="0" name=""/>
        <dsp:cNvSpPr/>
      </dsp:nvSpPr>
      <dsp:spPr>
        <a:xfrm>
          <a:off x="0" y="459753"/>
          <a:ext cx="4038600" cy="466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26"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n-GB" sz="1400" kern="1200" dirty="0"/>
            <a:t>Thoughts, Ideals, Vision</a:t>
          </a:r>
        </a:p>
      </dsp:txBody>
      <dsp:txXfrm>
        <a:off x="0" y="459753"/>
        <a:ext cx="4038600" cy="466825"/>
      </dsp:txXfrm>
    </dsp:sp>
    <dsp:sp modelId="{2D99CDFA-988B-4665-BCD2-262D44401173}">
      <dsp:nvSpPr>
        <dsp:cNvPr id="0" name=""/>
        <dsp:cNvSpPr/>
      </dsp:nvSpPr>
      <dsp:spPr>
        <a:xfrm>
          <a:off x="0" y="926579"/>
          <a:ext cx="4038600" cy="40453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GB" sz="1800" b="0" kern="1200" dirty="0">
              <a:latin typeface="Segoe UI" panose="020B0502040204020203" pitchFamily="34" charset="0"/>
              <a:ea typeface="Segoe UI" panose="020B0502040204020203" pitchFamily="34" charset="0"/>
              <a:cs typeface="Segoe UI" panose="020B0502040204020203" pitchFamily="34" charset="0"/>
            </a:rPr>
            <a:t>Wants</a:t>
          </a:r>
        </a:p>
      </dsp:txBody>
      <dsp:txXfrm>
        <a:off x="19748" y="946327"/>
        <a:ext cx="3999104" cy="365040"/>
      </dsp:txXfrm>
    </dsp:sp>
    <dsp:sp modelId="{4AB3285D-3D50-4E07-8B1E-40787F02A04B}">
      <dsp:nvSpPr>
        <dsp:cNvPr id="0" name=""/>
        <dsp:cNvSpPr/>
      </dsp:nvSpPr>
      <dsp:spPr>
        <a:xfrm>
          <a:off x="0" y="1331115"/>
          <a:ext cx="4038600" cy="678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26"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n-GB" sz="1400" kern="1200" dirty="0"/>
            <a:t>Develop internal vision of future which “stacks up”</a:t>
          </a:r>
        </a:p>
      </dsp:txBody>
      <dsp:txXfrm>
        <a:off x="0" y="1331115"/>
        <a:ext cx="4038600" cy="678960"/>
      </dsp:txXfrm>
    </dsp:sp>
    <dsp:sp modelId="{496087BA-20DE-4D66-9FB4-56E2E4CA4E04}">
      <dsp:nvSpPr>
        <dsp:cNvPr id="0" name=""/>
        <dsp:cNvSpPr/>
      </dsp:nvSpPr>
      <dsp:spPr>
        <a:xfrm>
          <a:off x="0" y="2010075"/>
          <a:ext cx="4038600" cy="35514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GB" sz="1800" b="0" kern="1200" dirty="0">
              <a:latin typeface="Segoe UI" panose="020B0502040204020203" pitchFamily="34" charset="0"/>
              <a:ea typeface="Segoe UI" panose="020B0502040204020203" pitchFamily="34" charset="0"/>
              <a:cs typeface="Segoe UI" panose="020B0502040204020203" pitchFamily="34" charset="0"/>
            </a:rPr>
            <a:t>Concerned</a:t>
          </a:r>
        </a:p>
      </dsp:txBody>
      <dsp:txXfrm>
        <a:off x="17337" y="2027412"/>
        <a:ext cx="4003926" cy="320472"/>
      </dsp:txXfrm>
    </dsp:sp>
    <dsp:sp modelId="{8DC97CB4-C900-4BCE-BAB1-B88C28B104C1}">
      <dsp:nvSpPr>
        <dsp:cNvPr id="0" name=""/>
        <dsp:cNvSpPr/>
      </dsp:nvSpPr>
      <dsp:spPr>
        <a:xfrm>
          <a:off x="0" y="2365222"/>
          <a:ext cx="4038600" cy="678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26"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n-GB" sz="1400" kern="1200" dirty="0"/>
            <a:t>With new ideas &amp; theories about what needs doing</a:t>
          </a:r>
        </a:p>
      </dsp:txBody>
      <dsp:txXfrm>
        <a:off x="0" y="2365222"/>
        <a:ext cx="4038600" cy="678960"/>
      </dsp:txXfrm>
    </dsp:sp>
    <dsp:sp modelId="{A541D410-0EBB-4A27-8F26-58FE442DBE3E}">
      <dsp:nvSpPr>
        <dsp:cNvPr id="0" name=""/>
        <dsp:cNvSpPr/>
      </dsp:nvSpPr>
      <dsp:spPr>
        <a:xfrm>
          <a:off x="0" y="3044182"/>
          <a:ext cx="4038600" cy="28284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GB" sz="1800" b="0" kern="1200" dirty="0">
              <a:latin typeface="Segoe UI" panose="020B0502040204020203" pitchFamily="34" charset="0"/>
              <a:ea typeface="Segoe UI" panose="020B0502040204020203" pitchFamily="34" charset="0"/>
              <a:cs typeface="Segoe UI" panose="020B0502040204020203" pitchFamily="34" charset="0"/>
            </a:rPr>
            <a:t>Dislikes</a:t>
          </a:r>
        </a:p>
      </dsp:txBody>
      <dsp:txXfrm>
        <a:off x="13807" y="3057989"/>
        <a:ext cx="4010986" cy="255232"/>
      </dsp:txXfrm>
    </dsp:sp>
    <dsp:sp modelId="{04193B00-A9F1-493E-B006-3AC3FC4C3CA3}">
      <dsp:nvSpPr>
        <dsp:cNvPr id="0" name=""/>
        <dsp:cNvSpPr/>
      </dsp:nvSpPr>
      <dsp:spPr>
        <a:xfrm>
          <a:off x="0" y="3327029"/>
          <a:ext cx="4038600" cy="678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26"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n-GB" sz="1400" kern="1200" dirty="0"/>
            <a:t>Instruction manuals, training courses, things that don’t make sense</a:t>
          </a:r>
        </a:p>
      </dsp:txBody>
      <dsp:txXfrm>
        <a:off x="0" y="3327029"/>
        <a:ext cx="4038600" cy="6789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AE435-8A60-4AFF-BFBC-118D9F6396B1}">
      <dsp:nvSpPr>
        <dsp:cNvPr id="0" name=""/>
        <dsp:cNvSpPr/>
      </dsp:nvSpPr>
      <dsp:spPr>
        <a:xfrm>
          <a:off x="0" y="956797"/>
          <a:ext cx="4038600" cy="378497"/>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GB" sz="1800" b="0" kern="1200" dirty="0">
              <a:latin typeface="Segoe UI" panose="020B0502040204020203" pitchFamily="34" charset="0"/>
              <a:ea typeface="Segoe UI" panose="020B0502040204020203" pitchFamily="34" charset="0"/>
              <a:cs typeface="Segoe UI" panose="020B0502040204020203" pitchFamily="34" charset="0"/>
            </a:rPr>
            <a:t>Irritates others by: </a:t>
          </a:r>
        </a:p>
      </dsp:txBody>
      <dsp:txXfrm>
        <a:off x="18477" y="975274"/>
        <a:ext cx="4001646" cy="341543"/>
      </dsp:txXfrm>
    </dsp:sp>
    <dsp:sp modelId="{66175700-EC2C-4D3A-B008-08522D023929}">
      <dsp:nvSpPr>
        <dsp:cNvPr id="0" name=""/>
        <dsp:cNvSpPr/>
      </dsp:nvSpPr>
      <dsp:spPr>
        <a:xfrm>
          <a:off x="0" y="1335294"/>
          <a:ext cx="4038600"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26"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n-GB" sz="1400" kern="1200" dirty="0"/>
            <a:t>Taking too much time to think things through</a:t>
          </a:r>
        </a:p>
        <a:p>
          <a:pPr marL="114300" lvl="1" indent="-114300" algn="l" defTabSz="622300" rtl="0">
            <a:lnSpc>
              <a:spcPct val="90000"/>
            </a:lnSpc>
            <a:spcBef>
              <a:spcPct val="0"/>
            </a:spcBef>
            <a:spcAft>
              <a:spcPct val="20000"/>
            </a:spcAft>
            <a:buChar char="•"/>
          </a:pPr>
          <a:r>
            <a:rPr lang="en-GB" sz="1400" kern="1200" dirty="0"/>
            <a:t>Wanting to know how everything fits together</a:t>
          </a:r>
        </a:p>
        <a:p>
          <a:pPr marL="114300" lvl="1" indent="-114300" algn="l" defTabSz="622300" rtl="0">
            <a:lnSpc>
              <a:spcPct val="90000"/>
            </a:lnSpc>
            <a:spcBef>
              <a:spcPct val="0"/>
            </a:spcBef>
            <a:spcAft>
              <a:spcPct val="20000"/>
            </a:spcAft>
            <a:buChar char="•"/>
          </a:pPr>
          <a:r>
            <a:rPr lang="en-GB" sz="1400" kern="1200" dirty="0"/>
            <a:t>Planning at the expense of doing</a:t>
          </a:r>
        </a:p>
      </dsp:txBody>
      <dsp:txXfrm>
        <a:off x="0" y="1335294"/>
        <a:ext cx="4038600" cy="1059840"/>
      </dsp:txXfrm>
    </dsp:sp>
    <dsp:sp modelId="{7F34E2FE-3BAD-49F5-BA0D-775E984AA383}">
      <dsp:nvSpPr>
        <dsp:cNvPr id="0" name=""/>
        <dsp:cNvSpPr/>
      </dsp:nvSpPr>
      <dsp:spPr>
        <a:xfrm>
          <a:off x="0" y="2395134"/>
          <a:ext cx="4038600" cy="330118"/>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GB" sz="1800" b="0" kern="1200" dirty="0">
              <a:latin typeface="Segoe UI" panose="020B0502040204020203" pitchFamily="34" charset="0"/>
              <a:ea typeface="Segoe UI" panose="020B0502040204020203" pitchFamily="34" charset="0"/>
              <a:cs typeface="Segoe UI" panose="020B0502040204020203" pitchFamily="34" charset="0"/>
            </a:rPr>
            <a:t>You can help them by:</a:t>
          </a:r>
        </a:p>
      </dsp:txBody>
      <dsp:txXfrm>
        <a:off x="16115" y="2411249"/>
        <a:ext cx="4006370" cy="297888"/>
      </dsp:txXfrm>
    </dsp:sp>
    <dsp:sp modelId="{A4928573-4A78-4555-830E-5930A5BAF2AE}">
      <dsp:nvSpPr>
        <dsp:cNvPr id="0" name=""/>
        <dsp:cNvSpPr/>
      </dsp:nvSpPr>
      <dsp:spPr>
        <a:xfrm>
          <a:off x="0" y="2725253"/>
          <a:ext cx="4038600"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26"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n-GB" sz="1400" kern="1200" dirty="0"/>
            <a:t>Ensuring big picture makes sense</a:t>
          </a:r>
        </a:p>
        <a:p>
          <a:pPr marL="114300" lvl="1" indent="-114300" algn="l" defTabSz="622300" rtl="0">
            <a:lnSpc>
              <a:spcPct val="90000"/>
            </a:lnSpc>
            <a:spcBef>
              <a:spcPct val="0"/>
            </a:spcBef>
            <a:spcAft>
              <a:spcPct val="20000"/>
            </a:spcAft>
            <a:buChar char="•"/>
          </a:pPr>
          <a:r>
            <a:rPr lang="en-GB" sz="1400" kern="1200" dirty="0"/>
            <a:t>Giving them time and space to think things through</a:t>
          </a:r>
        </a:p>
        <a:p>
          <a:pPr marL="114300" lvl="1" indent="-114300" algn="l" defTabSz="622300" rtl="0">
            <a:lnSpc>
              <a:spcPct val="90000"/>
            </a:lnSpc>
            <a:spcBef>
              <a:spcPct val="0"/>
            </a:spcBef>
            <a:spcAft>
              <a:spcPct val="20000"/>
            </a:spcAft>
            <a:buChar char="•"/>
          </a:pPr>
          <a:r>
            <a:rPr lang="en-GB" sz="1400" kern="1200" dirty="0"/>
            <a:t>Making sure there’s room for new ideas and strategies</a:t>
          </a:r>
          <a:endParaRPr lang="en-US" sz="1400" kern="1200" dirty="0"/>
        </a:p>
      </dsp:txBody>
      <dsp:txXfrm>
        <a:off x="0" y="2725253"/>
        <a:ext cx="4038600" cy="10598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4512F7-3960-40B9-BA90-74FF1A3E8073}">
      <dsp:nvSpPr>
        <dsp:cNvPr id="0" name=""/>
        <dsp:cNvSpPr/>
      </dsp:nvSpPr>
      <dsp:spPr>
        <a:xfrm>
          <a:off x="0" y="1004"/>
          <a:ext cx="4038600" cy="43689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GB" sz="1800" b="0" kern="1200" dirty="0">
              <a:latin typeface="Segoe UI" panose="020B0502040204020203" pitchFamily="34" charset="0"/>
              <a:ea typeface="Segoe UI" panose="020B0502040204020203" pitchFamily="34" charset="0"/>
              <a:cs typeface="Segoe UI" panose="020B0502040204020203" pitchFamily="34" charset="0"/>
            </a:rPr>
            <a:t>Focus</a:t>
          </a:r>
        </a:p>
      </dsp:txBody>
      <dsp:txXfrm>
        <a:off x="21327" y="22331"/>
        <a:ext cx="3995946" cy="394241"/>
      </dsp:txXfrm>
    </dsp:sp>
    <dsp:sp modelId="{74EB9C38-485D-4794-A690-39C0D0ADDE74}">
      <dsp:nvSpPr>
        <dsp:cNvPr id="0" name=""/>
        <dsp:cNvSpPr/>
      </dsp:nvSpPr>
      <dsp:spPr>
        <a:xfrm>
          <a:off x="0" y="437900"/>
          <a:ext cx="4038600"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26"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n-GB" sz="1400" kern="1200" dirty="0"/>
            <a:t>Practical actions, results</a:t>
          </a:r>
        </a:p>
      </dsp:txBody>
      <dsp:txXfrm>
        <a:off x="0" y="437900"/>
        <a:ext cx="4038600" cy="596160"/>
      </dsp:txXfrm>
    </dsp:sp>
    <dsp:sp modelId="{420702E3-202F-4DF0-85FC-2B903B255702}">
      <dsp:nvSpPr>
        <dsp:cNvPr id="0" name=""/>
        <dsp:cNvSpPr/>
      </dsp:nvSpPr>
      <dsp:spPr>
        <a:xfrm>
          <a:off x="0" y="1034060"/>
          <a:ext cx="4038600" cy="410127"/>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GB" sz="1800" b="0" kern="1200" dirty="0">
              <a:latin typeface="Segoe UI" panose="020B0502040204020203" pitchFamily="34" charset="0"/>
              <a:ea typeface="Segoe UI" panose="020B0502040204020203" pitchFamily="34" charset="0"/>
              <a:cs typeface="Segoe UI" panose="020B0502040204020203" pitchFamily="34" charset="0"/>
            </a:rPr>
            <a:t>Wants</a:t>
          </a:r>
        </a:p>
      </dsp:txBody>
      <dsp:txXfrm>
        <a:off x="20021" y="1054081"/>
        <a:ext cx="3998558" cy="370085"/>
      </dsp:txXfrm>
    </dsp:sp>
    <dsp:sp modelId="{314A9198-0D91-414A-9B3F-8624D8D86ABA}">
      <dsp:nvSpPr>
        <dsp:cNvPr id="0" name=""/>
        <dsp:cNvSpPr/>
      </dsp:nvSpPr>
      <dsp:spPr>
        <a:xfrm>
          <a:off x="0" y="1444188"/>
          <a:ext cx="4038600"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26"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n-GB" sz="1400" kern="1200" dirty="0"/>
            <a:t>Get things to run more effectively and  efficiently</a:t>
          </a:r>
        </a:p>
      </dsp:txBody>
      <dsp:txXfrm>
        <a:off x="0" y="1444188"/>
        <a:ext cx="4038600" cy="596160"/>
      </dsp:txXfrm>
    </dsp:sp>
    <dsp:sp modelId="{D7624A10-B772-4675-A634-98A4579E546C}">
      <dsp:nvSpPr>
        <dsp:cNvPr id="0" name=""/>
        <dsp:cNvSpPr/>
      </dsp:nvSpPr>
      <dsp:spPr>
        <a:xfrm>
          <a:off x="0" y="2040348"/>
          <a:ext cx="4038600" cy="38490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GB" sz="1800" b="0" kern="1200" dirty="0">
              <a:latin typeface="Segoe UI" panose="020B0502040204020203" pitchFamily="34" charset="0"/>
              <a:ea typeface="Segoe UI" panose="020B0502040204020203" pitchFamily="34" charset="0"/>
              <a:cs typeface="Segoe UI" panose="020B0502040204020203" pitchFamily="34" charset="0"/>
            </a:rPr>
            <a:t>Concerned</a:t>
          </a:r>
        </a:p>
      </dsp:txBody>
      <dsp:txXfrm>
        <a:off x="18789" y="2059137"/>
        <a:ext cx="4001022" cy="347324"/>
      </dsp:txXfrm>
    </dsp:sp>
    <dsp:sp modelId="{4E4FEC6F-BA66-41BE-A3D3-93438EB1A267}">
      <dsp:nvSpPr>
        <dsp:cNvPr id="0" name=""/>
        <dsp:cNvSpPr/>
      </dsp:nvSpPr>
      <dsp:spPr>
        <a:xfrm>
          <a:off x="0" y="2425250"/>
          <a:ext cx="4038600"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26"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n-GB" sz="1400" kern="1200" dirty="0"/>
            <a:t>With improving results</a:t>
          </a:r>
        </a:p>
      </dsp:txBody>
      <dsp:txXfrm>
        <a:off x="0" y="2425250"/>
        <a:ext cx="4038600" cy="596160"/>
      </dsp:txXfrm>
    </dsp:sp>
    <dsp:sp modelId="{8CEB28EF-51C8-468A-8363-316627B46231}">
      <dsp:nvSpPr>
        <dsp:cNvPr id="0" name=""/>
        <dsp:cNvSpPr/>
      </dsp:nvSpPr>
      <dsp:spPr>
        <a:xfrm>
          <a:off x="0" y="3021410"/>
          <a:ext cx="4038600" cy="37591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GB" sz="1800" b="0" kern="1200" dirty="0">
              <a:latin typeface="Segoe UI" panose="020B0502040204020203" pitchFamily="34" charset="0"/>
              <a:ea typeface="Segoe UI" panose="020B0502040204020203" pitchFamily="34" charset="0"/>
              <a:cs typeface="Segoe UI" panose="020B0502040204020203" pitchFamily="34" charset="0"/>
            </a:rPr>
            <a:t>Dislikes</a:t>
          </a:r>
        </a:p>
      </dsp:txBody>
      <dsp:txXfrm>
        <a:off x="18351" y="3039761"/>
        <a:ext cx="4001898" cy="339217"/>
      </dsp:txXfrm>
    </dsp:sp>
    <dsp:sp modelId="{79E4C548-A6E9-48B3-B0B0-5F7DCD7B80D2}">
      <dsp:nvSpPr>
        <dsp:cNvPr id="0" name=""/>
        <dsp:cNvSpPr/>
      </dsp:nvSpPr>
      <dsp:spPr>
        <a:xfrm>
          <a:off x="0" y="3397330"/>
          <a:ext cx="4038600"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26"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n-GB" sz="1400" kern="1200" dirty="0"/>
            <a:t>Reviews, theoretical discourse, long e-mails</a:t>
          </a:r>
        </a:p>
      </dsp:txBody>
      <dsp:txXfrm>
        <a:off x="0" y="3397330"/>
        <a:ext cx="4038600" cy="5961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D3FD3B-A368-4059-A49E-507755A00BDA}">
      <dsp:nvSpPr>
        <dsp:cNvPr id="0" name=""/>
        <dsp:cNvSpPr/>
      </dsp:nvSpPr>
      <dsp:spPr>
        <a:xfrm>
          <a:off x="0" y="487059"/>
          <a:ext cx="4038600" cy="38312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GB" sz="1600" b="0" kern="1200" dirty="0">
              <a:latin typeface="Segoe UI" panose="020B0502040204020203" pitchFamily="34" charset="0"/>
              <a:ea typeface="Segoe UI" panose="020B0502040204020203" pitchFamily="34" charset="0"/>
              <a:cs typeface="Segoe UI" panose="020B0502040204020203" pitchFamily="34" charset="0"/>
            </a:rPr>
            <a:t>Irritates others by:</a:t>
          </a:r>
        </a:p>
      </dsp:txBody>
      <dsp:txXfrm>
        <a:off x="18702" y="505761"/>
        <a:ext cx="4001196" cy="345718"/>
      </dsp:txXfrm>
    </dsp:sp>
    <dsp:sp modelId="{7E5697B8-AF02-4BC2-99AF-226DE5FDF9AA}">
      <dsp:nvSpPr>
        <dsp:cNvPr id="0" name=""/>
        <dsp:cNvSpPr/>
      </dsp:nvSpPr>
      <dsp:spPr>
        <a:xfrm>
          <a:off x="0" y="870181"/>
          <a:ext cx="4038600"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26"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n-GB" sz="1400" kern="1200" dirty="0"/>
            <a:t>Starting without thinking</a:t>
          </a:r>
        </a:p>
        <a:p>
          <a:pPr marL="114300" lvl="1" indent="-114300" algn="l" defTabSz="622300" rtl="0">
            <a:lnSpc>
              <a:spcPct val="90000"/>
            </a:lnSpc>
            <a:spcBef>
              <a:spcPct val="0"/>
            </a:spcBef>
            <a:spcAft>
              <a:spcPct val="20000"/>
            </a:spcAft>
            <a:buChar char="•"/>
          </a:pPr>
          <a:r>
            <a:rPr lang="en-GB" sz="1400" kern="1200" dirty="0"/>
            <a:t>Ignoring interpersonal niceties</a:t>
          </a:r>
        </a:p>
        <a:p>
          <a:pPr marL="114300" lvl="1" indent="-114300" algn="l" defTabSz="622300" rtl="0">
            <a:lnSpc>
              <a:spcPct val="90000"/>
            </a:lnSpc>
            <a:spcBef>
              <a:spcPct val="0"/>
            </a:spcBef>
            <a:spcAft>
              <a:spcPct val="20000"/>
            </a:spcAft>
            <a:buChar char="•"/>
          </a:pPr>
          <a:r>
            <a:rPr lang="en-GB" sz="1400" kern="1200" dirty="0"/>
            <a:t>Bulldozing things through</a:t>
          </a:r>
        </a:p>
      </dsp:txBody>
      <dsp:txXfrm>
        <a:off x="0" y="870181"/>
        <a:ext cx="4038600" cy="1059840"/>
      </dsp:txXfrm>
    </dsp:sp>
    <dsp:sp modelId="{1F0FB2B0-ABFA-4545-B33A-FFDCF567904B}">
      <dsp:nvSpPr>
        <dsp:cNvPr id="0" name=""/>
        <dsp:cNvSpPr/>
      </dsp:nvSpPr>
      <dsp:spPr>
        <a:xfrm>
          <a:off x="0" y="1930021"/>
          <a:ext cx="4038600" cy="321037"/>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GB" sz="1600" b="0" kern="1200" dirty="0">
              <a:latin typeface="Segoe UI" panose="020B0502040204020203" pitchFamily="34" charset="0"/>
              <a:ea typeface="Segoe UI" panose="020B0502040204020203" pitchFamily="34" charset="0"/>
              <a:cs typeface="Segoe UI" panose="020B0502040204020203" pitchFamily="34" charset="0"/>
            </a:rPr>
            <a:t>You can help them by:</a:t>
          </a:r>
        </a:p>
      </dsp:txBody>
      <dsp:txXfrm>
        <a:off x="15672" y="1945693"/>
        <a:ext cx="4007256" cy="289693"/>
      </dsp:txXfrm>
    </dsp:sp>
    <dsp:sp modelId="{E3320B4F-A19E-4C47-8BFE-1D83C2585186}">
      <dsp:nvSpPr>
        <dsp:cNvPr id="0" name=""/>
        <dsp:cNvSpPr/>
      </dsp:nvSpPr>
      <dsp:spPr>
        <a:xfrm>
          <a:off x="0" y="2251058"/>
          <a:ext cx="4038600"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26"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n-GB" sz="1400" kern="1200" dirty="0"/>
            <a:t>Giving them some practical first steps to get on with</a:t>
          </a:r>
        </a:p>
        <a:p>
          <a:pPr marL="114300" lvl="1" indent="-114300" algn="l" defTabSz="622300" rtl="0">
            <a:lnSpc>
              <a:spcPct val="90000"/>
            </a:lnSpc>
            <a:spcBef>
              <a:spcPct val="0"/>
            </a:spcBef>
            <a:spcAft>
              <a:spcPct val="20000"/>
            </a:spcAft>
            <a:buChar char="•"/>
          </a:pPr>
          <a:r>
            <a:rPr lang="en-GB" sz="1400" kern="1200" dirty="0"/>
            <a:t>Establishing clear targets</a:t>
          </a:r>
        </a:p>
        <a:p>
          <a:pPr marL="114300" lvl="1" indent="-114300" algn="l" defTabSz="622300" rtl="0">
            <a:lnSpc>
              <a:spcPct val="90000"/>
            </a:lnSpc>
            <a:spcBef>
              <a:spcPct val="0"/>
            </a:spcBef>
            <a:spcAft>
              <a:spcPct val="20000"/>
            </a:spcAft>
            <a:buChar char="•"/>
          </a:pPr>
          <a:r>
            <a:rPr lang="en-GB" sz="1400" kern="1200" dirty="0"/>
            <a:t>Setting a focused direction</a:t>
          </a:r>
        </a:p>
      </dsp:txBody>
      <dsp:txXfrm>
        <a:off x="0" y="2251058"/>
        <a:ext cx="4038600" cy="10598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E4434F-A440-4AC3-A07F-60EC89C34954}">
      <dsp:nvSpPr>
        <dsp:cNvPr id="0" name=""/>
        <dsp:cNvSpPr/>
      </dsp:nvSpPr>
      <dsp:spPr>
        <a:xfrm>
          <a:off x="0" y="3856"/>
          <a:ext cx="4038600" cy="46331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GB" sz="1800" b="0" kern="1200" dirty="0">
              <a:latin typeface="Segoe UI" panose="020B0502040204020203" pitchFamily="34" charset="0"/>
              <a:ea typeface="Segoe UI" panose="020B0502040204020203" pitchFamily="34" charset="0"/>
              <a:cs typeface="Segoe UI" panose="020B0502040204020203" pitchFamily="34" charset="0"/>
            </a:rPr>
            <a:t>Focus</a:t>
          </a:r>
        </a:p>
      </dsp:txBody>
      <dsp:txXfrm>
        <a:off x="22617" y="26473"/>
        <a:ext cx="3993366" cy="418085"/>
      </dsp:txXfrm>
    </dsp:sp>
    <dsp:sp modelId="{3E1F9CD4-CFAF-4644-9E01-F52F017F0B7F}">
      <dsp:nvSpPr>
        <dsp:cNvPr id="0" name=""/>
        <dsp:cNvSpPr/>
      </dsp:nvSpPr>
      <dsp:spPr>
        <a:xfrm>
          <a:off x="0" y="467176"/>
          <a:ext cx="4038600"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26"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n-GB" sz="1400" kern="1200" dirty="0"/>
            <a:t>Systems, relationships, change</a:t>
          </a:r>
        </a:p>
      </dsp:txBody>
      <dsp:txXfrm>
        <a:off x="0" y="467176"/>
        <a:ext cx="4038600" cy="397440"/>
      </dsp:txXfrm>
    </dsp:sp>
    <dsp:sp modelId="{B091E406-0590-4FA9-9CA9-98C3D8216394}">
      <dsp:nvSpPr>
        <dsp:cNvPr id="0" name=""/>
        <dsp:cNvSpPr/>
      </dsp:nvSpPr>
      <dsp:spPr>
        <a:xfrm>
          <a:off x="0" y="864616"/>
          <a:ext cx="4038600" cy="46331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GB" sz="1800" b="0" kern="1200" dirty="0">
              <a:latin typeface="Segoe UI" panose="020B0502040204020203" pitchFamily="34" charset="0"/>
              <a:ea typeface="Segoe UI" panose="020B0502040204020203" pitchFamily="34" charset="0"/>
              <a:cs typeface="Segoe UI" panose="020B0502040204020203" pitchFamily="34" charset="0"/>
            </a:rPr>
            <a:t>Wants</a:t>
          </a:r>
        </a:p>
      </dsp:txBody>
      <dsp:txXfrm>
        <a:off x="22617" y="887233"/>
        <a:ext cx="3993366" cy="418085"/>
      </dsp:txXfrm>
    </dsp:sp>
    <dsp:sp modelId="{32607A29-AFF5-4CF5-A936-DCB1FDF7654E}">
      <dsp:nvSpPr>
        <dsp:cNvPr id="0" name=""/>
        <dsp:cNvSpPr/>
      </dsp:nvSpPr>
      <dsp:spPr>
        <a:xfrm>
          <a:off x="0" y="1327936"/>
          <a:ext cx="4038600"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26"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n-GB" sz="1400" kern="1200" dirty="0"/>
            <a:t>Talk with others, be creative and try something different</a:t>
          </a:r>
          <a:br>
            <a:rPr lang="en-GB" sz="1400" kern="1200" dirty="0"/>
          </a:br>
          <a:endParaRPr lang="en-GB" sz="1400" kern="1200" dirty="0"/>
        </a:p>
      </dsp:txBody>
      <dsp:txXfrm>
        <a:off x="0" y="1327936"/>
        <a:ext cx="4038600" cy="596160"/>
      </dsp:txXfrm>
    </dsp:sp>
    <dsp:sp modelId="{3EB2EC4C-DEAB-467D-88DB-47E1B2146AB1}">
      <dsp:nvSpPr>
        <dsp:cNvPr id="0" name=""/>
        <dsp:cNvSpPr/>
      </dsp:nvSpPr>
      <dsp:spPr>
        <a:xfrm>
          <a:off x="0" y="1924096"/>
          <a:ext cx="4038600" cy="46331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GB" sz="1800" b="0" kern="1200" dirty="0">
              <a:latin typeface="Segoe UI" panose="020B0502040204020203" pitchFamily="34" charset="0"/>
              <a:ea typeface="Segoe UI" panose="020B0502040204020203" pitchFamily="34" charset="0"/>
              <a:cs typeface="Segoe UI" panose="020B0502040204020203" pitchFamily="34" charset="0"/>
            </a:rPr>
            <a:t>Concerned</a:t>
          </a:r>
        </a:p>
      </dsp:txBody>
      <dsp:txXfrm>
        <a:off x="22617" y="1946713"/>
        <a:ext cx="3993366" cy="418085"/>
      </dsp:txXfrm>
    </dsp:sp>
    <dsp:sp modelId="{0E03B7C4-F7C0-43D7-84AF-D34AA2F62C71}">
      <dsp:nvSpPr>
        <dsp:cNvPr id="0" name=""/>
        <dsp:cNvSpPr/>
      </dsp:nvSpPr>
      <dsp:spPr>
        <a:xfrm>
          <a:off x="0" y="2387416"/>
          <a:ext cx="4038600"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26"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n-GB" sz="1400" kern="1200" dirty="0"/>
            <a:t>With putting new ideas into practice</a:t>
          </a:r>
        </a:p>
      </dsp:txBody>
      <dsp:txXfrm>
        <a:off x="0" y="2387416"/>
        <a:ext cx="4038600" cy="397440"/>
      </dsp:txXfrm>
    </dsp:sp>
    <dsp:sp modelId="{549BF03B-5EB5-41E9-8C13-1A58CAC70AA5}">
      <dsp:nvSpPr>
        <dsp:cNvPr id="0" name=""/>
        <dsp:cNvSpPr/>
      </dsp:nvSpPr>
      <dsp:spPr>
        <a:xfrm>
          <a:off x="0" y="2784856"/>
          <a:ext cx="4038600" cy="46331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GB" sz="1800" b="0" kern="1200" dirty="0">
              <a:latin typeface="Segoe UI" panose="020B0502040204020203" pitchFamily="34" charset="0"/>
              <a:ea typeface="Segoe UI" panose="020B0502040204020203" pitchFamily="34" charset="0"/>
              <a:cs typeface="Segoe UI" panose="020B0502040204020203" pitchFamily="34" charset="0"/>
            </a:rPr>
            <a:t>Dislikes</a:t>
          </a:r>
        </a:p>
      </dsp:txBody>
      <dsp:txXfrm>
        <a:off x="22617" y="2807473"/>
        <a:ext cx="3993366" cy="418085"/>
      </dsp:txXfrm>
    </dsp:sp>
    <dsp:sp modelId="{E38FFC97-D074-481B-B9F7-8408EC5EE885}">
      <dsp:nvSpPr>
        <dsp:cNvPr id="0" name=""/>
        <dsp:cNvSpPr/>
      </dsp:nvSpPr>
      <dsp:spPr>
        <a:xfrm>
          <a:off x="0" y="3248177"/>
          <a:ext cx="4038600" cy="409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26"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n-GB" sz="1400" kern="1200" dirty="0"/>
            <a:t>Small chunks of disconnected work, long periods of reflection, repetition, lack of vision</a:t>
          </a:r>
          <a:endParaRPr lang="en-US" sz="1400" kern="1200" dirty="0"/>
        </a:p>
      </dsp:txBody>
      <dsp:txXfrm>
        <a:off x="0" y="3248177"/>
        <a:ext cx="4038600" cy="4098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00F2A6-2BD6-47B7-88D4-6B48E8EE3A77}">
      <dsp:nvSpPr>
        <dsp:cNvPr id="0" name=""/>
        <dsp:cNvSpPr/>
      </dsp:nvSpPr>
      <dsp:spPr>
        <a:xfrm>
          <a:off x="0" y="189186"/>
          <a:ext cx="4038600" cy="4262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GB" sz="1600" b="0" kern="1200" dirty="0">
              <a:latin typeface="Segoe UI" panose="020B0502040204020203" pitchFamily="34" charset="0"/>
              <a:ea typeface="Segoe UI" panose="020B0502040204020203" pitchFamily="34" charset="0"/>
              <a:cs typeface="Segoe UI" panose="020B0502040204020203" pitchFamily="34" charset="0"/>
            </a:rPr>
            <a:t>Irritates others by:</a:t>
          </a:r>
        </a:p>
      </dsp:txBody>
      <dsp:txXfrm>
        <a:off x="20808" y="209994"/>
        <a:ext cx="3996984" cy="384648"/>
      </dsp:txXfrm>
    </dsp:sp>
    <dsp:sp modelId="{537AE937-40F8-4A74-AD57-B0F9D6F2FB71}">
      <dsp:nvSpPr>
        <dsp:cNvPr id="0" name=""/>
        <dsp:cNvSpPr/>
      </dsp:nvSpPr>
      <dsp:spPr>
        <a:xfrm>
          <a:off x="0" y="624523"/>
          <a:ext cx="4038600"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26"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n-GB" sz="1400" kern="1200" dirty="0"/>
            <a:t>Wanting to change things quickly</a:t>
          </a:r>
        </a:p>
        <a:p>
          <a:pPr marL="114300" lvl="1" indent="-114300" algn="l" defTabSz="622300" rtl="0">
            <a:lnSpc>
              <a:spcPct val="90000"/>
            </a:lnSpc>
            <a:spcBef>
              <a:spcPct val="0"/>
            </a:spcBef>
            <a:spcAft>
              <a:spcPct val="20000"/>
            </a:spcAft>
            <a:buChar char="•"/>
          </a:pPr>
          <a:r>
            <a:rPr lang="en-GB" sz="1400" kern="1200" dirty="0"/>
            <a:t>Moving from change initiative to another</a:t>
          </a:r>
        </a:p>
        <a:p>
          <a:pPr marL="114300" lvl="1" indent="-114300" algn="l" defTabSz="622300" rtl="0">
            <a:lnSpc>
              <a:spcPct val="90000"/>
            </a:lnSpc>
            <a:spcBef>
              <a:spcPct val="0"/>
            </a:spcBef>
            <a:spcAft>
              <a:spcPct val="20000"/>
            </a:spcAft>
            <a:buChar char="•"/>
          </a:pPr>
          <a:r>
            <a:rPr lang="en-GB" sz="1400" kern="1200" dirty="0"/>
            <a:t>Having too much enthusiasm for change rather than consolidation</a:t>
          </a:r>
          <a:br>
            <a:rPr lang="en-GB" sz="1400" kern="1200" dirty="0"/>
          </a:br>
          <a:endParaRPr lang="en-GB" sz="1400" kern="1200" dirty="0"/>
        </a:p>
      </dsp:txBody>
      <dsp:txXfrm>
        <a:off x="0" y="624523"/>
        <a:ext cx="4038600" cy="1059840"/>
      </dsp:txXfrm>
    </dsp:sp>
    <dsp:sp modelId="{8E32862F-60AA-46FC-8BBD-58D9A1ADE322}">
      <dsp:nvSpPr>
        <dsp:cNvPr id="0" name=""/>
        <dsp:cNvSpPr/>
      </dsp:nvSpPr>
      <dsp:spPr>
        <a:xfrm>
          <a:off x="0" y="1684363"/>
          <a:ext cx="4038600" cy="34147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GB" sz="1600" b="0" kern="1200" dirty="0">
              <a:latin typeface="Segoe UI" panose="020B0502040204020203" pitchFamily="34" charset="0"/>
              <a:ea typeface="Segoe UI" panose="020B0502040204020203" pitchFamily="34" charset="0"/>
              <a:cs typeface="Segoe UI" panose="020B0502040204020203" pitchFamily="34" charset="0"/>
            </a:rPr>
            <a:t>You can help them by:</a:t>
          </a:r>
        </a:p>
      </dsp:txBody>
      <dsp:txXfrm>
        <a:off x="16669" y="1701032"/>
        <a:ext cx="4005262" cy="308138"/>
      </dsp:txXfrm>
    </dsp:sp>
    <dsp:sp modelId="{78BB25C8-C50A-46EE-A227-D2D26AE9467C}">
      <dsp:nvSpPr>
        <dsp:cNvPr id="0" name=""/>
        <dsp:cNvSpPr/>
      </dsp:nvSpPr>
      <dsp:spPr>
        <a:xfrm>
          <a:off x="0" y="2025840"/>
          <a:ext cx="4038600"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26"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n-GB" sz="1400" kern="1200" dirty="0"/>
            <a:t>Allowing them to take charge of a significant area of work</a:t>
          </a:r>
        </a:p>
        <a:p>
          <a:pPr marL="114300" lvl="1" indent="-114300" algn="l" defTabSz="622300" rtl="0">
            <a:lnSpc>
              <a:spcPct val="90000"/>
            </a:lnSpc>
            <a:spcBef>
              <a:spcPct val="0"/>
            </a:spcBef>
            <a:spcAft>
              <a:spcPct val="20000"/>
            </a:spcAft>
            <a:buChar char="•"/>
          </a:pPr>
          <a:r>
            <a:rPr lang="en-GB" sz="1400" kern="1200" dirty="0"/>
            <a:t>Talking things through with them enthusiastically</a:t>
          </a:r>
        </a:p>
        <a:p>
          <a:pPr marL="114300" lvl="1" indent="-114300" algn="l" defTabSz="622300" rtl="0">
            <a:lnSpc>
              <a:spcPct val="90000"/>
            </a:lnSpc>
            <a:spcBef>
              <a:spcPct val="0"/>
            </a:spcBef>
            <a:spcAft>
              <a:spcPct val="20000"/>
            </a:spcAft>
            <a:buChar char="•"/>
          </a:pPr>
          <a:r>
            <a:rPr lang="en-GB" sz="1400" kern="1200" dirty="0"/>
            <a:t>Tapping into their creativity</a:t>
          </a:r>
        </a:p>
      </dsp:txBody>
      <dsp:txXfrm>
        <a:off x="0" y="2025840"/>
        <a:ext cx="4038600" cy="10598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22E5C8-3BDF-4745-819C-FB29FA9DF81D}"/>
              </a:ext>
            </a:extLst>
          </p:cNvPr>
          <p:cNvSpPr>
            <a:spLocks noGrp="1"/>
          </p:cNvSpPr>
          <p:nvPr>
            <p:ph type="hdr" sz="quarter"/>
          </p:nvPr>
        </p:nvSpPr>
        <p:spPr>
          <a:xfrm>
            <a:off x="0" y="0"/>
            <a:ext cx="2982913" cy="501650"/>
          </a:xfrm>
          <a:prstGeom prst="rect">
            <a:avLst/>
          </a:prstGeom>
        </p:spPr>
        <p:txBody>
          <a:bodyPr vert="horz" wrap="square" lIns="95060" tIns="47530" rIns="95060" bIns="47530" numCol="1" anchor="t" anchorCtr="0" compatLnSpc="1">
            <a:prstTxWarp prst="textNoShape">
              <a:avLst/>
            </a:prstTxWarp>
          </a:bodyPr>
          <a:lstStyle>
            <a:lvl1pPr>
              <a:defRPr sz="1200">
                <a:latin typeface="Arial" pitchFamily="34" charset="0"/>
                <a:ea typeface="+mn-ea"/>
              </a:defRPr>
            </a:lvl1pPr>
          </a:lstStyle>
          <a:p>
            <a:pPr>
              <a:defRPr/>
            </a:pPr>
            <a:endParaRPr lang="en-GB"/>
          </a:p>
        </p:txBody>
      </p:sp>
      <p:sp>
        <p:nvSpPr>
          <p:cNvPr id="3" name="Date Placeholder 2">
            <a:extLst>
              <a:ext uri="{FF2B5EF4-FFF2-40B4-BE49-F238E27FC236}">
                <a16:creationId xmlns:a16="http://schemas.microsoft.com/office/drawing/2014/main" id="{DCDB4441-DB36-4413-8DC5-5291788CB6CE}"/>
              </a:ext>
            </a:extLst>
          </p:cNvPr>
          <p:cNvSpPr>
            <a:spLocks noGrp="1"/>
          </p:cNvSpPr>
          <p:nvPr>
            <p:ph type="dt" sz="quarter" idx="1"/>
          </p:nvPr>
        </p:nvSpPr>
        <p:spPr>
          <a:xfrm>
            <a:off x="3897313" y="0"/>
            <a:ext cx="2982912" cy="501650"/>
          </a:xfrm>
          <a:prstGeom prst="rect">
            <a:avLst/>
          </a:prstGeom>
        </p:spPr>
        <p:txBody>
          <a:bodyPr vert="horz" wrap="square" lIns="95060" tIns="47530" rIns="95060" bIns="47530" numCol="1" anchor="t" anchorCtr="0" compatLnSpc="1">
            <a:prstTxWarp prst="textNoShape">
              <a:avLst/>
            </a:prstTxWarp>
          </a:bodyPr>
          <a:lstStyle>
            <a:lvl1pPr algn="r">
              <a:defRPr sz="1200"/>
            </a:lvl1pPr>
          </a:lstStyle>
          <a:p>
            <a:fld id="{5DDDF8A4-19CE-4615-9F0E-71CD0EDBFE0C}" type="datetime1">
              <a:rPr lang="en-US" altLang="en-US"/>
              <a:pPr/>
              <a:t>10/5/24</a:t>
            </a:fld>
            <a:endParaRPr lang="en-GB" altLang="en-US"/>
          </a:p>
        </p:txBody>
      </p:sp>
      <p:sp>
        <p:nvSpPr>
          <p:cNvPr id="4" name="Footer Placeholder 3">
            <a:extLst>
              <a:ext uri="{FF2B5EF4-FFF2-40B4-BE49-F238E27FC236}">
                <a16:creationId xmlns:a16="http://schemas.microsoft.com/office/drawing/2014/main" id="{7F7FD169-5CDB-4586-8F36-D80423C928E6}"/>
              </a:ext>
            </a:extLst>
          </p:cNvPr>
          <p:cNvSpPr>
            <a:spLocks noGrp="1"/>
          </p:cNvSpPr>
          <p:nvPr>
            <p:ph type="ftr" sz="quarter" idx="2"/>
          </p:nvPr>
        </p:nvSpPr>
        <p:spPr>
          <a:xfrm>
            <a:off x="0" y="9512300"/>
            <a:ext cx="2982913" cy="501650"/>
          </a:xfrm>
          <a:prstGeom prst="rect">
            <a:avLst/>
          </a:prstGeom>
        </p:spPr>
        <p:txBody>
          <a:bodyPr vert="horz" wrap="square" lIns="95060" tIns="47530" rIns="95060" bIns="47530" numCol="1" anchor="b" anchorCtr="0" compatLnSpc="1">
            <a:prstTxWarp prst="textNoShape">
              <a:avLst/>
            </a:prstTxWarp>
          </a:bodyPr>
          <a:lstStyle>
            <a:lvl1pPr>
              <a:defRPr sz="1200">
                <a:latin typeface="Arial" pitchFamily="34" charset="0"/>
                <a:ea typeface="+mn-ea"/>
              </a:defRPr>
            </a:lvl1pPr>
          </a:lstStyle>
          <a:p>
            <a:pPr>
              <a:defRPr/>
            </a:pPr>
            <a:endParaRPr lang="en-GB"/>
          </a:p>
        </p:txBody>
      </p:sp>
      <p:sp>
        <p:nvSpPr>
          <p:cNvPr id="5" name="Slide Number Placeholder 4">
            <a:extLst>
              <a:ext uri="{FF2B5EF4-FFF2-40B4-BE49-F238E27FC236}">
                <a16:creationId xmlns:a16="http://schemas.microsoft.com/office/drawing/2014/main" id="{C73998E0-577C-443A-81D7-7DB0E8CC1B9A}"/>
              </a:ext>
            </a:extLst>
          </p:cNvPr>
          <p:cNvSpPr>
            <a:spLocks noGrp="1"/>
          </p:cNvSpPr>
          <p:nvPr>
            <p:ph type="sldNum" sz="quarter" idx="3"/>
          </p:nvPr>
        </p:nvSpPr>
        <p:spPr>
          <a:xfrm>
            <a:off x="3897313" y="9512300"/>
            <a:ext cx="2982912" cy="501650"/>
          </a:xfrm>
          <a:prstGeom prst="rect">
            <a:avLst/>
          </a:prstGeom>
        </p:spPr>
        <p:txBody>
          <a:bodyPr vert="horz" wrap="square" lIns="95060" tIns="47530" rIns="95060" bIns="47530" numCol="1" anchor="b" anchorCtr="0" compatLnSpc="1">
            <a:prstTxWarp prst="textNoShape">
              <a:avLst/>
            </a:prstTxWarp>
          </a:bodyPr>
          <a:lstStyle>
            <a:lvl1pPr algn="r">
              <a:defRPr sz="1200"/>
            </a:lvl1pPr>
          </a:lstStyle>
          <a:p>
            <a:fld id="{DE15F17E-6052-46B7-8474-4619FAB355C4}" type="slidenum">
              <a:rPr lang="en-GB" altLang="en-US"/>
              <a:pPr/>
              <a:t>‹#›</a:t>
            </a:fld>
            <a:endParaRPr lang="en-GB"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6740620-14EA-41B0-9C52-4E3AA7BDDD38}"/>
              </a:ext>
            </a:extLst>
          </p:cNvPr>
          <p:cNvSpPr>
            <a:spLocks noGrp="1"/>
          </p:cNvSpPr>
          <p:nvPr>
            <p:ph type="hdr" sz="quarter"/>
          </p:nvPr>
        </p:nvSpPr>
        <p:spPr>
          <a:xfrm>
            <a:off x="0" y="0"/>
            <a:ext cx="2982913" cy="501650"/>
          </a:xfrm>
          <a:prstGeom prst="rect">
            <a:avLst/>
          </a:prstGeom>
        </p:spPr>
        <p:txBody>
          <a:bodyPr vert="horz" wrap="square" lIns="95060" tIns="47530" rIns="95060" bIns="47530" numCol="1" anchor="t" anchorCtr="0" compatLnSpc="1">
            <a:prstTxWarp prst="textNoShape">
              <a:avLst/>
            </a:prstTxWarp>
          </a:bodyPr>
          <a:lstStyle>
            <a:lvl1pPr>
              <a:defRPr sz="1200">
                <a:latin typeface="Arial" pitchFamily="34" charset="0"/>
                <a:ea typeface="+mn-ea"/>
              </a:defRPr>
            </a:lvl1pPr>
          </a:lstStyle>
          <a:p>
            <a:pPr>
              <a:defRPr/>
            </a:pPr>
            <a:endParaRPr lang="en-US"/>
          </a:p>
        </p:txBody>
      </p:sp>
      <p:sp>
        <p:nvSpPr>
          <p:cNvPr id="3" name="Date Placeholder 2">
            <a:extLst>
              <a:ext uri="{FF2B5EF4-FFF2-40B4-BE49-F238E27FC236}">
                <a16:creationId xmlns:a16="http://schemas.microsoft.com/office/drawing/2014/main" id="{B8806E5A-DC2D-4F98-A731-A7FBE5AD3FAF}"/>
              </a:ext>
            </a:extLst>
          </p:cNvPr>
          <p:cNvSpPr>
            <a:spLocks noGrp="1"/>
          </p:cNvSpPr>
          <p:nvPr>
            <p:ph type="dt" idx="1"/>
          </p:nvPr>
        </p:nvSpPr>
        <p:spPr>
          <a:xfrm>
            <a:off x="3897313" y="0"/>
            <a:ext cx="2982912" cy="501650"/>
          </a:xfrm>
          <a:prstGeom prst="rect">
            <a:avLst/>
          </a:prstGeom>
        </p:spPr>
        <p:txBody>
          <a:bodyPr vert="horz" wrap="square" lIns="95060" tIns="47530" rIns="95060" bIns="47530" numCol="1" anchor="t" anchorCtr="0" compatLnSpc="1">
            <a:prstTxWarp prst="textNoShape">
              <a:avLst/>
            </a:prstTxWarp>
          </a:bodyPr>
          <a:lstStyle>
            <a:lvl1pPr algn="r">
              <a:defRPr sz="1200"/>
            </a:lvl1pPr>
          </a:lstStyle>
          <a:p>
            <a:fld id="{EA90A50E-A146-4F1E-9F7B-277A7280E417}" type="datetime1">
              <a:rPr lang="en-US" altLang="en-US"/>
              <a:pPr/>
              <a:t>10/5/24</a:t>
            </a:fld>
            <a:endParaRPr lang="en-US" altLang="en-US"/>
          </a:p>
        </p:txBody>
      </p:sp>
      <p:sp>
        <p:nvSpPr>
          <p:cNvPr id="4" name="Slide Image Placeholder 3">
            <a:extLst>
              <a:ext uri="{FF2B5EF4-FFF2-40B4-BE49-F238E27FC236}">
                <a16:creationId xmlns:a16="http://schemas.microsoft.com/office/drawing/2014/main" id="{05B85185-F7BF-4189-ACA6-DDDBD3F292DE}"/>
              </a:ext>
            </a:extLst>
          </p:cNvPr>
          <p:cNvSpPr>
            <a:spLocks noGrp="1" noRot="1" noChangeAspect="1"/>
          </p:cNvSpPr>
          <p:nvPr>
            <p:ph type="sldImg" idx="2"/>
          </p:nvPr>
        </p:nvSpPr>
        <p:spPr>
          <a:xfrm>
            <a:off x="936625" y="749300"/>
            <a:ext cx="5008563" cy="3756025"/>
          </a:xfrm>
          <a:prstGeom prst="rect">
            <a:avLst/>
          </a:prstGeom>
          <a:noFill/>
          <a:ln w="12700">
            <a:solidFill>
              <a:prstClr val="black"/>
            </a:solidFill>
          </a:ln>
        </p:spPr>
        <p:txBody>
          <a:bodyPr vert="horz" lIns="95060" tIns="47530" rIns="95060" bIns="47530" rtlCol="0" anchor="ctr"/>
          <a:lstStyle/>
          <a:p>
            <a:pPr lvl="0"/>
            <a:endParaRPr lang="en-US" noProof="0"/>
          </a:p>
        </p:txBody>
      </p:sp>
      <p:sp>
        <p:nvSpPr>
          <p:cNvPr id="5" name="Notes Placeholder 4">
            <a:extLst>
              <a:ext uri="{FF2B5EF4-FFF2-40B4-BE49-F238E27FC236}">
                <a16:creationId xmlns:a16="http://schemas.microsoft.com/office/drawing/2014/main" id="{B0190893-2444-46F1-9111-B08B756FAF91}"/>
              </a:ext>
            </a:extLst>
          </p:cNvPr>
          <p:cNvSpPr>
            <a:spLocks noGrp="1"/>
          </p:cNvSpPr>
          <p:nvPr>
            <p:ph type="body" sz="quarter" idx="3"/>
          </p:nvPr>
        </p:nvSpPr>
        <p:spPr>
          <a:xfrm>
            <a:off x="688975" y="4756150"/>
            <a:ext cx="5505450" cy="4510088"/>
          </a:xfrm>
          <a:prstGeom prst="rect">
            <a:avLst/>
          </a:prstGeom>
        </p:spPr>
        <p:txBody>
          <a:bodyPr vert="horz" lIns="95060" tIns="47530" rIns="95060" bIns="4753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6A3FF83-1F54-447B-9915-4320FF3B14BB}"/>
              </a:ext>
            </a:extLst>
          </p:cNvPr>
          <p:cNvSpPr>
            <a:spLocks noGrp="1"/>
          </p:cNvSpPr>
          <p:nvPr>
            <p:ph type="ftr" sz="quarter" idx="4"/>
          </p:nvPr>
        </p:nvSpPr>
        <p:spPr>
          <a:xfrm>
            <a:off x="0" y="9512300"/>
            <a:ext cx="2982913" cy="501650"/>
          </a:xfrm>
          <a:prstGeom prst="rect">
            <a:avLst/>
          </a:prstGeom>
        </p:spPr>
        <p:txBody>
          <a:bodyPr vert="horz" wrap="square" lIns="95060" tIns="47530" rIns="95060" bIns="47530" numCol="1" anchor="b" anchorCtr="0" compatLnSpc="1">
            <a:prstTxWarp prst="textNoShape">
              <a:avLst/>
            </a:prstTxWarp>
          </a:bodyPr>
          <a:lstStyle>
            <a:lvl1pPr>
              <a:defRPr sz="1200">
                <a:latin typeface="Arial" pitchFamily="34" charset="0"/>
                <a:ea typeface="+mn-ea"/>
              </a:defRPr>
            </a:lvl1pPr>
          </a:lstStyle>
          <a:p>
            <a:pPr>
              <a:defRPr/>
            </a:pPr>
            <a:endParaRPr lang="en-US"/>
          </a:p>
        </p:txBody>
      </p:sp>
      <p:sp>
        <p:nvSpPr>
          <p:cNvPr id="7" name="Slide Number Placeholder 6">
            <a:extLst>
              <a:ext uri="{FF2B5EF4-FFF2-40B4-BE49-F238E27FC236}">
                <a16:creationId xmlns:a16="http://schemas.microsoft.com/office/drawing/2014/main" id="{36E41697-095D-4128-A745-02B2A96645CA}"/>
              </a:ext>
            </a:extLst>
          </p:cNvPr>
          <p:cNvSpPr>
            <a:spLocks noGrp="1"/>
          </p:cNvSpPr>
          <p:nvPr>
            <p:ph type="sldNum" sz="quarter" idx="5"/>
          </p:nvPr>
        </p:nvSpPr>
        <p:spPr>
          <a:xfrm>
            <a:off x="3897313" y="9512300"/>
            <a:ext cx="2982912" cy="501650"/>
          </a:xfrm>
          <a:prstGeom prst="rect">
            <a:avLst/>
          </a:prstGeom>
        </p:spPr>
        <p:txBody>
          <a:bodyPr vert="horz" wrap="square" lIns="95060" tIns="47530" rIns="95060" bIns="47530" numCol="1" anchor="b" anchorCtr="0" compatLnSpc="1">
            <a:prstTxWarp prst="textNoShape">
              <a:avLst/>
            </a:prstTxWarp>
          </a:bodyPr>
          <a:lstStyle>
            <a:lvl1pPr algn="r">
              <a:defRPr sz="1200"/>
            </a:lvl1pPr>
          </a:lstStyle>
          <a:p>
            <a:fld id="{D444B7F6-9ECA-41FA-AA07-0CCA5DF1725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4D32121-FFF5-AEDC-EE62-6BB350993CB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FR" dirty="0">
              <a:latin typeface="Arial" panose="020B0604020202020204" pitchFamily="34" charset="0"/>
              <a:ea typeface="ＭＳ Ｐゴシック" panose="020B0600070205080204" pitchFamily="34" charset="-128"/>
            </a:endParaRPr>
          </a:p>
        </p:txBody>
      </p:sp>
      <p:sp>
        <p:nvSpPr>
          <p:cNvPr id="16387" name="Rectangle 3">
            <a:extLst>
              <a:ext uri="{FF2B5EF4-FFF2-40B4-BE49-F238E27FC236}">
                <a16:creationId xmlns:a16="http://schemas.microsoft.com/office/drawing/2014/main" id="{64A1F796-1673-5760-C084-11B143EDD4DC}"/>
              </a:ext>
            </a:extLst>
          </p:cNvPr>
          <p:cNvSpPr>
            <a:spLocks noGrp="1" noRot="1" noChangeAspect="1" noChangeArrowheads="1" noTextEdit="1"/>
          </p:cNvSpPr>
          <p:nvPr>
            <p:ph type="sldImg"/>
          </p:nvPr>
        </p:nvSpPr>
        <p:spPr bwMode="auto">
          <a:xfrm>
            <a:off x="936625" y="747713"/>
            <a:ext cx="5008563" cy="37560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noFill/>
          <a:ln>
            <a:miter lim="800000"/>
            <a:headEnd/>
            <a:tailEnd/>
          </a:ln>
        </p:spPr>
        <p:txBody>
          <a:bodyPr/>
          <a:lstStyle/>
          <a:p>
            <a:fld id="{79260D50-CA8E-3A4E-93E6-CABEB0CB7A44}" type="slidenum">
              <a:rPr lang="fi-FI"/>
              <a:pPr/>
              <a:t>10</a:t>
            </a:fld>
            <a:endParaRPr lang="fi-FI"/>
          </a:p>
        </p:txBody>
      </p:sp>
      <p:sp>
        <p:nvSpPr>
          <p:cNvPr id="61443" name="Rectangle 2"/>
          <p:cNvSpPr>
            <a:spLocks noGrp="1" noRot="1" noChangeAspect="1" noChangeArrowheads="1" noTextEdit="1"/>
          </p:cNvSpPr>
          <p:nvPr>
            <p:ph type="sldImg"/>
          </p:nvPr>
        </p:nvSpPr>
        <p:spPr bwMode="auto">
          <a:xfrm>
            <a:off x="944563" y="782638"/>
            <a:ext cx="4992687" cy="3744912"/>
          </a:xfrm>
          <a:noFill/>
          <a:ln>
            <a:solidFill>
              <a:srgbClr val="000000"/>
            </a:solidFill>
            <a:miter lim="800000"/>
            <a:headEnd/>
            <a:tailEnd/>
          </a:ln>
        </p:spPr>
      </p:sp>
      <p:sp>
        <p:nvSpPr>
          <p:cNvPr id="61444" name="Rectangle 3"/>
          <p:cNvSpPr>
            <a:spLocks noGrp="1" noChangeArrowheads="1"/>
          </p:cNvSpPr>
          <p:nvPr>
            <p:ph type="body" idx="1"/>
          </p:nvPr>
        </p:nvSpPr>
        <p:spPr bwMode="auto">
          <a:xfrm>
            <a:off x="919165" y="4762501"/>
            <a:ext cx="5043487" cy="4525962"/>
          </a:xfrm>
          <a:noFill/>
        </p:spPr>
        <p:txBody>
          <a:bodyPr wrap="square" numCol="1" anchor="t" anchorCtr="0" compatLnSpc="1">
            <a:prstTxWarp prst="textNoShape">
              <a:avLst/>
            </a:prstTxWarp>
          </a:bodyPr>
          <a:lstStyle/>
          <a:p>
            <a:pPr eaLnBrk="1" hangingPunct="1"/>
            <a:endParaRPr lang="en-US" dirty="0">
              <a:latin typeface="Arial" pitchFamily="-1" charset="0"/>
            </a:endParaRPr>
          </a:p>
        </p:txBody>
      </p:sp>
    </p:spTree>
    <p:extLst>
      <p:ext uri="{BB962C8B-B14F-4D97-AF65-F5344CB8AC3E}">
        <p14:creationId xmlns:p14="http://schemas.microsoft.com/office/powerpoint/2010/main" val="194059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ln>
            <a:miter lim="800000"/>
            <a:headEnd/>
            <a:tailEnd/>
          </a:ln>
        </p:spPr>
        <p:txBody>
          <a:bodyPr/>
          <a:lstStyle/>
          <a:p>
            <a:fld id="{47F28436-853B-5F4E-8FCC-A0C9EB261649}" type="slidenum">
              <a:rPr lang="fi-FI"/>
              <a:pPr/>
              <a:t>11</a:t>
            </a:fld>
            <a:endParaRPr lang="fi-FI"/>
          </a:p>
        </p:txBody>
      </p:sp>
      <p:sp>
        <p:nvSpPr>
          <p:cNvPr id="63491" name="Rectangle 2"/>
          <p:cNvSpPr>
            <a:spLocks noGrp="1" noRot="1" noChangeAspect="1" noChangeArrowheads="1" noTextEdit="1"/>
          </p:cNvSpPr>
          <p:nvPr>
            <p:ph type="sldImg"/>
          </p:nvPr>
        </p:nvSpPr>
        <p:spPr bwMode="auto">
          <a:xfrm>
            <a:off x="944563" y="782638"/>
            <a:ext cx="4992687" cy="3744912"/>
          </a:xfrm>
          <a:noFill/>
          <a:ln>
            <a:solidFill>
              <a:srgbClr val="000000"/>
            </a:solidFill>
            <a:miter lim="800000"/>
            <a:headEnd/>
            <a:tailEnd/>
          </a:ln>
        </p:spPr>
      </p:sp>
      <p:sp>
        <p:nvSpPr>
          <p:cNvPr id="63492" name="Rectangle 3"/>
          <p:cNvSpPr>
            <a:spLocks noGrp="1" noChangeArrowheads="1"/>
          </p:cNvSpPr>
          <p:nvPr>
            <p:ph type="body" idx="1"/>
          </p:nvPr>
        </p:nvSpPr>
        <p:spPr bwMode="auto">
          <a:xfrm>
            <a:off x="919165" y="4762501"/>
            <a:ext cx="5043487" cy="4525962"/>
          </a:xfrm>
          <a:noFill/>
        </p:spPr>
        <p:txBody>
          <a:bodyPr wrap="square" numCol="1" anchor="t" anchorCtr="0" compatLnSpc="1">
            <a:prstTxWarp prst="textNoShape">
              <a:avLst/>
            </a:prstTxWarp>
          </a:bodyPr>
          <a:lstStyle/>
          <a:p>
            <a:pPr eaLnBrk="1" hangingPunct="1"/>
            <a:endParaRPr lang="en-US">
              <a:latin typeface="Arial" pitchFamily="-1" charset="0"/>
            </a:endParaRPr>
          </a:p>
        </p:txBody>
      </p:sp>
    </p:spTree>
    <p:extLst>
      <p:ext uri="{BB962C8B-B14F-4D97-AF65-F5344CB8AC3E}">
        <p14:creationId xmlns:p14="http://schemas.microsoft.com/office/powerpoint/2010/main" val="1878816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ln>
            <a:miter lim="800000"/>
            <a:headEnd/>
            <a:tailEnd/>
          </a:ln>
        </p:spPr>
        <p:txBody>
          <a:bodyPr/>
          <a:lstStyle/>
          <a:p>
            <a:fld id="{9F590023-938C-4142-8404-056C1C47C313}" type="slidenum">
              <a:rPr lang="en-GB"/>
              <a:pPr/>
              <a:t>12</a:t>
            </a:fld>
            <a:endParaRPr lang="en-GB"/>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55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atin typeface="Arial" pitchFamily="-1" charset="0"/>
            </a:endParaRPr>
          </a:p>
        </p:txBody>
      </p:sp>
    </p:spTree>
    <p:extLst>
      <p:ext uri="{BB962C8B-B14F-4D97-AF65-F5344CB8AC3E}">
        <p14:creationId xmlns:p14="http://schemas.microsoft.com/office/powerpoint/2010/main" val="164651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bwMode="auto">
          <a:noFill/>
          <a:ln>
            <a:miter lim="800000"/>
            <a:headEnd/>
            <a:tailEnd/>
          </a:ln>
        </p:spPr>
        <p:txBody>
          <a:bodyPr/>
          <a:lstStyle/>
          <a:p>
            <a:fld id="{D91A31E6-2019-3243-8372-A187A1930B51}" type="slidenum">
              <a:rPr lang="fi-FI"/>
              <a:pPr/>
              <a:t>13</a:t>
            </a:fld>
            <a:endParaRPr lang="fi-FI"/>
          </a:p>
        </p:txBody>
      </p:sp>
      <p:sp>
        <p:nvSpPr>
          <p:cNvPr id="67587" name="Rectangle 2"/>
          <p:cNvSpPr>
            <a:spLocks noGrp="1" noRot="1" noChangeAspect="1" noChangeArrowheads="1" noTextEdit="1"/>
          </p:cNvSpPr>
          <p:nvPr>
            <p:ph type="sldImg"/>
          </p:nvPr>
        </p:nvSpPr>
        <p:spPr bwMode="auto">
          <a:xfrm>
            <a:off x="944563" y="782638"/>
            <a:ext cx="4992687" cy="3744912"/>
          </a:xfrm>
          <a:noFill/>
          <a:ln>
            <a:solidFill>
              <a:srgbClr val="000000"/>
            </a:solidFill>
            <a:miter lim="800000"/>
            <a:headEnd/>
            <a:tailEnd/>
          </a:ln>
        </p:spPr>
      </p:sp>
      <p:sp>
        <p:nvSpPr>
          <p:cNvPr id="67588" name="Rectangle 3"/>
          <p:cNvSpPr>
            <a:spLocks noGrp="1" noChangeArrowheads="1"/>
          </p:cNvSpPr>
          <p:nvPr>
            <p:ph type="body" idx="1"/>
          </p:nvPr>
        </p:nvSpPr>
        <p:spPr bwMode="auto">
          <a:xfrm>
            <a:off x="919165" y="4762501"/>
            <a:ext cx="5043487" cy="4525962"/>
          </a:xfrm>
          <a:noFill/>
        </p:spPr>
        <p:txBody>
          <a:bodyPr wrap="square" numCol="1" anchor="t" anchorCtr="0" compatLnSpc="1">
            <a:prstTxWarp prst="textNoShape">
              <a:avLst/>
            </a:prstTxWarp>
          </a:bodyPr>
          <a:lstStyle/>
          <a:p>
            <a:pPr eaLnBrk="1" hangingPunct="1"/>
            <a:endParaRPr lang="en-US">
              <a:latin typeface="Arial" pitchFamily="-1" charset="0"/>
            </a:endParaRPr>
          </a:p>
        </p:txBody>
      </p:sp>
    </p:spTree>
    <p:extLst>
      <p:ext uri="{BB962C8B-B14F-4D97-AF65-F5344CB8AC3E}">
        <p14:creationId xmlns:p14="http://schemas.microsoft.com/office/powerpoint/2010/main" val="1151894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latin typeface="Arial" pitchFamily="-1" charset="0"/>
            </a:endParaRPr>
          </a:p>
        </p:txBody>
      </p:sp>
      <p:sp>
        <p:nvSpPr>
          <p:cNvPr id="69636" name="Slide Number Placeholder 3"/>
          <p:cNvSpPr>
            <a:spLocks noGrp="1"/>
          </p:cNvSpPr>
          <p:nvPr>
            <p:ph type="sldNum" sz="quarter" idx="5"/>
          </p:nvPr>
        </p:nvSpPr>
        <p:spPr bwMode="auto">
          <a:noFill/>
          <a:ln>
            <a:miter lim="800000"/>
            <a:headEnd/>
            <a:tailEnd/>
          </a:ln>
        </p:spPr>
        <p:txBody>
          <a:bodyPr/>
          <a:lstStyle/>
          <a:p>
            <a:fld id="{6D150307-63E7-084E-B300-96A9DB2A3F78}" type="slidenum">
              <a:rPr lang="fi-FI"/>
              <a:pPr/>
              <a:t>14</a:t>
            </a:fld>
            <a:endParaRPr lang="fi-FI"/>
          </a:p>
        </p:txBody>
      </p:sp>
    </p:spTree>
    <p:extLst>
      <p:ext uri="{BB962C8B-B14F-4D97-AF65-F5344CB8AC3E}">
        <p14:creationId xmlns:p14="http://schemas.microsoft.com/office/powerpoint/2010/main" val="41354480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a:extLst>
              <a:ext uri="{FF2B5EF4-FFF2-40B4-BE49-F238E27FC236}">
                <a16:creationId xmlns:a16="http://schemas.microsoft.com/office/drawing/2014/main" id="{BC14D003-1953-4E4D-885E-1280DFB5ED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a:extLst>
              <a:ext uri="{FF2B5EF4-FFF2-40B4-BE49-F238E27FC236}">
                <a16:creationId xmlns:a16="http://schemas.microsoft.com/office/drawing/2014/main" id="{048D379F-E7BC-41BA-A566-6942CC728AF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latin typeface="Arial" panose="020B0604020202020204" pitchFamily="34" charset="0"/>
            </a:endParaRPr>
          </a:p>
        </p:txBody>
      </p:sp>
    </p:spTree>
    <p:extLst>
      <p:ext uri="{BB962C8B-B14F-4D97-AF65-F5344CB8AC3E}">
        <p14:creationId xmlns:p14="http://schemas.microsoft.com/office/powerpoint/2010/main" val="83793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latin typeface="Arial" pitchFamily="-1" charset="0"/>
            </a:endParaRPr>
          </a:p>
        </p:txBody>
      </p:sp>
      <p:sp>
        <p:nvSpPr>
          <p:cNvPr id="69636" name="Slide Number Placeholder 3"/>
          <p:cNvSpPr>
            <a:spLocks noGrp="1"/>
          </p:cNvSpPr>
          <p:nvPr>
            <p:ph type="sldNum" sz="quarter" idx="5"/>
          </p:nvPr>
        </p:nvSpPr>
        <p:spPr bwMode="auto">
          <a:noFill/>
          <a:ln>
            <a:miter lim="800000"/>
            <a:headEnd/>
            <a:tailEnd/>
          </a:ln>
        </p:spPr>
        <p:txBody>
          <a:bodyPr/>
          <a:lstStyle/>
          <a:p>
            <a:fld id="{6D150307-63E7-084E-B300-96A9DB2A3F78}" type="slidenum">
              <a:rPr lang="fi-FI"/>
              <a:pPr/>
              <a:t>16</a:t>
            </a:fld>
            <a:endParaRPr lang="fi-FI"/>
          </a:p>
        </p:txBody>
      </p:sp>
    </p:spTree>
    <p:extLst>
      <p:ext uri="{BB962C8B-B14F-4D97-AF65-F5344CB8AC3E}">
        <p14:creationId xmlns:p14="http://schemas.microsoft.com/office/powerpoint/2010/main" val="39705749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963DF0DE-104A-7DC4-3D9C-7B2F26A3D9DA}"/>
              </a:ext>
            </a:extLst>
          </p:cNvPr>
          <p:cNvSpPr>
            <a:spLocks noGrp="1" noRot="1" noChangeAspect="1" noTextEdit="1"/>
          </p:cNvSpPr>
          <p:nvPr>
            <p:ph type="sldImg"/>
          </p:nvPr>
        </p:nvSpPr>
        <p:spPr>
          <a:ln/>
        </p:spPr>
      </p:sp>
      <p:sp>
        <p:nvSpPr>
          <p:cNvPr id="20483" name="Notes Placeholder 2">
            <a:extLst>
              <a:ext uri="{FF2B5EF4-FFF2-40B4-BE49-F238E27FC236}">
                <a16:creationId xmlns:a16="http://schemas.microsoft.com/office/drawing/2014/main" id="{1BA57C07-6A75-28B3-7B3C-56E5269971D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FR"/>
          </a:p>
        </p:txBody>
      </p:sp>
      <p:sp>
        <p:nvSpPr>
          <p:cNvPr id="20484" name="Slide Number Placeholder 3">
            <a:extLst>
              <a:ext uri="{FF2B5EF4-FFF2-40B4-BE49-F238E27FC236}">
                <a16:creationId xmlns:a16="http://schemas.microsoft.com/office/drawing/2014/main" id="{E6A7C1BA-93CE-3F80-0120-C348E0B9630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1A314A92-46CA-8548-9CD2-F1CCC06EE370}" type="slidenum">
              <a:rPr lang="fi-FI" altLang="en-FR" b="0"/>
              <a:pPr eaLnBrk="1" hangingPunct="1"/>
              <a:t>17</a:t>
            </a:fld>
            <a:endParaRPr lang="fi-FI" altLang="en-FR" b="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EE177616-D9BB-30DA-B7D4-71FAEA64586D}"/>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798955C2-AAA8-DC70-3B69-C0A45B467FB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FR"/>
          </a:p>
        </p:txBody>
      </p:sp>
      <p:sp>
        <p:nvSpPr>
          <p:cNvPr id="21508" name="Slide Number Placeholder 3">
            <a:extLst>
              <a:ext uri="{FF2B5EF4-FFF2-40B4-BE49-F238E27FC236}">
                <a16:creationId xmlns:a16="http://schemas.microsoft.com/office/drawing/2014/main" id="{FECDAAAC-EED5-620E-9858-FC3723D15E9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87D5B162-5C55-D645-9D06-F233922F9688}" type="slidenum">
              <a:rPr lang="fi-FI" altLang="en-FR" b="0"/>
              <a:pPr eaLnBrk="1" hangingPunct="1"/>
              <a:t>18</a:t>
            </a:fld>
            <a:endParaRPr lang="fi-FI" altLang="en-FR" b="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latin typeface="Arial" pitchFamily="-1" charset="0"/>
            </a:endParaRPr>
          </a:p>
        </p:txBody>
      </p:sp>
      <p:sp>
        <p:nvSpPr>
          <p:cNvPr id="71684" name="Slide Number Placeholder 3"/>
          <p:cNvSpPr>
            <a:spLocks noGrp="1"/>
          </p:cNvSpPr>
          <p:nvPr>
            <p:ph type="sldNum" sz="quarter" idx="5"/>
          </p:nvPr>
        </p:nvSpPr>
        <p:spPr bwMode="auto">
          <a:noFill/>
          <a:ln>
            <a:miter lim="800000"/>
            <a:headEnd/>
            <a:tailEnd/>
          </a:ln>
        </p:spPr>
        <p:txBody>
          <a:bodyPr/>
          <a:lstStyle/>
          <a:p>
            <a:fld id="{AD647025-DB11-B740-AC29-269790F09857}" type="slidenum">
              <a:rPr lang="en-GB"/>
              <a:pPr/>
              <a:t>19</a:t>
            </a:fld>
            <a:endParaRPr lang="en-GB"/>
          </a:p>
        </p:txBody>
      </p:sp>
    </p:spTree>
    <p:extLst>
      <p:ext uri="{BB962C8B-B14F-4D97-AF65-F5344CB8AC3E}">
        <p14:creationId xmlns:p14="http://schemas.microsoft.com/office/powerpoint/2010/main" val="1484768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EDE0359E-4D5B-4EF6-AD1B-E5AAC173014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B42B10FC-14DB-4541-88E0-562F1C94B91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7C35C122-7953-A51E-F832-F1A1ADDC12A6}"/>
              </a:ext>
            </a:extLst>
          </p:cNvPr>
          <p:cNvSpPr>
            <a:spLocks noGrp="1" noChangeArrowheads="1"/>
          </p:cNvSpPr>
          <p:nvPr>
            <p:ph type="sldNum" sz="quarter" idx="4294967295"/>
          </p:nvPr>
        </p:nvSpPr>
        <p:spPr bwMode="auto">
          <a:xfrm>
            <a:off x="3884613" y="9236075"/>
            <a:ext cx="2971800" cy="4857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fld id="{90608E6B-57C5-1242-82DE-2947F003E3DB}" type="slidenum">
              <a:rPr lang="en-GB" altLang="en-FR"/>
              <a:pPr/>
              <a:t>22</a:t>
            </a:fld>
            <a:endParaRPr lang="en-GB" altLang="en-FR"/>
          </a:p>
        </p:txBody>
      </p:sp>
      <p:sp>
        <p:nvSpPr>
          <p:cNvPr id="117763" name="Rectangle 2">
            <a:extLst>
              <a:ext uri="{FF2B5EF4-FFF2-40B4-BE49-F238E27FC236}">
                <a16:creationId xmlns:a16="http://schemas.microsoft.com/office/drawing/2014/main" id="{D9B199AD-3697-1C34-AA99-BF28D126E07C}"/>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B18891E5-EC8D-8C3D-5453-3865B78F1C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FR" altLang="en-FR">
              <a:latin typeface="Arial" panose="020B0604020202020204" pitchFamily="34" charset="0"/>
            </a:endParaRPr>
          </a:p>
        </p:txBody>
      </p:sp>
    </p:spTree>
    <p:extLst>
      <p:ext uri="{BB962C8B-B14F-4D97-AF65-F5344CB8AC3E}">
        <p14:creationId xmlns:p14="http://schemas.microsoft.com/office/powerpoint/2010/main" val="33488554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0E3B1D03-10B2-76DF-C87D-8EFD4A930AFB}"/>
              </a:ext>
            </a:extLst>
          </p:cNvPr>
          <p:cNvSpPr>
            <a:spLocks noGrp="1" noChangeArrowheads="1"/>
          </p:cNvSpPr>
          <p:nvPr>
            <p:ph type="sldNum" sz="quarter" idx="4294967295"/>
          </p:nvPr>
        </p:nvSpPr>
        <p:spPr bwMode="auto">
          <a:xfrm>
            <a:off x="3884613" y="9236075"/>
            <a:ext cx="2971800" cy="4857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fld id="{09020801-875A-0B43-8DC2-7C4F839BDD05}" type="slidenum">
              <a:rPr lang="fi-FI" altLang="en-FR"/>
              <a:pPr/>
              <a:t>23</a:t>
            </a:fld>
            <a:endParaRPr lang="fi-FI" altLang="en-FR"/>
          </a:p>
        </p:txBody>
      </p:sp>
      <p:sp>
        <p:nvSpPr>
          <p:cNvPr id="105475" name="Rectangle 2">
            <a:extLst>
              <a:ext uri="{FF2B5EF4-FFF2-40B4-BE49-F238E27FC236}">
                <a16:creationId xmlns:a16="http://schemas.microsoft.com/office/drawing/2014/main" id="{99502EBD-D4DC-9E66-7A52-96468F5D0909}"/>
              </a:ext>
            </a:extLst>
          </p:cNvPr>
          <p:cNvSpPr>
            <a:spLocks noGrp="1" noRot="1" noChangeAspect="1" noChangeArrowheads="1" noTextEdit="1"/>
          </p:cNvSpPr>
          <p:nvPr>
            <p:ph type="sldImg"/>
          </p:nvPr>
        </p:nvSpPr>
        <p:spPr>
          <a:xfrm>
            <a:off x="1004888" y="758825"/>
            <a:ext cx="4848225" cy="3635375"/>
          </a:xfrm>
          <a:ln/>
        </p:spPr>
      </p:sp>
      <p:sp>
        <p:nvSpPr>
          <p:cNvPr id="105476" name="Rectangle 3">
            <a:extLst>
              <a:ext uri="{FF2B5EF4-FFF2-40B4-BE49-F238E27FC236}">
                <a16:creationId xmlns:a16="http://schemas.microsoft.com/office/drawing/2014/main" id="{843943A3-CFDA-81CC-11DC-131483AFA2CD}"/>
              </a:ext>
            </a:extLst>
          </p:cNvPr>
          <p:cNvSpPr>
            <a:spLocks noGrp="1" noChangeArrowheads="1"/>
          </p:cNvSpPr>
          <p:nvPr>
            <p:ph type="body" idx="1"/>
          </p:nvPr>
        </p:nvSpPr>
        <p:spPr>
          <a:xfrm>
            <a:off x="915988" y="4624388"/>
            <a:ext cx="5026025" cy="4392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FR" altLang="en-FR">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26250270-1147-FA90-2237-8F4E1539E536}"/>
              </a:ext>
            </a:extLst>
          </p:cNvPr>
          <p:cNvSpPr>
            <a:spLocks noGrp="1" noChangeArrowheads="1"/>
          </p:cNvSpPr>
          <p:nvPr>
            <p:ph type="sldNum" sz="quarter" idx="4294967295"/>
          </p:nvPr>
        </p:nvSpPr>
        <p:spPr bwMode="auto">
          <a:xfrm>
            <a:off x="3884613" y="9236075"/>
            <a:ext cx="2971800" cy="4857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fld id="{88EB1E86-A39A-564D-88D0-CCBE2E97EC7B}" type="slidenum">
              <a:rPr lang="fi-FI" altLang="en-FR"/>
              <a:pPr/>
              <a:t>24</a:t>
            </a:fld>
            <a:endParaRPr lang="fi-FI" altLang="en-FR"/>
          </a:p>
        </p:txBody>
      </p:sp>
      <p:sp>
        <p:nvSpPr>
          <p:cNvPr id="106499" name="Rectangle 2">
            <a:extLst>
              <a:ext uri="{FF2B5EF4-FFF2-40B4-BE49-F238E27FC236}">
                <a16:creationId xmlns:a16="http://schemas.microsoft.com/office/drawing/2014/main" id="{D14E6161-34B3-1183-EB1E-FB128CC36A5B}"/>
              </a:ext>
            </a:extLst>
          </p:cNvPr>
          <p:cNvSpPr>
            <a:spLocks noGrp="1" noRot="1" noChangeAspect="1" noChangeArrowheads="1" noTextEdit="1"/>
          </p:cNvSpPr>
          <p:nvPr>
            <p:ph type="sldImg"/>
          </p:nvPr>
        </p:nvSpPr>
        <p:spPr>
          <a:xfrm>
            <a:off x="1004888" y="758825"/>
            <a:ext cx="4848225" cy="3635375"/>
          </a:xfrm>
          <a:ln/>
        </p:spPr>
      </p:sp>
      <p:sp>
        <p:nvSpPr>
          <p:cNvPr id="106500" name="Rectangle 3">
            <a:extLst>
              <a:ext uri="{FF2B5EF4-FFF2-40B4-BE49-F238E27FC236}">
                <a16:creationId xmlns:a16="http://schemas.microsoft.com/office/drawing/2014/main" id="{424A981B-3A5F-6088-C022-F914291E562A}"/>
              </a:ext>
            </a:extLst>
          </p:cNvPr>
          <p:cNvSpPr>
            <a:spLocks noGrp="1" noChangeArrowheads="1"/>
          </p:cNvSpPr>
          <p:nvPr>
            <p:ph type="body" idx="1"/>
          </p:nvPr>
        </p:nvSpPr>
        <p:spPr>
          <a:xfrm>
            <a:off x="915988" y="4624388"/>
            <a:ext cx="5026025" cy="4392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FR" altLang="en-FR">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a16="http://schemas.microsoft.com/office/drawing/2014/main" id="{A77CB060-FCCC-5440-9CEB-E96D804CEC31}"/>
              </a:ext>
            </a:extLst>
          </p:cNvPr>
          <p:cNvSpPr>
            <a:spLocks noGrp="1" noRot="1" noChangeAspect="1" noTextEdit="1"/>
          </p:cNvSpPr>
          <p:nvPr>
            <p:ph type="sldImg"/>
          </p:nvPr>
        </p:nvSpPr>
        <p:spPr>
          <a:ln/>
        </p:spPr>
      </p:sp>
      <p:sp>
        <p:nvSpPr>
          <p:cNvPr id="108547" name="Notes Placeholder 2">
            <a:extLst>
              <a:ext uri="{FF2B5EF4-FFF2-40B4-BE49-F238E27FC236}">
                <a16:creationId xmlns:a16="http://schemas.microsoft.com/office/drawing/2014/main" id="{27A902C6-6B6A-AA31-0EA5-1929BC2C9DA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FR" altLang="en-FR">
              <a:latin typeface="Arial" panose="020B0604020202020204" pitchFamily="34" charset="0"/>
            </a:endParaRPr>
          </a:p>
        </p:txBody>
      </p:sp>
      <p:sp>
        <p:nvSpPr>
          <p:cNvPr id="108548" name="Slide Number Placeholder 3">
            <a:extLst>
              <a:ext uri="{FF2B5EF4-FFF2-40B4-BE49-F238E27FC236}">
                <a16:creationId xmlns:a16="http://schemas.microsoft.com/office/drawing/2014/main" id="{12419DFC-3256-C8E9-DA81-62A24711729D}"/>
              </a:ext>
            </a:extLst>
          </p:cNvPr>
          <p:cNvSpPr>
            <a:spLocks noGrp="1"/>
          </p:cNvSpPr>
          <p:nvPr>
            <p:ph type="sldNum" sz="quarter" idx="4294967295"/>
          </p:nvPr>
        </p:nvSpPr>
        <p:spPr bwMode="auto">
          <a:xfrm>
            <a:off x="3884613" y="9236075"/>
            <a:ext cx="2971800" cy="4857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fld id="{CBD9EC53-8FD1-F44A-8413-ACD6BFA6E5C5}" type="slidenum">
              <a:rPr lang="en-US" altLang="en-FR"/>
              <a:pPr/>
              <a:t>25</a:t>
            </a:fld>
            <a:endParaRPr lang="en-US" altLang="en-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a:extLst>
              <a:ext uri="{FF2B5EF4-FFF2-40B4-BE49-F238E27FC236}">
                <a16:creationId xmlns:a16="http://schemas.microsoft.com/office/drawing/2014/main" id="{F78028B9-76A4-1CBF-E92A-3B94EB6FB28C}"/>
              </a:ext>
            </a:extLst>
          </p:cNvPr>
          <p:cNvSpPr>
            <a:spLocks noGrp="1" noRot="1" noChangeAspect="1" noTextEdit="1"/>
          </p:cNvSpPr>
          <p:nvPr>
            <p:ph type="sldImg"/>
          </p:nvPr>
        </p:nvSpPr>
        <p:spPr>
          <a:ln/>
        </p:spPr>
      </p:sp>
      <p:sp>
        <p:nvSpPr>
          <p:cNvPr id="109571" name="Notes Placeholder 2">
            <a:extLst>
              <a:ext uri="{FF2B5EF4-FFF2-40B4-BE49-F238E27FC236}">
                <a16:creationId xmlns:a16="http://schemas.microsoft.com/office/drawing/2014/main" id="{3CBE62B9-E76F-264D-DA11-1661F080380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FR" altLang="en-FR">
              <a:latin typeface="Arial" panose="020B0604020202020204" pitchFamily="34" charset="0"/>
            </a:endParaRPr>
          </a:p>
        </p:txBody>
      </p:sp>
      <p:sp>
        <p:nvSpPr>
          <p:cNvPr id="109572" name="Slide Number Placeholder 3">
            <a:extLst>
              <a:ext uri="{FF2B5EF4-FFF2-40B4-BE49-F238E27FC236}">
                <a16:creationId xmlns:a16="http://schemas.microsoft.com/office/drawing/2014/main" id="{28479634-DF00-3C41-684A-BA4689E0AA8B}"/>
              </a:ext>
            </a:extLst>
          </p:cNvPr>
          <p:cNvSpPr>
            <a:spLocks noGrp="1"/>
          </p:cNvSpPr>
          <p:nvPr>
            <p:ph type="sldNum" sz="quarter" idx="4294967295"/>
          </p:nvPr>
        </p:nvSpPr>
        <p:spPr bwMode="auto">
          <a:xfrm>
            <a:off x="3884613" y="9236075"/>
            <a:ext cx="2971800" cy="4857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fld id="{F08EA044-10BF-904A-A56A-2003146224D8}" type="slidenum">
              <a:rPr lang="en-US" altLang="en-FR"/>
              <a:pPr/>
              <a:t>26</a:t>
            </a:fld>
            <a:endParaRPr lang="en-US" altLang="en-F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a:extLst>
              <a:ext uri="{FF2B5EF4-FFF2-40B4-BE49-F238E27FC236}">
                <a16:creationId xmlns:a16="http://schemas.microsoft.com/office/drawing/2014/main" id="{F9EDF769-0E79-3A80-418C-02D2210AD662}"/>
              </a:ext>
            </a:extLst>
          </p:cNvPr>
          <p:cNvSpPr>
            <a:spLocks noGrp="1" noRot="1" noChangeAspect="1" noTextEdit="1"/>
          </p:cNvSpPr>
          <p:nvPr>
            <p:ph type="sldImg"/>
          </p:nvPr>
        </p:nvSpPr>
        <p:spPr>
          <a:ln/>
        </p:spPr>
      </p:sp>
      <p:sp>
        <p:nvSpPr>
          <p:cNvPr id="110595" name="Notes Placeholder 2">
            <a:extLst>
              <a:ext uri="{FF2B5EF4-FFF2-40B4-BE49-F238E27FC236}">
                <a16:creationId xmlns:a16="http://schemas.microsoft.com/office/drawing/2014/main" id="{CC5B07FC-3896-5E5E-9483-F76680D41F3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FR" altLang="en-FR">
              <a:latin typeface="Arial" panose="020B0604020202020204" pitchFamily="34" charset="0"/>
            </a:endParaRPr>
          </a:p>
        </p:txBody>
      </p:sp>
      <p:sp>
        <p:nvSpPr>
          <p:cNvPr id="110596" name="Slide Number Placeholder 3">
            <a:extLst>
              <a:ext uri="{FF2B5EF4-FFF2-40B4-BE49-F238E27FC236}">
                <a16:creationId xmlns:a16="http://schemas.microsoft.com/office/drawing/2014/main" id="{9041BA1E-FBE6-C063-5027-0D527BCD1069}"/>
              </a:ext>
            </a:extLst>
          </p:cNvPr>
          <p:cNvSpPr>
            <a:spLocks noGrp="1"/>
          </p:cNvSpPr>
          <p:nvPr>
            <p:ph type="sldNum" sz="quarter" idx="4294967295"/>
          </p:nvPr>
        </p:nvSpPr>
        <p:spPr bwMode="auto">
          <a:xfrm>
            <a:off x="3884613" y="9236075"/>
            <a:ext cx="2971800" cy="4857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fld id="{3721C7C8-6791-EA4A-BB3E-8249FB9E76BF}" type="slidenum">
              <a:rPr lang="en-US" altLang="en-FR"/>
              <a:pPr/>
              <a:t>27</a:t>
            </a:fld>
            <a:endParaRPr lang="en-US" altLang="en-F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73639C4A-1EAE-3A73-8B91-B0BBEA6B0492}"/>
              </a:ext>
            </a:extLst>
          </p:cNvPr>
          <p:cNvSpPr>
            <a:spLocks noGrp="1" noRot="1" noChangeAspect="1" noTextEdit="1"/>
          </p:cNvSpPr>
          <p:nvPr>
            <p:ph type="sldImg"/>
          </p:nvPr>
        </p:nvSpPr>
        <p:spPr>
          <a:ln/>
        </p:spPr>
      </p:sp>
      <p:sp>
        <p:nvSpPr>
          <p:cNvPr id="111619" name="Notes Placeholder 2">
            <a:extLst>
              <a:ext uri="{FF2B5EF4-FFF2-40B4-BE49-F238E27FC236}">
                <a16:creationId xmlns:a16="http://schemas.microsoft.com/office/drawing/2014/main" id="{B8301F37-56FE-FC0F-31C4-64B52991A41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FR" altLang="en-FR">
              <a:latin typeface="Arial" panose="020B0604020202020204" pitchFamily="34" charset="0"/>
            </a:endParaRPr>
          </a:p>
        </p:txBody>
      </p:sp>
      <p:sp>
        <p:nvSpPr>
          <p:cNvPr id="111620" name="Slide Number Placeholder 3">
            <a:extLst>
              <a:ext uri="{FF2B5EF4-FFF2-40B4-BE49-F238E27FC236}">
                <a16:creationId xmlns:a16="http://schemas.microsoft.com/office/drawing/2014/main" id="{D45FA31C-73A6-7373-A31E-764C5E4DD130}"/>
              </a:ext>
            </a:extLst>
          </p:cNvPr>
          <p:cNvSpPr>
            <a:spLocks noGrp="1"/>
          </p:cNvSpPr>
          <p:nvPr>
            <p:ph type="sldNum" sz="quarter" idx="4294967295"/>
          </p:nvPr>
        </p:nvSpPr>
        <p:spPr bwMode="auto">
          <a:xfrm>
            <a:off x="3884613" y="9236075"/>
            <a:ext cx="2971800" cy="4857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fld id="{F4F2F899-5828-914F-AFE8-ED4CB0CFAEBD}" type="slidenum">
              <a:rPr lang="en-US" altLang="en-FR"/>
              <a:pPr/>
              <a:t>28</a:t>
            </a:fld>
            <a:endParaRPr lang="en-US" altLang="en-F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a:extLst>
              <a:ext uri="{FF2B5EF4-FFF2-40B4-BE49-F238E27FC236}">
                <a16:creationId xmlns:a16="http://schemas.microsoft.com/office/drawing/2014/main" id="{DF0B67C4-668E-565D-A05C-7B1D703FF6CB}"/>
              </a:ext>
            </a:extLst>
          </p:cNvPr>
          <p:cNvSpPr>
            <a:spLocks noGrp="1" noRot="1" noChangeAspect="1" noTextEdit="1"/>
          </p:cNvSpPr>
          <p:nvPr>
            <p:ph type="sldImg"/>
          </p:nvPr>
        </p:nvSpPr>
        <p:spPr>
          <a:ln/>
        </p:spPr>
      </p:sp>
      <p:sp>
        <p:nvSpPr>
          <p:cNvPr id="112643" name="Notes Placeholder 2">
            <a:extLst>
              <a:ext uri="{FF2B5EF4-FFF2-40B4-BE49-F238E27FC236}">
                <a16:creationId xmlns:a16="http://schemas.microsoft.com/office/drawing/2014/main" id="{1ECD363F-7D25-A95B-FD9C-F3F4976010E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FR" altLang="en-FR">
              <a:latin typeface="Arial" panose="020B0604020202020204" pitchFamily="34" charset="0"/>
            </a:endParaRPr>
          </a:p>
        </p:txBody>
      </p:sp>
      <p:sp>
        <p:nvSpPr>
          <p:cNvPr id="112644" name="Slide Number Placeholder 3">
            <a:extLst>
              <a:ext uri="{FF2B5EF4-FFF2-40B4-BE49-F238E27FC236}">
                <a16:creationId xmlns:a16="http://schemas.microsoft.com/office/drawing/2014/main" id="{EBABA6DC-F46D-F488-6438-1A52DBAFA994}"/>
              </a:ext>
            </a:extLst>
          </p:cNvPr>
          <p:cNvSpPr>
            <a:spLocks noGrp="1"/>
          </p:cNvSpPr>
          <p:nvPr>
            <p:ph type="sldNum" sz="quarter" idx="4294967295"/>
          </p:nvPr>
        </p:nvSpPr>
        <p:spPr bwMode="auto">
          <a:xfrm>
            <a:off x="3884613" y="9236075"/>
            <a:ext cx="2971800" cy="4857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fld id="{4A183232-2CA2-1849-ADC3-870DEE5B5E3D}" type="slidenum">
              <a:rPr lang="en-US" altLang="en-FR"/>
              <a:pPr/>
              <a:t>29</a:t>
            </a:fld>
            <a:endParaRPr lang="en-US" altLang="en-F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346CE7-8BAF-8E4B-8A49-6BACC6417568}" type="slidenum">
              <a:rPr lang="en-US" smtClean="0"/>
              <a:t>31</a:t>
            </a:fld>
            <a:endParaRPr lang="en-US" dirty="0"/>
          </a:p>
        </p:txBody>
      </p:sp>
    </p:spTree>
    <p:extLst>
      <p:ext uri="{BB962C8B-B14F-4D97-AF65-F5344CB8AC3E}">
        <p14:creationId xmlns:p14="http://schemas.microsoft.com/office/powerpoint/2010/main" val="12544737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dirty="0"/>
              <a:t>INSTRUCTOR NOTES:  Thoughtful Realist</a:t>
            </a:r>
          </a:p>
          <a:p>
            <a:endParaRPr lang="en-GB" sz="1200" dirty="0"/>
          </a:p>
          <a:p>
            <a:pPr marL="171450" indent="-171450">
              <a:buFont typeface="Arial"/>
              <a:buChar char="•"/>
            </a:pPr>
            <a:r>
              <a:rPr lang="en-GB" sz="1200" dirty="0"/>
              <a:t>Leadership:	Through attention to what needs doing</a:t>
            </a:r>
          </a:p>
          <a:p>
            <a:pPr marL="171450" indent="-171450">
              <a:buFont typeface="Arial"/>
              <a:buChar char="•"/>
            </a:pPr>
            <a:r>
              <a:rPr lang="en-GB" sz="1200" dirty="0"/>
              <a:t>Work environment: Quiet, reflective, thoughtful</a:t>
            </a:r>
            <a:r>
              <a:rPr lang="en-GB" sz="1200" baseline="0" dirty="0"/>
              <a:t> </a:t>
            </a:r>
            <a:r>
              <a:rPr lang="en-GB" sz="1200" dirty="0"/>
              <a:t>hours that are regular and scheduled</a:t>
            </a:r>
          </a:p>
          <a:p>
            <a:pPr marL="171450" indent="-171450">
              <a:buFont typeface="Arial"/>
              <a:buChar char="•"/>
            </a:pPr>
            <a:r>
              <a:rPr lang="en-GB" sz="1200" dirty="0"/>
              <a:t>Administrative focus:</a:t>
            </a:r>
            <a:r>
              <a:rPr lang="en-GB" sz="1200" baseline="0" dirty="0"/>
              <a:t> </a:t>
            </a:r>
            <a:r>
              <a:rPr lang="en-GB" sz="1200" dirty="0"/>
              <a:t> procedures are followed and exceptions noted</a:t>
            </a:r>
          </a:p>
          <a:p>
            <a:pPr marL="171450" indent="-171450">
              <a:buFont typeface="Arial"/>
              <a:buChar char="•"/>
            </a:pPr>
            <a:r>
              <a:rPr lang="en-GB" sz="1200" dirty="0"/>
              <a:t>Reliance on written words and policies</a:t>
            </a:r>
          </a:p>
          <a:p>
            <a:pPr marL="171450" indent="-171450">
              <a:buFont typeface="Arial"/>
              <a:buChar char="•"/>
            </a:pPr>
            <a:r>
              <a:rPr lang="en-GB" sz="1200" dirty="0"/>
              <a:t>Individual focus: Practical considerations</a:t>
            </a:r>
          </a:p>
          <a:p>
            <a:pPr marL="171450" indent="-171450">
              <a:buFont typeface="Arial"/>
              <a:buChar char="•"/>
            </a:pPr>
            <a:r>
              <a:rPr lang="en-GB" sz="1200" dirty="0"/>
              <a:t>Learning focus: What can be applied to current or anticipated needs</a:t>
            </a:r>
          </a:p>
          <a:p>
            <a:pPr marL="171450" indent="-171450">
              <a:buFont typeface="Arial"/>
              <a:buChar char="•"/>
            </a:pPr>
            <a:r>
              <a:rPr lang="en-GB" sz="1200" dirty="0"/>
              <a:t>Learning process:	By reading and observing</a:t>
            </a:r>
          </a:p>
          <a:p>
            <a:pPr marL="171450" indent="-171450">
              <a:buFont typeface="Arial"/>
              <a:buChar char="•"/>
            </a:pPr>
            <a:r>
              <a:rPr lang="en-GB" sz="1200" dirty="0"/>
              <a:t>Organizational Focus: Continuity, such as in administration and accounting</a:t>
            </a:r>
          </a:p>
          <a:p>
            <a:pPr marL="171450" indent="-171450">
              <a:buFont typeface="Arial"/>
              <a:buChar char="•"/>
            </a:pPr>
            <a:r>
              <a:rPr lang="en-GB" sz="1200" dirty="0"/>
              <a:t>Change: Comes from seeing the difference between what should be preserved and what could be changed</a:t>
            </a:r>
          </a:p>
          <a:p>
            <a:pPr marL="171450" indent="-171450">
              <a:buFont typeface="Arial"/>
              <a:buChar char="•"/>
            </a:pPr>
            <a:r>
              <a:rPr lang="en-GB" sz="1200" dirty="0"/>
              <a:t>Motto: ‘Let’s keep it ‘</a:t>
            </a:r>
            <a:endParaRPr lang="en-US" sz="1200" dirty="0"/>
          </a:p>
          <a:p>
            <a:endParaRPr lang="en-GB" dirty="0"/>
          </a:p>
        </p:txBody>
      </p:sp>
      <p:sp>
        <p:nvSpPr>
          <p:cNvPr id="4" name="Slide Number Placeholder 3"/>
          <p:cNvSpPr>
            <a:spLocks noGrp="1"/>
          </p:cNvSpPr>
          <p:nvPr>
            <p:ph type="sldNum" sz="quarter" idx="10"/>
          </p:nvPr>
        </p:nvSpPr>
        <p:spPr/>
        <p:txBody>
          <a:bodyPr/>
          <a:lstStyle/>
          <a:p>
            <a:fld id="{07E02923-0519-4EDB-9093-13BCA275817A}" type="slidenum">
              <a:rPr lang="en-GB" smtClean="0"/>
              <a:pPr/>
              <a:t>32</a:t>
            </a:fld>
            <a:endParaRPr lang="en-GB" dirty="0"/>
          </a:p>
        </p:txBody>
      </p:sp>
    </p:spTree>
    <p:extLst>
      <p:ext uri="{BB962C8B-B14F-4D97-AF65-F5344CB8AC3E}">
        <p14:creationId xmlns:p14="http://schemas.microsoft.com/office/powerpoint/2010/main" val="1656519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dirty="0">
              <a:latin typeface="Arial" pitchFamily="-1" charset="0"/>
            </a:endParaRPr>
          </a:p>
        </p:txBody>
      </p:sp>
    </p:spTree>
    <p:extLst>
      <p:ext uri="{BB962C8B-B14F-4D97-AF65-F5344CB8AC3E}">
        <p14:creationId xmlns:p14="http://schemas.microsoft.com/office/powerpoint/2010/main" val="21664794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dirty="0"/>
              <a:t>INSTRUCTOR NOTES: </a:t>
            </a:r>
            <a:r>
              <a:rPr lang="en-GB" dirty="0"/>
              <a:t>Thoughtful innovator</a:t>
            </a:r>
          </a:p>
          <a:p>
            <a:pPr marL="171450" indent="-171450">
              <a:buFont typeface="Arial"/>
              <a:buChar char="•"/>
            </a:pPr>
            <a:r>
              <a:rPr lang="en-GB" dirty="0"/>
              <a:t>Leadership:	Through ideas to what needs doing</a:t>
            </a:r>
          </a:p>
          <a:p>
            <a:pPr marL="171450" indent="-171450">
              <a:buFont typeface="Arial"/>
              <a:buChar char="•"/>
            </a:pPr>
            <a:r>
              <a:rPr lang="en-GB" dirty="0"/>
              <a:t>Work environment: Quiet, reflective, thoughtful;</a:t>
            </a:r>
            <a:r>
              <a:rPr lang="en-GB" baseline="0" dirty="0"/>
              <a:t> </a:t>
            </a:r>
            <a:r>
              <a:rPr lang="en-GB" dirty="0"/>
              <a:t>Hours that can be sporadic</a:t>
            </a:r>
          </a:p>
          <a:p>
            <a:pPr marL="171450" indent="-171450">
              <a:buFont typeface="Arial"/>
              <a:buChar char="•"/>
            </a:pPr>
            <a:r>
              <a:rPr lang="en-GB" dirty="0"/>
              <a:t>Quasi academic focus: independent of procedures</a:t>
            </a:r>
          </a:p>
          <a:p>
            <a:pPr marL="171450" indent="-171450">
              <a:buFont typeface="Arial"/>
              <a:buChar char="•"/>
            </a:pPr>
            <a:r>
              <a:rPr lang="en-GB" dirty="0"/>
              <a:t>Reliance on written words and research</a:t>
            </a:r>
          </a:p>
          <a:p>
            <a:pPr marL="171450" indent="-171450">
              <a:buFont typeface="Arial"/>
              <a:buChar char="•"/>
            </a:pPr>
            <a:r>
              <a:rPr lang="en-GB" dirty="0"/>
              <a:t>Individual focus: Intangible thoughts and ideals</a:t>
            </a:r>
          </a:p>
          <a:p>
            <a:pPr marL="171450" indent="-171450">
              <a:buFont typeface="Arial"/>
              <a:buChar char="•"/>
            </a:pPr>
            <a:r>
              <a:rPr lang="en-GB" dirty="0"/>
              <a:t>Learning focus: Learning for learning’s sake: for the joy of creating something new</a:t>
            </a:r>
          </a:p>
          <a:p>
            <a:pPr marL="171450" indent="-171450">
              <a:buFont typeface="Arial"/>
              <a:buChar char="•"/>
            </a:pPr>
            <a:r>
              <a:rPr lang="en-GB" dirty="0"/>
              <a:t>Learning process:	By reading and reflecting</a:t>
            </a:r>
          </a:p>
          <a:p>
            <a:pPr marL="171450" indent="-171450">
              <a:buFont typeface="Arial"/>
              <a:buChar char="•"/>
            </a:pPr>
            <a:r>
              <a:rPr lang="en-GB" dirty="0"/>
              <a:t>Organisational Focus: Vision, such as in research and development</a:t>
            </a:r>
          </a:p>
          <a:p>
            <a:pPr marL="171450" indent="-171450">
              <a:buFont typeface="Arial"/>
              <a:buChar char="•"/>
            </a:pPr>
            <a:r>
              <a:rPr lang="en-GB" dirty="0"/>
              <a:t>Change: Comes internally from their visions of the future</a:t>
            </a:r>
          </a:p>
          <a:p>
            <a:pPr marL="171450" indent="-171450">
              <a:buFont typeface="Arial"/>
              <a:buChar char="•"/>
            </a:pPr>
            <a:r>
              <a:rPr lang="en-GB" dirty="0"/>
              <a:t>Motto: 'Let's think about it differently’</a:t>
            </a:r>
          </a:p>
          <a:p>
            <a:endParaRPr lang="en-GB" dirty="0"/>
          </a:p>
        </p:txBody>
      </p:sp>
      <p:sp>
        <p:nvSpPr>
          <p:cNvPr id="4" name="Slide Number Placeholder 3"/>
          <p:cNvSpPr>
            <a:spLocks noGrp="1"/>
          </p:cNvSpPr>
          <p:nvPr>
            <p:ph type="sldNum" sz="quarter" idx="10"/>
          </p:nvPr>
        </p:nvSpPr>
        <p:spPr/>
        <p:txBody>
          <a:bodyPr/>
          <a:lstStyle/>
          <a:p>
            <a:fld id="{75E00FE7-F2BA-4F93-BF00-2E36BD23E848}" type="slidenum">
              <a:rPr lang="en-GB" smtClean="0"/>
              <a:pPr/>
              <a:t>33</a:t>
            </a:fld>
            <a:endParaRPr lang="en-GB" dirty="0"/>
          </a:p>
        </p:txBody>
      </p:sp>
    </p:spTree>
    <p:extLst>
      <p:ext uri="{BB962C8B-B14F-4D97-AF65-F5344CB8AC3E}">
        <p14:creationId xmlns:p14="http://schemas.microsoft.com/office/powerpoint/2010/main" val="33021721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dirty="0"/>
              <a:t>INSTRUCTOR NOTES: </a:t>
            </a:r>
            <a:r>
              <a:rPr lang="en-GB" dirty="0"/>
              <a:t>Action oriented Realist</a:t>
            </a:r>
          </a:p>
          <a:p>
            <a:pPr marL="171450" indent="-171450">
              <a:buFont typeface="Arial"/>
              <a:buChar char="•"/>
            </a:pPr>
            <a:r>
              <a:rPr lang="en-GB" dirty="0"/>
              <a:t>Leadership:	Through action, doing</a:t>
            </a:r>
          </a:p>
          <a:p>
            <a:pPr marL="171450" indent="-171450">
              <a:buFont typeface="Arial"/>
              <a:buChar char="•"/>
            </a:pPr>
            <a:r>
              <a:rPr lang="en-GB" dirty="0"/>
              <a:t>Work environment: Energetic , outgoing, active;</a:t>
            </a:r>
            <a:r>
              <a:rPr lang="en-GB" baseline="0" dirty="0"/>
              <a:t> </a:t>
            </a:r>
            <a:r>
              <a:rPr lang="en-GB" dirty="0"/>
              <a:t>Hours that are regular and scheduled</a:t>
            </a:r>
          </a:p>
          <a:p>
            <a:pPr marL="171450" indent="-171450">
              <a:buFont typeface="Arial"/>
              <a:buChar char="•"/>
            </a:pPr>
            <a:r>
              <a:rPr lang="en-GB" dirty="0"/>
              <a:t>Implementation focus: time is spent out and about doing what works</a:t>
            </a:r>
          </a:p>
          <a:p>
            <a:pPr marL="171450" indent="-171450">
              <a:buFont typeface="Arial"/>
              <a:buChar char="•"/>
            </a:pPr>
            <a:r>
              <a:rPr lang="en-GB" dirty="0"/>
              <a:t>Reliance on spoken words leading to action</a:t>
            </a:r>
          </a:p>
          <a:p>
            <a:pPr marL="171450" indent="-171450">
              <a:buFont typeface="Arial"/>
              <a:buChar char="•"/>
            </a:pPr>
            <a:r>
              <a:rPr lang="en-GB" dirty="0"/>
              <a:t>Individual focus: Practical actions</a:t>
            </a:r>
          </a:p>
          <a:p>
            <a:pPr marL="171450" indent="-171450">
              <a:buFont typeface="Arial"/>
              <a:buChar char="•"/>
            </a:pPr>
            <a:r>
              <a:rPr lang="en-GB" dirty="0"/>
              <a:t>Learning focus: What is relevant that will help me do my job better now</a:t>
            </a:r>
          </a:p>
          <a:p>
            <a:pPr marL="171450" indent="-171450">
              <a:buFont typeface="Arial"/>
              <a:buChar char="•"/>
            </a:pPr>
            <a:r>
              <a:rPr lang="en-GB" dirty="0"/>
              <a:t>Learning process:	By doing</a:t>
            </a:r>
          </a:p>
          <a:p>
            <a:pPr marL="171450" indent="-171450">
              <a:buFont typeface="Arial"/>
              <a:buChar char="•"/>
            </a:pPr>
            <a:r>
              <a:rPr lang="en-GB" dirty="0"/>
              <a:t>Organisational Focus: Results, in sales, production, manufacturing</a:t>
            </a:r>
          </a:p>
          <a:p>
            <a:pPr marL="171450" indent="-171450">
              <a:buFont typeface="Arial"/>
              <a:buChar char="•"/>
            </a:pPr>
            <a:r>
              <a:rPr lang="en-GB" dirty="0"/>
              <a:t>Change: Comes from getting things to run more effectively and efficiently</a:t>
            </a:r>
          </a:p>
          <a:p>
            <a:pPr marL="171450" indent="-171450">
              <a:buFont typeface="Arial"/>
              <a:buChar char="•"/>
            </a:pPr>
            <a:r>
              <a:rPr lang="en-GB" dirty="0"/>
              <a:t>Motto: ‘Let’s do it’</a:t>
            </a:r>
          </a:p>
          <a:p>
            <a:endParaRPr lang="en-GB" dirty="0"/>
          </a:p>
        </p:txBody>
      </p:sp>
      <p:sp>
        <p:nvSpPr>
          <p:cNvPr id="4" name="Slide Number Placeholder 3"/>
          <p:cNvSpPr>
            <a:spLocks noGrp="1"/>
          </p:cNvSpPr>
          <p:nvPr>
            <p:ph type="sldNum" sz="quarter" idx="10"/>
          </p:nvPr>
        </p:nvSpPr>
        <p:spPr/>
        <p:txBody>
          <a:bodyPr/>
          <a:lstStyle/>
          <a:p>
            <a:fld id="{3D07A77A-2A40-4077-A06A-21C483A54ECA}" type="slidenum">
              <a:rPr lang="en-GB" smtClean="0"/>
              <a:pPr/>
              <a:t>34</a:t>
            </a:fld>
            <a:endParaRPr lang="en-GB" dirty="0"/>
          </a:p>
        </p:txBody>
      </p:sp>
    </p:spTree>
    <p:extLst>
      <p:ext uri="{BB962C8B-B14F-4D97-AF65-F5344CB8AC3E}">
        <p14:creationId xmlns:p14="http://schemas.microsoft.com/office/powerpoint/2010/main" val="40684654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dirty="0"/>
              <a:t>INSTRUCTOR NOTES: </a:t>
            </a:r>
            <a:r>
              <a:rPr lang="en-GB" dirty="0"/>
              <a:t>Action Oriented Innovator</a:t>
            </a:r>
          </a:p>
          <a:p>
            <a:pPr marL="171450" indent="-171450">
              <a:buFont typeface="Arial"/>
              <a:buChar char="•"/>
            </a:pPr>
            <a:r>
              <a:rPr lang="en-GB" dirty="0"/>
              <a:t>Leadership:	Through enthusiasm</a:t>
            </a:r>
          </a:p>
          <a:p>
            <a:pPr marL="171450" indent="-171450">
              <a:buFont typeface="Arial"/>
              <a:buChar char="•"/>
            </a:pPr>
            <a:r>
              <a:rPr lang="en-GB" dirty="0"/>
              <a:t>Work environment: Energetic, outgoing, active;</a:t>
            </a:r>
            <a:r>
              <a:rPr lang="en-GB" baseline="0" dirty="0"/>
              <a:t> </a:t>
            </a:r>
            <a:r>
              <a:rPr lang="en-GB" dirty="0"/>
              <a:t>Hours that can be sporadic with bursts of energy</a:t>
            </a:r>
          </a:p>
          <a:p>
            <a:pPr marL="171450" indent="-171450">
              <a:buFont typeface="Arial"/>
              <a:buChar char="•"/>
            </a:pPr>
            <a:r>
              <a:rPr lang="en-GB" dirty="0"/>
              <a:t>Cutting edge focus: time is spent out there trying new things</a:t>
            </a:r>
          </a:p>
          <a:p>
            <a:pPr marL="171450" indent="-171450">
              <a:buFont typeface="Arial"/>
              <a:buChar char="•"/>
            </a:pPr>
            <a:r>
              <a:rPr lang="en-GB" dirty="0"/>
              <a:t>Reliance on spoken words leading to possibilities</a:t>
            </a:r>
          </a:p>
          <a:p>
            <a:pPr marL="171450" indent="-171450">
              <a:buFont typeface="Arial"/>
              <a:buChar char="•"/>
            </a:pPr>
            <a:r>
              <a:rPr lang="en-GB" dirty="0"/>
              <a:t>Individual focus: Systems and relationships</a:t>
            </a:r>
          </a:p>
          <a:p>
            <a:pPr marL="171450" indent="-171450">
              <a:buFont typeface="Arial"/>
              <a:buChar char="•"/>
            </a:pPr>
            <a:r>
              <a:rPr lang="en-GB" dirty="0"/>
              <a:t>Learning focus: What is engaging and fun that feeds my creativity and insight</a:t>
            </a:r>
          </a:p>
          <a:p>
            <a:pPr marL="171450" indent="-171450">
              <a:buFont typeface="Arial"/>
              <a:buChar char="•"/>
            </a:pPr>
            <a:r>
              <a:rPr lang="en-GB" dirty="0"/>
              <a:t>Learning process: By talking/ acting through ideas</a:t>
            </a:r>
          </a:p>
          <a:p>
            <a:pPr marL="171450" indent="-171450">
              <a:buFont typeface="Arial"/>
              <a:buChar char="•"/>
            </a:pPr>
            <a:r>
              <a:rPr lang="en-GB" dirty="0"/>
              <a:t>Organisational Focus: Change as in marketing, promotions and new ventures</a:t>
            </a:r>
          </a:p>
          <a:p>
            <a:pPr marL="171450" indent="-171450">
              <a:buFont typeface="Arial"/>
              <a:buChar char="•"/>
            </a:pPr>
            <a:r>
              <a:rPr lang="en-GB" dirty="0"/>
              <a:t>Change: Comes from trying something different or novel</a:t>
            </a:r>
          </a:p>
          <a:p>
            <a:pPr marL="171450" indent="-171450">
              <a:buFont typeface="Arial"/>
              <a:buChar char="•"/>
            </a:pPr>
            <a:r>
              <a:rPr lang="en-GB" dirty="0"/>
              <a:t>Motto: ‘Let’s change it’</a:t>
            </a:r>
          </a:p>
          <a:p>
            <a:endParaRPr lang="en-GB" dirty="0"/>
          </a:p>
        </p:txBody>
      </p:sp>
      <p:sp>
        <p:nvSpPr>
          <p:cNvPr id="4" name="Slide Number Placeholder 3"/>
          <p:cNvSpPr>
            <a:spLocks noGrp="1"/>
          </p:cNvSpPr>
          <p:nvPr>
            <p:ph type="sldNum" sz="quarter" idx="10"/>
          </p:nvPr>
        </p:nvSpPr>
        <p:spPr/>
        <p:txBody>
          <a:bodyPr/>
          <a:lstStyle/>
          <a:p>
            <a:fld id="{3895DA6E-67D1-418D-9F06-166D0037D15F}" type="slidenum">
              <a:rPr lang="en-GB" smtClean="0"/>
              <a:pPr/>
              <a:t>35</a:t>
            </a:fld>
            <a:endParaRPr lang="en-GB" dirty="0"/>
          </a:p>
        </p:txBody>
      </p:sp>
    </p:spTree>
    <p:extLst>
      <p:ext uri="{BB962C8B-B14F-4D97-AF65-F5344CB8AC3E}">
        <p14:creationId xmlns:p14="http://schemas.microsoft.com/office/powerpoint/2010/main" val="7472794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2"/>
          <p:cNvSpPr>
            <a:spLocks noGrp="1" noRot="1" noChangeAspect="1" noChangeArrowheads="1" noTextEdit="1"/>
          </p:cNvSpPr>
          <p:nvPr>
            <p:ph type="sldImg"/>
          </p:nvPr>
        </p:nvSpPr>
        <p:spPr>
          <a:xfrm>
            <a:off x="1144588" y="685800"/>
            <a:ext cx="4572000" cy="3429000"/>
          </a:xfrm>
          <a:ln/>
        </p:spPr>
      </p:sp>
      <p:sp>
        <p:nvSpPr>
          <p:cNvPr id="89093" name="Rectangle 3"/>
          <p:cNvSpPr>
            <a:spLocks noGrp="1" noChangeArrowheads="1"/>
          </p:cNvSpPr>
          <p:nvPr>
            <p:ph type="body" idx="1"/>
          </p:nvPr>
        </p:nvSpPr>
        <p:spPr>
          <a:xfrm>
            <a:off x="916221" y="4342996"/>
            <a:ext cx="5025563" cy="4114726"/>
          </a:xfrm>
          <a:noFill/>
          <a:ln w="9525"/>
        </p:spPr>
        <p:txBody>
          <a:bodyPr/>
          <a:lstStyle/>
          <a:p>
            <a:r>
              <a:rPr lang="en-GB" dirty="0"/>
              <a:t>INSTRUCTOR Notes: Take</a:t>
            </a:r>
            <a:r>
              <a:rPr lang="en-GB" baseline="0" dirty="0"/>
              <a:t> 10 minutes to discuss where they might fall in this quadrant, particularly when dealing with conflicts between different types.</a:t>
            </a:r>
            <a:endParaRPr lang="en-GB" dirty="0"/>
          </a:p>
          <a:p>
            <a:r>
              <a:rPr lang="en-GB" baseline="0" dirty="0"/>
              <a:t> </a:t>
            </a:r>
          </a:p>
          <a:p>
            <a:r>
              <a:rPr lang="en-GB" dirty="0"/>
              <a:t>Key</a:t>
            </a:r>
            <a:r>
              <a:rPr lang="en-GB" baseline="0" dirty="0"/>
              <a:t> </a:t>
            </a:r>
            <a:r>
              <a:rPr lang="en-GB" dirty="0"/>
              <a:t>question is: </a:t>
            </a:r>
            <a:r>
              <a:rPr lang="en-GB" i="1" dirty="0"/>
              <a:t>How do you leverage</a:t>
            </a:r>
            <a:r>
              <a:rPr lang="en-GB" i="1" baseline="0" dirty="0"/>
              <a:t> </a:t>
            </a:r>
            <a:r>
              <a:rPr lang="en-GB" i="1" dirty="0"/>
              <a:t>these different preferences through change and what do you need to watch out for?</a:t>
            </a:r>
          </a:p>
          <a:p>
            <a:endParaRPr lang="en-GB" i="1" dirty="0"/>
          </a:p>
          <a:p>
            <a:r>
              <a:rPr lang="en-GB" b="1" i="1" dirty="0"/>
              <a:t>Key points:</a:t>
            </a:r>
          </a:p>
          <a:p>
            <a:r>
              <a:rPr lang="en-GB" dirty="0"/>
              <a:t>Play to people’s strengths</a:t>
            </a:r>
          </a:p>
          <a:p>
            <a:r>
              <a:rPr lang="en-GB" dirty="0"/>
              <a:t>Communicate with people in a way that that type can understand</a:t>
            </a:r>
          </a:p>
          <a:p>
            <a:r>
              <a:rPr lang="en-GB" dirty="0"/>
              <a:t>Maximise the potential synergies between different types</a:t>
            </a:r>
          </a:p>
          <a:p>
            <a:endParaRPr lang="en-GB" dirty="0"/>
          </a:p>
        </p:txBody>
      </p:sp>
      <p:sp>
        <p:nvSpPr>
          <p:cNvPr id="6" name="Slide Number Placeholder 3"/>
          <p:cNvSpPr>
            <a:spLocks noGrp="1"/>
          </p:cNvSpPr>
          <p:nvPr>
            <p:ph type="sldNum" sz="quarter" idx="5"/>
          </p:nvPr>
        </p:nvSpPr>
        <p:spPr>
          <a:xfrm>
            <a:off x="3884613" y="8685213"/>
            <a:ext cx="2971800" cy="457200"/>
          </a:xfrm>
        </p:spPr>
        <p:txBody>
          <a:bodyPr/>
          <a:lstStyle/>
          <a:p>
            <a:fld id="{3895DA6E-67D1-418D-9F06-166D0037D15F}" type="slidenum">
              <a:rPr lang="en-GB" smtClean="0"/>
              <a:pPr/>
              <a:t>36</a:t>
            </a:fld>
            <a:endParaRPr lang="en-GB" dirty="0"/>
          </a:p>
        </p:txBody>
      </p:sp>
    </p:spTree>
    <p:extLst>
      <p:ext uri="{BB962C8B-B14F-4D97-AF65-F5344CB8AC3E}">
        <p14:creationId xmlns:p14="http://schemas.microsoft.com/office/powerpoint/2010/main" val="31495904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a:extLst>
              <a:ext uri="{FF2B5EF4-FFF2-40B4-BE49-F238E27FC236}">
                <a16:creationId xmlns:a16="http://schemas.microsoft.com/office/drawing/2014/main" id="{C3D2F3B1-00A7-2E47-8543-663AC20D4C0F}"/>
              </a:ext>
            </a:extLst>
          </p:cNvPr>
          <p:cNvSpPr>
            <a:spLocks noGrp="1" noRot="1" noChangeAspect="1" noTextEdit="1"/>
          </p:cNvSpPr>
          <p:nvPr>
            <p:ph type="sldImg"/>
          </p:nvPr>
        </p:nvSpPr>
        <p:spPr>
          <a:ln/>
        </p:spPr>
      </p:sp>
      <p:sp>
        <p:nvSpPr>
          <p:cNvPr id="113667" name="Notes Placeholder 2">
            <a:extLst>
              <a:ext uri="{FF2B5EF4-FFF2-40B4-BE49-F238E27FC236}">
                <a16:creationId xmlns:a16="http://schemas.microsoft.com/office/drawing/2014/main" id="{9977E9D3-17EA-4A0D-52CB-093D26B5C11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FR" altLang="en-FR">
              <a:latin typeface="Arial" panose="020B0604020202020204" pitchFamily="34" charset="0"/>
            </a:endParaRPr>
          </a:p>
        </p:txBody>
      </p:sp>
      <p:sp>
        <p:nvSpPr>
          <p:cNvPr id="113668" name="Slide Number Placeholder 3">
            <a:extLst>
              <a:ext uri="{FF2B5EF4-FFF2-40B4-BE49-F238E27FC236}">
                <a16:creationId xmlns:a16="http://schemas.microsoft.com/office/drawing/2014/main" id="{99702F6F-8573-7DFA-D097-B6B704259739}"/>
              </a:ext>
            </a:extLst>
          </p:cNvPr>
          <p:cNvSpPr>
            <a:spLocks noGrp="1"/>
          </p:cNvSpPr>
          <p:nvPr>
            <p:ph type="sldNum" sz="quarter" idx="4294967295"/>
          </p:nvPr>
        </p:nvSpPr>
        <p:spPr bwMode="auto">
          <a:xfrm>
            <a:off x="3884613" y="9236075"/>
            <a:ext cx="2971800" cy="4857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fld id="{60D58CEA-6BB3-4F41-A8A7-3ADE3D34D812}" type="slidenum">
              <a:rPr lang="fi-FI" altLang="en-FR"/>
              <a:pPr/>
              <a:t>37</a:t>
            </a:fld>
            <a:endParaRPr lang="fi-FI" altLang="en-FR"/>
          </a:p>
        </p:txBody>
      </p:sp>
    </p:spTree>
    <p:extLst>
      <p:ext uri="{BB962C8B-B14F-4D97-AF65-F5344CB8AC3E}">
        <p14:creationId xmlns:p14="http://schemas.microsoft.com/office/powerpoint/2010/main" val="6386232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a:extLst>
              <a:ext uri="{FF2B5EF4-FFF2-40B4-BE49-F238E27FC236}">
                <a16:creationId xmlns:a16="http://schemas.microsoft.com/office/drawing/2014/main" id="{BC14D003-1953-4E4D-885E-1280DFB5ED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a:extLst>
              <a:ext uri="{FF2B5EF4-FFF2-40B4-BE49-F238E27FC236}">
                <a16:creationId xmlns:a16="http://schemas.microsoft.com/office/drawing/2014/main" id="{048D379F-E7BC-41BA-A566-6942CC728AF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latin typeface="Arial" panose="020B0604020202020204" pitchFamily="34" charset="0"/>
            </a:endParaRPr>
          </a:p>
        </p:txBody>
      </p:sp>
    </p:spTree>
    <p:extLst>
      <p:ext uri="{BB962C8B-B14F-4D97-AF65-F5344CB8AC3E}">
        <p14:creationId xmlns:p14="http://schemas.microsoft.com/office/powerpoint/2010/main" val="21290417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a:extLst>
              <a:ext uri="{FF2B5EF4-FFF2-40B4-BE49-F238E27FC236}">
                <a16:creationId xmlns:a16="http://schemas.microsoft.com/office/drawing/2014/main" id="{BC14D003-1953-4E4D-885E-1280DFB5ED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a:extLst>
              <a:ext uri="{FF2B5EF4-FFF2-40B4-BE49-F238E27FC236}">
                <a16:creationId xmlns:a16="http://schemas.microsoft.com/office/drawing/2014/main" id="{048D379F-E7BC-41BA-A566-6942CC728AF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latin typeface="Arial" panose="020B0604020202020204" pitchFamily="34" charset="0"/>
            </a:endParaRPr>
          </a:p>
        </p:txBody>
      </p:sp>
    </p:spTree>
    <p:extLst>
      <p:ext uri="{BB962C8B-B14F-4D97-AF65-F5344CB8AC3E}">
        <p14:creationId xmlns:p14="http://schemas.microsoft.com/office/powerpoint/2010/main" val="8055911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p:spPr>
      </p:sp>
      <p:sp>
        <p:nvSpPr>
          <p:cNvPr id="184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dirty="0">
              <a:latin typeface="Arial" pitchFamily="-1" charset="0"/>
            </a:endParaRPr>
          </a:p>
        </p:txBody>
      </p:sp>
      <p:sp>
        <p:nvSpPr>
          <p:cNvPr id="18436" name="Slide Number Placeholder 3"/>
          <p:cNvSpPr>
            <a:spLocks noGrp="1"/>
          </p:cNvSpPr>
          <p:nvPr>
            <p:ph type="sldNum" sz="quarter" idx="5"/>
          </p:nvPr>
        </p:nvSpPr>
        <p:spPr bwMode="auto">
          <a:noFill/>
          <a:ln>
            <a:miter lim="800000"/>
            <a:headEnd/>
            <a:tailEnd/>
          </a:ln>
        </p:spPr>
        <p:txBody>
          <a:bodyPr/>
          <a:lstStyle/>
          <a:p>
            <a:fld id="{0DA17B3F-EB80-B64D-97A7-D3A36512CB72}" type="slidenum">
              <a:rPr lang="en-US" b="1">
                <a:ea typeface="Arial" pitchFamily="-1" charset="0"/>
                <a:cs typeface="Arial" pitchFamily="-1" charset="0"/>
              </a:rPr>
              <a:pPr/>
              <a:t>40</a:t>
            </a:fld>
            <a:endParaRPr lang="en-US" b="1" dirty="0">
              <a:ea typeface="Arial" pitchFamily="-1" charset="0"/>
              <a:cs typeface="Arial" pitchFamily="-1" charset="0"/>
            </a:endParaRPr>
          </a:p>
        </p:txBody>
      </p:sp>
    </p:spTree>
    <p:extLst>
      <p:ext uri="{BB962C8B-B14F-4D97-AF65-F5344CB8AC3E}">
        <p14:creationId xmlns:p14="http://schemas.microsoft.com/office/powerpoint/2010/main" val="27299063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44B7F6-9ECA-41FA-AA07-0CCA5DF17251}" type="slidenum">
              <a:rPr lang="en-US" altLang="en-US" smtClean="0"/>
              <a:pPr/>
              <a:t>41</a:t>
            </a:fld>
            <a:endParaRPr lang="en-US" altLang="en-US"/>
          </a:p>
        </p:txBody>
      </p:sp>
    </p:spTree>
    <p:extLst>
      <p:ext uri="{BB962C8B-B14F-4D97-AF65-F5344CB8AC3E}">
        <p14:creationId xmlns:p14="http://schemas.microsoft.com/office/powerpoint/2010/main" val="40480421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a:extLst>
              <a:ext uri="{FF2B5EF4-FFF2-40B4-BE49-F238E27FC236}">
                <a16:creationId xmlns:a16="http://schemas.microsoft.com/office/drawing/2014/main" id="{DF498C97-6AC1-44B2-A6A6-4BC167E9037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a:extLst>
              <a:ext uri="{FF2B5EF4-FFF2-40B4-BE49-F238E27FC236}">
                <a16:creationId xmlns:a16="http://schemas.microsoft.com/office/drawing/2014/main" id="{DA14D4A5-C0C9-47AE-BA48-CD6DC4894BE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extLst>
      <p:ext uri="{BB962C8B-B14F-4D97-AF65-F5344CB8AC3E}">
        <p14:creationId xmlns:p14="http://schemas.microsoft.com/office/powerpoint/2010/main" val="1732620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EDE0359E-4D5B-4EF6-AD1B-E5AAC173014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B42B10FC-14DB-4541-88E0-562F1C94B91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latin typeface="Arial" panose="020B0604020202020204" pitchFamily="34" charset="0"/>
            </a:endParaRPr>
          </a:p>
        </p:txBody>
      </p:sp>
    </p:spTree>
    <p:extLst>
      <p:ext uri="{BB962C8B-B14F-4D97-AF65-F5344CB8AC3E}">
        <p14:creationId xmlns:p14="http://schemas.microsoft.com/office/powerpoint/2010/main" val="40440510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7E1413-5224-4975-DED0-90267FFE72A0}"/>
            </a:ext>
          </a:extLst>
        </p:cNvPr>
        <p:cNvGrpSpPr/>
        <p:nvPr/>
      </p:nvGrpSpPr>
      <p:grpSpPr>
        <a:xfrm>
          <a:off x="0" y="0"/>
          <a:ext cx="0" cy="0"/>
          <a:chOff x="0" y="0"/>
          <a:chExt cx="0" cy="0"/>
        </a:xfrm>
      </p:grpSpPr>
      <p:sp>
        <p:nvSpPr>
          <p:cNvPr id="114690" name="Slide Image Placeholder 1">
            <a:extLst>
              <a:ext uri="{FF2B5EF4-FFF2-40B4-BE49-F238E27FC236}">
                <a16:creationId xmlns:a16="http://schemas.microsoft.com/office/drawing/2014/main" id="{B953851D-8B62-D1F5-76EC-374A389A7B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a:extLst>
              <a:ext uri="{FF2B5EF4-FFF2-40B4-BE49-F238E27FC236}">
                <a16:creationId xmlns:a16="http://schemas.microsoft.com/office/drawing/2014/main" id="{59B43B23-58AD-5223-B41B-74568C698F2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extLst>
      <p:ext uri="{BB962C8B-B14F-4D97-AF65-F5344CB8AC3E}">
        <p14:creationId xmlns:p14="http://schemas.microsoft.com/office/powerpoint/2010/main" val="1074709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Maslow: Research what makes people satisfied?</a:t>
            </a:r>
            <a:r>
              <a:rPr lang="en-US" baseline="0" dirty="0"/>
              <a:t> Healthy people! Like Albert </a:t>
            </a:r>
            <a:r>
              <a:rPr lang="en-US" baseline="0" dirty="0" err="1"/>
              <a:t>Eistein</a:t>
            </a:r>
            <a:r>
              <a:rPr lang="en-US" baseline="0" dirty="0"/>
              <a:t>! 1% of most satisfied graduates in the USA. That’s how her created his model.</a:t>
            </a:r>
          </a:p>
          <a:p>
            <a:endParaRPr lang="en-US" baseline="0" dirty="0"/>
          </a:p>
          <a:p>
            <a:r>
              <a:rPr lang="en-US" baseline="0" dirty="0"/>
              <a:t>The basic idea is that we are motivated to satisfy certain needs. The physiological being the most important for human survival. If we don’t have these we die</a:t>
            </a:r>
          </a:p>
          <a:p>
            <a:r>
              <a:rPr lang="en-US" baseline="0" dirty="0"/>
              <a:t>Once we have those satisfied we can focus our attention, our motivation on other higher level needs.</a:t>
            </a:r>
          </a:p>
          <a:p>
            <a:r>
              <a:rPr lang="en-US" baseline="0" dirty="0"/>
              <a:t>Our motivation is dynamic. Usually have a dominant need, general needs, relative (in the moment needs)</a:t>
            </a:r>
            <a:endParaRPr lang="en-US" dirty="0"/>
          </a:p>
          <a:p>
            <a:endParaRPr lang="en-US" dirty="0"/>
          </a:p>
          <a:p>
            <a:r>
              <a:rPr lang="en-US" dirty="0"/>
              <a:t>When satisfies needs, feel healthy, well</a:t>
            </a:r>
          </a:p>
          <a:p>
            <a:r>
              <a:rPr lang="en-US" dirty="0"/>
              <a:t>Think of a situation when you needed to breath, or</a:t>
            </a:r>
            <a:r>
              <a:rPr lang="en-US" baseline="0" dirty="0"/>
              <a:t> needed water or sleep etc</a:t>
            </a:r>
          </a:p>
          <a:p>
            <a:r>
              <a:rPr lang="en-US" baseline="0" dirty="0"/>
              <a:t>What did you feel, what emotions were activated, how did you behave? What did you do, say, tone of voice…..when your really needed those things.</a:t>
            </a:r>
          </a:p>
          <a:p>
            <a:r>
              <a:rPr lang="en-US" baseline="0" dirty="0"/>
              <a:t>Fight (overcome obstacles)</a:t>
            </a:r>
          </a:p>
          <a:p>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Now for the next level, when satisfied feel safe, relaxed, secure. Now think of a situation </a:t>
            </a:r>
            <a:r>
              <a:rPr lang="en-US" dirty="0"/>
              <a:t>when you needed safety? Maybe you didn’t have a job?</a:t>
            </a:r>
            <a:r>
              <a:rPr lang="en-US" baseline="0" dirty="0"/>
              <a:t> Or no place to sleep for the night? Maybe you were very ill or someone broke into your house? What did you feel, what emotions were activated, how did you behave? What did you do, say, tone of voice…..when your really needed those things? Fight/Flight response? Anxiety?</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=&gt; People who have suffered from lack of physical and psychological safety in war, on in a dysfunctional family - violence, sexual abuse…or even a car crash can suffer from POST_TRAUMATIC STRESS DISORDER (PTDS) – Big issues with veterans….high suicide rate</a:t>
            </a:r>
          </a:p>
          <a:p>
            <a:endParaRPr lang="en-US" baseline="0" dirty="0"/>
          </a:p>
          <a:p>
            <a:r>
              <a:rPr lang="en-US" baseline="0" dirty="0"/>
              <a:t>Now for the next level, when satisfied we feel joy, happy, excited, sexy, loved, close, cared for, open, sacrifice ….think of a situation when you lost a friend or loved one. What emotions, behaviors? Shock, Anger, Fear, Sadness, </a:t>
            </a:r>
          </a:p>
          <a:p>
            <a:pPr>
              <a:buFont typeface="Symbol" pitchFamily="4" charset="2"/>
              <a:buChar char=""/>
            </a:pPr>
            <a:r>
              <a:rPr lang="en-US" baseline="0" dirty="0"/>
              <a:t>Jealousy / Envy / Guilt =&gt; Complex emotions</a:t>
            </a:r>
          </a:p>
          <a:p>
            <a:pPr>
              <a:buFont typeface="Symbol" pitchFamily="4" charset="2"/>
              <a:buNone/>
            </a:pPr>
            <a:endParaRPr lang="en-US" baseline="0" dirty="0"/>
          </a:p>
          <a:p>
            <a:r>
              <a:rPr lang="en-US" baseline="0" dirty="0"/>
              <a:t>Now for the next level, when satisfied we feel confident, competent, self- assured, strong, respected, pride “I am great”, sense of achievement, </a:t>
            </a:r>
            <a:r>
              <a:rPr lang="en-US" baseline="0" dirty="0" err="1"/>
              <a:t>estatic</a:t>
            </a:r>
            <a:r>
              <a:rPr lang="en-US" baseline="0" dirty="0"/>
              <a:t>….think of a situation when your self esteem was lost. Someone did not respect you? How did you feel? Angry? Sad? Fear, Shame? Guilt? Jealousy? Or when you failed? You did not achieve what you wanted? Maybe you found out that you were not as good as you thought? Some weakness? Confidence was broken….how did you feel? </a:t>
            </a:r>
          </a:p>
          <a:p>
            <a:endParaRPr lang="en-US" baseline="0" dirty="0"/>
          </a:p>
          <a:p>
            <a:r>
              <a:rPr lang="en-US" baseline="0" dirty="0"/>
              <a:t>Now for the next level, when satisfies we feel, joy, wonder, enthusiasm, curiosity, creative, We can do it”….think of a situation when you had to do something that you thought was wrong? Shame, guilt? Fear, Anger, Sadness</a:t>
            </a:r>
          </a:p>
          <a:p>
            <a:r>
              <a:rPr lang="en-US" baseline="0" dirty="0"/>
              <a:t>Or when you couldn’t accept the facts because of your beliefs? Or when you found out that you had a prejudice? Muslims better than Christians? Buddhists better than Hindus. Arians are the master race? Women should stay at home with the kids? </a:t>
            </a:r>
          </a:p>
          <a:p>
            <a:r>
              <a:rPr lang="en-US" baseline="0" dirty="0"/>
              <a:t>What if you are not solving problems relates to our world, poverty, human rights, equity, pollution, global climate change, reduction of biodiversity, loss of species, how are sentient beings (animals) are treated by humans?</a:t>
            </a:r>
          </a:p>
          <a:p>
            <a:r>
              <a:rPr lang="en-US" baseline="0" dirty="0"/>
              <a:t>What if you can’t be yourself? To realize your potential?</a:t>
            </a:r>
          </a:p>
          <a:p>
            <a:endParaRPr lang="en-US" baseline="0" dirty="0"/>
          </a:p>
          <a:p>
            <a:r>
              <a:rPr lang="en-US" baseline="0" dirty="0"/>
              <a:t>We need to satisfy needs to be healthy human beings. We need to respect these needs for ourselves and others to have healthy families, communities and </a:t>
            </a:r>
            <a:r>
              <a:rPr lang="en-US" baseline="0" dirty="0" err="1"/>
              <a:t>organisations</a:t>
            </a:r>
            <a:endParaRPr lang="en-US" baseline="0" dirty="0"/>
          </a:p>
          <a:p>
            <a:endParaRPr lang="en-US" baseline="0" dirty="0"/>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E5D85F6-6473-4477-84B7-242BD8820DD2}" type="slidenum">
              <a:rPr lang="en-US" altLang="en-US" smtClean="0"/>
              <a:pPr/>
              <a:t>44</a:t>
            </a:fld>
            <a:endParaRPr lang="en-US" altLang="en-US"/>
          </a:p>
        </p:txBody>
      </p:sp>
    </p:spTree>
    <p:extLst>
      <p:ext uri="{BB962C8B-B14F-4D97-AF65-F5344CB8AC3E}">
        <p14:creationId xmlns:p14="http://schemas.microsoft.com/office/powerpoint/2010/main" val="40474926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a:extLst>
              <a:ext uri="{FF2B5EF4-FFF2-40B4-BE49-F238E27FC236}">
                <a16:creationId xmlns:a16="http://schemas.microsoft.com/office/drawing/2014/main" id="{CC982552-90F0-B189-62F8-4A6CC5BEA37A}"/>
              </a:ext>
            </a:extLst>
          </p:cNvPr>
          <p:cNvSpPr>
            <a:spLocks noGrp="1" noRot="1" noChangeAspect="1" noTextEdit="1"/>
          </p:cNvSpPr>
          <p:nvPr>
            <p:ph type="sldImg"/>
          </p:nvPr>
        </p:nvSpPr>
        <p:spPr>
          <a:ln/>
        </p:spPr>
      </p:sp>
      <p:sp>
        <p:nvSpPr>
          <p:cNvPr id="114691" name="Notes Placeholder 2">
            <a:extLst>
              <a:ext uri="{FF2B5EF4-FFF2-40B4-BE49-F238E27FC236}">
                <a16:creationId xmlns:a16="http://schemas.microsoft.com/office/drawing/2014/main" id="{0199321A-A51C-2AA7-4E28-746CB11B467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FR" altLang="en-FR">
              <a:latin typeface="Arial" panose="020B0604020202020204" pitchFamily="34" charset="0"/>
            </a:endParaRPr>
          </a:p>
        </p:txBody>
      </p:sp>
      <p:sp>
        <p:nvSpPr>
          <p:cNvPr id="114692" name="Slide Number Placeholder 3">
            <a:extLst>
              <a:ext uri="{FF2B5EF4-FFF2-40B4-BE49-F238E27FC236}">
                <a16:creationId xmlns:a16="http://schemas.microsoft.com/office/drawing/2014/main" id="{A8544FD7-B682-1D76-D14B-8532BF02B7D5}"/>
              </a:ext>
            </a:extLst>
          </p:cNvPr>
          <p:cNvSpPr>
            <a:spLocks noGrp="1"/>
          </p:cNvSpPr>
          <p:nvPr>
            <p:ph type="sldNum" sz="quarter" idx="4294967295"/>
          </p:nvPr>
        </p:nvSpPr>
        <p:spPr bwMode="auto">
          <a:xfrm>
            <a:off x="3884613" y="9236075"/>
            <a:ext cx="2971800" cy="4857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fld id="{22AA336A-8FA6-2944-A1F7-306AEE99700F}" type="slidenum">
              <a:rPr lang="fi-FI" altLang="en-FR"/>
              <a:pPr/>
              <a:t>47</a:t>
            </a:fld>
            <a:endParaRPr lang="fi-FI" altLang="en-FR"/>
          </a:p>
        </p:txBody>
      </p:sp>
    </p:spTree>
    <p:extLst>
      <p:ext uri="{BB962C8B-B14F-4D97-AF65-F5344CB8AC3E}">
        <p14:creationId xmlns:p14="http://schemas.microsoft.com/office/powerpoint/2010/main" val="6828959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a:extLst>
              <a:ext uri="{FF2B5EF4-FFF2-40B4-BE49-F238E27FC236}">
                <a16:creationId xmlns:a16="http://schemas.microsoft.com/office/drawing/2014/main" id="{8CEB341A-3448-7B9D-EE67-D4A04AA2083C}"/>
              </a:ext>
            </a:extLst>
          </p:cNvPr>
          <p:cNvSpPr>
            <a:spLocks noGrp="1" noRot="1" noChangeAspect="1" noTextEdit="1"/>
          </p:cNvSpPr>
          <p:nvPr>
            <p:ph type="sldImg"/>
          </p:nvPr>
        </p:nvSpPr>
        <p:spPr>
          <a:ln/>
        </p:spPr>
      </p:sp>
      <p:sp>
        <p:nvSpPr>
          <p:cNvPr id="116739" name="Notes Placeholder 2">
            <a:extLst>
              <a:ext uri="{FF2B5EF4-FFF2-40B4-BE49-F238E27FC236}">
                <a16:creationId xmlns:a16="http://schemas.microsoft.com/office/drawing/2014/main" id="{7884CF0D-B705-0AF7-7948-DE9C8900DAB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FR">
              <a:latin typeface="Arial" panose="020B0604020202020204" pitchFamily="34" charset="0"/>
            </a:endParaRPr>
          </a:p>
        </p:txBody>
      </p:sp>
    </p:spTree>
    <p:extLst>
      <p:ext uri="{BB962C8B-B14F-4D97-AF65-F5344CB8AC3E}">
        <p14:creationId xmlns:p14="http://schemas.microsoft.com/office/powerpoint/2010/main" val="30632098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a:extLst>
              <a:ext uri="{FF2B5EF4-FFF2-40B4-BE49-F238E27FC236}">
                <a16:creationId xmlns:a16="http://schemas.microsoft.com/office/drawing/2014/main" id="{BC14D003-1953-4E4D-885E-1280DFB5ED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a:extLst>
              <a:ext uri="{FF2B5EF4-FFF2-40B4-BE49-F238E27FC236}">
                <a16:creationId xmlns:a16="http://schemas.microsoft.com/office/drawing/2014/main" id="{048D379F-E7BC-41BA-A566-6942CC728AF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latin typeface="Arial" panose="020B0604020202020204" pitchFamily="34" charset="0"/>
            </a:endParaRPr>
          </a:p>
        </p:txBody>
      </p:sp>
    </p:spTree>
    <p:extLst>
      <p:ext uri="{BB962C8B-B14F-4D97-AF65-F5344CB8AC3E}">
        <p14:creationId xmlns:p14="http://schemas.microsoft.com/office/powerpoint/2010/main" val="27634697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a:extLst>
              <a:ext uri="{FF2B5EF4-FFF2-40B4-BE49-F238E27FC236}">
                <a16:creationId xmlns:a16="http://schemas.microsoft.com/office/drawing/2014/main" id="{05BC9E36-3F5F-480B-BD2A-733A5B3A4D2A}"/>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a:extLst>
              <a:ext uri="{FF2B5EF4-FFF2-40B4-BE49-F238E27FC236}">
                <a16:creationId xmlns:a16="http://schemas.microsoft.com/office/drawing/2014/main" id="{3A5DC4CF-6C03-4800-9657-0A153A3E38B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02404" name="Slide Number Placeholder 3">
            <a:extLst>
              <a:ext uri="{FF2B5EF4-FFF2-40B4-BE49-F238E27FC236}">
                <a16:creationId xmlns:a16="http://schemas.microsoft.com/office/drawing/2014/main" id="{01F6F928-3356-447F-BC3A-4749BFC7F7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973206DD-CFA8-490B-ABFC-3E2BFC275700}" type="slidenum">
              <a:rPr lang="en-US" altLang="en-US" sz="1200"/>
              <a:pPr eaLnBrk="1" hangingPunct="1"/>
              <a:t>51</a:t>
            </a:fld>
            <a:endParaRPr lang="en-US" altLang="en-US" sz="1200"/>
          </a:p>
        </p:txBody>
      </p:sp>
    </p:spTree>
    <p:extLst>
      <p:ext uri="{BB962C8B-B14F-4D97-AF65-F5344CB8AC3E}">
        <p14:creationId xmlns:p14="http://schemas.microsoft.com/office/powerpoint/2010/main" val="9774176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a:extLst>
              <a:ext uri="{FF2B5EF4-FFF2-40B4-BE49-F238E27FC236}">
                <a16:creationId xmlns:a16="http://schemas.microsoft.com/office/drawing/2014/main" id="{7267D033-F3B9-449F-96D7-C03A20146C6D}"/>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a:extLst>
              <a:ext uri="{FF2B5EF4-FFF2-40B4-BE49-F238E27FC236}">
                <a16:creationId xmlns:a16="http://schemas.microsoft.com/office/drawing/2014/main" id="{927B2E97-1F3A-4D44-9ED0-9D4F9F50544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04452" name="Slide Number Placeholder 3">
            <a:extLst>
              <a:ext uri="{FF2B5EF4-FFF2-40B4-BE49-F238E27FC236}">
                <a16:creationId xmlns:a16="http://schemas.microsoft.com/office/drawing/2014/main" id="{3A0DD6BE-8CDC-463A-AE5B-5CD92548633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F25596CA-5258-4EEE-9A92-F8472F0CB1E2}" type="slidenum">
              <a:rPr lang="en-US" altLang="en-US" sz="1200"/>
              <a:pPr eaLnBrk="1" hangingPunct="1"/>
              <a:t>52</a:t>
            </a:fld>
            <a:endParaRPr lang="en-US" altLang="en-US" sz="1200"/>
          </a:p>
        </p:txBody>
      </p:sp>
    </p:spTree>
    <p:extLst>
      <p:ext uri="{BB962C8B-B14F-4D97-AF65-F5344CB8AC3E}">
        <p14:creationId xmlns:p14="http://schemas.microsoft.com/office/powerpoint/2010/main" val="371031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5D67FF-6107-BC6B-3097-4F7512B3C24A}"/>
            </a:ext>
          </a:extLst>
        </p:cNvPr>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95549F72-756E-EA5F-BB3B-E5BEE8D0BFB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6C260C3B-014B-AF65-3796-3765086FBB6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latin typeface="Arial" panose="020B0604020202020204" pitchFamily="34" charset="0"/>
            </a:endParaRPr>
          </a:p>
        </p:txBody>
      </p:sp>
    </p:spTree>
    <p:extLst>
      <p:ext uri="{BB962C8B-B14F-4D97-AF65-F5344CB8AC3E}">
        <p14:creationId xmlns:p14="http://schemas.microsoft.com/office/powerpoint/2010/main" val="174926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a:extLst>
              <a:ext uri="{FF2B5EF4-FFF2-40B4-BE49-F238E27FC236}">
                <a16:creationId xmlns:a16="http://schemas.microsoft.com/office/drawing/2014/main" id="{B7F96BED-F44C-4173-8F67-41B87DAA0A28}"/>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a:extLst>
              <a:ext uri="{FF2B5EF4-FFF2-40B4-BE49-F238E27FC236}">
                <a16:creationId xmlns:a16="http://schemas.microsoft.com/office/drawing/2014/main" id="{A888A5D6-9D63-4637-97CC-644A154B1F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0116" name="Slide Number Placeholder 3">
            <a:extLst>
              <a:ext uri="{FF2B5EF4-FFF2-40B4-BE49-F238E27FC236}">
                <a16:creationId xmlns:a16="http://schemas.microsoft.com/office/drawing/2014/main" id="{9D53E90B-6FC6-4D9E-8511-67EC7474303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1A232B0-C29B-4D3C-90D8-676F14C8218C}" type="slidenum">
              <a:rPr lang="en-US" altLang="en-US" sz="1200"/>
              <a:pPr eaLnBrk="1" hangingPunct="1"/>
              <a:t>6</a:t>
            </a:fld>
            <a:endParaRPr lang="en-US"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44B7F6-9ECA-41FA-AA07-0CCA5DF17251}" type="slidenum">
              <a:rPr lang="en-US" altLang="en-US" smtClean="0"/>
              <a:pPr/>
              <a:t>7</a:t>
            </a:fld>
            <a:endParaRPr lang="en-US" altLang="en-US"/>
          </a:p>
        </p:txBody>
      </p:sp>
    </p:spTree>
    <p:extLst>
      <p:ext uri="{BB962C8B-B14F-4D97-AF65-F5344CB8AC3E}">
        <p14:creationId xmlns:p14="http://schemas.microsoft.com/office/powerpoint/2010/main" val="2022687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p:spPr>
      </p:sp>
      <p:sp>
        <p:nvSpPr>
          <p:cNvPr id="184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dirty="0">
              <a:latin typeface="Arial" pitchFamily="-1" charset="0"/>
            </a:endParaRPr>
          </a:p>
        </p:txBody>
      </p:sp>
      <p:sp>
        <p:nvSpPr>
          <p:cNvPr id="18436" name="Slide Number Placeholder 3"/>
          <p:cNvSpPr>
            <a:spLocks noGrp="1"/>
          </p:cNvSpPr>
          <p:nvPr>
            <p:ph type="sldNum" sz="quarter" idx="5"/>
          </p:nvPr>
        </p:nvSpPr>
        <p:spPr bwMode="auto">
          <a:noFill/>
          <a:ln>
            <a:miter lim="800000"/>
            <a:headEnd/>
            <a:tailEnd/>
          </a:ln>
        </p:spPr>
        <p:txBody>
          <a:bodyPr/>
          <a:lstStyle/>
          <a:p>
            <a:fld id="{0DA17B3F-EB80-B64D-97A7-D3A36512CB72}" type="slidenum">
              <a:rPr lang="en-US" b="1">
                <a:ea typeface="Arial" pitchFamily="-1" charset="0"/>
                <a:cs typeface="Arial" pitchFamily="-1" charset="0"/>
              </a:rPr>
              <a:pPr/>
              <a:t>8</a:t>
            </a:fld>
            <a:endParaRPr lang="en-US" b="1" dirty="0">
              <a:ea typeface="Arial" pitchFamily="-1" charset="0"/>
              <a:cs typeface="Arial" pitchFamily="-1" charset="0"/>
            </a:endParaRPr>
          </a:p>
        </p:txBody>
      </p:sp>
    </p:spTree>
    <p:extLst>
      <p:ext uri="{BB962C8B-B14F-4D97-AF65-F5344CB8AC3E}">
        <p14:creationId xmlns:p14="http://schemas.microsoft.com/office/powerpoint/2010/main" val="1569441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a:latin typeface="Arial" pitchFamily="-1" charset="0"/>
            </a:endParaRPr>
          </a:p>
        </p:txBody>
      </p:sp>
      <p:sp>
        <p:nvSpPr>
          <p:cNvPr id="59396" name="Slide Number Placeholder 3"/>
          <p:cNvSpPr>
            <a:spLocks noGrp="1"/>
          </p:cNvSpPr>
          <p:nvPr>
            <p:ph type="sldNum" sz="quarter" idx="5"/>
          </p:nvPr>
        </p:nvSpPr>
        <p:spPr bwMode="auto">
          <a:noFill/>
          <a:ln>
            <a:miter lim="800000"/>
            <a:headEnd/>
            <a:tailEnd/>
          </a:ln>
        </p:spPr>
        <p:txBody>
          <a:bodyPr/>
          <a:lstStyle/>
          <a:p>
            <a:fld id="{C949BF66-F4C5-CE43-97D6-9B06E4797768}" type="slidenum">
              <a:rPr lang="fi-FI"/>
              <a:pPr/>
              <a:t>9</a:t>
            </a:fld>
            <a:endParaRPr lang="fi-FI"/>
          </a:p>
        </p:txBody>
      </p:sp>
    </p:spTree>
    <p:extLst>
      <p:ext uri="{BB962C8B-B14F-4D97-AF65-F5344CB8AC3E}">
        <p14:creationId xmlns:p14="http://schemas.microsoft.com/office/powerpoint/2010/main" val="796624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1AE65BC7-6653-4FA1-A3C1-56F42C4890FF}"/>
              </a:ext>
            </a:extLst>
          </p:cNvPr>
          <p:cNvSpPr>
            <a:spLocks noGrp="1" noChangeArrowheads="1"/>
          </p:cNvSpPr>
          <p:nvPr>
            <p:ph type="dt" sz="half" idx="10"/>
          </p:nvPr>
        </p:nvSpPr>
        <p:spPr/>
        <p:txBody>
          <a:bodyPr/>
          <a:lstStyle>
            <a:lvl1pPr>
              <a:defRPr/>
            </a:lvl1pPr>
          </a:lstStyle>
          <a:p>
            <a:pPr>
              <a:defRPr/>
            </a:pPr>
            <a:r>
              <a:rPr lang="en-US"/>
              <a:t>Sept 08</a:t>
            </a:r>
          </a:p>
        </p:txBody>
      </p:sp>
      <p:sp>
        <p:nvSpPr>
          <p:cNvPr id="5" name="Rectangle 5">
            <a:extLst>
              <a:ext uri="{FF2B5EF4-FFF2-40B4-BE49-F238E27FC236}">
                <a16:creationId xmlns:a16="http://schemas.microsoft.com/office/drawing/2014/main" id="{2A8F294B-3569-4FC1-ADEF-C4711A981BD3}"/>
              </a:ext>
            </a:extLst>
          </p:cNvPr>
          <p:cNvSpPr>
            <a:spLocks noGrp="1" noChangeArrowheads="1"/>
          </p:cNvSpPr>
          <p:nvPr>
            <p:ph type="ftr" sz="quarter" idx="11"/>
          </p:nvPr>
        </p:nvSpPr>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9377ECB-4FDE-431F-90DC-13746524BAFD}"/>
              </a:ext>
            </a:extLst>
          </p:cNvPr>
          <p:cNvSpPr>
            <a:spLocks noGrp="1" noChangeArrowheads="1"/>
          </p:cNvSpPr>
          <p:nvPr>
            <p:ph type="sldNum" sz="quarter" idx="12"/>
          </p:nvPr>
        </p:nvSpPr>
        <p:spPr/>
        <p:txBody>
          <a:bodyPr/>
          <a:lstStyle>
            <a:lvl1pPr>
              <a:defRPr sz="1800" b="1">
                <a:latin typeface="Century Gothic" panose="020B0502020202020204" pitchFamily="34" charset="0"/>
              </a:defRPr>
            </a:lvl1pPr>
          </a:lstStyle>
          <a:p>
            <a:fld id="{2A9E8CCE-6B07-46E4-8824-75958E8329A0}" type="slidenum">
              <a:rPr lang="en-US" altLang="en-US"/>
              <a:pPr/>
              <a:t>‹#›</a:t>
            </a:fld>
            <a:endParaRPr lang="en-US" altLang="en-US"/>
          </a:p>
        </p:txBody>
      </p:sp>
    </p:spTree>
    <p:extLst>
      <p:ext uri="{BB962C8B-B14F-4D97-AF65-F5344CB8AC3E}">
        <p14:creationId xmlns:p14="http://schemas.microsoft.com/office/powerpoint/2010/main" val="1351558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2405D93-0030-4946-8762-E372541AC0ED}"/>
              </a:ext>
            </a:extLst>
          </p:cNvPr>
          <p:cNvSpPr>
            <a:spLocks noGrp="1" noChangeArrowheads="1"/>
          </p:cNvSpPr>
          <p:nvPr>
            <p:ph type="dt" sz="half" idx="10"/>
          </p:nvPr>
        </p:nvSpPr>
        <p:spPr>
          <a:ln/>
        </p:spPr>
        <p:txBody>
          <a:bodyPr/>
          <a:lstStyle>
            <a:lvl1pPr>
              <a:defRPr/>
            </a:lvl1pPr>
          </a:lstStyle>
          <a:p>
            <a:pPr>
              <a:defRPr/>
            </a:pPr>
            <a:r>
              <a:rPr lang="en-US"/>
              <a:t>Sept 08</a:t>
            </a:r>
          </a:p>
        </p:txBody>
      </p:sp>
      <p:sp>
        <p:nvSpPr>
          <p:cNvPr id="5" name="Rectangle 5">
            <a:extLst>
              <a:ext uri="{FF2B5EF4-FFF2-40B4-BE49-F238E27FC236}">
                <a16:creationId xmlns:a16="http://schemas.microsoft.com/office/drawing/2014/main" id="{EF56B95C-3C01-4D64-A84A-E32B14E2F04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740455B-9C24-4D40-82B6-B757DB3C51EC}"/>
              </a:ext>
            </a:extLst>
          </p:cNvPr>
          <p:cNvSpPr>
            <a:spLocks noGrp="1" noChangeArrowheads="1"/>
          </p:cNvSpPr>
          <p:nvPr>
            <p:ph type="sldNum" sz="quarter" idx="12"/>
          </p:nvPr>
        </p:nvSpPr>
        <p:spPr>
          <a:ln/>
        </p:spPr>
        <p:txBody>
          <a:bodyPr/>
          <a:lstStyle>
            <a:lvl1pPr>
              <a:defRPr/>
            </a:lvl1pPr>
          </a:lstStyle>
          <a:p>
            <a:fld id="{72BAFB67-387F-4D9F-A859-6B256CA8EEE6}" type="slidenum">
              <a:rPr lang="en-US" altLang="en-US"/>
              <a:pPr/>
              <a:t>‹#›</a:t>
            </a:fld>
            <a:endParaRPr lang="en-US" altLang="en-US"/>
          </a:p>
        </p:txBody>
      </p:sp>
    </p:spTree>
    <p:extLst>
      <p:ext uri="{BB962C8B-B14F-4D97-AF65-F5344CB8AC3E}">
        <p14:creationId xmlns:p14="http://schemas.microsoft.com/office/powerpoint/2010/main" val="1913346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8184D01-8713-439F-BB88-27863B57C5B4}"/>
              </a:ext>
            </a:extLst>
          </p:cNvPr>
          <p:cNvSpPr>
            <a:spLocks noGrp="1" noChangeArrowheads="1"/>
          </p:cNvSpPr>
          <p:nvPr>
            <p:ph type="dt" sz="half" idx="10"/>
          </p:nvPr>
        </p:nvSpPr>
        <p:spPr>
          <a:ln/>
        </p:spPr>
        <p:txBody>
          <a:bodyPr/>
          <a:lstStyle>
            <a:lvl1pPr>
              <a:defRPr/>
            </a:lvl1pPr>
          </a:lstStyle>
          <a:p>
            <a:pPr>
              <a:defRPr/>
            </a:pPr>
            <a:r>
              <a:rPr lang="en-US"/>
              <a:t>Sept 08</a:t>
            </a:r>
          </a:p>
        </p:txBody>
      </p:sp>
      <p:sp>
        <p:nvSpPr>
          <p:cNvPr id="5" name="Rectangle 5">
            <a:extLst>
              <a:ext uri="{FF2B5EF4-FFF2-40B4-BE49-F238E27FC236}">
                <a16:creationId xmlns:a16="http://schemas.microsoft.com/office/drawing/2014/main" id="{61574B4E-FEBC-4EBD-8C2B-A74A7A3FD48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6763B27-4400-4634-942F-5DBC62DAF558}"/>
              </a:ext>
            </a:extLst>
          </p:cNvPr>
          <p:cNvSpPr>
            <a:spLocks noGrp="1" noChangeArrowheads="1"/>
          </p:cNvSpPr>
          <p:nvPr>
            <p:ph type="sldNum" sz="quarter" idx="12"/>
          </p:nvPr>
        </p:nvSpPr>
        <p:spPr>
          <a:ln/>
        </p:spPr>
        <p:txBody>
          <a:bodyPr/>
          <a:lstStyle>
            <a:lvl1pPr>
              <a:defRPr/>
            </a:lvl1pPr>
          </a:lstStyle>
          <a:p>
            <a:fld id="{9F3E41A1-AF64-4ED7-A70D-5773232DBD14}" type="slidenum">
              <a:rPr lang="en-US" altLang="en-US"/>
              <a:pPr/>
              <a:t>‹#›</a:t>
            </a:fld>
            <a:endParaRPr lang="en-US" altLang="en-US"/>
          </a:p>
        </p:txBody>
      </p:sp>
    </p:spTree>
    <p:extLst>
      <p:ext uri="{BB962C8B-B14F-4D97-AF65-F5344CB8AC3E}">
        <p14:creationId xmlns:p14="http://schemas.microsoft.com/office/powerpoint/2010/main" val="1439685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443FFD0-DBD3-42A4-BD5B-ED1D3B4B2759}"/>
              </a:ext>
            </a:extLst>
          </p:cNvPr>
          <p:cNvSpPr>
            <a:spLocks noGrp="1" noChangeArrowheads="1"/>
          </p:cNvSpPr>
          <p:nvPr>
            <p:ph type="dt" sz="half" idx="10"/>
          </p:nvPr>
        </p:nvSpPr>
        <p:spPr>
          <a:xfrm>
            <a:off x="457200" y="6172200"/>
            <a:ext cx="2133600" cy="476250"/>
          </a:xfrm>
        </p:spPr>
        <p:txBody>
          <a:bodyPr/>
          <a:lstStyle>
            <a:lvl1pPr>
              <a:defRPr/>
            </a:lvl1pPr>
          </a:lstStyle>
          <a:p>
            <a:pPr>
              <a:defRPr/>
            </a:pPr>
            <a:r>
              <a:rPr lang="en-US"/>
              <a:t>Sept 08</a:t>
            </a:r>
          </a:p>
        </p:txBody>
      </p:sp>
      <p:sp>
        <p:nvSpPr>
          <p:cNvPr id="5" name="Rectangle 5">
            <a:extLst>
              <a:ext uri="{FF2B5EF4-FFF2-40B4-BE49-F238E27FC236}">
                <a16:creationId xmlns:a16="http://schemas.microsoft.com/office/drawing/2014/main" id="{395C2866-8287-4C74-9C8B-F5EBF54BC60F}"/>
              </a:ext>
            </a:extLst>
          </p:cNvPr>
          <p:cNvSpPr>
            <a:spLocks noGrp="1" noChangeArrowheads="1"/>
          </p:cNvSpPr>
          <p:nvPr>
            <p:ph type="ftr" sz="quarter" idx="11"/>
          </p:nvPr>
        </p:nvSpPr>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DA7A5F1-503B-4F6A-AA24-00D5C1EDF0C2}"/>
              </a:ext>
            </a:extLst>
          </p:cNvPr>
          <p:cNvSpPr>
            <a:spLocks noGrp="1" noChangeArrowheads="1"/>
          </p:cNvSpPr>
          <p:nvPr>
            <p:ph type="sldNum" sz="quarter" idx="12"/>
          </p:nvPr>
        </p:nvSpPr>
        <p:spPr>
          <a:xfrm>
            <a:off x="6781800" y="6248400"/>
            <a:ext cx="2133600" cy="476250"/>
          </a:xfrm>
        </p:spPr>
        <p:txBody>
          <a:bodyPr/>
          <a:lstStyle>
            <a:lvl1pPr>
              <a:defRPr/>
            </a:lvl1pPr>
          </a:lstStyle>
          <a:p>
            <a:fld id="{06F2B315-DD32-413D-91B5-93637BB53D00}" type="slidenum">
              <a:rPr lang="en-US" altLang="en-US"/>
              <a:pPr/>
              <a:t>‹#›</a:t>
            </a:fld>
            <a:endParaRPr lang="en-US" altLang="en-US"/>
          </a:p>
        </p:txBody>
      </p:sp>
    </p:spTree>
    <p:extLst>
      <p:ext uri="{BB962C8B-B14F-4D97-AF65-F5344CB8AC3E}">
        <p14:creationId xmlns:p14="http://schemas.microsoft.com/office/powerpoint/2010/main" val="2997367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5D7F2497-35F8-45C7-B887-48D466DD2FE2}"/>
              </a:ext>
            </a:extLst>
          </p:cNvPr>
          <p:cNvSpPr>
            <a:spLocks noGrp="1" noChangeArrowheads="1"/>
          </p:cNvSpPr>
          <p:nvPr>
            <p:ph type="dt" sz="half" idx="10"/>
          </p:nvPr>
        </p:nvSpPr>
        <p:spPr>
          <a:ln/>
        </p:spPr>
        <p:txBody>
          <a:bodyPr/>
          <a:lstStyle>
            <a:lvl1pPr>
              <a:defRPr/>
            </a:lvl1pPr>
          </a:lstStyle>
          <a:p>
            <a:pPr>
              <a:defRPr/>
            </a:pPr>
            <a:r>
              <a:rPr lang="en-US"/>
              <a:t>Sept 08</a:t>
            </a:r>
          </a:p>
        </p:txBody>
      </p:sp>
      <p:sp>
        <p:nvSpPr>
          <p:cNvPr id="5" name="Rectangle 5">
            <a:extLst>
              <a:ext uri="{FF2B5EF4-FFF2-40B4-BE49-F238E27FC236}">
                <a16:creationId xmlns:a16="http://schemas.microsoft.com/office/drawing/2014/main" id="{57A3C9C2-3AAE-4D37-9433-758005FABC4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FC28CD7-8E2E-4550-8767-5E6CCF08DA01}"/>
              </a:ext>
            </a:extLst>
          </p:cNvPr>
          <p:cNvSpPr>
            <a:spLocks noGrp="1" noChangeArrowheads="1"/>
          </p:cNvSpPr>
          <p:nvPr>
            <p:ph type="sldNum" sz="quarter" idx="12"/>
          </p:nvPr>
        </p:nvSpPr>
        <p:spPr>
          <a:ln/>
        </p:spPr>
        <p:txBody>
          <a:bodyPr/>
          <a:lstStyle>
            <a:lvl1pPr>
              <a:defRPr/>
            </a:lvl1pPr>
          </a:lstStyle>
          <a:p>
            <a:fld id="{5624D710-484B-459F-B9BC-B67AAF9E5C3A}" type="slidenum">
              <a:rPr lang="en-US" altLang="en-US"/>
              <a:pPr/>
              <a:t>‹#›</a:t>
            </a:fld>
            <a:endParaRPr lang="en-US" altLang="en-US"/>
          </a:p>
        </p:txBody>
      </p:sp>
    </p:spTree>
    <p:extLst>
      <p:ext uri="{BB962C8B-B14F-4D97-AF65-F5344CB8AC3E}">
        <p14:creationId xmlns:p14="http://schemas.microsoft.com/office/powerpoint/2010/main" val="2604485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8B64BC34-42E3-47B2-AECD-CFCEA08FDAB5}"/>
              </a:ext>
            </a:extLst>
          </p:cNvPr>
          <p:cNvSpPr>
            <a:spLocks noGrp="1" noChangeArrowheads="1"/>
          </p:cNvSpPr>
          <p:nvPr>
            <p:ph type="dt" sz="half" idx="10"/>
          </p:nvPr>
        </p:nvSpPr>
        <p:spPr>
          <a:ln/>
        </p:spPr>
        <p:txBody>
          <a:bodyPr/>
          <a:lstStyle>
            <a:lvl1pPr>
              <a:defRPr/>
            </a:lvl1pPr>
          </a:lstStyle>
          <a:p>
            <a:pPr>
              <a:defRPr/>
            </a:pPr>
            <a:r>
              <a:rPr lang="en-US"/>
              <a:t>Sept 08</a:t>
            </a:r>
          </a:p>
        </p:txBody>
      </p:sp>
      <p:sp>
        <p:nvSpPr>
          <p:cNvPr id="6" name="Rectangle 5">
            <a:extLst>
              <a:ext uri="{FF2B5EF4-FFF2-40B4-BE49-F238E27FC236}">
                <a16:creationId xmlns:a16="http://schemas.microsoft.com/office/drawing/2014/main" id="{30FF43EA-2D4F-4C90-BF7A-35FEF3D3D16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8ADB5C8-7144-4DF7-AD5C-614BA669E032}"/>
              </a:ext>
            </a:extLst>
          </p:cNvPr>
          <p:cNvSpPr>
            <a:spLocks noGrp="1" noChangeArrowheads="1"/>
          </p:cNvSpPr>
          <p:nvPr>
            <p:ph type="sldNum" sz="quarter" idx="12"/>
          </p:nvPr>
        </p:nvSpPr>
        <p:spPr>
          <a:ln/>
        </p:spPr>
        <p:txBody>
          <a:bodyPr/>
          <a:lstStyle>
            <a:lvl1pPr>
              <a:defRPr/>
            </a:lvl1pPr>
          </a:lstStyle>
          <a:p>
            <a:fld id="{F3690EF1-FFD0-40F0-B447-D00786DFE7E5}" type="slidenum">
              <a:rPr lang="en-US" altLang="en-US"/>
              <a:pPr/>
              <a:t>‹#›</a:t>
            </a:fld>
            <a:endParaRPr lang="en-US" altLang="en-US"/>
          </a:p>
        </p:txBody>
      </p:sp>
    </p:spTree>
    <p:extLst>
      <p:ext uri="{BB962C8B-B14F-4D97-AF65-F5344CB8AC3E}">
        <p14:creationId xmlns:p14="http://schemas.microsoft.com/office/powerpoint/2010/main" val="653252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E8CC99C5-1028-4F73-ABCA-9381351D00D1}"/>
              </a:ext>
            </a:extLst>
          </p:cNvPr>
          <p:cNvSpPr>
            <a:spLocks noGrp="1" noChangeArrowheads="1"/>
          </p:cNvSpPr>
          <p:nvPr>
            <p:ph type="dt" sz="half" idx="10"/>
          </p:nvPr>
        </p:nvSpPr>
        <p:spPr>
          <a:ln/>
        </p:spPr>
        <p:txBody>
          <a:bodyPr/>
          <a:lstStyle>
            <a:lvl1pPr>
              <a:defRPr/>
            </a:lvl1pPr>
          </a:lstStyle>
          <a:p>
            <a:pPr>
              <a:defRPr/>
            </a:pPr>
            <a:r>
              <a:rPr lang="en-US"/>
              <a:t>Sept 08</a:t>
            </a:r>
          </a:p>
        </p:txBody>
      </p:sp>
      <p:sp>
        <p:nvSpPr>
          <p:cNvPr id="8" name="Rectangle 5">
            <a:extLst>
              <a:ext uri="{FF2B5EF4-FFF2-40B4-BE49-F238E27FC236}">
                <a16:creationId xmlns:a16="http://schemas.microsoft.com/office/drawing/2014/main" id="{2D5638C4-10A5-45F1-8053-B7B6F7C776C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72D8F66C-96D6-49C8-967E-9AA1594C7BCA}"/>
              </a:ext>
            </a:extLst>
          </p:cNvPr>
          <p:cNvSpPr>
            <a:spLocks noGrp="1" noChangeArrowheads="1"/>
          </p:cNvSpPr>
          <p:nvPr>
            <p:ph type="sldNum" sz="quarter" idx="12"/>
          </p:nvPr>
        </p:nvSpPr>
        <p:spPr>
          <a:ln/>
        </p:spPr>
        <p:txBody>
          <a:bodyPr/>
          <a:lstStyle>
            <a:lvl1pPr>
              <a:defRPr/>
            </a:lvl1pPr>
          </a:lstStyle>
          <a:p>
            <a:fld id="{FEE28723-0010-4A0D-A76B-E0A137674016}" type="slidenum">
              <a:rPr lang="en-US" altLang="en-US"/>
              <a:pPr/>
              <a:t>‹#›</a:t>
            </a:fld>
            <a:endParaRPr lang="en-US" altLang="en-US"/>
          </a:p>
        </p:txBody>
      </p:sp>
    </p:spTree>
    <p:extLst>
      <p:ext uri="{BB962C8B-B14F-4D97-AF65-F5344CB8AC3E}">
        <p14:creationId xmlns:p14="http://schemas.microsoft.com/office/powerpoint/2010/main" val="3994756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AA0306F9-70A6-476D-B1F6-362EE3B241DC}"/>
              </a:ext>
            </a:extLst>
          </p:cNvPr>
          <p:cNvSpPr>
            <a:spLocks noGrp="1" noChangeArrowheads="1"/>
          </p:cNvSpPr>
          <p:nvPr>
            <p:ph type="dt" sz="half" idx="10"/>
          </p:nvPr>
        </p:nvSpPr>
        <p:spPr>
          <a:ln/>
        </p:spPr>
        <p:txBody>
          <a:bodyPr/>
          <a:lstStyle>
            <a:lvl1pPr>
              <a:defRPr/>
            </a:lvl1pPr>
          </a:lstStyle>
          <a:p>
            <a:pPr>
              <a:defRPr/>
            </a:pPr>
            <a:r>
              <a:rPr lang="en-US"/>
              <a:t>Sept 08</a:t>
            </a:r>
          </a:p>
        </p:txBody>
      </p:sp>
      <p:sp>
        <p:nvSpPr>
          <p:cNvPr id="4" name="Rectangle 5">
            <a:extLst>
              <a:ext uri="{FF2B5EF4-FFF2-40B4-BE49-F238E27FC236}">
                <a16:creationId xmlns:a16="http://schemas.microsoft.com/office/drawing/2014/main" id="{24A972A7-4AEF-4284-9344-8E98A09DFC2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DB2C2CA1-3456-4967-B04B-5FEEEAF13F88}"/>
              </a:ext>
            </a:extLst>
          </p:cNvPr>
          <p:cNvSpPr>
            <a:spLocks noGrp="1" noChangeArrowheads="1"/>
          </p:cNvSpPr>
          <p:nvPr>
            <p:ph type="sldNum" sz="quarter" idx="12"/>
          </p:nvPr>
        </p:nvSpPr>
        <p:spPr>
          <a:ln/>
        </p:spPr>
        <p:txBody>
          <a:bodyPr/>
          <a:lstStyle>
            <a:lvl1pPr>
              <a:defRPr/>
            </a:lvl1pPr>
          </a:lstStyle>
          <a:p>
            <a:fld id="{08EC5538-D1AA-4890-9E8D-F0A9B7D45989}" type="slidenum">
              <a:rPr lang="en-US" altLang="en-US"/>
              <a:pPr/>
              <a:t>‹#›</a:t>
            </a:fld>
            <a:endParaRPr lang="en-US" altLang="en-US"/>
          </a:p>
        </p:txBody>
      </p:sp>
    </p:spTree>
    <p:extLst>
      <p:ext uri="{BB962C8B-B14F-4D97-AF65-F5344CB8AC3E}">
        <p14:creationId xmlns:p14="http://schemas.microsoft.com/office/powerpoint/2010/main" val="3019282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494B355-7B2B-4CDB-9BB2-86A26660BDA1}"/>
              </a:ext>
            </a:extLst>
          </p:cNvPr>
          <p:cNvSpPr>
            <a:spLocks noGrp="1" noChangeArrowheads="1"/>
          </p:cNvSpPr>
          <p:nvPr>
            <p:ph type="dt" sz="half" idx="10"/>
          </p:nvPr>
        </p:nvSpPr>
        <p:spPr/>
        <p:txBody>
          <a:bodyPr/>
          <a:lstStyle>
            <a:lvl1pPr>
              <a:defRPr/>
            </a:lvl1pPr>
          </a:lstStyle>
          <a:p>
            <a:pPr>
              <a:defRPr/>
            </a:pPr>
            <a:r>
              <a:rPr lang="en-US"/>
              <a:t>Sept 08</a:t>
            </a:r>
          </a:p>
        </p:txBody>
      </p:sp>
      <p:sp>
        <p:nvSpPr>
          <p:cNvPr id="3" name="Rectangle 5">
            <a:extLst>
              <a:ext uri="{FF2B5EF4-FFF2-40B4-BE49-F238E27FC236}">
                <a16:creationId xmlns:a16="http://schemas.microsoft.com/office/drawing/2014/main" id="{6DC43E54-5EBB-4228-AC65-5C63D98323BC}"/>
              </a:ext>
            </a:extLst>
          </p:cNvPr>
          <p:cNvSpPr>
            <a:spLocks noGrp="1" noChangeArrowheads="1"/>
          </p:cNvSpPr>
          <p:nvPr>
            <p:ph type="ftr" sz="quarter" idx="11"/>
          </p:nvPr>
        </p:nvSpPr>
        <p:spPr>
          <a:xfrm>
            <a:off x="2971800" y="6172200"/>
            <a:ext cx="2895600" cy="476250"/>
          </a:xfrm>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824E3B9F-7DBF-4935-8314-FC498576CA15}"/>
              </a:ext>
            </a:extLst>
          </p:cNvPr>
          <p:cNvSpPr>
            <a:spLocks noGrp="1" noChangeArrowheads="1"/>
          </p:cNvSpPr>
          <p:nvPr>
            <p:ph type="sldNum" sz="quarter" idx="12"/>
          </p:nvPr>
        </p:nvSpPr>
        <p:spPr/>
        <p:txBody>
          <a:bodyPr/>
          <a:lstStyle>
            <a:lvl1pPr>
              <a:defRPr/>
            </a:lvl1pPr>
          </a:lstStyle>
          <a:p>
            <a:fld id="{F4225184-3D9A-415A-B641-911F61C7718D}" type="slidenum">
              <a:rPr lang="en-US" altLang="en-US"/>
              <a:pPr/>
              <a:t>‹#›</a:t>
            </a:fld>
            <a:endParaRPr lang="en-US" altLang="en-US"/>
          </a:p>
        </p:txBody>
      </p:sp>
    </p:spTree>
    <p:extLst>
      <p:ext uri="{BB962C8B-B14F-4D97-AF65-F5344CB8AC3E}">
        <p14:creationId xmlns:p14="http://schemas.microsoft.com/office/powerpoint/2010/main" val="3686538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53F81DBB-D713-4BE1-B387-C7D2080A37B4}"/>
              </a:ext>
            </a:extLst>
          </p:cNvPr>
          <p:cNvSpPr>
            <a:spLocks noGrp="1" noChangeArrowheads="1"/>
          </p:cNvSpPr>
          <p:nvPr>
            <p:ph type="dt" sz="half" idx="10"/>
          </p:nvPr>
        </p:nvSpPr>
        <p:spPr>
          <a:ln/>
        </p:spPr>
        <p:txBody>
          <a:bodyPr/>
          <a:lstStyle>
            <a:lvl1pPr>
              <a:defRPr/>
            </a:lvl1pPr>
          </a:lstStyle>
          <a:p>
            <a:pPr>
              <a:defRPr/>
            </a:pPr>
            <a:r>
              <a:rPr lang="en-US"/>
              <a:t>Sept 08</a:t>
            </a:r>
          </a:p>
        </p:txBody>
      </p:sp>
      <p:sp>
        <p:nvSpPr>
          <p:cNvPr id="6" name="Rectangle 5">
            <a:extLst>
              <a:ext uri="{FF2B5EF4-FFF2-40B4-BE49-F238E27FC236}">
                <a16:creationId xmlns:a16="http://schemas.microsoft.com/office/drawing/2014/main" id="{E37A653D-E40D-4B90-B7F8-10AAB2A4CA3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A416352-7AA5-4ACF-A791-0D61299D4528}"/>
              </a:ext>
            </a:extLst>
          </p:cNvPr>
          <p:cNvSpPr>
            <a:spLocks noGrp="1" noChangeArrowheads="1"/>
          </p:cNvSpPr>
          <p:nvPr>
            <p:ph type="sldNum" sz="quarter" idx="12"/>
          </p:nvPr>
        </p:nvSpPr>
        <p:spPr>
          <a:ln/>
        </p:spPr>
        <p:txBody>
          <a:bodyPr/>
          <a:lstStyle>
            <a:lvl1pPr>
              <a:defRPr/>
            </a:lvl1pPr>
          </a:lstStyle>
          <a:p>
            <a:fld id="{7B7E5191-48FE-4271-BA8D-07D627F3AA7B}" type="slidenum">
              <a:rPr lang="en-US" altLang="en-US"/>
              <a:pPr/>
              <a:t>‹#›</a:t>
            </a:fld>
            <a:endParaRPr lang="en-US" altLang="en-US"/>
          </a:p>
        </p:txBody>
      </p:sp>
    </p:spTree>
    <p:extLst>
      <p:ext uri="{BB962C8B-B14F-4D97-AF65-F5344CB8AC3E}">
        <p14:creationId xmlns:p14="http://schemas.microsoft.com/office/powerpoint/2010/main" val="365743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C415225-02E3-4D40-89EA-29AECD61BF95}"/>
              </a:ext>
            </a:extLst>
          </p:cNvPr>
          <p:cNvSpPr>
            <a:spLocks noGrp="1" noChangeArrowheads="1"/>
          </p:cNvSpPr>
          <p:nvPr>
            <p:ph type="dt" sz="half" idx="10"/>
          </p:nvPr>
        </p:nvSpPr>
        <p:spPr>
          <a:ln/>
        </p:spPr>
        <p:txBody>
          <a:bodyPr/>
          <a:lstStyle>
            <a:lvl1pPr>
              <a:defRPr/>
            </a:lvl1pPr>
          </a:lstStyle>
          <a:p>
            <a:pPr>
              <a:defRPr/>
            </a:pPr>
            <a:r>
              <a:rPr lang="en-US"/>
              <a:t>Sept 08</a:t>
            </a:r>
          </a:p>
        </p:txBody>
      </p:sp>
      <p:sp>
        <p:nvSpPr>
          <p:cNvPr id="6" name="Rectangle 5">
            <a:extLst>
              <a:ext uri="{FF2B5EF4-FFF2-40B4-BE49-F238E27FC236}">
                <a16:creationId xmlns:a16="http://schemas.microsoft.com/office/drawing/2014/main" id="{C03DB237-3C0E-4B4B-9045-38EC5BF0741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48CCAC7-066C-491B-8255-A68B39990175}"/>
              </a:ext>
            </a:extLst>
          </p:cNvPr>
          <p:cNvSpPr>
            <a:spLocks noGrp="1" noChangeArrowheads="1"/>
          </p:cNvSpPr>
          <p:nvPr>
            <p:ph type="sldNum" sz="quarter" idx="12"/>
          </p:nvPr>
        </p:nvSpPr>
        <p:spPr>
          <a:ln/>
        </p:spPr>
        <p:txBody>
          <a:bodyPr/>
          <a:lstStyle>
            <a:lvl1pPr>
              <a:defRPr/>
            </a:lvl1pPr>
          </a:lstStyle>
          <a:p>
            <a:fld id="{7517DE2A-6B94-40CF-AF94-38BA89BEEBA6}" type="slidenum">
              <a:rPr lang="en-US" altLang="en-US"/>
              <a:pPr/>
              <a:t>‹#›</a:t>
            </a:fld>
            <a:endParaRPr lang="en-US" altLang="en-US"/>
          </a:p>
        </p:txBody>
      </p:sp>
    </p:spTree>
    <p:extLst>
      <p:ext uri="{BB962C8B-B14F-4D97-AF65-F5344CB8AC3E}">
        <p14:creationId xmlns:p14="http://schemas.microsoft.com/office/powerpoint/2010/main" val="2345293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ADFD644-9511-46E4-9E17-D70B9CAF43DC}"/>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D0C87A2-9E78-4902-9648-03FEC1319F21}"/>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47750259-C385-45D6-97C0-2D57E7899759}"/>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mn-ea"/>
              </a:defRPr>
            </a:lvl1pPr>
          </a:lstStyle>
          <a:p>
            <a:pPr>
              <a:defRPr/>
            </a:pPr>
            <a:r>
              <a:rPr lang="en-US"/>
              <a:t>Sept 08</a:t>
            </a:r>
          </a:p>
        </p:txBody>
      </p:sp>
      <p:sp>
        <p:nvSpPr>
          <p:cNvPr id="1029" name="Rectangle 5">
            <a:extLst>
              <a:ext uri="{FF2B5EF4-FFF2-40B4-BE49-F238E27FC236}">
                <a16:creationId xmlns:a16="http://schemas.microsoft.com/office/drawing/2014/main" id="{0D2705E8-97CC-4032-B64A-5244FE58D20B}"/>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mn-ea"/>
              </a:defRPr>
            </a:lvl1pPr>
          </a:lstStyle>
          <a:p>
            <a:pPr>
              <a:defRPr/>
            </a:pPr>
            <a:endParaRPr lang="en-US"/>
          </a:p>
        </p:txBody>
      </p:sp>
      <p:sp>
        <p:nvSpPr>
          <p:cNvPr id="1030" name="Rectangle 6">
            <a:extLst>
              <a:ext uri="{FF2B5EF4-FFF2-40B4-BE49-F238E27FC236}">
                <a16:creationId xmlns:a16="http://schemas.microsoft.com/office/drawing/2014/main" id="{16E1D5A8-62CB-4816-B437-E675E997438A}"/>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1176CB5-C512-4355-AC61-C930758AFCA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325" r:id="rId1"/>
    <p:sldLayoutId id="2147484326" r:id="rId2"/>
    <p:sldLayoutId id="2147484317" r:id="rId3"/>
    <p:sldLayoutId id="2147484318" r:id="rId4"/>
    <p:sldLayoutId id="2147484319" r:id="rId5"/>
    <p:sldLayoutId id="2147484320" r:id="rId6"/>
    <p:sldLayoutId id="2147484327" r:id="rId7"/>
    <p:sldLayoutId id="2147484321" r:id="rId8"/>
    <p:sldLayoutId id="2147484322" r:id="rId9"/>
    <p:sldLayoutId id="2147484323" r:id="rId10"/>
    <p:sldLayoutId id="2147484324" r:id="rId11"/>
  </p:sldLayoutIdLst>
  <p:hf hdr="0" ftr="0" dt="0"/>
  <p:txStyles>
    <p:titleStyle>
      <a:lvl1pPr algn="ctr" rtl="0" eaLnBrk="0" fontAlgn="base" hangingPunct="0">
        <a:spcBef>
          <a:spcPct val="0"/>
        </a:spcBef>
        <a:spcAft>
          <a:spcPct val="0"/>
        </a:spcAft>
        <a:defRPr sz="4400">
          <a:solidFill>
            <a:schemeClr val="tx2"/>
          </a:solidFill>
          <a:latin typeface="+mj-lt"/>
          <a:ea typeface="MS PGothic" panose="020B0600070205080204" pitchFamily="34" charset="-128"/>
          <a:cs typeface="+mj-cs"/>
        </a:defRPr>
      </a:lvl1pPr>
      <a:lvl2pPr algn="ctr" rtl="0" eaLnBrk="0" fontAlgn="base" hangingPunct="0">
        <a:spcBef>
          <a:spcPct val="0"/>
        </a:spcBef>
        <a:spcAft>
          <a:spcPct val="0"/>
        </a:spcAft>
        <a:defRPr sz="4400">
          <a:solidFill>
            <a:schemeClr val="tx2"/>
          </a:solidFill>
          <a:latin typeface="Arial" charset="0"/>
          <a:ea typeface="MS PGothic" panose="020B0600070205080204" pitchFamily="34" charset="-128"/>
        </a:defRPr>
      </a:lvl2pPr>
      <a:lvl3pPr algn="ctr" rtl="0" eaLnBrk="0" fontAlgn="base" hangingPunct="0">
        <a:spcBef>
          <a:spcPct val="0"/>
        </a:spcBef>
        <a:spcAft>
          <a:spcPct val="0"/>
        </a:spcAft>
        <a:defRPr sz="4400">
          <a:solidFill>
            <a:schemeClr val="tx2"/>
          </a:solidFill>
          <a:latin typeface="Arial" charset="0"/>
          <a:ea typeface="MS PGothic" panose="020B0600070205080204" pitchFamily="34" charset="-128"/>
        </a:defRPr>
      </a:lvl3pPr>
      <a:lvl4pPr algn="ctr" rtl="0" eaLnBrk="0" fontAlgn="base" hangingPunct="0">
        <a:spcBef>
          <a:spcPct val="0"/>
        </a:spcBef>
        <a:spcAft>
          <a:spcPct val="0"/>
        </a:spcAft>
        <a:defRPr sz="4400">
          <a:solidFill>
            <a:schemeClr val="tx2"/>
          </a:solidFill>
          <a:latin typeface="Arial" charset="0"/>
          <a:ea typeface="MS PGothic" panose="020B0600070205080204" pitchFamily="34" charset="-128"/>
        </a:defRPr>
      </a:lvl4pPr>
      <a:lvl5pPr algn="ctr" rtl="0" eaLnBrk="0" fontAlgn="base" hangingPunct="0">
        <a:spcBef>
          <a:spcPct val="0"/>
        </a:spcBef>
        <a:spcAft>
          <a:spcPct val="0"/>
        </a:spcAft>
        <a:defRPr sz="4400">
          <a:solidFill>
            <a:schemeClr val="tx2"/>
          </a:solidFill>
          <a:latin typeface="Arial" charset="0"/>
          <a:ea typeface="MS PGothic" panose="020B0600070205080204" pitchFamily="34"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UpdateInfo/_rels/slideUpdateInfo1.xml.rels><?xml version="1.0" encoding="UTF-8" standalone="yes"?>
<Relationships xmlns="http://schemas.openxmlformats.org/package/2006/relationships"><Relationship Id="rId1" Type="http://schemas.openxmlformats.org/officeDocument/2006/relationships/slideUpdateUrl" Target="http://server2/Docs/Masters" TargetMode="External"/></Relationships>
</file>

<file path=ppt/slideUpdateInfo/_rels/slideUpdateInfo2.xml.rels><?xml version="1.0" encoding="UTF-8" standalone="yes"?>
<Relationships xmlns="http://schemas.openxmlformats.org/package/2006/relationships"><Relationship Id="rId1" Type="http://schemas.openxmlformats.org/officeDocument/2006/relationships/slideUpdateUrl" Target="http://server2/Docs/Masters" TargetMode="External"/></Relationships>
</file>

<file path=ppt/slideUpdateInfo/_rels/slideUpdateInfo3.xml.rels><?xml version="1.0" encoding="UTF-8" standalone="yes"?>
<Relationships xmlns="http://schemas.openxmlformats.org/package/2006/relationships"><Relationship Id="rId1" Type="http://schemas.openxmlformats.org/officeDocument/2006/relationships/slideUpdateUrl" Target="http://server2/Docs/Masters" TargetMode="External"/></Relationships>
</file>

<file path=ppt/slideUpdateInfo/_rels/slideUpdateInfo4.xml.rels><?xml version="1.0" encoding="UTF-8" standalone="yes"?>
<Relationships xmlns="http://schemas.openxmlformats.org/package/2006/relationships"><Relationship Id="rId1" Type="http://schemas.openxmlformats.org/officeDocument/2006/relationships/slideUpdateUrl" Target="http://server2/Docs/Masters" TargetMode="External"/></Relationships>
</file>

<file path=ppt/slideUpdateInfo/_rels/slideUpdateInfo5.xml.rels><?xml version="1.0" encoding="UTF-8" standalone="yes"?>
<Relationships xmlns="http://schemas.openxmlformats.org/package/2006/relationships"><Relationship Id="rId1" Type="http://schemas.openxmlformats.org/officeDocument/2006/relationships/slideUpdateUrl" Target="http://server2/Docs/Masters" TargetMode="External"/></Relationships>
</file>

<file path=ppt/slideUpdateInfo/slideUpdateInfo1.xml><?xml version="1.0" encoding="utf-8"?>
<p:sldSyncPr xmlns:a="http://schemas.openxmlformats.org/drawingml/2006/main" xmlns:r="http://schemas.openxmlformats.org/officeDocument/2006/relationships" xmlns:p="http://schemas.openxmlformats.org/presentationml/2006/main" serverSldId="3771" serverSldModifiedTime="2011-12-15T16:38:39" clientInsertedTime="2012-01-23T10:47:24.847"/>
</file>

<file path=ppt/slideUpdateInfo/slideUpdateInfo2.xml><?xml version="1.0" encoding="utf-8"?>
<p:sldSyncPr xmlns:a="http://schemas.openxmlformats.org/drawingml/2006/main" xmlns:r="http://schemas.openxmlformats.org/officeDocument/2006/relationships" xmlns:p="http://schemas.openxmlformats.org/presentationml/2006/main" serverSldId="3770" serverSldModifiedTime="2011-12-15T16:38:20" clientInsertedTime="2012-01-23T10:47:24.146"/>
</file>

<file path=ppt/slideUpdateInfo/slideUpdateInfo3.xml><?xml version="1.0" encoding="utf-8"?>
<p:sldSyncPr xmlns:a="http://schemas.openxmlformats.org/drawingml/2006/main" xmlns:r="http://schemas.openxmlformats.org/officeDocument/2006/relationships" xmlns:p="http://schemas.openxmlformats.org/presentationml/2006/main" serverSldId="3769" serverSldModifiedTime="2011-12-15T16:37:55" clientInsertedTime="2012-01-23T10:47:29.527"/>
</file>

<file path=ppt/slideUpdateInfo/slideUpdateInfo4.xml><?xml version="1.0" encoding="utf-8"?>
<p:sldSyncPr xmlns:a="http://schemas.openxmlformats.org/drawingml/2006/main" xmlns:r="http://schemas.openxmlformats.org/officeDocument/2006/relationships" xmlns:p="http://schemas.openxmlformats.org/presentationml/2006/main" serverSldId="3772" serverSldModifiedTime="2011-12-15T16:39:27" clientInsertedTime="2012-01-23T10:47:25.471"/>
</file>

<file path=ppt/slideUpdateInfo/slideUpdateInfo5.xml><?xml version="1.0" encoding="utf-8"?>
<p:sldSyncPr xmlns:a="http://schemas.openxmlformats.org/drawingml/2006/main" xmlns:r="http://schemas.openxmlformats.org/officeDocument/2006/relationships" xmlns:p="http://schemas.openxmlformats.org/presentationml/2006/main" serverSldId="3773" serverSldModifiedTime="2011-12-16T11:12:54" clientInsertedTime="2012-01-23T10:47:26.095"/>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7.emf"/><Relationship Id="rId2" Type="http://schemas.openxmlformats.org/officeDocument/2006/relationships/notesSlide" Target="../notesSlides/notesSlide10.xml"/><Relationship Id="rId16" Type="http://schemas.openxmlformats.org/officeDocument/2006/relationships/image" Target="../media/image9.emf"/><Relationship Id="rId1" Type="http://schemas.openxmlformats.org/officeDocument/2006/relationships/slideLayout" Target="../slideLayouts/slideLayout7.xml"/><Relationship Id="rId6" Type="http://schemas.openxmlformats.org/officeDocument/2006/relationships/image" Target="../media/image4.e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6.emf"/><Relationship Id="rId4" Type="http://schemas.openxmlformats.org/officeDocument/2006/relationships/image" Target="../media/image3.emf"/><Relationship Id="rId9" Type="http://schemas.openxmlformats.org/officeDocument/2006/relationships/oleObject" Target="../embeddings/oleObject4.bin"/><Relationship Id="rId14" Type="http://schemas.openxmlformats.org/officeDocument/2006/relationships/image" Target="../media/image8.emf"/></Relationships>
</file>

<file path=ppt/slides/_rels/slide11.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1.emf"/><Relationship Id="rId5" Type="http://schemas.openxmlformats.org/officeDocument/2006/relationships/oleObject" Target="../embeddings/oleObject9.bin"/><Relationship Id="rId10" Type="http://schemas.openxmlformats.org/officeDocument/2006/relationships/image" Target="../media/image13.emf"/><Relationship Id="rId4" Type="http://schemas.openxmlformats.org/officeDocument/2006/relationships/image" Target="../media/image10.emf"/><Relationship Id="rId9" Type="http://schemas.openxmlformats.org/officeDocument/2006/relationships/oleObject" Target="../embeddings/oleObject1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9TnCgcNQl5Q"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myersbriggs.org/my-mbti-personality-type/the-16-mbti-personality-types"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slideUpdateInfo" Target="../slideUpdateInfo/slideUpdateInfo1.xml"/><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33.xml.rels><?xml version="1.0" encoding="UTF-8" standalone="yes"?>
<Relationships xmlns="http://schemas.openxmlformats.org/package/2006/relationships"><Relationship Id="rId8" Type="http://schemas.microsoft.com/office/2007/relationships/diagramDrawing" Target="../diagrams/drawing3.xml"/><Relationship Id="rId13" Type="http://schemas.microsoft.com/office/2007/relationships/diagramDrawing" Target="../diagrams/drawing4.xml"/><Relationship Id="rId3" Type="http://schemas.openxmlformats.org/officeDocument/2006/relationships/slideUpdateInfo" Target="../slideUpdateInfo/slideUpdateInfo2.xml"/><Relationship Id="rId7" Type="http://schemas.openxmlformats.org/officeDocument/2006/relationships/diagramColors" Target="../diagrams/colors3.xml"/><Relationship Id="rId12" Type="http://schemas.openxmlformats.org/officeDocument/2006/relationships/diagramColors" Target="../diagrams/colors4.xml"/><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diagramQuickStyle" Target="../diagrams/quickStyle3.xml"/><Relationship Id="rId11" Type="http://schemas.openxmlformats.org/officeDocument/2006/relationships/diagramQuickStyle" Target="../diagrams/quickStyle4.xml"/><Relationship Id="rId5" Type="http://schemas.openxmlformats.org/officeDocument/2006/relationships/diagramLayout" Target="../diagrams/layout3.xml"/><Relationship Id="rId10" Type="http://schemas.openxmlformats.org/officeDocument/2006/relationships/diagramLayout" Target="../diagrams/layout4.xml"/><Relationship Id="rId4" Type="http://schemas.openxmlformats.org/officeDocument/2006/relationships/diagramData" Target="../diagrams/data3.xml"/><Relationship Id="rId9" Type="http://schemas.openxmlformats.org/officeDocument/2006/relationships/diagramData" Target="../diagrams/data4.xml"/></Relationships>
</file>

<file path=ppt/slides/_rels/slide34.xml.rels><?xml version="1.0" encoding="UTF-8" standalone="yes"?>
<Relationships xmlns="http://schemas.openxmlformats.org/package/2006/relationships"><Relationship Id="rId8" Type="http://schemas.microsoft.com/office/2007/relationships/diagramDrawing" Target="../diagrams/drawing5.xml"/><Relationship Id="rId13" Type="http://schemas.microsoft.com/office/2007/relationships/diagramDrawing" Target="../diagrams/drawing6.xml"/><Relationship Id="rId3" Type="http://schemas.openxmlformats.org/officeDocument/2006/relationships/slideUpdateInfo" Target="../slideUpdateInfo/slideUpdateInfo3.xml"/><Relationship Id="rId7" Type="http://schemas.openxmlformats.org/officeDocument/2006/relationships/diagramColors" Target="../diagrams/colors5.xml"/><Relationship Id="rId12" Type="http://schemas.openxmlformats.org/officeDocument/2006/relationships/diagramColors" Target="../diagrams/colors6.xml"/><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diagramQuickStyle" Target="../diagrams/quickStyle5.xml"/><Relationship Id="rId11" Type="http://schemas.openxmlformats.org/officeDocument/2006/relationships/diagramQuickStyle" Target="../diagrams/quickStyle6.xml"/><Relationship Id="rId5" Type="http://schemas.openxmlformats.org/officeDocument/2006/relationships/diagramLayout" Target="../diagrams/layout5.xml"/><Relationship Id="rId10" Type="http://schemas.openxmlformats.org/officeDocument/2006/relationships/diagramLayout" Target="../diagrams/layout6.xml"/><Relationship Id="rId4" Type="http://schemas.openxmlformats.org/officeDocument/2006/relationships/diagramData" Target="../diagrams/data5.xml"/><Relationship Id="rId9" Type="http://schemas.openxmlformats.org/officeDocument/2006/relationships/diagramData" Target="../diagrams/data6.xml"/></Relationships>
</file>

<file path=ppt/slides/_rels/slide35.xml.rels><?xml version="1.0" encoding="UTF-8" standalone="yes"?>
<Relationships xmlns="http://schemas.openxmlformats.org/package/2006/relationships"><Relationship Id="rId8" Type="http://schemas.microsoft.com/office/2007/relationships/diagramDrawing" Target="../diagrams/drawing7.xml"/><Relationship Id="rId13" Type="http://schemas.microsoft.com/office/2007/relationships/diagramDrawing" Target="../diagrams/drawing8.xml"/><Relationship Id="rId3" Type="http://schemas.openxmlformats.org/officeDocument/2006/relationships/slideUpdateInfo" Target="../slideUpdateInfo/slideUpdateInfo4.xml"/><Relationship Id="rId7" Type="http://schemas.openxmlformats.org/officeDocument/2006/relationships/diagramColors" Target="../diagrams/colors7.xml"/><Relationship Id="rId12" Type="http://schemas.openxmlformats.org/officeDocument/2006/relationships/diagramColors" Target="../diagrams/colors8.xml"/><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diagramQuickStyle" Target="../diagrams/quickStyle7.xml"/><Relationship Id="rId11" Type="http://schemas.openxmlformats.org/officeDocument/2006/relationships/diagramQuickStyle" Target="../diagrams/quickStyle8.xml"/><Relationship Id="rId5" Type="http://schemas.openxmlformats.org/officeDocument/2006/relationships/diagramLayout" Target="../diagrams/layout7.xml"/><Relationship Id="rId10" Type="http://schemas.openxmlformats.org/officeDocument/2006/relationships/diagramLayout" Target="../diagrams/layout8.xml"/><Relationship Id="rId4" Type="http://schemas.openxmlformats.org/officeDocument/2006/relationships/diagramData" Target="../diagrams/data7.xml"/><Relationship Id="rId9" Type="http://schemas.openxmlformats.org/officeDocument/2006/relationships/diagramData" Target="../diagrams/data8.xml"/></Relationships>
</file>

<file path=ppt/slides/_rels/slide36.xml.rels><?xml version="1.0" encoding="UTF-8" standalone="yes"?>
<Relationships xmlns="http://schemas.openxmlformats.org/package/2006/relationships"><Relationship Id="rId3" Type="http://schemas.openxmlformats.org/officeDocument/2006/relationships/slideUpdateInfo" Target="../slideUpdateInfo/slideUpdateInfo5.xml"/><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https://www.youtube.com/watch?v=ReRcHdeUG9Y&amp;t=60s"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hyperlink" Target="https://en.wikipedia.org/wiki/Psychological_Review" TargetMode="External"/><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hyperlink" Target="http://psychclassics.yorku.ca/Maslow/motivation.htm" TargetMode="External"/><Relationship Id="rId5" Type="http://schemas.openxmlformats.org/officeDocument/2006/relationships/hyperlink" Target="https://en.wikipedia.org/wiki/Abraham_Maslow" TargetMode="External"/><Relationship Id="rId4" Type="http://schemas.microsoft.com/office/2007/relationships/hdphoto" Target="../media/hdphoto1.wdp"/></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humansystems.co/emotionwheels/" TargetMode="External"/><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www.ncbi.nlm.nih.gov/pmc/articles/PMC3710702/" TargetMode="External"/><Relationship Id="rId5" Type="http://schemas.openxmlformats.org/officeDocument/2006/relationships/hyperlink" Target="https://www.ncbi.nlm.nih.gov/pmc/articles/PMC2784897/" TargetMode="External"/><Relationship Id="rId4" Type="http://schemas.openxmlformats.org/officeDocument/2006/relationships/hyperlink" Target="https://www.nature.com/articles/s41539-018-0030-0"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16personalities.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myersbriggs.org/my-mbti-personality-type/myers-briggs-overview/"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C0B6BE2A-E6D0-83D8-A7CB-8E3F6F20F4D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a:extLst>
              <a:ext uri="{FF2B5EF4-FFF2-40B4-BE49-F238E27FC236}">
                <a16:creationId xmlns:a16="http://schemas.microsoft.com/office/drawing/2014/main" id="{B7B19194-E1E4-C307-4CF0-25C7D17F0E19}"/>
              </a:ext>
            </a:extLst>
          </p:cNvPr>
          <p:cNvSpPr>
            <a:spLocks noGrp="1" noChangeArrowheads="1"/>
          </p:cNvSpPr>
          <p:nvPr>
            <p:ph type="ctrTitle"/>
          </p:nvPr>
        </p:nvSpPr>
        <p:spPr>
          <a:xfrm>
            <a:off x="420688" y="3657600"/>
            <a:ext cx="8113712" cy="1752600"/>
          </a:xfrm>
        </p:spPr>
        <p:txBody>
          <a:bodyPr/>
          <a:lstStyle/>
          <a:p>
            <a:pPr>
              <a:defRPr/>
            </a:pPr>
            <a:r>
              <a:rPr lang="en-US" sz="5400" b="1" dirty="0">
                <a:solidFill>
                  <a:schemeClr val="bg1"/>
                </a:solidFill>
                <a:effectLst>
                  <a:outerShdw blurRad="38100" dist="38100" dir="2700000" algn="tl">
                    <a:srgbClr val="000000">
                      <a:alpha val="43137"/>
                    </a:srgbClr>
                  </a:outerShdw>
                </a:effectLst>
                <a:ea typeface="+mj-ea"/>
                <a:cs typeface="+mj-cs"/>
              </a:rPr>
              <a:t>Personal Development &amp; Team Leadership</a:t>
            </a:r>
          </a:p>
        </p:txBody>
      </p:sp>
      <p:sp>
        <p:nvSpPr>
          <p:cNvPr id="4099" name="Rectangle 3">
            <a:extLst>
              <a:ext uri="{FF2B5EF4-FFF2-40B4-BE49-F238E27FC236}">
                <a16:creationId xmlns:a16="http://schemas.microsoft.com/office/drawing/2014/main" id="{A7964EE4-3263-51C4-ADE2-AEE3C4F07E7C}"/>
              </a:ext>
            </a:extLst>
          </p:cNvPr>
          <p:cNvSpPr>
            <a:spLocks noGrp="1" noChangeArrowheads="1"/>
          </p:cNvSpPr>
          <p:nvPr>
            <p:ph type="subTitle" idx="1"/>
          </p:nvPr>
        </p:nvSpPr>
        <p:spPr>
          <a:xfrm>
            <a:off x="195263" y="6143625"/>
            <a:ext cx="8694737" cy="714375"/>
          </a:xfrm>
        </p:spPr>
        <p:txBody>
          <a:bodyPr/>
          <a:lstStyle/>
          <a:p>
            <a:pPr marL="342900" indent="-342900">
              <a:buFont typeface="Monotype Sorts" pitchFamily="2" charset="2"/>
              <a:buNone/>
              <a:defRPr/>
            </a:pPr>
            <a:r>
              <a:rPr lang="en-US" sz="4000" b="1" i="1" dirty="0">
                <a:solidFill>
                  <a:srgbClr val="0070C0"/>
                </a:solidFill>
                <a:effectLst>
                  <a:outerShdw blurRad="38100" dist="38100" dir="2700000" algn="tl">
                    <a:srgbClr val="000000">
                      <a:alpha val="43137"/>
                    </a:srgbClr>
                  </a:outerShdw>
                </a:effectLst>
                <a:ea typeface="+mn-ea"/>
                <a:cs typeface="+mn-cs"/>
              </a:rPr>
              <a:t>Class 3: Morning-14Oct-2024</a:t>
            </a:r>
          </a:p>
        </p:txBody>
      </p:sp>
      <p:sp>
        <p:nvSpPr>
          <p:cNvPr id="4100" name="Text Box 4">
            <a:extLst>
              <a:ext uri="{FF2B5EF4-FFF2-40B4-BE49-F238E27FC236}">
                <a16:creationId xmlns:a16="http://schemas.microsoft.com/office/drawing/2014/main" id="{1B09172D-8F1F-08A4-940E-0C0ACD062C0B}"/>
              </a:ext>
            </a:extLst>
          </p:cNvPr>
          <p:cNvSpPr txBox="1">
            <a:spLocks noChangeArrowheads="1"/>
          </p:cNvSpPr>
          <p:nvPr/>
        </p:nvSpPr>
        <p:spPr bwMode="auto">
          <a:xfrm>
            <a:off x="428625" y="5486400"/>
            <a:ext cx="8358188" cy="706438"/>
          </a:xfrm>
          <a:prstGeom prst="rect">
            <a:avLst/>
          </a:prstGeom>
          <a:noFill/>
          <a:ln w="12700">
            <a:noFill/>
            <a:miter lim="800000"/>
            <a:headEnd type="none" w="sm" len="sm"/>
            <a:tailEnd type="none" w="sm" len="sm"/>
          </a:ln>
        </p:spPr>
        <p:txBody>
          <a:bodyPr>
            <a:spAutoFit/>
          </a:bodyPr>
          <a:lstStyle/>
          <a:p>
            <a:pPr algn="ctr">
              <a:defRPr/>
            </a:pPr>
            <a:r>
              <a:rPr lang="en-US" sz="4000" dirty="0">
                <a:solidFill>
                  <a:srgbClr val="0070C0"/>
                </a:solidFill>
                <a:effectLst>
                  <a:outerShdw blurRad="38100" dist="38100" dir="2700000" algn="tl">
                    <a:srgbClr val="000000">
                      <a:alpha val="43137"/>
                    </a:srgbClr>
                  </a:outerShdw>
                </a:effectLst>
                <a:latin typeface="Century Gothic" pitchFamily="34" charset="0"/>
                <a:ea typeface="+mn-ea"/>
              </a:rPr>
              <a:t>Prof: Andrew PRIOR</a:t>
            </a: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ppt_w</p:attrName>
                                        </p:attrNameLst>
                                      </p:cBhvr>
                                      <p:tavLst>
                                        <p:tav tm="0">
                                          <p:val>
                                            <p:fltVal val="0"/>
                                          </p:val>
                                        </p:tav>
                                        <p:tav tm="100000">
                                          <p:val>
                                            <p:strVal val="#ppt_w"/>
                                          </p:val>
                                        </p:tav>
                                      </p:tavLst>
                                    </p:anim>
                                    <p:anim calcmode="lin" valueType="num">
                                      <p:cBhvr>
                                        <p:cTn id="8" dur="500" fill="hold"/>
                                        <p:tgtEl>
                                          <p:spTgt spid="4098"/>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499"/>
                                          </p:stCondLst>
                                        </p:cTn>
                                        <p:tgtEl>
                                          <p:spTgt spid="4099">
                                            <p:txEl>
                                              <p:pRg st="0" end="0"/>
                                            </p:txEl>
                                          </p:spTgt>
                                        </p:tgtEl>
                                        <p:attrNameLst>
                                          <p:attrName>style.visibility</p:attrName>
                                        </p:attrNameLst>
                                      </p:cBhvr>
                                      <p:to>
                                        <p:strVal val="visible"/>
                                      </p:to>
                                    </p:set>
                                  </p:childTnLst>
                                </p:cTn>
                              </p:par>
                            </p:childTnLst>
                          </p:cTn>
                        </p:par>
                        <p:par>
                          <p:cTn id="12" fill="hold" nodeType="afterGroup">
                            <p:stCondLst>
                              <p:cond delay="1000"/>
                            </p:stCondLst>
                            <p:childTnLst>
                              <p:par>
                                <p:cTn id="13" presetID="22" presetClass="entr" presetSubtype="8" fill="hold" nodeType="afterEffect">
                                  <p:stCondLst>
                                    <p:cond delay="1000"/>
                                  </p:stCondLst>
                                  <p:iterate type="wd">
                                    <p:tmPct val="100000"/>
                                  </p:iterate>
                                  <p:childTnLst>
                                    <p:set>
                                      <p:cBhvr>
                                        <p:cTn id="14" dur="1" fill="hold">
                                          <p:stCondLst>
                                            <p:cond delay="0"/>
                                          </p:stCondLst>
                                        </p:cTn>
                                        <p:tgtEl>
                                          <p:spTgt spid="4100"/>
                                        </p:tgtEl>
                                        <p:attrNameLst>
                                          <p:attrName>style.visibility</p:attrName>
                                        </p:attrNameLst>
                                      </p:cBhvr>
                                      <p:to>
                                        <p:strVal val="visible"/>
                                      </p:to>
                                    </p:set>
                                    <p:animEffect transition="in" filter="wipe(left)">
                                      <p:cBhvr>
                                        <p:cTn id="15" dur="3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utoUpdateAnimBg="0"/>
      <p:bldP spid="4099" grpId="0" build="p" autoUpdateAnimBg="0" advAuto="0"/>
      <p:bldP spid="4100"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7" name="Rectangle 2"/>
          <p:cNvSpPr>
            <a:spLocks noChangeArrowheads="1"/>
          </p:cNvSpPr>
          <p:nvPr/>
        </p:nvSpPr>
        <p:spPr bwMode="auto">
          <a:xfrm>
            <a:off x="561975" y="203200"/>
            <a:ext cx="7924800" cy="628650"/>
          </a:xfrm>
          <a:prstGeom prst="rect">
            <a:avLst/>
          </a:prstGeom>
          <a:noFill/>
          <a:ln w="9525">
            <a:noFill/>
            <a:miter lim="800000"/>
            <a:headEnd/>
            <a:tailEnd/>
          </a:ln>
        </p:spPr>
        <p:txBody>
          <a:bodyPr wrap="none" anchor="ctr">
            <a:prstTxWarp prst="textNoShape">
              <a:avLst/>
            </a:prstTxWarp>
          </a:bodyPr>
          <a:lstStyle/>
          <a:p>
            <a:pPr algn="ctr"/>
            <a:r>
              <a:rPr lang="en-GB" sz="5400" dirty="0">
                <a:solidFill>
                  <a:srgbClr val="660066"/>
                </a:solidFill>
                <a:latin typeface="Century Gothic" pitchFamily="-1" charset="0"/>
              </a:rPr>
              <a:t>External lifestyles</a:t>
            </a:r>
          </a:p>
        </p:txBody>
      </p:sp>
      <p:sp>
        <p:nvSpPr>
          <p:cNvPr id="7178" name="Text Box 3"/>
          <p:cNvSpPr txBox="1">
            <a:spLocks noChangeArrowheads="1"/>
          </p:cNvSpPr>
          <p:nvPr/>
        </p:nvSpPr>
        <p:spPr bwMode="auto">
          <a:xfrm>
            <a:off x="1192213" y="738188"/>
            <a:ext cx="7240587" cy="769937"/>
          </a:xfrm>
          <a:prstGeom prst="rect">
            <a:avLst/>
          </a:prstGeom>
          <a:noFill/>
          <a:ln w="9525">
            <a:noFill/>
            <a:miter lim="800000"/>
            <a:headEnd/>
            <a:tailEnd/>
          </a:ln>
        </p:spPr>
        <p:txBody>
          <a:bodyPr wrap="none">
            <a:prstTxWarp prst="textNoShape">
              <a:avLst/>
            </a:prstTxWarp>
            <a:spAutoFit/>
          </a:bodyPr>
          <a:lstStyle/>
          <a:p>
            <a:r>
              <a:rPr lang="en-GB" sz="4400" i="1" dirty="0">
                <a:solidFill>
                  <a:srgbClr val="660066"/>
                </a:solidFill>
                <a:latin typeface="Century Gothic" pitchFamily="-1" charset="0"/>
              </a:rPr>
              <a:t>Judging            Perceptive</a:t>
            </a:r>
          </a:p>
        </p:txBody>
      </p:sp>
      <p:sp>
        <p:nvSpPr>
          <p:cNvPr id="60427" name="Line 4"/>
          <p:cNvSpPr>
            <a:spLocks noChangeShapeType="1"/>
          </p:cNvSpPr>
          <p:nvPr/>
        </p:nvSpPr>
        <p:spPr bwMode="auto">
          <a:xfrm>
            <a:off x="4352925" y="1123950"/>
            <a:ext cx="0" cy="5486400"/>
          </a:xfrm>
          <a:prstGeom prst="line">
            <a:avLst/>
          </a:prstGeom>
          <a:noFill/>
          <a:ln w="9525">
            <a:solidFill>
              <a:srgbClr val="003300"/>
            </a:solidFill>
            <a:prstDash val="sysDot"/>
            <a:round/>
            <a:headEnd/>
            <a:tailEnd/>
          </a:ln>
        </p:spPr>
        <p:txBody>
          <a:bodyPr wrap="none" anchor="ctr">
            <a:prstTxWarp prst="textNoShape">
              <a:avLst/>
            </a:prstTxWarp>
          </a:bodyPr>
          <a:lstStyle/>
          <a:p>
            <a:endParaRPr lang="en-US" dirty="0"/>
          </a:p>
        </p:txBody>
      </p:sp>
      <p:grpSp>
        <p:nvGrpSpPr>
          <p:cNvPr id="2" name="Group 43"/>
          <p:cNvGrpSpPr>
            <a:grpSpLocks/>
          </p:cNvGrpSpPr>
          <p:nvPr/>
        </p:nvGrpSpPr>
        <p:grpSpPr bwMode="auto">
          <a:xfrm>
            <a:off x="171450" y="1563688"/>
            <a:ext cx="4110038" cy="1149350"/>
            <a:chOff x="185103" y="1564277"/>
            <a:chExt cx="4453422" cy="1149169"/>
          </a:xfrm>
        </p:grpSpPr>
        <p:sp>
          <p:nvSpPr>
            <p:cNvPr id="60468" name="Text Box 5"/>
            <p:cNvSpPr txBox="1">
              <a:spLocks noChangeArrowheads="1"/>
            </p:cNvSpPr>
            <p:nvPr/>
          </p:nvSpPr>
          <p:spPr bwMode="auto">
            <a:xfrm>
              <a:off x="185103" y="1564277"/>
              <a:ext cx="4305300" cy="338501"/>
            </a:xfrm>
            <a:prstGeom prst="rect">
              <a:avLst/>
            </a:prstGeom>
            <a:noFill/>
            <a:ln w="9525">
              <a:noFill/>
              <a:miter lim="800000"/>
              <a:headEnd/>
              <a:tailEnd/>
            </a:ln>
          </p:spPr>
          <p:txBody>
            <a:bodyPr>
              <a:prstTxWarp prst="textNoShape">
                <a:avLst/>
              </a:prstTxWarp>
              <a:spAutoFit/>
            </a:bodyPr>
            <a:lstStyle/>
            <a:p>
              <a:r>
                <a:rPr lang="en-GB" sz="1600" b="1" dirty="0">
                  <a:solidFill>
                    <a:srgbClr val="660066"/>
                  </a:solidFill>
                  <a:latin typeface="Century Gothic" pitchFamily="-1" charset="0"/>
                </a:rPr>
                <a:t>Prefers an organized lifestyle </a:t>
              </a:r>
            </a:p>
          </p:txBody>
        </p:sp>
        <p:graphicFrame>
          <p:nvGraphicFramePr>
            <p:cNvPr id="60424" name="Object 2"/>
            <p:cNvGraphicFramePr>
              <a:graphicFrameLocks noChangeAspect="1"/>
            </p:cNvGraphicFramePr>
            <p:nvPr/>
          </p:nvGraphicFramePr>
          <p:xfrm>
            <a:off x="2706052" y="1867989"/>
            <a:ext cx="1932473" cy="845457"/>
          </p:xfrm>
          <a:graphic>
            <a:graphicData uri="http://schemas.openxmlformats.org/presentationml/2006/ole">
              <mc:AlternateContent xmlns:mc="http://schemas.openxmlformats.org/markup-compatibility/2006">
                <mc:Choice xmlns:v="urn:schemas-microsoft-com:vml" Requires="v">
                  <p:oleObj name="Clip" r:id="rId3" imgW="4675367" imgH="3934305" progId="">
                    <p:embed/>
                  </p:oleObj>
                </mc:Choice>
                <mc:Fallback>
                  <p:oleObj name="Clip" r:id="rId3" imgW="4675367" imgH="3934305" progId="">
                    <p:embed/>
                    <p:pic>
                      <p:nvPicPr>
                        <p:cNvPr id="6042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6052" y="1867989"/>
                          <a:ext cx="1932473" cy="8454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47"/>
          <p:cNvGrpSpPr>
            <a:grpSpLocks/>
          </p:cNvGrpSpPr>
          <p:nvPr/>
        </p:nvGrpSpPr>
        <p:grpSpPr bwMode="auto">
          <a:xfrm>
            <a:off x="4419600" y="1612900"/>
            <a:ext cx="3894138" cy="1012825"/>
            <a:chOff x="4787623" y="1613263"/>
            <a:chExt cx="4218926" cy="1012372"/>
          </a:xfrm>
        </p:grpSpPr>
        <p:sp>
          <p:nvSpPr>
            <p:cNvPr id="60467" name="Text Box 6"/>
            <p:cNvSpPr txBox="1">
              <a:spLocks noChangeArrowheads="1"/>
            </p:cNvSpPr>
            <p:nvPr/>
          </p:nvSpPr>
          <p:spPr bwMode="auto">
            <a:xfrm>
              <a:off x="4787623" y="1629591"/>
              <a:ext cx="3583849" cy="338403"/>
            </a:xfrm>
            <a:prstGeom prst="rect">
              <a:avLst/>
            </a:prstGeom>
            <a:noFill/>
            <a:ln w="9525">
              <a:noFill/>
              <a:miter lim="800000"/>
              <a:headEnd/>
              <a:tailEnd/>
            </a:ln>
          </p:spPr>
          <p:txBody>
            <a:bodyPr>
              <a:prstTxWarp prst="textNoShape">
                <a:avLst/>
              </a:prstTxWarp>
              <a:spAutoFit/>
            </a:bodyPr>
            <a:lstStyle/>
            <a:p>
              <a:r>
                <a:rPr lang="en-GB" sz="1600" b="1" dirty="0">
                  <a:solidFill>
                    <a:srgbClr val="660066"/>
                  </a:solidFill>
                  <a:latin typeface="Century Gothic" pitchFamily="-1" charset="0"/>
                </a:rPr>
                <a:t>Prefers a flexible lifestyle </a:t>
              </a:r>
            </a:p>
          </p:txBody>
        </p:sp>
        <p:graphicFrame>
          <p:nvGraphicFramePr>
            <p:cNvPr id="60423" name="Object 3"/>
            <p:cNvGraphicFramePr>
              <a:graphicFrameLocks noChangeAspect="1"/>
            </p:cNvGraphicFramePr>
            <p:nvPr/>
          </p:nvGraphicFramePr>
          <p:xfrm>
            <a:off x="7416256" y="1613263"/>
            <a:ext cx="1590293" cy="1012372"/>
          </p:xfrm>
          <a:graphic>
            <a:graphicData uri="http://schemas.openxmlformats.org/presentationml/2006/ole">
              <mc:AlternateContent xmlns:mc="http://schemas.openxmlformats.org/markup-compatibility/2006">
                <mc:Choice xmlns:v="urn:schemas-microsoft-com:vml" Requires="v">
                  <p:oleObj name="Clip" r:id="rId5" imgW="3217098" imgH="3951798" progId="">
                    <p:embed/>
                  </p:oleObj>
                </mc:Choice>
                <mc:Fallback>
                  <p:oleObj name="Clip" r:id="rId5" imgW="3217098" imgH="3951798" progId="">
                    <p:embed/>
                    <p:pic>
                      <p:nvPicPr>
                        <p:cNvPr id="6042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16256" y="1613263"/>
                          <a:ext cx="1590293" cy="10123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44"/>
          <p:cNvGrpSpPr>
            <a:grpSpLocks/>
          </p:cNvGrpSpPr>
          <p:nvPr/>
        </p:nvGrpSpPr>
        <p:grpSpPr bwMode="auto">
          <a:xfrm>
            <a:off x="190500" y="2790825"/>
            <a:ext cx="4305300" cy="946150"/>
            <a:chOff x="206966" y="2790554"/>
            <a:chExt cx="4663556" cy="946150"/>
          </a:xfrm>
        </p:grpSpPr>
        <p:sp>
          <p:nvSpPr>
            <p:cNvPr id="60466" name="Text Box 7"/>
            <p:cNvSpPr txBox="1">
              <a:spLocks noChangeArrowheads="1"/>
            </p:cNvSpPr>
            <p:nvPr/>
          </p:nvSpPr>
          <p:spPr bwMode="auto">
            <a:xfrm>
              <a:off x="2285936" y="2845254"/>
              <a:ext cx="2584586" cy="584775"/>
            </a:xfrm>
            <a:prstGeom prst="rect">
              <a:avLst/>
            </a:prstGeom>
            <a:noFill/>
            <a:ln w="9525">
              <a:noFill/>
              <a:miter lim="800000"/>
              <a:headEnd/>
              <a:tailEnd/>
            </a:ln>
          </p:spPr>
          <p:txBody>
            <a:bodyPr>
              <a:prstTxWarp prst="textNoShape">
                <a:avLst/>
              </a:prstTxWarp>
              <a:spAutoFit/>
            </a:bodyPr>
            <a:lstStyle/>
            <a:p>
              <a:r>
                <a:rPr lang="en-GB" sz="1600" b="1" dirty="0">
                  <a:solidFill>
                    <a:srgbClr val="660066"/>
                  </a:solidFill>
                  <a:latin typeface="Century Gothic" pitchFamily="-1" charset="0"/>
                </a:rPr>
                <a:t> Likes definite </a:t>
              </a:r>
              <a:br>
                <a:rPr lang="en-GB" sz="1600" b="1" dirty="0">
                  <a:solidFill>
                    <a:srgbClr val="660066"/>
                  </a:solidFill>
                  <a:latin typeface="Century Gothic" pitchFamily="-1" charset="0"/>
                </a:rPr>
              </a:br>
              <a:r>
                <a:rPr lang="en-GB" sz="1600" b="1" dirty="0">
                  <a:solidFill>
                    <a:srgbClr val="660066"/>
                  </a:solidFill>
                  <a:latin typeface="Century Gothic" pitchFamily="-1" charset="0"/>
                </a:rPr>
                <a:t>order &amp;structure</a:t>
              </a:r>
            </a:p>
          </p:txBody>
        </p:sp>
        <p:graphicFrame>
          <p:nvGraphicFramePr>
            <p:cNvPr id="60422" name="Object 4"/>
            <p:cNvGraphicFramePr>
              <a:graphicFrameLocks noChangeAspect="1"/>
            </p:cNvGraphicFramePr>
            <p:nvPr/>
          </p:nvGraphicFramePr>
          <p:xfrm>
            <a:off x="206966" y="2790554"/>
            <a:ext cx="2132012" cy="946150"/>
          </p:xfrm>
          <a:graphic>
            <a:graphicData uri="http://schemas.openxmlformats.org/presentationml/2006/ole">
              <mc:AlternateContent xmlns:mc="http://schemas.openxmlformats.org/markup-compatibility/2006">
                <mc:Choice xmlns:v="urn:schemas-microsoft-com:vml" Requires="v">
                  <p:oleObj name="Clip" r:id="rId7" imgW="4171950" imgH="3562350" progId="">
                    <p:embed/>
                  </p:oleObj>
                </mc:Choice>
                <mc:Fallback>
                  <p:oleObj name="Clip" r:id="rId7" imgW="4171950" imgH="3562350" progId="">
                    <p:embed/>
                    <p:pic>
                      <p:nvPicPr>
                        <p:cNvPr id="60422"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966" y="2790554"/>
                          <a:ext cx="2132012" cy="946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Group 48"/>
          <p:cNvGrpSpPr>
            <a:grpSpLocks/>
          </p:cNvGrpSpPr>
          <p:nvPr/>
        </p:nvGrpSpPr>
        <p:grpSpPr bwMode="auto">
          <a:xfrm>
            <a:off x="4856163" y="2651125"/>
            <a:ext cx="3971925" cy="1019175"/>
            <a:chOff x="5261211" y="2651759"/>
            <a:chExt cx="4302298" cy="1018903"/>
          </a:xfrm>
        </p:grpSpPr>
        <p:sp>
          <p:nvSpPr>
            <p:cNvPr id="60465" name="Text Box 8"/>
            <p:cNvSpPr txBox="1">
              <a:spLocks noChangeArrowheads="1"/>
            </p:cNvSpPr>
            <p:nvPr/>
          </p:nvSpPr>
          <p:spPr bwMode="auto">
            <a:xfrm>
              <a:off x="5261211" y="2806065"/>
              <a:ext cx="2828835" cy="584619"/>
            </a:xfrm>
            <a:prstGeom prst="rect">
              <a:avLst/>
            </a:prstGeom>
            <a:noFill/>
            <a:ln w="9525">
              <a:noFill/>
              <a:miter lim="800000"/>
              <a:headEnd/>
              <a:tailEnd/>
            </a:ln>
          </p:spPr>
          <p:txBody>
            <a:bodyPr>
              <a:prstTxWarp prst="textNoShape">
                <a:avLst/>
              </a:prstTxWarp>
              <a:spAutoFit/>
            </a:bodyPr>
            <a:lstStyle/>
            <a:p>
              <a:r>
                <a:rPr lang="en-GB" sz="1600" b="1" dirty="0">
                  <a:solidFill>
                    <a:srgbClr val="660066"/>
                  </a:solidFill>
                  <a:latin typeface="Century Gothic" pitchFamily="-1" charset="0"/>
                </a:rPr>
                <a:t>Likes going </a:t>
              </a:r>
              <a:br>
                <a:rPr lang="en-GB" sz="1600" b="1" dirty="0">
                  <a:solidFill>
                    <a:srgbClr val="660066"/>
                  </a:solidFill>
                  <a:latin typeface="Century Gothic" pitchFamily="-1" charset="0"/>
                </a:rPr>
              </a:br>
              <a:r>
                <a:rPr lang="en-GB" sz="1600" b="1" dirty="0">
                  <a:solidFill>
                    <a:srgbClr val="660066"/>
                  </a:solidFill>
                  <a:latin typeface="Century Gothic" pitchFamily="-1" charset="0"/>
                </a:rPr>
                <a:t>with the flow</a:t>
              </a:r>
            </a:p>
          </p:txBody>
        </p:sp>
        <p:graphicFrame>
          <p:nvGraphicFramePr>
            <p:cNvPr id="60421" name="Object 5"/>
            <p:cNvGraphicFramePr>
              <a:graphicFrameLocks noChangeAspect="1"/>
            </p:cNvGraphicFramePr>
            <p:nvPr/>
          </p:nvGraphicFramePr>
          <p:xfrm>
            <a:off x="6921909" y="2651759"/>
            <a:ext cx="2641600" cy="1018903"/>
          </p:xfrm>
          <a:graphic>
            <a:graphicData uri="http://schemas.openxmlformats.org/presentationml/2006/ole">
              <mc:AlternateContent xmlns:mc="http://schemas.openxmlformats.org/markup-compatibility/2006">
                <mc:Choice xmlns:v="urn:schemas-microsoft-com:vml" Requires="v">
                  <p:oleObj name="Clip" r:id="rId9" imgW="848563" imgH="1293876" progId="">
                    <p:embed/>
                  </p:oleObj>
                </mc:Choice>
                <mc:Fallback>
                  <p:oleObj name="Clip" r:id="rId9" imgW="848563" imgH="1293876" progId="">
                    <p:embed/>
                    <p:pic>
                      <p:nvPicPr>
                        <p:cNvPr id="60421"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21909" y="2651759"/>
                          <a:ext cx="2641600" cy="10189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 name="Group 49"/>
          <p:cNvGrpSpPr>
            <a:grpSpLocks/>
          </p:cNvGrpSpPr>
          <p:nvPr/>
        </p:nvGrpSpPr>
        <p:grpSpPr bwMode="auto">
          <a:xfrm>
            <a:off x="4600575" y="3878263"/>
            <a:ext cx="4202113" cy="1093787"/>
            <a:chOff x="4983389" y="3878263"/>
            <a:chExt cx="4552497" cy="1093787"/>
          </a:xfrm>
        </p:grpSpPr>
        <p:sp>
          <p:nvSpPr>
            <p:cNvPr id="60450" name="Text Box 10"/>
            <p:cNvSpPr txBox="1">
              <a:spLocks noChangeArrowheads="1"/>
            </p:cNvSpPr>
            <p:nvPr/>
          </p:nvSpPr>
          <p:spPr bwMode="auto">
            <a:xfrm>
              <a:off x="6147980" y="4044588"/>
              <a:ext cx="3387906" cy="584775"/>
            </a:xfrm>
            <a:prstGeom prst="rect">
              <a:avLst/>
            </a:prstGeom>
            <a:noFill/>
            <a:ln w="9525">
              <a:noFill/>
              <a:miter lim="800000"/>
              <a:headEnd/>
              <a:tailEnd/>
            </a:ln>
          </p:spPr>
          <p:txBody>
            <a:bodyPr>
              <a:prstTxWarp prst="textNoShape">
                <a:avLst/>
              </a:prstTxWarp>
              <a:spAutoFit/>
            </a:bodyPr>
            <a:lstStyle/>
            <a:p>
              <a:r>
                <a:rPr lang="en-GB" sz="1600" b="1" dirty="0">
                  <a:solidFill>
                    <a:srgbClr val="660066"/>
                  </a:solidFill>
                  <a:latin typeface="Century Gothic" pitchFamily="-1" charset="0"/>
                </a:rPr>
                <a:t>Prefers to experience </a:t>
              </a:r>
              <a:br>
                <a:rPr lang="en-GB" sz="1600" b="1" dirty="0">
                  <a:solidFill>
                    <a:srgbClr val="660066"/>
                  </a:solidFill>
                  <a:latin typeface="Century Gothic" pitchFamily="-1" charset="0"/>
                </a:rPr>
              </a:br>
              <a:r>
                <a:rPr lang="en-GB" sz="1600" b="1" dirty="0">
                  <a:solidFill>
                    <a:srgbClr val="660066"/>
                  </a:solidFill>
                  <a:latin typeface="Century Gothic" pitchFamily="-1" charset="0"/>
                </a:rPr>
                <a:t>life as it happens</a:t>
              </a:r>
            </a:p>
          </p:txBody>
        </p:sp>
        <p:grpSp>
          <p:nvGrpSpPr>
            <p:cNvPr id="60451" name="Group 41"/>
            <p:cNvGrpSpPr>
              <a:grpSpLocks/>
            </p:cNvGrpSpPr>
            <p:nvPr/>
          </p:nvGrpSpPr>
          <p:grpSpPr bwMode="auto">
            <a:xfrm>
              <a:off x="4983389" y="3878263"/>
              <a:ext cx="1163638" cy="1093787"/>
              <a:chOff x="6746875" y="3878263"/>
              <a:chExt cx="1163638" cy="1093787"/>
            </a:xfrm>
          </p:grpSpPr>
          <p:grpSp>
            <p:nvGrpSpPr>
              <p:cNvPr id="60452" name="Group 18"/>
              <p:cNvGrpSpPr>
                <a:grpSpLocks/>
              </p:cNvGrpSpPr>
              <p:nvPr/>
            </p:nvGrpSpPr>
            <p:grpSpPr bwMode="auto">
              <a:xfrm>
                <a:off x="6838950" y="4132263"/>
                <a:ext cx="1071563" cy="839787"/>
                <a:chOff x="3243" y="3470"/>
                <a:chExt cx="467" cy="706"/>
              </a:xfrm>
            </p:grpSpPr>
            <p:sp>
              <p:nvSpPr>
                <p:cNvPr id="60459" name="Freeform 19"/>
                <p:cNvSpPr>
                  <a:spLocks/>
                </p:cNvSpPr>
                <p:nvPr/>
              </p:nvSpPr>
              <p:spPr bwMode="auto">
                <a:xfrm>
                  <a:off x="3418" y="3705"/>
                  <a:ext cx="121" cy="249"/>
                </a:xfrm>
                <a:custGeom>
                  <a:avLst/>
                  <a:gdLst>
                    <a:gd name="T0" fmla="*/ 0 w 364"/>
                    <a:gd name="T1" fmla="*/ 0 h 746"/>
                    <a:gd name="T2" fmla="*/ 0 w 364"/>
                    <a:gd name="T3" fmla="*/ 0 h 746"/>
                    <a:gd name="T4" fmla="*/ 0 w 364"/>
                    <a:gd name="T5" fmla="*/ 0 h 746"/>
                    <a:gd name="T6" fmla="*/ 0 w 364"/>
                    <a:gd name="T7" fmla="*/ 0 h 746"/>
                    <a:gd name="T8" fmla="*/ 0 w 364"/>
                    <a:gd name="T9" fmla="*/ 0 h 746"/>
                    <a:gd name="T10" fmla="*/ 0 w 364"/>
                    <a:gd name="T11" fmla="*/ 0 h 746"/>
                    <a:gd name="T12" fmla="*/ 0 w 364"/>
                    <a:gd name="T13" fmla="*/ 0 h 746"/>
                    <a:gd name="T14" fmla="*/ 0 w 364"/>
                    <a:gd name="T15" fmla="*/ 0 h 746"/>
                    <a:gd name="T16" fmla="*/ 0 w 364"/>
                    <a:gd name="T17" fmla="*/ 0 h 746"/>
                    <a:gd name="T18" fmla="*/ 0 w 364"/>
                    <a:gd name="T19" fmla="*/ 0 h 746"/>
                    <a:gd name="T20" fmla="*/ 0 w 364"/>
                    <a:gd name="T21" fmla="*/ 0 h 746"/>
                    <a:gd name="T22" fmla="*/ 0 w 364"/>
                    <a:gd name="T23" fmla="*/ 0 h 746"/>
                    <a:gd name="T24" fmla="*/ 0 w 364"/>
                    <a:gd name="T25" fmla="*/ 0 h 746"/>
                    <a:gd name="T26" fmla="*/ 0 w 364"/>
                    <a:gd name="T27" fmla="*/ 0 h 746"/>
                    <a:gd name="T28" fmla="*/ 0 w 364"/>
                    <a:gd name="T29" fmla="*/ 0 h 746"/>
                    <a:gd name="T30" fmla="*/ 0 w 364"/>
                    <a:gd name="T31" fmla="*/ 0 h 746"/>
                    <a:gd name="T32" fmla="*/ 0 w 364"/>
                    <a:gd name="T33" fmla="*/ 0 h 746"/>
                    <a:gd name="T34" fmla="*/ 0 w 364"/>
                    <a:gd name="T35" fmla="*/ 0 h 746"/>
                    <a:gd name="T36" fmla="*/ 0 w 364"/>
                    <a:gd name="T37" fmla="*/ 0 h 746"/>
                    <a:gd name="T38" fmla="*/ 0 w 364"/>
                    <a:gd name="T39" fmla="*/ 0 h 746"/>
                    <a:gd name="T40" fmla="*/ 0 w 364"/>
                    <a:gd name="T41" fmla="*/ 0 h 746"/>
                    <a:gd name="T42" fmla="*/ 0 w 364"/>
                    <a:gd name="T43" fmla="*/ 0 h 74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4"/>
                    <a:gd name="T67" fmla="*/ 0 h 746"/>
                    <a:gd name="T68" fmla="*/ 364 w 364"/>
                    <a:gd name="T69" fmla="*/ 746 h 74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4" h="746">
                      <a:moveTo>
                        <a:pt x="86" y="60"/>
                      </a:moveTo>
                      <a:lnTo>
                        <a:pt x="125" y="16"/>
                      </a:lnTo>
                      <a:lnTo>
                        <a:pt x="200" y="0"/>
                      </a:lnTo>
                      <a:lnTo>
                        <a:pt x="264" y="16"/>
                      </a:lnTo>
                      <a:lnTo>
                        <a:pt x="300" y="40"/>
                      </a:lnTo>
                      <a:lnTo>
                        <a:pt x="328" y="89"/>
                      </a:lnTo>
                      <a:lnTo>
                        <a:pt x="353" y="176"/>
                      </a:lnTo>
                      <a:lnTo>
                        <a:pt x="364" y="269"/>
                      </a:lnTo>
                      <a:lnTo>
                        <a:pt x="364" y="438"/>
                      </a:lnTo>
                      <a:lnTo>
                        <a:pt x="328" y="584"/>
                      </a:lnTo>
                      <a:lnTo>
                        <a:pt x="274" y="666"/>
                      </a:lnTo>
                      <a:lnTo>
                        <a:pt x="221" y="713"/>
                      </a:lnTo>
                      <a:lnTo>
                        <a:pt x="160" y="746"/>
                      </a:lnTo>
                      <a:lnTo>
                        <a:pt x="74" y="743"/>
                      </a:lnTo>
                      <a:lnTo>
                        <a:pt x="7" y="694"/>
                      </a:lnTo>
                      <a:lnTo>
                        <a:pt x="0" y="633"/>
                      </a:lnTo>
                      <a:lnTo>
                        <a:pt x="32" y="544"/>
                      </a:lnTo>
                      <a:lnTo>
                        <a:pt x="61" y="444"/>
                      </a:lnTo>
                      <a:lnTo>
                        <a:pt x="71" y="315"/>
                      </a:lnTo>
                      <a:lnTo>
                        <a:pt x="54" y="206"/>
                      </a:lnTo>
                      <a:lnTo>
                        <a:pt x="54" y="126"/>
                      </a:lnTo>
                      <a:lnTo>
                        <a:pt x="86" y="60"/>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60460" name="Freeform 20"/>
                <p:cNvSpPr>
                  <a:spLocks/>
                </p:cNvSpPr>
                <p:nvPr/>
              </p:nvSpPr>
              <p:spPr bwMode="auto">
                <a:xfrm>
                  <a:off x="3463" y="3927"/>
                  <a:ext cx="140" cy="246"/>
                </a:xfrm>
                <a:custGeom>
                  <a:avLst/>
                  <a:gdLst>
                    <a:gd name="T0" fmla="*/ 0 w 418"/>
                    <a:gd name="T1" fmla="*/ 0 h 738"/>
                    <a:gd name="T2" fmla="*/ 0 w 418"/>
                    <a:gd name="T3" fmla="*/ 0 h 738"/>
                    <a:gd name="T4" fmla="*/ 0 w 418"/>
                    <a:gd name="T5" fmla="*/ 0 h 738"/>
                    <a:gd name="T6" fmla="*/ 0 w 418"/>
                    <a:gd name="T7" fmla="*/ 0 h 738"/>
                    <a:gd name="T8" fmla="*/ 0 w 418"/>
                    <a:gd name="T9" fmla="*/ 0 h 738"/>
                    <a:gd name="T10" fmla="*/ 0 w 418"/>
                    <a:gd name="T11" fmla="*/ 0 h 738"/>
                    <a:gd name="T12" fmla="*/ 0 w 418"/>
                    <a:gd name="T13" fmla="*/ 0 h 738"/>
                    <a:gd name="T14" fmla="*/ 0 w 418"/>
                    <a:gd name="T15" fmla="*/ 0 h 738"/>
                    <a:gd name="T16" fmla="*/ 0 w 418"/>
                    <a:gd name="T17" fmla="*/ 0 h 738"/>
                    <a:gd name="T18" fmla="*/ 0 w 418"/>
                    <a:gd name="T19" fmla="*/ 0 h 738"/>
                    <a:gd name="T20" fmla="*/ 0 w 418"/>
                    <a:gd name="T21" fmla="*/ 0 h 738"/>
                    <a:gd name="T22" fmla="*/ 0 w 418"/>
                    <a:gd name="T23" fmla="*/ 0 h 738"/>
                    <a:gd name="T24" fmla="*/ 0 w 418"/>
                    <a:gd name="T25" fmla="*/ 0 h 738"/>
                    <a:gd name="T26" fmla="*/ 0 w 418"/>
                    <a:gd name="T27" fmla="*/ 0 h 738"/>
                    <a:gd name="T28" fmla="*/ 0 w 418"/>
                    <a:gd name="T29" fmla="*/ 0 h 738"/>
                    <a:gd name="T30" fmla="*/ 0 w 418"/>
                    <a:gd name="T31" fmla="*/ 0 h 738"/>
                    <a:gd name="T32" fmla="*/ 0 w 418"/>
                    <a:gd name="T33" fmla="*/ 0 h 738"/>
                    <a:gd name="T34" fmla="*/ 0 w 418"/>
                    <a:gd name="T35" fmla="*/ 0 h 738"/>
                    <a:gd name="T36" fmla="*/ 0 w 418"/>
                    <a:gd name="T37" fmla="*/ 0 h 738"/>
                    <a:gd name="T38" fmla="*/ 0 w 418"/>
                    <a:gd name="T39" fmla="*/ 0 h 738"/>
                    <a:gd name="T40" fmla="*/ 0 w 418"/>
                    <a:gd name="T41" fmla="*/ 0 h 738"/>
                    <a:gd name="T42" fmla="*/ 0 w 418"/>
                    <a:gd name="T43" fmla="*/ 0 h 738"/>
                    <a:gd name="T44" fmla="*/ 0 w 418"/>
                    <a:gd name="T45" fmla="*/ 0 h 738"/>
                    <a:gd name="T46" fmla="*/ 0 w 418"/>
                    <a:gd name="T47" fmla="*/ 0 h 738"/>
                    <a:gd name="T48" fmla="*/ 0 w 418"/>
                    <a:gd name="T49" fmla="*/ 0 h 738"/>
                    <a:gd name="T50" fmla="*/ 0 w 418"/>
                    <a:gd name="T51" fmla="*/ 0 h 738"/>
                    <a:gd name="T52" fmla="*/ 0 w 418"/>
                    <a:gd name="T53" fmla="*/ 0 h 738"/>
                    <a:gd name="T54" fmla="*/ 0 w 418"/>
                    <a:gd name="T55" fmla="*/ 0 h 738"/>
                    <a:gd name="T56" fmla="*/ 0 w 418"/>
                    <a:gd name="T57" fmla="*/ 0 h 738"/>
                    <a:gd name="T58" fmla="*/ 0 w 418"/>
                    <a:gd name="T59" fmla="*/ 0 h 738"/>
                    <a:gd name="T60" fmla="*/ 0 w 418"/>
                    <a:gd name="T61" fmla="*/ 0 h 73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8"/>
                    <a:gd name="T94" fmla="*/ 0 h 738"/>
                    <a:gd name="T95" fmla="*/ 418 w 418"/>
                    <a:gd name="T96" fmla="*/ 738 h 73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8" h="738">
                      <a:moveTo>
                        <a:pt x="140" y="31"/>
                      </a:moveTo>
                      <a:lnTo>
                        <a:pt x="89" y="0"/>
                      </a:lnTo>
                      <a:lnTo>
                        <a:pt x="25" y="0"/>
                      </a:lnTo>
                      <a:lnTo>
                        <a:pt x="0" y="40"/>
                      </a:lnTo>
                      <a:lnTo>
                        <a:pt x="10" y="99"/>
                      </a:lnTo>
                      <a:lnTo>
                        <a:pt x="68" y="159"/>
                      </a:lnTo>
                      <a:lnTo>
                        <a:pt x="185" y="212"/>
                      </a:lnTo>
                      <a:lnTo>
                        <a:pt x="321" y="328"/>
                      </a:lnTo>
                      <a:lnTo>
                        <a:pt x="343" y="378"/>
                      </a:lnTo>
                      <a:lnTo>
                        <a:pt x="332" y="401"/>
                      </a:lnTo>
                      <a:lnTo>
                        <a:pt x="229" y="477"/>
                      </a:lnTo>
                      <a:lnTo>
                        <a:pt x="108" y="566"/>
                      </a:lnTo>
                      <a:lnTo>
                        <a:pt x="79" y="606"/>
                      </a:lnTo>
                      <a:lnTo>
                        <a:pt x="79" y="645"/>
                      </a:lnTo>
                      <a:lnTo>
                        <a:pt x="172" y="689"/>
                      </a:lnTo>
                      <a:lnTo>
                        <a:pt x="315" y="738"/>
                      </a:lnTo>
                      <a:lnTo>
                        <a:pt x="364" y="738"/>
                      </a:lnTo>
                      <a:lnTo>
                        <a:pt x="418" y="705"/>
                      </a:lnTo>
                      <a:lnTo>
                        <a:pt x="418" y="678"/>
                      </a:lnTo>
                      <a:lnTo>
                        <a:pt x="379" y="666"/>
                      </a:lnTo>
                      <a:lnTo>
                        <a:pt x="197" y="645"/>
                      </a:lnTo>
                      <a:lnTo>
                        <a:pt x="128" y="629"/>
                      </a:lnTo>
                      <a:lnTo>
                        <a:pt x="121" y="600"/>
                      </a:lnTo>
                      <a:lnTo>
                        <a:pt x="239" y="516"/>
                      </a:lnTo>
                      <a:lnTo>
                        <a:pt x="367" y="437"/>
                      </a:lnTo>
                      <a:lnTo>
                        <a:pt x="396" y="408"/>
                      </a:lnTo>
                      <a:lnTo>
                        <a:pt x="407" y="368"/>
                      </a:lnTo>
                      <a:lnTo>
                        <a:pt x="396" y="312"/>
                      </a:lnTo>
                      <a:lnTo>
                        <a:pt x="357" y="268"/>
                      </a:lnTo>
                      <a:lnTo>
                        <a:pt x="229" y="123"/>
                      </a:lnTo>
                      <a:lnTo>
                        <a:pt x="140" y="31"/>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60461" name="Freeform 21"/>
                <p:cNvSpPr>
                  <a:spLocks/>
                </p:cNvSpPr>
                <p:nvPr/>
              </p:nvSpPr>
              <p:spPr bwMode="auto">
                <a:xfrm>
                  <a:off x="3281" y="3914"/>
                  <a:ext cx="173" cy="262"/>
                </a:xfrm>
                <a:custGeom>
                  <a:avLst/>
                  <a:gdLst>
                    <a:gd name="T0" fmla="*/ 0 w 519"/>
                    <a:gd name="T1" fmla="*/ 0 h 785"/>
                    <a:gd name="T2" fmla="*/ 0 w 519"/>
                    <a:gd name="T3" fmla="*/ 0 h 785"/>
                    <a:gd name="T4" fmla="*/ 0 w 519"/>
                    <a:gd name="T5" fmla="*/ 0 h 785"/>
                    <a:gd name="T6" fmla="*/ 0 w 519"/>
                    <a:gd name="T7" fmla="*/ 0 h 785"/>
                    <a:gd name="T8" fmla="*/ 0 w 519"/>
                    <a:gd name="T9" fmla="*/ 0 h 785"/>
                    <a:gd name="T10" fmla="*/ 0 w 519"/>
                    <a:gd name="T11" fmla="*/ 0 h 785"/>
                    <a:gd name="T12" fmla="*/ 0 w 519"/>
                    <a:gd name="T13" fmla="*/ 0 h 785"/>
                    <a:gd name="T14" fmla="*/ 0 w 519"/>
                    <a:gd name="T15" fmla="*/ 0 h 785"/>
                    <a:gd name="T16" fmla="*/ 0 w 519"/>
                    <a:gd name="T17" fmla="*/ 0 h 785"/>
                    <a:gd name="T18" fmla="*/ 0 w 519"/>
                    <a:gd name="T19" fmla="*/ 0 h 785"/>
                    <a:gd name="T20" fmla="*/ 0 w 519"/>
                    <a:gd name="T21" fmla="*/ 0 h 785"/>
                    <a:gd name="T22" fmla="*/ 0 w 519"/>
                    <a:gd name="T23" fmla="*/ 0 h 785"/>
                    <a:gd name="T24" fmla="*/ 0 w 519"/>
                    <a:gd name="T25" fmla="*/ 0 h 785"/>
                    <a:gd name="T26" fmla="*/ 0 w 519"/>
                    <a:gd name="T27" fmla="*/ 0 h 785"/>
                    <a:gd name="T28" fmla="*/ 0 w 519"/>
                    <a:gd name="T29" fmla="*/ 0 h 785"/>
                    <a:gd name="T30" fmla="*/ 0 w 519"/>
                    <a:gd name="T31" fmla="*/ 0 h 785"/>
                    <a:gd name="T32" fmla="*/ 0 w 519"/>
                    <a:gd name="T33" fmla="*/ 0 h 785"/>
                    <a:gd name="T34" fmla="*/ 0 w 519"/>
                    <a:gd name="T35" fmla="*/ 0 h 785"/>
                    <a:gd name="T36" fmla="*/ 0 w 519"/>
                    <a:gd name="T37" fmla="*/ 0 h 785"/>
                    <a:gd name="T38" fmla="*/ 0 w 519"/>
                    <a:gd name="T39" fmla="*/ 0 h 785"/>
                    <a:gd name="T40" fmla="*/ 0 w 519"/>
                    <a:gd name="T41" fmla="*/ 0 h 785"/>
                    <a:gd name="T42" fmla="*/ 0 w 519"/>
                    <a:gd name="T43" fmla="*/ 0 h 785"/>
                    <a:gd name="T44" fmla="*/ 0 w 519"/>
                    <a:gd name="T45" fmla="*/ 0 h 785"/>
                    <a:gd name="T46" fmla="*/ 0 w 519"/>
                    <a:gd name="T47" fmla="*/ 0 h 785"/>
                    <a:gd name="T48" fmla="*/ 0 w 519"/>
                    <a:gd name="T49" fmla="*/ 0 h 785"/>
                    <a:gd name="T50" fmla="*/ 0 w 519"/>
                    <a:gd name="T51" fmla="*/ 0 h 785"/>
                    <a:gd name="T52" fmla="*/ 0 w 519"/>
                    <a:gd name="T53" fmla="*/ 0 h 785"/>
                    <a:gd name="T54" fmla="*/ 0 w 519"/>
                    <a:gd name="T55" fmla="*/ 0 h 785"/>
                    <a:gd name="T56" fmla="*/ 0 w 519"/>
                    <a:gd name="T57" fmla="*/ 0 h 785"/>
                    <a:gd name="T58" fmla="*/ 0 w 519"/>
                    <a:gd name="T59" fmla="*/ 0 h 785"/>
                    <a:gd name="T60" fmla="*/ 0 w 519"/>
                    <a:gd name="T61" fmla="*/ 0 h 785"/>
                    <a:gd name="T62" fmla="*/ 0 w 519"/>
                    <a:gd name="T63" fmla="*/ 0 h 785"/>
                    <a:gd name="T64" fmla="*/ 0 w 519"/>
                    <a:gd name="T65" fmla="*/ 0 h 785"/>
                    <a:gd name="T66" fmla="*/ 0 w 519"/>
                    <a:gd name="T67" fmla="*/ 0 h 785"/>
                    <a:gd name="T68" fmla="*/ 0 w 519"/>
                    <a:gd name="T69" fmla="*/ 0 h 785"/>
                    <a:gd name="T70" fmla="*/ 0 w 519"/>
                    <a:gd name="T71" fmla="*/ 0 h 785"/>
                    <a:gd name="T72" fmla="*/ 0 w 519"/>
                    <a:gd name="T73" fmla="*/ 0 h 78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19"/>
                    <a:gd name="T112" fmla="*/ 0 h 785"/>
                    <a:gd name="T113" fmla="*/ 519 w 519"/>
                    <a:gd name="T114" fmla="*/ 785 h 78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19" h="785">
                      <a:moveTo>
                        <a:pt x="282" y="106"/>
                      </a:moveTo>
                      <a:lnTo>
                        <a:pt x="364" y="40"/>
                      </a:lnTo>
                      <a:lnTo>
                        <a:pt x="443" y="0"/>
                      </a:lnTo>
                      <a:lnTo>
                        <a:pt x="494" y="7"/>
                      </a:lnTo>
                      <a:lnTo>
                        <a:pt x="519" y="40"/>
                      </a:lnTo>
                      <a:lnTo>
                        <a:pt x="519" y="77"/>
                      </a:lnTo>
                      <a:lnTo>
                        <a:pt x="504" y="116"/>
                      </a:lnTo>
                      <a:lnTo>
                        <a:pt x="450" y="140"/>
                      </a:lnTo>
                      <a:lnTo>
                        <a:pt x="343" y="196"/>
                      </a:lnTo>
                      <a:lnTo>
                        <a:pt x="279" y="265"/>
                      </a:lnTo>
                      <a:lnTo>
                        <a:pt x="235" y="348"/>
                      </a:lnTo>
                      <a:lnTo>
                        <a:pt x="225" y="398"/>
                      </a:lnTo>
                      <a:lnTo>
                        <a:pt x="282" y="457"/>
                      </a:lnTo>
                      <a:lnTo>
                        <a:pt x="343" y="543"/>
                      </a:lnTo>
                      <a:lnTo>
                        <a:pt x="386" y="623"/>
                      </a:lnTo>
                      <a:lnTo>
                        <a:pt x="396" y="672"/>
                      </a:lnTo>
                      <a:lnTo>
                        <a:pt x="396" y="702"/>
                      </a:lnTo>
                      <a:lnTo>
                        <a:pt x="368" y="722"/>
                      </a:lnTo>
                      <a:lnTo>
                        <a:pt x="279" y="726"/>
                      </a:lnTo>
                      <a:lnTo>
                        <a:pt x="143" y="755"/>
                      </a:lnTo>
                      <a:lnTo>
                        <a:pt x="117" y="782"/>
                      </a:lnTo>
                      <a:lnTo>
                        <a:pt x="96" y="785"/>
                      </a:lnTo>
                      <a:lnTo>
                        <a:pt x="0" y="755"/>
                      </a:lnTo>
                      <a:lnTo>
                        <a:pt x="0" y="726"/>
                      </a:lnTo>
                      <a:lnTo>
                        <a:pt x="42" y="702"/>
                      </a:lnTo>
                      <a:lnTo>
                        <a:pt x="213" y="672"/>
                      </a:lnTo>
                      <a:lnTo>
                        <a:pt x="304" y="682"/>
                      </a:lnTo>
                      <a:lnTo>
                        <a:pt x="346" y="682"/>
                      </a:lnTo>
                      <a:lnTo>
                        <a:pt x="358" y="666"/>
                      </a:lnTo>
                      <a:lnTo>
                        <a:pt x="321" y="593"/>
                      </a:lnTo>
                      <a:lnTo>
                        <a:pt x="247" y="497"/>
                      </a:lnTo>
                      <a:lnTo>
                        <a:pt x="193" y="427"/>
                      </a:lnTo>
                      <a:lnTo>
                        <a:pt x="171" y="387"/>
                      </a:lnTo>
                      <a:lnTo>
                        <a:pt x="171" y="328"/>
                      </a:lnTo>
                      <a:lnTo>
                        <a:pt x="207" y="229"/>
                      </a:lnTo>
                      <a:lnTo>
                        <a:pt x="239" y="166"/>
                      </a:lnTo>
                      <a:lnTo>
                        <a:pt x="282" y="106"/>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60462" name="Freeform 22"/>
                <p:cNvSpPr>
                  <a:spLocks/>
                </p:cNvSpPr>
                <p:nvPr/>
              </p:nvSpPr>
              <p:spPr bwMode="auto">
                <a:xfrm>
                  <a:off x="3243" y="3601"/>
                  <a:ext cx="182" cy="244"/>
                </a:xfrm>
                <a:custGeom>
                  <a:avLst/>
                  <a:gdLst>
                    <a:gd name="T0" fmla="*/ 0 w 546"/>
                    <a:gd name="T1" fmla="*/ 0 h 730"/>
                    <a:gd name="T2" fmla="*/ 0 w 546"/>
                    <a:gd name="T3" fmla="*/ 0 h 730"/>
                    <a:gd name="T4" fmla="*/ 0 w 546"/>
                    <a:gd name="T5" fmla="*/ 0 h 730"/>
                    <a:gd name="T6" fmla="*/ 0 w 546"/>
                    <a:gd name="T7" fmla="*/ 0 h 730"/>
                    <a:gd name="T8" fmla="*/ 0 w 546"/>
                    <a:gd name="T9" fmla="*/ 0 h 730"/>
                    <a:gd name="T10" fmla="*/ 0 w 546"/>
                    <a:gd name="T11" fmla="*/ 0 h 730"/>
                    <a:gd name="T12" fmla="*/ 0 w 546"/>
                    <a:gd name="T13" fmla="*/ 0 h 730"/>
                    <a:gd name="T14" fmla="*/ 0 w 546"/>
                    <a:gd name="T15" fmla="*/ 0 h 730"/>
                    <a:gd name="T16" fmla="*/ 0 w 546"/>
                    <a:gd name="T17" fmla="*/ 0 h 730"/>
                    <a:gd name="T18" fmla="*/ 0 w 546"/>
                    <a:gd name="T19" fmla="*/ 0 h 730"/>
                    <a:gd name="T20" fmla="*/ 0 w 546"/>
                    <a:gd name="T21" fmla="*/ 0 h 730"/>
                    <a:gd name="T22" fmla="*/ 0 w 546"/>
                    <a:gd name="T23" fmla="*/ 0 h 730"/>
                    <a:gd name="T24" fmla="*/ 0 w 546"/>
                    <a:gd name="T25" fmla="*/ 0 h 730"/>
                    <a:gd name="T26" fmla="*/ 0 w 546"/>
                    <a:gd name="T27" fmla="*/ 0 h 730"/>
                    <a:gd name="T28" fmla="*/ 0 w 546"/>
                    <a:gd name="T29" fmla="*/ 0 h 730"/>
                    <a:gd name="T30" fmla="*/ 0 w 546"/>
                    <a:gd name="T31" fmla="*/ 0 h 730"/>
                    <a:gd name="T32" fmla="*/ 0 w 546"/>
                    <a:gd name="T33" fmla="*/ 0 h 730"/>
                    <a:gd name="T34" fmla="*/ 0 w 546"/>
                    <a:gd name="T35" fmla="*/ 0 h 730"/>
                    <a:gd name="T36" fmla="*/ 0 w 546"/>
                    <a:gd name="T37" fmla="*/ 0 h 730"/>
                    <a:gd name="T38" fmla="*/ 0 w 546"/>
                    <a:gd name="T39" fmla="*/ 0 h 730"/>
                    <a:gd name="T40" fmla="*/ 0 w 546"/>
                    <a:gd name="T41" fmla="*/ 0 h 730"/>
                    <a:gd name="T42" fmla="*/ 0 w 546"/>
                    <a:gd name="T43" fmla="*/ 0 h 730"/>
                    <a:gd name="T44" fmla="*/ 0 w 546"/>
                    <a:gd name="T45" fmla="*/ 0 h 730"/>
                    <a:gd name="T46" fmla="*/ 0 w 546"/>
                    <a:gd name="T47" fmla="*/ 0 h 730"/>
                    <a:gd name="T48" fmla="*/ 0 w 546"/>
                    <a:gd name="T49" fmla="*/ 0 h 730"/>
                    <a:gd name="T50" fmla="*/ 0 w 546"/>
                    <a:gd name="T51" fmla="*/ 0 h 730"/>
                    <a:gd name="T52" fmla="*/ 0 w 546"/>
                    <a:gd name="T53" fmla="*/ 0 h 730"/>
                    <a:gd name="T54" fmla="*/ 0 w 546"/>
                    <a:gd name="T55" fmla="*/ 0 h 730"/>
                    <a:gd name="T56" fmla="*/ 0 w 546"/>
                    <a:gd name="T57" fmla="*/ 0 h 730"/>
                    <a:gd name="T58" fmla="*/ 0 w 546"/>
                    <a:gd name="T59" fmla="*/ 0 h 730"/>
                    <a:gd name="T60" fmla="*/ 0 w 546"/>
                    <a:gd name="T61" fmla="*/ 0 h 730"/>
                    <a:gd name="T62" fmla="*/ 0 w 546"/>
                    <a:gd name="T63" fmla="*/ 0 h 730"/>
                    <a:gd name="T64" fmla="*/ 0 w 546"/>
                    <a:gd name="T65" fmla="*/ 0 h 73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46"/>
                    <a:gd name="T100" fmla="*/ 0 h 730"/>
                    <a:gd name="T101" fmla="*/ 546 w 546"/>
                    <a:gd name="T102" fmla="*/ 730 h 73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46" h="730">
                      <a:moveTo>
                        <a:pt x="68" y="709"/>
                      </a:moveTo>
                      <a:lnTo>
                        <a:pt x="106" y="730"/>
                      </a:lnTo>
                      <a:lnTo>
                        <a:pt x="135" y="709"/>
                      </a:lnTo>
                      <a:lnTo>
                        <a:pt x="208" y="617"/>
                      </a:lnTo>
                      <a:lnTo>
                        <a:pt x="336" y="537"/>
                      </a:lnTo>
                      <a:lnTo>
                        <a:pt x="425" y="521"/>
                      </a:lnTo>
                      <a:lnTo>
                        <a:pt x="527" y="511"/>
                      </a:lnTo>
                      <a:lnTo>
                        <a:pt x="546" y="467"/>
                      </a:lnTo>
                      <a:lnTo>
                        <a:pt x="519" y="421"/>
                      </a:lnTo>
                      <a:lnTo>
                        <a:pt x="456" y="408"/>
                      </a:lnTo>
                      <a:lnTo>
                        <a:pt x="366" y="428"/>
                      </a:lnTo>
                      <a:lnTo>
                        <a:pt x="238" y="517"/>
                      </a:lnTo>
                      <a:lnTo>
                        <a:pt x="158" y="597"/>
                      </a:lnTo>
                      <a:lnTo>
                        <a:pt x="110" y="637"/>
                      </a:lnTo>
                      <a:lnTo>
                        <a:pt x="80" y="591"/>
                      </a:lnTo>
                      <a:lnTo>
                        <a:pt x="85" y="478"/>
                      </a:lnTo>
                      <a:lnTo>
                        <a:pt x="119" y="338"/>
                      </a:lnTo>
                      <a:lnTo>
                        <a:pt x="158" y="293"/>
                      </a:lnTo>
                      <a:lnTo>
                        <a:pt x="213" y="252"/>
                      </a:lnTo>
                      <a:lnTo>
                        <a:pt x="247" y="218"/>
                      </a:lnTo>
                      <a:lnTo>
                        <a:pt x="152" y="153"/>
                      </a:lnTo>
                      <a:lnTo>
                        <a:pt x="68" y="73"/>
                      </a:lnTo>
                      <a:lnTo>
                        <a:pt x="50" y="0"/>
                      </a:lnTo>
                      <a:lnTo>
                        <a:pt x="13" y="4"/>
                      </a:lnTo>
                      <a:lnTo>
                        <a:pt x="0" y="100"/>
                      </a:lnTo>
                      <a:lnTo>
                        <a:pt x="71" y="159"/>
                      </a:lnTo>
                      <a:lnTo>
                        <a:pt x="149" y="223"/>
                      </a:lnTo>
                      <a:lnTo>
                        <a:pt x="110" y="288"/>
                      </a:lnTo>
                      <a:lnTo>
                        <a:pt x="71" y="368"/>
                      </a:lnTo>
                      <a:lnTo>
                        <a:pt x="46" y="471"/>
                      </a:lnTo>
                      <a:lnTo>
                        <a:pt x="29" y="576"/>
                      </a:lnTo>
                      <a:lnTo>
                        <a:pt x="46" y="666"/>
                      </a:lnTo>
                      <a:lnTo>
                        <a:pt x="68" y="709"/>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60463" name="Freeform 23"/>
                <p:cNvSpPr>
                  <a:spLocks/>
                </p:cNvSpPr>
                <p:nvPr/>
              </p:nvSpPr>
              <p:spPr bwMode="auto">
                <a:xfrm>
                  <a:off x="3538" y="3470"/>
                  <a:ext cx="172" cy="264"/>
                </a:xfrm>
                <a:custGeom>
                  <a:avLst/>
                  <a:gdLst>
                    <a:gd name="T0" fmla="*/ 0 w 515"/>
                    <a:gd name="T1" fmla="*/ 0 h 792"/>
                    <a:gd name="T2" fmla="*/ 0 w 515"/>
                    <a:gd name="T3" fmla="*/ 0 h 792"/>
                    <a:gd name="T4" fmla="*/ 0 w 515"/>
                    <a:gd name="T5" fmla="*/ 0 h 792"/>
                    <a:gd name="T6" fmla="*/ 0 w 515"/>
                    <a:gd name="T7" fmla="*/ 0 h 792"/>
                    <a:gd name="T8" fmla="*/ 0 w 515"/>
                    <a:gd name="T9" fmla="*/ 0 h 792"/>
                    <a:gd name="T10" fmla="*/ 0 w 515"/>
                    <a:gd name="T11" fmla="*/ 0 h 792"/>
                    <a:gd name="T12" fmla="*/ 0 w 515"/>
                    <a:gd name="T13" fmla="*/ 0 h 792"/>
                    <a:gd name="T14" fmla="*/ 0 w 515"/>
                    <a:gd name="T15" fmla="*/ 0 h 792"/>
                    <a:gd name="T16" fmla="*/ 0 w 515"/>
                    <a:gd name="T17" fmla="*/ 0 h 792"/>
                    <a:gd name="T18" fmla="*/ 0 w 515"/>
                    <a:gd name="T19" fmla="*/ 0 h 792"/>
                    <a:gd name="T20" fmla="*/ 0 w 515"/>
                    <a:gd name="T21" fmla="*/ 0 h 792"/>
                    <a:gd name="T22" fmla="*/ 0 w 515"/>
                    <a:gd name="T23" fmla="*/ 0 h 792"/>
                    <a:gd name="T24" fmla="*/ 0 w 515"/>
                    <a:gd name="T25" fmla="*/ 0 h 792"/>
                    <a:gd name="T26" fmla="*/ 0 w 515"/>
                    <a:gd name="T27" fmla="*/ 0 h 792"/>
                    <a:gd name="T28" fmla="*/ 0 w 515"/>
                    <a:gd name="T29" fmla="*/ 0 h 792"/>
                    <a:gd name="T30" fmla="*/ 0 w 515"/>
                    <a:gd name="T31" fmla="*/ 0 h 792"/>
                    <a:gd name="T32" fmla="*/ 0 w 515"/>
                    <a:gd name="T33" fmla="*/ 0 h 792"/>
                    <a:gd name="T34" fmla="*/ 0 w 515"/>
                    <a:gd name="T35" fmla="*/ 0 h 792"/>
                    <a:gd name="T36" fmla="*/ 0 w 515"/>
                    <a:gd name="T37" fmla="*/ 0 h 792"/>
                    <a:gd name="T38" fmla="*/ 0 w 515"/>
                    <a:gd name="T39" fmla="*/ 0 h 792"/>
                    <a:gd name="T40" fmla="*/ 0 w 515"/>
                    <a:gd name="T41" fmla="*/ 0 h 792"/>
                    <a:gd name="T42" fmla="*/ 0 w 515"/>
                    <a:gd name="T43" fmla="*/ 0 h 792"/>
                    <a:gd name="T44" fmla="*/ 0 w 515"/>
                    <a:gd name="T45" fmla="*/ 0 h 792"/>
                    <a:gd name="T46" fmla="*/ 0 w 515"/>
                    <a:gd name="T47" fmla="*/ 0 h 792"/>
                    <a:gd name="T48" fmla="*/ 0 w 515"/>
                    <a:gd name="T49" fmla="*/ 0 h 792"/>
                    <a:gd name="T50" fmla="*/ 0 w 515"/>
                    <a:gd name="T51" fmla="*/ 0 h 792"/>
                    <a:gd name="T52" fmla="*/ 0 w 515"/>
                    <a:gd name="T53" fmla="*/ 0 h 792"/>
                    <a:gd name="T54" fmla="*/ 0 w 515"/>
                    <a:gd name="T55" fmla="*/ 0 h 792"/>
                    <a:gd name="T56" fmla="*/ 0 w 515"/>
                    <a:gd name="T57" fmla="*/ 0 h 792"/>
                    <a:gd name="T58" fmla="*/ 0 w 515"/>
                    <a:gd name="T59" fmla="*/ 0 h 792"/>
                    <a:gd name="T60" fmla="*/ 0 w 515"/>
                    <a:gd name="T61" fmla="*/ 0 h 792"/>
                    <a:gd name="T62" fmla="*/ 0 w 515"/>
                    <a:gd name="T63" fmla="*/ 0 h 792"/>
                    <a:gd name="T64" fmla="*/ 0 w 515"/>
                    <a:gd name="T65" fmla="*/ 0 h 792"/>
                    <a:gd name="T66" fmla="*/ 0 w 515"/>
                    <a:gd name="T67" fmla="*/ 0 h 792"/>
                    <a:gd name="T68" fmla="*/ 0 w 515"/>
                    <a:gd name="T69" fmla="*/ 0 h 792"/>
                    <a:gd name="T70" fmla="*/ 0 w 515"/>
                    <a:gd name="T71" fmla="*/ 0 h 792"/>
                    <a:gd name="T72" fmla="*/ 0 w 515"/>
                    <a:gd name="T73" fmla="*/ 0 h 792"/>
                    <a:gd name="T74" fmla="*/ 0 w 515"/>
                    <a:gd name="T75" fmla="*/ 0 h 792"/>
                    <a:gd name="T76" fmla="*/ 0 w 515"/>
                    <a:gd name="T77" fmla="*/ 0 h 792"/>
                    <a:gd name="T78" fmla="*/ 0 w 515"/>
                    <a:gd name="T79" fmla="*/ 0 h 79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15"/>
                    <a:gd name="T121" fmla="*/ 0 h 792"/>
                    <a:gd name="T122" fmla="*/ 515 w 515"/>
                    <a:gd name="T123" fmla="*/ 792 h 79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15" h="792">
                      <a:moveTo>
                        <a:pt x="0" y="785"/>
                      </a:moveTo>
                      <a:lnTo>
                        <a:pt x="0" y="733"/>
                      </a:lnTo>
                      <a:lnTo>
                        <a:pt x="32" y="693"/>
                      </a:lnTo>
                      <a:lnTo>
                        <a:pt x="172" y="646"/>
                      </a:lnTo>
                      <a:lnTo>
                        <a:pt x="343" y="607"/>
                      </a:lnTo>
                      <a:lnTo>
                        <a:pt x="444" y="583"/>
                      </a:lnTo>
                      <a:lnTo>
                        <a:pt x="454" y="563"/>
                      </a:lnTo>
                      <a:lnTo>
                        <a:pt x="407" y="504"/>
                      </a:lnTo>
                      <a:lnTo>
                        <a:pt x="315" y="417"/>
                      </a:lnTo>
                      <a:lnTo>
                        <a:pt x="219" y="345"/>
                      </a:lnTo>
                      <a:lnTo>
                        <a:pt x="143" y="305"/>
                      </a:lnTo>
                      <a:lnTo>
                        <a:pt x="101" y="265"/>
                      </a:lnTo>
                      <a:lnTo>
                        <a:pt x="96" y="236"/>
                      </a:lnTo>
                      <a:lnTo>
                        <a:pt x="122" y="209"/>
                      </a:lnTo>
                      <a:lnTo>
                        <a:pt x="182" y="196"/>
                      </a:lnTo>
                      <a:lnTo>
                        <a:pt x="258" y="147"/>
                      </a:lnTo>
                      <a:lnTo>
                        <a:pt x="268" y="96"/>
                      </a:lnTo>
                      <a:lnTo>
                        <a:pt x="268" y="27"/>
                      </a:lnTo>
                      <a:lnTo>
                        <a:pt x="261" y="0"/>
                      </a:lnTo>
                      <a:lnTo>
                        <a:pt x="290" y="7"/>
                      </a:lnTo>
                      <a:lnTo>
                        <a:pt x="330" y="67"/>
                      </a:lnTo>
                      <a:lnTo>
                        <a:pt x="343" y="129"/>
                      </a:lnTo>
                      <a:lnTo>
                        <a:pt x="301" y="176"/>
                      </a:lnTo>
                      <a:lnTo>
                        <a:pt x="261" y="189"/>
                      </a:lnTo>
                      <a:lnTo>
                        <a:pt x="187" y="225"/>
                      </a:lnTo>
                      <a:lnTo>
                        <a:pt x="172" y="246"/>
                      </a:lnTo>
                      <a:lnTo>
                        <a:pt x="182" y="265"/>
                      </a:lnTo>
                      <a:lnTo>
                        <a:pt x="251" y="318"/>
                      </a:lnTo>
                      <a:lnTo>
                        <a:pt x="322" y="348"/>
                      </a:lnTo>
                      <a:lnTo>
                        <a:pt x="419" y="424"/>
                      </a:lnTo>
                      <a:lnTo>
                        <a:pt x="483" y="513"/>
                      </a:lnTo>
                      <a:lnTo>
                        <a:pt x="515" y="583"/>
                      </a:lnTo>
                      <a:lnTo>
                        <a:pt x="505" y="607"/>
                      </a:lnTo>
                      <a:lnTo>
                        <a:pt x="483" y="623"/>
                      </a:lnTo>
                      <a:lnTo>
                        <a:pt x="401" y="653"/>
                      </a:lnTo>
                      <a:lnTo>
                        <a:pt x="236" y="703"/>
                      </a:lnTo>
                      <a:lnTo>
                        <a:pt x="133" y="745"/>
                      </a:lnTo>
                      <a:lnTo>
                        <a:pt x="64" y="782"/>
                      </a:lnTo>
                      <a:lnTo>
                        <a:pt x="22" y="792"/>
                      </a:lnTo>
                      <a:lnTo>
                        <a:pt x="0" y="785"/>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60464" name="Freeform 24"/>
                <p:cNvSpPr>
                  <a:spLocks/>
                </p:cNvSpPr>
                <p:nvPr/>
              </p:nvSpPr>
              <p:spPr bwMode="auto">
                <a:xfrm>
                  <a:off x="3368" y="3510"/>
                  <a:ext cx="135" cy="188"/>
                </a:xfrm>
                <a:custGeom>
                  <a:avLst/>
                  <a:gdLst>
                    <a:gd name="T0" fmla="*/ 0 w 405"/>
                    <a:gd name="T1" fmla="*/ 0 h 564"/>
                    <a:gd name="T2" fmla="*/ 0 w 405"/>
                    <a:gd name="T3" fmla="*/ 0 h 564"/>
                    <a:gd name="T4" fmla="*/ 0 w 405"/>
                    <a:gd name="T5" fmla="*/ 0 h 564"/>
                    <a:gd name="T6" fmla="*/ 0 w 405"/>
                    <a:gd name="T7" fmla="*/ 0 h 564"/>
                    <a:gd name="T8" fmla="*/ 0 w 405"/>
                    <a:gd name="T9" fmla="*/ 0 h 564"/>
                    <a:gd name="T10" fmla="*/ 0 w 405"/>
                    <a:gd name="T11" fmla="*/ 0 h 564"/>
                    <a:gd name="T12" fmla="*/ 0 w 405"/>
                    <a:gd name="T13" fmla="*/ 0 h 564"/>
                    <a:gd name="T14" fmla="*/ 0 w 405"/>
                    <a:gd name="T15" fmla="*/ 0 h 564"/>
                    <a:gd name="T16" fmla="*/ 0 w 405"/>
                    <a:gd name="T17" fmla="*/ 0 h 564"/>
                    <a:gd name="T18" fmla="*/ 0 w 405"/>
                    <a:gd name="T19" fmla="*/ 0 h 564"/>
                    <a:gd name="T20" fmla="*/ 0 w 405"/>
                    <a:gd name="T21" fmla="*/ 0 h 564"/>
                    <a:gd name="T22" fmla="*/ 0 w 405"/>
                    <a:gd name="T23" fmla="*/ 0 h 564"/>
                    <a:gd name="T24" fmla="*/ 0 w 405"/>
                    <a:gd name="T25" fmla="*/ 0 h 564"/>
                    <a:gd name="T26" fmla="*/ 0 w 405"/>
                    <a:gd name="T27" fmla="*/ 0 h 564"/>
                    <a:gd name="T28" fmla="*/ 0 w 405"/>
                    <a:gd name="T29" fmla="*/ 0 h 564"/>
                    <a:gd name="T30" fmla="*/ 0 w 405"/>
                    <a:gd name="T31" fmla="*/ 0 h 564"/>
                    <a:gd name="T32" fmla="*/ 0 w 405"/>
                    <a:gd name="T33" fmla="*/ 0 h 564"/>
                    <a:gd name="T34" fmla="*/ 0 w 405"/>
                    <a:gd name="T35" fmla="*/ 0 h 564"/>
                    <a:gd name="T36" fmla="*/ 0 w 405"/>
                    <a:gd name="T37" fmla="*/ 0 h 564"/>
                    <a:gd name="T38" fmla="*/ 0 w 405"/>
                    <a:gd name="T39" fmla="*/ 0 h 564"/>
                    <a:gd name="T40" fmla="*/ 0 w 405"/>
                    <a:gd name="T41" fmla="*/ 0 h 564"/>
                    <a:gd name="T42" fmla="*/ 0 w 405"/>
                    <a:gd name="T43" fmla="*/ 0 h 564"/>
                    <a:gd name="T44" fmla="*/ 0 w 405"/>
                    <a:gd name="T45" fmla="*/ 0 h 564"/>
                    <a:gd name="T46" fmla="*/ 0 w 405"/>
                    <a:gd name="T47" fmla="*/ 0 h 564"/>
                    <a:gd name="T48" fmla="*/ 0 w 405"/>
                    <a:gd name="T49" fmla="*/ 0 h 564"/>
                    <a:gd name="T50" fmla="*/ 0 w 405"/>
                    <a:gd name="T51" fmla="*/ 0 h 564"/>
                    <a:gd name="T52" fmla="*/ 0 w 405"/>
                    <a:gd name="T53" fmla="*/ 0 h 564"/>
                    <a:gd name="T54" fmla="*/ 0 w 405"/>
                    <a:gd name="T55" fmla="*/ 0 h 5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05"/>
                    <a:gd name="T85" fmla="*/ 0 h 564"/>
                    <a:gd name="T86" fmla="*/ 405 w 405"/>
                    <a:gd name="T87" fmla="*/ 564 h 56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05" h="564">
                      <a:moveTo>
                        <a:pt x="83" y="458"/>
                      </a:moveTo>
                      <a:lnTo>
                        <a:pt x="130" y="508"/>
                      </a:lnTo>
                      <a:lnTo>
                        <a:pt x="205" y="554"/>
                      </a:lnTo>
                      <a:lnTo>
                        <a:pt x="269" y="564"/>
                      </a:lnTo>
                      <a:lnTo>
                        <a:pt x="318" y="554"/>
                      </a:lnTo>
                      <a:lnTo>
                        <a:pt x="377" y="515"/>
                      </a:lnTo>
                      <a:lnTo>
                        <a:pt x="397" y="435"/>
                      </a:lnTo>
                      <a:lnTo>
                        <a:pt x="405" y="376"/>
                      </a:lnTo>
                      <a:lnTo>
                        <a:pt x="387" y="319"/>
                      </a:lnTo>
                      <a:lnTo>
                        <a:pt x="354" y="249"/>
                      </a:lnTo>
                      <a:lnTo>
                        <a:pt x="323" y="188"/>
                      </a:lnTo>
                      <a:lnTo>
                        <a:pt x="318" y="176"/>
                      </a:lnTo>
                      <a:lnTo>
                        <a:pt x="333" y="106"/>
                      </a:lnTo>
                      <a:lnTo>
                        <a:pt x="377" y="37"/>
                      </a:lnTo>
                      <a:lnTo>
                        <a:pt x="384" y="16"/>
                      </a:lnTo>
                      <a:lnTo>
                        <a:pt x="361" y="0"/>
                      </a:lnTo>
                      <a:lnTo>
                        <a:pt x="333" y="0"/>
                      </a:lnTo>
                      <a:lnTo>
                        <a:pt x="301" y="90"/>
                      </a:lnTo>
                      <a:lnTo>
                        <a:pt x="287" y="150"/>
                      </a:lnTo>
                      <a:lnTo>
                        <a:pt x="247" y="110"/>
                      </a:lnTo>
                      <a:lnTo>
                        <a:pt x="215" y="80"/>
                      </a:lnTo>
                      <a:lnTo>
                        <a:pt x="147" y="56"/>
                      </a:lnTo>
                      <a:lnTo>
                        <a:pt x="98" y="56"/>
                      </a:lnTo>
                      <a:lnTo>
                        <a:pt x="22" y="90"/>
                      </a:lnTo>
                      <a:lnTo>
                        <a:pt x="0" y="186"/>
                      </a:lnTo>
                      <a:lnTo>
                        <a:pt x="19" y="308"/>
                      </a:lnTo>
                      <a:lnTo>
                        <a:pt x="51" y="425"/>
                      </a:lnTo>
                      <a:lnTo>
                        <a:pt x="83" y="458"/>
                      </a:lnTo>
                      <a:close/>
                    </a:path>
                  </a:pathLst>
                </a:custGeom>
                <a:solidFill>
                  <a:srgbClr val="000000"/>
                </a:solidFill>
                <a:ln w="9525">
                  <a:noFill/>
                  <a:round/>
                  <a:headEnd/>
                  <a:tailEnd/>
                </a:ln>
              </p:spPr>
              <p:txBody>
                <a:bodyPr>
                  <a:prstTxWarp prst="textNoShape">
                    <a:avLst/>
                  </a:prstTxWarp>
                </a:bodyPr>
                <a:lstStyle/>
                <a:p>
                  <a:endParaRPr lang="en-US" dirty="0"/>
                </a:p>
              </p:txBody>
            </p:sp>
          </p:grpSp>
          <p:sp>
            <p:nvSpPr>
              <p:cNvPr id="60453" name="Oval 25"/>
              <p:cNvSpPr>
                <a:spLocks noChangeArrowheads="1"/>
              </p:cNvSpPr>
              <p:nvPr/>
            </p:nvSpPr>
            <p:spPr bwMode="auto">
              <a:xfrm>
                <a:off x="7605713" y="4038600"/>
                <a:ext cx="157162" cy="74613"/>
              </a:xfrm>
              <a:prstGeom prst="ellipse">
                <a:avLst/>
              </a:prstGeom>
              <a:solidFill>
                <a:srgbClr val="FF0033"/>
              </a:solidFill>
              <a:ln w="9525">
                <a:noFill/>
                <a:round/>
                <a:headEnd/>
                <a:tailEnd/>
              </a:ln>
            </p:spPr>
            <p:txBody>
              <a:bodyPr>
                <a:prstTxWarp prst="textNoShape">
                  <a:avLst/>
                </a:prstTxWarp>
              </a:bodyPr>
              <a:lstStyle/>
              <a:p>
                <a:endParaRPr lang="en-US" sz="1600" b="1" dirty="0">
                  <a:latin typeface="Century Gothic" pitchFamily="-1" charset="0"/>
                </a:endParaRPr>
              </a:p>
            </p:txBody>
          </p:sp>
          <p:sp>
            <p:nvSpPr>
              <p:cNvPr id="60454" name="Oval 26"/>
              <p:cNvSpPr>
                <a:spLocks noChangeArrowheads="1"/>
              </p:cNvSpPr>
              <p:nvPr/>
            </p:nvSpPr>
            <p:spPr bwMode="auto">
              <a:xfrm>
                <a:off x="7385050" y="3905250"/>
                <a:ext cx="153988" cy="74613"/>
              </a:xfrm>
              <a:prstGeom prst="ellipse">
                <a:avLst/>
              </a:prstGeom>
              <a:solidFill>
                <a:srgbClr val="FF0033"/>
              </a:solidFill>
              <a:ln w="9525">
                <a:noFill/>
                <a:round/>
                <a:headEnd/>
                <a:tailEnd/>
              </a:ln>
            </p:spPr>
            <p:txBody>
              <a:bodyPr>
                <a:prstTxWarp prst="textNoShape">
                  <a:avLst/>
                </a:prstTxWarp>
              </a:bodyPr>
              <a:lstStyle/>
              <a:p>
                <a:endParaRPr lang="en-US" sz="1600" b="1" dirty="0">
                  <a:latin typeface="Century Gothic" pitchFamily="-1" charset="0"/>
                </a:endParaRPr>
              </a:p>
            </p:txBody>
          </p:sp>
          <p:sp>
            <p:nvSpPr>
              <p:cNvPr id="60455" name="Oval 27"/>
              <p:cNvSpPr>
                <a:spLocks noChangeArrowheads="1"/>
              </p:cNvSpPr>
              <p:nvPr/>
            </p:nvSpPr>
            <p:spPr bwMode="auto">
              <a:xfrm>
                <a:off x="7097713" y="3878263"/>
                <a:ext cx="157162" cy="76200"/>
              </a:xfrm>
              <a:prstGeom prst="ellipse">
                <a:avLst/>
              </a:prstGeom>
              <a:solidFill>
                <a:srgbClr val="FF0033"/>
              </a:solidFill>
              <a:ln w="9525">
                <a:noFill/>
                <a:round/>
                <a:headEnd/>
                <a:tailEnd/>
              </a:ln>
            </p:spPr>
            <p:txBody>
              <a:bodyPr>
                <a:prstTxWarp prst="textNoShape">
                  <a:avLst/>
                </a:prstTxWarp>
              </a:bodyPr>
              <a:lstStyle/>
              <a:p>
                <a:endParaRPr lang="en-US" sz="1600" b="1" dirty="0">
                  <a:latin typeface="Century Gothic" pitchFamily="-1" charset="0"/>
                </a:endParaRPr>
              </a:p>
            </p:txBody>
          </p:sp>
          <p:sp>
            <p:nvSpPr>
              <p:cNvPr id="60456" name="Oval 28"/>
              <p:cNvSpPr>
                <a:spLocks noChangeArrowheads="1"/>
              </p:cNvSpPr>
              <p:nvPr/>
            </p:nvSpPr>
            <p:spPr bwMode="auto">
              <a:xfrm>
                <a:off x="6827838" y="3916363"/>
                <a:ext cx="158750" cy="76200"/>
              </a:xfrm>
              <a:prstGeom prst="ellipse">
                <a:avLst/>
              </a:prstGeom>
              <a:solidFill>
                <a:srgbClr val="FF0033"/>
              </a:solidFill>
              <a:ln w="9525">
                <a:noFill/>
                <a:round/>
                <a:headEnd/>
                <a:tailEnd/>
              </a:ln>
            </p:spPr>
            <p:txBody>
              <a:bodyPr>
                <a:prstTxWarp prst="textNoShape">
                  <a:avLst/>
                </a:prstTxWarp>
              </a:bodyPr>
              <a:lstStyle/>
              <a:p>
                <a:endParaRPr lang="en-US" sz="1600" b="1" dirty="0">
                  <a:latin typeface="Century Gothic" pitchFamily="-1" charset="0"/>
                </a:endParaRPr>
              </a:p>
            </p:txBody>
          </p:sp>
          <p:sp>
            <p:nvSpPr>
              <p:cNvPr id="60457" name="Oval 29"/>
              <p:cNvSpPr>
                <a:spLocks noChangeArrowheads="1"/>
              </p:cNvSpPr>
              <p:nvPr/>
            </p:nvSpPr>
            <p:spPr bwMode="auto">
              <a:xfrm>
                <a:off x="6746875" y="4075113"/>
                <a:ext cx="158750" cy="76200"/>
              </a:xfrm>
              <a:prstGeom prst="ellipse">
                <a:avLst/>
              </a:prstGeom>
              <a:solidFill>
                <a:srgbClr val="FF0033"/>
              </a:solidFill>
              <a:ln w="9525">
                <a:noFill/>
                <a:round/>
                <a:headEnd/>
                <a:tailEnd/>
              </a:ln>
            </p:spPr>
            <p:txBody>
              <a:bodyPr>
                <a:prstTxWarp prst="textNoShape">
                  <a:avLst/>
                </a:prstTxWarp>
              </a:bodyPr>
              <a:lstStyle/>
              <a:p>
                <a:endParaRPr lang="en-US" sz="1600" b="1" dirty="0">
                  <a:latin typeface="Century Gothic" pitchFamily="-1" charset="0"/>
                </a:endParaRPr>
              </a:p>
            </p:txBody>
          </p:sp>
          <p:sp>
            <p:nvSpPr>
              <p:cNvPr id="60458" name="Oval 30"/>
              <p:cNvSpPr>
                <a:spLocks noChangeArrowheads="1"/>
              </p:cNvSpPr>
              <p:nvPr/>
            </p:nvSpPr>
            <p:spPr bwMode="auto">
              <a:xfrm>
                <a:off x="6780213" y="4216400"/>
                <a:ext cx="157162" cy="76200"/>
              </a:xfrm>
              <a:prstGeom prst="ellipse">
                <a:avLst/>
              </a:prstGeom>
              <a:solidFill>
                <a:srgbClr val="FF0033"/>
              </a:solidFill>
              <a:ln w="9525">
                <a:noFill/>
                <a:round/>
                <a:headEnd/>
                <a:tailEnd/>
              </a:ln>
            </p:spPr>
            <p:txBody>
              <a:bodyPr>
                <a:prstTxWarp prst="textNoShape">
                  <a:avLst/>
                </a:prstTxWarp>
              </a:bodyPr>
              <a:lstStyle/>
              <a:p>
                <a:endParaRPr lang="en-US" sz="1600" b="1" dirty="0">
                  <a:latin typeface="Century Gothic" pitchFamily="-1" charset="0"/>
                </a:endParaRPr>
              </a:p>
            </p:txBody>
          </p:sp>
        </p:grpSp>
      </p:grpSp>
      <p:grpSp>
        <p:nvGrpSpPr>
          <p:cNvPr id="9" name="Group 45"/>
          <p:cNvGrpSpPr>
            <a:grpSpLocks/>
          </p:cNvGrpSpPr>
          <p:nvPr/>
        </p:nvGrpSpPr>
        <p:grpSpPr bwMode="auto">
          <a:xfrm>
            <a:off x="581025" y="3930650"/>
            <a:ext cx="3459163" cy="1012825"/>
            <a:chOff x="630420" y="3930288"/>
            <a:chExt cx="3745637" cy="1012825"/>
          </a:xfrm>
        </p:grpSpPr>
        <p:sp>
          <p:nvSpPr>
            <p:cNvPr id="60441" name="Text Box 9"/>
            <p:cNvSpPr txBox="1">
              <a:spLocks noChangeArrowheads="1"/>
            </p:cNvSpPr>
            <p:nvPr/>
          </p:nvSpPr>
          <p:spPr bwMode="auto">
            <a:xfrm>
              <a:off x="1452200" y="4188278"/>
              <a:ext cx="2923857" cy="584755"/>
            </a:xfrm>
            <a:prstGeom prst="rect">
              <a:avLst/>
            </a:prstGeom>
            <a:noFill/>
            <a:ln w="9525">
              <a:noFill/>
              <a:miter lim="800000"/>
              <a:headEnd/>
              <a:tailEnd/>
            </a:ln>
          </p:spPr>
          <p:txBody>
            <a:bodyPr>
              <a:prstTxWarp prst="textNoShape">
                <a:avLst/>
              </a:prstTxWarp>
              <a:spAutoFit/>
            </a:bodyPr>
            <a:lstStyle/>
            <a:p>
              <a:r>
                <a:rPr lang="en-GB" sz="1600" b="1" dirty="0">
                  <a:solidFill>
                    <a:srgbClr val="660066"/>
                  </a:solidFill>
                  <a:latin typeface="Century Gothic" pitchFamily="-1" charset="0"/>
                </a:rPr>
                <a:t>Likes to have life </a:t>
              </a:r>
              <a:br>
                <a:rPr lang="en-GB" sz="1600" b="1" dirty="0">
                  <a:solidFill>
                    <a:srgbClr val="660066"/>
                  </a:solidFill>
                  <a:latin typeface="Century Gothic" pitchFamily="-1" charset="0"/>
                </a:rPr>
              </a:br>
              <a:r>
                <a:rPr lang="en-GB" sz="1600" b="1" dirty="0">
                  <a:solidFill>
                    <a:srgbClr val="660066"/>
                  </a:solidFill>
                  <a:latin typeface="Century Gothic" pitchFamily="-1" charset="0"/>
                </a:rPr>
                <a:t>under control</a:t>
              </a:r>
            </a:p>
          </p:txBody>
        </p:sp>
        <p:grpSp>
          <p:nvGrpSpPr>
            <p:cNvPr id="60442" name="Group 40"/>
            <p:cNvGrpSpPr>
              <a:grpSpLocks/>
            </p:cNvGrpSpPr>
            <p:nvPr/>
          </p:nvGrpSpPr>
          <p:grpSpPr bwMode="auto">
            <a:xfrm>
              <a:off x="630420" y="3930288"/>
              <a:ext cx="1631587" cy="1012825"/>
              <a:chOff x="630420" y="3930288"/>
              <a:chExt cx="1631587" cy="1012825"/>
            </a:xfrm>
          </p:grpSpPr>
          <p:graphicFrame>
            <p:nvGraphicFramePr>
              <p:cNvPr id="60420" name="Object 6"/>
              <p:cNvGraphicFramePr>
                <a:graphicFrameLocks noChangeAspect="1"/>
              </p:cNvGraphicFramePr>
              <p:nvPr/>
            </p:nvGraphicFramePr>
            <p:xfrm>
              <a:off x="630420" y="3930288"/>
              <a:ext cx="1598612" cy="1012825"/>
            </p:xfrm>
            <a:graphic>
              <a:graphicData uri="http://schemas.openxmlformats.org/presentationml/2006/ole">
                <mc:AlternateContent xmlns:mc="http://schemas.openxmlformats.org/markup-compatibility/2006">
                  <mc:Choice xmlns:v="urn:schemas-microsoft-com:vml" Requires="v">
                    <p:oleObj name="Clip" r:id="rId11" imgW="2712985" imgH="3310923" progId="">
                      <p:embed/>
                    </p:oleObj>
                  </mc:Choice>
                  <mc:Fallback>
                    <p:oleObj name="Clip" r:id="rId11" imgW="2712985" imgH="3310923" progId="">
                      <p:embed/>
                      <p:pic>
                        <p:nvPicPr>
                          <p:cNvPr id="6042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0420" y="3930288"/>
                            <a:ext cx="1598612" cy="1012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0443" name="Group 39"/>
              <p:cNvGrpSpPr>
                <a:grpSpLocks/>
              </p:cNvGrpSpPr>
              <p:nvPr/>
            </p:nvGrpSpPr>
            <p:grpSpPr bwMode="auto">
              <a:xfrm>
                <a:off x="1774644" y="3981450"/>
                <a:ext cx="487363" cy="190500"/>
                <a:chOff x="2924175" y="3981450"/>
                <a:chExt cx="487363" cy="190500"/>
              </a:xfrm>
            </p:grpSpPr>
            <p:sp>
              <p:nvSpPr>
                <p:cNvPr id="60444" name="Oval 31"/>
                <p:cNvSpPr>
                  <a:spLocks noChangeArrowheads="1"/>
                </p:cNvSpPr>
                <p:nvPr/>
              </p:nvSpPr>
              <p:spPr bwMode="auto">
                <a:xfrm>
                  <a:off x="3081338" y="4095750"/>
                  <a:ext cx="158750" cy="76200"/>
                </a:xfrm>
                <a:prstGeom prst="ellipse">
                  <a:avLst/>
                </a:prstGeom>
                <a:solidFill>
                  <a:srgbClr val="FF0033"/>
                </a:solidFill>
                <a:ln w="9525">
                  <a:noFill/>
                  <a:round/>
                  <a:headEnd/>
                  <a:tailEnd/>
                </a:ln>
              </p:spPr>
              <p:txBody>
                <a:bodyPr>
                  <a:prstTxWarp prst="textNoShape">
                    <a:avLst/>
                  </a:prstTxWarp>
                </a:bodyPr>
                <a:lstStyle/>
                <a:p>
                  <a:endParaRPr lang="en-US" sz="1600" b="1" dirty="0">
                    <a:latin typeface="Century Gothic" pitchFamily="-1" charset="0"/>
                  </a:endParaRPr>
                </a:p>
              </p:txBody>
            </p:sp>
            <p:sp>
              <p:nvSpPr>
                <p:cNvPr id="60445" name="Oval 32"/>
                <p:cNvSpPr>
                  <a:spLocks noChangeArrowheads="1"/>
                </p:cNvSpPr>
                <p:nvPr/>
              </p:nvSpPr>
              <p:spPr bwMode="auto">
                <a:xfrm>
                  <a:off x="3192463" y="4038600"/>
                  <a:ext cx="157162" cy="76200"/>
                </a:xfrm>
                <a:prstGeom prst="ellipse">
                  <a:avLst/>
                </a:prstGeom>
                <a:solidFill>
                  <a:srgbClr val="FF0033"/>
                </a:solidFill>
                <a:ln w="9525">
                  <a:noFill/>
                  <a:round/>
                  <a:headEnd/>
                  <a:tailEnd/>
                </a:ln>
              </p:spPr>
              <p:txBody>
                <a:bodyPr>
                  <a:prstTxWarp prst="textNoShape">
                    <a:avLst/>
                  </a:prstTxWarp>
                </a:bodyPr>
                <a:lstStyle/>
                <a:p>
                  <a:endParaRPr lang="en-US" sz="1600" b="1" dirty="0">
                    <a:latin typeface="Century Gothic" pitchFamily="-1" charset="0"/>
                  </a:endParaRPr>
                </a:p>
              </p:txBody>
            </p:sp>
            <p:sp>
              <p:nvSpPr>
                <p:cNvPr id="60446" name="Oval 33"/>
                <p:cNvSpPr>
                  <a:spLocks noChangeArrowheads="1"/>
                </p:cNvSpPr>
                <p:nvPr/>
              </p:nvSpPr>
              <p:spPr bwMode="auto">
                <a:xfrm>
                  <a:off x="3033713" y="4038600"/>
                  <a:ext cx="158750" cy="76200"/>
                </a:xfrm>
                <a:prstGeom prst="ellipse">
                  <a:avLst/>
                </a:prstGeom>
                <a:solidFill>
                  <a:srgbClr val="FF0033"/>
                </a:solidFill>
                <a:ln w="9525">
                  <a:noFill/>
                  <a:round/>
                  <a:headEnd/>
                  <a:tailEnd/>
                </a:ln>
              </p:spPr>
              <p:txBody>
                <a:bodyPr>
                  <a:prstTxWarp prst="textNoShape">
                    <a:avLst/>
                  </a:prstTxWarp>
                </a:bodyPr>
                <a:lstStyle/>
                <a:p>
                  <a:endParaRPr lang="en-US" sz="1600" b="1" dirty="0">
                    <a:latin typeface="Century Gothic" pitchFamily="-1" charset="0"/>
                  </a:endParaRPr>
                </a:p>
              </p:txBody>
            </p:sp>
            <p:sp>
              <p:nvSpPr>
                <p:cNvPr id="60447" name="Oval 34"/>
                <p:cNvSpPr>
                  <a:spLocks noChangeArrowheads="1"/>
                </p:cNvSpPr>
                <p:nvPr/>
              </p:nvSpPr>
              <p:spPr bwMode="auto">
                <a:xfrm>
                  <a:off x="3254375" y="4095750"/>
                  <a:ext cx="157163" cy="76200"/>
                </a:xfrm>
                <a:prstGeom prst="ellipse">
                  <a:avLst/>
                </a:prstGeom>
                <a:solidFill>
                  <a:srgbClr val="FF0033"/>
                </a:solidFill>
                <a:ln w="9525">
                  <a:noFill/>
                  <a:round/>
                  <a:headEnd/>
                  <a:tailEnd/>
                </a:ln>
              </p:spPr>
              <p:txBody>
                <a:bodyPr>
                  <a:prstTxWarp prst="textNoShape">
                    <a:avLst/>
                  </a:prstTxWarp>
                </a:bodyPr>
                <a:lstStyle/>
                <a:p>
                  <a:endParaRPr lang="en-US" sz="1600" b="1" dirty="0">
                    <a:latin typeface="Century Gothic" pitchFamily="-1" charset="0"/>
                  </a:endParaRPr>
                </a:p>
              </p:txBody>
            </p:sp>
            <p:sp>
              <p:nvSpPr>
                <p:cNvPr id="60448" name="Oval 35"/>
                <p:cNvSpPr>
                  <a:spLocks noChangeArrowheads="1"/>
                </p:cNvSpPr>
                <p:nvPr/>
              </p:nvSpPr>
              <p:spPr bwMode="auto">
                <a:xfrm>
                  <a:off x="2924175" y="4095750"/>
                  <a:ext cx="157163" cy="76200"/>
                </a:xfrm>
                <a:prstGeom prst="ellipse">
                  <a:avLst/>
                </a:prstGeom>
                <a:solidFill>
                  <a:srgbClr val="FF0033"/>
                </a:solidFill>
                <a:ln w="9525">
                  <a:noFill/>
                  <a:round/>
                  <a:headEnd/>
                  <a:tailEnd/>
                </a:ln>
              </p:spPr>
              <p:txBody>
                <a:bodyPr>
                  <a:prstTxWarp prst="textNoShape">
                    <a:avLst/>
                  </a:prstTxWarp>
                </a:bodyPr>
                <a:lstStyle/>
                <a:p>
                  <a:endParaRPr lang="en-US" sz="1600" b="1" dirty="0">
                    <a:latin typeface="Century Gothic" pitchFamily="-1" charset="0"/>
                  </a:endParaRPr>
                </a:p>
              </p:txBody>
            </p:sp>
            <p:sp>
              <p:nvSpPr>
                <p:cNvPr id="60449" name="Oval 36"/>
                <p:cNvSpPr>
                  <a:spLocks noChangeArrowheads="1"/>
                </p:cNvSpPr>
                <p:nvPr/>
              </p:nvSpPr>
              <p:spPr bwMode="auto">
                <a:xfrm>
                  <a:off x="3143250" y="3981450"/>
                  <a:ext cx="158750" cy="76200"/>
                </a:xfrm>
                <a:prstGeom prst="ellipse">
                  <a:avLst/>
                </a:prstGeom>
                <a:solidFill>
                  <a:srgbClr val="FF0033"/>
                </a:solidFill>
                <a:ln w="9525">
                  <a:noFill/>
                  <a:round/>
                  <a:headEnd/>
                  <a:tailEnd/>
                </a:ln>
              </p:spPr>
              <p:txBody>
                <a:bodyPr>
                  <a:prstTxWarp prst="textNoShape">
                    <a:avLst/>
                  </a:prstTxWarp>
                </a:bodyPr>
                <a:lstStyle/>
                <a:p>
                  <a:endParaRPr lang="en-US" sz="1600" b="1" dirty="0">
                    <a:latin typeface="Century Gothic" pitchFamily="-1" charset="0"/>
                  </a:endParaRPr>
                </a:p>
              </p:txBody>
            </p:sp>
          </p:grpSp>
        </p:grpSp>
      </p:grpSp>
      <p:grpSp>
        <p:nvGrpSpPr>
          <p:cNvPr id="12" name="Group 46"/>
          <p:cNvGrpSpPr>
            <a:grpSpLocks/>
          </p:cNvGrpSpPr>
          <p:nvPr/>
        </p:nvGrpSpPr>
        <p:grpSpPr bwMode="auto">
          <a:xfrm>
            <a:off x="685800" y="5305425"/>
            <a:ext cx="3363913" cy="957263"/>
            <a:chOff x="743387" y="5306015"/>
            <a:chExt cx="3644100" cy="957127"/>
          </a:xfrm>
        </p:grpSpPr>
        <p:sp>
          <p:nvSpPr>
            <p:cNvPr id="60438" name="Text Box 11"/>
            <p:cNvSpPr txBox="1">
              <a:spLocks noChangeArrowheads="1"/>
            </p:cNvSpPr>
            <p:nvPr/>
          </p:nvSpPr>
          <p:spPr bwMode="auto">
            <a:xfrm>
              <a:off x="743387" y="5306015"/>
              <a:ext cx="2558461" cy="584692"/>
            </a:xfrm>
            <a:prstGeom prst="rect">
              <a:avLst/>
            </a:prstGeom>
            <a:noFill/>
            <a:ln w="9525">
              <a:noFill/>
              <a:miter lim="800000"/>
              <a:headEnd/>
              <a:tailEnd/>
            </a:ln>
          </p:spPr>
          <p:txBody>
            <a:bodyPr>
              <a:prstTxWarp prst="textNoShape">
                <a:avLst/>
              </a:prstTxWarp>
              <a:spAutoFit/>
            </a:bodyPr>
            <a:lstStyle/>
            <a:p>
              <a:r>
                <a:rPr lang="en-GB" sz="1600" b="1" dirty="0">
                  <a:solidFill>
                    <a:srgbClr val="660066"/>
                  </a:solidFill>
                  <a:latin typeface="Century Gothic" pitchFamily="-1" charset="0"/>
                </a:rPr>
                <a:t>Enjoys being </a:t>
              </a:r>
              <a:br>
                <a:rPr lang="en-GB" sz="1600" b="1" dirty="0">
                  <a:solidFill>
                    <a:srgbClr val="660066"/>
                  </a:solidFill>
                  <a:latin typeface="Century Gothic" pitchFamily="-1" charset="0"/>
                </a:rPr>
              </a:br>
              <a:r>
                <a:rPr lang="en-GB" sz="1600" b="1" dirty="0">
                  <a:solidFill>
                    <a:srgbClr val="660066"/>
                  </a:solidFill>
                  <a:latin typeface="Century Gothic" pitchFamily="-1" charset="0"/>
                </a:rPr>
                <a:t>decisive</a:t>
              </a:r>
            </a:p>
          </p:txBody>
        </p:sp>
        <p:grpSp>
          <p:nvGrpSpPr>
            <p:cNvPr id="60439" name="Group 42"/>
            <p:cNvGrpSpPr>
              <a:grpSpLocks/>
            </p:cNvGrpSpPr>
            <p:nvPr/>
          </p:nvGrpSpPr>
          <p:grpSpPr bwMode="auto">
            <a:xfrm>
              <a:off x="2406378" y="5350329"/>
              <a:ext cx="1981109" cy="912813"/>
              <a:chOff x="2471692" y="5533209"/>
              <a:chExt cx="1981109" cy="912813"/>
            </a:xfrm>
          </p:grpSpPr>
          <p:graphicFrame>
            <p:nvGraphicFramePr>
              <p:cNvPr id="60419" name="Object 7"/>
              <p:cNvGraphicFramePr>
                <a:graphicFrameLocks noChangeAspect="1"/>
              </p:cNvGraphicFramePr>
              <p:nvPr/>
            </p:nvGraphicFramePr>
            <p:xfrm>
              <a:off x="2616064" y="5533209"/>
              <a:ext cx="1836737" cy="912813"/>
            </p:xfrm>
            <a:graphic>
              <a:graphicData uri="http://schemas.openxmlformats.org/presentationml/2006/ole">
                <mc:AlternateContent xmlns:mc="http://schemas.openxmlformats.org/markup-compatibility/2006">
                  <mc:Choice xmlns:v="urn:schemas-microsoft-com:vml" Requires="v">
                    <p:oleObj name="Clip" r:id="rId13" imgW="2490349" imgH="2385391" progId="">
                      <p:embed/>
                    </p:oleObj>
                  </mc:Choice>
                  <mc:Fallback>
                    <p:oleObj name="Clip" r:id="rId13" imgW="2490349" imgH="2385391" progId="">
                      <p:embed/>
                      <p:pic>
                        <p:nvPicPr>
                          <p:cNvPr id="60419"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16064" y="5533209"/>
                            <a:ext cx="1836737" cy="912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40" name="Text Box 38"/>
              <p:cNvSpPr txBox="1">
                <a:spLocks noChangeArrowheads="1"/>
              </p:cNvSpPr>
              <p:nvPr/>
            </p:nvSpPr>
            <p:spPr bwMode="auto">
              <a:xfrm>
                <a:off x="2471692" y="5537019"/>
                <a:ext cx="863263" cy="338506"/>
              </a:xfrm>
              <a:prstGeom prst="rect">
                <a:avLst/>
              </a:prstGeom>
              <a:noFill/>
              <a:ln w="9525">
                <a:noFill/>
                <a:miter lim="800000"/>
                <a:headEnd/>
                <a:tailEnd/>
              </a:ln>
            </p:spPr>
            <p:txBody>
              <a:bodyPr wrap="none">
                <a:prstTxWarp prst="textNoShape">
                  <a:avLst/>
                </a:prstTxWarp>
                <a:spAutoFit/>
              </a:bodyPr>
              <a:lstStyle/>
              <a:p>
                <a:r>
                  <a:rPr lang="en-GB" sz="1600" b="1" dirty="0">
                    <a:latin typeface="Century Gothic" pitchFamily="-1" charset="0"/>
                  </a:rPr>
                  <a:t>STOP!!</a:t>
                </a:r>
              </a:p>
            </p:txBody>
          </p:sp>
        </p:grpSp>
      </p:grpSp>
      <p:grpSp>
        <p:nvGrpSpPr>
          <p:cNvPr id="14" name="Group 50"/>
          <p:cNvGrpSpPr>
            <a:grpSpLocks/>
          </p:cNvGrpSpPr>
          <p:nvPr/>
        </p:nvGrpSpPr>
        <p:grpSpPr bwMode="auto">
          <a:xfrm>
            <a:off x="4910138" y="5253038"/>
            <a:ext cx="4233862" cy="1084262"/>
            <a:chOff x="5319664" y="5253764"/>
            <a:chExt cx="4586336" cy="1083354"/>
          </a:xfrm>
        </p:grpSpPr>
        <p:sp>
          <p:nvSpPr>
            <p:cNvPr id="60437" name="Text Box 12"/>
            <p:cNvSpPr txBox="1">
              <a:spLocks noChangeArrowheads="1"/>
            </p:cNvSpPr>
            <p:nvPr/>
          </p:nvSpPr>
          <p:spPr bwMode="auto">
            <a:xfrm>
              <a:off x="5319664" y="5253764"/>
              <a:ext cx="3595689" cy="584285"/>
            </a:xfrm>
            <a:prstGeom prst="rect">
              <a:avLst/>
            </a:prstGeom>
            <a:noFill/>
            <a:ln w="9525">
              <a:noFill/>
              <a:miter lim="800000"/>
              <a:headEnd/>
              <a:tailEnd/>
            </a:ln>
          </p:spPr>
          <p:txBody>
            <a:bodyPr>
              <a:prstTxWarp prst="textNoShape">
                <a:avLst/>
              </a:prstTxWarp>
              <a:spAutoFit/>
            </a:bodyPr>
            <a:lstStyle/>
            <a:p>
              <a:r>
                <a:rPr lang="en-GB" sz="1600" b="1" dirty="0">
                  <a:solidFill>
                    <a:srgbClr val="660066"/>
                  </a:solidFill>
                  <a:latin typeface="Century Gothic" pitchFamily="-1" charset="0"/>
                </a:rPr>
                <a:t>Enjoys being curious, discovering surprises </a:t>
              </a:r>
            </a:p>
          </p:txBody>
        </p:sp>
        <p:graphicFrame>
          <p:nvGraphicFramePr>
            <p:cNvPr id="60418" name="Object 8"/>
            <p:cNvGraphicFramePr>
              <a:graphicFrameLocks noChangeAspect="1"/>
            </p:cNvGraphicFramePr>
            <p:nvPr/>
          </p:nvGraphicFramePr>
          <p:xfrm>
            <a:off x="7773027" y="5303519"/>
            <a:ext cx="2132973" cy="1033599"/>
          </p:xfrm>
          <a:graphic>
            <a:graphicData uri="http://schemas.openxmlformats.org/presentationml/2006/ole">
              <mc:AlternateContent xmlns:mc="http://schemas.openxmlformats.org/markup-compatibility/2006">
                <mc:Choice xmlns:v="urn:schemas-microsoft-com:vml" Requires="v">
                  <p:oleObj name="Clip" r:id="rId15" imgW="3762375" imgH="3514725" progId="">
                    <p:embed/>
                  </p:oleObj>
                </mc:Choice>
                <mc:Fallback>
                  <p:oleObj name="Clip" r:id="rId15" imgW="3762375" imgH="3514725" progId="">
                    <p:embed/>
                    <p:pic>
                      <p:nvPicPr>
                        <p:cNvPr id="60418"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73027" y="5303519"/>
                          <a:ext cx="2132973" cy="10335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0436" name="Espace réservé du numéro de diapositive 28"/>
          <p:cNvSpPr>
            <a:spLocks noGrp="1"/>
          </p:cNvSpPr>
          <p:nvPr>
            <p:ph type="sldNum" sz="quarter" idx="12"/>
          </p:nvPr>
        </p:nvSpPr>
        <p:spPr>
          <a:xfrm>
            <a:off x="8534400" y="6248400"/>
            <a:ext cx="381000" cy="476250"/>
          </a:xfrm>
          <a:noFill/>
        </p:spPr>
        <p:txBody>
          <a:bodyPr/>
          <a:lstStyle/>
          <a:p>
            <a:fld id="{2E852C57-C7DE-3447-B414-582AF35BACB1}" type="slidenum">
              <a:rPr lang="en-US"/>
              <a:pPr/>
              <a:t>10</a:t>
            </a:fld>
            <a:endParaRPr lang="en-US" dirty="0"/>
          </a:p>
        </p:txBody>
      </p:sp>
    </p:spTree>
    <p:extLst>
      <p:ext uri="{BB962C8B-B14F-4D97-AF65-F5344CB8AC3E}">
        <p14:creationId xmlns:p14="http://schemas.microsoft.com/office/powerpoint/2010/main" val="20467415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7177"/>
                                        </p:tgtEl>
                                        <p:attrNameLst>
                                          <p:attrName>style.visibility</p:attrName>
                                        </p:attrNameLst>
                                      </p:cBhvr>
                                      <p:to>
                                        <p:strVal val="visible"/>
                                      </p:to>
                                    </p:set>
                                    <p:anim calcmode="lin" valueType="num">
                                      <p:cBhvr>
                                        <p:cTn id="7" dur="1000" fill="hold"/>
                                        <p:tgtEl>
                                          <p:spTgt spid="7177"/>
                                        </p:tgtEl>
                                        <p:attrNameLst>
                                          <p:attrName>ppt_w</p:attrName>
                                        </p:attrNameLst>
                                      </p:cBhvr>
                                      <p:tavLst>
                                        <p:tav tm="0">
                                          <p:val>
                                            <p:fltVal val="0"/>
                                          </p:val>
                                        </p:tav>
                                        <p:tav tm="100000">
                                          <p:val>
                                            <p:strVal val="#ppt_w"/>
                                          </p:val>
                                        </p:tav>
                                      </p:tavLst>
                                    </p:anim>
                                    <p:anim calcmode="lin" valueType="num">
                                      <p:cBhvr>
                                        <p:cTn id="8" dur="1000" fill="hold"/>
                                        <p:tgtEl>
                                          <p:spTgt spid="7177"/>
                                        </p:tgtEl>
                                        <p:attrNameLst>
                                          <p:attrName>ppt_h</p:attrName>
                                        </p:attrNameLst>
                                      </p:cBhvr>
                                      <p:tavLst>
                                        <p:tav tm="0">
                                          <p:val>
                                            <p:fltVal val="0"/>
                                          </p:val>
                                        </p:tav>
                                        <p:tav tm="100000">
                                          <p:val>
                                            <p:strVal val="#ppt_h"/>
                                          </p:val>
                                        </p:tav>
                                      </p:tavLst>
                                    </p:anim>
                                  </p:childTnLst>
                                </p:cTn>
                              </p:par>
                            </p:childTnLst>
                          </p:cTn>
                        </p:par>
                        <p:par>
                          <p:cTn id="9" fill="hold" nodeType="afterGroup">
                            <p:stCondLst>
                              <p:cond delay="1000"/>
                            </p:stCondLst>
                            <p:childTnLst>
                              <p:par>
                                <p:cTn id="10" presetID="22" presetClass="entr" presetSubtype="8" fill="hold" grpId="0" nodeType="afterEffect">
                                  <p:stCondLst>
                                    <p:cond delay="0"/>
                                  </p:stCondLst>
                                  <p:iterate type="lt">
                                    <p:tmPct val="0"/>
                                  </p:iterate>
                                  <p:childTnLst>
                                    <p:set>
                                      <p:cBhvr>
                                        <p:cTn id="11" dur="1" fill="hold">
                                          <p:stCondLst>
                                            <p:cond delay="0"/>
                                          </p:stCondLst>
                                        </p:cTn>
                                        <p:tgtEl>
                                          <p:spTgt spid="7178"/>
                                        </p:tgtEl>
                                        <p:attrNameLst>
                                          <p:attrName>style.visibility</p:attrName>
                                        </p:attrNameLst>
                                      </p:cBhvr>
                                      <p:to>
                                        <p:strVal val="visible"/>
                                      </p:to>
                                    </p:set>
                                    <p:animEffect transition="in" filter="wipe(left)">
                                      <p:cBhvr>
                                        <p:cTn id="12" dur="1000"/>
                                        <p:tgtEl>
                                          <p:spTgt spid="71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1000"/>
                                        <p:tgtEl>
                                          <p:spTgt spid="2"/>
                                        </p:tgtEl>
                                      </p:cBhvr>
                                    </p:animEffect>
                                  </p:childTnLst>
                                </p:cTn>
                              </p:par>
                            </p:childTnLst>
                          </p:cTn>
                        </p:par>
                        <p:par>
                          <p:cTn id="18" fill="hold" nodeType="afterGroup">
                            <p:stCondLst>
                              <p:cond delay="1000"/>
                            </p:stCondLst>
                            <p:childTnLst>
                              <p:par>
                                <p:cTn id="19" presetID="22" presetClass="entr" presetSubtype="8"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1000"/>
                                        <p:tgtEl>
                                          <p:spTgt spid="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1000"/>
                                        <p:tgtEl>
                                          <p:spTgt spid="4"/>
                                        </p:tgtEl>
                                      </p:cBhvr>
                                    </p:animEffect>
                                  </p:childTnLst>
                                </p:cTn>
                              </p:par>
                            </p:childTnLst>
                          </p:cTn>
                        </p:par>
                        <p:par>
                          <p:cTn id="27" fill="hold" nodeType="afterGroup">
                            <p:stCondLst>
                              <p:cond delay="1000"/>
                            </p:stCondLst>
                            <p:childTnLst>
                              <p:par>
                                <p:cTn id="28" presetID="30" presetClass="entr" presetSubtype="0"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800" decel="100000"/>
                                        <p:tgtEl>
                                          <p:spTgt spid="5"/>
                                        </p:tgtEl>
                                      </p:cBhvr>
                                    </p:animEffect>
                                    <p:anim calcmode="lin" valueType="num">
                                      <p:cBhvr>
                                        <p:cTn id="31" dur="800" decel="100000" fill="hold"/>
                                        <p:tgtEl>
                                          <p:spTgt spid="5"/>
                                        </p:tgtEl>
                                        <p:attrNameLst>
                                          <p:attrName>style.rotation</p:attrName>
                                        </p:attrNameLst>
                                      </p:cBhvr>
                                      <p:tavLst>
                                        <p:tav tm="0">
                                          <p:val>
                                            <p:fltVal val="-90"/>
                                          </p:val>
                                        </p:tav>
                                        <p:tav tm="100000">
                                          <p:val>
                                            <p:fltVal val="0"/>
                                          </p:val>
                                        </p:tav>
                                      </p:tavLst>
                                    </p:anim>
                                    <p:anim calcmode="lin" valueType="num">
                                      <p:cBhvr>
                                        <p:cTn id="32" dur="800" decel="100000" fill="hold"/>
                                        <p:tgtEl>
                                          <p:spTgt spid="5"/>
                                        </p:tgtEl>
                                        <p:attrNameLst>
                                          <p:attrName>ppt_x</p:attrName>
                                        </p:attrNameLst>
                                      </p:cBhvr>
                                      <p:tavLst>
                                        <p:tav tm="0">
                                          <p:val>
                                            <p:strVal val="#ppt_x+0.4"/>
                                          </p:val>
                                        </p:tav>
                                        <p:tav tm="100000">
                                          <p:val>
                                            <p:strVal val="#ppt_x-0.05"/>
                                          </p:val>
                                        </p:tav>
                                      </p:tavLst>
                                    </p:anim>
                                    <p:anim calcmode="lin" valueType="num">
                                      <p:cBhvr>
                                        <p:cTn id="33" dur="800" decel="100000" fill="hold"/>
                                        <p:tgtEl>
                                          <p:spTgt spid="5"/>
                                        </p:tgtEl>
                                        <p:attrNameLst>
                                          <p:attrName>ppt_y</p:attrName>
                                        </p:attrNameLst>
                                      </p:cBhvr>
                                      <p:tavLst>
                                        <p:tav tm="0">
                                          <p:val>
                                            <p:strVal val="#ppt_y-0.4"/>
                                          </p:val>
                                        </p:tav>
                                        <p:tav tm="100000">
                                          <p:val>
                                            <p:strVal val="#ppt_y+0.1"/>
                                          </p:val>
                                        </p:tav>
                                      </p:tavLst>
                                    </p:anim>
                                    <p:anim calcmode="lin" valueType="num">
                                      <p:cBhvr>
                                        <p:cTn id="34"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35"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1000"/>
                                        <p:tgtEl>
                                          <p:spTgt spid="9"/>
                                        </p:tgtEl>
                                      </p:cBhvr>
                                    </p:animEffect>
                                  </p:childTnLst>
                                </p:cTn>
                              </p:par>
                            </p:childTnLst>
                          </p:cTn>
                        </p:par>
                        <p:par>
                          <p:cTn id="41" fill="hold" nodeType="afterGroup">
                            <p:stCondLst>
                              <p:cond delay="1000"/>
                            </p:stCondLst>
                            <p:childTnLst>
                              <p:par>
                                <p:cTn id="42" presetID="22" presetClass="entr" presetSubtype="8" fill="hold" nodeType="after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1000"/>
                                        <p:tgtEl>
                                          <p:spTgt spid="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5" presetClass="entr" presetSubtype="0"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500" decel="50000" fill="hold">
                                          <p:stCondLst>
                                            <p:cond delay="0"/>
                                          </p:stCondLst>
                                        </p:cTn>
                                        <p:tgtEl>
                                          <p:spTgt spid="12"/>
                                        </p:tgtEl>
                                        <p:attrNameLst>
                                          <p:attrName>style.rotation</p:attrName>
                                        </p:attrNameLst>
                                      </p:cBhvr>
                                      <p:tavLst>
                                        <p:tav tm="0">
                                          <p:val>
                                            <p:fltVal val="-90"/>
                                          </p:val>
                                        </p:tav>
                                        <p:tav tm="100000">
                                          <p:val>
                                            <p:fltVal val="0"/>
                                          </p:val>
                                        </p:tav>
                                      </p:tavLst>
                                    </p:anim>
                                    <p:anim calcmode="lin" valueType="num">
                                      <p:cBhvr>
                                        <p:cTn id="50" dur="500" decel="50000" fill="hold">
                                          <p:stCondLst>
                                            <p:cond delay="0"/>
                                          </p:stCondLst>
                                        </p:cTn>
                                        <p:tgtEl>
                                          <p:spTgt spid="12"/>
                                        </p:tgtEl>
                                        <p:attrNameLst>
                                          <p:attrName>ppt_w</p:attrName>
                                        </p:attrNameLst>
                                      </p:cBhvr>
                                      <p:tavLst>
                                        <p:tav tm="0">
                                          <p:val>
                                            <p:strVal val="#ppt_w"/>
                                          </p:val>
                                        </p:tav>
                                        <p:tav tm="100000">
                                          <p:val>
                                            <p:strVal val="#ppt_w*.05"/>
                                          </p:val>
                                        </p:tav>
                                      </p:tavLst>
                                    </p:anim>
                                    <p:anim calcmode="lin" valueType="num">
                                      <p:cBhvr>
                                        <p:cTn id="51" dur="500" accel="50000" fill="hold">
                                          <p:stCondLst>
                                            <p:cond delay="500"/>
                                          </p:stCondLst>
                                        </p:cTn>
                                        <p:tgtEl>
                                          <p:spTgt spid="12"/>
                                        </p:tgtEl>
                                        <p:attrNameLst>
                                          <p:attrName>ppt_w</p:attrName>
                                        </p:attrNameLst>
                                      </p:cBhvr>
                                      <p:tavLst>
                                        <p:tav tm="0">
                                          <p:val>
                                            <p:strVal val="#ppt_w*.05"/>
                                          </p:val>
                                        </p:tav>
                                        <p:tav tm="100000">
                                          <p:val>
                                            <p:strVal val="#ppt_w"/>
                                          </p:val>
                                        </p:tav>
                                      </p:tavLst>
                                    </p:anim>
                                    <p:anim calcmode="lin" valueType="num">
                                      <p:cBhvr>
                                        <p:cTn id="52" dur="1000" fill="hold"/>
                                        <p:tgtEl>
                                          <p:spTgt spid="12"/>
                                        </p:tgtEl>
                                        <p:attrNameLst>
                                          <p:attrName>ppt_h</p:attrName>
                                        </p:attrNameLst>
                                      </p:cBhvr>
                                      <p:tavLst>
                                        <p:tav tm="0">
                                          <p:val>
                                            <p:strVal val="#ppt_h"/>
                                          </p:val>
                                        </p:tav>
                                        <p:tav tm="100000">
                                          <p:val>
                                            <p:strVal val="#ppt_h"/>
                                          </p:val>
                                        </p:tav>
                                      </p:tavLst>
                                    </p:anim>
                                    <p:anim calcmode="lin" valueType="num">
                                      <p:cBhvr>
                                        <p:cTn id="53" dur="500" decel="50000" fill="hold">
                                          <p:stCondLst>
                                            <p:cond delay="0"/>
                                          </p:stCondLst>
                                        </p:cTn>
                                        <p:tgtEl>
                                          <p:spTgt spid="12"/>
                                        </p:tgtEl>
                                        <p:attrNameLst>
                                          <p:attrName>ppt_x</p:attrName>
                                        </p:attrNameLst>
                                      </p:cBhvr>
                                      <p:tavLst>
                                        <p:tav tm="0">
                                          <p:val>
                                            <p:strVal val="#ppt_x+.4"/>
                                          </p:val>
                                        </p:tav>
                                        <p:tav tm="100000">
                                          <p:val>
                                            <p:strVal val="#ppt_x"/>
                                          </p:val>
                                        </p:tav>
                                      </p:tavLst>
                                    </p:anim>
                                    <p:anim calcmode="lin" valueType="num">
                                      <p:cBhvr>
                                        <p:cTn id="54" dur="500" decel="50000" fill="hold">
                                          <p:stCondLst>
                                            <p:cond delay="0"/>
                                          </p:stCondLst>
                                        </p:cTn>
                                        <p:tgtEl>
                                          <p:spTgt spid="12"/>
                                        </p:tgtEl>
                                        <p:attrNameLst>
                                          <p:attrName>ppt_y</p:attrName>
                                        </p:attrNameLst>
                                      </p:cBhvr>
                                      <p:tavLst>
                                        <p:tav tm="0">
                                          <p:val>
                                            <p:strVal val="#ppt_y-.2"/>
                                          </p:val>
                                        </p:tav>
                                        <p:tav tm="100000">
                                          <p:val>
                                            <p:strVal val="#ppt_y+.1"/>
                                          </p:val>
                                        </p:tav>
                                      </p:tavLst>
                                    </p:anim>
                                    <p:anim calcmode="lin" valueType="num">
                                      <p:cBhvr>
                                        <p:cTn id="55" dur="500" accel="50000" fill="hold">
                                          <p:stCondLst>
                                            <p:cond delay="500"/>
                                          </p:stCondLst>
                                        </p:cTn>
                                        <p:tgtEl>
                                          <p:spTgt spid="12"/>
                                        </p:tgtEl>
                                        <p:attrNameLst>
                                          <p:attrName>ppt_y</p:attrName>
                                        </p:attrNameLst>
                                      </p:cBhvr>
                                      <p:tavLst>
                                        <p:tav tm="0">
                                          <p:val>
                                            <p:strVal val="#ppt_y+.1"/>
                                          </p:val>
                                        </p:tav>
                                        <p:tav tm="100000">
                                          <p:val>
                                            <p:strVal val="#ppt_y"/>
                                          </p:val>
                                        </p:tav>
                                      </p:tavLst>
                                    </p:anim>
                                    <p:animEffect transition="in" filter="fade">
                                      <p:cBhvr>
                                        <p:cTn id="56" dur="1000" decel="50000">
                                          <p:stCondLst>
                                            <p:cond delay="0"/>
                                          </p:stCondLst>
                                        </p:cTn>
                                        <p:tgtEl>
                                          <p:spTgt spid="12"/>
                                        </p:tgtEl>
                                      </p:cBhvr>
                                    </p:animEffect>
                                  </p:childTnLst>
                                </p:cTn>
                              </p:par>
                            </p:childTnLst>
                          </p:cTn>
                        </p:par>
                        <p:par>
                          <p:cTn id="57" fill="hold" nodeType="afterGroup">
                            <p:stCondLst>
                              <p:cond delay="1000"/>
                            </p:stCondLst>
                            <p:childTnLst>
                              <p:par>
                                <p:cTn id="58" presetID="55" presetClass="entr" presetSubtype="0" fill="hold" nodeType="afterEffect">
                                  <p:stCondLst>
                                    <p:cond delay="0"/>
                                  </p:stCondLst>
                                  <p:childTnLst>
                                    <p:set>
                                      <p:cBhvr>
                                        <p:cTn id="59" dur="1" fill="hold">
                                          <p:stCondLst>
                                            <p:cond delay="0"/>
                                          </p:stCondLst>
                                        </p:cTn>
                                        <p:tgtEl>
                                          <p:spTgt spid="14"/>
                                        </p:tgtEl>
                                        <p:attrNameLst>
                                          <p:attrName>style.visibility</p:attrName>
                                        </p:attrNameLst>
                                      </p:cBhvr>
                                      <p:to>
                                        <p:strVal val="visible"/>
                                      </p:to>
                                    </p:set>
                                    <p:anim calcmode="lin" valueType="num">
                                      <p:cBhvr>
                                        <p:cTn id="60" dur="1000" fill="hold"/>
                                        <p:tgtEl>
                                          <p:spTgt spid="14"/>
                                        </p:tgtEl>
                                        <p:attrNameLst>
                                          <p:attrName>ppt_w</p:attrName>
                                        </p:attrNameLst>
                                      </p:cBhvr>
                                      <p:tavLst>
                                        <p:tav tm="0">
                                          <p:val>
                                            <p:strVal val="#ppt_w*0.70"/>
                                          </p:val>
                                        </p:tav>
                                        <p:tav tm="100000">
                                          <p:val>
                                            <p:strVal val="#ppt_w"/>
                                          </p:val>
                                        </p:tav>
                                      </p:tavLst>
                                    </p:anim>
                                    <p:anim calcmode="lin" valueType="num">
                                      <p:cBhvr>
                                        <p:cTn id="61" dur="1000" fill="hold"/>
                                        <p:tgtEl>
                                          <p:spTgt spid="14"/>
                                        </p:tgtEl>
                                        <p:attrNameLst>
                                          <p:attrName>ppt_h</p:attrName>
                                        </p:attrNameLst>
                                      </p:cBhvr>
                                      <p:tavLst>
                                        <p:tav tm="0">
                                          <p:val>
                                            <p:strVal val="#ppt_h"/>
                                          </p:val>
                                        </p:tav>
                                        <p:tav tm="100000">
                                          <p:val>
                                            <p:strVal val="#ppt_h"/>
                                          </p:val>
                                        </p:tav>
                                      </p:tavLst>
                                    </p:anim>
                                    <p:animEffect transition="in" filter="fade">
                                      <p:cBhvr>
                                        <p:cTn id="62" dur="1000"/>
                                        <p:tgtEl>
                                          <p:spTgt spid="1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8" presetClass="emph" presetSubtype="0" fill="hold" grpId="1" nodeType="clickEffect">
                                  <p:stCondLst>
                                    <p:cond delay="0"/>
                                  </p:stCondLst>
                                  <p:iterate type="lt">
                                    <p:tmPct val="4000"/>
                                  </p:iterate>
                                  <p:childTnLst>
                                    <p:set>
                                      <p:cBhvr override="childStyle">
                                        <p:cTn id="66" dur="500" fill="hold"/>
                                        <p:tgtEl>
                                          <p:spTgt spid="7178"/>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P spid="7178" grpId="0"/>
      <p:bldP spid="7178"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0" name="Line 3"/>
          <p:cNvSpPr>
            <a:spLocks noChangeShapeType="1"/>
          </p:cNvSpPr>
          <p:nvPr/>
        </p:nvSpPr>
        <p:spPr bwMode="auto">
          <a:xfrm>
            <a:off x="4552950" y="1187450"/>
            <a:ext cx="0" cy="5486400"/>
          </a:xfrm>
          <a:prstGeom prst="line">
            <a:avLst/>
          </a:prstGeom>
          <a:noFill/>
          <a:ln w="9525">
            <a:solidFill>
              <a:srgbClr val="003300"/>
            </a:solidFill>
            <a:prstDash val="sysDot"/>
            <a:round/>
            <a:headEnd/>
            <a:tailEnd/>
          </a:ln>
        </p:spPr>
        <p:txBody>
          <a:bodyPr wrap="none" anchor="ctr">
            <a:prstTxWarp prst="textNoShape">
              <a:avLst/>
            </a:prstTxWarp>
          </a:bodyPr>
          <a:lstStyle/>
          <a:p>
            <a:endParaRPr lang="en-US" dirty="0"/>
          </a:p>
        </p:txBody>
      </p:sp>
      <p:grpSp>
        <p:nvGrpSpPr>
          <p:cNvPr id="2" name="Group 476"/>
          <p:cNvGrpSpPr>
            <a:grpSpLocks/>
          </p:cNvGrpSpPr>
          <p:nvPr/>
        </p:nvGrpSpPr>
        <p:grpSpPr bwMode="auto">
          <a:xfrm>
            <a:off x="277813" y="1757363"/>
            <a:ext cx="4217987" cy="1103312"/>
            <a:chOff x="302305" y="1756953"/>
            <a:chExt cx="4568046" cy="1103811"/>
          </a:xfrm>
        </p:grpSpPr>
        <p:sp>
          <p:nvSpPr>
            <p:cNvPr id="62934" name="Text Box 4"/>
            <p:cNvSpPr txBox="1">
              <a:spLocks noChangeArrowheads="1"/>
            </p:cNvSpPr>
            <p:nvPr/>
          </p:nvSpPr>
          <p:spPr bwMode="auto">
            <a:xfrm>
              <a:off x="2031889" y="1760221"/>
              <a:ext cx="2838462" cy="585039"/>
            </a:xfrm>
            <a:prstGeom prst="rect">
              <a:avLst/>
            </a:prstGeom>
            <a:noFill/>
            <a:ln w="9525">
              <a:noFill/>
              <a:miter lim="800000"/>
              <a:headEnd/>
              <a:tailEnd/>
            </a:ln>
          </p:spPr>
          <p:txBody>
            <a:bodyPr>
              <a:prstTxWarp prst="textNoShape">
                <a:avLst/>
              </a:prstTxWarp>
              <a:spAutoFit/>
            </a:bodyPr>
            <a:lstStyle/>
            <a:p>
              <a:r>
                <a:rPr lang="en-GB" sz="1600" b="1" dirty="0">
                  <a:solidFill>
                    <a:srgbClr val="660066"/>
                  </a:solidFill>
                  <a:latin typeface="Century Gothic" pitchFamily="-1" charset="0"/>
                </a:rPr>
                <a:t>Likes clear limits and categories</a:t>
              </a:r>
            </a:p>
          </p:txBody>
        </p:sp>
        <p:grpSp>
          <p:nvGrpSpPr>
            <p:cNvPr id="62935" name="Group 470"/>
            <p:cNvGrpSpPr>
              <a:grpSpLocks/>
            </p:cNvGrpSpPr>
            <p:nvPr/>
          </p:nvGrpSpPr>
          <p:grpSpPr bwMode="auto">
            <a:xfrm>
              <a:off x="302305" y="1756953"/>
              <a:ext cx="1433512" cy="1103811"/>
              <a:chOff x="1935163" y="1600199"/>
              <a:chExt cx="1433512" cy="1103811"/>
            </a:xfrm>
          </p:grpSpPr>
          <p:grpSp>
            <p:nvGrpSpPr>
              <p:cNvPr id="62936" name="Group 12"/>
              <p:cNvGrpSpPr>
                <a:grpSpLocks/>
              </p:cNvGrpSpPr>
              <p:nvPr/>
            </p:nvGrpSpPr>
            <p:grpSpPr bwMode="auto">
              <a:xfrm>
                <a:off x="1935163" y="1600199"/>
                <a:ext cx="1433512" cy="1103811"/>
                <a:chOff x="1293" y="1641"/>
                <a:chExt cx="1732" cy="2477"/>
              </a:xfrm>
            </p:grpSpPr>
            <p:sp>
              <p:nvSpPr>
                <p:cNvPr id="62938" name="Freeform 13"/>
                <p:cNvSpPr>
                  <a:spLocks/>
                </p:cNvSpPr>
                <p:nvPr/>
              </p:nvSpPr>
              <p:spPr bwMode="auto">
                <a:xfrm>
                  <a:off x="2085" y="1641"/>
                  <a:ext cx="940" cy="1212"/>
                </a:xfrm>
                <a:custGeom>
                  <a:avLst/>
                  <a:gdLst>
                    <a:gd name="T0" fmla="*/ 12 w 940"/>
                    <a:gd name="T1" fmla="*/ 254 h 1212"/>
                    <a:gd name="T2" fmla="*/ 6 w 940"/>
                    <a:gd name="T3" fmla="*/ 159 h 1212"/>
                    <a:gd name="T4" fmla="*/ 53 w 940"/>
                    <a:gd name="T5" fmla="*/ 71 h 1212"/>
                    <a:gd name="T6" fmla="*/ 143 w 940"/>
                    <a:gd name="T7" fmla="*/ 0 h 1212"/>
                    <a:gd name="T8" fmla="*/ 278 w 940"/>
                    <a:gd name="T9" fmla="*/ 30 h 1212"/>
                    <a:gd name="T10" fmla="*/ 396 w 940"/>
                    <a:gd name="T11" fmla="*/ 112 h 1212"/>
                    <a:gd name="T12" fmla="*/ 544 w 940"/>
                    <a:gd name="T13" fmla="*/ 177 h 1212"/>
                    <a:gd name="T14" fmla="*/ 704 w 940"/>
                    <a:gd name="T15" fmla="*/ 242 h 1212"/>
                    <a:gd name="T16" fmla="*/ 852 w 940"/>
                    <a:gd name="T17" fmla="*/ 332 h 1212"/>
                    <a:gd name="T18" fmla="*/ 940 w 940"/>
                    <a:gd name="T19" fmla="*/ 414 h 1212"/>
                    <a:gd name="T20" fmla="*/ 922 w 940"/>
                    <a:gd name="T21" fmla="*/ 438 h 1212"/>
                    <a:gd name="T22" fmla="*/ 757 w 940"/>
                    <a:gd name="T23" fmla="*/ 591 h 1212"/>
                    <a:gd name="T24" fmla="*/ 698 w 940"/>
                    <a:gd name="T25" fmla="*/ 674 h 1212"/>
                    <a:gd name="T26" fmla="*/ 686 w 940"/>
                    <a:gd name="T27" fmla="*/ 751 h 1212"/>
                    <a:gd name="T28" fmla="*/ 680 w 940"/>
                    <a:gd name="T29" fmla="*/ 851 h 1212"/>
                    <a:gd name="T30" fmla="*/ 669 w 940"/>
                    <a:gd name="T31" fmla="*/ 982 h 1212"/>
                    <a:gd name="T32" fmla="*/ 638 w 940"/>
                    <a:gd name="T33" fmla="*/ 1118 h 1212"/>
                    <a:gd name="T34" fmla="*/ 591 w 940"/>
                    <a:gd name="T35" fmla="*/ 1194 h 1212"/>
                    <a:gd name="T36" fmla="*/ 544 w 940"/>
                    <a:gd name="T37" fmla="*/ 1212 h 1212"/>
                    <a:gd name="T38" fmla="*/ 491 w 940"/>
                    <a:gd name="T39" fmla="*/ 1171 h 1212"/>
                    <a:gd name="T40" fmla="*/ 402 w 940"/>
                    <a:gd name="T41" fmla="*/ 1118 h 1212"/>
                    <a:gd name="T42" fmla="*/ 308 w 940"/>
                    <a:gd name="T43" fmla="*/ 1059 h 1212"/>
                    <a:gd name="T44" fmla="*/ 202 w 940"/>
                    <a:gd name="T45" fmla="*/ 1017 h 1212"/>
                    <a:gd name="T46" fmla="*/ 107 w 940"/>
                    <a:gd name="T47" fmla="*/ 1005 h 1212"/>
                    <a:gd name="T48" fmla="*/ 59 w 940"/>
                    <a:gd name="T49" fmla="*/ 928 h 1212"/>
                    <a:gd name="T50" fmla="*/ 24 w 940"/>
                    <a:gd name="T51" fmla="*/ 816 h 1212"/>
                    <a:gd name="T52" fmla="*/ 0 w 940"/>
                    <a:gd name="T53" fmla="*/ 633 h 1212"/>
                    <a:gd name="T54" fmla="*/ 6 w 940"/>
                    <a:gd name="T55" fmla="*/ 473 h 1212"/>
                    <a:gd name="T56" fmla="*/ 18 w 940"/>
                    <a:gd name="T57" fmla="*/ 379 h 1212"/>
                    <a:gd name="T58" fmla="*/ 59 w 940"/>
                    <a:gd name="T59" fmla="*/ 379 h 1212"/>
                    <a:gd name="T60" fmla="*/ 53 w 940"/>
                    <a:gd name="T61" fmla="*/ 538 h 1212"/>
                    <a:gd name="T62" fmla="*/ 53 w 940"/>
                    <a:gd name="T63" fmla="*/ 709 h 1212"/>
                    <a:gd name="T64" fmla="*/ 78 w 940"/>
                    <a:gd name="T65" fmla="*/ 810 h 1212"/>
                    <a:gd name="T66" fmla="*/ 119 w 940"/>
                    <a:gd name="T67" fmla="*/ 928 h 1212"/>
                    <a:gd name="T68" fmla="*/ 213 w 940"/>
                    <a:gd name="T69" fmla="*/ 976 h 1212"/>
                    <a:gd name="T70" fmla="*/ 343 w 940"/>
                    <a:gd name="T71" fmla="*/ 1011 h 1212"/>
                    <a:gd name="T72" fmla="*/ 449 w 940"/>
                    <a:gd name="T73" fmla="*/ 1070 h 1212"/>
                    <a:gd name="T74" fmla="*/ 550 w 940"/>
                    <a:gd name="T75" fmla="*/ 1141 h 1212"/>
                    <a:gd name="T76" fmla="*/ 591 w 940"/>
                    <a:gd name="T77" fmla="*/ 1094 h 1212"/>
                    <a:gd name="T78" fmla="*/ 615 w 940"/>
                    <a:gd name="T79" fmla="*/ 994 h 1212"/>
                    <a:gd name="T80" fmla="*/ 626 w 940"/>
                    <a:gd name="T81" fmla="*/ 863 h 1212"/>
                    <a:gd name="T82" fmla="*/ 638 w 940"/>
                    <a:gd name="T83" fmla="*/ 727 h 1212"/>
                    <a:gd name="T84" fmla="*/ 680 w 940"/>
                    <a:gd name="T85" fmla="*/ 609 h 1212"/>
                    <a:gd name="T86" fmla="*/ 798 w 940"/>
                    <a:gd name="T87" fmla="*/ 485 h 1212"/>
                    <a:gd name="T88" fmla="*/ 852 w 940"/>
                    <a:gd name="T89" fmla="*/ 420 h 1212"/>
                    <a:gd name="T90" fmla="*/ 846 w 940"/>
                    <a:gd name="T91" fmla="*/ 396 h 1212"/>
                    <a:gd name="T92" fmla="*/ 698 w 940"/>
                    <a:gd name="T93" fmla="*/ 295 h 1212"/>
                    <a:gd name="T94" fmla="*/ 550 w 940"/>
                    <a:gd name="T95" fmla="*/ 230 h 1212"/>
                    <a:gd name="T96" fmla="*/ 426 w 940"/>
                    <a:gd name="T97" fmla="*/ 171 h 1212"/>
                    <a:gd name="T98" fmla="*/ 349 w 940"/>
                    <a:gd name="T99" fmla="*/ 136 h 1212"/>
                    <a:gd name="T100" fmla="*/ 272 w 940"/>
                    <a:gd name="T101" fmla="*/ 89 h 1212"/>
                    <a:gd name="T102" fmla="*/ 225 w 940"/>
                    <a:gd name="T103" fmla="*/ 65 h 1212"/>
                    <a:gd name="T104" fmla="*/ 148 w 940"/>
                    <a:gd name="T105" fmla="*/ 59 h 1212"/>
                    <a:gd name="T106" fmla="*/ 101 w 940"/>
                    <a:gd name="T107" fmla="*/ 100 h 1212"/>
                    <a:gd name="T108" fmla="*/ 65 w 940"/>
                    <a:gd name="T109" fmla="*/ 165 h 1212"/>
                    <a:gd name="T110" fmla="*/ 65 w 940"/>
                    <a:gd name="T111" fmla="*/ 224 h 1212"/>
                    <a:gd name="T112" fmla="*/ 59 w 940"/>
                    <a:gd name="T113" fmla="*/ 283 h 1212"/>
                    <a:gd name="T114" fmla="*/ 12 w 940"/>
                    <a:gd name="T115" fmla="*/ 254 h 121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40"/>
                    <a:gd name="T175" fmla="*/ 0 h 1212"/>
                    <a:gd name="T176" fmla="*/ 940 w 940"/>
                    <a:gd name="T177" fmla="*/ 1212 h 121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40" h="1212">
                      <a:moveTo>
                        <a:pt x="12" y="254"/>
                      </a:moveTo>
                      <a:lnTo>
                        <a:pt x="6" y="159"/>
                      </a:lnTo>
                      <a:lnTo>
                        <a:pt x="53" y="71"/>
                      </a:lnTo>
                      <a:lnTo>
                        <a:pt x="143" y="0"/>
                      </a:lnTo>
                      <a:lnTo>
                        <a:pt x="278" y="30"/>
                      </a:lnTo>
                      <a:lnTo>
                        <a:pt x="396" y="112"/>
                      </a:lnTo>
                      <a:lnTo>
                        <a:pt x="544" y="177"/>
                      </a:lnTo>
                      <a:lnTo>
                        <a:pt x="704" y="242"/>
                      </a:lnTo>
                      <a:lnTo>
                        <a:pt x="852" y="332"/>
                      </a:lnTo>
                      <a:lnTo>
                        <a:pt x="940" y="414"/>
                      </a:lnTo>
                      <a:lnTo>
                        <a:pt x="922" y="438"/>
                      </a:lnTo>
                      <a:lnTo>
                        <a:pt x="757" y="591"/>
                      </a:lnTo>
                      <a:lnTo>
                        <a:pt x="698" y="674"/>
                      </a:lnTo>
                      <a:lnTo>
                        <a:pt x="686" y="751"/>
                      </a:lnTo>
                      <a:lnTo>
                        <a:pt x="680" y="851"/>
                      </a:lnTo>
                      <a:lnTo>
                        <a:pt x="669" y="982"/>
                      </a:lnTo>
                      <a:lnTo>
                        <a:pt x="638" y="1118"/>
                      </a:lnTo>
                      <a:lnTo>
                        <a:pt x="591" y="1194"/>
                      </a:lnTo>
                      <a:lnTo>
                        <a:pt x="544" y="1212"/>
                      </a:lnTo>
                      <a:lnTo>
                        <a:pt x="491" y="1171"/>
                      </a:lnTo>
                      <a:lnTo>
                        <a:pt x="402" y="1118"/>
                      </a:lnTo>
                      <a:lnTo>
                        <a:pt x="308" y="1059"/>
                      </a:lnTo>
                      <a:lnTo>
                        <a:pt x="202" y="1017"/>
                      </a:lnTo>
                      <a:lnTo>
                        <a:pt x="107" y="1005"/>
                      </a:lnTo>
                      <a:lnTo>
                        <a:pt x="59" y="928"/>
                      </a:lnTo>
                      <a:lnTo>
                        <a:pt x="24" y="816"/>
                      </a:lnTo>
                      <a:lnTo>
                        <a:pt x="0" y="633"/>
                      </a:lnTo>
                      <a:lnTo>
                        <a:pt x="6" y="473"/>
                      </a:lnTo>
                      <a:lnTo>
                        <a:pt x="18" y="379"/>
                      </a:lnTo>
                      <a:lnTo>
                        <a:pt x="59" y="379"/>
                      </a:lnTo>
                      <a:lnTo>
                        <a:pt x="53" y="538"/>
                      </a:lnTo>
                      <a:lnTo>
                        <a:pt x="53" y="709"/>
                      </a:lnTo>
                      <a:lnTo>
                        <a:pt x="78" y="810"/>
                      </a:lnTo>
                      <a:lnTo>
                        <a:pt x="119" y="928"/>
                      </a:lnTo>
                      <a:lnTo>
                        <a:pt x="213" y="976"/>
                      </a:lnTo>
                      <a:lnTo>
                        <a:pt x="343" y="1011"/>
                      </a:lnTo>
                      <a:lnTo>
                        <a:pt x="449" y="1070"/>
                      </a:lnTo>
                      <a:lnTo>
                        <a:pt x="550" y="1141"/>
                      </a:lnTo>
                      <a:lnTo>
                        <a:pt x="591" y="1094"/>
                      </a:lnTo>
                      <a:lnTo>
                        <a:pt x="615" y="994"/>
                      </a:lnTo>
                      <a:lnTo>
                        <a:pt x="626" y="863"/>
                      </a:lnTo>
                      <a:lnTo>
                        <a:pt x="638" y="727"/>
                      </a:lnTo>
                      <a:lnTo>
                        <a:pt x="680" y="609"/>
                      </a:lnTo>
                      <a:lnTo>
                        <a:pt x="798" y="485"/>
                      </a:lnTo>
                      <a:lnTo>
                        <a:pt x="852" y="420"/>
                      </a:lnTo>
                      <a:lnTo>
                        <a:pt x="846" y="396"/>
                      </a:lnTo>
                      <a:lnTo>
                        <a:pt x="698" y="295"/>
                      </a:lnTo>
                      <a:lnTo>
                        <a:pt x="550" y="230"/>
                      </a:lnTo>
                      <a:lnTo>
                        <a:pt x="426" y="171"/>
                      </a:lnTo>
                      <a:lnTo>
                        <a:pt x="349" y="136"/>
                      </a:lnTo>
                      <a:lnTo>
                        <a:pt x="272" y="89"/>
                      </a:lnTo>
                      <a:lnTo>
                        <a:pt x="225" y="65"/>
                      </a:lnTo>
                      <a:lnTo>
                        <a:pt x="148" y="59"/>
                      </a:lnTo>
                      <a:lnTo>
                        <a:pt x="101" y="100"/>
                      </a:lnTo>
                      <a:lnTo>
                        <a:pt x="65" y="165"/>
                      </a:lnTo>
                      <a:lnTo>
                        <a:pt x="65" y="224"/>
                      </a:lnTo>
                      <a:lnTo>
                        <a:pt x="59" y="283"/>
                      </a:lnTo>
                      <a:lnTo>
                        <a:pt x="12" y="254"/>
                      </a:lnTo>
                      <a:close/>
                    </a:path>
                  </a:pathLst>
                </a:custGeom>
                <a:solidFill>
                  <a:srgbClr val="000000"/>
                </a:solidFill>
                <a:ln w="9525">
                  <a:noFill/>
                  <a:round/>
                  <a:headEnd/>
                  <a:tailEnd/>
                </a:ln>
              </p:spPr>
              <p:txBody>
                <a:bodyPr>
                  <a:prstTxWarp prst="textNoShape">
                    <a:avLst/>
                  </a:prstTxWarp>
                </a:bodyPr>
                <a:lstStyle/>
                <a:p>
                  <a:endParaRPr lang="en-US" dirty="0"/>
                </a:p>
              </p:txBody>
            </p:sp>
            <p:grpSp>
              <p:nvGrpSpPr>
                <p:cNvPr id="62939" name="Group 14"/>
                <p:cNvGrpSpPr>
                  <a:grpSpLocks/>
                </p:cNvGrpSpPr>
                <p:nvPr/>
              </p:nvGrpSpPr>
              <p:grpSpPr bwMode="auto">
                <a:xfrm>
                  <a:off x="1293" y="1777"/>
                  <a:ext cx="1584" cy="2341"/>
                  <a:chOff x="1293" y="1777"/>
                  <a:chExt cx="1584" cy="2341"/>
                </a:xfrm>
              </p:grpSpPr>
              <p:sp>
                <p:nvSpPr>
                  <p:cNvPr id="62940" name="Freeform 15"/>
                  <p:cNvSpPr>
                    <a:spLocks/>
                  </p:cNvSpPr>
                  <p:nvPr/>
                </p:nvSpPr>
                <p:spPr bwMode="auto">
                  <a:xfrm>
                    <a:off x="1601" y="2179"/>
                    <a:ext cx="1276" cy="432"/>
                  </a:xfrm>
                  <a:custGeom>
                    <a:avLst/>
                    <a:gdLst>
                      <a:gd name="T0" fmla="*/ 0 w 1276"/>
                      <a:gd name="T1" fmla="*/ 336 h 432"/>
                      <a:gd name="T2" fmla="*/ 29 w 1276"/>
                      <a:gd name="T3" fmla="*/ 301 h 432"/>
                      <a:gd name="T4" fmla="*/ 94 w 1276"/>
                      <a:gd name="T5" fmla="*/ 289 h 432"/>
                      <a:gd name="T6" fmla="*/ 301 w 1276"/>
                      <a:gd name="T7" fmla="*/ 330 h 432"/>
                      <a:gd name="T8" fmla="*/ 501 w 1276"/>
                      <a:gd name="T9" fmla="*/ 366 h 432"/>
                      <a:gd name="T10" fmla="*/ 750 w 1276"/>
                      <a:gd name="T11" fmla="*/ 360 h 432"/>
                      <a:gd name="T12" fmla="*/ 980 w 1276"/>
                      <a:gd name="T13" fmla="*/ 312 h 432"/>
                      <a:gd name="T14" fmla="*/ 1122 w 1276"/>
                      <a:gd name="T15" fmla="*/ 230 h 432"/>
                      <a:gd name="T16" fmla="*/ 1104 w 1276"/>
                      <a:gd name="T17" fmla="*/ 165 h 432"/>
                      <a:gd name="T18" fmla="*/ 1128 w 1276"/>
                      <a:gd name="T19" fmla="*/ 76 h 432"/>
                      <a:gd name="T20" fmla="*/ 1182 w 1276"/>
                      <a:gd name="T21" fmla="*/ 29 h 432"/>
                      <a:gd name="T22" fmla="*/ 1241 w 1276"/>
                      <a:gd name="T23" fmla="*/ 0 h 432"/>
                      <a:gd name="T24" fmla="*/ 1264 w 1276"/>
                      <a:gd name="T25" fmla="*/ 64 h 432"/>
                      <a:gd name="T26" fmla="*/ 1276 w 1276"/>
                      <a:gd name="T27" fmla="*/ 129 h 432"/>
                      <a:gd name="T28" fmla="*/ 1252 w 1276"/>
                      <a:gd name="T29" fmla="*/ 253 h 432"/>
                      <a:gd name="T30" fmla="*/ 1193 w 1276"/>
                      <a:gd name="T31" fmla="*/ 289 h 432"/>
                      <a:gd name="T32" fmla="*/ 1051 w 1276"/>
                      <a:gd name="T33" fmla="*/ 336 h 432"/>
                      <a:gd name="T34" fmla="*/ 898 w 1276"/>
                      <a:gd name="T35" fmla="*/ 377 h 432"/>
                      <a:gd name="T36" fmla="*/ 644 w 1276"/>
                      <a:gd name="T37" fmla="*/ 426 h 432"/>
                      <a:gd name="T38" fmla="*/ 407 w 1276"/>
                      <a:gd name="T39" fmla="*/ 432 h 432"/>
                      <a:gd name="T40" fmla="*/ 88 w 1276"/>
                      <a:gd name="T41" fmla="*/ 402 h 432"/>
                      <a:gd name="T42" fmla="*/ 0 w 1276"/>
                      <a:gd name="T43" fmla="*/ 336 h 43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76"/>
                      <a:gd name="T67" fmla="*/ 0 h 432"/>
                      <a:gd name="T68" fmla="*/ 1276 w 1276"/>
                      <a:gd name="T69" fmla="*/ 432 h 43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76" h="432">
                        <a:moveTo>
                          <a:pt x="0" y="336"/>
                        </a:moveTo>
                        <a:lnTo>
                          <a:pt x="29" y="301"/>
                        </a:lnTo>
                        <a:lnTo>
                          <a:pt x="94" y="289"/>
                        </a:lnTo>
                        <a:lnTo>
                          <a:pt x="301" y="330"/>
                        </a:lnTo>
                        <a:lnTo>
                          <a:pt x="501" y="366"/>
                        </a:lnTo>
                        <a:lnTo>
                          <a:pt x="750" y="360"/>
                        </a:lnTo>
                        <a:lnTo>
                          <a:pt x="980" y="312"/>
                        </a:lnTo>
                        <a:lnTo>
                          <a:pt x="1122" y="230"/>
                        </a:lnTo>
                        <a:lnTo>
                          <a:pt x="1104" y="165"/>
                        </a:lnTo>
                        <a:lnTo>
                          <a:pt x="1128" y="76"/>
                        </a:lnTo>
                        <a:lnTo>
                          <a:pt x="1182" y="29"/>
                        </a:lnTo>
                        <a:lnTo>
                          <a:pt x="1241" y="0"/>
                        </a:lnTo>
                        <a:lnTo>
                          <a:pt x="1264" y="64"/>
                        </a:lnTo>
                        <a:lnTo>
                          <a:pt x="1276" y="129"/>
                        </a:lnTo>
                        <a:lnTo>
                          <a:pt x="1252" y="253"/>
                        </a:lnTo>
                        <a:lnTo>
                          <a:pt x="1193" y="289"/>
                        </a:lnTo>
                        <a:lnTo>
                          <a:pt x="1051" y="336"/>
                        </a:lnTo>
                        <a:lnTo>
                          <a:pt x="898" y="377"/>
                        </a:lnTo>
                        <a:lnTo>
                          <a:pt x="644" y="426"/>
                        </a:lnTo>
                        <a:lnTo>
                          <a:pt x="407" y="432"/>
                        </a:lnTo>
                        <a:lnTo>
                          <a:pt x="88" y="402"/>
                        </a:lnTo>
                        <a:lnTo>
                          <a:pt x="0" y="336"/>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62941" name="Freeform 16"/>
                  <p:cNvSpPr>
                    <a:spLocks/>
                  </p:cNvSpPr>
                  <p:nvPr/>
                </p:nvSpPr>
                <p:spPr bwMode="auto">
                  <a:xfrm>
                    <a:off x="1500" y="1871"/>
                    <a:ext cx="692" cy="615"/>
                  </a:xfrm>
                  <a:custGeom>
                    <a:avLst/>
                    <a:gdLst>
                      <a:gd name="T0" fmla="*/ 18 w 692"/>
                      <a:gd name="T1" fmla="*/ 615 h 615"/>
                      <a:gd name="T2" fmla="*/ 0 w 692"/>
                      <a:gd name="T3" fmla="*/ 556 h 615"/>
                      <a:gd name="T4" fmla="*/ 35 w 692"/>
                      <a:gd name="T5" fmla="*/ 503 h 615"/>
                      <a:gd name="T6" fmla="*/ 154 w 692"/>
                      <a:gd name="T7" fmla="*/ 456 h 615"/>
                      <a:gd name="T8" fmla="*/ 290 w 692"/>
                      <a:gd name="T9" fmla="*/ 444 h 615"/>
                      <a:gd name="T10" fmla="*/ 384 w 692"/>
                      <a:gd name="T11" fmla="*/ 414 h 615"/>
                      <a:gd name="T12" fmla="*/ 443 w 692"/>
                      <a:gd name="T13" fmla="*/ 361 h 615"/>
                      <a:gd name="T14" fmla="*/ 508 w 692"/>
                      <a:gd name="T15" fmla="*/ 243 h 615"/>
                      <a:gd name="T16" fmla="*/ 561 w 692"/>
                      <a:gd name="T17" fmla="*/ 113 h 615"/>
                      <a:gd name="T18" fmla="*/ 561 w 692"/>
                      <a:gd name="T19" fmla="*/ 47 h 615"/>
                      <a:gd name="T20" fmla="*/ 591 w 692"/>
                      <a:gd name="T21" fmla="*/ 12 h 615"/>
                      <a:gd name="T22" fmla="*/ 632 w 692"/>
                      <a:gd name="T23" fmla="*/ 0 h 615"/>
                      <a:gd name="T24" fmla="*/ 674 w 692"/>
                      <a:gd name="T25" fmla="*/ 30 h 615"/>
                      <a:gd name="T26" fmla="*/ 692 w 692"/>
                      <a:gd name="T27" fmla="*/ 95 h 615"/>
                      <a:gd name="T28" fmla="*/ 686 w 692"/>
                      <a:gd name="T29" fmla="*/ 178 h 615"/>
                      <a:gd name="T30" fmla="*/ 663 w 692"/>
                      <a:gd name="T31" fmla="*/ 237 h 615"/>
                      <a:gd name="T32" fmla="*/ 638 w 692"/>
                      <a:gd name="T33" fmla="*/ 237 h 615"/>
                      <a:gd name="T34" fmla="*/ 626 w 692"/>
                      <a:gd name="T35" fmla="*/ 214 h 615"/>
                      <a:gd name="T36" fmla="*/ 591 w 692"/>
                      <a:gd name="T37" fmla="*/ 208 h 615"/>
                      <a:gd name="T38" fmla="*/ 526 w 692"/>
                      <a:gd name="T39" fmla="*/ 296 h 615"/>
                      <a:gd name="T40" fmla="*/ 449 w 692"/>
                      <a:gd name="T41" fmla="*/ 432 h 615"/>
                      <a:gd name="T42" fmla="*/ 396 w 692"/>
                      <a:gd name="T43" fmla="*/ 491 h 615"/>
                      <a:gd name="T44" fmla="*/ 290 w 692"/>
                      <a:gd name="T45" fmla="*/ 526 h 615"/>
                      <a:gd name="T46" fmla="*/ 166 w 692"/>
                      <a:gd name="T47" fmla="*/ 562 h 615"/>
                      <a:gd name="T48" fmla="*/ 84 w 692"/>
                      <a:gd name="T49" fmla="*/ 591 h 615"/>
                      <a:gd name="T50" fmla="*/ 18 w 692"/>
                      <a:gd name="T51" fmla="*/ 615 h 61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92"/>
                      <a:gd name="T79" fmla="*/ 0 h 615"/>
                      <a:gd name="T80" fmla="*/ 692 w 692"/>
                      <a:gd name="T81" fmla="*/ 615 h 61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92" h="615">
                        <a:moveTo>
                          <a:pt x="18" y="615"/>
                        </a:moveTo>
                        <a:lnTo>
                          <a:pt x="0" y="556"/>
                        </a:lnTo>
                        <a:lnTo>
                          <a:pt x="35" y="503"/>
                        </a:lnTo>
                        <a:lnTo>
                          <a:pt x="154" y="456"/>
                        </a:lnTo>
                        <a:lnTo>
                          <a:pt x="290" y="444"/>
                        </a:lnTo>
                        <a:lnTo>
                          <a:pt x="384" y="414"/>
                        </a:lnTo>
                        <a:lnTo>
                          <a:pt x="443" y="361"/>
                        </a:lnTo>
                        <a:lnTo>
                          <a:pt x="508" y="243"/>
                        </a:lnTo>
                        <a:lnTo>
                          <a:pt x="561" y="113"/>
                        </a:lnTo>
                        <a:lnTo>
                          <a:pt x="561" y="47"/>
                        </a:lnTo>
                        <a:lnTo>
                          <a:pt x="591" y="12"/>
                        </a:lnTo>
                        <a:lnTo>
                          <a:pt x="632" y="0"/>
                        </a:lnTo>
                        <a:lnTo>
                          <a:pt x="674" y="30"/>
                        </a:lnTo>
                        <a:lnTo>
                          <a:pt x="692" y="95"/>
                        </a:lnTo>
                        <a:lnTo>
                          <a:pt x="686" y="178"/>
                        </a:lnTo>
                        <a:lnTo>
                          <a:pt x="663" y="237"/>
                        </a:lnTo>
                        <a:lnTo>
                          <a:pt x="638" y="237"/>
                        </a:lnTo>
                        <a:lnTo>
                          <a:pt x="626" y="214"/>
                        </a:lnTo>
                        <a:lnTo>
                          <a:pt x="591" y="208"/>
                        </a:lnTo>
                        <a:lnTo>
                          <a:pt x="526" y="296"/>
                        </a:lnTo>
                        <a:lnTo>
                          <a:pt x="449" y="432"/>
                        </a:lnTo>
                        <a:lnTo>
                          <a:pt x="396" y="491"/>
                        </a:lnTo>
                        <a:lnTo>
                          <a:pt x="290" y="526"/>
                        </a:lnTo>
                        <a:lnTo>
                          <a:pt x="166" y="562"/>
                        </a:lnTo>
                        <a:lnTo>
                          <a:pt x="84" y="591"/>
                        </a:lnTo>
                        <a:lnTo>
                          <a:pt x="18" y="615"/>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62942" name="Freeform 17"/>
                  <p:cNvSpPr>
                    <a:spLocks/>
                  </p:cNvSpPr>
                  <p:nvPr/>
                </p:nvSpPr>
                <p:spPr bwMode="auto">
                  <a:xfrm>
                    <a:off x="1411" y="2396"/>
                    <a:ext cx="526" cy="911"/>
                  </a:xfrm>
                  <a:custGeom>
                    <a:avLst/>
                    <a:gdLst>
                      <a:gd name="T0" fmla="*/ 0 w 526"/>
                      <a:gd name="T1" fmla="*/ 119 h 911"/>
                      <a:gd name="T2" fmla="*/ 29 w 526"/>
                      <a:gd name="T3" fmla="*/ 48 h 911"/>
                      <a:gd name="T4" fmla="*/ 70 w 526"/>
                      <a:gd name="T5" fmla="*/ 0 h 911"/>
                      <a:gd name="T6" fmla="*/ 177 w 526"/>
                      <a:gd name="T7" fmla="*/ 0 h 911"/>
                      <a:gd name="T8" fmla="*/ 284 w 526"/>
                      <a:gd name="T9" fmla="*/ 48 h 911"/>
                      <a:gd name="T10" fmla="*/ 408 w 526"/>
                      <a:gd name="T11" fmla="*/ 184 h 911"/>
                      <a:gd name="T12" fmla="*/ 472 w 526"/>
                      <a:gd name="T13" fmla="*/ 291 h 911"/>
                      <a:gd name="T14" fmla="*/ 514 w 526"/>
                      <a:gd name="T15" fmla="*/ 438 h 911"/>
                      <a:gd name="T16" fmla="*/ 526 w 526"/>
                      <a:gd name="T17" fmla="*/ 609 h 911"/>
                      <a:gd name="T18" fmla="*/ 502 w 526"/>
                      <a:gd name="T19" fmla="*/ 792 h 911"/>
                      <a:gd name="T20" fmla="*/ 443 w 526"/>
                      <a:gd name="T21" fmla="*/ 882 h 911"/>
                      <a:gd name="T22" fmla="*/ 337 w 526"/>
                      <a:gd name="T23" fmla="*/ 911 h 911"/>
                      <a:gd name="T24" fmla="*/ 272 w 526"/>
                      <a:gd name="T25" fmla="*/ 906 h 911"/>
                      <a:gd name="T26" fmla="*/ 219 w 526"/>
                      <a:gd name="T27" fmla="*/ 876 h 911"/>
                      <a:gd name="T28" fmla="*/ 172 w 526"/>
                      <a:gd name="T29" fmla="*/ 835 h 911"/>
                      <a:gd name="T30" fmla="*/ 153 w 526"/>
                      <a:gd name="T31" fmla="*/ 763 h 911"/>
                      <a:gd name="T32" fmla="*/ 165 w 526"/>
                      <a:gd name="T33" fmla="*/ 692 h 911"/>
                      <a:gd name="T34" fmla="*/ 207 w 526"/>
                      <a:gd name="T35" fmla="*/ 651 h 911"/>
                      <a:gd name="T36" fmla="*/ 236 w 526"/>
                      <a:gd name="T37" fmla="*/ 604 h 911"/>
                      <a:gd name="T38" fmla="*/ 248 w 526"/>
                      <a:gd name="T39" fmla="*/ 545 h 911"/>
                      <a:gd name="T40" fmla="*/ 248 w 526"/>
                      <a:gd name="T41" fmla="*/ 491 h 911"/>
                      <a:gd name="T42" fmla="*/ 225 w 526"/>
                      <a:gd name="T43" fmla="*/ 444 h 911"/>
                      <a:gd name="T44" fmla="*/ 141 w 526"/>
                      <a:gd name="T45" fmla="*/ 362 h 911"/>
                      <a:gd name="T46" fmla="*/ 41 w 526"/>
                      <a:gd name="T47" fmla="*/ 267 h 911"/>
                      <a:gd name="T48" fmla="*/ 5 w 526"/>
                      <a:gd name="T49" fmla="*/ 190 h 911"/>
                      <a:gd name="T50" fmla="*/ 0 w 526"/>
                      <a:gd name="T51" fmla="*/ 119 h 91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26"/>
                      <a:gd name="T79" fmla="*/ 0 h 911"/>
                      <a:gd name="T80" fmla="*/ 526 w 526"/>
                      <a:gd name="T81" fmla="*/ 911 h 91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26" h="911">
                        <a:moveTo>
                          <a:pt x="0" y="119"/>
                        </a:moveTo>
                        <a:lnTo>
                          <a:pt x="29" y="48"/>
                        </a:lnTo>
                        <a:lnTo>
                          <a:pt x="70" y="0"/>
                        </a:lnTo>
                        <a:lnTo>
                          <a:pt x="177" y="0"/>
                        </a:lnTo>
                        <a:lnTo>
                          <a:pt x="284" y="48"/>
                        </a:lnTo>
                        <a:lnTo>
                          <a:pt x="408" y="184"/>
                        </a:lnTo>
                        <a:lnTo>
                          <a:pt x="472" y="291"/>
                        </a:lnTo>
                        <a:lnTo>
                          <a:pt x="514" y="438"/>
                        </a:lnTo>
                        <a:lnTo>
                          <a:pt x="526" y="609"/>
                        </a:lnTo>
                        <a:lnTo>
                          <a:pt x="502" y="792"/>
                        </a:lnTo>
                        <a:lnTo>
                          <a:pt x="443" y="882"/>
                        </a:lnTo>
                        <a:lnTo>
                          <a:pt x="337" y="911"/>
                        </a:lnTo>
                        <a:lnTo>
                          <a:pt x="272" y="906"/>
                        </a:lnTo>
                        <a:lnTo>
                          <a:pt x="219" y="876"/>
                        </a:lnTo>
                        <a:lnTo>
                          <a:pt x="172" y="835"/>
                        </a:lnTo>
                        <a:lnTo>
                          <a:pt x="153" y="763"/>
                        </a:lnTo>
                        <a:lnTo>
                          <a:pt x="165" y="692"/>
                        </a:lnTo>
                        <a:lnTo>
                          <a:pt x="207" y="651"/>
                        </a:lnTo>
                        <a:lnTo>
                          <a:pt x="236" y="604"/>
                        </a:lnTo>
                        <a:lnTo>
                          <a:pt x="248" y="545"/>
                        </a:lnTo>
                        <a:lnTo>
                          <a:pt x="248" y="491"/>
                        </a:lnTo>
                        <a:lnTo>
                          <a:pt x="225" y="444"/>
                        </a:lnTo>
                        <a:lnTo>
                          <a:pt x="141" y="362"/>
                        </a:lnTo>
                        <a:lnTo>
                          <a:pt x="41" y="267"/>
                        </a:lnTo>
                        <a:lnTo>
                          <a:pt x="5" y="190"/>
                        </a:lnTo>
                        <a:lnTo>
                          <a:pt x="0" y="119"/>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62943" name="Freeform 18"/>
                  <p:cNvSpPr>
                    <a:spLocks/>
                  </p:cNvSpPr>
                  <p:nvPr/>
                </p:nvSpPr>
                <p:spPr bwMode="auto">
                  <a:xfrm>
                    <a:off x="1293" y="1777"/>
                    <a:ext cx="538" cy="479"/>
                  </a:xfrm>
                  <a:custGeom>
                    <a:avLst/>
                    <a:gdLst>
                      <a:gd name="T0" fmla="*/ 396 w 538"/>
                      <a:gd name="T1" fmla="*/ 261 h 479"/>
                      <a:gd name="T2" fmla="*/ 355 w 538"/>
                      <a:gd name="T3" fmla="*/ 178 h 479"/>
                      <a:gd name="T4" fmla="*/ 277 w 538"/>
                      <a:gd name="T5" fmla="*/ 77 h 479"/>
                      <a:gd name="T6" fmla="*/ 206 w 538"/>
                      <a:gd name="T7" fmla="*/ 12 h 479"/>
                      <a:gd name="T8" fmla="*/ 123 w 538"/>
                      <a:gd name="T9" fmla="*/ 0 h 479"/>
                      <a:gd name="T10" fmla="*/ 53 w 538"/>
                      <a:gd name="T11" fmla="*/ 24 h 479"/>
                      <a:gd name="T12" fmla="*/ 5 w 538"/>
                      <a:gd name="T13" fmla="*/ 83 h 479"/>
                      <a:gd name="T14" fmla="*/ 0 w 538"/>
                      <a:gd name="T15" fmla="*/ 165 h 479"/>
                      <a:gd name="T16" fmla="*/ 35 w 538"/>
                      <a:gd name="T17" fmla="*/ 284 h 479"/>
                      <a:gd name="T18" fmla="*/ 123 w 538"/>
                      <a:gd name="T19" fmla="*/ 396 h 479"/>
                      <a:gd name="T20" fmla="*/ 224 w 538"/>
                      <a:gd name="T21" fmla="*/ 473 h 479"/>
                      <a:gd name="T22" fmla="*/ 319 w 538"/>
                      <a:gd name="T23" fmla="*/ 479 h 479"/>
                      <a:gd name="T24" fmla="*/ 378 w 538"/>
                      <a:gd name="T25" fmla="*/ 455 h 479"/>
                      <a:gd name="T26" fmla="*/ 390 w 538"/>
                      <a:gd name="T27" fmla="*/ 420 h 479"/>
                      <a:gd name="T28" fmla="*/ 396 w 538"/>
                      <a:gd name="T29" fmla="*/ 367 h 479"/>
                      <a:gd name="T30" fmla="*/ 467 w 538"/>
                      <a:gd name="T31" fmla="*/ 379 h 479"/>
                      <a:gd name="T32" fmla="*/ 514 w 538"/>
                      <a:gd name="T33" fmla="*/ 402 h 479"/>
                      <a:gd name="T34" fmla="*/ 538 w 538"/>
                      <a:gd name="T35" fmla="*/ 367 h 479"/>
                      <a:gd name="T36" fmla="*/ 514 w 538"/>
                      <a:gd name="T37" fmla="*/ 343 h 479"/>
                      <a:gd name="T38" fmla="*/ 437 w 538"/>
                      <a:gd name="T39" fmla="*/ 314 h 479"/>
                      <a:gd name="T40" fmla="*/ 390 w 538"/>
                      <a:gd name="T41" fmla="*/ 296 h 479"/>
                      <a:gd name="T42" fmla="*/ 396 w 538"/>
                      <a:gd name="T43" fmla="*/ 261 h 47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38"/>
                      <a:gd name="T67" fmla="*/ 0 h 479"/>
                      <a:gd name="T68" fmla="*/ 538 w 538"/>
                      <a:gd name="T69" fmla="*/ 479 h 47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38" h="479">
                        <a:moveTo>
                          <a:pt x="396" y="261"/>
                        </a:moveTo>
                        <a:lnTo>
                          <a:pt x="355" y="178"/>
                        </a:lnTo>
                        <a:lnTo>
                          <a:pt x="277" y="77"/>
                        </a:lnTo>
                        <a:lnTo>
                          <a:pt x="206" y="12"/>
                        </a:lnTo>
                        <a:lnTo>
                          <a:pt x="123" y="0"/>
                        </a:lnTo>
                        <a:lnTo>
                          <a:pt x="53" y="24"/>
                        </a:lnTo>
                        <a:lnTo>
                          <a:pt x="5" y="83"/>
                        </a:lnTo>
                        <a:lnTo>
                          <a:pt x="0" y="165"/>
                        </a:lnTo>
                        <a:lnTo>
                          <a:pt x="35" y="284"/>
                        </a:lnTo>
                        <a:lnTo>
                          <a:pt x="123" y="396"/>
                        </a:lnTo>
                        <a:lnTo>
                          <a:pt x="224" y="473"/>
                        </a:lnTo>
                        <a:lnTo>
                          <a:pt x="319" y="479"/>
                        </a:lnTo>
                        <a:lnTo>
                          <a:pt x="378" y="455"/>
                        </a:lnTo>
                        <a:lnTo>
                          <a:pt x="390" y="420"/>
                        </a:lnTo>
                        <a:lnTo>
                          <a:pt x="396" y="367"/>
                        </a:lnTo>
                        <a:lnTo>
                          <a:pt x="467" y="379"/>
                        </a:lnTo>
                        <a:lnTo>
                          <a:pt x="514" y="402"/>
                        </a:lnTo>
                        <a:lnTo>
                          <a:pt x="538" y="367"/>
                        </a:lnTo>
                        <a:lnTo>
                          <a:pt x="514" y="343"/>
                        </a:lnTo>
                        <a:lnTo>
                          <a:pt x="437" y="314"/>
                        </a:lnTo>
                        <a:lnTo>
                          <a:pt x="390" y="296"/>
                        </a:lnTo>
                        <a:lnTo>
                          <a:pt x="396" y="261"/>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62944" name="Freeform 19"/>
                  <p:cNvSpPr>
                    <a:spLocks/>
                  </p:cNvSpPr>
                  <p:nvPr/>
                </p:nvSpPr>
                <p:spPr bwMode="auto">
                  <a:xfrm>
                    <a:off x="1535" y="3153"/>
                    <a:ext cx="331" cy="899"/>
                  </a:xfrm>
                  <a:custGeom>
                    <a:avLst/>
                    <a:gdLst>
                      <a:gd name="T0" fmla="*/ 83 w 331"/>
                      <a:gd name="T1" fmla="*/ 0 h 899"/>
                      <a:gd name="T2" fmla="*/ 142 w 331"/>
                      <a:gd name="T3" fmla="*/ 6 h 899"/>
                      <a:gd name="T4" fmla="*/ 184 w 331"/>
                      <a:gd name="T5" fmla="*/ 84 h 899"/>
                      <a:gd name="T6" fmla="*/ 172 w 331"/>
                      <a:gd name="T7" fmla="*/ 161 h 899"/>
                      <a:gd name="T8" fmla="*/ 154 w 331"/>
                      <a:gd name="T9" fmla="*/ 320 h 899"/>
                      <a:gd name="T10" fmla="*/ 160 w 331"/>
                      <a:gd name="T11" fmla="*/ 420 h 899"/>
                      <a:gd name="T12" fmla="*/ 154 w 331"/>
                      <a:gd name="T13" fmla="*/ 521 h 899"/>
                      <a:gd name="T14" fmla="*/ 107 w 331"/>
                      <a:gd name="T15" fmla="*/ 728 h 899"/>
                      <a:gd name="T16" fmla="*/ 95 w 331"/>
                      <a:gd name="T17" fmla="*/ 781 h 899"/>
                      <a:gd name="T18" fmla="*/ 107 w 331"/>
                      <a:gd name="T19" fmla="*/ 793 h 899"/>
                      <a:gd name="T20" fmla="*/ 172 w 331"/>
                      <a:gd name="T21" fmla="*/ 758 h 899"/>
                      <a:gd name="T22" fmla="*/ 278 w 331"/>
                      <a:gd name="T23" fmla="*/ 740 h 899"/>
                      <a:gd name="T24" fmla="*/ 331 w 331"/>
                      <a:gd name="T25" fmla="*/ 764 h 899"/>
                      <a:gd name="T26" fmla="*/ 325 w 331"/>
                      <a:gd name="T27" fmla="*/ 805 h 899"/>
                      <a:gd name="T28" fmla="*/ 254 w 331"/>
                      <a:gd name="T29" fmla="*/ 823 h 899"/>
                      <a:gd name="T30" fmla="*/ 172 w 331"/>
                      <a:gd name="T31" fmla="*/ 829 h 899"/>
                      <a:gd name="T32" fmla="*/ 89 w 331"/>
                      <a:gd name="T33" fmla="*/ 864 h 899"/>
                      <a:gd name="T34" fmla="*/ 24 w 331"/>
                      <a:gd name="T35" fmla="*/ 899 h 899"/>
                      <a:gd name="T36" fmla="*/ 0 w 331"/>
                      <a:gd name="T37" fmla="*/ 882 h 899"/>
                      <a:gd name="T38" fmla="*/ 0 w 331"/>
                      <a:gd name="T39" fmla="*/ 823 h 899"/>
                      <a:gd name="T40" fmla="*/ 48 w 331"/>
                      <a:gd name="T41" fmla="*/ 711 h 899"/>
                      <a:gd name="T42" fmla="*/ 72 w 331"/>
                      <a:gd name="T43" fmla="*/ 580 h 899"/>
                      <a:gd name="T44" fmla="*/ 83 w 331"/>
                      <a:gd name="T45" fmla="*/ 397 h 899"/>
                      <a:gd name="T46" fmla="*/ 60 w 331"/>
                      <a:gd name="T47" fmla="*/ 232 h 899"/>
                      <a:gd name="T48" fmla="*/ 35 w 331"/>
                      <a:gd name="T49" fmla="*/ 102 h 899"/>
                      <a:gd name="T50" fmla="*/ 60 w 331"/>
                      <a:gd name="T51" fmla="*/ 0 h 899"/>
                      <a:gd name="T52" fmla="*/ 83 w 331"/>
                      <a:gd name="T53" fmla="*/ 0 h 89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31"/>
                      <a:gd name="T82" fmla="*/ 0 h 899"/>
                      <a:gd name="T83" fmla="*/ 331 w 331"/>
                      <a:gd name="T84" fmla="*/ 899 h 89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31" h="899">
                        <a:moveTo>
                          <a:pt x="83" y="0"/>
                        </a:moveTo>
                        <a:lnTo>
                          <a:pt x="142" y="6"/>
                        </a:lnTo>
                        <a:lnTo>
                          <a:pt x="184" y="84"/>
                        </a:lnTo>
                        <a:lnTo>
                          <a:pt x="172" y="161"/>
                        </a:lnTo>
                        <a:lnTo>
                          <a:pt x="154" y="320"/>
                        </a:lnTo>
                        <a:lnTo>
                          <a:pt x="160" y="420"/>
                        </a:lnTo>
                        <a:lnTo>
                          <a:pt x="154" y="521"/>
                        </a:lnTo>
                        <a:lnTo>
                          <a:pt x="107" y="728"/>
                        </a:lnTo>
                        <a:lnTo>
                          <a:pt x="95" y="781"/>
                        </a:lnTo>
                        <a:lnTo>
                          <a:pt x="107" y="793"/>
                        </a:lnTo>
                        <a:lnTo>
                          <a:pt x="172" y="758"/>
                        </a:lnTo>
                        <a:lnTo>
                          <a:pt x="278" y="740"/>
                        </a:lnTo>
                        <a:lnTo>
                          <a:pt x="331" y="764"/>
                        </a:lnTo>
                        <a:lnTo>
                          <a:pt x="325" y="805"/>
                        </a:lnTo>
                        <a:lnTo>
                          <a:pt x="254" y="823"/>
                        </a:lnTo>
                        <a:lnTo>
                          <a:pt x="172" y="829"/>
                        </a:lnTo>
                        <a:lnTo>
                          <a:pt x="89" y="864"/>
                        </a:lnTo>
                        <a:lnTo>
                          <a:pt x="24" y="899"/>
                        </a:lnTo>
                        <a:lnTo>
                          <a:pt x="0" y="882"/>
                        </a:lnTo>
                        <a:lnTo>
                          <a:pt x="0" y="823"/>
                        </a:lnTo>
                        <a:lnTo>
                          <a:pt x="48" y="711"/>
                        </a:lnTo>
                        <a:lnTo>
                          <a:pt x="72" y="580"/>
                        </a:lnTo>
                        <a:lnTo>
                          <a:pt x="83" y="397"/>
                        </a:lnTo>
                        <a:lnTo>
                          <a:pt x="60" y="232"/>
                        </a:lnTo>
                        <a:lnTo>
                          <a:pt x="35" y="102"/>
                        </a:lnTo>
                        <a:lnTo>
                          <a:pt x="60" y="0"/>
                        </a:lnTo>
                        <a:lnTo>
                          <a:pt x="83" y="0"/>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62945" name="Freeform 20"/>
                  <p:cNvSpPr>
                    <a:spLocks/>
                  </p:cNvSpPr>
                  <p:nvPr/>
                </p:nvSpPr>
                <p:spPr bwMode="auto">
                  <a:xfrm>
                    <a:off x="1718" y="3071"/>
                    <a:ext cx="532" cy="1047"/>
                  </a:xfrm>
                  <a:custGeom>
                    <a:avLst/>
                    <a:gdLst>
                      <a:gd name="T0" fmla="*/ 113 w 532"/>
                      <a:gd name="T1" fmla="*/ 11 h 1047"/>
                      <a:gd name="T2" fmla="*/ 30 w 532"/>
                      <a:gd name="T3" fmla="*/ 0 h 1047"/>
                      <a:gd name="T4" fmla="*/ 0 w 532"/>
                      <a:gd name="T5" fmla="*/ 59 h 1047"/>
                      <a:gd name="T6" fmla="*/ 30 w 532"/>
                      <a:gd name="T7" fmla="*/ 130 h 1047"/>
                      <a:gd name="T8" fmla="*/ 113 w 532"/>
                      <a:gd name="T9" fmla="*/ 248 h 1047"/>
                      <a:gd name="T10" fmla="*/ 177 w 532"/>
                      <a:gd name="T11" fmla="*/ 420 h 1047"/>
                      <a:gd name="T12" fmla="*/ 201 w 532"/>
                      <a:gd name="T13" fmla="*/ 561 h 1047"/>
                      <a:gd name="T14" fmla="*/ 189 w 532"/>
                      <a:gd name="T15" fmla="*/ 709 h 1047"/>
                      <a:gd name="T16" fmla="*/ 166 w 532"/>
                      <a:gd name="T17" fmla="*/ 899 h 1047"/>
                      <a:gd name="T18" fmla="*/ 142 w 532"/>
                      <a:gd name="T19" fmla="*/ 1005 h 1047"/>
                      <a:gd name="T20" fmla="*/ 154 w 532"/>
                      <a:gd name="T21" fmla="*/ 1047 h 1047"/>
                      <a:gd name="T22" fmla="*/ 195 w 532"/>
                      <a:gd name="T23" fmla="*/ 1047 h 1047"/>
                      <a:gd name="T24" fmla="*/ 272 w 532"/>
                      <a:gd name="T25" fmla="*/ 1011 h 1047"/>
                      <a:gd name="T26" fmla="*/ 390 w 532"/>
                      <a:gd name="T27" fmla="*/ 987 h 1047"/>
                      <a:gd name="T28" fmla="*/ 515 w 532"/>
                      <a:gd name="T29" fmla="*/ 987 h 1047"/>
                      <a:gd name="T30" fmla="*/ 532 w 532"/>
                      <a:gd name="T31" fmla="*/ 952 h 1047"/>
                      <a:gd name="T32" fmla="*/ 462 w 532"/>
                      <a:gd name="T33" fmla="*/ 905 h 1047"/>
                      <a:gd name="T34" fmla="*/ 425 w 532"/>
                      <a:gd name="T35" fmla="*/ 905 h 1047"/>
                      <a:gd name="T36" fmla="*/ 272 w 532"/>
                      <a:gd name="T37" fmla="*/ 952 h 1047"/>
                      <a:gd name="T38" fmla="*/ 225 w 532"/>
                      <a:gd name="T39" fmla="*/ 970 h 1047"/>
                      <a:gd name="T40" fmla="*/ 213 w 532"/>
                      <a:gd name="T41" fmla="*/ 946 h 1047"/>
                      <a:gd name="T42" fmla="*/ 236 w 532"/>
                      <a:gd name="T43" fmla="*/ 793 h 1047"/>
                      <a:gd name="T44" fmla="*/ 266 w 532"/>
                      <a:gd name="T45" fmla="*/ 626 h 1047"/>
                      <a:gd name="T46" fmla="*/ 272 w 532"/>
                      <a:gd name="T47" fmla="*/ 479 h 1047"/>
                      <a:gd name="T48" fmla="*/ 248 w 532"/>
                      <a:gd name="T49" fmla="*/ 331 h 1047"/>
                      <a:gd name="T50" fmla="*/ 207 w 532"/>
                      <a:gd name="T51" fmla="*/ 160 h 1047"/>
                      <a:gd name="T52" fmla="*/ 160 w 532"/>
                      <a:gd name="T53" fmla="*/ 29 h 1047"/>
                      <a:gd name="T54" fmla="*/ 113 w 532"/>
                      <a:gd name="T55" fmla="*/ 11 h 104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32"/>
                      <a:gd name="T85" fmla="*/ 0 h 1047"/>
                      <a:gd name="T86" fmla="*/ 532 w 532"/>
                      <a:gd name="T87" fmla="*/ 1047 h 104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32" h="1047">
                        <a:moveTo>
                          <a:pt x="113" y="11"/>
                        </a:moveTo>
                        <a:lnTo>
                          <a:pt x="30" y="0"/>
                        </a:lnTo>
                        <a:lnTo>
                          <a:pt x="0" y="59"/>
                        </a:lnTo>
                        <a:lnTo>
                          <a:pt x="30" y="130"/>
                        </a:lnTo>
                        <a:lnTo>
                          <a:pt x="113" y="248"/>
                        </a:lnTo>
                        <a:lnTo>
                          <a:pt x="177" y="420"/>
                        </a:lnTo>
                        <a:lnTo>
                          <a:pt x="201" y="561"/>
                        </a:lnTo>
                        <a:lnTo>
                          <a:pt x="189" y="709"/>
                        </a:lnTo>
                        <a:lnTo>
                          <a:pt x="166" y="899"/>
                        </a:lnTo>
                        <a:lnTo>
                          <a:pt x="142" y="1005"/>
                        </a:lnTo>
                        <a:lnTo>
                          <a:pt x="154" y="1047"/>
                        </a:lnTo>
                        <a:lnTo>
                          <a:pt x="195" y="1047"/>
                        </a:lnTo>
                        <a:lnTo>
                          <a:pt x="272" y="1011"/>
                        </a:lnTo>
                        <a:lnTo>
                          <a:pt x="390" y="987"/>
                        </a:lnTo>
                        <a:lnTo>
                          <a:pt x="515" y="987"/>
                        </a:lnTo>
                        <a:lnTo>
                          <a:pt x="532" y="952"/>
                        </a:lnTo>
                        <a:lnTo>
                          <a:pt x="462" y="905"/>
                        </a:lnTo>
                        <a:lnTo>
                          <a:pt x="425" y="905"/>
                        </a:lnTo>
                        <a:lnTo>
                          <a:pt x="272" y="952"/>
                        </a:lnTo>
                        <a:lnTo>
                          <a:pt x="225" y="970"/>
                        </a:lnTo>
                        <a:lnTo>
                          <a:pt x="213" y="946"/>
                        </a:lnTo>
                        <a:lnTo>
                          <a:pt x="236" y="793"/>
                        </a:lnTo>
                        <a:lnTo>
                          <a:pt x="266" y="626"/>
                        </a:lnTo>
                        <a:lnTo>
                          <a:pt x="272" y="479"/>
                        </a:lnTo>
                        <a:lnTo>
                          <a:pt x="248" y="331"/>
                        </a:lnTo>
                        <a:lnTo>
                          <a:pt x="207" y="160"/>
                        </a:lnTo>
                        <a:lnTo>
                          <a:pt x="160" y="29"/>
                        </a:lnTo>
                        <a:lnTo>
                          <a:pt x="113" y="11"/>
                        </a:lnTo>
                        <a:close/>
                      </a:path>
                    </a:pathLst>
                  </a:custGeom>
                  <a:solidFill>
                    <a:srgbClr val="000000"/>
                  </a:solidFill>
                  <a:ln w="9525">
                    <a:noFill/>
                    <a:round/>
                    <a:headEnd/>
                    <a:tailEnd/>
                  </a:ln>
                </p:spPr>
                <p:txBody>
                  <a:bodyPr>
                    <a:prstTxWarp prst="textNoShape">
                      <a:avLst/>
                    </a:prstTxWarp>
                  </a:bodyPr>
                  <a:lstStyle/>
                  <a:p>
                    <a:endParaRPr lang="en-US" dirty="0"/>
                  </a:p>
                </p:txBody>
              </p:sp>
            </p:grpSp>
          </p:grpSp>
          <p:sp>
            <p:nvSpPr>
              <p:cNvPr id="62937" name="Text Box 21"/>
              <p:cNvSpPr txBox="1">
                <a:spLocks noChangeArrowheads="1"/>
              </p:cNvSpPr>
              <p:nvPr/>
            </p:nvSpPr>
            <p:spPr bwMode="auto">
              <a:xfrm rot="682810">
                <a:off x="2601550" y="1630861"/>
                <a:ext cx="642775" cy="554249"/>
              </a:xfrm>
              <a:prstGeom prst="rect">
                <a:avLst/>
              </a:prstGeom>
              <a:noFill/>
              <a:ln w="9525">
                <a:noFill/>
                <a:miter lim="800000"/>
                <a:headEnd/>
                <a:tailEnd/>
              </a:ln>
            </p:spPr>
            <p:txBody>
              <a:bodyPr wrap="none">
                <a:prstTxWarp prst="textNoShape">
                  <a:avLst/>
                </a:prstTxWarp>
                <a:spAutoFit/>
              </a:bodyPr>
              <a:lstStyle/>
              <a:p>
                <a:r>
                  <a:rPr lang="en-GB" sz="500" b="1" dirty="0">
                    <a:latin typeface="Century Gothic" pitchFamily="-1" charset="0"/>
                  </a:rPr>
                  <a:t>1. </a:t>
                </a:r>
                <a:r>
                  <a:rPr lang="en-GB" sz="500" b="1" dirty="0" err="1">
                    <a:latin typeface="Century Gothic" pitchFamily="-1" charset="0"/>
                  </a:rPr>
                  <a:t>Lsdakjflafj</a:t>
                </a:r>
                <a:endParaRPr lang="en-GB" sz="500" b="1" dirty="0">
                  <a:latin typeface="Century Gothic" pitchFamily="-1" charset="0"/>
                </a:endParaRPr>
              </a:p>
              <a:p>
                <a:r>
                  <a:rPr lang="en-GB" sz="500" b="1" dirty="0">
                    <a:latin typeface="Century Gothic" pitchFamily="-1" charset="0"/>
                  </a:rPr>
                  <a:t>2. </a:t>
                </a:r>
                <a:r>
                  <a:rPr lang="en-GB" sz="500" b="1" dirty="0" err="1">
                    <a:latin typeface="Century Gothic" pitchFamily="-1" charset="0"/>
                  </a:rPr>
                  <a:t>Aölkdfjlka</a:t>
                </a:r>
                <a:endParaRPr lang="en-GB" sz="500" b="1" dirty="0">
                  <a:latin typeface="Century Gothic" pitchFamily="-1" charset="0"/>
                </a:endParaRPr>
              </a:p>
              <a:p>
                <a:r>
                  <a:rPr lang="en-GB" sz="500" b="1" dirty="0">
                    <a:latin typeface="Century Gothic" pitchFamily="-1" charset="0"/>
                  </a:rPr>
                  <a:t>3. </a:t>
                </a:r>
                <a:r>
                  <a:rPr lang="en-GB" sz="500" b="1" dirty="0" err="1">
                    <a:latin typeface="Century Gothic" pitchFamily="-1" charset="0"/>
                  </a:rPr>
                  <a:t>Aöldkflakf</a:t>
                </a:r>
                <a:endParaRPr lang="en-GB" sz="500" b="1" dirty="0">
                  <a:latin typeface="Century Gothic" pitchFamily="-1" charset="0"/>
                </a:endParaRPr>
              </a:p>
              <a:p>
                <a:r>
                  <a:rPr lang="en-GB" sz="500" b="1" dirty="0">
                    <a:latin typeface="Century Gothic" pitchFamily="-1" charset="0"/>
                  </a:rPr>
                  <a:t>4. </a:t>
                </a:r>
                <a:r>
                  <a:rPr lang="en-GB" sz="500" b="1" dirty="0" err="1">
                    <a:latin typeface="Century Gothic" pitchFamily="-1" charset="0"/>
                  </a:rPr>
                  <a:t>Aökdlkajdf</a:t>
                </a:r>
                <a:endParaRPr lang="en-GB" sz="500" b="1" dirty="0">
                  <a:latin typeface="Century Gothic" pitchFamily="-1" charset="0"/>
                </a:endParaRPr>
              </a:p>
              <a:p>
                <a:r>
                  <a:rPr lang="en-GB" sz="500" b="1" dirty="0">
                    <a:latin typeface="Century Gothic" pitchFamily="-1" charset="0"/>
                  </a:rPr>
                  <a:t>5. </a:t>
                </a:r>
                <a:r>
                  <a:rPr lang="en-GB" sz="500" b="1" dirty="0" err="1">
                    <a:latin typeface="Century Gothic" pitchFamily="-1" charset="0"/>
                  </a:rPr>
                  <a:t>Aölkdf</a:t>
                </a:r>
                <a:endParaRPr lang="en-GB" sz="500" b="1" dirty="0">
                  <a:latin typeface="Century Gothic" pitchFamily="-1" charset="0"/>
                </a:endParaRPr>
              </a:p>
              <a:p>
                <a:endParaRPr lang="en-GB" sz="500" b="1" dirty="0">
                  <a:latin typeface="Century Gothic" pitchFamily="-1" charset="0"/>
                </a:endParaRPr>
              </a:p>
            </p:txBody>
          </p:sp>
        </p:grpSp>
      </p:grpSp>
      <p:grpSp>
        <p:nvGrpSpPr>
          <p:cNvPr id="6" name="Group 480"/>
          <p:cNvGrpSpPr>
            <a:grpSpLocks/>
          </p:cNvGrpSpPr>
          <p:nvPr/>
        </p:nvGrpSpPr>
        <p:grpSpPr bwMode="auto">
          <a:xfrm>
            <a:off x="5057775" y="1676400"/>
            <a:ext cx="3844925" cy="925513"/>
            <a:chOff x="5480564" y="1675629"/>
            <a:chExt cx="4162999" cy="925513"/>
          </a:xfrm>
        </p:grpSpPr>
        <p:sp>
          <p:nvSpPr>
            <p:cNvPr id="62910" name="Text Box 5"/>
            <p:cNvSpPr txBox="1">
              <a:spLocks noChangeArrowheads="1"/>
            </p:cNvSpPr>
            <p:nvPr/>
          </p:nvSpPr>
          <p:spPr bwMode="auto">
            <a:xfrm>
              <a:off x="5480564" y="1675629"/>
              <a:ext cx="3021864" cy="584775"/>
            </a:xfrm>
            <a:prstGeom prst="rect">
              <a:avLst/>
            </a:prstGeom>
            <a:noFill/>
            <a:ln w="9525">
              <a:noFill/>
              <a:miter lim="800000"/>
              <a:headEnd/>
              <a:tailEnd/>
            </a:ln>
          </p:spPr>
          <p:txBody>
            <a:bodyPr>
              <a:prstTxWarp prst="textNoShape">
                <a:avLst/>
              </a:prstTxWarp>
              <a:spAutoFit/>
            </a:bodyPr>
            <a:lstStyle/>
            <a:p>
              <a:r>
                <a:rPr lang="en-GB" sz="1600" b="1">
                  <a:solidFill>
                    <a:srgbClr val="660066"/>
                  </a:solidFill>
                  <a:latin typeface="Century Gothic" pitchFamily="-1" charset="0"/>
                </a:rPr>
                <a:t>Likes freedom to explore </a:t>
              </a:r>
            </a:p>
            <a:p>
              <a:r>
                <a:rPr lang="en-GB" sz="1600" b="1">
                  <a:solidFill>
                    <a:srgbClr val="660066"/>
                  </a:solidFill>
                  <a:latin typeface="Century Gothic" pitchFamily="-1" charset="0"/>
                </a:rPr>
                <a:t>without limits</a:t>
              </a:r>
            </a:p>
          </p:txBody>
        </p:sp>
        <p:grpSp>
          <p:nvGrpSpPr>
            <p:cNvPr id="62911" name="Group 474"/>
            <p:cNvGrpSpPr>
              <a:grpSpLocks/>
            </p:cNvGrpSpPr>
            <p:nvPr/>
          </p:nvGrpSpPr>
          <p:grpSpPr bwMode="auto">
            <a:xfrm>
              <a:off x="8033657" y="1686742"/>
              <a:ext cx="1609906" cy="914400"/>
              <a:chOff x="6494463" y="1543050"/>
              <a:chExt cx="1738312" cy="914400"/>
            </a:xfrm>
          </p:grpSpPr>
          <p:sp>
            <p:nvSpPr>
              <p:cNvPr id="62912" name="Freeform 22"/>
              <p:cNvSpPr>
                <a:spLocks/>
              </p:cNvSpPr>
              <p:nvPr/>
            </p:nvSpPr>
            <p:spPr bwMode="auto">
              <a:xfrm>
                <a:off x="6494463" y="1955800"/>
                <a:ext cx="1738312" cy="501650"/>
              </a:xfrm>
              <a:custGeom>
                <a:avLst/>
                <a:gdLst>
                  <a:gd name="T0" fmla="*/ 2147483647 w 2273"/>
                  <a:gd name="T1" fmla="*/ 2147483647 h 1264"/>
                  <a:gd name="T2" fmla="*/ 2147483647 w 2273"/>
                  <a:gd name="T3" fmla="*/ 2147483647 h 1264"/>
                  <a:gd name="T4" fmla="*/ 2147483647 w 2273"/>
                  <a:gd name="T5" fmla="*/ 2147483647 h 1264"/>
                  <a:gd name="T6" fmla="*/ 2147483647 w 2273"/>
                  <a:gd name="T7" fmla="*/ 2147483647 h 1264"/>
                  <a:gd name="T8" fmla="*/ 2147483647 w 2273"/>
                  <a:gd name="T9" fmla="*/ 2147483647 h 1264"/>
                  <a:gd name="T10" fmla="*/ 2147483647 w 2273"/>
                  <a:gd name="T11" fmla="*/ 2147483647 h 1264"/>
                  <a:gd name="T12" fmla="*/ 2147483647 w 2273"/>
                  <a:gd name="T13" fmla="*/ 2147483647 h 1264"/>
                  <a:gd name="T14" fmla="*/ 2147483647 w 2273"/>
                  <a:gd name="T15" fmla="*/ 2147483647 h 1264"/>
                  <a:gd name="T16" fmla="*/ 2147483647 w 2273"/>
                  <a:gd name="T17" fmla="*/ 2147483647 h 1264"/>
                  <a:gd name="T18" fmla="*/ 2147483647 w 2273"/>
                  <a:gd name="T19" fmla="*/ 2147483647 h 1264"/>
                  <a:gd name="T20" fmla="*/ 2147483647 w 2273"/>
                  <a:gd name="T21" fmla="*/ 2147483647 h 1264"/>
                  <a:gd name="T22" fmla="*/ 2147483647 w 2273"/>
                  <a:gd name="T23" fmla="*/ 2147483647 h 1264"/>
                  <a:gd name="T24" fmla="*/ 0 w 2273"/>
                  <a:gd name="T25" fmla="*/ 2147483647 h 1264"/>
                  <a:gd name="T26" fmla="*/ 2147483647 w 2273"/>
                  <a:gd name="T27" fmla="*/ 2147483647 h 1264"/>
                  <a:gd name="T28" fmla="*/ 2147483647 w 2273"/>
                  <a:gd name="T29" fmla="*/ 2147483647 h 1264"/>
                  <a:gd name="T30" fmla="*/ 2147483647 w 2273"/>
                  <a:gd name="T31" fmla="*/ 2147483647 h 1264"/>
                  <a:gd name="T32" fmla="*/ 2147483647 w 2273"/>
                  <a:gd name="T33" fmla="*/ 2147483647 h 1264"/>
                  <a:gd name="T34" fmla="*/ 2147483647 w 2273"/>
                  <a:gd name="T35" fmla="*/ 2147483647 h 1264"/>
                  <a:gd name="T36" fmla="*/ 2147483647 w 2273"/>
                  <a:gd name="T37" fmla="*/ 2147483647 h 1264"/>
                  <a:gd name="T38" fmla="*/ 2147483647 w 2273"/>
                  <a:gd name="T39" fmla="*/ 2147483647 h 1264"/>
                  <a:gd name="T40" fmla="*/ 2147483647 w 2273"/>
                  <a:gd name="T41" fmla="*/ 2147483647 h 1264"/>
                  <a:gd name="T42" fmla="*/ 2147483647 w 2273"/>
                  <a:gd name="T43" fmla="*/ 2147483647 h 1264"/>
                  <a:gd name="T44" fmla="*/ 2147483647 w 2273"/>
                  <a:gd name="T45" fmla="*/ 2147483647 h 1264"/>
                  <a:gd name="T46" fmla="*/ 2147483647 w 2273"/>
                  <a:gd name="T47" fmla="*/ 2147483647 h 1264"/>
                  <a:gd name="T48" fmla="*/ 2147483647 w 2273"/>
                  <a:gd name="T49" fmla="*/ 2147483647 h 1264"/>
                  <a:gd name="T50" fmla="*/ 2147483647 w 2273"/>
                  <a:gd name="T51" fmla="*/ 2147483647 h 1264"/>
                  <a:gd name="T52" fmla="*/ 2147483647 w 2273"/>
                  <a:gd name="T53" fmla="*/ 2147483647 h 1264"/>
                  <a:gd name="T54" fmla="*/ 2147483647 w 2273"/>
                  <a:gd name="T55" fmla="*/ 2147483647 h 1264"/>
                  <a:gd name="T56" fmla="*/ 2147483647 w 2273"/>
                  <a:gd name="T57" fmla="*/ 2147483647 h 1264"/>
                  <a:gd name="T58" fmla="*/ 2147483647 w 2273"/>
                  <a:gd name="T59" fmla="*/ 2147483647 h 1264"/>
                  <a:gd name="T60" fmla="*/ 2147483647 w 2273"/>
                  <a:gd name="T61" fmla="*/ 2147483647 h 1264"/>
                  <a:gd name="T62" fmla="*/ 2147483647 w 2273"/>
                  <a:gd name="T63" fmla="*/ 2147483647 h 1264"/>
                  <a:gd name="T64" fmla="*/ 2147483647 w 2273"/>
                  <a:gd name="T65" fmla="*/ 2147483647 h 1264"/>
                  <a:gd name="T66" fmla="*/ 2147483647 w 2273"/>
                  <a:gd name="T67" fmla="*/ 2147483647 h 1264"/>
                  <a:gd name="T68" fmla="*/ 2147483647 w 2273"/>
                  <a:gd name="T69" fmla="*/ 2147483647 h 1264"/>
                  <a:gd name="T70" fmla="*/ 2147483647 w 2273"/>
                  <a:gd name="T71" fmla="*/ 2147483647 h 1264"/>
                  <a:gd name="T72" fmla="*/ 2147483647 w 2273"/>
                  <a:gd name="T73" fmla="*/ 2147483647 h 1264"/>
                  <a:gd name="T74" fmla="*/ 2147483647 w 2273"/>
                  <a:gd name="T75" fmla="*/ 2147483647 h 1264"/>
                  <a:gd name="T76" fmla="*/ 2147483647 w 2273"/>
                  <a:gd name="T77" fmla="*/ 2147483647 h 1264"/>
                  <a:gd name="T78" fmla="*/ 2147483647 w 2273"/>
                  <a:gd name="T79" fmla="*/ 2147483647 h 1264"/>
                  <a:gd name="T80" fmla="*/ 2147483647 w 2273"/>
                  <a:gd name="T81" fmla="*/ 2147483647 h 126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273"/>
                  <a:gd name="T124" fmla="*/ 0 h 1264"/>
                  <a:gd name="T125" fmla="*/ 2273 w 2273"/>
                  <a:gd name="T126" fmla="*/ 1264 h 126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273" h="1264">
                    <a:moveTo>
                      <a:pt x="2273" y="1114"/>
                    </a:moveTo>
                    <a:lnTo>
                      <a:pt x="2138" y="658"/>
                    </a:lnTo>
                    <a:lnTo>
                      <a:pt x="2078" y="529"/>
                    </a:lnTo>
                    <a:lnTo>
                      <a:pt x="2027" y="426"/>
                    </a:lnTo>
                    <a:lnTo>
                      <a:pt x="1967" y="336"/>
                    </a:lnTo>
                    <a:lnTo>
                      <a:pt x="1834" y="168"/>
                    </a:lnTo>
                    <a:lnTo>
                      <a:pt x="1794" y="139"/>
                    </a:lnTo>
                    <a:lnTo>
                      <a:pt x="1742" y="107"/>
                    </a:lnTo>
                    <a:lnTo>
                      <a:pt x="1626" y="59"/>
                    </a:lnTo>
                    <a:lnTo>
                      <a:pt x="1462" y="22"/>
                    </a:lnTo>
                    <a:lnTo>
                      <a:pt x="1407" y="14"/>
                    </a:lnTo>
                    <a:lnTo>
                      <a:pt x="1338" y="6"/>
                    </a:lnTo>
                    <a:lnTo>
                      <a:pt x="1111" y="0"/>
                    </a:lnTo>
                    <a:lnTo>
                      <a:pt x="1033" y="2"/>
                    </a:lnTo>
                    <a:lnTo>
                      <a:pt x="938" y="8"/>
                    </a:lnTo>
                    <a:lnTo>
                      <a:pt x="839" y="25"/>
                    </a:lnTo>
                    <a:lnTo>
                      <a:pt x="728" y="58"/>
                    </a:lnTo>
                    <a:lnTo>
                      <a:pt x="671" y="80"/>
                    </a:lnTo>
                    <a:lnTo>
                      <a:pt x="632" y="105"/>
                    </a:lnTo>
                    <a:lnTo>
                      <a:pt x="585" y="140"/>
                    </a:lnTo>
                    <a:lnTo>
                      <a:pt x="526" y="203"/>
                    </a:lnTo>
                    <a:lnTo>
                      <a:pt x="464" y="300"/>
                    </a:lnTo>
                    <a:lnTo>
                      <a:pt x="310" y="679"/>
                    </a:lnTo>
                    <a:lnTo>
                      <a:pt x="129" y="977"/>
                    </a:lnTo>
                    <a:lnTo>
                      <a:pt x="129" y="1000"/>
                    </a:lnTo>
                    <a:lnTo>
                      <a:pt x="0" y="1264"/>
                    </a:lnTo>
                    <a:lnTo>
                      <a:pt x="116" y="1161"/>
                    </a:lnTo>
                    <a:lnTo>
                      <a:pt x="219" y="943"/>
                    </a:lnTo>
                    <a:lnTo>
                      <a:pt x="374" y="702"/>
                    </a:lnTo>
                    <a:lnTo>
                      <a:pt x="396" y="680"/>
                    </a:lnTo>
                    <a:lnTo>
                      <a:pt x="414" y="641"/>
                    </a:lnTo>
                    <a:lnTo>
                      <a:pt x="427" y="600"/>
                    </a:lnTo>
                    <a:lnTo>
                      <a:pt x="467" y="471"/>
                    </a:lnTo>
                    <a:lnTo>
                      <a:pt x="503" y="415"/>
                    </a:lnTo>
                    <a:lnTo>
                      <a:pt x="535" y="380"/>
                    </a:lnTo>
                    <a:lnTo>
                      <a:pt x="579" y="347"/>
                    </a:lnTo>
                    <a:lnTo>
                      <a:pt x="616" y="330"/>
                    </a:lnTo>
                    <a:lnTo>
                      <a:pt x="646" y="323"/>
                    </a:lnTo>
                    <a:lnTo>
                      <a:pt x="656" y="342"/>
                    </a:lnTo>
                    <a:lnTo>
                      <a:pt x="650" y="371"/>
                    </a:lnTo>
                    <a:lnTo>
                      <a:pt x="625" y="410"/>
                    </a:lnTo>
                    <a:lnTo>
                      <a:pt x="632" y="446"/>
                    </a:lnTo>
                    <a:lnTo>
                      <a:pt x="646" y="462"/>
                    </a:lnTo>
                    <a:lnTo>
                      <a:pt x="680" y="457"/>
                    </a:lnTo>
                    <a:lnTo>
                      <a:pt x="711" y="441"/>
                    </a:lnTo>
                    <a:lnTo>
                      <a:pt x="761" y="410"/>
                    </a:lnTo>
                    <a:lnTo>
                      <a:pt x="813" y="346"/>
                    </a:lnTo>
                    <a:lnTo>
                      <a:pt x="860" y="308"/>
                    </a:lnTo>
                    <a:lnTo>
                      <a:pt x="926" y="267"/>
                    </a:lnTo>
                    <a:lnTo>
                      <a:pt x="981" y="255"/>
                    </a:lnTo>
                    <a:lnTo>
                      <a:pt x="1028" y="262"/>
                    </a:lnTo>
                    <a:lnTo>
                      <a:pt x="1089" y="281"/>
                    </a:lnTo>
                    <a:lnTo>
                      <a:pt x="1123" y="300"/>
                    </a:lnTo>
                    <a:lnTo>
                      <a:pt x="1179" y="328"/>
                    </a:lnTo>
                    <a:lnTo>
                      <a:pt x="1245" y="342"/>
                    </a:lnTo>
                    <a:lnTo>
                      <a:pt x="1320" y="344"/>
                    </a:lnTo>
                    <a:lnTo>
                      <a:pt x="1356" y="335"/>
                    </a:lnTo>
                    <a:lnTo>
                      <a:pt x="1441" y="316"/>
                    </a:lnTo>
                    <a:lnTo>
                      <a:pt x="1496" y="316"/>
                    </a:lnTo>
                    <a:lnTo>
                      <a:pt x="1536" y="323"/>
                    </a:lnTo>
                    <a:lnTo>
                      <a:pt x="1592" y="355"/>
                    </a:lnTo>
                    <a:lnTo>
                      <a:pt x="1639" y="388"/>
                    </a:lnTo>
                    <a:lnTo>
                      <a:pt x="1663" y="402"/>
                    </a:lnTo>
                    <a:lnTo>
                      <a:pt x="1678" y="392"/>
                    </a:lnTo>
                    <a:lnTo>
                      <a:pt x="1689" y="375"/>
                    </a:lnTo>
                    <a:lnTo>
                      <a:pt x="1676" y="334"/>
                    </a:lnTo>
                    <a:lnTo>
                      <a:pt x="1678" y="312"/>
                    </a:lnTo>
                    <a:lnTo>
                      <a:pt x="1704" y="305"/>
                    </a:lnTo>
                    <a:lnTo>
                      <a:pt x="1744" y="322"/>
                    </a:lnTo>
                    <a:lnTo>
                      <a:pt x="1806" y="375"/>
                    </a:lnTo>
                    <a:lnTo>
                      <a:pt x="1837" y="402"/>
                    </a:lnTo>
                    <a:lnTo>
                      <a:pt x="1868" y="422"/>
                    </a:lnTo>
                    <a:lnTo>
                      <a:pt x="1909" y="443"/>
                    </a:lnTo>
                    <a:lnTo>
                      <a:pt x="1946" y="468"/>
                    </a:lnTo>
                    <a:lnTo>
                      <a:pt x="1986" y="515"/>
                    </a:lnTo>
                    <a:lnTo>
                      <a:pt x="2019" y="584"/>
                    </a:lnTo>
                    <a:lnTo>
                      <a:pt x="2040" y="633"/>
                    </a:lnTo>
                    <a:lnTo>
                      <a:pt x="2072" y="740"/>
                    </a:lnTo>
                    <a:lnTo>
                      <a:pt x="2091" y="851"/>
                    </a:lnTo>
                    <a:lnTo>
                      <a:pt x="2156" y="1000"/>
                    </a:lnTo>
                    <a:lnTo>
                      <a:pt x="2207" y="1104"/>
                    </a:lnTo>
                    <a:lnTo>
                      <a:pt x="2273" y="1114"/>
                    </a:lnTo>
                    <a:close/>
                  </a:path>
                </a:pathLst>
              </a:custGeom>
              <a:solidFill>
                <a:srgbClr val="4D4D4D"/>
              </a:solidFill>
              <a:ln w="9525">
                <a:noFill/>
                <a:round/>
                <a:headEnd/>
                <a:tailEnd/>
              </a:ln>
            </p:spPr>
            <p:txBody>
              <a:bodyPr>
                <a:prstTxWarp prst="textNoShape">
                  <a:avLst/>
                </a:prstTxWarp>
              </a:bodyPr>
              <a:lstStyle/>
              <a:p>
                <a:endParaRPr lang="en-US"/>
              </a:p>
            </p:txBody>
          </p:sp>
          <p:grpSp>
            <p:nvGrpSpPr>
              <p:cNvPr id="62913" name="Group 23"/>
              <p:cNvGrpSpPr>
                <a:grpSpLocks/>
              </p:cNvGrpSpPr>
              <p:nvPr/>
            </p:nvGrpSpPr>
            <p:grpSpPr bwMode="auto">
              <a:xfrm>
                <a:off x="6835775" y="1679575"/>
                <a:ext cx="238125" cy="149225"/>
                <a:chOff x="2981" y="1410"/>
                <a:chExt cx="104" cy="126"/>
              </a:xfrm>
            </p:grpSpPr>
            <p:sp>
              <p:nvSpPr>
                <p:cNvPr id="62931" name="Freeform 24"/>
                <p:cNvSpPr>
                  <a:spLocks/>
                </p:cNvSpPr>
                <p:nvPr/>
              </p:nvSpPr>
              <p:spPr bwMode="auto">
                <a:xfrm>
                  <a:off x="2981" y="1410"/>
                  <a:ext cx="104" cy="126"/>
                </a:xfrm>
                <a:custGeom>
                  <a:avLst/>
                  <a:gdLst>
                    <a:gd name="T0" fmla="*/ 0 w 312"/>
                    <a:gd name="T1" fmla="*/ 0 h 379"/>
                    <a:gd name="T2" fmla="*/ 0 w 312"/>
                    <a:gd name="T3" fmla="*/ 0 h 379"/>
                    <a:gd name="T4" fmla="*/ 0 w 312"/>
                    <a:gd name="T5" fmla="*/ 0 h 379"/>
                    <a:gd name="T6" fmla="*/ 0 w 312"/>
                    <a:gd name="T7" fmla="*/ 0 h 379"/>
                    <a:gd name="T8" fmla="*/ 0 w 312"/>
                    <a:gd name="T9" fmla="*/ 0 h 379"/>
                    <a:gd name="T10" fmla="*/ 0 w 312"/>
                    <a:gd name="T11" fmla="*/ 0 h 379"/>
                    <a:gd name="T12" fmla="*/ 0 w 312"/>
                    <a:gd name="T13" fmla="*/ 0 h 379"/>
                    <a:gd name="T14" fmla="*/ 0 w 312"/>
                    <a:gd name="T15" fmla="*/ 0 h 379"/>
                    <a:gd name="T16" fmla="*/ 0 w 312"/>
                    <a:gd name="T17" fmla="*/ 0 h 379"/>
                    <a:gd name="T18" fmla="*/ 0 w 312"/>
                    <a:gd name="T19" fmla="*/ 0 h 379"/>
                    <a:gd name="T20" fmla="*/ 0 w 312"/>
                    <a:gd name="T21" fmla="*/ 0 h 379"/>
                    <a:gd name="T22" fmla="*/ 0 w 312"/>
                    <a:gd name="T23" fmla="*/ 0 h 379"/>
                    <a:gd name="T24" fmla="*/ 0 w 312"/>
                    <a:gd name="T25" fmla="*/ 0 h 379"/>
                    <a:gd name="T26" fmla="*/ 0 w 312"/>
                    <a:gd name="T27" fmla="*/ 0 h 379"/>
                    <a:gd name="T28" fmla="*/ 0 w 312"/>
                    <a:gd name="T29" fmla="*/ 0 h 379"/>
                    <a:gd name="T30" fmla="*/ 0 w 312"/>
                    <a:gd name="T31" fmla="*/ 0 h 379"/>
                    <a:gd name="T32" fmla="*/ 0 w 312"/>
                    <a:gd name="T33" fmla="*/ 0 h 379"/>
                    <a:gd name="T34" fmla="*/ 0 w 312"/>
                    <a:gd name="T35" fmla="*/ 0 h 379"/>
                    <a:gd name="T36" fmla="*/ 0 w 312"/>
                    <a:gd name="T37" fmla="*/ 0 h 379"/>
                    <a:gd name="T38" fmla="*/ 0 w 312"/>
                    <a:gd name="T39" fmla="*/ 0 h 379"/>
                    <a:gd name="T40" fmla="*/ 0 w 312"/>
                    <a:gd name="T41" fmla="*/ 0 h 379"/>
                    <a:gd name="T42" fmla="*/ 0 w 312"/>
                    <a:gd name="T43" fmla="*/ 0 h 379"/>
                    <a:gd name="T44" fmla="*/ 0 w 312"/>
                    <a:gd name="T45" fmla="*/ 0 h 379"/>
                    <a:gd name="T46" fmla="*/ 0 w 312"/>
                    <a:gd name="T47" fmla="*/ 0 h 379"/>
                    <a:gd name="T48" fmla="*/ 0 w 312"/>
                    <a:gd name="T49" fmla="*/ 0 h 379"/>
                    <a:gd name="T50" fmla="*/ 0 w 312"/>
                    <a:gd name="T51" fmla="*/ 0 h 379"/>
                    <a:gd name="T52" fmla="*/ 0 w 312"/>
                    <a:gd name="T53" fmla="*/ 0 h 379"/>
                    <a:gd name="T54" fmla="*/ 0 w 312"/>
                    <a:gd name="T55" fmla="*/ 0 h 379"/>
                    <a:gd name="T56" fmla="*/ 0 w 312"/>
                    <a:gd name="T57" fmla="*/ 0 h 379"/>
                    <a:gd name="T58" fmla="*/ 0 w 312"/>
                    <a:gd name="T59" fmla="*/ 0 h 379"/>
                    <a:gd name="T60" fmla="*/ 0 w 312"/>
                    <a:gd name="T61" fmla="*/ 0 h 379"/>
                    <a:gd name="T62" fmla="*/ 0 w 312"/>
                    <a:gd name="T63" fmla="*/ 0 h 379"/>
                    <a:gd name="T64" fmla="*/ 0 w 312"/>
                    <a:gd name="T65" fmla="*/ 0 h 379"/>
                    <a:gd name="T66" fmla="*/ 0 w 312"/>
                    <a:gd name="T67" fmla="*/ 0 h 379"/>
                    <a:gd name="T68" fmla="*/ 0 w 312"/>
                    <a:gd name="T69" fmla="*/ 0 h 379"/>
                    <a:gd name="T70" fmla="*/ 0 w 312"/>
                    <a:gd name="T71" fmla="*/ 0 h 37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12"/>
                    <a:gd name="T109" fmla="*/ 0 h 379"/>
                    <a:gd name="T110" fmla="*/ 312 w 312"/>
                    <a:gd name="T111" fmla="*/ 379 h 37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12" h="379">
                      <a:moveTo>
                        <a:pt x="39" y="118"/>
                      </a:moveTo>
                      <a:lnTo>
                        <a:pt x="23" y="93"/>
                      </a:lnTo>
                      <a:lnTo>
                        <a:pt x="21" y="62"/>
                      </a:lnTo>
                      <a:lnTo>
                        <a:pt x="46" y="40"/>
                      </a:lnTo>
                      <a:lnTo>
                        <a:pt x="93" y="13"/>
                      </a:lnTo>
                      <a:lnTo>
                        <a:pt x="153" y="0"/>
                      </a:lnTo>
                      <a:lnTo>
                        <a:pt x="189" y="6"/>
                      </a:lnTo>
                      <a:lnTo>
                        <a:pt x="221" y="21"/>
                      </a:lnTo>
                      <a:lnTo>
                        <a:pt x="244" y="53"/>
                      </a:lnTo>
                      <a:lnTo>
                        <a:pt x="243" y="81"/>
                      </a:lnTo>
                      <a:lnTo>
                        <a:pt x="231" y="112"/>
                      </a:lnTo>
                      <a:lnTo>
                        <a:pt x="270" y="126"/>
                      </a:lnTo>
                      <a:lnTo>
                        <a:pt x="297" y="147"/>
                      </a:lnTo>
                      <a:lnTo>
                        <a:pt x="312" y="177"/>
                      </a:lnTo>
                      <a:lnTo>
                        <a:pt x="311" y="202"/>
                      </a:lnTo>
                      <a:lnTo>
                        <a:pt x="294" y="228"/>
                      </a:lnTo>
                      <a:lnTo>
                        <a:pt x="252" y="268"/>
                      </a:lnTo>
                      <a:lnTo>
                        <a:pt x="280" y="289"/>
                      </a:lnTo>
                      <a:lnTo>
                        <a:pt x="295" y="316"/>
                      </a:lnTo>
                      <a:lnTo>
                        <a:pt x="288" y="348"/>
                      </a:lnTo>
                      <a:lnTo>
                        <a:pt x="265" y="368"/>
                      </a:lnTo>
                      <a:lnTo>
                        <a:pt x="222" y="379"/>
                      </a:lnTo>
                      <a:lnTo>
                        <a:pt x="186" y="376"/>
                      </a:lnTo>
                      <a:lnTo>
                        <a:pt x="149" y="363"/>
                      </a:lnTo>
                      <a:lnTo>
                        <a:pt x="126" y="346"/>
                      </a:lnTo>
                      <a:lnTo>
                        <a:pt x="84" y="348"/>
                      </a:lnTo>
                      <a:lnTo>
                        <a:pt x="54" y="342"/>
                      </a:lnTo>
                      <a:lnTo>
                        <a:pt x="29" y="328"/>
                      </a:lnTo>
                      <a:lnTo>
                        <a:pt x="11" y="301"/>
                      </a:lnTo>
                      <a:lnTo>
                        <a:pt x="0" y="275"/>
                      </a:lnTo>
                      <a:lnTo>
                        <a:pt x="9" y="248"/>
                      </a:lnTo>
                      <a:lnTo>
                        <a:pt x="24" y="232"/>
                      </a:lnTo>
                      <a:lnTo>
                        <a:pt x="12" y="197"/>
                      </a:lnTo>
                      <a:lnTo>
                        <a:pt x="5" y="163"/>
                      </a:lnTo>
                      <a:lnTo>
                        <a:pt x="11" y="136"/>
                      </a:lnTo>
                      <a:lnTo>
                        <a:pt x="39" y="118"/>
                      </a:lnTo>
                      <a:close/>
                    </a:path>
                  </a:pathLst>
                </a:custGeom>
                <a:solidFill>
                  <a:srgbClr val="000000"/>
                </a:solidFill>
                <a:ln w="9525">
                  <a:noFill/>
                  <a:round/>
                  <a:headEnd/>
                  <a:tailEnd/>
                </a:ln>
              </p:spPr>
              <p:txBody>
                <a:bodyPr>
                  <a:prstTxWarp prst="textNoShape">
                    <a:avLst/>
                  </a:prstTxWarp>
                </a:bodyPr>
                <a:lstStyle/>
                <a:p>
                  <a:endParaRPr lang="en-US"/>
                </a:p>
              </p:txBody>
            </p:sp>
            <p:sp>
              <p:nvSpPr>
                <p:cNvPr id="62932" name="Freeform 25"/>
                <p:cNvSpPr>
                  <a:spLocks/>
                </p:cNvSpPr>
                <p:nvPr/>
              </p:nvSpPr>
              <p:spPr bwMode="auto">
                <a:xfrm>
                  <a:off x="2988" y="1416"/>
                  <a:ext cx="90" cy="114"/>
                </a:xfrm>
                <a:custGeom>
                  <a:avLst/>
                  <a:gdLst>
                    <a:gd name="T0" fmla="*/ 0 w 269"/>
                    <a:gd name="T1" fmla="*/ 0 h 343"/>
                    <a:gd name="T2" fmla="*/ 0 w 269"/>
                    <a:gd name="T3" fmla="*/ 0 h 343"/>
                    <a:gd name="T4" fmla="*/ 0 w 269"/>
                    <a:gd name="T5" fmla="*/ 0 h 343"/>
                    <a:gd name="T6" fmla="*/ 0 w 269"/>
                    <a:gd name="T7" fmla="*/ 0 h 343"/>
                    <a:gd name="T8" fmla="*/ 0 w 269"/>
                    <a:gd name="T9" fmla="*/ 0 h 343"/>
                    <a:gd name="T10" fmla="*/ 0 w 269"/>
                    <a:gd name="T11" fmla="*/ 0 h 343"/>
                    <a:gd name="T12" fmla="*/ 0 w 269"/>
                    <a:gd name="T13" fmla="*/ 0 h 343"/>
                    <a:gd name="T14" fmla="*/ 0 w 269"/>
                    <a:gd name="T15" fmla="*/ 0 h 343"/>
                    <a:gd name="T16" fmla="*/ 0 w 269"/>
                    <a:gd name="T17" fmla="*/ 0 h 343"/>
                    <a:gd name="T18" fmla="*/ 0 w 269"/>
                    <a:gd name="T19" fmla="*/ 0 h 343"/>
                    <a:gd name="T20" fmla="*/ 0 w 269"/>
                    <a:gd name="T21" fmla="*/ 0 h 343"/>
                    <a:gd name="T22" fmla="*/ 0 w 269"/>
                    <a:gd name="T23" fmla="*/ 0 h 343"/>
                    <a:gd name="T24" fmla="*/ 0 w 269"/>
                    <a:gd name="T25" fmla="*/ 0 h 343"/>
                    <a:gd name="T26" fmla="*/ 0 w 269"/>
                    <a:gd name="T27" fmla="*/ 0 h 343"/>
                    <a:gd name="T28" fmla="*/ 0 w 269"/>
                    <a:gd name="T29" fmla="*/ 0 h 343"/>
                    <a:gd name="T30" fmla="*/ 0 w 269"/>
                    <a:gd name="T31" fmla="*/ 0 h 343"/>
                    <a:gd name="T32" fmla="*/ 0 w 269"/>
                    <a:gd name="T33" fmla="*/ 0 h 343"/>
                    <a:gd name="T34" fmla="*/ 0 w 269"/>
                    <a:gd name="T35" fmla="*/ 0 h 343"/>
                    <a:gd name="T36" fmla="*/ 0 w 269"/>
                    <a:gd name="T37" fmla="*/ 0 h 343"/>
                    <a:gd name="T38" fmla="*/ 0 w 269"/>
                    <a:gd name="T39" fmla="*/ 0 h 343"/>
                    <a:gd name="T40" fmla="*/ 0 w 269"/>
                    <a:gd name="T41" fmla="*/ 0 h 343"/>
                    <a:gd name="T42" fmla="*/ 0 w 269"/>
                    <a:gd name="T43" fmla="*/ 0 h 343"/>
                    <a:gd name="T44" fmla="*/ 0 w 269"/>
                    <a:gd name="T45" fmla="*/ 0 h 343"/>
                    <a:gd name="T46" fmla="*/ 0 w 269"/>
                    <a:gd name="T47" fmla="*/ 0 h 343"/>
                    <a:gd name="T48" fmla="*/ 0 w 269"/>
                    <a:gd name="T49" fmla="*/ 0 h 343"/>
                    <a:gd name="T50" fmla="*/ 0 w 269"/>
                    <a:gd name="T51" fmla="*/ 0 h 343"/>
                    <a:gd name="T52" fmla="*/ 0 w 269"/>
                    <a:gd name="T53" fmla="*/ 0 h 343"/>
                    <a:gd name="T54" fmla="*/ 0 w 269"/>
                    <a:gd name="T55" fmla="*/ 0 h 343"/>
                    <a:gd name="T56" fmla="*/ 0 w 269"/>
                    <a:gd name="T57" fmla="*/ 0 h 343"/>
                    <a:gd name="T58" fmla="*/ 0 w 269"/>
                    <a:gd name="T59" fmla="*/ 0 h 343"/>
                    <a:gd name="T60" fmla="*/ 0 w 269"/>
                    <a:gd name="T61" fmla="*/ 0 h 343"/>
                    <a:gd name="T62" fmla="*/ 0 w 269"/>
                    <a:gd name="T63" fmla="*/ 0 h 343"/>
                    <a:gd name="T64" fmla="*/ 0 w 269"/>
                    <a:gd name="T65" fmla="*/ 0 h 343"/>
                    <a:gd name="T66" fmla="*/ 0 w 269"/>
                    <a:gd name="T67" fmla="*/ 0 h 343"/>
                    <a:gd name="T68" fmla="*/ 0 w 269"/>
                    <a:gd name="T69" fmla="*/ 0 h 343"/>
                    <a:gd name="T70" fmla="*/ 0 w 269"/>
                    <a:gd name="T71" fmla="*/ 0 h 343"/>
                    <a:gd name="T72" fmla="*/ 0 w 269"/>
                    <a:gd name="T73" fmla="*/ 0 h 343"/>
                    <a:gd name="T74" fmla="*/ 0 w 269"/>
                    <a:gd name="T75" fmla="*/ 0 h 343"/>
                    <a:gd name="T76" fmla="*/ 0 w 269"/>
                    <a:gd name="T77" fmla="*/ 0 h 343"/>
                    <a:gd name="T78" fmla="*/ 0 w 269"/>
                    <a:gd name="T79" fmla="*/ 0 h 34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69"/>
                    <a:gd name="T121" fmla="*/ 0 h 343"/>
                    <a:gd name="T122" fmla="*/ 269 w 269"/>
                    <a:gd name="T123" fmla="*/ 343 h 34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69" h="343">
                      <a:moveTo>
                        <a:pt x="53" y="104"/>
                      </a:moveTo>
                      <a:lnTo>
                        <a:pt x="33" y="83"/>
                      </a:lnTo>
                      <a:lnTo>
                        <a:pt x="24" y="60"/>
                      </a:lnTo>
                      <a:lnTo>
                        <a:pt x="29" y="43"/>
                      </a:lnTo>
                      <a:lnTo>
                        <a:pt x="53" y="23"/>
                      </a:lnTo>
                      <a:lnTo>
                        <a:pt x="94" y="8"/>
                      </a:lnTo>
                      <a:lnTo>
                        <a:pt x="142" y="0"/>
                      </a:lnTo>
                      <a:lnTo>
                        <a:pt x="181" y="14"/>
                      </a:lnTo>
                      <a:lnTo>
                        <a:pt x="200" y="35"/>
                      </a:lnTo>
                      <a:lnTo>
                        <a:pt x="204" y="55"/>
                      </a:lnTo>
                      <a:lnTo>
                        <a:pt x="197" y="75"/>
                      </a:lnTo>
                      <a:lnTo>
                        <a:pt x="181" y="102"/>
                      </a:lnTo>
                      <a:lnTo>
                        <a:pt x="192" y="110"/>
                      </a:lnTo>
                      <a:lnTo>
                        <a:pt x="237" y="120"/>
                      </a:lnTo>
                      <a:lnTo>
                        <a:pt x="263" y="144"/>
                      </a:lnTo>
                      <a:lnTo>
                        <a:pt x="269" y="170"/>
                      </a:lnTo>
                      <a:lnTo>
                        <a:pt x="254" y="194"/>
                      </a:lnTo>
                      <a:lnTo>
                        <a:pt x="232" y="223"/>
                      </a:lnTo>
                      <a:lnTo>
                        <a:pt x="206" y="246"/>
                      </a:lnTo>
                      <a:lnTo>
                        <a:pt x="213" y="254"/>
                      </a:lnTo>
                      <a:lnTo>
                        <a:pt x="238" y="274"/>
                      </a:lnTo>
                      <a:lnTo>
                        <a:pt x="247" y="292"/>
                      </a:lnTo>
                      <a:lnTo>
                        <a:pt x="244" y="315"/>
                      </a:lnTo>
                      <a:lnTo>
                        <a:pt x="233" y="335"/>
                      </a:lnTo>
                      <a:lnTo>
                        <a:pt x="205" y="343"/>
                      </a:lnTo>
                      <a:lnTo>
                        <a:pt x="155" y="335"/>
                      </a:lnTo>
                      <a:lnTo>
                        <a:pt x="121" y="307"/>
                      </a:lnTo>
                      <a:lnTo>
                        <a:pt x="105" y="308"/>
                      </a:lnTo>
                      <a:lnTo>
                        <a:pt x="87" y="313"/>
                      </a:lnTo>
                      <a:lnTo>
                        <a:pt x="53" y="311"/>
                      </a:lnTo>
                      <a:lnTo>
                        <a:pt x="27" y="296"/>
                      </a:lnTo>
                      <a:lnTo>
                        <a:pt x="4" y="263"/>
                      </a:lnTo>
                      <a:lnTo>
                        <a:pt x="12" y="232"/>
                      </a:lnTo>
                      <a:lnTo>
                        <a:pt x="30" y="219"/>
                      </a:lnTo>
                      <a:lnTo>
                        <a:pt x="26" y="206"/>
                      </a:lnTo>
                      <a:lnTo>
                        <a:pt x="4" y="170"/>
                      </a:lnTo>
                      <a:lnTo>
                        <a:pt x="0" y="146"/>
                      </a:lnTo>
                      <a:lnTo>
                        <a:pt x="12" y="122"/>
                      </a:lnTo>
                      <a:lnTo>
                        <a:pt x="34" y="111"/>
                      </a:lnTo>
                      <a:lnTo>
                        <a:pt x="53" y="104"/>
                      </a:lnTo>
                      <a:close/>
                    </a:path>
                  </a:pathLst>
                </a:custGeom>
                <a:solidFill>
                  <a:srgbClr val="336699"/>
                </a:solidFill>
                <a:ln w="9525">
                  <a:noFill/>
                  <a:round/>
                  <a:headEnd/>
                  <a:tailEnd/>
                </a:ln>
              </p:spPr>
              <p:txBody>
                <a:bodyPr>
                  <a:prstTxWarp prst="textNoShape">
                    <a:avLst/>
                  </a:prstTxWarp>
                </a:bodyPr>
                <a:lstStyle/>
                <a:p>
                  <a:endParaRPr lang="en-US"/>
                </a:p>
              </p:txBody>
            </p:sp>
            <p:sp>
              <p:nvSpPr>
                <p:cNvPr id="62933" name="Freeform 26"/>
                <p:cNvSpPr>
                  <a:spLocks/>
                </p:cNvSpPr>
                <p:nvPr/>
              </p:nvSpPr>
              <p:spPr bwMode="auto">
                <a:xfrm>
                  <a:off x="2993" y="1416"/>
                  <a:ext cx="70" cy="105"/>
                </a:xfrm>
                <a:custGeom>
                  <a:avLst/>
                  <a:gdLst>
                    <a:gd name="T0" fmla="*/ 0 w 210"/>
                    <a:gd name="T1" fmla="*/ 0 h 315"/>
                    <a:gd name="T2" fmla="*/ 0 w 210"/>
                    <a:gd name="T3" fmla="*/ 0 h 315"/>
                    <a:gd name="T4" fmla="*/ 0 w 210"/>
                    <a:gd name="T5" fmla="*/ 0 h 315"/>
                    <a:gd name="T6" fmla="*/ 0 w 210"/>
                    <a:gd name="T7" fmla="*/ 0 h 315"/>
                    <a:gd name="T8" fmla="*/ 0 w 210"/>
                    <a:gd name="T9" fmla="*/ 0 h 315"/>
                    <a:gd name="T10" fmla="*/ 0 w 210"/>
                    <a:gd name="T11" fmla="*/ 0 h 315"/>
                    <a:gd name="T12" fmla="*/ 0 w 210"/>
                    <a:gd name="T13" fmla="*/ 0 h 315"/>
                    <a:gd name="T14" fmla="*/ 0 w 210"/>
                    <a:gd name="T15" fmla="*/ 0 h 315"/>
                    <a:gd name="T16" fmla="*/ 0 w 210"/>
                    <a:gd name="T17" fmla="*/ 0 h 315"/>
                    <a:gd name="T18" fmla="*/ 0 w 210"/>
                    <a:gd name="T19" fmla="*/ 0 h 315"/>
                    <a:gd name="T20" fmla="*/ 0 w 210"/>
                    <a:gd name="T21" fmla="*/ 0 h 315"/>
                    <a:gd name="T22" fmla="*/ 0 w 210"/>
                    <a:gd name="T23" fmla="*/ 0 h 315"/>
                    <a:gd name="T24" fmla="*/ 0 w 210"/>
                    <a:gd name="T25" fmla="*/ 0 h 315"/>
                    <a:gd name="T26" fmla="*/ 0 w 210"/>
                    <a:gd name="T27" fmla="*/ 0 h 315"/>
                    <a:gd name="T28" fmla="*/ 0 w 210"/>
                    <a:gd name="T29" fmla="*/ 0 h 315"/>
                    <a:gd name="T30" fmla="*/ 0 w 210"/>
                    <a:gd name="T31" fmla="*/ 0 h 315"/>
                    <a:gd name="T32" fmla="*/ 0 w 210"/>
                    <a:gd name="T33" fmla="*/ 0 h 315"/>
                    <a:gd name="T34" fmla="*/ 0 w 210"/>
                    <a:gd name="T35" fmla="*/ 0 h 315"/>
                    <a:gd name="T36" fmla="*/ 0 w 210"/>
                    <a:gd name="T37" fmla="*/ 0 h 315"/>
                    <a:gd name="T38" fmla="*/ 0 w 210"/>
                    <a:gd name="T39" fmla="*/ 0 h 315"/>
                    <a:gd name="T40" fmla="*/ 0 w 210"/>
                    <a:gd name="T41" fmla="*/ 0 h 315"/>
                    <a:gd name="T42" fmla="*/ 0 w 210"/>
                    <a:gd name="T43" fmla="*/ 0 h 315"/>
                    <a:gd name="T44" fmla="*/ 0 w 210"/>
                    <a:gd name="T45" fmla="*/ 0 h 315"/>
                    <a:gd name="T46" fmla="*/ 0 w 210"/>
                    <a:gd name="T47" fmla="*/ 0 h 315"/>
                    <a:gd name="T48" fmla="*/ 0 w 210"/>
                    <a:gd name="T49" fmla="*/ 0 h 315"/>
                    <a:gd name="T50" fmla="*/ 0 w 210"/>
                    <a:gd name="T51" fmla="*/ 0 h 315"/>
                    <a:gd name="T52" fmla="*/ 0 w 210"/>
                    <a:gd name="T53" fmla="*/ 0 h 315"/>
                    <a:gd name="T54" fmla="*/ 0 w 210"/>
                    <a:gd name="T55" fmla="*/ 0 h 315"/>
                    <a:gd name="T56" fmla="*/ 0 w 210"/>
                    <a:gd name="T57" fmla="*/ 0 h 315"/>
                    <a:gd name="T58" fmla="*/ 0 w 210"/>
                    <a:gd name="T59" fmla="*/ 0 h 315"/>
                    <a:gd name="T60" fmla="*/ 0 w 210"/>
                    <a:gd name="T61" fmla="*/ 0 h 315"/>
                    <a:gd name="T62" fmla="*/ 0 w 210"/>
                    <a:gd name="T63" fmla="*/ 0 h 315"/>
                    <a:gd name="T64" fmla="*/ 0 w 210"/>
                    <a:gd name="T65" fmla="*/ 0 h 315"/>
                    <a:gd name="T66" fmla="*/ 0 w 210"/>
                    <a:gd name="T67" fmla="*/ 0 h 315"/>
                    <a:gd name="T68" fmla="*/ 0 w 210"/>
                    <a:gd name="T69" fmla="*/ 0 h 315"/>
                    <a:gd name="T70" fmla="*/ 0 w 210"/>
                    <a:gd name="T71" fmla="*/ 0 h 315"/>
                    <a:gd name="T72" fmla="*/ 0 w 210"/>
                    <a:gd name="T73" fmla="*/ 0 h 315"/>
                    <a:gd name="T74" fmla="*/ 0 w 210"/>
                    <a:gd name="T75" fmla="*/ 0 h 315"/>
                    <a:gd name="T76" fmla="*/ 0 w 210"/>
                    <a:gd name="T77" fmla="*/ 0 h 315"/>
                    <a:gd name="T78" fmla="*/ 0 w 210"/>
                    <a:gd name="T79" fmla="*/ 0 h 315"/>
                    <a:gd name="T80" fmla="*/ 0 w 210"/>
                    <a:gd name="T81" fmla="*/ 0 h 315"/>
                    <a:gd name="T82" fmla="*/ 0 w 210"/>
                    <a:gd name="T83" fmla="*/ 0 h 3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0"/>
                    <a:gd name="T127" fmla="*/ 0 h 315"/>
                    <a:gd name="T128" fmla="*/ 210 w 210"/>
                    <a:gd name="T129" fmla="*/ 315 h 31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0" h="315">
                      <a:moveTo>
                        <a:pt x="17" y="94"/>
                      </a:moveTo>
                      <a:lnTo>
                        <a:pt x="67" y="84"/>
                      </a:lnTo>
                      <a:lnTo>
                        <a:pt x="103" y="78"/>
                      </a:lnTo>
                      <a:lnTo>
                        <a:pt x="102" y="43"/>
                      </a:lnTo>
                      <a:lnTo>
                        <a:pt x="89" y="22"/>
                      </a:lnTo>
                      <a:lnTo>
                        <a:pt x="74" y="6"/>
                      </a:lnTo>
                      <a:lnTo>
                        <a:pt x="92" y="0"/>
                      </a:lnTo>
                      <a:lnTo>
                        <a:pt x="114" y="22"/>
                      </a:lnTo>
                      <a:lnTo>
                        <a:pt x="123" y="50"/>
                      </a:lnTo>
                      <a:lnTo>
                        <a:pt x="120" y="81"/>
                      </a:lnTo>
                      <a:lnTo>
                        <a:pt x="156" y="88"/>
                      </a:lnTo>
                      <a:lnTo>
                        <a:pt x="183" y="97"/>
                      </a:lnTo>
                      <a:lnTo>
                        <a:pt x="178" y="106"/>
                      </a:lnTo>
                      <a:lnTo>
                        <a:pt x="146" y="103"/>
                      </a:lnTo>
                      <a:lnTo>
                        <a:pt x="129" y="98"/>
                      </a:lnTo>
                      <a:lnTo>
                        <a:pt x="144" y="131"/>
                      </a:lnTo>
                      <a:lnTo>
                        <a:pt x="144" y="174"/>
                      </a:lnTo>
                      <a:lnTo>
                        <a:pt x="139" y="222"/>
                      </a:lnTo>
                      <a:lnTo>
                        <a:pt x="169" y="225"/>
                      </a:lnTo>
                      <a:lnTo>
                        <a:pt x="210" y="243"/>
                      </a:lnTo>
                      <a:lnTo>
                        <a:pt x="210" y="256"/>
                      </a:lnTo>
                      <a:lnTo>
                        <a:pt x="179" y="247"/>
                      </a:lnTo>
                      <a:lnTo>
                        <a:pt x="138" y="236"/>
                      </a:lnTo>
                      <a:lnTo>
                        <a:pt x="121" y="275"/>
                      </a:lnTo>
                      <a:lnTo>
                        <a:pt x="107" y="315"/>
                      </a:lnTo>
                      <a:lnTo>
                        <a:pt x="89" y="314"/>
                      </a:lnTo>
                      <a:lnTo>
                        <a:pt x="99" y="289"/>
                      </a:lnTo>
                      <a:lnTo>
                        <a:pt x="105" y="258"/>
                      </a:lnTo>
                      <a:lnTo>
                        <a:pt x="114" y="238"/>
                      </a:lnTo>
                      <a:lnTo>
                        <a:pt x="75" y="234"/>
                      </a:lnTo>
                      <a:lnTo>
                        <a:pt x="35" y="231"/>
                      </a:lnTo>
                      <a:lnTo>
                        <a:pt x="3" y="222"/>
                      </a:lnTo>
                      <a:lnTo>
                        <a:pt x="0" y="211"/>
                      </a:lnTo>
                      <a:lnTo>
                        <a:pt x="34" y="216"/>
                      </a:lnTo>
                      <a:lnTo>
                        <a:pt x="66" y="219"/>
                      </a:lnTo>
                      <a:lnTo>
                        <a:pt x="114" y="218"/>
                      </a:lnTo>
                      <a:lnTo>
                        <a:pt x="120" y="187"/>
                      </a:lnTo>
                      <a:lnTo>
                        <a:pt x="116" y="156"/>
                      </a:lnTo>
                      <a:lnTo>
                        <a:pt x="111" y="124"/>
                      </a:lnTo>
                      <a:lnTo>
                        <a:pt x="101" y="95"/>
                      </a:lnTo>
                      <a:lnTo>
                        <a:pt x="18" y="108"/>
                      </a:lnTo>
                      <a:lnTo>
                        <a:pt x="17" y="94"/>
                      </a:lnTo>
                      <a:close/>
                    </a:path>
                  </a:pathLst>
                </a:custGeom>
                <a:solidFill>
                  <a:srgbClr val="000000"/>
                </a:solidFill>
                <a:ln w="9525">
                  <a:noFill/>
                  <a:round/>
                  <a:headEnd/>
                  <a:tailEnd/>
                </a:ln>
              </p:spPr>
              <p:txBody>
                <a:bodyPr>
                  <a:prstTxWarp prst="textNoShape">
                    <a:avLst/>
                  </a:prstTxWarp>
                </a:bodyPr>
                <a:lstStyle/>
                <a:p>
                  <a:endParaRPr lang="en-US"/>
                </a:p>
              </p:txBody>
            </p:sp>
          </p:grpSp>
          <p:grpSp>
            <p:nvGrpSpPr>
              <p:cNvPr id="62914" name="Group 27"/>
              <p:cNvGrpSpPr>
                <a:grpSpLocks/>
              </p:cNvGrpSpPr>
              <p:nvPr/>
            </p:nvGrpSpPr>
            <p:grpSpPr bwMode="auto">
              <a:xfrm>
                <a:off x="7704138" y="1679575"/>
                <a:ext cx="239712" cy="149225"/>
                <a:chOff x="3360" y="1410"/>
                <a:chExt cx="104" cy="126"/>
              </a:xfrm>
            </p:grpSpPr>
            <p:sp>
              <p:nvSpPr>
                <p:cNvPr id="62928" name="Freeform 28"/>
                <p:cNvSpPr>
                  <a:spLocks/>
                </p:cNvSpPr>
                <p:nvPr/>
              </p:nvSpPr>
              <p:spPr bwMode="auto">
                <a:xfrm>
                  <a:off x="3360" y="1410"/>
                  <a:ext cx="104" cy="126"/>
                </a:xfrm>
                <a:custGeom>
                  <a:avLst/>
                  <a:gdLst>
                    <a:gd name="T0" fmla="*/ 0 w 313"/>
                    <a:gd name="T1" fmla="*/ 0 h 379"/>
                    <a:gd name="T2" fmla="*/ 0 w 313"/>
                    <a:gd name="T3" fmla="*/ 0 h 379"/>
                    <a:gd name="T4" fmla="*/ 0 w 313"/>
                    <a:gd name="T5" fmla="*/ 0 h 379"/>
                    <a:gd name="T6" fmla="*/ 0 w 313"/>
                    <a:gd name="T7" fmla="*/ 0 h 379"/>
                    <a:gd name="T8" fmla="*/ 0 w 313"/>
                    <a:gd name="T9" fmla="*/ 0 h 379"/>
                    <a:gd name="T10" fmla="*/ 0 w 313"/>
                    <a:gd name="T11" fmla="*/ 0 h 379"/>
                    <a:gd name="T12" fmla="*/ 0 w 313"/>
                    <a:gd name="T13" fmla="*/ 0 h 379"/>
                    <a:gd name="T14" fmla="*/ 0 w 313"/>
                    <a:gd name="T15" fmla="*/ 0 h 379"/>
                    <a:gd name="T16" fmla="*/ 0 w 313"/>
                    <a:gd name="T17" fmla="*/ 0 h 379"/>
                    <a:gd name="T18" fmla="*/ 0 w 313"/>
                    <a:gd name="T19" fmla="*/ 0 h 379"/>
                    <a:gd name="T20" fmla="*/ 0 w 313"/>
                    <a:gd name="T21" fmla="*/ 0 h 379"/>
                    <a:gd name="T22" fmla="*/ 0 w 313"/>
                    <a:gd name="T23" fmla="*/ 0 h 379"/>
                    <a:gd name="T24" fmla="*/ 0 w 313"/>
                    <a:gd name="T25" fmla="*/ 0 h 379"/>
                    <a:gd name="T26" fmla="*/ 0 w 313"/>
                    <a:gd name="T27" fmla="*/ 0 h 379"/>
                    <a:gd name="T28" fmla="*/ 0 w 313"/>
                    <a:gd name="T29" fmla="*/ 0 h 379"/>
                    <a:gd name="T30" fmla="*/ 0 w 313"/>
                    <a:gd name="T31" fmla="*/ 0 h 379"/>
                    <a:gd name="T32" fmla="*/ 0 w 313"/>
                    <a:gd name="T33" fmla="*/ 0 h 379"/>
                    <a:gd name="T34" fmla="*/ 0 w 313"/>
                    <a:gd name="T35" fmla="*/ 0 h 379"/>
                    <a:gd name="T36" fmla="*/ 0 w 313"/>
                    <a:gd name="T37" fmla="*/ 0 h 379"/>
                    <a:gd name="T38" fmla="*/ 0 w 313"/>
                    <a:gd name="T39" fmla="*/ 0 h 379"/>
                    <a:gd name="T40" fmla="*/ 0 w 313"/>
                    <a:gd name="T41" fmla="*/ 0 h 379"/>
                    <a:gd name="T42" fmla="*/ 0 w 313"/>
                    <a:gd name="T43" fmla="*/ 0 h 379"/>
                    <a:gd name="T44" fmla="*/ 0 w 313"/>
                    <a:gd name="T45" fmla="*/ 0 h 379"/>
                    <a:gd name="T46" fmla="*/ 0 w 313"/>
                    <a:gd name="T47" fmla="*/ 0 h 379"/>
                    <a:gd name="T48" fmla="*/ 0 w 313"/>
                    <a:gd name="T49" fmla="*/ 0 h 379"/>
                    <a:gd name="T50" fmla="*/ 0 w 313"/>
                    <a:gd name="T51" fmla="*/ 0 h 379"/>
                    <a:gd name="T52" fmla="*/ 0 w 313"/>
                    <a:gd name="T53" fmla="*/ 0 h 379"/>
                    <a:gd name="T54" fmla="*/ 0 w 313"/>
                    <a:gd name="T55" fmla="*/ 0 h 379"/>
                    <a:gd name="T56" fmla="*/ 0 w 313"/>
                    <a:gd name="T57" fmla="*/ 0 h 379"/>
                    <a:gd name="T58" fmla="*/ 0 w 313"/>
                    <a:gd name="T59" fmla="*/ 0 h 379"/>
                    <a:gd name="T60" fmla="*/ 0 w 313"/>
                    <a:gd name="T61" fmla="*/ 0 h 379"/>
                    <a:gd name="T62" fmla="*/ 0 w 313"/>
                    <a:gd name="T63" fmla="*/ 0 h 379"/>
                    <a:gd name="T64" fmla="*/ 0 w 313"/>
                    <a:gd name="T65" fmla="*/ 0 h 379"/>
                    <a:gd name="T66" fmla="*/ 0 w 313"/>
                    <a:gd name="T67" fmla="*/ 0 h 379"/>
                    <a:gd name="T68" fmla="*/ 0 w 313"/>
                    <a:gd name="T69" fmla="*/ 0 h 379"/>
                    <a:gd name="T70" fmla="*/ 0 w 313"/>
                    <a:gd name="T71" fmla="*/ 0 h 37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13"/>
                    <a:gd name="T109" fmla="*/ 0 h 379"/>
                    <a:gd name="T110" fmla="*/ 313 w 313"/>
                    <a:gd name="T111" fmla="*/ 379 h 37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13" h="379">
                      <a:moveTo>
                        <a:pt x="40" y="118"/>
                      </a:moveTo>
                      <a:lnTo>
                        <a:pt x="23" y="93"/>
                      </a:lnTo>
                      <a:lnTo>
                        <a:pt x="22" y="62"/>
                      </a:lnTo>
                      <a:lnTo>
                        <a:pt x="47" y="40"/>
                      </a:lnTo>
                      <a:lnTo>
                        <a:pt x="94" y="13"/>
                      </a:lnTo>
                      <a:lnTo>
                        <a:pt x="153" y="0"/>
                      </a:lnTo>
                      <a:lnTo>
                        <a:pt x="189" y="6"/>
                      </a:lnTo>
                      <a:lnTo>
                        <a:pt x="222" y="21"/>
                      </a:lnTo>
                      <a:lnTo>
                        <a:pt x="245" y="53"/>
                      </a:lnTo>
                      <a:lnTo>
                        <a:pt x="243" y="81"/>
                      </a:lnTo>
                      <a:lnTo>
                        <a:pt x="232" y="112"/>
                      </a:lnTo>
                      <a:lnTo>
                        <a:pt x="270" y="126"/>
                      </a:lnTo>
                      <a:lnTo>
                        <a:pt x="297" y="147"/>
                      </a:lnTo>
                      <a:lnTo>
                        <a:pt x="313" y="177"/>
                      </a:lnTo>
                      <a:lnTo>
                        <a:pt x="312" y="202"/>
                      </a:lnTo>
                      <a:lnTo>
                        <a:pt x="295" y="228"/>
                      </a:lnTo>
                      <a:lnTo>
                        <a:pt x="252" y="268"/>
                      </a:lnTo>
                      <a:lnTo>
                        <a:pt x="281" y="289"/>
                      </a:lnTo>
                      <a:lnTo>
                        <a:pt x="296" y="316"/>
                      </a:lnTo>
                      <a:lnTo>
                        <a:pt x="288" y="348"/>
                      </a:lnTo>
                      <a:lnTo>
                        <a:pt x="265" y="368"/>
                      </a:lnTo>
                      <a:lnTo>
                        <a:pt x="223" y="379"/>
                      </a:lnTo>
                      <a:lnTo>
                        <a:pt x="187" y="376"/>
                      </a:lnTo>
                      <a:lnTo>
                        <a:pt x="150" y="363"/>
                      </a:lnTo>
                      <a:lnTo>
                        <a:pt x="126" y="346"/>
                      </a:lnTo>
                      <a:lnTo>
                        <a:pt x="85" y="348"/>
                      </a:lnTo>
                      <a:lnTo>
                        <a:pt x="54" y="342"/>
                      </a:lnTo>
                      <a:lnTo>
                        <a:pt x="30" y="328"/>
                      </a:lnTo>
                      <a:lnTo>
                        <a:pt x="12" y="301"/>
                      </a:lnTo>
                      <a:lnTo>
                        <a:pt x="0" y="275"/>
                      </a:lnTo>
                      <a:lnTo>
                        <a:pt x="9" y="248"/>
                      </a:lnTo>
                      <a:lnTo>
                        <a:pt x="25" y="232"/>
                      </a:lnTo>
                      <a:lnTo>
                        <a:pt x="13" y="197"/>
                      </a:lnTo>
                      <a:lnTo>
                        <a:pt x="5" y="163"/>
                      </a:lnTo>
                      <a:lnTo>
                        <a:pt x="12" y="136"/>
                      </a:lnTo>
                      <a:lnTo>
                        <a:pt x="40" y="118"/>
                      </a:lnTo>
                      <a:close/>
                    </a:path>
                  </a:pathLst>
                </a:custGeom>
                <a:solidFill>
                  <a:srgbClr val="000000"/>
                </a:solidFill>
                <a:ln w="9525">
                  <a:noFill/>
                  <a:round/>
                  <a:headEnd/>
                  <a:tailEnd/>
                </a:ln>
              </p:spPr>
              <p:txBody>
                <a:bodyPr>
                  <a:prstTxWarp prst="textNoShape">
                    <a:avLst/>
                  </a:prstTxWarp>
                </a:bodyPr>
                <a:lstStyle/>
                <a:p>
                  <a:endParaRPr lang="en-US"/>
                </a:p>
              </p:txBody>
            </p:sp>
            <p:sp>
              <p:nvSpPr>
                <p:cNvPr id="62929" name="Freeform 29"/>
                <p:cNvSpPr>
                  <a:spLocks/>
                </p:cNvSpPr>
                <p:nvPr/>
              </p:nvSpPr>
              <p:spPr bwMode="auto">
                <a:xfrm>
                  <a:off x="3367" y="1416"/>
                  <a:ext cx="90" cy="114"/>
                </a:xfrm>
                <a:custGeom>
                  <a:avLst/>
                  <a:gdLst>
                    <a:gd name="T0" fmla="*/ 0 w 269"/>
                    <a:gd name="T1" fmla="*/ 0 h 343"/>
                    <a:gd name="T2" fmla="*/ 0 w 269"/>
                    <a:gd name="T3" fmla="*/ 0 h 343"/>
                    <a:gd name="T4" fmla="*/ 0 w 269"/>
                    <a:gd name="T5" fmla="*/ 0 h 343"/>
                    <a:gd name="T6" fmla="*/ 0 w 269"/>
                    <a:gd name="T7" fmla="*/ 0 h 343"/>
                    <a:gd name="T8" fmla="*/ 0 w 269"/>
                    <a:gd name="T9" fmla="*/ 0 h 343"/>
                    <a:gd name="T10" fmla="*/ 0 w 269"/>
                    <a:gd name="T11" fmla="*/ 0 h 343"/>
                    <a:gd name="T12" fmla="*/ 0 w 269"/>
                    <a:gd name="T13" fmla="*/ 0 h 343"/>
                    <a:gd name="T14" fmla="*/ 0 w 269"/>
                    <a:gd name="T15" fmla="*/ 0 h 343"/>
                    <a:gd name="T16" fmla="*/ 0 w 269"/>
                    <a:gd name="T17" fmla="*/ 0 h 343"/>
                    <a:gd name="T18" fmla="*/ 0 w 269"/>
                    <a:gd name="T19" fmla="*/ 0 h 343"/>
                    <a:gd name="T20" fmla="*/ 0 w 269"/>
                    <a:gd name="T21" fmla="*/ 0 h 343"/>
                    <a:gd name="T22" fmla="*/ 0 w 269"/>
                    <a:gd name="T23" fmla="*/ 0 h 343"/>
                    <a:gd name="T24" fmla="*/ 0 w 269"/>
                    <a:gd name="T25" fmla="*/ 0 h 343"/>
                    <a:gd name="T26" fmla="*/ 0 w 269"/>
                    <a:gd name="T27" fmla="*/ 0 h 343"/>
                    <a:gd name="T28" fmla="*/ 0 w 269"/>
                    <a:gd name="T29" fmla="*/ 0 h 343"/>
                    <a:gd name="T30" fmla="*/ 0 w 269"/>
                    <a:gd name="T31" fmla="*/ 0 h 343"/>
                    <a:gd name="T32" fmla="*/ 0 w 269"/>
                    <a:gd name="T33" fmla="*/ 0 h 343"/>
                    <a:gd name="T34" fmla="*/ 0 w 269"/>
                    <a:gd name="T35" fmla="*/ 0 h 343"/>
                    <a:gd name="T36" fmla="*/ 0 w 269"/>
                    <a:gd name="T37" fmla="*/ 0 h 343"/>
                    <a:gd name="T38" fmla="*/ 0 w 269"/>
                    <a:gd name="T39" fmla="*/ 0 h 343"/>
                    <a:gd name="T40" fmla="*/ 0 w 269"/>
                    <a:gd name="T41" fmla="*/ 0 h 343"/>
                    <a:gd name="T42" fmla="*/ 0 w 269"/>
                    <a:gd name="T43" fmla="*/ 0 h 343"/>
                    <a:gd name="T44" fmla="*/ 0 w 269"/>
                    <a:gd name="T45" fmla="*/ 0 h 343"/>
                    <a:gd name="T46" fmla="*/ 0 w 269"/>
                    <a:gd name="T47" fmla="*/ 0 h 343"/>
                    <a:gd name="T48" fmla="*/ 0 w 269"/>
                    <a:gd name="T49" fmla="*/ 0 h 343"/>
                    <a:gd name="T50" fmla="*/ 0 w 269"/>
                    <a:gd name="T51" fmla="*/ 0 h 343"/>
                    <a:gd name="T52" fmla="*/ 0 w 269"/>
                    <a:gd name="T53" fmla="*/ 0 h 343"/>
                    <a:gd name="T54" fmla="*/ 0 w 269"/>
                    <a:gd name="T55" fmla="*/ 0 h 343"/>
                    <a:gd name="T56" fmla="*/ 0 w 269"/>
                    <a:gd name="T57" fmla="*/ 0 h 343"/>
                    <a:gd name="T58" fmla="*/ 0 w 269"/>
                    <a:gd name="T59" fmla="*/ 0 h 343"/>
                    <a:gd name="T60" fmla="*/ 0 w 269"/>
                    <a:gd name="T61" fmla="*/ 0 h 343"/>
                    <a:gd name="T62" fmla="*/ 0 w 269"/>
                    <a:gd name="T63" fmla="*/ 0 h 343"/>
                    <a:gd name="T64" fmla="*/ 0 w 269"/>
                    <a:gd name="T65" fmla="*/ 0 h 343"/>
                    <a:gd name="T66" fmla="*/ 0 w 269"/>
                    <a:gd name="T67" fmla="*/ 0 h 343"/>
                    <a:gd name="T68" fmla="*/ 0 w 269"/>
                    <a:gd name="T69" fmla="*/ 0 h 343"/>
                    <a:gd name="T70" fmla="*/ 0 w 269"/>
                    <a:gd name="T71" fmla="*/ 0 h 343"/>
                    <a:gd name="T72" fmla="*/ 0 w 269"/>
                    <a:gd name="T73" fmla="*/ 0 h 343"/>
                    <a:gd name="T74" fmla="*/ 0 w 269"/>
                    <a:gd name="T75" fmla="*/ 0 h 343"/>
                    <a:gd name="T76" fmla="*/ 0 w 269"/>
                    <a:gd name="T77" fmla="*/ 0 h 343"/>
                    <a:gd name="T78" fmla="*/ 0 w 269"/>
                    <a:gd name="T79" fmla="*/ 0 h 34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69"/>
                    <a:gd name="T121" fmla="*/ 0 h 343"/>
                    <a:gd name="T122" fmla="*/ 269 w 269"/>
                    <a:gd name="T123" fmla="*/ 343 h 34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69" h="343">
                      <a:moveTo>
                        <a:pt x="53" y="104"/>
                      </a:moveTo>
                      <a:lnTo>
                        <a:pt x="32" y="83"/>
                      </a:lnTo>
                      <a:lnTo>
                        <a:pt x="23" y="60"/>
                      </a:lnTo>
                      <a:lnTo>
                        <a:pt x="28" y="43"/>
                      </a:lnTo>
                      <a:lnTo>
                        <a:pt x="53" y="23"/>
                      </a:lnTo>
                      <a:lnTo>
                        <a:pt x="94" y="8"/>
                      </a:lnTo>
                      <a:lnTo>
                        <a:pt x="142" y="0"/>
                      </a:lnTo>
                      <a:lnTo>
                        <a:pt x="180" y="14"/>
                      </a:lnTo>
                      <a:lnTo>
                        <a:pt x="200" y="35"/>
                      </a:lnTo>
                      <a:lnTo>
                        <a:pt x="203" y="55"/>
                      </a:lnTo>
                      <a:lnTo>
                        <a:pt x="197" y="75"/>
                      </a:lnTo>
                      <a:lnTo>
                        <a:pt x="180" y="102"/>
                      </a:lnTo>
                      <a:lnTo>
                        <a:pt x="192" y="110"/>
                      </a:lnTo>
                      <a:lnTo>
                        <a:pt x="237" y="120"/>
                      </a:lnTo>
                      <a:lnTo>
                        <a:pt x="263" y="144"/>
                      </a:lnTo>
                      <a:lnTo>
                        <a:pt x="269" y="170"/>
                      </a:lnTo>
                      <a:lnTo>
                        <a:pt x="254" y="194"/>
                      </a:lnTo>
                      <a:lnTo>
                        <a:pt x="232" y="223"/>
                      </a:lnTo>
                      <a:lnTo>
                        <a:pt x="206" y="246"/>
                      </a:lnTo>
                      <a:lnTo>
                        <a:pt x="212" y="254"/>
                      </a:lnTo>
                      <a:lnTo>
                        <a:pt x="238" y="274"/>
                      </a:lnTo>
                      <a:lnTo>
                        <a:pt x="247" y="292"/>
                      </a:lnTo>
                      <a:lnTo>
                        <a:pt x="243" y="315"/>
                      </a:lnTo>
                      <a:lnTo>
                        <a:pt x="233" y="335"/>
                      </a:lnTo>
                      <a:lnTo>
                        <a:pt x="205" y="343"/>
                      </a:lnTo>
                      <a:lnTo>
                        <a:pt x="155" y="335"/>
                      </a:lnTo>
                      <a:lnTo>
                        <a:pt x="121" y="307"/>
                      </a:lnTo>
                      <a:lnTo>
                        <a:pt x="104" y="308"/>
                      </a:lnTo>
                      <a:lnTo>
                        <a:pt x="86" y="313"/>
                      </a:lnTo>
                      <a:lnTo>
                        <a:pt x="53" y="311"/>
                      </a:lnTo>
                      <a:lnTo>
                        <a:pt x="27" y="296"/>
                      </a:lnTo>
                      <a:lnTo>
                        <a:pt x="4" y="263"/>
                      </a:lnTo>
                      <a:lnTo>
                        <a:pt x="12" y="232"/>
                      </a:lnTo>
                      <a:lnTo>
                        <a:pt x="30" y="219"/>
                      </a:lnTo>
                      <a:lnTo>
                        <a:pt x="26" y="206"/>
                      </a:lnTo>
                      <a:lnTo>
                        <a:pt x="4" y="170"/>
                      </a:lnTo>
                      <a:lnTo>
                        <a:pt x="0" y="146"/>
                      </a:lnTo>
                      <a:lnTo>
                        <a:pt x="12" y="122"/>
                      </a:lnTo>
                      <a:lnTo>
                        <a:pt x="34" y="111"/>
                      </a:lnTo>
                      <a:lnTo>
                        <a:pt x="53" y="104"/>
                      </a:lnTo>
                      <a:close/>
                    </a:path>
                  </a:pathLst>
                </a:custGeom>
                <a:solidFill>
                  <a:srgbClr val="336699"/>
                </a:solidFill>
                <a:ln w="9525">
                  <a:noFill/>
                  <a:round/>
                  <a:headEnd/>
                  <a:tailEnd/>
                </a:ln>
              </p:spPr>
              <p:txBody>
                <a:bodyPr>
                  <a:prstTxWarp prst="textNoShape">
                    <a:avLst/>
                  </a:prstTxWarp>
                </a:bodyPr>
                <a:lstStyle/>
                <a:p>
                  <a:endParaRPr lang="en-US"/>
                </a:p>
              </p:txBody>
            </p:sp>
            <p:sp>
              <p:nvSpPr>
                <p:cNvPr id="62930" name="Freeform 30"/>
                <p:cNvSpPr>
                  <a:spLocks/>
                </p:cNvSpPr>
                <p:nvPr/>
              </p:nvSpPr>
              <p:spPr bwMode="auto">
                <a:xfrm>
                  <a:off x="3372" y="1416"/>
                  <a:ext cx="69" cy="105"/>
                </a:xfrm>
                <a:custGeom>
                  <a:avLst/>
                  <a:gdLst>
                    <a:gd name="T0" fmla="*/ 0 w 209"/>
                    <a:gd name="T1" fmla="*/ 0 h 315"/>
                    <a:gd name="T2" fmla="*/ 0 w 209"/>
                    <a:gd name="T3" fmla="*/ 0 h 315"/>
                    <a:gd name="T4" fmla="*/ 0 w 209"/>
                    <a:gd name="T5" fmla="*/ 0 h 315"/>
                    <a:gd name="T6" fmla="*/ 0 w 209"/>
                    <a:gd name="T7" fmla="*/ 0 h 315"/>
                    <a:gd name="T8" fmla="*/ 0 w 209"/>
                    <a:gd name="T9" fmla="*/ 0 h 315"/>
                    <a:gd name="T10" fmla="*/ 0 w 209"/>
                    <a:gd name="T11" fmla="*/ 0 h 315"/>
                    <a:gd name="T12" fmla="*/ 0 w 209"/>
                    <a:gd name="T13" fmla="*/ 0 h 315"/>
                    <a:gd name="T14" fmla="*/ 0 w 209"/>
                    <a:gd name="T15" fmla="*/ 0 h 315"/>
                    <a:gd name="T16" fmla="*/ 0 w 209"/>
                    <a:gd name="T17" fmla="*/ 0 h 315"/>
                    <a:gd name="T18" fmla="*/ 0 w 209"/>
                    <a:gd name="T19" fmla="*/ 0 h 315"/>
                    <a:gd name="T20" fmla="*/ 0 w 209"/>
                    <a:gd name="T21" fmla="*/ 0 h 315"/>
                    <a:gd name="T22" fmla="*/ 0 w 209"/>
                    <a:gd name="T23" fmla="*/ 0 h 315"/>
                    <a:gd name="T24" fmla="*/ 0 w 209"/>
                    <a:gd name="T25" fmla="*/ 0 h 315"/>
                    <a:gd name="T26" fmla="*/ 0 w 209"/>
                    <a:gd name="T27" fmla="*/ 0 h 315"/>
                    <a:gd name="T28" fmla="*/ 0 w 209"/>
                    <a:gd name="T29" fmla="*/ 0 h 315"/>
                    <a:gd name="T30" fmla="*/ 0 w 209"/>
                    <a:gd name="T31" fmla="*/ 0 h 315"/>
                    <a:gd name="T32" fmla="*/ 0 w 209"/>
                    <a:gd name="T33" fmla="*/ 0 h 315"/>
                    <a:gd name="T34" fmla="*/ 0 w 209"/>
                    <a:gd name="T35" fmla="*/ 0 h 315"/>
                    <a:gd name="T36" fmla="*/ 0 w 209"/>
                    <a:gd name="T37" fmla="*/ 0 h 315"/>
                    <a:gd name="T38" fmla="*/ 0 w 209"/>
                    <a:gd name="T39" fmla="*/ 0 h 315"/>
                    <a:gd name="T40" fmla="*/ 0 w 209"/>
                    <a:gd name="T41" fmla="*/ 0 h 315"/>
                    <a:gd name="T42" fmla="*/ 0 w 209"/>
                    <a:gd name="T43" fmla="*/ 0 h 315"/>
                    <a:gd name="T44" fmla="*/ 0 w 209"/>
                    <a:gd name="T45" fmla="*/ 0 h 315"/>
                    <a:gd name="T46" fmla="*/ 0 w 209"/>
                    <a:gd name="T47" fmla="*/ 0 h 315"/>
                    <a:gd name="T48" fmla="*/ 0 w 209"/>
                    <a:gd name="T49" fmla="*/ 0 h 315"/>
                    <a:gd name="T50" fmla="*/ 0 w 209"/>
                    <a:gd name="T51" fmla="*/ 0 h 315"/>
                    <a:gd name="T52" fmla="*/ 0 w 209"/>
                    <a:gd name="T53" fmla="*/ 0 h 315"/>
                    <a:gd name="T54" fmla="*/ 0 w 209"/>
                    <a:gd name="T55" fmla="*/ 0 h 315"/>
                    <a:gd name="T56" fmla="*/ 0 w 209"/>
                    <a:gd name="T57" fmla="*/ 0 h 315"/>
                    <a:gd name="T58" fmla="*/ 0 w 209"/>
                    <a:gd name="T59" fmla="*/ 0 h 315"/>
                    <a:gd name="T60" fmla="*/ 0 w 209"/>
                    <a:gd name="T61" fmla="*/ 0 h 315"/>
                    <a:gd name="T62" fmla="*/ 0 w 209"/>
                    <a:gd name="T63" fmla="*/ 0 h 315"/>
                    <a:gd name="T64" fmla="*/ 0 w 209"/>
                    <a:gd name="T65" fmla="*/ 0 h 315"/>
                    <a:gd name="T66" fmla="*/ 0 w 209"/>
                    <a:gd name="T67" fmla="*/ 0 h 315"/>
                    <a:gd name="T68" fmla="*/ 0 w 209"/>
                    <a:gd name="T69" fmla="*/ 0 h 315"/>
                    <a:gd name="T70" fmla="*/ 0 w 209"/>
                    <a:gd name="T71" fmla="*/ 0 h 315"/>
                    <a:gd name="T72" fmla="*/ 0 w 209"/>
                    <a:gd name="T73" fmla="*/ 0 h 315"/>
                    <a:gd name="T74" fmla="*/ 0 w 209"/>
                    <a:gd name="T75" fmla="*/ 0 h 315"/>
                    <a:gd name="T76" fmla="*/ 0 w 209"/>
                    <a:gd name="T77" fmla="*/ 0 h 315"/>
                    <a:gd name="T78" fmla="*/ 0 w 209"/>
                    <a:gd name="T79" fmla="*/ 0 h 315"/>
                    <a:gd name="T80" fmla="*/ 0 w 209"/>
                    <a:gd name="T81" fmla="*/ 0 h 315"/>
                    <a:gd name="T82" fmla="*/ 0 w 209"/>
                    <a:gd name="T83" fmla="*/ 0 h 3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09"/>
                    <a:gd name="T127" fmla="*/ 0 h 315"/>
                    <a:gd name="T128" fmla="*/ 209 w 209"/>
                    <a:gd name="T129" fmla="*/ 315 h 31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09" h="315">
                      <a:moveTo>
                        <a:pt x="18" y="94"/>
                      </a:moveTo>
                      <a:lnTo>
                        <a:pt x="67" y="84"/>
                      </a:lnTo>
                      <a:lnTo>
                        <a:pt x="103" y="78"/>
                      </a:lnTo>
                      <a:lnTo>
                        <a:pt x="102" y="43"/>
                      </a:lnTo>
                      <a:lnTo>
                        <a:pt x="89" y="22"/>
                      </a:lnTo>
                      <a:lnTo>
                        <a:pt x="74" y="6"/>
                      </a:lnTo>
                      <a:lnTo>
                        <a:pt x="92" y="0"/>
                      </a:lnTo>
                      <a:lnTo>
                        <a:pt x="114" y="22"/>
                      </a:lnTo>
                      <a:lnTo>
                        <a:pt x="123" y="50"/>
                      </a:lnTo>
                      <a:lnTo>
                        <a:pt x="120" y="81"/>
                      </a:lnTo>
                      <a:lnTo>
                        <a:pt x="155" y="88"/>
                      </a:lnTo>
                      <a:lnTo>
                        <a:pt x="183" y="97"/>
                      </a:lnTo>
                      <a:lnTo>
                        <a:pt x="178" y="106"/>
                      </a:lnTo>
                      <a:lnTo>
                        <a:pt x="146" y="103"/>
                      </a:lnTo>
                      <a:lnTo>
                        <a:pt x="129" y="98"/>
                      </a:lnTo>
                      <a:lnTo>
                        <a:pt x="144" y="131"/>
                      </a:lnTo>
                      <a:lnTo>
                        <a:pt x="143" y="174"/>
                      </a:lnTo>
                      <a:lnTo>
                        <a:pt x="139" y="222"/>
                      </a:lnTo>
                      <a:lnTo>
                        <a:pt x="169" y="225"/>
                      </a:lnTo>
                      <a:lnTo>
                        <a:pt x="209" y="243"/>
                      </a:lnTo>
                      <a:lnTo>
                        <a:pt x="209" y="256"/>
                      </a:lnTo>
                      <a:lnTo>
                        <a:pt x="179" y="247"/>
                      </a:lnTo>
                      <a:lnTo>
                        <a:pt x="138" y="236"/>
                      </a:lnTo>
                      <a:lnTo>
                        <a:pt x="121" y="275"/>
                      </a:lnTo>
                      <a:lnTo>
                        <a:pt x="107" y="315"/>
                      </a:lnTo>
                      <a:lnTo>
                        <a:pt x="89" y="314"/>
                      </a:lnTo>
                      <a:lnTo>
                        <a:pt x="99" y="289"/>
                      </a:lnTo>
                      <a:lnTo>
                        <a:pt x="105" y="258"/>
                      </a:lnTo>
                      <a:lnTo>
                        <a:pt x="114" y="238"/>
                      </a:lnTo>
                      <a:lnTo>
                        <a:pt x="75" y="234"/>
                      </a:lnTo>
                      <a:lnTo>
                        <a:pt x="36" y="231"/>
                      </a:lnTo>
                      <a:lnTo>
                        <a:pt x="3" y="222"/>
                      </a:lnTo>
                      <a:lnTo>
                        <a:pt x="0" y="211"/>
                      </a:lnTo>
                      <a:lnTo>
                        <a:pt x="34" y="216"/>
                      </a:lnTo>
                      <a:lnTo>
                        <a:pt x="66" y="219"/>
                      </a:lnTo>
                      <a:lnTo>
                        <a:pt x="114" y="218"/>
                      </a:lnTo>
                      <a:lnTo>
                        <a:pt x="120" y="187"/>
                      </a:lnTo>
                      <a:lnTo>
                        <a:pt x="116" y="156"/>
                      </a:lnTo>
                      <a:lnTo>
                        <a:pt x="111" y="124"/>
                      </a:lnTo>
                      <a:lnTo>
                        <a:pt x="101" y="95"/>
                      </a:lnTo>
                      <a:lnTo>
                        <a:pt x="18" y="108"/>
                      </a:lnTo>
                      <a:lnTo>
                        <a:pt x="18" y="94"/>
                      </a:lnTo>
                      <a:close/>
                    </a:path>
                  </a:pathLst>
                </a:custGeom>
                <a:solidFill>
                  <a:srgbClr val="000000"/>
                </a:solidFill>
                <a:ln w="9525">
                  <a:noFill/>
                  <a:round/>
                  <a:headEnd/>
                  <a:tailEnd/>
                </a:ln>
              </p:spPr>
              <p:txBody>
                <a:bodyPr>
                  <a:prstTxWarp prst="textNoShape">
                    <a:avLst/>
                  </a:prstTxWarp>
                </a:bodyPr>
                <a:lstStyle/>
                <a:p>
                  <a:endParaRPr lang="en-US"/>
                </a:p>
              </p:txBody>
            </p:sp>
          </p:grpSp>
          <p:sp>
            <p:nvSpPr>
              <p:cNvPr id="62915" name="Freeform 31"/>
              <p:cNvSpPr>
                <a:spLocks/>
              </p:cNvSpPr>
              <p:nvPr/>
            </p:nvSpPr>
            <p:spPr bwMode="auto">
              <a:xfrm>
                <a:off x="7540625" y="1565275"/>
                <a:ext cx="265113" cy="103188"/>
              </a:xfrm>
              <a:custGeom>
                <a:avLst/>
                <a:gdLst>
                  <a:gd name="T0" fmla="*/ 2147483647 w 345"/>
                  <a:gd name="T1" fmla="*/ 2147483647 h 261"/>
                  <a:gd name="T2" fmla="*/ 2147483647 w 345"/>
                  <a:gd name="T3" fmla="*/ 2147483647 h 261"/>
                  <a:gd name="T4" fmla="*/ 2147483647 w 345"/>
                  <a:gd name="T5" fmla="*/ 2147483647 h 261"/>
                  <a:gd name="T6" fmla="*/ 2147483647 w 345"/>
                  <a:gd name="T7" fmla="*/ 2147483647 h 261"/>
                  <a:gd name="T8" fmla="*/ 2147483647 w 345"/>
                  <a:gd name="T9" fmla="*/ 2147483647 h 261"/>
                  <a:gd name="T10" fmla="*/ 2147483647 w 345"/>
                  <a:gd name="T11" fmla="*/ 0 h 261"/>
                  <a:gd name="T12" fmla="*/ 2147483647 w 345"/>
                  <a:gd name="T13" fmla="*/ 2147483647 h 261"/>
                  <a:gd name="T14" fmla="*/ 2147483647 w 345"/>
                  <a:gd name="T15" fmla="*/ 2147483647 h 261"/>
                  <a:gd name="T16" fmla="*/ 2147483647 w 345"/>
                  <a:gd name="T17" fmla="*/ 2147483647 h 261"/>
                  <a:gd name="T18" fmla="*/ 2147483647 w 345"/>
                  <a:gd name="T19" fmla="*/ 2147483647 h 261"/>
                  <a:gd name="T20" fmla="*/ 2147483647 w 345"/>
                  <a:gd name="T21" fmla="*/ 2147483647 h 261"/>
                  <a:gd name="T22" fmla="*/ 2147483647 w 345"/>
                  <a:gd name="T23" fmla="*/ 2147483647 h 261"/>
                  <a:gd name="T24" fmla="*/ 2147483647 w 345"/>
                  <a:gd name="T25" fmla="*/ 2147483647 h 261"/>
                  <a:gd name="T26" fmla="*/ 2147483647 w 345"/>
                  <a:gd name="T27" fmla="*/ 2147483647 h 261"/>
                  <a:gd name="T28" fmla="*/ 2147483647 w 345"/>
                  <a:gd name="T29" fmla="*/ 2147483647 h 261"/>
                  <a:gd name="T30" fmla="*/ 2147483647 w 345"/>
                  <a:gd name="T31" fmla="*/ 2147483647 h 261"/>
                  <a:gd name="T32" fmla="*/ 2147483647 w 345"/>
                  <a:gd name="T33" fmla="*/ 2147483647 h 261"/>
                  <a:gd name="T34" fmla="*/ 2147483647 w 345"/>
                  <a:gd name="T35" fmla="*/ 2147483647 h 261"/>
                  <a:gd name="T36" fmla="*/ 2147483647 w 345"/>
                  <a:gd name="T37" fmla="*/ 2147483647 h 261"/>
                  <a:gd name="T38" fmla="*/ 2147483647 w 345"/>
                  <a:gd name="T39" fmla="*/ 2147483647 h 261"/>
                  <a:gd name="T40" fmla="*/ 2147483647 w 345"/>
                  <a:gd name="T41" fmla="*/ 2147483647 h 261"/>
                  <a:gd name="T42" fmla="*/ 2147483647 w 345"/>
                  <a:gd name="T43" fmla="*/ 2147483647 h 261"/>
                  <a:gd name="T44" fmla="*/ 2147483647 w 345"/>
                  <a:gd name="T45" fmla="*/ 2147483647 h 261"/>
                  <a:gd name="T46" fmla="*/ 0 w 345"/>
                  <a:gd name="T47" fmla="*/ 2147483647 h 261"/>
                  <a:gd name="T48" fmla="*/ 2147483647 w 345"/>
                  <a:gd name="T49" fmla="*/ 2147483647 h 261"/>
                  <a:gd name="T50" fmla="*/ 2147483647 w 345"/>
                  <a:gd name="T51" fmla="*/ 2147483647 h 261"/>
                  <a:gd name="T52" fmla="*/ 2147483647 w 345"/>
                  <a:gd name="T53" fmla="*/ 2147483647 h 26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45"/>
                  <a:gd name="T82" fmla="*/ 0 h 261"/>
                  <a:gd name="T83" fmla="*/ 345 w 345"/>
                  <a:gd name="T84" fmla="*/ 261 h 26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45" h="261">
                    <a:moveTo>
                      <a:pt x="130" y="122"/>
                    </a:moveTo>
                    <a:lnTo>
                      <a:pt x="140" y="76"/>
                    </a:lnTo>
                    <a:lnTo>
                      <a:pt x="158" y="44"/>
                    </a:lnTo>
                    <a:lnTo>
                      <a:pt x="194" y="16"/>
                    </a:lnTo>
                    <a:lnTo>
                      <a:pt x="225" y="9"/>
                    </a:lnTo>
                    <a:lnTo>
                      <a:pt x="260" y="0"/>
                    </a:lnTo>
                    <a:lnTo>
                      <a:pt x="293" y="9"/>
                    </a:lnTo>
                    <a:lnTo>
                      <a:pt x="324" y="29"/>
                    </a:lnTo>
                    <a:lnTo>
                      <a:pt x="339" y="71"/>
                    </a:lnTo>
                    <a:lnTo>
                      <a:pt x="345" y="119"/>
                    </a:lnTo>
                    <a:lnTo>
                      <a:pt x="339" y="169"/>
                    </a:lnTo>
                    <a:lnTo>
                      <a:pt x="321" y="210"/>
                    </a:lnTo>
                    <a:lnTo>
                      <a:pt x="301" y="240"/>
                    </a:lnTo>
                    <a:lnTo>
                      <a:pt x="266" y="257"/>
                    </a:lnTo>
                    <a:lnTo>
                      <a:pt x="236" y="261"/>
                    </a:lnTo>
                    <a:lnTo>
                      <a:pt x="198" y="260"/>
                    </a:lnTo>
                    <a:lnTo>
                      <a:pt x="171" y="241"/>
                    </a:lnTo>
                    <a:lnTo>
                      <a:pt x="146" y="213"/>
                    </a:lnTo>
                    <a:lnTo>
                      <a:pt x="130" y="179"/>
                    </a:lnTo>
                    <a:lnTo>
                      <a:pt x="127" y="155"/>
                    </a:lnTo>
                    <a:lnTo>
                      <a:pt x="72" y="162"/>
                    </a:lnTo>
                    <a:lnTo>
                      <a:pt x="22" y="179"/>
                    </a:lnTo>
                    <a:lnTo>
                      <a:pt x="6" y="176"/>
                    </a:lnTo>
                    <a:lnTo>
                      <a:pt x="0" y="147"/>
                    </a:lnTo>
                    <a:lnTo>
                      <a:pt x="33" y="133"/>
                    </a:lnTo>
                    <a:lnTo>
                      <a:pt x="68" y="129"/>
                    </a:lnTo>
                    <a:lnTo>
                      <a:pt x="130" y="122"/>
                    </a:lnTo>
                    <a:close/>
                  </a:path>
                </a:pathLst>
              </a:custGeom>
              <a:solidFill>
                <a:srgbClr val="000000"/>
              </a:solidFill>
              <a:ln w="9525">
                <a:noFill/>
                <a:round/>
                <a:headEnd/>
                <a:tailEnd/>
              </a:ln>
            </p:spPr>
            <p:txBody>
              <a:bodyPr>
                <a:prstTxWarp prst="textNoShape">
                  <a:avLst/>
                </a:prstTxWarp>
              </a:bodyPr>
              <a:lstStyle/>
              <a:p>
                <a:endParaRPr lang="en-US"/>
              </a:p>
            </p:txBody>
          </p:sp>
          <p:sp>
            <p:nvSpPr>
              <p:cNvPr id="62916" name="Freeform 32"/>
              <p:cNvSpPr>
                <a:spLocks/>
              </p:cNvSpPr>
              <p:nvPr/>
            </p:nvSpPr>
            <p:spPr bwMode="auto">
              <a:xfrm>
                <a:off x="7623175" y="1674813"/>
                <a:ext cx="196850" cy="185737"/>
              </a:xfrm>
              <a:custGeom>
                <a:avLst/>
                <a:gdLst>
                  <a:gd name="T0" fmla="*/ 2147483647 w 253"/>
                  <a:gd name="T1" fmla="*/ 2147483647 h 468"/>
                  <a:gd name="T2" fmla="*/ 2147483647 w 253"/>
                  <a:gd name="T3" fmla="*/ 2147483647 h 468"/>
                  <a:gd name="T4" fmla="*/ 2147483647 w 253"/>
                  <a:gd name="T5" fmla="*/ 2147483647 h 468"/>
                  <a:gd name="T6" fmla="*/ 2147483647 w 253"/>
                  <a:gd name="T7" fmla="*/ 0 h 468"/>
                  <a:gd name="T8" fmla="*/ 2147483647 w 253"/>
                  <a:gd name="T9" fmla="*/ 2147483647 h 468"/>
                  <a:gd name="T10" fmla="*/ 2147483647 w 253"/>
                  <a:gd name="T11" fmla="*/ 2147483647 h 468"/>
                  <a:gd name="T12" fmla="*/ 2147483647 w 253"/>
                  <a:gd name="T13" fmla="*/ 2147483647 h 468"/>
                  <a:gd name="T14" fmla="*/ 2147483647 w 253"/>
                  <a:gd name="T15" fmla="*/ 2147483647 h 468"/>
                  <a:gd name="T16" fmla="*/ 2147483647 w 253"/>
                  <a:gd name="T17" fmla="*/ 2147483647 h 468"/>
                  <a:gd name="T18" fmla="*/ 2147483647 w 253"/>
                  <a:gd name="T19" fmla="*/ 2147483647 h 468"/>
                  <a:gd name="T20" fmla="*/ 2147483647 w 253"/>
                  <a:gd name="T21" fmla="*/ 2147483647 h 468"/>
                  <a:gd name="T22" fmla="*/ 2147483647 w 253"/>
                  <a:gd name="T23" fmla="*/ 2147483647 h 468"/>
                  <a:gd name="T24" fmla="*/ 2147483647 w 253"/>
                  <a:gd name="T25" fmla="*/ 2147483647 h 468"/>
                  <a:gd name="T26" fmla="*/ 2147483647 w 253"/>
                  <a:gd name="T27" fmla="*/ 2147483647 h 468"/>
                  <a:gd name="T28" fmla="*/ 2147483647 w 253"/>
                  <a:gd name="T29" fmla="*/ 2147483647 h 468"/>
                  <a:gd name="T30" fmla="*/ 2147483647 w 253"/>
                  <a:gd name="T31" fmla="*/ 2147483647 h 468"/>
                  <a:gd name="T32" fmla="*/ 2147483647 w 253"/>
                  <a:gd name="T33" fmla="*/ 2147483647 h 468"/>
                  <a:gd name="T34" fmla="*/ 2147483647 w 253"/>
                  <a:gd name="T35" fmla="*/ 2147483647 h 468"/>
                  <a:gd name="T36" fmla="*/ 2147483647 w 253"/>
                  <a:gd name="T37" fmla="*/ 2147483647 h 468"/>
                  <a:gd name="T38" fmla="*/ 2147483647 w 253"/>
                  <a:gd name="T39" fmla="*/ 2147483647 h 468"/>
                  <a:gd name="T40" fmla="*/ 2147483647 w 253"/>
                  <a:gd name="T41" fmla="*/ 2147483647 h 468"/>
                  <a:gd name="T42" fmla="*/ 2147483647 w 253"/>
                  <a:gd name="T43" fmla="*/ 2147483647 h 468"/>
                  <a:gd name="T44" fmla="*/ 2147483647 w 253"/>
                  <a:gd name="T45" fmla="*/ 2147483647 h 468"/>
                  <a:gd name="T46" fmla="*/ 0 w 253"/>
                  <a:gd name="T47" fmla="*/ 2147483647 h 468"/>
                  <a:gd name="T48" fmla="*/ 2147483647 w 253"/>
                  <a:gd name="T49" fmla="*/ 2147483647 h 468"/>
                  <a:gd name="T50" fmla="*/ 0 w 253"/>
                  <a:gd name="T51" fmla="*/ 2147483647 h 468"/>
                  <a:gd name="T52" fmla="*/ 2147483647 w 253"/>
                  <a:gd name="T53" fmla="*/ 2147483647 h 46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53"/>
                  <a:gd name="T82" fmla="*/ 0 h 468"/>
                  <a:gd name="T83" fmla="*/ 253 w 253"/>
                  <a:gd name="T84" fmla="*/ 468 h 46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53" h="468">
                    <a:moveTo>
                      <a:pt x="7" y="71"/>
                    </a:moveTo>
                    <a:lnTo>
                      <a:pt x="30" y="31"/>
                    </a:lnTo>
                    <a:lnTo>
                      <a:pt x="70" y="7"/>
                    </a:lnTo>
                    <a:lnTo>
                      <a:pt x="107" y="0"/>
                    </a:lnTo>
                    <a:lnTo>
                      <a:pt x="141" y="7"/>
                    </a:lnTo>
                    <a:lnTo>
                      <a:pt x="165" y="22"/>
                    </a:lnTo>
                    <a:lnTo>
                      <a:pt x="175" y="52"/>
                    </a:lnTo>
                    <a:lnTo>
                      <a:pt x="186" y="86"/>
                    </a:lnTo>
                    <a:lnTo>
                      <a:pt x="179" y="128"/>
                    </a:lnTo>
                    <a:lnTo>
                      <a:pt x="169" y="181"/>
                    </a:lnTo>
                    <a:lnTo>
                      <a:pt x="171" y="236"/>
                    </a:lnTo>
                    <a:lnTo>
                      <a:pt x="186" y="299"/>
                    </a:lnTo>
                    <a:lnTo>
                      <a:pt x="211" y="333"/>
                    </a:lnTo>
                    <a:lnTo>
                      <a:pt x="238" y="353"/>
                    </a:lnTo>
                    <a:lnTo>
                      <a:pt x="250" y="380"/>
                    </a:lnTo>
                    <a:lnTo>
                      <a:pt x="253" y="417"/>
                    </a:lnTo>
                    <a:lnTo>
                      <a:pt x="235" y="447"/>
                    </a:lnTo>
                    <a:lnTo>
                      <a:pt x="175" y="468"/>
                    </a:lnTo>
                    <a:lnTo>
                      <a:pt x="135" y="453"/>
                    </a:lnTo>
                    <a:lnTo>
                      <a:pt x="107" y="449"/>
                    </a:lnTo>
                    <a:lnTo>
                      <a:pt x="63" y="417"/>
                    </a:lnTo>
                    <a:lnTo>
                      <a:pt x="29" y="368"/>
                    </a:lnTo>
                    <a:lnTo>
                      <a:pt x="11" y="303"/>
                    </a:lnTo>
                    <a:lnTo>
                      <a:pt x="0" y="245"/>
                    </a:lnTo>
                    <a:lnTo>
                      <a:pt x="4" y="179"/>
                    </a:lnTo>
                    <a:lnTo>
                      <a:pt x="0" y="110"/>
                    </a:lnTo>
                    <a:lnTo>
                      <a:pt x="7" y="71"/>
                    </a:lnTo>
                    <a:close/>
                  </a:path>
                </a:pathLst>
              </a:custGeom>
              <a:solidFill>
                <a:srgbClr val="000000"/>
              </a:solidFill>
              <a:ln w="9525">
                <a:noFill/>
                <a:round/>
                <a:headEnd/>
                <a:tailEnd/>
              </a:ln>
            </p:spPr>
            <p:txBody>
              <a:bodyPr>
                <a:prstTxWarp prst="textNoShape">
                  <a:avLst/>
                </a:prstTxWarp>
              </a:bodyPr>
              <a:lstStyle/>
              <a:p>
                <a:endParaRPr lang="en-US"/>
              </a:p>
            </p:txBody>
          </p:sp>
          <p:sp>
            <p:nvSpPr>
              <p:cNvPr id="62917" name="Freeform 33"/>
              <p:cNvSpPr>
                <a:spLocks/>
              </p:cNvSpPr>
              <p:nvPr/>
            </p:nvSpPr>
            <p:spPr bwMode="auto">
              <a:xfrm>
                <a:off x="7324725" y="1679575"/>
                <a:ext cx="377825" cy="114300"/>
              </a:xfrm>
              <a:custGeom>
                <a:avLst/>
                <a:gdLst>
                  <a:gd name="T0" fmla="*/ 2147483647 w 495"/>
                  <a:gd name="T1" fmla="*/ 2147483647 h 286"/>
                  <a:gd name="T2" fmla="*/ 2147483647 w 495"/>
                  <a:gd name="T3" fmla="*/ 2147483647 h 286"/>
                  <a:gd name="T4" fmla="*/ 2147483647 w 495"/>
                  <a:gd name="T5" fmla="*/ 0 h 286"/>
                  <a:gd name="T6" fmla="*/ 2147483647 w 495"/>
                  <a:gd name="T7" fmla="*/ 2147483647 h 286"/>
                  <a:gd name="T8" fmla="*/ 2147483647 w 495"/>
                  <a:gd name="T9" fmla="*/ 2147483647 h 286"/>
                  <a:gd name="T10" fmla="*/ 2147483647 w 495"/>
                  <a:gd name="T11" fmla="*/ 2147483647 h 286"/>
                  <a:gd name="T12" fmla="*/ 2147483647 w 495"/>
                  <a:gd name="T13" fmla="*/ 2147483647 h 286"/>
                  <a:gd name="T14" fmla="*/ 2147483647 w 495"/>
                  <a:gd name="T15" fmla="*/ 2147483647 h 286"/>
                  <a:gd name="T16" fmla="*/ 2147483647 w 495"/>
                  <a:gd name="T17" fmla="*/ 2147483647 h 286"/>
                  <a:gd name="T18" fmla="*/ 2147483647 w 495"/>
                  <a:gd name="T19" fmla="*/ 2147483647 h 286"/>
                  <a:gd name="T20" fmla="*/ 2147483647 w 495"/>
                  <a:gd name="T21" fmla="*/ 2147483647 h 286"/>
                  <a:gd name="T22" fmla="*/ 2147483647 w 495"/>
                  <a:gd name="T23" fmla="*/ 2147483647 h 286"/>
                  <a:gd name="T24" fmla="*/ 0 w 495"/>
                  <a:gd name="T25" fmla="*/ 2147483647 h 286"/>
                  <a:gd name="T26" fmla="*/ 2147483647 w 495"/>
                  <a:gd name="T27" fmla="*/ 2147483647 h 286"/>
                  <a:gd name="T28" fmla="*/ 2147483647 w 495"/>
                  <a:gd name="T29" fmla="*/ 2147483647 h 286"/>
                  <a:gd name="T30" fmla="*/ 2147483647 w 495"/>
                  <a:gd name="T31" fmla="*/ 2147483647 h 286"/>
                  <a:gd name="T32" fmla="*/ 2147483647 w 495"/>
                  <a:gd name="T33" fmla="*/ 2147483647 h 286"/>
                  <a:gd name="T34" fmla="*/ 2147483647 w 495"/>
                  <a:gd name="T35" fmla="*/ 2147483647 h 286"/>
                  <a:gd name="T36" fmla="*/ 2147483647 w 495"/>
                  <a:gd name="T37" fmla="*/ 2147483647 h 286"/>
                  <a:gd name="T38" fmla="*/ 2147483647 w 495"/>
                  <a:gd name="T39" fmla="*/ 2147483647 h 286"/>
                  <a:gd name="T40" fmla="*/ 2147483647 w 495"/>
                  <a:gd name="T41" fmla="*/ 2147483647 h 286"/>
                  <a:gd name="T42" fmla="*/ 2147483647 w 495"/>
                  <a:gd name="T43" fmla="*/ 2147483647 h 286"/>
                  <a:gd name="T44" fmla="*/ 2147483647 w 495"/>
                  <a:gd name="T45" fmla="*/ 2147483647 h 28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95"/>
                  <a:gd name="T70" fmla="*/ 0 h 286"/>
                  <a:gd name="T71" fmla="*/ 495 w 495"/>
                  <a:gd name="T72" fmla="*/ 286 h 28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95" h="286">
                    <a:moveTo>
                      <a:pt x="374" y="83"/>
                    </a:moveTo>
                    <a:lnTo>
                      <a:pt x="410" y="32"/>
                    </a:lnTo>
                    <a:lnTo>
                      <a:pt x="469" y="0"/>
                    </a:lnTo>
                    <a:lnTo>
                      <a:pt x="495" y="23"/>
                    </a:lnTo>
                    <a:lnTo>
                      <a:pt x="492" y="81"/>
                    </a:lnTo>
                    <a:lnTo>
                      <a:pt x="438" y="129"/>
                    </a:lnTo>
                    <a:lnTo>
                      <a:pt x="397" y="174"/>
                    </a:lnTo>
                    <a:lnTo>
                      <a:pt x="346" y="231"/>
                    </a:lnTo>
                    <a:lnTo>
                      <a:pt x="289" y="259"/>
                    </a:lnTo>
                    <a:lnTo>
                      <a:pt x="203" y="275"/>
                    </a:lnTo>
                    <a:lnTo>
                      <a:pt x="109" y="279"/>
                    </a:lnTo>
                    <a:lnTo>
                      <a:pt x="57" y="286"/>
                    </a:lnTo>
                    <a:lnTo>
                      <a:pt x="0" y="264"/>
                    </a:lnTo>
                    <a:lnTo>
                      <a:pt x="5" y="240"/>
                    </a:lnTo>
                    <a:lnTo>
                      <a:pt x="38" y="214"/>
                    </a:lnTo>
                    <a:lnTo>
                      <a:pt x="86" y="205"/>
                    </a:lnTo>
                    <a:lnTo>
                      <a:pt x="109" y="246"/>
                    </a:lnTo>
                    <a:lnTo>
                      <a:pt x="144" y="251"/>
                    </a:lnTo>
                    <a:lnTo>
                      <a:pt x="227" y="238"/>
                    </a:lnTo>
                    <a:lnTo>
                      <a:pt x="295" y="208"/>
                    </a:lnTo>
                    <a:lnTo>
                      <a:pt x="329" y="174"/>
                    </a:lnTo>
                    <a:lnTo>
                      <a:pt x="357" y="118"/>
                    </a:lnTo>
                    <a:lnTo>
                      <a:pt x="374" y="83"/>
                    </a:lnTo>
                    <a:close/>
                  </a:path>
                </a:pathLst>
              </a:custGeom>
              <a:solidFill>
                <a:srgbClr val="000000"/>
              </a:solidFill>
              <a:ln w="9525">
                <a:noFill/>
                <a:round/>
                <a:headEnd/>
                <a:tailEnd/>
              </a:ln>
            </p:spPr>
            <p:txBody>
              <a:bodyPr>
                <a:prstTxWarp prst="textNoShape">
                  <a:avLst/>
                </a:prstTxWarp>
              </a:bodyPr>
              <a:lstStyle/>
              <a:p>
                <a:endParaRPr lang="en-US"/>
              </a:p>
            </p:txBody>
          </p:sp>
          <p:sp>
            <p:nvSpPr>
              <p:cNvPr id="62918" name="Freeform 34"/>
              <p:cNvSpPr>
                <a:spLocks/>
              </p:cNvSpPr>
              <p:nvPr/>
            </p:nvSpPr>
            <p:spPr bwMode="auto">
              <a:xfrm>
                <a:off x="7713663" y="1543050"/>
                <a:ext cx="355600" cy="169863"/>
              </a:xfrm>
              <a:custGeom>
                <a:avLst/>
                <a:gdLst>
                  <a:gd name="T0" fmla="*/ 2147483647 w 465"/>
                  <a:gd name="T1" fmla="*/ 2147483647 h 428"/>
                  <a:gd name="T2" fmla="*/ 0 w 465"/>
                  <a:gd name="T3" fmla="*/ 2147483647 h 428"/>
                  <a:gd name="T4" fmla="*/ 2147483647 w 465"/>
                  <a:gd name="T5" fmla="*/ 2147483647 h 428"/>
                  <a:gd name="T6" fmla="*/ 2147483647 w 465"/>
                  <a:gd name="T7" fmla="*/ 2147483647 h 428"/>
                  <a:gd name="T8" fmla="*/ 2147483647 w 465"/>
                  <a:gd name="T9" fmla="*/ 2147483647 h 428"/>
                  <a:gd name="T10" fmla="*/ 2147483647 w 465"/>
                  <a:gd name="T11" fmla="*/ 2147483647 h 428"/>
                  <a:gd name="T12" fmla="*/ 2147483647 w 465"/>
                  <a:gd name="T13" fmla="*/ 2147483647 h 428"/>
                  <a:gd name="T14" fmla="*/ 2147483647 w 465"/>
                  <a:gd name="T15" fmla="*/ 2147483647 h 428"/>
                  <a:gd name="T16" fmla="*/ 2147483647 w 465"/>
                  <a:gd name="T17" fmla="*/ 2147483647 h 428"/>
                  <a:gd name="T18" fmla="*/ 2147483647 w 465"/>
                  <a:gd name="T19" fmla="*/ 2147483647 h 428"/>
                  <a:gd name="T20" fmla="*/ 2147483647 w 465"/>
                  <a:gd name="T21" fmla="*/ 2147483647 h 428"/>
                  <a:gd name="T22" fmla="*/ 2147483647 w 465"/>
                  <a:gd name="T23" fmla="*/ 2147483647 h 428"/>
                  <a:gd name="T24" fmla="*/ 2147483647 w 465"/>
                  <a:gd name="T25" fmla="*/ 0 h 428"/>
                  <a:gd name="T26" fmla="*/ 2147483647 w 465"/>
                  <a:gd name="T27" fmla="*/ 2147483647 h 428"/>
                  <a:gd name="T28" fmla="*/ 2147483647 w 465"/>
                  <a:gd name="T29" fmla="*/ 2147483647 h 428"/>
                  <a:gd name="T30" fmla="*/ 2147483647 w 465"/>
                  <a:gd name="T31" fmla="*/ 2147483647 h 428"/>
                  <a:gd name="T32" fmla="*/ 2147483647 w 465"/>
                  <a:gd name="T33" fmla="*/ 2147483647 h 428"/>
                  <a:gd name="T34" fmla="*/ 2147483647 w 465"/>
                  <a:gd name="T35" fmla="*/ 2147483647 h 428"/>
                  <a:gd name="T36" fmla="*/ 2147483647 w 465"/>
                  <a:gd name="T37" fmla="*/ 2147483647 h 428"/>
                  <a:gd name="T38" fmla="*/ 2147483647 w 465"/>
                  <a:gd name="T39" fmla="*/ 2147483647 h 428"/>
                  <a:gd name="T40" fmla="*/ 2147483647 w 465"/>
                  <a:gd name="T41" fmla="*/ 2147483647 h 428"/>
                  <a:gd name="T42" fmla="*/ 2147483647 w 465"/>
                  <a:gd name="T43" fmla="*/ 2147483647 h 428"/>
                  <a:gd name="T44" fmla="*/ 2147483647 w 465"/>
                  <a:gd name="T45" fmla="*/ 2147483647 h 428"/>
                  <a:gd name="T46" fmla="*/ 2147483647 w 465"/>
                  <a:gd name="T47" fmla="*/ 2147483647 h 428"/>
                  <a:gd name="T48" fmla="*/ 2147483647 w 465"/>
                  <a:gd name="T49" fmla="*/ 2147483647 h 428"/>
                  <a:gd name="T50" fmla="*/ 2147483647 w 465"/>
                  <a:gd name="T51" fmla="*/ 2147483647 h 428"/>
                  <a:gd name="T52" fmla="*/ 2147483647 w 465"/>
                  <a:gd name="T53" fmla="*/ 2147483647 h 428"/>
                  <a:gd name="T54" fmla="*/ 2147483647 w 465"/>
                  <a:gd name="T55" fmla="*/ 2147483647 h 428"/>
                  <a:gd name="T56" fmla="*/ 2147483647 w 465"/>
                  <a:gd name="T57" fmla="*/ 2147483647 h 428"/>
                  <a:gd name="T58" fmla="*/ 2147483647 w 465"/>
                  <a:gd name="T59" fmla="*/ 2147483647 h 428"/>
                  <a:gd name="T60" fmla="*/ 2147483647 w 465"/>
                  <a:gd name="T61" fmla="*/ 2147483647 h 428"/>
                  <a:gd name="T62" fmla="*/ 2147483647 w 465"/>
                  <a:gd name="T63" fmla="*/ 2147483647 h 428"/>
                  <a:gd name="T64" fmla="*/ 2147483647 w 465"/>
                  <a:gd name="T65" fmla="*/ 2147483647 h 428"/>
                  <a:gd name="T66" fmla="*/ 2147483647 w 465"/>
                  <a:gd name="T67" fmla="*/ 2147483647 h 428"/>
                  <a:gd name="T68" fmla="*/ 2147483647 w 465"/>
                  <a:gd name="T69" fmla="*/ 2147483647 h 428"/>
                  <a:gd name="T70" fmla="*/ 2147483647 w 465"/>
                  <a:gd name="T71" fmla="*/ 2147483647 h 428"/>
                  <a:gd name="T72" fmla="*/ 2147483647 w 465"/>
                  <a:gd name="T73" fmla="*/ 2147483647 h 42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65"/>
                  <a:gd name="T112" fmla="*/ 0 h 428"/>
                  <a:gd name="T113" fmla="*/ 465 w 465"/>
                  <a:gd name="T114" fmla="*/ 428 h 42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65" h="428">
                    <a:moveTo>
                      <a:pt x="11" y="422"/>
                    </a:moveTo>
                    <a:lnTo>
                      <a:pt x="0" y="394"/>
                    </a:lnTo>
                    <a:lnTo>
                      <a:pt x="34" y="363"/>
                    </a:lnTo>
                    <a:lnTo>
                      <a:pt x="116" y="303"/>
                    </a:lnTo>
                    <a:lnTo>
                      <a:pt x="181" y="267"/>
                    </a:lnTo>
                    <a:lnTo>
                      <a:pt x="228" y="234"/>
                    </a:lnTo>
                    <a:lnTo>
                      <a:pt x="259" y="209"/>
                    </a:lnTo>
                    <a:lnTo>
                      <a:pt x="276" y="179"/>
                    </a:lnTo>
                    <a:lnTo>
                      <a:pt x="286" y="123"/>
                    </a:lnTo>
                    <a:lnTo>
                      <a:pt x="299" y="83"/>
                    </a:lnTo>
                    <a:lnTo>
                      <a:pt x="326" y="44"/>
                    </a:lnTo>
                    <a:lnTo>
                      <a:pt x="348" y="6"/>
                    </a:lnTo>
                    <a:lnTo>
                      <a:pt x="364" y="0"/>
                    </a:lnTo>
                    <a:lnTo>
                      <a:pt x="377" y="14"/>
                    </a:lnTo>
                    <a:lnTo>
                      <a:pt x="364" y="39"/>
                    </a:lnTo>
                    <a:lnTo>
                      <a:pt x="340" y="63"/>
                    </a:lnTo>
                    <a:lnTo>
                      <a:pt x="358" y="78"/>
                    </a:lnTo>
                    <a:lnTo>
                      <a:pt x="416" y="71"/>
                    </a:lnTo>
                    <a:lnTo>
                      <a:pt x="434" y="55"/>
                    </a:lnTo>
                    <a:lnTo>
                      <a:pt x="458" y="71"/>
                    </a:lnTo>
                    <a:lnTo>
                      <a:pt x="442" y="90"/>
                    </a:lnTo>
                    <a:lnTo>
                      <a:pt x="394" y="95"/>
                    </a:lnTo>
                    <a:lnTo>
                      <a:pt x="431" y="100"/>
                    </a:lnTo>
                    <a:lnTo>
                      <a:pt x="465" y="98"/>
                    </a:lnTo>
                    <a:lnTo>
                      <a:pt x="465" y="123"/>
                    </a:lnTo>
                    <a:lnTo>
                      <a:pt x="421" y="123"/>
                    </a:lnTo>
                    <a:lnTo>
                      <a:pt x="375" y="119"/>
                    </a:lnTo>
                    <a:lnTo>
                      <a:pt x="326" y="119"/>
                    </a:lnTo>
                    <a:lnTo>
                      <a:pt x="313" y="134"/>
                    </a:lnTo>
                    <a:lnTo>
                      <a:pt x="309" y="176"/>
                    </a:lnTo>
                    <a:lnTo>
                      <a:pt x="299" y="217"/>
                    </a:lnTo>
                    <a:lnTo>
                      <a:pt x="269" y="249"/>
                    </a:lnTo>
                    <a:lnTo>
                      <a:pt x="211" y="295"/>
                    </a:lnTo>
                    <a:lnTo>
                      <a:pt x="146" y="343"/>
                    </a:lnTo>
                    <a:lnTo>
                      <a:pt x="96" y="398"/>
                    </a:lnTo>
                    <a:lnTo>
                      <a:pt x="71" y="428"/>
                    </a:lnTo>
                    <a:lnTo>
                      <a:pt x="11" y="422"/>
                    </a:lnTo>
                    <a:close/>
                  </a:path>
                </a:pathLst>
              </a:custGeom>
              <a:solidFill>
                <a:srgbClr val="000000"/>
              </a:solidFill>
              <a:ln w="9525">
                <a:noFill/>
                <a:round/>
                <a:headEnd/>
                <a:tailEnd/>
              </a:ln>
            </p:spPr>
            <p:txBody>
              <a:bodyPr>
                <a:prstTxWarp prst="textNoShape">
                  <a:avLst/>
                </a:prstTxWarp>
              </a:bodyPr>
              <a:lstStyle/>
              <a:p>
                <a:endParaRPr lang="en-US"/>
              </a:p>
            </p:txBody>
          </p:sp>
          <p:sp>
            <p:nvSpPr>
              <p:cNvPr id="62919" name="Freeform 35"/>
              <p:cNvSpPr>
                <a:spLocks/>
              </p:cNvSpPr>
              <p:nvPr/>
            </p:nvSpPr>
            <p:spPr bwMode="auto">
              <a:xfrm>
                <a:off x="7566025" y="1806575"/>
                <a:ext cx="173038" cy="231775"/>
              </a:xfrm>
              <a:custGeom>
                <a:avLst/>
                <a:gdLst>
                  <a:gd name="T0" fmla="*/ 2147483647 w 227"/>
                  <a:gd name="T1" fmla="*/ 2147483647 h 585"/>
                  <a:gd name="T2" fmla="*/ 2147483647 w 227"/>
                  <a:gd name="T3" fmla="*/ 2147483647 h 585"/>
                  <a:gd name="T4" fmla="*/ 2147483647 w 227"/>
                  <a:gd name="T5" fmla="*/ 0 h 585"/>
                  <a:gd name="T6" fmla="*/ 2147483647 w 227"/>
                  <a:gd name="T7" fmla="*/ 2147483647 h 585"/>
                  <a:gd name="T8" fmla="*/ 2147483647 w 227"/>
                  <a:gd name="T9" fmla="*/ 2147483647 h 585"/>
                  <a:gd name="T10" fmla="*/ 2147483647 w 227"/>
                  <a:gd name="T11" fmla="*/ 2147483647 h 585"/>
                  <a:gd name="T12" fmla="*/ 2147483647 w 227"/>
                  <a:gd name="T13" fmla="*/ 2147483647 h 585"/>
                  <a:gd name="T14" fmla="*/ 2147483647 w 227"/>
                  <a:gd name="T15" fmla="*/ 2147483647 h 585"/>
                  <a:gd name="T16" fmla="*/ 2147483647 w 227"/>
                  <a:gd name="T17" fmla="*/ 2147483647 h 585"/>
                  <a:gd name="T18" fmla="*/ 2147483647 w 227"/>
                  <a:gd name="T19" fmla="*/ 2147483647 h 585"/>
                  <a:gd name="T20" fmla="*/ 2147483647 w 227"/>
                  <a:gd name="T21" fmla="*/ 2147483647 h 585"/>
                  <a:gd name="T22" fmla="*/ 2147483647 w 227"/>
                  <a:gd name="T23" fmla="*/ 2147483647 h 585"/>
                  <a:gd name="T24" fmla="*/ 2147483647 w 227"/>
                  <a:gd name="T25" fmla="*/ 2147483647 h 585"/>
                  <a:gd name="T26" fmla="*/ 2147483647 w 227"/>
                  <a:gd name="T27" fmla="*/ 2147483647 h 585"/>
                  <a:gd name="T28" fmla="*/ 2147483647 w 227"/>
                  <a:gd name="T29" fmla="*/ 2147483647 h 585"/>
                  <a:gd name="T30" fmla="*/ 2147483647 w 227"/>
                  <a:gd name="T31" fmla="*/ 2147483647 h 585"/>
                  <a:gd name="T32" fmla="*/ 2147483647 w 227"/>
                  <a:gd name="T33" fmla="*/ 2147483647 h 585"/>
                  <a:gd name="T34" fmla="*/ 0 w 227"/>
                  <a:gd name="T35" fmla="*/ 2147483647 h 585"/>
                  <a:gd name="T36" fmla="*/ 2147483647 w 227"/>
                  <a:gd name="T37" fmla="*/ 2147483647 h 585"/>
                  <a:gd name="T38" fmla="*/ 2147483647 w 227"/>
                  <a:gd name="T39" fmla="*/ 2147483647 h 585"/>
                  <a:gd name="T40" fmla="*/ 2147483647 w 227"/>
                  <a:gd name="T41" fmla="*/ 2147483647 h 585"/>
                  <a:gd name="T42" fmla="*/ 2147483647 w 227"/>
                  <a:gd name="T43" fmla="*/ 2147483647 h 585"/>
                  <a:gd name="T44" fmla="*/ 2147483647 w 227"/>
                  <a:gd name="T45" fmla="*/ 2147483647 h 585"/>
                  <a:gd name="T46" fmla="*/ 2147483647 w 227"/>
                  <a:gd name="T47" fmla="*/ 2147483647 h 585"/>
                  <a:gd name="T48" fmla="*/ 2147483647 w 227"/>
                  <a:gd name="T49" fmla="*/ 2147483647 h 585"/>
                  <a:gd name="T50" fmla="*/ 2147483647 w 227"/>
                  <a:gd name="T51" fmla="*/ 2147483647 h 585"/>
                  <a:gd name="T52" fmla="*/ 2147483647 w 227"/>
                  <a:gd name="T53" fmla="*/ 2147483647 h 58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27"/>
                  <a:gd name="T82" fmla="*/ 0 h 585"/>
                  <a:gd name="T83" fmla="*/ 227 w 227"/>
                  <a:gd name="T84" fmla="*/ 585 h 58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27" h="585">
                    <a:moveTo>
                      <a:pt x="115" y="134"/>
                    </a:moveTo>
                    <a:lnTo>
                      <a:pt x="133" y="30"/>
                    </a:lnTo>
                    <a:lnTo>
                      <a:pt x="164" y="0"/>
                    </a:lnTo>
                    <a:lnTo>
                      <a:pt x="223" y="9"/>
                    </a:lnTo>
                    <a:lnTo>
                      <a:pt x="227" y="65"/>
                    </a:lnTo>
                    <a:lnTo>
                      <a:pt x="204" y="104"/>
                    </a:lnTo>
                    <a:lnTo>
                      <a:pt x="173" y="203"/>
                    </a:lnTo>
                    <a:lnTo>
                      <a:pt x="151" y="267"/>
                    </a:lnTo>
                    <a:lnTo>
                      <a:pt x="151" y="335"/>
                    </a:lnTo>
                    <a:lnTo>
                      <a:pt x="173" y="419"/>
                    </a:lnTo>
                    <a:lnTo>
                      <a:pt x="189" y="481"/>
                    </a:lnTo>
                    <a:lnTo>
                      <a:pt x="189" y="507"/>
                    </a:lnTo>
                    <a:lnTo>
                      <a:pt x="164" y="517"/>
                    </a:lnTo>
                    <a:lnTo>
                      <a:pt x="118" y="521"/>
                    </a:lnTo>
                    <a:lnTo>
                      <a:pt x="61" y="561"/>
                    </a:lnTo>
                    <a:lnTo>
                      <a:pt x="45" y="585"/>
                    </a:lnTo>
                    <a:lnTo>
                      <a:pt x="20" y="578"/>
                    </a:lnTo>
                    <a:lnTo>
                      <a:pt x="0" y="536"/>
                    </a:lnTo>
                    <a:lnTo>
                      <a:pt x="18" y="488"/>
                    </a:lnTo>
                    <a:lnTo>
                      <a:pt x="92" y="471"/>
                    </a:lnTo>
                    <a:lnTo>
                      <a:pt x="132" y="464"/>
                    </a:lnTo>
                    <a:lnTo>
                      <a:pt x="140" y="429"/>
                    </a:lnTo>
                    <a:lnTo>
                      <a:pt x="118" y="375"/>
                    </a:lnTo>
                    <a:lnTo>
                      <a:pt x="96" y="325"/>
                    </a:lnTo>
                    <a:lnTo>
                      <a:pt x="95" y="267"/>
                    </a:lnTo>
                    <a:lnTo>
                      <a:pt x="95" y="207"/>
                    </a:lnTo>
                    <a:lnTo>
                      <a:pt x="115" y="134"/>
                    </a:lnTo>
                    <a:close/>
                  </a:path>
                </a:pathLst>
              </a:custGeom>
              <a:solidFill>
                <a:srgbClr val="000000"/>
              </a:solidFill>
              <a:ln w="9525">
                <a:noFill/>
                <a:round/>
                <a:headEnd/>
                <a:tailEnd/>
              </a:ln>
            </p:spPr>
            <p:txBody>
              <a:bodyPr>
                <a:prstTxWarp prst="textNoShape">
                  <a:avLst/>
                </a:prstTxWarp>
              </a:bodyPr>
              <a:lstStyle/>
              <a:p>
                <a:endParaRPr lang="en-US"/>
              </a:p>
            </p:txBody>
          </p:sp>
          <p:sp>
            <p:nvSpPr>
              <p:cNvPr id="62920" name="Freeform 36"/>
              <p:cNvSpPr>
                <a:spLocks/>
              </p:cNvSpPr>
              <p:nvPr/>
            </p:nvSpPr>
            <p:spPr bwMode="auto">
              <a:xfrm>
                <a:off x="7640638" y="1820863"/>
                <a:ext cx="173037" cy="239712"/>
              </a:xfrm>
              <a:custGeom>
                <a:avLst/>
                <a:gdLst>
                  <a:gd name="T0" fmla="*/ 2147483647 w 225"/>
                  <a:gd name="T1" fmla="*/ 2147483647 h 602"/>
                  <a:gd name="T2" fmla="*/ 2147483647 w 225"/>
                  <a:gd name="T3" fmla="*/ 2147483647 h 602"/>
                  <a:gd name="T4" fmla="*/ 2147483647 w 225"/>
                  <a:gd name="T5" fmla="*/ 0 h 602"/>
                  <a:gd name="T6" fmla="*/ 2147483647 w 225"/>
                  <a:gd name="T7" fmla="*/ 2147483647 h 602"/>
                  <a:gd name="T8" fmla="*/ 2147483647 w 225"/>
                  <a:gd name="T9" fmla="*/ 2147483647 h 602"/>
                  <a:gd name="T10" fmla="*/ 2147483647 w 225"/>
                  <a:gd name="T11" fmla="*/ 2147483647 h 602"/>
                  <a:gd name="T12" fmla="*/ 2147483647 w 225"/>
                  <a:gd name="T13" fmla="*/ 2147483647 h 602"/>
                  <a:gd name="T14" fmla="*/ 2147483647 w 225"/>
                  <a:gd name="T15" fmla="*/ 2147483647 h 602"/>
                  <a:gd name="T16" fmla="*/ 2147483647 w 225"/>
                  <a:gd name="T17" fmla="*/ 2147483647 h 602"/>
                  <a:gd name="T18" fmla="*/ 2147483647 w 225"/>
                  <a:gd name="T19" fmla="*/ 2147483647 h 602"/>
                  <a:gd name="T20" fmla="*/ 2147483647 w 225"/>
                  <a:gd name="T21" fmla="*/ 2147483647 h 602"/>
                  <a:gd name="T22" fmla="*/ 2147483647 w 225"/>
                  <a:gd name="T23" fmla="*/ 2147483647 h 602"/>
                  <a:gd name="T24" fmla="*/ 2147483647 w 225"/>
                  <a:gd name="T25" fmla="*/ 2147483647 h 602"/>
                  <a:gd name="T26" fmla="*/ 2147483647 w 225"/>
                  <a:gd name="T27" fmla="*/ 2147483647 h 602"/>
                  <a:gd name="T28" fmla="*/ 2147483647 w 225"/>
                  <a:gd name="T29" fmla="*/ 2147483647 h 602"/>
                  <a:gd name="T30" fmla="*/ 2147483647 w 225"/>
                  <a:gd name="T31" fmla="*/ 2147483647 h 602"/>
                  <a:gd name="T32" fmla="*/ 2147483647 w 225"/>
                  <a:gd name="T33" fmla="*/ 2147483647 h 602"/>
                  <a:gd name="T34" fmla="*/ 0 w 225"/>
                  <a:gd name="T35" fmla="*/ 2147483647 h 602"/>
                  <a:gd name="T36" fmla="*/ 2147483647 w 225"/>
                  <a:gd name="T37" fmla="*/ 2147483647 h 602"/>
                  <a:gd name="T38" fmla="*/ 2147483647 w 225"/>
                  <a:gd name="T39" fmla="*/ 2147483647 h 602"/>
                  <a:gd name="T40" fmla="*/ 2147483647 w 225"/>
                  <a:gd name="T41" fmla="*/ 2147483647 h 602"/>
                  <a:gd name="T42" fmla="*/ 2147483647 w 225"/>
                  <a:gd name="T43" fmla="*/ 2147483647 h 602"/>
                  <a:gd name="T44" fmla="*/ 2147483647 w 225"/>
                  <a:gd name="T45" fmla="*/ 2147483647 h 602"/>
                  <a:gd name="T46" fmla="*/ 2147483647 w 225"/>
                  <a:gd name="T47" fmla="*/ 2147483647 h 602"/>
                  <a:gd name="T48" fmla="*/ 2147483647 w 225"/>
                  <a:gd name="T49" fmla="*/ 2147483647 h 602"/>
                  <a:gd name="T50" fmla="*/ 2147483647 w 225"/>
                  <a:gd name="T51" fmla="*/ 2147483647 h 602"/>
                  <a:gd name="T52" fmla="*/ 2147483647 w 225"/>
                  <a:gd name="T53" fmla="*/ 2147483647 h 60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25"/>
                  <a:gd name="T82" fmla="*/ 0 h 602"/>
                  <a:gd name="T83" fmla="*/ 225 w 225"/>
                  <a:gd name="T84" fmla="*/ 602 h 60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25" h="602">
                    <a:moveTo>
                      <a:pt x="113" y="136"/>
                    </a:moveTo>
                    <a:lnTo>
                      <a:pt x="133" y="32"/>
                    </a:lnTo>
                    <a:lnTo>
                      <a:pt x="163" y="0"/>
                    </a:lnTo>
                    <a:lnTo>
                      <a:pt x="221" y="12"/>
                    </a:lnTo>
                    <a:lnTo>
                      <a:pt x="225" y="68"/>
                    </a:lnTo>
                    <a:lnTo>
                      <a:pt x="202" y="107"/>
                    </a:lnTo>
                    <a:lnTo>
                      <a:pt x="173" y="208"/>
                    </a:lnTo>
                    <a:lnTo>
                      <a:pt x="148" y="276"/>
                    </a:lnTo>
                    <a:lnTo>
                      <a:pt x="148" y="343"/>
                    </a:lnTo>
                    <a:lnTo>
                      <a:pt x="173" y="430"/>
                    </a:lnTo>
                    <a:lnTo>
                      <a:pt x="185" y="495"/>
                    </a:lnTo>
                    <a:lnTo>
                      <a:pt x="185" y="523"/>
                    </a:lnTo>
                    <a:lnTo>
                      <a:pt x="163" y="532"/>
                    </a:lnTo>
                    <a:lnTo>
                      <a:pt x="114" y="535"/>
                    </a:lnTo>
                    <a:lnTo>
                      <a:pt x="61" y="576"/>
                    </a:lnTo>
                    <a:lnTo>
                      <a:pt x="45" y="602"/>
                    </a:lnTo>
                    <a:lnTo>
                      <a:pt x="20" y="592"/>
                    </a:lnTo>
                    <a:lnTo>
                      <a:pt x="0" y="550"/>
                    </a:lnTo>
                    <a:lnTo>
                      <a:pt x="15" y="502"/>
                    </a:lnTo>
                    <a:lnTo>
                      <a:pt x="90" y="486"/>
                    </a:lnTo>
                    <a:lnTo>
                      <a:pt x="132" y="476"/>
                    </a:lnTo>
                    <a:lnTo>
                      <a:pt x="140" y="440"/>
                    </a:lnTo>
                    <a:lnTo>
                      <a:pt x="114" y="384"/>
                    </a:lnTo>
                    <a:lnTo>
                      <a:pt x="96" y="334"/>
                    </a:lnTo>
                    <a:lnTo>
                      <a:pt x="92" y="276"/>
                    </a:lnTo>
                    <a:lnTo>
                      <a:pt x="92" y="213"/>
                    </a:lnTo>
                    <a:lnTo>
                      <a:pt x="113" y="136"/>
                    </a:lnTo>
                    <a:close/>
                  </a:path>
                </a:pathLst>
              </a:custGeom>
              <a:solidFill>
                <a:srgbClr val="000000"/>
              </a:solidFill>
              <a:ln w="9525">
                <a:noFill/>
                <a:round/>
                <a:headEnd/>
                <a:tailEnd/>
              </a:ln>
            </p:spPr>
            <p:txBody>
              <a:bodyPr>
                <a:prstTxWarp prst="textNoShape">
                  <a:avLst/>
                </a:prstTxWarp>
              </a:bodyPr>
              <a:lstStyle/>
              <a:p>
                <a:endParaRPr lang="en-US"/>
              </a:p>
            </p:txBody>
          </p:sp>
          <p:grpSp>
            <p:nvGrpSpPr>
              <p:cNvPr id="62921" name="Group 37"/>
              <p:cNvGrpSpPr>
                <a:grpSpLocks/>
              </p:cNvGrpSpPr>
              <p:nvPr/>
            </p:nvGrpSpPr>
            <p:grpSpPr bwMode="auto">
              <a:xfrm>
                <a:off x="6953250" y="1555750"/>
                <a:ext cx="573088" cy="511175"/>
                <a:chOff x="3032" y="1307"/>
                <a:chExt cx="250" cy="429"/>
              </a:xfrm>
            </p:grpSpPr>
            <p:sp>
              <p:nvSpPr>
                <p:cNvPr id="62922" name="Freeform 38"/>
                <p:cNvSpPr>
                  <a:spLocks/>
                </p:cNvSpPr>
                <p:nvPr/>
              </p:nvSpPr>
              <p:spPr bwMode="auto">
                <a:xfrm>
                  <a:off x="3032" y="1307"/>
                  <a:ext cx="105" cy="88"/>
                </a:xfrm>
                <a:custGeom>
                  <a:avLst/>
                  <a:gdLst>
                    <a:gd name="T0" fmla="*/ 0 w 313"/>
                    <a:gd name="T1" fmla="*/ 0 h 264"/>
                    <a:gd name="T2" fmla="*/ 0 w 313"/>
                    <a:gd name="T3" fmla="*/ 0 h 264"/>
                    <a:gd name="T4" fmla="*/ 0 w 313"/>
                    <a:gd name="T5" fmla="*/ 0 h 264"/>
                    <a:gd name="T6" fmla="*/ 0 w 313"/>
                    <a:gd name="T7" fmla="*/ 0 h 264"/>
                    <a:gd name="T8" fmla="*/ 0 w 313"/>
                    <a:gd name="T9" fmla="*/ 0 h 264"/>
                    <a:gd name="T10" fmla="*/ 0 w 313"/>
                    <a:gd name="T11" fmla="*/ 0 h 264"/>
                    <a:gd name="T12" fmla="*/ 0 w 313"/>
                    <a:gd name="T13" fmla="*/ 0 h 264"/>
                    <a:gd name="T14" fmla="*/ 0 w 313"/>
                    <a:gd name="T15" fmla="*/ 0 h 264"/>
                    <a:gd name="T16" fmla="*/ 0 w 313"/>
                    <a:gd name="T17" fmla="*/ 0 h 264"/>
                    <a:gd name="T18" fmla="*/ 0 w 313"/>
                    <a:gd name="T19" fmla="*/ 0 h 264"/>
                    <a:gd name="T20" fmla="*/ 0 w 313"/>
                    <a:gd name="T21" fmla="*/ 0 h 264"/>
                    <a:gd name="T22" fmla="*/ 0 w 313"/>
                    <a:gd name="T23" fmla="*/ 0 h 264"/>
                    <a:gd name="T24" fmla="*/ 0 w 313"/>
                    <a:gd name="T25" fmla="*/ 0 h 264"/>
                    <a:gd name="T26" fmla="*/ 0 w 313"/>
                    <a:gd name="T27" fmla="*/ 0 h 264"/>
                    <a:gd name="T28" fmla="*/ 0 w 313"/>
                    <a:gd name="T29" fmla="*/ 0 h 264"/>
                    <a:gd name="T30" fmla="*/ 0 w 313"/>
                    <a:gd name="T31" fmla="*/ 0 h 264"/>
                    <a:gd name="T32" fmla="*/ 0 w 313"/>
                    <a:gd name="T33" fmla="*/ 0 h 264"/>
                    <a:gd name="T34" fmla="*/ 0 w 313"/>
                    <a:gd name="T35" fmla="*/ 0 h 264"/>
                    <a:gd name="T36" fmla="*/ 0 w 313"/>
                    <a:gd name="T37" fmla="*/ 0 h 264"/>
                    <a:gd name="T38" fmla="*/ 0 w 313"/>
                    <a:gd name="T39" fmla="*/ 0 h 264"/>
                    <a:gd name="T40" fmla="*/ 0 w 313"/>
                    <a:gd name="T41" fmla="*/ 0 h 264"/>
                    <a:gd name="T42" fmla="*/ 0 w 313"/>
                    <a:gd name="T43" fmla="*/ 0 h 264"/>
                    <a:gd name="T44" fmla="*/ 0 w 313"/>
                    <a:gd name="T45" fmla="*/ 0 h 264"/>
                    <a:gd name="T46" fmla="*/ 0 w 313"/>
                    <a:gd name="T47" fmla="*/ 0 h 264"/>
                    <a:gd name="T48" fmla="*/ 0 w 313"/>
                    <a:gd name="T49" fmla="*/ 0 h 264"/>
                    <a:gd name="T50" fmla="*/ 0 w 313"/>
                    <a:gd name="T51" fmla="*/ 0 h 264"/>
                    <a:gd name="T52" fmla="*/ 0 w 313"/>
                    <a:gd name="T53" fmla="*/ 0 h 264"/>
                    <a:gd name="T54" fmla="*/ 0 w 313"/>
                    <a:gd name="T55" fmla="*/ 0 h 2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13"/>
                    <a:gd name="T85" fmla="*/ 0 h 264"/>
                    <a:gd name="T86" fmla="*/ 313 w 313"/>
                    <a:gd name="T87" fmla="*/ 264 h 26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13" h="264">
                      <a:moveTo>
                        <a:pt x="208" y="119"/>
                      </a:moveTo>
                      <a:lnTo>
                        <a:pt x="198" y="77"/>
                      </a:lnTo>
                      <a:lnTo>
                        <a:pt x="181" y="45"/>
                      </a:lnTo>
                      <a:lnTo>
                        <a:pt x="157" y="15"/>
                      </a:lnTo>
                      <a:lnTo>
                        <a:pt x="123" y="0"/>
                      </a:lnTo>
                      <a:lnTo>
                        <a:pt x="88" y="5"/>
                      </a:lnTo>
                      <a:lnTo>
                        <a:pt x="55" y="21"/>
                      </a:lnTo>
                      <a:lnTo>
                        <a:pt x="28" y="45"/>
                      </a:lnTo>
                      <a:lnTo>
                        <a:pt x="16" y="80"/>
                      </a:lnTo>
                      <a:lnTo>
                        <a:pt x="6" y="105"/>
                      </a:lnTo>
                      <a:lnTo>
                        <a:pt x="0" y="146"/>
                      </a:lnTo>
                      <a:lnTo>
                        <a:pt x="0" y="190"/>
                      </a:lnTo>
                      <a:lnTo>
                        <a:pt x="14" y="226"/>
                      </a:lnTo>
                      <a:lnTo>
                        <a:pt x="34" y="247"/>
                      </a:lnTo>
                      <a:lnTo>
                        <a:pt x="59" y="256"/>
                      </a:lnTo>
                      <a:lnTo>
                        <a:pt x="95" y="264"/>
                      </a:lnTo>
                      <a:lnTo>
                        <a:pt x="130" y="259"/>
                      </a:lnTo>
                      <a:lnTo>
                        <a:pt x="163" y="245"/>
                      </a:lnTo>
                      <a:lnTo>
                        <a:pt x="187" y="209"/>
                      </a:lnTo>
                      <a:lnTo>
                        <a:pt x="204" y="179"/>
                      </a:lnTo>
                      <a:lnTo>
                        <a:pt x="204" y="149"/>
                      </a:lnTo>
                      <a:lnTo>
                        <a:pt x="262" y="154"/>
                      </a:lnTo>
                      <a:lnTo>
                        <a:pt x="301" y="163"/>
                      </a:lnTo>
                      <a:lnTo>
                        <a:pt x="313" y="149"/>
                      </a:lnTo>
                      <a:lnTo>
                        <a:pt x="307" y="128"/>
                      </a:lnTo>
                      <a:lnTo>
                        <a:pt x="274" y="123"/>
                      </a:lnTo>
                      <a:lnTo>
                        <a:pt x="227" y="118"/>
                      </a:lnTo>
                      <a:lnTo>
                        <a:pt x="208" y="119"/>
                      </a:lnTo>
                      <a:close/>
                    </a:path>
                  </a:pathLst>
                </a:custGeom>
                <a:solidFill>
                  <a:srgbClr val="000000"/>
                </a:solidFill>
                <a:ln w="9525">
                  <a:noFill/>
                  <a:round/>
                  <a:headEnd/>
                  <a:tailEnd/>
                </a:ln>
              </p:spPr>
              <p:txBody>
                <a:bodyPr>
                  <a:prstTxWarp prst="textNoShape">
                    <a:avLst/>
                  </a:prstTxWarp>
                </a:bodyPr>
                <a:lstStyle/>
                <a:p>
                  <a:endParaRPr lang="en-US"/>
                </a:p>
              </p:txBody>
            </p:sp>
            <p:sp>
              <p:nvSpPr>
                <p:cNvPr id="62923" name="Freeform 39"/>
                <p:cNvSpPr>
                  <a:spLocks/>
                </p:cNvSpPr>
                <p:nvPr/>
              </p:nvSpPr>
              <p:spPr bwMode="auto">
                <a:xfrm>
                  <a:off x="3045" y="1401"/>
                  <a:ext cx="79" cy="146"/>
                </a:xfrm>
                <a:custGeom>
                  <a:avLst/>
                  <a:gdLst>
                    <a:gd name="T0" fmla="*/ 0 w 238"/>
                    <a:gd name="T1" fmla="*/ 0 h 437"/>
                    <a:gd name="T2" fmla="*/ 0 w 238"/>
                    <a:gd name="T3" fmla="*/ 0 h 437"/>
                    <a:gd name="T4" fmla="*/ 0 w 238"/>
                    <a:gd name="T5" fmla="*/ 0 h 437"/>
                    <a:gd name="T6" fmla="*/ 0 w 238"/>
                    <a:gd name="T7" fmla="*/ 0 h 437"/>
                    <a:gd name="T8" fmla="*/ 0 w 238"/>
                    <a:gd name="T9" fmla="*/ 0 h 437"/>
                    <a:gd name="T10" fmla="*/ 0 w 238"/>
                    <a:gd name="T11" fmla="*/ 0 h 437"/>
                    <a:gd name="T12" fmla="*/ 0 w 238"/>
                    <a:gd name="T13" fmla="*/ 0 h 437"/>
                    <a:gd name="T14" fmla="*/ 0 w 238"/>
                    <a:gd name="T15" fmla="*/ 0 h 437"/>
                    <a:gd name="T16" fmla="*/ 0 w 238"/>
                    <a:gd name="T17" fmla="*/ 0 h 437"/>
                    <a:gd name="T18" fmla="*/ 0 w 238"/>
                    <a:gd name="T19" fmla="*/ 0 h 437"/>
                    <a:gd name="T20" fmla="*/ 0 w 238"/>
                    <a:gd name="T21" fmla="*/ 0 h 437"/>
                    <a:gd name="T22" fmla="*/ 0 w 238"/>
                    <a:gd name="T23" fmla="*/ 0 h 437"/>
                    <a:gd name="T24" fmla="*/ 0 w 238"/>
                    <a:gd name="T25" fmla="*/ 0 h 437"/>
                    <a:gd name="T26" fmla="*/ 0 w 238"/>
                    <a:gd name="T27" fmla="*/ 0 h 437"/>
                    <a:gd name="T28" fmla="*/ 0 w 238"/>
                    <a:gd name="T29" fmla="*/ 0 h 437"/>
                    <a:gd name="T30" fmla="*/ 0 w 238"/>
                    <a:gd name="T31" fmla="*/ 0 h 437"/>
                    <a:gd name="T32" fmla="*/ 0 w 238"/>
                    <a:gd name="T33" fmla="*/ 0 h 437"/>
                    <a:gd name="T34" fmla="*/ 0 w 238"/>
                    <a:gd name="T35" fmla="*/ 0 h 437"/>
                    <a:gd name="T36" fmla="*/ 0 w 238"/>
                    <a:gd name="T37" fmla="*/ 0 h 437"/>
                    <a:gd name="T38" fmla="*/ 0 w 238"/>
                    <a:gd name="T39" fmla="*/ 0 h 437"/>
                    <a:gd name="T40" fmla="*/ 0 w 238"/>
                    <a:gd name="T41" fmla="*/ 0 h 437"/>
                    <a:gd name="T42" fmla="*/ 0 w 238"/>
                    <a:gd name="T43" fmla="*/ 0 h 437"/>
                    <a:gd name="T44" fmla="*/ 0 w 238"/>
                    <a:gd name="T45" fmla="*/ 0 h 437"/>
                    <a:gd name="T46" fmla="*/ 0 w 238"/>
                    <a:gd name="T47" fmla="*/ 0 h 437"/>
                    <a:gd name="T48" fmla="*/ 0 w 238"/>
                    <a:gd name="T49" fmla="*/ 0 h 437"/>
                    <a:gd name="T50" fmla="*/ 0 w 238"/>
                    <a:gd name="T51" fmla="*/ 0 h 437"/>
                    <a:gd name="T52" fmla="*/ 0 w 238"/>
                    <a:gd name="T53" fmla="*/ 0 h 437"/>
                    <a:gd name="T54" fmla="*/ 0 w 238"/>
                    <a:gd name="T55" fmla="*/ 0 h 437"/>
                    <a:gd name="T56" fmla="*/ 0 w 238"/>
                    <a:gd name="T57" fmla="*/ 0 h 437"/>
                    <a:gd name="T58" fmla="*/ 0 w 238"/>
                    <a:gd name="T59" fmla="*/ 0 h 437"/>
                    <a:gd name="T60" fmla="*/ 0 w 238"/>
                    <a:gd name="T61" fmla="*/ 0 h 437"/>
                    <a:gd name="T62" fmla="*/ 0 w 238"/>
                    <a:gd name="T63" fmla="*/ 0 h 43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38"/>
                    <a:gd name="T97" fmla="*/ 0 h 437"/>
                    <a:gd name="T98" fmla="*/ 238 w 238"/>
                    <a:gd name="T99" fmla="*/ 437 h 43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38" h="437">
                      <a:moveTo>
                        <a:pt x="14" y="38"/>
                      </a:moveTo>
                      <a:lnTo>
                        <a:pt x="24" y="16"/>
                      </a:lnTo>
                      <a:lnTo>
                        <a:pt x="59" y="3"/>
                      </a:lnTo>
                      <a:lnTo>
                        <a:pt x="89" y="0"/>
                      </a:lnTo>
                      <a:lnTo>
                        <a:pt x="130" y="3"/>
                      </a:lnTo>
                      <a:lnTo>
                        <a:pt x="163" y="16"/>
                      </a:lnTo>
                      <a:lnTo>
                        <a:pt x="192" y="50"/>
                      </a:lnTo>
                      <a:lnTo>
                        <a:pt x="211" y="87"/>
                      </a:lnTo>
                      <a:lnTo>
                        <a:pt x="222" y="134"/>
                      </a:lnTo>
                      <a:lnTo>
                        <a:pt x="228" y="183"/>
                      </a:lnTo>
                      <a:lnTo>
                        <a:pt x="234" y="240"/>
                      </a:lnTo>
                      <a:lnTo>
                        <a:pt x="238" y="287"/>
                      </a:lnTo>
                      <a:lnTo>
                        <a:pt x="228" y="338"/>
                      </a:lnTo>
                      <a:lnTo>
                        <a:pt x="222" y="386"/>
                      </a:lnTo>
                      <a:lnTo>
                        <a:pt x="210" y="407"/>
                      </a:lnTo>
                      <a:lnTo>
                        <a:pt x="185" y="428"/>
                      </a:lnTo>
                      <a:lnTo>
                        <a:pt x="144" y="437"/>
                      </a:lnTo>
                      <a:lnTo>
                        <a:pt x="103" y="435"/>
                      </a:lnTo>
                      <a:lnTo>
                        <a:pt x="75" y="429"/>
                      </a:lnTo>
                      <a:lnTo>
                        <a:pt x="53" y="412"/>
                      </a:lnTo>
                      <a:lnTo>
                        <a:pt x="44" y="382"/>
                      </a:lnTo>
                      <a:lnTo>
                        <a:pt x="37" y="338"/>
                      </a:lnTo>
                      <a:lnTo>
                        <a:pt x="48" y="292"/>
                      </a:lnTo>
                      <a:lnTo>
                        <a:pt x="64" y="262"/>
                      </a:lnTo>
                      <a:lnTo>
                        <a:pt x="71" y="237"/>
                      </a:lnTo>
                      <a:lnTo>
                        <a:pt x="64" y="202"/>
                      </a:lnTo>
                      <a:lnTo>
                        <a:pt x="48" y="170"/>
                      </a:lnTo>
                      <a:lnTo>
                        <a:pt x="22" y="141"/>
                      </a:lnTo>
                      <a:lnTo>
                        <a:pt x="8" y="107"/>
                      </a:lnTo>
                      <a:lnTo>
                        <a:pt x="0" y="79"/>
                      </a:lnTo>
                      <a:lnTo>
                        <a:pt x="3" y="58"/>
                      </a:lnTo>
                      <a:lnTo>
                        <a:pt x="14" y="38"/>
                      </a:lnTo>
                      <a:close/>
                    </a:path>
                  </a:pathLst>
                </a:custGeom>
                <a:solidFill>
                  <a:srgbClr val="000000"/>
                </a:solidFill>
                <a:ln w="9525">
                  <a:noFill/>
                  <a:round/>
                  <a:headEnd/>
                  <a:tailEnd/>
                </a:ln>
              </p:spPr>
              <p:txBody>
                <a:bodyPr>
                  <a:prstTxWarp prst="textNoShape">
                    <a:avLst/>
                  </a:prstTxWarp>
                </a:bodyPr>
                <a:lstStyle/>
                <a:p>
                  <a:endParaRPr lang="en-US"/>
                </a:p>
              </p:txBody>
            </p:sp>
            <p:sp>
              <p:nvSpPr>
                <p:cNvPr id="62924" name="Freeform 40"/>
                <p:cNvSpPr>
                  <a:spLocks/>
                </p:cNvSpPr>
                <p:nvPr/>
              </p:nvSpPr>
              <p:spPr bwMode="auto">
                <a:xfrm>
                  <a:off x="3049" y="1408"/>
                  <a:ext cx="178" cy="97"/>
                </a:xfrm>
                <a:custGeom>
                  <a:avLst/>
                  <a:gdLst>
                    <a:gd name="T0" fmla="*/ 0 w 536"/>
                    <a:gd name="T1" fmla="*/ 0 h 290"/>
                    <a:gd name="T2" fmla="*/ 0 w 536"/>
                    <a:gd name="T3" fmla="*/ 0 h 290"/>
                    <a:gd name="T4" fmla="*/ 0 w 536"/>
                    <a:gd name="T5" fmla="*/ 0 h 290"/>
                    <a:gd name="T6" fmla="*/ 0 w 536"/>
                    <a:gd name="T7" fmla="*/ 0 h 290"/>
                    <a:gd name="T8" fmla="*/ 0 w 536"/>
                    <a:gd name="T9" fmla="*/ 0 h 290"/>
                    <a:gd name="T10" fmla="*/ 0 w 536"/>
                    <a:gd name="T11" fmla="*/ 0 h 290"/>
                    <a:gd name="T12" fmla="*/ 0 w 536"/>
                    <a:gd name="T13" fmla="*/ 0 h 290"/>
                    <a:gd name="T14" fmla="*/ 0 w 536"/>
                    <a:gd name="T15" fmla="*/ 0 h 290"/>
                    <a:gd name="T16" fmla="*/ 0 w 536"/>
                    <a:gd name="T17" fmla="*/ 0 h 290"/>
                    <a:gd name="T18" fmla="*/ 0 w 536"/>
                    <a:gd name="T19" fmla="*/ 0 h 290"/>
                    <a:gd name="T20" fmla="*/ 0 w 536"/>
                    <a:gd name="T21" fmla="*/ 0 h 290"/>
                    <a:gd name="T22" fmla="*/ 0 w 536"/>
                    <a:gd name="T23" fmla="*/ 0 h 290"/>
                    <a:gd name="T24" fmla="*/ 0 w 536"/>
                    <a:gd name="T25" fmla="*/ 0 h 290"/>
                    <a:gd name="T26" fmla="*/ 0 w 536"/>
                    <a:gd name="T27" fmla="*/ 0 h 290"/>
                    <a:gd name="T28" fmla="*/ 0 w 536"/>
                    <a:gd name="T29" fmla="*/ 0 h 290"/>
                    <a:gd name="T30" fmla="*/ 0 w 536"/>
                    <a:gd name="T31" fmla="*/ 0 h 290"/>
                    <a:gd name="T32" fmla="*/ 0 w 536"/>
                    <a:gd name="T33" fmla="*/ 0 h 290"/>
                    <a:gd name="T34" fmla="*/ 0 w 536"/>
                    <a:gd name="T35" fmla="*/ 0 h 290"/>
                    <a:gd name="T36" fmla="*/ 0 w 536"/>
                    <a:gd name="T37" fmla="*/ 0 h 290"/>
                    <a:gd name="T38" fmla="*/ 0 w 536"/>
                    <a:gd name="T39" fmla="*/ 0 h 290"/>
                    <a:gd name="T40" fmla="*/ 0 w 536"/>
                    <a:gd name="T41" fmla="*/ 0 h 290"/>
                    <a:gd name="T42" fmla="*/ 0 w 536"/>
                    <a:gd name="T43" fmla="*/ 0 h 290"/>
                    <a:gd name="T44" fmla="*/ 0 w 536"/>
                    <a:gd name="T45" fmla="*/ 0 h 290"/>
                    <a:gd name="T46" fmla="*/ 0 w 536"/>
                    <a:gd name="T47" fmla="*/ 0 h 290"/>
                    <a:gd name="T48" fmla="*/ 0 w 536"/>
                    <a:gd name="T49" fmla="*/ 0 h 290"/>
                    <a:gd name="T50" fmla="*/ 0 w 536"/>
                    <a:gd name="T51" fmla="*/ 0 h 290"/>
                    <a:gd name="T52" fmla="*/ 0 w 536"/>
                    <a:gd name="T53" fmla="*/ 0 h 29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36"/>
                    <a:gd name="T82" fmla="*/ 0 h 290"/>
                    <a:gd name="T83" fmla="*/ 536 w 536"/>
                    <a:gd name="T84" fmla="*/ 290 h 29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36" h="290">
                      <a:moveTo>
                        <a:pt x="39" y="96"/>
                      </a:moveTo>
                      <a:lnTo>
                        <a:pt x="0" y="55"/>
                      </a:lnTo>
                      <a:lnTo>
                        <a:pt x="6" y="22"/>
                      </a:lnTo>
                      <a:lnTo>
                        <a:pt x="20" y="0"/>
                      </a:lnTo>
                      <a:lnTo>
                        <a:pt x="59" y="11"/>
                      </a:lnTo>
                      <a:lnTo>
                        <a:pt x="82" y="37"/>
                      </a:lnTo>
                      <a:lnTo>
                        <a:pt x="119" y="77"/>
                      </a:lnTo>
                      <a:lnTo>
                        <a:pt x="176" y="123"/>
                      </a:lnTo>
                      <a:lnTo>
                        <a:pt x="228" y="158"/>
                      </a:lnTo>
                      <a:lnTo>
                        <a:pt x="294" y="190"/>
                      </a:lnTo>
                      <a:lnTo>
                        <a:pt x="371" y="215"/>
                      </a:lnTo>
                      <a:lnTo>
                        <a:pt x="428" y="230"/>
                      </a:lnTo>
                      <a:lnTo>
                        <a:pt x="452" y="230"/>
                      </a:lnTo>
                      <a:lnTo>
                        <a:pt x="478" y="214"/>
                      </a:lnTo>
                      <a:lnTo>
                        <a:pt x="495" y="208"/>
                      </a:lnTo>
                      <a:lnTo>
                        <a:pt x="528" y="222"/>
                      </a:lnTo>
                      <a:lnTo>
                        <a:pt x="536" y="254"/>
                      </a:lnTo>
                      <a:lnTo>
                        <a:pt x="513" y="279"/>
                      </a:lnTo>
                      <a:lnTo>
                        <a:pt x="478" y="290"/>
                      </a:lnTo>
                      <a:lnTo>
                        <a:pt x="441" y="290"/>
                      </a:lnTo>
                      <a:lnTo>
                        <a:pt x="411" y="269"/>
                      </a:lnTo>
                      <a:lnTo>
                        <a:pt x="383" y="249"/>
                      </a:lnTo>
                      <a:lnTo>
                        <a:pt x="295" y="230"/>
                      </a:lnTo>
                      <a:lnTo>
                        <a:pt x="223" y="199"/>
                      </a:lnTo>
                      <a:lnTo>
                        <a:pt x="156" y="176"/>
                      </a:lnTo>
                      <a:lnTo>
                        <a:pt x="82" y="143"/>
                      </a:lnTo>
                      <a:lnTo>
                        <a:pt x="39" y="96"/>
                      </a:lnTo>
                      <a:close/>
                    </a:path>
                  </a:pathLst>
                </a:custGeom>
                <a:solidFill>
                  <a:srgbClr val="000000"/>
                </a:solidFill>
                <a:ln w="9525">
                  <a:noFill/>
                  <a:round/>
                  <a:headEnd/>
                  <a:tailEnd/>
                </a:ln>
              </p:spPr>
              <p:txBody>
                <a:bodyPr>
                  <a:prstTxWarp prst="textNoShape">
                    <a:avLst/>
                  </a:prstTxWarp>
                </a:bodyPr>
                <a:lstStyle/>
                <a:p>
                  <a:endParaRPr lang="en-US"/>
                </a:p>
              </p:txBody>
            </p:sp>
            <p:sp>
              <p:nvSpPr>
                <p:cNvPr id="62925" name="Freeform 41"/>
                <p:cNvSpPr>
                  <a:spLocks/>
                </p:cNvSpPr>
                <p:nvPr/>
              </p:nvSpPr>
              <p:spPr bwMode="auto">
                <a:xfrm>
                  <a:off x="3066" y="1403"/>
                  <a:ext cx="216" cy="57"/>
                </a:xfrm>
                <a:custGeom>
                  <a:avLst/>
                  <a:gdLst>
                    <a:gd name="T0" fmla="*/ 0 w 647"/>
                    <a:gd name="T1" fmla="*/ 0 h 173"/>
                    <a:gd name="T2" fmla="*/ 0 w 647"/>
                    <a:gd name="T3" fmla="*/ 0 h 173"/>
                    <a:gd name="T4" fmla="*/ 0 w 647"/>
                    <a:gd name="T5" fmla="*/ 0 h 173"/>
                    <a:gd name="T6" fmla="*/ 0 w 647"/>
                    <a:gd name="T7" fmla="*/ 0 h 173"/>
                    <a:gd name="T8" fmla="*/ 0 w 647"/>
                    <a:gd name="T9" fmla="*/ 0 h 173"/>
                    <a:gd name="T10" fmla="*/ 0 w 647"/>
                    <a:gd name="T11" fmla="*/ 0 h 173"/>
                    <a:gd name="T12" fmla="*/ 0 w 647"/>
                    <a:gd name="T13" fmla="*/ 0 h 173"/>
                    <a:gd name="T14" fmla="*/ 0 w 647"/>
                    <a:gd name="T15" fmla="*/ 0 h 173"/>
                    <a:gd name="T16" fmla="*/ 0 w 647"/>
                    <a:gd name="T17" fmla="*/ 0 h 173"/>
                    <a:gd name="T18" fmla="*/ 0 w 647"/>
                    <a:gd name="T19" fmla="*/ 0 h 173"/>
                    <a:gd name="T20" fmla="*/ 0 w 647"/>
                    <a:gd name="T21" fmla="*/ 0 h 173"/>
                    <a:gd name="T22" fmla="*/ 0 w 647"/>
                    <a:gd name="T23" fmla="*/ 0 h 173"/>
                    <a:gd name="T24" fmla="*/ 0 w 647"/>
                    <a:gd name="T25" fmla="*/ 0 h 173"/>
                    <a:gd name="T26" fmla="*/ 0 w 647"/>
                    <a:gd name="T27" fmla="*/ 0 h 173"/>
                    <a:gd name="T28" fmla="*/ 0 w 647"/>
                    <a:gd name="T29" fmla="*/ 0 h 173"/>
                    <a:gd name="T30" fmla="*/ 0 w 647"/>
                    <a:gd name="T31" fmla="*/ 0 h 173"/>
                    <a:gd name="T32" fmla="*/ 0 w 647"/>
                    <a:gd name="T33" fmla="*/ 0 h 173"/>
                    <a:gd name="T34" fmla="*/ 0 w 647"/>
                    <a:gd name="T35" fmla="*/ 0 h 173"/>
                    <a:gd name="T36" fmla="*/ 0 w 647"/>
                    <a:gd name="T37" fmla="*/ 0 h 173"/>
                    <a:gd name="T38" fmla="*/ 0 w 647"/>
                    <a:gd name="T39" fmla="*/ 0 h 173"/>
                    <a:gd name="T40" fmla="*/ 0 w 647"/>
                    <a:gd name="T41" fmla="*/ 0 h 173"/>
                    <a:gd name="T42" fmla="*/ 0 w 647"/>
                    <a:gd name="T43" fmla="*/ 0 h 173"/>
                    <a:gd name="T44" fmla="*/ 0 w 647"/>
                    <a:gd name="T45" fmla="*/ 0 h 173"/>
                    <a:gd name="T46" fmla="*/ 0 w 647"/>
                    <a:gd name="T47" fmla="*/ 0 h 173"/>
                    <a:gd name="T48" fmla="*/ 0 w 647"/>
                    <a:gd name="T49" fmla="*/ 0 h 173"/>
                    <a:gd name="T50" fmla="*/ 0 w 647"/>
                    <a:gd name="T51" fmla="*/ 0 h 173"/>
                    <a:gd name="T52" fmla="*/ 0 w 647"/>
                    <a:gd name="T53" fmla="*/ 0 h 173"/>
                    <a:gd name="T54" fmla="*/ 0 w 647"/>
                    <a:gd name="T55" fmla="*/ 0 h 173"/>
                    <a:gd name="T56" fmla="*/ 0 w 647"/>
                    <a:gd name="T57" fmla="*/ 0 h 173"/>
                    <a:gd name="T58" fmla="*/ 0 w 647"/>
                    <a:gd name="T59" fmla="*/ 0 h 173"/>
                    <a:gd name="T60" fmla="*/ 0 w 647"/>
                    <a:gd name="T61" fmla="*/ 0 h 173"/>
                    <a:gd name="T62" fmla="*/ 0 w 647"/>
                    <a:gd name="T63" fmla="*/ 0 h 17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47"/>
                    <a:gd name="T97" fmla="*/ 0 h 173"/>
                    <a:gd name="T98" fmla="*/ 647 w 647"/>
                    <a:gd name="T99" fmla="*/ 173 h 17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47" h="173">
                      <a:moveTo>
                        <a:pt x="56" y="6"/>
                      </a:moveTo>
                      <a:lnTo>
                        <a:pt x="117" y="2"/>
                      </a:lnTo>
                      <a:lnTo>
                        <a:pt x="216" y="6"/>
                      </a:lnTo>
                      <a:lnTo>
                        <a:pt x="312" y="11"/>
                      </a:lnTo>
                      <a:lnTo>
                        <a:pt x="390" y="27"/>
                      </a:lnTo>
                      <a:lnTo>
                        <a:pt x="483" y="50"/>
                      </a:lnTo>
                      <a:lnTo>
                        <a:pt x="557" y="57"/>
                      </a:lnTo>
                      <a:lnTo>
                        <a:pt x="574" y="33"/>
                      </a:lnTo>
                      <a:lnTo>
                        <a:pt x="592" y="0"/>
                      </a:lnTo>
                      <a:lnTo>
                        <a:pt x="609" y="2"/>
                      </a:lnTo>
                      <a:lnTo>
                        <a:pt x="620" y="21"/>
                      </a:lnTo>
                      <a:lnTo>
                        <a:pt x="598" y="50"/>
                      </a:lnTo>
                      <a:lnTo>
                        <a:pt x="585" y="63"/>
                      </a:lnTo>
                      <a:lnTo>
                        <a:pt x="605" y="79"/>
                      </a:lnTo>
                      <a:lnTo>
                        <a:pt x="631" y="96"/>
                      </a:lnTo>
                      <a:lnTo>
                        <a:pt x="647" y="122"/>
                      </a:lnTo>
                      <a:lnTo>
                        <a:pt x="647" y="147"/>
                      </a:lnTo>
                      <a:lnTo>
                        <a:pt x="629" y="173"/>
                      </a:lnTo>
                      <a:lnTo>
                        <a:pt x="598" y="169"/>
                      </a:lnTo>
                      <a:lnTo>
                        <a:pt x="585" y="147"/>
                      </a:lnTo>
                      <a:lnTo>
                        <a:pt x="574" y="118"/>
                      </a:lnTo>
                      <a:lnTo>
                        <a:pt x="543" y="89"/>
                      </a:lnTo>
                      <a:lnTo>
                        <a:pt x="489" y="75"/>
                      </a:lnTo>
                      <a:lnTo>
                        <a:pt x="390" y="69"/>
                      </a:lnTo>
                      <a:lnTo>
                        <a:pt x="295" y="51"/>
                      </a:lnTo>
                      <a:lnTo>
                        <a:pt x="200" y="51"/>
                      </a:lnTo>
                      <a:lnTo>
                        <a:pt x="128" y="63"/>
                      </a:lnTo>
                      <a:lnTo>
                        <a:pt x="61" y="63"/>
                      </a:lnTo>
                      <a:lnTo>
                        <a:pt x="29" y="51"/>
                      </a:lnTo>
                      <a:lnTo>
                        <a:pt x="0" y="32"/>
                      </a:lnTo>
                      <a:lnTo>
                        <a:pt x="34" y="6"/>
                      </a:lnTo>
                      <a:lnTo>
                        <a:pt x="56" y="6"/>
                      </a:lnTo>
                      <a:close/>
                    </a:path>
                  </a:pathLst>
                </a:custGeom>
                <a:solidFill>
                  <a:srgbClr val="000000"/>
                </a:solidFill>
                <a:ln w="9525">
                  <a:noFill/>
                  <a:round/>
                  <a:headEnd/>
                  <a:tailEnd/>
                </a:ln>
              </p:spPr>
              <p:txBody>
                <a:bodyPr>
                  <a:prstTxWarp prst="textNoShape">
                    <a:avLst/>
                  </a:prstTxWarp>
                </a:bodyPr>
                <a:lstStyle/>
                <a:p>
                  <a:endParaRPr lang="en-US"/>
                </a:p>
              </p:txBody>
            </p:sp>
            <p:sp>
              <p:nvSpPr>
                <p:cNvPr id="62926" name="Freeform 42"/>
                <p:cNvSpPr>
                  <a:spLocks/>
                </p:cNvSpPr>
                <p:nvPr/>
              </p:nvSpPr>
              <p:spPr bwMode="auto">
                <a:xfrm>
                  <a:off x="3086" y="1520"/>
                  <a:ext cx="128" cy="175"/>
                </a:xfrm>
                <a:custGeom>
                  <a:avLst/>
                  <a:gdLst>
                    <a:gd name="T0" fmla="*/ 0 w 382"/>
                    <a:gd name="T1" fmla="*/ 0 h 526"/>
                    <a:gd name="T2" fmla="*/ 0 w 382"/>
                    <a:gd name="T3" fmla="*/ 0 h 526"/>
                    <a:gd name="T4" fmla="*/ 0 w 382"/>
                    <a:gd name="T5" fmla="*/ 0 h 526"/>
                    <a:gd name="T6" fmla="*/ 0 w 382"/>
                    <a:gd name="T7" fmla="*/ 0 h 526"/>
                    <a:gd name="T8" fmla="*/ 0 w 382"/>
                    <a:gd name="T9" fmla="*/ 0 h 526"/>
                    <a:gd name="T10" fmla="*/ 0 w 382"/>
                    <a:gd name="T11" fmla="*/ 0 h 526"/>
                    <a:gd name="T12" fmla="*/ 0 w 382"/>
                    <a:gd name="T13" fmla="*/ 0 h 526"/>
                    <a:gd name="T14" fmla="*/ 0 w 382"/>
                    <a:gd name="T15" fmla="*/ 0 h 526"/>
                    <a:gd name="T16" fmla="*/ 0 w 382"/>
                    <a:gd name="T17" fmla="*/ 0 h 526"/>
                    <a:gd name="T18" fmla="*/ 0 w 382"/>
                    <a:gd name="T19" fmla="*/ 0 h 526"/>
                    <a:gd name="T20" fmla="*/ 0 w 382"/>
                    <a:gd name="T21" fmla="*/ 0 h 526"/>
                    <a:gd name="T22" fmla="*/ 0 w 382"/>
                    <a:gd name="T23" fmla="*/ 0 h 526"/>
                    <a:gd name="T24" fmla="*/ 0 w 382"/>
                    <a:gd name="T25" fmla="*/ 0 h 526"/>
                    <a:gd name="T26" fmla="*/ 0 w 382"/>
                    <a:gd name="T27" fmla="*/ 0 h 526"/>
                    <a:gd name="T28" fmla="*/ 0 w 382"/>
                    <a:gd name="T29" fmla="*/ 0 h 526"/>
                    <a:gd name="T30" fmla="*/ 0 w 382"/>
                    <a:gd name="T31" fmla="*/ 0 h 526"/>
                    <a:gd name="T32" fmla="*/ 0 w 382"/>
                    <a:gd name="T33" fmla="*/ 0 h 526"/>
                    <a:gd name="T34" fmla="*/ 0 w 382"/>
                    <a:gd name="T35" fmla="*/ 0 h 526"/>
                    <a:gd name="T36" fmla="*/ 0 w 382"/>
                    <a:gd name="T37" fmla="*/ 0 h 526"/>
                    <a:gd name="T38" fmla="*/ 0 w 382"/>
                    <a:gd name="T39" fmla="*/ 0 h 526"/>
                    <a:gd name="T40" fmla="*/ 0 w 382"/>
                    <a:gd name="T41" fmla="*/ 0 h 526"/>
                    <a:gd name="T42" fmla="*/ 0 w 382"/>
                    <a:gd name="T43" fmla="*/ 0 h 526"/>
                    <a:gd name="T44" fmla="*/ 0 w 382"/>
                    <a:gd name="T45" fmla="*/ 0 h 526"/>
                    <a:gd name="T46" fmla="*/ 0 w 382"/>
                    <a:gd name="T47" fmla="*/ 0 h 526"/>
                    <a:gd name="T48" fmla="*/ 0 w 382"/>
                    <a:gd name="T49" fmla="*/ 0 h 526"/>
                    <a:gd name="T50" fmla="*/ 0 w 382"/>
                    <a:gd name="T51" fmla="*/ 0 h 526"/>
                    <a:gd name="T52" fmla="*/ 0 w 382"/>
                    <a:gd name="T53" fmla="*/ 0 h 526"/>
                    <a:gd name="T54" fmla="*/ 0 w 382"/>
                    <a:gd name="T55" fmla="*/ 0 h 526"/>
                    <a:gd name="T56" fmla="*/ 0 w 382"/>
                    <a:gd name="T57" fmla="*/ 0 h 526"/>
                    <a:gd name="T58" fmla="*/ 0 w 382"/>
                    <a:gd name="T59" fmla="*/ 0 h 526"/>
                    <a:gd name="T60" fmla="*/ 0 w 382"/>
                    <a:gd name="T61" fmla="*/ 0 h 526"/>
                    <a:gd name="T62" fmla="*/ 0 w 382"/>
                    <a:gd name="T63" fmla="*/ 0 h 52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82"/>
                    <a:gd name="T97" fmla="*/ 0 h 526"/>
                    <a:gd name="T98" fmla="*/ 382 w 382"/>
                    <a:gd name="T99" fmla="*/ 526 h 52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82" h="526">
                      <a:moveTo>
                        <a:pt x="16" y="0"/>
                      </a:moveTo>
                      <a:lnTo>
                        <a:pt x="68" y="6"/>
                      </a:lnTo>
                      <a:lnTo>
                        <a:pt x="122" y="47"/>
                      </a:lnTo>
                      <a:lnTo>
                        <a:pt x="193" y="102"/>
                      </a:lnTo>
                      <a:lnTo>
                        <a:pt x="231" y="153"/>
                      </a:lnTo>
                      <a:lnTo>
                        <a:pt x="252" y="196"/>
                      </a:lnTo>
                      <a:lnTo>
                        <a:pt x="258" y="254"/>
                      </a:lnTo>
                      <a:lnTo>
                        <a:pt x="248" y="339"/>
                      </a:lnTo>
                      <a:lnTo>
                        <a:pt x="235" y="411"/>
                      </a:lnTo>
                      <a:lnTo>
                        <a:pt x="242" y="436"/>
                      </a:lnTo>
                      <a:lnTo>
                        <a:pt x="269" y="459"/>
                      </a:lnTo>
                      <a:lnTo>
                        <a:pt x="328" y="470"/>
                      </a:lnTo>
                      <a:lnTo>
                        <a:pt x="377" y="486"/>
                      </a:lnTo>
                      <a:lnTo>
                        <a:pt x="382" y="503"/>
                      </a:lnTo>
                      <a:lnTo>
                        <a:pt x="371" y="514"/>
                      </a:lnTo>
                      <a:lnTo>
                        <a:pt x="303" y="526"/>
                      </a:lnTo>
                      <a:lnTo>
                        <a:pt x="269" y="502"/>
                      </a:lnTo>
                      <a:lnTo>
                        <a:pt x="225" y="486"/>
                      </a:lnTo>
                      <a:lnTo>
                        <a:pt x="190" y="486"/>
                      </a:lnTo>
                      <a:lnTo>
                        <a:pt x="180" y="470"/>
                      </a:lnTo>
                      <a:lnTo>
                        <a:pt x="190" y="444"/>
                      </a:lnTo>
                      <a:lnTo>
                        <a:pt x="198" y="423"/>
                      </a:lnTo>
                      <a:lnTo>
                        <a:pt x="193" y="363"/>
                      </a:lnTo>
                      <a:lnTo>
                        <a:pt x="202" y="304"/>
                      </a:lnTo>
                      <a:lnTo>
                        <a:pt x="208" y="248"/>
                      </a:lnTo>
                      <a:lnTo>
                        <a:pt x="193" y="194"/>
                      </a:lnTo>
                      <a:lnTo>
                        <a:pt x="151" y="167"/>
                      </a:lnTo>
                      <a:lnTo>
                        <a:pt x="101" y="135"/>
                      </a:lnTo>
                      <a:lnTo>
                        <a:pt x="54" y="96"/>
                      </a:lnTo>
                      <a:lnTo>
                        <a:pt x="14" y="62"/>
                      </a:lnTo>
                      <a:lnTo>
                        <a:pt x="0" y="35"/>
                      </a:lnTo>
                      <a:lnTo>
                        <a:pt x="16" y="0"/>
                      </a:lnTo>
                      <a:close/>
                    </a:path>
                  </a:pathLst>
                </a:custGeom>
                <a:solidFill>
                  <a:srgbClr val="000000"/>
                </a:solidFill>
                <a:ln w="9525">
                  <a:noFill/>
                  <a:round/>
                  <a:headEnd/>
                  <a:tailEnd/>
                </a:ln>
              </p:spPr>
              <p:txBody>
                <a:bodyPr>
                  <a:prstTxWarp prst="textNoShape">
                    <a:avLst/>
                  </a:prstTxWarp>
                </a:bodyPr>
                <a:lstStyle/>
                <a:p>
                  <a:endParaRPr lang="en-US"/>
                </a:p>
              </p:txBody>
            </p:sp>
            <p:sp>
              <p:nvSpPr>
                <p:cNvPr id="62927" name="Freeform 43"/>
                <p:cNvSpPr>
                  <a:spLocks/>
                </p:cNvSpPr>
                <p:nvPr/>
              </p:nvSpPr>
              <p:spPr bwMode="auto">
                <a:xfrm>
                  <a:off x="3051" y="1529"/>
                  <a:ext cx="77" cy="207"/>
                </a:xfrm>
                <a:custGeom>
                  <a:avLst/>
                  <a:gdLst>
                    <a:gd name="T0" fmla="*/ 0 w 231"/>
                    <a:gd name="T1" fmla="*/ 0 h 620"/>
                    <a:gd name="T2" fmla="*/ 0 w 231"/>
                    <a:gd name="T3" fmla="*/ 0 h 620"/>
                    <a:gd name="T4" fmla="*/ 0 w 231"/>
                    <a:gd name="T5" fmla="*/ 0 h 620"/>
                    <a:gd name="T6" fmla="*/ 0 w 231"/>
                    <a:gd name="T7" fmla="*/ 0 h 620"/>
                    <a:gd name="T8" fmla="*/ 0 w 231"/>
                    <a:gd name="T9" fmla="*/ 0 h 620"/>
                    <a:gd name="T10" fmla="*/ 0 w 231"/>
                    <a:gd name="T11" fmla="*/ 0 h 620"/>
                    <a:gd name="T12" fmla="*/ 0 w 231"/>
                    <a:gd name="T13" fmla="*/ 0 h 620"/>
                    <a:gd name="T14" fmla="*/ 0 w 231"/>
                    <a:gd name="T15" fmla="*/ 0 h 620"/>
                    <a:gd name="T16" fmla="*/ 0 w 231"/>
                    <a:gd name="T17" fmla="*/ 0 h 620"/>
                    <a:gd name="T18" fmla="*/ 0 w 231"/>
                    <a:gd name="T19" fmla="*/ 0 h 620"/>
                    <a:gd name="T20" fmla="*/ 0 w 231"/>
                    <a:gd name="T21" fmla="*/ 0 h 620"/>
                    <a:gd name="T22" fmla="*/ 0 w 231"/>
                    <a:gd name="T23" fmla="*/ 0 h 620"/>
                    <a:gd name="T24" fmla="*/ 0 w 231"/>
                    <a:gd name="T25" fmla="*/ 0 h 620"/>
                    <a:gd name="T26" fmla="*/ 0 w 231"/>
                    <a:gd name="T27" fmla="*/ 0 h 620"/>
                    <a:gd name="T28" fmla="*/ 0 w 231"/>
                    <a:gd name="T29" fmla="*/ 0 h 620"/>
                    <a:gd name="T30" fmla="*/ 0 w 231"/>
                    <a:gd name="T31" fmla="*/ 0 h 620"/>
                    <a:gd name="T32" fmla="*/ 0 w 231"/>
                    <a:gd name="T33" fmla="*/ 0 h 620"/>
                    <a:gd name="T34" fmla="*/ 0 w 231"/>
                    <a:gd name="T35" fmla="*/ 0 h 620"/>
                    <a:gd name="T36" fmla="*/ 0 w 231"/>
                    <a:gd name="T37" fmla="*/ 0 h 620"/>
                    <a:gd name="T38" fmla="*/ 0 w 231"/>
                    <a:gd name="T39" fmla="*/ 0 h 620"/>
                    <a:gd name="T40" fmla="*/ 0 w 231"/>
                    <a:gd name="T41" fmla="*/ 0 h 620"/>
                    <a:gd name="T42" fmla="*/ 0 w 231"/>
                    <a:gd name="T43" fmla="*/ 0 h 620"/>
                    <a:gd name="T44" fmla="*/ 0 w 231"/>
                    <a:gd name="T45" fmla="*/ 0 h 620"/>
                    <a:gd name="T46" fmla="*/ 0 w 231"/>
                    <a:gd name="T47" fmla="*/ 0 h 620"/>
                    <a:gd name="T48" fmla="*/ 0 w 231"/>
                    <a:gd name="T49" fmla="*/ 0 h 620"/>
                    <a:gd name="T50" fmla="*/ 0 w 231"/>
                    <a:gd name="T51" fmla="*/ 0 h 620"/>
                    <a:gd name="T52" fmla="*/ 0 w 231"/>
                    <a:gd name="T53" fmla="*/ 0 h 620"/>
                    <a:gd name="T54" fmla="*/ 0 w 231"/>
                    <a:gd name="T55" fmla="*/ 0 h 620"/>
                    <a:gd name="T56" fmla="*/ 0 w 231"/>
                    <a:gd name="T57" fmla="*/ 0 h 620"/>
                    <a:gd name="T58" fmla="*/ 0 w 231"/>
                    <a:gd name="T59" fmla="*/ 0 h 620"/>
                    <a:gd name="T60" fmla="*/ 0 w 231"/>
                    <a:gd name="T61" fmla="*/ 0 h 620"/>
                    <a:gd name="T62" fmla="*/ 0 w 231"/>
                    <a:gd name="T63" fmla="*/ 0 h 6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31"/>
                    <a:gd name="T97" fmla="*/ 0 h 620"/>
                    <a:gd name="T98" fmla="*/ 231 w 231"/>
                    <a:gd name="T99" fmla="*/ 620 h 62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31" h="620">
                      <a:moveTo>
                        <a:pt x="102" y="0"/>
                      </a:moveTo>
                      <a:lnTo>
                        <a:pt x="58" y="24"/>
                      </a:lnTo>
                      <a:lnTo>
                        <a:pt x="35" y="90"/>
                      </a:lnTo>
                      <a:lnTo>
                        <a:pt x="4" y="168"/>
                      </a:lnTo>
                      <a:lnTo>
                        <a:pt x="0" y="235"/>
                      </a:lnTo>
                      <a:lnTo>
                        <a:pt x="9" y="282"/>
                      </a:lnTo>
                      <a:lnTo>
                        <a:pt x="35" y="334"/>
                      </a:lnTo>
                      <a:lnTo>
                        <a:pt x="95" y="405"/>
                      </a:lnTo>
                      <a:lnTo>
                        <a:pt x="149" y="463"/>
                      </a:lnTo>
                      <a:lnTo>
                        <a:pt x="159" y="492"/>
                      </a:lnTo>
                      <a:lnTo>
                        <a:pt x="147" y="523"/>
                      </a:lnTo>
                      <a:lnTo>
                        <a:pt x="102" y="559"/>
                      </a:lnTo>
                      <a:lnTo>
                        <a:pt x="66" y="596"/>
                      </a:lnTo>
                      <a:lnTo>
                        <a:pt x="72" y="613"/>
                      </a:lnTo>
                      <a:lnTo>
                        <a:pt x="85" y="620"/>
                      </a:lnTo>
                      <a:lnTo>
                        <a:pt x="158" y="598"/>
                      </a:lnTo>
                      <a:lnTo>
                        <a:pt x="174" y="560"/>
                      </a:lnTo>
                      <a:lnTo>
                        <a:pt x="201" y="526"/>
                      </a:lnTo>
                      <a:lnTo>
                        <a:pt x="231" y="509"/>
                      </a:lnTo>
                      <a:lnTo>
                        <a:pt x="229" y="493"/>
                      </a:lnTo>
                      <a:lnTo>
                        <a:pt x="210" y="476"/>
                      </a:lnTo>
                      <a:lnTo>
                        <a:pt x="189" y="459"/>
                      </a:lnTo>
                      <a:lnTo>
                        <a:pt x="159" y="403"/>
                      </a:lnTo>
                      <a:lnTo>
                        <a:pt x="116" y="356"/>
                      </a:lnTo>
                      <a:lnTo>
                        <a:pt x="75" y="311"/>
                      </a:lnTo>
                      <a:lnTo>
                        <a:pt x="58" y="250"/>
                      </a:lnTo>
                      <a:lnTo>
                        <a:pt x="77" y="207"/>
                      </a:lnTo>
                      <a:lnTo>
                        <a:pt x="105" y="159"/>
                      </a:lnTo>
                      <a:lnTo>
                        <a:pt x="126" y="104"/>
                      </a:lnTo>
                      <a:lnTo>
                        <a:pt x="136" y="54"/>
                      </a:lnTo>
                      <a:lnTo>
                        <a:pt x="136" y="24"/>
                      </a:lnTo>
                      <a:lnTo>
                        <a:pt x="102" y="0"/>
                      </a:lnTo>
                      <a:close/>
                    </a:path>
                  </a:pathLst>
                </a:custGeom>
                <a:solidFill>
                  <a:srgbClr val="000000"/>
                </a:solidFill>
                <a:ln w="9525">
                  <a:noFill/>
                  <a:round/>
                  <a:headEnd/>
                  <a:tailEnd/>
                </a:ln>
              </p:spPr>
              <p:txBody>
                <a:bodyPr>
                  <a:prstTxWarp prst="textNoShape">
                    <a:avLst/>
                  </a:prstTxWarp>
                </a:bodyPr>
                <a:lstStyle/>
                <a:p>
                  <a:endParaRPr lang="en-US"/>
                </a:p>
              </p:txBody>
            </p:sp>
          </p:grpSp>
        </p:grpSp>
      </p:grpSp>
      <p:grpSp>
        <p:nvGrpSpPr>
          <p:cNvPr id="11" name="Group 478"/>
          <p:cNvGrpSpPr>
            <a:grpSpLocks/>
          </p:cNvGrpSpPr>
          <p:nvPr/>
        </p:nvGrpSpPr>
        <p:grpSpPr bwMode="auto">
          <a:xfrm>
            <a:off x="219075" y="4081463"/>
            <a:ext cx="4248150" cy="1223962"/>
            <a:chOff x="238760" y="4081661"/>
            <a:chExt cx="4599670" cy="1223682"/>
          </a:xfrm>
        </p:grpSpPr>
        <p:sp>
          <p:nvSpPr>
            <p:cNvPr id="62890" name="Text Box 8"/>
            <p:cNvSpPr txBox="1">
              <a:spLocks noChangeArrowheads="1"/>
            </p:cNvSpPr>
            <p:nvPr/>
          </p:nvSpPr>
          <p:spPr bwMode="auto">
            <a:xfrm>
              <a:off x="238760" y="4081661"/>
              <a:ext cx="4542247" cy="338498"/>
            </a:xfrm>
            <a:prstGeom prst="rect">
              <a:avLst/>
            </a:prstGeom>
            <a:noFill/>
            <a:ln w="9525">
              <a:noFill/>
              <a:miter lim="800000"/>
              <a:headEnd/>
              <a:tailEnd/>
            </a:ln>
          </p:spPr>
          <p:txBody>
            <a:bodyPr>
              <a:prstTxWarp prst="textNoShape">
                <a:avLst/>
              </a:prstTxWarp>
              <a:spAutoFit/>
            </a:bodyPr>
            <a:lstStyle/>
            <a:p>
              <a:r>
                <a:rPr lang="en-GB" sz="1600" b="1">
                  <a:solidFill>
                    <a:srgbClr val="660066"/>
                  </a:solidFill>
                  <a:latin typeface="Century Gothic" pitchFamily="-1" charset="0"/>
                </a:rPr>
                <a:t>Handles deadlines, plans in advance</a:t>
              </a:r>
            </a:p>
          </p:txBody>
        </p:sp>
        <p:grpSp>
          <p:nvGrpSpPr>
            <p:cNvPr id="62891" name="Group 473"/>
            <p:cNvGrpSpPr>
              <a:grpSpLocks/>
            </p:cNvGrpSpPr>
            <p:nvPr/>
          </p:nvGrpSpPr>
          <p:grpSpPr bwMode="auto">
            <a:xfrm>
              <a:off x="1724297" y="4428309"/>
              <a:ext cx="3114133" cy="877034"/>
              <a:chOff x="769938" y="4114800"/>
              <a:chExt cx="3830014" cy="877034"/>
            </a:xfrm>
          </p:grpSpPr>
          <p:sp>
            <p:nvSpPr>
              <p:cNvPr id="62892" name="Rectangle 44"/>
              <p:cNvSpPr>
                <a:spLocks noChangeArrowheads="1"/>
              </p:cNvSpPr>
              <p:nvPr/>
            </p:nvSpPr>
            <p:spPr bwMode="auto">
              <a:xfrm>
                <a:off x="769938" y="4114800"/>
                <a:ext cx="3743325" cy="17145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sz="1600" b="1">
                  <a:latin typeface="Century Gothic" pitchFamily="-1" charset="0"/>
                </a:endParaRPr>
              </a:p>
            </p:txBody>
          </p:sp>
          <p:sp>
            <p:nvSpPr>
              <p:cNvPr id="62893" name="Rectangle 45"/>
              <p:cNvSpPr>
                <a:spLocks noChangeArrowheads="1"/>
              </p:cNvSpPr>
              <p:nvPr/>
            </p:nvSpPr>
            <p:spPr bwMode="auto">
              <a:xfrm>
                <a:off x="769938" y="4286250"/>
                <a:ext cx="3743325" cy="17145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sz="1600" b="1">
                  <a:latin typeface="Century Gothic" pitchFamily="-1" charset="0"/>
                </a:endParaRPr>
              </a:p>
            </p:txBody>
          </p:sp>
          <p:sp>
            <p:nvSpPr>
              <p:cNvPr id="62894" name="Rectangle 46"/>
              <p:cNvSpPr>
                <a:spLocks noChangeArrowheads="1"/>
              </p:cNvSpPr>
              <p:nvPr/>
            </p:nvSpPr>
            <p:spPr bwMode="auto">
              <a:xfrm>
                <a:off x="769938" y="4457700"/>
                <a:ext cx="3743325" cy="17145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sz="1600" b="1">
                  <a:latin typeface="Century Gothic" pitchFamily="-1" charset="0"/>
                </a:endParaRPr>
              </a:p>
            </p:txBody>
          </p:sp>
          <p:sp>
            <p:nvSpPr>
              <p:cNvPr id="62895" name="Rectangle 47"/>
              <p:cNvSpPr>
                <a:spLocks noChangeArrowheads="1"/>
              </p:cNvSpPr>
              <p:nvPr/>
            </p:nvSpPr>
            <p:spPr bwMode="auto">
              <a:xfrm>
                <a:off x="769938" y="4629150"/>
                <a:ext cx="3743325" cy="17145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sz="1600" b="1">
                  <a:latin typeface="Century Gothic" pitchFamily="-1" charset="0"/>
                </a:endParaRPr>
              </a:p>
            </p:txBody>
          </p:sp>
          <p:sp>
            <p:nvSpPr>
              <p:cNvPr id="62896" name="Rectangle 48"/>
              <p:cNvSpPr>
                <a:spLocks noChangeArrowheads="1"/>
              </p:cNvSpPr>
              <p:nvPr/>
            </p:nvSpPr>
            <p:spPr bwMode="auto">
              <a:xfrm>
                <a:off x="769938" y="4800600"/>
                <a:ext cx="3743325" cy="17145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sz="1600" b="1">
                  <a:latin typeface="Century Gothic" pitchFamily="-1" charset="0"/>
                </a:endParaRPr>
              </a:p>
            </p:txBody>
          </p:sp>
          <p:sp>
            <p:nvSpPr>
              <p:cNvPr id="62897" name="Text Box 49"/>
              <p:cNvSpPr txBox="1">
                <a:spLocks noChangeArrowheads="1"/>
              </p:cNvSpPr>
              <p:nvPr/>
            </p:nvSpPr>
            <p:spPr bwMode="auto">
              <a:xfrm>
                <a:off x="1082040" y="4114801"/>
                <a:ext cx="3474464" cy="215408"/>
              </a:xfrm>
              <a:prstGeom prst="rect">
                <a:avLst/>
              </a:prstGeom>
              <a:noFill/>
              <a:ln w="9525">
                <a:noFill/>
                <a:miter lim="800000"/>
                <a:headEnd/>
                <a:tailEnd/>
              </a:ln>
            </p:spPr>
            <p:txBody>
              <a:bodyPr wrap="none">
                <a:prstTxWarp prst="textNoShape">
                  <a:avLst/>
                </a:prstTxWarp>
                <a:spAutoFit/>
              </a:bodyPr>
              <a:lstStyle/>
              <a:p>
                <a:r>
                  <a:rPr lang="en-GB" sz="800" b="1">
                    <a:latin typeface="Century Gothic" pitchFamily="-1" charset="0"/>
                  </a:rPr>
                  <a:t>1          2             3          4             5            6           7 </a:t>
                </a:r>
              </a:p>
            </p:txBody>
          </p:sp>
          <p:grpSp>
            <p:nvGrpSpPr>
              <p:cNvPr id="62898" name="Group 50"/>
              <p:cNvGrpSpPr>
                <a:grpSpLocks/>
              </p:cNvGrpSpPr>
              <p:nvPr/>
            </p:nvGrpSpPr>
            <p:grpSpPr bwMode="auto">
              <a:xfrm>
                <a:off x="1320800" y="4114800"/>
                <a:ext cx="2641600" cy="857250"/>
                <a:chOff x="576" y="3456"/>
                <a:chExt cx="480" cy="720"/>
              </a:xfrm>
            </p:grpSpPr>
            <p:sp>
              <p:nvSpPr>
                <p:cNvPr id="62904" name="Line 51"/>
                <p:cNvSpPr>
                  <a:spLocks noChangeShapeType="1"/>
                </p:cNvSpPr>
                <p:nvPr/>
              </p:nvSpPr>
              <p:spPr bwMode="auto">
                <a:xfrm>
                  <a:off x="576" y="3456"/>
                  <a:ext cx="0" cy="72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62905" name="Line 52"/>
                <p:cNvSpPr>
                  <a:spLocks noChangeShapeType="1"/>
                </p:cNvSpPr>
                <p:nvPr/>
              </p:nvSpPr>
              <p:spPr bwMode="auto">
                <a:xfrm>
                  <a:off x="672" y="3456"/>
                  <a:ext cx="0" cy="72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62906" name="Line 53"/>
                <p:cNvSpPr>
                  <a:spLocks noChangeShapeType="1"/>
                </p:cNvSpPr>
                <p:nvPr/>
              </p:nvSpPr>
              <p:spPr bwMode="auto">
                <a:xfrm>
                  <a:off x="768" y="3456"/>
                  <a:ext cx="0" cy="72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62907" name="Line 54"/>
                <p:cNvSpPr>
                  <a:spLocks noChangeShapeType="1"/>
                </p:cNvSpPr>
                <p:nvPr/>
              </p:nvSpPr>
              <p:spPr bwMode="auto">
                <a:xfrm>
                  <a:off x="864" y="3456"/>
                  <a:ext cx="0" cy="72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62908" name="Line 55"/>
                <p:cNvSpPr>
                  <a:spLocks noChangeShapeType="1"/>
                </p:cNvSpPr>
                <p:nvPr/>
              </p:nvSpPr>
              <p:spPr bwMode="auto">
                <a:xfrm>
                  <a:off x="960" y="3456"/>
                  <a:ext cx="0" cy="72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62909" name="Line 56"/>
                <p:cNvSpPr>
                  <a:spLocks noChangeShapeType="1"/>
                </p:cNvSpPr>
                <p:nvPr/>
              </p:nvSpPr>
              <p:spPr bwMode="auto">
                <a:xfrm>
                  <a:off x="1056" y="3456"/>
                  <a:ext cx="0" cy="720"/>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sp>
            <p:nvSpPr>
              <p:cNvPr id="62899" name="Text Box 57"/>
              <p:cNvSpPr txBox="1">
                <a:spLocks noChangeArrowheads="1"/>
              </p:cNvSpPr>
              <p:nvPr/>
            </p:nvSpPr>
            <p:spPr bwMode="auto">
              <a:xfrm>
                <a:off x="1055915" y="4264026"/>
                <a:ext cx="3512899" cy="215408"/>
              </a:xfrm>
              <a:prstGeom prst="rect">
                <a:avLst/>
              </a:prstGeom>
              <a:noFill/>
              <a:ln w="9525">
                <a:noFill/>
                <a:miter lim="800000"/>
                <a:headEnd/>
                <a:tailEnd/>
              </a:ln>
            </p:spPr>
            <p:txBody>
              <a:bodyPr wrap="none">
                <a:prstTxWarp prst="textNoShape">
                  <a:avLst/>
                </a:prstTxWarp>
                <a:spAutoFit/>
              </a:bodyPr>
              <a:lstStyle/>
              <a:p>
                <a:r>
                  <a:rPr lang="en-GB" sz="800" b="1">
                    <a:latin typeface="Century Gothic" pitchFamily="-1" charset="0"/>
                  </a:rPr>
                  <a:t>8          9            10         11          12          13         14 </a:t>
                </a:r>
              </a:p>
            </p:txBody>
          </p:sp>
          <p:sp>
            <p:nvSpPr>
              <p:cNvPr id="62900" name="Text Box 58"/>
              <p:cNvSpPr txBox="1">
                <a:spLocks noChangeArrowheads="1"/>
              </p:cNvSpPr>
              <p:nvPr/>
            </p:nvSpPr>
            <p:spPr bwMode="auto">
              <a:xfrm>
                <a:off x="960664" y="4457701"/>
                <a:ext cx="3628203" cy="215408"/>
              </a:xfrm>
              <a:prstGeom prst="rect">
                <a:avLst/>
              </a:prstGeom>
              <a:noFill/>
              <a:ln w="9525">
                <a:noFill/>
                <a:miter lim="800000"/>
                <a:headEnd/>
                <a:tailEnd/>
              </a:ln>
            </p:spPr>
            <p:txBody>
              <a:bodyPr wrap="none">
                <a:prstTxWarp prst="textNoShape">
                  <a:avLst/>
                </a:prstTxWarp>
                <a:spAutoFit/>
              </a:bodyPr>
              <a:lstStyle/>
              <a:p>
                <a:r>
                  <a:rPr lang="en-GB" sz="800" b="1">
                    <a:latin typeface="Century Gothic" pitchFamily="-1" charset="0"/>
                  </a:rPr>
                  <a:t>15         16           17         18          19           20         21 </a:t>
                </a:r>
              </a:p>
            </p:txBody>
          </p:sp>
          <p:sp>
            <p:nvSpPr>
              <p:cNvPr id="62901" name="AutoShape 59"/>
              <p:cNvSpPr>
                <a:spLocks noChangeArrowheads="1"/>
              </p:cNvSpPr>
              <p:nvPr/>
            </p:nvSpPr>
            <p:spPr bwMode="auto">
              <a:xfrm>
                <a:off x="2311400" y="4572000"/>
                <a:ext cx="660400" cy="285750"/>
              </a:xfrm>
              <a:prstGeom prst="star24">
                <a:avLst>
                  <a:gd name="adj" fmla="val 37500"/>
                </a:avLst>
              </a:prstGeom>
              <a:solidFill>
                <a:schemeClr val="bg1"/>
              </a:solidFill>
              <a:ln w="9525">
                <a:solidFill>
                  <a:schemeClr val="tx1"/>
                </a:solidFill>
                <a:miter lim="800000"/>
                <a:headEnd/>
                <a:tailEnd/>
              </a:ln>
            </p:spPr>
            <p:txBody>
              <a:bodyPr wrap="none" anchor="ctr">
                <a:prstTxWarp prst="textNoShape">
                  <a:avLst/>
                </a:prstTxWarp>
              </a:bodyPr>
              <a:lstStyle/>
              <a:p>
                <a:endParaRPr lang="en-US" sz="1600" b="1">
                  <a:latin typeface="Century Gothic" pitchFamily="-1" charset="0"/>
                </a:endParaRPr>
              </a:p>
            </p:txBody>
          </p:sp>
          <p:sp>
            <p:nvSpPr>
              <p:cNvPr id="62902" name="Text Box 60"/>
              <p:cNvSpPr txBox="1">
                <a:spLocks noChangeArrowheads="1"/>
              </p:cNvSpPr>
              <p:nvPr/>
            </p:nvSpPr>
            <p:spPr bwMode="auto">
              <a:xfrm>
                <a:off x="933315" y="4653117"/>
                <a:ext cx="3666637" cy="215408"/>
              </a:xfrm>
              <a:prstGeom prst="rect">
                <a:avLst/>
              </a:prstGeom>
              <a:noFill/>
              <a:ln w="9525">
                <a:noFill/>
                <a:miter lim="800000"/>
                <a:headEnd/>
                <a:tailEnd/>
              </a:ln>
            </p:spPr>
            <p:txBody>
              <a:bodyPr wrap="none">
                <a:prstTxWarp prst="textNoShape">
                  <a:avLst/>
                </a:prstTxWarp>
                <a:spAutoFit/>
              </a:bodyPr>
              <a:lstStyle/>
              <a:p>
                <a:r>
                  <a:rPr lang="en-GB" sz="800" b="1">
                    <a:latin typeface="Century Gothic" pitchFamily="-1" charset="0"/>
                  </a:rPr>
                  <a:t> 22          23           24        25          26           27         28 </a:t>
                </a:r>
              </a:p>
            </p:txBody>
          </p:sp>
          <p:sp>
            <p:nvSpPr>
              <p:cNvPr id="62903" name="Text Box 61"/>
              <p:cNvSpPr txBox="1">
                <a:spLocks noChangeArrowheads="1"/>
              </p:cNvSpPr>
              <p:nvPr/>
            </p:nvSpPr>
            <p:spPr bwMode="auto">
              <a:xfrm>
                <a:off x="967252" y="4776426"/>
                <a:ext cx="1539875" cy="215408"/>
              </a:xfrm>
              <a:prstGeom prst="rect">
                <a:avLst/>
              </a:prstGeom>
              <a:noFill/>
              <a:ln w="9525">
                <a:noFill/>
                <a:miter lim="800000"/>
                <a:headEnd/>
                <a:tailEnd/>
              </a:ln>
            </p:spPr>
            <p:txBody>
              <a:bodyPr>
                <a:prstTxWarp prst="textNoShape">
                  <a:avLst/>
                </a:prstTxWarp>
                <a:spAutoFit/>
              </a:bodyPr>
              <a:lstStyle/>
              <a:p>
                <a:r>
                  <a:rPr lang="en-GB" sz="800" b="1">
                    <a:latin typeface="Century Gothic" pitchFamily="-1" charset="0"/>
                  </a:rPr>
                  <a:t>29          30            31</a:t>
                </a:r>
              </a:p>
            </p:txBody>
          </p:sp>
        </p:grpSp>
      </p:grpSp>
      <p:grpSp>
        <p:nvGrpSpPr>
          <p:cNvPr id="14" name="Group 482"/>
          <p:cNvGrpSpPr>
            <a:grpSpLocks/>
          </p:cNvGrpSpPr>
          <p:nvPr/>
        </p:nvGrpSpPr>
        <p:grpSpPr bwMode="auto">
          <a:xfrm>
            <a:off x="5295900" y="4117975"/>
            <a:ext cx="3351213" cy="931863"/>
            <a:chOff x="5737336" y="4118066"/>
            <a:chExt cx="3631227" cy="931863"/>
          </a:xfrm>
        </p:grpSpPr>
        <p:sp>
          <p:nvSpPr>
            <p:cNvPr id="62889" name="Text Box 9"/>
            <p:cNvSpPr txBox="1">
              <a:spLocks noChangeArrowheads="1"/>
            </p:cNvSpPr>
            <p:nvPr/>
          </p:nvSpPr>
          <p:spPr bwMode="auto">
            <a:xfrm>
              <a:off x="5737336" y="4139633"/>
              <a:ext cx="2353072" cy="584828"/>
            </a:xfrm>
            <a:prstGeom prst="rect">
              <a:avLst/>
            </a:prstGeom>
            <a:noFill/>
            <a:ln w="9525">
              <a:noFill/>
              <a:miter lim="800000"/>
              <a:headEnd/>
              <a:tailEnd/>
            </a:ln>
          </p:spPr>
          <p:txBody>
            <a:bodyPr>
              <a:prstTxWarp prst="textNoShape">
                <a:avLst/>
              </a:prstTxWarp>
              <a:spAutoFit/>
            </a:bodyPr>
            <a:lstStyle/>
            <a:p>
              <a:r>
                <a:rPr lang="en-GB" sz="1600" b="1">
                  <a:solidFill>
                    <a:srgbClr val="660066"/>
                  </a:solidFill>
                  <a:latin typeface="Century Gothic" pitchFamily="-1" charset="0"/>
                </a:rPr>
                <a:t>Meets deadlines by </a:t>
              </a:r>
              <a:br>
                <a:rPr lang="en-GB" sz="1600" b="1">
                  <a:solidFill>
                    <a:srgbClr val="660066"/>
                  </a:solidFill>
                  <a:latin typeface="Century Gothic" pitchFamily="-1" charset="0"/>
                </a:rPr>
              </a:br>
              <a:r>
                <a:rPr lang="en-GB" sz="1600" b="1">
                  <a:solidFill>
                    <a:srgbClr val="660066"/>
                  </a:solidFill>
                  <a:latin typeface="Century Gothic" pitchFamily="-1" charset="0"/>
                </a:rPr>
                <a:t>last minute rush</a:t>
              </a:r>
            </a:p>
          </p:txBody>
        </p:sp>
        <p:graphicFrame>
          <p:nvGraphicFramePr>
            <p:cNvPr id="62469" name="Object 2"/>
            <p:cNvGraphicFramePr>
              <a:graphicFrameLocks noChangeAspect="1"/>
            </p:cNvGraphicFramePr>
            <p:nvPr/>
          </p:nvGraphicFramePr>
          <p:xfrm>
            <a:off x="8111263" y="4118066"/>
            <a:ext cx="1257300" cy="931863"/>
          </p:xfrm>
          <a:graphic>
            <a:graphicData uri="http://schemas.openxmlformats.org/presentationml/2006/ole">
              <mc:AlternateContent xmlns:mc="http://schemas.openxmlformats.org/markup-compatibility/2006">
                <mc:Choice xmlns:v="urn:schemas-microsoft-com:vml" Requires="v">
                  <p:oleObj name="Clip" r:id="rId3" imgW="871423" imgH="1243584" progId="">
                    <p:embed/>
                  </p:oleObj>
                </mc:Choice>
                <mc:Fallback>
                  <p:oleObj name="Clip" r:id="rId3" imgW="871423" imgH="1243584" progId="">
                    <p:embed/>
                    <p:pic>
                      <p:nvPicPr>
                        <p:cNvPr id="62469"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1263" y="4118066"/>
                          <a:ext cx="1257300" cy="93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5" name="Group 481"/>
          <p:cNvGrpSpPr>
            <a:grpSpLocks/>
          </p:cNvGrpSpPr>
          <p:nvPr/>
        </p:nvGrpSpPr>
        <p:grpSpPr bwMode="auto">
          <a:xfrm>
            <a:off x="4611688" y="2644775"/>
            <a:ext cx="4041775" cy="1089025"/>
            <a:chOff x="4995817" y="2514736"/>
            <a:chExt cx="4378960" cy="1089026"/>
          </a:xfrm>
        </p:grpSpPr>
        <p:sp>
          <p:nvSpPr>
            <p:cNvPr id="62888" name="Text Box 7"/>
            <p:cNvSpPr txBox="1">
              <a:spLocks noChangeArrowheads="1"/>
            </p:cNvSpPr>
            <p:nvPr/>
          </p:nvSpPr>
          <p:spPr bwMode="auto">
            <a:xfrm>
              <a:off x="4995817" y="2514736"/>
              <a:ext cx="3591387" cy="584780"/>
            </a:xfrm>
            <a:prstGeom prst="rect">
              <a:avLst/>
            </a:prstGeom>
            <a:noFill/>
            <a:ln w="9525">
              <a:noFill/>
              <a:miter lim="800000"/>
              <a:headEnd/>
              <a:tailEnd/>
            </a:ln>
          </p:spPr>
          <p:txBody>
            <a:bodyPr>
              <a:prstTxWarp prst="textNoShape">
                <a:avLst/>
              </a:prstTxWarp>
              <a:spAutoFit/>
            </a:bodyPr>
            <a:lstStyle/>
            <a:p>
              <a:r>
                <a:rPr lang="en-GB" sz="1600" b="1" dirty="0">
                  <a:solidFill>
                    <a:srgbClr val="660066"/>
                  </a:solidFill>
                  <a:latin typeface="Century Gothic" pitchFamily="-1" charset="0"/>
                </a:rPr>
                <a:t>Feels comfortable maintaining openness</a:t>
              </a:r>
            </a:p>
          </p:txBody>
        </p:sp>
        <p:graphicFrame>
          <p:nvGraphicFramePr>
            <p:cNvPr id="62468" name="Object 3"/>
            <p:cNvGraphicFramePr>
              <a:graphicFrameLocks noChangeAspect="1"/>
            </p:cNvGraphicFramePr>
            <p:nvPr/>
          </p:nvGraphicFramePr>
          <p:xfrm>
            <a:off x="8142877" y="2690949"/>
            <a:ext cx="1231900" cy="912813"/>
          </p:xfrm>
          <a:graphic>
            <a:graphicData uri="http://schemas.openxmlformats.org/presentationml/2006/ole">
              <mc:AlternateContent xmlns:mc="http://schemas.openxmlformats.org/markup-compatibility/2006">
                <mc:Choice xmlns:v="urn:schemas-microsoft-com:vml" Requires="v">
                  <p:oleObj name="Clip" r:id="rId5" imgW="3946525" imgH="5630863" progId="">
                    <p:embed/>
                  </p:oleObj>
                </mc:Choice>
                <mc:Fallback>
                  <p:oleObj name="Clip" r:id="rId5" imgW="3946525" imgH="5630863" progId="">
                    <p:embed/>
                    <p:pic>
                      <p:nvPicPr>
                        <p:cNvPr id="62468"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42877" y="2690949"/>
                          <a:ext cx="1231900" cy="912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6" name="Group 477"/>
          <p:cNvGrpSpPr>
            <a:grpSpLocks/>
          </p:cNvGrpSpPr>
          <p:nvPr/>
        </p:nvGrpSpPr>
        <p:grpSpPr bwMode="auto">
          <a:xfrm>
            <a:off x="152400" y="2784475"/>
            <a:ext cx="4013200" cy="868363"/>
            <a:chOff x="165065" y="2784339"/>
            <a:chExt cx="4347789" cy="868362"/>
          </a:xfrm>
        </p:grpSpPr>
        <p:sp>
          <p:nvSpPr>
            <p:cNvPr id="62887" name="Text Box 6"/>
            <p:cNvSpPr txBox="1">
              <a:spLocks noChangeArrowheads="1"/>
            </p:cNvSpPr>
            <p:nvPr/>
          </p:nvSpPr>
          <p:spPr bwMode="auto">
            <a:xfrm>
              <a:off x="165065" y="2819288"/>
              <a:ext cx="3591386" cy="585189"/>
            </a:xfrm>
            <a:prstGeom prst="rect">
              <a:avLst/>
            </a:prstGeom>
            <a:noFill/>
            <a:ln w="9525">
              <a:noFill/>
              <a:miter lim="800000"/>
              <a:headEnd/>
              <a:tailEnd/>
            </a:ln>
          </p:spPr>
          <p:txBody>
            <a:bodyPr>
              <a:prstTxWarp prst="textNoShape">
                <a:avLst/>
              </a:prstTxWarp>
              <a:spAutoFit/>
            </a:bodyPr>
            <a:lstStyle/>
            <a:p>
              <a:r>
                <a:rPr lang="en-GB" sz="1600" b="1">
                  <a:solidFill>
                    <a:srgbClr val="660066"/>
                  </a:solidFill>
                  <a:latin typeface="Century Gothic" pitchFamily="-1" charset="0"/>
                </a:rPr>
                <a:t> Feels comfortable establishing closure</a:t>
              </a:r>
            </a:p>
          </p:txBody>
        </p:sp>
        <p:graphicFrame>
          <p:nvGraphicFramePr>
            <p:cNvPr id="62467" name="Object 4"/>
            <p:cNvGraphicFramePr>
              <a:graphicFrameLocks noChangeAspect="1"/>
            </p:cNvGraphicFramePr>
            <p:nvPr/>
          </p:nvGraphicFramePr>
          <p:xfrm>
            <a:off x="3179354" y="2784339"/>
            <a:ext cx="1333500" cy="868362"/>
          </p:xfrm>
          <a:graphic>
            <a:graphicData uri="http://schemas.openxmlformats.org/presentationml/2006/ole">
              <mc:AlternateContent xmlns:mc="http://schemas.openxmlformats.org/markup-compatibility/2006">
                <mc:Choice xmlns:v="urn:schemas-microsoft-com:vml" Requires="v">
                  <p:oleObj name="Clip" r:id="rId7" imgW="619049" imgH="777240" progId="">
                    <p:embed/>
                  </p:oleObj>
                </mc:Choice>
                <mc:Fallback>
                  <p:oleObj name="Clip" r:id="rId7" imgW="619049" imgH="777240" progId="">
                    <p:embed/>
                    <p:pic>
                      <p:nvPicPr>
                        <p:cNvPr id="62467"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79354" y="2784339"/>
                          <a:ext cx="1333500" cy="868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7" name="Group 479"/>
          <p:cNvGrpSpPr>
            <a:grpSpLocks/>
          </p:cNvGrpSpPr>
          <p:nvPr/>
        </p:nvGrpSpPr>
        <p:grpSpPr bwMode="auto">
          <a:xfrm>
            <a:off x="352425" y="5438775"/>
            <a:ext cx="4017963" cy="1125538"/>
            <a:chOff x="380683" y="5438731"/>
            <a:chExt cx="4353832" cy="1126444"/>
          </a:xfrm>
        </p:grpSpPr>
        <p:sp>
          <p:nvSpPr>
            <p:cNvPr id="62886" name="Text Box 10"/>
            <p:cNvSpPr txBox="1">
              <a:spLocks noChangeArrowheads="1"/>
            </p:cNvSpPr>
            <p:nvPr/>
          </p:nvSpPr>
          <p:spPr bwMode="auto">
            <a:xfrm>
              <a:off x="380683" y="5438731"/>
              <a:ext cx="3591386" cy="584862"/>
            </a:xfrm>
            <a:prstGeom prst="rect">
              <a:avLst/>
            </a:prstGeom>
            <a:noFill/>
            <a:ln w="9525">
              <a:noFill/>
              <a:miter lim="800000"/>
              <a:headEnd/>
              <a:tailEnd/>
            </a:ln>
          </p:spPr>
          <p:txBody>
            <a:bodyPr>
              <a:prstTxWarp prst="textNoShape">
                <a:avLst/>
              </a:prstTxWarp>
              <a:spAutoFit/>
            </a:bodyPr>
            <a:lstStyle/>
            <a:p>
              <a:r>
                <a:rPr lang="en-GB" sz="1600" b="1">
                  <a:solidFill>
                    <a:srgbClr val="660066"/>
                  </a:solidFill>
                  <a:latin typeface="Century Gothic" pitchFamily="-1" charset="0"/>
                </a:rPr>
                <a:t>J´s may seem demanding, rigid, uptight to P´s</a:t>
              </a:r>
            </a:p>
          </p:txBody>
        </p:sp>
        <p:graphicFrame>
          <p:nvGraphicFramePr>
            <p:cNvPr id="62466" name="Object 5"/>
            <p:cNvGraphicFramePr>
              <a:graphicFrameLocks noChangeAspect="1"/>
            </p:cNvGraphicFramePr>
            <p:nvPr/>
          </p:nvGraphicFramePr>
          <p:xfrm>
            <a:off x="2973977" y="5688875"/>
            <a:ext cx="1760538" cy="876300"/>
          </p:xfrm>
          <a:graphic>
            <a:graphicData uri="http://schemas.openxmlformats.org/presentationml/2006/ole">
              <mc:AlternateContent xmlns:mc="http://schemas.openxmlformats.org/markup-compatibility/2006">
                <mc:Choice xmlns:v="urn:schemas-microsoft-com:vml" Requires="v">
                  <p:oleObj name="Clip" r:id="rId9" imgW="762610" imgH="730606" progId="">
                    <p:embed/>
                  </p:oleObj>
                </mc:Choice>
                <mc:Fallback>
                  <p:oleObj name="Clip" r:id="rId9" imgW="762610" imgH="730606" progId="">
                    <p:embed/>
                    <p:pic>
                      <p:nvPicPr>
                        <p:cNvPr id="62466"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3977" y="5688875"/>
                          <a:ext cx="1760538"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8" name="Group 483"/>
          <p:cNvGrpSpPr>
            <a:grpSpLocks/>
          </p:cNvGrpSpPr>
          <p:nvPr/>
        </p:nvGrpSpPr>
        <p:grpSpPr bwMode="auto">
          <a:xfrm>
            <a:off x="4614863" y="5410200"/>
            <a:ext cx="4262437" cy="993775"/>
            <a:chOff x="4999673" y="5228727"/>
            <a:chExt cx="4617538" cy="993775"/>
          </a:xfrm>
        </p:grpSpPr>
        <p:sp>
          <p:nvSpPr>
            <p:cNvPr id="62482" name="Text Box 11"/>
            <p:cNvSpPr txBox="1">
              <a:spLocks noChangeArrowheads="1"/>
            </p:cNvSpPr>
            <p:nvPr/>
          </p:nvSpPr>
          <p:spPr bwMode="auto">
            <a:xfrm>
              <a:off x="4999673" y="5257306"/>
              <a:ext cx="3762153" cy="584887"/>
            </a:xfrm>
            <a:prstGeom prst="rect">
              <a:avLst/>
            </a:prstGeom>
            <a:noFill/>
            <a:ln w="9525">
              <a:noFill/>
              <a:miter lim="800000"/>
              <a:headEnd/>
              <a:tailEnd/>
            </a:ln>
          </p:spPr>
          <p:txBody>
            <a:bodyPr>
              <a:prstTxWarp prst="textNoShape">
                <a:avLst/>
              </a:prstTxWarp>
              <a:spAutoFit/>
            </a:bodyPr>
            <a:lstStyle/>
            <a:p>
              <a:r>
                <a:rPr lang="en-GB" sz="1600" b="1">
                  <a:solidFill>
                    <a:srgbClr val="660066"/>
                  </a:solidFill>
                  <a:latin typeface="Century Gothic" pitchFamily="-1" charset="0"/>
                </a:rPr>
                <a:t>P´s may seem disorganized, messy irresponsible to J´s</a:t>
              </a:r>
            </a:p>
          </p:txBody>
        </p:sp>
        <p:grpSp>
          <p:nvGrpSpPr>
            <p:cNvPr id="62483" name="Group 475"/>
            <p:cNvGrpSpPr>
              <a:grpSpLocks/>
            </p:cNvGrpSpPr>
            <p:nvPr/>
          </p:nvGrpSpPr>
          <p:grpSpPr bwMode="auto">
            <a:xfrm>
              <a:off x="7793173" y="5228727"/>
              <a:ext cx="1824038" cy="993775"/>
              <a:chOff x="6473825" y="5189538"/>
              <a:chExt cx="1824038" cy="993775"/>
            </a:xfrm>
          </p:grpSpPr>
          <p:sp>
            <p:nvSpPr>
              <p:cNvPr id="62484" name="Freeform 66"/>
              <p:cNvSpPr>
                <a:spLocks/>
              </p:cNvSpPr>
              <p:nvPr/>
            </p:nvSpPr>
            <p:spPr bwMode="auto">
              <a:xfrm>
                <a:off x="6494463" y="5248275"/>
                <a:ext cx="1782762" cy="923925"/>
              </a:xfrm>
              <a:custGeom>
                <a:avLst/>
                <a:gdLst>
                  <a:gd name="T0" fmla="*/ 2147483647 w 3112"/>
                  <a:gd name="T1" fmla="*/ 2147483647 h 3105"/>
                  <a:gd name="T2" fmla="*/ 2147483647 w 3112"/>
                  <a:gd name="T3" fmla="*/ 2147483647 h 3105"/>
                  <a:gd name="T4" fmla="*/ 2147483647 w 3112"/>
                  <a:gd name="T5" fmla="*/ 2147483647 h 3105"/>
                  <a:gd name="T6" fmla="*/ 2147483647 w 3112"/>
                  <a:gd name="T7" fmla="*/ 2147483647 h 3105"/>
                  <a:gd name="T8" fmla="*/ 2147483647 w 3112"/>
                  <a:gd name="T9" fmla="*/ 2147483647 h 3105"/>
                  <a:gd name="T10" fmla="*/ 2147483647 w 3112"/>
                  <a:gd name="T11" fmla="*/ 2147483647 h 3105"/>
                  <a:gd name="T12" fmla="*/ 2147483647 w 3112"/>
                  <a:gd name="T13" fmla="*/ 2147483647 h 3105"/>
                  <a:gd name="T14" fmla="*/ 2147483647 w 3112"/>
                  <a:gd name="T15" fmla="*/ 2147483647 h 3105"/>
                  <a:gd name="T16" fmla="*/ 2147483647 w 3112"/>
                  <a:gd name="T17" fmla="*/ 2147483647 h 3105"/>
                  <a:gd name="T18" fmla="*/ 2147483647 w 3112"/>
                  <a:gd name="T19" fmla="*/ 2147483647 h 3105"/>
                  <a:gd name="T20" fmla="*/ 2147483647 w 3112"/>
                  <a:gd name="T21" fmla="*/ 2147483647 h 3105"/>
                  <a:gd name="T22" fmla="*/ 2147483647 w 3112"/>
                  <a:gd name="T23" fmla="*/ 2147483647 h 3105"/>
                  <a:gd name="T24" fmla="*/ 2147483647 w 3112"/>
                  <a:gd name="T25" fmla="*/ 2147483647 h 3105"/>
                  <a:gd name="T26" fmla="*/ 2147483647 w 3112"/>
                  <a:gd name="T27" fmla="*/ 2147483647 h 3105"/>
                  <a:gd name="T28" fmla="*/ 0 w 3112"/>
                  <a:gd name="T29" fmla="*/ 2147483647 h 3105"/>
                  <a:gd name="T30" fmla="*/ 2147483647 w 3112"/>
                  <a:gd name="T31" fmla="*/ 2147483647 h 3105"/>
                  <a:gd name="T32" fmla="*/ 2147483647 w 3112"/>
                  <a:gd name="T33" fmla="*/ 2147483647 h 3105"/>
                  <a:gd name="T34" fmla="*/ 2147483647 w 3112"/>
                  <a:gd name="T35" fmla="*/ 2147483647 h 3105"/>
                  <a:gd name="T36" fmla="*/ 2147483647 w 3112"/>
                  <a:gd name="T37" fmla="*/ 2147483647 h 3105"/>
                  <a:gd name="T38" fmla="*/ 2147483647 w 3112"/>
                  <a:gd name="T39" fmla="*/ 2147483647 h 3105"/>
                  <a:gd name="T40" fmla="*/ 2147483647 w 3112"/>
                  <a:gd name="T41" fmla="*/ 2147483647 h 3105"/>
                  <a:gd name="T42" fmla="*/ 2147483647 w 3112"/>
                  <a:gd name="T43" fmla="*/ 2147483647 h 3105"/>
                  <a:gd name="T44" fmla="*/ 2147483647 w 3112"/>
                  <a:gd name="T45" fmla="*/ 2147483647 h 3105"/>
                  <a:gd name="T46" fmla="*/ 2147483647 w 3112"/>
                  <a:gd name="T47" fmla="*/ 0 h 3105"/>
                  <a:gd name="T48" fmla="*/ 2147483647 w 3112"/>
                  <a:gd name="T49" fmla="*/ 2147483647 h 3105"/>
                  <a:gd name="T50" fmla="*/ 2147483647 w 3112"/>
                  <a:gd name="T51" fmla="*/ 2147483647 h 3105"/>
                  <a:gd name="T52" fmla="*/ 2147483647 w 3112"/>
                  <a:gd name="T53" fmla="*/ 2147483647 h 3105"/>
                  <a:gd name="T54" fmla="*/ 2147483647 w 3112"/>
                  <a:gd name="T55" fmla="*/ 2147483647 h 3105"/>
                  <a:gd name="T56" fmla="*/ 2147483647 w 3112"/>
                  <a:gd name="T57" fmla="*/ 2147483647 h 3105"/>
                  <a:gd name="T58" fmla="*/ 2147483647 w 3112"/>
                  <a:gd name="T59" fmla="*/ 2147483647 h 3105"/>
                  <a:gd name="T60" fmla="*/ 2147483647 w 3112"/>
                  <a:gd name="T61" fmla="*/ 2147483647 h 3105"/>
                  <a:gd name="T62" fmla="*/ 2147483647 w 3112"/>
                  <a:gd name="T63" fmla="*/ 2147483647 h 3105"/>
                  <a:gd name="T64" fmla="*/ 2147483647 w 3112"/>
                  <a:gd name="T65" fmla="*/ 2147483647 h 3105"/>
                  <a:gd name="T66" fmla="*/ 2147483647 w 3112"/>
                  <a:gd name="T67" fmla="*/ 2147483647 h 3105"/>
                  <a:gd name="T68" fmla="*/ 2147483647 w 3112"/>
                  <a:gd name="T69" fmla="*/ 2147483647 h 3105"/>
                  <a:gd name="T70" fmla="*/ 2147483647 w 3112"/>
                  <a:gd name="T71" fmla="*/ 2147483647 h 3105"/>
                  <a:gd name="T72" fmla="*/ 2147483647 w 3112"/>
                  <a:gd name="T73" fmla="*/ 2147483647 h 310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112"/>
                  <a:gd name="T112" fmla="*/ 0 h 3105"/>
                  <a:gd name="T113" fmla="*/ 3112 w 3112"/>
                  <a:gd name="T114" fmla="*/ 3105 h 310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112" h="3105">
                    <a:moveTo>
                      <a:pt x="3033" y="1731"/>
                    </a:moveTo>
                    <a:lnTo>
                      <a:pt x="1723" y="3037"/>
                    </a:lnTo>
                    <a:lnTo>
                      <a:pt x="1684" y="3068"/>
                    </a:lnTo>
                    <a:lnTo>
                      <a:pt x="1641" y="3090"/>
                    </a:lnTo>
                    <a:lnTo>
                      <a:pt x="1596" y="3103"/>
                    </a:lnTo>
                    <a:lnTo>
                      <a:pt x="1549" y="3105"/>
                    </a:lnTo>
                    <a:lnTo>
                      <a:pt x="1504" y="3099"/>
                    </a:lnTo>
                    <a:lnTo>
                      <a:pt x="1460" y="3084"/>
                    </a:lnTo>
                    <a:lnTo>
                      <a:pt x="1419" y="3061"/>
                    </a:lnTo>
                    <a:lnTo>
                      <a:pt x="1381" y="3030"/>
                    </a:lnTo>
                    <a:lnTo>
                      <a:pt x="70" y="1722"/>
                    </a:lnTo>
                    <a:lnTo>
                      <a:pt x="40" y="1684"/>
                    </a:lnTo>
                    <a:lnTo>
                      <a:pt x="18" y="1643"/>
                    </a:lnTo>
                    <a:lnTo>
                      <a:pt x="5" y="1599"/>
                    </a:lnTo>
                    <a:lnTo>
                      <a:pt x="0" y="1552"/>
                    </a:lnTo>
                    <a:lnTo>
                      <a:pt x="4" y="1506"/>
                    </a:lnTo>
                    <a:lnTo>
                      <a:pt x="17" y="1460"/>
                    </a:lnTo>
                    <a:lnTo>
                      <a:pt x="40" y="1417"/>
                    </a:lnTo>
                    <a:lnTo>
                      <a:pt x="72" y="1378"/>
                    </a:lnTo>
                    <a:lnTo>
                      <a:pt x="1377" y="77"/>
                    </a:lnTo>
                    <a:lnTo>
                      <a:pt x="1417" y="43"/>
                    </a:lnTo>
                    <a:lnTo>
                      <a:pt x="1460" y="19"/>
                    </a:lnTo>
                    <a:lnTo>
                      <a:pt x="1505" y="5"/>
                    </a:lnTo>
                    <a:lnTo>
                      <a:pt x="1552" y="0"/>
                    </a:lnTo>
                    <a:lnTo>
                      <a:pt x="1599" y="2"/>
                    </a:lnTo>
                    <a:lnTo>
                      <a:pt x="1643" y="14"/>
                    </a:lnTo>
                    <a:lnTo>
                      <a:pt x="1685" y="35"/>
                    </a:lnTo>
                    <a:lnTo>
                      <a:pt x="1723" y="66"/>
                    </a:lnTo>
                    <a:lnTo>
                      <a:pt x="3047" y="1389"/>
                    </a:lnTo>
                    <a:lnTo>
                      <a:pt x="3078" y="1425"/>
                    </a:lnTo>
                    <a:lnTo>
                      <a:pt x="3099" y="1467"/>
                    </a:lnTo>
                    <a:lnTo>
                      <a:pt x="3110" y="1511"/>
                    </a:lnTo>
                    <a:lnTo>
                      <a:pt x="3112" y="1557"/>
                    </a:lnTo>
                    <a:lnTo>
                      <a:pt x="3106" y="1602"/>
                    </a:lnTo>
                    <a:lnTo>
                      <a:pt x="3090" y="1648"/>
                    </a:lnTo>
                    <a:lnTo>
                      <a:pt x="3066" y="1690"/>
                    </a:lnTo>
                    <a:lnTo>
                      <a:pt x="3033" y="1731"/>
                    </a:lnTo>
                    <a:close/>
                  </a:path>
                </a:pathLst>
              </a:custGeom>
              <a:solidFill>
                <a:srgbClr val="CC99CC"/>
              </a:solidFill>
              <a:ln w="9525">
                <a:noFill/>
                <a:round/>
                <a:headEnd/>
                <a:tailEnd/>
              </a:ln>
            </p:spPr>
            <p:txBody>
              <a:bodyPr>
                <a:prstTxWarp prst="textNoShape">
                  <a:avLst/>
                </a:prstTxWarp>
              </a:bodyPr>
              <a:lstStyle/>
              <a:p>
                <a:endParaRPr lang="en-US"/>
              </a:p>
            </p:txBody>
          </p:sp>
          <p:sp>
            <p:nvSpPr>
              <p:cNvPr id="62485" name="Freeform 67"/>
              <p:cNvSpPr>
                <a:spLocks/>
              </p:cNvSpPr>
              <p:nvPr/>
            </p:nvSpPr>
            <p:spPr bwMode="auto">
              <a:xfrm>
                <a:off x="7469188" y="5756275"/>
                <a:ext cx="777875" cy="403225"/>
              </a:xfrm>
              <a:custGeom>
                <a:avLst/>
                <a:gdLst>
                  <a:gd name="T0" fmla="*/ 2147483647 w 1356"/>
                  <a:gd name="T1" fmla="*/ 2147483647 h 1354"/>
                  <a:gd name="T2" fmla="*/ 2147483647 w 1356"/>
                  <a:gd name="T3" fmla="*/ 2147483647 h 1354"/>
                  <a:gd name="T4" fmla="*/ 2147483647 w 1356"/>
                  <a:gd name="T5" fmla="*/ 2147483647 h 1354"/>
                  <a:gd name="T6" fmla="*/ 2147483647 w 1356"/>
                  <a:gd name="T7" fmla="*/ 0 h 1354"/>
                  <a:gd name="T8" fmla="*/ 0 w 1356"/>
                  <a:gd name="T9" fmla="*/ 2147483647 h 1354"/>
                  <a:gd name="T10" fmla="*/ 2147483647 w 1356"/>
                  <a:gd name="T11" fmla="*/ 2147483647 h 1354"/>
                  <a:gd name="T12" fmla="*/ 2147483647 w 1356"/>
                  <a:gd name="T13" fmla="*/ 2147483647 h 1354"/>
                  <a:gd name="T14" fmla="*/ 0 60000 65536"/>
                  <a:gd name="T15" fmla="*/ 0 60000 65536"/>
                  <a:gd name="T16" fmla="*/ 0 60000 65536"/>
                  <a:gd name="T17" fmla="*/ 0 60000 65536"/>
                  <a:gd name="T18" fmla="*/ 0 60000 65536"/>
                  <a:gd name="T19" fmla="*/ 0 60000 65536"/>
                  <a:gd name="T20" fmla="*/ 0 60000 65536"/>
                  <a:gd name="T21" fmla="*/ 0 w 1356"/>
                  <a:gd name="T22" fmla="*/ 0 h 1354"/>
                  <a:gd name="T23" fmla="*/ 1356 w 1356"/>
                  <a:gd name="T24" fmla="*/ 1354 h 13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56" h="1354">
                    <a:moveTo>
                      <a:pt x="44" y="1354"/>
                    </a:moveTo>
                    <a:lnTo>
                      <a:pt x="46" y="1352"/>
                    </a:lnTo>
                    <a:lnTo>
                      <a:pt x="1356" y="46"/>
                    </a:lnTo>
                    <a:lnTo>
                      <a:pt x="1309" y="0"/>
                    </a:lnTo>
                    <a:lnTo>
                      <a:pt x="0" y="1305"/>
                    </a:lnTo>
                    <a:lnTo>
                      <a:pt x="2" y="1303"/>
                    </a:lnTo>
                    <a:lnTo>
                      <a:pt x="44" y="1354"/>
                    </a:lnTo>
                    <a:close/>
                  </a:path>
                </a:pathLst>
              </a:custGeom>
              <a:solidFill>
                <a:srgbClr val="000000"/>
              </a:solidFill>
              <a:ln w="9525">
                <a:noFill/>
                <a:round/>
                <a:headEnd/>
                <a:tailEnd/>
              </a:ln>
            </p:spPr>
            <p:txBody>
              <a:bodyPr>
                <a:prstTxWarp prst="textNoShape">
                  <a:avLst/>
                </a:prstTxWarp>
              </a:bodyPr>
              <a:lstStyle/>
              <a:p>
                <a:endParaRPr lang="en-US"/>
              </a:p>
            </p:txBody>
          </p:sp>
          <p:sp>
            <p:nvSpPr>
              <p:cNvPr id="62486" name="Freeform 68"/>
              <p:cNvSpPr>
                <a:spLocks/>
              </p:cNvSpPr>
              <p:nvPr/>
            </p:nvSpPr>
            <p:spPr bwMode="auto">
              <a:xfrm>
                <a:off x="7448550" y="6143625"/>
                <a:ext cx="44450" cy="26988"/>
              </a:xfrm>
              <a:custGeom>
                <a:avLst/>
                <a:gdLst>
                  <a:gd name="T0" fmla="*/ 2147483647 w 81"/>
                  <a:gd name="T1" fmla="*/ 2147483647 h 87"/>
                  <a:gd name="T2" fmla="*/ 2147483647 w 81"/>
                  <a:gd name="T3" fmla="*/ 2147483647 h 87"/>
                  <a:gd name="T4" fmla="*/ 2147483647 w 81"/>
                  <a:gd name="T5" fmla="*/ 2147483647 h 87"/>
                  <a:gd name="T6" fmla="*/ 2147483647 w 81"/>
                  <a:gd name="T7" fmla="*/ 0 h 87"/>
                  <a:gd name="T8" fmla="*/ 0 w 81"/>
                  <a:gd name="T9" fmla="*/ 2147483647 h 87"/>
                  <a:gd name="T10" fmla="*/ 2147483647 w 81"/>
                  <a:gd name="T11" fmla="*/ 2147483647 h 87"/>
                  <a:gd name="T12" fmla="*/ 2147483647 w 81"/>
                  <a:gd name="T13" fmla="*/ 2147483647 h 87"/>
                  <a:gd name="T14" fmla="*/ 2147483647 w 81"/>
                  <a:gd name="T15" fmla="*/ 2147483647 h 87"/>
                  <a:gd name="T16" fmla="*/ 2147483647 w 81"/>
                  <a:gd name="T17" fmla="*/ 2147483647 h 87"/>
                  <a:gd name="T18" fmla="*/ 2147483647 w 81"/>
                  <a:gd name="T19" fmla="*/ 2147483647 h 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
                  <a:gd name="T31" fmla="*/ 0 h 87"/>
                  <a:gd name="T32" fmla="*/ 81 w 81"/>
                  <a:gd name="T33" fmla="*/ 87 h 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 h="87">
                    <a:moveTo>
                      <a:pt x="35" y="87"/>
                    </a:moveTo>
                    <a:lnTo>
                      <a:pt x="41" y="83"/>
                    </a:lnTo>
                    <a:lnTo>
                      <a:pt x="81" y="51"/>
                    </a:lnTo>
                    <a:lnTo>
                      <a:pt x="39" y="0"/>
                    </a:lnTo>
                    <a:lnTo>
                      <a:pt x="0" y="32"/>
                    </a:lnTo>
                    <a:lnTo>
                      <a:pt x="6" y="28"/>
                    </a:lnTo>
                    <a:lnTo>
                      <a:pt x="35" y="87"/>
                    </a:lnTo>
                    <a:lnTo>
                      <a:pt x="39" y="85"/>
                    </a:lnTo>
                    <a:lnTo>
                      <a:pt x="41" y="83"/>
                    </a:lnTo>
                    <a:lnTo>
                      <a:pt x="35" y="87"/>
                    </a:lnTo>
                    <a:close/>
                  </a:path>
                </a:pathLst>
              </a:custGeom>
              <a:solidFill>
                <a:srgbClr val="000000"/>
              </a:solidFill>
              <a:ln w="9525">
                <a:noFill/>
                <a:round/>
                <a:headEnd/>
                <a:tailEnd/>
              </a:ln>
            </p:spPr>
            <p:txBody>
              <a:bodyPr>
                <a:prstTxWarp prst="textNoShape">
                  <a:avLst/>
                </a:prstTxWarp>
              </a:bodyPr>
              <a:lstStyle/>
              <a:p>
                <a:endParaRPr lang="en-US"/>
              </a:p>
            </p:txBody>
          </p:sp>
          <p:sp>
            <p:nvSpPr>
              <p:cNvPr id="62487" name="Freeform 69"/>
              <p:cNvSpPr>
                <a:spLocks/>
              </p:cNvSpPr>
              <p:nvPr/>
            </p:nvSpPr>
            <p:spPr bwMode="auto">
              <a:xfrm>
                <a:off x="7427913" y="6153150"/>
                <a:ext cx="41275" cy="25400"/>
              </a:xfrm>
              <a:custGeom>
                <a:avLst/>
                <a:gdLst>
                  <a:gd name="T0" fmla="*/ 2147483647 w 72"/>
                  <a:gd name="T1" fmla="*/ 2147483647 h 84"/>
                  <a:gd name="T2" fmla="*/ 2147483647 w 72"/>
                  <a:gd name="T3" fmla="*/ 2147483647 h 84"/>
                  <a:gd name="T4" fmla="*/ 2147483647 w 72"/>
                  <a:gd name="T5" fmla="*/ 2147483647 h 84"/>
                  <a:gd name="T6" fmla="*/ 2147483647 w 72"/>
                  <a:gd name="T7" fmla="*/ 0 h 84"/>
                  <a:gd name="T8" fmla="*/ 0 w 72"/>
                  <a:gd name="T9" fmla="*/ 2147483647 h 84"/>
                  <a:gd name="T10" fmla="*/ 2147483647 w 72"/>
                  <a:gd name="T11" fmla="*/ 2147483647 h 84"/>
                  <a:gd name="T12" fmla="*/ 2147483647 w 72"/>
                  <a:gd name="T13" fmla="*/ 2147483647 h 84"/>
                  <a:gd name="T14" fmla="*/ 2147483647 w 72"/>
                  <a:gd name="T15" fmla="*/ 2147483647 h 84"/>
                  <a:gd name="T16" fmla="*/ 2147483647 w 72"/>
                  <a:gd name="T17" fmla="*/ 2147483647 h 84"/>
                  <a:gd name="T18" fmla="*/ 2147483647 w 72"/>
                  <a:gd name="T19" fmla="*/ 2147483647 h 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
                  <a:gd name="T31" fmla="*/ 0 h 84"/>
                  <a:gd name="T32" fmla="*/ 72 w 72"/>
                  <a:gd name="T33" fmla="*/ 84 h 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 h="84">
                    <a:moveTo>
                      <a:pt x="23" y="84"/>
                    </a:moveTo>
                    <a:lnTo>
                      <a:pt x="30" y="81"/>
                    </a:lnTo>
                    <a:lnTo>
                      <a:pt x="72" y="59"/>
                    </a:lnTo>
                    <a:lnTo>
                      <a:pt x="43" y="0"/>
                    </a:lnTo>
                    <a:lnTo>
                      <a:pt x="0" y="22"/>
                    </a:lnTo>
                    <a:lnTo>
                      <a:pt x="6" y="18"/>
                    </a:lnTo>
                    <a:lnTo>
                      <a:pt x="23" y="84"/>
                    </a:lnTo>
                    <a:lnTo>
                      <a:pt x="27" y="83"/>
                    </a:lnTo>
                    <a:lnTo>
                      <a:pt x="30" y="81"/>
                    </a:lnTo>
                    <a:lnTo>
                      <a:pt x="23" y="84"/>
                    </a:lnTo>
                    <a:close/>
                  </a:path>
                </a:pathLst>
              </a:custGeom>
              <a:solidFill>
                <a:srgbClr val="000000"/>
              </a:solidFill>
              <a:ln w="9525">
                <a:noFill/>
                <a:round/>
                <a:headEnd/>
                <a:tailEnd/>
              </a:ln>
            </p:spPr>
            <p:txBody>
              <a:bodyPr>
                <a:prstTxWarp prst="textNoShape">
                  <a:avLst/>
                </a:prstTxWarp>
              </a:bodyPr>
              <a:lstStyle/>
              <a:p>
                <a:endParaRPr lang="en-US"/>
              </a:p>
            </p:txBody>
          </p:sp>
          <p:sp>
            <p:nvSpPr>
              <p:cNvPr id="62488" name="Freeform 70"/>
              <p:cNvSpPr>
                <a:spLocks/>
              </p:cNvSpPr>
              <p:nvPr/>
            </p:nvSpPr>
            <p:spPr bwMode="auto">
              <a:xfrm>
                <a:off x="7404100" y="6157913"/>
                <a:ext cx="33338" cy="23812"/>
              </a:xfrm>
              <a:custGeom>
                <a:avLst/>
                <a:gdLst>
                  <a:gd name="T0" fmla="*/ 2147483647 w 62"/>
                  <a:gd name="T1" fmla="*/ 2147483647 h 79"/>
                  <a:gd name="T2" fmla="*/ 2147483647 w 62"/>
                  <a:gd name="T3" fmla="*/ 2147483647 h 79"/>
                  <a:gd name="T4" fmla="*/ 2147483647 w 62"/>
                  <a:gd name="T5" fmla="*/ 2147483647 h 79"/>
                  <a:gd name="T6" fmla="*/ 2147483647 w 62"/>
                  <a:gd name="T7" fmla="*/ 0 h 79"/>
                  <a:gd name="T8" fmla="*/ 0 w 62"/>
                  <a:gd name="T9" fmla="*/ 2147483647 h 79"/>
                  <a:gd name="T10" fmla="*/ 2147483647 w 62"/>
                  <a:gd name="T11" fmla="*/ 2147483647 h 79"/>
                  <a:gd name="T12" fmla="*/ 2147483647 w 62"/>
                  <a:gd name="T13" fmla="*/ 2147483647 h 79"/>
                  <a:gd name="T14" fmla="*/ 2147483647 w 62"/>
                  <a:gd name="T15" fmla="*/ 2147483647 h 79"/>
                  <a:gd name="T16" fmla="*/ 2147483647 w 62"/>
                  <a:gd name="T17" fmla="*/ 2147483647 h 79"/>
                  <a:gd name="T18" fmla="*/ 2147483647 w 62"/>
                  <a:gd name="T19" fmla="*/ 2147483647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2"/>
                  <a:gd name="T31" fmla="*/ 0 h 79"/>
                  <a:gd name="T32" fmla="*/ 62 w 62"/>
                  <a:gd name="T33" fmla="*/ 79 h 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2" h="79">
                    <a:moveTo>
                      <a:pt x="10" y="79"/>
                    </a:moveTo>
                    <a:lnTo>
                      <a:pt x="17" y="79"/>
                    </a:lnTo>
                    <a:lnTo>
                      <a:pt x="62" y="66"/>
                    </a:lnTo>
                    <a:lnTo>
                      <a:pt x="45" y="0"/>
                    </a:lnTo>
                    <a:lnTo>
                      <a:pt x="0" y="13"/>
                    </a:lnTo>
                    <a:lnTo>
                      <a:pt x="7" y="13"/>
                    </a:lnTo>
                    <a:lnTo>
                      <a:pt x="10" y="79"/>
                    </a:lnTo>
                    <a:lnTo>
                      <a:pt x="14" y="79"/>
                    </a:lnTo>
                    <a:lnTo>
                      <a:pt x="17" y="79"/>
                    </a:lnTo>
                    <a:lnTo>
                      <a:pt x="10" y="79"/>
                    </a:lnTo>
                    <a:close/>
                  </a:path>
                </a:pathLst>
              </a:custGeom>
              <a:solidFill>
                <a:srgbClr val="000000"/>
              </a:solidFill>
              <a:ln w="9525">
                <a:noFill/>
                <a:round/>
                <a:headEnd/>
                <a:tailEnd/>
              </a:ln>
            </p:spPr>
            <p:txBody>
              <a:bodyPr>
                <a:prstTxWarp prst="textNoShape">
                  <a:avLst/>
                </a:prstTxWarp>
              </a:bodyPr>
              <a:lstStyle/>
              <a:p>
                <a:endParaRPr lang="en-US"/>
              </a:p>
            </p:txBody>
          </p:sp>
          <p:sp>
            <p:nvSpPr>
              <p:cNvPr id="62489" name="Freeform 71"/>
              <p:cNvSpPr>
                <a:spLocks/>
              </p:cNvSpPr>
              <p:nvPr/>
            </p:nvSpPr>
            <p:spPr bwMode="auto">
              <a:xfrm>
                <a:off x="7380288" y="6161088"/>
                <a:ext cx="28575" cy="22225"/>
              </a:xfrm>
              <a:custGeom>
                <a:avLst/>
                <a:gdLst>
                  <a:gd name="T0" fmla="*/ 0 w 51"/>
                  <a:gd name="T1" fmla="*/ 2147483647 h 69"/>
                  <a:gd name="T2" fmla="*/ 2147483647 w 51"/>
                  <a:gd name="T3" fmla="*/ 2147483647 h 69"/>
                  <a:gd name="T4" fmla="*/ 2147483647 w 51"/>
                  <a:gd name="T5" fmla="*/ 2147483647 h 69"/>
                  <a:gd name="T6" fmla="*/ 2147483647 w 51"/>
                  <a:gd name="T7" fmla="*/ 0 h 69"/>
                  <a:gd name="T8" fmla="*/ 2147483647 w 51"/>
                  <a:gd name="T9" fmla="*/ 2147483647 h 69"/>
                  <a:gd name="T10" fmla="*/ 2147483647 w 51"/>
                  <a:gd name="T11" fmla="*/ 2147483647 h 69"/>
                  <a:gd name="T12" fmla="*/ 0 w 51"/>
                  <a:gd name="T13" fmla="*/ 2147483647 h 69"/>
                  <a:gd name="T14" fmla="*/ 2147483647 w 51"/>
                  <a:gd name="T15" fmla="*/ 2147483647 h 69"/>
                  <a:gd name="T16" fmla="*/ 2147483647 w 51"/>
                  <a:gd name="T17" fmla="*/ 2147483647 h 69"/>
                  <a:gd name="T18" fmla="*/ 0 w 51"/>
                  <a:gd name="T19" fmla="*/ 2147483647 h 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69"/>
                  <a:gd name="T32" fmla="*/ 51 w 51"/>
                  <a:gd name="T33" fmla="*/ 69 h 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69">
                    <a:moveTo>
                      <a:pt x="0" y="68"/>
                    </a:moveTo>
                    <a:lnTo>
                      <a:pt x="5" y="68"/>
                    </a:lnTo>
                    <a:lnTo>
                      <a:pt x="51" y="66"/>
                    </a:lnTo>
                    <a:lnTo>
                      <a:pt x="48" y="0"/>
                    </a:lnTo>
                    <a:lnTo>
                      <a:pt x="2" y="2"/>
                    </a:lnTo>
                    <a:lnTo>
                      <a:pt x="7" y="2"/>
                    </a:lnTo>
                    <a:lnTo>
                      <a:pt x="0" y="68"/>
                    </a:lnTo>
                    <a:lnTo>
                      <a:pt x="2" y="69"/>
                    </a:lnTo>
                    <a:lnTo>
                      <a:pt x="5" y="68"/>
                    </a:lnTo>
                    <a:lnTo>
                      <a:pt x="0" y="68"/>
                    </a:lnTo>
                    <a:close/>
                  </a:path>
                </a:pathLst>
              </a:custGeom>
              <a:solidFill>
                <a:srgbClr val="000000"/>
              </a:solidFill>
              <a:ln w="9525">
                <a:noFill/>
                <a:round/>
                <a:headEnd/>
                <a:tailEnd/>
              </a:ln>
            </p:spPr>
            <p:txBody>
              <a:bodyPr>
                <a:prstTxWarp prst="textNoShape">
                  <a:avLst/>
                </a:prstTxWarp>
              </a:bodyPr>
              <a:lstStyle/>
              <a:p>
                <a:endParaRPr lang="en-US"/>
              </a:p>
            </p:txBody>
          </p:sp>
          <p:sp>
            <p:nvSpPr>
              <p:cNvPr id="62490" name="Freeform 72"/>
              <p:cNvSpPr>
                <a:spLocks/>
              </p:cNvSpPr>
              <p:nvPr/>
            </p:nvSpPr>
            <p:spPr bwMode="auto">
              <a:xfrm>
                <a:off x="7351713" y="6161088"/>
                <a:ext cx="31750" cy="20637"/>
              </a:xfrm>
              <a:custGeom>
                <a:avLst/>
                <a:gdLst>
                  <a:gd name="T0" fmla="*/ 0 w 59"/>
                  <a:gd name="T1" fmla="*/ 2147483647 h 72"/>
                  <a:gd name="T2" fmla="*/ 2147483647 w 59"/>
                  <a:gd name="T3" fmla="*/ 2147483647 h 72"/>
                  <a:gd name="T4" fmla="*/ 2147483647 w 59"/>
                  <a:gd name="T5" fmla="*/ 2147483647 h 72"/>
                  <a:gd name="T6" fmla="*/ 2147483647 w 59"/>
                  <a:gd name="T7" fmla="*/ 2147483647 h 72"/>
                  <a:gd name="T8" fmla="*/ 2147483647 w 59"/>
                  <a:gd name="T9" fmla="*/ 0 h 72"/>
                  <a:gd name="T10" fmla="*/ 2147483647 w 59"/>
                  <a:gd name="T11" fmla="*/ 2147483647 h 72"/>
                  <a:gd name="T12" fmla="*/ 0 w 59"/>
                  <a:gd name="T13" fmla="*/ 2147483647 h 72"/>
                  <a:gd name="T14" fmla="*/ 2147483647 w 59"/>
                  <a:gd name="T15" fmla="*/ 2147483647 h 72"/>
                  <a:gd name="T16" fmla="*/ 2147483647 w 59"/>
                  <a:gd name="T17" fmla="*/ 2147483647 h 72"/>
                  <a:gd name="T18" fmla="*/ 0 w 59"/>
                  <a:gd name="T19" fmla="*/ 2147483647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9"/>
                  <a:gd name="T31" fmla="*/ 0 h 72"/>
                  <a:gd name="T32" fmla="*/ 59 w 59"/>
                  <a:gd name="T33" fmla="*/ 72 h 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9" h="72">
                    <a:moveTo>
                      <a:pt x="0" y="65"/>
                    </a:moveTo>
                    <a:lnTo>
                      <a:pt x="6" y="66"/>
                    </a:lnTo>
                    <a:lnTo>
                      <a:pt x="52" y="72"/>
                    </a:lnTo>
                    <a:lnTo>
                      <a:pt x="59" y="6"/>
                    </a:lnTo>
                    <a:lnTo>
                      <a:pt x="14" y="0"/>
                    </a:lnTo>
                    <a:lnTo>
                      <a:pt x="20" y="1"/>
                    </a:lnTo>
                    <a:lnTo>
                      <a:pt x="0" y="65"/>
                    </a:lnTo>
                    <a:lnTo>
                      <a:pt x="3" y="66"/>
                    </a:lnTo>
                    <a:lnTo>
                      <a:pt x="6" y="66"/>
                    </a:lnTo>
                    <a:lnTo>
                      <a:pt x="0" y="65"/>
                    </a:lnTo>
                    <a:close/>
                  </a:path>
                </a:pathLst>
              </a:custGeom>
              <a:solidFill>
                <a:srgbClr val="000000"/>
              </a:solidFill>
              <a:ln w="9525">
                <a:noFill/>
                <a:round/>
                <a:headEnd/>
                <a:tailEnd/>
              </a:ln>
            </p:spPr>
            <p:txBody>
              <a:bodyPr>
                <a:prstTxWarp prst="textNoShape">
                  <a:avLst/>
                </a:prstTxWarp>
              </a:bodyPr>
              <a:lstStyle/>
              <a:p>
                <a:endParaRPr lang="en-US"/>
              </a:p>
            </p:txBody>
          </p:sp>
          <p:sp>
            <p:nvSpPr>
              <p:cNvPr id="62491" name="Freeform 73"/>
              <p:cNvSpPr>
                <a:spLocks/>
              </p:cNvSpPr>
              <p:nvPr/>
            </p:nvSpPr>
            <p:spPr bwMode="auto">
              <a:xfrm>
                <a:off x="7321550" y="6156325"/>
                <a:ext cx="39688" cy="23813"/>
              </a:xfrm>
              <a:custGeom>
                <a:avLst/>
                <a:gdLst>
                  <a:gd name="T0" fmla="*/ 0 w 70"/>
                  <a:gd name="T1" fmla="*/ 2147483647 h 79"/>
                  <a:gd name="T2" fmla="*/ 2147483647 w 70"/>
                  <a:gd name="T3" fmla="*/ 2147483647 h 79"/>
                  <a:gd name="T4" fmla="*/ 2147483647 w 70"/>
                  <a:gd name="T5" fmla="*/ 2147483647 h 79"/>
                  <a:gd name="T6" fmla="*/ 2147483647 w 70"/>
                  <a:gd name="T7" fmla="*/ 2147483647 h 79"/>
                  <a:gd name="T8" fmla="*/ 2147483647 w 70"/>
                  <a:gd name="T9" fmla="*/ 0 h 79"/>
                  <a:gd name="T10" fmla="*/ 2147483647 w 70"/>
                  <a:gd name="T11" fmla="*/ 2147483647 h 79"/>
                  <a:gd name="T12" fmla="*/ 0 w 70"/>
                  <a:gd name="T13" fmla="*/ 2147483647 h 79"/>
                  <a:gd name="T14" fmla="*/ 2147483647 w 70"/>
                  <a:gd name="T15" fmla="*/ 2147483647 h 79"/>
                  <a:gd name="T16" fmla="*/ 2147483647 w 70"/>
                  <a:gd name="T17" fmla="*/ 2147483647 h 79"/>
                  <a:gd name="T18" fmla="*/ 0 w 70"/>
                  <a:gd name="T19" fmla="*/ 2147483647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0"/>
                  <a:gd name="T31" fmla="*/ 0 h 79"/>
                  <a:gd name="T32" fmla="*/ 70 w 70"/>
                  <a:gd name="T33" fmla="*/ 79 h 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0" h="79">
                    <a:moveTo>
                      <a:pt x="0" y="62"/>
                    </a:moveTo>
                    <a:lnTo>
                      <a:pt x="6" y="64"/>
                    </a:lnTo>
                    <a:lnTo>
                      <a:pt x="50" y="79"/>
                    </a:lnTo>
                    <a:lnTo>
                      <a:pt x="70" y="15"/>
                    </a:lnTo>
                    <a:lnTo>
                      <a:pt x="26" y="0"/>
                    </a:lnTo>
                    <a:lnTo>
                      <a:pt x="32" y="3"/>
                    </a:lnTo>
                    <a:lnTo>
                      <a:pt x="0" y="62"/>
                    </a:lnTo>
                    <a:lnTo>
                      <a:pt x="3" y="63"/>
                    </a:lnTo>
                    <a:lnTo>
                      <a:pt x="6" y="64"/>
                    </a:lnTo>
                    <a:lnTo>
                      <a:pt x="0" y="62"/>
                    </a:lnTo>
                    <a:close/>
                  </a:path>
                </a:pathLst>
              </a:custGeom>
              <a:solidFill>
                <a:srgbClr val="000000"/>
              </a:solidFill>
              <a:ln w="9525">
                <a:noFill/>
                <a:round/>
                <a:headEnd/>
                <a:tailEnd/>
              </a:ln>
            </p:spPr>
            <p:txBody>
              <a:bodyPr>
                <a:prstTxWarp prst="textNoShape">
                  <a:avLst/>
                </a:prstTxWarp>
              </a:bodyPr>
              <a:lstStyle/>
              <a:p>
                <a:endParaRPr lang="en-US"/>
              </a:p>
            </p:txBody>
          </p:sp>
          <p:sp>
            <p:nvSpPr>
              <p:cNvPr id="62492" name="Freeform 74"/>
              <p:cNvSpPr>
                <a:spLocks/>
              </p:cNvSpPr>
              <p:nvPr/>
            </p:nvSpPr>
            <p:spPr bwMode="auto">
              <a:xfrm>
                <a:off x="7292975" y="6151563"/>
                <a:ext cx="47625" cy="23812"/>
              </a:xfrm>
              <a:custGeom>
                <a:avLst/>
                <a:gdLst>
                  <a:gd name="T0" fmla="*/ 0 w 78"/>
                  <a:gd name="T1" fmla="*/ 2147483647 h 82"/>
                  <a:gd name="T2" fmla="*/ 2147483647 w 78"/>
                  <a:gd name="T3" fmla="*/ 2147483647 h 82"/>
                  <a:gd name="T4" fmla="*/ 2147483647 w 78"/>
                  <a:gd name="T5" fmla="*/ 2147483647 h 82"/>
                  <a:gd name="T6" fmla="*/ 2147483647 w 78"/>
                  <a:gd name="T7" fmla="*/ 2147483647 h 82"/>
                  <a:gd name="T8" fmla="*/ 2147483647 w 78"/>
                  <a:gd name="T9" fmla="*/ 0 h 82"/>
                  <a:gd name="T10" fmla="*/ 2147483647 w 78"/>
                  <a:gd name="T11" fmla="*/ 2147483647 h 82"/>
                  <a:gd name="T12" fmla="*/ 0 w 78"/>
                  <a:gd name="T13" fmla="*/ 2147483647 h 82"/>
                  <a:gd name="T14" fmla="*/ 0 60000 65536"/>
                  <a:gd name="T15" fmla="*/ 0 60000 65536"/>
                  <a:gd name="T16" fmla="*/ 0 60000 65536"/>
                  <a:gd name="T17" fmla="*/ 0 60000 65536"/>
                  <a:gd name="T18" fmla="*/ 0 60000 65536"/>
                  <a:gd name="T19" fmla="*/ 0 60000 65536"/>
                  <a:gd name="T20" fmla="*/ 0 60000 65536"/>
                  <a:gd name="T21" fmla="*/ 0 w 78"/>
                  <a:gd name="T22" fmla="*/ 0 h 82"/>
                  <a:gd name="T23" fmla="*/ 78 w 78"/>
                  <a:gd name="T24" fmla="*/ 82 h 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8" h="82">
                    <a:moveTo>
                      <a:pt x="0" y="55"/>
                    </a:moveTo>
                    <a:lnTo>
                      <a:pt x="5" y="58"/>
                    </a:lnTo>
                    <a:lnTo>
                      <a:pt x="46" y="82"/>
                    </a:lnTo>
                    <a:lnTo>
                      <a:pt x="78" y="23"/>
                    </a:lnTo>
                    <a:lnTo>
                      <a:pt x="36" y="0"/>
                    </a:lnTo>
                    <a:lnTo>
                      <a:pt x="41" y="3"/>
                    </a:lnTo>
                    <a:lnTo>
                      <a:pt x="0" y="55"/>
                    </a:lnTo>
                    <a:close/>
                  </a:path>
                </a:pathLst>
              </a:custGeom>
              <a:solidFill>
                <a:srgbClr val="000000"/>
              </a:solidFill>
              <a:ln w="9525">
                <a:noFill/>
                <a:round/>
                <a:headEnd/>
                <a:tailEnd/>
              </a:ln>
            </p:spPr>
            <p:txBody>
              <a:bodyPr>
                <a:prstTxWarp prst="textNoShape">
                  <a:avLst/>
                </a:prstTxWarp>
              </a:bodyPr>
              <a:lstStyle/>
              <a:p>
                <a:endParaRPr lang="en-US"/>
              </a:p>
            </p:txBody>
          </p:sp>
          <p:sp>
            <p:nvSpPr>
              <p:cNvPr id="62493" name="Freeform 75"/>
              <p:cNvSpPr>
                <a:spLocks/>
              </p:cNvSpPr>
              <p:nvPr/>
            </p:nvSpPr>
            <p:spPr bwMode="auto">
              <a:xfrm>
                <a:off x="7270750" y="6142038"/>
                <a:ext cx="49213" cy="23812"/>
              </a:xfrm>
              <a:custGeom>
                <a:avLst/>
                <a:gdLst>
                  <a:gd name="T0" fmla="*/ 0 w 82"/>
                  <a:gd name="T1" fmla="*/ 2147483647 h 82"/>
                  <a:gd name="T2" fmla="*/ 2147483647 w 82"/>
                  <a:gd name="T3" fmla="*/ 2147483647 h 82"/>
                  <a:gd name="T4" fmla="*/ 2147483647 w 82"/>
                  <a:gd name="T5" fmla="*/ 2147483647 h 82"/>
                  <a:gd name="T6" fmla="*/ 2147483647 w 82"/>
                  <a:gd name="T7" fmla="*/ 2147483647 h 82"/>
                  <a:gd name="T8" fmla="*/ 2147483647 w 82"/>
                  <a:gd name="T9" fmla="*/ 0 h 82"/>
                  <a:gd name="T10" fmla="*/ 2147483647 w 82"/>
                  <a:gd name="T11" fmla="*/ 2147483647 h 82"/>
                  <a:gd name="T12" fmla="*/ 0 w 82"/>
                  <a:gd name="T13" fmla="*/ 2147483647 h 82"/>
                  <a:gd name="T14" fmla="*/ 0 60000 65536"/>
                  <a:gd name="T15" fmla="*/ 0 60000 65536"/>
                  <a:gd name="T16" fmla="*/ 0 60000 65536"/>
                  <a:gd name="T17" fmla="*/ 0 60000 65536"/>
                  <a:gd name="T18" fmla="*/ 0 60000 65536"/>
                  <a:gd name="T19" fmla="*/ 0 60000 65536"/>
                  <a:gd name="T20" fmla="*/ 0 60000 65536"/>
                  <a:gd name="T21" fmla="*/ 0 w 82"/>
                  <a:gd name="T22" fmla="*/ 0 h 82"/>
                  <a:gd name="T23" fmla="*/ 82 w 82"/>
                  <a:gd name="T24" fmla="*/ 82 h 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82">
                    <a:moveTo>
                      <a:pt x="0" y="49"/>
                    </a:moveTo>
                    <a:lnTo>
                      <a:pt x="3" y="51"/>
                    </a:lnTo>
                    <a:lnTo>
                      <a:pt x="41" y="82"/>
                    </a:lnTo>
                    <a:lnTo>
                      <a:pt x="82" y="30"/>
                    </a:lnTo>
                    <a:lnTo>
                      <a:pt x="44" y="0"/>
                    </a:lnTo>
                    <a:lnTo>
                      <a:pt x="47" y="2"/>
                    </a:lnTo>
                    <a:lnTo>
                      <a:pt x="0" y="49"/>
                    </a:lnTo>
                    <a:close/>
                  </a:path>
                </a:pathLst>
              </a:custGeom>
              <a:solidFill>
                <a:srgbClr val="000000"/>
              </a:solidFill>
              <a:ln w="9525">
                <a:noFill/>
                <a:round/>
                <a:headEnd/>
                <a:tailEnd/>
              </a:ln>
            </p:spPr>
            <p:txBody>
              <a:bodyPr>
                <a:prstTxWarp prst="textNoShape">
                  <a:avLst/>
                </a:prstTxWarp>
              </a:bodyPr>
              <a:lstStyle/>
              <a:p>
                <a:endParaRPr lang="en-US"/>
              </a:p>
            </p:txBody>
          </p:sp>
          <p:sp>
            <p:nvSpPr>
              <p:cNvPr id="62494" name="Freeform 76"/>
              <p:cNvSpPr>
                <a:spLocks/>
              </p:cNvSpPr>
              <p:nvPr/>
            </p:nvSpPr>
            <p:spPr bwMode="auto">
              <a:xfrm>
                <a:off x="6519863" y="5753100"/>
                <a:ext cx="779462" cy="403225"/>
              </a:xfrm>
              <a:custGeom>
                <a:avLst/>
                <a:gdLst>
                  <a:gd name="T0" fmla="*/ 0 w 1361"/>
                  <a:gd name="T1" fmla="*/ 2147483647 h 1355"/>
                  <a:gd name="T2" fmla="*/ 2147483647 w 1361"/>
                  <a:gd name="T3" fmla="*/ 2147483647 h 1355"/>
                  <a:gd name="T4" fmla="*/ 2147483647 w 1361"/>
                  <a:gd name="T5" fmla="*/ 2147483647 h 1355"/>
                  <a:gd name="T6" fmla="*/ 2147483647 w 1361"/>
                  <a:gd name="T7" fmla="*/ 2147483647 h 1355"/>
                  <a:gd name="T8" fmla="*/ 2147483647 w 1361"/>
                  <a:gd name="T9" fmla="*/ 0 h 1355"/>
                  <a:gd name="T10" fmla="*/ 2147483647 w 1361"/>
                  <a:gd name="T11" fmla="*/ 2147483647 h 1355"/>
                  <a:gd name="T12" fmla="*/ 0 w 1361"/>
                  <a:gd name="T13" fmla="*/ 2147483647 h 1355"/>
                  <a:gd name="T14" fmla="*/ 0 60000 65536"/>
                  <a:gd name="T15" fmla="*/ 0 60000 65536"/>
                  <a:gd name="T16" fmla="*/ 0 60000 65536"/>
                  <a:gd name="T17" fmla="*/ 0 60000 65536"/>
                  <a:gd name="T18" fmla="*/ 0 60000 65536"/>
                  <a:gd name="T19" fmla="*/ 0 60000 65536"/>
                  <a:gd name="T20" fmla="*/ 0 60000 65536"/>
                  <a:gd name="T21" fmla="*/ 0 w 1361"/>
                  <a:gd name="T22" fmla="*/ 0 h 1355"/>
                  <a:gd name="T23" fmla="*/ 1361 w 1361"/>
                  <a:gd name="T24" fmla="*/ 1355 h 13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1" h="1355">
                    <a:moveTo>
                      <a:pt x="0" y="44"/>
                    </a:moveTo>
                    <a:lnTo>
                      <a:pt x="3" y="46"/>
                    </a:lnTo>
                    <a:lnTo>
                      <a:pt x="1314" y="1355"/>
                    </a:lnTo>
                    <a:lnTo>
                      <a:pt x="1361" y="1308"/>
                    </a:lnTo>
                    <a:lnTo>
                      <a:pt x="50" y="0"/>
                    </a:lnTo>
                    <a:lnTo>
                      <a:pt x="54" y="2"/>
                    </a:lnTo>
                    <a:lnTo>
                      <a:pt x="0" y="44"/>
                    </a:lnTo>
                    <a:close/>
                  </a:path>
                </a:pathLst>
              </a:custGeom>
              <a:solidFill>
                <a:srgbClr val="000000"/>
              </a:solidFill>
              <a:ln w="9525">
                <a:noFill/>
                <a:round/>
                <a:headEnd/>
                <a:tailEnd/>
              </a:ln>
            </p:spPr>
            <p:txBody>
              <a:bodyPr>
                <a:prstTxWarp prst="textNoShape">
                  <a:avLst/>
                </a:prstTxWarp>
              </a:bodyPr>
              <a:lstStyle/>
              <a:p>
                <a:endParaRPr lang="en-US"/>
              </a:p>
            </p:txBody>
          </p:sp>
          <p:sp>
            <p:nvSpPr>
              <p:cNvPr id="62495" name="Freeform 77"/>
              <p:cNvSpPr>
                <a:spLocks/>
              </p:cNvSpPr>
              <p:nvPr/>
            </p:nvSpPr>
            <p:spPr bwMode="auto">
              <a:xfrm>
                <a:off x="6500813" y="5743575"/>
                <a:ext cx="47625" cy="22225"/>
              </a:xfrm>
              <a:custGeom>
                <a:avLst/>
                <a:gdLst>
                  <a:gd name="T0" fmla="*/ 0 w 86"/>
                  <a:gd name="T1" fmla="*/ 2147483647 h 79"/>
                  <a:gd name="T2" fmla="*/ 2147483647 w 86"/>
                  <a:gd name="T3" fmla="*/ 2147483647 h 79"/>
                  <a:gd name="T4" fmla="*/ 2147483647 w 86"/>
                  <a:gd name="T5" fmla="*/ 2147483647 h 79"/>
                  <a:gd name="T6" fmla="*/ 2147483647 w 86"/>
                  <a:gd name="T7" fmla="*/ 2147483647 h 79"/>
                  <a:gd name="T8" fmla="*/ 2147483647 w 86"/>
                  <a:gd name="T9" fmla="*/ 0 h 79"/>
                  <a:gd name="T10" fmla="*/ 2147483647 w 86"/>
                  <a:gd name="T11" fmla="*/ 2147483647 h 79"/>
                  <a:gd name="T12" fmla="*/ 0 w 86"/>
                  <a:gd name="T13" fmla="*/ 2147483647 h 79"/>
                  <a:gd name="T14" fmla="*/ 0 60000 65536"/>
                  <a:gd name="T15" fmla="*/ 0 60000 65536"/>
                  <a:gd name="T16" fmla="*/ 0 60000 65536"/>
                  <a:gd name="T17" fmla="*/ 0 60000 65536"/>
                  <a:gd name="T18" fmla="*/ 0 60000 65536"/>
                  <a:gd name="T19" fmla="*/ 0 60000 65536"/>
                  <a:gd name="T20" fmla="*/ 0 60000 65536"/>
                  <a:gd name="T21" fmla="*/ 0 w 86"/>
                  <a:gd name="T22" fmla="*/ 0 h 79"/>
                  <a:gd name="T23" fmla="*/ 86 w 86"/>
                  <a:gd name="T24" fmla="*/ 79 h 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 h="79">
                    <a:moveTo>
                      <a:pt x="0" y="36"/>
                    </a:moveTo>
                    <a:lnTo>
                      <a:pt x="2" y="41"/>
                    </a:lnTo>
                    <a:lnTo>
                      <a:pt x="32" y="79"/>
                    </a:lnTo>
                    <a:lnTo>
                      <a:pt x="86" y="37"/>
                    </a:lnTo>
                    <a:lnTo>
                      <a:pt x="56" y="0"/>
                    </a:lnTo>
                    <a:lnTo>
                      <a:pt x="59" y="4"/>
                    </a:lnTo>
                    <a:lnTo>
                      <a:pt x="0" y="36"/>
                    </a:lnTo>
                    <a:close/>
                  </a:path>
                </a:pathLst>
              </a:custGeom>
              <a:solidFill>
                <a:srgbClr val="000000"/>
              </a:solidFill>
              <a:ln w="9525">
                <a:noFill/>
                <a:round/>
                <a:headEnd/>
                <a:tailEnd/>
              </a:ln>
            </p:spPr>
            <p:txBody>
              <a:bodyPr>
                <a:prstTxWarp prst="textNoShape">
                  <a:avLst/>
                </a:prstTxWarp>
              </a:bodyPr>
              <a:lstStyle/>
              <a:p>
                <a:endParaRPr lang="en-US"/>
              </a:p>
            </p:txBody>
          </p:sp>
          <p:sp>
            <p:nvSpPr>
              <p:cNvPr id="62496" name="Freeform 78"/>
              <p:cNvSpPr>
                <a:spLocks/>
              </p:cNvSpPr>
              <p:nvPr/>
            </p:nvSpPr>
            <p:spPr bwMode="auto">
              <a:xfrm>
                <a:off x="6486525" y="5732463"/>
                <a:ext cx="47625" cy="22225"/>
              </a:xfrm>
              <a:custGeom>
                <a:avLst/>
                <a:gdLst>
                  <a:gd name="T0" fmla="*/ 0 w 83"/>
                  <a:gd name="T1" fmla="*/ 2147483647 h 73"/>
                  <a:gd name="T2" fmla="*/ 2147483647 w 83"/>
                  <a:gd name="T3" fmla="*/ 2147483647 h 73"/>
                  <a:gd name="T4" fmla="*/ 2147483647 w 83"/>
                  <a:gd name="T5" fmla="*/ 2147483647 h 73"/>
                  <a:gd name="T6" fmla="*/ 2147483647 w 83"/>
                  <a:gd name="T7" fmla="*/ 2147483647 h 73"/>
                  <a:gd name="T8" fmla="*/ 2147483647 w 83"/>
                  <a:gd name="T9" fmla="*/ 0 h 73"/>
                  <a:gd name="T10" fmla="*/ 2147483647 w 83"/>
                  <a:gd name="T11" fmla="*/ 2147483647 h 73"/>
                  <a:gd name="T12" fmla="*/ 0 w 83"/>
                  <a:gd name="T13" fmla="*/ 2147483647 h 73"/>
                  <a:gd name="T14" fmla="*/ 2147483647 w 83"/>
                  <a:gd name="T15" fmla="*/ 2147483647 h 73"/>
                  <a:gd name="T16" fmla="*/ 2147483647 w 83"/>
                  <a:gd name="T17" fmla="*/ 2147483647 h 73"/>
                  <a:gd name="T18" fmla="*/ 0 w 83"/>
                  <a:gd name="T19" fmla="*/ 2147483647 h 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3"/>
                  <a:gd name="T31" fmla="*/ 0 h 73"/>
                  <a:gd name="T32" fmla="*/ 83 w 83"/>
                  <a:gd name="T33" fmla="*/ 73 h 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3" h="73">
                    <a:moveTo>
                      <a:pt x="0" y="26"/>
                    </a:moveTo>
                    <a:lnTo>
                      <a:pt x="2" y="32"/>
                    </a:lnTo>
                    <a:lnTo>
                      <a:pt x="24" y="73"/>
                    </a:lnTo>
                    <a:lnTo>
                      <a:pt x="83" y="41"/>
                    </a:lnTo>
                    <a:lnTo>
                      <a:pt x="61" y="0"/>
                    </a:lnTo>
                    <a:lnTo>
                      <a:pt x="63" y="6"/>
                    </a:lnTo>
                    <a:lnTo>
                      <a:pt x="0" y="26"/>
                    </a:lnTo>
                    <a:lnTo>
                      <a:pt x="1" y="28"/>
                    </a:lnTo>
                    <a:lnTo>
                      <a:pt x="2" y="32"/>
                    </a:lnTo>
                    <a:lnTo>
                      <a:pt x="0" y="26"/>
                    </a:lnTo>
                    <a:close/>
                  </a:path>
                </a:pathLst>
              </a:custGeom>
              <a:solidFill>
                <a:srgbClr val="000000"/>
              </a:solidFill>
              <a:ln w="9525">
                <a:noFill/>
                <a:round/>
                <a:headEnd/>
                <a:tailEnd/>
              </a:ln>
            </p:spPr>
            <p:txBody>
              <a:bodyPr>
                <a:prstTxWarp prst="textNoShape">
                  <a:avLst/>
                </a:prstTxWarp>
              </a:bodyPr>
              <a:lstStyle/>
              <a:p>
                <a:endParaRPr lang="en-US"/>
              </a:p>
            </p:txBody>
          </p:sp>
          <p:sp>
            <p:nvSpPr>
              <p:cNvPr id="62497" name="Freeform 79"/>
              <p:cNvSpPr>
                <a:spLocks/>
              </p:cNvSpPr>
              <p:nvPr/>
            </p:nvSpPr>
            <p:spPr bwMode="auto">
              <a:xfrm>
                <a:off x="6478588" y="5721350"/>
                <a:ext cx="44450" cy="19050"/>
              </a:xfrm>
              <a:custGeom>
                <a:avLst/>
                <a:gdLst>
                  <a:gd name="T0" fmla="*/ 0 w 78"/>
                  <a:gd name="T1" fmla="*/ 2147483647 h 64"/>
                  <a:gd name="T2" fmla="*/ 2147483647 w 78"/>
                  <a:gd name="T3" fmla="*/ 2147483647 h 64"/>
                  <a:gd name="T4" fmla="*/ 2147483647 w 78"/>
                  <a:gd name="T5" fmla="*/ 2147483647 h 64"/>
                  <a:gd name="T6" fmla="*/ 2147483647 w 78"/>
                  <a:gd name="T7" fmla="*/ 2147483647 h 64"/>
                  <a:gd name="T8" fmla="*/ 2147483647 w 78"/>
                  <a:gd name="T9" fmla="*/ 0 h 64"/>
                  <a:gd name="T10" fmla="*/ 2147483647 w 78"/>
                  <a:gd name="T11" fmla="*/ 2147483647 h 64"/>
                  <a:gd name="T12" fmla="*/ 0 w 78"/>
                  <a:gd name="T13" fmla="*/ 2147483647 h 64"/>
                  <a:gd name="T14" fmla="*/ 0 w 78"/>
                  <a:gd name="T15" fmla="*/ 2147483647 h 64"/>
                  <a:gd name="T16" fmla="*/ 2147483647 w 78"/>
                  <a:gd name="T17" fmla="*/ 2147483647 h 64"/>
                  <a:gd name="T18" fmla="*/ 0 w 78"/>
                  <a:gd name="T19" fmla="*/ 2147483647 h 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8"/>
                  <a:gd name="T31" fmla="*/ 0 h 64"/>
                  <a:gd name="T32" fmla="*/ 78 w 78"/>
                  <a:gd name="T33" fmla="*/ 64 h 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8" h="64">
                    <a:moveTo>
                      <a:pt x="0" y="12"/>
                    </a:moveTo>
                    <a:lnTo>
                      <a:pt x="1" y="20"/>
                    </a:lnTo>
                    <a:lnTo>
                      <a:pt x="15" y="64"/>
                    </a:lnTo>
                    <a:lnTo>
                      <a:pt x="78" y="44"/>
                    </a:lnTo>
                    <a:lnTo>
                      <a:pt x="65" y="0"/>
                    </a:lnTo>
                    <a:lnTo>
                      <a:pt x="66" y="7"/>
                    </a:lnTo>
                    <a:lnTo>
                      <a:pt x="0" y="12"/>
                    </a:lnTo>
                    <a:lnTo>
                      <a:pt x="0" y="16"/>
                    </a:lnTo>
                    <a:lnTo>
                      <a:pt x="1" y="20"/>
                    </a:lnTo>
                    <a:lnTo>
                      <a:pt x="0" y="12"/>
                    </a:lnTo>
                    <a:close/>
                  </a:path>
                </a:pathLst>
              </a:custGeom>
              <a:solidFill>
                <a:srgbClr val="000000"/>
              </a:solidFill>
              <a:ln w="9525">
                <a:noFill/>
                <a:round/>
                <a:headEnd/>
                <a:tailEnd/>
              </a:ln>
            </p:spPr>
            <p:txBody>
              <a:bodyPr>
                <a:prstTxWarp prst="textNoShape">
                  <a:avLst/>
                </a:prstTxWarp>
              </a:bodyPr>
              <a:lstStyle/>
              <a:p>
                <a:endParaRPr lang="en-US"/>
              </a:p>
            </p:txBody>
          </p:sp>
          <p:sp>
            <p:nvSpPr>
              <p:cNvPr id="62498" name="Freeform 80"/>
              <p:cNvSpPr>
                <a:spLocks/>
              </p:cNvSpPr>
              <p:nvPr/>
            </p:nvSpPr>
            <p:spPr bwMode="auto">
              <a:xfrm>
                <a:off x="6473825" y="5708650"/>
                <a:ext cx="41275" cy="15875"/>
              </a:xfrm>
              <a:custGeom>
                <a:avLst/>
                <a:gdLst>
                  <a:gd name="T0" fmla="*/ 2147483647 w 72"/>
                  <a:gd name="T1" fmla="*/ 0 h 51"/>
                  <a:gd name="T2" fmla="*/ 2147483647 w 72"/>
                  <a:gd name="T3" fmla="*/ 2147483647 h 51"/>
                  <a:gd name="T4" fmla="*/ 2147483647 w 72"/>
                  <a:gd name="T5" fmla="*/ 2147483647 h 51"/>
                  <a:gd name="T6" fmla="*/ 2147483647 w 72"/>
                  <a:gd name="T7" fmla="*/ 2147483647 h 51"/>
                  <a:gd name="T8" fmla="*/ 2147483647 w 72"/>
                  <a:gd name="T9" fmla="*/ 0 h 51"/>
                  <a:gd name="T10" fmla="*/ 2147483647 w 72"/>
                  <a:gd name="T11" fmla="*/ 2147483647 h 51"/>
                  <a:gd name="T12" fmla="*/ 2147483647 w 72"/>
                  <a:gd name="T13" fmla="*/ 0 h 51"/>
                  <a:gd name="T14" fmla="*/ 0 w 72"/>
                  <a:gd name="T15" fmla="*/ 2147483647 h 51"/>
                  <a:gd name="T16" fmla="*/ 2147483647 w 72"/>
                  <a:gd name="T17" fmla="*/ 2147483647 h 51"/>
                  <a:gd name="T18" fmla="*/ 2147483647 w 72"/>
                  <a:gd name="T19" fmla="*/ 0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
                  <a:gd name="T31" fmla="*/ 0 h 51"/>
                  <a:gd name="T32" fmla="*/ 72 w 72"/>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 h="51">
                    <a:moveTo>
                      <a:pt x="1" y="0"/>
                    </a:moveTo>
                    <a:lnTo>
                      <a:pt x="1" y="5"/>
                    </a:lnTo>
                    <a:lnTo>
                      <a:pt x="6" y="51"/>
                    </a:lnTo>
                    <a:lnTo>
                      <a:pt x="72" y="46"/>
                    </a:lnTo>
                    <a:lnTo>
                      <a:pt x="67" y="0"/>
                    </a:lnTo>
                    <a:lnTo>
                      <a:pt x="67" y="5"/>
                    </a:lnTo>
                    <a:lnTo>
                      <a:pt x="1" y="0"/>
                    </a:lnTo>
                    <a:lnTo>
                      <a:pt x="0" y="2"/>
                    </a:lnTo>
                    <a:lnTo>
                      <a:pt x="1" y="5"/>
                    </a:lnTo>
                    <a:lnTo>
                      <a:pt x="1" y="0"/>
                    </a:lnTo>
                    <a:close/>
                  </a:path>
                </a:pathLst>
              </a:custGeom>
              <a:solidFill>
                <a:srgbClr val="000000"/>
              </a:solidFill>
              <a:ln w="9525">
                <a:noFill/>
                <a:round/>
                <a:headEnd/>
                <a:tailEnd/>
              </a:ln>
            </p:spPr>
            <p:txBody>
              <a:bodyPr>
                <a:prstTxWarp prst="textNoShape">
                  <a:avLst/>
                </a:prstTxWarp>
              </a:bodyPr>
              <a:lstStyle/>
              <a:p>
                <a:endParaRPr lang="en-US"/>
              </a:p>
            </p:txBody>
          </p:sp>
          <p:sp>
            <p:nvSpPr>
              <p:cNvPr id="62499" name="Freeform 81"/>
              <p:cNvSpPr>
                <a:spLocks/>
              </p:cNvSpPr>
              <p:nvPr/>
            </p:nvSpPr>
            <p:spPr bwMode="auto">
              <a:xfrm>
                <a:off x="6475413" y="5694363"/>
                <a:ext cx="39687" cy="15875"/>
              </a:xfrm>
              <a:custGeom>
                <a:avLst/>
                <a:gdLst>
                  <a:gd name="T0" fmla="*/ 2147483647 w 70"/>
                  <a:gd name="T1" fmla="*/ 0 h 58"/>
                  <a:gd name="T2" fmla="*/ 2147483647 w 70"/>
                  <a:gd name="T3" fmla="*/ 2147483647 h 58"/>
                  <a:gd name="T4" fmla="*/ 0 w 70"/>
                  <a:gd name="T5" fmla="*/ 2147483647 h 58"/>
                  <a:gd name="T6" fmla="*/ 2147483647 w 70"/>
                  <a:gd name="T7" fmla="*/ 2147483647 h 58"/>
                  <a:gd name="T8" fmla="*/ 2147483647 w 70"/>
                  <a:gd name="T9" fmla="*/ 2147483647 h 58"/>
                  <a:gd name="T10" fmla="*/ 2147483647 w 70"/>
                  <a:gd name="T11" fmla="*/ 2147483647 h 58"/>
                  <a:gd name="T12" fmla="*/ 2147483647 w 70"/>
                  <a:gd name="T13" fmla="*/ 0 h 58"/>
                  <a:gd name="T14" fmla="*/ 2147483647 w 70"/>
                  <a:gd name="T15" fmla="*/ 2147483647 h 58"/>
                  <a:gd name="T16" fmla="*/ 2147483647 w 70"/>
                  <a:gd name="T17" fmla="*/ 2147483647 h 58"/>
                  <a:gd name="T18" fmla="*/ 2147483647 w 70"/>
                  <a:gd name="T19" fmla="*/ 0 h 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0"/>
                  <a:gd name="T31" fmla="*/ 0 h 58"/>
                  <a:gd name="T32" fmla="*/ 70 w 70"/>
                  <a:gd name="T33" fmla="*/ 58 h 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0" h="58">
                    <a:moveTo>
                      <a:pt x="5" y="0"/>
                    </a:moveTo>
                    <a:lnTo>
                      <a:pt x="4" y="7"/>
                    </a:lnTo>
                    <a:lnTo>
                      <a:pt x="0" y="53"/>
                    </a:lnTo>
                    <a:lnTo>
                      <a:pt x="66" y="58"/>
                    </a:lnTo>
                    <a:lnTo>
                      <a:pt x="70" y="11"/>
                    </a:lnTo>
                    <a:lnTo>
                      <a:pt x="68" y="18"/>
                    </a:lnTo>
                    <a:lnTo>
                      <a:pt x="5" y="0"/>
                    </a:lnTo>
                    <a:lnTo>
                      <a:pt x="4" y="3"/>
                    </a:lnTo>
                    <a:lnTo>
                      <a:pt x="4" y="7"/>
                    </a:lnTo>
                    <a:lnTo>
                      <a:pt x="5" y="0"/>
                    </a:lnTo>
                    <a:close/>
                  </a:path>
                </a:pathLst>
              </a:custGeom>
              <a:solidFill>
                <a:srgbClr val="000000"/>
              </a:solidFill>
              <a:ln w="9525">
                <a:noFill/>
                <a:round/>
                <a:headEnd/>
                <a:tailEnd/>
              </a:ln>
            </p:spPr>
            <p:txBody>
              <a:bodyPr>
                <a:prstTxWarp prst="textNoShape">
                  <a:avLst/>
                </a:prstTxWarp>
              </a:bodyPr>
              <a:lstStyle/>
              <a:p>
                <a:endParaRPr lang="en-US"/>
              </a:p>
            </p:txBody>
          </p:sp>
          <p:sp>
            <p:nvSpPr>
              <p:cNvPr id="62500" name="Freeform 82"/>
              <p:cNvSpPr>
                <a:spLocks/>
              </p:cNvSpPr>
              <p:nvPr/>
            </p:nvSpPr>
            <p:spPr bwMode="auto">
              <a:xfrm>
                <a:off x="6478588" y="5678488"/>
                <a:ext cx="42862" cy="20637"/>
              </a:xfrm>
              <a:custGeom>
                <a:avLst/>
                <a:gdLst>
                  <a:gd name="T0" fmla="*/ 2147483647 w 77"/>
                  <a:gd name="T1" fmla="*/ 0 h 71"/>
                  <a:gd name="T2" fmla="*/ 2147483647 w 77"/>
                  <a:gd name="T3" fmla="*/ 2147483647 h 71"/>
                  <a:gd name="T4" fmla="*/ 0 w 77"/>
                  <a:gd name="T5" fmla="*/ 2147483647 h 71"/>
                  <a:gd name="T6" fmla="*/ 2147483647 w 77"/>
                  <a:gd name="T7" fmla="*/ 2147483647 h 71"/>
                  <a:gd name="T8" fmla="*/ 2147483647 w 77"/>
                  <a:gd name="T9" fmla="*/ 2147483647 h 71"/>
                  <a:gd name="T10" fmla="*/ 2147483647 w 77"/>
                  <a:gd name="T11" fmla="*/ 2147483647 h 71"/>
                  <a:gd name="T12" fmla="*/ 2147483647 w 77"/>
                  <a:gd name="T13" fmla="*/ 0 h 71"/>
                  <a:gd name="T14" fmla="*/ 2147483647 w 77"/>
                  <a:gd name="T15" fmla="*/ 2147483647 h 71"/>
                  <a:gd name="T16" fmla="*/ 2147483647 w 77"/>
                  <a:gd name="T17" fmla="*/ 2147483647 h 71"/>
                  <a:gd name="T18" fmla="*/ 2147483647 w 77"/>
                  <a:gd name="T19" fmla="*/ 0 h 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7"/>
                  <a:gd name="T31" fmla="*/ 0 h 71"/>
                  <a:gd name="T32" fmla="*/ 77 w 77"/>
                  <a:gd name="T33" fmla="*/ 71 h 7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7" h="71">
                    <a:moveTo>
                      <a:pt x="16" y="0"/>
                    </a:moveTo>
                    <a:lnTo>
                      <a:pt x="13" y="7"/>
                    </a:lnTo>
                    <a:lnTo>
                      <a:pt x="0" y="53"/>
                    </a:lnTo>
                    <a:lnTo>
                      <a:pt x="63" y="71"/>
                    </a:lnTo>
                    <a:lnTo>
                      <a:pt x="77" y="24"/>
                    </a:lnTo>
                    <a:lnTo>
                      <a:pt x="74" y="31"/>
                    </a:lnTo>
                    <a:lnTo>
                      <a:pt x="16" y="0"/>
                    </a:lnTo>
                    <a:lnTo>
                      <a:pt x="13" y="3"/>
                    </a:lnTo>
                    <a:lnTo>
                      <a:pt x="13" y="7"/>
                    </a:lnTo>
                    <a:lnTo>
                      <a:pt x="16" y="0"/>
                    </a:lnTo>
                    <a:close/>
                  </a:path>
                </a:pathLst>
              </a:custGeom>
              <a:solidFill>
                <a:srgbClr val="000000"/>
              </a:solidFill>
              <a:ln w="9525">
                <a:noFill/>
                <a:round/>
                <a:headEnd/>
                <a:tailEnd/>
              </a:ln>
            </p:spPr>
            <p:txBody>
              <a:bodyPr>
                <a:prstTxWarp prst="textNoShape">
                  <a:avLst/>
                </a:prstTxWarp>
              </a:bodyPr>
              <a:lstStyle/>
              <a:p>
                <a:endParaRPr lang="en-US"/>
              </a:p>
            </p:txBody>
          </p:sp>
          <p:sp>
            <p:nvSpPr>
              <p:cNvPr id="62501" name="Freeform 83"/>
              <p:cNvSpPr>
                <a:spLocks/>
              </p:cNvSpPr>
              <p:nvPr/>
            </p:nvSpPr>
            <p:spPr bwMode="auto">
              <a:xfrm>
                <a:off x="6486525" y="5664200"/>
                <a:ext cx="47625" cy="23813"/>
              </a:xfrm>
              <a:custGeom>
                <a:avLst/>
                <a:gdLst>
                  <a:gd name="T0" fmla="*/ 2147483647 w 82"/>
                  <a:gd name="T1" fmla="*/ 0 h 79"/>
                  <a:gd name="T2" fmla="*/ 2147483647 w 82"/>
                  <a:gd name="T3" fmla="*/ 2147483647 h 79"/>
                  <a:gd name="T4" fmla="*/ 0 w 82"/>
                  <a:gd name="T5" fmla="*/ 2147483647 h 79"/>
                  <a:gd name="T6" fmla="*/ 2147483647 w 82"/>
                  <a:gd name="T7" fmla="*/ 2147483647 h 79"/>
                  <a:gd name="T8" fmla="*/ 2147483647 w 82"/>
                  <a:gd name="T9" fmla="*/ 2147483647 h 79"/>
                  <a:gd name="T10" fmla="*/ 2147483647 w 82"/>
                  <a:gd name="T11" fmla="*/ 2147483647 h 79"/>
                  <a:gd name="T12" fmla="*/ 2147483647 w 82"/>
                  <a:gd name="T13" fmla="*/ 0 h 79"/>
                  <a:gd name="T14" fmla="*/ 2147483647 w 82"/>
                  <a:gd name="T15" fmla="*/ 2147483647 h 79"/>
                  <a:gd name="T16" fmla="*/ 2147483647 w 82"/>
                  <a:gd name="T17" fmla="*/ 2147483647 h 79"/>
                  <a:gd name="T18" fmla="*/ 2147483647 w 82"/>
                  <a:gd name="T19" fmla="*/ 0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2"/>
                  <a:gd name="T31" fmla="*/ 0 h 79"/>
                  <a:gd name="T32" fmla="*/ 82 w 82"/>
                  <a:gd name="T33" fmla="*/ 79 h 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2" h="79">
                    <a:moveTo>
                      <a:pt x="27" y="0"/>
                    </a:moveTo>
                    <a:lnTo>
                      <a:pt x="23" y="5"/>
                    </a:lnTo>
                    <a:lnTo>
                      <a:pt x="0" y="48"/>
                    </a:lnTo>
                    <a:lnTo>
                      <a:pt x="58" y="79"/>
                    </a:lnTo>
                    <a:lnTo>
                      <a:pt x="82" y="37"/>
                    </a:lnTo>
                    <a:lnTo>
                      <a:pt x="78" y="42"/>
                    </a:lnTo>
                    <a:lnTo>
                      <a:pt x="27" y="0"/>
                    </a:lnTo>
                    <a:lnTo>
                      <a:pt x="24" y="2"/>
                    </a:lnTo>
                    <a:lnTo>
                      <a:pt x="23" y="5"/>
                    </a:lnTo>
                    <a:lnTo>
                      <a:pt x="27" y="0"/>
                    </a:lnTo>
                    <a:close/>
                  </a:path>
                </a:pathLst>
              </a:custGeom>
              <a:solidFill>
                <a:srgbClr val="000000"/>
              </a:solidFill>
              <a:ln w="9525">
                <a:noFill/>
                <a:round/>
                <a:headEnd/>
                <a:tailEnd/>
              </a:ln>
            </p:spPr>
            <p:txBody>
              <a:bodyPr>
                <a:prstTxWarp prst="textNoShape">
                  <a:avLst/>
                </a:prstTxWarp>
              </a:bodyPr>
              <a:lstStyle/>
              <a:p>
                <a:endParaRPr lang="en-US"/>
              </a:p>
            </p:txBody>
          </p:sp>
          <p:sp>
            <p:nvSpPr>
              <p:cNvPr id="62502" name="Freeform 84"/>
              <p:cNvSpPr>
                <a:spLocks/>
              </p:cNvSpPr>
              <p:nvPr/>
            </p:nvSpPr>
            <p:spPr bwMode="auto">
              <a:xfrm>
                <a:off x="6502400" y="5651500"/>
                <a:ext cx="46038" cy="23813"/>
              </a:xfrm>
              <a:custGeom>
                <a:avLst/>
                <a:gdLst>
                  <a:gd name="T0" fmla="*/ 2147483647 w 83"/>
                  <a:gd name="T1" fmla="*/ 0 h 83"/>
                  <a:gd name="T2" fmla="*/ 2147483647 w 83"/>
                  <a:gd name="T3" fmla="*/ 2147483647 h 83"/>
                  <a:gd name="T4" fmla="*/ 0 w 83"/>
                  <a:gd name="T5" fmla="*/ 2147483647 h 83"/>
                  <a:gd name="T6" fmla="*/ 2147483647 w 83"/>
                  <a:gd name="T7" fmla="*/ 2147483647 h 83"/>
                  <a:gd name="T8" fmla="*/ 2147483647 w 83"/>
                  <a:gd name="T9" fmla="*/ 2147483647 h 83"/>
                  <a:gd name="T10" fmla="*/ 2147483647 w 83"/>
                  <a:gd name="T11" fmla="*/ 2147483647 h 83"/>
                  <a:gd name="T12" fmla="*/ 2147483647 w 83"/>
                  <a:gd name="T13" fmla="*/ 0 h 83"/>
                  <a:gd name="T14" fmla="*/ 0 60000 65536"/>
                  <a:gd name="T15" fmla="*/ 0 60000 65536"/>
                  <a:gd name="T16" fmla="*/ 0 60000 65536"/>
                  <a:gd name="T17" fmla="*/ 0 60000 65536"/>
                  <a:gd name="T18" fmla="*/ 0 60000 65536"/>
                  <a:gd name="T19" fmla="*/ 0 60000 65536"/>
                  <a:gd name="T20" fmla="*/ 0 60000 65536"/>
                  <a:gd name="T21" fmla="*/ 0 w 83"/>
                  <a:gd name="T22" fmla="*/ 0 h 83"/>
                  <a:gd name="T23" fmla="*/ 83 w 83"/>
                  <a:gd name="T24" fmla="*/ 83 h 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83">
                    <a:moveTo>
                      <a:pt x="34" y="0"/>
                    </a:moveTo>
                    <a:lnTo>
                      <a:pt x="31" y="2"/>
                    </a:lnTo>
                    <a:lnTo>
                      <a:pt x="0" y="41"/>
                    </a:lnTo>
                    <a:lnTo>
                      <a:pt x="51" y="83"/>
                    </a:lnTo>
                    <a:lnTo>
                      <a:pt x="83" y="43"/>
                    </a:lnTo>
                    <a:lnTo>
                      <a:pt x="80" y="46"/>
                    </a:lnTo>
                    <a:lnTo>
                      <a:pt x="34" y="0"/>
                    </a:lnTo>
                    <a:close/>
                  </a:path>
                </a:pathLst>
              </a:custGeom>
              <a:solidFill>
                <a:srgbClr val="000000"/>
              </a:solidFill>
              <a:ln w="9525">
                <a:noFill/>
                <a:round/>
                <a:headEnd/>
                <a:tailEnd/>
              </a:ln>
            </p:spPr>
            <p:txBody>
              <a:bodyPr>
                <a:prstTxWarp prst="textNoShape">
                  <a:avLst/>
                </a:prstTxWarp>
              </a:bodyPr>
              <a:lstStyle/>
              <a:p>
                <a:endParaRPr lang="en-US"/>
              </a:p>
            </p:txBody>
          </p:sp>
          <p:sp>
            <p:nvSpPr>
              <p:cNvPr id="62503" name="Freeform 85"/>
              <p:cNvSpPr>
                <a:spLocks/>
              </p:cNvSpPr>
              <p:nvPr/>
            </p:nvSpPr>
            <p:spPr bwMode="auto">
              <a:xfrm>
                <a:off x="6521450" y="5264150"/>
                <a:ext cx="776288" cy="401638"/>
              </a:xfrm>
              <a:custGeom>
                <a:avLst/>
                <a:gdLst>
                  <a:gd name="T0" fmla="*/ 2147483647 w 1351"/>
                  <a:gd name="T1" fmla="*/ 0 h 1350"/>
                  <a:gd name="T2" fmla="*/ 2147483647 w 1351"/>
                  <a:gd name="T3" fmla="*/ 2147483647 h 1350"/>
                  <a:gd name="T4" fmla="*/ 0 w 1351"/>
                  <a:gd name="T5" fmla="*/ 2147483647 h 1350"/>
                  <a:gd name="T6" fmla="*/ 2147483647 w 1351"/>
                  <a:gd name="T7" fmla="*/ 2147483647 h 1350"/>
                  <a:gd name="T8" fmla="*/ 2147483647 w 1351"/>
                  <a:gd name="T9" fmla="*/ 2147483647 h 1350"/>
                  <a:gd name="T10" fmla="*/ 2147483647 w 1351"/>
                  <a:gd name="T11" fmla="*/ 2147483647 h 1350"/>
                  <a:gd name="T12" fmla="*/ 2147483647 w 1351"/>
                  <a:gd name="T13" fmla="*/ 0 h 1350"/>
                  <a:gd name="T14" fmla="*/ 0 60000 65536"/>
                  <a:gd name="T15" fmla="*/ 0 60000 65536"/>
                  <a:gd name="T16" fmla="*/ 0 60000 65536"/>
                  <a:gd name="T17" fmla="*/ 0 60000 65536"/>
                  <a:gd name="T18" fmla="*/ 0 60000 65536"/>
                  <a:gd name="T19" fmla="*/ 0 60000 65536"/>
                  <a:gd name="T20" fmla="*/ 0 60000 65536"/>
                  <a:gd name="T21" fmla="*/ 0 w 1351"/>
                  <a:gd name="T22" fmla="*/ 0 h 1350"/>
                  <a:gd name="T23" fmla="*/ 1351 w 1351"/>
                  <a:gd name="T24" fmla="*/ 1350 h 13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51" h="1350">
                    <a:moveTo>
                      <a:pt x="1306" y="0"/>
                    </a:moveTo>
                    <a:lnTo>
                      <a:pt x="1305" y="3"/>
                    </a:lnTo>
                    <a:lnTo>
                      <a:pt x="0" y="1304"/>
                    </a:lnTo>
                    <a:lnTo>
                      <a:pt x="46" y="1350"/>
                    </a:lnTo>
                    <a:lnTo>
                      <a:pt x="1351" y="49"/>
                    </a:lnTo>
                    <a:lnTo>
                      <a:pt x="1350" y="51"/>
                    </a:lnTo>
                    <a:lnTo>
                      <a:pt x="1306" y="0"/>
                    </a:lnTo>
                    <a:close/>
                  </a:path>
                </a:pathLst>
              </a:custGeom>
              <a:solidFill>
                <a:srgbClr val="000000"/>
              </a:solidFill>
              <a:ln w="9525">
                <a:noFill/>
                <a:round/>
                <a:headEnd/>
                <a:tailEnd/>
              </a:ln>
            </p:spPr>
            <p:txBody>
              <a:bodyPr>
                <a:prstTxWarp prst="textNoShape">
                  <a:avLst/>
                </a:prstTxWarp>
              </a:bodyPr>
              <a:lstStyle/>
              <a:p>
                <a:endParaRPr lang="en-US"/>
              </a:p>
            </p:txBody>
          </p:sp>
          <p:sp>
            <p:nvSpPr>
              <p:cNvPr id="62504" name="Freeform 86"/>
              <p:cNvSpPr>
                <a:spLocks/>
              </p:cNvSpPr>
              <p:nvPr/>
            </p:nvSpPr>
            <p:spPr bwMode="auto">
              <a:xfrm>
                <a:off x="7270750" y="5251450"/>
                <a:ext cx="49213" cy="26988"/>
              </a:xfrm>
              <a:custGeom>
                <a:avLst/>
                <a:gdLst>
                  <a:gd name="T0" fmla="*/ 2147483647 w 84"/>
                  <a:gd name="T1" fmla="*/ 0 h 89"/>
                  <a:gd name="T2" fmla="*/ 2147483647 w 84"/>
                  <a:gd name="T3" fmla="*/ 2147483647 h 89"/>
                  <a:gd name="T4" fmla="*/ 0 w 84"/>
                  <a:gd name="T5" fmla="*/ 2147483647 h 89"/>
                  <a:gd name="T6" fmla="*/ 2147483647 w 84"/>
                  <a:gd name="T7" fmla="*/ 2147483647 h 89"/>
                  <a:gd name="T8" fmla="*/ 2147483647 w 84"/>
                  <a:gd name="T9" fmla="*/ 2147483647 h 89"/>
                  <a:gd name="T10" fmla="*/ 2147483647 w 84"/>
                  <a:gd name="T11" fmla="*/ 2147483647 h 89"/>
                  <a:gd name="T12" fmla="*/ 2147483647 w 84"/>
                  <a:gd name="T13" fmla="*/ 0 h 89"/>
                  <a:gd name="T14" fmla="*/ 2147483647 w 84"/>
                  <a:gd name="T15" fmla="*/ 2147483647 h 89"/>
                  <a:gd name="T16" fmla="*/ 2147483647 w 84"/>
                  <a:gd name="T17" fmla="*/ 2147483647 h 89"/>
                  <a:gd name="T18" fmla="*/ 2147483647 w 84"/>
                  <a:gd name="T19" fmla="*/ 0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
                  <a:gd name="T31" fmla="*/ 0 h 89"/>
                  <a:gd name="T32" fmla="*/ 84 w 84"/>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 h="89">
                    <a:moveTo>
                      <a:pt x="46" y="0"/>
                    </a:moveTo>
                    <a:lnTo>
                      <a:pt x="40" y="4"/>
                    </a:lnTo>
                    <a:lnTo>
                      <a:pt x="0" y="38"/>
                    </a:lnTo>
                    <a:lnTo>
                      <a:pt x="44" y="89"/>
                    </a:lnTo>
                    <a:lnTo>
                      <a:pt x="84" y="55"/>
                    </a:lnTo>
                    <a:lnTo>
                      <a:pt x="78" y="59"/>
                    </a:lnTo>
                    <a:lnTo>
                      <a:pt x="46" y="0"/>
                    </a:lnTo>
                    <a:lnTo>
                      <a:pt x="44" y="1"/>
                    </a:lnTo>
                    <a:lnTo>
                      <a:pt x="40" y="4"/>
                    </a:lnTo>
                    <a:lnTo>
                      <a:pt x="46" y="0"/>
                    </a:lnTo>
                    <a:close/>
                  </a:path>
                </a:pathLst>
              </a:custGeom>
              <a:solidFill>
                <a:srgbClr val="000000"/>
              </a:solidFill>
              <a:ln w="9525">
                <a:noFill/>
                <a:round/>
                <a:headEnd/>
                <a:tailEnd/>
              </a:ln>
            </p:spPr>
            <p:txBody>
              <a:bodyPr>
                <a:prstTxWarp prst="textNoShape">
                  <a:avLst/>
                </a:prstTxWarp>
              </a:bodyPr>
              <a:lstStyle/>
              <a:p>
                <a:endParaRPr lang="en-US"/>
              </a:p>
            </p:txBody>
          </p:sp>
          <p:sp>
            <p:nvSpPr>
              <p:cNvPr id="62505" name="Freeform 87"/>
              <p:cNvSpPr>
                <a:spLocks/>
              </p:cNvSpPr>
              <p:nvPr/>
            </p:nvSpPr>
            <p:spPr bwMode="auto">
              <a:xfrm>
                <a:off x="7297738" y="5245100"/>
                <a:ext cx="42862" cy="25400"/>
              </a:xfrm>
              <a:custGeom>
                <a:avLst/>
                <a:gdLst>
                  <a:gd name="T0" fmla="*/ 2147483647 w 75"/>
                  <a:gd name="T1" fmla="*/ 0 h 84"/>
                  <a:gd name="T2" fmla="*/ 2147483647 w 75"/>
                  <a:gd name="T3" fmla="*/ 2147483647 h 84"/>
                  <a:gd name="T4" fmla="*/ 0 w 75"/>
                  <a:gd name="T5" fmla="*/ 2147483647 h 84"/>
                  <a:gd name="T6" fmla="*/ 2147483647 w 75"/>
                  <a:gd name="T7" fmla="*/ 2147483647 h 84"/>
                  <a:gd name="T8" fmla="*/ 2147483647 w 75"/>
                  <a:gd name="T9" fmla="*/ 2147483647 h 84"/>
                  <a:gd name="T10" fmla="*/ 2147483647 w 75"/>
                  <a:gd name="T11" fmla="*/ 2147483647 h 84"/>
                  <a:gd name="T12" fmla="*/ 2147483647 w 75"/>
                  <a:gd name="T13" fmla="*/ 0 h 84"/>
                  <a:gd name="T14" fmla="*/ 2147483647 w 75"/>
                  <a:gd name="T15" fmla="*/ 2147483647 h 84"/>
                  <a:gd name="T16" fmla="*/ 2147483647 w 75"/>
                  <a:gd name="T17" fmla="*/ 2147483647 h 84"/>
                  <a:gd name="T18" fmla="*/ 2147483647 w 75"/>
                  <a:gd name="T19" fmla="*/ 0 h 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5"/>
                  <a:gd name="T31" fmla="*/ 0 h 84"/>
                  <a:gd name="T32" fmla="*/ 75 w 75"/>
                  <a:gd name="T33" fmla="*/ 84 h 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5" h="84">
                    <a:moveTo>
                      <a:pt x="49" y="0"/>
                    </a:moveTo>
                    <a:lnTo>
                      <a:pt x="43" y="2"/>
                    </a:lnTo>
                    <a:lnTo>
                      <a:pt x="0" y="25"/>
                    </a:lnTo>
                    <a:lnTo>
                      <a:pt x="32" y="84"/>
                    </a:lnTo>
                    <a:lnTo>
                      <a:pt x="75" y="61"/>
                    </a:lnTo>
                    <a:lnTo>
                      <a:pt x="69" y="63"/>
                    </a:lnTo>
                    <a:lnTo>
                      <a:pt x="49" y="0"/>
                    </a:lnTo>
                    <a:lnTo>
                      <a:pt x="46" y="1"/>
                    </a:lnTo>
                    <a:lnTo>
                      <a:pt x="43" y="2"/>
                    </a:lnTo>
                    <a:lnTo>
                      <a:pt x="49" y="0"/>
                    </a:lnTo>
                    <a:close/>
                  </a:path>
                </a:pathLst>
              </a:custGeom>
              <a:solidFill>
                <a:srgbClr val="000000"/>
              </a:solidFill>
              <a:ln w="9525">
                <a:noFill/>
                <a:round/>
                <a:headEnd/>
                <a:tailEnd/>
              </a:ln>
            </p:spPr>
            <p:txBody>
              <a:bodyPr>
                <a:prstTxWarp prst="textNoShape">
                  <a:avLst/>
                </a:prstTxWarp>
              </a:bodyPr>
              <a:lstStyle/>
              <a:p>
                <a:endParaRPr lang="en-US"/>
              </a:p>
            </p:txBody>
          </p:sp>
          <p:sp>
            <p:nvSpPr>
              <p:cNvPr id="62506" name="Freeform 88"/>
              <p:cNvSpPr>
                <a:spLocks/>
              </p:cNvSpPr>
              <p:nvPr/>
            </p:nvSpPr>
            <p:spPr bwMode="auto">
              <a:xfrm>
                <a:off x="7326313" y="5240338"/>
                <a:ext cx="36512" cy="23812"/>
              </a:xfrm>
              <a:custGeom>
                <a:avLst/>
                <a:gdLst>
                  <a:gd name="T0" fmla="*/ 2147483647 w 65"/>
                  <a:gd name="T1" fmla="*/ 0 h 79"/>
                  <a:gd name="T2" fmla="*/ 2147483647 w 65"/>
                  <a:gd name="T3" fmla="*/ 2147483647 h 79"/>
                  <a:gd name="T4" fmla="*/ 0 w 65"/>
                  <a:gd name="T5" fmla="*/ 2147483647 h 79"/>
                  <a:gd name="T6" fmla="*/ 2147483647 w 65"/>
                  <a:gd name="T7" fmla="*/ 2147483647 h 79"/>
                  <a:gd name="T8" fmla="*/ 2147483647 w 65"/>
                  <a:gd name="T9" fmla="*/ 2147483647 h 79"/>
                  <a:gd name="T10" fmla="*/ 2147483647 w 65"/>
                  <a:gd name="T11" fmla="*/ 2147483647 h 79"/>
                  <a:gd name="T12" fmla="*/ 2147483647 w 65"/>
                  <a:gd name="T13" fmla="*/ 0 h 79"/>
                  <a:gd name="T14" fmla="*/ 2147483647 w 65"/>
                  <a:gd name="T15" fmla="*/ 0 h 79"/>
                  <a:gd name="T16" fmla="*/ 2147483647 w 65"/>
                  <a:gd name="T17" fmla="*/ 2147483647 h 79"/>
                  <a:gd name="T18" fmla="*/ 2147483647 w 65"/>
                  <a:gd name="T19" fmla="*/ 0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5"/>
                  <a:gd name="T31" fmla="*/ 0 h 79"/>
                  <a:gd name="T32" fmla="*/ 65 w 65"/>
                  <a:gd name="T33" fmla="*/ 79 h 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5" h="79">
                    <a:moveTo>
                      <a:pt x="53" y="0"/>
                    </a:moveTo>
                    <a:lnTo>
                      <a:pt x="46" y="1"/>
                    </a:lnTo>
                    <a:lnTo>
                      <a:pt x="0" y="16"/>
                    </a:lnTo>
                    <a:lnTo>
                      <a:pt x="20" y="79"/>
                    </a:lnTo>
                    <a:lnTo>
                      <a:pt x="65" y="64"/>
                    </a:lnTo>
                    <a:lnTo>
                      <a:pt x="58" y="66"/>
                    </a:lnTo>
                    <a:lnTo>
                      <a:pt x="53" y="0"/>
                    </a:lnTo>
                    <a:lnTo>
                      <a:pt x="49" y="0"/>
                    </a:lnTo>
                    <a:lnTo>
                      <a:pt x="46" y="1"/>
                    </a:lnTo>
                    <a:lnTo>
                      <a:pt x="53" y="0"/>
                    </a:lnTo>
                    <a:close/>
                  </a:path>
                </a:pathLst>
              </a:custGeom>
              <a:solidFill>
                <a:srgbClr val="000000"/>
              </a:solidFill>
              <a:ln w="9525">
                <a:noFill/>
                <a:round/>
                <a:headEnd/>
                <a:tailEnd/>
              </a:ln>
            </p:spPr>
            <p:txBody>
              <a:bodyPr>
                <a:prstTxWarp prst="textNoShape">
                  <a:avLst/>
                </a:prstTxWarp>
              </a:bodyPr>
              <a:lstStyle/>
              <a:p>
                <a:endParaRPr lang="en-US"/>
              </a:p>
            </p:txBody>
          </p:sp>
          <p:sp>
            <p:nvSpPr>
              <p:cNvPr id="62507" name="Freeform 89"/>
              <p:cNvSpPr>
                <a:spLocks/>
              </p:cNvSpPr>
              <p:nvPr/>
            </p:nvSpPr>
            <p:spPr bwMode="auto">
              <a:xfrm>
                <a:off x="7354888" y="5237163"/>
                <a:ext cx="31750" cy="22225"/>
              </a:xfrm>
              <a:custGeom>
                <a:avLst/>
                <a:gdLst>
                  <a:gd name="T0" fmla="*/ 2147483647 w 51"/>
                  <a:gd name="T1" fmla="*/ 0 h 71"/>
                  <a:gd name="T2" fmla="*/ 2147483647 w 51"/>
                  <a:gd name="T3" fmla="*/ 0 h 71"/>
                  <a:gd name="T4" fmla="*/ 0 w 51"/>
                  <a:gd name="T5" fmla="*/ 2147483647 h 71"/>
                  <a:gd name="T6" fmla="*/ 2147483647 w 51"/>
                  <a:gd name="T7" fmla="*/ 2147483647 h 71"/>
                  <a:gd name="T8" fmla="*/ 2147483647 w 51"/>
                  <a:gd name="T9" fmla="*/ 2147483647 h 71"/>
                  <a:gd name="T10" fmla="*/ 2147483647 w 51"/>
                  <a:gd name="T11" fmla="*/ 2147483647 h 71"/>
                  <a:gd name="T12" fmla="*/ 2147483647 w 51"/>
                  <a:gd name="T13" fmla="*/ 0 h 71"/>
                  <a:gd name="T14" fmla="*/ 0 60000 65536"/>
                  <a:gd name="T15" fmla="*/ 0 60000 65536"/>
                  <a:gd name="T16" fmla="*/ 0 60000 65536"/>
                  <a:gd name="T17" fmla="*/ 0 60000 65536"/>
                  <a:gd name="T18" fmla="*/ 0 60000 65536"/>
                  <a:gd name="T19" fmla="*/ 0 60000 65536"/>
                  <a:gd name="T20" fmla="*/ 0 60000 65536"/>
                  <a:gd name="T21" fmla="*/ 0 w 51"/>
                  <a:gd name="T22" fmla="*/ 0 h 71"/>
                  <a:gd name="T23" fmla="*/ 51 w 51"/>
                  <a:gd name="T24" fmla="*/ 71 h 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 h="71">
                    <a:moveTo>
                      <a:pt x="50" y="0"/>
                    </a:moveTo>
                    <a:lnTo>
                      <a:pt x="46" y="0"/>
                    </a:lnTo>
                    <a:lnTo>
                      <a:pt x="0" y="5"/>
                    </a:lnTo>
                    <a:lnTo>
                      <a:pt x="5" y="71"/>
                    </a:lnTo>
                    <a:lnTo>
                      <a:pt x="51" y="66"/>
                    </a:lnTo>
                    <a:lnTo>
                      <a:pt x="48" y="66"/>
                    </a:lnTo>
                    <a:lnTo>
                      <a:pt x="50" y="0"/>
                    </a:lnTo>
                    <a:close/>
                  </a:path>
                </a:pathLst>
              </a:custGeom>
              <a:solidFill>
                <a:srgbClr val="000000"/>
              </a:solidFill>
              <a:ln w="9525">
                <a:noFill/>
                <a:round/>
                <a:headEnd/>
                <a:tailEnd/>
              </a:ln>
            </p:spPr>
            <p:txBody>
              <a:bodyPr>
                <a:prstTxWarp prst="textNoShape">
                  <a:avLst/>
                </a:prstTxWarp>
              </a:bodyPr>
              <a:lstStyle/>
              <a:p>
                <a:endParaRPr lang="en-US"/>
              </a:p>
            </p:txBody>
          </p:sp>
          <p:sp>
            <p:nvSpPr>
              <p:cNvPr id="62508" name="Freeform 90"/>
              <p:cNvSpPr>
                <a:spLocks/>
              </p:cNvSpPr>
              <p:nvPr/>
            </p:nvSpPr>
            <p:spPr bwMode="auto">
              <a:xfrm>
                <a:off x="7383463" y="5237163"/>
                <a:ext cx="31750" cy="22225"/>
              </a:xfrm>
              <a:custGeom>
                <a:avLst/>
                <a:gdLst>
                  <a:gd name="T0" fmla="*/ 2147483647 w 57"/>
                  <a:gd name="T1" fmla="*/ 2147483647 h 68"/>
                  <a:gd name="T2" fmla="*/ 2147483647 w 57"/>
                  <a:gd name="T3" fmla="*/ 2147483647 h 68"/>
                  <a:gd name="T4" fmla="*/ 2147483647 w 57"/>
                  <a:gd name="T5" fmla="*/ 0 h 68"/>
                  <a:gd name="T6" fmla="*/ 0 w 57"/>
                  <a:gd name="T7" fmla="*/ 2147483647 h 68"/>
                  <a:gd name="T8" fmla="*/ 2147483647 w 57"/>
                  <a:gd name="T9" fmla="*/ 2147483647 h 68"/>
                  <a:gd name="T10" fmla="*/ 2147483647 w 57"/>
                  <a:gd name="T11" fmla="*/ 2147483647 h 68"/>
                  <a:gd name="T12" fmla="*/ 2147483647 w 57"/>
                  <a:gd name="T13" fmla="*/ 2147483647 h 68"/>
                  <a:gd name="T14" fmla="*/ 2147483647 w 57"/>
                  <a:gd name="T15" fmla="*/ 2147483647 h 68"/>
                  <a:gd name="T16" fmla="*/ 2147483647 w 57"/>
                  <a:gd name="T17" fmla="*/ 2147483647 h 68"/>
                  <a:gd name="T18" fmla="*/ 2147483647 w 57"/>
                  <a:gd name="T19" fmla="*/ 2147483647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
                  <a:gd name="T31" fmla="*/ 0 h 68"/>
                  <a:gd name="T32" fmla="*/ 57 w 57"/>
                  <a:gd name="T33" fmla="*/ 68 h 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 h="68">
                    <a:moveTo>
                      <a:pt x="57" y="3"/>
                    </a:moveTo>
                    <a:lnTo>
                      <a:pt x="50" y="2"/>
                    </a:lnTo>
                    <a:lnTo>
                      <a:pt x="2" y="0"/>
                    </a:lnTo>
                    <a:lnTo>
                      <a:pt x="0" y="66"/>
                    </a:lnTo>
                    <a:lnTo>
                      <a:pt x="47" y="68"/>
                    </a:lnTo>
                    <a:lnTo>
                      <a:pt x="40" y="67"/>
                    </a:lnTo>
                    <a:lnTo>
                      <a:pt x="57" y="3"/>
                    </a:lnTo>
                    <a:lnTo>
                      <a:pt x="53" y="2"/>
                    </a:lnTo>
                    <a:lnTo>
                      <a:pt x="50" y="2"/>
                    </a:lnTo>
                    <a:lnTo>
                      <a:pt x="57" y="3"/>
                    </a:lnTo>
                    <a:close/>
                  </a:path>
                </a:pathLst>
              </a:custGeom>
              <a:solidFill>
                <a:srgbClr val="000000"/>
              </a:solidFill>
              <a:ln w="9525">
                <a:noFill/>
                <a:round/>
                <a:headEnd/>
                <a:tailEnd/>
              </a:ln>
            </p:spPr>
            <p:txBody>
              <a:bodyPr>
                <a:prstTxWarp prst="textNoShape">
                  <a:avLst/>
                </a:prstTxWarp>
              </a:bodyPr>
              <a:lstStyle/>
              <a:p>
                <a:endParaRPr lang="en-US"/>
              </a:p>
            </p:txBody>
          </p:sp>
          <p:sp>
            <p:nvSpPr>
              <p:cNvPr id="62509" name="Freeform 91"/>
              <p:cNvSpPr>
                <a:spLocks/>
              </p:cNvSpPr>
              <p:nvPr/>
            </p:nvSpPr>
            <p:spPr bwMode="auto">
              <a:xfrm>
                <a:off x="7407275" y="5238750"/>
                <a:ext cx="38100" cy="22225"/>
              </a:xfrm>
              <a:custGeom>
                <a:avLst/>
                <a:gdLst>
                  <a:gd name="T0" fmla="*/ 2147483647 w 67"/>
                  <a:gd name="T1" fmla="*/ 2147483647 h 76"/>
                  <a:gd name="T2" fmla="*/ 2147483647 w 67"/>
                  <a:gd name="T3" fmla="*/ 2147483647 h 76"/>
                  <a:gd name="T4" fmla="*/ 2147483647 w 67"/>
                  <a:gd name="T5" fmla="*/ 0 h 76"/>
                  <a:gd name="T6" fmla="*/ 0 w 67"/>
                  <a:gd name="T7" fmla="*/ 2147483647 h 76"/>
                  <a:gd name="T8" fmla="*/ 2147483647 w 67"/>
                  <a:gd name="T9" fmla="*/ 2147483647 h 76"/>
                  <a:gd name="T10" fmla="*/ 2147483647 w 67"/>
                  <a:gd name="T11" fmla="*/ 2147483647 h 76"/>
                  <a:gd name="T12" fmla="*/ 2147483647 w 67"/>
                  <a:gd name="T13" fmla="*/ 2147483647 h 76"/>
                  <a:gd name="T14" fmla="*/ 2147483647 w 67"/>
                  <a:gd name="T15" fmla="*/ 2147483647 h 76"/>
                  <a:gd name="T16" fmla="*/ 2147483647 w 67"/>
                  <a:gd name="T17" fmla="*/ 2147483647 h 76"/>
                  <a:gd name="T18" fmla="*/ 2147483647 w 67"/>
                  <a:gd name="T19" fmla="*/ 2147483647 h 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7"/>
                  <a:gd name="T31" fmla="*/ 0 h 76"/>
                  <a:gd name="T32" fmla="*/ 67 w 67"/>
                  <a:gd name="T33" fmla="*/ 76 h 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7" h="76">
                    <a:moveTo>
                      <a:pt x="67" y="15"/>
                    </a:moveTo>
                    <a:lnTo>
                      <a:pt x="61" y="13"/>
                    </a:lnTo>
                    <a:lnTo>
                      <a:pt x="17" y="0"/>
                    </a:lnTo>
                    <a:lnTo>
                      <a:pt x="0" y="64"/>
                    </a:lnTo>
                    <a:lnTo>
                      <a:pt x="44" y="76"/>
                    </a:lnTo>
                    <a:lnTo>
                      <a:pt x="38" y="74"/>
                    </a:lnTo>
                    <a:lnTo>
                      <a:pt x="67" y="14"/>
                    </a:lnTo>
                    <a:lnTo>
                      <a:pt x="65" y="13"/>
                    </a:lnTo>
                    <a:lnTo>
                      <a:pt x="61" y="13"/>
                    </a:lnTo>
                    <a:lnTo>
                      <a:pt x="67" y="15"/>
                    </a:lnTo>
                    <a:close/>
                  </a:path>
                </a:pathLst>
              </a:custGeom>
              <a:solidFill>
                <a:srgbClr val="000000"/>
              </a:solidFill>
              <a:ln w="9525">
                <a:noFill/>
                <a:round/>
                <a:headEnd/>
                <a:tailEnd/>
              </a:ln>
            </p:spPr>
            <p:txBody>
              <a:bodyPr>
                <a:prstTxWarp prst="textNoShape">
                  <a:avLst/>
                </a:prstTxWarp>
              </a:bodyPr>
              <a:lstStyle/>
              <a:p>
                <a:endParaRPr lang="en-US"/>
              </a:p>
            </p:txBody>
          </p:sp>
          <p:sp>
            <p:nvSpPr>
              <p:cNvPr id="62510" name="Freeform 92"/>
              <p:cNvSpPr>
                <a:spLocks/>
              </p:cNvSpPr>
              <p:nvPr/>
            </p:nvSpPr>
            <p:spPr bwMode="auto">
              <a:xfrm>
                <a:off x="7427913" y="5243513"/>
                <a:ext cx="42862" cy="23812"/>
              </a:xfrm>
              <a:custGeom>
                <a:avLst/>
                <a:gdLst>
                  <a:gd name="T0" fmla="*/ 2147483647 w 77"/>
                  <a:gd name="T1" fmla="*/ 2147483647 h 80"/>
                  <a:gd name="T2" fmla="*/ 2147483647 w 77"/>
                  <a:gd name="T3" fmla="*/ 2147483647 h 80"/>
                  <a:gd name="T4" fmla="*/ 2147483647 w 77"/>
                  <a:gd name="T5" fmla="*/ 0 h 80"/>
                  <a:gd name="T6" fmla="*/ 0 w 77"/>
                  <a:gd name="T7" fmla="*/ 2147483647 h 80"/>
                  <a:gd name="T8" fmla="*/ 2147483647 w 77"/>
                  <a:gd name="T9" fmla="*/ 2147483647 h 80"/>
                  <a:gd name="T10" fmla="*/ 2147483647 w 77"/>
                  <a:gd name="T11" fmla="*/ 2147483647 h 80"/>
                  <a:gd name="T12" fmla="*/ 2147483647 w 77"/>
                  <a:gd name="T13" fmla="*/ 2147483647 h 80"/>
                  <a:gd name="T14" fmla="*/ 2147483647 w 77"/>
                  <a:gd name="T15" fmla="*/ 2147483647 h 80"/>
                  <a:gd name="T16" fmla="*/ 2147483647 w 77"/>
                  <a:gd name="T17" fmla="*/ 2147483647 h 80"/>
                  <a:gd name="T18" fmla="*/ 2147483647 w 77"/>
                  <a:gd name="T19" fmla="*/ 2147483647 h 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7"/>
                  <a:gd name="T31" fmla="*/ 0 h 80"/>
                  <a:gd name="T32" fmla="*/ 77 w 77"/>
                  <a:gd name="T33" fmla="*/ 80 h 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7" h="80">
                    <a:moveTo>
                      <a:pt x="77" y="25"/>
                    </a:moveTo>
                    <a:lnTo>
                      <a:pt x="71" y="21"/>
                    </a:lnTo>
                    <a:lnTo>
                      <a:pt x="29" y="0"/>
                    </a:lnTo>
                    <a:lnTo>
                      <a:pt x="0" y="59"/>
                    </a:lnTo>
                    <a:lnTo>
                      <a:pt x="41" y="80"/>
                    </a:lnTo>
                    <a:lnTo>
                      <a:pt x="35" y="76"/>
                    </a:lnTo>
                    <a:lnTo>
                      <a:pt x="77" y="25"/>
                    </a:lnTo>
                    <a:lnTo>
                      <a:pt x="74" y="22"/>
                    </a:lnTo>
                    <a:lnTo>
                      <a:pt x="71" y="20"/>
                    </a:lnTo>
                    <a:lnTo>
                      <a:pt x="77" y="25"/>
                    </a:lnTo>
                    <a:close/>
                  </a:path>
                </a:pathLst>
              </a:custGeom>
              <a:solidFill>
                <a:srgbClr val="000000"/>
              </a:solidFill>
              <a:ln w="9525">
                <a:noFill/>
                <a:round/>
                <a:headEnd/>
                <a:tailEnd/>
              </a:ln>
            </p:spPr>
            <p:txBody>
              <a:bodyPr>
                <a:prstTxWarp prst="textNoShape">
                  <a:avLst/>
                </a:prstTxWarp>
              </a:bodyPr>
              <a:lstStyle/>
              <a:p>
                <a:endParaRPr lang="en-US"/>
              </a:p>
            </p:txBody>
          </p:sp>
          <p:sp>
            <p:nvSpPr>
              <p:cNvPr id="62511" name="Freeform 93"/>
              <p:cNvSpPr>
                <a:spLocks/>
              </p:cNvSpPr>
              <p:nvPr/>
            </p:nvSpPr>
            <p:spPr bwMode="auto">
              <a:xfrm>
                <a:off x="7448550" y="5251450"/>
                <a:ext cx="44450" cy="23813"/>
              </a:xfrm>
              <a:custGeom>
                <a:avLst/>
                <a:gdLst>
                  <a:gd name="T0" fmla="*/ 2147483647 w 82"/>
                  <a:gd name="T1" fmla="*/ 2147483647 h 81"/>
                  <a:gd name="T2" fmla="*/ 2147483647 w 82"/>
                  <a:gd name="T3" fmla="*/ 2147483647 h 81"/>
                  <a:gd name="T4" fmla="*/ 2147483647 w 82"/>
                  <a:gd name="T5" fmla="*/ 0 h 81"/>
                  <a:gd name="T6" fmla="*/ 0 w 82"/>
                  <a:gd name="T7" fmla="*/ 2147483647 h 81"/>
                  <a:gd name="T8" fmla="*/ 2147483647 w 82"/>
                  <a:gd name="T9" fmla="*/ 2147483647 h 81"/>
                  <a:gd name="T10" fmla="*/ 2147483647 w 82"/>
                  <a:gd name="T11" fmla="*/ 2147483647 h 81"/>
                  <a:gd name="T12" fmla="*/ 2147483647 w 82"/>
                  <a:gd name="T13" fmla="*/ 2147483647 h 81"/>
                  <a:gd name="T14" fmla="*/ 0 60000 65536"/>
                  <a:gd name="T15" fmla="*/ 0 60000 65536"/>
                  <a:gd name="T16" fmla="*/ 0 60000 65536"/>
                  <a:gd name="T17" fmla="*/ 0 60000 65536"/>
                  <a:gd name="T18" fmla="*/ 0 60000 65536"/>
                  <a:gd name="T19" fmla="*/ 0 60000 65536"/>
                  <a:gd name="T20" fmla="*/ 0 60000 65536"/>
                  <a:gd name="T21" fmla="*/ 0 w 82"/>
                  <a:gd name="T22" fmla="*/ 0 h 81"/>
                  <a:gd name="T23" fmla="*/ 82 w 82"/>
                  <a:gd name="T24" fmla="*/ 81 h 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81">
                    <a:moveTo>
                      <a:pt x="82" y="33"/>
                    </a:moveTo>
                    <a:lnTo>
                      <a:pt x="80" y="30"/>
                    </a:lnTo>
                    <a:lnTo>
                      <a:pt x="42" y="0"/>
                    </a:lnTo>
                    <a:lnTo>
                      <a:pt x="0" y="51"/>
                    </a:lnTo>
                    <a:lnTo>
                      <a:pt x="38" y="81"/>
                    </a:lnTo>
                    <a:lnTo>
                      <a:pt x="36" y="79"/>
                    </a:lnTo>
                    <a:lnTo>
                      <a:pt x="82" y="33"/>
                    </a:lnTo>
                    <a:close/>
                  </a:path>
                </a:pathLst>
              </a:custGeom>
              <a:solidFill>
                <a:srgbClr val="000000"/>
              </a:solidFill>
              <a:ln w="9525">
                <a:noFill/>
                <a:round/>
                <a:headEnd/>
                <a:tailEnd/>
              </a:ln>
            </p:spPr>
            <p:txBody>
              <a:bodyPr>
                <a:prstTxWarp prst="textNoShape">
                  <a:avLst/>
                </a:prstTxWarp>
              </a:bodyPr>
              <a:lstStyle/>
              <a:p>
                <a:endParaRPr lang="en-US"/>
              </a:p>
            </p:txBody>
          </p:sp>
          <p:sp>
            <p:nvSpPr>
              <p:cNvPr id="62512" name="Freeform 94"/>
              <p:cNvSpPr>
                <a:spLocks/>
              </p:cNvSpPr>
              <p:nvPr/>
            </p:nvSpPr>
            <p:spPr bwMode="auto">
              <a:xfrm>
                <a:off x="7469188" y="5260975"/>
                <a:ext cx="785812" cy="407988"/>
              </a:xfrm>
              <a:custGeom>
                <a:avLst/>
                <a:gdLst>
                  <a:gd name="T0" fmla="*/ 2147483647 w 1373"/>
                  <a:gd name="T1" fmla="*/ 2147483647 h 1369"/>
                  <a:gd name="T2" fmla="*/ 2147483647 w 1373"/>
                  <a:gd name="T3" fmla="*/ 2147483647 h 1369"/>
                  <a:gd name="T4" fmla="*/ 2147483647 w 1373"/>
                  <a:gd name="T5" fmla="*/ 0 h 1369"/>
                  <a:gd name="T6" fmla="*/ 0 w 1373"/>
                  <a:gd name="T7" fmla="*/ 2147483647 h 1369"/>
                  <a:gd name="T8" fmla="*/ 2147483647 w 1373"/>
                  <a:gd name="T9" fmla="*/ 2147483647 h 1369"/>
                  <a:gd name="T10" fmla="*/ 2147483647 w 1373"/>
                  <a:gd name="T11" fmla="*/ 2147483647 h 1369"/>
                  <a:gd name="T12" fmla="*/ 2147483647 w 1373"/>
                  <a:gd name="T13" fmla="*/ 2147483647 h 1369"/>
                  <a:gd name="T14" fmla="*/ 0 60000 65536"/>
                  <a:gd name="T15" fmla="*/ 0 60000 65536"/>
                  <a:gd name="T16" fmla="*/ 0 60000 65536"/>
                  <a:gd name="T17" fmla="*/ 0 60000 65536"/>
                  <a:gd name="T18" fmla="*/ 0 60000 65536"/>
                  <a:gd name="T19" fmla="*/ 0 60000 65536"/>
                  <a:gd name="T20" fmla="*/ 0 60000 65536"/>
                  <a:gd name="T21" fmla="*/ 0 w 1373"/>
                  <a:gd name="T22" fmla="*/ 0 h 1369"/>
                  <a:gd name="T23" fmla="*/ 1373 w 1373"/>
                  <a:gd name="T24" fmla="*/ 1369 h 13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73" h="1369">
                    <a:moveTo>
                      <a:pt x="1373" y="1325"/>
                    </a:moveTo>
                    <a:lnTo>
                      <a:pt x="1370" y="1323"/>
                    </a:lnTo>
                    <a:lnTo>
                      <a:pt x="46" y="0"/>
                    </a:lnTo>
                    <a:lnTo>
                      <a:pt x="0" y="46"/>
                    </a:lnTo>
                    <a:lnTo>
                      <a:pt x="1324" y="1369"/>
                    </a:lnTo>
                    <a:lnTo>
                      <a:pt x="1322" y="1366"/>
                    </a:lnTo>
                    <a:lnTo>
                      <a:pt x="1373" y="1325"/>
                    </a:lnTo>
                    <a:close/>
                  </a:path>
                </a:pathLst>
              </a:custGeom>
              <a:solidFill>
                <a:srgbClr val="000000"/>
              </a:solidFill>
              <a:ln w="9525">
                <a:noFill/>
                <a:round/>
                <a:headEnd/>
                <a:tailEnd/>
              </a:ln>
            </p:spPr>
            <p:txBody>
              <a:bodyPr>
                <a:prstTxWarp prst="textNoShape">
                  <a:avLst/>
                </a:prstTxWarp>
              </a:bodyPr>
              <a:lstStyle/>
              <a:p>
                <a:endParaRPr lang="en-US"/>
              </a:p>
            </p:txBody>
          </p:sp>
          <p:sp>
            <p:nvSpPr>
              <p:cNvPr id="62513" name="Freeform 95"/>
              <p:cNvSpPr>
                <a:spLocks/>
              </p:cNvSpPr>
              <p:nvPr/>
            </p:nvSpPr>
            <p:spPr bwMode="auto">
              <a:xfrm>
                <a:off x="8226425" y="5656263"/>
                <a:ext cx="49213" cy="22225"/>
              </a:xfrm>
              <a:custGeom>
                <a:avLst/>
                <a:gdLst>
                  <a:gd name="T0" fmla="*/ 2147483647 w 86"/>
                  <a:gd name="T1" fmla="*/ 2147483647 h 78"/>
                  <a:gd name="T2" fmla="*/ 2147483647 w 86"/>
                  <a:gd name="T3" fmla="*/ 2147483647 h 78"/>
                  <a:gd name="T4" fmla="*/ 2147483647 w 86"/>
                  <a:gd name="T5" fmla="*/ 0 h 78"/>
                  <a:gd name="T6" fmla="*/ 0 w 86"/>
                  <a:gd name="T7" fmla="*/ 2147483647 h 78"/>
                  <a:gd name="T8" fmla="*/ 2147483647 w 86"/>
                  <a:gd name="T9" fmla="*/ 2147483647 h 78"/>
                  <a:gd name="T10" fmla="*/ 2147483647 w 86"/>
                  <a:gd name="T11" fmla="*/ 2147483647 h 78"/>
                  <a:gd name="T12" fmla="*/ 2147483647 w 86"/>
                  <a:gd name="T13" fmla="*/ 2147483647 h 78"/>
                  <a:gd name="T14" fmla="*/ 2147483647 w 86"/>
                  <a:gd name="T15" fmla="*/ 2147483647 h 78"/>
                  <a:gd name="T16" fmla="*/ 2147483647 w 86"/>
                  <a:gd name="T17" fmla="*/ 2147483647 h 78"/>
                  <a:gd name="T18" fmla="*/ 2147483647 w 86"/>
                  <a:gd name="T19" fmla="*/ 2147483647 h 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6"/>
                  <a:gd name="T31" fmla="*/ 0 h 78"/>
                  <a:gd name="T32" fmla="*/ 86 w 86"/>
                  <a:gd name="T33" fmla="*/ 78 h 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6" h="78">
                    <a:moveTo>
                      <a:pt x="85" y="43"/>
                    </a:moveTo>
                    <a:lnTo>
                      <a:pt x="81" y="37"/>
                    </a:lnTo>
                    <a:lnTo>
                      <a:pt x="51" y="0"/>
                    </a:lnTo>
                    <a:lnTo>
                      <a:pt x="0" y="41"/>
                    </a:lnTo>
                    <a:lnTo>
                      <a:pt x="30" y="78"/>
                    </a:lnTo>
                    <a:lnTo>
                      <a:pt x="26" y="72"/>
                    </a:lnTo>
                    <a:lnTo>
                      <a:pt x="86" y="43"/>
                    </a:lnTo>
                    <a:lnTo>
                      <a:pt x="84" y="39"/>
                    </a:lnTo>
                    <a:lnTo>
                      <a:pt x="81" y="37"/>
                    </a:lnTo>
                    <a:lnTo>
                      <a:pt x="85" y="43"/>
                    </a:lnTo>
                    <a:close/>
                  </a:path>
                </a:pathLst>
              </a:custGeom>
              <a:solidFill>
                <a:srgbClr val="000000"/>
              </a:solidFill>
              <a:ln w="9525">
                <a:noFill/>
                <a:round/>
                <a:headEnd/>
                <a:tailEnd/>
              </a:ln>
            </p:spPr>
            <p:txBody>
              <a:bodyPr>
                <a:prstTxWarp prst="textNoShape">
                  <a:avLst/>
                </a:prstTxWarp>
              </a:bodyPr>
              <a:lstStyle/>
              <a:p>
                <a:endParaRPr lang="en-US"/>
              </a:p>
            </p:txBody>
          </p:sp>
          <p:sp>
            <p:nvSpPr>
              <p:cNvPr id="62514" name="Freeform 96"/>
              <p:cNvSpPr>
                <a:spLocks/>
              </p:cNvSpPr>
              <p:nvPr/>
            </p:nvSpPr>
            <p:spPr bwMode="auto">
              <a:xfrm>
                <a:off x="8240713" y="5667375"/>
                <a:ext cx="49212" cy="22225"/>
              </a:xfrm>
              <a:custGeom>
                <a:avLst/>
                <a:gdLst>
                  <a:gd name="T0" fmla="*/ 2147483647 w 84"/>
                  <a:gd name="T1" fmla="*/ 2147483647 h 71"/>
                  <a:gd name="T2" fmla="*/ 2147483647 w 84"/>
                  <a:gd name="T3" fmla="*/ 2147483647 h 71"/>
                  <a:gd name="T4" fmla="*/ 2147483647 w 84"/>
                  <a:gd name="T5" fmla="*/ 0 h 71"/>
                  <a:gd name="T6" fmla="*/ 0 w 84"/>
                  <a:gd name="T7" fmla="*/ 2147483647 h 71"/>
                  <a:gd name="T8" fmla="*/ 2147483647 w 84"/>
                  <a:gd name="T9" fmla="*/ 2147483647 h 71"/>
                  <a:gd name="T10" fmla="*/ 2147483647 w 84"/>
                  <a:gd name="T11" fmla="*/ 2147483647 h 71"/>
                  <a:gd name="T12" fmla="*/ 2147483647 w 84"/>
                  <a:gd name="T13" fmla="*/ 2147483647 h 71"/>
                  <a:gd name="T14" fmla="*/ 2147483647 w 84"/>
                  <a:gd name="T15" fmla="*/ 2147483647 h 71"/>
                  <a:gd name="T16" fmla="*/ 2147483647 w 84"/>
                  <a:gd name="T17" fmla="*/ 2147483647 h 71"/>
                  <a:gd name="T18" fmla="*/ 2147483647 w 84"/>
                  <a:gd name="T19" fmla="*/ 2147483647 h 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
                  <a:gd name="T31" fmla="*/ 0 h 71"/>
                  <a:gd name="T32" fmla="*/ 84 w 84"/>
                  <a:gd name="T33" fmla="*/ 71 h 7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 h="71">
                    <a:moveTo>
                      <a:pt x="84" y="49"/>
                    </a:moveTo>
                    <a:lnTo>
                      <a:pt x="80" y="41"/>
                    </a:lnTo>
                    <a:lnTo>
                      <a:pt x="59" y="0"/>
                    </a:lnTo>
                    <a:lnTo>
                      <a:pt x="0" y="29"/>
                    </a:lnTo>
                    <a:lnTo>
                      <a:pt x="21" y="71"/>
                    </a:lnTo>
                    <a:lnTo>
                      <a:pt x="18" y="63"/>
                    </a:lnTo>
                    <a:lnTo>
                      <a:pt x="84" y="49"/>
                    </a:lnTo>
                    <a:lnTo>
                      <a:pt x="82" y="45"/>
                    </a:lnTo>
                    <a:lnTo>
                      <a:pt x="81" y="41"/>
                    </a:lnTo>
                    <a:lnTo>
                      <a:pt x="84" y="49"/>
                    </a:lnTo>
                    <a:close/>
                  </a:path>
                </a:pathLst>
              </a:custGeom>
              <a:solidFill>
                <a:srgbClr val="000000"/>
              </a:solidFill>
              <a:ln w="9525">
                <a:noFill/>
                <a:round/>
                <a:headEnd/>
                <a:tailEnd/>
              </a:ln>
            </p:spPr>
            <p:txBody>
              <a:bodyPr>
                <a:prstTxWarp prst="textNoShape">
                  <a:avLst/>
                </a:prstTxWarp>
              </a:bodyPr>
              <a:lstStyle/>
              <a:p>
                <a:endParaRPr lang="en-US"/>
              </a:p>
            </p:txBody>
          </p:sp>
          <p:sp>
            <p:nvSpPr>
              <p:cNvPr id="62515" name="Freeform 97"/>
              <p:cNvSpPr>
                <a:spLocks/>
              </p:cNvSpPr>
              <p:nvPr/>
            </p:nvSpPr>
            <p:spPr bwMode="auto">
              <a:xfrm>
                <a:off x="8250238" y="5683250"/>
                <a:ext cx="46037" cy="15875"/>
              </a:xfrm>
              <a:custGeom>
                <a:avLst/>
                <a:gdLst>
                  <a:gd name="T0" fmla="*/ 2147483647 w 77"/>
                  <a:gd name="T1" fmla="*/ 2147483647 h 58"/>
                  <a:gd name="T2" fmla="*/ 2147483647 w 77"/>
                  <a:gd name="T3" fmla="*/ 2147483647 h 58"/>
                  <a:gd name="T4" fmla="*/ 2147483647 w 77"/>
                  <a:gd name="T5" fmla="*/ 0 h 58"/>
                  <a:gd name="T6" fmla="*/ 0 w 77"/>
                  <a:gd name="T7" fmla="*/ 2147483647 h 58"/>
                  <a:gd name="T8" fmla="*/ 2147483647 w 77"/>
                  <a:gd name="T9" fmla="*/ 2147483647 h 58"/>
                  <a:gd name="T10" fmla="*/ 2147483647 w 77"/>
                  <a:gd name="T11" fmla="*/ 2147483647 h 58"/>
                  <a:gd name="T12" fmla="*/ 2147483647 w 77"/>
                  <a:gd name="T13" fmla="*/ 2147483647 h 58"/>
                  <a:gd name="T14" fmla="*/ 2147483647 w 77"/>
                  <a:gd name="T15" fmla="*/ 2147483647 h 58"/>
                  <a:gd name="T16" fmla="*/ 2147483647 w 77"/>
                  <a:gd name="T17" fmla="*/ 2147483647 h 58"/>
                  <a:gd name="T18" fmla="*/ 2147483647 w 77"/>
                  <a:gd name="T19" fmla="*/ 2147483647 h 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7"/>
                  <a:gd name="T31" fmla="*/ 0 h 58"/>
                  <a:gd name="T32" fmla="*/ 77 w 77"/>
                  <a:gd name="T33" fmla="*/ 58 h 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7" h="58">
                    <a:moveTo>
                      <a:pt x="77" y="50"/>
                    </a:moveTo>
                    <a:lnTo>
                      <a:pt x="77" y="44"/>
                    </a:lnTo>
                    <a:lnTo>
                      <a:pt x="66" y="0"/>
                    </a:lnTo>
                    <a:lnTo>
                      <a:pt x="0" y="14"/>
                    </a:lnTo>
                    <a:lnTo>
                      <a:pt x="11" y="58"/>
                    </a:lnTo>
                    <a:lnTo>
                      <a:pt x="11" y="52"/>
                    </a:lnTo>
                    <a:lnTo>
                      <a:pt x="77" y="50"/>
                    </a:lnTo>
                    <a:lnTo>
                      <a:pt x="77" y="46"/>
                    </a:lnTo>
                    <a:lnTo>
                      <a:pt x="77" y="44"/>
                    </a:lnTo>
                    <a:lnTo>
                      <a:pt x="77" y="50"/>
                    </a:lnTo>
                    <a:close/>
                  </a:path>
                </a:pathLst>
              </a:custGeom>
              <a:solidFill>
                <a:srgbClr val="000000"/>
              </a:solidFill>
              <a:ln w="9525">
                <a:noFill/>
                <a:round/>
                <a:headEnd/>
                <a:tailEnd/>
              </a:ln>
            </p:spPr>
            <p:txBody>
              <a:bodyPr>
                <a:prstTxWarp prst="textNoShape">
                  <a:avLst/>
                </a:prstTxWarp>
              </a:bodyPr>
              <a:lstStyle/>
              <a:p>
                <a:endParaRPr lang="en-US"/>
              </a:p>
            </p:txBody>
          </p:sp>
          <p:sp>
            <p:nvSpPr>
              <p:cNvPr id="62516" name="Freeform 98"/>
              <p:cNvSpPr>
                <a:spLocks/>
              </p:cNvSpPr>
              <p:nvPr/>
            </p:nvSpPr>
            <p:spPr bwMode="auto">
              <a:xfrm>
                <a:off x="8256588" y="5697538"/>
                <a:ext cx="41275" cy="15875"/>
              </a:xfrm>
              <a:custGeom>
                <a:avLst/>
                <a:gdLst>
                  <a:gd name="T0" fmla="*/ 2147483647 w 69"/>
                  <a:gd name="T1" fmla="*/ 2147483647 h 51"/>
                  <a:gd name="T2" fmla="*/ 2147483647 w 69"/>
                  <a:gd name="T3" fmla="*/ 2147483647 h 51"/>
                  <a:gd name="T4" fmla="*/ 2147483647 w 69"/>
                  <a:gd name="T5" fmla="*/ 0 h 51"/>
                  <a:gd name="T6" fmla="*/ 0 w 69"/>
                  <a:gd name="T7" fmla="*/ 2147483647 h 51"/>
                  <a:gd name="T8" fmla="*/ 2147483647 w 69"/>
                  <a:gd name="T9" fmla="*/ 2147483647 h 51"/>
                  <a:gd name="T10" fmla="*/ 2147483647 w 69"/>
                  <a:gd name="T11" fmla="*/ 2147483647 h 51"/>
                  <a:gd name="T12" fmla="*/ 2147483647 w 69"/>
                  <a:gd name="T13" fmla="*/ 2147483647 h 51"/>
                  <a:gd name="T14" fmla="*/ 2147483647 w 69"/>
                  <a:gd name="T15" fmla="*/ 2147483647 h 51"/>
                  <a:gd name="T16" fmla="*/ 2147483647 w 69"/>
                  <a:gd name="T17" fmla="*/ 2147483647 h 51"/>
                  <a:gd name="T18" fmla="*/ 2147483647 w 69"/>
                  <a:gd name="T19" fmla="*/ 2147483647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9"/>
                  <a:gd name="T31" fmla="*/ 0 h 51"/>
                  <a:gd name="T32" fmla="*/ 69 w 69"/>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9" h="51">
                    <a:moveTo>
                      <a:pt x="68" y="51"/>
                    </a:moveTo>
                    <a:lnTo>
                      <a:pt x="68" y="46"/>
                    </a:lnTo>
                    <a:lnTo>
                      <a:pt x="66" y="0"/>
                    </a:lnTo>
                    <a:lnTo>
                      <a:pt x="0" y="2"/>
                    </a:lnTo>
                    <a:lnTo>
                      <a:pt x="2" y="49"/>
                    </a:lnTo>
                    <a:lnTo>
                      <a:pt x="2" y="44"/>
                    </a:lnTo>
                    <a:lnTo>
                      <a:pt x="68" y="51"/>
                    </a:lnTo>
                    <a:lnTo>
                      <a:pt x="69" y="49"/>
                    </a:lnTo>
                    <a:lnTo>
                      <a:pt x="68" y="46"/>
                    </a:lnTo>
                    <a:lnTo>
                      <a:pt x="68" y="51"/>
                    </a:lnTo>
                    <a:close/>
                  </a:path>
                </a:pathLst>
              </a:custGeom>
              <a:solidFill>
                <a:srgbClr val="000000"/>
              </a:solidFill>
              <a:ln w="9525">
                <a:noFill/>
                <a:round/>
                <a:headEnd/>
                <a:tailEnd/>
              </a:ln>
            </p:spPr>
            <p:txBody>
              <a:bodyPr>
                <a:prstTxWarp prst="textNoShape">
                  <a:avLst/>
                </a:prstTxWarp>
              </a:bodyPr>
              <a:lstStyle/>
              <a:p>
                <a:endParaRPr lang="en-US"/>
              </a:p>
            </p:txBody>
          </p:sp>
          <p:sp>
            <p:nvSpPr>
              <p:cNvPr id="62517" name="Freeform 99"/>
              <p:cNvSpPr>
                <a:spLocks/>
              </p:cNvSpPr>
              <p:nvPr/>
            </p:nvSpPr>
            <p:spPr bwMode="auto">
              <a:xfrm>
                <a:off x="8255000" y="5710238"/>
                <a:ext cx="41275" cy="17462"/>
              </a:xfrm>
              <a:custGeom>
                <a:avLst/>
                <a:gdLst>
                  <a:gd name="T0" fmla="*/ 2147483647 w 72"/>
                  <a:gd name="T1" fmla="*/ 2147483647 h 59"/>
                  <a:gd name="T2" fmla="*/ 2147483647 w 72"/>
                  <a:gd name="T3" fmla="*/ 2147483647 h 59"/>
                  <a:gd name="T4" fmla="*/ 2147483647 w 72"/>
                  <a:gd name="T5" fmla="*/ 2147483647 h 59"/>
                  <a:gd name="T6" fmla="*/ 2147483647 w 72"/>
                  <a:gd name="T7" fmla="*/ 0 h 59"/>
                  <a:gd name="T8" fmla="*/ 0 w 72"/>
                  <a:gd name="T9" fmla="*/ 2147483647 h 59"/>
                  <a:gd name="T10" fmla="*/ 2147483647 w 72"/>
                  <a:gd name="T11" fmla="*/ 2147483647 h 59"/>
                  <a:gd name="T12" fmla="*/ 2147483647 w 72"/>
                  <a:gd name="T13" fmla="*/ 2147483647 h 59"/>
                  <a:gd name="T14" fmla="*/ 2147483647 w 72"/>
                  <a:gd name="T15" fmla="*/ 2147483647 h 59"/>
                  <a:gd name="T16" fmla="*/ 2147483647 w 72"/>
                  <a:gd name="T17" fmla="*/ 2147483647 h 59"/>
                  <a:gd name="T18" fmla="*/ 2147483647 w 72"/>
                  <a:gd name="T19" fmla="*/ 2147483647 h 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
                  <a:gd name="T31" fmla="*/ 0 h 59"/>
                  <a:gd name="T32" fmla="*/ 72 w 72"/>
                  <a:gd name="T33" fmla="*/ 59 h 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 h="59">
                    <a:moveTo>
                      <a:pt x="65" y="59"/>
                    </a:moveTo>
                    <a:lnTo>
                      <a:pt x="66" y="52"/>
                    </a:lnTo>
                    <a:lnTo>
                      <a:pt x="72" y="7"/>
                    </a:lnTo>
                    <a:lnTo>
                      <a:pt x="6" y="0"/>
                    </a:lnTo>
                    <a:lnTo>
                      <a:pt x="0" y="45"/>
                    </a:lnTo>
                    <a:lnTo>
                      <a:pt x="1" y="37"/>
                    </a:lnTo>
                    <a:lnTo>
                      <a:pt x="65" y="59"/>
                    </a:lnTo>
                    <a:lnTo>
                      <a:pt x="66" y="56"/>
                    </a:lnTo>
                    <a:lnTo>
                      <a:pt x="66" y="52"/>
                    </a:lnTo>
                    <a:lnTo>
                      <a:pt x="65" y="59"/>
                    </a:lnTo>
                    <a:close/>
                  </a:path>
                </a:pathLst>
              </a:custGeom>
              <a:solidFill>
                <a:srgbClr val="000000"/>
              </a:solidFill>
              <a:ln w="9525">
                <a:noFill/>
                <a:round/>
                <a:headEnd/>
                <a:tailEnd/>
              </a:ln>
            </p:spPr>
            <p:txBody>
              <a:bodyPr>
                <a:prstTxWarp prst="textNoShape">
                  <a:avLst/>
                </a:prstTxWarp>
              </a:bodyPr>
              <a:lstStyle/>
              <a:p>
                <a:endParaRPr lang="en-US"/>
              </a:p>
            </p:txBody>
          </p:sp>
          <p:sp>
            <p:nvSpPr>
              <p:cNvPr id="62518" name="Freeform 100"/>
              <p:cNvSpPr>
                <a:spLocks/>
              </p:cNvSpPr>
              <p:nvPr/>
            </p:nvSpPr>
            <p:spPr bwMode="auto">
              <a:xfrm>
                <a:off x="8248650" y="5722938"/>
                <a:ext cx="42863" cy="20637"/>
              </a:xfrm>
              <a:custGeom>
                <a:avLst/>
                <a:gdLst>
                  <a:gd name="T0" fmla="*/ 2147483647 w 80"/>
                  <a:gd name="T1" fmla="*/ 2147483647 h 73"/>
                  <a:gd name="T2" fmla="*/ 2147483647 w 80"/>
                  <a:gd name="T3" fmla="*/ 2147483647 h 73"/>
                  <a:gd name="T4" fmla="*/ 2147483647 w 80"/>
                  <a:gd name="T5" fmla="*/ 2147483647 h 73"/>
                  <a:gd name="T6" fmla="*/ 2147483647 w 80"/>
                  <a:gd name="T7" fmla="*/ 0 h 73"/>
                  <a:gd name="T8" fmla="*/ 0 w 80"/>
                  <a:gd name="T9" fmla="*/ 2147483647 h 73"/>
                  <a:gd name="T10" fmla="*/ 2147483647 w 80"/>
                  <a:gd name="T11" fmla="*/ 2147483647 h 73"/>
                  <a:gd name="T12" fmla="*/ 2147483647 w 80"/>
                  <a:gd name="T13" fmla="*/ 2147483647 h 73"/>
                  <a:gd name="T14" fmla="*/ 2147483647 w 80"/>
                  <a:gd name="T15" fmla="*/ 2147483647 h 73"/>
                  <a:gd name="T16" fmla="*/ 2147483647 w 80"/>
                  <a:gd name="T17" fmla="*/ 2147483647 h 73"/>
                  <a:gd name="T18" fmla="*/ 2147483647 w 80"/>
                  <a:gd name="T19" fmla="*/ 2147483647 h 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0"/>
                  <a:gd name="T31" fmla="*/ 0 h 73"/>
                  <a:gd name="T32" fmla="*/ 80 w 80"/>
                  <a:gd name="T33" fmla="*/ 73 h 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0" h="73">
                    <a:moveTo>
                      <a:pt x="61" y="73"/>
                    </a:moveTo>
                    <a:lnTo>
                      <a:pt x="64" y="68"/>
                    </a:lnTo>
                    <a:lnTo>
                      <a:pt x="80" y="22"/>
                    </a:lnTo>
                    <a:lnTo>
                      <a:pt x="16" y="0"/>
                    </a:lnTo>
                    <a:lnTo>
                      <a:pt x="0" y="46"/>
                    </a:lnTo>
                    <a:lnTo>
                      <a:pt x="3" y="41"/>
                    </a:lnTo>
                    <a:lnTo>
                      <a:pt x="61" y="73"/>
                    </a:lnTo>
                    <a:lnTo>
                      <a:pt x="63" y="70"/>
                    </a:lnTo>
                    <a:lnTo>
                      <a:pt x="64" y="68"/>
                    </a:lnTo>
                    <a:lnTo>
                      <a:pt x="61" y="73"/>
                    </a:lnTo>
                    <a:close/>
                  </a:path>
                </a:pathLst>
              </a:custGeom>
              <a:solidFill>
                <a:srgbClr val="000000"/>
              </a:solidFill>
              <a:ln w="9525">
                <a:noFill/>
                <a:round/>
                <a:headEnd/>
                <a:tailEnd/>
              </a:ln>
            </p:spPr>
            <p:txBody>
              <a:bodyPr>
                <a:prstTxWarp prst="textNoShape">
                  <a:avLst/>
                </a:prstTxWarp>
              </a:bodyPr>
              <a:lstStyle/>
              <a:p>
                <a:endParaRPr lang="en-US"/>
              </a:p>
            </p:txBody>
          </p:sp>
          <p:sp>
            <p:nvSpPr>
              <p:cNvPr id="62519" name="Freeform 101"/>
              <p:cNvSpPr>
                <a:spLocks/>
              </p:cNvSpPr>
              <p:nvPr/>
            </p:nvSpPr>
            <p:spPr bwMode="auto">
              <a:xfrm>
                <a:off x="8234363" y="5734050"/>
                <a:ext cx="47625" cy="23813"/>
              </a:xfrm>
              <a:custGeom>
                <a:avLst/>
                <a:gdLst>
                  <a:gd name="T0" fmla="*/ 2147483647 w 83"/>
                  <a:gd name="T1" fmla="*/ 2147483647 h 79"/>
                  <a:gd name="T2" fmla="*/ 2147483647 w 83"/>
                  <a:gd name="T3" fmla="*/ 2147483647 h 79"/>
                  <a:gd name="T4" fmla="*/ 2147483647 w 83"/>
                  <a:gd name="T5" fmla="*/ 2147483647 h 79"/>
                  <a:gd name="T6" fmla="*/ 2147483647 w 83"/>
                  <a:gd name="T7" fmla="*/ 0 h 79"/>
                  <a:gd name="T8" fmla="*/ 0 w 83"/>
                  <a:gd name="T9" fmla="*/ 2147483647 h 79"/>
                  <a:gd name="T10" fmla="*/ 2147483647 w 83"/>
                  <a:gd name="T11" fmla="*/ 2147483647 h 79"/>
                  <a:gd name="T12" fmla="*/ 2147483647 w 83"/>
                  <a:gd name="T13" fmla="*/ 2147483647 h 79"/>
                  <a:gd name="T14" fmla="*/ 0 60000 65536"/>
                  <a:gd name="T15" fmla="*/ 0 60000 65536"/>
                  <a:gd name="T16" fmla="*/ 0 60000 65536"/>
                  <a:gd name="T17" fmla="*/ 0 60000 65536"/>
                  <a:gd name="T18" fmla="*/ 0 60000 65536"/>
                  <a:gd name="T19" fmla="*/ 0 60000 65536"/>
                  <a:gd name="T20" fmla="*/ 0 60000 65536"/>
                  <a:gd name="T21" fmla="*/ 0 w 83"/>
                  <a:gd name="T22" fmla="*/ 0 h 79"/>
                  <a:gd name="T23" fmla="*/ 83 w 83"/>
                  <a:gd name="T24" fmla="*/ 79 h 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79">
                    <a:moveTo>
                      <a:pt x="55" y="79"/>
                    </a:moveTo>
                    <a:lnTo>
                      <a:pt x="59" y="74"/>
                    </a:lnTo>
                    <a:lnTo>
                      <a:pt x="83" y="32"/>
                    </a:lnTo>
                    <a:lnTo>
                      <a:pt x="25" y="0"/>
                    </a:lnTo>
                    <a:lnTo>
                      <a:pt x="0" y="43"/>
                    </a:lnTo>
                    <a:lnTo>
                      <a:pt x="4" y="38"/>
                    </a:lnTo>
                    <a:lnTo>
                      <a:pt x="55" y="79"/>
                    </a:lnTo>
                    <a:close/>
                  </a:path>
                </a:pathLst>
              </a:custGeom>
              <a:solidFill>
                <a:srgbClr val="000000"/>
              </a:solidFill>
              <a:ln w="9525">
                <a:noFill/>
                <a:round/>
                <a:headEnd/>
                <a:tailEnd/>
              </a:ln>
            </p:spPr>
            <p:txBody>
              <a:bodyPr>
                <a:prstTxWarp prst="textNoShape">
                  <a:avLst/>
                </a:prstTxWarp>
              </a:bodyPr>
              <a:lstStyle/>
              <a:p>
                <a:endParaRPr lang="en-US"/>
              </a:p>
            </p:txBody>
          </p:sp>
          <p:sp>
            <p:nvSpPr>
              <p:cNvPr id="62520" name="Freeform 102"/>
              <p:cNvSpPr>
                <a:spLocks/>
              </p:cNvSpPr>
              <p:nvPr/>
            </p:nvSpPr>
            <p:spPr bwMode="auto">
              <a:xfrm>
                <a:off x="8218488" y="5745163"/>
                <a:ext cx="49212" cy="25400"/>
              </a:xfrm>
              <a:custGeom>
                <a:avLst/>
                <a:gdLst>
                  <a:gd name="T0" fmla="*/ 2147483647 w 84"/>
                  <a:gd name="T1" fmla="*/ 2147483647 h 84"/>
                  <a:gd name="T2" fmla="*/ 2147483647 w 84"/>
                  <a:gd name="T3" fmla="*/ 2147483647 h 84"/>
                  <a:gd name="T4" fmla="*/ 2147483647 w 84"/>
                  <a:gd name="T5" fmla="*/ 2147483647 h 84"/>
                  <a:gd name="T6" fmla="*/ 2147483647 w 84"/>
                  <a:gd name="T7" fmla="*/ 0 h 84"/>
                  <a:gd name="T8" fmla="*/ 0 w 84"/>
                  <a:gd name="T9" fmla="*/ 2147483647 h 84"/>
                  <a:gd name="T10" fmla="*/ 2147483647 w 84"/>
                  <a:gd name="T11" fmla="*/ 2147483647 h 84"/>
                  <a:gd name="T12" fmla="*/ 2147483647 w 84"/>
                  <a:gd name="T13" fmla="*/ 2147483647 h 84"/>
                  <a:gd name="T14" fmla="*/ 0 60000 65536"/>
                  <a:gd name="T15" fmla="*/ 0 60000 65536"/>
                  <a:gd name="T16" fmla="*/ 0 60000 65536"/>
                  <a:gd name="T17" fmla="*/ 0 60000 65536"/>
                  <a:gd name="T18" fmla="*/ 0 60000 65536"/>
                  <a:gd name="T19" fmla="*/ 0 60000 65536"/>
                  <a:gd name="T20" fmla="*/ 0 60000 65536"/>
                  <a:gd name="T21" fmla="*/ 0 w 84"/>
                  <a:gd name="T22" fmla="*/ 0 h 84"/>
                  <a:gd name="T23" fmla="*/ 84 w 84"/>
                  <a:gd name="T24" fmla="*/ 84 h 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4" h="84">
                    <a:moveTo>
                      <a:pt x="49" y="84"/>
                    </a:moveTo>
                    <a:lnTo>
                      <a:pt x="51" y="82"/>
                    </a:lnTo>
                    <a:lnTo>
                      <a:pt x="84" y="41"/>
                    </a:lnTo>
                    <a:lnTo>
                      <a:pt x="33" y="0"/>
                    </a:lnTo>
                    <a:lnTo>
                      <a:pt x="0" y="40"/>
                    </a:lnTo>
                    <a:lnTo>
                      <a:pt x="2" y="38"/>
                    </a:lnTo>
                    <a:lnTo>
                      <a:pt x="49" y="84"/>
                    </a:lnTo>
                    <a:close/>
                  </a:path>
                </a:pathLst>
              </a:custGeom>
              <a:solidFill>
                <a:srgbClr val="000000"/>
              </a:solidFill>
              <a:ln w="9525">
                <a:noFill/>
                <a:round/>
                <a:headEnd/>
                <a:tailEnd/>
              </a:ln>
            </p:spPr>
            <p:txBody>
              <a:bodyPr>
                <a:prstTxWarp prst="textNoShape">
                  <a:avLst/>
                </a:prstTxWarp>
              </a:bodyPr>
              <a:lstStyle/>
              <a:p>
                <a:endParaRPr lang="en-US"/>
              </a:p>
            </p:txBody>
          </p:sp>
          <p:sp>
            <p:nvSpPr>
              <p:cNvPr id="62521" name="Freeform 103"/>
              <p:cNvSpPr>
                <a:spLocks/>
              </p:cNvSpPr>
              <p:nvPr/>
            </p:nvSpPr>
            <p:spPr bwMode="auto">
              <a:xfrm>
                <a:off x="7286625" y="5335588"/>
                <a:ext cx="192088" cy="153987"/>
              </a:xfrm>
              <a:custGeom>
                <a:avLst/>
                <a:gdLst>
                  <a:gd name="T0" fmla="*/ 0 w 338"/>
                  <a:gd name="T1" fmla="*/ 2147483647 h 521"/>
                  <a:gd name="T2" fmla="*/ 2147483647 w 338"/>
                  <a:gd name="T3" fmla="*/ 2147483647 h 521"/>
                  <a:gd name="T4" fmla="*/ 2147483647 w 338"/>
                  <a:gd name="T5" fmla="*/ 2147483647 h 521"/>
                  <a:gd name="T6" fmla="*/ 2147483647 w 338"/>
                  <a:gd name="T7" fmla="*/ 2147483647 h 521"/>
                  <a:gd name="T8" fmla="*/ 2147483647 w 338"/>
                  <a:gd name="T9" fmla="*/ 2147483647 h 521"/>
                  <a:gd name="T10" fmla="*/ 2147483647 w 338"/>
                  <a:gd name="T11" fmla="*/ 2147483647 h 521"/>
                  <a:gd name="T12" fmla="*/ 2147483647 w 338"/>
                  <a:gd name="T13" fmla="*/ 2147483647 h 521"/>
                  <a:gd name="T14" fmla="*/ 2147483647 w 338"/>
                  <a:gd name="T15" fmla="*/ 2147483647 h 521"/>
                  <a:gd name="T16" fmla="*/ 2147483647 w 338"/>
                  <a:gd name="T17" fmla="*/ 2147483647 h 521"/>
                  <a:gd name="T18" fmla="*/ 2147483647 w 338"/>
                  <a:gd name="T19" fmla="*/ 2147483647 h 521"/>
                  <a:gd name="T20" fmla="*/ 2147483647 w 338"/>
                  <a:gd name="T21" fmla="*/ 2147483647 h 521"/>
                  <a:gd name="T22" fmla="*/ 2147483647 w 338"/>
                  <a:gd name="T23" fmla="*/ 2147483647 h 521"/>
                  <a:gd name="T24" fmla="*/ 2147483647 w 338"/>
                  <a:gd name="T25" fmla="*/ 2147483647 h 521"/>
                  <a:gd name="T26" fmla="*/ 2147483647 w 338"/>
                  <a:gd name="T27" fmla="*/ 2147483647 h 521"/>
                  <a:gd name="T28" fmla="*/ 2147483647 w 338"/>
                  <a:gd name="T29" fmla="*/ 2147483647 h 521"/>
                  <a:gd name="T30" fmla="*/ 2147483647 w 338"/>
                  <a:gd name="T31" fmla="*/ 2147483647 h 521"/>
                  <a:gd name="T32" fmla="*/ 2147483647 w 338"/>
                  <a:gd name="T33" fmla="*/ 2147483647 h 521"/>
                  <a:gd name="T34" fmla="*/ 2147483647 w 338"/>
                  <a:gd name="T35" fmla="*/ 2147483647 h 521"/>
                  <a:gd name="T36" fmla="*/ 2147483647 w 338"/>
                  <a:gd name="T37" fmla="*/ 2147483647 h 521"/>
                  <a:gd name="T38" fmla="*/ 2147483647 w 338"/>
                  <a:gd name="T39" fmla="*/ 2147483647 h 521"/>
                  <a:gd name="T40" fmla="*/ 2147483647 w 338"/>
                  <a:gd name="T41" fmla="*/ 2147483647 h 521"/>
                  <a:gd name="T42" fmla="*/ 2147483647 w 338"/>
                  <a:gd name="T43" fmla="*/ 2147483647 h 521"/>
                  <a:gd name="T44" fmla="*/ 2147483647 w 338"/>
                  <a:gd name="T45" fmla="*/ 0 h 521"/>
                  <a:gd name="T46" fmla="*/ 2147483647 w 338"/>
                  <a:gd name="T47" fmla="*/ 2147483647 h 521"/>
                  <a:gd name="T48" fmla="*/ 2147483647 w 338"/>
                  <a:gd name="T49" fmla="*/ 2147483647 h 521"/>
                  <a:gd name="T50" fmla="*/ 2147483647 w 338"/>
                  <a:gd name="T51" fmla="*/ 2147483647 h 521"/>
                  <a:gd name="T52" fmla="*/ 2147483647 w 338"/>
                  <a:gd name="T53" fmla="*/ 2147483647 h 521"/>
                  <a:gd name="T54" fmla="*/ 2147483647 w 338"/>
                  <a:gd name="T55" fmla="*/ 2147483647 h 521"/>
                  <a:gd name="T56" fmla="*/ 2147483647 w 338"/>
                  <a:gd name="T57" fmla="*/ 2147483647 h 521"/>
                  <a:gd name="T58" fmla="*/ 0 w 338"/>
                  <a:gd name="T59" fmla="*/ 2147483647 h 521"/>
                  <a:gd name="T60" fmla="*/ 0 w 338"/>
                  <a:gd name="T61" fmla="*/ 2147483647 h 52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38"/>
                  <a:gd name="T94" fmla="*/ 0 h 521"/>
                  <a:gd name="T95" fmla="*/ 338 w 338"/>
                  <a:gd name="T96" fmla="*/ 521 h 52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38" h="521">
                    <a:moveTo>
                      <a:pt x="0" y="357"/>
                    </a:moveTo>
                    <a:lnTo>
                      <a:pt x="14" y="420"/>
                    </a:lnTo>
                    <a:lnTo>
                      <a:pt x="50" y="473"/>
                    </a:lnTo>
                    <a:lnTo>
                      <a:pt x="76" y="492"/>
                    </a:lnTo>
                    <a:lnTo>
                      <a:pt x="104" y="507"/>
                    </a:lnTo>
                    <a:lnTo>
                      <a:pt x="169" y="521"/>
                    </a:lnTo>
                    <a:lnTo>
                      <a:pt x="203" y="517"/>
                    </a:lnTo>
                    <a:lnTo>
                      <a:pt x="235" y="507"/>
                    </a:lnTo>
                    <a:lnTo>
                      <a:pt x="264" y="492"/>
                    </a:lnTo>
                    <a:lnTo>
                      <a:pt x="289" y="473"/>
                    </a:lnTo>
                    <a:lnTo>
                      <a:pt x="309" y="449"/>
                    </a:lnTo>
                    <a:lnTo>
                      <a:pt x="324" y="420"/>
                    </a:lnTo>
                    <a:lnTo>
                      <a:pt x="334" y="390"/>
                    </a:lnTo>
                    <a:lnTo>
                      <a:pt x="338" y="357"/>
                    </a:lnTo>
                    <a:lnTo>
                      <a:pt x="338" y="165"/>
                    </a:lnTo>
                    <a:lnTo>
                      <a:pt x="334" y="131"/>
                    </a:lnTo>
                    <a:lnTo>
                      <a:pt x="324" y="100"/>
                    </a:lnTo>
                    <a:lnTo>
                      <a:pt x="309" y="72"/>
                    </a:lnTo>
                    <a:lnTo>
                      <a:pt x="289" y="48"/>
                    </a:lnTo>
                    <a:lnTo>
                      <a:pt x="264" y="28"/>
                    </a:lnTo>
                    <a:lnTo>
                      <a:pt x="235" y="12"/>
                    </a:lnTo>
                    <a:lnTo>
                      <a:pt x="203" y="4"/>
                    </a:lnTo>
                    <a:lnTo>
                      <a:pt x="169" y="0"/>
                    </a:lnTo>
                    <a:lnTo>
                      <a:pt x="135" y="4"/>
                    </a:lnTo>
                    <a:lnTo>
                      <a:pt x="104" y="12"/>
                    </a:lnTo>
                    <a:lnTo>
                      <a:pt x="76" y="28"/>
                    </a:lnTo>
                    <a:lnTo>
                      <a:pt x="50" y="48"/>
                    </a:lnTo>
                    <a:lnTo>
                      <a:pt x="14" y="100"/>
                    </a:lnTo>
                    <a:lnTo>
                      <a:pt x="4" y="131"/>
                    </a:lnTo>
                    <a:lnTo>
                      <a:pt x="0" y="165"/>
                    </a:lnTo>
                    <a:lnTo>
                      <a:pt x="0" y="357"/>
                    </a:lnTo>
                    <a:close/>
                  </a:path>
                </a:pathLst>
              </a:custGeom>
              <a:solidFill>
                <a:srgbClr val="FF9966"/>
              </a:solidFill>
              <a:ln w="9525">
                <a:noFill/>
                <a:round/>
                <a:headEnd/>
                <a:tailEnd/>
              </a:ln>
            </p:spPr>
            <p:txBody>
              <a:bodyPr>
                <a:prstTxWarp prst="textNoShape">
                  <a:avLst/>
                </a:prstTxWarp>
              </a:bodyPr>
              <a:lstStyle/>
              <a:p>
                <a:endParaRPr lang="en-US"/>
              </a:p>
            </p:txBody>
          </p:sp>
          <p:sp>
            <p:nvSpPr>
              <p:cNvPr id="62522" name="Freeform 104"/>
              <p:cNvSpPr>
                <a:spLocks/>
              </p:cNvSpPr>
              <p:nvPr/>
            </p:nvSpPr>
            <p:spPr bwMode="auto">
              <a:xfrm>
                <a:off x="7278688" y="5441950"/>
                <a:ext cx="25400" cy="20638"/>
              </a:xfrm>
              <a:custGeom>
                <a:avLst/>
                <a:gdLst>
                  <a:gd name="T0" fmla="*/ 2147483647 w 46"/>
                  <a:gd name="T1" fmla="*/ 2147483647 h 75"/>
                  <a:gd name="T2" fmla="*/ 2147483647 w 46"/>
                  <a:gd name="T3" fmla="*/ 2147483647 h 75"/>
                  <a:gd name="T4" fmla="*/ 2147483647 w 46"/>
                  <a:gd name="T5" fmla="*/ 0 h 75"/>
                  <a:gd name="T6" fmla="*/ 0 w 46"/>
                  <a:gd name="T7" fmla="*/ 2147483647 h 75"/>
                  <a:gd name="T8" fmla="*/ 2147483647 w 46"/>
                  <a:gd name="T9" fmla="*/ 2147483647 h 75"/>
                  <a:gd name="T10" fmla="*/ 2147483647 w 46"/>
                  <a:gd name="T11" fmla="*/ 2147483647 h 75"/>
                  <a:gd name="T12" fmla="*/ 2147483647 w 46"/>
                  <a:gd name="T13" fmla="*/ 2147483647 h 75"/>
                  <a:gd name="T14" fmla="*/ 2147483647 w 46"/>
                  <a:gd name="T15" fmla="*/ 2147483647 h 75"/>
                  <a:gd name="T16" fmla="*/ 2147483647 w 46"/>
                  <a:gd name="T17" fmla="*/ 2147483647 h 75"/>
                  <a:gd name="T18" fmla="*/ 2147483647 w 46"/>
                  <a:gd name="T19" fmla="*/ 2147483647 h 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75"/>
                  <a:gd name="T32" fmla="*/ 46 w 46"/>
                  <a:gd name="T33" fmla="*/ 75 h 7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75">
                    <a:moveTo>
                      <a:pt x="43" y="58"/>
                    </a:moveTo>
                    <a:lnTo>
                      <a:pt x="46" y="64"/>
                    </a:lnTo>
                    <a:lnTo>
                      <a:pt x="32" y="0"/>
                    </a:lnTo>
                    <a:lnTo>
                      <a:pt x="0" y="5"/>
                    </a:lnTo>
                    <a:lnTo>
                      <a:pt x="14" y="69"/>
                    </a:lnTo>
                    <a:lnTo>
                      <a:pt x="16" y="75"/>
                    </a:lnTo>
                    <a:lnTo>
                      <a:pt x="14" y="69"/>
                    </a:lnTo>
                    <a:lnTo>
                      <a:pt x="14" y="73"/>
                    </a:lnTo>
                    <a:lnTo>
                      <a:pt x="16" y="75"/>
                    </a:lnTo>
                    <a:lnTo>
                      <a:pt x="43" y="58"/>
                    </a:lnTo>
                    <a:close/>
                  </a:path>
                </a:pathLst>
              </a:custGeom>
              <a:solidFill>
                <a:srgbClr val="000000"/>
              </a:solidFill>
              <a:ln w="9525">
                <a:noFill/>
                <a:round/>
                <a:headEnd/>
                <a:tailEnd/>
              </a:ln>
            </p:spPr>
            <p:txBody>
              <a:bodyPr>
                <a:prstTxWarp prst="textNoShape">
                  <a:avLst/>
                </a:prstTxWarp>
              </a:bodyPr>
              <a:lstStyle/>
              <a:p>
                <a:endParaRPr lang="en-US"/>
              </a:p>
            </p:txBody>
          </p:sp>
          <p:sp>
            <p:nvSpPr>
              <p:cNvPr id="62523" name="Freeform 105"/>
              <p:cNvSpPr>
                <a:spLocks/>
              </p:cNvSpPr>
              <p:nvPr/>
            </p:nvSpPr>
            <p:spPr bwMode="auto">
              <a:xfrm>
                <a:off x="7286625" y="5457825"/>
                <a:ext cx="38100" cy="22225"/>
              </a:xfrm>
              <a:custGeom>
                <a:avLst/>
                <a:gdLst>
                  <a:gd name="T0" fmla="*/ 2147483647 w 64"/>
                  <a:gd name="T1" fmla="*/ 2147483647 h 74"/>
                  <a:gd name="T2" fmla="*/ 2147483647 w 64"/>
                  <a:gd name="T3" fmla="*/ 2147483647 h 74"/>
                  <a:gd name="T4" fmla="*/ 2147483647 w 64"/>
                  <a:gd name="T5" fmla="*/ 0 h 74"/>
                  <a:gd name="T6" fmla="*/ 0 w 64"/>
                  <a:gd name="T7" fmla="*/ 2147483647 h 74"/>
                  <a:gd name="T8" fmla="*/ 2147483647 w 64"/>
                  <a:gd name="T9" fmla="*/ 2147483647 h 74"/>
                  <a:gd name="T10" fmla="*/ 2147483647 w 64"/>
                  <a:gd name="T11" fmla="*/ 2147483647 h 74"/>
                  <a:gd name="T12" fmla="*/ 2147483647 w 64"/>
                  <a:gd name="T13" fmla="*/ 2147483647 h 74"/>
                  <a:gd name="T14" fmla="*/ 2147483647 w 64"/>
                  <a:gd name="T15" fmla="*/ 2147483647 h 74"/>
                  <a:gd name="T16" fmla="*/ 2147483647 w 64"/>
                  <a:gd name="T17" fmla="*/ 2147483647 h 74"/>
                  <a:gd name="T18" fmla="*/ 2147483647 w 64"/>
                  <a:gd name="T19" fmla="*/ 2147483647 h 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
                  <a:gd name="T31" fmla="*/ 0 h 74"/>
                  <a:gd name="T32" fmla="*/ 64 w 64"/>
                  <a:gd name="T33" fmla="*/ 74 h 7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 h="74">
                    <a:moveTo>
                      <a:pt x="60" y="48"/>
                    </a:moveTo>
                    <a:lnTo>
                      <a:pt x="64" y="52"/>
                    </a:lnTo>
                    <a:lnTo>
                      <a:pt x="27" y="0"/>
                    </a:lnTo>
                    <a:lnTo>
                      <a:pt x="0" y="17"/>
                    </a:lnTo>
                    <a:lnTo>
                      <a:pt x="37" y="69"/>
                    </a:lnTo>
                    <a:lnTo>
                      <a:pt x="41" y="74"/>
                    </a:lnTo>
                    <a:lnTo>
                      <a:pt x="37" y="69"/>
                    </a:lnTo>
                    <a:lnTo>
                      <a:pt x="38" y="72"/>
                    </a:lnTo>
                    <a:lnTo>
                      <a:pt x="41" y="74"/>
                    </a:lnTo>
                    <a:lnTo>
                      <a:pt x="60" y="48"/>
                    </a:lnTo>
                    <a:close/>
                  </a:path>
                </a:pathLst>
              </a:custGeom>
              <a:solidFill>
                <a:srgbClr val="000000"/>
              </a:solidFill>
              <a:ln w="9525">
                <a:noFill/>
                <a:round/>
                <a:headEnd/>
                <a:tailEnd/>
              </a:ln>
            </p:spPr>
            <p:txBody>
              <a:bodyPr>
                <a:prstTxWarp prst="textNoShape">
                  <a:avLst/>
                </a:prstTxWarp>
              </a:bodyPr>
              <a:lstStyle/>
              <a:p>
                <a:endParaRPr lang="en-US"/>
              </a:p>
            </p:txBody>
          </p:sp>
          <p:sp>
            <p:nvSpPr>
              <p:cNvPr id="62524" name="Freeform 106"/>
              <p:cNvSpPr>
                <a:spLocks/>
              </p:cNvSpPr>
              <p:nvPr/>
            </p:nvSpPr>
            <p:spPr bwMode="auto">
              <a:xfrm>
                <a:off x="7310438" y="5472113"/>
                <a:ext cx="23812" cy="14287"/>
              </a:xfrm>
              <a:custGeom>
                <a:avLst/>
                <a:gdLst>
                  <a:gd name="T0" fmla="*/ 2147483647 w 45"/>
                  <a:gd name="T1" fmla="*/ 2147483647 h 47"/>
                  <a:gd name="T2" fmla="*/ 2147483647 w 45"/>
                  <a:gd name="T3" fmla="*/ 2147483647 h 47"/>
                  <a:gd name="T4" fmla="*/ 2147483647 w 45"/>
                  <a:gd name="T5" fmla="*/ 0 h 47"/>
                  <a:gd name="T6" fmla="*/ 0 w 45"/>
                  <a:gd name="T7" fmla="*/ 2147483647 h 47"/>
                  <a:gd name="T8" fmla="*/ 2147483647 w 45"/>
                  <a:gd name="T9" fmla="*/ 2147483647 h 47"/>
                  <a:gd name="T10" fmla="*/ 2147483647 w 45"/>
                  <a:gd name="T11" fmla="*/ 2147483647 h 47"/>
                  <a:gd name="T12" fmla="*/ 2147483647 w 45"/>
                  <a:gd name="T13" fmla="*/ 2147483647 h 47"/>
                  <a:gd name="T14" fmla="*/ 0 60000 65536"/>
                  <a:gd name="T15" fmla="*/ 0 60000 65536"/>
                  <a:gd name="T16" fmla="*/ 0 60000 65536"/>
                  <a:gd name="T17" fmla="*/ 0 60000 65536"/>
                  <a:gd name="T18" fmla="*/ 0 60000 65536"/>
                  <a:gd name="T19" fmla="*/ 0 60000 65536"/>
                  <a:gd name="T20" fmla="*/ 0 60000 65536"/>
                  <a:gd name="T21" fmla="*/ 0 w 45"/>
                  <a:gd name="T22" fmla="*/ 0 h 47"/>
                  <a:gd name="T23" fmla="*/ 45 w 45"/>
                  <a:gd name="T24" fmla="*/ 47 h 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 h="47">
                    <a:moveTo>
                      <a:pt x="42" y="18"/>
                    </a:moveTo>
                    <a:lnTo>
                      <a:pt x="45" y="19"/>
                    </a:lnTo>
                    <a:lnTo>
                      <a:pt x="19" y="0"/>
                    </a:lnTo>
                    <a:lnTo>
                      <a:pt x="0" y="26"/>
                    </a:lnTo>
                    <a:lnTo>
                      <a:pt x="25" y="46"/>
                    </a:lnTo>
                    <a:lnTo>
                      <a:pt x="28" y="47"/>
                    </a:lnTo>
                    <a:lnTo>
                      <a:pt x="42" y="18"/>
                    </a:lnTo>
                    <a:close/>
                  </a:path>
                </a:pathLst>
              </a:custGeom>
              <a:solidFill>
                <a:srgbClr val="000000"/>
              </a:solidFill>
              <a:ln w="9525">
                <a:noFill/>
                <a:round/>
                <a:headEnd/>
                <a:tailEnd/>
              </a:ln>
            </p:spPr>
            <p:txBody>
              <a:bodyPr>
                <a:prstTxWarp prst="textNoShape">
                  <a:avLst/>
                </a:prstTxWarp>
              </a:bodyPr>
              <a:lstStyle/>
              <a:p>
                <a:endParaRPr lang="en-US"/>
              </a:p>
            </p:txBody>
          </p:sp>
          <p:sp>
            <p:nvSpPr>
              <p:cNvPr id="62525" name="Freeform 107"/>
              <p:cNvSpPr>
                <a:spLocks/>
              </p:cNvSpPr>
              <p:nvPr/>
            </p:nvSpPr>
            <p:spPr bwMode="auto">
              <a:xfrm>
                <a:off x="7326313" y="5478463"/>
                <a:ext cx="25400" cy="12700"/>
              </a:xfrm>
              <a:custGeom>
                <a:avLst/>
                <a:gdLst>
                  <a:gd name="T0" fmla="*/ 2147483647 w 43"/>
                  <a:gd name="T1" fmla="*/ 2147483647 h 45"/>
                  <a:gd name="T2" fmla="*/ 2147483647 w 43"/>
                  <a:gd name="T3" fmla="*/ 2147483647 h 45"/>
                  <a:gd name="T4" fmla="*/ 2147483647 w 43"/>
                  <a:gd name="T5" fmla="*/ 0 h 45"/>
                  <a:gd name="T6" fmla="*/ 0 w 43"/>
                  <a:gd name="T7" fmla="*/ 2147483647 h 45"/>
                  <a:gd name="T8" fmla="*/ 2147483647 w 43"/>
                  <a:gd name="T9" fmla="*/ 2147483647 h 45"/>
                  <a:gd name="T10" fmla="*/ 2147483647 w 43"/>
                  <a:gd name="T11" fmla="*/ 2147483647 h 45"/>
                  <a:gd name="T12" fmla="*/ 2147483647 w 43"/>
                  <a:gd name="T13" fmla="*/ 2147483647 h 45"/>
                  <a:gd name="T14" fmla="*/ 2147483647 w 43"/>
                  <a:gd name="T15" fmla="*/ 2147483647 h 45"/>
                  <a:gd name="T16" fmla="*/ 2147483647 w 43"/>
                  <a:gd name="T17" fmla="*/ 2147483647 h 45"/>
                  <a:gd name="T18" fmla="*/ 2147483647 w 43"/>
                  <a:gd name="T19" fmla="*/ 2147483647 h 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45"/>
                  <a:gd name="T32" fmla="*/ 43 w 43"/>
                  <a:gd name="T33" fmla="*/ 45 h 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45">
                    <a:moveTo>
                      <a:pt x="38" y="13"/>
                    </a:moveTo>
                    <a:lnTo>
                      <a:pt x="43" y="14"/>
                    </a:lnTo>
                    <a:lnTo>
                      <a:pt x="14" y="0"/>
                    </a:lnTo>
                    <a:lnTo>
                      <a:pt x="0" y="29"/>
                    </a:lnTo>
                    <a:lnTo>
                      <a:pt x="28" y="44"/>
                    </a:lnTo>
                    <a:lnTo>
                      <a:pt x="33" y="45"/>
                    </a:lnTo>
                    <a:lnTo>
                      <a:pt x="28" y="44"/>
                    </a:lnTo>
                    <a:lnTo>
                      <a:pt x="30" y="45"/>
                    </a:lnTo>
                    <a:lnTo>
                      <a:pt x="33" y="45"/>
                    </a:lnTo>
                    <a:lnTo>
                      <a:pt x="38" y="13"/>
                    </a:lnTo>
                    <a:close/>
                  </a:path>
                </a:pathLst>
              </a:custGeom>
              <a:solidFill>
                <a:srgbClr val="000000"/>
              </a:solidFill>
              <a:ln w="9525">
                <a:noFill/>
                <a:round/>
                <a:headEnd/>
                <a:tailEnd/>
              </a:ln>
            </p:spPr>
            <p:txBody>
              <a:bodyPr>
                <a:prstTxWarp prst="textNoShape">
                  <a:avLst/>
                </a:prstTxWarp>
              </a:bodyPr>
              <a:lstStyle/>
              <a:p>
                <a:endParaRPr lang="en-US"/>
              </a:p>
            </p:txBody>
          </p:sp>
          <p:sp>
            <p:nvSpPr>
              <p:cNvPr id="62526" name="Freeform 108"/>
              <p:cNvSpPr>
                <a:spLocks/>
              </p:cNvSpPr>
              <p:nvPr/>
            </p:nvSpPr>
            <p:spPr bwMode="auto">
              <a:xfrm>
                <a:off x="7345363" y="5481638"/>
                <a:ext cx="41275" cy="14287"/>
              </a:xfrm>
              <a:custGeom>
                <a:avLst/>
                <a:gdLst>
                  <a:gd name="T0" fmla="*/ 2147483647 w 69"/>
                  <a:gd name="T1" fmla="*/ 2147483647 h 47"/>
                  <a:gd name="T2" fmla="*/ 2147483647 w 69"/>
                  <a:gd name="T3" fmla="*/ 2147483647 h 47"/>
                  <a:gd name="T4" fmla="*/ 2147483647 w 69"/>
                  <a:gd name="T5" fmla="*/ 0 h 47"/>
                  <a:gd name="T6" fmla="*/ 0 w 69"/>
                  <a:gd name="T7" fmla="*/ 2147483647 h 47"/>
                  <a:gd name="T8" fmla="*/ 2147483647 w 69"/>
                  <a:gd name="T9" fmla="*/ 2147483647 h 47"/>
                  <a:gd name="T10" fmla="*/ 2147483647 w 69"/>
                  <a:gd name="T11" fmla="*/ 2147483647 h 47"/>
                  <a:gd name="T12" fmla="*/ 2147483647 w 69"/>
                  <a:gd name="T13" fmla="*/ 2147483647 h 47"/>
                  <a:gd name="T14" fmla="*/ 2147483647 w 69"/>
                  <a:gd name="T15" fmla="*/ 2147483647 h 47"/>
                  <a:gd name="T16" fmla="*/ 2147483647 w 69"/>
                  <a:gd name="T17" fmla="*/ 2147483647 h 47"/>
                  <a:gd name="T18" fmla="*/ 2147483647 w 69"/>
                  <a:gd name="T19" fmla="*/ 2147483647 h 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9"/>
                  <a:gd name="T31" fmla="*/ 0 h 47"/>
                  <a:gd name="T32" fmla="*/ 69 w 69"/>
                  <a:gd name="T33" fmla="*/ 47 h 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9" h="47">
                    <a:moveTo>
                      <a:pt x="66" y="14"/>
                    </a:moveTo>
                    <a:lnTo>
                      <a:pt x="69" y="14"/>
                    </a:lnTo>
                    <a:lnTo>
                      <a:pt x="5" y="0"/>
                    </a:lnTo>
                    <a:lnTo>
                      <a:pt x="0" y="32"/>
                    </a:lnTo>
                    <a:lnTo>
                      <a:pt x="65" y="45"/>
                    </a:lnTo>
                    <a:lnTo>
                      <a:pt x="68" y="45"/>
                    </a:lnTo>
                    <a:lnTo>
                      <a:pt x="65" y="45"/>
                    </a:lnTo>
                    <a:lnTo>
                      <a:pt x="67" y="47"/>
                    </a:lnTo>
                    <a:lnTo>
                      <a:pt x="68" y="45"/>
                    </a:lnTo>
                    <a:lnTo>
                      <a:pt x="66" y="14"/>
                    </a:lnTo>
                    <a:close/>
                  </a:path>
                </a:pathLst>
              </a:custGeom>
              <a:solidFill>
                <a:srgbClr val="000000"/>
              </a:solidFill>
              <a:ln w="9525">
                <a:noFill/>
                <a:round/>
                <a:headEnd/>
                <a:tailEnd/>
              </a:ln>
            </p:spPr>
            <p:txBody>
              <a:bodyPr>
                <a:prstTxWarp prst="textNoShape">
                  <a:avLst/>
                </a:prstTxWarp>
              </a:bodyPr>
              <a:lstStyle/>
              <a:p>
                <a:endParaRPr lang="en-US"/>
              </a:p>
            </p:txBody>
          </p:sp>
          <p:sp>
            <p:nvSpPr>
              <p:cNvPr id="62527" name="Freeform 109"/>
              <p:cNvSpPr>
                <a:spLocks/>
              </p:cNvSpPr>
              <p:nvPr/>
            </p:nvSpPr>
            <p:spPr bwMode="auto">
              <a:xfrm>
                <a:off x="7383463" y="5484813"/>
                <a:ext cx="23812" cy="9525"/>
              </a:xfrm>
              <a:custGeom>
                <a:avLst/>
                <a:gdLst>
                  <a:gd name="T0" fmla="*/ 2147483647 w 40"/>
                  <a:gd name="T1" fmla="*/ 0 h 35"/>
                  <a:gd name="T2" fmla="*/ 2147483647 w 40"/>
                  <a:gd name="T3" fmla="*/ 0 h 35"/>
                  <a:gd name="T4" fmla="*/ 0 w 40"/>
                  <a:gd name="T5" fmla="*/ 2147483647 h 35"/>
                  <a:gd name="T6" fmla="*/ 2147483647 w 40"/>
                  <a:gd name="T7" fmla="*/ 2147483647 h 35"/>
                  <a:gd name="T8" fmla="*/ 2147483647 w 40"/>
                  <a:gd name="T9" fmla="*/ 2147483647 h 35"/>
                  <a:gd name="T10" fmla="*/ 2147483647 w 40"/>
                  <a:gd name="T11" fmla="*/ 2147483647 h 35"/>
                  <a:gd name="T12" fmla="*/ 2147483647 w 40"/>
                  <a:gd name="T13" fmla="*/ 2147483647 h 35"/>
                  <a:gd name="T14" fmla="*/ 2147483647 w 40"/>
                  <a:gd name="T15" fmla="*/ 2147483647 h 35"/>
                  <a:gd name="T16" fmla="*/ 2147483647 w 40"/>
                  <a:gd name="T17" fmla="*/ 2147483647 h 35"/>
                  <a:gd name="T18" fmla="*/ 2147483647 w 40"/>
                  <a:gd name="T19" fmla="*/ 0 h 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35"/>
                  <a:gd name="T32" fmla="*/ 40 w 40"/>
                  <a:gd name="T33" fmla="*/ 35 h 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35">
                    <a:moveTo>
                      <a:pt x="30" y="0"/>
                    </a:moveTo>
                    <a:lnTo>
                      <a:pt x="34" y="0"/>
                    </a:lnTo>
                    <a:lnTo>
                      <a:pt x="0" y="4"/>
                    </a:lnTo>
                    <a:lnTo>
                      <a:pt x="2" y="35"/>
                    </a:lnTo>
                    <a:lnTo>
                      <a:pt x="36" y="32"/>
                    </a:lnTo>
                    <a:lnTo>
                      <a:pt x="40" y="32"/>
                    </a:lnTo>
                    <a:lnTo>
                      <a:pt x="36" y="32"/>
                    </a:lnTo>
                    <a:lnTo>
                      <a:pt x="38" y="32"/>
                    </a:lnTo>
                    <a:lnTo>
                      <a:pt x="40" y="32"/>
                    </a:lnTo>
                    <a:lnTo>
                      <a:pt x="30" y="0"/>
                    </a:lnTo>
                    <a:close/>
                  </a:path>
                </a:pathLst>
              </a:custGeom>
              <a:solidFill>
                <a:srgbClr val="000000"/>
              </a:solidFill>
              <a:ln w="9525">
                <a:noFill/>
                <a:round/>
                <a:headEnd/>
                <a:tailEnd/>
              </a:ln>
            </p:spPr>
            <p:txBody>
              <a:bodyPr>
                <a:prstTxWarp prst="textNoShape">
                  <a:avLst/>
                </a:prstTxWarp>
              </a:bodyPr>
              <a:lstStyle/>
              <a:p>
                <a:endParaRPr lang="en-US"/>
              </a:p>
            </p:txBody>
          </p:sp>
          <p:sp>
            <p:nvSpPr>
              <p:cNvPr id="62528" name="Freeform 110"/>
              <p:cNvSpPr>
                <a:spLocks/>
              </p:cNvSpPr>
              <p:nvPr/>
            </p:nvSpPr>
            <p:spPr bwMode="auto">
              <a:xfrm>
                <a:off x="7402513" y="5481638"/>
                <a:ext cx="25400" cy="12700"/>
              </a:xfrm>
              <a:custGeom>
                <a:avLst/>
                <a:gdLst>
                  <a:gd name="T0" fmla="*/ 2147483647 w 44"/>
                  <a:gd name="T1" fmla="*/ 2147483647 h 42"/>
                  <a:gd name="T2" fmla="*/ 2147483647 w 44"/>
                  <a:gd name="T3" fmla="*/ 0 h 42"/>
                  <a:gd name="T4" fmla="*/ 0 w 44"/>
                  <a:gd name="T5" fmla="*/ 2147483647 h 42"/>
                  <a:gd name="T6" fmla="*/ 2147483647 w 44"/>
                  <a:gd name="T7" fmla="*/ 2147483647 h 42"/>
                  <a:gd name="T8" fmla="*/ 2147483647 w 44"/>
                  <a:gd name="T9" fmla="*/ 2147483647 h 42"/>
                  <a:gd name="T10" fmla="*/ 2147483647 w 44"/>
                  <a:gd name="T11" fmla="*/ 2147483647 h 42"/>
                  <a:gd name="T12" fmla="*/ 2147483647 w 44"/>
                  <a:gd name="T13" fmla="*/ 2147483647 h 42"/>
                  <a:gd name="T14" fmla="*/ 0 60000 65536"/>
                  <a:gd name="T15" fmla="*/ 0 60000 65536"/>
                  <a:gd name="T16" fmla="*/ 0 60000 65536"/>
                  <a:gd name="T17" fmla="*/ 0 60000 65536"/>
                  <a:gd name="T18" fmla="*/ 0 60000 65536"/>
                  <a:gd name="T19" fmla="*/ 0 60000 65536"/>
                  <a:gd name="T20" fmla="*/ 0 60000 65536"/>
                  <a:gd name="T21" fmla="*/ 0 w 44"/>
                  <a:gd name="T22" fmla="*/ 0 h 42"/>
                  <a:gd name="T23" fmla="*/ 44 w 44"/>
                  <a:gd name="T24" fmla="*/ 42 h 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42">
                    <a:moveTo>
                      <a:pt x="30" y="1"/>
                    </a:moveTo>
                    <a:lnTo>
                      <a:pt x="32" y="0"/>
                    </a:lnTo>
                    <a:lnTo>
                      <a:pt x="0" y="10"/>
                    </a:lnTo>
                    <a:lnTo>
                      <a:pt x="10" y="42"/>
                    </a:lnTo>
                    <a:lnTo>
                      <a:pt x="42" y="32"/>
                    </a:lnTo>
                    <a:lnTo>
                      <a:pt x="44" y="31"/>
                    </a:lnTo>
                    <a:lnTo>
                      <a:pt x="30" y="1"/>
                    </a:lnTo>
                    <a:close/>
                  </a:path>
                </a:pathLst>
              </a:custGeom>
              <a:solidFill>
                <a:srgbClr val="000000"/>
              </a:solidFill>
              <a:ln w="9525">
                <a:noFill/>
                <a:round/>
                <a:headEnd/>
                <a:tailEnd/>
              </a:ln>
            </p:spPr>
            <p:txBody>
              <a:bodyPr>
                <a:prstTxWarp prst="textNoShape">
                  <a:avLst/>
                </a:prstTxWarp>
              </a:bodyPr>
              <a:lstStyle/>
              <a:p>
                <a:endParaRPr lang="en-US"/>
              </a:p>
            </p:txBody>
          </p:sp>
          <p:sp>
            <p:nvSpPr>
              <p:cNvPr id="62529" name="Freeform 111"/>
              <p:cNvSpPr>
                <a:spLocks/>
              </p:cNvSpPr>
              <p:nvPr/>
            </p:nvSpPr>
            <p:spPr bwMode="auto">
              <a:xfrm>
                <a:off x="7416800" y="5478463"/>
                <a:ext cx="28575" cy="12700"/>
              </a:xfrm>
              <a:custGeom>
                <a:avLst/>
                <a:gdLst>
                  <a:gd name="T0" fmla="*/ 2147483647 w 46"/>
                  <a:gd name="T1" fmla="*/ 2147483647 h 44"/>
                  <a:gd name="T2" fmla="*/ 2147483647 w 46"/>
                  <a:gd name="T3" fmla="*/ 0 h 44"/>
                  <a:gd name="T4" fmla="*/ 0 w 46"/>
                  <a:gd name="T5" fmla="*/ 2147483647 h 44"/>
                  <a:gd name="T6" fmla="*/ 2147483647 w 46"/>
                  <a:gd name="T7" fmla="*/ 2147483647 h 44"/>
                  <a:gd name="T8" fmla="*/ 2147483647 w 46"/>
                  <a:gd name="T9" fmla="*/ 2147483647 h 44"/>
                  <a:gd name="T10" fmla="*/ 2147483647 w 46"/>
                  <a:gd name="T11" fmla="*/ 2147483647 h 44"/>
                  <a:gd name="T12" fmla="*/ 2147483647 w 46"/>
                  <a:gd name="T13" fmla="*/ 2147483647 h 44"/>
                  <a:gd name="T14" fmla="*/ 2147483647 w 46"/>
                  <a:gd name="T15" fmla="*/ 2147483647 h 44"/>
                  <a:gd name="T16" fmla="*/ 2147483647 w 46"/>
                  <a:gd name="T17" fmla="*/ 2147483647 h 44"/>
                  <a:gd name="T18" fmla="*/ 2147483647 w 46"/>
                  <a:gd name="T19" fmla="*/ 2147483647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44"/>
                  <a:gd name="T32" fmla="*/ 46 w 46"/>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44">
                    <a:moveTo>
                      <a:pt x="26" y="2"/>
                    </a:moveTo>
                    <a:lnTo>
                      <a:pt x="29" y="0"/>
                    </a:lnTo>
                    <a:lnTo>
                      <a:pt x="0" y="14"/>
                    </a:lnTo>
                    <a:lnTo>
                      <a:pt x="14" y="44"/>
                    </a:lnTo>
                    <a:lnTo>
                      <a:pt x="44" y="29"/>
                    </a:lnTo>
                    <a:lnTo>
                      <a:pt x="46" y="27"/>
                    </a:lnTo>
                    <a:lnTo>
                      <a:pt x="44" y="29"/>
                    </a:lnTo>
                    <a:lnTo>
                      <a:pt x="45" y="28"/>
                    </a:lnTo>
                    <a:lnTo>
                      <a:pt x="46" y="27"/>
                    </a:lnTo>
                    <a:lnTo>
                      <a:pt x="26" y="2"/>
                    </a:lnTo>
                    <a:close/>
                  </a:path>
                </a:pathLst>
              </a:custGeom>
              <a:solidFill>
                <a:srgbClr val="000000"/>
              </a:solidFill>
              <a:ln w="9525">
                <a:noFill/>
                <a:round/>
                <a:headEnd/>
                <a:tailEnd/>
              </a:ln>
            </p:spPr>
            <p:txBody>
              <a:bodyPr>
                <a:prstTxWarp prst="textNoShape">
                  <a:avLst/>
                </a:prstTxWarp>
              </a:bodyPr>
              <a:lstStyle/>
              <a:p>
                <a:endParaRPr lang="en-US"/>
              </a:p>
            </p:txBody>
          </p:sp>
          <p:sp>
            <p:nvSpPr>
              <p:cNvPr id="62530" name="Freeform 112"/>
              <p:cNvSpPr>
                <a:spLocks/>
              </p:cNvSpPr>
              <p:nvPr/>
            </p:nvSpPr>
            <p:spPr bwMode="auto">
              <a:xfrm>
                <a:off x="7434263" y="5472113"/>
                <a:ext cx="23812" cy="12700"/>
              </a:xfrm>
              <a:custGeom>
                <a:avLst/>
                <a:gdLst>
                  <a:gd name="T0" fmla="*/ 2147483647 w 47"/>
                  <a:gd name="T1" fmla="*/ 2147483647 h 44"/>
                  <a:gd name="T2" fmla="*/ 2147483647 w 47"/>
                  <a:gd name="T3" fmla="*/ 0 h 44"/>
                  <a:gd name="T4" fmla="*/ 0 w 47"/>
                  <a:gd name="T5" fmla="*/ 2147483647 h 44"/>
                  <a:gd name="T6" fmla="*/ 2147483647 w 47"/>
                  <a:gd name="T7" fmla="*/ 2147483647 h 44"/>
                  <a:gd name="T8" fmla="*/ 2147483647 w 47"/>
                  <a:gd name="T9" fmla="*/ 2147483647 h 44"/>
                  <a:gd name="T10" fmla="*/ 2147483647 w 47"/>
                  <a:gd name="T11" fmla="*/ 2147483647 h 44"/>
                  <a:gd name="T12" fmla="*/ 2147483647 w 47"/>
                  <a:gd name="T13" fmla="*/ 2147483647 h 44"/>
                  <a:gd name="T14" fmla="*/ 2147483647 w 47"/>
                  <a:gd name="T15" fmla="*/ 2147483647 h 44"/>
                  <a:gd name="T16" fmla="*/ 2147483647 w 47"/>
                  <a:gd name="T17" fmla="*/ 2147483647 h 44"/>
                  <a:gd name="T18" fmla="*/ 2147483647 w 47"/>
                  <a:gd name="T19" fmla="*/ 2147483647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
                  <a:gd name="T31" fmla="*/ 0 h 44"/>
                  <a:gd name="T32" fmla="*/ 47 w 47"/>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 h="44">
                    <a:moveTo>
                      <a:pt x="22" y="1"/>
                    </a:moveTo>
                    <a:lnTo>
                      <a:pt x="25" y="0"/>
                    </a:lnTo>
                    <a:lnTo>
                      <a:pt x="0" y="19"/>
                    </a:lnTo>
                    <a:lnTo>
                      <a:pt x="20" y="44"/>
                    </a:lnTo>
                    <a:lnTo>
                      <a:pt x="44" y="24"/>
                    </a:lnTo>
                    <a:lnTo>
                      <a:pt x="47" y="23"/>
                    </a:lnTo>
                    <a:lnTo>
                      <a:pt x="44" y="24"/>
                    </a:lnTo>
                    <a:lnTo>
                      <a:pt x="46" y="24"/>
                    </a:lnTo>
                    <a:lnTo>
                      <a:pt x="47" y="23"/>
                    </a:lnTo>
                    <a:lnTo>
                      <a:pt x="22" y="1"/>
                    </a:lnTo>
                    <a:close/>
                  </a:path>
                </a:pathLst>
              </a:custGeom>
              <a:solidFill>
                <a:srgbClr val="000000"/>
              </a:solidFill>
              <a:ln w="9525">
                <a:noFill/>
                <a:round/>
                <a:headEnd/>
                <a:tailEnd/>
              </a:ln>
            </p:spPr>
            <p:txBody>
              <a:bodyPr>
                <a:prstTxWarp prst="textNoShape">
                  <a:avLst/>
                </a:prstTxWarp>
              </a:bodyPr>
              <a:lstStyle/>
              <a:p>
                <a:endParaRPr lang="en-US"/>
              </a:p>
            </p:txBody>
          </p:sp>
          <p:sp>
            <p:nvSpPr>
              <p:cNvPr id="62531" name="Freeform 113"/>
              <p:cNvSpPr>
                <a:spLocks/>
              </p:cNvSpPr>
              <p:nvPr/>
            </p:nvSpPr>
            <p:spPr bwMode="auto">
              <a:xfrm>
                <a:off x="7445375" y="5465763"/>
                <a:ext cx="26988" cy="14287"/>
              </a:xfrm>
              <a:custGeom>
                <a:avLst/>
                <a:gdLst>
                  <a:gd name="T0" fmla="*/ 2147483647 w 48"/>
                  <a:gd name="T1" fmla="*/ 2147483647 h 46"/>
                  <a:gd name="T2" fmla="*/ 2147483647 w 48"/>
                  <a:gd name="T3" fmla="*/ 0 h 46"/>
                  <a:gd name="T4" fmla="*/ 0 w 48"/>
                  <a:gd name="T5" fmla="*/ 2147483647 h 46"/>
                  <a:gd name="T6" fmla="*/ 2147483647 w 48"/>
                  <a:gd name="T7" fmla="*/ 2147483647 h 46"/>
                  <a:gd name="T8" fmla="*/ 2147483647 w 48"/>
                  <a:gd name="T9" fmla="*/ 2147483647 h 46"/>
                  <a:gd name="T10" fmla="*/ 2147483647 w 48"/>
                  <a:gd name="T11" fmla="*/ 2147483647 h 46"/>
                  <a:gd name="T12" fmla="*/ 2147483647 w 48"/>
                  <a:gd name="T13" fmla="*/ 2147483647 h 46"/>
                  <a:gd name="T14" fmla="*/ 2147483647 w 48"/>
                  <a:gd name="T15" fmla="*/ 2147483647 h 46"/>
                  <a:gd name="T16" fmla="*/ 2147483647 w 48"/>
                  <a:gd name="T17" fmla="*/ 2147483647 h 46"/>
                  <a:gd name="T18" fmla="*/ 2147483647 w 48"/>
                  <a:gd name="T19" fmla="*/ 2147483647 h 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8"/>
                  <a:gd name="T31" fmla="*/ 0 h 46"/>
                  <a:gd name="T32" fmla="*/ 48 w 48"/>
                  <a:gd name="T33" fmla="*/ 46 h 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8" h="46">
                    <a:moveTo>
                      <a:pt x="19" y="3"/>
                    </a:moveTo>
                    <a:lnTo>
                      <a:pt x="21" y="0"/>
                    </a:lnTo>
                    <a:lnTo>
                      <a:pt x="0" y="24"/>
                    </a:lnTo>
                    <a:lnTo>
                      <a:pt x="25" y="46"/>
                    </a:lnTo>
                    <a:lnTo>
                      <a:pt x="46" y="22"/>
                    </a:lnTo>
                    <a:lnTo>
                      <a:pt x="48" y="18"/>
                    </a:lnTo>
                    <a:lnTo>
                      <a:pt x="46" y="22"/>
                    </a:lnTo>
                    <a:lnTo>
                      <a:pt x="47" y="19"/>
                    </a:lnTo>
                    <a:lnTo>
                      <a:pt x="48" y="18"/>
                    </a:lnTo>
                    <a:lnTo>
                      <a:pt x="19" y="3"/>
                    </a:lnTo>
                    <a:close/>
                  </a:path>
                </a:pathLst>
              </a:custGeom>
              <a:solidFill>
                <a:srgbClr val="000000"/>
              </a:solidFill>
              <a:ln w="9525">
                <a:noFill/>
                <a:round/>
                <a:headEnd/>
                <a:tailEnd/>
              </a:ln>
            </p:spPr>
            <p:txBody>
              <a:bodyPr>
                <a:prstTxWarp prst="textNoShape">
                  <a:avLst/>
                </a:prstTxWarp>
              </a:bodyPr>
              <a:lstStyle/>
              <a:p>
                <a:endParaRPr lang="en-US"/>
              </a:p>
            </p:txBody>
          </p:sp>
          <p:sp>
            <p:nvSpPr>
              <p:cNvPr id="62532" name="Freeform 114"/>
              <p:cNvSpPr>
                <a:spLocks/>
              </p:cNvSpPr>
              <p:nvPr/>
            </p:nvSpPr>
            <p:spPr bwMode="auto">
              <a:xfrm>
                <a:off x="7456488" y="5459413"/>
                <a:ext cx="26987" cy="11112"/>
              </a:xfrm>
              <a:custGeom>
                <a:avLst/>
                <a:gdLst>
                  <a:gd name="T0" fmla="*/ 2147483647 w 45"/>
                  <a:gd name="T1" fmla="*/ 2147483647 h 43"/>
                  <a:gd name="T2" fmla="*/ 2147483647 w 45"/>
                  <a:gd name="T3" fmla="*/ 0 h 43"/>
                  <a:gd name="T4" fmla="*/ 0 w 45"/>
                  <a:gd name="T5" fmla="*/ 2147483647 h 43"/>
                  <a:gd name="T6" fmla="*/ 2147483647 w 45"/>
                  <a:gd name="T7" fmla="*/ 2147483647 h 43"/>
                  <a:gd name="T8" fmla="*/ 2147483647 w 45"/>
                  <a:gd name="T9" fmla="*/ 2147483647 h 43"/>
                  <a:gd name="T10" fmla="*/ 2147483647 w 45"/>
                  <a:gd name="T11" fmla="*/ 2147483647 h 43"/>
                  <a:gd name="T12" fmla="*/ 2147483647 w 45"/>
                  <a:gd name="T13" fmla="*/ 2147483647 h 43"/>
                  <a:gd name="T14" fmla="*/ 0 60000 65536"/>
                  <a:gd name="T15" fmla="*/ 0 60000 65536"/>
                  <a:gd name="T16" fmla="*/ 0 60000 65536"/>
                  <a:gd name="T17" fmla="*/ 0 60000 65536"/>
                  <a:gd name="T18" fmla="*/ 0 60000 65536"/>
                  <a:gd name="T19" fmla="*/ 0 60000 65536"/>
                  <a:gd name="T20" fmla="*/ 0 60000 65536"/>
                  <a:gd name="T21" fmla="*/ 0 w 45"/>
                  <a:gd name="T22" fmla="*/ 0 h 43"/>
                  <a:gd name="T23" fmla="*/ 45 w 45"/>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 h="43">
                    <a:moveTo>
                      <a:pt x="13" y="3"/>
                    </a:moveTo>
                    <a:lnTo>
                      <a:pt x="14" y="0"/>
                    </a:lnTo>
                    <a:lnTo>
                      <a:pt x="0" y="28"/>
                    </a:lnTo>
                    <a:lnTo>
                      <a:pt x="29" y="43"/>
                    </a:lnTo>
                    <a:lnTo>
                      <a:pt x="44" y="15"/>
                    </a:lnTo>
                    <a:lnTo>
                      <a:pt x="45" y="12"/>
                    </a:lnTo>
                    <a:lnTo>
                      <a:pt x="13" y="3"/>
                    </a:lnTo>
                    <a:close/>
                  </a:path>
                </a:pathLst>
              </a:custGeom>
              <a:solidFill>
                <a:srgbClr val="000000"/>
              </a:solidFill>
              <a:ln w="9525">
                <a:noFill/>
                <a:round/>
                <a:headEnd/>
                <a:tailEnd/>
              </a:ln>
            </p:spPr>
            <p:txBody>
              <a:bodyPr>
                <a:prstTxWarp prst="textNoShape">
                  <a:avLst/>
                </a:prstTxWarp>
              </a:bodyPr>
              <a:lstStyle/>
              <a:p>
                <a:endParaRPr lang="en-US"/>
              </a:p>
            </p:txBody>
          </p:sp>
          <p:sp>
            <p:nvSpPr>
              <p:cNvPr id="62533" name="Freeform 115"/>
              <p:cNvSpPr>
                <a:spLocks/>
              </p:cNvSpPr>
              <p:nvPr/>
            </p:nvSpPr>
            <p:spPr bwMode="auto">
              <a:xfrm>
                <a:off x="7464425" y="5449888"/>
                <a:ext cx="22225" cy="12700"/>
              </a:xfrm>
              <a:custGeom>
                <a:avLst/>
                <a:gdLst>
                  <a:gd name="T0" fmla="*/ 2147483647 w 42"/>
                  <a:gd name="T1" fmla="*/ 2147483647 h 40"/>
                  <a:gd name="T2" fmla="*/ 2147483647 w 42"/>
                  <a:gd name="T3" fmla="*/ 0 h 40"/>
                  <a:gd name="T4" fmla="*/ 0 w 42"/>
                  <a:gd name="T5" fmla="*/ 2147483647 h 40"/>
                  <a:gd name="T6" fmla="*/ 2147483647 w 42"/>
                  <a:gd name="T7" fmla="*/ 2147483647 h 40"/>
                  <a:gd name="T8" fmla="*/ 2147483647 w 42"/>
                  <a:gd name="T9" fmla="*/ 2147483647 h 40"/>
                  <a:gd name="T10" fmla="*/ 2147483647 w 42"/>
                  <a:gd name="T11" fmla="*/ 2147483647 h 40"/>
                  <a:gd name="T12" fmla="*/ 2147483647 w 42"/>
                  <a:gd name="T13" fmla="*/ 2147483647 h 40"/>
                  <a:gd name="T14" fmla="*/ 2147483647 w 42"/>
                  <a:gd name="T15" fmla="*/ 2147483647 h 40"/>
                  <a:gd name="T16" fmla="*/ 2147483647 w 42"/>
                  <a:gd name="T17" fmla="*/ 2147483647 h 40"/>
                  <a:gd name="T18" fmla="*/ 2147483647 w 42"/>
                  <a:gd name="T19" fmla="*/ 2147483647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40"/>
                  <a:gd name="T32" fmla="*/ 42 w 42"/>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40">
                    <a:moveTo>
                      <a:pt x="10" y="4"/>
                    </a:moveTo>
                    <a:lnTo>
                      <a:pt x="10" y="0"/>
                    </a:lnTo>
                    <a:lnTo>
                      <a:pt x="0" y="31"/>
                    </a:lnTo>
                    <a:lnTo>
                      <a:pt x="32" y="40"/>
                    </a:lnTo>
                    <a:lnTo>
                      <a:pt x="42" y="10"/>
                    </a:lnTo>
                    <a:lnTo>
                      <a:pt x="42" y="6"/>
                    </a:lnTo>
                    <a:lnTo>
                      <a:pt x="42" y="10"/>
                    </a:lnTo>
                    <a:lnTo>
                      <a:pt x="42" y="7"/>
                    </a:lnTo>
                    <a:lnTo>
                      <a:pt x="42" y="6"/>
                    </a:lnTo>
                    <a:lnTo>
                      <a:pt x="10" y="4"/>
                    </a:lnTo>
                    <a:close/>
                  </a:path>
                </a:pathLst>
              </a:custGeom>
              <a:solidFill>
                <a:srgbClr val="000000"/>
              </a:solidFill>
              <a:ln w="9525">
                <a:noFill/>
                <a:round/>
                <a:headEnd/>
                <a:tailEnd/>
              </a:ln>
            </p:spPr>
            <p:txBody>
              <a:bodyPr>
                <a:prstTxWarp prst="textNoShape">
                  <a:avLst/>
                </a:prstTxWarp>
              </a:bodyPr>
              <a:lstStyle/>
              <a:p>
                <a:endParaRPr lang="en-US"/>
              </a:p>
            </p:txBody>
          </p:sp>
          <p:sp>
            <p:nvSpPr>
              <p:cNvPr id="62534" name="Freeform 116"/>
              <p:cNvSpPr>
                <a:spLocks/>
              </p:cNvSpPr>
              <p:nvPr/>
            </p:nvSpPr>
            <p:spPr bwMode="auto">
              <a:xfrm>
                <a:off x="7470775" y="5441950"/>
                <a:ext cx="20638" cy="9525"/>
              </a:xfrm>
              <a:custGeom>
                <a:avLst/>
                <a:gdLst>
                  <a:gd name="T0" fmla="*/ 2147483647 w 37"/>
                  <a:gd name="T1" fmla="*/ 2147483647 h 35"/>
                  <a:gd name="T2" fmla="*/ 2147483647 w 37"/>
                  <a:gd name="T3" fmla="*/ 0 h 35"/>
                  <a:gd name="T4" fmla="*/ 0 w 37"/>
                  <a:gd name="T5" fmla="*/ 2147483647 h 35"/>
                  <a:gd name="T6" fmla="*/ 2147483647 w 37"/>
                  <a:gd name="T7" fmla="*/ 2147483647 h 35"/>
                  <a:gd name="T8" fmla="*/ 2147483647 w 37"/>
                  <a:gd name="T9" fmla="*/ 2147483647 h 35"/>
                  <a:gd name="T10" fmla="*/ 2147483647 w 37"/>
                  <a:gd name="T11" fmla="*/ 2147483647 h 35"/>
                  <a:gd name="T12" fmla="*/ 2147483647 w 37"/>
                  <a:gd name="T13" fmla="*/ 2147483647 h 35"/>
                  <a:gd name="T14" fmla="*/ 0 60000 65536"/>
                  <a:gd name="T15" fmla="*/ 0 60000 65536"/>
                  <a:gd name="T16" fmla="*/ 0 60000 65536"/>
                  <a:gd name="T17" fmla="*/ 0 60000 65536"/>
                  <a:gd name="T18" fmla="*/ 0 60000 65536"/>
                  <a:gd name="T19" fmla="*/ 0 60000 65536"/>
                  <a:gd name="T20" fmla="*/ 0 60000 65536"/>
                  <a:gd name="T21" fmla="*/ 0 w 37"/>
                  <a:gd name="T22" fmla="*/ 0 h 35"/>
                  <a:gd name="T23" fmla="*/ 37 w 37"/>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35">
                    <a:moveTo>
                      <a:pt x="2" y="1"/>
                    </a:moveTo>
                    <a:lnTo>
                      <a:pt x="4" y="0"/>
                    </a:lnTo>
                    <a:lnTo>
                      <a:pt x="0" y="33"/>
                    </a:lnTo>
                    <a:lnTo>
                      <a:pt x="32" y="35"/>
                    </a:lnTo>
                    <a:lnTo>
                      <a:pt x="35" y="2"/>
                    </a:lnTo>
                    <a:lnTo>
                      <a:pt x="37" y="1"/>
                    </a:lnTo>
                    <a:lnTo>
                      <a:pt x="2" y="1"/>
                    </a:lnTo>
                    <a:close/>
                  </a:path>
                </a:pathLst>
              </a:custGeom>
              <a:solidFill>
                <a:srgbClr val="000000"/>
              </a:solidFill>
              <a:ln w="9525">
                <a:noFill/>
                <a:round/>
                <a:headEnd/>
                <a:tailEnd/>
              </a:ln>
            </p:spPr>
            <p:txBody>
              <a:bodyPr>
                <a:prstTxWarp prst="textNoShape">
                  <a:avLst/>
                </a:prstTxWarp>
              </a:bodyPr>
              <a:lstStyle/>
              <a:p>
                <a:endParaRPr lang="en-US"/>
              </a:p>
            </p:txBody>
          </p:sp>
          <p:sp>
            <p:nvSpPr>
              <p:cNvPr id="62535" name="Freeform 117"/>
              <p:cNvSpPr>
                <a:spLocks/>
              </p:cNvSpPr>
              <p:nvPr/>
            </p:nvSpPr>
            <p:spPr bwMode="auto">
              <a:xfrm>
                <a:off x="7470775" y="5384800"/>
                <a:ext cx="20638" cy="57150"/>
              </a:xfrm>
              <a:custGeom>
                <a:avLst/>
                <a:gdLst>
                  <a:gd name="T0" fmla="*/ 2147483647 w 35"/>
                  <a:gd name="T1" fmla="*/ 2147483647 h 193"/>
                  <a:gd name="T2" fmla="*/ 0 w 35"/>
                  <a:gd name="T3" fmla="*/ 2147483647 h 193"/>
                  <a:gd name="T4" fmla="*/ 0 w 35"/>
                  <a:gd name="T5" fmla="*/ 2147483647 h 193"/>
                  <a:gd name="T6" fmla="*/ 2147483647 w 35"/>
                  <a:gd name="T7" fmla="*/ 2147483647 h 193"/>
                  <a:gd name="T8" fmla="*/ 2147483647 w 35"/>
                  <a:gd name="T9" fmla="*/ 2147483647 h 193"/>
                  <a:gd name="T10" fmla="*/ 2147483647 w 35"/>
                  <a:gd name="T11" fmla="*/ 0 h 193"/>
                  <a:gd name="T12" fmla="*/ 2147483647 w 35"/>
                  <a:gd name="T13" fmla="*/ 2147483647 h 193"/>
                  <a:gd name="T14" fmla="*/ 0 60000 65536"/>
                  <a:gd name="T15" fmla="*/ 0 60000 65536"/>
                  <a:gd name="T16" fmla="*/ 0 60000 65536"/>
                  <a:gd name="T17" fmla="*/ 0 60000 65536"/>
                  <a:gd name="T18" fmla="*/ 0 60000 65536"/>
                  <a:gd name="T19" fmla="*/ 0 60000 65536"/>
                  <a:gd name="T20" fmla="*/ 0 60000 65536"/>
                  <a:gd name="T21" fmla="*/ 0 w 35"/>
                  <a:gd name="T22" fmla="*/ 0 h 193"/>
                  <a:gd name="T23" fmla="*/ 35 w 35"/>
                  <a:gd name="T24" fmla="*/ 193 h 1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193">
                    <a:moveTo>
                      <a:pt x="2" y="2"/>
                    </a:moveTo>
                    <a:lnTo>
                      <a:pt x="0" y="1"/>
                    </a:lnTo>
                    <a:lnTo>
                      <a:pt x="0" y="193"/>
                    </a:lnTo>
                    <a:lnTo>
                      <a:pt x="35" y="193"/>
                    </a:lnTo>
                    <a:lnTo>
                      <a:pt x="35" y="1"/>
                    </a:lnTo>
                    <a:lnTo>
                      <a:pt x="33" y="0"/>
                    </a:lnTo>
                    <a:lnTo>
                      <a:pt x="2" y="2"/>
                    </a:lnTo>
                    <a:close/>
                  </a:path>
                </a:pathLst>
              </a:custGeom>
              <a:solidFill>
                <a:srgbClr val="000000"/>
              </a:solidFill>
              <a:ln w="9525">
                <a:noFill/>
                <a:round/>
                <a:headEnd/>
                <a:tailEnd/>
              </a:ln>
            </p:spPr>
            <p:txBody>
              <a:bodyPr>
                <a:prstTxWarp prst="textNoShape">
                  <a:avLst/>
                </a:prstTxWarp>
              </a:bodyPr>
              <a:lstStyle/>
              <a:p>
                <a:endParaRPr lang="en-US"/>
              </a:p>
            </p:txBody>
          </p:sp>
          <p:sp>
            <p:nvSpPr>
              <p:cNvPr id="62536" name="Freeform 118"/>
              <p:cNvSpPr>
                <a:spLocks/>
              </p:cNvSpPr>
              <p:nvPr/>
            </p:nvSpPr>
            <p:spPr bwMode="auto">
              <a:xfrm>
                <a:off x="7470775" y="5373688"/>
                <a:ext cx="19050" cy="11112"/>
              </a:xfrm>
              <a:custGeom>
                <a:avLst/>
                <a:gdLst>
                  <a:gd name="T0" fmla="*/ 0 w 35"/>
                  <a:gd name="T1" fmla="*/ 2147483647 h 40"/>
                  <a:gd name="T2" fmla="*/ 0 w 35"/>
                  <a:gd name="T3" fmla="*/ 2147483647 h 40"/>
                  <a:gd name="T4" fmla="*/ 2147483647 w 35"/>
                  <a:gd name="T5" fmla="*/ 2147483647 h 40"/>
                  <a:gd name="T6" fmla="*/ 2147483647 w 35"/>
                  <a:gd name="T7" fmla="*/ 2147483647 h 40"/>
                  <a:gd name="T8" fmla="*/ 2147483647 w 35"/>
                  <a:gd name="T9" fmla="*/ 2147483647 h 40"/>
                  <a:gd name="T10" fmla="*/ 2147483647 w 35"/>
                  <a:gd name="T11" fmla="*/ 0 h 40"/>
                  <a:gd name="T12" fmla="*/ 2147483647 w 35"/>
                  <a:gd name="T13" fmla="*/ 2147483647 h 40"/>
                  <a:gd name="T14" fmla="*/ 2147483647 w 35"/>
                  <a:gd name="T15" fmla="*/ 2147483647 h 40"/>
                  <a:gd name="T16" fmla="*/ 2147483647 w 35"/>
                  <a:gd name="T17" fmla="*/ 0 h 40"/>
                  <a:gd name="T18" fmla="*/ 0 w 35"/>
                  <a:gd name="T19" fmla="*/ 2147483647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40"/>
                  <a:gd name="T32" fmla="*/ 35 w 35"/>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40">
                    <a:moveTo>
                      <a:pt x="0" y="10"/>
                    </a:moveTo>
                    <a:lnTo>
                      <a:pt x="0" y="6"/>
                    </a:lnTo>
                    <a:lnTo>
                      <a:pt x="4" y="40"/>
                    </a:lnTo>
                    <a:lnTo>
                      <a:pt x="35" y="38"/>
                    </a:lnTo>
                    <a:lnTo>
                      <a:pt x="32" y="4"/>
                    </a:lnTo>
                    <a:lnTo>
                      <a:pt x="32" y="0"/>
                    </a:lnTo>
                    <a:lnTo>
                      <a:pt x="32" y="4"/>
                    </a:lnTo>
                    <a:lnTo>
                      <a:pt x="32" y="2"/>
                    </a:lnTo>
                    <a:lnTo>
                      <a:pt x="32" y="0"/>
                    </a:lnTo>
                    <a:lnTo>
                      <a:pt x="0" y="10"/>
                    </a:lnTo>
                    <a:close/>
                  </a:path>
                </a:pathLst>
              </a:custGeom>
              <a:solidFill>
                <a:srgbClr val="000000"/>
              </a:solidFill>
              <a:ln w="9525">
                <a:noFill/>
                <a:round/>
                <a:headEnd/>
                <a:tailEnd/>
              </a:ln>
            </p:spPr>
            <p:txBody>
              <a:bodyPr>
                <a:prstTxWarp prst="textNoShape">
                  <a:avLst/>
                </a:prstTxWarp>
              </a:bodyPr>
              <a:lstStyle/>
              <a:p>
                <a:endParaRPr lang="en-US"/>
              </a:p>
            </p:txBody>
          </p:sp>
          <p:sp>
            <p:nvSpPr>
              <p:cNvPr id="62537" name="Freeform 119"/>
              <p:cNvSpPr>
                <a:spLocks/>
              </p:cNvSpPr>
              <p:nvPr/>
            </p:nvSpPr>
            <p:spPr bwMode="auto">
              <a:xfrm>
                <a:off x="7464425" y="5364163"/>
                <a:ext cx="22225" cy="11112"/>
              </a:xfrm>
              <a:custGeom>
                <a:avLst/>
                <a:gdLst>
                  <a:gd name="T0" fmla="*/ 2147483647 w 42"/>
                  <a:gd name="T1" fmla="*/ 2147483647 h 43"/>
                  <a:gd name="T2" fmla="*/ 0 w 42"/>
                  <a:gd name="T3" fmla="*/ 2147483647 h 43"/>
                  <a:gd name="T4" fmla="*/ 2147483647 w 42"/>
                  <a:gd name="T5" fmla="*/ 2147483647 h 43"/>
                  <a:gd name="T6" fmla="*/ 2147483647 w 42"/>
                  <a:gd name="T7" fmla="*/ 2147483647 h 43"/>
                  <a:gd name="T8" fmla="*/ 2147483647 w 42"/>
                  <a:gd name="T9" fmla="*/ 2147483647 h 43"/>
                  <a:gd name="T10" fmla="*/ 2147483647 w 42"/>
                  <a:gd name="T11" fmla="*/ 0 h 43"/>
                  <a:gd name="T12" fmla="*/ 2147483647 w 42"/>
                  <a:gd name="T13" fmla="*/ 2147483647 h 43"/>
                  <a:gd name="T14" fmla="*/ 0 60000 65536"/>
                  <a:gd name="T15" fmla="*/ 0 60000 65536"/>
                  <a:gd name="T16" fmla="*/ 0 60000 65536"/>
                  <a:gd name="T17" fmla="*/ 0 60000 65536"/>
                  <a:gd name="T18" fmla="*/ 0 60000 65536"/>
                  <a:gd name="T19" fmla="*/ 0 60000 65536"/>
                  <a:gd name="T20" fmla="*/ 0 60000 65536"/>
                  <a:gd name="T21" fmla="*/ 0 w 42"/>
                  <a:gd name="T22" fmla="*/ 0 h 43"/>
                  <a:gd name="T23" fmla="*/ 42 w 42"/>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 h="43">
                    <a:moveTo>
                      <a:pt x="1" y="15"/>
                    </a:moveTo>
                    <a:lnTo>
                      <a:pt x="0" y="12"/>
                    </a:lnTo>
                    <a:lnTo>
                      <a:pt x="10" y="43"/>
                    </a:lnTo>
                    <a:lnTo>
                      <a:pt x="42" y="33"/>
                    </a:lnTo>
                    <a:lnTo>
                      <a:pt x="32" y="2"/>
                    </a:lnTo>
                    <a:lnTo>
                      <a:pt x="31" y="0"/>
                    </a:lnTo>
                    <a:lnTo>
                      <a:pt x="1" y="15"/>
                    </a:lnTo>
                    <a:close/>
                  </a:path>
                </a:pathLst>
              </a:custGeom>
              <a:solidFill>
                <a:srgbClr val="000000"/>
              </a:solidFill>
              <a:ln w="9525">
                <a:noFill/>
                <a:round/>
                <a:headEnd/>
                <a:tailEnd/>
              </a:ln>
            </p:spPr>
            <p:txBody>
              <a:bodyPr>
                <a:prstTxWarp prst="textNoShape">
                  <a:avLst/>
                </a:prstTxWarp>
              </a:bodyPr>
              <a:lstStyle/>
              <a:p>
                <a:endParaRPr lang="en-US"/>
              </a:p>
            </p:txBody>
          </p:sp>
          <p:sp>
            <p:nvSpPr>
              <p:cNvPr id="62538" name="Freeform 120"/>
              <p:cNvSpPr>
                <a:spLocks/>
              </p:cNvSpPr>
              <p:nvPr/>
            </p:nvSpPr>
            <p:spPr bwMode="auto">
              <a:xfrm>
                <a:off x="7456488" y="5354638"/>
                <a:ext cx="26987" cy="12700"/>
              </a:xfrm>
              <a:custGeom>
                <a:avLst/>
                <a:gdLst>
                  <a:gd name="T0" fmla="*/ 2147483647 w 44"/>
                  <a:gd name="T1" fmla="*/ 2147483647 h 47"/>
                  <a:gd name="T2" fmla="*/ 0 w 44"/>
                  <a:gd name="T3" fmla="*/ 2147483647 h 47"/>
                  <a:gd name="T4" fmla="*/ 2147483647 w 44"/>
                  <a:gd name="T5" fmla="*/ 2147483647 h 47"/>
                  <a:gd name="T6" fmla="*/ 2147483647 w 44"/>
                  <a:gd name="T7" fmla="*/ 2147483647 h 47"/>
                  <a:gd name="T8" fmla="*/ 2147483647 w 44"/>
                  <a:gd name="T9" fmla="*/ 2147483647 h 47"/>
                  <a:gd name="T10" fmla="*/ 2147483647 w 44"/>
                  <a:gd name="T11" fmla="*/ 0 h 47"/>
                  <a:gd name="T12" fmla="*/ 2147483647 w 44"/>
                  <a:gd name="T13" fmla="*/ 2147483647 h 47"/>
                  <a:gd name="T14" fmla="*/ 2147483647 w 44"/>
                  <a:gd name="T15" fmla="*/ 2147483647 h 47"/>
                  <a:gd name="T16" fmla="*/ 2147483647 w 44"/>
                  <a:gd name="T17" fmla="*/ 0 h 47"/>
                  <a:gd name="T18" fmla="*/ 2147483647 w 44"/>
                  <a:gd name="T19" fmla="*/ 2147483647 h 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7"/>
                  <a:gd name="T32" fmla="*/ 44 w 44"/>
                  <a:gd name="T33" fmla="*/ 47 h 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7">
                    <a:moveTo>
                      <a:pt x="2" y="22"/>
                    </a:moveTo>
                    <a:lnTo>
                      <a:pt x="0" y="19"/>
                    </a:lnTo>
                    <a:lnTo>
                      <a:pt x="14" y="47"/>
                    </a:lnTo>
                    <a:lnTo>
                      <a:pt x="44" y="32"/>
                    </a:lnTo>
                    <a:lnTo>
                      <a:pt x="29" y="4"/>
                    </a:lnTo>
                    <a:lnTo>
                      <a:pt x="27" y="0"/>
                    </a:lnTo>
                    <a:lnTo>
                      <a:pt x="29" y="4"/>
                    </a:lnTo>
                    <a:lnTo>
                      <a:pt x="28" y="3"/>
                    </a:lnTo>
                    <a:lnTo>
                      <a:pt x="27" y="0"/>
                    </a:lnTo>
                    <a:lnTo>
                      <a:pt x="2" y="22"/>
                    </a:lnTo>
                    <a:close/>
                  </a:path>
                </a:pathLst>
              </a:custGeom>
              <a:solidFill>
                <a:srgbClr val="000000"/>
              </a:solidFill>
              <a:ln w="9525">
                <a:noFill/>
                <a:round/>
                <a:headEnd/>
                <a:tailEnd/>
              </a:ln>
            </p:spPr>
            <p:txBody>
              <a:bodyPr>
                <a:prstTxWarp prst="textNoShape">
                  <a:avLst/>
                </a:prstTxWarp>
              </a:bodyPr>
              <a:lstStyle/>
              <a:p>
                <a:endParaRPr lang="en-US"/>
              </a:p>
            </p:txBody>
          </p:sp>
          <p:sp>
            <p:nvSpPr>
              <p:cNvPr id="62539" name="Freeform 121"/>
              <p:cNvSpPr>
                <a:spLocks/>
              </p:cNvSpPr>
              <p:nvPr/>
            </p:nvSpPr>
            <p:spPr bwMode="auto">
              <a:xfrm>
                <a:off x="7445375" y="5346700"/>
                <a:ext cx="25400" cy="14288"/>
              </a:xfrm>
              <a:custGeom>
                <a:avLst/>
                <a:gdLst>
                  <a:gd name="T0" fmla="*/ 2147483647 w 46"/>
                  <a:gd name="T1" fmla="*/ 2147483647 h 47"/>
                  <a:gd name="T2" fmla="*/ 0 w 46"/>
                  <a:gd name="T3" fmla="*/ 2147483647 h 47"/>
                  <a:gd name="T4" fmla="*/ 2147483647 w 46"/>
                  <a:gd name="T5" fmla="*/ 2147483647 h 47"/>
                  <a:gd name="T6" fmla="*/ 2147483647 w 46"/>
                  <a:gd name="T7" fmla="*/ 2147483647 h 47"/>
                  <a:gd name="T8" fmla="*/ 2147483647 w 46"/>
                  <a:gd name="T9" fmla="*/ 2147483647 h 47"/>
                  <a:gd name="T10" fmla="*/ 2147483647 w 46"/>
                  <a:gd name="T11" fmla="*/ 0 h 47"/>
                  <a:gd name="T12" fmla="*/ 2147483647 w 46"/>
                  <a:gd name="T13" fmla="*/ 2147483647 h 47"/>
                  <a:gd name="T14" fmla="*/ 2147483647 w 46"/>
                  <a:gd name="T15" fmla="*/ 0 h 47"/>
                  <a:gd name="T16" fmla="*/ 2147483647 w 46"/>
                  <a:gd name="T17" fmla="*/ 0 h 47"/>
                  <a:gd name="T18" fmla="*/ 2147483647 w 46"/>
                  <a:gd name="T19" fmla="*/ 2147483647 h 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47"/>
                  <a:gd name="T32" fmla="*/ 46 w 46"/>
                  <a:gd name="T33" fmla="*/ 47 h 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47">
                    <a:moveTo>
                      <a:pt x="3" y="24"/>
                    </a:moveTo>
                    <a:lnTo>
                      <a:pt x="0" y="23"/>
                    </a:lnTo>
                    <a:lnTo>
                      <a:pt x="21" y="47"/>
                    </a:lnTo>
                    <a:lnTo>
                      <a:pt x="46" y="25"/>
                    </a:lnTo>
                    <a:lnTo>
                      <a:pt x="25" y="1"/>
                    </a:lnTo>
                    <a:lnTo>
                      <a:pt x="22" y="0"/>
                    </a:lnTo>
                    <a:lnTo>
                      <a:pt x="25" y="1"/>
                    </a:lnTo>
                    <a:lnTo>
                      <a:pt x="24" y="0"/>
                    </a:lnTo>
                    <a:lnTo>
                      <a:pt x="22" y="0"/>
                    </a:lnTo>
                    <a:lnTo>
                      <a:pt x="3" y="24"/>
                    </a:lnTo>
                    <a:close/>
                  </a:path>
                </a:pathLst>
              </a:custGeom>
              <a:solidFill>
                <a:srgbClr val="000000"/>
              </a:solidFill>
              <a:ln w="9525">
                <a:noFill/>
                <a:round/>
                <a:headEnd/>
                <a:tailEnd/>
              </a:ln>
            </p:spPr>
            <p:txBody>
              <a:bodyPr>
                <a:prstTxWarp prst="textNoShape">
                  <a:avLst/>
                </a:prstTxWarp>
              </a:bodyPr>
              <a:lstStyle/>
              <a:p>
                <a:endParaRPr lang="en-US"/>
              </a:p>
            </p:txBody>
          </p:sp>
          <p:sp>
            <p:nvSpPr>
              <p:cNvPr id="62540" name="Freeform 122"/>
              <p:cNvSpPr>
                <a:spLocks/>
              </p:cNvSpPr>
              <p:nvPr/>
            </p:nvSpPr>
            <p:spPr bwMode="auto">
              <a:xfrm>
                <a:off x="7434263" y="5340350"/>
                <a:ext cx="23812" cy="12700"/>
              </a:xfrm>
              <a:custGeom>
                <a:avLst/>
                <a:gdLst>
                  <a:gd name="T0" fmla="*/ 2147483647 w 44"/>
                  <a:gd name="T1" fmla="*/ 2147483647 h 46"/>
                  <a:gd name="T2" fmla="*/ 0 w 44"/>
                  <a:gd name="T3" fmla="*/ 2147483647 h 46"/>
                  <a:gd name="T4" fmla="*/ 2147483647 w 44"/>
                  <a:gd name="T5" fmla="*/ 2147483647 h 46"/>
                  <a:gd name="T6" fmla="*/ 2147483647 w 44"/>
                  <a:gd name="T7" fmla="*/ 2147483647 h 46"/>
                  <a:gd name="T8" fmla="*/ 2147483647 w 44"/>
                  <a:gd name="T9" fmla="*/ 2147483647 h 46"/>
                  <a:gd name="T10" fmla="*/ 2147483647 w 44"/>
                  <a:gd name="T11" fmla="*/ 0 h 46"/>
                  <a:gd name="T12" fmla="*/ 2147483647 w 44"/>
                  <a:gd name="T13" fmla="*/ 2147483647 h 46"/>
                  <a:gd name="T14" fmla="*/ 2147483647 w 44"/>
                  <a:gd name="T15" fmla="*/ 2147483647 h 46"/>
                  <a:gd name="T16" fmla="*/ 2147483647 w 44"/>
                  <a:gd name="T17" fmla="*/ 0 h 46"/>
                  <a:gd name="T18" fmla="*/ 2147483647 w 44"/>
                  <a:gd name="T19" fmla="*/ 2147483647 h 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6"/>
                  <a:gd name="T32" fmla="*/ 44 w 44"/>
                  <a:gd name="T33" fmla="*/ 46 h 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6">
                    <a:moveTo>
                      <a:pt x="3" y="29"/>
                    </a:moveTo>
                    <a:lnTo>
                      <a:pt x="0" y="27"/>
                    </a:lnTo>
                    <a:lnTo>
                      <a:pt x="25" y="46"/>
                    </a:lnTo>
                    <a:lnTo>
                      <a:pt x="44" y="22"/>
                    </a:lnTo>
                    <a:lnTo>
                      <a:pt x="20" y="2"/>
                    </a:lnTo>
                    <a:lnTo>
                      <a:pt x="18" y="0"/>
                    </a:lnTo>
                    <a:lnTo>
                      <a:pt x="20" y="2"/>
                    </a:lnTo>
                    <a:lnTo>
                      <a:pt x="19" y="1"/>
                    </a:lnTo>
                    <a:lnTo>
                      <a:pt x="18" y="0"/>
                    </a:lnTo>
                    <a:lnTo>
                      <a:pt x="3" y="29"/>
                    </a:lnTo>
                    <a:close/>
                  </a:path>
                </a:pathLst>
              </a:custGeom>
              <a:solidFill>
                <a:srgbClr val="000000"/>
              </a:solidFill>
              <a:ln w="9525">
                <a:noFill/>
                <a:round/>
                <a:headEnd/>
                <a:tailEnd/>
              </a:ln>
            </p:spPr>
            <p:txBody>
              <a:bodyPr>
                <a:prstTxWarp prst="textNoShape">
                  <a:avLst/>
                </a:prstTxWarp>
              </a:bodyPr>
              <a:lstStyle/>
              <a:p>
                <a:endParaRPr lang="en-US"/>
              </a:p>
            </p:txBody>
          </p:sp>
          <p:sp>
            <p:nvSpPr>
              <p:cNvPr id="62541" name="Freeform 123"/>
              <p:cNvSpPr>
                <a:spLocks/>
              </p:cNvSpPr>
              <p:nvPr/>
            </p:nvSpPr>
            <p:spPr bwMode="auto">
              <a:xfrm>
                <a:off x="7416800" y="5334000"/>
                <a:ext cx="26988" cy="14288"/>
              </a:xfrm>
              <a:custGeom>
                <a:avLst/>
                <a:gdLst>
                  <a:gd name="T0" fmla="*/ 2147483647 w 44"/>
                  <a:gd name="T1" fmla="*/ 2147483647 h 46"/>
                  <a:gd name="T2" fmla="*/ 0 w 44"/>
                  <a:gd name="T3" fmla="*/ 2147483647 h 46"/>
                  <a:gd name="T4" fmla="*/ 2147483647 w 44"/>
                  <a:gd name="T5" fmla="*/ 2147483647 h 46"/>
                  <a:gd name="T6" fmla="*/ 2147483647 w 44"/>
                  <a:gd name="T7" fmla="*/ 2147483647 h 46"/>
                  <a:gd name="T8" fmla="*/ 2147483647 w 44"/>
                  <a:gd name="T9" fmla="*/ 2147483647 h 46"/>
                  <a:gd name="T10" fmla="*/ 2147483647 w 44"/>
                  <a:gd name="T11" fmla="*/ 0 h 46"/>
                  <a:gd name="T12" fmla="*/ 2147483647 w 44"/>
                  <a:gd name="T13" fmla="*/ 2147483647 h 46"/>
                  <a:gd name="T14" fmla="*/ 2147483647 w 44"/>
                  <a:gd name="T15" fmla="*/ 0 h 46"/>
                  <a:gd name="T16" fmla="*/ 2147483647 w 44"/>
                  <a:gd name="T17" fmla="*/ 0 h 46"/>
                  <a:gd name="T18" fmla="*/ 2147483647 w 44"/>
                  <a:gd name="T19" fmla="*/ 2147483647 h 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6"/>
                  <a:gd name="T32" fmla="*/ 44 w 44"/>
                  <a:gd name="T33" fmla="*/ 46 h 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6">
                    <a:moveTo>
                      <a:pt x="3" y="31"/>
                    </a:moveTo>
                    <a:lnTo>
                      <a:pt x="0" y="30"/>
                    </a:lnTo>
                    <a:lnTo>
                      <a:pt x="29" y="46"/>
                    </a:lnTo>
                    <a:lnTo>
                      <a:pt x="44" y="17"/>
                    </a:lnTo>
                    <a:lnTo>
                      <a:pt x="14" y="1"/>
                    </a:lnTo>
                    <a:lnTo>
                      <a:pt x="11" y="0"/>
                    </a:lnTo>
                    <a:lnTo>
                      <a:pt x="14" y="1"/>
                    </a:lnTo>
                    <a:lnTo>
                      <a:pt x="13" y="0"/>
                    </a:lnTo>
                    <a:lnTo>
                      <a:pt x="11" y="0"/>
                    </a:lnTo>
                    <a:lnTo>
                      <a:pt x="3" y="31"/>
                    </a:lnTo>
                    <a:close/>
                  </a:path>
                </a:pathLst>
              </a:custGeom>
              <a:solidFill>
                <a:srgbClr val="000000"/>
              </a:solidFill>
              <a:ln w="9525">
                <a:noFill/>
                <a:round/>
                <a:headEnd/>
                <a:tailEnd/>
              </a:ln>
            </p:spPr>
            <p:txBody>
              <a:bodyPr>
                <a:prstTxWarp prst="textNoShape">
                  <a:avLst/>
                </a:prstTxWarp>
              </a:bodyPr>
              <a:lstStyle/>
              <a:p>
                <a:endParaRPr lang="en-US"/>
              </a:p>
            </p:txBody>
          </p:sp>
          <p:sp>
            <p:nvSpPr>
              <p:cNvPr id="62542" name="Freeform 124"/>
              <p:cNvSpPr>
                <a:spLocks/>
              </p:cNvSpPr>
              <p:nvPr/>
            </p:nvSpPr>
            <p:spPr bwMode="auto">
              <a:xfrm>
                <a:off x="7402513" y="5332413"/>
                <a:ext cx="22225" cy="11112"/>
              </a:xfrm>
              <a:custGeom>
                <a:avLst/>
                <a:gdLst>
                  <a:gd name="T0" fmla="*/ 2147483647 w 40"/>
                  <a:gd name="T1" fmla="*/ 2147483647 h 40"/>
                  <a:gd name="T2" fmla="*/ 0 w 40"/>
                  <a:gd name="T3" fmla="*/ 2147483647 h 40"/>
                  <a:gd name="T4" fmla="*/ 2147483647 w 40"/>
                  <a:gd name="T5" fmla="*/ 2147483647 h 40"/>
                  <a:gd name="T6" fmla="*/ 2147483647 w 40"/>
                  <a:gd name="T7" fmla="*/ 2147483647 h 40"/>
                  <a:gd name="T8" fmla="*/ 2147483647 w 40"/>
                  <a:gd name="T9" fmla="*/ 0 h 40"/>
                  <a:gd name="T10" fmla="*/ 2147483647 w 40"/>
                  <a:gd name="T11" fmla="*/ 0 h 40"/>
                  <a:gd name="T12" fmla="*/ 2147483647 w 40"/>
                  <a:gd name="T13" fmla="*/ 2147483647 h 40"/>
                  <a:gd name="T14" fmla="*/ 0 60000 65536"/>
                  <a:gd name="T15" fmla="*/ 0 60000 65536"/>
                  <a:gd name="T16" fmla="*/ 0 60000 65536"/>
                  <a:gd name="T17" fmla="*/ 0 60000 65536"/>
                  <a:gd name="T18" fmla="*/ 0 60000 65536"/>
                  <a:gd name="T19" fmla="*/ 0 60000 65536"/>
                  <a:gd name="T20" fmla="*/ 0 60000 65536"/>
                  <a:gd name="T21" fmla="*/ 0 w 40"/>
                  <a:gd name="T22" fmla="*/ 0 h 40"/>
                  <a:gd name="T23" fmla="*/ 40 w 40"/>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40">
                    <a:moveTo>
                      <a:pt x="3" y="32"/>
                    </a:moveTo>
                    <a:lnTo>
                      <a:pt x="0" y="32"/>
                    </a:lnTo>
                    <a:lnTo>
                      <a:pt x="32" y="40"/>
                    </a:lnTo>
                    <a:lnTo>
                      <a:pt x="40" y="9"/>
                    </a:lnTo>
                    <a:lnTo>
                      <a:pt x="8" y="0"/>
                    </a:lnTo>
                    <a:lnTo>
                      <a:pt x="5" y="0"/>
                    </a:lnTo>
                    <a:lnTo>
                      <a:pt x="3" y="32"/>
                    </a:lnTo>
                    <a:close/>
                  </a:path>
                </a:pathLst>
              </a:custGeom>
              <a:solidFill>
                <a:srgbClr val="000000"/>
              </a:solidFill>
              <a:ln w="9525">
                <a:noFill/>
                <a:round/>
                <a:headEnd/>
                <a:tailEnd/>
              </a:ln>
            </p:spPr>
            <p:txBody>
              <a:bodyPr>
                <a:prstTxWarp prst="textNoShape">
                  <a:avLst/>
                </a:prstTxWarp>
              </a:bodyPr>
              <a:lstStyle/>
              <a:p>
                <a:endParaRPr lang="en-US"/>
              </a:p>
            </p:txBody>
          </p:sp>
          <p:sp>
            <p:nvSpPr>
              <p:cNvPr id="62543" name="Freeform 125"/>
              <p:cNvSpPr>
                <a:spLocks/>
              </p:cNvSpPr>
              <p:nvPr/>
            </p:nvSpPr>
            <p:spPr bwMode="auto">
              <a:xfrm>
                <a:off x="7383463" y="5330825"/>
                <a:ext cx="20637" cy="11113"/>
              </a:xfrm>
              <a:custGeom>
                <a:avLst/>
                <a:gdLst>
                  <a:gd name="T0" fmla="*/ 2147483647 w 36"/>
                  <a:gd name="T1" fmla="*/ 2147483647 h 37"/>
                  <a:gd name="T2" fmla="*/ 0 w 36"/>
                  <a:gd name="T3" fmla="*/ 2147483647 h 37"/>
                  <a:gd name="T4" fmla="*/ 2147483647 w 36"/>
                  <a:gd name="T5" fmla="*/ 2147483647 h 37"/>
                  <a:gd name="T6" fmla="*/ 2147483647 w 36"/>
                  <a:gd name="T7" fmla="*/ 2147483647 h 37"/>
                  <a:gd name="T8" fmla="*/ 2147483647 w 36"/>
                  <a:gd name="T9" fmla="*/ 2147483647 h 37"/>
                  <a:gd name="T10" fmla="*/ 0 w 36"/>
                  <a:gd name="T11" fmla="*/ 2147483647 h 37"/>
                  <a:gd name="T12" fmla="*/ 2147483647 w 36"/>
                  <a:gd name="T13" fmla="*/ 2147483647 h 37"/>
                  <a:gd name="T14" fmla="*/ 2147483647 w 36"/>
                  <a:gd name="T15" fmla="*/ 0 h 37"/>
                  <a:gd name="T16" fmla="*/ 0 w 36"/>
                  <a:gd name="T17" fmla="*/ 2147483647 h 37"/>
                  <a:gd name="T18" fmla="*/ 2147483647 w 36"/>
                  <a:gd name="T19" fmla="*/ 2147483647 h 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37"/>
                  <a:gd name="T32" fmla="*/ 36 w 36"/>
                  <a:gd name="T33" fmla="*/ 37 h 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37">
                    <a:moveTo>
                      <a:pt x="2" y="33"/>
                    </a:moveTo>
                    <a:lnTo>
                      <a:pt x="0" y="33"/>
                    </a:lnTo>
                    <a:lnTo>
                      <a:pt x="34" y="37"/>
                    </a:lnTo>
                    <a:lnTo>
                      <a:pt x="36" y="5"/>
                    </a:lnTo>
                    <a:lnTo>
                      <a:pt x="2" y="1"/>
                    </a:lnTo>
                    <a:lnTo>
                      <a:pt x="0" y="1"/>
                    </a:lnTo>
                    <a:lnTo>
                      <a:pt x="2" y="1"/>
                    </a:lnTo>
                    <a:lnTo>
                      <a:pt x="1" y="0"/>
                    </a:lnTo>
                    <a:lnTo>
                      <a:pt x="0" y="1"/>
                    </a:lnTo>
                    <a:lnTo>
                      <a:pt x="2" y="33"/>
                    </a:lnTo>
                    <a:close/>
                  </a:path>
                </a:pathLst>
              </a:custGeom>
              <a:solidFill>
                <a:srgbClr val="000000"/>
              </a:solidFill>
              <a:ln w="9525">
                <a:noFill/>
                <a:round/>
                <a:headEnd/>
                <a:tailEnd/>
              </a:ln>
            </p:spPr>
            <p:txBody>
              <a:bodyPr>
                <a:prstTxWarp prst="textNoShape">
                  <a:avLst/>
                </a:prstTxWarp>
              </a:bodyPr>
              <a:lstStyle/>
              <a:p>
                <a:endParaRPr lang="en-US"/>
              </a:p>
            </p:txBody>
          </p:sp>
          <p:sp>
            <p:nvSpPr>
              <p:cNvPr id="62544" name="Freeform 126"/>
              <p:cNvSpPr>
                <a:spLocks/>
              </p:cNvSpPr>
              <p:nvPr/>
            </p:nvSpPr>
            <p:spPr bwMode="auto">
              <a:xfrm>
                <a:off x="7362825" y="5330825"/>
                <a:ext cx="23813" cy="11113"/>
              </a:xfrm>
              <a:custGeom>
                <a:avLst/>
                <a:gdLst>
                  <a:gd name="T0" fmla="*/ 2147483647 w 39"/>
                  <a:gd name="T1" fmla="*/ 2147483647 h 36"/>
                  <a:gd name="T2" fmla="*/ 2147483647 w 39"/>
                  <a:gd name="T3" fmla="*/ 2147483647 h 36"/>
                  <a:gd name="T4" fmla="*/ 2147483647 w 39"/>
                  <a:gd name="T5" fmla="*/ 2147483647 h 36"/>
                  <a:gd name="T6" fmla="*/ 2147483647 w 39"/>
                  <a:gd name="T7" fmla="*/ 0 h 36"/>
                  <a:gd name="T8" fmla="*/ 2147483647 w 39"/>
                  <a:gd name="T9" fmla="*/ 2147483647 h 36"/>
                  <a:gd name="T10" fmla="*/ 0 w 39"/>
                  <a:gd name="T11" fmla="*/ 2147483647 h 36"/>
                  <a:gd name="T12" fmla="*/ 2147483647 w 39"/>
                  <a:gd name="T13" fmla="*/ 2147483647 h 36"/>
                  <a:gd name="T14" fmla="*/ 0 60000 65536"/>
                  <a:gd name="T15" fmla="*/ 0 60000 65536"/>
                  <a:gd name="T16" fmla="*/ 0 60000 65536"/>
                  <a:gd name="T17" fmla="*/ 0 60000 65536"/>
                  <a:gd name="T18" fmla="*/ 0 60000 65536"/>
                  <a:gd name="T19" fmla="*/ 0 60000 65536"/>
                  <a:gd name="T20" fmla="*/ 0 60000 65536"/>
                  <a:gd name="T21" fmla="*/ 0 w 39"/>
                  <a:gd name="T22" fmla="*/ 0 h 36"/>
                  <a:gd name="T23" fmla="*/ 39 w 39"/>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36">
                    <a:moveTo>
                      <a:pt x="7" y="36"/>
                    </a:moveTo>
                    <a:lnTo>
                      <a:pt x="5" y="36"/>
                    </a:lnTo>
                    <a:lnTo>
                      <a:pt x="39" y="32"/>
                    </a:lnTo>
                    <a:lnTo>
                      <a:pt x="37" y="0"/>
                    </a:lnTo>
                    <a:lnTo>
                      <a:pt x="3" y="4"/>
                    </a:lnTo>
                    <a:lnTo>
                      <a:pt x="0" y="4"/>
                    </a:lnTo>
                    <a:lnTo>
                      <a:pt x="7" y="36"/>
                    </a:lnTo>
                    <a:close/>
                  </a:path>
                </a:pathLst>
              </a:custGeom>
              <a:solidFill>
                <a:srgbClr val="000000"/>
              </a:solidFill>
              <a:ln w="9525">
                <a:noFill/>
                <a:round/>
                <a:headEnd/>
                <a:tailEnd/>
              </a:ln>
            </p:spPr>
            <p:txBody>
              <a:bodyPr>
                <a:prstTxWarp prst="textNoShape">
                  <a:avLst/>
                </a:prstTxWarp>
              </a:bodyPr>
              <a:lstStyle/>
              <a:p>
                <a:endParaRPr lang="en-US"/>
              </a:p>
            </p:txBody>
          </p:sp>
          <p:sp>
            <p:nvSpPr>
              <p:cNvPr id="62545" name="Freeform 127"/>
              <p:cNvSpPr>
                <a:spLocks/>
              </p:cNvSpPr>
              <p:nvPr/>
            </p:nvSpPr>
            <p:spPr bwMode="auto">
              <a:xfrm>
                <a:off x="7342188" y="5332413"/>
                <a:ext cx="25400" cy="11112"/>
              </a:xfrm>
              <a:custGeom>
                <a:avLst/>
                <a:gdLst>
                  <a:gd name="T0" fmla="*/ 2147483647 w 41"/>
                  <a:gd name="T1" fmla="*/ 2147483647 h 40"/>
                  <a:gd name="T2" fmla="*/ 2147483647 w 41"/>
                  <a:gd name="T3" fmla="*/ 2147483647 h 40"/>
                  <a:gd name="T4" fmla="*/ 2147483647 w 41"/>
                  <a:gd name="T5" fmla="*/ 2147483647 h 40"/>
                  <a:gd name="T6" fmla="*/ 2147483647 w 41"/>
                  <a:gd name="T7" fmla="*/ 0 h 40"/>
                  <a:gd name="T8" fmla="*/ 2147483647 w 41"/>
                  <a:gd name="T9" fmla="*/ 2147483647 h 40"/>
                  <a:gd name="T10" fmla="*/ 0 w 41"/>
                  <a:gd name="T11" fmla="*/ 2147483647 h 40"/>
                  <a:gd name="T12" fmla="*/ 2147483647 w 41"/>
                  <a:gd name="T13" fmla="*/ 2147483647 h 40"/>
                  <a:gd name="T14" fmla="*/ 2147483647 w 41"/>
                  <a:gd name="T15" fmla="*/ 2147483647 h 40"/>
                  <a:gd name="T16" fmla="*/ 0 w 41"/>
                  <a:gd name="T17" fmla="*/ 2147483647 h 40"/>
                  <a:gd name="T18" fmla="*/ 2147483647 w 41"/>
                  <a:gd name="T19" fmla="*/ 2147483647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40"/>
                  <a:gd name="T32" fmla="*/ 41 w 41"/>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40">
                    <a:moveTo>
                      <a:pt x="15" y="39"/>
                    </a:moveTo>
                    <a:lnTo>
                      <a:pt x="11" y="40"/>
                    </a:lnTo>
                    <a:lnTo>
                      <a:pt x="41" y="32"/>
                    </a:lnTo>
                    <a:lnTo>
                      <a:pt x="34" y="0"/>
                    </a:lnTo>
                    <a:lnTo>
                      <a:pt x="4" y="9"/>
                    </a:lnTo>
                    <a:lnTo>
                      <a:pt x="0" y="10"/>
                    </a:lnTo>
                    <a:lnTo>
                      <a:pt x="4" y="9"/>
                    </a:lnTo>
                    <a:lnTo>
                      <a:pt x="1" y="9"/>
                    </a:lnTo>
                    <a:lnTo>
                      <a:pt x="0" y="10"/>
                    </a:lnTo>
                    <a:lnTo>
                      <a:pt x="15" y="39"/>
                    </a:lnTo>
                    <a:close/>
                  </a:path>
                </a:pathLst>
              </a:custGeom>
              <a:solidFill>
                <a:srgbClr val="000000"/>
              </a:solidFill>
              <a:ln w="9525">
                <a:noFill/>
                <a:round/>
                <a:headEnd/>
                <a:tailEnd/>
              </a:ln>
            </p:spPr>
            <p:txBody>
              <a:bodyPr>
                <a:prstTxWarp prst="textNoShape">
                  <a:avLst/>
                </a:prstTxWarp>
              </a:bodyPr>
              <a:lstStyle/>
              <a:p>
                <a:endParaRPr lang="en-US"/>
              </a:p>
            </p:txBody>
          </p:sp>
          <p:sp>
            <p:nvSpPr>
              <p:cNvPr id="62546" name="Freeform 128"/>
              <p:cNvSpPr>
                <a:spLocks/>
              </p:cNvSpPr>
              <p:nvPr/>
            </p:nvSpPr>
            <p:spPr bwMode="auto">
              <a:xfrm>
                <a:off x="7326313" y="5335588"/>
                <a:ext cx="25400" cy="12700"/>
              </a:xfrm>
              <a:custGeom>
                <a:avLst/>
                <a:gdLst>
                  <a:gd name="T0" fmla="*/ 2147483647 w 46"/>
                  <a:gd name="T1" fmla="*/ 2147483647 h 45"/>
                  <a:gd name="T2" fmla="*/ 2147483647 w 46"/>
                  <a:gd name="T3" fmla="*/ 2147483647 h 45"/>
                  <a:gd name="T4" fmla="*/ 2147483647 w 46"/>
                  <a:gd name="T5" fmla="*/ 2147483647 h 45"/>
                  <a:gd name="T6" fmla="*/ 2147483647 w 46"/>
                  <a:gd name="T7" fmla="*/ 0 h 45"/>
                  <a:gd name="T8" fmla="*/ 2147483647 w 46"/>
                  <a:gd name="T9" fmla="*/ 2147483647 h 45"/>
                  <a:gd name="T10" fmla="*/ 0 w 46"/>
                  <a:gd name="T11" fmla="*/ 2147483647 h 45"/>
                  <a:gd name="T12" fmla="*/ 2147483647 w 46"/>
                  <a:gd name="T13" fmla="*/ 2147483647 h 45"/>
                  <a:gd name="T14" fmla="*/ 0 60000 65536"/>
                  <a:gd name="T15" fmla="*/ 0 60000 65536"/>
                  <a:gd name="T16" fmla="*/ 0 60000 65536"/>
                  <a:gd name="T17" fmla="*/ 0 60000 65536"/>
                  <a:gd name="T18" fmla="*/ 0 60000 65536"/>
                  <a:gd name="T19" fmla="*/ 0 60000 65536"/>
                  <a:gd name="T20" fmla="*/ 0 60000 65536"/>
                  <a:gd name="T21" fmla="*/ 0 w 46"/>
                  <a:gd name="T22" fmla="*/ 0 h 45"/>
                  <a:gd name="T23" fmla="*/ 46 w 46"/>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45">
                    <a:moveTo>
                      <a:pt x="20" y="44"/>
                    </a:moveTo>
                    <a:lnTo>
                      <a:pt x="17" y="45"/>
                    </a:lnTo>
                    <a:lnTo>
                      <a:pt x="46" y="29"/>
                    </a:lnTo>
                    <a:lnTo>
                      <a:pt x="31" y="0"/>
                    </a:lnTo>
                    <a:lnTo>
                      <a:pt x="3" y="16"/>
                    </a:lnTo>
                    <a:lnTo>
                      <a:pt x="0" y="17"/>
                    </a:lnTo>
                    <a:lnTo>
                      <a:pt x="20" y="44"/>
                    </a:lnTo>
                    <a:close/>
                  </a:path>
                </a:pathLst>
              </a:custGeom>
              <a:solidFill>
                <a:srgbClr val="000000"/>
              </a:solidFill>
              <a:ln w="9525">
                <a:noFill/>
                <a:round/>
                <a:headEnd/>
                <a:tailEnd/>
              </a:ln>
            </p:spPr>
            <p:txBody>
              <a:bodyPr>
                <a:prstTxWarp prst="textNoShape">
                  <a:avLst/>
                </a:prstTxWarp>
              </a:bodyPr>
              <a:lstStyle/>
              <a:p>
                <a:endParaRPr lang="en-US"/>
              </a:p>
            </p:txBody>
          </p:sp>
          <p:sp>
            <p:nvSpPr>
              <p:cNvPr id="62547" name="Freeform 129"/>
              <p:cNvSpPr>
                <a:spLocks/>
              </p:cNvSpPr>
              <p:nvPr/>
            </p:nvSpPr>
            <p:spPr bwMode="auto">
              <a:xfrm>
                <a:off x="7307263" y="5340350"/>
                <a:ext cx="26987" cy="14288"/>
              </a:xfrm>
              <a:custGeom>
                <a:avLst/>
                <a:gdLst>
                  <a:gd name="T0" fmla="*/ 2147483647 w 49"/>
                  <a:gd name="T1" fmla="*/ 2147483647 h 46"/>
                  <a:gd name="T2" fmla="*/ 2147483647 w 49"/>
                  <a:gd name="T3" fmla="*/ 2147483647 h 46"/>
                  <a:gd name="T4" fmla="*/ 2147483647 w 49"/>
                  <a:gd name="T5" fmla="*/ 2147483647 h 46"/>
                  <a:gd name="T6" fmla="*/ 2147483647 w 49"/>
                  <a:gd name="T7" fmla="*/ 0 h 46"/>
                  <a:gd name="T8" fmla="*/ 2147483647 w 49"/>
                  <a:gd name="T9" fmla="*/ 2147483647 h 46"/>
                  <a:gd name="T10" fmla="*/ 0 w 49"/>
                  <a:gd name="T11" fmla="*/ 2147483647 h 46"/>
                  <a:gd name="T12" fmla="*/ 2147483647 w 49"/>
                  <a:gd name="T13" fmla="*/ 2147483647 h 46"/>
                  <a:gd name="T14" fmla="*/ 2147483647 w 49"/>
                  <a:gd name="T15" fmla="*/ 2147483647 h 46"/>
                  <a:gd name="T16" fmla="*/ 0 w 49"/>
                  <a:gd name="T17" fmla="*/ 2147483647 h 46"/>
                  <a:gd name="T18" fmla="*/ 2147483647 w 49"/>
                  <a:gd name="T19" fmla="*/ 2147483647 h 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
                  <a:gd name="T31" fmla="*/ 0 h 46"/>
                  <a:gd name="T32" fmla="*/ 49 w 49"/>
                  <a:gd name="T33" fmla="*/ 46 h 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 h="46">
                    <a:moveTo>
                      <a:pt x="27" y="41"/>
                    </a:moveTo>
                    <a:lnTo>
                      <a:pt x="23" y="46"/>
                    </a:lnTo>
                    <a:lnTo>
                      <a:pt x="49" y="27"/>
                    </a:lnTo>
                    <a:lnTo>
                      <a:pt x="29" y="0"/>
                    </a:lnTo>
                    <a:lnTo>
                      <a:pt x="4" y="19"/>
                    </a:lnTo>
                    <a:lnTo>
                      <a:pt x="0" y="24"/>
                    </a:lnTo>
                    <a:lnTo>
                      <a:pt x="4" y="19"/>
                    </a:lnTo>
                    <a:lnTo>
                      <a:pt x="1" y="22"/>
                    </a:lnTo>
                    <a:lnTo>
                      <a:pt x="0" y="24"/>
                    </a:lnTo>
                    <a:lnTo>
                      <a:pt x="27" y="41"/>
                    </a:lnTo>
                    <a:close/>
                  </a:path>
                </a:pathLst>
              </a:custGeom>
              <a:solidFill>
                <a:srgbClr val="000000"/>
              </a:solidFill>
              <a:ln w="9525">
                <a:noFill/>
                <a:round/>
                <a:headEnd/>
                <a:tailEnd/>
              </a:ln>
            </p:spPr>
            <p:txBody>
              <a:bodyPr>
                <a:prstTxWarp prst="textNoShape">
                  <a:avLst/>
                </a:prstTxWarp>
              </a:bodyPr>
              <a:lstStyle/>
              <a:p>
                <a:endParaRPr lang="en-US"/>
              </a:p>
            </p:txBody>
          </p:sp>
          <p:sp>
            <p:nvSpPr>
              <p:cNvPr id="62548" name="Freeform 130"/>
              <p:cNvSpPr>
                <a:spLocks/>
              </p:cNvSpPr>
              <p:nvPr/>
            </p:nvSpPr>
            <p:spPr bwMode="auto">
              <a:xfrm>
                <a:off x="7285038" y="5346700"/>
                <a:ext cx="39687" cy="20638"/>
              </a:xfrm>
              <a:custGeom>
                <a:avLst/>
                <a:gdLst>
                  <a:gd name="T0" fmla="*/ 2147483647 w 66"/>
                  <a:gd name="T1" fmla="*/ 2147483647 h 70"/>
                  <a:gd name="T2" fmla="*/ 2147483647 w 66"/>
                  <a:gd name="T3" fmla="*/ 2147483647 h 70"/>
                  <a:gd name="T4" fmla="*/ 2147483647 w 66"/>
                  <a:gd name="T5" fmla="*/ 2147483647 h 70"/>
                  <a:gd name="T6" fmla="*/ 2147483647 w 66"/>
                  <a:gd name="T7" fmla="*/ 0 h 70"/>
                  <a:gd name="T8" fmla="*/ 2147483647 w 66"/>
                  <a:gd name="T9" fmla="*/ 2147483647 h 70"/>
                  <a:gd name="T10" fmla="*/ 0 w 66"/>
                  <a:gd name="T11" fmla="*/ 2147483647 h 70"/>
                  <a:gd name="T12" fmla="*/ 2147483647 w 66"/>
                  <a:gd name="T13" fmla="*/ 2147483647 h 70"/>
                  <a:gd name="T14" fmla="*/ 2147483647 w 66"/>
                  <a:gd name="T15" fmla="*/ 2147483647 h 70"/>
                  <a:gd name="T16" fmla="*/ 0 w 66"/>
                  <a:gd name="T17" fmla="*/ 2147483647 h 70"/>
                  <a:gd name="T18" fmla="*/ 2147483647 w 66"/>
                  <a:gd name="T19" fmla="*/ 2147483647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6"/>
                  <a:gd name="T31" fmla="*/ 0 h 70"/>
                  <a:gd name="T32" fmla="*/ 66 w 66"/>
                  <a:gd name="T33" fmla="*/ 70 h 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6" h="70">
                    <a:moveTo>
                      <a:pt x="32" y="66"/>
                    </a:moveTo>
                    <a:lnTo>
                      <a:pt x="29" y="70"/>
                    </a:lnTo>
                    <a:lnTo>
                      <a:pt x="66" y="17"/>
                    </a:lnTo>
                    <a:lnTo>
                      <a:pt x="39" y="0"/>
                    </a:lnTo>
                    <a:lnTo>
                      <a:pt x="2" y="53"/>
                    </a:lnTo>
                    <a:lnTo>
                      <a:pt x="0" y="56"/>
                    </a:lnTo>
                    <a:lnTo>
                      <a:pt x="2" y="53"/>
                    </a:lnTo>
                    <a:lnTo>
                      <a:pt x="1" y="54"/>
                    </a:lnTo>
                    <a:lnTo>
                      <a:pt x="0" y="56"/>
                    </a:lnTo>
                    <a:lnTo>
                      <a:pt x="32" y="66"/>
                    </a:lnTo>
                    <a:close/>
                  </a:path>
                </a:pathLst>
              </a:custGeom>
              <a:solidFill>
                <a:srgbClr val="000000"/>
              </a:solidFill>
              <a:ln w="9525">
                <a:noFill/>
                <a:round/>
                <a:headEnd/>
                <a:tailEnd/>
              </a:ln>
            </p:spPr>
            <p:txBody>
              <a:bodyPr>
                <a:prstTxWarp prst="textNoShape">
                  <a:avLst/>
                </a:prstTxWarp>
              </a:bodyPr>
              <a:lstStyle/>
              <a:p>
                <a:endParaRPr lang="en-US"/>
              </a:p>
            </p:txBody>
          </p:sp>
          <p:sp>
            <p:nvSpPr>
              <p:cNvPr id="62549" name="Freeform 131"/>
              <p:cNvSpPr>
                <a:spLocks/>
              </p:cNvSpPr>
              <p:nvPr/>
            </p:nvSpPr>
            <p:spPr bwMode="auto">
              <a:xfrm>
                <a:off x="7280275" y="5364163"/>
                <a:ext cx="23813" cy="11112"/>
              </a:xfrm>
              <a:custGeom>
                <a:avLst/>
                <a:gdLst>
                  <a:gd name="T0" fmla="*/ 2147483647 w 42"/>
                  <a:gd name="T1" fmla="*/ 2147483647 h 41"/>
                  <a:gd name="T2" fmla="*/ 2147483647 w 42"/>
                  <a:gd name="T3" fmla="*/ 2147483647 h 41"/>
                  <a:gd name="T4" fmla="*/ 2147483647 w 42"/>
                  <a:gd name="T5" fmla="*/ 2147483647 h 41"/>
                  <a:gd name="T6" fmla="*/ 2147483647 w 42"/>
                  <a:gd name="T7" fmla="*/ 0 h 41"/>
                  <a:gd name="T8" fmla="*/ 0 w 42"/>
                  <a:gd name="T9" fmla="*/ 2147483647 h 41"/>
                  <a:gd name="T10" fmla="*/ 0 w 42"/>
                  <a:gd name="T11" fmla="*/ 2147483647 h 41"/>
                  <a:gd name="T12" fmla="*/ 0 w 42"/>
                  <a:gd name="T13" fmla="*/ 2147483647 h 41"/>
                  <a:gd name="T14" fmla="*/ 0 w 42"/>
                  <a:gd name="T15" fmla="*/ 2147483647 h 41"/>
                  <a:gd name="T16" fmla="*/ 0 w 42"/>
                  <a:gd name="T17" fmla="*/ 2147483647 h 41"/>
                  <a:gd name="T18" fmla="*/ 2147483647 w 42"/>
                  <a:gd name="T19" fmla="*/ 2147483647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41"/>
                  <a:gd name="T32" fmla="*/ 42 w 42"/>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41">
                    <a:moveTo>
                      <a:pt x="32" y="37"/>
                    </a:moveTo>
                    <a:lnTo>
                      <a:pt x="32" y="41"/>
                    </a:lnTo>
                    <a:lnTo>
                      <a:pt x="42" y="10"/>
                    </a:lnTo>
                    <a:lnTo>
                      <a:pt x="10" y="0"/>
                    </a:lnTo>
                    <a:lnTo>
                      <a:pt x="0" y="31"/>
                    </a:lnTo>
                    <a:lnTo>
                      <a:pt x="0" y="35"/>
                    </a:lnTo>
                    <a:lnTo>
                      <a:pt x="0" y="31"/>
                    </a:lnTo>
                    <a:lnTo>
                      <a:pt x="0" y="33"/>
                    </a:lnTo>
                    <a:lnTo>
                      <a:pt x="0" y="35"/>
                    </a:lnTo>
                    <a:lnTo>
                      <a:pt x="32" y="37"/>
                    </a:lnTo>
                    <a:close/>
                  </a:path>
                </a:pathLst>
              </a:custGeom>
              <a:solidFill>
                <a:srgbClr val="000000"/>
              </a:solidFill>
              <a:ln w="9525">
                <a:noFill/>
                <a:round/>
                <a:headEnd/>
                <a:tailEnd/>
              </a:ln>
            </p:spPr>
            <p:txBody>
              <a:bodyPr>
                <a:prstTxWarp prst="textNoShape">
                  <a:avLst/>
                </a:prstTxWarp>
              </a:bodyPr>
              <a:lstStyle/>
              <a:p>
                <a:endParaRPr lang="en-US"/>
              </a:p>
            </p:txBody>
          </p:sp>
          <p:sp>
            <p:nvSpPr>
              <p:cNvPr id="62550" name="Freeform 132"/>
              <p:cNvSpPr>
                <a:spLocks/>
              </p:cNvSpPr>
              <p:nvPr/>
            </p:nvSpPr>
            <p:spPr bwMode="auto">
              <a:xfrm>
                <a:off x="7278688" y="5375275"/>
                <a:ext cx="20637" cy="9525"/>
              </a:xfrm>
              <a:custGeom>
                <a:avLst/>
                <a:gdLst>
                  <a:gd name="T0" fmla="*/ 2147483647 w 37"/>
                  <a:gd name="T1" fmla="*/ 2147483647 h 36"/>
                  <a:gd name="T2" fmla="*/ 2147483647 w 37"/>
                  <a:gd name="T3" fmla="*/ 2147483647 h 36"/>
                  <a:gd name="T4" fmla="*/ 2147483647 w 37"/>
                  <a:gd name="T5" fmla="*/ 2147483647 h 36"/>
                  <a:gd name="T6" fmla="*/ 2147483647 w 37"/>
                  <a:gd name="T7" fmla="*/ 0 h 36"/>
                  <a:gd name="T8" fmla="*/ 2147483647 w 37"/>
                  <a:gd name="T9" fmla="*/ 2147483647 h 36"/>
                  <a:gd name="T10" fmla="*/ 0 w 37"/>
                  <a:gd name="T11" fmla="*/ 2147483647 h 36"/>
                  <a:gd name="T12" fmla="*/ 2147483647 w 37"/>
                  <a:gd name="T13" fmla="*/ 2147483647 h 36"/>
                  <a:gd name="T14" fmla="*/ 0 60000 65536"/>
                  <a:gd name="T15" fmla="*/ 0 60000 65536"/>
                  <a:gd name="T16" fmla="*/ 0 60000 65536"/>
                  <a:gd name="T17" fmla="*/ 0 60000 65536"/>
                  <a:gd name="T18" fmla="*/ 0 60000 65536"/>
                  <a:gd name="T19" fmla="*/ 0 60000 65536"/>
                  <a:gd name="T20" fmla="*/ 0 60000 65536"/>
                  <a:gd name="T21" fmla="*/ 0 w 37"/>
                  <a:gd name="T22" fmla="*/ 0 h 36"/>
                  <a:gd name="T23" fmla="*/ 37 w 37"/>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36">
                    <a:moveTo>
                      <a:pt x="34" y="35"/>
                    </a:moveTo>
                    <a:lnTo>
                      <a:pt x="33" y="36"/>
                    </a:lnTo>
                    <a:lnTo>
                      <a:pt x="37" y="2"/>
                    </a:lnTo>
                    <a:lnTo>
                      <a:pt x="5" y="0"/>
                    </a:lnTo>
                    <a:lnTo>
                      <a:pt x="1" y="34"/>
                    </a:lnTo>
                    <a:lnTo>
                      <a:pt x="0" y="35"/>
                    </a:lnTo>
                    <a:lnTo>
                      <a:pt x="34" y="35"/>
                    </a:lnTo>
                    <a:close/>
                  </a:path>
                </a:pathLst>
              </a:custGeom>
              <a:solidFill>
                <a:srgbClr val="000000"/>
              </a:solidFill>
              <a:ln w="9525">
                <a:noFill/>
                <a:round/>
                <a:headEnd/>
                <a:tailEnd/>
              </a:ln>
            </p:spPr>
            <p:txBody>
              <a:bodyPr>
                <a:prstTxWarp prst="textNoShape">
                  <a:avLst/>
                </a:prstTxWarp>
              </a:bodyPr>
              <a:lstStyle/>
              <a:p>
                <a:endParaRPr lang="en-US"/>
              </a:p>
            </p:txBody>
          </p:sp>
          <p:sp>
            <p:nvSpPr>
              <p:cNvPr id="62551" name="Freeform 133"/>
              <p:cNvSpPr>
                <a:spLocks/>
              </p:cNvSpPr>
              <p:nvPr/>
            </p:nvSpPr>
            <p:spPr bwMode="auto">
              <a:xfrm>
                <a:off x="7278688" y="5384800"/>
                <a:ext cx="19050" cy="57150"/>
              </a:xfrm>
              <a:custGeom>
                <a:avLst/>
                <a:gdLst>
                  <a:gd name="T0" fmla="*/ 2147483647 w 34"/>
                  <a:gd name="T1" fmla="*/ 2147483647 h 194"/>
                  <a:gd name="T2" fmla="*/ 2147483647 w 34"/>
                  <a:gd name="T3" fmla="*/ 2147483647 h 194"/>
                  <a:gd name="T4" fmla="*/ 2147483647 w 34"/>
                  <a:gd name="T5" fmla="*/ 0 h 194"/>
                  <a:gd name="T6" fmla="*/ 0 w 34"/>
                  <a:gd name="T7" fmla="*/ 0 h 194"/>
                  <a:gd name="T8" fmla="*/ 0 w 34"/>
                  <a:gd name="T9" fmla="*/ 2147483647 h 194"/>
                  <a:gd name="T10" fmla="*/ 2147483647 w 34"/>
                  <a:gd name="T11" fmla="*/ 2147483647 h 194"/>
                  <a:gd name="T12" fmla="*/ 0 w 34"/>
                  <a:gd name="T13" fmla="*/ 2147483647 h 194"/>
                  <a:gd name="T14" fmla="*/ 2147483647 w 34"/>
                  <a:gd name="T15" fmla="*/ 2147483647 h 194"/>
                  <a:gd name="T16" fmla="*/ 2147483647 w 34"/>
                  <a:gd name="T17" fmla="*/ 2147483647 h 194"/>
                  <a:gd name="T18" fmla="*/ 2147483647 w 34"/>
                  <a:gd name="T19" fmla="*/ 2147483647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
                  <a:gd name="T31" fmla="*/ 0 h 194"/>
                  <a:gd name="T32" fmla="*/ 34 w 34"/>
                  <a:gd name="T33" fmla="*/ 194 h 19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 h="194">
                    <a:moveTo>
                      <a:pt x="33" y="189"/>
                    </a:moveTo>
                    <a:lnTo>
                      <a:pt x="34" y="192"/>
                    </a:lnTo>
                    <a:lnTo>
                      <a:pt x="34" y="0"/>
                    </a:lnTo>
                    <a:lnTo>
                      <a:pt x="0" y="0"/>
                    </a:lnTo>
                    <a:lnTo>
                      <a:pt x="0" y="192"/>
                    </a:lnTo>
                    <a:lnTo>
                      <a:pt x="1" y="194"/>
                    </a:lnTo>
                    <a:lnTo>
                      <a:pt x="0" y="192"/>
                    </a:lnTo>
                    <a:lnTo>
                      <a:pt x="1" y="193"/>
                    </a:lnTo>
                    <a:lnTo>
                      <a:pt x="1" y="194"/>
                    </a:lnTo>
                    <a:lnTo>
                      <a:pt x="33" y="189"/>
                    </a:lnTo>
                    <a:close/>
                  </a:path>
                </a:pathLst>
              </a:custGeom>
              <a:solidFill>
                <a:srgbClr val="000000"/>
              </a:solidFill>
              <a:ln w="9525">
                <a:noFill/>
                <a:round/>
                <a:headEnd/>
                <a:tailEnd/>
              </a:ln>
            </p:spPr>
            <p:txBody>
              <a:bodyPr>
                <a:prstTxWarp prst="textNoShape">
                  <a:avLst/>
                </a:prstTxWarp>
              </a:bodyPr>
              <a:lstStyle/>
              <a:p>
                <a:endParaRPr lang="en-US"/>
              </a:p>
            </p:txBody>
          </p:sp>
          <p:sp>
            <p:nvSpPr>
              <p:cNvPr id="62552" name="Freeform 134"/>
              <p:cNvSpPr>
                <a:spLocks/>
              </p:cNvSpPr>
              <p:nvPr/>
            </p:nvSpPr>
            <p:spPr bwMode="auto">
              <a:xfrm>
                <a:off x="6753225" y="5457825"/>
                <a:ext cx="173038" cy="74613"/>
              </a:xfrm>
              <a:custGeom>
                <a:avLst/>
                <a:gdLst>
                  <a:gd name="T0" fmla="*/ 2147483647 w 303"/>
                  <a:gd name="T1" fmla="*/ 2147483647 h 248"/>
                  <a:gd name="T2" fmla="*/ 2147483647 w 303"/>
                  <a:gd name="T3" fmla="*/ 2147483647 h 248"/>
                  <a:gd name="T4" fmla="*/ 2147483647 w 303"/>
                  <a:gd name="T5" fmla="*/ 2147483647 h 248"/>
                  <a:gd name="T6" fmla="*/ 2147483647 w 303"/>
                  <a:gd name="T7" fmla="*/ 2147483647 h 248"/>
                  <a:gd name="T8" fmla="*/ 2147483647 w 303"/>
                  <a:gd name="T9" fmla="*/ 0 h 248"/>
                  <a:gd name="T10" fmla="*/ 2147483647 w 303"/>
                  <a:gd name="T11" fmla="*/ 2147483647 h 248"/>
                  <a:gd name="T12" fmla="*/ 2147483647 w 303"/>
                  <a:gd name="T13" fmla="*/ 2147483647 h 248"/>
                  <a:gd name="T14" fmla="*/ 2147483647 w 303"/>
                  <a:gd name="T15" fmla="*/ 2147483647 h 248"/>
                  <a:gd name="T16" fmla="*/ 2147483647 w 303"/>
                  <a:gd name="T17" fmla="*/ 2147483647 h 248"/>
                  <a:gd name="T18" fmla="*/ 0 w 303"/>
                  <a:gd name="T19" fmla="*/ 2147483647 h 248"/>
                  <a:gd name="T20" fmla="*/ 2147483647 w 303"/>
                  <a:gd name="T21" fmla="*/ 2147483647 h 248"/>
                  <a:gd name="T22" fmla="*/ 2147483647 w 303"/>
                  <a:gd name="T23" fmla="*/ 2147483647 h 248"/>
                  <a:gd name="T24" fmla="*/ 2147483647 w 303"/>
                  <a:gd name="T25" fmla="*/ 2147483647 h 248"/>
                  <a:gd name="T26" fmla="*/ 2147483647 w 303"/>
                  <a:gd name="T27" fmla="*/ 2147483647 h 248"/>
                  <a:gd name="T28" fmla="*/ 2147483647 w 303"/>
                  <a:gd name="T29" fmla="*/ 2147483647 h 2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03"/>
                  <a:gd name="T46" fmla="*/ 0 h 248"/>
                  <a:gd name="T47" fmla="*/ 303 w 303"/>
                  <a:gd name="T48" fmla="*/ 248 h 2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03" h="248">
                    <a:moveTo>
                      <a:pt x="303" y="109"/>
                    </a:moveTo>
                    <a:lnTo>
                      <a:pt x="205" y="44"/>
                    </a:lnTo>
                    <a:lnTo>
                      <a:pt x="145" y="13"/>
                    </a:lnTo>
                    <a:lnTo>
                      <a:pt x="116" y="4"/>
                    </a:lnTo>
                    <a:lnTo>
                      <a:pt x="88" y="0"/>
                    </a:lnTo>
                    <a:lnTo>
                      <a:pt x="41" y="5"/>
                    </a:lnTo>
                    <a:lnTo>
                      <a:pt x="23" y="15"/>
                    </a:lnTo>
                    <a:lnTo>
                      <a:pt x="10" y="30"/>
                    </a:lnTo>
                    <a:lnTo>
                      <a:pt x="2" y="48"/>
                    </a:lnTo>
                    <a:lnTo>
                      <a:pt x="0" y="69"/>
                    </a:lnTo>
                    <a:lnTo>
                      <a:pt x="13" y="115"/>
                    </a:lnTo>
                    <a:lnTo>
                      <a:pt x="48" y="163"/>
                    </a:lnTo>
                    <a:lnTo>
                      <a:pt x="99" y="207"/>
                    </a:lnTo>
                    <a:lnTo>
                      <a:pt x="200" y="248"/>
                    </a:lnTo>
                    <a:lnTo>
                      <a:pt x="303" y="109"/>
                    </a:lnTo>
                    <a:close/>
                  </a:path>
                </a:pathLst>
              </a:custGeom>
              <a:solidFill>
                <a:srgbClr val="FF9966"/>
              </a:solidFill>
              <a:ln w="9525">
                <a:noFill/>
                <a:round/>
                <a:headEnd/>
                <a:tailEnd/>
              </a:ln>
            </p:spPr>
            <p:txBody>
              <a:bodyPr>
                <a:prstTxWarp prst="textNoShape">
                  <a:avLst/>
                </a:prstTxWarp>
              </a:bodyPr>
              <a:lstStyle/>
              <a:p>
                <a:endParaRPr lang="en-US"/>
              </a:p>
            </p:txBody>
          </p:sp>
          <p:sp>
            <p:nvSpPr>
              <p:cNvPr id="62553" name="Freeform 135"/>
              <p:cNvSpPr>
                <a:spLocks/>
              </p:cNvSpPr>
              <p:nvPr/>
            </p:nvSpPr>
            <p:spPr bwMode="auto">
              <a:xfrm>
                <a:off x="6865938" y="5465763"/>
                <a:ext cx="66675" cy="28575"/>
              </a:xfrm>
              <a:custGeom>
                <a:avLst/>
                <a:gdLst>
                  <a:gd name="T0" fmla="*/ 2147483647 w 114"/>
                  <a:gd name="T1" fmla="*/ 2147483647 h 93"/>
                  <a:gd name="T2" fmla="*/ 0 w 114"/>
                  <a:gd name="T3" fmla="*/ 2147483647 h 93"/>
                  <a:gd name="T4" fmla="*/ 2147483647 w 114"/>
                  <a:gd name="T5" fmla="*/ 2147483647 h 93"/>
                  <a:gd name="T6" fmla="*/ 2147483647 w 114"/>
                  <a:gd name="T7" fmla="*/ 2147483647 h 93"/>
                  <a:gd name="T8" fmla="*/ 2147483647 w 114"/>
                  <a:gd name="T9" fmla="*/ 2147483647 h 93"/>
                  <a:gd name="T10" fmla="*/ 2147483647 w 114"/>
                  <a:gd name="T11" fmla="*/ 0 h 93"/>
                  <a:gd name="T12" fmla="*/ 2147483647 w 114"/>
                  <a:gd name="T13" fmla="*/ 2147483647 h 93"/>
                  <a:gd name="T14" fmla="*/ 0 60000 65536"/>
                  <a:gd name="T15" fmla="*/ 0 60000 65536"/>
                  <a:gd name="T16" fmla="*/ 0 60000 65536"/>
                  <a:gd name="T17" fmla="*/ 0 60000 65536"/>
                  <a:gd name="T18" fmla="*/ 0 60000 65536"/>
                  <a:gd name="T19" fmla="*/ 0 60000 65536"/>
                  <a:gd name="T20" fmla="*/ 0 60000 65536"/>
                  <a:gd name="T21" fmla="*/ 0 w 114"/>
                  <a:gd name="T22" fmla="*/ 0 h 93"/>
                  <a:gd name="T23" fmla="*/ 114 w 114"/>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 h="93">
                    <a:moveTo>
                      <a:pt x="1" y="29"/>
                    </a:moveTo>
                    <a:lnTo>
                      <a:pt x="0" y="28"/>
                    </a:lnTo>
                    <a:lnTo>
                      <a:pt x="97" y="93"/>
                    </a:lnTo>
                    <a:lnTo>
                      <a:pt x="114" y="66"/>
                    </a:lnTo>
                    <a:lnTo>
                      <a:pt x="17" y="1"/>
                    </a:lnTo>
                    <a:lnTo>
                      <a:pt x="15" y="0"/>
                    </a:lnTo>
                    <a:lnTo>
                      <a:pt x="1" y="29"/>
                    </a:lnTo>
                    <a:close/>
                  </a:path>
                </a:pathLst>
              </a:custGeom>
              <a:solidFill>
                <a:srgbClr val="000000"/>
              </a:solidFill>
              <a:ln w="9525">
                <a:noFill/>
                <a:round/>
                <a:headEnd/>
                <a:tailEnd/>
              </a:ln>
            </p:spPr>
            <p:txBody>
              <a:bodyPr>
                <a:prstTxWarp prst="textNoShape">
                  <a:avLst/>
                </a:prstTxWarp>
              </a:bodyPr>
              <a:lstStyle/>
              <a:p>
                <a:endParaRPr lang="en-US"/>
              </a:p>
            </p:txBody>
          </p:sp>
          <p:sp>
            <p:nvSpPr>
              <p:cNvPr id="62554" name="Freeform 136"/>
              <p:cNvSpPr>
                <a:spLocks/>
              </p:cNvSpPr>
              <p:nvPr/>
            </p:nvSpPr>
            <p:spPr bwMode="auto">
              <a:xfrm>
                <a:off x="6831013" y="5456238"/>
                <a:ext cx="42862" cy="19050"/>
              </a:xfrm>
              <a:custGeom>
                <a:avLst/>
                <a:gdLst>
                  <a:gd name="T0" fmla="*/ 2147483647 w 74"/>
                  <a:gd name="T1" fmla="*/ 2147483647 h 62"/>
                  <a:gd name="T2" fmla="*/ 0 w 74"/>
                  <a:gd name="T3" fmla="*/ 2147483647 h 62"/>
                  <a:gd name="T4" fmla="*/ 2147483647 w 74"/>
                  <a:gd name="T5" fmla="*/ 2147483647 h 62"/>
                  <a:gd name="T6" fmla="*/ 2147483647 w 74"/>
                  <a:gd name="T7" fmla="*/ 2147483647 h 62"/>
                  <a:gd name="T8" fmla="*/ 2147483647 w 74"/>
                  <a:gd name="T9" fmla="*/ 2147483647 h 62"/>
                  <a:gd name="T10" fmla="*/ 2147483647 w 74"/>
                  <a:gd name="T11" fmla="*/ 0 h 62"/>
                  <a:gd name="T12" fmla="*/ 2147483647 w 74"/>
                  <a:gd name="T13" fmla="*/ 2147483647 h 62"/>
                  <a:gd name="T14" fmla="*/ 2147483647 w 74"/>
                  <a:gd name="T15" fmla="*/ 0 h 62"/>
                  <a:gd name="T16" fmla="*/ 2147483647 w 74"/>
                  <a:gd name="T17" fmla="*/ 0 h 62"/>
                  <a:gd name="T18" fmla="*/ 2147483647 w 74"/>
                  <a:gd name="T19" fmla="*/ 2147483647 h 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
                  <a:gd name="T31" fmla="*/ 0 h 62"/>
                  <a:gd name="T32" fmla="*/ 74 w 74"/>
                  <a:gd name="T33" fmla="*/ 62 h 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 h="62">
                    <a:moveTo>
                      <a:pt x="4" y="32"/>
                    </a:moveTo>
                    <a:lnTo>
                      <a:pt x="0" y="30"/>
                    </a:lnTo>
                    <a:lnTo>
                      <a:pt x="60" y="62"/>
                    </a:lnTo>
                    <a:lnTo>
                      <a:pt x="74" y="33"/>
                    </a:lnTo>
                    <a:lnTo>
                      <a:pt x="15" y="1"/>
                    </a:lnTo>
                    <a:lnTo>
                      <a:pt x="11" y="0"/>
                    </a:lnTo>
                    <a:lnTo>
                      <a:pt x="15" y="1"/>
                    </a:lnTo>
                    <a:lnTo>
                      <a:pt x="13" y="0"/>
                    </a:lnTo>
                    <a:lnTo>
                      <a:pt x="11" y="0"/>
                    </a:lnTo>
                    <a:lnTo>
                      <a:pt x="4" y="32"/>
                    </a:lnTo>
                    <a:close/>
                  </a:path>
                </a:pathLst>
              </a:custGeom>
              <a:solidFill>
                <a:srgbClr val="000000"/>
              </a:solidFill>
              <a:ln w="9525">
                <a:noFill/>
                <a:round/>
                <a:headEnd/>
                <a:tailEnd/>
              </a:ln>
            </p:spPr>
            <p:txBody>
              <a:bodyPr>
                <a:prstTxWarp prst="textNoShape">
                  <a:avLst/>
                </a:prstTxWarp>
              </a:bodyPr>
              <a:lstStyle/>
              <a:p>
                <a:endParaRPr lang="en-US"/>
              </a:p>
            </p:txBody>
          </p:sp>
          <p:sp>
            <p:nvSpPr>
              <p:cNvPr id="62555" name="Freeform 137"/>
              <p:cNvSpPr>
                <a:spLocks/>
              </p:cNvSpPr>
              <p:nvPr/>
            </p:nvSpPr>
            <p:spPr bwMode="auto">
              <a:xfrm>
                <a:off x="6816725" y="5454650"/>
                <a:ext cx="20638" cy="11113"/>
              </a:xfrm>
              <a:custGeom>
                <a:avLst/>
                <a:gdLst>
                  <a:gd name="T0" fmla="*/ 2147483647 w 37"/>
                  <a:gd name="T1" fmla="*/ 2147483647 h 41"/>
                  <a:gd name="T2" fmla="*/ 0 w 37"/>
                  <a:gd name="T3" fmla="*/ 2147483647 h 41"/>
                  <a:gd name="T4" fmla="*/ 2147483647 w 37"/>
                  <a:gd name="T5" fmla="*/ 2147483647 h 41"/>
                  <a:gd name="T6" fmla="*/ 2147483647 w 37"/>
                  <a:gd name="T7" fmla="*/ 2147483647 h 41"/>
                  <a:gd name="T8" fmla="*/ 2147483647 w 37"/>
                  <a:gd name="T9" fmla="*/ 0 h 41"/>
                  <a:gd name="T10" fmla="*/ 2147483647 w 37"/>
                  <a:gd name="T11" fmla="*/ 0 h 41"/>
                  <a:gd name="T12" fmla="*/ 2147483647 w 37"/>
                  <a:gd name="T13" fmla="*/ 2147483647 h 41"/>
                  <a:gd name="T14" fmla="*/ 0 60000 65536"/>
                  <a:gd name="T15" fmla="*/ 0 60000 65536"/>
                  <a:gd name="T16" fmla="*/ 0 60000 65536"/>
                  <a:gd name="T17" fmla="*/ 0 60000 65536"/>
                  <a:gd name="T18" fmla="*/ 0 60000 65536"/>
                  <a:gd name="T19" fmla="*/ 0 60000 65536"/>
                  <a:gd name="T20" fmla="*/ 0 60000 65536"/>
                  <a:gd name="T21" fmla="*/ 0 w 37"/>
                  <a:gd name="T22" fmla="*/ 0 h 41"/>
                  <a:gd name="T23" fmla="*/ 37 w 37"/>
                  <a:gd name="T24" fmla="*/ 41 h 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41">
                    <a:moveTo>
                      <a:pt x="3" y="32"/>
                    </a:moveTo>
                    <a:lnTo>
                      <a:pt x="0" y="32"/>
                    </a:lnTo>
                    <a:lnTo>
                      <a:pt x="30" y="41"/>
                    </a:lnTo>
                    <a:lnTo>
                      <a:pt x="37" y="9"/>
                    </a:lnTo>
                    <a:lnTo>
                      <a:pt x="8" y="0"/>
                    </a:lnTo>
                    <a:lnTo>
                      <a:pt x="5" y="0"/>
                    </a:lnTo>
                    <a:lnTo>
                      <a:pt x="3" y="32"/>
                    </a:lnTo>
                    <a:close/>
                  </a:path>
                </a:pathLst>
              </a:custGeom>
              <a:solidFill>
                <a:srgbClr val="000000"/>
              </a:solidFill>
              <a:ln w="9525">
                <a:noFill/>
                <a:round/>
                <a:headEnd/>
                <a:tailEnd/>
              </a:ln>
            </p:spPr>
            <p:txBody>
              <a:bodyPr>
                <a:prstTxWarp prst="textNoShape">
                  <a:avLst/>
                </a:prstTxWarp>
              </a:bodyPr>
              <a:lstStyle/>
              <a:p>
                <a:endParaRPr lang="en-US"/>
              </a:p>
            </p:txBody>
          </p:sp>
          <p:sp>
            <p:nvSpPr>
              <p:cNvPr id="62556" name="Freeform 138"/>
              <p:cNvSpPr>
                <a:spLocks/>
              </p:cNvSpPr>
              <p:nvPr/>
            </p:nvSpPr>
            <p:spPr bwMode="auto">
              <a:xfrm>
                <a:off x="6802438" y="5451475"/>
                <a:ext cx="15875" cy="11113"/>
              </a:xfrm>
              <a:custGeom>
                <a:avLst/>
                <a:gdLst>
                  <a:gd name="T0" fmla="*/ 2147483647 w 30"/>
                  <a:gd name="T1" fmla="*/ 2147483647 h 37"/>
                  <a:gd name="T2" fmla="*/ 0 w 30"/>
                  <a:gd name="T3" fmla="*/ 2147483647 h 37"/>
                  <a:gd name="T4" fmla="*/ 2147483647 w 30"/>
                  <a:gd name="T5" fmla="*/ 2147483647 h 37"/>
                  <a:gd name="T6" fmla="*/ 2147483647 w 30"/>
                  <a:gd name="T7" fmla="*/ 2147483647 h 37"/>
                  <a:gd name="T8" fmla="*/ 2147483647 w 30"/>
                  <a:gd name="T9" fmla="*/ 2147483647 h 37"/>
                  <a:gd name="T10" fmla="*/ 0 w 30"/>
                  <a:gd name="T11" fmla="*/ 2147483647 h 37"/>
                  <a:gd name="T12" fmla="*/ 2147483647 w 30"/>
                  <a:gd name="T13" fmla="*/ 2147483647 h 37"/>
                  <a:gd name="T14" fmla="*/ 2147483647 w 30"/>
                  <a:gd name="T15" fmla="*/ 0 h 37"/>
                  <a:gd name="T16" fmla="*/ 0 w 30"/>
                  <a:gd name="T17" fmla="*/ 2147483647 h 37"/>
                  <a:gd name="T18" fmla="*/ 2147483647 w 30"/>
                  <a:gd name="T19" fmla="*/ 2147483647 h 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37"/>
                  <a:gd name="T32" fmla="*/ 30 w 30"/>
                  <a:gd name="T33" fmla="*/ 37 h 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37">
                    <a:moveTo>
                      <a:pt x="2" y="33"/>
                    </a:moveTo>
                    <a:lnTo>
                      <a:pt x="0" y="33"/>
                    </a:lnTo>
                    <a:lnTo>
                      <a:pt x="28" y="37"/>
                    </a:lnTo>
                    <a:lnTo>
                      <a:pt x="30" y="5"/>
                    </a:lnTo>
                    <a:lnTo>
                      <a:pt x="2" y="2"/>
                    </a:lnTo>
                    <a:lnTo>
                      <a:pt x="0" y="2"/>
                    </a:lnTo>
                    <a:lnTo>
                      <a:pt x="2" y="2"/>
                    </a:lnTo>
                    <a:lnTo>
                      <a:pt x="1" y="0"/>
                    </a:lnTo>
                    <a:lnTo>
                      <a:pt x="0" y="2"/>
                    </a:lnTo>
                    <a:lnTo>
                      <a:pt x="2" y="33"/>
                    </a:lnTo>
                    <a:close/>
                  </a:path>
                </a:pathLst>
              </a:custGeom>
              <a:solidFill>
                <a:srgbClr val="000000"/>
              </a:solidFill>
              <a:ln w="9525">
                <a:noFill/>
                <a:round/>
                <a:headEnd/>
                <a:tailEnd/>
              </a:ln>
            </p:spPr>
            <p:txBody>
              <a:bodyPr>
                <a:prstTxWarp prst="textNoShape">
                  <a:avLst/>
                </a:prstTxWarp>
              </a:bodyPr>
              <a:lstStyle/>
              <a:p>
                <a:endParaRPr lang="en-US"/>
              </a:p>
            </p:txBody>
          </p:sp>
          <p:sp>
            <p:nvSpPr>
              <p:cNvPr id="62557" name="Freeform 139"/>
              <p:cNvSpPr>
                <a:spLocks/>
              </p:cNvSpPr>
              <p:nvPr/>
            </p:nvSpPr>
            <p:spPr bwMode="auto">
              <a:xfrm>
                <a:off x="6770688" y="5453063"/>
                <a:ext cx="33337" cy="11112"/>
              </a:xfrm>
              <a:custGeom>
                <a:avLst/>
                <a:gdLst>
                  <a:gd name="T0" fmla="*/ 2147483647 w 55"/>
                  <a:gd name="T1" fmla="*/ 2147483647 h 36"/>
                  <a:gd name="T2" fmla="*/ 2147483647 w 55"/>
                  <a:gd name="T3" fmla="*/ 2147483647 h 36"/>
                  <a:gd name="T4" fmla="*/ 2147483647 w 55"/>
                  <a:gd name="T5" fmla="*/ 2147483647 h 36"/>
                  <a:gd name="T6" fmla="*/ 2147483647 w 55"/>
                  <a:gd name="T7" fmla="*/ 0 h 36"/>
                  <a:gd name="T8" fmla="*/ 2147483647 w 55"/>
                  <a:gd name="T9" fmla="*/ 2147483647 h 36"/>
                  <a:gd name="T10" fmla="*/ 0 w 55"/>
                  <a:gd name="T11" fmla="*/ 2147483647 h 36"/>
                  <a:gd name="T12" fmla="*/ 2147483647 w 55"/>
                  <a:gd name="T13" fmla="*/ 2147483647 h 36"/>
                  <a:gd name="T14" fmla="*/ 2147483647 w 55"/>
                  <a:gd name="T15" fmla="*/ 2147483647 h 36"/>
                  <a:gd name="T16" fmla="*/ 0 w 55"/>
                  <a:gd name="T17" fmla="*/ 2147483647 h 36"/>
                  <a:gd name="T18" fmla="*/ 2147483647 w 55"/>
                  <a:gd name="T19" fmla="*/ 2147483647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
                  <a:gd name="T31" fmla="*/ 0 h 36"/>
                  <a:gd name="T32" fmla="*/ 55 w 55"/>
                  <a:gd name="T33" fmla="*/ 36 h 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 h="36">
                    <a:moveTo>
                      <a:pt x="15" y="35"/>
                    </a:moveTo>
                    <a:lnTo>
                      <a:pt x="9" y="36"/>
                    </a:lnTo>
                    <a:lnTo>
                      <a:pt x="55" y="31"/>
                    </a:lnTo>
                    <a:lnTo>
                      <a:pt x="53" y="0"/>
                    </a:lnTo>
                    <a:lnTo>
                      <a:pt x="6" y="4"/>
                    </a:lnTo>
                    <a:lnTo>
                      <a:pt x="0" y="6"/>
                    </a:lnTo>
                    <a:lnTo>
                      <a:pt x="6" y="4"/>
                    </a:lnTo>
                    <a:lnTo>
                      <a:pt x="3" y="4"/>
                    </a:lnTo>
                    <a:lnTo>
                      <a:pt x="0" y="6"/>
                    </a:lnTo>
                    <a:lnTo>
                      <a:pt x="15" y="35"/>
                    </a:lnTo>
                    <a:close/>
                  </a:path>
                </a:pathLst>
              </a:custGeom>
              <a:solidFill>
                <a:srgbClr val="000000"/>
              </a:solidFill>
              <a:ln w="9525">
                <a:noFill/>
                <a:round/>
                <a:headEnd/>
                <a:tailEnd/>
              </a:ln>
            </p:spPr>
            <p:txBody>
              <a:bodyPr>
                <a:prstTxWarp prst="textNoShape">
                  <a:avLst/>
                </a:prstTxWarp>
              </a:bodyPr>
              <a:lstStyle/>
              <a:p>
                <a:endParaRPr lang="en-US"/>
              </a:p>
            </p:txBody>
          </p:sp>
          <p:sp>
            <p:nvSpPr>
              <p:cNvPr id="62558" name="Freeform 140"/>
              <p:cNvSpPr>
                <a:spLocks/>
              </p:cNvSpPr>
              <p:nvPr/>
            </p:nvSpPr>
            <p:spPr bwMode="auto">
              <a:xfrm>
                <a:off x="6756400" y="5454650"/>
                <a:ext cx="25400" cy="11113"/>
              </a:xfrm>
              <a:custGeom>
                <a:avLst/>
                <a:gdLst>
                  <a:gd name="T0" fmla="*/ 2147483647 w 38"/>
                  <a:gd name="T1" fmla="*/ 2147483647 h 39"/>
                  <a:gd name="T2" fmla="*/ 2147483647 w 38"/>
                  <a:gd name="T3" fmla="*/ 2147483647 h 39"/>
                  <a:gd name="T4" fmla="*/ 2147483647 w 38"/>
                  <a:gd name="T5" fmla="*/ 2147483647 h 39"/>
                  <a:gd name="T6" fmla="*/ 2147483647 w 38"/>
                  <a:gd name="T7" fmla="*/ 0 h 39"/>
                  <a:gd name="T8" fmla="*/ 2147483647 w 38"/>
                  <a:gd name="T9" fmla="*/ 2147483647 h 39"/>
                  <a:gd name="T10" fmla="*/ 0 w 38"/>
                  <a:gd name="T11" fmla="*/ 2147483647 h 39"/>
                  <a:gd name="T12" fmla="*/ 2147483647 w 38"/>
                  <a:gd name="T13" fmla="*/ 2147483647 h 39"/>
                  <a:gd name="T14" fmla="*/ 2147483647 w 38"/>
                  <a:gd name="T15" fmla="*/ 2147483647 h 39"/>
                  <a:gd name="T16" fmla="*/ 0 w 38"/>
                  <a:gd name="T17" fmla="*/ 2147483647 h 39"/>
                  <a:gd name="T18" fmla="*/ 2147483647 w 38"/>
                  <a:gd name="T19" fmla="*/ 2147483647 h 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39"/>
                  <a:gd name="T32" fmla="*/ 38 w 38"/>
                  <a:gd name="T33" fmla="*/ 39 h 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39">
                    <a:moveTo>
                      <a:pt x="24" y="35"/>
                    </a:moveTo>
                    <a:lnTo>
                      <a:pt x="19" y="39"/>
                    </a:lnTo>
                    <a:lnTo>
                      <a:pt x="38" y="29"/>
                    </a:lnTo>
                    <a:lnTo>
                      <a:pt x="23" y="0"/>
                    </a:lnTo>
                    <a:lnTo>
                      <a:pt x="5" y="9"/>
                    </a:lnTo>
                    <a:lnTo>
                      <a:pt x="0" y="13"/>
                    </a:lnTo>
                    <a:lnTo>
                      <a:pt x="5" y="9"/>
                    </a:lnTo>
                    <a:lnTo>
                      <a:pt x="2" y="11"/>
                    </a:lnTo>
                    <a:lnTo>
                      <a:pt x="0" y="13"/>
                    </a:lnTo>
                    <a:lnTo>
                      <a:pt x="24" y="35"/>
                    </a:lnTo>
                    <a:close/>
                  </a:path>
                </a:pathLst>
              </a:custGeom>
              <a:solidFill>
                <a:srgbClr val="000000"/>
              </a:solidFill>
              <a:ln w="9525">
                <a:noFill/>
                <a:round/>
                <a:headEnd/>
                <a:tailEnd/>
              </a:ln>
            </p:spPr>
            <p:txBody>
              <a:bodyPr>
                <a:prstTxWarp prst="textNoShape">
                  <a:avLst/>
                </a:prstTxWarp>
              </a:bodyPr>
              <a:lstStyle/>
              <a:p>
                <a:endParaRPr lang="en-US"/>
              </a:p>
            </p:txBody>
          </p:sp>
          <p:sp>
            <p:nvSpPr>
              <p:cNvPr id="62559" name="Freeform 141"/>
              <p:cNvSpPr>
                <a:spLocks/>
              </p:cNvSpPr>
              <p:nvPr/>
            </p:nvSpPr>
            <p:spPr bwMode="auto">
              <a:xfrm>
                <a:off x="6748463" y="5459413"/>
                <a:ext cx="25400" cy="11112"/>
              </a:xfrm>
              <a:custGeom>
                <a:avLst/>
                <a:gdLst>
                  <a:gd name="T0" fmla="*/ 2147483647 w 41"/>
                  <a:gd name="T1" fmla="*/ 2147483647 h 37"/>
                  <a:gd name="T2" fmla="*/ 2147483647 w 41"/>
                  <a:gd name="T3" fmla="*/ 2147483647 h 37"/>
                  <a:gd name="T4" fmla="*/ 2147483647 w 41"/>
                  <a:gd name="T5" fmla="*/ 2147483647 h 37"/>
                  <a:gd name="T6" fmla="*/ 2147483647 w 41"/>
                  <a:gd name="T7" fmla="*/ 0 h 37"/>
                  <a:gd name="T8" fmla="*/ 2147483647 w 41"/>
                  <a:gd name="T9" fmla="*/ 2147483647 h 37"/>
                  <a:gd name="T10" fmla="*/ 2147483647 w 41"/>
                  <a:gd name="T11" fmla="*/ 2147483647 h 37"/>
                  <a:gd name="T12" fmla="*/ 2147483647 w 41"/>
                  <a:gd name="T13" fmla="*/ 2147483647 h 37"/>
                  <a:gd name="T14" fmla="*/ 2147483647 w 41"/>
                  <a:gd name="T15" fmla="*/ 2147483647 h 37"/>
                  <a:gd name="T16" fmla="*/ 0 w 41"/>
                  <a:gd name="T17" fmla="*/ 2147483647 h 37"/>
                  <a:gd name="T18" fmla="*/ 2147483647 w 41"/>
                  <a:gd name="T19" fmla="*/ 2147483647 h 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37"/>
                  <a:gd name="T32" fmla="*/ 41 w 41"/>
                  <a:gd name="T33" fmla="*/ 37 h 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37">
                    <a:moveTo>
                      <a:pt x="30" y="32"/>
                    </a:moveTo>
                    <a:lnTo>
                      <a:pt x="28" y="37"/>
                    </a:lnTo>
                    <a:lnTo>
                      <a:pt x="41" y="22"/>
                    </a:lnTo>
                    <a:lnTo>
                      <a:pt x="17" y="0"/>
                    </a:lnTo>
                    <a:lnTo>
                      <a:pt x="3" y="15"/>
                    </a:lnTo>
                    <a:lnTo>
                      <a:pt x="1" y="20"/>
                    </a:lnTo>
                    <a:lnTo>
                      <a:pt x="3" y="15"/>
                    </a:lnTo>
                    <a:lnTo>
                      <a:pt x="1" y="17"/>
                    </a:lnTo>
                    <a:lnTo>
                      <a:pt x="0" y="20"/>
                    </a:lnTo>
                    <a:lnTo>
                      <a:pt x="30" y="32"/>
                    </a:lnTo>
                    <a:close/>
                  </a:path>
                </a:pathLst>
              </a:custGeom>
              <a:solidFill>
                <a:srgbClr val="000000"/>
              </a:solidFill>
              <a:ln w="9525">
                <a:noFill/>
                <a:round/>
                <a:headEnd/>
                <a:tailEnd/>
              </a:ln>
            </p:spPr>
            <p:txBody>
              <a:bodyPr>
                <a:prstTxWarp prst="textNoShape">
                  <a:avLst/>
                </a:prstTxWarp>
              </a:bodyPr>
              <a:lstStyle/>
              <a:p>
                <a:endParaRPr lang="en-US"/>
              </a:p>
            </p:txBody>
          </p:sp>
          <p:sp>
            <p:nvSpPr>
              <p:cNvPr id="62560" name="Freeform 142"/>
              <p:cNvSpPr>
                <a:spLocks/>
              </p:cNvSpPr>
              <p:nvPr/>
            </p:nvSpPr>
            <p:spPr bwMode="auto">
              <a:xfrm>
                <a:off x="6743700" y="5464175"/>
                <a:ext cx="23813" cy="9525"/>
              </a:xfrm>
              <a:custGeom>
                <a:avLst/>
                <a:gdLst>
                  <a:gd name="T0" fmla="*/ 2147483647 w 38"/>
                  <a:gd name="T1" fmla="*/ 2147483647 h 30"/>
                  <a:gd name="T2" fmla="*/ 2147483647 w 38"/>
                  <a:gd name="T3" fmla="*/ 2147483647 h 30"/>
                  <a:gd name="T4" fmla="*/ 2147483647 w 38"/>
                  <a:gd name="T5" fmla="*/ 2147483647 h 30"/>
                  <a:gd name="T6" fmla="*/ 2147483647 w 38"/>
                  <a:gd name="T7" fmla="*/ 0 h 30"/>
                  <a:gd name="T8" fmla="*/ 2147483647 w 38"/>
                  <a:gd name="T9" fmla="*/ 2147483647 h 30"/>
                  <a:gd name="T10" fmla="*/ 0 w 38"/>
                  <a:gd name="T11" fmla="*/ 2147483647 h 30"/>
                  <a:gd name="T12" fmla="*/ 0 w 38"/>
                  <a:gd name="T13" fmla="*/ 2147483647 h 30"/>
                  <a:gd name="T14" fmla="*/ 0 w 38"/>
                  <a:gd name="T15" fmla="*/ 2147483647 h 30"/>
                  <a:gd name="T16" fmla="*/ 0 w 38"/>
                  <a:gd name="T17" fmla="*/ 2147483647 h 30"/>
                  <a:gd name="T18" fmla="*/ 2147483647 w 38"/>
                  <a:gd name="T19" fmla="*/ 2147483647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30"/>
                  <a:gd name="T32" fmla="*/ 38 w 38"/>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30">
                    <a:moveTo>
                      <a:pt x="32" y="25"/>
                    </a:moveTo>
                    <a:lnTo>
                      <a:pt x="31" y="30"/>
                    </a:lnTo>
                    <a:lnTo>
                      <a:pt x="38" y="12"/>
                    </a:lnTo>
                    <a:lnTo>
                      <a:pt x="9" y="0"/>
                    </a:lnTo>
                    <a:lnTo>
                      <a:pt x="2" y="18"/>
                    </a:lnTo>
                    <a:lnTo>
                      <a:pt x="0" y="23"/>
                    </a:lnTo>
                    <a:lnTo>
                      <a:pt x="0" y="18"/>
                    </a:lnTo>
                    <a:lnTo>
                      <a:pt x="0" y="20"/>
                    </a:lnTo>
                    <a:lnTo>
                      <a:pt x="0" y="23"/>
                    </a:lnTo>
                    <a:lnTo>
                      <a:pt x="32" y="25"/>
                    </a:lnTo>
                    <a:close/>
                  </a:path>
                </a:pathLst>
              </a:custGeom>
              <a:solidFill>
                <a:srgbClr val="000000"/>
              </a:solidFill>
              <a:ln w="9525">
                <a:noFill/>
                <a:round/>
                <a:headEnd/>
                <a:tailEnd/>
              </a:ln>
            </p:spPr>
            <p:txBody>
              <a:bodyPr>
                <a:prstTxWarp prst="textNoShape">
                  <a:avLst/>
                </a:prstTxWarp>
              </a:bodyPr>
              <a:lstStyle/>
              <a:p>
                <a:endParaRPr lang="en-US"/>
              </a:p>
            </p:txBody>
          </p:sp>
          <p:sp>
            <p:nvSpPr>
              <p:cNvPr id="62561" name="Freeform 143"/>
              <p:cNvSpPr>
                <a:spLocks/>
              </p:cNvSpPr>
              <p:nvPr/>
            </p:nvSpPr>
            <p:spPr bwMode="auto">
              <a:xfrm>
                <a:off x="6742113" y="5470525"/>
                <a:ext cx="20637" cy="9525"/>
              </a:xfrm>
              <a:custGeom>
                <a:avLst/>
                <a:gdLst>
                  <a:gd name="T0" fmla="*/ 2147483647 w 35"/>
                  <a:gd name="T1" fmla="*/ 2147483647 h 25"/>
                  <a:gd name="T2" fmla="*/ 2147483647 w 35"/>
                  <a:gd name="T3" fmla="*/ 2147483647 h 25"/>
                  <a:gd name="T4" fmla="*/ 2147483647 w 35"/>
                  <a:gd name="T5" fmla="*/ 2147483647 h 25"/>
                  <a:gd name="T6" fmla="*/ 2147483647 w 35"/>
                  <a:gd name="T7" fmla="*/ 0 h 25"/>
                  <a:gd name="T8" fmla="*/ 2147483647 w 35"/>
                  <a:gd name="T9" fmla="*/ 2147483647 h 25"/>
                  <a:gd name="T10" fmla="*/ 2147483647 w 35"/>
                  <a:gd name="T11" fmla="*/ 2147483647 h 25"/>
                  <a:gd name="T12" fmla="*/ 2147483647 w 35"/>
                  <a:gd name="T13" fmla="*/ 2147483647 h 25"/>
                  <a:gd name="T14" fmla="*/ 0 w 35"/>
                  <a:gd name="T15" fmla="*/ 2147483647 h 25"/>
                  <a:gd name="T16" fmla="*/ 2147483647 w 35"/>
                  <a:gd name="T17" fmla="*/ 2147483647 h 25"/>
                  <a:gd name="T18" fmla="*/ 2147483647 w 35"/>
                  <a:gd name="T19" fmla="*/ 214748364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25"/>
                  <a:gd name="T32" fmla="*/ 35 w 35"/>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25">
                    <a:moveTo>
                      <a:pt x="33" y="18"/>
                    </a:moveTo>
                    <a:lnTo>
                      <a:pt x="33" y="23"/>
                    </a:lnTo>
                    <a:lnTo>
                      <a:pt x="35" y="2"/>
                    </a:lnTo>
                    <a:lnTo>
                      <a:pt x="3" y="0"/>
                    </a:lnTo>
                    <a:lnTo>
                      <a:pt x="1" y="21"/>
                    </a:lnTo>
                    <a:lnTo>
                      <a:pt x="1" y="25"/>
                    </a:lnTo>
                    <a:lnTo>
                      <a:pt x="1" y="21"/>
                    </a:lnTo>
                    <a:lnTo>
                      <a:pt x="0" y="23"/>
                    </a:lnTo>
                    <a:lnTo>
                      <a:pt x="1" y="25"/>
                    </a:lnTo>
                    <a:lnTo>
                      <a:pt x="33" y="18"/>
                    </a:lnTo>
                    <a:close/>
                  </a:path>
                </a:pathLst>
              </a:custGeom>
              <a:solidFill>
                <a:srgbClr val="000000"/>
              </a:solidFill>
              <a:ln w="9525">
                <a:noFill/>
                <a:round/>
                <a:headEnd/>
                <a:tailEnd/>
              </a:ln>
            </p:spPr>
            <p:txBody>
              <a:bodyPr>
                <a:prstTxWarp prst="textNoShape">
                  <a:avLst/>
                </a:prstTxWarp>
              </a:bodyPr>
              <a:lstStyle/>
              <a:p>
                <a:endParaRPr lang="en-US"/>
              </a:p>
            </p:txBody>
          </p:sp>
          <p:sp>
            <p:nvSpPr>
              <p:cNvPr id="62562" name="Freeform 144"/>
              <p:cNvSpPr>
                <a:spLocks/>
              </p:cNvSpPr>
              <p:nvPr/>
            </p:nvSpPr>
            <p:spPr bwMode="auto">
              <a:xfrm>
                <a:off x="6743700" y="5476875"/>
                <a:ext cx="25400" cy="17463"/>
              </a:xfrm>
              <a:custGeom>
                <a:avLst/>
                <a:gdLst>
                  <a:gd name="T0" fmla="*/ 2147483647 w 45"/>
                  <a:gd name="T1" fmla="*/ 2147483647 h 60"/>
                  <a:gd name="T2" fmla="*/ 2147483647 w 45"/>
                  <a:gd name="T3" fmla="*/ 2147483647 h 60"/>
                  <a:gd name="T4" fmla="*/ 2147483647 w 45"/>
                  <a:gd name="T5" fmla="*/ 0 h 60"/>
                  <a:gd name="T6" fmla="*/ 0 w 45"/>
                  <a:gd name="T7" fmla="*/ 2147483647 h 60"/>
                  <a:gd name="T8" fmla="*/ 2147483647 w 45"/>
                  <a:gd name="T9" fmla="*/ 2147483647 h 60"/>
                  <a:gd name="T10" fmla="*/ 2147483647 w 45"/>
                  <a:gd name="T11" fmla="*/ 2147483647 h 60"/>
                  <a:gd name="T12" fmla="*/ 2147483647 w 45"/>
                  <a:gd name="T13" fmla="*/ 2147483647 h 60"/>
                  <a:gd name="T14" fmla="*/ 2147483647 w 45"/>
                  <a:gd name="T15" fmla="*/ 2147483647 h 60"/>
                  <a:gd name="T16" fmla="*/ 2147483647 w 45"/>
                  <a:gd name="T17" fmla="*/ 2147483647 h 60"/>
                  <a:gd name="T18" fmla="*/ 2147483647 w 45"/>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
                  <a:gd name="T31" fmla="*/ 0 h 60"/>
                  <a:gd name="T32" fmla="*/ 45 w 45"/>
                  <a:gd name="T33" fmla="*/ 60 h 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 h="60">
                    <a:moveTo>
                      <a:pt x="43" y="40"/>
                    </a:moveTo>
                    <a:lnTo>
                      <a:pt x="45" y="47"/>
                    </a:lnTo>
                    <a:lnTo>
                      <a:pt x="32" y="0"/>
                    </a:lnTo>
                    <a:lnTo>
                      <a:pt x="0" y="7"/>
                    </a:lnTo>
                    <a:lnTo>
                      <a:pt x="13" y="54"/>
                    </a:lnTo>
                    <a:lnTo>
                      <a:pt x="16" y="60"/>
                    </a:lnTo>
                    <a:lnTo>
                      <a:pt x="13" y="54"/>
                    </a:lnTo>
                    <a:lnTo>
                      <a:pt x="15" y="58"/>
                    </a:lnTo>
                    <a:lnTo>
                      <a:pt x="16" y="60"/>
                    </a:lnTo>
                    <a:lnTo>
                      <a:pt x="43" y="40"/>
                    </a:lnTo>
                    <a:close/>
                  </a:path>
                </a:pathLst>
              </a:custGeom>
              <a:solidFill>
                <a:srgbClr val="000000"/>
              </a:solidFill>
              <a:ln w="9525">
                <a:noFill/>
                <a:round/>
                <a:headEnd/>
                <a:tailEnd/>
              </a:ln>
            </p:spPr>
            <p:txBody>
              <a:bodyPr>
                <a:prstTxWarp prst="textNoShape">
                  <a:avLst/>
                </a:prstTxWarp>
              </a:bodyPr>
              <a:lstStyle/>
              <a:p>
                <a:endParaRPr lang="en-US"/>
              </a:p>
            </p:txBody>
          </p:sp>
          <p:sp>
            <p:nvSpPr>
              <p:cNvPr id="62563" name="Freeform 145"/>
              <p:cNvSpPr>
                <a:spLocks/>
              </p:cNvSpPr>
              <p:nvPr/>
            </p:nvSpPr>
            <p:spPr bwMode="auto">
              <a:xfrm>
                <a:off x="6753225" y="5489575"/>
                <a:ext cx="34925" cy="19050"/>
              </a:xfrm>
              <a:custGeom>
                <a:avLst/>
                <a:gdLst>
                  <a:gd name="T0" fmla="*/ 2147483647 w 61"/>
                  <a:gd name="T1" fmla="*/ 2147483647 h 70"/>
                  <a:gd name="T2" fmla="*/ 2147483647 w 61"/>
                  <a:gd name="T3" fmla="*/ 2147483647 h 70"/>
                  <a:gd name="T4" fmla="*/ 2147483647 w 61"/>
                  <a:gd name="T5" fmla="*/ 0 h 70"/>
                  <a:gd name="T6" fmla="*/ 0 w 61"/>
                  <a:gd name="T7" fmla="*/ 2147483647 h 70"/>
                  <a:gd name="T8" fmla="*/ 2147483647 w 61"/>
                  <a:gd name="T9" fmla="*/ 2147483647 h 70"/>
                  <a:gd name="T10" fmla="*/ 2147483647 w 61"/>
                  <a:gd name="T11" fmla="*/ 2147483647 h 70"/>
                  <a:gd name="T12" fmla="*/ 2147483647 w 61"/>
                  <a:gd name="T13" fmla="*/ 2147483647 h 70"/>
                  <a:gd name="T14" fmla="*/ 2147483647 w 61"/>
                  <a:gd name="T15" fmla="*/ 2147483647 h 70"/>
                  <a:gd name="T16" fmla="*/ 2147483647 w 61"/>
                  <a:gd name="T17" fmla="*/ 2147483647 h 70"/>
                  <a:gd name="T18" fmla="*/ 2147483647 w 61"/>
                  <a:gd name="T19" fmla="*/ 2147483647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1"/>
                  <a:gd name="T31" fmla="*/ 0 h 70"/>
                  <a:gd name="T32" fmla="*/ 61 w 61"/>
                  <a:gd name="T33" fmla="*/ 70 h 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1" h="70">
                    <a:moveTo>
                      <a:pt x="59" y="46"/>
                    </a:moveTo>
                    <a:lnTo>
                      <a:pt x="61" y="48"/>
                    </a:lnTo>
                    <a:lnTo>
                      <a:pt x="27" y="0"/>
                    </a:lnTo>
                    <a:lnTo>
                      <a:pt x="0" y="20"/>
                    </a:lnTo>
                    <a:lnTo>
                      <a:pt x="34" y="68"/>
                    </a:lnTo>
                    <a:lnTo>
                      <a:pt x="37" y="70"/>
                    </a:lnTo>
                    <a:lnTo>
                      <a:pt x="34" y="68"/>
                    </a:lnTo>
                    <a:lnTo>
                      <a:pt x="35" y="69"/>
                    </a:lnTo>
                    <a:lnTo>
                      <a:pt x="37" y="70"/>
                    </a:lnTo>
                    <a:lnTo>
                      <a:pt x="59" y="46"/>
                    </a:lnTo>
                    <a:close/>
                  </a:path>
                </a:pathLst>
              </a:custGeom>
              <a:solidFill>
                <a:srgbClr val="000000"/>
              </a:solidFill>
              <a:ln w="9525">
                <a:noFill/>
                <a:round/>
                <a:headEnd/>
                <a:tailEnd/>
              </a:ln>
            </p:spPr>
            <p:txBody>
              <a:bodyPr>
                <a:prstTxWarp prst="textNoShape">
                  <a:avLst/>
                </a:prstTxWarp>
              </a:bodyPr>
              <a:lstStyle/>
              <a:p>
                <a:endParaRPr lang="en-US"/>
              </a:p>
            </p:txBody>
          </p:sp>
          <p:sp>
            <p:nvSpPr>
              <p:cNvPr id="62564" name="Freeform 146"/>
              <p:cNvSpPr>
                <a:spLocks/>
              </p:cNvSpPr>
              <p:nvPr/>
            </p:nvSpPr>
            <p:spPr bwMode="auto">
              <a:xfrm>
                <a:off x="6773863" y="5502275"/>
                <a:ext cx="41275" cy="20638"/>
              </a:xfrm>
              <a:custGeom>
                <a:avLst/>
                <a:gdLst>
                  <a:gd name="T0" fmla="*/ 2147483647 w 73"/>
                  <a:gd name="T1" fmla="*/ 2147483647 h 71"/>
                  <a:gd name="T2" fmla="*/ 2147483647 w 73"/>
                  <a:gd name="T3" fmla="*/ 2147483647 h 71"/>
                  <a:gd name="T4" fmla="*/ 2147483647 w 73"/>
                  <a:gd name="T5" fmla="*/ 0 h 71"/>
                  <a:gd name="T6" fmla="*/ 0 w 73"/>
                  <a:gd name="T7" fmla="*/ 2147483647 h 71"/>
                  <a:gd name="T8" fmla="*/ 2147483647 w 73"/>
                  <a:gd name="T9" fmla="*/ 2147483647 h 71"/>
                  <a:gd name="T10" fmla="*/ 2147483647 w 73"/>
                  <a:gd name="T11" fmla="*/ 2147483647 h 71"/>
                  <a:gd name="T12" fmla="*/ 2147483647 w 73"/>
                  <a:gd name="T13" fmla="*/ 2147483647 h 71"/>
                  <a:gd name="T14" fmla="*/ 2147483647 w 73"/>
                  <a:gd name="T15" fmla="*/ 2147483647 h 71"/>
                  <a:gd name="T16" fmla="*/ 2147483647 w 73"/>
                  <a:gd name="T17" fmla="*/ 2147483647 h 71"/>
                  <a:gd name="T18" fmla="*/ 2147483647 w 73"/>
                  <a:gd name="T19" fmla="*/ 2147483647 h 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71"/>
                  <a:gd name="T32" fmla="*/ 73 w 73"/>
                  <a:gd name="T33" fmla="*/ 71 h 7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71">
                    <a:moveTo>
                      <a:pt x="68" y="41"/>
                    </a:moveTo>
                    <a:lnTo>
                      <a:pt x="73" y="44"/>
                    </a:lnTo>
                    <a:lnTo>
                      <a:pt x="22" y="0"/>
                    </a:lnTo>
                    <a:lnTo>
                      <a:pt x="0" y="24"/>
                    </a:lnTo>
                    <a:lnTo>
                      <a:pt x="51" y="68"/>
                    </a:lnTo>
                    <a:lnTo>
                      <a:pt x="56" y="71"/>
                    </a:lnTo>
                    <a:lnTo>
                      <a:pt x="51" y="68"/>
                    </a:lnTo>
                    <a:lnTo>
                      <a:pt x="53" y="71"/>
                    </a:lnTo>
                    <a:lnTo>
                      <a:pt x="56" y="71"/>
                    </a:lnTo>
                    <a:lnTo>
                      <a:pt x="68" y="41"/>
                    </a:lnTo>
                    <a:close/>
                  </a:path>
                </a:pathLst>
              </a:custGeom>
              <a:solidFill>
                <a:srgbClr val="000000"/>
              </a:solidFill>
              <a:ln w="9525">
                <a:noFill/>
                <a:round/>
                <a:headEnd/>
                <a:tailEnd/>
              </a:ln>
            </p:spPr>
            <p:txBody>
              <a:bodyPr>
                <a:prstTxWarp prst="textNoShape">
                  <a:avLst/>
                </a:prstTxWarp>
              </a:bodyPr>
              <a:lstStyle/>
              <a:p>
                <a:endParaRPr lang="en-US"/>
              </a:p>
            </p:txBody>
          </p:sp>
          <p:sp>
            <p:nvSpPr>
              <p:cNvPr id="62565" name="Freeform 147"/>
              <p:cNvSpPr>
                <a:spLocks/>
              </p:cNvSpPr>
              <p:nvPr/>
            </p:nvSpPr>
            <p:spPr bwMode="auto">
              <a:xfrm>
                <a:off x="6805613" y="5514975"/>
                <a:ext cx="68262" cy="22225"/>
              </a:xfrm>
              <a:custGeom>
                <a:avLst/>
                <a:gdLst>
                  <a:gd name="T0" fmla="*/ 2147483647 w 121"/>
                  <a:gd name="T1" fmla="*/ 2147483647 h 77"/>
                  <a:gd name="T2" fmla="*/ 2147483647 w 121"/>
                  <a:gd name="T3" fmla="*/ 2147483647 h 77"/>
                  <a:gd name="T4" fmla="*/ 2147483647 w 121"/>
                  <a:gd name="T5" fmla="*/ 0 h 77"/>
                  <a:gd name="T6" fmla="*/ 0 w 121"/>
                  <a:gd name="T7" fmla="*/ 2147483647 h 77"/>
                  <a:gd name="T8" fmla="*/ 2147483647 w 121"/>
                  <a:gd name="T9" fmla="*/ 2147483647 h 77"/>
                  <a:gd name="T10" fmla="*/ 2147483647 w 121"/>
                  <a:gd name="T11" fmla="*/ 2147483647 h 77"/>
                  <a:gd name="T12" fmla="*/ 2147483647 w 121"/>
                  <a:gd name="T13" fmla="*/ 2147483647 h 77"/>
                  <a:gd name="T14" fmla="*/ 2147483647 w 121"/>
                  <a:gd name="T15" fmla="*/ 2147483647 h 77"/>
                  <a:gd name="T16" fmla="*/ 2147483647 w 121"/>
                  <a:gd name="T17" fmla="*/ 2147483647 h 77"/>
                  <a:gd name="T18" fmla="*/ 2147483647 w 121"/>
                  <a:gd name="T19" fmla="*/ 2147483647 h 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
                  <a:gd name="T31" fmla="*/ 0 h 77"/>
                  <a:gd name="T32" fmla="*/ 121 w 121"/>
                  <a:gd name="T33" fmla="*/ 77 h 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 h="77">
                    <a:moveTo>
                      <a:pt x="94" y="47"/>
                    </a:moveTo>
                    <a:lnTo>
                      <a:pt x="113" y="42"/>
                    </a:lnTo>
                    <a:lnTo>
                      <a:pt x="12" y="0"/>
                    </a:lnTo>
                    <a:lnTo>
                      <a:pt x="0" y="30"/>
                    </a:lnTo>
                    <a:lnTo>
                      <a:pt x="101" y="71"/>
                    </a:lnTo>
                    <a:lnTo>
                      <a:pt x="121" y="66"/>
                    </a:lnTo>
                    <a:lnTo>
                      <a:pt x="101" y="71"/>
                    </a:lnTo>
                    <a:lnTo>
                      <a:pt x="112" y="77"/>
                    </a:lnTo>
                    <a:lnTo>
                      <a:pt x="121" y="66"/>
                    </a:lnTo>
                    <a:lnTo>
                      <a:pt x="94" y="47"/>
                    </a:lnTo>
                    <a:close/>
                  </a:path>
                </a:pathLst>
              </a:custGeom>
              <a:solidFill>
                <a:srgbClr val="000000"/>
              </a:solidFill>
              <a:ln w="9525">
                <a:noFill/>
                <a:round/>
                <a:headEnd/>
                <a:tailEnd/>
              </a:ln>
            </p:spPr>
            <p:txBody>
              <a:bodyPr>
                <a:prstTxWarp prst="textNoShape">
                  <a:avLst/>
                </a:prstTxWarp>
              </a:bodyPr>
              <a:lstStyle/>
              <a:p>
                <a:endParaRPr lang="en-US"/>
              </a:p>
            </p:txBody>
          </p:sp>
          <p:sp>
            <p:nvSpPr>
              <p:cNvPr id="62566" name="Freeform 148"/>
              <p:cNvSpPr>
                <a:spLocks/>
              </p:cNvSpPr>
              <p:nvPr/>
            </p:nvSpPr>
            <p:spPr bwMode="auto">
              <a:xfrm>
                <a:off x="6858000" y="5484813"/>
                <a:ext cx="80963" cy="49212"/>
              </a:xfrm>
              <a:custGeom>
                <a:avLst/>
                <a:gdLst>
                  <a:gd name="T0" fmla="*/ 2147483647 w 139"/>
                  <a:gd name="T1" fmla="*/ 2147483647 h 162"/>
                  <a:gd name="T2" fmla="*/ 2147483647 w 139"/>
                  <a:gd name="T3" fmla="*/ 2147483647 h 162"/>
                  <a:gd name="T4" fmla="*/ 0 w 139"/>
                  <a:gd name="T5" fmla="*/ 2147483647 h 162"/>
                  <a:gd name="T6" fmla="*/ 2147483647 w 139"/>
                  <a:gd name="T7" fmla="*/ 2147483647 h 162"/>
                  <a:gd name="T8" fmla="*/ 2147483647 w 139"/>
                  <a:gd name="T9" fmla="*/ 2147483647 h 162"/>
                  <a:gd name="T10" fmla="*/ 2147483647 w 139"/>
                  <a:gd name="T11" fmla="*/ 0 h 162"/>
                  <a:gd name="T12" fmla="*/ 2147483647 w 139"/>
                  <a:gd name="T13" fmla="*/ 2147483647 h 162"/>
                  <a:gd name="T14" fmla="*/ 2147483647 w 139"/>
                  <a:gd name="T15" fmla="*/ 2147483647 h 162"/>
                  <a:gd name="T16" fmla="*/ 2147483647 w 139"/>
                  <a:gd name="T17" fmla="*/ 0 h 162"/>
                  <a:gd name="T18" fmla="*/ 2147483647 w 139"/>
                  <a:gd name="T19" fmla="*/ 2147483647 h 1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9"/>
                  <a:gd name="T31" fmla="*/ 0 h 162"/>
                  <a:gd name="T32" fmla="*/ 139 w 139"/>
                  <a:gd name="T33" fmla="*/ 162 h 1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9" h="162">
                    <a:moveTo>
                      <a:pt x="107" y="27"/>
                    </a:moveTo>
                    <a:lnTo>
                      <a:pt x="102" y="3"/>
                    </a:lnTo>
                    <a:lnTo>
                      <a:pt x="0" y="143"/>
                    </a:lnTo>
                    <a:lnTo>
                      <a:pt x="27" y="162"/>
                    </a:lnTo>
                    <a:lnTo>
                      <a:pt x="129" y="23"/>
                    </a:lnTo>
                    <a:lnTo>
                      <a:pt x="124" y="0"/>
                    </a:lnTo>
                    <a:lnTo>
                      <a:pt x="129" y="23"/>
                    </a:lnTo>
                    <a:lnTo>
                      <a:pt x="139" y="9"/>
                    </a:lnTo>
                    <a:lnTo>
                      <a:pt x="124" y="0"/>
                    </a:lnTo>
                    <a:lnTo>
                      <a:pt x="107" y="27"/>
                    </a:lnTo>
                    <a:close/>
                  </a:path>
                </a:pathLst>
              </a:custGeom>
              <a:solidFill>
                <a:srgbClr val="000000"/>
              </a:solidFill>
              <a:ln w="9525">
                <a:noFill/>
                <a:round/>
                <a:headEnd/>
                <a:tailEnd/>
              </a:ln>
            </p:spPr>
            <p:txBody>
              <a:bodyPr>
                <a:prstTxWarp prst="textNoShape">
                  <a:avLst/>
                </a:prstTxWarp>
              </a:bodyPr>
              <a:lstStyle/>
              <a:p>
                <a:endParaRPr lang="en-US"/>
              </a:p>
            </p:txBody>
          </p:sp>
          <p:sp>
            <p:nvSpPr>
              <p:cNvPr id="62567" name="Freeform 149"/>
              <p:cNvSpPr>
                <a:spLocks/>
              </p:cNvSpPr>
              <p:nvPr/>
            </p:nvSpPr>
            <p:spPr bwMode="auto">
              <a:xfrm>
                <a:off x="7705725" y="5240338"/>
                <a:ext cx="109538" cy="103187"/>
              </a:xfrm>
              <a:custGeom>
                <a:avLst/>
                <a:gdLst>
                  <a:gd name="T0" fmla="*/ 0 w 189"/>
                  <a:gd name="T1" fmla="*/ 2147483647 h 349"/>
                  <a:gd name="T2" fmla="*/ 2147483647 w 189"/>
                  <a:gd name="T3" fmla="*/ 0 h 349"/>
                  <a:gd name="T4" fmla="*/ 2147483647 w 189"/>
                  <a:gd name="T5" fmla="*/ 2147483647 h 349"/>
                  <a:gd name="T6" fmla="*/ 2147483647 w 189"/>
                  <a:gd name="T7" fmla="*/ 2147483647 h 349"/>
                  <a:gd name="T8" fmla="*/ 0 w 189"/>
                  <a:gd name="T9" fmla="*/ 2147483647 h 349"/>
                  <a:gd name="T10" fmla="*/ 0 60000 65536"/>
                  <a:gd name="T11" fmla="*/ 0 60000 65536"/>
                  <a:gd name="T12" fmla="*/ 0 60000 65536"/>
                  <a:gd name="T13" fmla="*/ 0 60000 65536"/>
                  <a:gd name="T14" fmla="*/ 0 60000 65536"/>
                  <a:gd name="T15" fmla="*/ 0 w 189"/>
                  <a:gd name="T16" fmla="*/ 0 h 349"/>
                  <a:gd name="T17" fmla="*/ 189 w 189"/>
                  <a:gd name="T18" fmla="*/ 349 h 349"/>
                </a:gdLst>
                <a:ahLst/>
                <a:cxnLst>
                  <a:cxn ang="T10">
                    <a:pos x="T0" y="T1"/>
                  </a:cxn>
                  <a:cxn ang="T11">
                    <a:pos x="T2" y="T3"/>
                  </a:cxn>
                  <a:cxn ang="T12">
                    <a:pos x="T4" y="T5"/>
                  </a:cxn>
                  <a:cxn ang="T13">
                    <a:pos x="T6" y="T7"/>
                  </a:cxn>
                  <a:cxn ang="T14">
                    <a:pos x="T8" y="T9"/>
                  </a:cxn>
                </a:cxnLst>
                <a:rect l="T15" t="T16" r="T17" b="T18"/>
                <a:pathLst>
                  <a:path w="189" h="349">
                    <a:moveTo>
                      <a:pt x="0" y="24"/>
                    </a:moveTo>
                    <a:lnTo>
                      <a:pt x="64" y="0"/>
                    </a:lnTo>
                    <a:lnTo>
                      <a:pt x="189" y="325"/>
                    </a:lnTo>
                    <a:lnTo>
                      <a:pt x="125" y="349"/>
                    </a:lnTo>
                    <a:lnTo>
                      <a:pt x="0" y="24"/>
                    </a:lnTo>
                    <a:close/>
                  </a:path>
                </a:pathLst>
              </a:custGeom>
              <a:solidFill>
                <a:srgbClr val="FFCC99"/>
              </a:solidFill>
              <a:ln w="9525">
                <a:noFill/>
                <a:round/>
                <a:headEnd/>
                <a:tailEnd/>
              </a:ln>
            </p:spPr>
            <p:txBody>
              <a:bodyPr>
                <a:prstTxWarp prst="textNoShape">
                  <a:avLst/>
                </a:prstTxWarp>
              </a:bodyPr>
              <a:lstStyle/>
              <a:p>
                <a:endParaRPr lang="en-US"/>
              </a:p>
            </p:txBody>
          </p:sp>
          <p:sp>
            <p:nvSpPr>
              <p:cNvPr id="62568" name="Freeform 150"/>
              <p:cNvSpPr>
                <a:spLocks/>
              </p:cNvSpPr>
              <p:nvPr/>
            </p:nvSpPr>
            <p:spPr bwMode="auto">
              <a:xfrm>
                <a:off x="7704138" y="5232400"/>
                <a:ext cx="49212" cy="19050"/>
              </a:xfrm>
              <a:custGeom>
                <a:avLst/>
                <a:gdLst>
                  <a:gd name="T0" fmla="*/ 2147483647 w 84"/>
                  <a:gd name="T1" fmla="*/ 2147483647 h 62"/>
                  <a:gd name="T2" fmla="*/ 2147483647 w 84"/>
                  <a:gd name="T3" fmla="*/ 2147483647 h 62"/>
                  <a:gd name="T4" fmla="*/ 0 w 84"/>
                  <a:gd name="T5" fmla="*/ 2147483647 h 62"/>
                  <a:gd name="T6" fmla="*/ 2147483647 w 84"/>
                  <a:gd name="T7" fmla="*/ 2147483647 h 62"/>
                  <a:gd name="T8" fmla="*/ 2147483647 w 84"/>
                  <a:gd name="T9" fmla="*/ 2147483647 h 62"/>
                  <a:gd name="T10" fmla="*/ 2147483647 w 84"/>
                  <a:gd name="T11" fmla="*/ 2147483647 h 62"/>
                  <a:gd name="T12" fmla="*/ 2147483647 w 84"/>
                  <a:gd name="T13" fmla="*/ 2147483647 h 62"/>
                  <a:gd name="T14" fmla="*/ 2147483647 w 84"/>
                  <a:gd name="T15" fmla="*/ 0 h 62"/>
                  <a:gd name="T16" fmla="*/ 2147483647 w 84"/>
                  <a:gd name="T17" fmla="*/ 2147483647 h 62"/>
                  <a:gd name="T18" fmla="*/ 2147483647 w 84"/>
                  <a:gd name="T19" fmla="*/ 2147483647 h 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
                  <a:gd name="T31" fmla="*/ 0 h 62"/>
                  <a:gd name="T32" fmla="*/ 84 w 84"/>
                  <a:gd name="T33" fmla="*/ 62 h 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 h="62">
                    <a:moveTo>
                      <a:pt x="84" y="17"/>
                    </a:moveTo>
                    <a:lnTo>
                      <a:pt x="63" y="6"/>
                    </a:lnTo>
                    <a:lnTo>
                      <a:pt x="0" y="30"/>
                    </a:lnTo>
                    <a:lnTo>
                      <a:pt x="9" y="62"/>
                    </a:lnTo>
                    <a:lnTo>
                      <a:pt x="73" y="38"/>
                    </a:lnTo>
                    <a:lnTo>
                      <a:pt x="52" y="27"/>
                    </a:lnTo>
                    <a:lnTo>
                      <a:pt x="84" y="17"/>
                    </a:lnTo>
                    <a:lnTo>
                      <a:pt x="78" y="0"/>
                    </a:lnTo>
                    <a:lnTo>
                      <a:pt x="63" y="6"/>
                    </a:lnTo>
                    <a:lnTo>
                      <a:pt x="84" y="17"/>
                    </a:lnTo>
                    <a:close/>
                  </a:path>
                </a:pathLst>
              </a:custGeom>
              <a:solidFill>
                <a:srgbClr val="000000"/>
              </a:solidFill>
              <a:ln w="9525">
                <a:noFill/>
                <a:round/>
                <a:headEnd/>
                <a:tailEnd/>
              </a:ln>
            </p:spPr>
            <p:txBody>
              <a:bodyPr>
                <a:prstTxWarp prst="textNoShape">
                  <a:avLst/>
                </a:prstTxWarp>
              </a:bodyPr>
              <a:lstStyle/>
              <a:p>
                <a:endParaRPr lang="en-US"/>
              </a:p>
            </p:txBody>
          </p:sp>
          <p:sp>
            <p:nvSpPr>
              <p:cNvPr id="62569" name="Freeform 151"/>
              <p:cNvSpPr>
                <a:spLocks/>
              </p:cNvSpPr>
              <p:nvPr/>
            </p:nvSpPr>
            <p:spPr bwMode="auto">
              <a:xfrm>
                <a:off x="7734300" y="5237163"/>
                <a:ext cx="93663" cy="104775"/>
              </a:xfrm>
              <a:custGeom>
                <a:avLst/>
                <a:gdLst>
                  <a:gd name="T0" fmla="*/ 2147483647 w 163"/>
                  <a:gd name="T1" fmla="*/ 2147483647 h 346"/>
                  <a:gd name="T2" fmla="*/ 2147483647 w 163"/>
                  <a:gd name="T3" fmla="*/ 2147483647 h 346"/>
                  <a:gd name="T4" fmla="*/ 2147483647 w 163"/>
                  <a:gd name="T5" fmla="*/ 0 h 346"/>
                  <a:gd name="T6" fmla="*/ 0 w 163"/>
                  <a:gd name="T7" fmla="*/ 2147483647 h 346"/>
                  <a:gd name="T8" fmla="*/ 2147483647 w 163"/>
                  <a:gd name="T9" fmla="*/ 2147483647 h 346"/>
                  <a:gd name="T10" fmla="*/ 2147483647 w 163"/>
                  <a:gd name="T11" fmla="*/ 2147483647 h 346"/>
                  <a:gd name="T12" fmla="*/ 2147483647 w 163"/>
                  <a:gd name="T13" fmla="*/ 2147483647 h 346"/>
                  <a:gd name="T14" fmla="*/ 2147483647 w 163"/>
                  <a:gd name="T15" fmla="*/ 2147483647 h 346"/>
                  <a:gd name="T16" fmla="*/ 2147483647 w 163"/>
                  <a:gd name="T17" fmla="*/ 2147483647 h 346"/>
                  <a:gd name="T18" fmla="*/ 2147483647 w 163"/>
                  <a:gd name="T19" fmla="*/ 2147483647 h 3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3"/>
                  <a:gd name="T31" fmla="*/ 0 h 346"/>
                  <a:gd name="T32" fmla="*/ 163 w 163"/>
                  <a:gd name="T33" fmla="*/ 346 h 3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3" h="346">
                    <a:moveTo>
                      <a:pt x="145" y="346"/>
                    </a:moveTo>
                    <a:lnTo>
                      <a:pt x="156" y="325"/>
                    </a:lnTo>
                    <a:lnTo>
                      <a:pt x="32" y="0"/>
                    </a:lnTo>
                    <a:lnTo>
                      <a:pt x="0" y="10"/>
                    </a:lnTo>
                    <a:lnTo>
                      <a:pt x="125" y="335"/>
                    </a:lnTo>
                    <a:lnTo>
                      <a:pt x="136" y="314"/>
                    </a:lnTo>
                    <a:lnTo>
                      <a:pt x="145" y="346"/>
                    </a:lnTo>
                    <a:lnTo>
                      <a:pt x="163" y="339"/>
                    </a:lnTo>
                    <a:lnTo>
                      <a:pt x="156" y="325"/>
                    </a:lnTo>
                    <a:lnTo>
                      <a:pt x="145" y="346"/>
                    </a:lnTo>
                    <a:close/>
                  </a:path>
                </a:pathLst>
              </a:custGeom>
              <a:solidFill>
                <a:srgbClr val="000000"/>
              </a:solidFill>
              <a:ln w="9525">
                <a:noFill/>
                <a:round/>
                <a:headEnd/>
                <a:tailEnd/>
              </a:ln>
            </p:spPr>
            <p:txBody>
              <a:bodyPr>
                <a:prstTxWarp prst="textNoShape">
                  <a:avLst/>
                </a:prstTxWarp>
              </a:bodyPr>
              <a:lstStyle/>
              <a:p>
                <a:endParaRPr lang="en-US"/>
              </a:p>
            </p:txBody>
          </p:sp>
          <p:sp>
            <p:nvSpPr>
              <p:cNvPr id="62570" name="Freeform 152"/>
              <p:cNvSpPr>
                <a:spLocks/>
              </p:cNvSpPr>
              <p:nvPr/>
            </p:nvSpPr>
            <p:spPr bwMode="auto">
              <a:xfrm>
                <a:off x="7772400" y="5332413"/>
                <a:ext cx="47625" cy="19050"/>
              </a:xfrm>
              <a:custGeom>
                <a:avLst/>
                <a:gdLst>
                  <a:gd name="T0" fmla="*/ 0 w 84"/>
                  <a:gd name="T1" fmla="*/ 2147483647 h 62"/>
                  <a:gd name="T2" fmla="*/ 2147483647 w 84"/>
                  <a:gd name="T3" fmla="*/ 2147483647 h 62"/>
                  <a:gd name="T4" fmla="*/ 2147483647 w 84"/>
                  <a:gd name="T5" fmla="*/ 2147483647 h 62"/>
                  <a:gd name="T6" fmla="*/ 2147483647 w 84"/>
                  <a:gd name="T7" fmla="*/ 0 h 62"/>
                  <a:gd name="T8" fmla="*/ 2147483647 w 84"/>
                  <a:gd name="T9" fmla="*/ 2147483647 h 62"/>
                  <a:gd name="T10" fmla="*/ 2147483647 w 84"/>
                  <a:gd name="T11" fmla="*/ 2147483647 h 62"/>
                  <a:gd name="T12" fmla="*/ 0 w 84"/>
                  <a:gd name="T13" fmla="*/ 2147483647 h 62"/>
                  <a:gd name="T14" fmla="*/ 2147483647 w 84"/>
                  <a:gd name="T15" fmla="*/ 2147483647 h 62"/>
                  <a:gd name="T16" fmla="*/ 2147483647 w 84"/>
                  <a:gd name="T17" fmla="*/ 2147483647 h 62"/>
                  <a:gd name="T18" fmla="*/ 0 w 84"/>
                  <a:gd name="T19" fmla="*/ 2147483647 h 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
                  <a:gd name="T31" fmla="*/ 0 h 62"/>
                  <a:gd name="T32" fmla="*/ 84 w 84"/>
                  <a:gd name="T33" fmla="*/ 62 h 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 h="62">
                    <a:moveTo>
                      <a:pt x="0" y="45"/>
                    </a:moveTo>
                    <a:lnTo>
                      <a:pt x="21" y="56"/>
                    </a:lnTo>
                    <a:lnTo>
                      <a:pt x="84" y="32"/>
                    </a:lnTo>
                    <a:lnTo>
                      <a:pt x="75" y="0"/>
                    </a:lnTo>
                    <a:lnTo>
                      <a:pt x="11" y="24"/>
                    </a:lnTo>
                    <a:lnTo>
                      <a:pt x="32" y="35"/>
                    </a:lnTo>
                    <a:lnTo>
                      <a:pt x="0" y="45"/>
                    </a:lnTo>
                    <a:lnTo>
                      <a:pt x="6" y="62"/>
                    </a:lnTo>
                    <a:lnTo>
                      <a:pt x="21" y="56"/>
                    </a:lnTo>
                    <a:lnTo>
                      <a:pt x="0" y="45"/>
                    </a:lnTo>
                    <a:close/>
                  </a:path>
                </a:pathLst>
              </a:custGeom>
              <a:solidFill>
                <a:srgbClr val="000000"/>
              </a:solidFill>
              <a:ln w="9525">
                <a:noFill/>
                <a:round/>
                <a:headEnd/>
                <a:tailEnd/>
              </a:ln>
            </p:spPr>
            <p:txBody>
              <a:bodyPr>
                <a:prstTxWarp prst="textNoShape">
                  <a:avLst/>
                </a:prstTxWarp>
              </a:bodyPr>
              <a:lstStyle/>
              <a:p>
                <a:endParaRPr lang="en-US"/>
              </a:p>
            </p:txBody>
          </p:sp>
          <p:sp>
            <p:nvSpPr>
              <p:cNvPr id="62571" name="Freeform 153"/>
              <p:cNvSpPr>
                <a:spLocks/>
              </p:cNvSpPr>
              <p:nvPr/>
            </p:nvSpPr>
            <p:spPr bwMode="auto">
              <a:xfrm>
                <a:off x="7696200" y="5241925"/>
                <a:ext cx="90488" cy="103188"/>
              </a:xfrm>
              <a:custGeom>
                <a:avLst/>
                <a:gdLst>
                  <a:gd name="T0" fmla="*/ 2147483647 w 163"/>
                  <a:gd name="T1" fmla="*/ 0 h 346"/>
                  <a:gd name="T2" fmla="*/ 2147483647 w 163"/>
                  <a:gd name="T3" fmla="*/ 2147483647 h 346"/>
                  <a:gd name="T4" fmla="*/ 2147483647 w 163"/>
                  <a:gd name="T5" fmla="*/ 2147483647 h 346"/>
                  <a:gd name="T6" fmla="*/ 2147483647 w 163"/>
                  <a:gd name="T7" fmla="*/ 2147483647 h 346"/>
                  <a:gd name="T8" fmla="*/ 2147483647 w 163"/>
                  <a:gd name="T9" fmla="*/ 2147483647 h 346"/>
                  <a:gd name="T10" fmla="*/ 2147483647 w 163"/>
                  <a:gd name="T11" fmla="*/ 2147483647 h 346"/>
                  <a:gd name="T12" fmla="*/ 2147483647 w 163"/>
                  <a:gd name="T13" fmla="*/ 0 h 346"/>
                  <a:gd name="T14" fmla="*/ 0 w 163"/>
                  <a:gd name="T15" fmla="*/ 2147483647 h 346"/>
                  <a:gd name="T16" fmla="*/ 2147483647 w 163"/>
                  <a:gd name="T17" fmla="*/ 2147483647 h 346"/>
                  <a:gd name="T18" fmla="*/ 2147483647 w 163"/>
                  <a:gd name="T19" fmla="*/ 0 h 3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3"/>
                  <a:gd name="T31" fmla="*/ 0 h 346"/>
                  <a:gd name="T32" fmla="*/ 163 w 163"/>
                  <a:gd name="T33" fmla="*/ 346 h 3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3" h="346">
                    <a:moveTo>
                      <a:pt x="18" y="0"/>
                    </a:moveTo>
                    <a:lnTo>
                      <a:pt x="7" y="21"/>
                    </a:lnTo>
                    <a:lnTo>
                      <a:pt x="131" y="346"/>
                    </a:lnTo>
                    <a:lnTo>
                      <a:pt x="163" y="336"/>
                    </a:lnTo>
                    <a:lnTo>
                      <a:pt x="38" y="11"/>
                    </a:lnTo>
                    <a:lnTo>
                      <a:pt x="27" y="32"/>
                    </a:lnTo>
                    <a:lnTo>
                      <a:pt x="18" y="0"/>
                    </a:lnTo>
                    <a:lnTo>
                      <a:pt x="0" y="6"/>
                    </a:lnTo>
                    <a:lnTo>
                      <a:pt x="7" y="21"/>
                    </a:lnTo>
                    <a:lnTo>
                      <a:pt x="18" y="0"/>
                    </a:lnTo>
                    <a:close/>
                  </a:path>
                </a:pathLst>
              </a:custGeom>
              <a:solidFill>
                <a:srgbClr val="000000"/>
              </a:solidFill>
              <a:ln w="9525">
                <a:noFill/>
                <a:round/>
                <a:headEnd/>
                <a:tailEnd/>
              </a:ln>
            </p:spPr>
            <p:txBody>
              <a:bodyPr>
                <a:prstTxWarp prst="textNoShape">
                  <a:avLst/>
                </a:prstTxWarp>
              </a:bodyPr>
              <a:lstStyle/>
              <a:p>
                <a:endParaRPr lang="en-US"/>
              </a:p>
            </p:txBody>
          </p:sp>
          <p:sp>
            <p:nvSpPr>
              <p:cNvPr id="62572" name="Freeform 154"/>
              <p:cNvSpPr>
                <a:spLocks/>
              </p:cNvSpPr>
              <p:nvPr/>
            </p:nvSpPr>
            <p:spPr bwMode="auto">
              <a:xfrm>
                <a:off x="7678738" y="5200650"/>
                <a:ext cx="114300" cy="69850"/>
              </a:xfrm>
              <a:custGeom>
                <a:avLst/>
                <a:gdLst>
                  <a:gd name="T0" fmla="*/ 2147483647 w 194"/>
                  <a:gd name="T1" fmla="*/ 2147483647 h 236"/>
                  <a:gd name="T2" fmla="*/ 0 w 194"/>
                  <a:gd name="T3" fmla="*/ 2147483647 h 236"/>
                  <a:gd name="T4" fmla="*/ 2147483647 w 194"/>
                  <a:gd name="T5" fmla="*/ 0 h 236"/>
                  <a:gd name="T6" fmla="*/ 2147483647 w 194"/>
                  <a:gd name="T7" fmla="*/ 2147483647 h 236"/>
                  <a:gd name="T8" fmla="*/ 2147483647 w 194"/>
                  <a:gd name="T9" fmla="*/ 2147483647 h 236"/>
                  <a:gd name="T10" fmla="*/ 0 60000 65536"/>
                  <a:gd name="T11" fmla="*/ 0 60000 65536"/>
                  <a:gd name="T12" fmla="*/ 0 60000 65536"/>
                  <a:gd name="T13" fmla="*/ 0 60000 65536"/>
                  <a:gd name="T14" fmla="*/ 0 60000 65536"/>
                  <a:gd name="T15" fmla="*/ 0 w 194"/>
                  <a:gd name="T16" fmla="*/ 0 h 236"/>
                  <a:gd name="T17" fmla="*/ 194 w 194"/>
                  <a:gd name="T18" fmla="*/ 236 h 236"/>
                </a:gdLst>
                <a:ahLst/>
                <a:cxnLst>
                  <a:cxn ang="T10">
                    <a:pos x="T0" y="T1"/>
                  </a:cxn>
                  <a:cxn ang="T11">
                    <a:pos x="T2" y="T3"/>
                  </a:cxn>
                  <a:cxn ang="T12">
                    <a:pos x="T4" y="T5"/>
                  </a:cxn>
                  <a:cxn ang="T13">
                    <a:pos x="T6" y="T7"/>
                  </a:cxn>
                  <a:cxn ang="T14">
                    <a:pos x="T8" y="T9"/>
                  </a:cxn>
                </a:cxnLst>
                <a:rect l="T15" t="T16" r="T17" b="T18"/>
                <a:pathLst>
                  <a:path w="194" h="236">
                    <a:moveTo>
                      <a:pt x="72" y="236"/>
                    </a:moveTo>
                    <a:lnTo>
                      <a:pt x="0" y="56"/>
                    </a:lnTo>
                    <a:lnTo>
                      <a:pt x="113" y="0"/>
                    </a:lnTo>
                    <a:lnTo>
                      <a:pt x="194" y="182"/>
                    </a:lnTo>
                    <a:lnTo>
                      <a:pt x="72" y="236"/>
                    </a:lnTo>
                    <a:close/>
                  </a:path>
                </a:pathLst>
              </a:custGeom>
              <a:solidFill>
                <a:srgbClr val="FF0000"/>
              </a:solidFill>
              <a:ln w="9525">
                <a:noFill/>
                <a:round/>
                <a:headEnd/>
                <a:tailEnd/>
              </a:ln>
            </p:spPr>
            <p:txBody>
              <a:bodyPr>
                <a:prstTxWarp prst="textNoShape">
                  <a:avLst/>
                </a:prstTxWarp>
              </a:bodyPr>
              <a:lstStyle/>
              <a:p>
                <a:endParaRPr lang="en-US"/>
              </a:p>
            </p:txBody>
          </p:sp>
          <p:sp>
            <p:nvSpPr>
              <p:cNvPr id="62573" name="Freeform 155"/>
              <p:cNvSpPr>
                <a:spLocks/>
              </p:cNvSpPr>
              <p:nvPr/>
            </p:nvSpPr>
            <p:spPr bwMode="auto">
              <a:xfrm>
                <a:off x="7669213" y="5213350"/>
                <a:ext cx="61912" cy="58738"/>
              </a:xfrm>
              <a:custGeom>
                <a:avLst/>
                <a:gdLst>
                  <a:gd name="T0" fmla="*/ 2147483647 w 107"/>
                  <a:gd name="T1" fmla="*/ 0 h 200"/>
                  <a:gd name="T2" fmla="*/ 2147483647 w 107"/>
                  <a:gd name="T3" fmla="*/ 2147483647 h 200"/>
                  <a:gd name="T4" fmla="*/ 2147483647 w 107"/>
                  <a:gd name="T5" fmla="*/ 2147483647 h 200"/>
                  <a:gd name="T6" fmla="*/ 2147483647 w 107"/>
                  <a:gd name="T7" fmla="*/ 2147483647 h 200"/>
                  <a:gd name="T8" fmla="*/ 2147483647 w 107"/>
                  <a:gd name="T9" fmla="*/ 2147483647 h 200"/>
                  <a:gd name="T10" fmla="*/ 2147483647 w 107"/>
                  <a:gd name="T11" fmla="*/ 2147483647 h 200"/>
                  <a:gd name="T12" fmla="*/ 2147483647 w 107"/>
                  <a:gd name="T13" fmla="*/ 0 h 200"/>
                  <a:gd name="T14" fmla="*/ 0 w 107"/>
                  <a:gd name="T15" fmla="*/ 2147483647 h 200"/>
                  <a:gd name="T16" fmla="*/ 2147483647 w 107"/>
                  <a:gd name="T17" fmla="*/ 2147483647 h 200"/>
                  <a:gd name="T18" fmla="*/ 2147483647 w 107"/>
                  <a:gd name="T19" fmla="*/ 0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7"/>
                  <a:gd name="T31" fmla="*/ 0 h 200"/>
                  <a:gd name="T32" fmla="*/ 107 w 107"/>
                  <a:gd name="T33" fmla="*/ 200 h 2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7" h="200">
                    <a:moveTo>
                      <a:pt x="13" y="0"/>
                    </a:moveTo>
                    <a:lnTo>
                      <a:pt x="6" y="20"/>
                    </a:lnTo>
                    <a:lnTo>
                      <a:pt x="78" y="200"/>
                    </a:lnTo>
                    <a:lnTo>
                      <a:pt x="107" y="188"/>
                    </a:lnTo>
                    <a:lnTo>
                      <a:pt x="35" y="8"/>
                    </a:lnTo>
                    <a:lnTo>
                      <a:pt x="28" y="29"/>
                    </a:lnTo>
                    <a:lnTo>
                      <a:pt x="13" y="0"/>
                    </a:lnTo>
                    <a:lnTo>
                      <a:pt x="0" y="7"/>
                    </a:lnTo>
                    <a:lnTo>
                      <a:pt x="6" y="20"/>
                    </a:lnTo>
                    <a:lnTo>
                      <a:pt x="13" y="0"/>
                    </a:lnTo>
                    <a:close/>
                  </a:path>
                </a:pathLst>
              </a:custGeom>
              <a:solidFill>
                <a:srgbClr val="000000"/>
              </a:solidFill>
              <a:ln w="9525">
                <a:noFill/>
                <a:round/>
                <a:headEnd/>
                <a:tailEnd/>
              </a:ln>
            </p:spPr>
            <p:txBody>
              <a:bodyPr>
                <a:prstTxWarp prst="textNoShape">
                  <a:avLst/>
                </a:prstTxWarp>
              </a:bodyPr>
              <a:lstStyle/>
              <a:p>
                <a:endParaRPr lang="en-US"/>
              </a:p>
            </p:txBody>
          </p:sp>
          <p:sp>
            <p:nvSpPr>
              <p:cNvPr id="62574" name="Freeform 156"/>
              <p:cNvSpPr>
                <a:spLocks/>
              </p:cNvSpPr>
              <p:nvPr/>
            </p:nvSpPr>
            <p:spPr bwMode="auto">
              <a:xfrm>
                <a:off x="7675563" y="5194300"/>
                <a:ext cx="77787" cy="28575"/>
              </a:xfrm>
              <a:custGeom>
                <a:avLst/>
                <a:gdLst>
                  <a:gd name="T0" fmla="*/ 2147483647 w 136"/>
                  <a:gd name="T1" fmla="*/ 2147483647 h 93"/>
                  <a:gd name="T2" fmla="*/ 2147483647 w 136"/>
                  <a:gd name="T3" fmla="*/ 2147483647 h 93"/>
                  <a:gd name="T4" fmla="*/ 0 w 136"/>
                  <a:gd name="T5" fmla="*/ 2147483647 h 93"/>
                  <a:gd name="T6" fmla="*/ 2147483647 w 136"/>
                  <a:gd name="T7" fmla="*/ 2147483647 h 93"/>
                  <a:gd name="T8" fmla="*/ 2147483647 w 136"/>
                  <a:gd name="T9" fmla="*/ 2147483647 h 93"/>
                  <a:gd name="T10" fmla="*/ 2147483647 w 136"/>
                  <a:gd name="T11" fmla="*/ 2147483647 h 93"/>
                  <a:gd name="T12" fmla="*/ 2147483647 w 136"/>
                  <a:gd name="T13" fmla="*/ 2147483647 h 93"/>
                  <a:gd name="T14" fmla="*/ 2147483647 w 136"/>
                  <a:gd name="T15" fmla="*/ 0 h 93"/>
                  <a:gd name="T16" fmla="*/ 2147483647 w 136"/>
                  <a:gd name="T17" fmla="*/ 2147483647 h 93"/>
                  <a:gd name="T18" fmla="*/ 2147483647 w 136"/>
                  <a:gd name="T19" fmla="*/ 2147483647 h 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6"/>
                  <a:gd name="T31" fmla="*/ 0 h 93"/>
                  <a:gd name="T32" fmla="*/ 136 w 136"/>
                  <a:gd name="T33" fmla="*/ 93 h 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6" h="93">
                    <a:moveTo>
                      <a:pt x="136" y="16"/>
                    </a:moveTo>
                    <a:lnTo>
                      <a:pt x="114" y="7"/>
                    </a:lnTo>
                    <a:lnTo>
                      <a:pt x="0" y="64"/>
                    </a:lnTo>
                    <a:lnTo>
                      <a:pt x="15" y="93"/>
                    </a:lnTo>
                    <a:lnTo>
                      <a:pt x="129" y="37"/>
                    </a:lnTo>
                    <a:lnTo>
                      <a:pt x="107" y="28"/>
                    </a:lnTo>
                    <a:lnTo>
                      <a:pt x="136" y="16"/>
                    </a:lnTo>
                    <a:lnTo>
                      <a:pt x="129" y="0"/>
                    </a:lnTo>
                    <a:lnTo>
                      <a:pt x="114" y="7"/>
                    </a:lnTo>
                    <a:lnTo>
                      <a:pt x="136" y="16"/>
                    </a:lnTo>
                    <a:close/>
                  </a:path>
                </a:pathLst>
              </a:custGeom>
              <a:solidFill>
                <a:srgbClr val="000000"/>
              </a:solidFill>
              <a:ln w="9525">
                <a:noFill/>
                <a:round/>
                <a:headEnd/>
                <a:tailEnd/>
              </a:ln>
            </p:spPr>
            <p:txBody>
              <a:bodyPr>
                <a:prstTxWarp prst="textNoShape">
                  <a:avLst/>
                </a:prstTxWarp>
              </a:bodyPr>
              <a:lstStyle/>
              <a:p>
                <a:endParaRPr lang="en-US"/>
              </a:p>
            </p:txBody>
          </p:sp>
          <p:sp>
            <p:nvSpPr>
              <p:cNvPr id="62575" name="Freeform 157"/>
              <p:cNvSpPr>
                <a:spLocks/>
              </p:cNvSpPr>
              <p:nvPr/>
            </p:nvSpPr>
            <p:spPr bwMode="auto">
              <a:xfrm>
                <a:off x="7737475" y="5199063"/>
                <a:ext cx="65088" cy="60325"/>
              </a:xfrm>
              <a:custGeom>
                <a:avLst/>
                <a:gdLst>
                  <a:gd name="T0" fmla="*/ 2147483647 w 117"/>
                  <a:gd name="T1" fmla="*/ 2147483647 h 203"/>
                  <a:gd name="T2" fmla="*/ 2147483647 w 117"/>
                  <a:gd name="T3" fmla="*/ 2147483647 h 203"/>
                  <a:gd name="T4" fmla="*/ 2147483647 w 117"/>
                  <a:gd name="T5" fmla="*/ 0 h 203"/>
                  <a:gd name="T6" fmla="*/ 0 w 117"/>
                  <a:gd name="T7" fmla="*/ 2147483647 h 203"/>
                  <a:gd name="T8" fmla="*/ 2147483647 w 117"/>
                  <a:gd name="T9" fmla="*/ 2147483647 h 203"/>
                  <a:gd name="T10" fmla="*/ 2147483647 w 117"/>
                  <a:gd name="T11" fmla="*/ 2147483647 h 203"/>
                  <a:gd name="T12" fmla="*/ 2147483647 w 117"/>
                  <a:gd name="T13" fmla="*/ 2147483647 h 203"/>
                  <a:gd name="T14" fmla="*/ 2147483647 w 117"/>
                  <a:gd name="T15" fmla="*/ 2147483647 h 203"/>
                  <a:gd name="T16" fmla="*/ 2147483647 w 117"/>
                  <a:gd name="T17" fmla="*/ 2147483647 h 203"/>
                  <a:gd name="T18" fmla="*/ 2147483647 w 117"/>
                  <a:gd name="T19" fmla="*/ 2147483647 h 2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7"/>
                  <a:gd name="T31" fmla="*/ 0 h 203"/>
                  <a:gd name="T32" fmla="*/ 117 w 117"/>
                  <a:gd name="T33" fmla="*/ 203 h 2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7" h="203">
                    <a:moveTo>
                      <a:pt x="101" y="203"/>
                    </a:moveTo>
                    <a:lnTo>
                      <a:pt x="109" y="182"/>
                    </a:lnTo>
                    <a:lnTo>
                      <a:pt x="29" y="0"/>
                    </a:lnTo>
                    <a:lnTo>
                      <a:pt x="0" y="12"/>
                    </a:lnTo>
                    <a:lnTo>
                      <a:pt x="80" y="194"/>
                    </a:lnTo>
                    <a:lnTo>
                      <a:pt x="89" y="173"/>
                    </a:lnTo>
                    <a:lnTo>
                      <a:pt x="101" y="203"/>
                    </a:lnTo>
                    <a:lnTo>
                      <a:pt x="117" y="197"/>
                    </a:lnTo>
                    <a:lnTo>
                      <a:pt x="109" y="182"/>
                    </a:lnTo>
                    <a:lnTo>
                      <a:pt x="101" y="203"/>
                    </a:lnTo>
                    <a:close/>
                  </a:path>
                </a:pathLst>
              </a:custGeom>
              <a:solidFill>
                <a:srgbClr val="000000"/>
              </a:solidFill>
              <a:ln w="9525">
                <a:noFill/>
                <a:round/>
                <a:headEnd/>
                <a:tailEnd/>
              </a:ln>
            </p:spPr>
            <p:txBody>
              <a:bodyPr>
                <a:prstTxWarp prst="textNoShape">
                  <a:avLst/>
                </a:prstTxWarp>
              </a:bodyPr>
              <a:lstStyle/>
              <a:p>
                <a:endParaRPr lang="en-US"/>
              </a:p>
            </p:txBody>
          </p:sp>
          <p:sp>
            <p:nvSpPr>
              <p:cNvPr id="62576" name="Freeform 158"/>
              <p:cNvSpPr>
                <a:spLocks/>
              </p:cNvSpPr>
              <p:nvPr/>
            </p:nvSpPr>
            <p:spPr bwMode="auto">
              <a:xfrm>
                <a:off x="7712075" y="5251450"/>
                <a:ext cx="82550" cy="25400"/>
              </a:xfrm>
              <a:custGeom>
                <a:avLst/>
                <a:gdLst>
                  <a:gd name="T0" fmla="*/ 0 w 143"/>
                  <a:gd name="T1" fmla="*/ 2147483647 h 91"/>
                  <a:gd name="T2" fmla="*/ 2147483647 w 143"/>
                  <a:gd name="T3" fmla="*/ 2147483647 h 91"/>
                  <a:gd name="T4" fmla="*/ 2147483647 w 143"/>
                  <a:gd name="T5" fmla="*/ 2147483647 h 91"/>
                  <a:gd name="T6" fmla="*/ 2147483647 w 143"/>
                  <a:gd name="T7" fmla="*/ 0 h 91"/>
                  <a:gd name="T8" fmla="*/ 2147483647 w 143"/>
                  <a:gd name="T9" fmla="*/ 2147483647 h 91"/>
                  <a:gd name="T10" fmla="*/ 2147483647 w 143"/>
                  <a:gd name="T11" fmla="*/ 2147483647 h 91"/>
                  <a:gd name="T12" fmla="*/ 0 w 143"/>
                  <a:gd name="T13" fmla="*/ 2147483647 h 91"/>
                  <a:gd name="T14" fmla="*/ 2147483647 w 143"/>
                  <a:gd name="T15" fmla="*/ 2147483647 h 91"/>
                  <a:gd name="T16" fmla="*/ 2147483647 w 143"/>
                  <a:gd name="T17" fmla="*/ 2147483647 h 91"/>
                  <a:gd name="T18" fmla="*/ 0 w 143"/>
                  <a:gd name="T19" fmla="*/ 2147483647 h 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3"/>
                  <a:gd name="T31" fmla="*/ 0 h 91"/>
                  <a:gd name="T32" fmla="*/ 143 w 143"/>
                  <a:gd name="T33" fmla="*/ 91 h 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3" h="91">
                    <a:moveTo>
                      <a:pt x="0" y="75"/>
                    </a:moveTo>
                    <a:lnTo>
                      <a:pt x="21" y="83"/>
                    </a:lnTo>
                    <a:lnTo>
                      <a:pt x="143" y="30"/>
                    </a:lnTo>
                    <a:lnTo>
                      <a:pt x="131" y="0"/>
                    </a:lnTo>
                    <a:lnTo>
                      <a:pt x="9" y="54"/>
                    </a:lnTo>
                    <a:lnTo>
                      <a:pt x="29" y="63"/>
                    </a:lnTo>
                    <a:lnTo>
                      <a:pt x="0" y="75"/>
                    </a:lnTo>
                    <a:lnTo>
                      <a:pt x="6" y="91"/>
                    </a:lnTo>
                    <a:lnTo>
                      <a:pt x="21" y="83"/>
                    </a:lnTo>
                    <a:lnTo>
                      <a:pt x="0" y="75"/>
                    </a:lnTo>
                    <a:close/>
                  </a:path>
                </a:pathLst>
              </a:custGeom>
              <a:solidFill>
                <a:srgbClr val="000000"/>
              </a:solidFill>
              <a:ln w="9525">
                <a:noFill/>
                <a:round/>
                <a:headEnd/>
                <a:tailEnd/>
              </a:ln>
            </p:spPr>
            <p:txBody>
              <a:bodyPr>
                <a:prstTxWarp prst="textNoShape">
                  <a:avLst/>
                </a:prstTxWarp>
              </a:bodyPr>
              <a:lstStyle/>
              <a:p>
                <a:endParaRPr lang="en-US"/>
              </a:p>
            </p:txBody>
          </p:sp>
          <p:sp>
            <p:nvSpPr>
              <p:cNvPr id="62577" name="Freeform 159"/>
              <p:cNvSpPr>
                <a:spLocks/>
              </p:cNvSpPr>
              <p:nvPr/>
            </p:nvSpPr>
            <p:spPr bwMode="auto">
              <a:xfrm>
                <a:off x="7724775" y="5203825"/>
                <a:ext cx="146050" cy="74613"/>
              </a:xfrm>
              <a:custGeom>
                <a:avLst/>
                <a:gdLst>
                  <a:gd name="T0" fmla="*/ 2147483647 w 257"/>
                  <a:gd name="T1" fmla="*/ 2147483647 h 249"/>
                  <a:gd name="T2" fmla="*/ 0 w 257"/>
                  <a:gd name="T3" fmla="*/ 2147483647 h 249"/>
                  <a:gd name="T4" fmla="*/ 2147483647 w 257"/>
                  <a:gd name="T5" fmla="*/ 2147483647 h 249"/>
                  <a:gd name="T6" fmla="*/ 2147483647 w 257"/>
                  <a:gd name="T7" fmla="*/ 2147483647 h 249"/>
                  <a:gd name="T8" fmla="*/ 2147483647 w 257"/>
                  <a:gd name="T9" fmla="*/ 0 h 249"/>
                  <a:gd name="T10" fmla="*/ 2147483647 w 257"/>
                  <a:gd name="T11" fmla="*/ 2147483647 h 249"/>
                  <a:gd name="T12" fmla="*/ 2147483647 w 257"/>
                  <a:gd name="T13" fmla="*/ 2147483647 h 249"/>
                  <a:gd name="T14" fmla="*/ 0 60000 65536"/>
                  <a:gd name="T15" fmla="*/ 0 60000 65536"/>
                  <a:gd name="T16" fmla="*/ 0 60000 65536"/>
                  <a:gd name="T17" fmla="*/ 0 60000 65536"/>
                  <a:gd name="T18" fmla="*/ 0 60000 65536"/>
                  <a:gd name="T19" fmla="*/ 0 60000 65536"/>
                  <a:gd name="T20" fmla="*/ 0 60000 65536"/>
                  <a:gd name="T21" fmla="*/ 0 w 257"/>
                  <a:gd name="T22" fmla="*/ 0 h 249"/>
                  <a:gd name="T23" fmla="*/ 257 w 257"/>
                  <a:gd name="T24" fmla="*/ 249 h 2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7" h="249">
                    <a:moveTo>
                      <a:pt x="21" y="3"/>
                    </a:moveTo>
                    <a:lnTo>
                      <a:pt x="0" y="76"/>
                    </a:lnTo>
                    <a:lnTo>
                      <a:pt x="83" y="249"/>
                    </a:lnTo>
                    <a:lnTo>
                      <a:pt x="257" y="166"/>
                    </a:lnTo>
                    <a:lnTo>
                      <a:pt x="198" y="0"/>
                    </a:lnTo>
                    <a:lnTo>
                      <a:pt x="40" y="60"/>
                    </a:lnTo>
                    <a:lnTo>
                      <a:pt x="21" y="3"/>
                    </a:lnTo>
                    <a:close/>
                  </a:path>
                </a:pathLst>
              </a:custGeom>
              <a:solidFill>
                <a:srgbClr val="FF0000"/>
              </a:solidFill>
              <a:ln w="9525">
                <a:noFill/>
                <a:round/>
                <a:headEnd/>
                <a:tailEnd/>
              </a:ln>
            </p:spPr>
            <p:txBody>
              <a:bodyPr>
                <a:prstTxWarp prst="textNoShape">
                  <a:avLst/>
                </a:prstTxWarp>
              </a:bodyPr>
              <a:lstStyle/>
              <a:p>
                <a:endParaRPr lang="en-US"/>
              </a:p>
            </p:txBody>
          </p:sp>
          <p:sp>
            <p:nvSpPr>
              <p:cNvPr id="62578" name="Freeform 160"/>
              <p:cNvSpPr>
                <a:spLocks/>
              </p:cNvSpPr>
              <p:nvPr/>
            </p:nvSpPr>
            <p:spPr bwMode="auto">
              <a:xfrm>
                <a:off x="7716838" y="5203825"/>
                <a:ext cx="28575" cy="25400"/>
              </a:xfrm>
              <a:custGeom>
                <a:avLst/>
                <a:gdLst>
                  <a:gd name="T0" fmla="*/ 2147483647 w 54"/>
                  <a:gd name="T1" fmla="*/ 2147483647 h 84"/>
                  <a:gd name="T2" fmla="*/ 2147483647 w 54"/>
                  <a:gd name="T3" fmla="*/ 2147483647 h 84"/>
                  <a:gd name="T4" fmla="*/ 2147483647 w 54"/>
                  <a:gd name="T5" fmla="*/ 2147483647 h 84"/>
                  <a:gd name="T6" fmla="*/ 2147483647 w 54"/>
                  <a:gd name="T7" fmla="*/ 0 h 84"/>
                  <a:gd name="T8" fmla="*/ 2147483647 w 54"/>
                  <a:gd name="T9" fmla="*/ 2147483647 h 84"/>
                  <a:gd name="T10" fmla="*/ 2147483647 w 54"/>
                  <a:gd name="T11" fmla="*/ 2147483647 h 84"/>
                  <a:gd name="T12" fmla="*/ 2147483647 w 54"/>
                  <a:gd name="T13" fmla="*/ 2147483647 h 84"/>
                  <a:gd name="T14" fmla="*/ 0 w 54"/>
                  <a:gd name="T15" fmla="*/ 2147483647 h 84"/>
                  <a:gd name="T16" fmla="*/ 2147483647 w 54"/>
                  <a:gd name="T17" fmla="*/ 2147483647 h 84"/>
                  <a:gd name="T18" fmla="*/ 2147483647 w 54"/>
                  <a:gd name="T19" fmla="*/ 2147483647 h 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
                  <a:gd name="T31" fmla="*/ 0 h 84"/>
                  <a:gd name="T32" fmla="*/ 54 w 54"/>
                  <a:gd name="T33" fmla="*/ 84 h 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 h="84">
                    <a:moveTo>
                      <a:pt x="32" y="70"/>
                    </a:moveTo>
                    <a:lnTo>
                      <a:pt x="33" y="81"/>
                    </a:lnTo>
                    <a:lnTo>
                      <a:pt x="54" y="7"/>
                    </a:lnTo>
                    <a:lnTo>
                      <a:pt x="22" y="0"/>
                    </a:lnTo>
                    <a:lnTo>
                      <a:pt x="1" y="73"/>
                    </a:lnTo>
                    <a:lnTo>
                      <a:pt x="2" y="84"/>
                    </a:lnTo>
                    <a:lnTo>
                      <a:pt x="1" y="73"/>
                    </a:lnTo>
                    <a:lnTo>
                      <a:pt x="0" y="78"/>
                    </a:lnTo>
                    <a:lnTo>
                      <a:pt x="2" y="84"/>
                    </a:lnTo>
                    <a:lnTo>
                      <a:pt x="32" y="70"/>
                    </a:lnTo>
                    <a:close/>
                  </a:path>
                </a:pathLst>
              </a:custGeom>
              <a:solidFill>
                <a:srgbClr val="000000"/>
              </a:solidFill>
              <a:ln w="9525">
                <a:noFill/>
                <a:round/>
                <a:headEnd/>
                <a:tailEnd/>
              </a:ln>
            </p:spPr>
            <p:txBody>
              <a:bodyPr>
                <a:prstTxWarp prst="textNoShape">
                  <a:avLst/>
                </a:prstTxWarp>
              </a:bodyPr>
              <a:lstStyle/>
              <a:p>
                <a:endParaRPr lang="en-US"/>
              </a:p>
            </p:txBody>
          </p:sp>
          <p:sp>
            <p:nvSpPr>
              <p:cNvPr id="62579" name="Freeform 161"/>
              <p:cNvSpPr>
                <a:spLocks/>
              </p:cNvSpPr>
              <p:nvPr/>
            </p:nvSpPr>
            <p:spPr bwMode="auto">
              <a:xfrm>
                <a:off x="7716838" y="5224463"/>
                <a:ext cx="63500" cy="60325"/>
              </a:xfrm>
              <a:custGeom>
                <a:avLst/>
                <a:gdLst>
                  <a:gd name="T0" fmla="*/ 2147483647 w 113"/>
                  <a:gd name="T1" fmla="*/ 2147483647 h 202"/>
                  <a:gd name="T2" fmla="*/ 2147483647 w 113"/>
                  <a:gd name="T3" fmla="*/ 2147483647 h 202"/>
                  <a:gd name="T4" fmla="*/ 2147483647 w 113"/>
                  <a:gd name="T5" fmla="*/ 0 h 202"/>
                  <a:gd name="T6" fmla="*/ 0 w 113"/>
                  <a:gd name="T7" fmla="*/ 2147483647 h 202"/>
                  <a:gd name="T8" fmla="*/ 2147483647 w 113"/>
                  <a:gd name="T9" fmla="*/ 2147483647 h 202"/>
                  <a:gd name="T10" fmla="*/ 2147483647 w 113"/>
                  <a:gd name="T11" fmla="*/ 2147483647 h 202"/>
                  <a:gd name="T12" fmla="*/ 2147483647 w 113"/>
                  <a:gd name="T13" fmla="*/ 2147483647 h 202"/>
                  <a:gd name="T14" fmla="*/ 2147483647 w 113"/>
                  <a:gd name="T15" fmla="*/ 2147483647 h 202"/>
                  <a:gd name="T16" fmla="*/ 2147483647 w 113"/>
                  <a:gd name="T17" fmla="*/ 2147483647 h 202"/>
                  <a:gd name="T18" fmla="*/ 2147483647 w 113"/>
                  <a:gd name="T19" fmla="*/ 2147483647 h 2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3"/>
                  <a:gd name="T31" fmla="*/ 0 h 202"/>
                  <a:gd name="T32" fmla="*/ 113 w 113"/>
                  <a:gd name="T33" fmla="*/ 202 h 20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3" h="202">
                    <a:moveTo>
                      <a:pt x="91" y="166"/>
                    </a:moveTo>
                    <a:lnTo>
                      <a:pt x="113" y="173"/>
                    </a:lnTo>
                    <a:lnTo>
                      <a:pt x="30" y="0"/>
                    </a:lnTo>
                    <a:lnTo>
                      <a:pt x="0" y="14"/>
                    </a:lnTo>
                    <a:lnTo>
                      <a:pt x="83" y="188"/>
                    </a:lnTo>
                    <a:lnTo>
                      <a:pt x="105" y="195"/>
                    </a:lnTo>
                    <a:lnTo>
                      <a:pt x="83" y="188"/>
                    </a:lnTo>
                    <a:lnTo>
                      <a:pt x="91" y="202"/>
                    </a:lnTo>
                    <a:lnTo>
                      <a:pt x="105" y="195"/>
                    </a:lnTo>
                    <a:lnTo>
                      <a:pt x="91" y="166"/>
                    </a:lnTo>
                    <a:close/>
                  </a:path>
                </a:pathLst>
              </a:custGeom>
              <a:solidFill>
                <a:srgbClr val="000000"/>
              </a:solidFill>
              <a:ln w="9525">
                <a:noFill/>
                <a:round/>
                <a:headEnd/>
                <a:tailEnd/>
              </a:ln>
            </p:spPr>
            <p:txBody>
              <a:bodyPr>
                <a:prstTxWarp prst="textNoShape">
                  <a:avLst/>
                </a:prstTxWarp>
              </a:bodyPr>
              <a:lstStyle/>
              <a:p>
                <a:endParaRPr lang="en-US"/>
              </a:p>
            </p:txBody>
          </p:sp>
          <p:sp>
            <p:nvSpPr>
              <p:cNvPr id="62580" name="Freeform 162"/>
              <p:cNvSpPr>
                <a:spLocks/>
              </p:cNvSpPr>
              <p:nvPr/>
            </p:nvSpPr>
            <p:spPr bwMode="auto">
              <a:xfrm>
                <a:off x="7767638" y="5249863"/>
                <a:ext cx="115887" cy="33337"/>
              </a:xfrm>
              <a:custGeom>
                <a:avLst/>
                <a:gdLst>
                  <a:gd name="T0" fmla="*/ 2147483647 w 201"/>
                  <a:gd name="T1" fmla="*/ 2147483647 h 112"/>
                  <a:gd name="T2" fmla="*/ 2147483647 w 201"/>
                  <a:gd name="T3" fmla="*/ 0 h 112"/>
                  <a:gd name="T4" fmla="*/ 0 w 201"/>
                  <a:gd name="T5" fmla="*/ 2147483647 h 112"/>
                  <a:gd name="T6" fmla="*/ 2147483647 w 201"/>
                  <a:gd name="T7" fmla="*/ 2147483647 h 112"/>
                  <a:gd name="T8" fmla="*/ 2147483647 w 201"/>
                  <a:gd name="T9" fmla="*/ 2147483647 h 112"/>
                  <a:gd name="T10" fmla="*/ 2147483647 w 201"/>
                  <a:gd name="T11" fmla="*/ 2147483647 h 112"/>
                  <a:gd name="T12" fmla="*/ 2147483647 w 201"/>
                  <a:gd name="T13" fmla="*/ 2147483647 h 112"/>
                  <a:gd name="T14" fmla="*/ 2147483647 w 201"/>
                  <a:gd name="T15" fmla="*/ 2147483647 h 112"/>
                  <a:gd name="T16" fmla="*/ 2147483647 w 201"/>
                  <a:gd name="T17" fmla="*/ 2147483647 h 112"/>
                  <a:gd name="T18" fmla="*/ 2147483647 w 201"/>
                  <a:gd name="T19" fmla="*/ 2147483647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1"/>
                  <a:gd name="T31" fmla="*/ 0 h 112"/>
                  <a:gd name="T32" fmla="*/ 201 w 20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1" h="112">
                    <a:moveTo>
                      <a:pt x="165" y="19"/>
                    </a:moveTo>
                    <a:lnTo>
                      <a:pt x="173" y="0"/>
                    </a:lnTo>
                    <a:lnTo>
                      <a:pt x="0" y="83"/>
                    </a:lnTo>
                    <a:lnTo>
                      <a:pt x="14" y="112"/>
                    </a:lnTo>
                    <a:lnTo>
                      <a:pt x="188" y="29"/>
                    </a:lnTo>
                    <a:lnTo>
                      <a:pt x="196" y="9"/>
                    </a:lnTo>
                    <a:lnTo>
                      <a:pt x="188" y="29"/>
                    </a:lnTo>
                    <a:lnTo>
                      <a:pt x="201" y="23"/>
                    </a:lnTo>
                    <a:lnTo>
                      <a:pt x="196" y="9"/>
                    </a:lnTo>
                    <a:lnTo>
                      <a:pt x="165" y="19"/>
                    </a:lnTo>
                    <a:close/>
                  </a:path>
                </a:pathLst>
              </a:custGeom>
              <a:solidFill>
                <a:srgbClr val="000000"/>
              </a:solidFill>
              <a:ln w="9525">
                <a:noFill/>
                <a:round/>
                <a:headEnd/>
                <a:tailEnd/>
              </a:ln>
            </p:spPr>
            <p:txBody>
              <a:bodyPr>
                <a:prstTxWarp prst="textNoShape">
                  <a:avLst/>
                </a:prstTxWarp>
              </a:bodyPr>
              <a:lstStyle/>
              <a:p>
                <a:endParaRPr lang="en-US"/>
              </a:p>
            </p:txBody>
          </p:sp>
          <p:sp>
            <p:nvSpPr>
              <p:cNvPr id="62581" name="Freeform 163"/>
              <p:cNvSpPr>
                <a:spLocks/>
              </p:cNvSpPr>
              <p:nvPr/>
            </p:nvSpPr>
            <p:spPr bwMode="auto">
              <a:xfrm>
                <a:off x="7829550" y="5199063"/>
                <a:ext cx="52388" cy="57150"/>
              </a:xfrm>
              <a:custGeom>
                <a:avLst/>
                <a:gdLst>
                  <a:gd name="T0" fmla="*/ 2147483647 w 90"/>
                  <a:gd name="T1" fmla="*/ 2147483647 h 193"/>
                  <a:gd name="T2" fmla="*/ 0 w 90"/>
                  <a:gd name="T3" fmla="*/ 2147483647 h 193"/>
                  <a:gd name="T4" fmla="*/ 2147483647 w 90"/>
                  <a:gd name="T5" fmla="*/ 2147483647 h 193"/>
                  <a:gd name="T6" fmla="*/ 2147483647 w 90"/>
                  <a:gd name="T7" fmla="*/ 2147483647 h 193"/>
                  <a:gd name="T8" fmla="*/ 2147483647 w 90"/>
                  <a:gd name="T9" fmla="*/ 2147483647 h 193"/>
                  <a:gd name="T10" fmla="*/ 2147483647 w 90"/>
                  <a:gd name="T11" fmla="*/ 2147483647 h 193"/>
                  <a:gd name="T12" fmla="*/ 2147483647 w 90"/>
                  <a:gd name="T13" fmla="*/ 2147483647 h 193"/>
                  <a:gd name="T14" fmla="*/ 2147483647 w 90"/>
                  <a:gd name="T15" fmla="*/ 0 h 193"/>
                  <a:gd name="T16" fmla="*/ 2147483647 w 90"/>
                  <a:gd name="T17" fmla="*/ 2147483647 h 193"/>
                  <a:gd name="T18" fmla="*/ 2147483647 w 90"/>
                  <a:gd name="T19" fmla="*/ 2147483647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0"/>
                  <a:gd name="T31" fmla="*/ 0 h 193"/>
                  <a:gd name="T32" fmla="*/ 90 w 90"/>
                  <a:gd name="T33" fmla="*/ 193 h 1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0" h="193">
                    <a:moveTo>
                      <a:pt x="21" y="38"/>
                    </a:moveTo>
                    <a:lnTo>
                      <a:pt x="0" y="27"/>
                    </a:lnTo>
                    <a:lnTo>
                      <a:pt x="59" y="193"/>
                    </a:lnTo>
                    <a:lnTo>
                      <a:pt x="90" y="183"/>
                    </a:lnTo>
                    <a:lnTo>
                      <a:pt x="32" y="17"/>
                    </a:lnTo>
                    <a:lnTo>
                      <a:pt x="11" y="6"/>
                    </a:lnTo>
                    <a:lnTo>
                      <a:pt x="32" y="17"/>
                    </a:lnTo>
                    <a:lnTo>
                      <a:pt x="26" y="0"/>
                    </a:lnTo>
                    <a:lnTo>
                      <a:pt x="11" y="6"/>
                    </a:lnTo>
                    <a:lnTo>
                      <a:pt x="21" y="38"/>
                    </a:lnTo>
                    <a:close/>
                  </a:path>
                </a:pathLst>
              </a:custGeom>
              <a:solidFill>
                <a:srgbClr val="000000"/>
              </a:solidFill>
              <a:ln w="9525">
                <a:noFill/>
                <a:round/>
                <a:headEnd/>
                <a:tailEnd/>
              </a:ln>
            </p:spPr>
            <p:txBody>
              <a:bodyPr>
                <a:prstTxWarp prst="textNoShape">
                  <a:avLst/>
                </a:prstTxWarp>
              </a:bodyPr>
              <a:lstStyle/>
              <a:p>
                <a:endParaRPr lang="en-US"/>
              </a:p>
            </p:txBody>
          </p:sp>
          <p:sp>
            <p:nvSpPr>
              <p:cNvPr id="62582" name="Freeform 164"/>
              <p:cNvSpPr>
                <a:spLocks/>
              </p:cNvSpPr>
              <p:nvPr/>
            </p:nvSpPr>
            <p:spPr bwMode="auto">
              <a:xfrm>
                <a:off x="7739063" y="5199063"/>
                <a:ext cx="103187" cy="30162"/>
              </a:xfrm>
              <a:custGeom>
                <a:avLst/>
                <a:gdLst>
                  <a:gd name="T0" fmla="*/ 0 w 179"/>
                  <a:gd name="T1" fmla="*/ 2147483647 h 98"/>
                  <a:gd name="T2" fmla="*/ 2147483647 w 179"/>
                  <a:gd name="T3" fmla="*/ 2147483647 h 98"/>
                  <a:gd name="T4" fmla="*/ 2147483647 w 179"/>
                  <a:gd name="T5" fmla="*/ 2147483647 h 98"/>
                  <a:gd name="T6" fmla="*/ 2147483647 w 179"/>
                  <a:gd name="T7" fmla="*/ 0 h 98"/>
                  <a:gd name="T8" fmla="*/ 2147483647 w 179"/>
                  <a:gd name="T9" fmla="*/ 2147483647 h 98"/>
                  <a:gd name="T10" fmla="*/ 2147483647 w 179"/>
                  <a:gd name="T11" fmla="*/ 2147483647 h 98"/>
                  <a:gd name="T12" fmla="*/ 0 w 179"/>
                  <a:gd name="T13" fmla="*/ 2147483647 h 98"/>
                  <a:gd name="T14" fmla="*/ 2147483647 w 179"/>
                  <a:gd name="T15" fmla="*/ 2147483647 h 98"/>
                  <a:gd name="T16" fmla="*/ 2147483647 w 179"/>
                  <a:gd name="T17" fmla="*/ 2147483647 h 98"/>
                  <a:gd name="T18" fmla="*/ 0 w 179"/>
                  <a:gd name="T19" fmla="*/ 2147483647 h 9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9"/>
                  <a:gd name="T31" fmla="*/ 0 h 98"/>
                  <a:gd name="T32" fmla="*/ 179 w 179"/>
                  <a:gd name="T33" fmla="*/ 98 h 9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9" h="98">
                    <a:moveTo>
                      <a:pt x="0" y="81"/>
                    </a:moveTo>
                    <a:lnTo>
                      <a:pt x="21" y="92"/>
                    </a:lnTo>
                    <a:lnTo>
                      <a:pt x="179" y="32"/>
                    </a:lnTo>
                    <a:lnTo>
                      <a:pt x="169" y="0"/>
                    </a:lnTo>
                    <a:lnTo>
                      <a:pt x="11" y="60"/>
                    </a:lnTo>
                    <a:lnTo>
                      <a:pt x="32" y="71"/>
                    </a:lnTo>
                    <a:lnTo>
                      <a:pt x="0" y="81"/>
                    </a:lnTo>
                    <a:lnTo>
                      <a:pt x="7" y="98"/>
                    </a:lnTo>
                    <a:lnTo>
                      <a:pt x="21" y="92"/>
                    </a:lnTo>
                    <a:lnTo>
                      <a:pt x="0" y="81"/>
                    </a:lnTo>
                    <a:close/>
                  </a:path>
                </a:pathLst>
              </a:custGeom>
              <a:solidFill>
                <a:srgbClr val="000000"/>
              </a:solidFill>
              <a:ln w="9525">
                <a:noFill/>
                <a:round/>
                <a:headEnd/>
                <a:tailEnd/>
              </a:ln>
            </p:spPr>
            <p:txBody>
              <a:bodyPr>
                <a:prstTxWarp prst="textNoShape">
                  <a:avLst/>
                </a:prstTxWarp>
              </a:bodyPr>
              <a:lstStyle/>
              <a:p>
                <a:endParaRPr lang="en-US"/>
              </a:p>
            </p:txBody>
          </p:sp>
          <p:sp>
            <p:nvSpPr>
              <p:cNvPr id="62583" name="Freeform 165"/>
              <p:cNvSpPr>
                <a:spLocks/>
              </p:cNvSpPr>
              <p:nvPr/>
            </p:nvSpPr>
            <p:spPr bwMode="auto">
              <a:xfrm>
                <a:off x="7726363" y="5189538"/>
                <a:ext cx="31750" cy="33337"/>
              </a:xfrm>
              <a:custGeom>
                <a:avLst/>
                <a:gdLst>
                  <a:gd name="T0" fmla="*/ 2147483647 w 51"/>
                  <a:gd name="T1" fmla="*/ 2147483647 h 119"/>
                  <a:gd name="T2" fmla="*/ 0 w 51"/>
                  <a:gd name="T3" fmla="*/ 2147483647 h 119"/>
                  <a:gd name="T4" fmla="*/ 2147483647 w 51"/>
                  <a:gd name="T5" fmla="*/ 2147483647 h 119"/>
                  <a:gd name="T6" fmla="*/ 2147483647 w 51"/>
                  <a:gd name="T7" fmla="*/ 2147483647 h 119"/>
                  <a:gd name="T8" fmla="*/ 2147483647 w 51"/>
                  <a:gd name="T9" fmla="*/ 2147483647 h 119"/>
                  <a:gd name="T10" fmla="*/ 0 w 51"/>
                  <a:gd name="T11" fmla="*/ 2147483647 h 119"/>
                  <a:gd name="T12" fmla="*/ 2147483647 w 51"/>
                  <a:gd name="T13" fmla="*/ 2147483647 h 119"/>
                  <a:gd name="T14" fmla="*/ 2147483647 w 51"/>
                  <a:gd name="T15" fmla="*/ 0 h 119"/>
                  <a:gd name="T16" fmla="*/ 0 w 51"/>
                  <a:gd name="T17" fmla="*/ 2147483647 h 119"/>
                  <a:gd name="T18" fmla="*/ 2147483647 w 51"/>
                  <a:gd name="T19" fmla="*/ 2147483647 h 1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119"/>
                  <a:gd name="T32" fmla="*/ 51 w 51"/>
                  <a:gd name="T33" fmla="*/ 119 h 1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119">
                    <a:moveTo>
                      <a:pt x="32" y="60"/>
                    </a:moveTo>
                    <a:lnTo>
                      <a:pt x="0" y="62"/>
                    </a:lnTo>
                    <a:lnTo>
                      <a:pt x="19" y="119"/>
                    </a:lnTo>
                    <a:lnTo>
                      <a:pt x="51" y="109"/>
                    </a:lnTo>
                    <a:lnTo>
                      <a:pt x="32" y="52"/>
                    </a:lnTo>
                    <a:lnTo>
                      <a:pt x="0" y="53"/>
                    </a:lnTo>
                    <a:lnTo>
                      <a:pt x="32" y="52"/>
                    </a:lnTo>
                    <a:lnTo>
                      <a:pt x="15" y="0"/>
                    </a:lnTo>
                    <a:lnTo>
                      <a:pt x="0" y="53"/>
                    </a:lnTo>
                    <a:lnTo>
                      <a:pt x="32" y="60"/>
                    </a:lnTo>
                    <a:close/>
                  </a:path>
                </a:pathLst>
              </a:custGeom>
              <a:solidFill>
                <a:srgbClr val="000000"/>
              </a:solidFill>
              <a:ln w="9525">
                <a:noFill/>
                <a:round/>
                <a:headEnd/>
                <a:tailEnd/>
              </a:ln>
            </p:spPr>
            <p:txBody>
              <a:bodyPr>
                <a:prstTxWarp prst="textNoShape">
                  <a:avLst/>
                </a:prstTxWarp>
              </a:bodyPr>
              <a:lstStyle/>
              <a:p>
                <a:endParaRPr lang="en-US"/>
              </a:p>
            </p:txBody>
          </p:sp>
          <p:sp>
            <p:nvSpPr>
              <p:cNvPr id="62584" name="Freeform 166"/>
              <p:cNvSpPr>
                <a:spLocks/>
              </p:cNvSpPr>
              <p:nvPr/>
            </p:nvSpPr>
            <p:spPr bwMode="auto">
              <a:xfrm>
                <a:off x="7713663" y="5307013"/>
                <a:ext cx="141287" cy="85725"/>
              </a:xfrm>
              <a:custGeom>
                <a:avLst/>
                <a:gdLst>
                  <a:gd name="T0" fmla="*/ 0 w 244"/>
                  <a:gd name="T1" fmla="*/ 2147483647 h 287"/>
                  <a:gd name="T2" fmla="*/ 2147483647 w 244"/>
                  <a:gd name="T3" fmla="*/ 2147483647 h 287"/>
                  <a:gd name="T4" fmla="*/ 2147483647 w 244"/>
                  <a:gd name="T5" fmla="*/ 2147483647 h 287"/>
                  <a:gd name="T6" fmla="*/ 2147483647 w 244"/>
                  <a:gd name="T7" fmla="*/ 2147483647 h 287"/>
                  <a:gd name="T8" fmla="*/ 2147483647 w 244"/>
                  <a:gd name="T9" fmla="*/ 2147483647 h 287"/>
                  <a:gd name="T10" fmla="*/ 2147483647 w 244"/>
                  <a:gd name="T11" fmla="*/ 2147483647 h 287"/>
                  <a:gd name="T12" fmla="*/ 2147483647 w 244"/>
                  <a:gd name="T13" fmla="*/ 0 h 287"/>
                  <a:gd name="T14" fmla="*/ 2147483647 w 244"/>
                  <a:gd name="T15" fmla="*/ 2147483647 h 287"/>
                  <a:gd name="T16" fmla="*/ 2147483647 w 244"/>
                  <a:gd name="T17" fmla="*/ 2147483647 h 287"/>
                  <a:gd name="T18" fmla="*/ 2147483647 w 244"/>
                  <a:gd name="T19" fmla="*/ 2147483647 h 287"/>
                  <a:gd name="T20" fmla="*/ 2147483647 w 244"/>
                  <a:gd name="T21" fmla="*/ 2147483647 h 287"/>
                  <a:gd name="T22" fmla="*/ 2147483647 w 244"/>
                  <a:gd name="T23" fmla="*/ 2147483647 h 287"/>
                  <a:gd name="T24" fmla="*/ 2147483647 w 244"/>
                  <a:gd name="T25" fmla="*/ 2147483647 h 287"/>
                  <a:gd name="T26" fmla="*/ 2147483647 w 244"/>
                  <a:gd name="T27" fmla="*/ 2147483647 h 287"/>
                  <a:gd name="T28" fmla="*/ 2147483647 w 244"/>
                  <a:gd name="T29" fmla="*/ 2147483647 h 287"/>
                  <a:gd name="T30" fmla="*/ 0 w 244"/>
                  <a:gd name="T31" fmla="*/ 2147483647 h 28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4"/>
                  <a:gd name="T49" fmla="*/ 0 h 287"/>
                  <a:gd name="T50" fmla="*/ 244 w 244"/>
                  <a:gd name="T51" fmla="*/ 287 h 28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4" h="287">
                    <a:moveTo>
                      <a:pt x="0" y="236"/>
                    </a:moveTo>
                    <a:lnTo>
                      <a:pt x="44" y="126"/>
                    </a:lnTo>
                    <a:lnTo>
                      <a:pt x="77" y="66"/>
                    </a:lnTo>
                    <a:lnTo>
                      <a:pt x="117" y="24"/>
                    </a:lnTo>
                    <a:lnTo>
                      <a:pt x="138" y="11"/>
                    </a:lnTo>
                    <a:lnTo>
                      <a:pt x="159" y="2"/>
                    </a:lnTo>
                    <a:lnTo>
                      <a:pt x="179" y="0"/>
                    </a:lnTo>
                    <a:lnTo>
                      <a:pt x="198" y="5"/>
                    </a:lnTo>
                    <a:lnTo>
                      <a:pt x="215" y="16"/>
                    </a:lnTo>
                    <a:lnTo>
                      <a:pt x="229" y="32"/>
                    </a:lnTo>
                    <a:lnTo>
                      <a:pt x="239" y="52"/>
                    </a:lnTo>
                    <a:lnTo>
                      <a:pt x="244" y="78"/>
                    </a:lnTo>
                    <a:lnTo>
                      <a:pt x="242" y="137"/>
                    </a:lnTo>
                    <a:lnTo>
                      <a:pt x="224" y="203"/>
                    </a:lnTo>
                    <a:lnTo>
                      <a:pt x="162" y="287"/>
                    </a:lnTo>
                    <a:lnTo>
                      <a:pt x="0" y="236"/>
                    </a:lnTo>
                    <a:close/>
                  </a:path>
                </a:pathLst>
              </a:custGeom>
              <a:solidFill>
                <a:srgbClr val="FF9966"/>
              </a:solidFill>
              <a:ln w="9525">
                <a:noFill/>
                <a:round/>
                <a:headEnd/>
                <a:tailEnd/>
              </a:ln>
            </p:spPr>
            <p:txBody>
              <a:bodyPr>
                <a:prstTxWarp prst="textNoShape">
                  <a:avLst/>
                </a:prstTxWarp>
              </a:bodyPr>
              <a:lstStyle/>
              <a:p>
                <a:endParaRPr lang="en-US"/>
              </a:p>
            </p:txBody>
          </p:sp>
          <p:sp>
            <p:nvSpPr>
              <p:cNvPr id="62585" name="Freeform 167"/>
              <p:cNvSpPr>
                <a:spLocks/>
              </p:cNvSpPr>
              <p:nvPr/>
            </p:nvSpPr>
            <p:spPr bwMode="auto">
              <a:xfrm>
                <a:off x="7704138" y="5341938"/>
                <a:ext cx="42862" cy="38100"/>
              </a:xfrm>
              <a:custGeom>
                <a:avLst/>
                <a:gdLst>
                  <a:gd name="T0" fmla="*/ 2147483647 w 73"/>
                  <a:gd name="T1" fmla="*/ 0 h 124"/>
                  <a:gd name="T2" fmla="*/ 2147483647 w 73"/>
                  <a:gd name="T3" fmla="*/ 2147483647 h 124"/>
                  <a:gd name="T4" fmla="*/ 0 w 73"/>
                  <a:gd name="T5" fmla="*/ 2147483647 h 124"/>
                  <a:gd name="T6" fmla="*/ 2147483647 w 73"/>
                  <a:gd name="T7" fmla="*/ 2147483647 h 124"/>
                  <a:gd name="T8" fmla="*/ 2147483647 w 73"/>
                  <a:gd name="T9" fmla="*/ 2147483647 h 124"/>
                  <a:gd name="T10" fmla="*/ 2147483647 w 73"/>
                  <a:gd name="T11" fmla="*/ 2147483647 h 124"/>
                  <a:gd name="T12" fmla="*/ 2147483647 w 73"/>
                  <a:gd name="T13" fmla="*/ 0 h 124"/>
                  <a:gd name="T14" fmla="*/ 0 60000 65536"/>
                  <a:gd name="T15" fmla="*/ 0 60000 65536"/>
                  <a:gd name="T16" fmla="*/ 0 60000 65536"/>
                  <a:gd name="T17" fmla="*/ 0 60000 65536"/>
                  <a:gd name="T18" fmla="*/ 0 60000 65536"/>
                  <a:gd name="T19" fmla="*/ 0 60000 65536"/>
                  <a:gd name="T20" fmla="*/ 0 60000 65536"/>
                  <a:gd name="T21" fmla="*/ 0 w 73"/>
                  <a:gd name="T22" fmla="*/ 0 h 124"/>
                  <a:gd name="T23" fmla="*/ 73 w 73"/>
                  <a:gd name="T24" fmla="*/ 124 h 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 h="124">
                    <a:moveTo>
                      <a:pt x="44" y="0"/>
                    </a:moveTo>
                    <a:lnTo>
                      <a:pt x="44" y="2"/>
                    </a:lnTo>
                    <a:lnTo>
                      <a:pt x="0" y="112"/>
                    </a:lnTo>
                    <a:lnTo>
                      <a:pt x="29" y="124"/>
                    </a:lnTo>
                    <a:lnTo>
                      <a:pt x="73" y="14"/>
                    </a:lnTo>
                    <a:lnTo>
                      <a:pt x="73" y="15"/>
                    </a:lnTo>
                    <a:lnTo>
                      <a:pt x="44" y="0"/>
                    </a:lnTo>
                    <a:close/>
                  </a:path>
                </a:pathLst>
              </a:custGeom>
              <a:solidFill>
                <a:srgbClr val="000000"/>
              </a:solidFill>
              <a:ln w="9525">
                <a:noFill/>
                <a:round/>
                <a:headEnd/>
                <a:tailEnd/>
              </a:ln>
            </p:spPr>
            <p:txBody>
              <a:bodyPr>
                <a:prstTxWarp prst="textNoShape">
                  <a:avLst/>
                </a:prstTxWarp>
              </a:bodyPr>
              <a:lstStyle/>
              <a:p>
                <a:endParaRPr lang="en-US"/>
              </a:p>
            </p:txBody>
          </p:sp>
          <p:sp>
            <p:nvSpPr>
              <p:cNvPr id="62586" name="Freeform 168"/>
              <p:cNvSpPr>
                <a:spLocks/>
              </p:cNvSpPr>
              <p:nvPr/>
            </p:nvSpPr>
            <p:spPr bwMode="auto">
              <a:xfrm>
                <a:off x="7731125" y="5322888"/>
                <a:ext cx="34925" cy="23812"/>
              </a:xfrm>
              <a:custGeom>
                <a:avLst/>
                <a:gdLst>
                  <a:gd name="T0" fmla="*/ 2147483647 w 62"/>
                  <a:gd name="T1" fmla="*/ 0 h 78"/>
                  <a:gd name="T2" fmla="*/ 2147483647 w 62"/>
                  <a:gd name="T3" fmla="*/ 2147483647 h 78"/>
                  <a:gd name="T4" fmla="*/ 0 w 62"/>
                  <a:gd name="T5" fmla="*/ 2147483647 h 78"/>
                  <a:gd name="T6" fmla="*/ 2147483647 w 62"/>
                  <a:gd name="T7" fmla="*/ 2147483647 h 78"/>
                  <a:gd name="T8" fmla="*/ 2147483647 w 62"/>
                  <a:gd name="T9" fmla="*/ 2147483647 h 78"/>
                  <a:gd name="T10" fmla="*/ 2147483647 w 62"/>
                  <a:gd name="T11" fmla="*/ 2147483647 h 78"/>
                  <a:gd name="T12" fmla="*/ 2147483647 w 62"/>
                  <a:gd name="T13" fmla="*/ 0 h 78"/>
                  <a:gd name="T14" fmla="*/ 2147483647 w 62"/>
                  <a:gd name="T15" fmla="*/ 2147483647 h 78"/>
                  <a:gd name="T16" fmla="*/ 2147483647 w 62"/>
                  <a:gd name="T17" fmla="*/ 2147483647 h 78"/>
                  <a:gd name="T18" fmla="*/ 2147483647 w 62"/>
                  <a:gd name="T19" fmla="*/ 0 h 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2"/>
                  <a:gd name="T31" fmla="*/ 0 h 78"/>
                  <a:gd name="T32" fmla="*/ 62 w 62"/>
                  <a:gd name="T33" fmla="*/ 78 h 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2" h="78">
                    <a:moveTo>
                      <a:pt x="35" y="0"/>
                    </a:moveTo>
                    <a:lnTo>
                      <a:pt x="33" y="4"/>
                    </a:lnTo>
                    <a:lnTo>
                      <a:pt x="0" y="63"/>
                    </a:lnTo>
                    <a:lnTo>
                      <a:pt x="29" y="78"/>
                    </a:lnTo>
                    <a:lnTo>
                      <a:pt x="62" y="18"/>
                    </a:lnTo>
                    <a:lnTo>
                      <a:pt x="60" y="22"/>
                    </a:lnTo>
                    <a:lnTo>
                      <a:pt x="35" y="0"/>
                    </a:lnTo>
                    <a:lnTo>
                      <a:pt x="34" y="1"/>
                    </a:lnTo>
                    <a:lnTo>
                      <a:pt x="33" y="4"/>
                    </a:lnTo>
                    <a:lnTo>
                      <a:pt x="35" y="0"/>
                    </a:lnTo>
                    <a:close/>
                  </a:path>
                </a:pathLst>
              </a:custGeom>
              <a:solidFill>
                <a:srgbClr val="000000"/>
              </a:solidFill>
              <a:ln w="9525">
                <a:noFill/>
                <a:round/>
                <a:headEnd/>
                <a:tailEnd/>
              </a:ln>
            </p:spPr>
            <p:txBody>
              <a:bodyPr>
                <a:prstTxWarp prst="textNoShape">
                  <a:avLst/>
                </a:prstTxWarp>
              </a:bodyPr>
              <a:lstStyle/>
              <a:p>
                <a:endParaRPr lang="en-US"/>
              </a:p>
            </p:txBody>
          </p:sp>
          <p:sp>
            <p:nvSpPr>
              <p:cNvPr id="62587" name="Freeform 169"/>
              <p:cNvSpPr>
                <a:spLocks/>
              </p:cNvSpPr>
              <p:nvPr/>
            </p:nvSpPr>
            <p:spPr bwMode="auto">
              <a:xfrm>
                <a:off x="7751763" y="5310188"/>
                <a:ext cx="34925" cy="20637"/>
              </a:xfrm>
              <a:custGeom>
                <a:avLst/>
                <a:gdLst>
                  <a:gd name="T0" fmla="*/ 2147483647 w 64"/>
                  <a:gd name="T1" fmla="*/ 0 h 66"/>
                  <a:gd name="T2" fmla="*/ 2147483647 w 64"/>
                  <a:gd name="T3" fmla="*/ 2147483647 h 66"/>
                  <a:gd name="T4" fmla="*/ 0 w 64"/>
                  <a:gd name="T5" fmla="*/ 2147483647 h 66"/>
                  <a:gd name="T6" fmla="*/ 2147483647 w 64"/>
                  <a:gd name="T7" fmla="*/ 2147483647 h 66"/>
                  <a:gd name="T8" fmla="*/ 2147483647 w 64"/>
                  <a:gd name="T9" fmla="*/ 2147483647 h 66"/>
                  <a:gd name="T10" fmla="*/ 2147483647 w 64"/>
                  <a:gd name="T11" fmla="*/ 2147483647 h 66"/>
                  <a:gd name="T12" fmla="*/ 2147483647 w 64"/>
                  <a:gd name="T13" fmla="*/ 0 h 66"/>
                  <a:gd name="T14" fmla="*/ 2147483647 w 64"/>
                  <a:gd name="T15" fmla="*/ 2147483647 h 66"/>
                  <a:gd name="T16" fmla="*/ 2147483647 w 64"/>
                  <a:gd name="T17" fmla="*/ 2147483647 h 66"/>
                  <a:gd name="T18" fmla="*/ 2147483647 w 64"/>
                  <a:gd name="T19" fmla="*/ 0 h 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
                  <a:gd name="T31" fmla="*/ 0 h 66"/>
                  <a:gd name="T32" fmla="*/ 64 w 64"/>
                  <a:gd name="T33" fmla="*/ 66 h 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 h="66">
                    <a:moveTo>
                      <a:pt x="43" y="0"/>
                    </a:moveTo>
                    <a:lnTo>
                      <a:pt x="39" y="2"/>
                    </a:lnTo>
                    <a:lnTo>
                      <a:pt x="0" y="44"/>
                    </a:lnTo>
                    <a:lnTo>
                      <a:pt x="25" y="66"/>
                    </a:lnTo>
                    <a:lnTo>
                      <a:pt x="64" y="24"/>
                    </a:lnTo>
                    <a:lnTo>
                      <a:pt x="60" y="27"/>
                    </a:lnTo>
                    <a:lnTo>
                      <a:pt x="43" y="0"/>
                    </a:lnTo>
                    <a:lnTo>
                      <a:pt x="42" y="1"/>
                    </a:lnTo>
                    <a:lnTo>
                      <a:pt x="39" y="2"/>
                    </a:lnTo>
                    <a:lnTo>
                      <a:pt x="43" y="0"/>
                    </a:lnTo>
                    <a:close/>
                  </a:path>
                </a:pathLst>
              </a:custGeom>
              <a:solidFill>
                <a:srgbClr val="000000"/>
              </a:solidFill>
              <a:ln w="9525">
                <a:noFill/>
                <a:round/>
                <a:headEnd/>
                <a:tailEnd/>
              </a:ln>
            </p:spPr>
            <p:txBody>
              <a:bodyPr>
                <a:prstTxWarp prst="textNoShape">
                  <a:avLst/>
                </a:prstTxWarp>
              </a:bodyPr>
              <a:lstStyle/>
              <a:p>
                <a:endParaRPr lang="en-US"/>
              </a:p>
            </p:txBody>
          </p:sp>
          <p:sp>
            <p:nvSpPr>
              <p:cNvPr id="62588" name="Freeform 170"/>
              <p:cNvSpPr>
                <a:spLocks/>
              </p:cNvSpPr>
              <p:nvPr/>
            </p:nvSpPr>
            <p:spPr bwMode="auto">
              <a:xfrm>
                <a:off x="7775575" y="5307013"/>
                <a:ext cx="23813" cy="11112"/>
              </a:xfrm>
              <a:custGeom>
                <a:avLst/>
                <a:gdLst>
                  <a:gd name="T0" fmla="*/ 2147483647 w 39"/>
                  <a:gd name="T1" fmla="*/ 0 h 42"/>
                  <a:gd name="T2" fmla="*/ 2147483647 w 39"/>
                  <a:gd name="T3" fmla="*/ 2147483647 h 42"/>
                  <a:gd name="T4" fmla="*/ 0 w 39"/>
                  <a:gd name="T5" fmla="*/ 2147483647 h 42"/>
                  <a:gd name="T6" fmla="*/ 2147483647 w 39"/>
                  <a:gd name="T7" fmla="*/ 2147483647 h 42"/>
                  <a:gd name="T8" fmla="*/ 2147483647 w 39"/>
                  <a:gd name="T9" fmla="*/ 2147483647 h 42"/>
                  <a:gd name="T10" fmla="*/ 2147483647 w 39"/>
                  <a:gd name="T11" fmla="*/ 2147483647 h 42"/>
                  <a:gd name="T12" fmla="*/ 2147483647 w 39"/>
                  <a:gd name="T13" fmla="*/ 0 h 42"/>
                  <a:gd name="T14" fmla="*/ 0 60000 65536"/>
                  <a:gd name="T15" fmla="*/ 0 60000 65536"/>
                  <a:gd name="T16" fmla="*/ 0 60000 65536"/>
                  <a:gd name="T17" fmla="*/ 0 60000 65536"/>
                  <a:gd name="T18" fmla="*/ 0 60000 65536"/>
                  <a:gd name="T19" fmla="*/ 0 60000 65536"/>
                  <a:gd name="T20" fmla="*/ 0 60000 65536"/>
                  <a:gd name="T21" fmla="*/ 0 w 39"/>
                  <a:gd name="T22" fmla="*/ 0 h 42"/>
                  <a:gd name="T23" fmla="*/ 39 w 39"/>
                  <a:gd name="T24" fmla="*/ 42 h 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42">
                    <a:moveTo>
                      <a:pt x="24" y="0"/>
                    </a:moveTo>
                    <a:lnTo>
                      <a:pt x="22" y="1"/>
                    </a:lnTo>
                    <a:lnTo>
                      <a:pt x="0" y="15"/>
                    </a:lnTo>
                    <a:lnTo>
                      <a:pt x="17" y="42"/>
                    </a:lnTo>
                    <a:lnTo>
                      <a:pt x="39" y="28"/>
                    </a:lnTo>
                    <a:lnTo>
                      <a:pt x="37" y="30"/>
                    </a:lnTo>
                    <a:lnTo>
                      <a:pt x="24" y="0"/>
                    </a:lnTo>
                    <a:close/>
                  </a:path>
                </a:pathLst>
              </a:custGeom>
              <a:solidFill>
                <a:srgbClr val="000000"/>
              </a:solidFill>
              <a:ln w="9525">
                <a:noFill/>
                <a:round/>
                <a:headEnd/>
                <a:tailEnd/>
              </a:ln>
            </p:spPr>
            <p:txBody>
              <a:bodyPr>
                <a:prstTxWarp prst="textNoShape">
                  <a:avLst/>
                </a:prstTxWarp>
              </a:bodyPr>
              <a:lstStyle/>
              <a:p>
                <a:endParaRPr lang="en-US"/>
              </a:p>
            </p:txBody>
          </p:sp>
          <p:sp>
            <p:nvSpPr>
              <p:cNvPr id="62589" name="Freeform 171"/>
              <p:cNvSpPr>
                <a:spLocks/>
              </p:cNvSpPr>
              <p:nvPr/>
            </p:nvSpPr>
            <p:spPr bwMode="auto">
              <a:xfrm>
                <a:off x="7788275" y="5303838"/>
                <a:ext cx="19050" cy="11112"/>
              </a:xfrm>
              <a:custGeom>
                <a:avLst/>
                <a:gdLst>
                  <a:gd name="T0" fmla="*/ 2147483647 w 33"/>
                  <a:gd name="T1" fmla="*/ 0 h 40"/>
                  <a:gd name="T2" fmla="*/ 2147483647 w 33"/>
                  <a:gd name="T3" fmla="*/ 2147483647 h 40"/>
                  <a:gd name="T4" fmla="*/ 0 w 33"/>
                  <a:gd name="T5" fmla="*/ 2147483647 h 40"/>
                  <a:gd name="T6" fmla="*/ 2147483647 w 33"/>
                  <a:gd name="T7" fmla="*/ 2147483647 h 40"/>
                  <a:gd name="T8" fmla="*/ 2147483647 w 33"/>
                  <a:gd name="T9" fmla="*/ 2147483647 h 40"/>
                  <a:gd name="T10" fmla="*/ 2147483647 w 33"/>
                  <a:gd name="T11" fmla="*/ 2147483647 h 40"/>
                  <a:gd name="T12" fmla="*/ 2147483647 w 33"/>
                  <a:gd name="T13" fmla="*/ 0 h 40"/>
                  <a:gd name="T14" fmla="*/ 2147483647 w 33"/>
                  <a:gd name="T15" fmla="*/ 0 h 40"/>
                  <a:gd name="T16" fmla="*/ 2147483647 w 33"/>
                  <a:gd name="T17" fmla="*/ 2147483647 h 40"/>
                  <a:gd name="T18" fmla="*/ 2147483647 w 33"/>
                  <a:gd name="T19" fmla="*/ 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
                  <a:gd name="T31" fmla="*/ 0 h 40"/>
                  <a:gd name="T32" fmla="*/ 33 w 33"/>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 h="40">
                    <a:moveTo>
                      <a:pt x="26" y="0"/>
                    </a:moveTo>
                    <a:lnTo>
                      <a:pt x="21" y="2"/>
                    </a:lnTo>
                    <a:lnTo>
                      <a:pt x="0" y="10"/>
                    </a:lnTo>
                    <a:lnTo>
                      <a:pt x="13" y="40"/>
                    </a:lnTo>
                    <a:lnTo>
                      <a:pt x="33" y="31"/>
                    </a:lnTo>
                    <a:lnTo>
                      <a:pt x="28" y="32"/>
                    </a:lnTo>
                    <a:lnTo>
                      <a:pt x="26" y="0"/>
                    </a:lnTo>
                    <a:lnTo>
                      <a:pt x="24" y="0"/>
                    </a:lnTo>
                    <a:lnTo>
                      <a:pt x="21" y="2"/>
                    </a:lnTo>
                    <a:lnTo>
                      <a:pt x="26" y="0"/>
                    </a:lnTo>
                    <a:close/>
                  </a:path>
                </a:pathLst>
              </a:custGeom>
              <a:solidFill>
                <a:srgbClr val="000000"/>
              </a:solidFill>
              <a:ln w="9525">
                <a:noFill/>
                <a:round/>
                <a:headEnd/>
                <a:tailEnd/>
              </a:ln>
            </p:spPr>
            <p:txBody>
              <a:bodyPr>
                <a:prstTxWarp prst="textNoShape">
                  <a:avLst/>
                </a:prstTxWarp>
              </a:bodyPr>
              <a:lstStyle/>
              <a:p>
                <a:endParaRPr lang="en-US"/>
              </a:p>
            </p:txBody>
          </p:sp>
          <p:sp>
            <p:nvSpPr>
              <p:cNvPr id="62590" name="Freeform 172"/>
              <p:cNvSpPr>
                <a:spLocks/>
              </p:cNvSpPr>
              <p:nvPr/>
            </p:nvSpPr>
            <p:spPr bwMode="auto">
              <a:xfrm>
                <a:off x="7805738" y="5302250"/>
                <a:ext cx="14287" cy="11113"/>
              </a:xfrm>
              <a:custGeom>
                <a:avLst/>
                <a:gdLst>
                  <a:gd name="T0" fmla="*/ 2147483647 w 24"/>
                  <a:gd name="T1" fmla="*/ 2147483647 h 35"/>
                  <a:gd name="T2" fmla="*/ 2147483647 w 24"/>
                  <a:gd name="T3" fmla="*/ 2147483647 h 35"/>
                  <a:gd name="T4" fmla="*/ 0 w 24"/>
                  <a:gd name="T5" fmla="*/ 2147483647 h 35"/>
                  <a:gd name="T6" fmla="*/ 2147483647 w 24"/>
                  <a:gd name="T7" fmla="*/ 2147483647 h 35"/>
                  <a:gd name="T8" fmla="*/ 2147483647 w 24"/>
                  <a:gd name="T9" fmla="*/ 2147483647 h 35"/>
                  <a:gd name="T10" fmla="*/ 2147483647 w 24"/>
                  <a:gd name="T11" fmla="*/ 2147483647 h 35"/>
                  <a:gd name="T12" fmla="*/ 2147483647 w 24"/>
                  <a:gd name="T13" fmla="*/ 2147483647 h 35"/>
                  <a:gd name="T14" fmla="*/ 2147483647 w 24"/>
                  <a:gd name="T15" fmla="*/ 0 h 35"/>
                  <a:gd name="T16" fmla="*/ 2147483647 w 24"/>
                  <a:gd name="T17" fmla="*/ 2147483647 h 35"/>
                  <a:gd name="T18" fmla="*/ 2147483647 w 24"/>
                  <a:gd name="T19" fmla="*/ 2147483647 h 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35"/>
                  <a:gd name="T32" fmla="*/ 24 w 24"/>
                  <a:gd name="T33" fmla="*/ 35 h 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35">
                    <a:moveTo>
                      <a:pt x="24" y="1"/>
                    </a:moveTo>
                    <a:lnTo>
                      <a:pt x="20" y="1"/>
                    </a:lnTo>
                    <a:lnTo>
                      <a:pt x="0" y="3"/>
                    </a:lnTo>
                    <a:lnTo>
                      <a:pt x="2" y="35"/>
                    </a:lnTo>
                    <a:lnTo>
                      <a:pt x="22" y="33"/>
                    </a:lnTo>
                    <a:lnTo>
                      <a:pt x="17" y="33"/>
                    </a:lnTo>
                    <a:lnTo>
                      <a:pt x="24" y="1"/>
                    </a:lnTo>
                    <a:lnTo>
                      <a:pt x="21" y="0"/>
                    </a:lnTo>
                    <a:lnTo>
                      <a:pt x="20" y="1"/>
                    </a:lnTo>
                    <a:lnTo>
                      <a:pt x="24" y="1"/>
                    </a:lnTo>
                    <a:close/>
                  </a:path>
                </a:pathLst>
              </a:custGeom>
              <a:solidFill>
                <a:srgbClr val="000000"/>
              </a:solidFill>
              <a:ln w="9525">
                <a:noFill/>
                <a:round/>
                <a:headEnd/>
                <a:tailEnd/>
              </a:ln>
            </p:spPr>
            <p:txBody>
              <a:bodyPr>
                <a:prstTxWarp prst="textNoShape">
                  <a:avLst/>
                </a:prstTxWarp>
              </a:bodyPr>
              <a:lstStyle/>
              <a:p>
                <a:endParaRPr lang="en-US"/>
              </a:p>
            </p:txBody>
          </p:sp>
          <p:sp>
            <p:nvSpPr>
              <p:cNvPr id="62591" name="Freeform 173"/>
              <p:cNvSpPr>
                <a:spLocks/>
              </p:cNvSpPr>
              <p:nvPr/>
            </p:nvSpPr>
            <p:spPr bwMode="auto">
              <a:xfrm>
                <a:off x="7815263" y="5303838"/>
                <a:ext cx="19050" cy="9525"/>
              </a:xfrm>
              <a:custGeom>
                <a:avLst/>
                <a:gdLst>
                  <a:gd name="T0" fmla="*/ 2147483647 w 32"/>
                  <a:gd name="T1" fmla="*/ 2147483647 h 37"/>
                  <a:gd name="T2" fmla="*/ 2147483647 w 32"/>
                  <a:gd name="T3" fmla="*/ 2147483647 h 37"/>
                  <a:gd name="T4" fmla="*/ 2147483647 w 32"/>
                  <a:gd name="T5" fmla="*/ 0 h 37"/>
                  <a:gd name="T6" fmla="*/ 0 w 32"/>
                  <a:gd name="T7" fmla="*/ 2147483647 h 37"/>
                  <a:gd name="T8" fmla="*/ 2147483647 w 32"/>
                  <a:gd name="T9" fmla="*/ 2147483647 h 37"/>
                  <a:gd name="T10" fmla="*/ 2147483647 w 32"/>
                  <a:gd name="T11" fmla="*/ 2147483647 h 37"/>
                  <a:gd name="T12" fmla="*/ 2147483647 w 32"/>
                  <a:gd name="T13" fmla="*/ 2147483647 h 37"/>
                  <a:gd name="T14" fmla="*/ 2147483647 w 32"/>
                  <a:gd name="T15" fmla="*/ 2147483647 h 37"/>
                  <a:gd name="T16" fmla="*/ 2147483647 w 32"/>
                  <a:gd name="T17" fmla="*/ 2147483647 h 37"/>
                  <a:gd name="T18" fmla="*/ 2147483647 w 32"/>
                  <a:gd name="T19" fmla="*/ 2147483647 h 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37"/>
                  <a:gd name="T32" fmla="*/ 32 w 32"/>
                  <a:gd name="T33" fmla="*/ 37 h 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37">
                    <a:moveTo>
                      <a:pt x="32" y="7"/>
                    </a:moveTo>
                    <a:lnTo>
                      <a:pt x="27" y="5"/>
                    </a:lnTo>
                    <a:lnTo>
                      <a:pt x="7" y="0"/>
                    </a:lnTo>
                    <a:lnTo>
                      <a:pt x="0" y="32"/>
                    </a:lnTo>
                    <a:lnTo>
                      <a:pt x="20" y="37"/>
                    </a:lnTo>
                    <a:lnTo>
                      <a:pt x="15" y="34"/>
                    </a:lnTo>
                    <a:lnTo>
                      <a:pt x="32" y="7"/>
                    </a:lnTo>
                    <a:lnTo>
                      <a:pt x="29" y="5"/>
                    </a:lnTo>
                    <a:lnTo>
                      <a:pt x="27" y="5"/>
                    </a:lnTo>
                    <a:lnTo>
                      <a:pt x="32" y="7"/>
                    </a:lnTo>
                    <a:close/>
                  </a:path>
                </a:pathLst>
              </a:custGeom>
              <a:solidFill>
                <a:srgbClr val="000000"/>
              </a:solidFill>
              <a:ln w="9525">
                <a:noFill/>
                <a:round/>
                <a:headEnd/>
                <a:tailEnd/>
              </a:ln>
            </p:spPr>
            <p:txBody>
              <a:bodyPr>
                <a:prstTxWarp prst="textNoShape">
                  <a:avLst/>
                </a:prstTxWarp>
              </a:bodyPr>
              <a:lstStyle/>
              <a:p>
                <a:endParaRPr lang="en-US"/>
              </a:p>
            </p:txBody>
          </p:sp>
          <p:sp>
            <p:nvSpPr>
              <p:cNvPr id="62592" name="Freeform 174"/>
              <p:cNvSpPr>
                <a:spLocks/>
              </p:cNvSpPr>
              <p:nvPr/>
            </p:nvSpPr>
            <p:spPr bwMode="auto">
              <a:xfrm>
                <a:off x="7821613" y="5303838"/>
                <a:ext cx="22225" cy="12700"/>
              </a:xfrm>
              <a:custGeom>
                <a:avLst/>
                <a:gdLst>
                  <a:gd name="T0" fmla="*/ 2147483647 w 38"/>
                  <a:gd name="T1" fmla="*/ 2147483647 h 38"/>
                  <a:gd name="T2" fmla="*/ 2147483647 w 38"/>
                  <a:gd name="T3" fmla="*/ 2147483647 h 38"/>
                  <a:gd name="T4" fmla="*/ 2147483647 w 38"/>
                  <a:gd name="T5" fmla="*/ 0 h 38"/>
                  <a:gd name="T6" fmla="*/ 0 w 38"/>
                  <a:gd name="T7" fmla="*/ 2147483647 h 38"/>
                  <a:gd name="T8" fmla="*/ 2147483647 w 38"/>
                  <a:gd name="T9" fmla="*/ 2147483647 h 38"/>
                  <a:gd name="T10" fmla="*/ 2147483647 w 38"/>
                  <a:gd name="T11" fmla="*/ 2147483647 h 38"/>
                  <a:gd name="T12" fmla="*/ 2147483647 w 38"/>
                  <a:gd name="T13" fmla="*/ 2147483647 h 38"/>
                  <a:gd name="T14" fmla="*/ 2147483647 w 38"/>
                  <a:gd name="T15" fmla="*/ 2147483647 h 38"/>
                  <a:gd name="T16" fmla="*/ 2147483647 w 38"/>
                  <a:gd name="T17" fmla="*/ 2147483647 h 38"/>
                  <a:gd name="T18" fmla="*/ 2147483647 w 38"/>
                  <a:gd name="T19" fmla="*/ 2147483647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38"/>
                  <a:gd name="T32" fmla="*/ 38 w 38"/>
                  <a:gd name="T33" fmla="*/ 38 h 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38">
                    <a:moveTo>
                      <a:pt x="38" y="14"/>
                    </a:moveTo>
                    <a:lnTo>
                      <a:pt x="34" y="11"/>
                    </a:lnTo>
                    <a:lnTo>
                      <a:pt x="17" y="0"/>
                    </a:lnTo>
                    <a:lnTo>
                      <a:pt x="0" y="27"/>
                    </a:lnTo>
                    <a:lnTo>
                      <a:pt x="17" y="38"/>
                    </a:lnTo>
                    <a:lnTo>
                      <a:pt x="13" y="36"/>
                    </a:lnTo>
                    <a:lnTo>
                      <a:pt x="38" y="14"/>
                    </a:lnTo>
                    <a:lnTo>
                      <a:pt x="36" y="13"/>
                    </a:lnTo>
                    <a:lnTo>
                      <a:pt x="34" y="11"/>
                    </a:lnTo>
                    <a:lnTo>
                      <a:pt x="38" y="14"/>
                    </a:lnTo>
                    <a:close/>
                  </a:path>
                </a:pathLst>
              </a:custGeom>
              <a:solidFill>
                <a:srgbClr val="000000"/>
              </a:solidFill>
              <a:ln w="9525">
                <a:noFill/>
                <a:round/>
                <a:headEnd/>
                <a:tailEnd/>
              </a:ln>
            </p:spPr>
            <p:txBody>
              <a:bodyPr>
                <a:prstTxWarp prst="textNoShape">
                  <a:avLst/>
                </a:prstTxWarp>
              </a:bodyPr>
              <a:lstStyle/>
              <a:p>
                <a:endParaRPr lang="en-US"/>
              </a:p>
            </p:txBody>
          </p:sp>
          <p:sp>
            <p:nvSpPr>
              <p:cNvPr id="62593" name="Freeform 175"/>
              <p:cNvSpPr>
                <a:spLocks/>
              </p:cNvSpPr>
              <p:nvPr/>
            </p:nvSpPr>
            <p:spPr bwMode="auto">
              <a:xfrm>
                <a:off x="7829550" y="5308600"/>
                <a:ext cx="25400" cy="11113"/>
              </a:xfrm>
              <a:custGeom>
                <a:avLst/>
                <a:gdLst>
                  <a:gd name="T0" fmla="*/ 2147483647 w 41"/>
                  <a:gd name="T1" fmla="*/ 2147483647 h 38"/>
                  <a:gd name="T2" fmla="*/ 2147483647 w 41"/>
                  <a:gd name="T3" fmla="*/ 2147483647 h 38"/>
                  <a:gd name="T4" fmla="*/ 2147483647 w 41"/>
                  <a:gd name="T5" fmla="*/ 0 h 38"/>
                  <a:gd name="T6" fmla="*/ 0 w 41"/>
                  <a:gd name="T7" fmla="*/ 2147483647 h 38"/>
                  <a:gd name="T8" fmla="*/ 2147483647 w 41"/>
                  <a:gd name="T9" fmla="*/ 2147483647 h 38"/>
                  <a:gd name="T10" fmla="*/ 2147483647 w 41"/>
                  <a:gd name="T11" fmla="*/ 2147483647 h 38"/>
                  <a:gd name="T12" fmla="*/ 2147483647 w 41"/>
                  <a:gd name="T13" fmla="*/ 2147483647 h 38"/>
                  <a:gd name="T14" fmla="*/ 2147483647 w 41"/>
                  <a:gd name="T15" fmla="*/ 2147483647 h 38"/>
                  <a:gd name="T16" fmla="*/ 2147483647 w 41"/>
                  <a:gd name="T17" fmla="*/ 2147483647 h 38"/>
                  <a:gd name="T18" fmla="*/ 2147483647 w 41"/>
                  <a:gd name="T19" fmla="*/ 2147483647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38"/>
                  <a:gd name="T32" fmla="*/ 41 w 41"/>
                  <a:gd name="T33" fmla="*/ 38 h 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38">
                    <a:moveTo>
                      <a:pt x="41" y="21"/>
                    </a:moveTo>
                    <a:lnTo>
                      <a:pt x="38" y="16"/>
                    </a:lnTo>
                    <a:lnTo>
                      <a:pt x="25" y="0"/>
                    </a:lnTo>
                    <a:lnTo>
                      <a:pt x="0" y="22"/>
                    </a:lnTo>
                    <a:lnTo>
                      <a:pt x="14" y="38"/>
                    </a:lnTo>
                    <a:lnTo>
                      <a:pt x="11" y="33"/>
                    </a:lnTo>
                    <a:lnTo>
                      <a:pt x="41" y="21"/>
                    </a:lnTo>
                    <a:lnTo>
                      <a:pt x="39" y="18"/>
                    </a:lnTo>
                    <a:lnTo>
                      <a:pt x="38" y="16"/>
                    </a:lnTo>
                    <a:lnTo>
                      <a:pt x="41" y="21"/>
                    </a:lnTo>
                    <a:close/>
                  </a:path>
                </a:pathLst>
              </a:custGeom>
              <a:solidFill>
                <a:srgbClr val="000000"/>
              </a:solidFill>
              <a:ln w="9525">
                <a:noFill/>
                <a:round/>
                <a:headEnd/>
                <a:tailEnd/>
              </a:ln>
            </p:spPr>
            <p:txBody>
              <a:bodyPr>
                <a:prstTxWarp prst="textNoShape">
                  <a:avLst/>
                </a:prstTxWarp>
              </a:bodyPr>
              <a:lstStyle/>
              <a:p>
                <a:endParaRPr lang="en-US"/>
              </a:p>
            </p:txBody>
          </p:sp>
          <p:sp>
            <p:nvSpPr>
              <p:cNvPr id="62594" name="Freeform 176"/>
              <p:cNvSpPr>
                <a:spLocks/>
              </p:cNvSpPr>
              <p:nvPr/>
            </p:nvSpPr>
            <p:spPr bwMode="auto">
              <a:xfrm>
                <a:off x="7837488" y="5314950"/>
                <a:ext cx="23812" cy="9525"/>
              </a:xfrm>
              <a:custGeom>
                <a:avLst/>
                <a:gdLst>
                  <a:gd name="T0" fmla="*/ 2147483647 w 41"/>
                  <a:gd name="T1" fmla="*/ 2147483647 h 33"/>
                  <a:gd name="T2" fmla="*/ 2147483647 w 41"/>
                  <a:gd name="T3" fmla="*/ 2147483647 h 33"/>
                  <a:gd name="T4" fmla="*/ 2147483647 w 41"/>
                  <a:gd name="T5" fmla="*/ 0 h 33"/>
                  <a:gd name="T6" fmla="*/ 0 w 41"/>
                  <a:gd name="T7" fmla="*/ 2147483647 h 33"/>
                  <a:gd name="T8" fmla="*/ 2147483647 w 41"/>
                  <a:gd name="T9" fmla="*/ 2147483647 h 33"/>
                  <a:gd name="T10" fmla="*/ 2147483647 w 41"/>
                  <a:gd name="T11" fmla="*/ 2147483647 h 33"/>
                  <a:gd name="T12" fmla="*/ 2147483647 w 41"/>
                  <a:gd name="T13" fmla="*/ 2147483647 h 33"/>
                  <a:gd name="T14" fmla="*/ 2147483647 w 41"/>
                  <a:gd name="T15" fmla="*/ 2147483647 h 33"/>
                  <a:gd name="T16" fmla="*/ 2147483647 w 41"/>
                  <a:gd name="T17" fmla="*/ 2147483647 h 33"/>
                  <a:gd name="T18" fmla="*/ 2147483647 w 41"/>
                  <a:gd name="T19" fmla="*/ 2147483647 h 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33"/>
                  <a:gd name="T32" fmla="*/ 41 w 41"/>
                  <a:gd name="T33" fmla="*/ 33 h 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33">
                    <a:moveTo>
                      <a:pt x="41" y="24"/>
                    </a:moveTo>
                    <a:lnTo>
                      <a:pt x="39" y="20"/>
                    </a:lnTo>
                    <a:lnTo>
                      <a:pt x="30" y="0"/>
                    </a:lnTo>
                    <a:lnTo>
                      <a:pt x="0" y="12"/>
                    </a:lnTo>
                    <a:lnTo>
                      <a:pt x="10" y="33"/>
                    </a:lnTo>
                    <a:lnTo>
                      <a:pt x="9" y="29"/>
                    </a:lnTo>
                    <a:lnTo>
                      <a:pt x="41" y="24"/>
                    </a:lnTo>
                    <a:lnTo>
                      <a:pt x="41" y="22"/>
                    </a:lnTo>
                    <a:lnTo>
                      <a:pt x="39" y="20"/>
                    </a:lnTo>
                    <a:lnTo>
                      <a:pt x="41" y="24"/>
                    </a:lnTo>
                    <a:close/>
                  </a:path>
                </a:pathLst>
              </a:custGeom>
              <a:solidFill>
                <a:srgbClr val="000000"/>
              </a:solidFill>
              <a:ln w="9525">
                <a:noFill/>
                <a:round/>
                <a:headEnd/>
                <a:tailEnd/>
              </a:ln>
            </p:spPr>
            <p:txBody>
              <a:bodyPr>
                <a:prstTxWarp prst="textNoShape">
                  <a:avLst/>
                </a:prstTxWarp>
              </a:bodyPr>
              <a:lstStyle/>
              <a:p>
                <a:endParaRPr lang="en-US"/>
              </a:p>
            </p:txBody>
          </p:sp>
          <p:sp>
            <p:nvSpPr>
              <p:cNvPr id="62595" name="Freeform 177"/>
              <p:cNvSpPr>
                <a:spLocks/>
              </p:cNvSpPr>
              <p:nvPr/>
            </p:nvSpPr>
            <p:spPr bwMode="auto">
              <a:xfrm>
                <a:off x="7842250" y="5322888"/>
                <a:ext cx="20638" cy="9525"/>
              </a:xfrm>
              <a:custGeom>
                <a:avLst/>
                <a:gdLst>
                  <a:gd name="T0" fmla="*/ 2147483647 w 38"/>
                  <a:gd name="T1" fmla="*/ 2147483647 h 31"/>
                  <a:gd name="T2" fmla="*/ 2147483647 w 38"/>
                  <a:gd name="T3" fmla="*/ 2147483647 h 31"/>
                  <a:gd name="T4" fmla="*/ 2147483647 w 38"/>
                  <a:gd name="T5" fmla="*/ 0 h 31"/>
                  <a:gd name="T6" fmla="*/ 0 w 38"/>
                  <a:gd name="T7" fmla="*/ 2147483647 h 31"/>
                  <a:gd name="T8" fmla="*/ 2147483647 w 38"/>
                  <a:gd name="T9" fmla="*/ 2147483647 h 31"/>
                  <a:gd name="T10" fmla="*/ 2147483647 w 38"/>
                  <a:gd name="T11" fmla="*/ 2147483647 h 31"/>
                  <a:gd name="T12" fmla="*/ 2147483647 w 38"/>
                  <a:gd name="T13" fmla="*/ 2147483647 h 31"/>
                  <a:gd name="T14" fmla="*/ 2147483647 w 38"/>
                  <a:gd name="T15" fmla="*/ 2147483647 h 31"/>
                  <a:gd name="T16" fmla="*/ 2147483647 w 38"/>
                  <a:gd name="T17" fmla="*/ 2147483647 h 31"/>
                  <a:gd name="T18" fmla="*/ 2147483647 w 38"/>
                  <a:gd name="T19" fmla="*/ 2147483647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31"/>
                  <a:gd name="T32" fmla="*/ 38 w 38"/>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31">
                    <a:moveTo>
                      <a:pt x="36" y="28"/>
                    </a:moveTo>
                    <a:lnTo>
                      <a:pt x="36" y="26"/>
                    </a:lnTo>
                    <a:lnTo>
                      <a:pt x="32" y="0"/>
                    </a:lnTo>
                    <a:lnTo>
                      <a:pt x="0" y="5"/>
                    </a:lnTo>
                    <a:lnTo>
                      <a:pt x="5" y="31"/>
                    </a:lnTo>
                    <a:lnTo>
                      <a:pt x="5" y="28"/>
                    </a:lnTo>
                    <a:lnTo>
                      <a:pt x="38" y="28"/>
                    </a:lnTo>
                    <a:lnTo>
                      <a:pt x="38" y="27"/>
                    </a:lnTo>
                    <a:lnTo>
                      <a:pt x="36" y="26"/>
                    </a:lnTo>
                    <a:lnTo>
                      <a:pt x="36" y="28"/>
                    </a:lnTo>
                    <a:close/>
                  </a:path>
                </a:pathLst>
              </a:custGeom>
              <a:solidFill>
                <a:srgbClr val="000000"/>
              </a:solidFill>
              <a:ln w="9525">
                <a:noFill/>
                <a:round/>
                <a:headEnd/>
                <a:tailEnd/>
              </a:ln>
            </p:spPr>
            <p:txBody>
              <a:bodyPr>
                <a:prstTxWarp prst="textNoShape">
                  <a:avLst/>
                </a:prstTxWarp>
              </a:bodyPr>
              <a:lstStyle/>
              <a:p>
                <a:endParaRPr lang="en-US"/>
              </a:p>
            </p:txBody>
          </p:sp>
          <p:sp>
            <p:nvSpPr>
              <p:cNvPr id="62596" name="Freeform 178"/>
              <p:cNvSpPr>
                <a:spLocks/>
              </p:cNvSpPr>
              <p:nvPr/>
            </p:nvSpPr>
            <p:spPr bwMode="auto">
              <a:xfrm>
                <a:off x="7843838" y="5330825"/>
                <a:ext cx="19050" cy="19050"/>
              </a:xfrm>
              <a:custGeom>
                <a:avLst/>
                <a:gdLst>
                  <a:gd name="T0" fmla="*/ 2147483647 w 33"/>
                  <a:gd name="T1" fmla="*/ 2147483647 h 62"/>
                  <a:gd name="T2" fmla="*/ 2147483647 w 33"/>
                  <a:gd name="T3" fmla="*/ 2147483647 h 62"/>
                  <a:gd name="T4" fmla="*/ 2147483647 w 33"/>
                  <a:gd name="T5" fmla="*/ 0 h 62"/>
                  <a:gd name="T6" fmla="*/ 2147483647 w 33"/>
                  <a:gd name="T7" fmla="*/ 0 h 62"/>
                  <a:gd name="T8" fmla="*/ 0 w 33"/>
                  <a:gd name="T9" fmla="*/ 2147483647 h 62"/>
                  <a:gd name="T10" fmla="*/ 0 w 33"/>
                  <a:gd name="T11" fmla="*/ 2147483647 h 62"/>
                  <a:gd name="T12" fmla="*/ 2147483647 w 33"/>
                  <a:gd name="T13" fmla="*/ 2147483647 h 62"/>
                  <a:gd name="T14" fmla="*/ 2147483647 w 33"/>
                  <a:gd name="T15" fmla="*/ 2147483647 h 62"/>
                  <a:gd name="T16" fmla="*/ 2147483647 w 33"/>
                  <a:gd name="T17" fmla="*/ 2147483647 h 62"/>
                  <a:gd name="T18" fmla="*/ 2147483647 w 33"/>
                  <a:gd name="T19" fmla="*/ 2147483647 h 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
                  <a:gd name="T31" fmla="*/ 0 h 62"/>
                  <a:gd name="T32" fmla="*/ 33 w 33"/>
                  <a:gd name="T33" fmla="*/ 62 h 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 h="62">
                    <a:moveTo>
                      <a:pt x="32" y="62"/>
                    </a:moveTo>
                    <a:lnTo>
                      <a:pt x="32" y="59"/>
                    </a:lnTo>
                    <a:lnTo>
                      <a:pt x="33" y="0"/>
                    </a:lnTo>
                    <a:lnTo>
                      <a:pt x="2" y="0"/>
                    </a:lnTo>
                    <a:lnTo>
                      <a:pt x="0" y="59"/>
                    </a:lnTo>
                    <a:lnTo>
                      <a:pt x="0" y="55"/>
                    </a:lnTo>
                    <a:lnTo>
                      <a:pt x="32" y="62"/>
                    </a:lnTo>
                    <a:lnTo>
                      <a:pt x="32" y="61"/>
                    </a:lnTo>
                    <a:lnTo>
                      <a:pt x="33" y="59"/>
                    </a:lnTo>
                    <a:lnTo>
                      <a:pt x="32" y="62"/>
                    </a:lnTo>
                    <a:close/>
                  </a:path>
                </a:pathLst>
              </a:custGeom>
              <a:solidFill>
                <a:srgbClr val="000000"/>
              </a:solidFill>
              <a:ln w="9525">
                <a:noFill/>
                <a:round/>
                <a:headEnd/>
                <a:tailEnd/>
              </a:ln>
            </p:spPr>
            <p:txBody>
              <a:bodyPr>
                <a:prstTxWarp prst="textNoShape">
                  <a:avLst/>
                </a:prstTxWarp>
              </a:bodyPr>
              <a:lstStyle/>
              <a:p>
                <a:endParaRPr lang="en-US"/>
              </a:p>
            </p:txBody>
          </p:sp>
          <p:sp>
            <p:nvSpPr>
              <p:cNvPr id="62597" name="Freeform 179"/>
              <p:cNvSpPr>
                <a:spLocks/>
              </p:cNvSpPr>
              <p:nvPr/>
            </p:nvSpPr>
            <p:spPr bwMode="auto">
              <a:xfrm>
                <a:off x="7834313" y="5346700"/>
                <a:ext cx="28575" cy="23813"/>
              </a:xfrm>
              <a:custGeom>
                <a:avLst/>
                <a:gdLst>
                  <a:gd name="T0" fmla="*/ 2147483647 w 50"/>
                  <a:gd name="T1" fmla="*/ 2147483647 h 79"/>
                  <a:gd name="T2" fmla="*/ 2147483647 w 50"/>
                  <a:gd name="T3" fmla="*/ 2147483647 h 79"/>
                  <a:gd name="T4" fmla="*/ 2147483647 w 50"/>
                  <a:gd name="T5" fmla="*/ 2147483647 h 79"/>
                  <a:gd name="T6" fmla="*/ 2147483647 w 50"/>
                  <a:gd name="T7" fmla="*/ 0 h 79"/>
                  <a:gd name="T8" fmla="*/ 0 w 50"/>
                  <a:gd name="T9" fmla="*/ 2147483647 h 79"/>
                  <a:gd name="T10" fmla="*/ 2147483647 w 50"/>
                  <a:gd name="T11" fmla="*/ 2147483647 h 79"/>
                  <a:gd name="T12" fmla="*/ 2147483647 w 50"/>
                  <a:gd name="T13" fmla="*/ 2147483647 h 79"/>
                  <a:gd name="T14" fmla="*/ 2147483647 w 50"/>
                  <a:gd name="T15" fmla="*/ 2147483647 h 79"/>
                  <a:gd name="T16" fmla="*/ 2147483647 w 50"/>
                  <a:gd name="T17" fmla="*/ 2147483647 h 79"/>
                  <a:gd name="T18" fmla="*/ 2147483647 w 50"/>
                  <a:gd name="T19" fmla="*/ 2147483647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
                  <a:gd name="T31" fmla="*/ 0 h 79"/>
                  <a:gd name="T32" fmla="*/ 50 w 50"/>
                  <a:gd name="T33" fmla="*/ 79 h 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 h="79">
                    <a:moveTo>
                      <a:pt x="29" y="79"/>
                    </a:moveTo>
                    <a:lnTo>
                      <a:pt x="32" y="73"/>
                    </a:lnTo>
                    <a:lnTo>
                      <a:pt x="50" y="7"/>
                    </a:lnTo>
                    <a:lnTo>
                      <a:pt x="18" y="0"/>
                    </a:lnTo>
                    <a:lnTo>
                      <a:pt x="0" y="66"/>
                    </a:lnTo>
                    <a:lnTo>
                      <a:pt x="3" y="60"/>
                    </a:lnTo>
                    <a:lnTo>
                      <a:pt x="29" y="79"/>
                    </a:lnTo>
                    <a:lnTo>
                      <a:pt x="31" y="77"/>
                    </a:lnTo>
                    <a:lnTo>
                      <a:pt x="32" y="73"/>
                    </a:lnTo>
                    <a:lnTo>
                      <a:pt x="29" y="79"/>
                    </a:lnTo>
                    <a:close/>
                  </a:path>
                </a:pathLst>
              </a:custGeom>
              <a:solidFill>
                <a:srgbClr val="000000"/>
              </a:solidFill>
              <a:ln w="9525">
                <a:noFill/>
                <a:round/>
                <a:headEnd/>
                <a:tailEnd/>
              </a:ln>
            </p:spPr>
            <p:txBody>
              <a:bodyPr>
                <a:prstTxWarp prst="textNoShape">
                  <a:avLst/>
                </a:prstTxWarp>
              </a:bodyPr>
              <a:lstStyle/>
              <a:p>
                <a:endParaRPr lang="en-US"/>
              </a:p>
            </p:txBody>
          </p:sp>
          <p:sp>
            <p:nvSpPr>
              <p:cNvPr id="62598" name="Freeform 180"/>
              <p:cNvSpPr>
                <a:spLocks/>
              </p:cNvSpPr>
              <p:nvPr/>
            </p:nvSpPr>
            <p:spPr bwMode="auto">
              <a:xfrm>
                <a:off x="7799388" y="5365750"/>
                <a:ext cx="49212" cy="33338"/>
              </a:xfrm>
              <a:custGeom>
                <a:avLst/>
                <a:gdLst>
                  <a:gd name="T0" fmla="*/ 2147483647 w 89"/>
                  <a:gd name="T1" fmla="*/ 2147483647 h 114"/>
                  <a:gd name="T2" fmla="*/ 2147483647 w 89"/>
                  <a:gd name="T3" fmla="*/ 2147483647 h 114"/>
                  <a:gd name="T4" fmla="*/ 2147483647 w 89"/>
                  <a:gd name="T5" fmla="*/ 2147483647 h 114"/>
                  <a:gd name="T6" fmla="*/ 2147483647 w 89"/>
                  <a:gd name="T7" fmla="*/ 0 h 114"/>
                  <a:gd name="T8" fmla="*/ 0 w 89"/>
                  <a:gd name="T9" fmla="*/ 2147483647 h 114"/>
                  <a:gd name="T10" fmla="*/ 2147483647 w 89"/>
                  <a:gd name="T11" fmla="*/ 2147483647 h 114"/>
                  <a:gd name="T12" fmla="*/ 2147483647 w 89"/>
                  <a:gd name="T13" fmla="*/ 2147483647 h 114"/>
                  <a:gd name="T14" fmla="*/ 2147483647 w 89"/>
                  <a:gd name="T15" fmla="*/ 2147483647 h 114"/>
                  <a:gd name="T16" fmla="*/ 2147483647 w 89"/>
                  <a:gd name="T17" fmla="*/ 2147483647 h 114"/>
                  <a:gd name="T18" fmla="*/ 2147483647 w 89"/>
                  <a:gd name="T19" fmla="*/ 2147483647 h 1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
                  <a:gd name="T31" fmla="*/ 0 h 114"/>
                  <a:gd name="T32" fmla="*/ 89 w 89"/>
                  <a:gd name="T33" fmla="*/ 114 h 1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 h="114">
                    <a:moveTo>
                      <a:pt x="9" y="110"/>
                    </a:moveTo>
                    <a:lnTo>
                      <a:pt x="27" y="104"/>
                    </a:lnTo>
                    <a:lnTo>
                      <a:pt x="89" y="19"/>
                    </a:lnTo>
                    <a:lnTo>
                      <a:pt x="63" y="0"/>
                    </a:lnTo>
                    <a:lnTo>
                      <a:pt x="0" y="84"/>
                    </a:lnTo>
                    <a:lnTo>
                      <a:pt x="19" y="78"/>
                    </a:lnTo>
                    <a:lnTo>
                      <a:pt x="9" y="110"/>
                    </a:lnTo>
                    <a:lnTo>
                      <a:pt x="20" y="114"/>
                    </a:lnTo>
                    <a:lnTo>
                      <a:pt x="27" y="104"/>
                    </a:lnTo>
                    <a:lnTo>
                      <a:pt x="9" y="110"/>
                    </a:lnTo>
                    <a:close/>
                  </a:path>
                </a:pathLst>
              </a:custGeom>
              <a:solidFill>
                <a:srgbClr val="000000"/>
              </a:solidFill>
              <a:ln w="9525">
                <a:noFill/>
                <a:round/>
                <a:headEnd/>
                <a:tailEnd/>
              </a:ln>
            </p:spPr>
            <p:txBody>
              <a:bodyPr>
                <a:prstTxWarp prst="textNoShape">
                  <a:avLst/>
                </a:prstTxWarp>
              </a:bodyPr>
              <a:lstStyle/>
              <a:p>
                <a:endParaRPr lang="en-US"/>
              </a:p>
            </p:txBody>
          </p:sp>
          <p:sp>
            <p:nvSpPr>
              <p:cNvPr id="62599" name="Freeform 181"/>
              <p:cNvSpPr>
                <a:spLocks/>
              </p:cNvSpPr>
              <p:nvPr/>
            </p:nvSpPr>
            <p:spPr bwMode="auto">
              <a:xfrm>
                <a:off x="7702550" y="5372100"/>
                <a:ext cx="106363" cy="25400"/>
              </a:xfrm>
              <a:custGeom>
                <a:avLst/>
                <a:gdLst>
                  <a:gd name="T0" fmla="*/ 2147483647 w 189"/>
                  <a:gd name="T1" fmla="*/ 2147483647 h 83"/>
                  <a:gd name="T2" fmla="*/ 2147483647 w 189"/>
                  <a:gd name="T3" fmla="*/ 2147483647 h 83"/>
                  <a:gd name="T4" fmla="*/ 2147483647 w 189"/>
                  <a:gd name="T5" fmla="*/ 2147483647 h 83"/>
                  <a:gd name="T6" fmla="*/ 2147483647 w 189"/>
                  <a:gd name="T7" fmla="*/ 2147483647 h 83"/>
                  <a:gd name="T8" fmla="*/ 2147483647 w 189"/>
                  <a:gd name="T9" fmla="*/ 0 h 83"/>
                  <a:gd name="T10" fmla="*/ 2147483647 w 189"/>
                  <a:gd name="T11" fmla="*/ 2147483647 h 83"/>
                  <a:gd name="T12" fmla="*/ 2147483647 w 189"/>
                  <a:gd name="T13" fmla="*/ 2147483647 h 83"/>
                  <a:gd name="T14" fmla="*/ 0 w 189"/>
                  <a:gd name="T15" fmla="*/ 2147483647 h 83"/>
                  <a:gd name="T16" fmla="*/ 2147483647 w 189"/>
                  <a:gd name="T17" fmla="*/ 2147483647 h 83"/>
                  <a:gd name="T18" fmla="*/ 2147483647 w 189"/>
                  <a:gd name="T19" fmla="*/ 2147483647 h 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9"/>
                  <a:gd name="T31" fmla="*/ 0 h 83"/>
                  <a:gd name="T32" fmla="*/ 189 w 189"/>
                  <a:gd name="T33" fmla="*/ 83 h 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9" h="83">
                    <a:moveTo>
                      <a:pt x="8" y="10"/>
                    </a:moveTo>
                    <a:lnTo>
                      <a:pt x="18" y="32"/>
                    </a:lnTo>
                    <a:lnTo>
                      <a:pt x="179" y="83"/>
                    </a:lnTo>
                    <a:lnTo>
                      <a:pt x="189" y="51"/>
                    </a:lnTo>
                    <a:lnTo>
                      <a:pt x="27" y="0"/>
                    </a:lnTo>
                    <a:lnTo>
                      <a:pt x="37" y="22"/>
                    </a:lnTo>
                    <a:lnTo>
                      <a:pt x="8" y="10"/>
                    </a:lnTo>
                    <a:lnTo>
                      <a:pt x="0" y="25"/>
                    </a:lnTo>
                    <a:lnTo>
                      <a:pt x="18" y="32"/>
                    </a:lnTo>
                    <a:lnTo>
                      <a:pt x="8" y="10"/>
                    </a:lnTo>
                    <a:close/>
                  </a:path>
                </a:pathLst>
              </a:custGeom>
              <a:solidFill>
                <a:srgbClr val="000000"/>
              </a:solidFill>
              <a:ln w="9525">
                <a:noFill/>
                <a:round/>
                <a:headEnd/>
                <a:tailEnd/>
              </a:ln>
            </p:spPr>
            <p:txBody>
              <a:bodyPr>
                <a:prstTxWarp prst="textNoShape">
                  <a:avLst/>
                </a:prstTxWarp>
              </a:bodyPr>
              <a:lstStyle/>
              <a:p>
                <a:endParaRPr lang="en-US"/>
              </a:p>
            </p:txBody>
          </p:sp>
          <p:sp>
            <p:nvSpPr>
              <p:cNvPr id="62600" name="Freeform 182"/>
              <p:cNvSpPr>
                <a:spLocks/>
              </p:cNvSpPr>
              <p:nvPr/>
            </p:nvSpPr>
            <p:spPr bwMode="auto">
              <a:xfrm>
                <a:off x="6859588" y="5373688"/>
                <a:ext cx="949325" cy="306387"/>
              </a:xfrm>
              <a:custGeom>
                <a:avLst/>
                <a:gdLst>
                  <a:gd name="T0" fmla="*/ 2147483647 w 1655"/>
                  <a:gd name="T1" fmla="*/ 2147483647 h 1030"/>
                  <a:gd name="T2" fmla="*/ 2147483647 w 1655"/>
                  <a:gd name="T3" fmla="*/ 2147483647 h 1030"/>
                  <a:gd name="T4" fmla="*/ 2147483647 w 1655"/>
                  <a:gd name="T5" fmla="*/ 2147483647 h 1030"/>
                  <a:gd name="T6" fmla="*/ 2147483647 w 1655"/>
                  <a:gd name="T7" fmla="*/ 2147483647 h 1030"/>
                  <a:gd name="T8" fmla="*/ 2147483647 w 1655"/>
                  <a:gd name="T9" fmla="*/ 2147483647 h 1030"/>
                  <a:gd name="T10" fmla="*/ 2147483647 w 1655"/>
                  <a:gd name="T11" fmla="*/ 2147483647 h 1030"/>
                  <a:gd name="T12" fmla="*/ 2147483647 w 1655"/>
                  <a:gd name="T13" fmla="*/ 0 h 1030"/>
                  <a:gd name="T14" fmla="*/ 2147483647 w 1655"/>
                  <a:gd name="T15" fmla="*/ 2147483647 h 1030"/>
                  <a:gd name="T16" fmla="*/ 2147483647 w 1655"/>
                  <a:gd name="T17" fmla="*/ 2147483647 h 1030"/>
                  <a:gd name="T18" fmla="*/ 2147483647 w 1655"/>
                  <a:gd name="T19" fmla="*/ 2147483647 h 1030"/>
                  <a:gd name="T20" fmla="*/ 2147483647 w 1655"/>
                  <a:gd name="T21" fmla="*/ 2147483647 h 1030"/>
                  <a:gd name="T22" fmla="*/ 2147483647 w 1655"/>
                  <a:gd name="T23" fmla="*/ 2147483647 h 1030"/>
                  <a:gd name="T24" fmla="*/ 0 w 1655"/>
                  <a:gd name="T25" fmla="*/ 2147483647 h 1030"/>
                  <a:gd name="T26" fmla="*/ 2147483647 w 1655"/>
                  <a:gd name="T27" fmla="*/ 2147483647 h 1030"/>
                  <a:gd name="T28" fmla="*/ 2147483647 w 1655"/>
                  <a:gd name="T29" fmla="*/ 2147483647 h 1030"/>
                  <a:gd name="T30" fmla="*/ 2147483647 w 1655"/>
                  <a:gd name="T31" fmla="*/ 2147483647 h 1030"/>
                  <a:gd name="T32" fmla="*/ 2147483647 w 1655"/>
                  <a:gd name="T33" fmla="*/ 2147483647 h 1030"/>
                  <a:gd name="T34" fmla="*/ 2147483647 w 1655"/>
                  <a:gd name="T35" fmla="*/ 2147483647 h 1030"/>
                  <a:gd name="T36" fmla="*/ 2147483647 w 1655"/>
                  <a:gd name="T37" fmla="*/ 2147483647 h 1030"/>
                  <a:gd name="T38" fmla="*/ 2147483647 w 1655"/>
                  <a:gd name="T39" fmla="*/ 2147483647 h 1030"/>
                  <a:gd name="T40" fmla="*/ 2147483647 w 1655"/>
                  <a:gd name="T41" fmla="*/ 2147483647 h 10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55"/>
                  <a:gd name="T64" fmla="*/ 0 h 1030"/>
                  <a:gd name="T65" fmla="*/ 1655 w 1655"/>
                  <a:gd name="T66" fmla="*/ 1030 h 10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55" h="1030">
                    <a:moveTo>
                      <a:pt x="1209" y="568"/>
                    </a:moveTo>
                    <a:lnTo>
                      <a:pt x="1508" y="414"/>
                    </a:lnTo>
                    <a:lnTo>
                      <a:pt x="1521" y="407"/>
                    </a:lnTo>
                    <a:lnTo>
                      <a:pt x="1531" y="397"/>
                    </a:lnTo>
                    <a:lnTo>
                      <a:pt x="1537" y="381"/>
                    </a:lnTo>
                    <a:lnTo>
                      <a:pt x="1655" y="61"/>
                    </a:lnTo>
                    <a:lnTo>
                      <a:pt x="1491" y="0"/>
                    </a:lnTo>
                    <a:lnTo>
                      <a:pt x="1366" y="270"/>
                    </a:lnTo>
                    <a:lnTo>
                      <a:pt x="1107" y="384"/>
                    </a:lnTo>
                    <a:lnTo>
                      <a:pt x="621" y="385"/>
                    </a:lnTo>
                    <a:lnTo>
                      <a:pt x="355" y="478"/>
                    </a:lnTo>
                    <a:lnTo>
                      <a:pt x="78" y="367"/>
                    </a:lnTo>
                    <a:lnTo>
                      <a:pt x="0" y="522"/>
                    </a:lnTo>
                    <a:lnTo>
                      <a:pt x="144" y="594"/>
                    </a:lnTo>
                    <a:lnTo>
                      <a:pt x="306" y="677"/>
                    </a:lnTo>
                    <a:lnTo>
                      <a:pt x="335" y="684"/>
                    </a:lnTo>
                    <a:lnTo>
                      <a:pt x="348" y="681"/>
                    </a:lnTo>
                    <a:lnTo>
                      <a:pt x="673" y="589"/>
                    </a:lnTo>
                    <a:lnTo>
                      <a:pt x="691" y="1030"/>
                    </a:lnTo>
                    <a:lnTo>
                      <a:pt x="1174" y="1030"/>
                    </a:lnTo>
                    <a:lnTo>
                      <a:pt x="1209" y="568"/>
                    </a:lnTo>
                    <a:close/>
                  </a:path>
                </a:pathLst>
              </a:custGeom>
              <a:solidFill>
                <a:srgbClr val="CCCC00"/>
              </a:solidFill>
              <a:ln w="9525">
                <a:noFill/>
                <a:round/>
                <a:headEnd/>
                <a:tailEnd/>
              </a:ln>
            </p:spPr>
            <p:txBody>
              <a:bodyPr>
                <a:prstTxWarp prst="textNoShape">
                  <a:avLst/>
                </a:prstTxWarp>
              </a:bodyPr>
              <a:lstStyle/>
              <a:p>
                <a:endParaRPr lang="en-US"/>
              </a:p>
            </p:txBody>
          </p:sp>
          <p:sp>
            <p:nvSpPr>
              <p:cNvPr id="62601" name="Freeform 183"/>
              <p:cNvSpPr>
                <a:spLocks/>
              </p:cNvSpPr>
              <p:nvPr/>
            </p:nvSpPr>
            <p:spPr bwMode="auto">
              <a:xfrm>
                <a:off x="7548563" y="5492750"/>
                <a:ext cx="182562" cy="53975"/>
              </a:xfrm>
              <a:custGeom>
                <a:avLst/>
                <a:gdLst>
                  <a:gd name="T0" fmla="*/ 2147483647 w 314"/>
                  <a:gd name="T1" fmla="*/ 0 h 183"/>
                  <a:gd name="T2" fmla="*/ 2147483647 w 314"/>
                  <a:gd name="T3" fmla="*/ 0 h 183"/>
                  <a:gd name="T4" fmla="*/ 0 w 314"/>
                  <a:gd name="T5" fmla="*/ 2147483647 h 183"/>
                  <a:gd name="T6" fmla="*/ 2147483647 w 314"/>
                  <a:gd name="T7" fmla="*/ 2147483647 h 183"/>
                  <a:gd name="T8" fmla="*/ 2147483647 w 314"/>
                  <a:gd name="T9" fmla="*/ 2147483647 h 183"/>
                  <a:gd name="T10" fmla="*/ 2147483647 w 314"/>
                  <a:gd name="T11" fmla="*/ 2147483647 h 183"/>
                  <a:gd name="T12" fmla="*/ 2147483647 w 314"/>
                  <a:gd name="T13" fmla="*/ 0 h 183"/>
                  <a:gd name="T14" fmla="*/ 0 60000 65536"/>
                  <a:gd name="T15" fmla="*/ 0 60000 65536"/>
                  <a:gd name="T16" fmla="*/ 0 60000 65536"/>
                  <a:gd name="T17" fmla="*/ 0 60000 65536"/>
                  <a:gd name="T18" fmla="*/ 0 60000 65536"/>
                  <a:gd name="T19" fmla="*/ 0 60000 65536"/>
                  <a:gd name="T20" fmla="*/ 0 60000 65536"/>
                  <a:gd name="T21" fmla="*/ 0 w 314"/>
                  <a:gd name="T22" fmla="*/ 0 h 183"/>
                  <a:gd name="T23" fmla="*/ 314 w 314"/>
                  <a:gd name="T24" fmla="*/ 183 h 1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4" h="183">
                    <a:moveTo>
                      <a:pt x="300" y="0"/>
                    </a:moveTo>
                    <a:lnTo>
                      <a:pt x="300" y="0"/>
                    </a:lnTo>
                    <a:lnTo>
                      <a:pt x="0" y="154"/>
                    </a:lnTo>
                    <a:lnTo>
                      <a:pt x="15" y="183"/>
                    </a:lnTo>
                    <a:lnTo>
                      <a:pt x="314" y="29"/>
                    </a:lnTo>
                    <a:lnTo>
                      <a:pt x="300" y="0"/>
                    </a:lnTo>
                    <a:close/>
                  </a:path>
                </a:pathLst>
              </a:custGeom>
              <a:solidFill>
                <a:srgbClr val="000000"/>
              </a:solidFill>
              <a:ln w="9525">
                <a:noFill/>
                <a:round/>
                <a:headEnd/>
                <a:tailEnd/>
              </a:ln>
            </p:spPr>
            <p:txBody>
              <a:bodyPr>
                <a:prstTxWarp prst="textNoShape">
                  <a:avLst/>
                </a:prstTxWarp>
              </a:bodyPr>
              <a:lstStyle/>
              <a:p>
                <a:endParaRPr lang="en-US"/>
              </a:p>
            </p:txBody>
          </p:sp>
          <p:sp>
            <p:nvSpPr>
              <p:cNvPr id="62602" name="Freeform 184"/>
              <p:cNvSpPr>
                <a:spLocks/>
              </p:cNvSpPr>
              <p:nvPr/>
            </p:nvSpPr>
            <p:spPr bwMode="auto">
              <a:xfrm>
                <a:off x="7720013" y="5489575"/>
                <a:ext cx="19050" cy="11113"/>
              </a:xfrm>
              <a:custGeom>
                <a:avLst/>
                <a:gdLst>
                  <a:gd name="T0" fmla="*/ 2147483647 w 31"/>
                  <a:gd name="T1" fmla="*/ 2147483647 h 37"/>
                  <a:gd name="T2" fmla="*/ 2147483647 w 31"/>
                  <a:gd name="T3" fmla="*/ 0 h 37"/>
                  <a:gd name="T4" fmla="*/ 0 w 31"/>
                  <a:gd name="T5" fmla="*/ 2147483647 h 37"/>
                  <a:gd name="T6" fmla="*/ 2147483647 w 31"/>
                  <a:gd name="T7" fmla="*/ 2147483647 h 37"/>
                  <a:gd name="T8" fmla="*/ 2147483647 w 31"/>
                  <a:gd name="T9" fmla="*/ 2147483647 h 37"/>
                  <a:gd name="T10" fmla="*/ 2147483647 w 31"/>
                  <a:gd name="T11" fmla="*/ 2147483647 h 37"/>
                  <a:gd name="T12" fmla="*/ 2147483647 w 31"/>
                  <a:gd name="T13" fmla="*/ 2147483647 h 37"/>
                  <a:gd name="T14" fmla="*/ 2147483647 w 31"/>
                  <a:gd name="T15" fmla="*/ 2147483647 h 37"/>
                  <a:gd name="T16" fmla="*/ 2147483647 w 31"/>
                  <a:gd name="T17" fmla="*/ 2147483647 h 37"/>
                  <a:gd name="T18" fmla="*/ 2147483647 w 31"/>
                  <a:gd name="T19" fmla="*/ 2147483647 h 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37"/>
                  <a:gd name="T32" fmla="*/ 31 w 31"/>
                  <a:gd name="T33" fmla="*/ 37 h 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37">
                    <a:moveTo>
                      <a:pt x="9" y="4"/>
                    </a:moveTo>
                    <a:lnTo>
                      <a:pt x="13" y="0"/>
                    </a:lnTo>
                    <a:lnTo>
                      <a:pt x="0" y="8"/>
                    </a:lnTo>
                    <a:lnTo>
                      <a:pt x="14" y="37"/>
                    </a:lnTo>
                    <a:lnTo>
                      <a:pt x="28" y="30"/>
                    </a:lnTo>
                    <a:lnTo>
                      <a:pt x="31" y="26"/>
                    </a:lnTo>
                    <a:lnTo>
                      <a:pt x="28" y="30"/>
                    </a:lnTo>
                    <a:lnTo>
                      <a:pt x="30" y="28"/>
                    </a:lnTo>
                    <a:lnTo>
                      <a:pt x="31" y="26"/>
                    </a:lnTo>
                    <a:lnTo>
                      <a:pt x="9" y="4"/>
                    </a:lnTo>
                    <a:close/>
                  </a:path>
                </a:pathLst>
              </a:custGeom>
              <a:solidFill>
                <a:srgbClr val="000000"/>
              </a:solidFill>
              <a:ln w="9525">
                <a:noFill/>
                <a:round/>
                <a:headEnd/>
                <a:tailEnd/>
              </a:ln>
            </p:spPr>
            <p:txBody>
              <a:bodyPr>
                <a:prstTxWarp prst="textNoShape">
                  <a:avLst/>
                </a:prstTxWarp>
              </a:bodyPr>
              <a:lstStyle/>
              <a:p>
                <a:endParaRPr lang="en-US"/>
              </a:p>
            </p:txBody>
          </p:sp>
          <p:sp>
            <p:nvSpPr>
              <p:cNvPr id="62603" name="Freeform 185"/>
              <p:cNvSpPr>
                <a:spLocks/>
              </p:cNvSpPr>
              <p:nvPr/>
            </p:nvSpPr>
            <p:spPr bwMode="auto">
              <a:xfrm>
                <a:off x="7726363" y="5489575"/>
                <a:ext cx="20637" cy="9525"/>
              </a:xfrm>
              <a:custGeom>
                <a:avLst/>
                <a:gdLst>
                  <a:gd name="T0" fmla="*/ 2147483647 w 37"/>
                  <a:gd name="T1" fmla="*/ 2147483647 h 32"/>
                  <a:gd name="T2" fmla="*/ 2147483647 w 37"/>
                  <a:gd name="T3" fmla="*/ 0 h 32"/>
                  <a:gd name="T4" fmla="*/ 0 w 37"/>
                  <a:gd name="T5" fmla="*/ 2147483647 h 32"/>
                  <a:gd name="T6" fmla="*/ 2147483647 w 37"/>
                  <a:gd name="T7" fmla="*/ 2147483647 h 32"/>
                  <a:gd name="T8" fmla="*/ 2147483647 w 37"/>
                  <a:gd name="T9" fmla="*/ 2147483647 h 32"/>
                  <a:gd name="T10" fmla="*/ 2147483647 w 37"/>
                  <a:gd name="T11" fmla="*/ 2147483647 h 32"/>
                  <a:gd name="T12" fmla="*/ 2147483647 w 37"/>
                  <a:gd name="T13" fmla="*/ 2147483647 h 32"/>
                  <a:gd name="T14" fmla="*/ 2147483647 w 37"/>
                  <a:gd name="T15" fmla="*/ 2147483647 h 32"/>
                  <a:gd name="T16" fmla="*/ 2147483647 w 37"/>
                  <a:gd name="T17" fmla="*/ 2147483647 h 32"/>
                  <a:gd name="T18" fmla="*/ 2147483647 w 37"/>
                  <a:gd name="T19" fmla="*/ 2147483647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
                  <a:gd name="T31" fmla="*/ 0 h 32"/>
                  <a:gd name="T32" fmla="*/ 37 w 37"/>
                  <a:gd name="T33" fmla="*/ 32 h 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 h="32">
                    <a:moveTo>
                      <a:pt x="5" y="6"/>
                    </a:moveTo>
                    <a:lnTo>
                      <a:pt x="10" y="0"/>
                    </a:lnTo>
                    <a:lnTo>
                      <a:pt x="0" y="10"/>
                    </a:lnTo>
                    <a:lnTo>
                      <a:pt x="22" y="32"/>
                    </a:lnTo>
                    <a:lnTo>
                      <a:pt x="32" y="22"/>
                    </a:lnTo>
                    <a:lnTo>
                      <a:pt x="37" y="16"/>
                    </a:lnTo>
                    <a:lnTo>
                      <a:pt x="32" y="22"/>
                    </a:lnTo>
                    <a:lnTo>
                      <a:pt x="35" y="20"/>
                    </a:lnTo>
                    <a:lnTo>
                      <a:pt x="37" y="16"/>
                    </a:lnTo>
                    <a:lnTo>
                      <a:pt x="5" y="6"/>
                    </a:lnTo>
                    <a:close/>
                  </a:path>
                </a:pathLst>
              </a:custGeom>
              <a:solidFill>
                <a:srgbClr val="000000"/>
              </a:solidFill>
              <a:ln w="9525">
                <a:noFill/>
                <a:round/>
                <a:headEnd/>
                <a:tailEnd/>
              </a:ln>
            </p:spPr>
            <p:txBody>
              <a:bodyPr>
                <a:prstTxWarp prst="textNoShape">
                  <a:avLst/>
                </a:prstTxWarp>
              </a:bodyPr>
              <a:lstStyle/>
              <a:p>
                <a:endParaRPr lang="en-US"/>
              </a:p>
            </p:txBody>
          </p:sp>
          <p:sp>
            <p:nvSpPr>
              <p:cNvPr id="62604" name="Freeform 186"/>
              <p:cNvSpPr>
                <a:spLocks/>
              </p:cNvSpPr>
              <p:nvPr/>
            </p:nvSpPr>
            <p:spPr bwMode="auto">
              <a:xfrm>
                <a:off x="7731125" y="5484813"/>
                <a:ext cx="20638" cy="9525"/>
              </a:xfrm>
              <a:custGeom>
                <a:avLst/>
                <a:gdLst>
                  <a:gd name="T0" fmla="*/ 2147483647 w 38"/>
                  <a:gd name="T1" fmla="*/ 0 h 26"/>
                  <a:gd name="T2" fmla="*/ 2147483647 w 38"/>
                  <a:gd name="T3" fmla="*/ 0 h 26"/>
                  <a:gd name="T4" fmla="*/ 0 w 38"/>
                  <a:gd name="T5" fmla="*/ 2147483647 h 26"/>
                  <a:gd name="T6" fmla="*/ 2147483647 w 38"/>
                  <a:gd name="T7" fmla="*/ 2147483647 h 26"/>
                  <a:gd name="T8" fmla="*/ 2147483647 w 38"/>
                  <a:gd name="T9" fmla="*/ 2147483647 h 26"/>
                  <a:gd name="T10" fmla="*/ 2147483647 w 38"/>
                  <a:gd name="T11" fmla="*/ 2147483647 h 26"/>
                  <a:gd name="T12" fmla="*/ 2147483647 w 38"/>
                  <a:gd name="T13" fmla="*/ 0 h 26"/>
                  <a:gd name="T14" fmla="*/ 0 60000 65536"/>
                  <a:gd name="T15" fmla="*/ 0 60000 65536"/>
                  <a:gd name="T16" fmla="*/ 0 60000 65536"/>
                  <a:gd name="T17" fmla="*/ 0 60000 65536"/>
                  <a:gd name="T18" fmla="*/ 0 60000 65536"/>
                  <a:gd name="T19" fmla="*/ 0 60000 65536"/>
                  <a:gd name="T20" fmla="*/ 0 60000 65536"/>
                  <a:gd name="T21" fmla="*/ 0 w 38"/>
                  <a:gd name="T22" fmla="*/ 0 h 26"/>
                  <a:gd name="T23" fmla="*/ 38 w 38"/>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26">
                    <a:moveTo>
                      <a:pt x="6" y="0"/>
                    </a:moveTo>
                    <a:lnTo>
                      <a:pt x="6" y="0"/>
                    </a:lnTo>
                    <a:lnTo>
                      <a:pt x="0" y="16"/>
                    </a:lnTo>
                    <a:lnTo>
                      <a:pt x="32" y="26"/>
                    </a:lnTo>
                    <a:lnTo>
                      <a:pt x="38" y="10"/>
                    </a:lnTo>
                    <a:lnTo>
                      <a:pt x="6" y="0"/>
                    </a:lnTo>
                    <a:close/>
                  </a:path>
                </a:pathLst>
              </a:custGeom>
              <a:solidFill>
                <a:srgbClr val="000000"/>
              </a:solidFill>
              <a:ln w="9525">
                <a:noFill/>
                <a:round/>
                <a:headEnd/>
                <a:tailEnd/>
              </a:ln>
            </p:spPr>
            <p:txBody>
              <a:bodyPr>
                <a:prstTxWarp prst="textNoShape">
                  <a:avLst/>
                </a:prstTxWarp>
              </a:bodyPr>
              <a:lstStyle/>
              <a:p>
                <a:endParaRPr lang="en-US"/>
              </a:p>
            </p:txBody>
          </p:sp>
          <p:sp>
            <p:nvSpPr>
              <p:cNvPr id="62605" name="Freeform 187"/>
              <p:cNvSpPr>
                <a:spLocks/>
              </p:cNvSpPr>
              <p:nvPr/>
            </p:nvSpPr>
            <p:spPr bwMode="auto">
              <a:xfrm>
                <a:off x="7732713" y="5386388"/>
                <a:ext cx="88900" cy="103187"/>
              </a:xfrm>
              <a:custGeom>
                <a:avLst/>
                <a:gdLst>
                  <a:gd name="T0" fmla="*/ 2147483647 w 154"/>
                  <a:gd name="T1" fmla="*/ 2147483647 h 341"/>
                  <a:gd name="T2" fmla="*/ 2147483647 w 154"/>
                  <a:gd name="T3" fmla="*/ 2147483647 h 341"/>
                  <a:gd name="T4" fmla="*/ 0 w 154"/>
                  <a:gd name="T5" fmla="*/ 2147483647 h 341"/>
                  <a:gd name="T6" fmla="*/ 2147483647 w 154"/>
                  <a:gd name="T7" fmla="*/ 2147483647 h 341"/>
                  <a:gd name="T8" fmla="*/ 2147483647 w 154"/>
                  <a:gd name="T9" fmla="*/ 2147483647 h 341"/>
                  <a:gd name="T10" fmla="*/ 2147483647 w 154"/>
                  <a:gd name="T11" fmla="*/ 0 h 341"/>
                  <a:gd name="T12" fmla="*/ 2147483647 w 154"/>
                  <a:gd name="T13" fmla="*/ 2147483647 h 341"/>
                  <a:gd name="T14" fmla="*/ 2147483647 w 154"/>
                  <a:gd name="T15" fmla="*/ 2147483647 h 341"/>
                  <a:gd name="T16" fmla="*/ 2147483647 w 154"/>
                  <a:gd name="T17" fmla="*/ 0 h 341"/>
                  <a:gd name="T18" fmla="*/ 2147483647 w 154"/>
                  <a:gd name="T19" fmla="*/ 2147483647 h 3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4"/>
                  <a:gd name="T31" fmla="*/ 0 h 341"/>
                  <a:gd name="T32" fmla="*/ 154 w 154"/>
                  <a:gd name="T33" fmla="*/ 341 h 3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4" h="341">
                    <a:moveTo>
                      <a:pt x="129" y="32"/>
                    </a:moveTo>
                    <a:lnTo>
                      <a:pt x="118" y="11"/>
                    </a:lnTo>
                    <a:lnTo>
                      <a:pt x="0" y="331"/>
                    </a:lnTo>
                    <a:lnTo>
                      <a:pt x="32" y="341"/>
                    </a:lnTo>
                    <a:lnTo>
                      <a:pt x="149" y="21"/>
                    </a:lnTo>
                    <a:lnTo>
                      <a:pt x="138" y="0"/>
                    </a:lnTo>
                    <a:lnTo>
                      <a:pt x="149" y="21"/>
                    </a:lnTo>
                    <a:lnTo>
                      <a:pt x="154" y="7"/>
                    </a:lnTo>
                    <a:lnTo>
                      <a:pt x="138" y="0"/>
                    </a:lnTo>
                    <a:lnTo>
                      <a:pt x="129" y="32"/>
                    </a:lnTo>
                    <a:close/>
                  </a:path>
                </a:pathLst>
              </a:custGeom>
              <a:solidFill>
                <a:srgbClr val="000000"/>
              </a:solidFill>
              <a:ln w="9525">
                <a:noFill/>
                <a:round/>
                <a:headEnd/>
                <a:tailEnd/>
              </a:ln>
            </p:spPr>
            <p:txBody>
              <a:bodyPr>
                <a:prstTxWarp prst="textNoShape">
                  <a:avLst/>
                </a:prstTxWarp>
              </a:bodyPr>
              <a:lstStyle/>
              <a:p>
                <a:endParaRPr lang="en-US"/>
              </a:p>
            </p:txBody>
          </p:sp>
          <p:sp>
            <p:nvSpPr>
              <p:cNvPr id="62606" name="Freeform 188"/>
              <p:cNvSpPr>
                <a:spLocks/>
              </p:cNvSpPr>
              <p:nvPr/>
            </p:nvSpPr>
            <p:spPr bwMode="auto">
              <a:xfrm>
                <a:off x="7705725" y="5367338"/>
                <a:ext cx="107950" cy="28575"/>
              </a:xfrm>
              <a:custGeom>
                <a:avLst/>
                <a:gdLst>
                  <a:gd name="T0" fmla="*/ 2147483647 w 183"/>
                  <a:gd name="T1" fmla="*/ 2147483647 h 98"/>
                  <a:gd name="T2" fmla="*/ 2147483647 w 183"/>
                  <a:gd name="T3" fmla="*/ 2147483647 h 98"/>
                  <a:gd name="T4" fmla="*/ 2147483647 w 183"/>
                  <a:gd name="T5" fmla="*/ 2147483647 h 98"/>
                  <a:gd name="T6" fmla="*/ 2147483647 w 183"/>
                  <a:gd name="T7" fmla="*/ 2147483647 h 98"/>
                  <a:gd name="T8" fmla="*/ 2147483647 w 183"/>
                  <a:gd name="T9" fmla="*/ 2147483647 h 98"/>
                  <a:gd name="T10" fmla="*/ 0 w 183"/>
                  <a:gd name="T11" fmla="*/ 2147483647 h 98"/>
                  <a:gd name="T12" fmla="*/ 2147483647 w 183"/>
                  <a:gd name="T13" fmla="*/ 2147483647 h 98"/>
                  <a:gd name="T14" fmla="*/ 2147483647 w 183"/>
                  <a:gd name="T15" fmla="*/ 0 h 98"/>
                  <a:gd name="T16" fmla="*/ 0 w 183"/>
                  <a:gd name="T17" fmla="*/ 2147483647 h 98"/>
                  <a:gd name="T18" fmla="*/ 2147483647 w 183"/>
                  <a:gd name="T19" fmla="*/ 2147483647 h 9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
                  <a:gd name="T31" fmla="*/ 0 h 98"/>
                  <a:gd name="T32" fmla="*/ 183 w 183"/>
                  <a:gd name="T33" fmla="*/ 98 h 9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 h="98">
                    <a:moveTo>
                      <a:pt x="30" y="27"/>
                    </a:moveTo>
                    <a:lnTo>
                      <a:pt x="10" y="37"/>
                    </a:lnTo>
                    <a:lnTo>
                      <a:pt x="174" y="98"/>
                    </a:lnTo>
                    <a:lnTo>
                      <a:pt x="183" y="66"/>
                    </a:lnTo>
                    <a:lnTo>
                      <a:pt x="20" y="5"/>
                    </a:lnTo>
                    <a:lnTo>
                      <a:pt x="0" y="15"/>
                    </a:lnTo>
                    <a:lnTo>
                      <a:pt x="20" y="5"/>
                    </a:lnTo>
                    <a:lnTo>
                      <a:pt x="6" y="0"/>
                    </a:lnTo>
                    <a:lnTo>
                      <a:pt x="0" y="15"/>
                    </a:lnTo>
                    <a:lnTo>
                      <a:pt x="30" y="27"/>
                    </a:lnTo>
                    <a:close/>
                  </a:path>
                </a:pathLst>
              </a:custGeom>
              <a:solidFill>
                <a:srgbClr val="000000"/>
              </a:solidFill>
              <a:ln w="9525">
                <a:noFill/>
                <a:round/>
                <a:headEnd/>
                <a:tailEnd/>
              </a:ln>
            </p:spPr>
            <p:txBody>
              <a:bodyPr>
                <a:prstTxWarp prst="textNoShape">
                  <a:avLst/>
                </a:prstTxWarp>
              </a:bodyPr>
              <a:lstStyle/>
              <a:p>
                <a:endParaRPr lang="en-US"/>
              </a:p>
            </p:txBody>
          </p:sp>
          <p:sp>
            <p:nvSpPr>
              <p:cNvPr id="62607" name="Freeform 189"/>
              <p:cNvSpPr>
                <a:spLocks/>
              </p:cNvSpPr>
              <p:nvPr/>
            </p:nvSpPr>
            <p:spPr bwMode="auto">
              <a:xfrm>
                <a:off x="7635875" y="5372100"/>
                <a:ext cx="87313" cy="85725"/>
              </a:xfrm>
              <a:custGeom>
                <a:avLst/>
                <a:gdLst>
                  <a:gd name="T0" fmla="*/ 2147483647 w 154"/>
                  <a:gd name="T1" fmla="*/ 2147483647 h 291"/>
                  <a:gd name="T2" fmla="*/ 2147483647 w 154"/>
                  <a:gd name="T3" fmla="*/ 2147483647 h 291"/>
                  <a:gd name="T4" fmla="*/ 2147483647 w 154"/>
                  <a:gd name="T5" fmla="*/ 2147483647 h 291"/>
                  <a:gd name="T6" fmla="*/ 2147483647 w 154"/>
                  <a:gd name="T7" fmla="*/ 0 h 291"/>
                  <a:gd name="T8" fmla="*/ 0 w 154"/>
                  <a:gd name="T9" fmla="*/ 2147483647 h 291"/>
                  <a:gd name="T10" fmla="*/ 2147483647 w 154"/>
                  <a:gd name="T11" fmla="*/ 2147483647 h 291"/>
                  <a:gd name="T12" fmla="*/ 2147483647 w 154"/>
                  <a:gd name="T13" fmla="*/ 2147483647 h 291"/>
                  <a:gd name="T14" fmla="*/ 2147483647 w 154"/>
                  <a:gd name="T15" fmla="*/ 2147483647 h 291"/>
                  <a:gd name="T16" fmla="*/ 2147483647 w 154"/>
                  <a:gd name="T17" fmla="*/ 2147483647 h 291"/>
                  <a:gd name="T18" fmla="*/ 2147483647 w 154"/>
                  <a:gd name="T19" fmla="*/ 2147483647 h 2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4"/>
                  <a:gd name="T31" fmla="*/ 0 h 291"/>
                  <a:gd name="T32" fmla="*/ 154 w 154"/>
                  <a:gd name="T33" fmla="*/ 291 h 2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4" h="291">
                    <a:moveTo>
                      <a:pt x="20" y="291"/>
                    </a:moveTo>
                    <a:lnTo>
                      <a:pt x="29" y="282"/>
                    </a:lnTo>
                    <a:lnTo>
                      <a:pt x="154" y="12"/>
                    </a:lnTo>
                    <a:lnTo>
                      <a:pt x="124" y="0"/>
                    </a:lnTo>
                    <a:lnTo>
                      <a:pt x="0" y="270"/>
                    </a:lnTo>
                    <a:lnTo>
                      <a:pt x="8" y="262"/>
                    </a:lnTo>
                    <a:lnTo>
                      <a:pt x="20" y="291"/>
                    </a:lnTo>
                    <a:lnTo>
                      <a:pt x="26" y="288"/>
                    </a:lnTo>
                    <a:lnTo>
                      <a:pt x="29" y="282"/>
                    </a:lnTo>
                    <a:lnTo>
                      <a:pt x="20" y="291"/>
                    </a:lnTo>
                    <a:close/>
                  </a:path>
                </a:pathLst>
              </a:custGeom>
              <a:solidFill>
                <a:srgbClr val="000000"/>
              </a:solidFill>
              <a:ln w="9525">
                <a:noFill/>
                <a:round/>
                <a:headEnd/>
                <a:tailEnd/>
              </a:ln>
            </p:spPr>
            <p:txBody>
              <a:bodyPr>
                <a:prstTxWarp prst="textNoShape">
                  <a:avLst/>
                </a:prstTxWarp>
              </a:bodyPr>
              <a:lstStyle/>
              <a:p>
                <a:endParaRPr lang="en-US"/>
              </a:p>
            </p:txBody>
          </p:sp>
          <p:sp>
            <p:nvSpPr>
              <p:cNvPr id="62608" name="Freeform 190"/>
              <p:cNvSpPr>
                <a:spLocks/>
              </p:cNvSpPr>
              <p:nvPr/>
            </p:nvSpPr>
            <p:spPr bwMode="auto">
              <a:xfrm>
                <a:off x="7491413" y="5449888"/>
                <a:ext cx="157162" cy="42862"/>
              </a:xfrm>
              <a:custGeom>
                <a:avLst/>
                <a:gdLst>
                  <a:gd name="T0" fmla="*/ 2147483647 w 271"/>
                  <a:gd name="T1" fmla="*/ 2147483647 h 145"/>
                  <a:gd name="T2" fmla="*/ 2147483647 w 271"/>
                  <a:gd name="T3" fmla="*/ 2147483647 h 145"/>
                  <a:gd name="T4" fmla="*/ 2147483647 w 271"/>
                  <a:gd name="T5" fmla="*/ 2147483647 h 145"/>
                  <a:gd name="T6" fmla="*/ 2147483647 w 271"/>
                  <a:gd name="T7" fmla="*/ 0 h 145"/>
                  <a:gd name="T8" fmla="*/ 0 w 271"/>
                  <a:gd name="T9" fmla="*/ 2147483647 h 145"/>
                  <a:gd name="T10" fmla="*/ 2147483647 w 271"/>
                  <a:gd name="T11" fmla="*/ 2147483647 h 145"/>
                  <a:gd name="T12" fmla="*/ 2147483647 w 271"/>
                  <a:gd name="T13" fmla="*/ 2147483647 h 145"/>
                  <a:gd name="T14" fmla="*/ 2147483647 w 271"/>
                  <a:gd name="T15" fmla="*/ 2147483647 h 145"/>
                  <a:gd name="T16" fmla="*/ 2147483647 w 271"/>
                  <a:gd name="T17" fmla="*/ 2147483647 h 145"/>
                  <a:gd name="T18" fmla="*/ 2147483647 w 271"/>
                  <a:gd name="T19" fmla="*/ 2147483647 h 1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1"/>
                  <a:gd name="T31" fmla="*/ 0 h 145"/>
                  <a:gd name="T32" fmla="*/ 271 w 271"/>
                  <a:gd name="T33" fmla="*/ 145 h 1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1" h="145">
                    <a:moveTo>
                      <a:pt x="6" y="145"/>
                    </a:moveTo>
                    <a:lnTo>
                      <a:pt x="12" y="142"/>
                    </a:lnTo>
                    <a:lnTo>
                      <a:pt x="271" y="29"/>
                    </a:lnTo>
                    <a:lnTo>
                      <a:pt x="259" y="0"/>
                    </a:lnTo>
                    <a:lnTo>
                      <a:pt x="0" y="113"/>
                    </a:lnTo>
                    <a:lnTo>
                      <a:pt x="6" y="111"/>
                    </a:lnTo>
                    <a:lnTo>
                      <a:pt x="6" y="145"/>
                    </a:lnTo>
                    <a:lnTo>
                      <a:pt x="9" y="144"/>
                    </a:lnTo>
                    <a:lnTo>
                      <a:pt x="12" y="142"/>
                    </a:lnTo>
                    <a:lnTo>
                      <a:pt x="6" y="145"/>
                    </a:lnTo>
                    <a:close/>
                  </a:path>
                </a:pathLst>
              </a:custGeom>
              <a:solidFill>
                <a:srgbClr val="000000"/>
              </a:solidFill>
              <a:ln w="9525">
                <a:noFill/>
                <a:round/>
                <a:headEnd/>
                <a:tailEnd/>
              </a:ln>
            </p:spPr>
            <p:txBody>
              <a:bodyPr>
                <a:prstTxWarp prst="textNoShape">
                  <a:avLst/>
                </a:prstTxWarp>
              </a:bodyPr>
              <a:lstStyle/>
              <a:p>
                <a:endParaRPr lang="en-US"/>
              </a:p>
            </p:txBody>
          </p:sp>
          <p:sp>
            <p:nvSpPr>
              <p:cNvPr id="62609" name="Freeform 191"/>
              <p:cNvSpPr>
                <a:spLocks/>
              </p:cNvSpPr>
              <p:nvPr/>
            </p:nvSpPr>
            <p:spPr bwMode="auto">
              <a:xfrm>
                <a:off x="7215188" y="5483225"/>
                <a:ext cx="280987" cy="11113"/>
              </a:xfrm>
              <a:custGeom>
                <a:avLst/>
                <a:gdLst>
                  <a:gd name="T0" fmla="*/ 2147483647 w 491"/>
                  <a:gd name="T1" fmla="*/ 2147483647 h 35"/>
                  <a:gd name="T2" fmla="*/ 2147483647 w 491"/>
                  <a:gd name="T3" fmla="*/ 2147483647 h 35"/>
                  <a:gd name="T4" fmla="*/ 2147483647 w 491"/>
                  <a:gd name="T5" fmla="*/ 2147483647 h 35"/>
                  <a:gd name="T6" fmla="*/ 2147483647 w 491"/>
                  <a:gd name="T7" fmla="*/ 0 h 35"/>
                  <a:gd name="T8" fmla="*/ 2147483647 w 491"/>
                  <a:gd name="T9" fmla="*/ 2147483647 h 35"/>
                  <a:gd name="T10" fmla="*/ 0 w 491"/>
                  <a:gd name="T11" fmla="*/ 2147483647 h 35"/>
                  <a:gd name="T12" fmla="*/ 2147483647 w 491"/>
                  <a:gd name="T13" fmla="*/ 2147483647 h 35"/>
                  <a:gd name="T14" fmla="*/ 2147483647 w 491"/>
                  <a:gd name="T15" fmla="*/ 2147483647 h 35"/>
                  <a:gd name="T16" fmla="*/ 0 w 491"/>
                  <a:gd name="T17" fmla="*/ 2147483647 h 35"/>
                  <a:gd name="T18" fmla="*/ 2147483647 w 491"/>
                  <a:gd name="T19" fmla="*/ 2147483647 h 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1"/>
                  <a:gd name="T31" fmla="*/ 0 h 35"/>
                  <a:gd name="T32" fmla="*/ 491 w 491"/>
                  <a:gd name="T33" fmla="*/ 35 h 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1" h="35">
                    <a:moveTo>
                      <a:pt x="10" y="34"/>
                    </a:moveTo>
                    <a:lnTo>
                      <a:pt x="5" y="35"/>
                    </a:lnTo>
                    <a:lnTo>
                      <a:pt x="491" y="34"/>
                    </a:lnTo>
                    <a:lnTo>
                      <a:pt x="491" y="0"/>
                    </a:lnTo>
                    <a:lnTo>
                      <a:pt x="5" y="1"/>
                    </a:lnTo>
                    <a:lnTo>
                      <a:pt x="0" y="2"/>
                    </a:lnTo>
                    <a:lnTo>
                      <a:pt x="5" y="1"/>
                    </a:lnTo>
                    <a:lnTo>
                      <a:pt x="2" y="2"/>
                    </a:lnTo>
                    <a:lnTo>
                      <a:pt x="0" y="2"/>
                    </a:lnTo>
                    <a:lnTo>
                      <a:pt x="10" y="34"/>
                    </a:lnTo>
                    <a:close/>
                  </a:path>
                </a:pathLst>
              </a:custGeom>
              <a:solidFill>
                <a:srgbClr val="000000"/>
              </a:solidFill>
              <a:ln w="9525">
                <a:noFill/>
                <a:round/>
                <a:headEnd/>
                <a:tailEnd/>
              </a:ln>
            </p:spPr>
            <p:txBody>
              <a:bodyPr>
                <a:prstTxWarp prst="textNoShape">
                  <a:avLst/>
                </a:prstTxWarp>
              </a:bodyPr>
              <a:lstStyle/>
              <a:p>
                <a:endParaRPr lang="en-US"/>
              </a:p>
            </p:txBody>
          </p:sp>
          <p:sp>
            <p:nvSpPr>
              <p:cNvPr id="62610" name="Freeform 192"/>
              <p:cNvSpPr>
                <a:spLocks/>
              </p:cNvSpPr>
              <p:nvPr/>
            </p:nvSpPr>
            <p:spPr bwMode="auto">
              <a:xfrm>
                <a:off x="7059613" y="5483225"/>
                <a:ext cx="158750" cy="38100"/>
              </a:xfrm>
              <a:custGeom>
                <a:avLst/>
                <a:gdLst>
                  <a:gd name="T0" fmla="*/ 0 w 278"/>
                  <a:gd name="T1" fmla="*/ 2147483647 h 126"/>
                  <a:gd name="T2" fmla="*/ 2147483647 w 278"/>
                  <a:gd name="T3" fmla="*/ 2147483647 h 126"/>
                  <a:gd name="T4" fmla="*/ 2147483647 w 278"/>
                  <a:gd name="T5" fmla="*/ 2147483647 h 126"/>
                  <a:gd name="T6" fmla="*/ 2147483647 w 278"/>
                  <a:gd name="T7" fmla="*/ 0 h 126"/>
                  <a:gd name="T8" fmla="*/ 2147483647 w 278"/>
                  <a:gd name="T9" fmla="*/ 2147483647 h 126"/>
                  <a:gd name="T10" fmla="*/ 2147483647 w 278"/>
                  <a:gd name="T11" fmla="*/ 2147483647 h 126"/>
                  <a:gd name="T12" fmla="*/ 0 w 278"/>
                  <a:gd name="T13" fmla="*/ 2147483647 h 126"/>
                  <a:gd name="T14" fmla="*/ 2147483647 w 278"/>
                  <a:gd name="T15" fmla="*/ 2147483647 h 126"/>
                  <a:gd name="T16" fmla="*/ 2147483647 w 278"/>
                  <a:gd name="T17" fmla="*/ 2147483647 h 126"/>
                  <a:gd name="T18" fmla="*/ 0 w 278"/>
                  <a:gd name="T19" fmla="*/ 2147483647 h 1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8"/>
                  <a:gd name="T31" fmla="*/ 0 h 126"/>
                  <a:gd name="T32" fmla="*/ 278 w 278"/>
                  <a:gd name="T33" fmla="*/ 126 h 1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8" h="126">
                    <a:moveTo>
                      <a:pt x="0" y="124"/>
                    </a:moveTo>
                    <a:lnTo>
                      <a:pt x="11" y="125"/>
                    </a:lnTo>
                    <a:lnTo>
                      <a:pt x="278" y="32"/>
                    </a:lnTo>
                    <a:lnTo>
                      <a:pt x="268" y="0"/>
                    </a:lnTo>
                    <a:lnTo>
                      <a:pt x="2" y="93"/>
                    </a:lnTo>
                    <a:lnTo>
                      <a:pt x="13" y="94"/>
                    </a:lnTo>
                    <a:lnTo>
                      <a:pt x="0" y="124"/>
                    </a:lnTo>
                    <a:lnTo>
                      <a:pt x="7" y="126"/>
                    </a:lnTo>
                    <a:lnTo>
                      <a:pt x="11" y="125"/>
                    </a:lnTo>
                    <a:lnTo>
                      <a:pt x="0" y="124"/>
                    </a:lnTo>
                    <a:close/>
                  </a:path>
                </a:pathLst>
              </a:custGeom>
              <a:solidFill>
                <a:srgbClr val="000000"/>
              </a:solidFill>
              <a:ln w="9525">
                <a:noFill/>
                <a:round/>
                <a:headEnd/>
                <a:tailEnd/>
              </a:ln>
            </p:spPr>
            <p:txBody>
              <a:bodyPr>
                <a:prstTxWarp prst="textNoShape">
                  <a:avLst/>
                </a:prstTxWarp>
              </a:bodyPr>
              <a:lstStyle/>
              <a:p>
                <a:endParaRPr lang="en-US"/>
              </a:p>
            </p:txBody>
          </p:sp>
          <p:sp>
            <p:nvSpPr>
              <p:cNvPr id="62611" name="Freeform 193"/>
              <p:cNvSpPr>
                <a:spLocks/>
              </p:cNvSpPr>
              <p:nvPr/>
            </p:nvSpPr>
            <p:spPr bwMode="auto">
              <a:xfrm>
                <a:off x="6897688" y="5475288"/>
                <a:ext cx="168275" cy="44450"/>
              </a:xfrm>
              <a:custGeom>
                <a:avLst/>
                <a:gdLst>
                  <a:gd name="T0" fmla="*/ 2147483647 w 297"/>
                  <a:gd name="T1" fmla="*/ 2147483647 h 147"/>
                  <a:gd name="T2" fmla="*/ 2147483647 w 297"/>
                  <a:gd name="T3" fmla="*/ 2147483647 h 147"/>
                  <a:gd name="T4" fmla="*/ 2147483647 w 297"/>
                  <a:gd name="T5" fmla="*/ 2147483647 h 147"/>
                  <a:gd name="T6" fmla="*/ 2147483647 w 297"/>
                  <a:gd name="T7" fmla="*/ 2147483647 h 147"/>
                  <a:gd name="T8" fmla="*/ 2147483647 w 297"/>
                  <a:gd name="T9" fmla="*/ 2147483647 h 147"/>
                  <a:gd name="T10" fmla="*/ 0 w 297"/>
                  <a:gd name="T11" fmla="*/ 2147483647 h 147"/>
                  <a:gd name="T12" fmla="*/ 2147483647 w 297"/>
                  <a:gd name="T13" fmla="*/ 2147483647 h 147"/>
                  <a:gd name="T14" fmla="*/ 2147483647 w 297"/>
                  <a:gd name="T15" fmla="*/ 0 h 147"/>
                  <a:gd name="T16" fmla="*/ 0 w 297"/>
                  <a:gd name="T17" fmla="*/ 2147483647 h 147"/>
                  <a:gd name="T18" fmla="*/ 2147483647 w 297"/>
                  <a:gd name="T19" fmla="*/ 2147483647 h 1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7"/>
                  <a:gd name="T31" fmla="*/ 0 h 147"/>
                  <a:gd name="T32" fmla="*/ 297 w 297"/>
                  <a:gd name="T33" fmla="*/ 147 h 1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7" h="147">
                    <a:moveTo>
                      <a:pt x="29" y="28"/>
                    </a:moveTo>
                    <a:lnTo>
                      <a:pt x="8" y="35"/>
                    </a:lnTo>
                    <a:lnTo>
                      <a:pt x="284" y="147"/>
                    </a:lnTo>
                    <a:lnTo>
                      <a:pt x="297" y="117"/>
                    </a:lnTo>
                    <a:lnTo>
                      <a:pt x="21" y="6"/>
                    </a:lnTo>
                    <a:lnTo>
                      <a:pt x="0" y="13"/>
                    </a:lnTo>
                    <a:lnTo>
                      <a:pt x="21" y="6"/>
                    </a:lnTo>
                    <a:lnTo>
                      <a:pt x="7" y="0"/>
                    </a:lnTo>
                    <a:lnTo>
                      <a:pt x="0" y="13"/>
                    </a:lnTo>
                    <a:lnTo>
                      <a:pt x="29" y="28"/>
                    </a:lnTo>
                    <a:close/>
                  </a:path>
                </a:pathLst>
              </a:custGeom>
              <a:solidFill>
                <a:srgbClr val="000000"/>
              </a:solidFill>
              <a:ln w="9525">
                <a:noFill/>
                <a:round/>
                <a:headEnd/>
                <a:tailEnd/>
              </a:ln>
            </p:spPr>
            <p:txBody>
              <a:bodyPr>
                <a:prstTxWarp prst="textNoShape">
                  <a:avLst/>
                </a:prstTxWarp>
              </a:bodyPr>
              <a:lstStyle/>
              <a:p>
                <a:endParaRPr lang="en-US"/>
              </a:p>
            </p:txBody>
          </p:sp>
          <p:sp>
            <p:nvSpPr>
              <p:cNvPr id="62612" name="Freeform 194"/>
              <p:cNvSpPr>
                <a:spLocks/>
              </p:cNvSpPr>
              <p:nvPr/>
            </p:nvSpPr>
            <p:spPr bwMode="auto">
              <a:xfrm>
                <a:off x="6850063" y="5480050"/>
                <a:ext cx="63500" cy="52388"/>
              </a:xfrm>
              <a:custGeom>
                <a:avLst/>
                <a:gdLst>
                  <a:gd name="T0" fmla="*/ 2147483647 w 115"/>
                  <a:gd name="T1" fmla="*/ 2147483647 h 178"/>
                  <a:gd name="T2" fmla="*/ 2147483647 w 115"/>
                  <a:gd name="T3" fmla="*/ 2147483647 h 178"/>
                  <a:gd name="T4" fmla="*/ 2147483647 w 115"/>
                  <a:gd name="T5" fmla="*/ 2147483647 h 178"/>
                  <a:gd name="T6" fmla="*/ 2147483647 w 115"/>
                  <a:gd name="T7" fmla="*/ 0 h 178"/>
                  <a:gd name="T8" fmla="*/ 2147483647 w 115"/>
                  <a:gd name="T9" fmla="*/ 2147483647 h 178"/>
                  <a:gd name="T10" fmla="*/ 2147483647 w 115"/>
                  <a:gd name="T11" fmla="*/ 2147483647 h 178"/>
                  <a:gd name="T12" fmla="*/ 2147483647 w 115"/>
                  <a:gd name="T13" fmla="*/ 2147483647 h 178"/>
                  <a:gd name="T14" fmla="*/ 0 w 115"/>
                  <a:gd name="T15" fmla="*/ 2147483647 h 178"/>
                  <a:gd name="T16" fmla="*/ 2147483647 w 115"/>
                  <a:gd name="T17" fmla="*/ 2147483647 h 178"/>
                  <a:gd name="T18" fmla="*/ 2147483647 w 115"/>
                  <a:gd name="T19" fmla="*/ 2147483647 h 1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5"/>
                  <a:gd name="T31" fmla="*/ 0 h 178"/>
                  <a:gd name="T32" fmla="*/ 115 w 115"/>
                  <a:gd name="T33" fmla="*/ 178 h 1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5" h="178">
                    <a:moveTo>
                      <a:pt x="30" y="148"/>
                    </a:moveTo>
                    <a:lnTo>
                      <a:pt x="37" y="170"/>
                    </a:lnTo>
                    <a:lnTo>
                      <a:pt x="115" y="15"/>
                    </a:lnTo>
                    <a:lnTo>
                      <a:pt x="86" y="0"/>
                    </a:lnTo>
                    <a:lnTo>
                      <a:pt x="8" y="156"/>
                    </a:lnTo>
                    <a:lnTo>
                      <a:pt x="15" y="178"/>
                    </a:lnTo>
                    <a:lnTo>
                      <a:pt x="8" y="156"/>
                    </a:lnTo>
                    <a:lnTo>
                      <a:pt x="0" y="170"/>
                    </a:lnTo>
                    <a:lnTo>
                      <a:pt x="15" y="178"/>
                    </a:lnTo>
                    <a:lnTo>
                      <a:pt x="30" y="148"/>
                    </a:lnTo>
                    <a:close/>
                  </a:path>
                </a:pathLst>
              </a:custGeom>
              <a:solidFill>
                <a:srgbClr val="000000"/>
              </a:solidFill>
              <a:ln w="9525">
                <a:noFill/>
                <a:round/>
                <a:headEnd/>
                <a:tailEnd/>
              </a:ln>
            </p:spPr>
            <p:txBody>
              <a:bodyPr>
                <a:prstTxWarp prst="textNoShape">
                  <a:avLst/>
                </a:prstTxWarp>
              </a:bodyPr>
              <a:lstStyle/>
              <a:p>
                <a:endParaRPr lang="en-US"/>
              </a:p>
            </p:txBody>
          </p:sp>
          <p:sp>
            <p:nvSpPr>
              <p:cNvPr id="62613" name="Freeform 195"/>
              <p:cNvSpPr>
                <a:spLocks/>
              </p:cNvSpPr>
              <p:nvPr/>
            </p:nvSpPr>
            <p:spPr bwMode="auto">
              <a:xfrm>
                <a:off x="6856413" y="5524500"/>
                <a:ext cx="92075" cy="30163"/>
              </a:xfrm>
              <a:custGeom>
                <a:avLst/>
                <a:gdLst>
                  <a:gd name="T0" fmla="*/ 2147483647 w 159"/>
                  <a:gd name="T1" fmla="*/ 2147483647 h 102"/>
                  <a:gd name="T2" fmla="*/ 2147483647 w 159"/>
                  <a:gd name="T3" fmla="*/ 2147483647 h 102"/>
                  <a:gd name="T4" fmla="*/ 2147483647 w 159"/>
                  <a:gd name="T5" fmla="*/ 0 h 102"/>
                  <a:gd name="T6" fmla="*/ 0 w 159"/>
                  <a:gd name="T7" fmla="*/ 2147483647 h 102"/>
                  <a:gd name="T8" fmla="*/ 2147483647 w 159"/>
                  <a:gd name="T9" fmla="*/ 2147483647 h 102"/>
                  <a:gd name="T10" fmla="*/ 2147483647 w 159"/>
                  <a:gd name="T11" fmla="*/ 2147483647 h 102"/>
                  <a:gd name="T12" fmla="*/ 2147483647 w 159"/>
                  <a:gd name="T13" fmla="*/ 2147483647 h 102"/>
                  <a:gd name="T14" fmla="*/ 0 60000 65536"/>
                  <a:gd name="T15" fmla="*/ 0 60000 65536"/>
                  <a:gd name="T16" fmla="*/ 0 60000 65536"/>
                  <a:gd name="T17" fmla="*/ 0 60000 65536"/>
                  <a:gd name="T18" fmla="*/ 0 60000 65536"/>
                  <a:gd name="T19" fmla="*/ 0 60000 65536"/>
                  <a:gd name="T20" fmla="*/ 0 60000 65536"/>
                  <a:gd name="T21" fmla="*/ 0 w 159"/>
                  <a:gd name="T22" fmla="*/ 0 h 102"/>
                  <a:gd name="T23" fmla="*/ 159 w 159"/>
                  <a:gd name="T24" fmla="*/ 102 h 1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9" h="102">
                    <a:moveTo>
                      <a:pt x="159" y="72"/>
                    </a:moveTo>
                    <a:lnTo>
                      <a:pt x="159" y="72"/>
                    </a:lnTo>
                    <a:lnTo>
                      <a:pt x="15" y="0"/>
                    </a:lnTo>
                    <a:lnTo>
                      <a:pt x="0" y="30"/>
                    </a:lnTo>
                    <a:lnTo>
                      <a:pt x="144" y="102"/>
                    </a:lnTo>
                    <a:lnTo>
                      <a:pt x="159" y="72"/>
                    </a:lnTo>
                    <a:close/>
                  </a:path>
                </a:pathLst>
              </a:custGeom>
              <a:solidFill>
                <a:srgbClr val="000000"/>
              </a:solidFill>
              <a:ln w="9525">
                <a:noFill/>
                <a:round/>
                <a:headEnd/>
                <a:tailEnd/>
              </a:ln>
            </p:spPr>
            <p:txBody>
              <a:bodyPr>
                <a:prstTxWarp prst="textNoShape">
                  <a:avLst/>
                </a:prstTxWarp>
              </a:bodyPr>
              <a:lstStyle/>
              <a:p>
                <a:endParaRPr lang="en-US"/>
              </a:p>
            </p:txBody>
          </p:sp>
          <p:sp>
            <p:nvSpPr>
              <p:cNvPr id="62614" name="Freeform 196"/>
              <p:cNvSpPr>
                <a:spLocks/>
              </p:cNvSpPr>
              <p:nvPr/>
            </p:nvSpPr>
            <p:spPr bwMode="auto">
              <a:xfrm>
                <a:off x="6938963" y="5546725"/>
                <a:ext cx="100012" cy="33338"/>
              </a:xfrm>
              <a:custGeom>
                <a:avLst/>
                <a:gdLst>
                  <a:gd name="T0" fmla="*/ 2147483647 w 176"/>
                  <a:gd name="T1" fmla="*/ 2147483647 h 114"/>
                  <a:gd name="T2" fmla="*/ 2147483647 w 176"/>
                  <a:gd name="T3" fmla="*/ 2147483647 h 114"/>
                  <a:gd name="T4" fmla="*/ 2147483647 w 176"/>
                  <a:gd name="T5" fmla="*/ 0 h 114"/>
                  <a:gd name="T6" fmla="*/ 0 w 176"/>
                  <a:gd name="T7" fmla="*/ 2147483647 h 114"/>
                  <a:gd name="T8" fmla="*/ 2147483647 w 176"/>
                  <a:gd name="T9" fmla="*/ 2147483647 h 114"/>
                  <a:gd name="T10" fmla="*/ 2147483647 w 176"/>
                  <a:gd name="T11" fmla="*/ 2147483647 h 114"/>
                  <a:gd name="T12" fmla="*/ 2147483647 w 176"/>
                  <a:gd name="T13" fmla="*/ 2147483647 h 114"/>
                  <a:gd name="T14" fmla="*/ 2147483647 w 176"/>
                  <a:gd name="T15" fmla="*/ 2147483647 h 114"/>
                  <a:gd name="T16" fmla="*/ 2147483647 w 176"/>
                  <a:gd name="T17" fmla="*/ 2147483647 h 114"/>
                  <a:gd name="T18" fmla="*/ 2147483647 w 176"/>
                  <a:gd name="T19" fmla="*/ 2147483647 h 1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6"/>
                  <a:gd name="T31" fmla="*/ 0 h 114"/>
                  <a:gd name="T32" fmla="*/ 176 w 176"/>
                  <a:gd name="T33" fmla="*/ 114 h 1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6" h="114">
                    <a:moveTo>
                      <a:pt x="172" y="82"/>
                    </a:moveTo>
                    <a:lnTo>
                      <a:pt x="176" y="83"/>
                    </a:lnTo>
                    <a:lnTo>
                      <a:pt x="15" y="0"/>
                    </a:lnTo>
                    <a:lnTo>
                      <a:pt x="0" y="30"/>
                    </a:lnTo>
                    <a:lnTo>
                      <a:pt x="161" y="113"/>
                    </a:lnTo>
                    <a:lnTo>
                      <a:pt x="165" y="114"/>
                    </a:lnTo>
                    <a:lnTo>
                      <a:pt x="161" y="113"/>
                    </a:lnTo>
                    <a:lnTo>
                      <a:pt x="164" y="114"/>
                    </a:lnTo>
                    <a:lnTo>
                      <a:pt x="165" y="114"/>
                    </a:lnTo>
                    <a:lnTo>
                      <a:pt x="172" y="82"/>
                    </a:lnTo>
                    <a:close/>
                  </a:path>
                </a:pathLst>
              </a:custGeom>
              <a:solidFill>
                <a:srgbClr val="000000"/>
              </a:solidFill>
              <a:ln w="9525">
                <a:noFill/>
                <a:round/>
                <a:headEnd/>
                <a:tailEnd/>
              </a:ln>
            </p:spPr>
            <p:txBody>
              <a:bodyPr>
                <a:prstTxWarp prst="textNoShape">
                  <a:avLst/>
                </a:prstTxWarp>
              </a:bodyPr>
              <a:lstStyle/>
              <a:p>
                <a:endParaRPr lang="en-US"/>
              </a:p>
            </p:txBody>
          </p:sp>
          <p:sp>
            <p:nvSpPr>
              <p:cNvPr id="62615" name="Freeform 197"/>
              <p:cNvSpPr>
                <a:spLocks/>
              </p:cNvSpPr>
              <p:nvPr/>
            </p:nvSpPr>
            <p:spPr bwMode="auto">
              <a:xfrm>
                <a:off x="7035800" y="5570538"/>
                <a:ext cx="20638" cy="11112"/>
              </a:xfrm>
              <a:custGeom>
                <a:avLst/>
                <a:gdLst>
                  <a:gd name="T0" fmla="*/ 2147483647 w 37"/>
                  <a:gd name="T1" fmla="*/ 2147483647 h 40"/>
                  <a:gd name="T2" fmla="*/ 2147483647 w 37"/>
                  <a:gd name="T3" fmla="*/ 2147483647 h 40"/>
                  <a:gd name="T4" fmla="*/ 2147483647 w 37"/>
                  <a:gd name="T5" fmla="*/ 0 h 40"/>
                  <a:gd name="T6" fmla="*/ 0 w 37"/>
                  <a:gd name="T7" fmla="*/ 2147483647 h 40"/>
                  <a:gd name="T8" fmla="*/ 2147483647 w 37"/>
                  <a:gd name="T9" fmla="*/ 2147483647 h 40"/>
                  <a:gd name="T10" fmla="*/ 2147483647 w 37"/>
                  <a:gd name="T11" fmla="*/ 2147483647 h 40"/>
                  <a:gd name="T12" fmla="*/ 2147483647 w 37"/>
                  <a:gd name="T13" fmla="*/ 2147483647 h 40"/>
                  <a:gd name="T14" fmla="*/ 2147483647 w 37"/>
                  <a:gd name="T15" fmla="*/ 2147483647 h 40"/>
                  <a:gd name="T16" fmla="*/ 2147483647 w 37"/>
                  <a:gd name="T17" fmla="*/ 2147483647 h 40"/>
                  <a:gd name="T18" fmla="*/ 2147483647 w 37"/>
                  <a:gd name="T19" fmla="*/ 2147483647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
                  <a:gd name="T31" fmla="*/ 0 h 40"/>
                  <a:gd name="T32" fmla="*/ 37 w 37"/>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 h="40">
                    <a:moveTo>
                      <a:pt x="29" y="7"/>
                    </a:moveTo>
                    <a:lnTo>
                      <a:pt x="37" y="7"/>
                    </a:lnTo>
                    <a:lnTo>
                      <a:pt x="7" y="0"/>
                    </a:lnTo>
                    <a:lnTo>
                      <a:pt x="0" y="32"/>
                    </a:lnTo>
                    <a:lnTo>
                      <a:pt x="29" y="39"/>
                    </a:lnTo>
                    <a:lnTo>
                      <a:pt x="37" y="39"/>
                    </a:lnTo>
                    <a:lnTo>
                      <a:pt x="29" y="39"/>
                    </a:lnTo>
                    <a:lnTo>
                      <a:pt x="33" y="40"/>
                    </a:lnTo>
                    <a:lnTo>
                      <a:pt x="37" y="39"/>
                    </a:lnTo>
                    <a:lnTo>
                      <a:pt x="29" y="7"/>
                    </a:lnTo>
                    <a:close/>
                  </a:path>
                </a:pathLst>
              </a:custGeom>
              <a:solidFill>
                <a:srgbClr val="000000"/>
              </a:solidFill>
              <a:ln w="9525">
                <a:noFill/>
                <a:round/>
                <a:headEnd/>
                <a:tailEnd/>
              </a:ln>
            </p:spPr>
            <p:txBody>
              <a:bodyPr>
                <a:prstTxWarp prst="textNoShape">
                  <a:avLst/>
                </a:prstTxWarp>
              </a:bodyPr>
              <a:lstStyle/>
              <a:p>
                <a:endParaRPr lang="en-US"/>
              </a:p>
            </p:txBody>
          </p:sp>
          <p:sp>
            <p:nvSpPr>
              <p:cNvPr id="62616" name="Freeform 198"/>
              <p:cNvSpPr>
                <a:spLocks/>
              </p:cNvSpPr>
              <p:nvPr/>
            </p:nvSpPr>
            <p:spPr bwMode="auto">
              <a:xfrm>
                <a:off x="7051675" y="5570538"/>
                <a:ext cx="11113" cy="11112"/>
              </a:xfrm>
              <a:custGeom>
                <a:avLst/>
                <a:gdLst>
                  <a:gd name="T0" fmla="*/ 2147483647 w 21"/>
                  <a:gd name="T1" fmla="*/ 0 h 35"/>
                  <a:gd name="T2" fmla="*/ 2147483647 w 21"/>
                  <a:gd name="T3" fmla="*/ 0 h 35"/>
                  <a:gd name="T4" fmla="*/ 0 w 21"/>
                  <a:gd name="T5" fmla="*/ 2147483647 h 35"/>
                  <a:gd name="T6" fmla="*/ 2147483647 w 21"/>
                  <a:gd name="T7" fmla="*/ 2147483647 h 35"/>
                  <a:gd name="T8" fmla="*/ 2147483647 w 21"/>
                  <a:gd name="T9" fmla="*/ 2147483647 h 35"/>
                  <a:gd name="T10" fmla="*/ 2147483647 w 21"/>
                  <a:gd name="T11" fmla="*/ 2147483647 h 35"/>
                  <a:gd name="T12" fmla="*/ 2147483647 w 21"/>
                  <a:gd name="T13" fmla="*/ 0 h 35"/>
                  <a:gd name="T14" fmla="*/ 0 60000 65536"/>
                  <a:gd name="T15" fmla="*/ 0 60000 65536"/>
                  <a:gd name="T16" fmla="*/ 0 60000 65536"/>
                  <a:gd name="T17" fmla="*/ 0 60000 65536"/>
                  <a:gd name="T18" fmla="*/ 0 60000 65536"/>
                  <a:gd name="T19" fmla="*/ 0 60000 65536"/>
                  <a:gd name="T20" fmla="*/ 0 60000 65536"/>
                  <a:gd name="T21" fmla="*/ 0 w 21"/>
                  <a:gd name="T22" fmla="*/ 0 h 35"/>
                  <a:gd name="T23" fmla="*/ 21 w 21"/>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 h="35">
                    <a:moveTo>
                      <a:pt x="14" y="0"/>
                    </a:moveTo>
                    <a:lnTo>
                      <a:pt x="14" y="0"/>
                    </a:lnTo>
                    <a:lnTo>
                      <a:pt x="0" y="3"/>
                    </a:lnTo>
                    <a:lnTo>
                      <a:pt x="8" y="35"/>
                    </a:lnTo>
                    <a:lnTo>
                      <a:pt x="21" y="32"/>
                    </a:lnTo>
                    <a:lnTo>
                      <a:pt x="14" y="0"/>
                    </a:lnTo>
                    <a:close/>
                  </a:path>
                </a:pathLst>
              </a:custGeom>
              <a:solidFill>
                <a:srgbClr val="000000"/>
              </a:solidFill>
              <a:ln w="9525">
                <a:noFill/>
                <a:round/>
                <a:headEnd/>
                <a:tailEnd/>
              </a:ln>
            </p:spPr>
            <p:txBody>
              <a:bodyPr>
                <a:prstTxWarp prst="textNoShape">
                  <a:avLst/>
                </a:prstTxWarp>
              </a:bodyPr>
              <a:lstStyle/>
              <a:p>
                <a:endParaRPr lang="en-US"/>
              </a:p>
            </p:txBody>
          </p:sp>
          <p:sp>
            <p:nvSpPr>
              <p:cNvPr id="62617" name="Freeform 199"/>
              <p:cNvSpPr>
                <a:spLocks/>
              </p:cNvSpPr>
              <p:nvPr/>
            </p:nvSpPr>
            <p:spPr bwMode="auto">
              <a:xfrm>
                <a:off x="7058025" y="5541963"/>
                <a:ext cx="198438" cy="38100"/>
              </a:xfrm>
              <a:custGeom>
                <a:avLst/>
                <a:gdLst>
                  <a:gd name="T0" fmla="*/ 2147483647 w 344"/>
                  <a:gd name="T1" fmla="*/ 2147483647 h 130"/>
                  <a:gd name="T2" fmla="*/ 2147483647 w 344"/>
                  <a:gd name="T3" fmla="*/ 2147483647 h 130"/>
                  <a:gd name="T4" fmla="*/ 0 w 344"/>
                  <a:gd name="T5" fmla="*/ 2147483647 h 130"/>
                  <a:gd name="T6" fmla="*/ 2147483647 w 344"/>
                  <a:gd name="T7" fmla="*/ 2147483647 h 130"/>
                  <a:gd name="T8" fmla="*/ 2147483647 w 344"/>
                  <a:gd name="T9" fmla="*/ 2147483647 h 130"/>
                  <a:gd name="T10" fmla="*/ 2147483647 w 344"/>
                  <a:gd name="T11" fmla="*/ 2147483647 h 130"/>
                  <a:gd name="T12" fmla="*/ 2147483647 w 344"/>
                  <a:gd name="T13" fmla="*/ 2147483647 h 130"/>
                  <a:gd name="T14" fmla="*/ 2147483647 w 344"/>
                  <a:gd name="T15" fmla="*/ 0 h 130"/>
                  <a:gd name="T16" fmla="*/ 2147483647 w 344"/>
                  <a:gd name="T17" fmla="*/ 2147483647 h 130"/>
                  <a:gd name="T18" fmla="*/ 2147483647 w 344"/>
                  <a:gd name="T19" fmla="*/ 2147483647 h 1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4"/>
                  <a:gd name="T31" fmla="*/ 0 h 130"/>
                  <a:gd name="T32" fmla="*/ 344 w 344"/>
                  <a:gd name="T33" fmla="*/ 130 h 1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4" h="130">
                    <a:moveTo>
                      <a:pt x="344" y="22"/>
                    </a:moveTo>
                    <a:lnTo>
                      <a:pt x="325" y="6"/>
                    </a:lnTo>
                    <a:lnTo>
                      <a:pt x="0" y="98"/>
                    </a:lnTo>
                    <a:lnTo>
                      <a:pt x="7" y="130"/>
                    </a:lnTo>
                    <a:lnTo>
                      <a:pt x="332" y="38"/>
                    </a:lnTo>
                    <a:lnTo>
                      <a:pt x="313" y="22"/>
                    </a:lnTo>
                    <a:lnTo>
                      <a:pt x="344" y="22"/>
                    </a:lnTo>
                    <a:lnTo>
                      <a:pt x="344" y="0"/>
                    </a:lnTo>
                    <a:lnTo>
                      <a:pt x="325" y="6"/>
                    </a:lnTo>
                    <a:lnTo>
                      <a:pt x="344" y="22"/>
                    </a:lnTo>
                    <a:close/>
                  </a:path>
                </a:pathLst>
              </a:custGeom>
              <a:solidFill>
                <a:srgbClr val="000000"/>
              </a:solidFill>
              <a:ln w="9525">
                <a:noFill/>
                <a:round/>
                <a:headEnd/>
                <a:tailEnd/>
              </a:ln>
            </p:spPr>
            <p:txBody>
              <a:bodyPr>
                <a:prstTxWarp prst="textNoShape">
                  <a:avLst/>
                </a:prstTxWarp>
              </a:bodyPr>
              <a:lstStyle/>
              <a:p>
                <a:endParaRPr lang="en-US"/>
              </a:p>
            </p:txBody>
          </p:sp>
          <p:sp>
            <p:nvSpPr>
              <p:cNvPr id="62618" name="Freeform 200"/>
              <p:cNvSpPr>
                <a:spLocks/>
              </p:cNvSpPr>
              <p:nvPr/>
            </p:nvSpPr>
            <p:spPr bwMode="auto">
              <a:xfrm>
                <a:off x="7237413" y="5548313"/>
                <a:ext cx="28575" cy="136525"/>
              </a:xfrm>
              <a:custGeom>
                <a:avLst/>
                <a:gdLst>
                  <a:gd name="T0" fmla="*/ 2147483647 w 48"/>
                  <a:gd name="T1" fmla="*/ 2147483647 h 458"/>
                  <a:gd name="T2" fmla="*/ 2147483647 w 48"/>
                  <a:gd name="T3" fmla="*/ 2147483647 h 458"/>
                  <a:gd name="T4" fmla="*/ 2147483647 w 48"/>
                  <a:gd name="T5" fmla="*/ 0 h 458"/>
                  <a:gd name="T6" fmla="*/ 0 w 48"/>
                  <a:gd name="T7" fmla="*/ 0 h 458"/>
                  <a:gd name="T8" fmla="*/ 2147483647 w 48"/>
                  <a:gd name="T9" fmla="*/ 2147483647 h 458"/>
                  <a:gd name="T10" fmla="*/ 2147483647 w 48"/>
                  <a:gd name="T11" fmla="*/ 2147483647 h 458"/>
                  <a:gd name="T12" fmla="*/ 2147483647 w 48"/>
                  <a:gd name="T13" fmla="*/ 2147483647 h 458"/>
                  <a:gd name="T14" fmla="*/ 2147483647 w 48"/>
                  <a:gd name="T15" fmla="*/ 2147483647 h 458"/>
                  <a:gd name="T16" fmla="*/ 2147483647 w 48"/>
                  <a:gd name="T17" fmla="*/ 2147483647 h 458"/>
                  <a:gd name="T18" fmla="*/ 2147483647 w 48"/>
                  <a:gd name="T19" fmla="*/ 2147483647 h 4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8"/>
                  <a:gd name="T31" fmla="*/ 0 h 458"/>
                  <a:gd name="T32" fmla="*/ 48 w 48"/>
                  <a:gd name="T33" fmla="*/ 458 h 4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8" h="458">
                    <a:moveTo>
                      <a:pt x="33" y="424"/>
                    </a:moveTo>
                    <a:lnTo>
                      <a:pt x="48" y="441"/>
                    </a:lnTo>
                    <a:lnTo>
                      <a:pt x="31" y="0"/>
                    </a:lnTo>
                    <a:lnTo>
                      <a:pt x="0" y="0"/>
                    </a:lnTo>
                    <a:lnTo>
                      <a:pt x="17" y="441"/>
                    </a:lnTo>
                    <a:lnTo>
                      <a:pt x="33" y="458"/>
                    </a:lnTo>
                    <a:lnTo>
                      <a:pt x="17" y="441"/>
                    </a:lnTo>
                    <a:lnTo>
                      <a:pt x="17" y="458"/>
                    </a:lnTo>
                    <a:lnTo>
                      <a:pt x="33" y="458"/>
                    </a:lnTo>
                    <a:lnTo>
                      <a:pt x="33" y="424"/>
                    </a:lnTo>
                    <a:close/>
                  </a:path>
                </a:pathLst>
              </a:custGeom>
              <a:solidFill>
                <a:srgbClr val="000000"/>
              </a:solidFill>
              <a:ln w="9525">
                <a:noFill/>
                <a:round/>
                <a:headEnd/>
                <a:tailEnd/>
              </a:ln>
            </p:spPr>
            <p:txBody>
              <a:bodyPr>
                <a:prstTxWarp prst="textNoShape">
                  <a:avLst/>
                </a:prstTxWarp>
              </a:bodyPr>
              <a:lstStyle/>
              <a:p>
                <a:endParaRPr lang="en-US"/>
              </a:p>
            </p:txBody>
          </p:sp>
          <p:sp>
            <p:nvSpPr>
              <p:cNvPr id="62619" name="Freeform 201"/>
              <p:cNvSpPr>
                <a:spLocks/>
              </p:cNvSpPr>
              <p:nvPr/>
            </p:nvSpPr>
            <p:spPr bwMode="auto">
              <a:xfrm>
                <a:off x="7258050" y="5675313"/>
                <a:ext cx="287338" cy="9525"/>
              </a:xfrm>
              <a:custGeom>
                <a:avLst/>
                <a:gdLst>
                  <a:gd name="T0" fmla="*/ 2147483647 w 499"/>
                  <a:gd name="T1" fmla="*/ 2147483647 h 34"/>
                  <a:gd name="T2" fmla="*/ 2147483647 w 499"/>
                  <a:gd name="T3" fmla="*/ 0 h 34"/>
                  <a:gd name="T4" fmla="*/ 0 w 499"/>
                  <a:gd name="T5" fmla="*/ 0 h 34"/>
                  <a:gd name="T6" fmla="*/ 0 w 499"/>
                  <a:gd name="T7" fmla="*/ 2147483647 h 34"/>
                  <a:gd name="T8" fmla="*/ 2147483647 w 499"/>
                  <a:gd name="T9" fmla="*/ 2147483647 h 34"/>
                  <a:gd name="T10" fmla="*/ 2147483647 w 499"/>
                  <a:gd name="T11" fmla="*/ 2147483647 h 34"/>
                  <a:gd name="T12" fmla="*/ 2147483647 w 499"/>
                  <a:gd name="T13" fmla="*/ 2147483647 h 34"/>
                  <a:gd name="T14" fmla="*/ 2147483647 w 499"/>
                  <a:gd name="T15" fmla="*/ 2147483647 h 34"/>
                  <a:gd name="T16" fmla="*/ 2147483647 w 499"/>
                  <a:gd name="T17" fmla="*/ 2147483647 h 34"/>
                  <a:gd name="T18" fmla="*/ 2147483647 w 499"/>
                  <a:gd name="T19" fmla="*/ 2147483647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9"/>
                  <a:gd name="T31" fmla="*/ 0 h 34"/>
                  <a:gd name="T32" fmla="*/ 499 w 499"/>
                  <a:gd name="T33" fmla="*/ 34 h 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9" h="34">
                    <a:moveTo>
                      <a:pt x="468" y="17"/>
                    </a:moveTo>
                    <a:lnTo>
                      <a:pt x="483" y="0"/>
                    </a:lnTo>
                    <a:lnTo>
                      <a:pt x="0" y="0"/>
                    </a:lnTo>
                    <a:lnTo>
                      <a:pt x="0" y="34"/>
                    </a:lnTo>
                    <a:lnTo>
                      <a:pt x="483" y="34"/>
                    </a:lnTo>
                    <a:lnTo>
                      <a:pt x="499" y="17"/>
                    </a:lnTo>
                    <a:lnTo>
                      <a:pt x="483" y="34"/>
                    </a:lnTo>
                    <a:lnTo>
                      <a:pt x="499" y="33"/>
                    </a:lnTo>
                    <a:lnTo>
                      <a:pt x="499" y="17"/>
                    </a:lnTo>
                    <a:lnTo>
                      <a:pt x="468" y="17"/>
                    </a:lnTo>
                    <a:close/>
                  </a:path>
                </a:pathLst>
              </a:custGeom>
              <a:solidFill>
                <a:srgbClr val="000000"/>
              </a:solidFill>
              <a:ln w="9525">
                <a:noFill/>
                <a:round/>
                <a:headEnd/>
                <a:tailEnd/>
              </a:ln>
            </p:spPr>
            <p:txBody>
              <a:bodyPr>
                <a:prstTxWarp prst="textNoShape">
                  <a:avLst/>
                </a:prstTxWarp>
              </a:bodyPr>
              <a:lstStyle/>
              <a:p>
                <a:endParaRPr lang="en-US"/>
              </a:p>
            </p:txBody>
          </p:sp>
          <p:sp>
            <p:nvSpPr>
              <p:cNvPr id="62620" name="Freeform 202"/>
              <p:cNvSpPr>
                <a:spLocks/>
              </p:cNvSpPr>
              <p:nvPr/>
            </p:nvSpPr>
            <p:spPr bwMode="auto">
              <a:xfrm>
                <a:off x="7526338" y="5537200"/>
                <a:ext cx="34925" cy="142875"/>
              </a:xfrm>
              <a:custGeom>
                <a:avLst/>
                <a:gdLst>
                  <a:gd name="T0" fmla="*/ 2147483647 w 66"/>
                  <a:gd name="T1" fmla="*/ 0 h 476"/>
                  <a:gd name="T2" fmla="*/ 2147483647 w 66"/>
                  <a:gd name="T3" fmla="*/ 2147483647 h 476"/>
                  <a:gd name="T4" fmla="*/ 0 w 66"/>
                  <a:gd name="T5" fmla="*/ 2147483647 h 476"/>
                  <a:gd name="T6" fmla="*/ 2147483647 w 66"/>
                  <a:gd name="T7" fmla="*/ 2147483647 h 476"/>
                  <a:gd name="T8" fmla="*/ 2147483647 w 66"/>
                  <a:gd name="T9" fmla="*/ 2147483647 h 476"/>
                  <a:gd name="T10" fmla="*/ 2147483647 w 66"/>
                  <a:gd name="T11" fmla="*/ 2147483647 h 476"/>
                  <a:gd name="T12" fmla="*/ 2147483647 w 66"/>
                  <a:gd name="T13" fmla="*/ 0 h 476"/>
                  <a:gd name="T14" fmla="*/ 2147483647 w 66"/>
                  <a:gd name="T15" fmla="*/ 2147483647 h 476"/>
                  <a:gd name="T16" fmla="*/ 2147483647 w 66"/>
                  <a:gd name="T17" fmla="*/ 2147483647 h 476"/>
                  <a:gd name="T18" fmla="*/ 2147483647 w 66"/>
                  <a:gd name="T19" fmla="*/ 0 h 4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6"/>
                  <a:gd name="T31" fmla="*/ 0 h 476"/>
                  <a:gd name="T32" fmla="*/ 66 w 66"/>
                  <a:gd name="T33" fmla="*/ 476 h 4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6" h="476">
                    <a:moveTo>
                      <a:pt x="42" y="0"/>
                    </a:moveTo>
                    <a:lnTo>
                      <a:pt x="34" y="14"/>
                    </a:lnTo>
                    <a:lnTo>
                      <a:pt x="0" y="476"/>
                    </a:lnTo>
                    <a:lnTo>
                      <a:pt x="31" y="476"/>
                    </a:lnTo>
                    <a:lnTo>
                      <a:pt x="66" y="14"/>
                    </a:lnTo>
                    <a:lnTo>
                      <a:pt x="57" y="29"/>
                    </a:lnTo>
                    <a:lnTo>
                      <a:pt x="42" y="0"/>
                    </a:lnTo>
                    <a:lnTo>
                      <a:pt x="34" y="4"/>
                    </a:lnTo>
                    <a:lnTo>
                      <a:pt x="34" y="14"/>
                    </a:lnTo>
                    <a:lnTo>
                      <a:pt x="42" y="0"/>
                    </a:lnTo>
                    <a:close/>
                  </a:path>
                </a:pathLst>
              </a:custGeom>
              <a:solidFill>
                <a:srgbClr val="000000"/>
              </a:solidFill>
              <a:ln w="9525">
                <a:noFill/>
                <a:round/>
                <a:headEnd/>
                <a:tailEnd/>
              </a:ln>
            </p:spPr>
            <p:txBody>
              <a:bodyPr>
                <a:prstTxWarp prst="textNoShape">
                  <a:avLst/>
                </a:prstTxWarp>
              </a:bodyPr>
              <a:lstStyle/>
              <a:p>
                <a:endParaRPr lang="en-US"/>
              </a:p>
            </p:txBody>
          </p:sp>
          <p:sp>
            <p:nvSpPr>
              <p:cNvPr id="62621" name="Freeform 203"/>
              <p:cNvSpPr>
                <a:spLocks/>
              </p:cNvSpPr>
              <p:nvPr/>
            </p:nvSpPr>
            <p:spPr bwMode="auto">
              <a:xfrm>
                <a:off x="7177088" y="5297488"/>
                <a:ext cx="423862" cy="158750"/>
              </a:xfrm>
              <a:custGeom>
                <a:avLst/>
                <a:gdLst>
                  <a:gd name="T0" fmla="*/ 2147483647 w 737"/>
                  <a:gd name="T1" fmla="*/ 2147483647 h 534"/>
                  <a:gd name="T2" fmla="*/ 2147483647 w 737"/>
                  <a:gd name="T3" fmla="*/ 2147483647 h 534"/>
                  <a:gd name="T4" fmla="*/ 2147483647 w 737"/>
                  <a:gd name="T5" fmla="*/ 2147483647 h 534"/>
                  <a:gd name="T6" fmla="*/ 2147483647 w 737"/>
                  <a:gd name="T7" fmla="*/ 2147483647 h 534"/>
                  <a:gd name="T8" fmla="*/ 2147483647 w 737"/>
                  <a:gd name="T9" fmla="*/ 2147483647 h 534"/>
                  <a:gd name="T10" fmla="*/ 2147483647 w 737"/>
                  <a:gd name="T11" fmla="*/ 2147483647 h 534"/>
                  <a:gd name="T12" fmla="*/ 2147483647 w 737"/>
                  <a:gd name="T13" fmla="*/ 2147483647 h 534"/>
                  <a:gd name="T14" fmla="*/ 0 w 737"/>
                  <a:gd name="T15" fmla="*/ 2147483647 h 534"/>
                  <a:gd name="T16" fmla="*/ 2147483647 w 737"/>
                  <a:gd name="T17" fmla="*/ 2147483647 h 534"/>
                  <a:gd name="T18" fmla="*/ 2147483647 w 737"/>
                  <a:gd name="T19" fmla="*/ 2147483647 h 534"/>
                  <a:gd name="T20" fmla="*/ 2147483647 w 737"/>
                  <a:gd name="T21" fmla="*/ 2147483647 h 534"/>
                  <a:gd name="T22" fmla="*/ 2147483647 w 737"/>
                  <a:gd name="T23" fmla="*/ 2147483647 h 534"/>
                  <a:gd name="T24" fmla="*/ 2147483647 w 737"/>
                  <a:gd name="T25" fmla="*/ 2147483647 h 534"/>
                  <a:gd name="T26" fmla="*/ 2147483647 w 737"/>
                  <a:gd name="T27" fmla="*/ 2147483647 h 534"/>
                  <a:gd name="T28" fmla="*/ 2147483647 w 737"/>
                  <a:gd name="T29" fmla="*/ 2147483647 h 534"/>
                  <a:gd name="T30" fmla="*/ 2147483647 w 737"/>
                  <a:gd name="T31" fmla="*/ 2147483647 h 534"/>
                  <a:gd name="T32" fmla="*/ 2147483647 w 737"/>
                  <a:gd name="T33" fmla="*/ 2147483647 h 534"/>
                  <a:gd name="T34" fmla="*/ 2147483647 w 737"/>
                  <a:gd name="T35" fmla="*/ 0 h 534"/>
                  <a:gd name="T36" fmla="*/ 2147483647 w 737"/>
                  <a:gd name="T37" fmla="*/ 2147483647 h 534"/>
                  <a:gd name="T38" fmla="*/ 2147483647 w 737"/>
                  <a:gd name="T39" fmla="*/ 2147483647 h 534"/>
                  <a:gd name="T40" fmla="*/ 2147483647 w 737"/>
                  <a:gd name="T41" fmla="*/ 2147483647 h 534"/>
                  <a:gd name="T42" fmla="*/ 2147483647 w 737"/>
                  <a:gd name="T43" fmla="*/ 2147483647 h 534"/>
                  <a:gd name="T44" fmla="*/ 2147483647 w 737"/>
                  <a:gd name="T45" fmla="*/ 2147483647 h 534"/>
                  <a:gd name="T46" fmla="*/ 2147483647 w 737"/>
                  <a:gd name="T47" fmla="*/ 2147483647 h 534"/>
                  <a:gd name="T48" fmla="*/ 2147483647 w 737"/>
                  <a:gd name="T49" fmla="*/ 2147483647 h 534"/>
                  <a:gd name="T50" fmla="*/ 2147483647 w 737"/>
                  <a:gd name="T51" fmla="*/ 2147483647 h 534"/>
                  <a:gd name="T52" fmla="*/ 2147483647 w 737"/>
                  <a:gd name="T53" fmla="*/ 2147483647 h 534"/>
                  <a:gd name="T54" fmla="*/ 2147483647 w 737"/>
                  <a:gd name="T55" fmla="*/ 2147483647 h 534"/>
                  <a:gd name="T56" fmla="*/ 2147483647 w 737"/>
                  <a:gd name="T57" fmla="*/ 2147483647 h 534"/>
                  <a:gd name="T58" fmla="*/ 2147483647 w 737"/>
                  <a:gd name="T59" fmla="*/ 2147483647 h 534"/>
                  <a:gd name="T60" fmla="*/ 2147483647 w 737"/>
                  <a:gd name="T61" fmla="*/ 2147483647 h 534"/>
                  <a:gd name="T62" fmla="*/ 2147483647 w 737"/>
                  <a:gd name="T63" fmla="*/ 2147483647 h 534"/>
                  <a:gd name="T64" fmla="*/ 2147483647 w 737"/>
                  <a:gd name="T65" fmla="*/ 2147483647 h 534"/>
                  <a:gd name="T66" fmla="*/ 2147483647 w 737"/>
                  <a:gd name="T67" fmla="*/ 2147483647 h 534"/>
                  <a:gd name="T68" fmla="*/ 2147483647 w 737"/>
                  <a:gd name="T69" fmla="*/ 2147483647 h 534"/>
                  <a:gd name="T70" fmla="*/ 2147483647 w 737"/>
                  <a:gd name="T71" fmla="*/ 2147483647 h 534"/>
                  <a:gd name="T72" fmla="*/ 2147483647 w 737"/>
                  <a:gd name="T73" fmla="*/ 2147483647 h 534"/>
                  <a:gd name="T74" fmla="*/ 2147483647 w 737"/>
                  <a:gd name="T75" fmla="*/ 2147483647 h 534"/>
                  <a:gd name="T76" fmla="*/ 2147483647 w 737"/>
                  <a:gd name="T77" fmla="*/ 2147483647 h 534"/>
                  <a:gd name="T78" fmla="*/ 2147483647 w 737"/>
                  <a:gd name="T79" fmla="*/ 2147483647 h 534"/>
                  <a:gd name="T80" fmla="*/ 2147483647 w 737"/>
                  <a:gd name="T81" fmla="*/ 2147483647 h 534"/>
                  <a:gd name="T82" fmla="*/ 2147483647 w 737"/>
                  <a:gd name="T83" fmla="*/ 2147483647 h 534"/>
                  <a:gd name="T84" fmla="*/ 2147483647 w 737"/>
                  <a:gd name="T85" fmla="*/ 2147483647 h 534"/>
                  <a:gd name="T86" fmla="*/ 2147483647 w 737"/>
                  <a:gd name="T87" fmla="*/ 2147483647 h 534"/>
                  <a:gd name="T88" fmla="*/ 2147483647 w 737"/>
                  <a:gd name="T89" fmla="*/ 2147483647 h 534"/>
                  <a:gd name="T90" fmla="*/ 2147483647 w 737"/>
                  <a:gd name="T91" fmla="*/ 2147483647 h 534"/>
                  <a:gd name="T92" fmla="*/ 2147483647 w 737"/>
                  <a:gd name="T93" fmla="*/ 2147483647 h 534"/>
                  <a:gd name="T94" fmla="*/ 2147483647 w 737"/>
                  <a:gd name="T95" fmla="*/ 2147483647 h 534"/>
                  <a:gd name="T96" fmla="*/ 2147483647 w 737"/>
                  <a:gd name="T97" fmla="*/ 2147483647 h 53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37"/>
                  <a:gd name="T148" fmla="*/ 0 h 534"/>
                  <a:gd name="T149" fmla="*/ 737 w 737"/>
                  <a:gd name="T150" fmla="*/ 534 h 53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37" h="534">
                    <a:moveTo>
                      <a:pt x="205" y="521"/>
                    </a:moveTo>
                    <a:lnTo>
                      <a:pt x="169" y="525"/>
                    </a:lnTo>
                    <a:lnTo>
                      <a:pt x="94" y="515"/>
                    </a:lnTo>
                    <a:lnTo>
                      <a:pt x="64" y="503"/>
                    </a:lnTo>
                    <a:lnTo>
                      <a:pt x="41" y="483"/>
                    </a:lnTo>
                    <a:lnTo>
                      <a:pt x="23" y="457"/>
                    </a:lnTo>
                    <a:lnTo>
                      <a:pt x="9" y="422"/>
                    </a:lnTo>
                    <a:lnTo>
                      <a:pt x="0" y="330"/>
                    </a:lnTo>
                    <a:lnTo>
                      <a:pt x="11" y="295"/>
                    </a:lnTo>
                    <a:lnTo>
                      <a:pt x="35" y="248"/>
                    </a:lnTo>
                    <a:lnTo>
                      <a:pt x="62" y="200"/>
                    </a:lnTo>
                    <a:lnTo>
                      <a:pt x="76" y="168"/>
                    </a:lnTo>
                    <a:lnTo>
                      <a:pt x="124" y="116"/>
                    </a:lnTo>
                    <a:lnTo>
                      <a:pt x="180" y="68"/>
                    </a:lnTo>
                    <a:lnTo>
                      <a:pt x="216" y="45"/>
                    </a:lnTo>
                    <a:lnTo>
                      <a:pt x="255" y="24"/>
                    </a:lnTo>
                    <a:lnTo>
                      <a:pt x="325" y="2"/>
                    </a:lnTo>
                    <a:lnTo>
                      <a:pt x="392" y="0"/>
                    </a:lnTo>
                    <a:lnTo>
                      <a:pt x="423" y="3"/>
                    </a:lnTo>
                    <a:lnTo>
                      <a:pt x="454" y="11"/>
                    </a:lnTo>
                    <a:lnTo>
                      <a:pt x="509" y="33"/>
                    </a:lnTo>
                    <a:lnTo>
                      <a:pt x="562" y="68"/>
                    </a:lnTo>
                    <a:lnTo>
                      <a:pt x="610" y="113"/>
                    </a:lnTo>
                    <a:lnTo>
                      <a:pt x="662" y="168"/>
                    </a:lnTo>
                    <a:lnTo>
                      <a:pt x="702" y="253"/>
                    </a:lnTo>
                    <a:lnTo>
                      <a:pt x="726" y="303"/>
                    </a:lnTo>
                    <a:lnTo>
                      <a:pt x="737" y="338"/>
                    </a:lnTo>
                    <a:lnTo>
                      <a:pt x="735" y="389"/>
                    </a:lnTo>
                    <a:lnTo>
                      <a:pt x="728" y="431"/>
                    </a:lnTo>
                    <a:lnTo>
                      <a:pt x="714" y="465"/>
                    </a:lnTo>
                    <a:lnTo>
                      <a:pt x="697" y="492"/>
                    </a:lnTo>
                    <a:lnTo>
                      <a:pt x="674" y="512"/>
                    </a:lnTo>
                    <a:lnTo>
                      <a:pt x="645" y="524"/>
                    </a:lnTo>
                    <a:lnTo>
                      <a:pt x="610" y="531"/>
                    </a:lnTo>
                    <a:lnTo>
                      <a:pt x="569" y="534"/>
                    </a:lnTo>
                    <a:lnTo>
                      <a:pt x="533" y="530"/>
                    </a:lnTo>
                    <a:lnTo>
                      <a:pt x="535" y="262"/>
                    </a:lnTo>
                    <a:lnTo>
                      <a:pt x="499" y="255"/>
                    </a:lnTo>
                    <a:lnTo>
                      <a:pt x="432" y="228"/>
                    </a:lnTo>
                    <a:lnTo>
                      <a:pt x="373" y="177"/>
                    </a:lnTo>
                    <a:lnTo>
                      <a:pt x="344" y="154"/>
                    </a:lnTo>
                    <a:lnTo>
                      <a:pt x="329" y="146"/>
                    </a:lnTo>
                    <a:lnTo>
                      <a:pt x="314" y="144"/>
                    </a:lnTo>
                    <a:lnTo>
                      <a:pt x="298" y="148"/>
                    </a:lnTo>
                    <a:lnTo>
                      <a:pt x="278" y="157"/>
                    </a:lnTo>
                    <a:lnTo>
                      <a:pt x="243" y="185"/>
                    </a:lnTo>
                    <a:lnTo>
                      <a:pt x="204" y="228"/>
                    </a:lnTo>
                    <a:lnTo>
                      <a:pt x="204" y="312"/>
                    </a:lnTo>
                    <a:lnTo>
                      <a:pt x="205" y="521"/>
                    </a:lnTo>
                    <a:close/>
                  </a:path>
                </a:pathLst>
              </a:custGeom>
              <a:solidFill>
                <a:srgbClr val="000000"/>
              </a:solidFill>
              <a:ln w="9525">
                <a:noFill/>
                <a:round/>
                <a:headEnd/>
                <a:tailEnd/>
              </a:ln>
            </p:spPr>
            <p:txBody>
              <a:bodyPr>
                <a:prstTxWarp prst="textNoShape">
                  <a:avLst/>
                </a:prstTxWarp>
              </a:bodyPr>
              <a:lstStyle/>
              <a:p>
                <a:endParaRPr lang="en-US"/>
              </a:p>
            </p:txBody>
          </p:sp>
          <p:sp>
            <p:nvSpPr>
              <p:cNvPr id="62622" name="Freeform 204"/>
              <p:cNvSpPr>
                <a:spLocks/>
              </p:cNvSpPr>
              <p:nvPr/>
            </p:nvSpPr>
            <p:spPr bwMode="auto">
              <a:xfrm>
                <a:off x="7272338" y="5446713"/>
                <a:ext cx="25400" cy="12700"/>
              </a:xfrm>
              <a:custGeom>
                <a:avLst/>
                <a:gdLst>
                  <a:gd name="T0" fmla="*/ 0 w 38"/>
                  <a:gd name="T1" fmla="*/ 2147483647 h 37"/>
                  <a:gd name="T2" fmla="*/ 2147483647 w 38"/>
                  <a:gd name="T3" fmla="*/ 2147483647 h 37"/>
                  <a:gd name="T4" fmla="*/ 2147483647 w 38"/>
                  <a:gd name="T5" fmla="*/ 2147483647 h 37"/>
                  <a:gd name="T6" fmla="*/ 2147483647 w 38"/>
                  <a:gd name="T7" fmla="*/ 0 h 37"/>
                  <a:gd name="T8" fmla="*/ 0 w 38"/>
                  <a:gd name="T9" fmla="*/ 2147483647 h 37"/>
                  <a:gd name="T10" fmla="*/ 2147483647 w 38"/>
                  <a:gd name="T11" fmla="*/ 2147483647 h 37"/>
                  <a:gd name="T12" fmla="*/ 0 w 38"/>
                  <a:gd name="T13" fmla="*/ 2147483647 h 37"/>
                  <a:gd name="T14" fmla="*/ 2147483647 w 38"/>
                  <a:gd name="T15" fmla="*/ 2147483647 h 37"/>
                  <a:gd name="T16" fmla="*/ 2147483647 w 38"/>
                  <a:gd name="T17" fmla="*/ 2147483647 h 37"/>
                  <a:gd name="T18" fmla="*/ 0 w 38"/>
                  <a:gd name="T19" fmla="*/ 2147483647 h 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37"/>
                  <a:gd name="T32" fmla="*/ 38 w 38"/>
                  <a:gd name="T33" fmla="*/ 37 h 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37">
                    <a:moveTo>
                      <a:pt x="0" y="36"/>
                    </a:moveTo>
                    <a:lnTo>
                      <a:pt x="3" y="36"/>
                    </a:lnTo>
                    <a:lnTo>
                      <a:pt x="38" y="32"/>
                    </a:lnTo>
                    <a:lnTo>
                      <a:pt x="36" y="0"/>
                    </a:lnTo>
                    <a:lnTo>
                      <a:pt x="0" y="4"/>
                    </a:lnTo>
                    <a:lnTo>
                      <a:pt x="3" y="4"/>
                    </a:lnTo>
                    <a:lnTo>
                      <a:pt x="0" y="36"/>
                    </a:lnTo>
                    <a:lnTo>
                      <a:pt x="1" y="37"/>
                    </a:lnTo>
                    <a:lnTo>
                      <a:pt x="3" y="36"/>
                    </a:lnTo>
                    <a:lnTo>
                      <a:pt x="0" y="36"/>
                    </a:lnTo>
                    <a:close/>
                  </a:path>
                </a:pathLst>
              </a:custGeom>
              <a:solidFill>
                <a:srgbClr val="000000"/>
              </a:solidFill>
              <a:ln w="9525">
                <a:noFill/>
                <a:round/>
                <a:headEnd/>
                <a:tailEnd/>
              </a:ln>
            </p:spPr>
            <p:txBody>
              <a:bodyPr>
                <a:prstTxWarp prst="textNoShape">
                  <a:avLst/>
                </a:prstTxWarp>
              </a:bodyPr>
              <a:lstStyle/>
              <a:p>
                <a:endParaRPr lang="en-US"/>
              </a:p>
            </p:txBody>
          </p:sp>
          <p:sp>
            <p:nvSpPr>
              <p:cNvPr id="62623" name="Freeform 205"/>
              <p:cNvSpPr>
                <a:spLocks/>
              </p:cNvSpPr>
              <p:nvPr/>
            </p:nvSpPr>
            <p:spPr bwMode="auto">
              <a:xfrm>
                <a:off x="7227888" y="5446713"/>
                <a:ext cx="49212" cy="11112"/>
              </a:xfrm>
              <a:custGeom>
                <a:avLst/>
                <a:gdLst>
                  <a:gd name="T0" fmla="*/ 0 w 84"/>
                  <a:gd name="T1" fmla="*/ 2147483647 h 42"/>
                  <a:gd name="T2" fmla="*/ 2147483647 w 84"/>
                  <a:gd name="T3" fmla="*/ 2147483647 h 42"/>
                  <a:gd name="T4" fmla="*/ 2147483647 w 84"/>
                  <a:gd name="T5" fmla="*/ 2147483647 h 42"/>
                  <a:gd name="T6" fmla="*/ 2147483647 w 84"/>
                  <a:gd name="T7" fmla="*/ 2147483647 h 42"/>
                  <a:gd name="T8" fmla="*/ 2147483647 w 84"/>
                  <a:gd name="T9" fmla="*/ 0 h 42"/>
                  <a:gd name="T10" fmla="*/ 2147483647 w 84"/>
                  <a:gd name="T11" fmla="*/ 2147483647 h 42"/>
                  <a:gd name="T12" fmla="*/ 0 w 84"/>
                  <a:gd name="T13" fmla="*/ 2147483647 h 42"/>
                  <a:gd name="T14" fmla="*/ 2147483647 w 84"/>
                  <a:gd name="T15" fmla="*/ 2147483647 h 42"/>
                  <a:gd name="T16" fmla="*/ 2147483647 w 84"/>
                  <a:gd name="T17" fmla="*/ 2147483647 h 42"/>
                  <a:gd name="T18" fmla="*/ 0 w 84"/>
                  <a:gd name="T19" fmla="*/ 2147483647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
                  <a:gd name="T31" fmla="*/ 0 h 42"/>
                  <a:gd name="T32" fmla="*/ 84 w 84"/>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 h="42">
                    <a:moveTo>
                      <a:pt x="0" y="31"/>
                    </a:moveTo>
                    <a:lnTo>
                      <a:pt x="5" y="32"/>
                    </a:lnTo>
                    <a:lnTo>
                      <a:pt x="81" y="42"/>
                    </a:lnTo>
                    <a:lnTo>
                      <a:pt x="84" y="10"/>
                    </a:lnTo>
                    <a:lnTo>
                      <a:pt x="8" y="0"/>
                    </a:lnTo>
                    <a:lnTo>
                      <a:pt x="13" y="2"/>
                    </a:lnTo>
                    <a:lnTo>
                      <a:pt x="0" y="31"/>
                    </a:lnTo>
                    <a:lnTo>
                      <a:pt x="3" y="32"/>
                    </a:lnTo>
                    <a:lnTo>
                      <a:pt x="5" y="32"/>
                    </a:lnTo>
                    <a:lnTo>
                      <a:pt x="0" y="31"/>
                    </a:lnTo>
                    <a:close/>
                  </a:path>
                </a:pathLst>
              </a:custGeom>
              <a:solidFill>
                <a:srgbClr val="000000"/>
              </a:solidFill>
              <a:ln w="9525">
                <a:noFill/>
                <a:round/>
                <a:headEnd/>
                <a:tailEnd/>
              </a:ln>
            </p:spPr>
            <p:txBody>
              <a:bodyPr>
                <a:prstTxWarp prst="textNoShape">
                  <a:avLst/>
                </a:prstTxWarp>
              </a:bodyPr>
              <a:lstStyle/>
              <a:p>
                <a:endParaRPr lang="en-US"/>
              </a:p>
            </p:txBody>
          </p:sp>
          <p:sp>
            <p:nvSpPr>
              <p:cNvPr id="62624" name="Freeform 206"/>
              <p:cNvSpPr>
                <a:spLocks/>
              </p:cNvSpPr>
              <p:nvPr/>
            </p:nvSpPr>
            <p:spPr bwMode="auto">
              <a:xfrm>
                <a:off x="7208838" y="5441950"/>
                <a:ext cx="26987" cy="12700"/>
              </a:xfrm>
              <a:custGeom>
                <a:avLst/>
                <a:gdLst>
                  <a:gd name="T0" fmla="*/ 2147483647 w 47"/>
                  <a:gd name="T1" fmla="*/ 2147483647 h 42"/>
                  <a:gd name="T2" fmla="*/ 2147483647 w 47"/>
                  <a:gd name="T3" fmla="*/ 2147483647 h 42"/>
                  <a:gd name="T4" fmla="*/ 2147483647 w 47"/>
                  <a:gd name="T5" fmla="*/ 2147483647 h 42"/>
                  <a:gd name="T6" fmla="*/ 2147483647 w 47"/>
                  <a:gd name="T7" fmla="*/ 2147483647 h 42"/>
                  <a:gd name="T8" fmla="*/ 2147483647 w 47"/>
                  <a:gd name="T9" fmla="*/ 0 h 42"/>
                  <a:gd name="T10" fmla="*/ 2147483647 w 47"/>
                  <a:gd name="T11" fmla="*/ 2147483647 h 42"/>
                  <a:gd name="T12" fmla="*/ 0 w 47"/>
                  <a:gd name="T13" fmla="*/ 2147483647 h 42"/>
                  <a:gd name="T14" fmla="*/ 2147483647 w 47"/>
                  <a:gd name="T15" fmla="*/ 2147483647 h 42"/>
                  <a:gd name="T16" fmla="*/ 2147483647 w 47"/>
                  <a:gd name="T17" fmla="*/ 2147483647 h 42"/>
                  <a:gd name="T18" fmla="*/ 2147483647 w 47"/>
                  <a:gd name="T19" fmla="*/ 2147483647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
                  <a:gd name="T31" fmla="*/ 0 h 42"/>
                  <a:gd name="T32" fmla="*/ 47 w 47"/>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 h="42">
                    <a:moveTo>
                      <a:pt x="1" y="27"/>
                    </a:moveTo>
                    <a:lnTo>
                      <a:pt x="5" y="30"/>
                    </a:lnTo>
                    <a:lnTo>
                      <a:pt x="34" y="42"/>
                    </a:lnTo>
                    <a:lnTo>
                      <a:pt x="47" y="13"/>
                    </a:lnTo>
                    <a:lnTo>
                      <a:pt x="17" y="0"/>
                    </a:lnTo>
                    <a:lnTo>
                      <a:pt x="21" y="3"/>
                    </a:lnTo>
                    <a:lnTo>
                      <a:pt x="0" y="27"/>
                    </a:lnTo>
                    <a:lnTo>
                      <a:pt x="3" y="30"/>
                    </a:lnTo>
                    <a:lnTo>
                      <a:pt x="5" y="30"/>
                    </a:lnTo>
                    <a:lnTo>
                      <a:pt x="1" y="27"/>
                    </a:lnTo>
                    <a:close/>
                  </a:path>
                </a:pathLst>
              </a:custGeom>
              <a:solidFill>
                <a:srgbClr val="000000"/>
              </a:solidFill>
              <a:ln w="9525">
                <a:noFill/>
                <a:round/>
                <a:headEnd/>
                <a:tailEnd/>
              </a:ln>
            </p:spPr>
            <p:txBody>
              <a:bodyPr>
                <a:prstTxWarp prst="textNoShape">
                  <a:avLst/>
                </a:prstTxWarp>
              </a:bodyPr>
              <a:lstStyle/>
              <a:p>
                <a:endParaRPr lang="en-US"/>
              </a:p>
            </p:txBody>
          </p:sp>
          <p:sp>
            <p:nvSpPr>
              <p:cNvPr id="62625" name="Freeform 207"/>
              <p:cNvSpPr>
                <a:spLocks/>
              </p:cNvSpPr>
              <p:nvPr/>
            </p:nvSpPr>
            <p:spPr bwMode="auto">
              <a:xfrm>
                <a:off x="7194550" y="5437188"/>
                <a:ext cx="26988" cy="14287"/>
              </a:xfrm>
              <a:custGeom>
                <a:avLst/>
                <a:gdLst>
                  <a:gd name="T0" fmla="*/ 0 w 46"/>
                  <a:gd name="T1" fmla="*/ 2147483647 h 44"/>
                  <a:gd name="T2" fmla="*/ 2147483647 w 46"/>
                  <a:gd name="T3" fmla="*/ 2147483647 h 44"/>
                  <a:gd name="T4" fmla="*/ 2147483647 w 46"/>
                  <a:gd name="T5" fmla="*/ 2147483647 h 44"/>
                  <a:gd name="T6" fmla="*/ 2147483647 w 46"/>
                  <a:gd name="T7" fmla="*/ 2147483647 h 44"/>
                  <a:gd name="T8" fmla="*/ 2147483647 w 46"/>
                  <a:gd name="T9" fmla="*/ 0 h 44"/>
                  <a:gd name="T10" fmla="*/ 2147483647 w 46"/>
                  <a:gd name="T11" fmla="*/ 2147483647 h 44"/>
                  <a:gd name="T12" fmla="*/ 0 w 46"/>
                  <a:gd name="T13" fmla="*/ 2147483647 h 44"/>
                  <a:gd name="T14" fmla="*/ 2147483647 w 46"/>
                  <a:gd name="T15" fmla="*/ 2147483647 h 44"/>
                  <a:gd name="T16" fmla="*/ 2147483647 w 46"/>
                  <a:gd name="T17" fmla="*/ 2147483647 h 44"/>
                  <a:gd name="T18" fmla="*/ 0 w 46"/>
                  <a:gd name="T19" fmla="*/ 2147483647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44"/>
                  <a:gd name="T32" fmla="*/ 46 w 46"/>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44">
                    <a:moveTo>
                      <a:pt x="0" y="21"/>
                    </a:moveTo>
                    <a:lnTo>
                      <a:pt x="3" y="25"/>
                    </a:lnTo>
                    <a:lnTo>
                      <a:pt x="26" y="44"/>
                    </a:lnTo>
                    <a:lnTo>
                      <a:pt x="46" y="20"/>
                    </a:lnTo>
                    <a:lnTo>
                      <a:pt x="23" y="0"/>
                    </a:lnTo>
                    <a:lnTo>
                      <a:pt x="26" y="4"/>
                    </a:lnTo>
                    <a:lnTo>
                      <a:pt x="0" y="21"/>
                    </a:lnTo>
                    <a:lnTo>
                      <a:pt x="1" y="23"/>
                    </a:lnTo>
                    <a:lnTo>
                      <a:pt x="2" y="25"/>
                    </a:lnTo>
                    <a:lnTo>
                      <a:pt x="0" y="21"/>
                    </a:lnTo>
                    <a:close/>
                  </a:path>
                </a:pathLst>
              </a:custGeom>
              <a:solidFill>
                <a:srgbClr val="000000"/>
              </a:solidFill>
              <a:ln w="9525">
                <a:noFill/>
                <a:round/>
                <a:headEnd/>
                <a:tailEnd/>
              </a:ln>
            </p:spPr>
            <p:txBody>
              <a:bodyPr>
                <a:prstTxWarp prst="textNoShape">
                  <a:avLst/>
                </a:prstTxWarp>
              </a:bodyPr>
              <a:lstStyle/>
              <a:p>
                <a:endParaRPr lang="en-US"/>
              </a:p>
            </p:txBody>
          </p:sp>
          <p:sp>
            <p:nvSpPr>
              <p:cNvPr id="62626" name="Freeform 208"/>
              <p:cNvSpPr>
                <a:spLocks/>
              </p:cNvSpPr>
              <p:nvPr/>
            </p:nvSpPr>
            <p:spPr bwMode="auto">
              <a:xfrm>
                <a:off x="7181850" y="5430838"/>
                <a:ext cx="26988" cy="12700"/>
              </a:xfrm>
              <a:custGeom>
                <a:avLst/>
                <a:gdLst>
                  <a:gd name="T0" fmla="*/ 0 w 47"/>
                  <a:gd name="T1" fmla="*/ 2147483647 h 44"/>
                  <a:gd name="T2" fmla="*/ 2147483647 w 47"/>
                  <a:gd name="T3" fmla="*/ 2147483647 h 44"/>
                  <a:gd name="T4" fmla="*/ 2147483647 w 47"/>
                  <a:gd name="T5" fmla="*/ 2147483647 h 44"/>
                  <a:gd name="T6" fmla="*/ 2147483647 w 47"/>
                  <a:gd name="T7" fmla="*/ 2147483647 h 44"/>
                  <a:gd name="T8" fmla="*/ 2147483647 w 47"/>
                  <a:gd name="T9" fmla="*/ 0 h 44"/>
                  <a:gd name="T10" fmla="*/ 2147483647 w 47"/>
                  <a:gd name="T11" fmla="*/ 2147483647 h 44"/>
                  <a:gd name="T12" fmla="*/ 0 w 47"/>
                  <a:gd name="T13" fmla="*/ 2147483647 h 44"/>
                  <a:gd name="T14" fmla="*/ 2147483647 w 47"/>
                  <a:gd name="T15" fmla="*/ 2147483647 h 44"/>
                  <a:gd name="T16" fmla="*/ 2147483647 w 47"/>
                  <a:gd name="T17" fmla="*/ 2147483647 h 44"/>
                  <a:gd name="T18" fmla="*/ 0 w 47"/>
                  <a:gd name="T19" fmla="*/ 2147483647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
                  <a:gd name="T31" fmla="*/ 0 h 44"/>
                  <a:gd name="T32" fmla="*/ 47 w 47"/>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 h="44">
                    <a:moveTo>
                      <a:pt x="0" y="15"/>
                    </a:moveTo>
                    <a:lnTo>
                      <a:pt x="2" y="17"/>
                    </a:lnTo>
                    <a:lnTo>
                      <a:pt x="21" y="44"/>
                    </a:lnTo>
                    <a:lnTo>
                      <a:pt x="47" y="27"/>
                    </a:lnTo>
                    <a:lnTo>
                      <a:pt x="29" y="0"/>
                    </a:lnTo>
                    <a:lnTo>
                      <a:pt x="32" y="2"/>
                    </a:lnTo>
                    <a:lnTo>
                      <a:pt x="0" y="15"/>
                    </a:lnTo>
                    <a:lnTo>
                      <a:pt x="1" y="16"/>
                    </a:lnTo>
                    <a:lnTo>
                      <a:pt x="2" y="17"/>
                    </a:lnTo>
                    <a:lnTo>
                      <a:pt x="0" y="15"/>
                    </a:lnTo>
                    <a:close/>
                  </a:path>
                </a:pathLst>
              </a:custGeom>
              <a:solidFill>
                <a:srgbClr val="000000"/>
              </a:solidFill>
              <a:ln w="9525">
                <a:noFill/>
                <a:round/>
                <a:headEnd/>
                <a:tailEnd/>
              </a:ln>
            </p:spPr>
            <p:txBody>
              <a:bodyPr>
                <a:prstTxWarp prst="textNoShape">
                  <a:avLst/>
                </a:prstTxWarp>
              </a:bodyPr>
              <a:lstStyle/>
              <a:p>
                <a:endParaRPr lang="en-US"/>
              </a:p>
            </p:txBody>
          </p:sp>
          <p:sp>
            <p:nvSpPr>
              <p:cNvPr id="62627" name="Freeform 209"/>
              <p:cNvSpPr>
                <a:spLocks/>
              </p:cNvSpPr>
              <p:nvPr/>
            </p:nvSpPr>
            <p:spPr bwMode="auto">
              <a:xfrm>
                <a:off x="7175500" y="5421313"/>
                <a:ext cx="25400" cy="14287"/>
              </a:xfrm>
              <a:custGeom>
                <a:avLst/>
                <a:gdLst>
                  <a:gd name="T0" fmla="*/ 0 w 46"/>
                  <a:gd name="T1" fmla="*/ 2147483647 h 47"/>
                  <a:gd name="T2" fmla="*/ 0 w 46"/>
                  <a:gd name="T3" fmla="*/ 2147483647 h 47"/>
                  <a:gd name="T4" fmla="*/ 2147483647 w 46"/>
                  <a:gd name="T5" fmla="*/ 2147483647 h 47"/>
                  <a:gd name="T6" fmla="*/ 2147483647 w 46"/>
                  <a:gd name="T7" fmla="*/ 2147483647 h 47"/>
                  <a:gd name="T8" fmla="*/ 2147483647 w 46"/>
                  <a:gd name="T9" fmla="*/ 0 h 47"/>
                  <a:gd name="T10" fmla="*/ 2147483647 w 46"/>
                  <a:gd name="T11" fmla="*/ 2147483647 h 47"/>
                  <a:gd name="T12" fmla="*/ 0 w 46"/>
                  <a:gd name="T13" fmla="*/ 2147483647 h 47"/>
                  <a:gd name="T14" fmla="*/ 0 w 46"/>
                  <a:gd name="T15" fmla="*/ 2147483647 h 47"/>
                  <a:gd name="T16" fmla="*/ 0 w 46"/>
                  <a:gd name="T17" fmla="*/ 2147483647 h 47"/>
                  <a:gd name="T18" fmla="*/ 0 w 46"/>
                  <a:gd name="T19" fmla="*/ 2147483647 h 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47"/>
                  <a:gd name="T32" fmla="*/ 46 w 46"/>
                  <a:gd name="T33" fmla="*/ 47 h 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47">
                    <a:moveTo>
                      <a:pt x="0" y="8"/>
                    </a:moveTo>
                    <a:lnTo>
                      <a:pt x="0" y="12"/>
                    </a:lnTo>
                    <a:lnTo>
                      <a:pt x="14" y="47"/>
                    </a:lnTo>
                    <a:lnTo>
                      <a:pt x="46" y="34"/>
                    </a:lnTo>
                    <a:lnTo>
                      <a:pt x="32" y="0"/>
                    </a:lnTo>
                    <a:lnTo>
                      <a:pt x="32" y="5"/>
                    </a:lnTo>
                    <a:lnTo>
                      <a:pt x="0" y="8"/>
                    </a:lnTo>
                    <a:lnTo>
                      <a:pt x="0" y="10"/>
                    </a:lnTo>
                    <a:lnTo>
                      <a:pt x="0" y="12"/>
                    </a:lnTo>
                    <a:lnTo>
                      <a:pt x="0" y="8"/>
                    </a:lnTo>
                    <a:close/>
                  </a:path>
                </a:pathLst>
              </a:custGeom>
              <a:solidFill>
                <a:srgbClr val="000000"/>
              </a:solidFill>
              <a:ln w="9525">
                <a:noFill/>
                <a:round/>
                <a:headEnd/>
                <a:tailEnd/>
              </a:ln>
            </p:spPr>
            <p:txBody>
              <a:bodyPr>
                <a:prstTxWarp prst="textNoShape">
                  <a:avLst/>
                </a:prstTxWarp>
              </a:bodyPr>
              <a:lstStyle/>
              <a:p>
                <a:endParaRPr lang="en-US"/>
              </a:p>
            </p:txBody>
          </p:sp>
          <p:sp>
            <p:nvSpPr>
              <p:cNvPr id="62628" name="Freeform 210"/>
              <p:cNvSpPr>
                <a:spLocks/>
              </p:cNvSpPr>
              <p:nvPr/>
            </p:nvSpPr>
            <p:spPr bwMode="auto">
              <a:xfrm>
                <a:off x="7167563" y="5394325"/>
                <a:ext cx="26987" cy="28575"/>
              </a:xfrm>
              <a:custGeom>
                <a:avLst/>
                <a:gdLst>
                  <a:gd name="T0" fmla="*/ 2147483647 w 43"/>
                  <a:gd name="T1" fmla="*/ 0 h 99"/>
                  <a:gd name="T2" fmla="*/ 2147483647 w 43"/>
                  <a:gd name="T3" fmla="*/ 2147483647 h 99"/>
                  <a:gd name="T4" fmla="*/ 2147483647 w 43"/>
                  <a:gd name="T5" fmla="*/ 2147483647 h 99"/>
                  <a:gd name="T6" fmla="*/ 2147483647 w 43"/>
                  <a:gd name="T7" fmla="*/ 2147483647 h 99"/>
                  <a:gd name="T8" fmla="*/ 2147483647 w 43"/>
                  <a:gd name="T9" fmla="*/ 2147483647 h 99"/>
                  <a:gd name="T10" fmla="*/ 2147483647 w 43"/>
                  <a:gd name="T11" fmla="*/ 2147483647 h 99"/>
                  <a:gd name="T12" fmla="*/ 2147483647 w 43"/>
                  <a:gd name="T13" fmla="*/ 0 h 99"/>
                  <a:gd name="T14" fmla="*/ 0 w 43"/>
                  <a:gd name="T15" fmla="*/ 2147483647 h 99"/>
                  <a:gd name="T16" fmla="*/ 2147483647 w 43"/>
                  <a:gd name="T17" fmla="*/ 2147483647 h 99"/>
                  <a:gd name="T18" fmla="*/ 2147483647 w 43"/>
                  <a:gd name="T19" fmla="*/ 0 h 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99"/>
                  <a:gd name="T32" fmla="*/ 43 w 43"/>
                  <a:gd name="T33" fmla="*/ 99 h 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99">
                    <a:moveTo>
                      <a:pt x="2" y="0"/>
                    </a:moveTo>
                    <a:lnTo>
                      <a:pt x="2" y="6"/>
                    </a:lnTo>
                    <a:lnTo>
                      <a:pt x="11" y="99"/>
                    </a:lnTo>
                    <a:lnTo>
                      <a:pt x="43" y="96"/>
                    </a:lnTo>
                    <a:lnTo>
                      <a:pt x="33" y="3"/>
                    </a:lnTo>
                    <a:lnTo>
                      <a:pt x="33" y="9"/>
                    </a:lnTo>
                    <a:lnTo>
                      <a:pt x="2" y="0"/>
                    </a:lnTo>
                    <a:lnTo>
                      <a:pt x="0" y="3"/>
                    </a:lnTo>
                    <a:lnTo>
                      <a:pt x="2" y="6"/>
                    </a:lnTo>
                    <a:lnTo>
                      <a:pt x="2" y="0"/>
                    </a:lnTo>
                    <a:close/>
                  </a:path>
                </a:pathLst>
              </a:custGeom>
              <a:solidFill>
                <a:srgbClr val="000000"/>
              </a:solidFill>
              <a:ln w="9525">
                <a:noFill/>
                <a:round/>
                <a:headEnd/>
                <a:tailEnd/>
              </a:ln>
            </p:spPr>
            <p:txBody>
              <a:bodyPr>
                <a:prstTxWarp prst="textNoShape">
                  <a:avLst/>
                </a:prstTxWarp>
              </a:bodyPr>
              <a:lstStyle/>
              <a:p>
                <a:endParaRPr lang="en-US"/>
              </a:p>
            </p:txBody>
          </p:sp>
          <p:sp>
            <p:nvSpPr>
              <p:cNvPr id="62629" name="Freeform 211"/>
              <p:cNvSpPr>
                <a:spLocks/>
              </p:cNvSpPr>
              <p:nvPr/>
            </p:nvSpPr>
            <p:spPr bwMode="auto">
              <a:xfrm>
                <a:off x="7167563" y="5383213"/>
                <a:ext cx="26987" cy="14287"/>
              </a:xfrm>
              <a:custGeom>
                <a:avLst/>
                <a:gdLst>
                  <a:gd name="T0" fmla="*/ 2147483647 w 42"/>
                  <a:gd name="T1" fmla="*/ 0 h 46"/>
                  <a:gd name="T2" fmla="*/ 2147483647 w 42"/>
                  <a:gd name="T3" fmla="*/ 2147483647 h 46"/>
                  <a:gd name="T4" fmla="*/ 0 w 42"/>
                  <a:gd name="T5" fmla="*/ 2147483647 h 46"/>
                  <a:gd name="T6" fmla="*/ 2147483647 w 42"/>
                  <a:gd name="T7" fmla="*/ 2147483647 h 46"/>
                  <a:gd name="T8" fmla="*/ 2147483647 w 42"/>
                  <a:gd name="T9" fmla="*/ 2147483647 h 46"/>
                  <a:gd name="T10" fmla="*/ 2147483647 w 42"/>
                  <a:gd name="T11" fmla="*/ 2147483647 h 46"/>
                  <a:gd name="T12" fmla="*/ 2147483647 w 42"/>
                  <a:gd name="T13" fmla="*/ 0 h 46"/>
                  <a:gd name="T14" fmla="*/ 0 60000 65536"/>
                  <a:gd name="T15" fmla="*/ 0 60000 65536"/>
                  <a:gd name="T16" fmla="*/ 0 60000 65536"/>
                  <a:gd name="T17" fmla="*/ 0 60000 65536"/>
                  <a:gd name="T18" fmla="*/ 0 60000 65536"/>
                  <a:gd name="T19" fmla="*/ 0 60000 65536"/>
                  <a:gd name="T20" fmla="*/ 0 60000 65536"/>
                  <a:gd name="T21" fmla="*/ 0 w 42"/>
                  <a:gd name="T22" fmla="*/ 0 h 46"/>
                  <a:gd name="T23" fmla="*/ 42 w 42"/>
                  <a:gd name="T24" fmla="*/ 46 h 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 h="46">
                    <a:moveTo>
                      <a:pt x="12" y="0"/>
                    </a:moveTo>
                    <a:lnTo>
                      <a:pt x="11" y="2"/>
                    </a:lnTo>
                    <a:lnTo>
                      <a:pt x="0" y="37"/>
                    </a:lnTo>
                    <a:lnTo>
                      <a:pt x="31" y="46"/>
                    </a:lnTo>
                    <a:lnTo>
                      <a:pt x="42" y="12"/>
                    </a:lnTo>
                    <a:lnTo>
                      <a:pt x="41" y="15"/>
                    </a:lnTo>
                    <a:lnTo>
                      <a:pt x="12" y="0"/>
                    </a:lnTo>
                    <a:close/>
                  </a:path>
                </a:pathLst>
              </a:custGeom>
              <a:solidFill>
                <a:srgbClr val="000000"/>
              </a:solidFill>
              <a:ln w="9525">
                <a:noFill/>
                <a:round/>
                <a:headEnd/>
                <a:tailEnd/>
              </a:ln>
            </p:spPr>
            <p:txBody>
              <a:bodyPr>
                <a:prstTxWarp prst="textNoShape">
                  <a:avLst/>
                </a:prstTxWarp>
              </a:bodyPr>
              <a:lstStyle/>
              <a:p>
                <a:endParaRPr lang="en-US"/>
              </a:p>
            </p:txBody>
          </p:sp>
          <p:sp>
            <p:nvSpPr>
              <p:cNvPr id="62630" name="Freeform 212"/>
              <p:cNvSpPr>
                <a:spLocks/>
              </p:cNvSpPr>
              <p:nvPr/>
            </p:nvSpPr>
            <p:spPr bwMode="auto">
              <a:xfrm>
                <a:off x="7175500" y="5368925"/>
                <a:ext cx="31750" cy="19050"/>
              </a:xfrm>
              <a:custGeom>
                <a:avLst/>
                <a:gdLst>
                  <a:gd name="T0" fmla="*/ 2147483647 w 54"/>
                  <a:gd name="T1" fmla="*/ 0 h 63"/>
                  <a:gd name="T2" fmla="*/ 2147483647 w 54"/>
                  <a:gd name="T3" fmla="*/ 0 h 63"/>
                  <a:gd name="T4" fmla="*/ 0 w 54"/>
                  <a:gd name="T5" fmla="*/ 2147483647 h 63"/>
                  <a:gd name="T6" fmla="*/ 2147483647 w 54"/>
                  <a:gd name="T7" fmla="*/ 2147483647 h 63"/>
                  <a:gd name="T8" fmla="*/ 2147483647 w 54"/>
                  <a:gd name="T9" fmla="*/ 2147483647 h 63"/>
                  <a:gd name="T10" fmla="*/ 2147483647 w 54"/>
                  <a:gd name="T11" fmla="*/ 2147483647 h 63"/>
                  <a:gd name="T12" fmla="*/ 2147483647 w 54"/>
                  <a:gd name="T13" fmla="*/ 0 h 63"/>
                  <a:gd name="T14" fmla="*/ 0 60000 65536"/>
                  <a:gd name="T15" fmla="*/ 0 60000 65536"/>
                  <a:gd name="T16" fmla="*/ 0 60000 65536"/>
                  <a:gd name="T17" fmla="*/ 0 60000 65536"/>
                  <a:gd name="T18" fmla="*/ 0 60000 65536"/>
                  <a:gd name="T19" fmla="*/ 0 60000 65536"/>
                  <a:gd name="T20" fmla="*/ 0 60000 65536"/>
                  <a:gd name="T21" fmla="*/ 0 w 54"/>
                  <a:gd name="T22" fmla="*/ 0 h 63"/>
                  <a:gd name="T23" fmla="*/ 54 w 54"/>
                  <a:gd name="T24" fmla="*/ 63 h 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63">
                    <a:moveTo>
                      <a:pt x="24" y="0"/>
                    </a:moveTo>
                    <a:lnTo>
                      <a:pt x="24" y="0"/>
                    </a:lnTo>
                    <a:lnTo>
                      <a:pt x="0" y="48"/>
                    </a:lnTo>
                    <a:lnTo>
                      <a:pt x="29" y="63"/>
                    </a:lnTo>
                    <a:lnTo>
                      <a:pt x="54" y="15"/>
                    </a:lnTo>
                    <a:lnTo>
                      <a:pt x="24" y="0"/>
                    </a:lnTo>
                    <a:close/>
                  </a:path>
                </a:pathLst>
              </a:custGeom>
              <a:solidFill>
                <a:srgbClr val="000000"/>
              </a:solidFill>
              <a:ln w="9525">
                <a:noFill/>
                <a:round/>
                <a:headEnd/>
                <a:tailEnd/>
              </a:ln>
            </p:spPr>
            <p:txBody>
              <a:bodyPr>
                <a:prstTxWarp prst="textNoShape">
                  <a:avLst/>
                </a:prstTxWarp>
              </a:bodyPr>
              <a:lstStyle/>
              <a:p>
                <a:endParaRPr lang="en-US"/>
              </a:p>
            </p:txBody>
          </p:sp>
          <p:sp>
            <p:nvSpPr>
              <p:cNvPr id="62631" name="Freeform 213"/>
              <p:cNvSpPr>
                <a:spLocks/>
              </p:cNvSpPr>
              <p:nvPr/>
            </p:nvSpPr>
            <p:spPr bwMode="auto">
              <a:xfrm>
                <a:off x="7188200" y="5354638"/>
                <a:ext cx="33338" cy="19050"/>
              </a:xfrm>
              <a:custGeom>
                <a:avLst/>
                <a:gdLst>
                  <a:gd name="T0" fmla="*/ 2147483647 w 56"/>
                  <a:gd name="T1" fmla="*/ 2147483647 h 62"/>
                  <a:gd name="T2" fmla="*/ 2147483647 w 56"/>
                  <a:gd name="T3" fmla="*/ 0 h 62"/>
                  <a:gd name="T4" fmla="*/ 0 w 56"/>
                  <a:gd name="T5" fmla="*/ 2147483647 h 62"/>
                  <a:gd name="T6" fmla="*/ 2147483647 w 56"/>
                  <a:gd name="T7" fmla="*/ 2147483647 h 62"/>
                  <a:gd name="T8" fmla="*/ 2147483647 w 56"/>
                  <a:gd name="T9" fmla="*/ 2147483647 h 62"/>
                  <a:gd name="T10" fmla="*/ 2147483647 w 56"/>
                  <a:gd name="T11" fmla="*/ 2147483647 h 62"/>
                  <a:gd name="T12" fmla="*/ 2147483647 w 56"/>
                  <a:gd name="T13" fmla="*/ 2147483647 h 62"/>
                  <a:gd name="T14" fmla="*/ 0 60000 65536"/>
                  <a:gd name="T15" fmla="*/ 0 60000 65536"/>
                  <a:gd name="T16" fmla="*/ 0 60000 65536"/>
                  <a:gd name="T17" fmla="*/ 0 60000 65536"/>
                  <a:gd name="T18" fmla="*/ 0 60000 65536"/>
                  <a:gd name="T19" fmla="*/ 0 60000 65536"/>
                  <a:gd name="T20" fmla="*/ 0 60000 65536"/>
                  <a:gd name="T21" fmla="*/ 0 w 56"/>
                  <a:gd name="T22" fmla="*/ 0 h 62"/>
                  <a:gd name="T23" fmla="*/ 56 w 56"/>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62">
                    <a:moveTo>
                      <a:pt x="27" y="1"/>
                    </a:moveTo>
                    <a:lnTo>
                      <a:pt x="27" y="0"/>
                    </a:lnTo>
                    <a:lnTo>
                      <a:pt x="0" y="47"/>
                    </a:lnTo>
                    <a:lnTo>
                      <a:pt x="30" y="62"/>
                    </a:lnTo>
                    <a:lnTo>
                      <a:pt x="56" y="14"/>
                    </a:lnTo>
                    <a:lnTo>
                      <a:pt x="56" y="13"/>
                    </a:lnTo>
                    <a:lnTo>
                      <a:pt x="27" y="1"/>
                    </a:lnTo>
                    <a:close/>
                  </a:path>
                </a:pathLst>
              </a:custGeom>
              <a:solidFill>
                <a:srgbClr val="000000"/>
              </a:solidFill>
              <a:ln w="9525">
                <a:noFill/>
                <a:round/>
                <a:headEnd/>
                <a:tailEnd/>
              </a:ln>
            </p:spPr>
            <p:txBody>
              <a:bodyPr>
                <a:prstTxWarp prst="textNoShape">
                  <a:avLst/>
                </a:prstTxWarp>
              </a:bodyPr>
              <a:lstStyle/>
              <a:p>
                <a:endParaRPr lang="en-US"/>
              </a:p>
            </p:txBody>
          </p:sp>
          <p:sp>
            <p:nvSpPr>
              <p:cNvPr id="62632" name="Freeform 214"/>
              <p:cNvSpPr>
                <a:spLocks/>
              </p:cNvSpPr>
              <p:nvPr/>
            </p:nvSpPr>
            <p:spPr bwMode="auto">
              <a:xfrm>
                <a:off x="7204075" y="5343525"/>
                <a:ext cx="25400" cy="15875"/>
              </a:xfrm>
              <a:custGeom>
                <a:avLst/>
                <a:gdLst>
                  <a:gd name="T0" fmla="*/ 2147483647 w 44"/>
                  <a:gd name="T1" fmla="*/ 0 h 49"/>
                  <a:gd name="T2" fmla="*/ 2147483647 w 44"/>
                  <a:gd name="T3" fmla="*/ 2147483647 h 49"/>
                  <a:gd name="T4" fmla="*/ 0 w 44"/>
                  <a:gd name="T5" fmla="*/ 2147483647 h 49"/>
                  <a:gd name="T6" fmla="*/ 2147483647 w 44"/>
                  <a:gd name="T7" fmla="*/ 2147483647 h 49"/>
                  <a:gd name="T8" fmla="*/ 2147483647 w 44"/>
                  <a:gd name="T9" fmla="*/ 2147483647 h 49"/>
                  <a:gd name="T10" fmla="*/ 2147483647 w 44"/>
                  <a:gd name="T11" fmla="*/ 2147483647 h 49"/>
                  <a:gd name="T12" fmla="*/ 2147483647 w 44"/>
                  <a:gd name="T13" fmla="*/ 0 h 49"/>
                  <a:gd name="T14" fmla="*/ 2147483647 w 44"/>
                  <a:gd name="T15" fmla="*/ 2147483647 h 49"/>
                  <a:gd name="T16" fmla="*/ 2147483647 w 44"/>
                  <a:gd name="T17" fmla="*/ 2147483647 h 49"/>
                  <a:gd name="T18" fmla="*/ 2147483647 w 44"/>
                  <a:gd name="T19" fmla="*/ 0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9"/>
                  <a:gd name="T32" fmla="*/ 44 w 44"/>
                  <a:gd name="T33" fmla="*/ 49 h 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9">
                    <a:moveTo>
                      <a:pt x="17" y="0"/>
                    </a:moveTo>
                    <a:lnTo>
                      <a:pt x="15" y="5"/>
                    </a:lnTo>
                    <a:lnTo>
                      <a:pt x="0" y="37"/>
                    </a:lnTo>
                    <a:lnTo>
                      <a:pt x="29" y="49"/>
                    </a:lnTo>
                    <a:lnTo>
                      <a:pt x="44" y="17"/>
                    </a:lnTo>
                    <a:lnTo>
                      <a:pt x="42" y="22"/>
                    </a:lnTo>
                    <a:lnTo>
                      <a:pt x="17" y="0"/>
                    </a:lnTo>
                    <a:lnTo>
                      <a:pt x="16" y="3"/>
                    </a:lnTo>
                    <a:lnTo>
                      <a:pt x="15" y="5"/>
                    </a:lnTo>
                    <a:lnTo>
                      <a:pt x="17" y="0"/>
                    </a:lnTo>
                    <a:close/>
                  </a:path>
                </a:pathLst>
              </a:custGeom>
              <a:solidFill>
                <a:srgbClr val="000000"/>
              </a:solidFill>
              <a:ln w="9525">
                <a:noFill/>
                <a:round/>
                <a:headEnd/>
                <a:tailEnd/>
              </a:ln>
            </p:spPr>
            <p:txBody>
              <a:bodyPr>
                <a:prstTxWarp prst="textNoShape">
                  <a:avLst/>
                </a:prstTxWarp>
              </a:bodyPr>
              <a:lstStyle/>
              <a:p>
                <a:endParaRPr lang="en-US"/>
              </a:p>
            </p:txBody>
          </p:sp>
          <p:sp>
            <p:nvSpPr>
              <p:cNvPr id="62633" name="Freeform 215"/>
              <p:cNvSpPr>
                <a:spLocks/>
              </p:cNvSpPr>
              <p:nvPr/>
            </p:nvSpPr>
            <p:spPr bwMode="auto">
              <a:xfrm>
                <a:off x="7215188" y="5327650"/>
                <a:ext cx="41275" cy="23813"/>
              </a:xfrm>
              <a:custGeom>
                <a:avLst/>
                <a:gdLst>
                  <a:gd name="T0" fmla="*/ 2147483647 w 72"/>
                  <a:gd name="T1" fmla="*/ 0 h 75"/>
                  <a:gd name="T2" fmla="*/ 2147483647 w 72"/>
                  <a:gd name="T3" fmla="*/ 2147483647 h 75"/>
                  <a:gd name="T4" fmla="*/ 0 w 72"/>
                  <a:gd name="T5" fmla="*/ 2147483647 h 75"/>
                  <a:gd name="T6" fmla="*/ 2147483647 w 72"/>
                  <a:gd name="T7" fmla="*/ 2147483647 h 75"/>
                  <a:gd name="T8" fmla="*/ 2147483647 w 72"/>
                  <a:gd name="T9" fmla="*/ 2147483647 h 75"/>
                  <a:gd name="T10" fmla="*/ 2147483647 w 72"/>
                  <a:gd name="T11" fmla="*/ 2147483647 h 75"/>
                  <a:gd name="T12" fmla="*/ 2147483647 w 72"/>
                  <a:gd name="T13" fmla="*/ 0 h 75"/>
                  <a:gd name="T14" fmla="*/ 0 60000 65536"/>
                  <a:gd name="T15" fmla="*/ 0 60000 65536"/>
                  <a:gd name="T16" fmla="*/ 0 60000 65536"/>
                  <a:gd name="T17" fmla="*/ 0 60000 65536"/>
                  <a:gd name="T18" fmla="*/ 0 60000 65536"/>
                  <a:gd name="T19" fmla="*/ 0 60000 65536"/>
                  <a:gd name="T20" fmla="*/ 0 60000 65536"/>
                  <a:gd name="T21" fmla="*/ 0 w 72"/>
                  <a:gd name="T22" fmla="*/ 0 h 75"/>
                  <a:gd name="T23" fmla="*/ 72 w 72"/>
                  <a:gd name="T24" fmla="*/ 75 h 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 h="75">
                    <a:moveTo>
                      <a:pt x="49" y="0"/>
                    </a:moveTo>
                    <a:lnTo>
                      <a:pt x="48" y="1"/>
                    </a:lnTo>
                    <a:lnTo>
                      <a:pt x="0" y="53"/>
                    </a:lnTo>
                    <a:lnTo>
                      <a:pt x="25" y="75"/>
                    </a:lnTo>
                    <a:lnTo>
                      <a:pt x="72" y="23"/>
                    </a:lnTo>
                    <a:lnTo>
                      <a:pt x="71" y="24"/>
                    </a:lnTo>
                    <a:lnTo>
                      <a:pt x="49" y="0"/>
                    </a:lnTo>
                    <a:close/>
                  </a:path>
                </a:pathLst>
              </a:custGeom>
              <a:solidFill>
                <a:srgbClr val="000000"/>
              </a:solidFill>
              <a:ln w="9525">
                <a:noFill/>
                <a:round/>
                <a:headEnd/>
                <a:tailEnd/>
              </a:ln>
            </p:spPr>
            <p:txBody>
              <a:bodyPr>
                <a:prstTxWarp prst="textNoShape">
                  <a:avLst/>
                </a:prstTxWarp>
              </a:bodyPr>
              <a:lstStyle/>
              <a:p>
                <a:endParaRPr lang="en-US"/>
              </a:p>
            </p:txBody>
          </p:sp>
          <p:sp>
            <p:nvSpPr>
              <p:cNvPr id="62634" name="Freeform 216"/>
              <p:cNvSpPr>
                <a:spLocks/>
              </p:cNvSpPr>
              <p:nvPr/>
            </p:nvSpPr>
            <p:spPr bwMode="auto">
              <a:xfrm>
                <a:off x="7243763" y="5313363"/>
                <a:ext cx="42862" cy="22225"/>
              </a:xfrm>
              <a:custGeom>
                <a:avLst/>
                <a:gdLst>
                  <a:gd name="T0" fmla="*/ 2147483647 w 78"/>
                  <a:gd name="T1" fmla="*/ 0 h 73"/>
                  <a:gd name="T2" fmla="*/ 2147483647 w 78"/>
                  <a:gd name="T3" fmla="*/ 2147483647 h 73"/>
                  <a:gd name="T4" fmla="*/ 0 w 78"/>
                  <a:gd name="T5" fmla="*/ 2147483647 h 73"/>
                  <a:gd name="T6" fmla="*/ 2147483647 w 78"/>
                  <a:gd name="T7" fmla="*/ 2147483647 h 73"/>
                  <a:gd name="T8" fmla="*/ 2147483647 w 78"/>
                  <a:gd name="T9" fmla="*/ 2147483647 h 73"/>
                  <a:gd name="T10" fmla="*/ 2147483647 w 78"/>
                  <a:gd name="T11" fmla="*/ 2147483647 h 73"/>
                  <a:gd name="T12" fmla="*/ 2147483647 w 78"/>
                  <a:gd name="T13" fmla="*/ 0 h 73"/>
                  <a:gd name="T14" fmla="*/ 0 60000 65536"/>
                  <a:gd name="T15" fmla="*/ 0 60000 65536"/>
                  <a:gd name="T16" fmla="*/ 0 60000 65536"/>
                  <a:gd name="T17" fmla="*/ 0 60000 65536"/>
                  <a:gd name="T18" fmla="*/ 0 60000 65536"/>
                  <a:gd name="T19" fmla="*/ 0 60000 65536"/>
                  <a:gd name="T20" fmla="*/ 0 60000 65536"/>
                  <a:gd name="T21" fmla="*/ 0 w 78"/>
                  <a:gd name="T22" fmla="*/ 0 h 73"/>
                  <a:gd name="T23" fmla="*/ 78 w 78"/>
                  <a:gd name="T24" fmla="*/ 73 h 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8" h="73">
                    <a:moveTo>
                      <a:pt x="59" y="0"/>
                    </a:moveTo>
                    <a:lnTo>
                      <a:pt x="56" y="1"/>
                    </a:lnTo>
                    <a:lnTo>
                      <a:pt x="0" y="49"/>
                    </a:lnTo>
                    <a:lnTo>
                      <a:pt x="22" y="73"/>
                    </a:lnTo>
                    <a:lnTo>
                      <a:pt x="78" y="25"/>
                    </a:lnTo>
                    <a:lnTo>
                      <a:pt x="76" y="27"/>
                    </a:lnTo>
                    <a:lnTo>
                      <a:pt x="59" y="0"/>
                    </a:lnTo>
                    <a:close/>
                  </a:path>
                </a:pathLst>
              </a:custGeom>
              <a:solidFill>
                <a:srgbClr val="000000"/>
              </a:solidFill>
              <a:ln w="9525">
                <a:noFill/>
                <a:round/>
                <a:headEnd/>
                <a:tailEnd/>
              </a:ln>
            </p:spPr>
            <p:txBody>
              <a:bodyPr>
                <a:prstTxWarp prst="textNoShape">
                  <a:avLst/>
                </a:prstTxWarp>
              </a:bodyPr>
              <a:lstStyle/>
              <a:p>
                <a:endParaRPr lang="en-US"/>
              </a:p>
            </p:txBody>
          </p:sp>
          <p:sp>
            <p:nvSpPr>
              <p:cNvPr id="62635" name="Freeform 217"/>
              <p:cNvSpPr>
                <a:spLocks/>
              </p:cNvSpPr>
              <p:nvPr/>
            </p:nvSpPr>
            <p:spPr bwMode="auto">
              <a:xfrm>
                <a:off x="7277100" y="5307013"/>
                <a:ext cx="28575" cy="14287"/>
              </a:xfrm>
              <a:custGeom>
                <a:avLst/>
                <a:gdLst>
                  <a:gd name="T0" fmla="*/ 2147483647 w 52"/>
                  <a:gd name="T1" fmla="*/ 0 h 52"/>
                  <a:gd name="T2" fmla="*/ 2147483647 w 52"/>
                  <a:gd name="T3" fmla="*/ 2147483647 h 52"/>
                  <a:gd name="T4" fmla="*/ 0 w 52"/>
                  <a:gd name="T5" fmla="*/ 2147483647 h 52"/>
                  <a:gd name="T6" fmla="*/ 2147483647 w 52"/>
                  <a:gd name="T7" fmla="*/ 2147483647 h 52"/>
                  <a:gd name="T8" fmla="*/ 2147483647 w 52"/>
                  <a:gd name="T9" fmla="*/ 2147483647 h 52"/>
                  <a:gd name="T10" fmla="*/ 2147483647 w 52"/>
                  <a:gd name="T11" fmla="*/ 2147483647 h 52"/>
                  <a:gd name="T12" fmla="*/ 2147483647 w 52"/>
                  <a:gd name="T13" fmla="*/ 0 h 52"/>
                  <a:gd name="T14" fmla="*/ 0 60000 65536"/>
                  <a:gd name="T15" fmla="*/ 0 60000 65536"/>
                  <a:gd name="T16" fmla="*/ 0 60000 65536"/>
                  <a:gd name="T17" fmla="*/ 0 60000 65536"/>
                  <a:gd name="T18" fmla="*/ 0 60000 65536"/>
                  <a:gd name="T19" fmla="*/ 0 60000 65536"/>
                  <a:gd name="T20" fmla="*/ 0 60000 65536"/>
                  <a:gd name="T21" fmla="*/ 0 w 52"/>
                  <a:gd name="T22" fmla="*/ 0 h 52"/>
                  <a:gd name="T23" fmla="*/ 52 w 52"/>
                  <a:gd name="T24" fmla="*/ 52 h 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52">
                    <a:moveTo>
                      <a:pt x="36" y="0"/>
                    </a:moveTo>
                    <a:lnTo>
                      <a:pt x="35" y="1"/>
                    </a:lnTo>
                    <a:lnTo>
                      <a:pt x="0" y="25"/>
                    </a:lnTo>
                    <a:lnTo>
                      <a:pt x="17" y="52"/>
                    </a:lnTo>
                    <a:lnTo>
                      <a:pt x="52" y="28"/>
                    </a:lnTo>
                    <a:lnTo>
                      <a:pt x="51" y="30"/>
                    </a:lnTo>
                    <a:lnTo>
                      <a:pt x="36" y="0"/>
                    </a:lnTo>
                    <a:close/>
                  </a:path>
                </a:pathLst>
              </a:custGeom>
              <a:solidFill>
                <a:srgbClr val="000000"/>
              </a:solidFill>
              <a:ln w="9525">
                <a:noFill/>
                <a:round/>
                <a:headEnd/>
                <a:tailEnd/>
              </a:ln>
            </p:spPr>
            <p:txBody>
              <a:bodyPr>
                <a:prstTxWarp prst="textNoShape">
                  <a:avLst/>
                </a:prstTxWarp>
              </a:bodyPr>
              <a:lstStyle/>
              <a:p>
                <a:endParaRPr lang="en-US"/>
              </a:p>
            </p:txBody>
          </p:sp>
          <p:sp>
            <p:nvSpPr>
              <p:cNvPr id="62636" name="Freeform 218"/>
              <p:cNvSpPr>
                <a:spLocks/>
              </p:cNvSpPr>
              <p:nvPr/>
            </p:nvSpPr>
            <p:spPr bwMode="auto">
              <a:xfrm>
                <a:off x="7297738" y="5299075"/>
                <a:ext cx="30162" cy="15875"/>
              </a:xfrm>
              <a:custGeom>
                <a:avLst/>
                <a:gdLst>
                  <a:gd name="T0" fmla="*/ 2147483647 w 54"/>
                  <a:gd name="T1" fmla="*/ 0 h 52"/>
                  <a:gd name="T2" fmla="*/ 2147483647 w 54"/>
                  <a:gd name="T3" fmla="*/ 2147483647 h 52"/>
                  <a:gd name="T4" fmla="*/ 0 w 54"/>
                  <a:gd name="T5" fmla="*/ 2147483647 h 52"/>
                  <a:gd name="T6" fmla="*/ 2147483647 w 54"/>
                  <a:gd name="T7" fmla="*/ 2147483647 h 52"/>
                  <a:gd name="T8" fmla="*/ 2147483647 w 54"/>
                  <a:gd name="T9" fmla="*/ 2147483647 h 52"/>
                  <a:gd name="T10" fmla="*/ 2147483647 w 54"/>
                  <a:gd name="T11" fmla="*/ 2147483647 h 52"/>
                  <a:gd name="T12" fmla="*/ 2147483647 w 54"/>
                  <a:gd name="T13" fmla="*/ 0 h 52"/>
                  <a:gd name="T14" fmla="*/ 2147483647 w 54"/>
                  <a:gd name="T15" fmla="*/ 2147483647 h 52"/>
                  <a:gd name="T16" fmla="*/ 2147483647 w 54"/>
                  <a:gd name="T17" fmla="*/ 2147483647 h 52"/>
                  <a:gd name="T18" fmla="*/ 2147483647 w 54"/>
                  <a:gd name="T19" fmla="*/ 0 h 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
                  <a:gd name="T31" fmla="*/ 0 h 52"/>
                  <a:gd name="T32" fmla="*/ 54 w 54"/>
                  <a:gd name="T33" fmla="*/ 52 h 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 h="52">
                    <a:moveTo>
                      <a:pt x="42" y="0"/>
                    </a:moveTo>
                    <a:lnTo>
                      <a:pt x="40" y="1"/>
                    </a:lnTo>
                    <a:lnTo>
                      <a:pt x="0" y="22"/>
                    </a:lnTo>
                    <a:lnTo>
                      <a:pt x="15" y="52"/>
                    </a:lnTo>
                    <a:lnTo>
                      <a:pt x="54" y="31"/>
                    </a:lnTo>
                    <a:lnTo>
                      <a:pt x="52" y="32"/>
                    </a:lnTo>
                    <a:lnTo>
                      <a:pt x="42" y="0"/>
                    </a:lnTo>
                    <a:lnTo>
                      <a:pt x="41" y="1"/>
                    </a:lnTo>
                    <a:lnTo>
                      <a:pt x="40" y="1"/>
                    </a:lnTo>
                    <a:lnTo>
                      <a:pt x="42" y="0"/>
                    </a:lnTo>
                    <a:close/>
                  </a:path>
                </a:pathLst>
              </a:custGeom>
              <a:solidFill>
                <a:srgbClr val="000000"/>
              </a:solidFill>
              <a:ln w="9525">
                <a:noFill/>
                <a:round/>
                <a:headEnd/>
                <a:tailEnd/>
              </a:ln>
            </p:spPr>
            <p:txBody>
              <a:bodyPr>
                <a:prstTxWarp prst="textNoShape">
                  <a:avLst/>
                </a:prstTxWarp>
              </a:bodyPr>
              <a:lstStyle/>
              <a:p>
                <a:endParaRPr lang="en-US"/>
              </a:p>
            </p:txBody>
          </p:sp>
          <p:sp>
            <p:nvSpPr>
              <p:cNvPr id="62637" name="Freeform 219"/>
              <p:cNvSpPr>
                <a:spLocks/>
              </p:cNvSpPr>
              <p:nvPr/>
            </p:nvSpPr>
            <p:spPr bwMode="auto">
              <a:xfrm>
                <a:off x="7321550" y="5294313"/>
                <a:ext cx="46038" cy="14287"/>
              </a:xfrm>
              <a:custGeom>
                <a:avLst/>
                <a:gdLst>
                  <a:gd name="T0" fmla="*/ 2147483647 w 79"/>
                  <a:gd name="T1" fmla="*/ 0 h 54"/>
                  <a:gd name="T2" fmla="*/ 2147483647 w 79"/>
                  <a:gd name="T3" fmla="*/ 0 h 54"/>
                  <a:gd name="T4" fmla="*/ 0 w 79"/>
                  <a:gd name="T5" fmla="*/ 2147483647 h 54"/>
                  <a:gd name="T6" fmla="*/ 2147483647 w 79"/>
                  <a:gd name="T7" fmla="*/ 2147483647 h 54"/>
                  <a:gd name="T8" fmla="*/ 2147483647 w 79"/>
                  <a:gd name="T9" fmla="*/ 2147483647 h 54"/>
                  <a:gd name="T10" fmla="*/ 2147483647 w 79"/>
                  <a:gd name="T11" fmla="*/ 2147483647 h 54"/>
                  <a:gd name="T12" fmla="*/ 2147483647 w 79"/>
                  <a:gd name="T13" fmla="*/ 0 h 54"/>
                  <a:gd name="T14" fmla="*/ 2147483647 w 79"/>
                  <a:gd name="T15" fmla="*/ 0 h 54"/>
                  <a:gd name="T16" fmla="*/ 2147483647 w 79"/>
                  <a:gd name="T17" fmla="*/ 0 h 54"/>
                  <a:gd name="T18" fmla="*/ 2147483647 w 79"/>
                  <a:gd name="T19" fmla="*/ 0 h 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
                  <a:gd name="T31" fmla="*/ 0 h 54"/>
                  <a:gd name="T32" fmla="*/ 79 w 79"/>
                  <a:gd name="T33" fmla="*/ 54 h 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 h="54">
                    <a:moveTo>
                      <a:pt x="75" y="0"/>
                    </a:moveTo>
                    <a:lnTo>
                      <a:pt x="70" y="0"/>
                    </a:lnTo>
                    <a:lnTo>
                      <a:pt x="0" y="22"/>
                    </a:lnTo>
                    <a:lnTo>
                      <a:pt x="10" y="54"/>
                    </a:lnTo>
                    <a:lnTo>
                      <a:pt x="79" y="32"/>
                    </a:lnTo>
                    <a:lnTo>
                      <a:pt x="75" y="32"/>
                    </a:lnTo>
                    <a:lnTo>
                      <a:pt x="75" y="0"/>
                    </a:lnTo>
                    <a:lnTo>
                      <a:pt x="72" y="0"/>
                    </a:lnTo>
                    <a:lnTo>
                      <a:pt x="70" y="0"/>
                    </a:lnTo>
                    <a:lnTo>
                      <a:pt x="75" y="0"/>
                    </a:lnTo>
                    <a:close/>
                  </a:path>
                </a:pathLst>
              </a:custGeom>
              <a:solidFill>
                <a:srgbClr val="000000"/>
              </a:solidFill>
              <a:ln w="9525">
                <a:noFill/>
                <a:round/>
                <a:headEnd/>
                <a:tailEnd/>
              </a:ln>
            </p:spPr>
            <p:txBody>
              <a:bodyPr>
                <a:prstTxWarp prst="textNoShape">
                  <a:avLst/>
                </a:prstTxWarp>
              </a:bodyPr>
              <a:lstStyle/>
              <a:p>
                <a:endParaRPr lang="en-US"/>
              </a:p>
            </p:txBody>
          </p:sp>
          <p:sp>
            <p:nvSpPr>
              <p:cNvPr id="62638" name="Freeform 220"/>
              <p:cNvSpPr>
                <a:spLocks/>
              </p:cNvSpPr>
              <p:nvPr/>
            </p:nvSpPr>
            <p:spPr bwMode="auto">
              <a:xfrm>
                <a:off x="7362825" y="5292725"/>
                <a:ext cx="39688" cy="11113"/>
              </a:xfrm>
              <a:custGeom>
                <a:avLst/>
                <a:gdLst>
                  <a:gd name="T0" fmla="*/ 2147483647 w 68"/>
                  <a:gd name="T1" fmla="*/ 0 h 34"/>
                  <a:gd name="T2" fmla="*/ 2147483647 w 68"/>
                  <a:gd name="T3" fmla="*/ 0 h 34"/>
                  <a:gd name="T4" fmla="*/ 0 w 68"/>
                  <a:gd name="T5" fmla="*/ 2147483647 h 34"/>
                  <a:gd name="T6" fmla="*/ 0 w 68"/>
                  <a:gd name="T7" fmla="*/ 2147483647 h 34"/>
                  <a:gd name="T8" fmla="*/ 2147483647 w 68"/>
                  <a:gd name="T9" fmla="*/ 2147483647 h 34"/>
                  <a:gd name="T10" fmla="*/ 2147483647 w 68"/>
                  <a:gd name="T11" fmla="*/ 2147483647 h 34"/>
                  <a:gd name="T12" fmla="*/ 2147483647 w 68"/>
                  <a:gd name="T13" fmla="*/ 0 h 34"/>
                  <a:gd name="T14" fmla="*/ 0 60000 65536"/>
                  <a:gd name="T15" fmla="*/ 0 60000 65536"/>
                  <a:gd name="T16" fmla="*/ 0 60000 65536"/>
                  <a:gd name="T17" fmla="*/ 0 60000 65536"/>
                  <a:gd name="T18" fmla="*/ 0 60000 65536"/>
                  <a:gd name="T19" fmla="*/ 0 60000 65536"/>
                  <a:gd name="T20" fmla="*/ 0 60000 65536"/>
                  <a:gd name="T21" fmla="*/ 0 w 68"/>
                  <a:gd name="T22" fmla="*/ 0 h 34"/>
                  <a:gd name="T23" fmla="*/ 68 w 68"/>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8" h="34">
                    <a:moveTo>
                      <a:pt x="68" y="0"/>
                    </a:moveTo>
                    <a:lnTo>
                      <a:pt x="67" y="0"/>
                    </a:lnTo>
                    <a:lnTo>
                      <a:pt x="0" y="2"/>
                    </a:lnTo>
                    <a:lnTo>
                      <a:pt x="0" y="34"/>
                    </a:lnTo>
                    <a:lnTo>
                      <a:pt x="67" y="32"/>
                    </a:lnTo>
                    <a:lnTo>
                      <a:pt x="65" y="32"/>
                    </a:lnTo>
                    <a:lnTo>
                      <a:pt x="68" y="0"/>
                    </a:lnTo>
                    <a:close/>
                  </a:path>
                </a:pathLst>
              </a:custGeom>
              <a:solidFill>
                <a:srgbClr val="000000"/>
              </a:solidFill>
              <a:ln w="9525">
                <a:noFill/>
                <a:round/>
                <a:headEnd/>
                <a:tailEnd/>
              </a:ln>
            </p:spPr>
            <p:txBody>
              <a:bodyPr>
                <a:prstTxWarp prst="textNoShape">
                  <a:avLst/>
                </a:prstTxWarp>
              </a:bodyPr>
              <a:lstStyle/>
              <a:p>
                <a:endParaRPr lang="en-US"/>
              </a:p>
            </p:txBody>
          </p:sp>
          <p:sp>
            <p:nvSpPr>
              <p:cNvPr id="62639" name="Freeform 221"/>
              <p:cNvSpPr>
                <a:spLocks/>
              </p:cNvSpPr>
              <p:nvPr/>
            </p:nvSpPr>
            <p:spPr bwMode="auto">
              <a:xfrm>
                <a:off x="7402513" y="5292725"/>
                <a:ext cx="20637" cy="11113"/>
              </a:xfrm>
              <a:custGeom>
                <a:avLst/>
                <a:gdLst>
                  <a:gd name="T0" fmla="*/ 2147483647 w 37"/>
                  <a:gd name="T1" fmla="*/ 2147483647 h 35"/>
                  <a:gd name="T2" fmla="*/ 2147483647 w 37"/>
                  <a:gd name="T3" fmla="*/ 2147483647 h 35"/>
                  <a:gd name="T4" fmla="*/ 2147483647 w 37"/>
                  <a:gd name="T5" fmla="*/ 0 h 35"/>
                  <a:gd name="T6" fmla="*/ 0 w 37"/>
                  <a:gd name="T7" fmla="*/ 2147483647 h 35"/>
                  <a:gd name="T8" fmla="*/ 2147483647 w 37"/>
                  <a:gd name="T9" fmla="*/ 2147483647 h 35"/>
                  <a:gd name="T10" fmla="*/ 2147483647 w 37"/>
                  <a:gd name="T11" fmla="*/ 2147483647 h 35"/>
                  <a:gd name="T12" fmla="*/ 2147483647 w 37"/>
                  <a:gd name="T13" fmla="*/ 2147483647 h 35"/>
                  <a:gd name="T14" fmla="*/ 0 60000 65536"/>
                  <a:gd name="T15" fmla="*/ 0 60000 65536"/>
                  <a:gd name="T16" fmla="*/ 0 60000 65536"/>
                  <a:gd name="T17" fmla="*/ 0 60000 65536"/>
                  <a:gd name="T18" fmla="*/ 0 60000 65536"/>
                  <a:gd name="T19" fmla="*/ 0 60000 65536"/>
                  <a:gd name="T20" fmla="*/ 0 60000 65536"/>
                  <a:gd name="T21" fmla="*/ 0 w 37"/>
                  <a:gd name="T22" fmla="*/ 0 h 35"/>
                  <a:gd name="T23" fmla="*/ 37 w 37"/>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35">
                    <a:moveTo>
                      <a:pt x="37" y="3"/>
                    </a:moveTo>
                    <a:lnTo>
                      <a:pt x="35" y="3"/>
                    </a:lnTo>
                    <a:lnTo>
                      <a:pt x="3" y="0"/>
                    </a:lnTo>
                    <a:lnTo>
                      <a:pt x="0" y="32"/>
                    </a:lnTo>
                    <a:lnTo>
                      <a:pt x="32" y="35"/>
                    </a:lnTo>
                    <a:lnTo>
                      <a:pt x="30" y="35"/>
                    </a:lnTo>
                    <a:lnTo>
                      <a:pt x="37" y="3"/>
                    </a:lnTo>
                    <a:close/>
                  </a:path>
                </a:pathLst>
              </a:custGeom>
              <a:solidFill>
                <a:srgbClr val="000000"/>
              </a:solidFill>
              <a:ln w="9525">
                <a:noFill/>
                <a:round/>
                <a:headEnd/>
                <a:tailEnd/>
              </a:ln>
            </p:spPr>
            <p:txBody>
              <a:bodyPr>
                <a:prstTxWarp prst="textNoShape">
                  <a:avLst/>
                </a:prstTxWarp>
              </a:bodyPr>
              <a:lstStyle/>
              <a:p>
                <a:endParaRPr lang="en-US"/>
              </a:p>
            </p:txBody>
          </p:sp>
          <p:sp>
            <p:nvSpPr>
              <p:cNvPr id="62640" name="Freeform 222"/>
              <p:cNvSpPr>
                <a:spLocks/>
              </p:cNvSpPr>
              <p:nvPr/>
            </p:nvSpPr>
            <p:spPr bwMode="auto">
              <a:xfrm>
                <a:off x="7416800" y="5294313"/>
                <a:ext cx="25400" cy="11112"/>
              </a:xfrm>
              <a:custGeom>
                <a:avLst/>
                <a:gdLst>
                  <a:gd name="T0" fmla="*/ 2147483647 w 40"/>
                  <a:gd name="T1" fmla="*/ 2147483647 h 40"/>
                  <a:gd name="T2" fmla="*/ 2147483647 w 40"/>
                  <a:gd name="T3" fmla="*/ 2147483647 h 40"/>
                  <a:gd name="T4" fmla="*/ 2147483647 w 40"/>
                  <a:gd name="T5" fmla="*/ 0 h 40"/>
                  <a:gd name="T6" fmla="*/ 0 w 40"/>
                  <a:gd name="T7" fmla="*/ 2147483647 h 40"/>
                  <a:gd name="T8" fmla="*/ 2147483647 w 40"/>
                  <a:gd name="T9" fmla="*/ 2147483647 h 40"/>
                  <a:gd name="T10" fmla="*/ 2147483647 w 40"/>
                  <a:gd name="T11" fmla="*/ 2147483647 h 40"/>
                  <a:gd name="T12" fmla="*/ 2147483647 w 40"/>
                  <a:gd name="T13" fmla="*/ 2147483647 h 40"/>
                  <a:gd name="T14" fmla="*/ 0 60000 65536"/>
                  <a:gd name="T15" fmla="*/ 0 60000 65536"/>
                  <a:gd name="T16" fmla="*/ 0 60000 65536"/>
                  <a:gd name="T17" fmla="*/ 0 60000 65536"/>
                  <a:gd name="T18" fmla="*/ 0 60000 65536"/>
                  <a:gd name="T19" fmla="*/ 0 60000 65536"/>
                  <a:gd name="T20" fmla="*/ 0 60000 65536"/>
                  <a:gd name="T21" fmla="*/ 0 w 40"/>
                  <a:gd name="T22" fmla="*/ 0 h 40"/>
                  <a:gd name="T23" fmla="*/ 40 w 40"/>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40">
                    <a:moveTo>
                      <a:pt x="40" y="9"/>
                    </a:moveTo>
                    <a:lnTo>
                      <a:pt x="38" y="8"/>
                    </a:lnTo>
                    <a:lnTo>
                      <a:pt x="7" y="0"/>
                    </a:lnTo>
                    <a:lnTo>
                      <a:pt x="0" y="32"/>
                    </a:lnTo>
                    <a:lnTo>
                      <a:pt x="30" y="40"/>
                    </a:lnTo>
                    <a:lnTo>
                      <a:pt x="28" y="38"/>
                    </a:lnTo>
                    <a:lnTo>
                      <a:pt x="40" y="9"/>
                    </a:lnTo>
                    <a:close/>
                  </a:path>
                </a:pathLst>
              </a:custGeom>
              <a:solidFill>
                <a:srgbClr val="000000"/>
              </a:solidFill>
              <a:ln w="9525">
                <a:noFill/>
                <a:round/>
                <a:headEnd/>
                <a:tailEnd/>
              </a:ln>
            </p:spPr>
            <p:txBody>
              <a:bodyPr>
                <a:prstTxWarp prst="textNoShape">
                  <a:avLst/>
                </a:prstTxWarp>
              </a:bodyPr>
              <a:lstStyle/>
              <a:p>
                <a:endParaRPr lang="en-US"/>
              </a:p>
            </p:txBody>
          </p:sp>
          <p:sp>
            <p:nvSpPr>
              <p:cNvPr id="62641" name="Freeform 223"/>
              <p:cNvSpPr>
                <a:spLocks/>
              </p:cNvSpPr>
              <p:nvPr/>
            </p:nvSpPr>
            <p:spPr bwMode="auto">
              <a:xfrm>
                <a:off x="7434263" y="5295900"/>
                <a:ext cx="41275" cy="15875"/>
              </a:xfrm>
              <a:custGeom>
                <a:avLst/>
                <a:gdLst>
                  <a:gd name="T0" fmla="*/ 2147483647 w 70"/>
                  <a:gd name="T1" fmla="*/ 2147483647 h 51"/>
                  <a:gd name="T2" fmla="*/ 2147483647 w 70"/>
                  <a:gd name="T3" fmla="*/ 2147483647 h 51"/>
                  <a:gd name="T4" fmla="*/ 2147483647 w 70"/>
                  <a:gd name="T5" fmla="*/ 0 h 51"/>
                  <a:gd name="T6" fmla="*/ 0 w 70"/>
                  <a:gd name="T7" fmla="*/ 2147483647 h 51"/>
                  <a:gd name="T8" fmla="*/ 2147483647 w 70"/>
                  <a:gd name="T9" fmla="*/ 2147483647 h 51"/>
                  <a:gd name="T10" fmla="*/ 2147483647 w 70"/>
                  <a:gd name="T11" fmla="*/ 2147483647 h 51"/>
                  <a:gd name="T12" fmla="*/ 2147483647 w 70"/>
                  <a:gd name="T13" fmla="*/ 2147483647 h 51"/>
                  <a:gd name="T14" fmla="*/ 2147483647 w 70"/>
                  <a:gd name="T15" fmla="*/ 2147483647 h 51"/>
                  <a:gd name="T16" fmla="*/ 2147483647 w 70"/>
                  <a:gd name="T17" fmla="*/ 2147483647 h 51"/>
                  <a:gd name="T18" fmla="*/ 2147483647 w 70"/>
                  <a:gd name="T19" fmla="*/ 2147483647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0"/>
                  <a:gd name="T31" fmla="*/ 0 h 51"/>
                  <a:gd name="T32" fmla="*/ 70 w 70"/>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0" h="51">
                    <a:moveTo>
                      <a:pt x="70" y="23"/>
                    </a:moveTo>
                    <a:lnTo>
                      <a:pt x="67" y="22"/>
                    </a:lnTo>
                    <a:lnTo>
                      <a:pt x="12" y="0"/>
                    </a:lnTo>
                    <a:lnTo>
                      <a:pt x="0" y="29"/>
                    </a:lnTo>
                    <a:lnTo>
                      <a:pt x="55" y="51"/>
                    </a:lnTo>
                    <a:lnTo>
                      <a:pt x="52" y="50"/>
                    </a:lnTo>
                    <a:lnTo>
                      <a:pt x="70" y="23"/>
                    </a:lnTo>
                    <a:lnTo>
                      <a:pt x="68" y="22"/>
                    </a:lnTo>
                    <a:lnTo>
                      <a:pt x="67" y="22"/>
                    </a:lnTo>
                    <a:lnTo>
                      <a:pt x="70" y="23"/>
                    </a:lnTo>
                    <a:close/>
                  </a:path>
                </a:pathLst>
              </a:custGeom>
              <a:solidFill>
                <a:srgbClr val="000000"/>
              </a:solidFill>
              <a:ln w="9525">
                <a:noFill/>
                <a:round/>
                <a:headEnd/>
                <a:tailEnd/>
              </a:ln>
            </p:spPr>
            <p:txBody>
              <a:bodyPr>
                <a:prstTxWarp prst="textNoShape">
                  <a:avLst/>
                </a:prstTxWarp>
              </a:bodyPr>
              <a:lstStyle/>
              <a:p>
                <a:endParaRPr lang="en-US"/>
              </a:p>
            </p:txBody>
          </p:sp>
          <p:sp>
            <p:nvSpPr>
              <p:cNvPr id="62642" name="Freeform 224"/>
              <p:cNvSpPr>
                <a:spLocks/>
              </p:cNvSpPr>
              <p:nvPr/>
            </p:nvSpPr>
            <p:spPr bwMode="auto">
              <a:xfrm>
                <a:off x="7464425" y="5303838"/>
                <a:ext cx="41275" cy="17462"/>
              </a:xfrm>
              <a:custGeom>
                <a:avLst/>
                <a:gdLst>
                  <a:gd name="T0" fmla="*/ 2147483647 w 73"/>
                  <a:gd name="T1" fmla="*/ 2147483647 h 63"/>
                  <a:gd name="T2" fmla="*/ 2147483647 w 73"/>
                  <a:gd name="T3" fmla="*/ 2147483647 h 63"/>
                  <a:gd name="T4" fmla="*/ 2147483647 w 73"/>
                  <a:gd name="T5" fmla="*/ 0 h 63"/>
                  <a:gd name="T6" fmla="*/ 0 w 73"/>
                  <a:gd name="T7" fmla="*/ 2147483647 h 63"/>
                  <a:gd name="T8" fmla="*/ 2147483647 w 73"/>
                  <a:gd name="T9" fmla="*/ 2147483647 h 63"/>
                  <a:gd name="T10" fmla="*/ 2147483647 w 73"/>
                  <a:gd name="T11" fmla="*/ 2147483647 h 63"/>
                  <a:gd name="T12" fmla="*/ 2147483647 w 73"/>
                  <a:gd name="T13" fmla="*/ 2147483647 h 63"/>
                  <a:gd name="T14" fmla="*/ 0 60000 65536"/>
                  <a:gd name="T15" fmla="*/ 0 60000 65536"/>
                  <a:gd name="T16" fmla="*/ 0 60000 65536"/>
                  <a:gd name="T17" fmla="*/ 0 60000 65536"/>
                  <a:gd name="T18" fmla="*/ 0 60000 65536"/>
                  <a:gd name="T19" fmla="*/ 0 60000 65536"/>
                  <a:gd name="T20" fmla="*/ 0 60000 65536"/>
                  <a:gd name="T21" fmla="*/ 0 w 73"/>
                  <a:gd name="T22" fmla="*/ 0 h 63"/>
                  <a:gd name="T23" fmla="*/ 73 w 73"/>
                  <a:gd name="T24" fmla="*/ 63 h 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 h="63">
                    <a:moveTo>
                      <a:pt x="73" y="37"/>
                    </a:moveTo>
                    <a:lnTo>
                      <a:pt x="70" y="36"/>
                    </a:lnTo>
                    <a:lnTo>
                      <a:pt x="18" y="0"/>
                    </a:lnTo>
                    <a:lnTo>
                      <a:pt x="0" y="27"/>
                    </a:lnTo>
                    <a:lnTo>
                      <a:pt x="53" y="63"/>
                    </a:lnTo>
                    <a:lnTo>
                      <a:pt x="51" y="61"/>
                    </a:lnTo>
                    <a:lnTo>
                      <a:pt x="73" y="37"/>
                    </a:lnTo>
                    <a:close/>
                  </a:path>
                </a:pathLst>
              </a:custGeom>
              <a:solidFill>
                <a:srgbClr val="000000"/>
              </a:solidFill>
              <a:ln w="9525">
                <a:noFill/>
                <a:round/>
                <a:headEnd/>
                <a:tailEnd/>
              </a:ln>
            </p:spPr>
            <p:txBody>
              <a:bodyPr>
                <a:prstTxWarp prst="textNoShape">
                  <a:avLst/>
                </a:prstTxWarp>
              </a:bodyPr>
              <a:lstStyle/>
              <a:p>
                <a:endParaRPr lang="en-US"/>
              </a:p>
            </p:txBody>
          </p:sp>
          <p:sp>
            <p:nvSpPr>
              <p:cNvPr id="62643" name="Freeform 225"/>
              <p:cNvSpPr>
                <a:spLocks/>
              </p:cNvSpPr>
              <p:nvPr/>
            </p:nvSpPr>
            <p:spPr bwMode="auto">
              <a:xfrm>
                <a:off x="7493000" y="5313363"/>
                <a:ext cx="41275" cy="20637"/>
              </a:xfrm>
              <a:custGeom>
                <a:avLst/>
                <a:gdLst>
                  <a:gd name="T0" fmla="*/ 2147483647 w 72"/>
                  <a:gd name="T1" fmla="*/ 2147483647 h 70"/>
                  <a:gd name="T2" fmla="*/ 2147483647 w 72"/>
                  <a:gd name="T3" fmla="*/ 2147483647 h 70"/>
                  <a:gd name="T4" fmla="*/ 2147483647 w 72"/>
                  <a:gd name="T5" fmla="*/ 0 h 70"/>
                  <a:gd name="T6" fmla="*/ 0 w 72"/>
                  <a:gd name="T7" fmla="*/ 2147483647 h 70"/>
                  <a:gd name="T8" fmla="*/ 2147483647 w 72"/>
                  <a:gd name="T9" fmla="*/ 2147483647 h 70"/>
                  <a:gd name="T10" fmla="*/ 2147483647 w 72"/>
                  <a:gd name="T11" fmla="*/ 2147483647 h 70"/>
                  <a:gd name="T12" fmla="*/ 2147483647 w 72"/>
                  <a:gd name="T13" fmla="*/ 2147483647 h 70"/>
                  <a:gd name="T14" fmla="*/ 0 60000 65536"/>
                  <a:gd name="T15" fmla="*/ 0 60000 65536"/>
                  <a:gd name="T16" fmla="*/ 0 60000 65536"/>
                  <a:gd name="T17" fmla="*/ 0 60000 65536"/>
                  <a:gd name="T18" fmla="*/ 0 60000 65536"/>
                  <a:gd name="T19" fmla="*/ 0 60000 65536"/>
                  <a:gd name="T20" fmla="*/ 0 60000 65536"/>
                  <a:gd name="T21" fmla="*/ 0 w 72"/>
                  <a:gd name="T22" fmla="*/ 0 h 70"/>
                  <a:gd name="T23" fmla="*/ 72 w 72"/>
                  <a:gd name="T24" fmla="*/ 70 h 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 h="70">
                    <a:moveTo>
                      <a:pt x="72" y="46"/>
                    </a:moveTo>
                    <a:lnTo>
                      <a:pt x="70" y="45"/>
                    </a:lnTo>
                    <a:lnTo>
                      <a:pt x="22" y="0"/>
                    </a:lnTo>
                    <a:lnTo>
                      <a:pt x="0" y="24"/>
                    </a:lnTo>
                    <a:lnTo>
                      <a:pt x="48" y="70"/>
                    </a:lnTo>
                    <a:lnTo>
                      <a:pt x="47" y="68"/>
                    </a:lnTo>
                    <a:lnTo>
                      <a:pt x="72" y="46"/>
                    </a:lnTo>
                    <a:close/>
                  </a:path>
                </a:pathLst>
              </a:custGeom>
              <a:solidFill>
                <a:srgbClr val="000000"/>
              </a:solidFill>
              <a:ln w="9525">
                <a:noFill/>
                <a:round/>
                <a:headEnd/>
                <a:tailEnd/>
              </a:ln>
            </p:spPr>
            <p:txBody>
              <a:bodyPr>
                <a:prstTxWarp prst="textNoShape">
                  <a:avLst/>
                </a:prstTxWarp>
              </a:bodyPr>
              <a:lstStyle/>
              <a:p>
                <a:endParaRPr lang="en-US"/>
              </a:p>
            </p:txBody>
          </p:sp>
          <p:sp>
            <p:nvSpPr>
              <p:cNvPr id="62644" name="Freeform 226"/>
              <p:cNvSpPr>
                <a:spLocks/>
              </p:cNvSpPr>
              <p:nvPr/>
            </p:nvSpPr>
            <p:spPr bwMode="auto">
              <a:xfrm>
                <a:off x="7519988" y="5327650"/>
                <a:ext cx="46037" cy="23813"/>
              </a:xfrm>
              <a:custGeom>
                <a:avLst/>
                <a:gdLst>
                  <a:gd name="T0" fmla="*/ 2147483647 w 78"/>
                  <a:gd name="T1" fmla="*/ 2147483647 h 77"/>
                  <a:gd name="T2" fmla="*/ 2147483647 w 78"/>
                  <a:gd name="T3" fmla="*/ 2147483647 h 77"/>
                  <a:gd name="T4" fmla="*/ 2147483647 w 78"/>
                  <a:gd name="T5" fmla="*/ 0 h 77"/>
                  <a:gd name="T6" fmla="*/ 0 w 78"/>
                  <a:gd name="T7" fmla="*/ 2147483647 h 77"/>
                  <a:gd name="T8" fmla="*/ 2147483647 w 78"/>
                  <a:gd name="T9" fmla="*/ 2147483647 h 77"/>
                  <a:gd name="T10" fmla="*/ 2147483647 w 78"/>
                  <a:gd name="T11" fmla="*/ 2147483647 h 77"/>
                  <a:gd name="T12" fmla="*/ 2147483647 w 78"/>
                  <a:gd name="T13" fmla="*/ 2147483647 h 77"/>
                  <a:gd name="T14" fmla="*/ 2147483647 w 78"/>
                  <a:gd name="T15" fmla="*/ 2147483647 h 77"/>
                  <a:gd name="T16" fmla="*/ 2147483647 w 78"/>
                  <a:gd name="T17" fmla="*/ 2147483647 h 77"/>
                  <a:gd name="T18" fmla="*/ 2147483647 w 78"/>
                  <a:gd name="T19" fmla="*/ 2147483647 h 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8"/>
                  <a:gd name="T31" fmla="*/ 0 h 77"/>
                  <a:gd name="T32" fmla="*/ 78 w 78"/>
                  <a:gd name="T33" fmla="*/ 77 h 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8" h="77">
                    <a:moveTo>
                      <a:pt x="78" y="59"/>
                    </a:moveTo>
                    <a:lnTo>
                      <a:pt x="76" y="55"/>
                    </a:lnTo>
                    <a:lnTo>
                      <a:pt x="25" y="0"/>
                    </a:lnTo>
                    <a:lnTo>
                      <a:pt x="0" y="22"/>
                    </a:lnTo>
                    <a:lnTo>
                      <a:pt x="52" y="77"/>
                    </a:lnTo>
                    <a:lnTo>
                      <a:pt x="49" y="74"/>
                    </a:lnTo>
                    <a:lnTo>
                      <a:pt x="78" y="59"/>
                    </a:lnTo>
                    <a:lnTo>
                      <a:pt x="77" y="58"/>
                    </a:lnTo>
                    <a:lnTo>
                      <a:pt x="76" y="55"/>
                    </a:lnTo>
                    <a:lnTo>
                      <a:pt x="78" y="59"/>
                    </a:lnTo>
                    <a:close/>
                  </a:path>
                </a:pathLst>
              </a:custGeom>
              <a:solidFill>
                <a:srgbClr val="000000"/>
              </a:solidFill>
              <a:ln w="9525">
                <a:noFill/>
                <a:round/>
                <a:headEnd/>
                <a:tailEnd/>
              </a:ln>
            </p:spPr>
            <p:txBody>
              <a:bodyPr>
                <a:prstTxWarp prst="textNoShape">
                  <a:avLst/>
                </a:prstTxWarp>
              </a:bodyPr>
              <a:lstStyle/>
              <a:p>
                <a:endParaRPr lang="en-US"/>
              </a:p>
            </p:txBody>
          </p:sp>
          <p:sp>
            <p:nvSpPr>
              <p:cNvPr id="62645" name="Freeform 227"/>
              <p:cNvSpPr>
                <a:spLocks/>
              </p:cNvSpPr>
              <p:nvPr/>
            </p:nvSpPr>
            <p:spPr bwMode="auto">
              <a:xfrm>
                <a:off x="7548563" y="5345113"/>
                <a:ext cx="39687" cy="30162"/>
              </a:xfrm>
              <a:custGeom>
                <a:avLst/>
                <a:gdLst>
                  <a:gd name="T0" fmla="*/ 2147483647 w 70"/>
                  <a:gd name="T1" fmla="*/ 2147483647 h 99"/>
                  <a:gd name="T2" fmla="*/ 2147483647 w 70"/>
                  <a:gd name="T3" fmla="*/ 2147483647 h 99"/>
                  <a:gd name="T4" fmla="*/ 2147483647 w 70"/>
                  <a:gd name="T5" fmla="*/ 0 h 99"/>
                  <a:gd name="T6" fmla="*/ 0 w 70"/>
                  <a:gd name="T7" fmla="*/ 2147483647 h 99"/>
                  <a:gd name="T8" fmla="*/ 2147483647 w 70"/>
                  <a:gd name="T9" fmla="*/ 2147483647 h 99"/>
                  <a:gd name="T10" fmla="*/ 2147483647 w 70"/>
                  <a:gd name="T11" fmla="*/ 2147483647 h 99"/>
                  <a:gd name="T12" fmla="*/ 2147483647 w 70"/>
                  <a:gd name="T13" fmla="*/ 2147483647 h 99"/>
                  <a:gd name="T14" fmla="*/ 0 60000 65536"/>
                  <a:gd name="T15" fmla="*/ 0 60000 65536"/>
                  <a:gd name="T16" fmla="*/ 0 60000 65536"/>
                  <a:gd name="T17" fmla="*/ 0 60000 65536"/>
                  <a:gd name="T18" fmla="*/ 0 60000 65536"/>
                  <a:gd name="T19" fmla="*/ 0 60000 65536"/>
                  <a:gd name="T20" fmla="*/ 0 60000 65536"/>
                  <a:gd name="T21" fmla="*/ 0 w 70"/>
                  <a:gd name="T22" fmla="*/ 0 h 99"/>
                  <a:gd name="T23" fmla="*/ 70 w 7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99">
                    <a:moveTo>
                      <a:pt x="70" y="84"/>
                    </a:moveTo>
                    <a:lnTo>
                      <a:pt x="70" y="84"/>
                    </a:lnTo>
                    <a:lnTo>
                      <a:pt x="29" y="0"/>
                    </a:lnTo>
                    <a:lnTo>
                      <a:pt x="0" y="15"/>
                    </a:lnTo>
                    <a:lnTo>
                      <a:pt x="40" y="99"/>
                    </a:lnTo>
                    <a:lnTo>
                      <a:pt x="70" y="84"/>
                    </a:lnTo>
                    <a:close/>
                  </a:path>
                </a:pathLst>
              </a:custGeom>
              <a:solidFill>
                <a:srgbClr val="000000"/>
              </a:solidFill>
              <a:ln w="9525">
                <a:noFill/>
                <a:round/>
                <a:headEnd/>
                <a:tailEnd/>
              </a:ln>
            </p:spPr>
            <p:txBody>
              <a:bodyPr>
                <a:prstTxWarp prst="textNoShape">
                  <a:avLst/>
                </a:prstTxWarp>
              </a:bodyPr>
              <a:lstStyle/>
              <a:p>
                <a:endParaRPr lang="en-US"/>
              </a:p>
            </p:txBody>
          </p:sp>
          <p:sp>
            <p:nvSpPr>
              <p:cNvPr id="62646" name="Freeform 228"/>
              <p:cNvSpPr>
                <a:spLocks/>
              </p:cNvSpPr>
              <p:nvPr/>
            </p:nvSpPr>
            <p:spPr bwMode="auto">
              <a:xfrm>
                <a:off x="7572375" y="5370513"/>
                <a:ext cx="30163" cy="19050"/>
              </a:xfrm>
              <a:custGeom>
                <a:avLst/>
                <a:gdLst>
                  <a:gd name="T0" fmla="*/ 2147483647 w 55"/>
                  <a:gd name="T1" fmla="*/ 2147483647 h 65"/>
                  <a:gd name="T2" fmla="*/ 2147483647 w 55"/>
                  <a:gd name="T3" fmla="*/ 2147483647 h 65"/>
                  <a:gd name="T4" fmla="*/ 2147483647 w 55"/>
                  <a:gd name="T5" fmla="*/ 0 h 65"/>
                  <a:gd name="T6" fmla="*/ 0 w 55"/>
                  <a:gd name="T7" fmla="*/ 2147483647 h 65"/>
                  <a:gd name="T8" fmla="*/ 2147483647 w 55"/>
                  <a:gd name="T9" fmla="*/ 2147483647 h 65"/>
                  <a:gd name="T10" fmla="*/ 2147483647 w 55"/>
                  <a:gd name="T11" fmla="*/ 2147483647 h 65"/>
                  <a:gd name="T12" fmla="*/ 2147483647 w 55"/>
                  <a:gd name="T13" fmla="*/ 2147483647 h 65"/>
                  <a:gd name="T14" fmla="*/ 0 60000 65536"/>
                  <a:gd name="T15" fmla="*/ 0 60000 65536"/>
                  <a:gd name="T16" fmla="*/ 0 60000 65536"/>
                  <a:gd name="T17" fmla="*/ 0 60000 65536"/>
                  <a:gd name="T18" fmla="*/ 0 60000 65536"/>
                  <a:gd name="T19" fmla="*/ 0 60000 65536"/>
                  <a:gd name="T20" fmla="*/ 0 60000 65536"/>
                  <a:gd name="T21" fmla="*/ 0 w 55"/>
                  <a:gd name="T22" fmla="*/ 0 h 65"/>
                  <a:gd name="T23" fmla="*/ 55 w 55"/>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 h="65">
                    <a:moveTo>
                      <a:pt x="55" y="53"/>
                    </a:moveTo>
                    <a:lnTo>
                      <a:pt x="54" y="50"/>
                    </a:lnTo>
                    <a:lnTo>
                      <a:pt x="30" y="0"/>
                    </a:lnTo>
                    <a:lnTo>
                      <a:pt x="0" y="15"/>
                    </a:lnTo>
                    <a:lnTo>
                      <a:pt x="25" y="65"/>
                    </a:lnTo>
                    <a:lnTo>
                      <a:pt x="24" y="63"/>
                    </a:lnTo>
                    <a:lnTo>
                      <a:pt x="55" y="53"/>
                    </a:lnTo>
                    <a:close/>
                  </a:path>
                </a:pathLst>
              </a:custGeom>
              <a:solidFill>
                <a:srgbClr val="000000"/>
              </a:solidFill>
              <a:ln w="9525">
                <a:noFill/>
                <a:round/>
                <a:headEnd/>
                <a:tailEnd/>
              </a:ln>
            </p:spPr>
            <p:txBody>
              <a:bodyPr>
                <a:prstTxWarp prst="textNoShape">
                  <a:avLst/>
                </a:prstTxWarp>
              </a:bodyPr>
              <a:lstStyle/>
              <a:p>
                <a:endParaRPr lang="en-US"/>
              </a:p>
            </p:txBody>
          </p:sp>
          <p:sp>
            <p:nvSpPr>
              <p:cNvPr id="62647" name="Freeform 229"/>
              <p:cNvSpPr>
                <a:spLocks/>
              </p:cNvSpPr>
              <p:nvPr/>
            </p:nvSpPr>
            <p:spPr bwMode="auto">
              <a:xfrm>
                <a:off x="7586663" y="5384800"/>
                <a:ext cx="23812" cy="14288"/>
              </a:xfrm>
              <a:custGeom>
                <a:avLst/>
                <a:gdLst>
                  <a:gd name="T0" fmla="*/ 2147483647 w 44"/>
                  <a:gd name="T1" fmla="*/ 2147483647 h 45"/>
                  <a:gd name="T2" fmla="*/ 2147483647 w 44"/>
                  <a:gd name="T3" fmla="*/ 2147483647 h 45"/>
                  <a:gd name="T4" fmla="*/ 2147483647 w 44"/>
                  <a:gd name="T5" fmla="*/ 0 h 45"/>
                  <a:gd name="T6" fmla="*/ 0 w 44"/>
                  <a:gd name="T7" fmla="*/ 2147483647 h 45"/>
                  <a:gd name="T8" fmla="*/ 2147483647 w 44"/>
                  <a:gd name="T9" fmla="*/ 2147483647 h 45"/>
                  <a:gd name="T10" fmla="*/ 2147483647 w 44"/>
                  <a:gd name="T11" fmla="*/ 2147483647 h 45"/>
                  <a:gd name="T12" fmla="*/ 2147483647 w 44"/>
                  <a:gd name="T13" fmla="*/ 2147483647 h 45"/>
                  <a:gd name="T14" fmla="*/ 2147483647 w 44"/>
                  <a:gd name="T15" fmla="*/ 2147483647 h 45"/>
                  <a:gd name="T16" fmla="*/ 2147483647 w 44"/>
                  <a:gd name="T17" fmla="*/ 2147483647 h 45"/>
                  <a:gd name="T18" fmla="*/ 2147483647 w 44"/>
                  <a:gd name="T19" fmla="*/ 2147483647 h 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5"/>
                  <a:gd name="T32" fmla="*/ 44 w 44"/>
                  <a:gd name="T33" fmla="*/ 45 h 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5">
                    <a:moveTo>
                      <a:pt x="42" y="40"/>
                    </a:moveTo>
                    <a:lnTo>
                      <a:pt x="42" y="35"/>
                    </a:lnTo>
                    <a:lnTo>
                      <a:pt x="31" y="0"/>
                    </a:lnTo>
                    <a:lnTo>
                      <a:pt x="0" y="10"/>
                    </a:lnTo>
                    <a:lnTo>
                      <a:pt x="11" y="45"/>
                    </a:lnTo>
                    <a:lnTo>
                      <a:pt x="11" y="40"/>
                    </a:lnTo>
                    <a:lnTo>
                      <a:pt x="42" y="40"/>
                    </a:lnTo>
                    <a:lnTo>
                      <a:pt x="44" y="39"/>
                    </a:lnTo>
                    <a:lnTo>
                      <a:pt x="42" y="35"/>
                    </a:lnTo>
                    <a:lnTo>
                      <a:pt x="42" y="40"/>
                    </a:lnTo>
                    <a:close/>
                  </a:path>
                </a:pathLst>
              </a:custGeom>
              <a:solidFill>
                <a:srgbClr val="000000"/>
              </a:solidFill>
              <a:ln w="9525">
                <a:noFill/>
                <a:round/>
                <a:headEnd/>
                <a:tailEnd/>
              </a:ln>
            </p:spPr>
            <p:txBody>
              <a:bodyPr>
                <a:prstTxWarp prst="textNoShape">
                  <a:avLst/>
                </a:prstTxWarp>
              </a:bodyPr>
              <a:lstStyle/>
              <a:p>
                <a:endParaRPr lang="en-US"/>
              </a:p>
            </p:txBody>
          </p:sp>
          <p:sp>
            <p:nvSpPr>
              <p:cNvPr id="62648" name="Freeform 230"/>
              <p:cNvSpPr>
                <a:spLocks/>
              </p:cNvSpPr>
              <p:nvPr/>
            </p:nvSpPr>
            <p:spPr bwMode="auto">
              <a:xfrm>
                <a:off x="7589838" y="5399088"/>
                <a:ext cx="20637" cy="14287"/>
              </a:xfrm>
              <a:custGeom>
                <a:avLst/>
                <a:gdLst>
                  <a:gd name="T0" fmla="*/ 2147483647 w 34"/>
                  <a:gd name="T1" fmla="*/ 2147483647 h 54"/>
                  <a:gd name="T2" fmla="*/ 2147483647 w 34"/>
                  <a:gd name="T3" fmla="*/ 2147483647 h 54"/>
                  <a:gd name="T4" fmla="*/ 2147483647 w 34"/>
                  <a:gd name="T5" fmla="*/ 0 h 54"/>
                  <a:gd name="T6" fmla="*/ 2147483647 w 34"/>
                  <a:gd name="T7" fmla="*/ 0 h 54"/>
                  <a:gd name="T8" fmla="*/ 0 w 34"/>
                  <a:gd name="T9" fmla="*/ 2147483647 h 54"/>
                  <a:gd name="T10" fmla="*/ 0 w 34"/>
                  <a:gd name="T11" fmla="*/ 2147483647 h 54"/>
                  <a:gd name="T12" fmla="*/ 2147483647 w 34"/>
                  <a:gd name="T13" fmla="*/ 2147483647 h 54"/>
                  <a:gd name="T14" fmla="*/ 0 60000 65536"/>
                  <a:gd name="T15" fmla="*/ 0 60000 65536"/>
                  <a:gd name="T16" fmla="*/ 0 60000 65536"/>
                  <a:gd name="T17" fmla="*/ 0 60000 65536"/>
                  <a:gd name="T18" fmla="*/ 0 60000 65536"/>
                  <a:gd name="T19" fmla="*/ 0 60000 65536"/>
                  <a:gd name="T20" fmla="*/ 0 60000 65536"/>
                  <a:gd name="T21" fmla="*/ 0 w 34"/>
                  <a:gd name="T22" fmla="*/ 0 h 54"/>
                  <a:gd name="T23" fmla="*/ 34 w 34"/>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54">
                    <a:moveTo>
                      <a:pt x="32" y="54"/>
                    </a:moveTo>
                    <a:lnTo>
                      <a:pt x="32" y="51"/>
                    </a:lnTo>
                    <a:lnTo>
                      <a:pt x="34" y="0"/>
                    </a:lnTo>
                    <a:lnTo>
                      <a:pt x="3" y="0"/>
                    </a:lnTo>
                    <a:lnTo>
                      <a:pt x="0" y="51"/>
                    </a:lnTo>
                    <a:lnTo>
                      <a:pt x="0" y="49"/>
                    </a:lnTo>
                    <a:lnTo>
                      <a:pt x="32" y="54"/>
                    </a:lnTo>
                    <a:close/>
                  </a:path>
                </a:pathLst>
              </a:custGeom>
              <a:solidFill>
                <a:srgbClr val="000000"/>
              </a:solidFill>
              <a:ln w="9525">
                <a:noFill/>
                <a:round/>
                <a:headEnd/>
                <a:tailEnd/>
              </a:ln>
            </p:spPr>
            <p:txBody>
              <a:bodyPr>
                <a:prstTxWarp prst="textNoShape">
                  <a:avLst/>
                </a:prstTxWarp>
              </a:bodyPr>
              <a:lstStyle/>
              <a:p>
                <a:endParaRPr lang="en-US"/>
              </a:p>
            </p:txBody>
          </p:sp>
          <p:sp>
            <p:nvSpPr>
              <p:cNvPr id="62649" name="Freeform 231"/>
              <p:cNvSpPr>
                <a:spLocks/>
              </p:cNvSpPr>
              <p:nvPr/>
            </p:nvSpPr>
            <p:spPr bwMode="auto">
              <a:xfrm>
                <a:off x="7586663" y="5413375"/>
                <a:ext cx="22225" cy="14288"/>
              </a:xfrm>
              <a:custGeom>
                <a:avLst/>
                <a:gdLst>
                  <a:gd name="T0" fmla="*/ 2147483647 w 39"/>
                  <a:gd name="T1" fmla="*/ 2147483647 h 50"/>
                  <a:gd name="T2" fmla="*/ 2147483647 w 39"/>
                  <a:gd name="T3" fmla="*/ 2147483647 h 50"/>
                  <a:gd name="T4" fmla="*/ 2147483647 w 39"/>
                  <a:gd name="T5" fmla="*/ 2147483647 h 50"/>
                  <a:gd name="T6" fmla="*/ 2147483647 w 39"/>
                  <a:gd name="T7" fmla="*/ 0 h 50"/>
                  <a:gd name="T8" fmla="*/ 0 w 39"/>
                  <a:gd name="T9" fmla="*/ 2147483647 h 50"/>
                  <a:gd name="T10" fmla="*/ 0 w 39"/>
                  <a:gd name="T11" fmla="*/ 2147483647 h 50"/>
                  <a:gd name="T12" fmla="*/ 2147483647 w 39"/>
                  <a:gd name="T13" fmla="*/ 2147483647 h 50"/>
                  <a:gd name="T14" fmla="*/ 2147483647 w 39"/>
                  <a:gd name="T15" fmla="*/ 2147483647 h 50"/>
                  <a:gd name="T16" fmla="*/ 2147483647 w 39"/>
                  <a:gd name="T17" fmla="*/ 2147483647 h 50"/>
                  <a:gd name="T18" fmla="*/ 2147483647 w 39"/>
                  <a:gd name="T19" fmla="*/ 2147483647 h 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50"/>
                  <a:gd name="T32" fmla="*/ 39 w 39"/>
                  <a:gd name="T33" fmla="*/ 50 h 5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50">
                    <a:moveTo>
                      <a:pt x="32" y="50"/>
                    </a:moveTo>
                    <a:lnTo>
                      <a:pt x="32" y="46"/>
                    </a:lnTo>
                    <a:lnTo>
                      <a:pt x="39" y="5"/>
                    </a:lnTo>
                    <a:lnTo>
                      <a:pt x="7" y="0"/>
                    </a:lnTo>
                    <a:lnTo>
                      <a:pt x="0" y="41"/>
                    </a:lnTo>
                    <a:lnTo>
                      <a:pt x="0" y="38"/>
                    </a:lnTo>
                    <a:lnTo>
                      <a:pt x="32" y="50"/>
                    </a:lnTo>
                    <a:lnTo>
                      <a:pt x="32" y="48"/>
                    </a:lnTo>
                    <a:lnTo>
                      <a:pt x="32" y="46"/>
                    </a:lnTo>
                    <a:lnTo>
                      <a:pt x="32" y="50"/>
                    </a:lnTo>
                    <a:close/>
                  </a:path>
                </a:pathLst>
              </a:custGeom>
              <a:solidFill>
                <a:srgbClr val="000000"/>
              </a:solidFill>
              <a:ln w="9525">
                <a:noFill/>
                <a:round/>
                <a:headEnd/>
                <a:tailEnd/>
              </a:ln>
            </p:spPr>
            <p:txBody>
              <a:bodyPr>
                <a:prstTxWarp prst="textNoShape">
                  <a:avLst/>
                </a:prstTxWarp>
              </a:bodyPr>
              <a:lstStyle/>
              <a:p>
                <a:endParaRPr lang="en-US"/>
              </a:p>
            </p:txBody>
          </p:sp>
          <p:sp>
            <p:nvSpPr>
              <p:cNvPr id="62650" name="Freeform 232"/>
              <p:cNvSpPr>
                <a:spLocks/>
              </p:cNvSpPr>
              <p:nvPr/>
            </p:nvSpPr>
            <p:spPr bwMode="auto">
              <a:xfrm>
                <a:off x="7578725" y="5422900"/>
                <a:ext cx="23813" cy="14288"/>
              </a:xfrm>
              <a:custGeom>
                <a:avLst/>
                <a:gdLst>
                  <a:gd name="T0" fmla="*/ 2147483647 w 46"/>
                  <a:gd name="T1" fmla="*/ 2147483647 h 49"/>
                  <a:gd name="T2" fmla="*/ 2147483647 w 46"/>
                  <a:gd name="T3" fmla="*/ 2147483647 h 49"/>
                  <a:gd name="T4" fmla="*/ 2147483647 w 46"/>
                  <a:gd name="T5" fmla="*/ 2147483647 h 49"/>
                  <a:gd name="T6" fmla="*/ 2147483647 w 46"/>
                  <a:gd name="T7" fmla="*/ 0 h 49"/>
                  <a:gd name="T8" fmla="*/ 0 w 46"/>
                  <a:gd name="T9" fmla="*/ 2147483647 h 49"/>
                  <a:gd name="T10" fmla="*/ 2147483647 w 46"/>
                  <a:gd name="T11" fmla="*/ 2147483647 h 49"/>
                  <a:gd name="T12" fmla="*/ 2147483647 w 46"/>
                  <a:gd name="T13" fmla="*/ 2147483647 h 49"/>
                  <a:gd name="T14" fmla="*/ 2147483647 w 46"/>
                  <a:gd name="T15" fmla="*/ 2147483647 h 49"/>
                  <a:gd name="T16" fmla="*/ 2147483647 w 46"/>
                  <a:gd name="T17" fmla="*/ 2147483647 h 49"/>
                  <a:gd name="T18" fmla="*/ 2147483647 w 46"/>
                  <a:gd name="T19" fmla="*/ 2147483647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49"/>
                  <a:gd name="T32" fmla="*/ 46 w 46"/>
                  <a:gd name="T33" fmla="*/ 49 h 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49">
                    <a:moveTo>
                      <a:pt x="30" y="49"/>
                    </a:moveTo>
                    <a:lnTo>
                      <a:pt x="32" y="46"/>
                    </a:lnTo>
                    <a:lnTo>
                      <a:pt x="46" y="12"/>
                    </a:lnTo>
                    <a:lnTo>
                      <a:pt x="14" y="0"/>
                    </a:lnTo>
                    <a:lnTo>
                      <a:pt x="0" y="34"/>
                    </a:lnTo>
                    <a:lnTo>
                      <a:pt x="3" y="32"/>
                    </a:lnTo>
                    <a:lnTo>
                      <a:pt x="30" y="49"/>
                    </a:lnTo>
                    <a:lnTo>
                      <a:pt x="31" y="47"/>
                    </a:lnTo>
                    <a:lnTo>
                      <a:pt x="32" y="46"/>
                    </a:lnTo>
                    <a:lnTo>
                      <a:pt x="30" y="49"/>
                    </a:lnTo>
                    <a:close/>
                  </a:path>
                </a:pathLst>
              </a:custGeom>
              <a:solidFill>
                <a:srgbClr val="000000"/>
              </a:solidFill>
              <a:ln w="9525">
                <a:noFill/>
                <a:round/>
                <a:headEnd/>
                <a:tailEnd/>
              </a:ln>
            </p:spPr>
            <p:txBody>
              <a:bodyPr>
                <a:prstTxWarp prst="textNoShape">
                  <a:avLst/>
                </a:prstTxWarp>
              </a:bodyPr>
              <a:lstStyle/>
              <a:p>
                <a:endParaRPr lang="en-US"/>
              </a:p>
            </p:txBody>
          </p:sp>
          <p:sp>
            <p:nvSpPr>
              <p:cNvPr id="62651" name="Freeform 233"/>
              <p:cNvSpPr>
                <a:spLocks/>
              </p:cNvSpPr>
              <p:nvPr/>
            </p:nvSpPr>
            <p:spPr bwMode="auto">
              <a:xfrm>
                <a:off x="7569200" y="5432425"/>
                <a:ext cx="25400" cy="14288"/>
              </a:xfrm>
              <a:custGeom>
                <a:avLst/>
                <a:gdLst>
                  <a:gd name="T0" fmla="*/ 2147483647 w 44"/>
                  <a:gd name="T1" fmla="*/ 2147483647 h 47"/>
                  <a:gd name="T2" fmla="*/ 2147483647 w 44"/>
                  <a:gd name="T3" fmla="*/ 2147483647 h 47"/>
                  <a:gd name="T4" fmla="*/ 2147483647 w 44"/>
                  <a:gd name="T5" fmla="*/ 2147483647 h 47"/>
                  <a:gd name="T6" fmla="*/ 2147483647 w 44"/>
                  <a:gd name="T7" fmla="*/ 0 h 47"/>
                  <a:gd name="T8" fmla="*/ 0 w 44"/>
                  <a:gd name="T9" fmla="*/ 2147483647 h 47"/>
                  <a:gd name="T10" fmla="*/ 2147483647 w 44"/>
                  <a:gd name="T11" fmla="*/ 2147483647 h 47"/>
                  <a:gd name="T12" fmla="*/ 2147483647 w 44"/>
                  <a:gd name="T13" fmla="*/ 2147483647 h 47"/>
                  <a:gd name="T14" fmla="*/ 2147483647 w 44"/>
                  <a:gd name="T15" fmla="*/ 2147483647 h 47"/>
                  <a:gd name="T16" fmla="*/ 2147483647 w 44"/>
                  <a:gd name="T17" fmla="*/ 2147483647 h 47"/>
                  <a:gd name="T18" fmla="*/ 2147483647 w 44"/>
                  <a:gd name="T19" fmla="*/ 2147483647 h 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7"/>
                  <a:gd name="T32" fmla="*/ 44 w 44"/>
                  <a:gd name="T33" fmla="*/ 47 h 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7">
                    <a:moveTo>
                      <a:pt x="23" y="47"/>
                    </a:moveTo>
                    <a:lnTo>
                      <a:pt x="27" y="44"/>
                    </a:lnTo>
                    <a:lnTo>
                      <a:pt x="44" y="17"/>
                    </a:lnTo>
                    <a:lnTo>
                      <a:pt x="17" y="0"/>
                    </a:lnTo>
                    <a:lnTo>
                      <a:pt x="0" y="26"/>
                    </a:lnTo>
                    <a:lnTo>
                      <a:pt x="3" y="23"/>
                    </a:lnTo>
                    <a:lnTo>
                      <a:pt x="24" y="47"/>
                    </a:lnTo>
                    <a:lnTo>
                      <a:pt x="25" y="46"/>
                    </a:lnTo>
                    <a:lnTo>
                      <a:pt x="27" y="44"/>
                    </a:lnTo>
                    <a:lnTo>
                      <a:pt x="23" y="47"/>
                    </a:lnTo>
                    <a:close/>
                  </a:path>
                </a:pathLst>
              </a:custGeom>
              <a:solidFill>
                <a:srgbClr val="000000"/>
              </a:solidFill>
              <a:ln w="9525">
                <a:noFill/>
                <a:round/>
                <a:headEnd/>
                <a:tailEnd/>
              </a:ln>
            </p:spPr>
            <p:txBody>
              <a:bodyPr>
                <a:prstTxWarp prst="textNoShape">
                  <a:avLst/>
                </a:prstTxWarp>
              </a:bodyPr>
              <a:lstStyle/>
              <a:p>
                <a:endParaRPr lang="en-US"/>
              </a:p>
            </p:txBody>
          </p:sp>
          <p:sp>
            <p:nvSpPr>
              <p:cNvPr id="62652" name="Freeform 234"/>
              <p:cNvSpPr>
                <a:spLocks/>
              </p:cNvSpPr>
              <p:nvPr/>
            </p:nvSpPr>
            <p:spPr bwMode="auto">
              <a:xfrm>
                <a:off x="7558088" y="5440363"/>
                <a:ext cx="23812" cy="14287"/>
              </a:xfrm>
              <a:custGeom>
                <a:avLst/>
                <a:gdLst>
                  <a:gd name="T0" fmla="*/ 2147483647 w 43"/>
                  <a:gd name="T1" fmla="*/ 2147483647 h 46"/>
                  <a:gd name="T2" fmla="*/ 2147483647 w 43"/>
                  <a:gd name="T3" fmla="*/ 2147483647 h 46"/>
                  <a:gd name="T4" fmla="*/ 2147483647 w 43"/>
                  <a:gd name="T5" fmla="*/ 2147483647 h 46"/>
                  <a:gd name="T6" fmla="*/ 2147483647 w 43"/>
                  <a:gd name="T7" fmla="*/ 0 h 46"/>
                  <a:gd name="T8" fmla="*/ 0 w 43"/>
                  <a:gd name="T9" fmla="*/ 2147483647 h 46"/>
                  <a:gd name="T10" fmla="*/ 2147483647 w 43"/>
                  <a:gd name="T11" fmla="*/ 2147483647 h 46"/>
                  <a:gd name="T12" fmla="*/ 2147483647 w 43"/>
                  <a:gd name="T13" fmla="*/ 2147483647 h 46"/>
                  <a:gd name="T14" fmla="*/ 2147483647 w 43"/>
                  <a:gd name="T15" fmla="*/ 2147483647 h 46"/>
                  <a:gd name="T16" fmla="*/ 2147483647 w 43"/>
                  <a:gd name="T17" fmla="*/ 2147483647 h 46"/>
                  <a:gd name="T18" fmla="*/ 2147483647 w 43"/>
                  <a:gd name="T19" fmla="*/ 2147483647 h 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46"/>
                  <a:gd name="T32" fmla="*/ 43 w 43"/>
                  <a:gd name="T33" fmla="*/ 46 h 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46">
                    <a:moveTo>
                      <a:pt x="16" y="46"/>
                    </a:moveTo>
                    <a:lnTo>
                      <a:pt x="20" y="44"/>
                    </a:lnTo>
                    <a:lnTo>
                      <a:pt x="43" y="24"/>
                    </a:lnTo>
                    <a:lnTo>
                      <a:pt x="23" y="0"/>
                    </a:lnTo>
                    <a:lnTo>
                      <a:pt x="0" y="19"/>
                    </a:lnTo>
                    <a:lnTo>
                      <a:pt x="4" y="17"/>
                    </a:lnTo>
                    <a:lnTo>
                      <a:pt x="16" y="46"/>
                    </a:lnTo>
                    <a:lnTo>
                      <a:pt x="19" y="46"/>
                    </a:lnTo>
                    <a:lnTo>
                      <a:pt x="21" y="44"/>
                    </a:lnTo>
                    <a:lnTo>
                      <a:pt x="16" y="46"/>
                    </a:lnTo>
                    <a:close/>
                  </a:path>
                </a:pathLst>
              </a:custGeom>
              <a:solidFill>
                <a:srgbClr val="000000"/>
              </a:solidFill>
              <a:ln w="9525">
                <a:noFill/>
                <a:round/>
                <a:headEnd/>
                <a:tailEnd/>
              </a:ln>
            </p:spPr>
            <p:txBody>
              <a:bodyPr>
                <a:prstTxWarp prst="textNoShape">
                  <a:avLst/>
                </a:prstTxWarp>
              </a:bodyPr>
              <a:lstStyle/>
              <a:p>
                <a:endParaRPr lang="en-US"/>
              </a:p>
            </p:txBody>
          </p:sp>
          <p:sp>
            <p:nvSpPr>
              <p:cNvPr id="62653" name="Freeform 235"/>
              <p:cNvSpPr>
                <a:spLocks/>
              </p:cNvSpPr>
              <p:nvPr/>
            </p:nvSpPr>
            <p:spPr bwMode="auto">
              <a:xfrm>
                <a:off x="7545388" y="5445125"/>
                <a:ext cx="22225" cy="12700"/>
              </a:xfrm>
              <a:custGeom>
                <a:avLst/>
                <a:gdLst>
                  <a:gd name="T0" fmla="*/ 2147483647 w 41"/>
                  <a:gd name="T1" fmla="*/ 2147483647 h 43"/>
                  <a:gd name="T2" fmla="*/ 2147483647 w 41"/>
                  <a:gd name="T3" fmla="*/ 2147483647 h 43"/>
                  <a:gd name="T4" fmla="*/ 2147483647 w 41"/>
                  <a:gd name="T5" fmla="*/ 2147483647 h 43"/>
                  <a:gd name="T6" fmla="*/ 2147483647 w 41"/>
                  <a:gd name="T7" fmla="*/ 0 h 43"/>
                  <a:gd name="T8" fmla="*/ 0 w 41"/>
                  <a:gd name="T9" fmla="*/ 2147483647 h 43"/>
                  <a:gd name="T10" fmla="*/ 2147483647 w 41"/>
                  <a:gd name="T11" fmla="*/ 2147483647 h 43"/>
                  <a:gd name="T12" fmla="*/ 2147483647 w 41"/>
                  <a:gd name="T13" fmla="*/ 2147483647 h 43"/>
                  <a:gd name="T14" fmla="*/ 2147483647 w 41"/>
                  <a:gd name="T15" fmla="*/ 2147483647 h 43"/>
                  <a:gd name="T16" fmla="*/ 2147483647 w 41"/>
                  <a:gd name="T17" fmla="*/ 2147483647 h 43"/>
                  <a:gd name="T18" fmla="*/ 2147483647 w 41"/>
                  <a:gd name="T19" fmla="*/ 2147483647 h 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43"/>
                  <a:gd name="T32" fmla="*/ 41 w 41"/>
                  <a:gd name="T33" fmla="*/ 43 h 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43">
                    <a:moveTo>
                      <a:pt x="8" y="43"/>
                    </a:moveTo>
                    <a:lnTo>
                      <a:pt x="12" y="41"/>
                    </a:lnTo>
                    <a:lnTo>
                      <a:pt x="41" y="29"/>
                    </a:lnTo>
                    <a:lnTo>
                      <a:pt x="29" y="0"/>
                    </a:lnTo>
                    <a:lnTo>
                      <a:pt x="0" y="12"/>
                    </a:lnTo>
                    <a:lnTo>
                      <a:pt x="3" y="11"/>
                    </a:lnTo>
                    <a:lnTo>
                      <a:pt x="8" y="43"/>
                    </a:lnTo>
                    <a:lnTo>
                      <a:pt x="11" y="43"/>
                    </a:lnTo>
                    <a:lnTo>
                      <a:pt x="12" y="41"/>
                    </a:lnTo>
                    <a:lnTo>
                      <a:pt x="8" y="43"/>
                    </a:lnTo>
                    <a:close/>
                  </a:path>
                </a:pathLst>
              </a:custGeom>
              <a:solidFill>
                <a:srgbClr val="000000"/>
              </a:solidFill>
              <a:ln w="9525">
                <a:noFill/>
                <a:round/>
                <a:headEnd/>
                <a:tailEnd/>
              </a:ln>
            </p:spPr>
            <p:txBody>
              <a:bodyPr>
                <a:prstTxWarp prst="textNoShape">
                  <a:avLst/>
                </a:prstTxWarp>
              </a:bodyPr>
              <a:lstStyle/>
              <a:p>
                <a:endParaRPr lang="en-US"/>
              </a:p>
            </p:txBody>
          </p:sp>
          <p:sp>
            <p:nvSpPr>
              <p:cNvPr id="62654" name="Freeform 236"/>
              <p:cNvSpPr>
                <a:spLocks/>
              </p:cNvSpPr>
              <p:nvPr/>
            </p:nvSpPr>
            <p:spPr bwMode="auto">
              <a:xfrm>
                <a:off x="7526338" y="5448300"/>
                <a:ext cx="22225" cy="12700"/>
              </a:xfrm>
              <a:custGeom>
                <a:avLst/>
                <a:gdLst>
                  <a:gd name="T0" fmla="*/ 2147483647 w 39"/>
                  <a:gd name="T1" fmla="*/ 2147483647 h 39"/>
                  <a:gd name="T2" fmla="*/ 2147483647 w 39"/>
                  <a:gd name="T3" fmla="*/ 2147483647 h 39"/>
                  <a:gd name="T4" fmla="*/ 2147483647 w 39"/>
                  <a:gd name="T5" fmla="*/ 2147483647 h 39"/>
                  <a:gd name="T6" fmla="*/ 2147483647 w 39"/>
                  <a:gd name="T7" fmla="*/ 0 h 39"/>
                  <a:gd name="T8" fmla="*/ 0 w 39"/>
                  <a:gd name="T9" fmla="*/ 2147483647 h 39"/>
                  <a:gd name="T10" fmla="*/ 2147483647 w 39"/>
                  <a:gd name="T11" fmla="*/ 2147483647 h 39"/>
                  <a:gd name="T12" fmla="*/ 2147483647 w 39"/>
                  <a:gd name="T13" fmla="*/ 2147483647 h 39"/>
                  <a:gd name="T14" fmla="*/ 0 60000 65536"/>
                  <a:gd name="T15" fmla="*/ 0 60000 65536"/>
                  <a:gd name="T16" fmla="*/ 0 60000 65536"/>
                  <a:gd name="T17" fmla="*/ 0 60000 65536"/>
                  <a:gd name="T18" fmla="*/ 0 60000 65536"/>
                  <a:gd name="T19" fmla="*/ 0 60000 65536"/>
                  <a:gd name="T20" fmla="*/ 0 60000 65536"/>
                  <a:gd name="T21" fmla="*/ 0 w 39"/>
                  <a:gd name="T22" fmla="*/ 0 h 39"/>
                  <a:gd name="T23" fmla="*/ 39 w 39"/>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39">
                    <a:moveTo>
                      <a:pt x="2" y="39"/>
                    </a:moveTo>
                    <a:lnTo>
                      <a:pt x="5" y="39"/>
                    </a:lnTo>
                    <a:lnTo>
                      <a:pt x="39" y="32"/>
                    </a:lnTo>
                    <a:lnTo>
                      <a:pt x="34" y="0"/>
                    </a:lnTo>
                    <a:lnTo>
                      <a:pt x="0" y="7"/>
                    </a:lnTo>
                    <a:lnTo>
                      <a:pt x="2" y="7"/>
                    </a:lnTo>
                    <a:lnTo>
                      <a:pt x="2" y="39"/>
                    </a:lnTo>
                    <a:close/>
                  </a:path>
                </a:pathLst>
              </a:custGeom>
              <a:solidFill>
                <a:srgbClr val="000000"/>
              </a:solidFill>
              <a:ln w="9525">
                <a:noFill/>
                <a:round/>
                <a:headEnd/>
                <a:tailEnd/>
              </a:ln>
            </p:spPr>
            <p:txBody>
              <a:bodyPr>
                <a:prstTxWarp prst="textNoShape">
                  <a:avLst/>
                </a:prstTxWarp>
              </a:bodyPr>
              <a:lstStyle/>
              <a:p>
                <a:endParaRPr lang="en-US"/>
              </a:p>
            </p:txBody>
          </p:sp>
          <p:sp>
            <p:nvSpPr>
              <p:cNvPr id="62655" name="Freeform 237"/>
              <p:cNvSpPr>
                <a:spLocks/>
              </p:cNvSpPr>
              <p:nvPr/>
            </p:nvSpPr>
            <p:spPr bwMode="auto">
              <a:xfrm>
                <a:off x="7504113" y="5451475"/>
                <a:ext cx="23812" cy="9525"/>
              </a:xfrm>
              <a:custGeom>
                <a:avLst/>
                <a:gdLst>
                  <a:gd name="T0" fmla="*/ 0 w 42"/>
                  <a:gd name="T1" fmla="*/ 2147483647 h 34"/>
                  <a:gd name="T2" fmla="*/ 2147483647 w 42"/>
                  <a:gd name="T3" fmla="*/ 2147483647 h 34"/>
                  <a:gd name="T4" fmla="*/ 2147483647 w 42"/>
                  <a:gd name="T5" fmla="*/ 2147483647 h 34"/>
                  <a:gd name="T6" fmla="*/ 2147483647 w 42"/>
                  <a:gd name="T7" fmla="*/ 0 h 34"/>
                  <a:gd name="T8" fmla="*/ 2147483647 w 42"/>
                  <a:gd name="T9" fmla="*/ 2147483647 h 34"/>
                  <a:gd name="T10" fmla="*/ 2147483647 w 42"/>
                  <a:gd name="T11" fmla="*/ 2147483647 h 34"/>
                  <a:gd name="T12" fmla="*/ 0 w 42"/>
                  <a:gd name="T13" fmla="*/ 2147483647 h 34"/>
                  <a:gd name="T14" fmla="*/ 0 60000 65536"/>
                  <a:gd name="T15" fmla="*/ 0 60000 65536"/>
                  <a:gd name="T16" fmla="*/ 0 60000 65536"/>
                  <a:gd name="T17" fmla="*/ 0 60000 65536"/>
                  <a:gd name="T18" fmla="*/ 0 60000 65536"/>
                  <a:gd name="T19" fmla="*/ 0 60000 65536"/>
                  <a:gd name="T20" fmla="*/ 0 60000 65536"/>
                  <a:gd name="T21" fmla="*/ 0 w 42"/>
                  <a:gd name="T22" fmla="*/ 0 h 34"/>
                  <a:gd name="T23" fmla="*/ 42 w 42"/>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 h="34">
                    <a:moveTo>
                      <a:pt x="0" y="34"/>
                    </a:moveTo>
                    <a:lnTo>
                      <a:pt x="1" y="34"/>
                    </a:lnTo>
                    <a:lnTo>
                      <a:pt x="42" y="32"/>
                    </a:lnTo>
                    <a:lnTo>
                      <a:pt x="42" y="0"/>
                    </a:lnTo>
                    <a:lnTo>
                      <a:pt x="1" y="3"/>
                    </a:lnTo>
                    <a:lnTo>
                      <a:pt x="2" y="3"/>
                    </a:lnTo>
                    <a:lnTo>
                      <a:pt x="0" y="34"/>
                    </a:lnTo>
                    <a:close/>
                  </a:path>
                </a:pathLst>
              </a:custGeom>
              <a:solidFill>
                <a:srgbClr val="000000"/>
              </a:solidFill>
              <a:ln w="9525">
                <a:noFill/>
                <a:round/>
                <a:headEnd/>
                <a:tailEnd/>
              </a:ln>
            </p:spPr>
            <p:txBody>
              <a:bodyPr>
                <a:prstTxWarp prst="textNoShape">
                  <a:avLst/>
                </a:prstTxWarp>
              </a:bodyPr>
              <a:lstStyle/>
              <a:p>
                <a:endParaRPr lang="en-US"/>
              </a:p>
            </p:txBody>
          </p:sp>
          <p:sp>
            <p:nvSpPr>
              <p:cNvPr id="62656" name="Freeform 238"/>
              <p:cNvSpPr>
                <a:spLocks/>
              </p:cNvSpPr>
              <p:nvPr/>
            </p:nvSpPr>
            <p:spPr bwMode="auto">
              <a:xfrm>
                <a:off x="7472363" y="5449888"/>
                <a:ext cx="33337" cy="11112"/>
              </a:xfrm>
              <a:custGeom>
                <a:avLst/>
                <a:gdLst>
                  <a:gd name="T0" fmla="*/ 0 w 54"/>
                  <a:gd name="T1" fmla="*/ 2147483647 h 35"/>
                  <a:gd name="T2" fmla="*/ 2147483647 w 54"/>
                  <a:gd name="T3" fmla="*/ 2147483647 h 35"/>
                  <a:gd name="T4" fmla="*/ 2147483647 w 54"/>
                  <a:gd name="T5" fmla="*/ 2147483647 h 35"/>
                  <a:gd name="T6" fmla="*/ 2147483647 w 54"/>
                  <a:gd name="T7" fmla="*/ 2147483647 h 35"/>
                  <a:gd name="T8" fmla="*/ 2147483647 w 54"/>
                  <a:gd name="T9" fmla="*/ 0 h 35"/>
                  <a:gd name="T10" fmla="*/ 2147483647 w 54"/>
                  <a:gd name="T11" fmla="*/ 2147483647 h 35"/>
                  <a:gd name="T12" fmla="*/ 0 w 54"/>
                  <a:gd name="T13" fmla="*/ 2147483647 h 35"/>
                  <a:gd name="T14" fmla="*/ 0 w 54"/>
                  <a:gd name="T15" fmla="*/ 2147483647 h 35"/>
                  <a:gd name="T16" fmla="*/ 2147483647 w 54"/>
                  <a:gd name="T17" fmla="*/ 2147483647 h 35"/>
                  <a:gd name="T18" fmla="*/ 0 w 54"/>
                  <a:gd name="T19" fmla="*/ 2147483647 h 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
                  <a:gd name="T31" fmla="*/ 0 h 35"/>
                  <a:gd name="T32" fmla="*/ 54 w 54"/>
                  <a:gd name="T33" fmla="*/ 35 h 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 h="35">
                    <a:moveTo>
                      <a:pt x="0" y="16"/>
                    </a:moveTo>
                    <a:lnTo>
                      <a:pt x="16" y="32"/>
                    </a:lnTo>
                    <a:lnTo>
                      <a:pt x="52" y="35"/>
                    </a:lnTo>
                    <a:lnTo>
                      <a:pt x="54" y="4"/>
                    </a:lnTo>
                    <a:lnTo>
                      <a:pt x="19" y="0"/>
                    </a:lnTo>
                    <a:lnTo>
                      <a:pt x="35" y="16"/>
                    </a:lnTo>
                    <a:lnTo>
                      <a:pt x="0" y="16"/>
                    </a:lnTo>
                    <a:lnTo>
                      <a:pt x="0" y="31"/>
                    </a:lnTo>
                    <a:lnTo>
                      <a:pt x="16" y="32"/>
                    </a:lnTo>
                    <a:lnTo>
                      <a:pt x="0" y="16"/>
                    </a:lnTo>
                    <a:close/>
                  </a:path>
                </a:pathLst>
              </a:custGeom>
              <a:solidFill>
                <a:srgbClr val="000000"/>
              </a:solidFill>
              <a:ln w="9525">
                <a:noFill/>
                <a:round/>
                <a:headEnd/>
                <a:tailEnd/>
              </a:ln>
            </p:spPr>
            <p:txBody>
              <a:bodyPr>
                <a:prstTxWarp prst="textNoShape">
                  <a:avLst/>
                </a:prstTxWarp>
              </a:bodyPr>
              <a:lstStyle/>
              <a:p>
                <a:endParaRPr lang="en-US"/>
              </a:p>
            </p:txBody>
          </p:sp>
          <p:sp>
            <p:nvSpPr>
              <p:cNvPr id="62657" name="Freeform 239"/>
              <p:cNvSpPr>
                <a:spLocks/>
              </p:cNvSpPr>
              <p:nvPr/>
            </p:nvSpPr>
            <p:spPr bwMode="auto">
              <a:xfrm>
                <a:off x="7472363" y="5370513"/>
                <a:ext cx="20637" cy="84137"/>
              </a:xfrm>
              <a:custGeom>
                <a:avLst/>
                <a:gdLst>
                  <a:gd name="T0" fmla="*/ 2147483647 w 36"/>
                  <a:gd name="T1" fmla="*/ 2147483647 h 284"/>
                  <a:gd name="T2" fmla="*/ 2147483647 w 36"/>
                  <a:gd name="T3" fmla="*/ 2147483647 h 284"/>
                  <a:gd name="T4" fmla="*/ 0 w 36"/>
                  <a:gd name="T5" fmla="*/ 2147483647 h 284"/>
                  <a:gd name="T6" fmla="*/ 2147483647 w 36"/>
                  <a:gd name="T7" fmla="*/ 2147483647 h 284"/>
                  <a:gd name="T8" fmla="*/ 2147483647 w 36"/>
                  <a:gd name="T9" fmla="*/ 2147483647 h 284"/>
                  <a:gd name="T10" fmla="*/ 2147483647 w 36"/>
                  <a:gd name="T11" fmla="*/ 0 h 284"/>
                  <a:gd name="T12" fmla="*/ 2147483647 w 36"/>
                  <a:gd name="T13" fmla="*/ 2147483647 h 284"/>
                  <a:gd name="T14" fmla="*/ 2147483647 w 36"/>
                  <a:gd name="T15" fmla="*/ 2147483647 h 284"/>
                  <a:gd name="T16" fmla="*/ 2147483647 w 36"/>
                  <a:gd name="T17" fmla="*/ 0 h 284"/>
                  <a:gd name="T18" fmla="*/ 2147483647 w 36"/>
                  <a:gd name="T19" fmla="*/ 2147483647 h 2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284"/>
                  <a:gd name="T32" fmla="*/ 36 w 36"/>
                  <a:gd name="T33" fmla="*/ 284 h 2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284">
                    <a:moveTo>
                      <a:pt x="16" y="32"/>
                    </a:moveTo>
                    <a:lnTo>
                      <a:pt x="2" y="16"/>
                    </a:lnTo>
                    <a:lnTo>
                      <a:pt x="0" y="284"/>
                    </a:lnTo>
                    <a:lnTo>
                      <a:pt x="35" y="284"/>
                    </a:lnTo>
                    <a:lnTo>
                      <a:pt x="36" y="16"/>
                    </a:lnTo>
                    <a:lnTo>
                      <a:pt x="21" y="0"/>
                    </a:lnTo>
                    <a:lnTo>
                      <a:pt x="36" y="16"/>
                    </a:lnTo>
                    <a:lnTo>
                      <a:pt x="36" y="3"/>
                    </a:lnTo>
                    <a:lnTo>
                      <a:pt x="21" y="0"/>
                    </a:lnTo>
                    <a:lnTo>
                      <a:pt x="16" y="32"/>
                    </a:lnTo>
                    <a:close/>
                  </a:path>
                </a:pathLst>
              </a:custGeom>
              <a:solidFill>
                <a:srgbClr val="000000"/>
              </a:solidFill>
              <a:ln w="9525">
                <a:noFill/>
                <a:round/>
                <a:headEnd/>
                <a:tailEnd/>
              </a:ln>
            </p:spPr>
            <p:txBody>
              <a:bodyPr>
                <a:prstTxWarp prst="textNoShape">
                  <a:avLst/>
                </a:prstTxWarp>
              </a:bodyPr>
              <a:lstStyle/>
              <a:p>
                <a:endParaRPr lang="en-US"/>
              </a:p>
            </p:txBody>
          </p:sp>
          <p:sp>
            <p:nvSpPr>
              <p:cNvPr id="62658" name="Freeform 240"/>
              <p:cNvSpPr>
                <a:spLocks/>
              </p:cNvSpPr>
              <p:nvPr/>
            </p:nvSpPr>
            <p:spPr bwMode="auto">
              <a:xfrm>
                <a:off x="7462838" y="5368925"/>
                <a:ext cx="23812" cy="11113"/>
              </a:xfrm>
              <a:custGeom>
                <a:avLst/>
                <a:gdLst>
                  <a:gd name="T0" fmla="*/ 0 w 44"/>
                  <a:gd name="T1" fmla="*/ 2147483647 h 39"/>
                  <a:gd name="T2" fmla="*/ 2147483647 w 44"/>
                  <a:gd name="T3" fmla="*/ 2147483647 h 39"/>
                  <a:gd name="T4" fmla="*/ 2147483647 w 44"/>
                  <a:gd name="T5" fmla="*/ 2147483647 h 39"/>
                  <a:gd name="T6" fmla="*/ 2147483647 w 44"/>
                  <a:gd name="T7" fmla="*/ 2147483647 h 39"/>
                  <a:gd name="T8" fmla="*/ 2147483647 w 44"/>
                  <a:gd name="T9" fmla="*/ 0 h 39"/>
                  <a:gd name="T10" fmla="*/ 2147483647 w 44"/>
                  <a:gd name="T11" fmla="*/ 2147483647 h 39"/>
                  <a:gd name="T12" fmla="*/ 0 w 44"/>
                  <a:gd name="T13" fmla="*/ 2147483647 h 39"/>
                  <a:gd name="T14" fmla="*/ 2147483647 w 44"/>
                  <a:gd name="T15" fmla="*/ 2147483647 h 39"/>
                  <a:gd name="T16" fmla="*/ 2147483647 w 44"/>
                  <a:gd name="T17" fmla="*/ 2147483647 h 39"/>
                  <a:gd name="T18" fmla="*/ 0 w 44"/>
                  <a:gd name="T19" fmla="*/ 2147483647 h 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39"/>
                  <a:gd name="T32" fmla="*/ 44 w 44"/>
                  <a:gd name="T33" fmla="*/ 39 h 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39">
                    <a:moveTo>
                      <a:pt x="0" y="31"/>
                    </a:moveTo>
                    <a:lnTo>
                      <a:pt x="4" y="32"/>
                    </a:lnTo>
                    <a:lnTo>
                      <a:pt x="39" y="39"/>
                    </a:lnTo>
                    <a:lnTo>
                      <a:pt x="44" y="7"/>
                    </a:lnTo>
                    <a:lnTo>
                      <a:pt x="9" y="0"/>
                    </a:lnTo>
                    <a:lnTo>
                      <a:pt x="12" y="1"/>
                    </a:lnTo>
                    <a:lnTo>
                      <a:pt x="0" y="31"/>
                    </a:lnTo>
                    <a:lnTo>
                      <a:pt x="3" y="32"/>
                    </a:lnTo>
                    <a:lnTo>
                      <a:pt x="4" y="32"/>
                    </a:lnTo>
                    <a:lnTo>
                      <a:pt x="0" y="31"/>
                    </a:lnTo>
                    <a:close/>
                  </a:path>
                </a:pathLst>
              </a:custGeom>
              <a:solidFill>
                <a:srgbClr val="000000"/>
              </a:solidFill>
              <a:ln w="9525">
                <a:noFill/>
                <a:round/>
                <a:headEnd/>
                <a:tailEnd/>
              </a:ln>
            </p:spPr>
            <p:txBody>
              <a:bodyPr>
                <a:prstTxWarp prst="textNoShape">
                  <a:avLst/>
                </a:prstTxWarp>
              </a:bodyPr>
              <a:lstStyle/>
              <a:p>
                <a:endParaRPr lang="en-US"/>
              </a:p>
            </p:txBody>
          </p:sp>
          <p:sp>
            <p:nvSpPr>
              <p:cNvPr id="62659" name="Freeform 241"/>
              <p:cNvSpPr>
                <a:spLocks/>
              </p:cNvSpPr>
              <p:nvPr/>
            </p:nvSpPr>
            <p:spPr bwMode="auto">
              <a:xfrm>
                <a:off x="7421563" y="5360988"/>
                <a:ext cx="47625" cy="15875"/>
              </a:xfrm>
              <a:custGeom>
                <a:avLst/>
                <a:gdLst>
                  <a:gd name="T0" fmla="*/ 0 w 84"/>
                  <a:gd name="T1" fmla="*/ 2147483647 h 57"/>
                  <a:gd name="T2" fmla="*/ 2147483647 w 84"/>
                  <a:gd name="T3" fmla="*/ 2147483647 h 57"/>
                  <a:gd name="T4" fmla="*/ 2147483647 w 84"/>
                  <a:gd name="T5" fmla="*/ 2147483647 h 57"/>
                  <a:gd name="T6" fmla="*/ 2147483647 w 84"/>
                  <a:gd name="T7" fmla="*/ 2147483647 h 57"/>
                  <a:gd name="T8" fmla="*/ 2147483647 w 84"/>
                  <a:gd name="T9" fmla="*/ 0 h 57"/>
                  <a:gd name="T10" fmla="*/ 2147483647 w 84"/>
                  <a:gd name="T11" fmla="*/ 2147483647 h 57"/>
                  <a:gd name="T12" fmla="*/ 0 w 84"/>
                  <a:gd name="T13" fmla="*/ 2147483647 h 57"/>
                  <a:gd name="T14" fmla="*/ 2147483647 w 84"/>
                  <a:gd name="T15" fmla="*/ 2147483647 h 57"/>
                  <a:gd name="T16" fmla="*/ 2147483647 w 84"/>
                  <a:gd name="T17" fmla="*/ 2147483647 h 57"/>
                  <a:gd name="T18" fmla="*/ 0 w 84"/>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
                  <a:gd name="T31" fmla="*/ 0 h 57"/>
                  <a:gd name="T32" fmla="*/ 84 w 84"/>
                  <a:gd name="T33" fmla="*/ 57 h 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 h="57">
                    <a:moveTo>
                      <a:pt x="0" y="27"/>
                    </a:moveTo>
                    <a:lnTo>
                      <a:pt x="5" y="30"/>
                    </a:lnTo>
                    <a:lnTo>
                      <a:pt x="72" y="57"/>
                    </a:lnTo>
                    <a:lnTo>
                      <a:pt x="84" y="27"/>
                    </a:lnTo>
                    <a:lnTo>
                      <a:pt x="17" y="0"/>
                    </a:lnTo>
                    <a:lnTo>
                      <a:pt x="22" y="3"/>
                    </a:lnTo>
                    <a:lnTo>
                      <a:pt x="0" y="27"/>
                    </a:lnTo>
                    <a:lnTo>
                      <a:pt x="2" y="30"/>
                    </a:lnTo>
                    <a:lnTo>
                      <a:pt x="5" y="30"/>
                    </a:lnTo>
                    <a:lnTo>
                      <a:pt x="0" y="27"/>
                    </a:lnTo>
                    <a:close/>
                  </a:path>
                </a:pathLst>
              </a:custGeom>
              <a:solidFill>
                <a:srgbClr val="000000"/>
              </a:solidFill>
              <a:ln w="9525">
                <a:noFill/>
                <a:round/>
                <a:headEnd/>
                <a:tailEnd/>
              </a:ln>
            </p:spPr>
            <p:txBody>
              <a:bodyPr>
                <a:prstTxWarp prst="textNoShape">
                  <a:avLst/>
                </a:prstTxWarp>
              </a:bodyPr>
              <a:lstStyle/>
              <a:p>
                <a:endParaRPr lang="en-US"/>
              </a:p>
            </p:txBody>
          </p:sp>
          <p:sp>
            <p:nvSpPr>
              <p:cNvPr id="62660" name="Freeform 242"/>
              <p:cNvSpPr>
                <a:spLocks/>
              </p:cNvSpPr>
              <p:nvPr/>
            </p:nvSpPr>
            <p:spPr bwMode="auto">
              <a:xfrm>
                <a:off x="7386638" y="5346700"/>
                <a:ext cx="44450" cy="22225"/>
              </a:xfrm>
              <a:custGeom>
                <a:avLst/>
                <a:gdLst>
                  <a:gd name="T0" fmla="*/ 2147483647 w 81"/>
                  <a:gd name="T1" fmla="*/ 2147483647 h 75"/>
                  <a:gd name="T2" fmla="*/ 0 w 81"/>
                  <a:gd name="T3" fmla="*/ 2147483647 h 75"/>
                  <a:gd name="T4" fmla="*/ 2147483647 w 81"/>
                  <a:gd name="T5" fmla="*/ 2147483647 h 75"/>
                  <a:gd name="T6" fmla="*/ 2147483647 w 81"/>
                  <a:gd name="T7" fmla="*/ 2147483647 h 75"/>
                  <a:gd name="T8" fmla="*/ 2147483647 w 81"/>
                  <a:gd name="T9" fmla="*/ 0 h 75"/>
                  <a:gd name="T10" fmla="*/ 2147483647 w 81"/>
                  <a:gd name="T11" fmla="*/ 0 h 75"/>
                  <a:gd name="T12" fmla="*/ 2147483647 w 81"/>
                  <a:gd name="T13" fmla="*/ 2147483647 h 75"/>
                  <a:gd name="T14" fmla="*/ 0 60000 65536"/>
                  <a:gd name="T15" fmla="*/ 0 60000 65536"/>
                  <a:gd name="T16" fmla="*/ 0 60000 65536"/>
                  <a:gd name="T17" fmla="*/ 0 60000 65536"/>
                  <a:gd name="T18" fmla="*/ 0 60000 65536"/>
                  <a:gd name="T19" fmla="*/ 0 60000 65536"/>
                  <a:gd name="T20" fmla="*/ 0 60000 65536"/>
                  <a:gd name="T21" fmla="*/ 0 w 81"/>
                  <a:gd name="T22" fmla="*/ 0 h 75"/>
                  <a:gd name="T23" fmla="*/ 81 w 81"/>
                  <a:gd name="T24" fmla="*/ 75 h 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75">
                    <a:moveTo>
                      <a:pt x="2" y="24"/>
                    </a:moveTo>
                    <a:lnTo>
                      <a:pt x="0" y="24"/>
                    </a:lnTo>
                    <a:lnTo>
                      <a:pt x="59" y="75"/>
                    </a:lnTo>
                    <a:lnTo>
                      <a:pt x="81" y="51"/>
                    </a:lnTo>
                    <a:lnTo>
                      <a:pt x="22" y="0"/>
                    </a:lnTo>
                    <a:lnTo>
                      <a:pt x="21" y="0"/>
                    </a:lnTo>
                    <a:lnTo>
                      <a:pt x="2" y="24"/>
                    </a:lnTo>
                    <a:close/>
                  </a:path>
                </a:pathLst>
              </a:custGeom>
              <a:solidFill>
                <a:srgbClr val="000000"/>
              </a:solidFill>
              <a:ln w="9525">
                <a:noFill/>
                <a:round/>
                <a:headEnd/>
                <a:tailEnd/>
              </a:ln>
            </p:spPr>
            <p:txBody>
              <a:bodyPr>
                <a:prstTxWarp prst="textNoShape">
                  <a:avLst/>
                </a:prstTxWarp>
              </a:bodyPr>
              <a:lstStyle/>
              <a:p>
                <a:endParaRPr lang="en-US"/>
              </a:p>
            </p:txBody>
          </p:sp>
          <p:sp>
            <p:nvSpPr>
              <p:cNvPr id="62661" name="Freeform 243"/>
              <p:cNvSpPr>
                <a:spLocks/>
              </p:cNvSpPr>
              <p:nvPr/>
            </p:nvSpPr>
            <p:spPr bwMode="auto">
              <a:xfrm>
                <a:off x="7369175" y="5338763"/>
                <a:ext cx="26988" cy="14287"/>
              </a:xfrm>
              <a:custGeom>
                <a:avLst/>
                <a:gdLst>
                  <a:gd name="T0" fmla="*/ 2147483647 w 49"/>
                  <a:gd name="T1" fmla="*/ 2147483647 h 50"/>
                  <a:gd name="T2" fmla="*/ 0 w 49"/>
                  <a:gd name="T3" fmla="*/ 2147483647 h 50"/>
                  <a:gd name="T4" fmla="*/ 2147483647 w 49"/>
                  <a:gd name="T5" fmla="*/ 2147483647 h 50"/>
                  <a:gd name="T6" fmla="*/ 2147483647 w 49"/>
                  <a:gd name="T7" fmla="*/ 2147483647 h 50"/>
                  <a:gd name="T8" fmla="*/ 2147483647 w 49"/>
                  <a:gd name="T9" fmla="*/ 2147483647 h 50"/>
                  <a:gd name="T10" fmla="*/ 2147483647 w 49"/>
                  <a:gd name="T11" fmla="*/ 0 h 50"/>
                  <a:gd name="T12" fmla="*/ 2147483647 w 49"/>
                  <a:gd name="T13" fmla="*/ 2147483647 h 50"/>
                  <a:gd name="T14" fmla="*/ 2147483647 w 49"/>
                  <a:gd name="T15" fmla="*/ 2147483647 h 50"/>
                  <a:gd name="T16" fmla="*/ 2147483647 w 49"/>
                  <a:gd name="T17" fmla="*/ 0 h 50"/>
                  <a:gd name="T18" fmla="*/ 2147483647 w 49"/>
                  <a:gd name="T19" fmla="*/ 2147483647 h 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
                  <a:gd name="T31" fmla="*/ 0 h 50"/>
                  <a:gd name="T32" fmla="*/ 49 w 49"/>
                  <a:gd name="T33" fmla="*/ 50 h 5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 h="50">
                    <a:moveTo>
                      <a:pt x="3" y="29"/>
                    </a:moveTo>
                    <a:lnTo>
                      <a:pt x="0" y="27"/>
                    </a:lnTo>
                    <a:lnTo>
                      <a:pt x="30" y="50"/>
                    </a:lnTo>
                    <a:lnTo>
                      <a:pt x="49" y="26"/>
                    </a:lnTo>
                    <a:lnTo>
                      <a:pt x="20" y="2"/>
                    </a:lnTo>
                    <a:lnTo>
                      <a:pt x="17" y="0"/>
                    </a:lnTo>
                    <a:lnTo>
                      <a:pt x="20" y="2"/>
                    </a:lnTo>
                    <a:lnTo>
                      <a:pt x="19" y="1"/>
                    </a:lnTo>
                    <a:lnTo>
                      <a:pt x="17" y="0"/>
                    </a:lnTo>
                    <a:lnTo>
                      <a:pt x="3" y="29"/>
                    </a:lnTo>
                    <a:close/>
                  </a:path>
                </a:pathLst>
              </a:custGeom>
              <a:solidFill>
                <a:srgbClr val="000000"/>
              </a:solidFill>
              <a:ln w="9525">
                <a:noFill/>
                <a:round/>
                <a:headEnd/>
                <a:tailEnd/>
              </a:ln>
            </p:spPr>
            <p:txBody>
              <a:bodyPr>
                <a:prstTxWarp prst="textNoShape">
                  <a:avLst/>
                </a:prstTxWarp>
              </a:bodyPr>
              <a:lstStyle/>
              <a:p>
                <a:endParaRPr lang="en-US"/>
              </a:p>
            </p:txBody>
          </p:sp>
          <p:sp>
            <p:nvSpPr>
              <p:cNvPr id="62662" name="Freeform 244"/>
              <p:cNvSpPr>
                <a:spLocks/>
              </p:cNvSpPr>
              <p:nvPr/>
            </p:nvSpPr>
            <p:spPr bwMode="auto">
              <a:xfrm>
                <a:off x="7362825" y="5337175"/>
                <a:ext cx="17463" cy="9525"/>
              </a:xfrm>
              <a:custGeom>
                <a:avLst/>
                <a:gdLst>
                  <a:gd name="T0" fmla="*/ 2147483647 w 29"/>
                  <a:gd name="T1" fmla="*/ 2147483647 h 38"/>
                  <a:gd name="T2" fmla="*/ 0 w 29"/>
                  <a:gd name="T3" fmla="*/ 2147483647 h 38"/>
                  <a:gd name="T4" fmla="*/ 2147483647 w 29"/>
                  <a:gd name="T5" fmla="*/ 2147483647 h 38"/>
                  <a:gd name="T6" fmla="*/ 2147483647 w 29"/>
                  <a:gd name="T7" fmla="*/ 2147483647 h 38"/>
                  <a:gd name="T8" fmla="*/ 2147483647 w 29"/>
                  <a:gd name="T9" fmla="*/ 2147483647 h 38"/>
                  <a:gd name="T10" fmla="*/ 2147483647 w 29"/>
                  <a:gd name="T11" fmla="*/ 0 h 38"/>
                  <a:gd name="T12" fmla="*/ 2147483647 w 29"/>
                  <a:gd name="T13" fmla="*/ 2147483647 h 38"/>
                  <a:gd name="T14" fmla="*/ 2147483647 w 29"/>
                  <a:gd name="T15" fmla="*/ 0 h 38"/>
                  <a:gd name="T16" fmla="*/ 2147483647 w 29"/>
                  <a:gd name="T17" fmla="*/ 0 h 38"/>
                  <a:gd name="T18" fmla="*/ 2147483647 w 29"/>
                  <a:gd name="T19" fmla="*/ 2147483647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38"/>
                  <a:gd name="T32" fmla="*/ 29 w 29"/>
                  <a:gd name="T33" fmla="*/ 38 h 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38">
                    <a:moveTo>
                      <a:pt x="5" y="32"/>
                    </a:moveTo>
                    <a:lnTo>
                      <a:pt x="0" y="31"/>
                    </a:lnTo>
                    <a:lnTo>
                      <a:pt x="15" y="38"/>
                    </a:lnTo>
                    <a:lnTo>
                      <a:pt x="29" y="9"/>
                    </a:lnTo>
                    <a:lnTo>
                      <a:pt x="15" y="2"/>
                    </a:lnTo>
                    <a:lnTo>
                      <a:pt x="10" y="0"/>
                    </a:lnTo>
                    <a:lnTo>
                      <a:pt x="15" y="2"/>
                    </a:lnTo>
                    <a:lnTo>
                      <a:pt x="12" y="0"/>
                    </a:lnTo>
                    <a:lnTo>
                      <a:pt x="10" y="0"/>
                    </a:lnTo>
                    <a:lnTo>
                      <a:pt x="5" y="32"/>
                    </a:lnTo>
                    <a:close/>
                  </a:path>
                </a:pathLst>
              </a:custGeom>
              <a:solidFill>
                <a:srgbClr val="000000"/>
              </a:solidFill>
              <a:ln w="9525">
                <a:noFill/>
                <a:round/>
                <a:headEnd/>
                <a:tailEnd/>
              </a:ln>
            </p:spPr>
            <p:txBody>
              <a:bodyPr>
                <a:prstTxWarp prst="textNoShape">
                  <a:avLst/>
                </a:prstTxWarp>
              </a:bodyPr>
              <a:lstStyle/>
              <a:p>
                <a:endParaRPr lang="en-US"/>
              </a:p>
            </p:txBody>
          </p:sp>
          <p:sp>
            <p:nvSpPr>
              <p:cNvPr id="62663" name="Freeform 245"/>
              <p:cNvSpPr>
                <a:spLocks/>
              </p:cNvSpPr>
              <p:nvPr/>
            </p:nvSpPr>
            <p:spPr bwMode="auto">
              <a:xfrm>
                <a:off x="7354888" y="5335588"/>
                <a:ext cx="12700" cy="11112"/>
              </a:xfrm>
              <a:custGeom>
                <a:avLst/>
                <a:gdLst>
                  <a:gd name="T0" fmla="*/ 2147483647 w 22"/>
                  <a:gd name="T1" fmla="*/ 2147483647 h 35"/>
                  <a:gd name="T2" fmla="*/ 2147483647 w 22"/>
                  <a:gd name="T3" fmla="*/ 2147483647 h 35"/>
                  <a:gd name="T4" fmla="*/ 2147483647 w 22"/>
                  <a:gd name="T5" fmla="*/ 2147483647 h 35"/>
                  <a:gd name="T6" fmla="*/ 2147483647 w 22"/>
                  <a:gd name="T7" fmla="*/ 2147483647 h 35"/>
                  <a:gd name="T8" fmla="*/ 2147483647 w 22"/>
                  <a:gd name="T9" fmla="*/ 2147483647 h 35"/>
                  <a:gd name="T10" fmla="*/ 0 w 22"/>
                  <a:gd name="T11" fmla="*/ 2147483647 h 35"/>
                  <a:gd name="T12" fmla="*/ 2147483647 w 22"/>
                  <a:gd name="T13" fmla="*/ 2147483647 h 35"/>
                  <a:gd name="T14" fmla="*/ 2147483647 w 22"/>
                  <a:gd name="T15" fmla="*/ 0 h 35"/>
                  <a:gd name="T16" fmla="*/ 0 w 22"/>
                  <a:gd name="T17" fmla="*/ 2147483647 h 35"/>
                  <a:gd name="T18" fmla="*/ 2147483647 w 22"/>
                  <a:gd name="T19" fmla="*/ 2147483647 h 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35"/>
                  <a:gd name="T32" fmla="*/ 22 w 22"/>
                  <a:gd name="T33" fmla="*/ 35 h 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35">
                    <a:moveTo>
                      <a:pt x="7" y="33"/>
                    </a:moveTo>
                    <a:lnTo>
                      <a:pt x="1" y="33"/>
                    </a:lnTo>
                    <a:lnTo>
                      <a:pt x="17" y="35"/>
                    </a:lnTo>
                    <a:lnTo>
                      <a:pt x="22" y="3"/>
                    </a:lnTo>
                    <a:lnTo>
                      <a:pt x="6" y="1"/>
                    </a:lnTo>
                    <a:lnTo>
                      <a:pt x="0" y="1"/>
                    </a:lnTo>
                    <a:lnTo>
                      <a:pt x="6" y="1"/>
                    </a:lnTo>
                    <a:lnTo>
                      <a:pt x="4" y="0"/>
                    </a:lnTo>
                    <a:lnTo>
                      <a:pt x="0" y="1"/>
                    </a:lnTo>
                    <a:lnTo>
                      <a:pt x="7" y="33"/>
                    </a:lnTo>
                    <a:close/>
                  </a:path>
                </a:pathLst>
              </a:custGeom>
              <a:solidFill>
                <a:srgbClr val="000000"/>
              </a:solidFill>
              <a:ln w="9525">
                <a:noFill/>
                <a:round/>
                <a:headEnd/>
                <a:tailEnd/>
              </a:ln>
            </p:spPr>
            <p:txBody>
              <a:bodyPr>
                <a:prstTxWarp prst="textNoShape">
                  <a:avLst/>
                </a:prstTxWarp>
              </a:bodyPr>
              <a:lstStyle/>
              <a:p>
                <a:endParaRPr lang="en-US"/>
              </a:p>
            </p:txBody>
          </p:sp>
          <p:sp>
            <p:nvSpPr>
              <p:cNvPr id="62664" name="Freeform 246"/>
              <p:cNvSpPr>
                <a:spLocks/>
              </p:cNvSpPr>
              <p:nvPr/>
            </p:nvSpPr>
            <p:spPr bwMode="auto">
              <a:xfrm>
                <a:off x="7345363" y="5335588"/>
                <a:ext cx="15875" cy="11112"/>
              </a:xfrm>
              <a:custGeom>
                <a:avLst/>
                <a:gdLst>
                  <a:gd name="T0" fmla="*/ 2147483647 w 27"/>
                  <a:gd name="T1" fmla="*/ 2147483647 h 35"/>
                  <a:gd name="T2" fmla="*/ 2147483647 w 27"/>
                  <a:gd name="T3" fmla="*/ 2147483647 h 35"/>
                  <a:gd name="T4" fmla="*/ 2147483647 w 27"/>
                  <a:gd name="T5" fmla="*/ 2147483647 h 35"/>
                  <a:gd name="T6" fmla="*/ 2147483647 w 27"/>
                  <a:gd name="T7" fmla="*/ 0 h 35"/>
                  <a:gd name="T8" fmla="*/ 2147483647 w 27"/>
                  <a:gd name="T9" fmla="*/ 2147483647 h 35"/>
                  <a:gd name="T10" fmla="*/ 0 w 27"/>
                  <a:gd name="T11" fmla="*/ 2147483647 h 35"/>
                  <a:gd name="T12" fmla="*/ 2147483647 w 27"/>
                  <a:gd name="T13" fmla="*/ 2147483647 h 35"/>
                  <a:gd name="T14" fmla="*/ 2147483647 w 27"/>
                  <a:gd name="T15" fmla="*/ 2147483647 h 35"/>
                  <a:gd name="T16" fmla="*/ 0 w 27"/>
                  <a:gd name="T17" fmla="*/ 2147483647 h 35"/>
                  <a:gd name="T18" fmla="*/ 2147483647 w 27"/>
                  <a:gd name="T19" fmla="*/ 2147483647 h 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35"/>
                  <a:gd name="T32" fmla="*/ 27 w 27"/>
                  <a:gd name="T33" fmla="*/ 35 h 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35">
                    <a:moveTo>
                      <a:pt x="15" y="34"/>
                    </a:moveTo>
                    <a:lnTo>
                      <a:pt x="11" y="35"/>
                    </a:lnTo>
                    <a:lnTo>
                      <a:pt x="27" y="32"/>
                    </a:lnTo>
                    <a:lnTo>
                      <a:pt x="20" y="0"/>
                    </a:lnTo>
                    <a:lnTo>
                      <a:pt x="4" y="4"/>
                    </a:lnTo>
                    <a:lnTo>
                      <a:pt x="0" y="5"/>
                    </a:lnTo>
                    <a:lnTo>
                      <a:pt x="4" y="4"/>
                    </a:lnTo>
                    <a:lnTo>
                      <a:pt x="3" y="4"/>
                    </a:lnTo>
                    <a:lnTo>
                      <a:pt x="0" y="5"/>
                    </a:lnTo>
                    <a:lnTo>
                      <a:pt x="15" y="34"/>
                    </a:lnTo>
                    <a:close/>
                  </a:path>
                </a:pathLst>
              </a:custGeom>
              <a:solidFill>
                <a:srgbClr val="000000"/>
              </a:solidFill>
              <a:ln w="9525">
                <a:noFill/>
                <a:round/>
                <a:headEnd/>
                <a:tailEnd/>
              </a:ln>
            </p:spPr>
            <p:txBody>
              <a:bodyPr>
                <a:prstTxWarp prst="textNoShape">
                  <a:avLst/>
                </a:prstTxWarp>
              </a:bodyPr>
              <a:lstStyle/>
              <a:p>
                <a:endParaRPr lang="en-US"/>
              </a:p>
            </p:txBody>
          </p:sp>
          <p:sp>
            <p:nvSpPr>
              <p:cNvPr id="62665" name="Freeform 247"/>
              <p:cNvSpPr>
                <a:spLocks/>
              </p:cNvSpPr>
              <p:nvPr/>
            </p:nvSpPr>
            <p:spPr bwMode="auto">
              <a:xfrm>
                <a:off x="7331075" y="5337175"/>
                <a:ext cx="20638" cy="11113"/>
              </a:xfrm>
              <a:custGeom>
                <a:avLst/>
                <a:gdLst>
                  <a:gd name="T0" fmla="*/ 2147483647 w 37"/>
                  <a:gd name="T1" fmla="*/ 2147483647 h 39"/>
                  <a:gd name="T2" fmla="*/ 2147483647 w 37"/>
                  <a:gd name="T3" fmla="*/ 2147483647 h 39"/>
                  <a:gd name="T4" fmla="*/ 2147483647 w 37"/>
                  <a:gd name="T5" fmla="*/ 2147483647 h 39"/>
                  <a:gd name="T6" fmla="*/ 2147483647 w 37"/>
                  <a:gd name="T7" fmla="*/ 0 h 39"/>
                  <a:gd name="T8" fmla="*/ 2147483647 w 37"/>
                  <a:gd name="T9" fmla="*/ 2147483647 h 39"/>
                  <a:gd name="T10" fmla="*/ 0 w 37"/>
                  <a:gd name="T11" fmla="*/ 2147483647 h 39"/>
                  <a:gd name="T12" fmla="*/ 2147483647 w 37"/>
                  <a:gd name="T13" fmla="*/ 2147483647 h 39"/>
                  <a:gd name="T14" fmla="*/ 2147483647 w 37"/>
                  <a:gd name="T15" fmla="*/ 2147483647 h 39"/>
                  <a:gd name="T16" fmla="*/ 0 w 37"/>
                  <a:gd name="T17" fmla="*/ 2147483647 h 39"/>
                  <a:gd name="T18" fmla="*/ 2147483647 w 37"/>
                  <a:gd name="T19" fmla="*/ 2147483647 h 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
                  <a:gd name="T31" fmla="*/ 0 h 39"/>
                  <a:gd name="T32" fmla="*/ 37 w 37"/>
                  <a:gd name="T33" fmla="*/ 39 h 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 h="39">
                    <a:moveTo>
                      <a:pt x="20" y="37"/>
                    </a:moveTo>
                    <a:lnTo>
                      <a:pt x="17" y="39"/>
                    </a:lnTo>
                    <a:lnTo>
                      <a:pt x="37" y="29"/>
                    </a:lnTo>
                    <a:lnTo>
                      <a:pt x="22" y="0"/>
                    </a:lnTo>
                    <a:lnTo>
                      <a:pt x="3" y="10"/>
                    </a:lnTo>
                    <a:lnTo>
                      <a:pt x="0" y="12"/>
                    </a:lnTo>
                    <a:lnTo>
                      <a:pt x="3" y="10"/>
                    </a:lnTo>
                    <a:lnTo>
                      <a:pt x="2" y="11"/>
                    </a:lnTo>
                    <a:lnTo>
                      <a:pt x="0" y="12"/>
                    </a:lnTo>
                    <a:lnTo>
                      <a:pt x="20" y="37"/>
                    </a:lnTo>
                    <a:close/>
                  </a:path>
                </a:pathLst>
              </a:custGeom>
              <a:solidFill>
                <a:srgbClr val="000000"/>
              </a:solidFill>
              <a:ln w="9525">
                <a:noFill/>
                <a:round/>
                <a:headEnd/>
                <a:tailEnd/>
              </a:ln>
            </p:spPr>
            <p:txBody>
              <a:bodyPr>
                <a:prstTxWarp prst="textNoShape">
                  <a:avLst/>
                </a:prstTxWarp>
              </a:bodyPr>
              <a:lstStyle/>
              <a:p>
                <a:endParaRPr lang="en-US"/>
              </a:p>
            </p:txBody>
          </p:sp>
          <p:sp>
            <p:nvSpPr>
              <p:cNvPr id="62666" name="Freeform 248"/>
              <p:cNvSpPr>
                <a:spLocks/>
              </p:cNvSpPr>
              <p:nvPr/>
            </p:nvSpPr>
            <p:spPr bwMode="auto">
              <a:xfrm>
                <a:off x="7310438" y="5340350"/>
                <a:ext cx="31750" cy="15875"/>
              </a:xfrm>
              <a:custGeom>
                <a:avLst/>
                <a:gdLst>
                  <a:gd name="T0" fmla="*/ 2147483647 w 58"/>
                  <a:gd name="T1" fmla="*/ 2147483647 h 53"/>
                  <a:gd name="T2" fmla="*/ 2147483647 w 58"/>
                  <a:gd name="T3" fmla="*/ 2147483647 h 53"/>
                  <a:gd name="T4" fmla="*/ 2147483647 w 58"/>
                  <a:gd name="T5" fmla="*/ 2147483647 h 53"/>
                  <a:gd name="T6" fmla="*/ 2147483647 w 58"/>
                  <a:gd name="T7" fmla="*/ 0 h 53"/>
                  <a:gd name="T8" fmla="*/ 2147483647 w 58"/>
                  <a:gd name="T9" fmla="*/ 2147483647 h 53"/>
                  <a:gd name="T10" fmla="*/ 0 w 58"/>
                  <a:gd name="T11" fmla="*/ 2147483647 h 53"/>
                  <a:gd name="T12" fmla="*/ 2147483647 w 58"/>
                  <a:gd name="T13" fmla="*/ 2147483647 h 53"/>
                  <a:gd name="T14" fmla="*/ 0 60000 65536"/>
                  <a:gd name="T15" fmla="*/ 0 60000 65536"/>
                  <a:gd name="T16" fmla="*/ 0 60000 65536"/>
                  <a:gd name="T17" fmla="*/ 0 60000 65536"/>
                  <a:gd name="T18" fmla="*/ 0 60000 65536"/>
                  <a:gd name="T19" fmla="*/ 0 60000 65536"/>
                  <a:gd name="T20" fmla="*/ 0 60000 65536"/>
                  <a:gd name="T21" fmla="*/ 0 w 58"/>
                  <a:gd name="T22" fmla="*/ 0 h 53"/>
                  <a:gd name="T23" fmla="*/ 58 w 58"/>
                  <a:gd name="T24" fmla="*/ 53 h 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 h="53">
                    <a:moveTo>
                      <a:pt x="25" y="51"/>
                    </a:moveTo>
                    <a:lnTo>
                      <a:pt x="22" y="53"/>
                    </a:lnTo>
                    <a:lnTo>
                      <a:pt x="58" y="25"/>
                    </a:lnTo>
                    <a:lnTo>
                      <a:pt x="38" y="0"/>
                    </a:lnTo>
                    <a:lnTo>
                      <a:pt x="3" y="28"/>
                    </a:lnTo>
                    <a:lnTo>
                      <a:pt x="0" y="29"/>
                    </a:lnTo>
                    <a:lnTo>
                      <a:pt x="25" y="51"/>
                    </a:lnTo>
                    <a:close/>
                  </a:path>
                </a:pathLst>
              </a:custGeom>
              <a:solidFill>
                <a:srgbClr val="000000"/>
              </a:solidFill>
              <a:ln w="9525">
                <a:noFill/>
                <a:round/>
                <a:headEnd/>
                <a:tailEnd/>
              </a:ln>
            </p:spPr>
            <p:txBody>
              <a:bodyPr>
                <a:prstTxWarp prst="textNoShape">
                  <a:avLst/>
                </a:prstTxWarp>
              </a:bodyPr>
              <a:lstStyle/>
              <a:p>
                <a:endParaRPr lang="en-US"/>
              </a:p>
            </p:txBody>
          </p:sp>
          <p:sp>
            <p:nvSpPr>
              <p:cNvPr id="62667" name="Freeform 249"/>
              <p:cNvSpPr>
                <a:spLocks/>
              </p:cNvSpPr>
              <p:nvPr/>
            </p:nvSpPr>
            <p:spPr bwMode="auto">
              <a:xfrm>
                <a:off x="7285038" y="5349875"/>
                <a:ext cx="39687" cy="19050"/>
              </a:xfrm>
              <a:custGeom>
                <a:avLst/>
                <a:gdLst>
                  <a:gd name="T0" fmla="*/ 2147483647 w 69"/>
                  <a:gd name="T1" fmla="*/ 2147483647 h 65"/>
                  <a:gd name="T2" fmla="*/ 2147483647 w 69"/>
                  <a:gd name="T3" fmla="*/ 2147483647 h 65"/>
                  <a:gd name="T4" fmla="*/ 2147483647 w 69"/>
                  <a:gd name="T5" fmla="*/ 2147483647 h 65"/>
                  <a:gd name="T6" fmla="*/ 2147483647 w 69"/>
                  <a:gd name="T7" fmla="*/ 0 h 65"/>
                  <a:gd name="T8" fmla="*/ 2147483647 w 69"/>
                  <a:gd name="T9" fmla="*/ 2147483647 h 65"/>
                  <a:gd name="T10" fmla="*/ 0 w 69"/>
                  <a:gd name="T11" fmla="*/ 2147483647 h 65"/>
                  <a:gd name="T12" fmla="*/ 2147483647 w 69"/>
                  <a:gd name="T13" fmla="*/ 2147483647 h 65"/>
                  <a:gd name="T14" fmla="*/ 0 w 69"/>
                  <a:gd name="T15" fmla="*/ 2147483647 h 65"/>
                  <a:gd name="T16" fmla="*/ 0 w 69"/>
                  <a:gd name="T17" fmla="*/ 2147483647 h 65"/>
                  <a:gd name="T18" fmla="*/ 2147483647 w 69"/>
                  <a:gd name="T19" fmla="*/ 2147483647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9"/>
                  <a:gd name="T31" fmla="*/ 0 h 65"/>
                  <a:gd name="T32" fmla="*/ 69 w 69"/>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9" h="65">
                    <a:moveTo>
                      <a:pt x="35" y="54"/>
                    </a:moveTo>
                    <a:lnTo>
                      <a:pt x="30" y="65"/>
                    </a:lnTo>
                    <a:lnTo>
                      <a:pt x="69" y="22"/>
                    </a:lnTo>
                    <a:lnTo>
                      <a:pt x="44" y="0"/>
                    </a:lnTo>
                    <a:lnTo>
                      <a:pt x="5" y="43"/>
                    </a:lnTo>
                    <a:lnTo>
                      <a:pt x="0" y="54"/>
                    </a:lnTo>
                    <a:lnTo>
                      <a:pt x="5" y="43"/>
                    </a:lnTo>
                    <a:lnTo>
                      <a:pt x="0" y="48"/>
                    </a:lnTo>
                    <a:lnTo>
                      <a:pt x="0" y="54"/>
                    </a:lnTo>
                    <a:lnTo>
                      <a:pt x="35" y="54"/>
                    </a:lnTo>
                    <a:close/>
                  </a:path>
                </a:pathLst>
              </a:custGeom>
              <a:solidFill>
                <a:srgbClr val="000000"/>
              </a:solidFill>
              <a:ln w="9525">
                <a:noFill/>
                <a:round/>
                <a:headEnd/>
                <a:tailEnd/>
              </a:ln>
            </p:spPr>
            <p:txBody>
              <a:bodyPr>
                <a:prstTxWarp prst="textNoShape">
                  <a:avLst/>
                </a:prstTxWarp>
              </a:bodyPr>
              <a:lstStyle/>
              <a:p>
                <a:endParaRPr lang="en-US"/>
              </a:p>
            </p:txBody>
          </p:sp>
          <p:sp>
            <p:nvSpPr>
              <p:cNvPr id="62668" name="Freeform 250"/>
              <p:cNvSpPr>
                <a:spLocks/>
              </p:cNvSpPr>
              <p:nvPr/>
            </p:nvSpPr>
            <p:spPr bwMode="auto">
              <a:xfrm>
                <a:off x="7285038" y="5365750"/>
                <a:ext cx="19050" cy="23813"/>
              </a:xfrm>
              <a:custGeom>
                <a:avLst/>
                <a:gdLst>
                  <a:gd name="T0" fmla="*/ 2147483647 w 35"/>
                  <a:gd name="T1" fmla="*/ 2147483647 h 84"/>
                  <a:gd name="T2" fmla="*/ 2147483647 w 35"/>
                  <a:gd name="T3" fmla="*/ 2147483647 h 84"/>
                  <a:gd name="T4" fmla="*/ 2147483647 w 35"/>
                  <a:gd name="T5" fmla="*/ 0 h 84"/>
                  <a:gd name="T6" fmla="*/ 0 w 35"/>
                  <a:gd name="T7" fmla="*/ 0 h 84"/>
                  <a:gd name="T8" fmla="*/ 0 w 35"/>
                  <a:gd name="T9" fmla="*/ 2147483647 h 84"/>
                  <a:gd name="T10" fmla="*/ 0 w 35"/>
                  <a:gd name="T11" fmla="*/ 2147483647 h 84"/>
                  <a:gd name="T12" fmla="*/ 2147483647 w 35"/>
                  <a:gd name="T13" fmla="*/ 2147483647 h 84"/>
                  <a:gd name="T14" fmla="*/ 0 60000 65536"/>
                  <a:gd name="T15" fmla="*/ 0 60000 65536"/>
                  <a:gd name="T16" fmla="*/ 0 60000 65536"/>
                  <a:gd name="T17" fmla="*/ 0 60000 65536"/>
                  <a:gd name="T18" fmla="*/ 0 60000 65536"/>
                  <a:gd name="T19" fmla="*/ 0 60000 65536"/>
                  <a:gd name="T20" fmla="*/ 0 60000 65536"/>
                  <a:gd name="T21" fmla="*/ 0 w 35"/>
                  <a:gd name="T22" fmla="*/ 0 h 84"/>
                  <a:gd name="T23" fmla="*/ 35 w 35"/>
                  <a:gd name="T24" fmla="*/ 84 h 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84">
                    <a:moveTo>
                      <a:pt x="35" y="84"/>
                    </a:moveTo>
                    <a:lnTo>
                      <a:pt x="35" y="84"/>
                    </a:lnTo>
                    <a:lnTo>
                      <a:pt x="35" y="0"/>
                    </a:lnTo>
                    <a:lnTo>
                      <a:pt x="0" y="0"/>
                    </a:lnTo>
                    <a:lnTo>
                      <a:pt x="0" y="84"/>
                    </a:lnTo>
                    <a:lnTo>
                      <a:pt x="35" y="84"/>
                    </a:lnTo>
                    <a:close/>
                  </a:path>
                </a:pathLst>
              </a:custGeom>
              <a:solidFill>
                <a:srgbClr val="000000"/>
              </a:solidFill>
              <a:ln w="9525">
                <a:noFill/>
                <a:round/>
                <a:headEnd/>
                <a:tailEnd/>
              </a:ln>
            </p:spPr>
            <p:txBody>
              <a:bodyPr>
                <a:prstTxWarp prst="textNoShape">
                  <a:avLst/>
                </a:prstTxWarp>
              </a:bodyPr>
              <a:lstStyle/>
              <a:p>
                <a:endParaRPr lang="en-US"/>
              </a:p>
            </p:txBody>
          </p:sp>
          <p:sp>
            <p:nvSpPr>
              <p:cNvPr id="62669" name="Freeform 251"/>
              <p:cNvSpPr>
                <a:spLocks/>
              </p:cNvSpPr>
              <p:nvPr/>
            </p:nvSpPr>
            <p:spPr bwMode="auto">
              <a:xfrm>
                <a:off x="7285038" y="5389563"/>
                <a:ext cx="20637" cy="66675"/>
              </a:xfrm>
              <a:custGeom>
                <a:avLst/>
                <a:gdLst>
                  <a:gd name="T0" fmla="*/ 2147483647 w 36"/>
                  <a:gd name="T1" fmla="*/ 2147483647 h 225"/>
                  <a:gd name="T2" fmla="*/ 2147483647 w 36"/>
                  <a:gd name="T3" fmla="*/ 2147483647 h 225"/>
                  <a:gd name="T4" fmla="*/ 2147483647 w 36"/>
                  <a:gd name="T5" fmla="*/ 0 h 225"/>
                  <a:gd name="T6" fmla="*/ 0 w 36"/>
                  <a:gd name="T7" fmla="*/ 0 h 225"/>
                  <a:gd name="T8" fmla="*/ 2147483647 w 36"/>
                  <a:gd name="T9" fmla="*/ 2147483647 h 225"/>
                  <a:gd name="T10" fmla="*/ 2147483647 w 36"/>
                  <a:gd name="T11" fmla="*/ 2147483647 h 225"/>
                  <a:gd name="T12" fmla="*/ 2147483647 w 36"/>
                  <a:gd name="T13" fmla="*/ 2147483647 h 225"/>
                  <a:gd name="T14" fmla="*/ 2147483647 w 36"/>
                  <a:gd name="T15" fmla="*/ 2147483647 h 225"/>
                  <a:gd name="T16" fmla="*/ 2147483647 w 36"/>
                  <a:gd name="T17" fmla="*/ 2147483647 h 225"/>
                  <a:gd name="T18" fmla="*/ 2147483647 w 36"/>
                  <a:gd name="T19" fmla="*/ 2147483647 h 2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225"/>
                  <a:gd name="T32" fmla="*/ 36 w 36"/>
                  <a:gd name="T33" fmla="*/ 225 h 2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225">
                    <a:moveTo>
                      <a:pt x="20" y="225"/>
                    </a:moveTo>
                    <a:lnTo>
                      <a:pt x="36" y="209"/>
                    </a:lnTo>
                    <a:lnTo>
                      <a:pt x="35" y="0"/>
                    </a:lnTo>
                    <a:lnTo>
                      <a:pt x="0" y="0"/>
                    </a:lnTo>
                    <a:lnTo>
                      <a:pt x="2" y="209"/>
                    </a:lnTo>
                    <a:lnTo>
                      <a:pt x="18" y="193"/>
                    </a:lnTo>
                    <a:lnTo>
                      <a:pt x="20" y="225"/>
                    </a:lnTo>
                    <a:lnTo>
                      <a:pt x="36" y="224"/>
                    </a:lnTo>
                    <a:lnTo>
                      <a:pt x="36" y="209"/>
                    </a:lnTo>
                    <a:lnTo>
                      <a:pt x="20" y="225"/>
                    </a:lnTo>
                    <a:close/>
                  </a:path>
                </a:pathLst>
              </a:custGeom>
              <a:solidFill>
                <a:srgbClr val="000000"/>
              </a:solidFill>
              <a:ln w="9525">
                <a:noFill/>
                <a:round/>
                <a:headEnd/>
                <a:tailEnd/>
              </a:ln>
            </p:spPr>
            <p:txBody>
              <a:bodyPr>
                <a:prstTxWarp prst="textNoShape">
                  <a:avLst/>
                </a:prstTxWarp>
              </a:bodyPr>
              <a:lstStyle/>
              <a:p>
                <a:endParaRPr lang="en-US"/>
              </a:p>
            </p:txBody>
          </p:sp>
          <p:sp>
            <p:nvSpPr>
              <p:cNvPr id="62670" name="Freeform 252"/>
              <p:cNvSpPr>
                <a:spLocks/>
              </p:cNvSpPr>
              <p:nvPr/>
            </p:nvSpPr>
            <p:spPr bwMode="auto">
              <a:xfrm>
                <a:off x="7140575" y="5651500"/>
                <a:ext cx="523875" cy="41275"/>
              </a:xfrm>
              <a:custGeom>
                <a:avLst/>
                <a:gdLst>
                  <a:gd name="T0" fmla="*/ 2147483647 w 916"/>
                  <a:gd name="T1" fmla="*/ 0 h 136"/>
                  <a:gd name="T2" fmla="*/ 2147483647 w 916"/>
                  <a:gd name="T3" fmla="*/ 0 h 136"/>
                  <a:gd name="T4" fmla="*/ 2147483647 w 916"/>
                  <a:gd name="T5" fmla="*/ 2147483647 h 136"/>
                  <a:gd name="T6" fmla="*/ 2147483647 w 916"/>
                  <a:gd name="T7" fmla="*/ 2147483647 h 136"/>
                  <a:gd name="T8" fmla="*/ 2147483647 w 916"/>
                  <a:gd name="T9" fmla="*/ 2147483647 h 136"/>
                  <a:gd name="T10" fmla="*/ 2147483647 w 916"/>
                  <a:gd name="T11" fmla="*/ 2147483647 h 136"/>
                  <a:gd name="T12" fmla="*/ 2147483647 w 916"/>
                  <a:gd name="T13" fmla="*/ 2147483647 h 136"/>
                  <a:gd name="T14" fmla="*/ 2147483647 w 916"/>
                  <a:gd name="T15" fmla="*/ 2147483647 h 136"/>
                  <a:gd name="T16" fmla="*/ 2147483647 w 916"/>
                  <a:gd name="T17" fmla="*/ 2147483647 h 136"/>
                  <a:gd name="T18" fmla="*/ 2147483647 w 916"/>
                  <a:gd name="T19" fmla="*/ 2147483647 h 136"/>
                  <a:gd name="T20" fmla="*/ 2147483647 w 916"/>
                  <a:gd name="T21" fmla="*/ 2147483647 h 136"/>
                  <a:gd name="T22" fmla="*/ 2147483647 w 916"/>
                  <a:gd name="T23" fmla="*/ 2147483647 h 136"/>
                  <a:gd name="T24" fmla="*/ 2147483647 w 916"/>
                  <a:gd name="T25" fmla="*/ 2147483647 h 136"/>
                  <a:gd name="T26" fmla="*/ 2147483647 w 916"/>
                  <a:gd name="T27" fmla="*/ 2147483647 h 136"/>
                  <a:gd name="T28" fmla="*/ 2147483647 w 916"/>
                  <a:gd name="T29" fmla="*/ 2147483647 h 136"/>
                  <a:gd name="T30" fmla="*/ 2147483647 w 916"/>
                  <a:gd name="T31" fmla="*/ 2147483647 h 136"/>
                  <a:gd name="T32" fmla="*/ 2147483647 w 916"/>
                  <a:gd name="T33" fmla="*/ 2147483647 h 136"/>
                  <a:gd name="T34" fmla="*/ 2147483647 w 916"/>
                  <a:gd name="T35" fmla="*/ 2147483647 h 136"/>
                  <a:gd name="T36" fmla="*/ 0 w 916"/>
                  <a:gd name="T37" fmla="*/ 2147483647 h 136"/>
                  <a:gd name="T38" fmla="*/ 2147483647 w 916"/>
                  <a:gd name="T39" fmla="*/ 2147483647 h 136"/>
                  <a:gd name="T40" fmla="*/ 2147483647 w 916"/>
                  <a:gd name="T41" fmla="*/ 2147483647 h 136"/>
                  <a:gd name="T42" fmla="*/ 2147483647 w 916"/>
                  <a:gd name="T43" fmla="*/ 2147483647 h 136"/>
                  <a:gd name="T44" fmla="*/ 2147483647 w 916"/>
                  <a:gd name="T45" fmla="*/ 2147483647 h 136"/>
                  <a:gd name="T46" fmla="*/ 2147483647 w 916"/>
                  <a:gd name="T47" fmla="*/ 0 h 136"/>
                  <a:gd name="T48" fmla="*/ 2147483647 w 916"/>
                  <a:gd name="T49" fmla="*/ 0 h 1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6"/>
                  <a:gd name="T76" fmla="*/ 0 h 136"/>
                  <a:gd name="T77" fmla="*/ 916 w 916"/>
                  <a:gd name="T78" fmla="*/ 136 h 1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6" h="136">
                    <a:moveTo>
                      <a:pt x="238" y="0"/>
                    </a:moveTo>
                    <a:lnTo>
                      <a:pt x="679" y="0"/>
                    </a:lnTo>
                    <a:lnTo>
                      <a:pt x="772" y="5"/>
                    </a:lnTo>
                    <a:lnTo>
                      <a:pt x="846" y="20"/>
                    </a:lnTo>
                    <a:lnTo>
                      <a:pt x="876" y="29"/>
                    </a:lnTo>
                    <a:lnTo>
                      <a:pt x="898" y="42"/>
                    </a:lnTo>
                    <a:lnTo>
                      <a:pt x="911" y="54"/>
                    </a:lnTo>
                    <a:lnTo>
                      <a:pt x="916" y="67"/>
                    </a:lnTo>
                    <a:lnTo>
                      <a:pt x="911" y="81"/>
                    </a:lnTo>
                    <a:lnTo>
                      <a:pt x="898" y="93"/>
                    </a:lnTo>
                    <a:lnTo>
                      <a:pt x="846" y="116"/>
                    </a:lnTo>
                    <a:lnTo>
                      <a:pt x="772" y="131"/>
                    </a:lnTo>
                    <a:lnTo>
                      <a:pt x="679" y="136"/>
                    </a:lnTo>
                    <a:lnTo>
                      <a:pt x="238" y="136"/>
                    </a:lnTo>
                    <a:lnTo>
                      <a:pt x="145" y="131"/>
                    </a:lnTo>
                    <a:lnTo>
                      <a:pt x="69" y="116"/>
                    </a:lnTo>
                    <a:lnTo>
                      <a:pt x="18" y="93"/>
                    </a:lnTo>
                    <a:lnTo>
                      <a:pt x="4" y="81"/>
                    </a:lnTo>
                    <a:lnTo>
                      <a:pt x="0" y="67"/>
                    </a:lnTo>
                    <a:lnTo>
                      <a:pt x="4" y="54"/>
                    </a:lnTo>
                    <a:lnTo>
                      <a:pt x="18" y="42"/>
                    </a:lnTo>
                    <a:lnTo>
                      <a:pt x="69" y="20"/>
                    </a:lnTo>
                    <a:lnTo>
                      <a:pt x="145" y="5"/>
                    </a:lnTo>
                    <a:lnTo>
                      <a:pt x="238" y="0"/>
                    </a:lnTo>
                    <a:close/>
                  </a:path>
                </a:pathLst>
              </a:custGeom>
              <a:solidFill>
                <a:srgbClr val="FFFF66"/>
              </a:solidFill>
              <a:ln w="9525">
                <a:noFill/>
                <a:round/>
                <a:headEnd/>
                <a:tailEnd/>
              </a:ln>
            </p:spPr>
            <p:txBody>
              <a:bodyPr>
                <a:prstTxWarp prst="textNoShape">
                  <a:avLst/>
                </a:prstTxWarp>
              </a:bodyPr>
              <a:lstStyle/>
              <a:p>
                <a:endParaRPr lang="en-US"/>
              </a:p>
            </p:txBody>
          </p:sp>
          <p:sp>
            <p:nvSpPr>
              <p:cNvPr id="62671" name="Freeform 253"/>
              <p:cNvSpPr>
                <a:spLocks/>
              </p:cNvSpPr>
              <p:nvPr/>
            </p:nvSpPr>
            <p:spPr bwMode="auto">
              <a:xfrm>
                <a:off x="7277100" y="5646738"/>
                <a:ext cx="250825" cy="11112"/>
              </a:xfrm>
              <a:custGeom>
                <a:avLst/>
                <a:gdLst>
                  <a:gd name="T0" fmla="*/ 2147483647 w 441"/>
                  <a:gd name="T1" fmla="*/ 2147483647 h 34"/>
                  <a:gd name="T2" fmla="*/ 2147483647 w 441"/>
                  <a:gd name="T3" fmla="*/ 0 h 34"/>
                  <a:gd name="T4" fmla="*/ 0 w 441"/>
                  <a:gd name="T5" fmla="*/ 0 h 34"/>
                  <a:gd name="T6" fmla="*/ 0 w 441"/>
                  <a:gd name="T7" fmla="*/ 2147483647 h 34"/>
                  <a:gd name="T8" fmla="*/ 2147483647 w 441"/>
                  <a:gd name="T9" fmla="*/ 2147483647 h 34"/>
                  <a:gd name="T10" fmla="*/ 2147483647 w 441"/>
                  <a:gd name="T11" fmla="*/ 2147483647 h 34"/>
                  <a:gd name="T12" fmla="*/ 2147483647 w 441"/>
                  <a:gd name="T13" fmla="*/ 2147483647 h 34"/>
                  <a:gd name="T14" fmla="*/ 0 60000 65536"/>
                  <a:gd name="T15" fmla="*/ 0 60000 65536"/>
                  <a:gd name="T16" fmla="*/ 0 60000 65536"/>
                  <a:gd name="T17" fmla="*/ 0 60000 65536"/>
                  <a:gd name="T18" fmla="*/ 0 60000 65536"/>
                  <a:gd name="T19" fmla="*/ 0 60000 65536"/>
                  <a:gd name="T20" fmla="*/ 0 60000 65536"/>
                  <a:gd name="T21" fmla="*/ 0 w 441"/>
                  <a:gd name="T22" fmla="*/ 0 h 34"/>
                  <a:gd name="T23" fmla="*/ 441 w 441"/>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1" h="34">
                    <a:moveTo>
                      <a:pt x="441" y="1"/>
                    </a:moveTo>
                    <a:lnTo>
                      <a:pt x="441" y="0"/>
                    </a:lnTo>
                    <a:lnTo>
                      <a:pt x="0" y="0"/>
                    </a:lnTo>
                    <a:lnTo>
                      <a:pt x="0" y="34"/>
                    </a:lnTo>
                    <a:lnTo>
                      <a:pt x="441" y="34"/>
                    </a:lnTo>
                    <a:lnTo>
                      <a:pt x="441" y="33"/>
                    </a:lnTo>
                    <a:lnTo>
                      <a:pt x="441" y="1"/>
                    </a:lnTo>
                    <a:close/>
                  </a:path>
                </a:pathLst>
              </a:custGeom>
              <a:solidFill>
                <a:srgbClr val="000000"/>
              </a:solidFill>
              <a:ln w="9525">
                <a:noFill/>
                <a:round/>
                <a:headEnd/>
                <a:tailEnd/>
              </a:ln>
            </p:spPr>
            <p:txBody>
              <a:bodyPr>
                <a:prstTxWarp prst="textNoShape">
                  <a:avLst/>
                </a:prstTxWarp>
              </a:bodyPr>
              <a:lstStyle/>
              <a:p>
                <a:endParaRPr lang="en-US"/>
              </a:p>
            </p:txBody>
          </p:sp>
          <p:sp>
            <p:nvSpPr>
              <p:cNvPr id="62672" name="Freeform 254"/>
              <p:cNvSpPr>
                <a:spLocks/>
              </p:cNvSpPr>
              <p:nvPr/>
            </p:nvSpPr>
            <p:spPr bwMode="auto">
              <a:xfrm>
                <a:off x="7527925" y="5646738"/>
                <a:ext cx="53975" cy="11112"/>
              </a:xfrm>
              <a:custGeom>
                <a:avLst/>
                <a:gdLst>
                  <a:gd name="T0" fmla="*/ 2147483647 w 95"/>
                  <a:gd name="T1" fmla="*/ 2147483647 h 37"/>
                  <a:gd name="T2" fmla="*/ 2147483647 w 95"/>
                  <a:gd name="T3" fmla="*/ 2147483647 h 37"/>
                  <a:gd name="T4" fmla="*/ 0 w 95"/>
                  <a:gd name="T5" fmla="*/ 0 h 37"/>
                  <a:gd name="T6" fmla="*/ 0 w 95"/>
                  <a:gd name="T7" fmla="*/ 2147483647 h 37"/>
                  <a:gd name="T8" fmla="*/ 2147483647 w 95"/>
                  <a:gd name="T9" fmla="*/ 2147483647 h 37"/>
                  <a:gd name="T10" fmla="*/ 2147483647 w 95"/>
                  <a:gd name="T11" fmla="*/ 2147483647 h 37"/>
                  <a:gd name="T12" fmla="*/ 2147483647 w 95"/>
                  <a:gd name="T13" fmla="*/ 2147483647 h 37"/>
                  <a:gd name="T14" fmla="*/ 0 60000 65536"/>
                  <a:gd name="T15" fmla="*/ 0 60000 65536"/>
                  <a:gd name="T16" fmla="*/ 0 60000 65536"/>
                  <a:gd name="T17" fmla="*/ 0 60000 65536"/>
                  <a:gd name="T18" fmla="*/ 0 60000 65536"/>
                  <a:gd name="T19" fmla="*/ 0 60000 65536"/>
                  <a:gd name="T20" fmla="*/ 0 60000 65536"/>
                  <a:gd name="T21" fmla="*/ 0 w 95"/>
                  <a:gd name="T22" fmla="*/ 0 h 37"/>
                  <a:gd name="T23" fmla="*/ 95 w 95"/>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 h="37">
                    <a:moveTo>
                      <a:pt x="95" y="5"/>
                    </a:moveTo>
                    <a:lnTo>
                      <a:pt x="93" y="5"/>
                    </a:lnTo>
                    <a:lnTo>
                      <a:pt x="0" y="0"/>
                    </a:lnTo>
                    <a:lnTo>
                      <a:pt x="0" y="32"/>
                    </a:lnTo>
                    <a:lnTo>
                      <a:pt x="93" y="37"/>
                    </a:lnTo>
                    <a:lnTo>
                      <a:pt x="90" y="37"/>
                    </a:lnTo>
                    <a:lnTo>
                      <a:pt x="95" y="5"/>
                    </a:lnTo>
                    <a:close/>
                  </a:path>
                </a:pathLst>
              </a:custGeom>
              <a:solidFill>
                <a:srgbClr val="000000"/>
              </a:solidFill>
              <a:ln w="9525">
                <a:noFill/>
                <a:round/>
                <a:headEnd/>
                <a:tailEnd/>
              </a:ln>
            </p:spPr>
            <p:txBody>
              <a:bodyPr>
                <a:prstTxWarp prst="textNoShape">
                  <a:avLst/>
                </a:prstTxWarp>
              </a:bodyPr>
              <a:lstStyle/>
              <a:p>
                <a:endParaRPr lang="en-US"/>
              </a:p>
            </p:txBody>
          </p:sp>
          <p:sp>
            <p:nvSpPr>
              <p:cNvPr id="62673" name="Freeform 255"/>
              <p:cNvSpPr>
                <a:spLocks/>
              </p:cNvSpPr>
              <p:nvPr/>
            </p:nvSpPr>
            <p:spPr bwMode="auto">
              <a:xfrm>
                <a:off x="7580313" y="5649913"/>
                <a:ext cx="49212" cy="12700"/>
              </a:xfrm>
              <a:custGeom>
                <a:avLst/>
                <a:gdLst>
                  <a:gd name="T0" fmla="*/ 2147483647 w 82"/>
                  <a:gd name="T1" fmla="*/ 2147483647 h 47"/>
                  <a:gd name="T2" fmla="*/ 2147483647 w 82"/>
                  <a:gd name="T3" fmla="*/ 2147483647 h 47"/>
                  <a:gd name="T4" fmla="*/ 2147483647 w 82"/>
                  <a:gd name="T5" fmla="*/ 0 h 47"/>
                  <a:gd name="T6" fmla="*/ 0 w 82"/>
                  <a:gd name="T7" fmla="*/ 2147483647 h 47"/>
                  <a:gd name="T8" fmla="*/ 2147483647 w 82"/>
                  <a:gd name="T9" fmla="*/ 2147483647 h 47"/>
                  <a:gd name="T10" fmla="*/ 2147483647 w 82"/>
                  <a:gd name="T11" fmla="*/ 2147483647 h 47"/>
                  <a:gd name="T12" fmla="*/ 2147483647 w 82"/>
                  <a:gd name="T13" fmla="*/ 2147483647 h 47"/>
                  <a:gd name="T14" fmla="*/ 0 60000 65536"/>
                  <a:gd name="T15" fmla="*/ 0 60000 65536"/>
                  <a:gd name="T16" fmla="*/ 0 60000 65536"/>
                  <a:gd name="T17" fmla="*/ 0 60000 65536"/>
                  <a:gd name="T18" fmla="*/ 0 60000 65536"/>
                  <a:gd name="T19" fmla="*/ 0 60000 65536"/>
                  <a:gd name="T20" fmla="*/ 0 60000 65536"/>
                  <a:gd name="T21" fmla="*/ 0 w 82"/>
                  <a:gd name="T22" fmla="*/ 0 h 47"/>
                  <a:gd name="T23" fmla="*/ 82 w 82"/>
                  <a:gd name="T24" fmla="*/ 47 h 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47">
                    <a:moveTo>
                      <a:pt x="82" y="15"/>
                    </a:moveTo>
                    <a:lnTo>
                      <a:pt x="80" y="15"/>
                    </a:lnTo>
                    <a:lnTo>
                      <a:pt x="5" y="0"/>
                    </a:lnTo>
                    <a:lnTo>
                      <a:pt x="0" y="32"/>
                    </a:lnTo>
                    <a:lnTo>
                      <a:pt x="75" y="47"/>
                    </a:lnTo>
                    <a:lnTo>
                      <a:pt x="72" y="47"/>
                    </a:lnTo>
                    <a:lnTo>
                      <a:pt x="82" y="15"/>
                    </a:lnTo>
                    <a:close/>
                  </a:path>
                </a:pathLst>
              </a:custGeom>
              <a:solidFill>
                <a:srgbClr val="000000"/>
              </a:solidFill>
              <a:ln w="9525">
                <a:noFill/>
                <a:round/>
                <a:headEnd/>
                <a:tailEnd/>
              </a:ln>
            </p:spPr>
            <p:txBody>
              <a:bodyPr>
                <a:prstTxWarp prst="textNoShape">
                  <a:avLst/>
                </a:prstTxWarp>
              </a:bodyPr>
              <a:lstStyle/>
              <a:p>
                <a:endParaRPr lang="en-US"/>
              </a:p>
            </p:txBody>
          </p:sp>
          <p:sp>
            <p:nvSpPr>
              <p:cNvPr id="62674" name="Freeform 256"/>
              <p:cNvSpPr>
                <a:spLocks/>
              </p:cNvSpPr>
              <p:nvPr/>
            </p:nvSpPr>
            <p:spPr bwMode="auto">
              <a:xfrm>
                <a:off x="7621588" y="5653088"/>
                <a:ext cx="22225" cy="12700"/>
              </a:xfrm>
              <a:custGeom>
                <a:avLst/>
                <a:gdLst>
                  <a:gd name="T0" fmla="*/ 2147483647 w 42"/>
                  <a:gd name="T1" fmla="*/ 2147483647 h 41"/>
                  <a:gd name="T2" fmla="*/ 2147483647 w 42"/>
                  <a:gd name="T3" fmla="*/ 2147483647 h 41"/>
                  <a:gd name="T4" fmla="*/ 2147483647 w 42"/>
                  <a:gd name="T5" fmla="*/ 0 h 41"/>
                  <a:gd name="T6" fmla="*/ 0 w 42"/>
                  <a:gd name="T7" fmla="*/ 2147483647 h 41"/>
                  <a:gd name="T8" fmla="*/ 2147483647 w 42"/>
                  <a:gd name="T9" fmla="*/ 2147483647 h 41"/>
                  <a:gd name="T10" fmla="*/ 2147483647 w 42"/>
                  <a:gd name="T11" fmla="*/ 2147483647 h 41"/>
                  <a:gd name="T12" fmla="*/ 2147483647 w 42"/>
                  <a:gd name="T13" fmla="*/ 2147483647 h 41"/>
                  <a:gd name="T14" fmla="*/ 2147483647 w 42"/>
                  <a:gd name="T15" fmla="*/ 2147483647 h 41"/>
                  <a:gd name="T16" fmla="*/ 2147483647 w 42"/>
                  <a:gd name="T17" fmla="*/ 2147483647 h 41"/>
                  <a:gd name="T18" fmla="*/ 2147483647 w 42"/>
                  <a:gd name="T19" fmla="*/ 2147483647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41"/>
                  <a:gd name="T32" fmla="*/ 42 w 42"/>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41">
                    <a:moveTo>
                      <a:pt x="42" y="11"/>
                    </a:moveTo>
                    <a:lnTo>
                      <a:pt x="39" y="10"/>
                    </a:lnTo>
                    <a:lnTo>
                      <a:pt x="10" y="0"/>
                    </a:lnTo>
                    <a:lnTo>
                      <a:pt x="0" y="32"/>
                    </a:lnTo>
                    <a:lnTo>
                      <a:pt x="30" y="41"/>
                    </a:lnTo>
                    <a:lnTo>
                      <a:pt x="27" y="40"/>
                    </a:lnTo>
                    <a:lnTo>
                      <a:pt x="42" y="11"/>
                    </a:lnTo>
                    <a:lnTo>
                      <a:pt x="41" y="11"/>
                    </a:lnTo>
                    <a:lnTo>
                      <a:pt x="39" y="10"/>
                    </a:lnTo>
                    <a:lnTo>
                      <a:pt x="42" y="11"/>
                    </a:lnTo>
                    <a:close/>
                  </a:path>
                </a:pathLst>
              </a:custGeom>
              <a:solidFill>
                <a:srgbClr val="000000"/>
              </a:solidFill>
              <a:ln w="9525">
                <a:noFill/>
                <a:round/>
                <a:headEnd/>
                <a:tailEnd/>
              </a:ln>
            </p:spPr>
            <p:txBody>
              <a:bodyPr>
                <a:prstTxWarp prst="textNoShape">
                  <a:avLst/>
                </a:prstTxWarp>
              </a:bodyPr>
              <a:lstStyle/>
              <a:p>
                <a:endParaRPr lang="en-US"/>
              </a:p>
            </p:txBody>
          </p:sp>
          <p:sp>
            <p:nvSpPr>
              <p:cNvPr id="62675" name="Freeform 257"/>
              <p:cNvSpPr>
                <a:spLocks/>
              </p:cNvSpPr>
              <p:nvPr/>
            </p:nvSpPr>
            <p:spPr bwMode="auto">
              <a:xfrm>
                <a:off x="7637463" y="5656263"/>
                <a:ext cx="23812" cy="12700"/>
              </a:xfrm>
              <a:custGeom>
                <a:avLst/>
                <a:gdLst>
                  <a:gd name="T0" fmla="*/ 2147483647 w 41"/>
                  <a:gd name="T1" fmla="*/ 2147483647 h 41"/>
                  <a:gd name="T2" fmla="*/ 2147483647 w 41"/>
                  <a:gd name="T3" fmla="*/ 2147483647 h 41"/>
                  <a:gd name="T4" fmla="*/ 2147483647 w 41"/>
                  <a:gd name="T5" fmla="*/ 0 h 41"/>
                  <a:gd name="T6" fmla="*/ 0 w 41"/>
                  <a:gd name="T7" fmla="*/ 2147483647 h 41"/>
                  <a:gd name="T8" fmla="*/ 2147483647 w 41"/>
                  <a:gd name="T9" fmla="*/ 2147483647 h 41"/>
                  <a:gd name="T10" fmla="*/ 2147483647 w 41"/>
                  <a:gd name="T11" fmla="*/ 2147483647 h 41"/>
                  <a:gd name="T12" fmla="*/ 2147483647 w 41"/>
                  <a:gd name="T13" fmla="*/ 2147483647 h 41"/>
                  <a:gd name="T14" fmla="*/ 2147483647 w 41"/>
                  <a:gd name="T15" fmla="*/ 2147483647 h 41"/>
                  <a:gd name="T16" fmla="*/ 2147483647 w 41"/>
                  <a:gd name="T17" fmla="*/ 2147483647 h 41"/>
                  <a:gd name="T18" fmla="*/ 2147483647 w 41"/>
                  <a:gd name="T19" fmla="*/ 2147483647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41"/>
                  <a:gd name="T32" fmla="*/ 41 w 41"/>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41">
                    <a:moveTo>
                      <a:pt x="41" y="14"/>
                    </a:moveTo>
                    <a:lnTo>
                      <a:pt x="37" y="12"/>
                    </a:lnTo>
                    <a:lnTo>
                      <a:pt x="15" y="0"/>
                    </a:lnTo>
                    <a:lnTo>
                      <a:pt x="0" y="29"/>
                    </a:lnTo>
                    <a:lnTo>
                      <a:pt x="22" y="41"/>
                    </a:lnTo>
                    <a:lnTo>
                      <a:pt x="19" y="39"/>
                    </a:lnTo>
                    <a:lnTo>
                      <a:pt x="41" y="14"/>
                    </a:lnTo>
                    <a:lnTo>
                      <a:pt x="39" y="13"/>
                    </a:lnTo>
                    <a:lnTo>
                      <a:pt x="37" y="12"/>
                    </a:lnTo>
                    <a:lnTo>
                      <a:pt x="41" y="14"/>
                    </a:lnTo>
                    <a:close/>
                  </a:path>
                </a:pathLst>
              </a:custGeom>
              <a:solidFill>
                <a:srgbClr val="000000"/>
              </a:solidFill>
              <a:ln w="9525">
                <a:noFill/>
                <a:round/>
                <a:headEnd/>
                <a:tailEnd/>
              </a:ln>
            </p:spPr>
            <p:txBody>
              <a:bodyPr>
                <a:prstTxWarp prst="textNoShape">
                  <a:avLst/>
                </a:prstTxWarp>
              </a:bodyPr>
              <a:lstStyle/>
              <a:p>
                <a:endParaRPr lang="en-US"/>
              </a:p>
            </p:txBody>
          </p:sp>
          <p:sp>
            <p:nvSpPr>
              <p:cNvPr id="62676" name="Freeform 258"/>
              <p:cNvSpPr>
                <a:spLocks/>
              </p:cNvSpPr>
              <p:nvPr/>
            </p:nvSpPr>
            <p:spPr bwMode="auto">
              <a:xfrm>
                <a:off x="7648575" y="5661025"/>
                <a:ext cx="22225" cy="11113"/>
              </a:xfrm>
              <a:custGeom>
                <a:avLst/>
                <a:gdLst>
                  <a:gd name="T0" fmla="*/ 2147483647 w 40"/>
                  <a:gd name="T1" fmla="*/ 2147483647 h 37"/>
                  <a:gd name="T2" fmla="*/ 2147483647 w 40"/>
                  <a:gd name="T3" fmla="*/ 2147483647 h 37"/>
                  <a:gd name="T4" fmla="*/ 2147483647 w 40"/>
                  <a:gd name="T5" fmla="*/ 0 h 37"/>
                  <a:gd name="T6" fmla="*/ 0 w 40"/>
                  <a:gd name="T7" fmla="*/ 2147483647 h 37"/>
                  <a:gd name="T8" fmla="*/ 2147483647 w 40"/>
                  <a:gd name="T9" fmla="*/ 2147483647 h 37"/>
                  <a:gd name="T10" fmla="*/ 2147483647 w 40"/>
                  <a:gd name="T11" fmla="*/ 2147483647 h 37"/>
                  <a:gd name="T12" fmla="*/ 2147483647 w 40"/>
                  <a:gd name="T13" fmla="*/ 2147483647 h 37"/>
                  <a:gd name="T14" fmla="*/ 2147483647 w 40"/>
                  <a:gd name="T15" fmla="*/ 2147483647 h 37"/>
                  <a:gd name="T16" fmla="*/ 2147483647 w 40"/>
                  <a:gd name="T17" fmla="*/ 2147483647 h 37"/>
                  <a:gd name="T18" fmla="*/ 2147483647 w 40"/>
                  <a:gd name="T19" fmla="*/ 2147483647 h 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37"/>
                  <a:gd name="T32" fmla="*/ 40 w 40"/>
                  <a:gd name="T33" fmla="*/ 37 h 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37">
                    <a:moveTo>
                      <a:pt x="40" y="20"/>
                    </a:moveTo>
                    <a:lnTo>
                      <a:pt x="35" y="13"/>
                    </a:lnTo>
                    <a:lnTo>
                      <a:pt x="22" y="0"/>
                    </a:lnTo>
                    <a:lnTo>
                      <a:pt x="0" y="25"/>
                    </a:lnTo>
                    <a:lnTo>
                      <a:pt x="13" y="37"/>
                    </a:lnTo>
                    <a:lnTo>
                      <a:pt x="8" y="30"/>
                    </a:lnTo>
                    <a:lnTo>
                      <a:pt x="40" y="20"/>
                    </a:lnTo>
                    <a:lnTo>
                      <a:pt x="37" y="16"/>
                    </a:lnTo>
                    <a:lnTo>
                      <a:pt x="35" y="13"/>
                    </a:lnTo>
                    <a:lnTo>
                      <a:pt x="40" y="20"/>
                    </a:lnTo>
                    <a:close/>
                  </a:path>
                </a:pathLst>
              </a:custGeom>
              <a:solidFill>
                <a:srgbClr val="000000"/>
              </a:solidFill>
              <a:ln w="9525">
                <a:noFill/>
                <a:round/>
                <a:headEnd/>
                <a:tailEnd/>
              </a:ln>
            </p:spPr>
            <p:txBody>
              <a:bodyPr>
                <a:prstTxWarp prst="textNoShape">
                  <a:avLst/>
                </a:prstTxWarp>
              </a:bodyPr>
              <a:lstStyle/>
              <a:p>
                <a:endParaRPr lang="en-US"/>
              </a:p>
            </p:txBody>
          </p:sp>
          <p:sp>
            <p:nvSpPr>
              <p:cNvPr id="62677" name="Freeform 259"/>
              <p:cNvSpPr>
                <a:spLocks/>
              </p:cNvSpPr>
              <p:nvPr/>
            </p:nvSpPr>
            <p:spPr bwMode="auto">
              <a:xfrm>
                <a:off x="7654925" y="5667375"/>
                <a:ext cx="20638" cy="6350"/>
              </a:xfrm>
              <a:custGeom>
                <a:avLst/>
                <a:gdLst>
                  <a:gd name="T0" fmla="*/ 2147483647 w 38"/>
                  <a:gd name="T1" fmla="*/ 2147483647 h 23"/>
                  <a:gd name="T2" fmla="*/ 2147483647 w 38"/>
                  <a:gd name="T3" fmla="*/ 2147483647 h 23"/>
                  <a:gd name="T4" fmla="*/ 2147483647 w 38"/>
                  <a:gd name="T5" fmla="*/ 0 h 23"/>
                  <a:gd name="T6" fmla="*/ 0 w 38"/>
                  <a:gd name="T7" fmla="*/ 2147483647 h 23"/>
                  <a:gd name="T8" fmla="*/ 2147483647 w 38"/>
                  <a:gd name="T9" fmla="*/ 2147483647 h 23"/>
                  <a:gd name="T10" fmla="*/ 2147483647 w 38"/>
                  <a:gd name="T11" fmla="*/ 2147483647 h 23"/>
                  <a:gd name="T12" fmla="*/ 2147483647 w 38"/>
                  <a:gd name="T13" fmla="*/ 2147483647 h 23"/>
                  <a:gd name="T14" fmla="*/ 2147483647 w 38"/>
                  <a:gd name="T15" fmla="*/ 2147483647 h 23"/>
                  <a:gd name="T16" fmla="*/ 2147483647 w 38"/>
                  <a:gd name="T17" fmla="*/ 2147483647 h 23"/>
                  <a:gd name="T18" fmla="*/ 2147483647 w 38"/>
                  <a:gd name="T19" fmla="*/ 2147483647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23"/>
                  <a:gd name="T32" fmla="*/ 38 w 38"/>
                  <a:gd name="T33" fmla="*/ 23 h 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23">
                    <a:moveTo>
                      <a:pt x="37" y="23"/>
                    </a:moveTo>
                    <a:lnTo>
                      <a:pt x="37" y="13"/>
                    </a:lnTo>
                    <a:lnTo>
                      <a:pt x="32" y="0"/>
                    </a:lnTo>
                    <a:lnTo>
                      <a:pt x="0" y="10"/>
                    </a:lnTo>
                    <a:lnTo>
                      <a:pt x="5" y="23"/>
                    </a:lnTo>
                    <a:lnTo>
                      <a:pt x="5" y="13"/>
                    </a:lnTo>
                    <a:lnTo>
                      <a:pt x="37" y="23"/>
                    </a:lnTo>
                    <a:lnTo>
                      <a:pt x="38" y="18"/>
                    </a:lnTo>
                    <a:lnTo>
                      <a:pt x="37" y="13"/>
                    </a:lnTo>
                    <a:lnTo>
                      <a:pt x="37" y="23"/>
                    </a:lnTo>
                    <a:close/>
                  </a:path>
                </a:pathLst>
              </a:custGeom>
              <a:solidFill>
                <a:srgbClr val="000000"/>
              </a:solidFill>
              <a:ln w="9525">
                <a:noFill/>
                <a:round/>
                <a:headEnd/>
                <a:tailEnd/>
              </a:ln>
            </p:spPr>
            <p:txBody>
              <a:bodyPr>
                <a:prstTxWarp prst="textNoShape">
                  <a:avLst/>
                </a:prstTxWarp>
              </a:bodyPr>
              <a:lstStyle/>
              <a:p>
                <a:endParaRPr lang="en-US"/>
              </a:p>
            </p:txBody>
          </p:sp>
          <p:sp>
            <p:nvSpPr>
              <p:cNvPr id="62678" name="Freeform 260"/>
              <p:cNvSpPr>
                <a:spLocks/>
              </p:cNvSpPr>
              <p:nvPr/>
            </p:nvSpPr>
            <p:spPr bwMode="auto">
              <a:xfrm>
                <a:off x="7654925" y="5670550"/>
                <a:ext cx="20638" cy="9525"/>
              </a:xfrm>
              <a:custGeom>
                <a:avLst/>
                <a:gdLst>
                  <a:gd name="T0" fmla="*/ 2147483647 w 37"/>
                  <a:gd name="T1" fmla="*/ 2147483647 h 31"/>
                  <a:gd name="T2" fmla="*/ 2147483647 w 37"/>
                  <a:gd name="T3" fmla="*/ 2147483647 h 31"/>
                  <a:gd name="T4" fmla="*/ 2147483647 w 37"/>
                  <a:gd name="T5" fmla="*/ 2147483647 h 31"/>
                  <a:gd name="T6" fmla="*/ 2147483647 w 37"/>
                  <a:gd name="T7" fmla="*/ 0 h 31"/>
                  <a:gd name="T8" fmla="*/ 0 w 37"/>
                  <a:gd name="T9" fmla="*/ 2147483647 h 31"/>
                  <a:gd name="T10" fmla="*/ 2147483647 w 37"/>
                  <a:gd name="T11" fmla="*/ 2147483647 h 31"/>
                  <a:gd name="T12" fmla="*/ 2147483647 w 37"/>
                  <a:gd name="T13" fmla="*/ 2147483647 h 31"/>
                  <a:gd name="T14" fmla="*/ 2147483647 w 37"/>
                  <a:gd name="T15" fmla="*/ 2147483647 h 31"/>
                  <a:gd name="T16" fmla="*/ 2147483647 w 37"/>
                  <a:gd name="T17" fmla="*/ 2147483647 h 31"/>
                  <a:gd name="T18" fmla="*/ 2147483647 w 37"/>
                  <a:gd name="T19" fmla="*/ 2147483647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
                  <a:gd name="T31" fmla="*/ 0 h 31"/>
                  <a:gd name="T32" fmla="*/ 37 w 37"/>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 h="31">
                    <a:moveTo>
                      <a:pt x="27" y="31"/>
                    </a:moveTo>
                    <a:lnTo>
                      <a:pt x="32" y="24"/>
                    </a:lnTo>
                    <a:lnTo>
                      <a:pt x="37" y="10"/>
                    </a:lnTo>
                    <a:lnTo>
                      <a:pt x="5" y="0"/>
                    </a:lnTo>
                    <a:lnTo>
                      <a:pt x="0" y="14"/>
                    </a:lnTo>
                    <a:lnTo>
                      <a:pt x="5" y="7"/>
                    </a:lnTo>
                    <a:lnTo>
                      <a:pt x="27" y="31"/>
                    </a:lnTo>
                    <a:lnTo>
                      <a:pt x="29" y="27"/>
                    </a:lnTo>
                    <a:lnTo>
                      <a:pt x="32" y="24"/>
                    </a:lnTo>
                    <a:lnTo>
                      <a:pt x="27" y="31"/>
                    </a:lnTo>
                    <a:close/>
                  </a:path>
                </a:pathLst>
              </a:custGeom>
              <a:solidFill>
                <a:srgbClr val="000000"/>
              </a:solidFill>
              <a:ln w="9525">
                <a:noFill/>
                <a:round/>
                <a:headEnd/>
                <a:tailEnd/>
              </a:ln>
            </p:spPr>
            <p:txBody>
              <a:bodyPr>
                <a:prstTxWarp prst="textNoShape">
                  <a:avLst/>
                </a:prstTxWarp>
              </a:bodyPr>
              <a:lstStyle/>
              <a:p>
                <a:endParaRPr lang="en-US"/>
              </a:p>
            </p:txBody>
          </p:sp>
          <p:sp>
            <p:nvSpPr>
              <p:cNvPr id="62679" name="Freeform 261"/>
              <p:cNvSpPr>
                <a:spLocks/>
              </p:cNvSpPr>
              <p:nvPr/>
            </p:nvSpPr>
            <p:spPr bwMode="auto">
              <a:xfrm>
                <a:off x="7648575" y="5672138"/>
                <a:ext cx="20638" cy="12700"/>
              </a:xfrm>
              <a:custGeom>
                <a:avLst/>
                <a:gdLst>
                  <a:gd name="T0" fmla="*/ 2147483647 w 35"/>
                  <a:gd name="T1" fmla="*/ 2147483647 h 39"/>
                  <a:gd name="T2" fmla="*/ 2147483647 w 35"/>
                  <a:gd name="T3" fmla="*/ 2147483647 h 39"/>
                  <a:gd name="T4" fmla="*/ 2147483647 w 35"/>
                  <a:gd name="T5" fmla="*/ 2147483647 h 39"/>
                  <a:gd name="T6" fmla="*/ 2147483647 w 35"/>
                  <a:gd name="T7" fmla="*/ 0 h 39"/>
                  <a:gd name="T8" fmla="*/ 0 w 35"/>
                  <a:gd name="T9" fmla="*/ 2147483647 h 39"/>
                  <a:gd name="T10" fmla="*/ 2147483647 w 35"/>
                  <a:gd name="T11" fmla="*/ 2147483647 h 39"/>
                  <a:gd name="T12" fmla="*/ 2147483647 w 35"/>
                  <a:gd name="T13" fmla="*/ 2147483647 h 39"/>
                  <a:gd name="T14" fmla="*/ 2147483647 w 35"/>
                  <a:gd name="T15" fmla="*/ 2147483647 h 39"/>
                  <a:gd name="T16" fmla="*/ 2147483647 w 35"/>
                  <a:gd name="T17" fmla="*/ 2147483647 h 39"/>
                  <a:gd name="T18" fmla="*/ 2147483647 w 35"/>
                  <a:gd name="T19" fmla="*/ 2147483647 h 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39"/>
                  <a:gd name="T32" fmla="*/ 35 w 35"/>
                  <a:gd name="T33" fmla="*/ 39 h 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39">
                    <a:moveTo>
                      <a:pt x="17" y="39"/>
                    </a:moveTo>
                    <a:lnTo>
                      <a:pt x="22" y="36"/>
                    </a:lnTo>
                    <a:lnTo>
                      <a:pt x="35" y="24"/>
                    </a:lnTo>
                    <a:lnTo>
                      <a:pt x="13" y="0"/>
                    </a:lnTo>
                    <a:lnTo>
                      <a:pt x="0" y="12"/>
                    </a:lnTo>
                    <a:lnTo>
                      <a:pt x="4" y="9"/>
                    </a:lnTo>
                    <a:lnTo>
                      <a:pt x="17" y="39"/>
                    </a:lnTo>
                    <a:lnTo>
                      <a:pt x="19" y="37"/>
                    </a:lnTo>
                    <a:lnTo>
                      <a:pt x="22" y="36"/>
                    </a:lnTo>
                    <a:lnTo>
                      <a:pt x="17" y="39"/>
                    </a:lnTo>
                    <a:close/>
                  </a:path>
                </a:pathLst>
              </a:custGeom>
              <a:solidFill>
                <a:srgbClr val="000000"/>
              </a:solidFill>
              <a:ln w="9525">
                <a:noFill/>
                <a:round/>
                <a:headEnd/>
                <a:tailEnd/>
              </a:ln>
            </p:spPr>
            <p:txBody>
              <a:bodyPr>
                <a:prstTxWarp prst="textNoShape">
                  <a:avLst/>
                </a:prstTxWarp>
              </a:bodyPr>
              <a:lstStyle/>
              <a:p>
                <a:endParaRPr lang="en-US"/>
              </a:p>
            </p:txBody>
          </p:sp>
          <p:sp>
            <p:nvSpPr>
              <p:cNvPr id="62680" name="Freeform 262"/>
              <p:cNvSpPr>
                <a:spLocks/>
              </p:cNvSpPr>
              <p:nvPr/>
            </p:nvSpPr>
            <p:spPr bwMode="auto">
              <a:xfrm>
                <a:off x="7621588" y="5675313"/>
                <a:ext cx="36512" cy="15875"/>
              </a:xfrm>
              <a:custGeom>
                <a:avLst/>
                <a:gdLst>
                  <a:gd name="T0" fmla="*/ 2147483647 w 64"/>
                  <a:gd name="T1" fmla="*/ 2147483647 h 54"/>
                  <a:gd name="T2" fmla="*/ 2147483647 w 64"/>
                  <a:gd name="T3" fmla="*/ 2147483647 h 54"/>
                  <a:gd name="T4" fmla="*/ 2147483647 w 64"/>
                  <a:gd name="T5" fmla="*/ 2147483647 h 54"/>
                  <a:gd name="T6" fmla="*/ 2147483647 w 64"/>
                  <a:gd name="T7" fmla="*/ 0 h 54"/>
                  <a:gd name="T8" fmla="*/ 0 w 64"/>
                  <a:gd name="T9" fmla="*/ 2147483647 h 54"/>
                  <a:gd name="T10" fmla="*/ 2147483647 w 64"/>
                  <a:gd name="T11" fmla="*/ 2147483647 h 54"/>
                  <a:gd name="T12" fmla="*/ 2147483647 w 64"/>
                  <a:gd name="T13" fmla="*/ 2147483647 h 54"/>
                  <a:gd name="T14" fmla="*/ 2147483647 w 64"/>
                  <a:gd name="T15" fmla="*/ 2147483647 h 54"/>
                  <a:gd name="T16" fmla="*/ 2147483647 w 64"/>
                  <a:gd name="T17" fmla="*/ 2147483647 h 54"/>
                  <a:gd name="T18" fmla="*/ 2147483647 w 64"/>
                  <a:gd name="T19" fmla="*/ 2147483647 h 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
                  <a:gd name="T31" fmla="*/ 0 h 54"/>
                  <a:gd name="T32" fmla="*/ 64 w 64"/>
                  <a:gd name="T33" fmla="*/ 54 h 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 h="54">
                    <a:moveTo>
                      <a:pt x="9" y="54"/>
                    </a:moveTo>
                    <a:lnTo>
                      <a:pt x="12" y="53"/>
                    </a:lnTo>
                    <a:lnTo>
                      <a:pt x="64" y="30"/>
                    </a:lnTo>
                    <a:lnTo>
                      <a:pt x="51" y="0"/>
                    </a:lnTo>
                    <a:lnTo>
                      <a:pt x="0" y="24"/>
                    </a:lnTo>
                    <a:lnTo>
                      <a:pt x="4" y="22"/>
                    </a:lnTo>
                    <a:lnTo>
                      <a:pt x="9" y="54"/>
                    </a:lnTo>
                    <a:lnTo>
                      <a:pt x="11" y="54"/>
                    </a:lnTo>
                    <a:lnTo>
                      <a:pt x="12" y="53"/>
                    </a:lnTo>
                    <a:lnTo>
                      <a:pt x="9" y="54"/>
                    </a:lnTo>
                    <a:close/>
                  </a:path>
                </a:pathLst>
              </a:custGeom>
              <a:solidFill>
                <a:srgbClr val="000000"/>
              </a:solidFill>
              <a:ln w="9525">
                <a:noFill/>
                <a:round/>
                <a:headEnd/>
                <a:tailEnd/>
              </a:ln>
            </p:spPr>
            <p:txBody>
              <a:bodyPr>
                <a:prstTxWarp prst="textNoShape">
                  <a:avLst/>
                </a:prstTxWarp>
              </a:bodyPr>
              <a:lstStyle/>
              <a:p>
                <a:endParaRPr lang="en-US"/>
              </a:p>
            </p:txBody>
          </p:sp>
          <p:sp>
            <p:nvSpPr>
              <p:cNvPr id="62681" name="Freeform 263"/>
              <p:cNvSpPr>
                <a:spLocks/>
              </p:cNvSpPr>
              <p:nvPr/>
            </p:nvSpPr>
            <p:spPr bwMode="auto">
              <a:xfrm>
                <a:off x="7580313" y="5681663"/>
                <a:ext cx="47625" cy="14287"/>
              </a:xfrm>
              <a:custGeom>
                <a:avLst/>
                <a:gdLst>
                  <a:gd name="T0" fmla="*/ 2147483647 w 80"/>
                  <a:gd name="T1" fmla="*/ 2147483647 h 47"/>
                  <a:gd name="T2" fmla="*/ 2147483647 w 80"/>
                  <a:gd name="T3" fmla="*/ 2147483647 h 47"/>
                  <a:gd name="T4" fmla="*/ 2147483647 w 80"/>
                  <a:gd name="T5" fmla="*/ 2147483647 h 47"/>
                  <a:gd name="T6" fmla="*/ 2147483647 w 80"/>
                  <a:gd name="T7" fmla="*/ 0 h 47"/>
                  <a:gd name="T8" fmla="*/ 0 w 80"/>
                  <a:gd name="T9" fmla="*/ 2147483647 h 47"/>
                  <a:gd name="T10" fmla="*/ 2147483647 w 80"/>
                  <a:gd name="T11" fmla="*/ 2147483647 h 47"/>
                  <a:gd name="T12" fmla="*/ 2147483647 w 80"/>
                  <a:gd name="T13" fmla="*/ 2147483647 h 47"/>
                  <a:gd name="T14" fmla="*/ 0 60000 65536"/>
                  <a:gd name="T15" fmla="*/ 0 60000 65536"/>
                  <a:gd name="T16" fmla="*/ 0 60000 65536"/>
                  <a:gd name="T17" fmla="*/ 0 60000 65536"/>
                  <a:gd name="T18" fmla="*/ 0 60000 65536"/>
                  <a:gd name="T19" fmla="*/ 0 60000 65536"/>
                  <a:gd name="T20" fmla="*/ 0 60000 65536"/>
                  <a:gd name="T21" fmla="*/ 0 w 80"/>
                  <a:gd name="T22" fmla="*/ 0 h 47"/>
                  <a:gd name="T23" fmla="*/ 80 w 80"/>
                  <a:gd name="T24" fmla="*/ 47 h 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47">
                    <a:moveTo>
                      <a:pt x="3" y="47"/>
                    </a:moveTo>
                    <a:lnTo>
                      <a:pt x="5" y="47"/>
                    </a:lnTo>
                    <a:lnTo>
                      <a:pt x="80" y="32"/>
                    </a:lnTo>
                    <a:lnTo>
                      <a:pt x="75" y="0"/>
                    </a:lnTo>
                    <a:lnTo>
                      <a:pt x="0" y="15"/>
                    </a:lnTo>
                    <a:lnTo>
                      <a:pt x="3" y="15"/>
                    </a:lnTo>
                    <a:lnTo>
                      <a:pt x="3" y="47"/>
                    </a:lnTo>
                    <a:close/>
                  </a:path>
                </a:pathLst>
              </a:custGeom>
              <a:solidFill>
                <a:srgbClr val="000000"/>
              </a:solidFill>
              <a:ln w="9525">
                <a:noFill/>
                <a:round/>
                <a:headEnd/>
                <a:tailEnd/>
              </a:ln>
            </p:spPr>
            <p:txBody>
              <a:bodyPr>
                <a:prstTxWarp prst="textNoShape">
                  <a:avLst/>
                </a:prstTxWarp>
              </a:bodyPr>
              <a:lstStyle/>
              <a:p>
                <a:endParaRPr lang="en-US"/>
              </a:p>
            </p:txBody>
          </p:sp>
          <p:sp>
            <p:nvSpPr>
              <p:cNvPr id="62682" name="Freeform 264"/>
              <p:cNvSpPr>
                <a:spLocks/>
              </p:cNvSpPr>
              <p:nvPr/>
            </p:nvSpPr>
            <p:spPr bwMode="auto">
              <a:xfrm>
                <a:off x="7527925" y="5686425"/>
                <a:ext cx="53975" cy="11113"/>
              </a:xfrm>
              <a:custGeom>
                <a:avLst/>
                <a:gdLst>
                  <a:gd name="T0" fmla="*/ 0 w 93"/>
                  <a:gd name="T1" fmla="*/ 2147483647 h 38"/>
                  <a:gd name="T2" fmla="*/ 0 w 93"/>
                  <a:gd name="T3" fmla="*/ 2147483647 h 38"/>
                  <a:gd name="T4" fmla="*/ 2147483647 w 93"/>
                  <a:gd name="T5" fmla="*/ 2147483647 h 38"/>
                  <a:gd name="T6" fmla="*/ 2147483647 w 93"/>
                  <a:gd name="T7" fmla="*/ 0 h 38"/>
                  <a:gd name="T8" fmla="*/ 0 w 93"/>
                  <a:gd name="T9" fmla="*/ 2147483647 h 38"/>
                  <a:gd name="T10" fmla="*/ 0 w 93"/>
                  <a:gd name="T11" fmla="*/ 2147483647 h 38"/>
                  <a:gd name="T12" fmla="*/ 0 w 93"/>
                  <a:gd name="T13" fmla="*/ 2147483647 h 38"/>
                  <a:gd name="T14" fmla="*/ 0 60000 65536"/>
                  <a:gd name="T15" fmla="*/ 0 60000 65536"/>
                  <a:gd name="T16" fmla="*/ 0 60000 65536"/>
                  <a:gd name="T17" fmla="*/ 0 60000 65536"/>
                  <a:gd name="T18" fmla="*/ 0 60000 65536"/>
                  <a:gd name="T19" fmla="*/ 0 60000 65536"/>
                  <a:gd name="T20" fmla="*/ 0 60000 65536"/>
                  <a:gd name="T21" fmla="*/ 0 w 93"/>
                  <a:gd name="T22" fmla="*/ 0 h 38"/>
                  <a:gd name="T23" fmla="*/ 93 w 93"/>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38">
                    <a:moveTo>
                      <a:pt x="0" y="38"/>
                    </a:moveTo>
                    <a:lnTo>
                      <a:pt x="0" y="37"/>
                    </a:lnTo>
                    <a:lnTo>
                      <a:pt x="93" y="32"/>
                    </a:lnTo>
                    <a:lnTo>
                      <a:pt x="93" y="0"/>
                    </a:lnTo>
                    <a:lnTo>
                      <a:pt x="0" y="5"/>
                    </a:lnTo>
                    <a:lnTo>
                      <a:pt x="0" y="4"/>
                    </a:lnTo>
                    <a:lnTo>
                      <a:pt x="0" y="38"/>
                    </a:lnTo>
                    <a:close/>
                  </a:path>
                </a:pathLst>
              </a:custGeom>
              <a:solidFill>
                <a:srgbClr val="000000"/>
              </a:solidFill>
              <a:ln w="9525">
                <a:noFill/>
                <a:round/>
                <a:headEnd/>
                <a:tailEnd/>
              </a:ln>
            </p:spPr>
            <p:txBody>
              <a:bodyPr>
                <a:prstTxWarp prst="textNoShape">
                  <a:avLst/>
                </a:prstTxWarp>
              </a:bodyPr>
              <a:lstStyle/>
              <a:p>
                <a:endParaRPr lang="en-US"/>
              </a:p>
            </p:txBody>
          </p:sp>
          <p:sp>
            <p:nvSpPr>
              <p:cNvPr id="62683" name="Freeform 265"/>
              <p:cNvSpPr>
                <a:spLocks/>
              </p:cNvSpPr>
              <p:nvPr/>
            </p:nvSpPr>
            <p:spPr bwMode="auto">
              <a:xfrm>
                <a:off x="7277100" y="5688013"/>
                <a:ext cx="250825" cy="9525"/>
              </a:xfrm>
              <a:custGeom>
                <a:avLst/>
                <a:gdLst>
                  <a:gd name="T0" fmla="*/ 0 w 441"/>
                  <a:gd name="T1" fmla="*/ 2147483647 h 34"/>
                  <a:gd name="T2" fmla="*/ 0 w 441"/>
                  <a:gd name="T3" fmla="*/ 2147483647 h 34"/>
                  <a:gd name="T4" fmla="*/ 2147483647 w 441"/>
                  <a:gd name="T5" fmla="*/ 2147483647 h 34"/>
                  <a:gd name="T6" fmla="*/ 2147483647 w 441"/>
                  <a:gd name="T7" fmla="*/ 0 h 34"/>
                  <a:gd name="T8" fmla="*/ 0 w 441"/>
                  <a:gd name="T9" fmla="*/ 0 h 34"/>
                  <a:gd name="T10" fmla="*/ 0 w 441"/>
                  <a:gd name="T11" fmla="*/ 2147483647 h 34"/>
                  <a:gd name="T12" fmla="*/ 0 w 441"/>
                  <a:gd name="T13" fmla="*/ 2147483647 h 34"/>
                  <a:gd name="T14" fmla="*/ 0 60000 65536"/>
                  <a:gd name="T15" fmla="*/ 0 60000 65536"/>
                  <a:gd name="T16" fmla="*/ 0 60000 65536"/>
                  <a:gd name="T17" fmla="*/ 0 60000 65536"/>
                  <a:gd name="T18" fmla="*/ 0 60000 65536"/>
                  <a:gd name="T19" fmla="*/ 0 60000 65536"/>
                  <a:gd name="T20" fmla="*/ 0 60000 65536"/>
                  <a:gd name="T21" fmla="*/ 0 w 441"/>
                  <a:gd name="T22" fmla="*/ 0 h 34"/>
                  <a:gd name="T23" fmla="*/ 441 w 441"/>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1" h="34">
                    <a:moveTo>
                      <a:pt x="0" y="33"/>
                    </a:moveTo>
                    <a:lnTo>
                      <a:pt x="0" y="34"/>
                    </a:lnTo>
                    <a:lnTo>
                      <a:pt x="441" y="34"/>
                    </a:lnTo>
                    <a:lnTo>
                      <a:pt x="441" y="0"/>
                    </a:lnTo>
                    <a:lnTo>
                      <a:pt x="0" y="0"/>
                    </a:lnTo>
                    <a:lnTo>
                      <a:pt x="0" y="1"/>
                    </a:lnTo>
                    <a:lnTo>
                      <a:pt x="0" y="33"/>
                    </a:lnTo>
                    <a:close/>
                  </a:path>
                </a:pathLst>
              </a:custGeom>
              <a:solidFill>
                <a:srgbClr val="000000"/>
              </a:solidFill>
              <a:ln w="9525">
                <a:noFill/>
                <a:round/>
                <a:headEnd/>
                <a:tailEnd/>
              </a:ln>
            </p:spPr>
            <p:txBody>
              <a:bodyPr>
                <a:prstTxWarp prst="textNoShape">
                  <a:avLst/>
                </a:prstTxWarp>
              </a:bodyPr>
              <a:lstStyle/>
              <a:p>
                <a:endParaRPr lang="en-US"/>
              </a:p>
            </p:txBody>
          </p:sp>
          <p:grpSp>
            <p:nvGrpSpPr>
              <p:cNvPr id="62684" name="Group 266"/>
              <p:cNvGrpSpPr>
                <a:grpSpLocks/>
              </p:cNvGrpSpPr>
              <p:nvPr/>
            </p:nvGrpSpPr>
            <p:grpSpPr bwMode="auto">
              <a:xfrm>
                <a:off x="6599238" y="5646738"/>
                <a:ext cx="1574800" cy="525462"/>
                <a:chOff x="2878" y="4743"/>
                <a:chExt cx="687" cy="441"/>
              </a:xfrm>
            </p:grpSpPr>
            <p:sp>
              <p:nvSpPr>
                <p:cNvPr id="62686" name="Freeform 267"/>
                <p:cNvSpPr>
                  <a:spLocks/>
                </p:cNvSpPr>
                <p:nvPr/>
              </p:nvSpPr>
              <p:spPr bwMode="auto">
                <a:xfrm>
                  <a:off x="3149" y="4776"/>
                  <a:ext cx="24" cy="9"/>
                </a:xfrm>
                <a:custGeom>
                  <a:avLst/>
                  <a:gdLst>
                    <a:gd name="T0" fmla="*/ 0 w 96"/>
                    <a:gd name="T1" fmla="*/ 0 h 37"/>
                    <a:gd name="T2" fmla="*/ 0 w 96"/>
                    <a:gd name="T3" fmla="*/ 0 h 37"/>
                    <a:gd name="T4" fmla="*/ 0 w 96"/>
                    <a:gd name="T5" fmla="*/ 0 h 37"/>
                    <a:gd name="T6" fmla="*/ 0 w 96"/>
                    <a:gd name="T7" fmla="*/ 0 h 37"/>
                    <a:gd name="T8" fmla="*/ 0 w 96"/>
                    <a:gd name="T9" fmla="*/ 0 h 37"/>
                    <a:gd name="T10" fmla="*/ 0 w 96"/>
                    <a:gd name="T11" fmla="*/ 0 h 37"/>
                    <a:gd name="T12" fmla="*/ 0 w 96"/>
                    <a:gd name="T13" fmla="*/ 0 h 37"/>
                    <a:gd name="T14" fmla="*/ 0 60000 65536"/>
                    <a:gd name="T15" fmla="*/ 0 60000 65536"/>
                    <a:gd name="T16" fmla="*/ 0 60000 65536"/>
                    <a:gd name="T17" fmla="*/ 0 60000 65536"/>
                    <a:gd name="T18" fmla="*/ 0 60000 65536"/>
                    <a:gd name="T19" fmla="*/ 0 60000 65536"/>
                    <a:gd name="T20" fmla="*/ 0 60000 65536"/>
                    <a:gd name="T21" fmla="*/ 0 w 96"/>
                    <a:gd name="T22" fmla="*/ 0 h 37"/>
                    <a:gd name="T23" fmla="*/ 96 w 96"/>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37">
                      <a:moveTo>
                        <a:pt x="0" y="32"/>
                      </a:moveTo>
                      <a:lnTo>
                        <a:pt x="3" y="32"/>
                      </a:lnTo>
                      <a:lnTo>
                        <a:pt x="96" y="37"/>
                      </a:lnTo>
                      <a:lnTo>
                        <a:pt x="96" y="5"/>
                      </a:lnTo>
                      <a:lnTo>
                        <a:pt x="3" y="0"/>
                      </a:lnTo>
                      <a:lnTo>
                        <a:pt x="5" y="0"/>
                      </a:lnTo>
                      <a:lnTo>
                        <a:pt x="0" y="32"/>
                      </a:lnTo>
                      <a:close/>
                    </a:path>
                  </a:pathLst>
                </a:custGeom>
                <a:solidFill>
                  <a:srgbClr val="000000"/>
                </a:solidFill>
                <a:ln w="9525">
                  <a:noFill/>
                  <a:round/>
                  <a:headEnd/>
                  <a:tailEnd/>
                </a:ln>
              </p:spPr>
              <p:txBody>
                <a:bodyPr>
                  <a:prstTxWarp prst="textNoShape">
                    <a:avLst/>
                  </a:prstTxWarp>
                </a:bodyPr>
                <a:lstStyle/>
                <a:p>
                  <a:endParaRPr lang="en-US"/>
                </a:p>
              </p:txBody>
            </p:sp>
            <p:sp>
              <p:nvSpPr>
                <p:cNvPr id="62687" name="Freeform 268"/>
                <p:cNvSpPr>
                  <a:spLocks/>
                </p:cNvSpPr>
                <p:nvPr/>
              </p:nvSpPr>
              <p:spPr bwMode="auto">
                <a:xfrm>
                  <a:off x="3130" y="4772"/>
                  <a:ext cx="21" cy="12"/>
                </a:xfrm>
                <a:custGeom>
                  <a:avLst/>
                  <a:gdLst>
                    <a:gd name="T0" fmla="*/ 0 w 84"/>
                    <a:gd name="T1" fmla="*/ 0 h 47"/>
                    <a:gd name="T2" fmla="*/ 0 w 84"/>
                    <a:gd name="T3" fmla="*/ 0 h 47"/>
                    <a:gd name="T4" fmla="*/ 0 w 84"/>
                    <a:gd name="T5" fmla="*/ 0 h 47"/>
                    <a:gd name="T6" fmla="*/ 0 w 84"/>
                    <a:gd name="T7" fmla="*/ 0 h 47"/>
                    <a:gd name="T8" fmla="*/ 0 w 84"/>
                    <a:gd name="T9" fmla="*/ 0 h 47"/>
                    <a:gd name="T10" fmla="*/ 0 w 84"/>
                    <a:gd name="T11" fmla="*/ 0 h 47"/>
                    <a:gd name="T12" fmla="*/ 0 w 84"/>
                    <a:gd name="T13" fmla="*/ 0 h 47"/>
                    <a:gd name="T14" fmla="*/ 0 w 84"/>
                    <a:gd name="T15" fmla="*/ 0 h 47"/>
                    <a:gd name="T16" fmla="*/ 0 w 84"/>
                    <a:gd name="T17" fmla="*/ 0 h 47"/>
                    <a:gd name="T18" fmla="*/ 0 w 84"/>
                    <a:gd name="T19" fmla="*/ 0 h 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
                    <a:gd name="T31" fmla="*/ 0 h 47"/>
                    <a:gd name="T32" fmla="*/ 84 w 84"/>
                    <a:gd name="T33" fmla="*/ 47 h 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 h="47">
                      <a:moveTo>
                        <a:pt x="0" y="31"/>
                      </a:moveTo>
                      <a:lnTo>
                        <a:pt x="4" y="32"/>
                      </a:lnTo>
                      <a:lnTo>
                        <a:pt x="79" y="47"/>
                      </a:lnTo>
                      <a:lnTo>
                        <a:pt x="84" y="15"/>
                      </a:lnTo>
                      <a:lnTo>
                        <a:pt x="9" y="0"/>
                      </a:lnTo>
                      <a:lnTo>
                        <a:pt x="12" y="2"/>
                      </a:lnTo>
                      <a:lnTo>
                        <a:pt x="0" y="31"/>
                      </a:lnTo>
                      <a:lnTo>
                        <a:pt x="1" y="32"/>
                      </a:lnTo>
                      <a:lnTo>
                        <a:pt x="4" y="32"/>
                      </a:lnTo>
                      <a:lnTo>
                        <a:pt x="0" y="31"/>
                      </a:lnTo>
                      <a:close/>
                    </a:path>
                  </a:pathLst>
                </a:custGeom>
                <a:solidFill>
                  <a:srgbClr val="000000"/>
                </a:solidFill>
                <a:ln w="9525">
                  <a:noFill/>
                  <a:round/>
                  <a:headEnd/>
                  <a:tailEnd/>
                </a:ln>
              </p:spPr>
              <p:txBody>
                <a:bodyPr>
                  <a:prstTxWarp prst="textNoShape">
                    <a:avLst/>
                  </a:prstTxWarp>
                </a:bodyPr>
                <a:lstStyle/>
                <a:p>
                  <a:endParaRPr lang="en-US"/>
                </a:p>
              </p:txBody>
            </p:sp>
            <p:sp>
              <p:nvSpPr>
                <p:cNvPr id="62688" name="Freeform 269"/>
                <p:cNvSpPr>
                  <a:spLocks/>
                </p:cNvSpPr>
                <p:nvPr/>
              </p:nvSpPr>
              <p:spPr bwMode="auto">
                <a:xfrm>
                  <a:off x="3115" y="4767"/>
                  <a:ext cx="18" cy="13"/>
                </a:xfrm>
                <a:custGeom>
                  <a:avLst/>
                  <a:gdLst>
                    <a:gd name="T0" fmla="*/ 0 w 68"/>
                    <a:gd name="T1" fmla="*/ 0 h 53"/>
                    <a:gd name="T2" fmla="*/ 0 w 68"/>
                    <a:gd name="T3" fmla="*/ 0 h 53"/>
                    <a:gd name="T4" fmla="*/ 0 w 68"/>
                    <a:gd name="T5" fmla="*/ 0 h 53"/>
                    <a:gd name="T6" fmla="*/ 0 w 68"/>
                    <a:gd name="T7" fmla="*/ 0 h 53"/>
                    <a:gd name="T8" fmla="*/ 0 w 68"/>
                    <a:gd name="T9" fmla="*/ 0 h 53"/>
                    <a:gd name="T10" fmla="*/ 0 w 68"/>
                    <a:gd name="T11" fmla="*/ 0 h 53"/>
                    <a:gd name="T12" fmla="*/ 0 w 68"/>
                    <a:gd name="T13" fmla="*/ 0 h 53"/>
                    <a:gd name="T14" fmla="*/ 0 w 68"/>
                    <a:gd name="T15" fmla="*/ 0 h 53"/>
                    <a:gd name="T16" fmla="*/ 0 w 68"/>
                    <a:gd name="T17" fmla="*/ 0 h 53"/>
                    <a:gd name="T18" fmla="*/ 0 w 68"/>
                    <a:gd name="T19" fmla="*/ 0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
                    <a:gd name="T31" fmla="*/ 0 h 53"/>
                    <a:gd name="T32" fmla="*/ 68 w 68"/>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 h="53">
                      <a:moveTo>
                        <a:pt x="0" y="27"/>
                      </a:moveTo>
                      <a:lnTo>
                        <a:pt x="5" y="30"/>
                      </a:lnTo>
                      <a:lnTo>
                        <a:pt x="56" y="53"/>
                      </a:lnTo>
                      <a:lnTo>
                        <a:pt x="68" y="24"/>
                      </a:lnTo>
                      <a:lnTo>
                        <a:pt x="17" y="0"/>
                      </a:lnTo>
                      <a:lnTo>
                        <a:pt x="22" y="3"/>
                      </a:lnTo>
                      <a:lnTo>
                        <a:pt x="0" y="27"/>
                      </a:lnTo>
                      <a:lnTo>
                        <a:pt x="2" y="28"/>
                      </a:lnTo>
                      <a:lnTo>
                        <a:pt x="5" y="30"/>
                      </a:lnTo>
                      <a:lnTo>
                        <a:pt x="0" y="27"/>
                      </a:lnTo>
                      <a:close/>
                    </a:path>
                  </a:pathLst>
                </a:custGeom>
                <a:solidFill>
                  <a:srgbClr val="000000"/>
                </a:solidFill>
                <a:ln w="9525">
                  <a:noFill/>
                  <a:round/>
                  <a:headEnd/>
                  <a:tailEnd/>
                </a:ln>
              </p:spPr>
              <p:txBody>
                <a:bodyPr>
                  <a:prstTxWarp prst="textNoShape">
                    <a:avLst/>
                  </a:prstTxWarp>
                </a:bodyPr>
                <a:lstStyle/>
                <a:p>
                  <a:endParaRPr lang="en-US"/>
                </a:p>
              </p:txBody>
            </p:sp>
            <p:sp>
              <p:nvSpPr>
                <p:cNvPr id="62689" name="Freeform 270"/>
                <p:cNvSpPr>
                  <a:spLocks/>
                </p:cNvSpPr>
                <p:nvPr/>
              </p:nvSpPr>
              <p:spPr bwMode="auto">
                <a:xfrm>
                  <a:off x="3111" y="4764"/>
                  <a:ext cx="10" cy="10"/>
                </a:xfrm>
                <a:custGeom>
                  <a:avLst/>
                  <a:gdLst>
                    <a:gd name="T0" fmla="*/ 0 w 40"/>
                    <a:gd name="T1" fmla="*/ 0 h 36"/>
                    <a:gd name="T2" fmla="*/ 0 w 40"/>
                    <a:gd name="T3" fmla="*/ 0 h 36"/>
                    <a:gd name="T4" fmla="*/ 0 w 40"/>
                    <a:gd name="T5" fmla="*/ 0 h 36"/>
                    <a:gd name="T6" fmla="*/ 0 w 40"/>
                    <a:gd name="T7" fmla="*/ 0 h 36"/>
                    <a:gd name="T8" fmla="*/ 0 w 40"/>
                    <a:gd name="T9" fmla="*/ 0 h 36"/>
                    <a:gd name="T10" fmla="*/ 0 w 40"/>
                    <a:gd name="T11" fmla="*/ 0 h 36"/>
                    <a:gd name="T12" fmla="*/ 0 w 40"/>
                    <a:gd name="T13" fmla="*/ 0 h 36"/>
                    <a:gd name="T14" fmla="*/ 0 w 40"/>
                    <a:gd name="T15" fmla="*/ 0 h 36"/>
                    <a:gd name="T16" fmla="*/ 0 w 40"/>
                    <a:gd name="T17" fmla="*/ 0 h 36"/>
                    <a:gd name="T18" fmla="*/ 0 w 40"/>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36"/>
                    <a:gd name="T32" fmla="*/ 40 w 40"/>
                    <a:gd name="T33" fmla="*/ 36 h 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36">
                      <a:moveTo>
                        <a:pt x="0" y="17"/>
                      </a:moveTo>
                      <a:lnTo>
                        <a:pt x="4" y="24"/>
                      </a:lnTo>
                      <a:lnTo>
                        <a:pt x="18" y="36"/>
                      </a:lnTo>
                      <a:lnTo>
                        <a:pt x="40" y="12"/>
                      </a:lnTo>
                      <a:lnTo>
                        <a:pt x="26" y="0"/>
                      </a:lnTo>
                      <a:lnTo>
                        <a:pt x="31" y="7"/>
                      </a:lnTo>
                      <a:lnTo>
                        <a:pt x="0" y="17"/>
                      </a:lnTo>
                      <a:lnTo>
                        <a:pt x="2" y="20"/>
                      </a:lnTo>
                      <a:lnTo>
                        <a:pt x="4" y="24"/>
                      </a:lnTo>
                      <a:lnTo>
                        <a:pt x="0" y="17"/>
                      </a:lnTo>
                      <a:close/>
                    </a:path>
                  </a:pathLst>
                </a:custGeom>
                <a:solidFill>
                  <a:srgbClr val="000000"/>
                </a:solidFill>
                <a:ln w="9525">
                  <a:noFill/>
                  <a:round/>
                  <a:headEnd/>
                  <a:tailEnd/>
                </a:ln>
              </p:spPr>
              <p:txBody>
                <a:bodyPr>
                  <a:prstTxWarp prst="textNoShape">
                    <a:avLst/>
                  </a:prstTxWarp>
                </a:bodyPr>
                <a:lstStyle/>
                <a:p>
                  <a:endParaRPr lang="en-US"/>
                </a:p>
              </p:txBody>
            </p:sp>
            <p:sp>
              <p:nvSpPr>
                <p:cNvPr id="62690" name="Freeform 271"/>
                <p:cNvSpPr>
                  <a:spLocks/>
                </p:cNvSpPr>
                <p:nvPr/>
              </p:nvSpPr>
              <p:spPr bwMode="auto">
                <a:xfrm>
                  <a:off x="3109" y="4763"/>
                  <a:ext cx="10" cy="6"/>
                </a:xfrm>
                <a:custGeom>
                  <a:avLst/>
                  <a:gdLst>
                    <a:gd name="T0" fmla="*/ 0 w 38"/>
                    <a:gd name="T1" fmla="*/ 0 h 24"/>
                    <a:gd name="T2" fmla="*/ 0 w 38"/>
                    <a:gd name="T3" fmla="*/ 0 h 24"/>
                    <a:gd name="T4" fmla="*/ 0 w 38"/>
                    <a:gd name="T5" fmla="*/ 0 h 24"/>
                    <a:gd name="T6" fmla="*/ 0 w 38"/>
                    <a:gd name="T7" fmla="*/ 0 h 24"/>
                    <a:gd name="T8" fmla="*/ 0 w 38"/>
                    <a:gd name="T9" fmla="*/ 0 h 24"/>
                    <a:gd name="T10" fmla="*/ 0 w 38"/>
                    <a:gd name="T11" fmla="*/ 0 h 24"/>
                    <a:gd name="T12" fmla="*/ 0 w 38"/>
                    <a:gd name="T13" fmla="*/ 0 h 24"/>
                    <a:gd name="T14" fmla="*/ 0 w 38"/>
                    <a:gd name="T15" fmla="*/ 0 h 24"/>
                    <a:gd name="T16" fmla="*/ 0 w 38"/>
                    <a:gd name="T17" fmla="*/ 0 h 24"/>
                    <a:gd name="T18" fmla="*/ 0 w 38"/>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24"/>
                    <a:gd name="T32" fmla="*/ 38 w 38"/>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24">
                      <a:moveTo>
                        <a:pt x="2" y="0"/>
                      </a:moveTo>
                      <a:lnTo>
                        <a:pt x="2" y="10"/>
                      </a:lnTo>
                      <a:lnTo>
                        <a:pt x="7" y="24"/>
                      </a:lnTo>
                      <a:lnTo>
                        <a:pt x="38" y="14"/>
                      </a:lnTo>
                      <a:lnTo>
                        <a:pt x="33" y="0"/>
                      </a:lnTo>
                      <a:lnTo>
                        <a:pt x="33" y="10"/>
                      </a:lnTo>
                      <a:lnTo>
                        <a:pt x="2" y="0"/>
                      </a:lnTo>
                      <a:lnTo>
                        <a:pt x="0" y="5"/>
                      </a:lnTo>
                      <a:lnTo>
                        <a:pt x="2" y="10"/>
                      </a:lnTo>
                      <a:lnTo>
                        <a:pt x="2" y="0"/>
                      </a:lnTo>
                      <a:close/>
                    </a:path>
                  </a:pathLst>
                </a:custGeom>
                <a:solidFill>
                  <a:srgbClr val="000000"/>
                </a:solidFill>
                <a:ln w="9525">
                  <a:noFill/>
                  <a:round/>
                  <a:headEnd/>
                  <a:tailEnd/>
                </a:ln>
              </p:spPr>
              <p:txBody>
                <a:bodyPr>
                  <a:prstTxWarp prst="textNoShape">
                    <a:avLst/>
                  </a:prstTxWarp>
                </a:bodyPr>
                <a:lstStyle/>
                <a:p>
                  <a:endParaRPr lang="en-US"/>
                </a:p>
              </p:txBody>
            </p:sp>
            <p:sp>
              <p:nvSpPr>
                <p:cNvPr id="62691" name="Freeform 272"/>
                <p:cNvSpPr>
                  <a:spLocks/>
                </p:cNvSpPr>
                <p:nvPr/>
              </p:nvSpPr>
              <p:spPr bwMode="auto">
                <a:xfrm>
                  <a:off x="3110" y="4758"/>
                  <a:ext cx="9" cy="7"/>
                </a:xfrm>
                <a:custGeom>
                  <a:avLst/>
                  <a:gdLst>
                    <a:gd name="T0" fmla="*/ 0 w 36"/>
                    <a:gd name="T1" fmla="*/ 0 h 30"/>
                    <a:gd name="T2" fmla="*/ 0 w 36"/>
                    <a:gd name="T3" fmla="*/ 0 h 30"/>
                    <a:gd name="T4" fmla="*/ 0 w 36"/>
                    <a:gd name="T5" fmla="*/ 0 h 30"/>
                    <a:gd name="T6" fmla="*/ 0 w 36"/>
                    <a:gd name="T7" fmla="*/ 0 h 30"/>
                    <a:gd name="T8" fmla="*/ 0 w 36"/>
                    <a:gd name="T9" fmla="*/ 0 h 30"/>
                    <a:gd name="T10" fmla="*/ 0 w 36"/>
                    <a:gd name="T11" fmla="*/ 0 h 30"/>
                    <a:gd name="T12" fmla="*/ 0 w 36"/>
                    <a:gd name="T13" fmla="*/ 0 h 30"/>
                    <a:gd name="T14" fmla="*/ 0 w 36"/>
                    <a:gd name="T15" fmla="*/ 0 h 30"/>
                    <a:gd name="T16" fmla="*/ 0 w 36"/>
                    <a:gd name="T17" fmla="*/ 0 h 30"/>
                    <a:gd name="T18" fmla="*/ 0 w 3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30"/>
                    <a:gd name="T32" fmla="*/ 36 w 36"/>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30">
                      <a:moveTo>
                        <a:pt x="9" y="0"/>
                      </a:moveTo>
                      <a:lnTo>
                        <a:pt x="5" y="7"/>
                      </a:lnTo>
                      <a:lnTo>
                        <a:pt x="0" y="20"/>
                      </a:lnTo>
                      <a:lnTo>
                        <a:pt x="31" y="30"/>
                      </a:lnTo>
                      <a:lnTo>
                        <a:pt x="36" y="17"/>
                      </a:lnTo>
                      <a:lnTo>
                        <a:pt x="31" y="24"/>
                      </a:lnTo>
                      <a:lnTo>
                        <a:pt x="9" y="0"/>
                      </a:lnTo>
                      <a:lnTo>
                        <a:pt x="7" y="3"/>
                      </a:lnTo>
                      <a:lnTo>
                        <a:pt x="5" y="7"/>
                      </a:lnTo>
                      <a:lnTo>
                        <a:pt x="9" y="0"/>
                      </a:lnTo>
                      <a:close/>
                    </a:path>
                  </a:pathLst>
                </a:custGeom>
                <a:solidFill>
                  <a:srgbClr val="000000"/>
                </a:solidFill>
                <a:ln w="9525">
                  <a:noFill/>
                  <a:round/>
                  <a:headEnd/>
                  <a:tailEnd/>
                </a:ln>
              </p:spPr>
              <p:txBody>
                <a:bodyPr>
                  <a:prstTxWarp prst="textNoShape">
                    <a:avLst/>
                  </a:prstTxWarp>
                </a:bodyPr>
                <a:lstStyle/>
                <a:p>
                  <a:endParaRPr lang="en-US"/>
                </a:p>
              </p:txBody>
            </p:sp>
            <p:sp>
              <p:nvSpPr>
                <p:cNvPr id="62692" name="Freeform 273"/>
                <p:cNvSpPr>
                  <a:spLocks/>
                </p:cNvSpPr>
                <p:nvPr/>
              </p:nvSpPr>
              <p:spPr bwMode="auto">
                <a:xfrm>
                  <a:off x="3112" y="4754"/>
                  <a:ext cx="9" cy="10"/>
                </a:xfrm>
                <a:custGeom>
                  <a:avLst/>
                  <a:gdLst>
                    <a:gd name="T0" fmla="*/ 0 w 36"/>
                    <a:gd name="T1" fmla="*/ 0 h 39"/>
                    <a:gd name="T2" fmla="*/ 0 w 36"/>
                    <a:gd name="T3" fmla="*/ 0 h 39"/>
                    <a:gd name="T4" fmla="*/ 0 w 36"/>
                    <a:gd name="T5" fmla="*/ 0 h 39"/>
                    <a:gd name="T6" fmla="*/ 0 w 36"/>
                    <a:gd name="T7" fmla="*/ 0 h 39"/>
                    <a:gd name="T8" fmla="*/ 0 w 36"/>
                    <a:gd name="T9" fmla="*/ 0 h 39"/>
                    <a:gd name="T10" fmla="*/ 0 w 36"/>
                    <a:gd name="T11" fmla="*/ 0 h 39"/>
                    <a:gd name="T12" fmla="*/ 0 w 36"/>
                    <a:gd name="T13" fmla="*/ 0 h 39"/>
                    <a:gd name="T14" fmla="*/ 0 w 36"/>
                    <a:gd name="T15" fmla="*/ 0 h 39"/>
                    <a:gd name="T16" fmla="*/ 0 w 36"/>
                    <a:gd name="T17" fmla="*/ 0 h 39"/>
                    <a:gd name="T18" fmla="*/ 0 w 36"/>
                    <a:gd name="T19" fmla="*/ 0 h 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39"/>
                    <a:gd name="T32" fmla="*/ 36 w 36"/>
                    <a:gd name="T33" fmla="*/ 39 h 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39">
                      <a:moveTo>
                        <a:pt x="19" y="0"/>
                      </a:moveTo>
                      <a:lnTo>
                        <a:pt x="14" y="2"/>
                      </a:lnTo>
                      <a:lnTo>
                        <a:pt x="0" y="15"/>
                      </a:lnTo>
                      <a:lnTo>
                        <a:pt x="22" y="39"/>
                      </a:lnTo>
                      <a:lnTo>
                        <a:pt x="36" y="27"/>
                      </a:lnTo>
                      <a:lnTo>
                        <a:pt x="31" y="29"/>
                      </a:lnTo>
                      <a:lnTo>
                        <a:pt x="19" y="0"/>
                      </a:lnTo>
                      <a:lnTo>
                        <a:pt x="16" y="1"/>
                      </a:lnTo>
                      <a:lnTo>
                        <a:pt x="14" y="2"/>
                      </a:lnTo>
                      <a:lnTo>
                        <a:pt x="19" y="0"/>
                      </a:lnTo>
                      <a:close/>
                    </a:path>
                  </a:pathLst>
                </a:custGeom>
                <a:solidFill>
                  <a:srgbClr val="000000"/>
                </a:solidFill>
                <a:ln w="9525">
                  <a:noFill/>
                  <a:round/>
                  <a:headEnd/>
                  <a:tailEnd/>
                </a:ln>
              </p:spPr>
              <p:txBody>
                <a:bodyPr>
                  <a:prstTxWarp prst="textNoShape">
                    <a:avLst/>
                  </a:prstTxWarp>
                </a:bodyPr>
                <a:lstStyle/>
                <a:p>
                  <a:endParaRPr lang="en-US"/>
                </a:p>
              </p:txBody>
            </p:sp>
            <p:sp>
              <p:nvSpPr>
                <p:cNvPr id="62693" name="Freeform 274"/>
                <p:cNvSpPr>
                  <a:spLocks/>
                </p:cNvSpPr>
                <p:nvPr/>
              </p:nvSpPr>
              <p:spPr bwMode="auto">
                <a:xfrm>
                  <a:off x="3117" y="4748"/>
                  <a:ext cx="16" cy="13"/>
                </a:xfrm>
                <a:custGeom>
                  <a:avLst/>
                  <a:gdLst>
                    <a:gd name="T0" fmla="*/ 0 w 63"/>
                    <a:gd name="T1" fmla="*/ 0 h 52"/>
                    <a:gd name="T2" fmla="*/ 0 w 63"/>
                    <a:gd name="T3" fmla="*/ 0 h 52"/>
                    <a:gd name="T4" fmla="*/ 0 w 63"/>
                    <a:gd name="T5" fmla="*/ 0 h 52"/>
                    <a:gd name="T6" fmla="*/ 0 w 63"/>
                    <a:gd name="T7" fmla="*/ 0 h 52"/>
                    <a:gd name="T8" fmla="*/ 0 w 63"/>
                    <a:gd name="T9" fmla="*/ 0 h 52"/>
                    <a:gd name="T10" fmla="*/ 0 w 63"/>
                    <a:gd name="T11" fmla="*/ 0 h 52"/>
                    <a:gd name="T12" fmla="*/ 0 w 63"/>
                    <a:gd name="T13" fmla="*/ 0 h 52"/>
                    <a:gd name="T14" fmla="*/ 0 w 63"/>
                    <a:gd name="T15" fmla="*/ 0 h 52"/>
                    <a:gd name="T16" fmla="*/ 0 w 63"/>
                    <a:gd name="T17" fmla="*/ 0 h 52"/>
                    <a:gd name="T18" fmla="*/ 0 w 63"/>
                    <a:gd name="T19" fmla="*/ 0 h 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
                    <a:gd name="T31" fmla="*/ 0 h 52"/>
                    <a:gd name="T32" fmla="*/ 63 w 63"/>
                    <a:gd name="T33" fmla="*/ 52 h 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 h="52">
                      <a:moveTo>
                        <a:pt x="55" y="0"/>
                      </a:moveTo>
                      <a:lnTo>
                        <a:pt x="51" y="1"/>
                      </a:lnTo>
                      <a:lnTo>
                        <a:pt x="0" y="23"/>
                      </a:lnTo>
                      <a:lnTo>
                        <a:pt x="12" y="52"/>
                      </a:lnTo>
                      <a:lnTo>
                        <a:pt x="63" y="30"/>
                      </a:lnTo>
                      <a:lnTo>
                        <a:pt x="60" y="32"/>
                      </a:lnTo>
                      <a:lnTo>
                        <a:pt x="55" y="0"/>
                      </a:lnTo>
                      <a:lnTo>
                        <a:pt x="52" y="0"/>
                      </a:lnTo>
                      <a:lnTo>
                        <a:pt x="51" y="1"/>
                      </a:lnTo>
                      <a:lnTo>
                        <a:pt x="55" y="0"/>
                      </a:lnTo>
                      <a:close/>
                    </a:path>
                  </a:pathLst>
                </a:custGeom>
                <a:solidFill>
                  <a:srgbClr val="000000"/>
                </a:solidFill>
                <a:ln w="9525">
                  <a:noFill/>
                  <a:round/>
                  <a:headEnd/>
                  <a:tailEnd/>
                </a:ln>
              </p:spPr>
              <p:txBody>
                <a:bodyPr>
                  <a:prstTxWarp prst="textNoShape">
                    <a:avLst/>
                  </a:prstTxWarp>
                </a:bodyPr>
                <a:lstStyle/>
                <a:p>
                  <a:endParaRPr lang="en-US"/>
                </a:p>
              </p:txBody>
            </p:sp>
            <p:sp>
              <p:nvSpPr>
                <p:cNvPr id="62694" name="Freeform 275"/>
                <p:cNvSpPr>
                  <a:spLocks/>
                </p:cNvSpPr>
                <p:nvPr/>
              </p:nvSpPr>
              <p:spPr bwMode="auto">
                <a:xfrm>
                  <a:off x="3130" y="4745"/>
                  <a:ext cx="21" cy="11"/>
                </a:xfrm>
                <a:custGeom>
                  <a:avLst/>
                  <a:gdLst>
                    <a:gd name="T0" fmla="*/ 0 w 80"/>
                    <a:gd name="T1" fmla="*/ 0 h 47"/>
                    <a:gd name="T2" fmla="*/ 0 w 80"/>
                    <a:gd name="T3" fmla="*/ 0 h 47"/>
                    <a:gd name="T4" fmla="*/ 0 w 80"/>
                    <a:gd name="T5" fmla="*/ 0 h 47"/>
                    <a:gd name="T6" fmla="*/ 0 w 80"/>
                    <a:gd name="T7" fmla="*/ 0 h 47"/>
                    <a:gd name="T8" fmla="*/ 0 w 80"/>
                    <a:gd name="T9" fmla="*/ 0 h 47"/>
                    <a:gd name="T10" fmla="*/ 0 w 80"/>
                    <a:gd name="T11" fmla="*/ 0 h 47"/>
                    <a:gd name="T12" fmla="*/ 0 w 80"/>
                    <a:gd name="T13" fmla="*/ 0 h 47"/>
                    <a:gd name="T14" fmla="*/ 0 60000 65536"/>
                    <a:gd name="T15" fmla="*/ 0 60000 65536"/>
                    <a:gd name="T16" fmla="*/ 0 60000 65536"/>
                    <a:gd name="T17" fmla="*/ 0 60000 65536"/>
                    <a:gd name="T18" fmla="*/ 0 60000 65536"/>
                    <a:gd name="T19" fmla="*/ 0 60000 65536"/>
                    <a:gd name="T20" fmla="*/ 0 60000 65536"/>
                    <a:gd name="T21" fmla="*/ 0 w 80"/>
                    <a:gd name="T22" fmla="*/ 0 h 47"/>
                    <a:gd name="T23" fmla="*/ 80 w 80"/>
                    <a:gd name="T24" fmla="*/ 47 h 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47">
                      <a:moveTo>
                        <a:pt x="78" y="0"/>
                      </a:moveTo>
                      <a:lnTo>
                        <a:pt x="75" y="0"/>
                      </a:lnTo>
                      <a:lnTo>
                        <a:pt x="0" y="15"/>
                      </a:lnTo>
                      <a:lnTo>
                        <a:pt x="5" y="47"/>
                      </a:lnTo>
                      <a:lnTo>
                        <a:pt x="80" y="32"/>
                      </a:lnTo>
                      <a:lnTo>
                        <a:pt x="78" y="32"/>
                      </a:lnTo>
                      <a:lnTo>
                        <a:pt x="78" y="0"/>
                      </a:lnTo>
                      <a:close/>
                    </a:path>
                  </a:pathLst>
                </a:custGeom>
                <a:solidFill>
                  <a:srgbClr val="000000"/>
                </a:solidFill>
                <a:ln w="9525">
                  <a:noFill/>
                  <a:round/>
                  <a:headEnd/>
                  <a:tailEnd/>
                </a:ln>
              </p:spPr>
              <p:txBody>
                <a:bodyPr>
                  <a:prstTxWarp prst="textNoShape">
                    <a:avLst/>
                  </a:prstTxWarp>
                </a:bodyPr>
                <a:lstStyle/>
                <a:p>
                  <a:endParaRPr lang="en-US"/>
                </a:p>
              </p:txBody>
            </p:sp>
            <p:sp>
              <p:nvSpPr>
                <p:cNvPr id="62695" name="Freeform 276"/>
                <p:cNvSpPr>
                  <a:spLocks/>
                </p:cNvSpPr>
                <p:nvPr/>
              </p:nvSpPr>
              <p:spPr bwMode="auto">
                <a:xfrm>
                  <a:off x="3150" y="4743"/>
                  <a:ext cx="23" cy="9"/>
                </a:xfrm>
                <a:custGeom>
                  <a:avLst/>
                  <a:gdLst>
                    <a:gd name="T0" fmla="*/ 0 w 93"/>
                    <a:gd name="T1" fmla="*/ 0 h 38"/>
                    <a:gd name="T2" fmla="*/ 0 w 93"/>
                    <a:gd name="T3" fmla="*/ 0 h 38"/>
                    <a:gd name="T4" fmla="*/ 0 w 93"/>
                    <a:gd name="T5" fmla="*/ 0 h 38"/>
                    <a:gd name="T6" fmla="*/ 0 w 93"/>
                    <a:gd name="T7" fmla="*/ 0 h 38"/>
                    <a:gd name="T8" fmla="*/ 0 w 93"/>
                    <a:gd name="T9" fmla="*/ 0 h 38"/>
                    <a:gd name="T10" fmla="*/ 0 w 93"/>
                    <a:gd name="T11" fmla="*/ 0 h 38"/>
                    <a:gd name="T12" fmla="*/ 0 w 93"/>
                    <a:gd name="T13" fmla="*/ 0 h 38"/>
                    <a:gd name="T14" fmla="*/ 0 60000 65536"/>
                    <a:gd name="T15" fmla="*/ 0 60000 65536"/>
                    <a:gd name="T16" fmla="*/ 0 60000 65536"/>
                    <a:gd name="T17" fmla="*/ 0 60000 65536"/>
                    <a:gd name="T18" fmla="*/ 0 60000 65536"/>
                    <a:gd name="T19" fmla="*/ 0 60000 65536"/>
                    <a:gd name="T20" fmla="*/ 0 60000 65536"/>
                    <a:gd name="T21" fmla="*/ 0 w 93"/>
                    <a:gd name="T22" fmla="*/ 0 h 38"/>
                    <a:gd name="T23" fmla="*/ 93 w 93"/>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38">
                      <a:moveTo>
                        <a:pt x="93" y="0"/>
                      </a:moveTo>
                      <a:lnTo>
                        <a:pt x="93" y="1"/>
                      </a:lnTo>
                      <a:lnTo>
                        <a:pt x="0" y="6"/>
                      </a:lnTo>
                      <a:lnTo>
                        <a:pt x="0" y="38"/>
                      </a:lnTo>
                      <a:lnTo>
                        <a:pt x="93" y="33"/>
                      </a:lnTo>
                      <a:lnTo>
                        <a:pt x="93" y="34"/>
                      </a:lnTo>
                      <a:lnTo>
                        <a:pt x="93" y="0"/>
                      </a:lnTo>
                      <a:close/>
                    </a:path>
                  </a:pathLst>
                </a:custGeom>
                <a:solidFill>
                  <a:srgbClr val="000000"/>
                </a:solidFill>
                <a:ln w="9525">
                  <a:noFill/>
                  <a:round/>
                  <a:headEnd/>
                  <a:tailEnd/>
                </a:ln>
              </p:spPr>
              <p:txBody>
                <a:bodyPr>
                  <a:prstTxWarp prst="textNoShape">
                    <a:avLst/>
                  </a:prstTxWarp>
                </a:bodyPr>
                <a:lstStyle/>
                <a:p>
                  <a:endParaRPr lang="en-US"/>
                </a:p>
              </p:txBody>
            </p:sp>
            <p:sp>
              <p:nvSpPr>
                <p:cNvPr id="62696" name="Freeform 277"/>
                <p:cNvSpPr>
                  <a:spLocks/>
                </p:cNvSpPr>
                <p:nvPr/>
              </p:nvSpPr>
              <p:spPr bwMode="auto">
                <a:xfrm>
                  <a:off x="3173" y="4743"/>
                  <a:ext cx="1" cy="9"/>
                </a:xfrm>
                <a:custGeom>
                  <a:avLst/>
                  <a:gdLst>
                    <a:gd name="T0" fmla="*/ 0 w 1"/>
                    <a:gd name="T1" fmla="*/ 0 h 34"/>
                    <a:gd name="T2" fmla="*/ 0 w 1"/>
                    <a:gd name="T3" fmla="*/ 0 h 34"/>
                    <a:gd name="T4" fmla="*/ 0 w 1"/>
                    <a:gd name="T5" fmla="*/ 0 h 34"/>
                    <a:gd name="T6" fmla="*/ 0 w 1"/>
                    <a:gd name="T7" fmla="*/ 0 h 34"/>
                    <a:gd name="T8" fmla="*/ 0 w 1"/>
                    <a:gd name="T9" fmla="*/ 0 h 34"/>
                    <a:gd name="T10" fmla="*/ 0 w 1"/>
                    <a:gd name="T11" fmla="*/ 0 h 34"/>
                    <a:gd name="T12" fmla="*/ 0 w 1"/>
                    <a:gd name="T13" fmla="*/ 0 h 34"/>
                    <a:gd name="T14" fmla="*/ 0 60000 65536"/>
                    <a:gd name="T15" fmla="*/ 0 60000 65536"/>
                    <a:gd name="T16" fmla="*/ 0 60000 65536"/>
                    <a:gd name="T17" fmla="*/ 0 60000 65536"/>
                    <a:gd name="T18" fmla="*/ 0 60000 65536"/>
                    <a:gd name="T19" fmla="*/ 0 60000 65536"/>
                    <a:gd name="T20" fmla="*/ 0 60000 65536"/>
                    <a:gd name="T21" fmla="*/ 0 w 1"/>
                    <a:gd name="T22" fmla="*/ 0 h 34"/>
                    <a:gd name="T23" fmla="*/ 1 w 1"/>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34">
                      <a:moveTo>
                        <a:pt x="0" y="0"/>
                      </a:moveTo>
                      <a:lnTo>
                        <a:pt x="0" y="17"/>
                      </a:lnTo>
                      <a:lnTo>
                        <a:pt x="0" y="34"/>
                      </a:lnTo>
                      <a:lnTo>
                        <a:pt x="0" y="0"/>
                      </a:lnTo>
                      <a:close/>
                    </a:path>
                  </a:pathLst>
                </a:custGeom>
                <a:solidFill>
                  <a:srgbClr val="000000"/>
                </a:solidFill>
                <a:ln w="9525">
                  <a:noFill/>
                  <a:round/>
                  <a:headEnd/>
                  <a:tailEnd/>
                </a:ln>
              </p:spPr>
              <p:txBody>
                <a:bodyPr>
                  <a:prstTxWarp prst="textNoShape">
                    <a:avLst/>
                  </a:prstTxWarp>
                </a:bodyPr>
                <a:lstStyle/>
                <a:p>
                  <a:endParaRPr lang="en-US"/>
                </a:p>
              </p:txBody>
            </p:sp>
            <p:sp>
              <p:nvSpPr>
                <p:cNvPr id="62697" name="Freeform 278"/>
                <p:cNvSpPr>
                  <a:spLocks/>
                </p:cNvSpPr>
                <p:nvPr/>
              </p:nvSpPr>
              <p:spPr bwMode="auto">
                <a:xfrm>
                  <a:off x="3131" y="4809"/>
                  <a:ext cx="76" cy="60"/>
                </a:xfrm>
                <a:custGeom>
                  <a:avLst/>
                  <a:gdLst>
                    <a:gd name="T0" fmla="*/ 0 w 306"/>
                    <a:gd name="T1" fmla="*/ 0 h 241"/>
                    <a:gd name="T2" fmla="*/ 0 w 306"/>
                    <a:gd name="T3" fmla="*/ 0 h 241"/>
                    <a:gd name="T4" fmla="*/ 0 w 306"/>
                    <a:gd name="T5" fmla="*/ 0 h 241"/>
                    <a:gd name="T6" fmla="*/ 0 w 306"/>
                    <a:gd name="T7" fmla="*/ 0 h 241"/>
                    <a:gd name="T8" fmla="*/ 0 w 306"/>
                    <a:gd name="T9" fmla="*/ 0 h 241"/>
                    <a:gd name="T10" fmla="*/ 0 w 306"/>
                    <a:gd name="T11" fmla="*/ 0 h 241"/>
                    <a:gd name="T12" fmla="*/ 0 w 306"/>
                    <a:gd name="T13" fmla="*/ 0 h 241"/>
                    <a:gd name="T14" fmla="*/ 0 w 306"/>
                    <a:gd name="T15" fmla="*/ 0 h 241"/>
                    <a:gd name="T16" fmla="*/ 0 w 306"/>
                    <a:gd name="T17" fmla="*/ 0 h 241"/>
                    <a:gd name="T18" fmla="*/ 0 w 306"/>
                    <a:gd name="T19" fmla="*/ 0 h 241"/>
                    <a:gd name="T20" fmla="*/ 0 w 306"/>
                    <a:gd name="T21" fmla="*/ 0 h 241"/>
                    <a:gd name="T22" fmla="*/ 0 w 306"/>
                    <a:gd name="T23" fmla="*/ 0 h 241"/>
                    <a:gd name="T24" fmla="*/ 0 w 306"/>
                    <a:gd name="T25" fmla="*/ 0 h 2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6"/>
                    <a:gd name="T40" fmla="*/ 0 h 241"/>
                    <a:gd name="T41" fmla="*/ 306 w 306"/>
                    <a:gd name="T42" fmla="*/ 241 h 24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6" h="241">
                      <a:moveTo>
                        <a:pt x="236" y="0"/>
                      </a:moveTo>
                      <a:lnTo>
                        <a:pt x="125" y="43"/>
                      </a:lnTo>
                      <a:lnTo>
                        <a:pt x="65" y="73"/>
                      </a:lnTo>
                      <a:lnTo>
                        <a:pt x="22" y="113"/>
                      </a:lnTo>
                      <a:lnTo>
                        <a:pt x="0" y="154"/>
                      </a:lnTo>
                      <a:lnTo>
                        <a:pt x="1" y="194"/>
                      </a:lnTo>
                      <a:lnTo>
                        <a:pt x="28" y="225"/>
                      </a:lnTo>
                      <a:lnTo>
                        <a:pt x="49" y="235"/>
                      </a:lnTo>
                      <a:lnTo>
                        <a:pt x="73" y="241"/>
                      </a:lnTo>
                      <a:lnTo>
                        <a:pt x="132" y="241"/>
                      </a:lnTo>
                      <a:lnTo>
                        <a:pt x="198" y="224"/>
                      </a:lnTo>
                      <a:lnTo>
                        <a:pt x="306" y="182"/>
                      </a:lnTo>
                      <a:lnTo>
                        <a:pt x="236" y="0"/>
                      </a:lnTo>
                      <a:close/>
                    </a:path>
                  </a:pathLst>
                </a:custGeom>
                <a:solidFill>
                  <a:srgbClr val="FFFFFF"/>
                </a:solidFill>
                <a:ln w="9525">
                  <a:noFill/>
                  <a:round/>
                  <a:headEnd/>
                  <a:tailEnd/>
                </a:ln>
              </p:spPr>
              <p:txBody>
                <a:bodyPr>
                  <a:prstTxWarp prst="textNoShape">
                    <a:avLst/>
                  </a:prstTxWarp>
                </a:bodyPr>
                <a:lstStyle/>
                <a:p>
                  <a:endParaRPr lang="en-US"/>
                </a:p>
              </p:txBody>
            </p:sp>
            <p:sp>
              <p:nvSpPr>
                <p:cNvPr id="62698" name="Freeform 279"/>
                <p:cNvSpPr>
                  <a:spLocks/>
                </p:cNvSpPr>
                <p:nvPr/>
              </p:nvSpPr>
              <p:spPr bwMode="auto">
                <a:xfrm>
                  <a:off x="3160" y="4805"/>
                  <a:ext cx="31" cy="19"/>
                </a:xfrm>
                <a:custGeom>
                  <a:avLst/>
                  <a:gdLst>
                    <a:gd name="T0" fmla="*/ 0 w 124"/>
                    <a:gd name="T1" fmla="*/ 0 h 75"/>
                    <a:gd name="T2" fmla="*/ 0 w 124"/>
                    <a:gd name="T3" fmla="*/ 0 h 75"/>
                    <a:gd name="T4" fmla="*/ 0 w 124"/>
                    <a:gd name="T5" fmla="*/ 0 h 75"/>
                    <a:gd name="T6" fmla="*/ 0 w 124"/>
                    <a:gd name="T7" fmla="*/ 0 h 75"/>
                    <a:gd name="T8" fmla="*/ 0 w 124"/>
                    <a:gd name="T9" fmla="*/ 0 h 75"/>
                    <a:gd name="T10" fmla="*/ 0 w 124"/>
                    <a:gd name="T11" fmla="*/ 0 h 75"/>
                    <a:gd name="T12" fmla="*/ 0 w 124"/>
                    <a:gd name="T13" fmla="*/ 0 h 75"/>
                    <a:gd name="T14" fmla="*/ 0 60000 65536"/>
                    <a:gd name="T15" fmla="*/ 0 60000 65536"/>
                    <a:gd name="T16" fmla="*/ 0 60000 65536"/>
                    <a:gd name="T17" fmla="*/ 0 60000 65536"/>
                    <a:gd name="T18" fmla="*/ 0 60000 65536"/>
                    <a:gd name="T19" fmla="*/ 0 60000 65536"/>
                    <a:gd name="T20" fmla="*/ 0 60000 65536"/>
                    <a:gd name="T21" fmla="*/ 0 w 124"/>
                    <a:gd name="T22" fmla="*/ 0 h 75"/>
                    <a:gd name="T23" fmla="*/ 124 w 124"/>
                    <a:gd name="T24" fmla="*/ 75 h 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 h="75">
                      <a:moveTo>
                        <a:pt x="15" y="74"/>
                      </a:moveTo>
                      <a:lnTo>
                        <a:pt x="13" y="75"/>
                      </a:lnTo>
                      <a:lnTo>
                        <a:pt x="124" y="32"/>
                      </a:lnTo>
                      <a:lnTo>
                        <a:pt x="114" y="0"/>
                      </a:lnTo>
                      <a:lnTo>
                        <a:pt x="3" y="43"/>
                      </a:lnTo>
                      <a:lnTo>
                        <a:pt x="0" y="44"/>
                      </a:lnTo>
                      <a:lnTo>
                        <a:pt x="15" y="74"/>
                      </a:lnTo>
                      <a:close/>
                    </a:path>
                  </a:pathLst>
                </a:custGeom>
                <a:solidFill>
                  <a:srgbClr val="000000"/>
                </a:solidFill>
                <a:ln w="9525">
                  <a:noFill/>
                  <a:round/>
                  <a:headEnd/>
                  <a:tailEnd/>
                </a:ln>
              </p:spPr>
              <p:txBody>
                <a:bodyPr>
                  <a:prstTxWarp prst="textNoShape">
                    <a:avLst/>
                  </a:prstTxWarp>
                </a:bodyPr>
                <a:lstStyle/>
                <a:p>
                  <a:endParaRPr lang="en-US"/>
                </a:p>
              </p:txBody>
            </p:sp>
            <p:sp>
              <p:nvSpPr>
                <p:cNvPr id="62699" name="Freeform 280"/>
                <p:cNvSpPr>
                  <a:spLocks/>
                </p:cNvSpPr>
                <p:nvPr/>
              </p:nvSpPr>
              <p:spPr bwMode="auto">
                <a:xfrm>
                  <a:off x="3144" y="4816"/>
                  <a:ext cx="20" cy="15"/>
                </a:xfrm>
                <a:custGeom>
                  <a:avLst/>
                  <a:gdLst>
                    <a:gd name="T0" fmla="*/ 0 w 78"/>
                    <a:gd name="T1" fmla="*/ 0 h 60"/>
                    <a:gd name="T2" fmla="*/ 0 w 78"/>
                    <a:gd name="T3" fmla="*/ 0 h 60"/>
                    <a:gd name="T4" fmla="*/ 0 w 78"/>
                    <a:gd name="T5" fmla="*/ 0 h 60"/>
                    <a:gd name="T6" fmla="*/ 0 w 78"/>
                    <a:gd name="T7" fmla="*/ 0 h 60"/>
                    <a:gd name="T8" fmla="*/ 0 w 78"/>
                    <a:gd name="T9" fmla="*/ 0 h 60"/>
                    <a:gd name="T10" fmla="*/ 0 w 78"/>
                    <a:gd name="T11" fmla="*/ 0 h 60"/>
                    <a:gd name="T12" fmla="*/ 0 w 78"/>
                    <a:gd name="T13" fmla="*/ 0 h 60"/>
                    <a:gd name="T14" fmla="*/ 0 w 78"/>
                    <a:gd name="T15" fmla="*/ 0 h 60"/>
                    <a:gd name="T16" fmla="*/ 0 w 78"/>
                    <a:gd name="T17" fmla="*/ 0 h 60"/>
                    <a:gd name="T18" fmla="*/ 0 w 78"/>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8"/>
                    <a:gd name="T31" fmla="*/ 0 h 60"/>
                    <a:gd name="T32" fmla="*/ 78 w 78"/>
                    <a:gd name="T33" fmla="*/ 60 h 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8" h="60">
                      <a:moveTo>
                        <a:pt x="22" y="58"/>
                      </a:moveTo>
                      <a:lnTo>
                        <a:pt x="18" y="60"/>
                      </a:lnTo>
                      <a:lnTo>
                        <a:pt x="78" y="30"/>
                      </a:lnTo>
                      <a:lnTo>
                        <a:pt x="63" y="0"/>
                      </a:lnTo>
                      <a:lnTo>
                        <a:pt x="4" y="31"/>
                      </a:lnTo>
                      <a:lnTo>
                        <a:pt x="0" y="33"/>
                      </a:lnTo>
                      <a:lnTo>
                        <a:pt x="4" y="31"/>
                      </a:lnTo>
                      <a:lnTo>
                        <a:pt x="1" y="32"/>
                      </a:lnTo>
                      <a:lnTo>
                        <a:pt x="0" y="33"/>
                      </a:lnTo>
                      <a:lnTo>
                        <a:pt x="22" y="58"/>
                      </a:lnTo>
                      <a:close/>
                    </a:path>
                  </a:pathLst>
                </a:custGeom>
                <a:solidFill>
                  <a:srgbClr val="000000"/>
                </a:solidFill>
                <a:ln w="9525">
                  <a:noFill/>
                  <a:round/>
                  <a:headEnd/>
                  <a:tailEnd/>
                </a:ln>
              </p:spPr>
              <p:txBody>
                <a:bodyPr>
                  <a:prstTxWarp prst="textNoShape">
                    <a:avLst/>
                  </a:prstTxWarp>
                </a:bodyPr>
                <a:lstStyle/>
                <a:p>
                  <a:endParaRPr lang="en-US"/>
                </a:p>
              </p:txBody>
            </p:sp>
            <p:sp>
              <p:nvSpPr>
                <p:cNvPr id="62700" name="Freeform 281"/>
                <p:cNvSpPr>
                  <a:spLocks/>
                </p:cNvSpPr>
                <p:nvPr/>
              </p:nvSpPr>
              <p:spPr bwMode="auto">
                <a:xfrm>
                  <a:off x="3133" y="4825"/>
                  <a:ext cx="17" cy="15"/>
                </a:xfrm>
                <a:custGeom>
                  <a:avLst/>
                  <a:gdLst>
                    <a:gd name="T0" fmla="*/ 0 w 68"/>
                    <a:gd name="T1" fmla="*/ 0 h 64"/>
                    <a:gd name="T2" fmla="*/ 0 w 68"/>
                    <a:gd name="T3" fmla="*/ 0 h 64"/>
                    <a:gd name="T4" fmla="*/ 0 w 68"/>
                    <a:gd name="T5" fmla="*/ 0 h 64"/>
                    <a:gd name="T6" fmla="*/ 0 w 68"/>
                    <a:gd name="T7" fmla="*/ 0 h 64"/>
                    <a:gd name="T8" fmla="*/ 0 w 68"/>
                    <a:gd name="T9" fmla="*/ 0 h 64"/>
                    <a:gd name="T10" fmla="*/ 0 w 68"/>
                    <a:gd name="T11" fmla="*/ 0 h 64"/>
                    <a:gd name="T12" fmla="*/ 0 w 68"/>
                    <a:gd name="T13" fmla="*/ 0 h 64"/>
                    <a:gd name="T14" fmla="*/ 0 w 68"/>
                    <a:gd name="T15" fmla="*/ 0 h 64"/>
                    <a:gd name="T16" fmla="*/ 0 w 68"/>
                    <a:gd name="T17" fmla="*/ 0 h 64"/>
                    <a:gd name="T18" fmla="*/ 0 w 68"/>
                    <a:gd name="T19" fmla="*/ 0 h 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
                    <a:gd name="T31" fmla="*/ 0 h 64"/>
                    <a:gd name="T32" fmla="*/ 68 w 68"/>
                    <a:gd name="T33" fmla="*/ 64 h 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 h="64">
                      <a:moveTo>
                        <a:pt x="29" y="59"/>
                      </a:moveTo>
                      <a:lnTo>
                        <a:pt x="25" y="64"/>
                      </a:lnTo>
                      <a:lnTo>
                        <a:pt x="68" y="25"/>
                      </a:lnTo>
                      <a:lnTo>
                        <a:pt x="46" y="0"/>
                      </a:lnTo>
                      <a:lnTo>
                        <a:pt x="3" y="39"/>
                      </a:lnTo>
                      <a:lnTo>
                        <a:pt x="0" y="44"/>
                      </a:lnTo>
                      <a:lnTo>
                        <a:pt x="3" y="39"/>
                      </a:lnTo>
                      <a:lnTo>
                        <a:pt x="1" y="42"/>
                      </a:lnTo>
                      <a:lnTo>
                        <a:pt x="0" y="44"/>
                      </a:lnTo>
                      <a:lnTo>
                        <a:pt x="29" y="59"/>
                      </a:lnTo>
                      <a:close/>
                    </a:path>
                  </a:pathLst>
                </a:custGeom>
                <a:solidFill>
                  <a:srgbClr val="000000"/>
                </a:solidFill>
                <a:ln w="9525">
                  <a:noFill/>
                  <a:round/>
                  <a:headEnd/>
                  <a:tailEnd/>
                </a:ln>
              </p:spPr>
              <p:txBody>
                <a:bodyPr>
                  <a:prstTxWarp prst="textNoShape">
                    <a:avLst/>
                  </a:prstTxWarp>
                </a:bodyPr>
                <a:lstStyle/>
                <a:p>
                  <a:endParaRPr lang="en-US"/>
                </a:p>
              </p:txBody>
            </p:sp>
            <p:sp>
              <p:nvSpPr>
                <p:cNvPr id="62701" name="Freeform 282"/>
                <p:cNvSpPr>
                  <a:spLocks/>
                </p:cNvSpPr>
                <p:nvPr/>
              </p:nvSpPr>
              <p:spPr bwMode="auto">
                <a:xfrm>
                  <a:off x="3127" y="4836"/>
                  <a:ext cx="13" cy="14"/>
                </a:xfrm>
                <a:custGeom>
                  <a:avLst/>
                  <a:gdLst>
                    <a:gd name="T0" fmla="*/ 0 w 54"/>
                    <a:gd name="T1" fmla="*/ 0 h 56"/>
                    <a:gd name="T2" fmla="*/ 0 w 54"/>
                    <a:gd name="T3" fmla="*/ 0 h 56"/>
                    <a:gd name="T4" fmla="*/ 0 w 54"/>
                    <a:gd name="T5" fmla="*/ 0 h 56"/>
                    <a:gd name="T6" fmla="*/ 0 w 54"/>
                    <a:gd name="T7" fmla="*/ 0 h 56"/>
                    <a:gd name="T8" fmla="*/ 0 w 54"/>
                    <a:gd name="T9" fmla="*/ 0 h 56"/>
                    <a:gd name="T10" fmla="*/ 0 w 54"/>
                    <a:gd name="T11" fmla="*/ 0 h 56"/>
                    <a:gd name="T12" fmla="*/ 0 w 54"/>
                    <a:gd name="T13" fmla="*/ 0 h 56"/>
                    <a:gd name="T14" fmla="*/ 0 w 54"/>
                    <a:gd name="T15" fmla="*/ 0 h 56"/>
                    <a:gd name="T16" fmla="*/ 0 w 54"/>
                    <a:gd name="T17" fmla="*/ 0 h 56"/>
                    <a:gd name="T18" fmla="*/ 0 w 54"/>
                    <a:gd name="T19" fmla="*/ 0 h 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
                    <a:gd name="T31" fmla="*/ 0 h 56"/>
                    <a:gd name="T32" fmla="*/ 54 w 54"/>
                    <a:gd name="T33" fmla="*/ 56 h 5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 h="56">
                      <a:moveTo>
                        <a:pt x="33" y="49"/>
                      </a:moveTo>
                      <a:lnTo>
                        <a:pt x="32" y="56"/>
                      </a:lnTo>
                      <a:lnTo>
                        <a:pt x="54" y="15"/>
                      </a:lnTo>
                      <a:lnTo>
                        <a:pt x="25" y="0"/>
                      </a:lnTo>
                      <a:lnTo>
                        <a:pt x="3" y="42"/>
                      </a:lnTo>
                      <a:lnTo>
                        <a:pt x="1" y="49"/>
                      </a:lnTo>
                      <a:lnTo>
                        <a:pt x="3" y="42"/>
                      </a:lnTo>
                      <a:lnTo>
                        <a:pt x="0" y="45"/>
                      </a:lnTo>
                      <a:lnTo>
                        <a:pt x="0" y="49"/>
                      </a:lnTo>
                      <a:lnTo>
                        <a:pt x="33" y="49"/>
                      </a:lnTo>
                      <a:close/>
                    </a:path>
                  </a:pathLst>
                </a:custGeom>
                <a:solidFill>
                  <a:srgbClr val="000000"/>
                </a:solidFill>
                <a:ln w="9525">
                  <a:noFill/>
                  <a:round/>
                  <a:headEnd/>
                  <a:tailEnd/>
                </a:ln>
              </p:spPr>
              <p:txBody>
                <a:bodyPr>
                  <a:prstTxWarp prst="textNoShape">
                    <a:avLst/>
                  </a:prstTxWarp>
                </a:bodyPr>
                <a:lstStyle/>
                <a:p>
                  <a:endParaRPr lang="en-US"/>
                </a:p>
              </p:txBody>
            </p:sp>
            <p:sp>
              <p:nvSpPr>
                <p:cNvPr id="62702" name="Freeform 283"/>
                <p:cNvSpPr>
                  <a:spLocks/>
                </p:cNvSpPr>
                <p:nvPr/>
              </p:nvSpPr>
              <p:spPr bwMode="auto">
                <a:xfrm>
                  <a:off x="3127" y="4848"/>
                  <a:ext cx="8" cy="13"/>
                </a:xfrm>
                <a:custGeom>
                  <a:avLst/>
                  <a:gdLst>
                    <a:gd name="T0" fmla="*/ 0 w 33"/>
                    <a:gd name="T1" fmla="*/ 0 h 51"/>
                    <a:gd name="T2" fmla="*/ 0 w 33"/>
                    <a:gd name="T3" fmla="*/ 0 h 51"/>
                    <a:gd name="T4" fmla="*/ 0 w 33"/>
                    <a:gd name="T5" fmla="*/ 0 h 51"/>
                    <a:gd name="T6" fmla="*/ 0 w 33"/>
                    <a:gd name="T7" fmla="*/ 0 h 51"/>
                    <a:gd name="T8" fmla="*/ 0 w 33"/>
                    <a:gd name="T9" fmla="*/ 0 h 51"/>
                    <a:gd name="T10" fmla="*/ 0 w 33"/>
                    <a:gd name="T11" fmla="*/ 0 h 51"/>
                    <a:gd name="T12" fmla="*/ 0 w 33"/>
                    <a:gd name="T13" fmla="*/ 0 h 51"/>
                    <a:gd name="T14" fmla="*/ 0 w 33"/>
                    <a:gd name="T15" fmla="*/ 0 h 51"/>
                    <a:gd name="T16" fmla="*/ 0 w 33"/>
                    <a:gd name="T17" fmla="*/ 0 h 51"/>
                    <a:gd name="T18" fmla="*/ 0 w 33"/>
                    <a:gd name="T19" fmla="*/ 0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
                    <a:gd name="T31" fmla="*/ 0 h 51"/>
                    <a:gd name="T32" fmla="*/ 33 w 33"/>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 h="51">
                      <a:moveTo>
                        <a:pt x="30" y="29"/>
                      </a:moveTo>
                      <a:lnTo>
                        <a:pt x="33" y="40"/>
                      </a:lnTo>
                      <a:lnTo>
                        <a:pt x="32" y="0"/>
                      </a:lnTo>
                      <a:lnTo>
                        <a:pt x="0" y="0"/>
                      </a:lnTo>
                      <a:lnTo>
                        <a:pt x="2" y="40"/>
                      </a:lnTo>
                      <a:lnTo>
                        <a:pt x="5" y="51"/>
                      </a:lnTo>
                      <a:lnTo>
                        <a:pt x="0" y="40"/>
                      </a:lnTo>
                      <a:lnTo>
                        <a:pt x="2" y="46"/>
                      </a:lnTo>
                      <a:lnTo>
                        <a:pt x="5" y="51"/>
                      </a:lnTo>
                      <a:lnTo>
                        <a:pt x="30" y="29"/>
                      </a:lnTo>
                      <a:close/>
                    </a:path>
                  </a:pathLst>
                </a:custGeom>
                <a:solidFill>
                  <a:srgbClr val="000000"/>
                </a:solidFill>
                <a:ln w="9525">
                  <a:noFill/>
                  <a:round/>
                  <a:headEnd/>
                  <a:tailEnd/>
                </a:ln>
              </p:spPr>
              <p:txBody>
                <a:bodyPr>
                  <a:prstTxWarp prst="textNoShape">
                    <a:avLst/>
                  </a:prstTxWarp>
                </a:bodyPr>
                <a:lstStyle/>
                <a:p>
                  <a:endParaRPr lang="en-US"/>
                </a:p>
              </p:txBody>
            </p:sp>
            <p:sp>
              <p:nvSpPr>
                <p:cNvPr id="62703" name="Freeform 284"/>
                <p:cNvSpPr>
                  <a:spLocks/>
                </p:cNvSpPr>
                <p:nvPr/>
              </p:nvSpPr>
              <p:spPr bwMode="auto">
                <a:xfrm>
                  <a:off x="3128" y="4855"/>
                  <a:ext cx="13" cy="14"/>
                </a:xfrm>
                <a:custGeom>
                  <a:avLst/>
                  <a:gdLst>
                    <a:gd name="T0" fmla="*/ 0 w 51"/>
                    <a:gd name="T1" fmla="*/ 0 h 57"/>
                    <a:gd name="T2" fmla="*/ 0 w 51"/>
                    <a:gd name="T3" fmla="*/ 0 h 57"/>
                    <a:gd name="T4" fmla="*/ 0 w 51"/>
                    <a:gd name="T5" fmla="*/ 0 h 57"/>
                    <a:gd name="T6" fmla="*/ 0 w 51"/>
                    <a:gd name="T7" fmla="*/ 0 h 57"/>
                    <a:gd name="T8" fmla="*/ 0 w 51"/>
                    <a:gd name="T9" fmla="*/ 0 h 57"/>
                    <a:gd name="T10" fmla="*/ 0 w 51"/>
                    <a:gd name="T11" fmla="*/ 0 h 57"/>
                    <a:gd name="T12" fmla="*/ 0 w 51"/>
                    <a:gd name="T13" fmla="*/ 0 h 57"/>
                    <a:gd name="T14" fmla="*/ 0 w 51"/>
                    <a:gd name="T15" fmla="*/ 0 h 57"/>
                    <a:gd name="T16" fmla="*/ 0 w 51"/>
                    <a:gd name="T17" fmla="*/ 0 h 57"/>
                    <a:gd name="T18" fmla="*/ 0 w 51"/>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57"/>
                    <a:gd name="T32" fmla="*/ 51 w 51"/>
                    <a:gd name="T33" fmla="*/ 57 h 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57">
                      <a:moveTo>
                        <a:pt x="45" y="27"/>
                      </a:moveTo>
                      <a:lnTo>
                        <a:pt x="51" y="31"/>
                      </a:lnTo>
                      <a:lnTo>
                        <a:pt x="25" y="0"/>
                      </a:lnTo>
                      <a:lnTo>
                        <a:pt x="0" y="22"/>
                      </a:lnTo>
                      <a:lnTo>
                        <a:pt x="27" y="53"/>
                      </a:lnTo>
                      <a:lnTo>
                        <a:pt x="33" y="57"/>
                      </a:lnTo>
                      <a:lnTo>
                        <a:pt x="27" y="53"/>
                      </a:lnTo>
                      <a:lnTo>
                        <a:pt x="29" y="55"/>
                      </a:lnTo>
                      <a:lnTo>
                        <a:pt x="33" y="57"/>
                      </a:lnTo>
                      <a:lnTo>
                        <a:pt x="45" y="27"/>
                      </a:lnTo>
                      <a:close/>
                    </a:path>
                  </a:pathLst>
                </a:custGeom>
                <a:solidFill>
                  <a:srgbClr val="000000"/>
                </a:solidFill>
                <a:ln w="9525">
                  <a:noFill/>
                  <a:round/>
                  <a:headEnd/>
                  <a:tailEnd/>
                </a:ln>
              </p:spPr>
              <p:txBody>
                <a:bodyPr>
                  <a:prstTxWarp prst="textNoShape">
                    <a:avLst/>
                  </a:prstTxWarp>
                </a:bodyPr>
                <a:lstStyle/>
                <a:p>
                  <a:endParaRPr lang="en-US"/>
                </a:p>
              </p:txBody>
            </p:sp>
            <p:sp>
              <p:nvSpPr>
                <p:cNvPr id="62704" name="Freeform 285"/>
                <p:cNvSpPr>
                  <a:spLocks/>
                </p:cNvSpPr>
                <p:nvPr/>
              </p:nvSpPr>
              <p:spPr bwMode="auto">
                <a:xfrm>
                  <a:off x="3137" y="4862"/>
                  <a:ext cx="8" cy="10"/>
                </a:xfrm>
                <a:custGeom>
                  <a:avLst/>
                  <a:gdLst>
                    <a:gd name="T0" fmla="*/ 0 w 33"/>
                    <a:gd name="T1" fmla="*/ 0 h 41"/>
                    <a:gd name="T2" fmla="*/ 0 w 33"/>
                    <a:gd name="T3" fmla="*/ 0 h 41"/>
                    <a:gd name="T4" fmla="*/ 0 w 33"/>
                    <a:gd name="T5" fmla="*/ 0 h 41"/>
                    <a:gd name="T6" fmla="*/ 0 w 33"/>
                    <a:gd name="T7" fmla="*/ 0 h 41"/>
                    <a:gd name="T8" fmla="*/ 0 w 33"/>
                    <a:gd name="T9" fmla="*/ 0 h 41"/>
                    <a:gd name="T10" fmla="*/ 0 w 33"/>
                    <a:gd name="T11" fmla="*/ 0 h 41"/>
                    <a:gd name="T12" fmla="*/ 0 w 33"/>
                    <a:gd name="T13" fmla="*/ 0 h 41"/>
                    <a:gd name="T14" fmla="*/ 0 w 33"/>
                    <a:gd name="T15" fmla="*/ 0 h 41"/>
                    <a:gd name="T16" fmla="*/ 0 w 33"/>
                    <a:gd name="T17" fmla="*/ 0 h 41"/>
                    <a:gd name="T18" fmla="*/ 0 w 33"/>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
                    <a:gd name="T31" fmla="*/ 0 h 41"/>
                    <a:gd name="T32" fmla="*/ 33 w 33"/>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 h="41">
                      <a:moveTo>
                        <a:pt x="31" y="9"/>
                      </a:moveTo>
                      <a:lnTo>
                        <a:pt x="33" y="10"/>
                      </a:lnTo>
                      <a:lnTo>
                        <a:pt x="12" y="0"/>
                      </a:lnTo>
                      <a:lnTo>
                        <a:pt x="0" y="30"/>
                      </a:lnTo>
                      <a:lnTo>
                        <a:pt x="21" y="39"/>
                      </a:lnTo>
                      <a:lnTo>
                        <a:pt x="23" y="41"/>
                      </a:lnTo>
                      <a:lnTo>
                        <a:pt x="21" y="39"/>
                      </a:lnTo>
                      <a:lnTo>
                        <a:pt x="22" y="41"/>
                      </a:lnTo>
                      <a:lnTo>
                        <a:pt x="23" y="41"/>
                      </a:lnTo>
                      <a:lnTo>
                        <a:pt x="31" y="9"/>
                      </a:lnTo>
                      <a:close/>
                    </a:path>
                  </a:pathLst>
                </a:custGeom>
                <a:solidFill>
                  <a:srgbClr val="000000"/>
                </a:solidFill>
                <a:ln w="9525">
                  <a:noFill/>
                  <a:round/>
                  <a:headEnd/>
                  <a:tailEnd/>
                </a:ln>
              </p:spPr>
              <p:txBody>
                <a:bodyPr>
                  <a:prstTxWarp prst="textNoShape">
                    <a:avLst/>
                  </a:prstTxWarp>
                </a:bodyPr>
                <a:lstStyle/>
                <a:p>
                  <a:endParaRPr lang="en-US"/>
                </a:p>
              </p:txBody>
            </p:sp>
            <p:sp>
              <p:nvSpPr>
                <p:cNvPr id="62705" name="Freeform 286"/>
                <p:cNvSpPr>
                  <a:spLocks/>
                </p:cNvSpPr>
                <p:nvPr/>
              </p:nvSpPr>
              <p:spPr bwMode="auto">
                <a:xfrm>
                  <a:off x="3142" y="4864"/>
                  <a:ext cx="8" cy="10"/>
                </a:xfrm>
                <a:custGeom>
                  <a:avLst/>
                  <a:gdLst>
                    <a:gd name="T0" fmla="*/ 0 w 32"/>
                    <a:gd name="T1" fmla="*/ 0 h 39"/>
                    <a:gd name="T2" fmla="*/ 0 w 32"/>
                    <a:gd name="T3" fmla="*/ 0 h 39"/>
                    <a:gd name="T4" fmla="*/ 0 w 32"/>
                    <a:gd name="T5" fmla="*/ 0 h 39"/>
                    <a:gd name="T6" fmla="*/ 0 w 32"/>
                    <a:gd name="T7" fmla="*/ 0 h 39"/>
                    <a:gd name="T8" fmla="*/ 0 w 32"/>
                    <a:gd name="T9" fmla="*/ 0 h 39"/>
                    <a:gd name="T10" fmla="*/ 0 w 32"/>
                    <a:gd name="T11" fmla="*/ 0 h 39"/>
                    <a:gd name="T12" fmla="*/ 0 w 32"/>
                    <a:gd name="T13" fmla="*/ 0 h 39"/>
                    <a:gd name="T14" fmla="*/ 0 w 32"/>
                    <a:gd name="T15" fmla="*/ 0 h 39"/>
                    <a:gd name="T16" fmla="*/ 0 w 32"/>
                    <a:gd name="T17" fmla="*/ 0 h 39"/>
                    <a:gd name="T18" fmla="*/ 0 w 32"/>
                    <a:gd name="T19" fmla="*/ 0 h 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39"/>
                    <a:gd name="T32" fmla="*/ 32 w 32"/>
                    <a:gd name="T33" fmla="*/ 39 h 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39">
                      <a:moveTo>
                        <a:pt x="28" y="5"/>
                      </a:moveTo>
                      <a:lnTo>
                        <a:pt x="32" y="6"/>
                      </a:lnTo>
                      <a:lnTo>
                        <a:pt x="8" y="0"/>
                      </a:lnTo>
                      <a:lnTo>
                        <a:pt x="0" y="32"/>
                      </a:lnTo>
                      <a:lnTo>
                        <a:pt x="25" y="38"/>
                      </a:lnTo>
                      <a:lnTo>
                        <a:pt x="28" y="39"/>
                      </a:lnTo>
                      <a:lnTo>
                        <a:pt x="25" y="38"/>
                      </a:lnTo>
                      <a:lnTo>
                        <a:pt x="27" y="39"/>
                      </a:lnTo>
                      <a:lnTo>
                        <a:pt x="28" y="39"/>
                      </a:lnTo>
                      <a:lnTo>
                        <a:pt x="28" y="5"/>
                      </a:lnTo>
                      <a:close/>
                    </a:path>
                  </a:pathLst>
                </a:custGeom>
                <a:solidFill>
                  <a:srgbClr val="000000"/>
                </a:solidFill>
                <a:ln w="9525">
                  <a:noFill/>
                  <a:round/>
                  <a:headEnd/>
                  <a:tailEnd/>
                </a:ln>
              </p:spPr>
              <p:txBody>
                <a:bodyPr>
                  <a:prstTxWarp prst="textNoShape">
                    <a:avLst/>
                  </a:prstTxWarp>
                </a:bodyPr>
                <a:lstStyle/>
                <a:p>
                  <a:endParaRPr lang="en-US"/>
                </a:p>
              </p:txBody>
            </p:sp>
            <p:sp>
              <p:nvSpPr>
                <p:cNvPr id="62706" name="Freeform 287"/>
                <p:cNvSpPr>
                  <a:spLocks/>
                </p:cNvSpPr>
                <p:nvPr/>
              </p:nvSpPr>
              <p:spPr bwMode="auto">
                <a:xfrm>
                  <a:off x="3149" y="4865"/>
                  <a:ext cx="16" cy="9"/>
                </a:xfrm>
                <a:custGeom>
                  <a:avLst/>
                  <a:gdLst>
                    <a:gd name="T0" fmla="*/ 0 w 63"/>
                    <a:gd name="T1" fmla="*/ 0 h 34"/>
                    <a:gd name="T2" fmla="*/ 0 w 63"/>
                    <a:gd name="T3" fmla="*/ 0 h 34"/>
                    <a:gd name="T4" fmla="*/ 0 w 63"/>
                    <a:gd name="T5" fmla="*/ 0 h 34"/>
                    <a:gd name="T6" fmla="*/ 0 w 63"/>
                    <a:gd name="T7" fmla="*/ 0 h 34"/>
                    <a:gd name="T8" fmla="*/ 0 w 63"/>
                    <a:gd name="T9" fmla="*/ 0 h 34"/>
                    <a:gd name="T10" fmla="*/ 0 w 63"/>
                    <a:gd name="T11" fmla="*/ 0 h 34"/>
                    <a:gd name="T12" fmla="*/ 0 w 63"/>
                    <a:gd name="T13" fmla="*/ 0 h 34"/>
                    <a:gd name="T14" fmla="*/ 0 w 63"/>
                    <a:gd name="T15" fmla="*/ 0 h 34"/>
                    <a:gd name="T16" fmla="*/ 0 w 63"/>
                    <a:gd name="T17" fmla="*/ 0 h 34"/>
                    <a:gd name="T18" fmla="*/ 0 w 63"/>
                    <a:gd name="T19" fmla="*/ 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
                    <a:gd name="T31" fmla="*/ 0 h 34"/>
                    <a:gd name="T32" fmla="*/ 63 w 63"/>
                    <a:gd name="T33" fmla="*/ 34 h 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 h="34">
                      <a:moveTo>
                        <a:pt x="55" y="1"/>
                      </a:moveTo>
                      <a:lnTo>
                        <a:pt x="59" y="0"/>
                      </a:lnTo>
                      <a:lnTo>
                        <a:pt x="0" y="0"/>
                      </a:lnTo>
                      <a:lnTo>
                        <a:pt x="0" y="34"/>
                      </a:lnTo>
                      <a:lnTo>
                        <a:pt x="59" y="34"/>
                      </a:lnTo>
                      <a:lnTo>
                        <a:pt x="63" y="33"/>
                      </a:lnTo>
                      <a:lnTo>
                        <a:pt x="59" y="34"/>
                      </a:lnTo>
                      <a:lnTo>
                        <a:pt x="60" y="33"/>
                      </a:lnTo>
                      <a:lnTo>
                        <a:pt x="63" y="33"/>
                      </a:lnTo>
                      <a:lnTo>
                        <a:pt x="55" y="1"/>
                      </a:lnTo>
                      <a:close/>
                    </a:path>
                  </a:pathLst>
                </a:custGeom>
                <a:solidFill>
                  <a:srgbClr val="000000"/>
                </a:solidFill>
                <a:ln w="9525">
                  <a:noFill/>
                  <a:round/>
                  <a:headEnd/>
                  <a:tailEnd/>
                </a:ln>
              </p:spPr>
              <p:txBody>
                <a:bodyPr>
                  <a:prstTxWarp prst="textNoShape">
                    <a:avLst/>
                  </a:prstTxWarp>
                </a:bodyPr>
                <a:lstStyle/>
                <a:p>
                  <a:endParaRPr lang="en-US"/>
                </a:p>
              </p:txBody>
            </p:sp>
            <p:sp>
              <p:nvSpPr>
                <p:cNvPr id="62707" name="Freeform 288"/>
                <p:cNvSpPr>
                  <a:spLocks/>
                </p:cNvSpPr>
                <p:nvPr/>
              </p:nvSpPr>
              <p:spPr bwMode="auto">
                <a:xfrm>
                  <a:off x="3163" y="4861"/>
                  <a:ext cx="19" cy="12"/>
                </a:xfrm>
                <a:custGeom>
                  <a:avLst/>
                  <a:gdLst>
                    <a:gd name="T0" fmla="*/ 0 w 76"/>
                    <a:gd name="T1" fmla="*/ 0 h 49"/>
                    <a:gd name="T2" fmla="*/ 0 w 76"/>
                    <a:gd name="T3" fmla="*/ 0 h 49"/>
                    <a:gd name="T4" fmla="*/ 0 w 76"/>
                    <a:gd name="T5" fmla="*/ 0 h 49"/>
                    <a:gd name="T6" fmla="*/ 0 w 76"/>
                    <a:gd name="T7" fmla="*/ 0 h 49"/>
                    <a:gd name="T8" fmla="*/ 0 w 76"/>
                    <a:gd name="T9" fmla="*/ 0 h 49"/>
                    <a:gd name="T10" fmla="*/ 0 w 76"/>
                    <a:gd name="T11" fmla="*/ 0 h 49"/>
                    <a:gd name="T12" fmla="*/ 0 w 76"/>
                    <a:gd name="T13" fmla="*/ 0 h 49"/>
                    <a:gd name="T14" fmla="*/ 0 60000 65536"/>
                    <a:gd name="T15" fmla="*/ 0 60000 65536"/>
                    <a:gd name="T16" fmla="*/ 0 60000 65536"/>
                    <a:gd name="T17" fmla="*/ 0 60000 65536"/>
                    <a:gd name="T18" fmla="*/ 0 60000 65536"/>
                    <a:gd name="T19" fmla="*/ 0 60000 65536"/>
                    <a:gd name="T20" fmla="*/ 0 60000 65536"/>
                    <a:gd name="T21" fmla="*/ 0 w 76"/>
                    <a:gd name="T22" fmla="*/ 0 h 49"/>
                    <a:gd name="T23" fmla="*/ 76 w 76"/>
                    <a:gd name="T24" fmla="*/ 49 h 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6" h="49">
                      <a:moveTo>
                        <a:pt x="64" y="0"/>
                      </a:moveTo>
                      <a:lnTo>
                        <a:pt x="66" y="0"/>
                      </a:lnTo>
                      <a:lnTo>
                        <a:pt x="0" y="17"/>
                      </a:lnTo>
                      <a:lnTo>
                        <a:pt x="8" y="49"/>
                      </a:lnTo>
                      <a:lnTo>
                        <a:pt x="74" y="32"/>
                      </a:lnTo>
                      <a:lnTo>
                        <a:pt x="76" y="32"/>
                      </a:lnTo>
                      <a:lnTo>
                        <a:pt x="64" y="0"/>
                      </a:lnTo>
                      <a:close/>
                    </a:path>
                  </a:pathLst>
                </a:custGeom>
                <a:solidFill>
                  <a:srgbClr val="000000"/>
                </a:solidFill>
                <a:ln w="9525">
                  <a:noFill/>
                  <a:round/>
                  <a:headEnd/>
                  <a:tailEnd/>
                </a:ln>
              </p:spPr>
              <p:txBody>
                <a:bodyPr>
                  <a:prstTxWarp prst="textNoShape">
                    <a:avLst/>
                  </a:prstTxWarp>
                </a:bodyPr>
                <a:lstStyle/>
                <a:p>
                  <a:endParaRPr lang="en-US"/>
                </a:p>
              </p:txBody>
            </p:sp>
            <p:sp>
              <p:nvSpPr>
                <p:cNvPr id="62708" name="Freeform 289"/>
                <p:cNvSpPr>
                  <a:spLocks/>
                </p:cNvSpPr>
                <p:nvPr/>
              </p:nvSpPr>
              <p:spPr bwMode="auto">
                <a:xfrm>
                  <a:off x="3179" y="4851"/>
                  <a:ext cx="34" cy="18"/>
                </a:xfrm>
                <a:custGeom>
                  <a:avLst/>
                  <a:gdLst>
                    <a:gd name="T0" fmla="*/ 0 w 134"/>
                    <a:gd name="T1" fmla="*/ 0 h 74"/>
                    <a:gd name="T2" fmla="*/ 0 w 134"/>
                    <a:gd name="T3" fmla="*/ 0 h 74"/>
                    <a:gd name="T4" fmla="*/ 0 w 134"/>
                    <a:gd name="T5" fmla="*/ 0 h 74"/>
                    <a:gd name="T6" fmla="*/ 0 w 134"/>
                    <a:gd name="T7" fmla="*/ 0 h 74"/>
                    <a:gd name="T8" fmla="*/ 0 w 134"/>
                    <a:gd name="T9" fmla="*/ 0 h 74"/>
                    <a:gd name="T10" fmla="*/ 0 w 134"/>
                    <a:gd name="T11" fmla="*/ 0 h 74"/>
                    <a:gd name="T12" fmla="*/ 0 w 134"/>
                    <a:gd name="T13" fmla="*/ 0 h 74"/>
                    <a:gd name="T14" fmla="*/ 0 w 134"/>
                    <a:gd name="T15" fmla="*/ 0 h 74"/>
                    <a:gd name="T16" fmla="*/ 0 w 134"/>
                    <a:gd name="T17" fmla="*/ 0 h 74"/>
                    <a:gd name="T18" fmla="*/ 0 w 134"/>
                    <a:gd name="T19" fmla="*/ 0 h 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4"/>
                    <a:gd name="T31" fmla="*/ 0 h 74"/>
                    <a:gd name="T32" fmla="*/ 134 w 134"/>
                    <a:gd name="T33" fmla="*/ 74 h 7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4" h="74">
                      <a:moveTo>
                        <a:pt x="98" y="21"/>
                      </a:moveTo>
                      <a:lnTo>
                        <a:pt x="108" y="0"/>
                      </a:lnTo>
                      <a:lnTo>
                        <a:pt x="0" y="42"/>
                      </a:lnTo>
                      <a:lnTo>
                        <a:pt x="12" y="74"/>
                      </a:lnTo>
                      <a:lnTo>
                        <a:pt x="120" y="32"/>
                      </a:lnTo>
                      <a:lnTo>
                        <a:pt x="130" y="11"/>
                      </a:lnTo>
                      <a:lnTo>
                        <a:pt x="120" y="32"/>
                      </a:lnTo>
                      <a:lnTo>
                        <a:pt x="134" y="25"/>
                      </a:lnTo>
                      <a:lnTo>
                        <a:pt x="130" y="11"/>
                      </a:lnTo>
                      <a:lnTo>
                        <a:pt x="98" y="21"/>
                      </a:lnTo>
                      <a:close/>
                    </a:path>
                  </a:pathLst>
                </a:custGeom>
                <a:solidFill>
                  <a:srgbClr val="000000"/>
                </a:solidFill>
                <a:ln w="9525">
                  <a:noFill/>
                  <a:round/>
                  <a:headEnd/>
                  <a:tailEnd/>
                </a:ln>
              </p:spPr>
              <p:txBody>
                <a:bodyPr>
                  <a:prstTxWarp prst="textNoShape">
                    <a:avLst/>
                  </a:prstTxWarp>
                </a:bodyPr>
                <a:lstStyle/>
                <a:p>
                  <a:endParaRPr lang="en-US"/>
                </a:p>
              </p:txBody>
            </p:sp>
            <p:sp>
              <p:nvSpPr>
                <p:cNvPr id="62709" name="Freeform 290"/>
                <p:cNvSpPr>
                  <a:spLocks/>
                </p:cNvSpPr>
                <p:nvPr/>
              </p:nvSpPr>
              <p:spPr bwMode="auto">
                <a:xfrm>
                  <a:off x="3186" y="4804"/>
                  <a:ext cx="25" cy="52"/>
                </a:xfrm>
                <a:custGeom>
                  <a:avLst/>
                  <a:gdLst>
                    <a:gd name="T0" fmla="*/ 0 w 102"/>
                    <a:gd name="T1" fmla="*/ 0 h 208"/>
                    <a:gd name="T2" fmla="*/ 0 w 102"/>
                    <a:gd name="T3" fmla="*/ 0 h 208"/>
                    <a:gd name="T4" fmla="*/ 0 w 102"/>
                    <a:gd name="T5" fmla="*/ 0 h 208"/>
                    <a:gd name="T6" fmla="*/ 0 w 102"/>
                    <a:gd name="T7" fmla="*/ 0 h 208"/>
                    <a:gd name="T8" fmla="*/ 0 w 102"/>
                    <a:gd name="T9" fmla="*/ 0 h 208"/>
                    <a:gd name="T10" fmla="*/ 0 w 102"/>
                    <a:gd name="T11" fmla="*/ 0 h 208"/>
                    <a:gd name="T12" fmla="*/ 0 w 102"/>
                    <a:gd name="T13" fmla="*/ 0 h 208"/>
                    <a:gd name="T14" fmla="*/ 0 w 102"/>
                    <a:gd name="T15" fmla="*/ 0 h 208"/>
                    <a:gd name="T16" fmla="*/ 0 w 102"/>
                    <a:gd name="T17" fmla="*/ 0 h 208"/>
                    <a:gd name="T18" fmla="*/ 0 w 102"/>
                    <a:gd name="T19" fmla="*/ 0 h 2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2"/>
                    <a:gd name="T31" fmla="*/ 0 h 208"/>
                    <a:gd name="T32" fmla="*/ 102 w 102"/>
                    <a:gd name="T33" fmla="*/ 208 h 2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2" h="208">
                      <a:moveTo>
                        <a:pt x="21" y="37"/>
                      </a:moveTo>
                      <a:lnTo>
                        <a:pt x="0" y="26"/>
                      </a:lnTo>
                      <a:lnTo>
                        <a:pt x="70" y="208"/>
                      </a:lnTo>
                      <a:lnTo>
                        <a:pt x="102" y="198"/>
                      </a:lnTo>
                      <a:lnTo>
                        <a:pt x="32" y="16"/>
                      </a:lnTo>
                      <a:lnTo>
                        <a:pt x="11" y="5"/>
                      </a:lnTo>
                      <a:lnTo>
                        <a:pt x="32" y="16"/>
                      </a:lnTo>
                      <a:lnTo>
                        <a:pt x="26" y="0"/>
                      </a:lnTo>
                      <a:lnTo>
                        <a:pt x="11" y="5"/>
                      </a:lnTo>
                      <a:lnTo>
                        <a:pt x="21" y="37"/>
                      </a:lnTo>
                      <a:close/>
                    </a:path>
                  </a:pathLst>
                </a:custGeom>
                <a:solidFill>
                  <a:srgbClr val="000000"/>
                </a:solidFill>
                <a:ln w="9525">
                  <a:noFill/>
                  <a:round/>
                  <a:headEnd/>
                  <a:tailEnd/>
                </a:ln>
              </p:spPr>
              <p:txBody>
                <a:bodyPr>
                  <a:prstTxWarp prst="textNoShape">
                    <a:avLst/>
                  </a:prstTxWarp>
                </a:bodyPr>
                <a:lstStyle/>
                <a:p>
                  <a:endParaRPr lang="en-US"/>
                </a:p>
              </p:txBody>
            </p:sp>
            <p:sp>
              <p:nvSpPr>
                <p:cNvPr id="62710" name="Freeform 291"/>
                <p:cNvSpPr>
                  <a:spLocks/>
                </p:cNvSpPr>
                <p:nvPr/>
              </p:nvSpPr>
              <p:spPr bwMode="auto">
                <a:xfrm>
                  <a:off x="3071" y="4773"/>
                  <a:ext cx="302" cy="406"/>
                </a:xfrm>
                <a:custGeom>
                  <a:avLst/>
                  <a:gdLst>
                    <a:gd name="T0" fmla="*/ 0 w 1206"/>
                    <a:gd name="T1" fmla="*/ 0 h 1627"/>
                    <a:gd name="T2" fmla="*/ 0 w 1206"/>
                    <a:gd name="T3" fmla="*/ 0 h 1627"/>
                    <a:gd name="T4" fmla="*/ 0 w 1206"/>
                    <a:gd name="T5" fmla="*/ 0 h 1627"/>
                    <a:gd name="T6" fmla="*/ 0 w 1206"/>
                    <a:gd name="T7" fmla="*/ 0 h 1627"/>
                    <a:gd name="T8" fmla="*/ 0 w 1206"/>
                    <a:gd name="T9" fmla="*/ 0 h 1627"/>
                    <a:gd name="T10" fmla="*/ 0 w 1206"/>
                    <a:gd name="T11" fmla="*/ 0 h 1627"/>
                    <a:gd name="T12" fmla="*/ 0 w 1206"/>
                    <a:gd name="T13" fmla="*/ 0 h 1627"/>
                    <a:gd name="T14" fmla="*/ 0 w 1206"/>
                    <a:gd name="T15" fmla="*/ 0 h 1627"/>
                    <a:gd name="T16" fmla="*/ 0 w 1206"/>
                    <a:gd name="T17" fmla="*/ 0 h 1627"/>
                    <a:gd name="T18" fmla="*/ 0 w 1206"/>
                    <a:gd name="T19" fmla="*/ 0 h 1627"/>
                    <a:gd name="T20" fmla="*/ 0 w 1206"/>
                    <a:gd name="T21" fmla="*/ 0 h 1627"/>
                    <a:gd name="T22" fmla="*/ 0 w 1206"/>
                    <a:gd name="T23" fmla="*/ 0 h 1627"/>
                    <a:gd name="T24" fmla="*/ 0 w 1206"/>
                    <a:gd name="T25" fmla="*/ 0 h 1627"/>
                    <a:gd name="T26" fmla="*/ 0 w 1206"/>
                    <a:gd name="T27" fmla="*/ 0 h 162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6"/>
                    <a:gd name="T43" fmla="*/ 0 h 1627"/>
                    <a:gd name="T44" fmla="*/ 1206 w 1206"/>
                    <a:gd name="T45" fmla="*/ 1627 h 162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6" h="1627">
                      <a:moveTo>
                        <a:pt x="0" y="1126"/>
                      </a:moveTo>
                      <a:lnTo>
                        <a:pt x="0" y="0"/>
                      </a:lnTo>
                      <a:lnTo>
                        <a:pt x="1206" y="0"/>
                      </a:lnTo>
                      <a:lnTo>
                        <a:pt x="1206" y="1112"/>
                      </a:lnTo>
                      <a:lnTo>
                        <a:pt x="806" y="1507"/>
                      </a:lnTo>
                      <a:lnTo>
                        <a:pt x="746" y="1567"/>
                      </a:lnTo>
                      <a:lnTo>
                        <a:pt x="689" y="1607"/>
                      </a:lnTo>
                      <a:lnTo>
                        <a:pt x="657" y="1622"/>
                      </a:lnTo>
                      <a:lnTo>
                        <a:pt x="624" y="1627"/>
                      </a:lnTo>
                      <a:lnTo>
                        <a:pt x="590" y="1623"/>
                      </a:lnTo>
                      <a:lnTo>
                        <a:pt x="554" y="1613"/>
                      </a:lnTo>
                      <a:lnTo>
                        <a:pt x="487" y="1584"/>
                      </a:lnTo>
                      <a:lnTo>
                        <a:pt x="416" y="1541"/>
                      </a:lnTo>
                      <a:lnTo>
                        <a:pt x="0" y="1126"/>
                      </a:lnTo>
                      <a:close/>
                    </a:path>
                  </a:pathLst>
                </a:custGeom>
                <a:solidFill>
                  <a:srgbClr val="CC9933"/>
                </a:solidFill>
                <a:ln w="9525">
                  <a:noFill/>
                  <a:round/>
                  <a:headEnd/>
                  <a:tailEnd/>
                </a:ln>
              </p:spPr>
              <p:txBody>
                <a:bodyPr>
                  <a:prstTxWarp prst="textNoShape">
                    <a:avLst/>
                  </a:prstTxWarp>
                </a:bodyPr>
                <a:lstStyle/>
                <a:p>
                  <a:endParaRPr lang="en-US"/>
                </a:p>
              </p:txBody>
            </p:sp>
            <p:sp>
              <p:nvSpPr>
                <p:cNvPr id="62711" name="Freeform 292"/>
                <p:cNvSpPr>
                  <a:spLocks/>
                </p:cNvSpPr>
                <p:nvPr/>
              </p:nvSpPr>
              <p:spPr bwMode="auto">
                <a:xfrm>
                  <a:off x="3067" y="4768"/>
                  <a:ext cx="8" cy="286"/>
                </a:xfrm>
                <a:custGeom>
                  <a:avLst/>
                  <a:gdLst>
                    <a:gd name="T0" fmla="*/ 0 w 34"/>
                    <a:gd name="T1" fmla="*/ 0 h 1144"/>
                    <a:gd name="T2" fmla="*/ 0 w 34"/>
                    <a:gd name="T3" fmla="*/ 0 h 1144"/>
                    <a:gd name="T4" fmla="*/ 0 w 34"/>
                    <a:gd name="T5" fmla="*/ 0 h 1144"/>
                    <a:gd name="T6" fmla="*/ 0 w 34"/>
                    <a:gd name="T7" fmla="*/ 0 h 1144"/>
                    <a:gd name="T8" fmla="*/ 0 w 34"/>
                    <a:gd name="T9" fmla="*/ 0 h 1144"/>
                    <a:gd name="T10" fmla="*/ 0 w 34"/>
                    <a:gd name="T11" fmla="*/ 0 h 1144"/>
                    <a:gd name="T12" fmla="*/ 0 w 34"/>
                    <a:gd name="T13" fmla="*/ 0 h 1144"/>
                    <a:gd name="T14" fmla="*/ 0 w 34"/>
                    <a:gd name="T15" fmla="*/ 0 h 1144"/>
                    <a:gd name="T16" fmla="*/ 0 w 34"/>
                    <a:gd name="T17" fmla="*/ 0 h 1144"/>
                    <a:gd name="T18" fmla="*/ 0 w 34"/>
                    <a:gd name="T19" fmla="*/ 0 h 11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
                    <a:gd name="T31" fmla="*/ 0 h 1144"/>
                    <a:gd name="T32" fmla="*/ 34 w 34"/>
                    <a:gd name="T33" fmla="*/ 1144 h 11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 h="1144">
                      <a:moveTo>
                        <a:pt x="17" y="0"/>
                      </a:moveTo>
                      <a:lnTo>
                        <a:pt x="0" y="18"/>
                      </a:lnTo>
                      <a:lnTo>
                        <a:pt x="0" y="1144"/>
                      </a:lnTo>
                      <a:lnTo>
                        <a:pt x="34" y="1144"/>
                      </a:lnTo>
                      <a:lnTo>
                        <a:pt x="34" y="18"/>
                      </a:lnTo>
                      <a:lnTo>
                        <a:pt x="17" y="35"/>
                      </a:lnTo>
                      <a:lnTo>
                        <a:pt x="17" y="0"/>
                      </a:lnTo>
                      <a:lnTo>
                        <a:pt x="0" y="0"/>
                      </a:lnTo>
                      <a:lnTo>
                        <a:pt x="0" y="18"/>
                      </a:lnTo>
                      <a:lnTo>
                        <a:pt x="17" y="0"/>
                      </a:lnTo>
                      <a:close/>
                    </a:path>
                  </a:pathLst>
                </a:custGeom>
                <a:solidFill>
                  <a:srgbClr val="000000"/>
                </a:solidFill>
                <a:ln w="9525">
                  <a:noFill/>
                  <a:round/>
                  <a:headEnd/>
                  <a:tailEnd/>
                </a:ln>
              </p:spPr>
              <p:txBody>
                <a:bodyPr>
                  <a:prstTxWarp prst="textNoShape">
                    <a:avLst/>
                  </a:prstTxWarp>
                </a:bodyPr>
                <a:lstStyle/>
                <a:p>
                  <a:endParaRPr lang="en-US"/>
                </a:p>
              </p:txBody>
            </p:sp>
            <p:sp>
              <p:nvSpPr>
                <p:cNvPr id="62712" name="Freeform 293"/>
                <p:cNvSpPr>
                  <a:spLocks/>
                </p:cNvSpPr>
                <p:nvPr/>
              </p:nvSpPr>
              <p:spPr bwMode="auto">
                <a:xfrm>
                  <a:off x="3071" y="4768"/>
                  <a:ext cx="306" cy="9"/>
                </a:xfrm>
                <a:custGeom>
                  <a:avLst/>
                  <a:gdLst>
                    <a:gd name="T0" fmla="*/ 0 w 1223"/>
                    <a:gd name="T1" fmla="*/ 0 h 35"/>
                    <a:gd name="T2" fmla="*/ 0 w 1223"/>
                    <a:gd name="T3" fmla="*/ 0 h 35"/>
                    <a:gd name="T4" fmla="*/ 0 w 1223"/>
                    <a:gd name="T5" fmla="*/ 0 h 35"/>
                    <a:gd name="T6" fmla="*/ 0 w 1223"/>
                    <a:gd name="T7" fmla="*/ 0 h 35"/>
                    <a:gd name="T8" fmla="*/ 0 w 1223"/>
                    <a:gd name="T9" fmla="*/ 0 h 35"/>
                    <a:gd name="T10" fmla="*/ 0 w 1223"/>
                    <a:gd name="T11" fmla="*/ 0 h 35"/>
                    <a:gd name="T12" fmla="*/ 0 w 1223"/>
                    <a:gd name="T13" fmla="*/ 0 h 35"/>
                    <a:gd name="T14" fmla="*/ 0 w 1223"/>
                    <a:gd name="T15" fmla="*/ 0 h 35"/>
                    <a:gd name="T16" fmla="*/ 0 w 1223"/>
                    <a:gd name="T17" fmla="*/ 0 h 35"/>
                    <a:gd name="T18" fmla="*/ 0 w 1223"/>
                    <a:gd name="T19" fmla="*/ 0 h 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23"/>
                    <a:gd name="T31" fmla="*/ 0 h 35"/>
                    <a:gd name="T32" fmla="*/ 1223 w 1223"/>
                    <a:gd name="T33" fmla="*/ 35 h 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23" h="35">
                      <a:moveTo>
                        <a:pt x="1223" y="18"/>
                      </a:moveTo>
                      <a:lnTo>
                        <a:pt x="1206" y="0"/>
                      </a:lnTo>
                      <a:lnTo>
                        <a:pt x="0" y="0"/>
                      </a:lnTo>
                      <a:lnTo>
                        <a:pt x="0" y="35"/>
                      </a:lnTo>
                      <a:lnTo>
                        <a:pt x="1206" y="35"/>
                      </a:lnTo>
                      <a:lnTo>
                        <a:pt x="1189" y="18"/>
                      </a:lnTo>
                      <a:lnTo>
                        <a:pt x="1223" y="18"/>
                      </a:lnTo>
                      <a:lnTo>
                        <a:pt x="1223" y="0"/>
                      </a:lnTo>
                      <a:lnTo>
                        <a:pt x="1206" y="0"/>
                      </a:lnTo>
                      <a:lnTo>
                        <a:pt x="1223" y="18"/>
                      </a:lnTo>
                      <a:close/>
                    </a:path>
                  </a:pathLst>
                </a:custGeom>
                <a:solidFill>
                  <a:srgbClr val="000000"/>
                </a:solidFill>
                <a:ln w="9525">
                  <a:noFill/>
                  <a:round/>
                  <a:headEnd/>
                  <a:tailEnd/>
                </a:ln>
              </p:spPr>
              <p:txBody>
                <a:bodyPr>
                  <a:prstTxWarp prst="textNoShape">
                    <a:avLst/>
                  </a:prstTxWarp>
                </a:bodyPr>
                <a:lstStyle/>
                <a:p>
                  <a:endParaRPr lang="en-US"/>
                </a:p>
              </p:txBody>
            </p:sp>
            <p:sp>
              <p:nvSpPr>
                <p:cNvPr id="62713" name="Freeform 294"/>
                <p:cNvSpPr>
                  <a:spLocks/>
                </p:cNvSpPr>
                <p:nvPr/>
              </p:nvSpPr>
              <p:spPr bwMode="auto">
                <a:xfrm>
                  <a:off x="3368" y="4773"/>
                  <a:ext cx="9" cy="281"/>
                </a:xfrm>
                <a:custGeom>
                  <a:avLst/>
                  <a:gdLst>
                    <a:gd name="T0" fmla="*/ 0 w 34"/>
                    <a:gd name="T1" fmla="*/ 0 h 1123"/>
                    <a:gd name="T2" fmla="*/ 0 w 34"/>
                    <a:gd name="T3" fmla="*/ 0 h 1123"/>
                    <a:gd name="T4" fmla="*/ 0 w 34"/>
                    <a:gd name="T5" fmla="*/ 0 h 1123"/>
                    <a:gd name="T6" fmla="*/ 0 w 34"/>
                    <a:gd name="T7" fmla="*/ 0 h 1123"/>
                    <a:gd name="T8" fmla="*/ 0 w 34"/>
                    <a:gd name="T9" fmla="*/ 0 h 1123"/>
                    <a:gd name="T10" fmla="*/ 0 w 34"/>
                    <a:gd name="T11" fmla="*/ 0 h 1123"/>
                    <a:gd name="T12" fmla="*/ 0 w 34"/>
                    <a:gd name="T13" fmla="*/ 0 h 1123"/>
                    <a:gd name="T14" fmla="*/ 0 w 34"/>
                    <a:gd name="T15" fmla="*/ 0 h 1123"/>
                    <a:gd name="T16" fmla="*/ 0 w 34"/>
                    <a:gd name="T17" fmla="*/ 0 h 1123"/>
                    <a:gd name="T18" fmla="*/ 0 w 34"/>
                    <a:gd name="T19" fmla="*/ 0 h 11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
                    <a:gd name="T31" fmla="*/ 0 h 1123"/>
                    <a:gd name="T32" fmla="*/ 34 w 34"/>
                    <a:gd name="T33" fmla="*/ 1123 h 11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 h="1123">
                      <a:moveTo>
                        <a:pt x="28" y="1123"/>
                      </a:moveTo>
                      <a:lnTo>
                        <a:pt x="34" y="1112"/>
                      </a:lnTo>
                      <a:lnTo>
                        <a:pt x="34" y="0"/>
                      </a:lnTo>
                      <a:lnTo>
                        <a:pt x="0" y="0"/>
                      </a:lnTo>
                      <a:lnTo>
                        <a:pt x="0" y="1112"/>
                      </a:lnTo>
                      <a:lnTo>
                        <a:pt x="6" y="1101"/>
                      </a:lnTo>
                      <a:lnTo>
                        <a:pt x="28" y="1123"/>
                      </a:lnTo>
                      <a:lnTo>
                        <a:pt x="34" y="1119"/>
                      </a:lnTo>
                      <a:lnTo>
                        <a:pt x="34" y="1112"/>
                      </a:lnTo>
                      <a:lnTo>
                        <a:pt x="28" y="1123"/>
                      </a:lnTo>
                      <a:close/>
                    </a:path>
                  </a:pathLst>
                </a:custGeom>
                <a:solidFill>
                  <a:srgbClr val="000000"/>
                </a:solidFill>
                <a:ln w="9525">
                  <a:noFill/>
                  <a:round/>
                  <a:headEnd/>
                  <a:tailEnd/>
                </a:ln>
              </p:spPr>
              <p:txBody>
                <a:bodyPr>
                  <a:prstTxWarp prst="textNoShape">
                    <a:avLst/>
                  </a:prstTxWarp>
                </a:bodyPr>
                <a:lstStyle/>
                <a:p>
                  <a:endParaRPr lang="en-US"/>
                </a:p>
              </p:txBody>
            </p:sp>
            <p:sp>
              <p:nvSpPr>
                <p:cNvPr id="62714" name="Freeform 295"/>
                <p:cNvSpPr>
                  <a:spLocks/>
                </p:cNvSpPr>
                <p:nvPr/>
              </p:nvSpPr>
              <p:spPr bwMode="auto">
                <a:xfrm>
                  <a:off x="3270" y="5048"/>
                  <a:ext cx="105" cy="104"/>
                </a:xfrm>
                <a:custGeom>
                  <a:avLst/>
                  <a:gdLst>
                    <a:gd name="T0" fmla="*/ 0 w 422"/>
                    <a:gd name="T1" fmla="*/ 0 h 417"/>
                    <a:gd name="T2" fmla="*/ 0 w 422"/>
                    <a:gd name="T3" fmla="*/ 0 h 417"/>
                    <a:gd name="T4" fmla="*/ 0 w 422"/>
                    <a:gd name="T5" fmla="*/ 0 h 417"/>
                    <a:gd name="T6" fmla="*/ 0 w 422"/>
                    <a:gd name="T7" fmla="*/ 0 h 417"/>
                    <a:gd name="T8" fmla="*/ 0 w 422"/>
                    <a:gd name="T9" fmla="*/ 0 h 417"/>
                    <a:gd name="T10" fmla="*/ 0 w 422"/>
                    <a:gd name="T11" fmla="*/ 0 h 417"/>
                    <a:gd name="T12" fmla="*/ 0 w 422"/>
                    <a:gd name="T13" fmla="*/ 0 h 417"/>
                    <a:gd name="T14" fmla="*/ 0 60000 65536"/>
                    <a:gd name="T15" fmla="*/ 0 60000 65536"/>
                    <a:gd name="T16" fmla="*/ 0 60000 65536"/>
                    <a:gd name="T17" fmla="*/ 0 60000 65536"/>
                    <a:gd name="T18" fmla="*/ 0 60000 65536"/>
                    <a:gd name="T19" fmla="*/ 0 60000 65536"/>
                    <a:gd name="T20" fmla="*/ 0 60000 65536"/>
                    <a:gd name="T21" fmla="*/ 0 w 422"/>
                    <a:gd name="T22" fmla="*/ 0 h 417"/>
                    <a:gd name="T23" fmla="*/ 422 w 422"/>
                    <a:gd name="T24" fmla="*/ 417 h 4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2" h="417">
                      <a:moveTo>
                        <a:pt x="22" y="417"/>
                      </a:moveTo>
                      <a:lnTo>
                        <a:pt x="22" y="417"/>
                      </a:lnTo>
                      <a:lnTo>
                        <a:pt x="422" y="22"/>
                      </a:lnTo>
                      <a:lnTo>
                        <a:pt x="400" y="0"/>
                      </a:lnTo>
                      <a:lnTo>
                        <a:pt x="0" y="395"/>
                      </a:lnTo>
                      <a:lnTo>
                        <a:pt x="22" y="417"/>
                      </a:lnTo>
                      <a:close/>
                    </a:path>
                  </a:pathLst>
                </a:custGeom>
                <a:solidFill>
                  <a:srgbClr val="000000"/>
                </a:solidFill>
                <a:ln w="9525">
                  <a:noFill/>
                  <a:round/>
                  <a:headEnd/>
                  <a:tailEnd/>
                </a:ln>
              </p:spPr>
              <p:txBody>
                <a:bodyPr>
                  <a:prstTxWarp prst="textNoShape">
                    <a:avLst/>
                  </a:prstTxWarp>
                </a:bodyPr>
                <a:lstStyle/>
                <a:p>
                  <a:endParaRPr lang="en-US"/>
                </a:p>
              </p:txBody>
            </p:sp>
            <p:sp>
              <p:nvSpPr>
                <p:cNvPr id="62715" name="Freeform 296"/>
                <p:cNvSpPr>
                  <a:spLocks/>
                </p:cNvSpPr>
                <p:nvPr/>
              </p:nvSpPr>
              <p:spPr bwMode="auto">
                <a:xfrm>
                  <a:off x="3255" y="5147"/>
                  <a:ext cx="21" cy="21"/>
                </a:xfrm>
                <a:custGeom>
                  <a:avLst/>
                  <a:gdLst>
                    <a:gd name="T0" fmla="*/ 0 w 82"/>
                    <a:gd name="T1" fmla="*/ 0 h 84"/>
                    <a:gd name="T2" fmla="*/ 0 w 82"/>
                    <a:gd name="T3" fmla="*/ 0 h 84"/>
                    <a:gd name="T4" fmla="*/ 0 w 82"/>
                    <a:gd name="T5" fmla="*/ 0 h 84"/>
                    <a:gd name="T6" fmla="*/ 0 w 82"/>
                    <a:gd name="T7" fmla="*/ 0 h 84"/>
                    <a:gd name="T8" fmla="*/ 0 w 82"/>
                    <a:gd name="T9" fmla="*/ 0 h 84"/>
                    <a:gd name="T10" fmla="*/ 0 w 82"/>
                    <a:gd name="T11" fmla="*/ 0 h 84"/>
                    <a:gd name="T12" fmla="*/ 0 w 82"/>
                    <a:gd name="T13" fmla="*/ 0 h 84"/>
                    <a:gd name="T14" fmla="*/ 0 60000 65536"/>
                    <a:gd name="T15" fmla="*/ 0 60000 65536"/>
                    <a:gd name="T16" fmla="*/ 0 60000 65536"/>
                    <a:gd name="T17" fmla="*/ 0 60000 65536"/>
                    <a:gd name="T18" fmla="*/ 0 60000 65536"/>
                    <a:gd name="T19" fmla="*/ 0 60000 65536"/>
                    <a:gd name="T20" fmla="*/ 0 60000 65536"/>
                    <a:gd name="T21" fmla="*/ 0 w 82"/>
                    <a:gd name="T22" fmla="*/ 0 h 84"/>
                    <a:gd name="T23" fmla="*/ 82 w 82"/>
                    <a:gd name="T24" fmla="*/ 84 h 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84">
                      <a:moveTo>
                        <a:pt x="21" y="84"/>
                      </a:moveTo>
                      <a:lnTo>
                        <a:pt x="22" y="82"/>
                      </a:lnTo>
                      <a:lnTo>
                        <a:pt x="82" y="22"/>
                      </a:lnTo>
                      <a:lnTo>
                        <a:pt x="60" y="0"/>
                      </a:lnTo>
                      <a:lnTo>
                        <a:pt x="0" y="60"/>
                      </a:lnTo>
                      <a:lnTo>
                        <a:pt x="1" y="57"/>
                      </a:lnTo>
                      <a:lnTo>
                        <a:pt x="21" y="84"/>
                      </a:lnTo>
                      <a:close/>
                    </a:path>
                  </a:pathLst>
                </a:custGeom>
                <a:solidFill>
                  <a:srgbClr val="000000"/>
                </a:solidFill>
                <a:ln w="9525">
                  <a:noFill/>
                  <a:round/>
                  <a:headEnd/>
                  <a:tailEnd/>
                </a:ln>
              </p:spPr>
              <p:txBody>
                <a:bodyPr>
                  <a:prstTxWarp prst="textNoShape">
                    <a:avLst/>
                  </a:prstTxWarp>
                </a:bodyPr>
                <a:lstStyle/>
                <a:p>
                  <a:endParaRPr lang="en-US"/>
                </a:p>
              </p:txBody>
            </p:sp>
            <p:sp>
              <p:nvSpPr>
                <p:cNvPr id="62716" name="Freeform 297"/>
                <p:cNvSpPr>
                  <a:spLocks/>
                </p:cNvSpPr>
                <p:nvPr/>
              </p:nvSpPr>
              <p:spPr bwMode="auto">
                <a:xfrm>
                  <a:off x="3241" y="5161"/>
                  <a:ext cx="19" cy="17"/>
                </a:xfrm>
                <a:custGeom>
                  <a:avLst/>
                  <a:gdLst>
                    <a:gd name="T0" fmla="*/ 0 w 77"/>
                    <a:gd name="T1" fmla="*/ 0 h 69"/>
                    <a:gd name="T2" fmla="*/ 0 w 77"/>
                    <a:gd name="T3" fmla="*/ 0 h 69"/>
                    <a:gd name="T4" fmla="*/ 0 w 77"/>
                    <a:gd name="T5" fmla="*/ 0 h 69"/>
                    <a:gd name="T6" fmla="*/ 0 w 77"/>
                    <a:gd name="T7" fmla="*/ 0 h 69"/>
                    <a:gd name="T8" fmla="*/ 0 w 77"/>
                    <a:gd name="T9" fmla="*/ 0 h 69"/>
                    <a:gd name="T10" fmla="*/ 0 w 77"/>
                    <a:gd name="T11" fmla="*/ 0 h 69"/>
                    <a:gd name="T12" fmla="*/ 0 w 77"/>
                    <a:gd name="T13" fmla="*/ 0 h 69"/>
                    <a:gd name="T14" fmla="*/ 0 w 77"/>
                    <a:gd name="T15" fmla="*/ 0 h 69"/>
                    <a:gd name="T16" fmla="*/ 0 w 77"/>
                    <a:gd name="T17" fmla="*/ 0 h 69"/>
                    <a:gd name="T18" fmla="*/ 0 w 77"/>
                    <a:gd name="T19" fmla="*/ 0 h 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7"/>
                    <a:gd name="T31" fmla="*/ 0 h 69"/>
                    <a:gd name="T32" fmla="*/ 77 w 77"/>
                    <a:gd name="T33" fmla="*/ 69 h 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7" h="69">
                      <a:moveTo>
                        <a:pt x="16" y="69"/>
                      </a:moveTo>
                      <a:lnTo>
                        <a:pt x="20" y="68"/>
                      </a:lnTo>
                      <a:lnTo>
                        <a:pt x="77" y="27"/>
                      </a:lnTo>
                      <a:lnTo>
                        <a:pt x="57" y="0"/>
                      </a:lnTo>
                      <a:lnTo>
                        <a:pt x="0" y="41"/>
                      </a:lnTo>
                      <a:lnTo>
                        <a:pt x="4" y="39"/>
                      </a:lnTo>
                      <a:lnTo>
                        <a:pt x="16" y="69"/>
                      </a:lnTo>
                      <a:lnTo>
                        <a:pt x="18" y="69"/>
                      </a:lnTo>
                      <a:lnTo>
                        <a:pt x="20" y="68"/>
                      </a:lnTo>
                      <a:lnTo>
                        <a:pt x="16" y="69"/>
                      </a:lnTo>
                      <a:close/>
                    </a:path>
                  </a:pathLst>
                </a:custGeom>
                <a:solidFill>
                  <a:srgbClr val="000000"/>
                </a:solidFill>
                <a:ln w="9525">
                  <a:noFill/>
                  <a:round/>
                  <a:headEnd/>
                  <a:tailEnd/>
                </a:ln>
              </p:spPr>
              <p:txBody>
                <a:bodyPr>
                  <a:prstTxWarp prst="textNoShape">
                    <a:avLst/>
                  </a:prstTxWarp>
                </a:bodyPr>
                <a:lstStyle/>
                <a:p>
                  <a:endParaRPr lang="en-US"/>
                </a:p>
              </p:txBody>
            </p:sp>
            <p:sp>
              <p:nvSpPr>
                <p:cNvPr id="62717" name="Freeform 298"/>
                <p:cNvSpPr>
                  <a:spLocks/>
                </p:cNvSpPr>
                <p:nvPr/>
              </p:nvSpPr>
              <p:spPr bwMode="auto">
                <a:xfrm>
                  <a:off x="3234" y="5171"/>
                  <a:ext cx="11" cy="11"/>
                </a:xfrm>
                <a:custGeom>
                  <a:avLst/>
                  <a:gdLst>
                    <a:gd name="T0" fmla="*/ 0 w 44"/>
                    <a:gd name="T1" fmla="*/ 0 h 46"/>
                    <a:gd name="T2" fmla="*/ 0 w 44"/>
                    <a:gd name="T3" fmla="*/ 0 h 46"/>
                    <a:gd name="T4" fmla="*/ 0 w 44"/>
                    <a:gd name="T5" fmla="*/ 0 h 46"/>
                    <a:gd name="T6" fmla="*/ 0 w 44"/>
                    <a:gd name="T7" fmla="*/ 0 h 46"/>
                    <a:gd name="T8" fmla="*/ 0 w 44"/>
                    <a:gd name="T9" fmla="*/ 0 h 46"/>
                    <a:gd name="T10" fmla="*/ 0 w 44"/>
                    <a:gd name="T11" fmla="*/ 0 h 46"/>
                    <a:gd name="T12" fmla="*/ 0 w 44"/>
                    <a:gd name="T13" fmla="*/ 0 h 46"/>
                    <a:gd name="T14" fmla="*/ 0 w 44"/>
                    <a:gd name="T15" fmla="*/ 0 h 46"/>
                    <a:gd name="T16" fmla="*/ 0 w 44"/>
                    <a:gd name="T17" fmla="*/ 0 h 46"/>
                    <a:gd name="T18" fmla="*/ 0 w 44"/>
                    <a:gd name="T19" fmla="*/ 0 h 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6"/>
                    <a:gd name="T32" fmla="*/ 44 w 44"/>
                    <a:gd name="T33" fmla="*/ 46 h 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6">
                      <a:moveTo>
                        <a:pt x="8" y="46"/>
                      </a:moveTo>
                      <a:lnTo>
                        <a:pt x="12" y="44"/>
                      </a:lnTo>
                      <a:lnTo>
                        <a:pt x="44" y="30"/>
                      </a:lnTo>
                      <a:lnTo>
                        <a:pt x="32" y="0"/>
                      </a:lnTo>
                      <a:lnTo>
                        <a:pt x="0" y="15"/>
                      </a:lnTo>
                      <a:lnTo>
                        <a:pt x="4" y="14"/>
                      </a:lnTo>
                      <a:lnTo>
                        <a:pt x="8" y="46"/>
                      </a:lnTo>
                      <a:lnTo>
                        <a:pt x="10" y="46"/>
                      </a:lnTo>
                      <a:lnTo>
                        <a:pt x="12" y="44"/>
                      </a:lnTo>
                      <a:lnTo>
                        <a:pt x="8" y="46"/>
                      </a:lnTo>
                      <a:close/>
                    </a:path>
                  </a:pathLst>
                </a:custGeom>
                <a:solidFill>
                  <a:srgbClr val="000000"/>
                </a:solidFill>
                <a:ln w="9525">
                  <a:noFill/>
                  <a:round/>
                  <a:headEnd/>
                  <a:tailEnd/>
                </a:ln>
              </p:spPr>
              <p:txBody>
                <a:bodyPr>
                  <a:prstTxWarp prst="textNoShape">
                    <a:avLst/>
                  </a:prstTxWarp>
                </a:bodyPr>
                <a:lstStyle/>
                <a:p>
                  <a:endParaRPr lang="en-US"/>
                </a:p>
              </p:txBody>
            </p:sp>
            <p:sp>
              <p:nvSpPr>
                <p:cNvPr id="62718" name="Freeform 299"/>
                <p:cNvSpPr>
                  <a:spLocks/>
                </p:cNvSpPr>
                <p:nvPr/>
              </p:nvSpPr>
              <p:spPr bwMode="auto">
                <a:xfrm>
                  <a:off x="3227" y="5174"/>
                  <a:ext cx="9" cy="10"/>
                </a:xfrm>
                <a:custGeom>
                  <a:avLst/>
                  <a:gdLst>
                    <a:gd name="T0" fmla="*/ 0 w 37"/>
                    <a:gd name="T1" fmla="*/ 0 h 38"/>
                    <a:gd name="T2" fmla="*/ 0 w 37"/>
                    <a:gd name="T3" fmla="*/ 0 h 38"/>
                    <a:gd name="T4" fmla="*/ 0 w 37"/>
                    <a:gd name="T5" fmla="*/ 0 h 38"/>
                    <a:gd name="T6" fmla="*/ 0 w 37"/>
                    <a:gd name="T7" fmla="*/ 0 h 38"/>
                    <a:gd name="T8" fmla="*/ 0 w 37"/>
                    <a:gd name="T9" fmla="*/ 0 h 38"/>
                    <a:gd name="T10" fmla="*/ 0 w 37"/>
                    <a:gd name="T11" fmla="*/ 0 h 38"/>
                    <a:gd name="T12" fmla="*/ 0 w 37"/>
                    <a:gd name="T13" fmla="*/ 0 h 38"/>
                    <a:gd name="T14" fmla="*/ 0 w 37"/>
                    <a:gd name="T15" fmla="*/ 0 h 38"/>
                    <a:gd name="T16" fmla="*/ 0 w 37"/>
                    <a:gd name="T17" fmla="*/ 0 h 38"/>
                    <a:gd name="T18" fmla="*/ 0 w 37"/>
                    <a:gd name="T19" fmla="*/ 0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
                    <a:gd name="T31" fmla="*/ 0 h 38"/>
                    <a:gd name="T32" fmla="*/ 37 w 37"/>
                    <a:gd name="T33" fmla="*/ 38 h 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 h="38">
                      <a:moveTo>
                        <a:pt x="1" y="37"/>
                      </a:moveTo>
                      <a:lnTo>
                        <a:pt x="4" y="37"/>
                      </a:lnTo>
                      <a:lnTo>
                        <a:pt x="37" y="32"/>
                      </a:lnTo>
                      <a:lnTo>
                        <a:pt x="33" y="0"/>
                      </a:lnTo>
                      <a:lnTo>
                        <a:pt x="0" y="5"/>
                      </a:lnTo>
                      <a:lnTo>
                        <a:pt x="3" y="5"/>
                      </a:lnTo>
                      <a:lnTo>
                        <a:pt x="1" y="37"/>
                      </a:lnTo>
                      <a:lnTo>
                        <a:pt x="2" y="38"/>
                      </a:lnTo>
                      <a:lnTo>
                        <a:pt x="4" y="37"/>
                      </a:lnTo>
                      <a:lnTo>
                        <a:pt x="1" y="37"/>
                      </a:lnTo>
                      <a:close/>
                    </a:path>
                  </a:pathLst>
                </a:custGeom>
                <a:solidFill>
                  <a:srgbClr val="000000"/>
                </a:solidFill>
                <a:ln w="9525">
                  <a:noFill/>
                  <a:round/>
                  <a:headEnd/>
                  <a:tailEnd/>
                </a:ln>
              </p:spPr>
              <p:txBody>
                <a:bodyPr>
                  <a:prstTxWarp prst="textNoShape">
                    <a:avLst/>
                  </a:prstTxWarp>
                </a:bodyPr>
                <a:lstStyle/>
                <a:p>
                  <a:endParaRPr lang="en-US"/>
                </a:p>
              </p:txBody>
            </p:sp>
            <p:sp>
              <p:nvSpPr>
                <p:cNvPr id="62719" name="Freeform 300"/>
                <p:cNvSpPr>
                  <a:spLocks/>
                </p:cNvSpPr>
                <p:nvPr/>
              </p:nvSpPr>
              <p:spPr bwMode="auto">
                <a:xfrm>
                  <a:off x="3218" y="5175"/>
                  <a:ext cx="10" cy="8"/>
                </a:xfrm>
                <a:custGeom>
                  <a:avLst/>
                  <a:gdLst>
                    <a:gd name="T0" fmla="*/ 0 w 39"/>
                    <a:gd name="T1" fmla="*/ 0 h 36"/>
                    <a:gd name="T2" fmla="*/ 0 w 39"/>
                    <a:gd name="T3" fmla="*/ 0 h 36"/>
                    <a:gd name="T4" fmla="*/ 0 w 39"/>
                    <a:gd name="T5" fmla="*/ 0 h 36"/>
                    <a:gd name="T6" fmla="*/ 0 w 39"/>
                    <a:gd name="T7" fmla="*/ 0 h 36"/>
                    <a:gd name="T8" fmla="*/ 0 w 39"/>
                    <a:gd name="T9" fmla="*/ 0 h 36"/>
                    <a:gd name="T10" fmla="*/ 0 w 39"/>
                    <a:gd name="T11" fmla="*/ 0 h 36"/>
                    <a:gd name="T12" fmla="*/ 0 w 39"/>
                    <a:gd name="T13" fmla="*/ 0 h 36"/>
                    <a:gd name="T14" fmla="*/ 0 60000 65536"/>
                    <a:gd name="T15" fmla="*/ 0 60000 65536"/>
                    <a:gd name="T16" fmla="*/ 0 60000 65536"/>
                    <a:gd name="T17" fmla="*/ 0 60000 65536"/>
                    <a:gd name="T18" fmla="*/ 0 60000 65536"/>
                    <a:gd name="T19" fmla="*/ 0 60000 65536"/>
                    <a:gd name="T20" fmla="*/ 0 60000 65536"/>
                    <a:gd name="T21" fmla="*/ 0 w 39"/>
                    <a:gd name="T22" fmla="*/ 0 h 36"/>
                    <a:gd name="T23" fmla="*/ 39 w 39"/>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36">
                      <a:moveTo>
                        <a:pt x="0" y="32"/>
                      </a:moveTo>
                      <a:lnTo>
                        <a:pt x="3" y="32"/>
                      </a:lnTo>
                      <a:lnTo>
                        <a:pt x="37" y="36"/>
                      </a:lnTo>
                      <a:lnTo>
                        <a:pt x="39" y="4"/>
                      </a:lnTo>
                      <a:lnTo>
                        <a:pt x="5" y="0"/>
                      </a:lnTo>
                      <a:lnTo>
                        <a:pt x="8" y="0"/>
                      </a:lnTo>
                      <a:lnTo>
                        <a:pt x="0" y="32"/>
                      </a:lnTo>
                      <a:close/>
                    </a:path>
                  </a:pathLst>
                </a:custGeom>
                <a:solidFill>
                  <a:srgbClr val="000000"/>
                </a:solidFill>
                <a:ln w="9525">
                  <a:noFill/>
                  <a:round/>
                  <a:headEnd/>
                  <a:tailEnd/>
                </a:ln>
              </p:spPr>
              <p:txBody>
                <a:bodyPr>
                  <a:prstTxWarp prst="textNoShape">
                    <a:avLst/>
                  </a:prstTxWarp>
                </a:bodyPr>
                <a:lstStyle/>
                <a:p>
                  <a:endParaRPr lang="en-US"/>
                </a:p>
              </p:txBody>
            </p:sp>
            <p:sp>
              <p:nvSpPr>
                <p:cNvPr id="62720" name="Freeform 301"/>
                <p:cNvSpPr>
                  <a:spLocks/>
                </p:cNvSpPr>
                <p:nvPr/>
              </p:nvSpPr>
              <p:spPr bwMode="auto">
                <a:xfrm>
                  <a:off x="3208" y="5172"/>
                  <a:ext cx="12" cy="10"/>
                </a:xfrm>
                <a:custGeom>
                  <a:avLst/>
                  <a:gdLst>
                    <a:gd name="T0" fmla="*/ 0 w 46"/>
                    <a:gd name="T1" fmla="*/ 0 h 42"/>
                    <a:gd name="T2" fmla="*/ 0 w 46"/>
                    <a:gd name="T3" fmla="*/ 0 h 42"/>
                    <a:gd name="T4" fmla="*/ 0 w 46"/>
                    <a:gd name="T5" fmla="*/ 0 h 42"/>
                    <a:gd name="T6" fmla="*/ 0 w 46"/>
                    <a:gd name="T7" fmla="*/ 0 h 42"/>
                    <a:gd name="T8" fmla="*/ 0 w 46"/>
                    <a:gd name="T9" fmla="*/ 0 h 42"/>
                    <a:gd name="T10" fmla="*/ 0 w 46"/>
                    <a:gd name="T11" fmla="*/ 0 h 42"/>
                    <a:gd name="T12" fmla="*/ 0 w 46"/>
                    <a:gd name="T13" fmla="*/ 0 h 42"/>
                    <a:gd name="T14" fmla="*/ 0 60000 65536"/>
                    <a:gd name="T15" fmla="*/ 0 60000 65536"/>
                    <a:gd name="T16" fmla="*/ 0 60000 65536"/>
                    <a:gd name="T17" fmla="*/ 0 60000 65536"/>
                    <a:gd name="T18" fmla="*/ 0 60000 65536"/>
                    <a:gd name="T19" fmla="*/ 0 60000 65536"/>
                    <a:gd name="T20" fmla="*/ 0 60000 65536"/>
                    <a:gd name="T21" fmla="*/ 0 w 46"/>
                    <a:gd name="T22" fmla="*/ 0 h 42"/>
                    <a:gd name="T23" fmla="*/ 46 w 46"/>
                    <a:gd name="T24" fmla="*/ 42 h 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42">
                      <a:moveTo>
                        <a:pt x="0" y="31"/>
                      </a:moveTo>
                      <a:lnTo>
                        <a:pt x="3" y="32"/>
                      </a:lnTo>
                      <a:lnTo>
                        <a:pt x="38" y="42"/>
                      </a:lnTo>
                      <a:lnTo>
                        <a:pt x="46" y="10"/>
                      </a:lnTo>
                      <a:lnTo>
                        <a:pt x="10" y="0"/>
                      </a:lnTo>
                      <a:lnTo>
                        <a:pt x="13" y="2"/>
                      </a:lnTo>
                      <a:lnTo>
                        <a:pt x="0" y="31"/>
                      </a:lnTo>
                      <a:close/>
                    </a:path>
                  </a:pathLst>
                </a:custGeom>
                <a:solidFill>
                  <a:srgbClr val="000000"/>
                </a:solidFill>
                <a:ln w="9525">
                  <a:noFill/>
                  <a:round/>
                  <a:headEnd/>
                  <a:tailEnd/>
                </a:ln>
              </p:spPr>
              <p:txBody>
                <a:bodyPr>
                  <a:prstTxWarp prst="textNoShape">
                    <a:avLst/>
                  </a:prstTxWarp>
                </a:bodyPr>
                <a:lstStyle/>
                <a:p>
                  <a:endParaRPr lang="en-US"/>
                </a:p>
              </p:txBody>
            </p:sp>
            <p:sp>
              <p:nvSpPr>
                <p:cNvPr id="62721" name="Freeform 302"/>
                <p:cNvSpPr>
                  <a:spLocks/>
                </p:cNvSpPr>
                <p:nvPr/>
              </p:nvSpPr>
              <p:spPr bwMode="auto">
                <a:xfrm>
                  <a:off x="3191" y="5165"/>
                  <a:ext cx="20" cy="15"/>
                </a:xfrm>
                <a:custGeom>
                  <a:avLst/>
                  <a:gdLst>
                    <a:gd name="T0" fmla="*/ 0 w 82"/>
                    <a:gd name="T1" fmla="*/ 0 h 59"/>
                    <a:gd name="T2" fmla="*/ 0 w 82"/>
                    <a:gd name="T3" fmla="*/ 0 h 59"/>
                    <a:gd name="T4" fmla="*/ 0 w 82"/>
                    <a:gd name="T5" fmla="*/ 0 h 59"/>
                    <a:gd name="T6" fmla="*/ 0 w 82"/>
                    <a:gd name="T7" fmla="*/ 0 h 59"/>
                    <a:gd name="T8" fmla="*/ 0 w 82"/>
                    <a:gd name="T9" fmla="*/ 0 h 59"/>
                    <a:gd name="T10" fmla="*/ 0 w 82"/>
                    <a:gd name="T11" fmla="*/ 0 h 59"/>
                    <a:gd name="T12" fmla="*/ 0 w 82"/>
                    <a:gd name="T13" fmla="*/ 0 h 59"/>
                    <a:gd name="T14" fmla="*/ 0 60000 65536"/>
                    <a:gd name="T15" fmla="*/ 0 60000 65536"/>
                    <a:gd name="T16" fmla="*/ 0 60000 65536"/>
                    <a:gd name="T17" fmla="*/ 0 60000 65536"/>
                    <a:gd name="T18" fmla="*/ 0 60000 65536"/>
                    <a:gd name="T19" fmla="*/ 0 60000 65536"/>
                    <a:gd name="T20" fmla="*/ 0 60000 65536"/>
                    <a:gd name="T21" fmla="*/ 0 w 82"/>
                    <a:gd name="T22" fmla="*/ 0 h 59"/>
                    <a:gd name="T23" fmla="*/ 82 w 82"/>
                    <a:gd name="T24" fmla="*/ 59 h 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59">
                      <a:moveTo>
                        <a:pt x="0" y="28"/>
                      </a:moveTo>
                      <a:lnTo>
                        <a:pt x="2" y="30"/>
                      </a:lnTo>
                      <a:lnTo>
                        <a:pt x="69" y="59"/>
                      </a:lnTo>
                      <a:lnTo>
                        <a:pt x="82" y="30"/>
                      </a:lnTo>
                      <a:lnTo>
                        <a:pt x="14" y="0"/>
                      </a:lnTo>
                      <a:lnTo>
                        <a:pt x="17" y="1"/>
                      </a:lnTo>
                      <a:lnTo>
                        <a:pt x="0" y="28"/>
                      </a:lnTo>
                      <a:close/>
                    </a:path>
                  </a:pathLst>
                </a:custGeom>
                <a:solidFill>
                  <a:srgbClr val="000000"/>
                </a:solidFill>
                <a:ln w="9525">
                  <a:noFill/>
                  <a:round/>
                  <a:headEnd/>
                  <a:tailEnd/>
                </a:ln>
              </p:spPr>
              <p:txBody>
                <a:bodyPr>
                  <a:prstTxWarp prst="textNoShape">
                    <a:avLst/>
                  </a:prstTxWarp>
                </a:bodyPr>
                <a:lstStyle/>
                <a:p>
                  <a:endParaRPr lang="en-US"/>
                </a:p>
              </p:txBody>
            </p:sp>
            <p:sp>
              <p:nvSpPr>
                <p:cNvPr id="62722" name="Freeform 303"/>
                <p:cNvSpPr>
                  <a:spLocks/>
                </p:cNvSpPr>
                <p:nvPr/>
              </p:nvSpPr>
              <p:spPr bwMode="auto">
                <a:xfrm>
                  <a:off x="3173" y="5155"/>
                  <a:ext cx="22" cy="17"/>
                </a:xfrm>
                <a:custGeom>
                  <a:avLst/>
                  <a:gdLst>
                    <a:gd name="T0" fmla="*/ 0 w 91"/>
                    <a:gd name="T1" fmla="*/ 0 h 69"/>
                    <a:gd name="T2" fmla="*/ 0 w 91"/>
                    <a:gd name="T3" fmla="*/ 0 h 69"/>
                    <a:gd name="T4" fmla="*/ 0 w 91"/>
                    <a:gd name="T5" fmla="*/ 0 h 69"/>
                    <a:gd name="T6" fmla="*/ 0 w 91"/>
                    <a:gd name="T7" fmla="*/ 0 h 69"/>
                    <a:gd name="T8" fmla="*/ 0 w 91"/>
                    <a:gd name="T9" fmla="*/ 0 h 69"/>
                    <a:gd name="T10" fmla="*/ 0 w 91"/>
                    <a:gd name="T11" fmla="*/ 0 h 69"/>
                    <a:gd name="T12" fmla="*/ 0 w 91"/>
                    <a:gd name="T13" fmla="*/ 0 h 69"/>
                    <a:gd name="T14" fmla="*/ 0 w 91"/>
                    <a:gd name="T15" fmla="*/ 0 h 69"/>
                    <a:gd name="T16" fmla="*/ 0 w 91"/>
                    <a:gd name="T17" fmla="*/ 0 h 69"/>
                    <a:gd name="T18" fmla="*/ 0 w 91"/>
                    <a:gd name="T19" fmla="*/ 0 h 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1"/>
                    <a:gd name="T31" fmla="*/ 0 h 69"/>
                    <a:gd name="T32" fmla="*/ 91 w 91"/>
                    <a:gd name="T33" fmla="*/ 69 h 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1" h="69">
                      <a:moveTo>
                        <a:pt x="0" y="24"/>
                      </a:moveTo>
                      <a:lnTo>
                        <a:pt x="3" y="27"/>
                      </a:lnTo>
                      <a:lnTo>
                        <a:pt x="74" y="69"/>
                      </a:lnTo>
                      <a:lnTo>
                        <a:pt x="91" y="42"/>
                      </a:lnTo>
                      <a:lnTo>
                        <a:pt x="20" y="0"/>
                      </a:lnTo>
                      <a:lnTo>
                        <a:pt x="22" y="2"/>
                      </a:lnTo>
                      <a:lnTo>
                        <a:pt x="0" y="24"/>
                      </a:lnTo>
                      <a:lnTo>
                        <a:pt x="2" y="27"/>
                      </a:lnTo>
                      <a:lnTo>
                        <a:pt x="3" y="27"/>
                      </a:lnTo>
                      <a:lnTo>
                        <a:pt x="0" y="24"/>
                      </a:lnTo>
                      <a:close/>
                    </a:path>
                  </a:pathLst>
                </a:custGeom>
                <a:solidFill>
                  <a:srgbClr val="000000"/>
                </a:solidFill>
                <a:ln w="9525">
                  <a:noFill/>
                  <a:round/>
                  <a:headEnd/>
                  <a:tailEnd/>
                </a:ln>
              </p:spPr>
              <p:txBody>
                <a:bodyPr>
                  <a:prstTxWarp prst="textNoShape">
                    <a:avLst/>
                  </a:prstTxWarp>
                </a:bodyPr>
                <a:lstStyle/>
                <a:p>
                  <a:endParaRPr lang="en-US"/>
                </a:p>
              </p:txBody>
            </p:sp>
            <p:sp>
              <p:nvSpPr>
                <p:cNvPr id="62723" name="Freeform 304"/>
                <p:cNvSpPr>
                  <a:spLocks/>
                </p:cNvSpPr>
                <p:nvPr/>
              </p:nvSpPr>
              <p:spPr bwMode="auto">
                <a:xfrm>
                  <a:off x="3067" y="5051"/>
                  <a:ext cx="111" cy="110"/>
                </a:xfrm>
                <a:custGeom>
                  <a:avLst/>
                  <a:gdLst>
                    <a:gd name="T0" fmla="*/ 0 w 444"/>
                    <a:gd name="T1" fmla="*/ 0 h 437"/>
                    <a:gd name="T2" fmla="*/ 0 w 444"/>
                    <a:gd name="T3" fmla="*/ 0 h 437"/>
                    <a:gd name="T4" fmla="*/ 0 w 444"/>
                    <a:gd name="T5" fmla="*/ 0 h 437"/>
                    <a:gd name="T6" fmla="*/ 0 w 444"/>
                    <a:gd name="T7" fmla="*/ 0 h 437"/>
                    <a:gd name="T8" fmla="*/ 0 w 444"/>
                    <a:gd name="T9" fmla="*/ 0 h 437"/>
                    <a:gd name="T10" fmla="*/ 0 w 444"/>
                    <a:gd name="T11" fmla="*/ 0 h 437"/>
                    <a:gd name="T12" fmla="*/ 0 w 444"/>
                    <a:gd name="T13" fmla="*/ 0 h 437"/>
                    <a:gd name="T14" fmla="*/ 0 w 444"/>
                    <a:gd name="T15" fmla="*/ 0 h 437"/>
                    <a:gd name="T16" fmla="*/ 0 w 444"/>
                    <a:gd name="T17" fmla="*/ 0 h 437"/>
                    <a:gd name="T18" fmla="*/ 0 w 444"/>
                    <a:gd name="T19" fmla="*/ 0 h 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4"/>
                    <a:gd name="T31" fmla="*/ 0 h 437"/>
                    <a:gd name="T32" fmla="*/ 444 w 444"/>
                    <a:gd name="T33" fmla="*/ 437 h 4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4" h="437">
                      <a:moveTo>
                        <a:pt x="0" y="11"/>
                      </a:moveTo>
                      <a:lnTo>
                        <a:pt x="6" y="22"/>
                      </a:lnTo>
                      <a:lnTo>
                        <a:pt x="422" y="437"/>
                      </a:lnTo>
                      <a:lnTo>
                        <a:pt x="444" y="415"/>
                      </a:lnTo>
                      <a:lnTo>
                        <a:pt x="28" y="0"/>
                      </a:lnTo>
                      <a:lnTo>
                        <a:pt x="34" y="11"/>
                      </a:lnTo>
                      <a:lnTo>
                        <a:pt x="0" y="11"/>
                      </a:lnTo>
                      <a:lnTo>
                        <a:pt x="0" y="17"/>
                      </a:lnTo>
                      <a:lnTo>
                        <a:pt x="6" y="22"/>
                      </a:lnTo>
                      <a:lnTo>
                        <a:pt x="0" y="11"/>
                      </a:lnTo>
                      <a:close/>
                    </a:path>
                  </a:pathLst>
                </a:custGeom>
                <a:solidFill>
                  <a:srgbClr val="000000"/>
                </a:solidFill>
                <a:ln w="9525">
                  <a:noFill/>
                  <a:round/>
                  <a:headEnd/>
                  <a:tailEnd/>
                </a:ln>
              </p:spPr>
              <p:txBody>
                <a:bodyPr>
                  <a:prstTxWarp prst="textNoShape">
                    <a:avLst/>
                  </a:prstTxWarp>
                </a:bodyPr>
                <a:lstStyle/>
                <a:p>
                  <a:endParaRPr lang="en-US"/>
                </a:p>
              </p:txBody>
            </p:sp>
            <p:sp>
              <p:nvSpPr>
                <p:cNvPr id="62724" name="Freeform 305"/>
                <p:cNvSpPr>
                  <a:spLocks/>
                </p:cNvSpPr>
                <p:nvPr/>
              </p:nvSpPr>
              <p:spPr bwMode="auto">
                <a:xfrm>
                  <a:off x="3114" y="4819"/>
                  <a:ext cx="220" cy="220"/>
                </a:xfrm>
                <a:custGeom>
                  <a:avLst/>
                  <a:gdLst>
                    <a:gd name="T0" fmla="*/ 0 w 883"/>
                    <a:gd name="T1" fmla="*/ 0 h 880"/>
                    <a:gd name="T2" fmla="*/ 0 w 883"/>
                    <a:gd name="T3" fmla="*/ 0 h 880"/>
                    <a:gd name="T4" fmla="*/ 0 w 883"/>
                    <a:gd name="T5" fmla="*/ 0 h 880"/>
                    <a:gd name="T6" fmla="*/ 0 w 883"/>
                    <a:gd name="T7" fmla="*/ 0 h 880"/>
                    <a:gd name="T8" fmla="*/ 0 w 883"/>
                    <a:gd name="T9" fmla="*/ 0 h 880"/>
                    <a:gd name="T10" fmla="*/ 0 w 883"/>
                    <a:gd name="T11" fmla="*/ 0 h 880"/>
                    <a:gd name="T12" fmla="*/ 0 w 883"/>
                    <a:gd name="T13" fmla="*/ 0 h 880"/>
                    <a:gd name="T14" fmla="*/ 0 w 883"/>
                    <a:gd name="T15" fmla="*/ 0 h 880"/>
                    <a:gd name="T16" fmla="*/ 0 w 883"/>
                    <a:gd name="T17" fmla="*/ 0 h 880"/>
                    <a:gd name="T18" fmla="*/ 0 w 883"/>
                    <a:gd name="T19" fmla="*/ 0 h 880"/>
                    <a:gd name="T20" fmla="*/ 0 w 883"/>
                    <a:gd name="T21" fmla="*/ 0 h 880"/>
                    <a:gd name="T22" fmla="*/ 0 w 883"/>
                    <a:gd name="T23" fmla="*/ 0 h 880"/>
                    <a:gd name="T24" fmla="*/ 0 w 883"/>
                    <a:gd name="T25" fmla="*/ 0 h 880"/>
                    <a:gd name="T26" fmla="*/ 0 w 883"/>
                    <a:gd name="T27" fmla="*/ 0 h 880"/>
                    <a:gd name="T28" fmla="*/ 0 w 883"/>
                    <a:gd name="T29" fmla="*/ 0 h 880"/>
                    <a:gd name="T30" fmla="*/ 0 w 883"/>
                    <a:gd name="T31" fmla="*/ 0 h 880"/>
                    <a:gd name="T32" fmla="*/ 0 w 883"/>
                    <a:gd name="T33" fmla="*/ 0 h 880"/>
                    <a:gd name="T34" fmla="*/ 0 w 883"/>
                    <a:gd name="T35" fmla="*/ 0 h 880"/>
                    <a:gd name="T36" fmla="*/ 0 w 883"/>
                    <a:gd name="T37" fmla="*/ 0 h 880"/>
                    <a:gd name="T38" fmla="*/ 0 w 883"/>
                    <a:gd name="T39" fmla="*/ 0 h 880"/>
                    <a:gd name="T40" fmla="*/ 0 w 883"/>
                    <a:gd name="T41" fmla="*/ 0 h 880"/>
                    <a:gd name="T42" fmla="*/ 0 w 883"/>
                    <a:gd name="T43" fmla="*/ 0 h 880"/>
                    <a:gd name="T44" fmla="*/ 0 w 883"/>
                    <a:gd name="T45" fmla="*/ 0 h 880"/>
                    <a:gd name="T46" fmla="*/ 0 w 883"/>
                    <a:gd name="T47" fmla="*/ 0 h 880"/>
                    <a:gd name="T48" fmla="*/ 0 w 883"/>
                    <a:gd name="T49" fmla="*/ 0 h 880"/>
                    <a:gd name="T50" fmla="*/ 0 w 883"/>
                    <a:gd name="T51" fmla="*/ 0 h 880"/>
                    <a:gd name="T52" fmla="*/ 0 w 883"/>
                    <a:gd name="T53" fmla="*/ 0 h 880"/>
                    <a:gd name="T54" fmla="*/ 0 w 883"/>
                    <a:gd name="T55" fmla="*/ 0 h 880"/>
                    <a:gd name="T56" fmla="*/ 0 w 883"/>
                    <a:gd name="T57" fmla="*/ 0 h 880"/>
                    <a:gd name="T58" fmla="*/ 0 w 883"/>
                    <a:gd name="T59" fmla="*/ 0 h 880"/>
                    <a:gd name="T60" fmla="*/ 0 w 883"/>
                    <a:gd name="T61" fmla="*/ 0 h 880"/>
                    <a:gd name="T62" fmla="*/ 0 w 883"/>
                    <a:gd name="T63" fmla="*/ 0 h 880"/>
                    <a:gd name="T64" fmla="*/ 0 w 883"/>
                    <a:gd name="T65" fmla="*/ 0 h 880"/>
                    <a:gd name="T66" fmla="*/ 0 w 883"/>
                    <a:gd name="T67" fmla="*/ 0 h 880"/>
                    <a:gd name="T68" fmla="*/ 0 w 883"/>
                    <a:gd name="T69" fmla="*/ 0 h 880"/>
                    <a:gd name="T70" fmla="*/ 0 w 883"/>
                    <a:gd name="T71" fmla="*/ 0 h 880"/>
                    <a:gd name="T72" fmla="*/ 0 w 883"/>
                    <a:gd name="T73" fmla="*/ 0 h 880"/>
                    <a:gd name="T74" fmla="*/ 0 w 883"/>
                    <a:gd name="T75" fmla="*/ 0 h 880"/>
                    <a:gd name="T76" fmla="*/ 0 w 883"/>
                    <a:gd name="T77" fmla="*/ 0 h 880"/>
                    <a:gd name="T78" fmla="*/ 0 w 883"/>
                    <a:gd name="T79" fmla="*/ 0 h 880"/>
                    <a:gd name="T80" fmla="*/ 0 w 883"/>
                    <a:gd name="T81" fmla="*/ 0 h 880"/>
                    <a:gd name="T82" fmla="*/ 0 w 883"/>
                    <a:gd name="T83" fmla="*/ 0 h 880"/>
                    <a:gd name="T84" fmla="*/ 0 w 883"/>
                    <a:gd name="T85" fmla="*/ 0 h 880"/>
                    <a:gd name="T86" fmla="*/ 0 w 883"/>
                    <a:gd name="T87" fmla="*/ 0 h 880"/>
                    <a:gd name="T88" fmla="*/ 0 w 883"/>
                    <a:gd name="T89" fmla="*/ 0 h 880"/>
                    <a:gd name="T90" fmla="*/ 0 w 883"/>
                    <a:gd name="T91" fmla="*/ 0 h 880"/>
                    <a:gd name="T92" fmla="*/ 0 w 883"/>
                    <a:gd name="T93" fmla="*/ 0 h 88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83"/>
                    <a:gd name="T142" fmla="*/ 0 h 880"/>
                    <a:gd name="T143" fmla="*/ 883 w 883"/>
                    <a:gd name="T144" fmla="*/ 880 h 88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83" h="880">
                      <a:moveTo>
                        <a:pt x="0" y="439"/>
                      </a:moveTo>
                      <a:lnTo>
                        <a:pt x="8" y="352"/>
                      </a:lnTo>
                      <a:lnTo>
                        <a:pt x="35" y="269"/>
                      </a:lnTo>
                      <a:lnTo>
                        <a:pt x="75" y="195"/>
                      </a:lnTo>
                      <a:lnTo>
                        <a:pt x="129" y="130"/>
                      </a:lnTo>
                      <a:lnTo>
                        <a:pt x="195" y="75"/>
                      </a:lnTo>
                      <a:lnTo>
                        <a:pt x="232" y="53"/>
                      </a:lnTo>
                      <a:lnTo>
                        <a:pt x="270" y="35"/>
                      </a:lnTo>
                      <a:lnTo>
                        <a:pt x="353" y="9"/>
                      </a:lnTo>
                      <a:lnTo>
                        <a:pt x="441" y="0"/>
                      </a:lnTo>
                      <a:lnTo>
                        <a:pt x="486" y="3"/>
                      </a:lnTo>
                      <a:lnTo>
                        <a:pt x="530" y="9"/>
                      </a:lnTo>
                      <a:lnTo>
                        <a:pt x="573" y="20"/>
                      </a:lnTo>
                      <a:lnTo>
                        <a:pt x="613" y="35"/>
                      </a:lnTo>
                      <a:lnTo>
                        <a:pt x="652" y="53"/>
                      </a:lnTo>
                      <a:lnTo>
                        <a:pt x="689" y="75"/>
                      </a:lnTo>
                      <a:lnTo>
                        <a:pt x="753" y="130"/>
                      </a:lnTo>
                      <a:lnTo>
                        <a:pt x="808" y="195"/>
                      </a:lnTo>
                      <a:lnTo>
                        <a:pt x="830" y="230"/>
                      </a:lnTo>
                      <a:lnTo>
                        <a:pt x="849" y="269"/>
                      </a:lnTo>
                      <a:lnTo>
                        <a:pt x="863" y="310"/>
                      </a:lnTo>
                      <a:lnTo>
                        <a:pt x="874" y="352"/>
                      </a:lnTo>
                      <a:lnTo>
                        <a:pt x="880" y="396"/>
                      </a:lnTo>
                      <a:lnTo>
                        <a:pt x="883" y="439"/>
                      </a:lnTo>
                      <a:lnTo>
                        <a:pt x="880" y="483"/>
                      </a:lnTo>
                      <a:lnTo>
                        <a:pt x="874" y="527"/>
                      </a:lnTo>
                      <a:lnTo>
                        <a:pt x="863" y="570"/>
                      </a:lnTo>
                      <a:lnTo>
                        <a:pt x="849" y="610"/>
                      </a:lnTo>
                      <a:lnTo>
                        <a:pt x="830" y="648"/>
                      </a:lnTo>
                      <a:lnTo>
                        <a:pt x="808" y="685"/>
                      </a:lnTo>
                      <a:lnTo>
                        <a:pt x="753" y="750"/>
                      </a:lnTo>
                      <a:lnTo>
                        <a:pt x="689" y="804"/>
                      </a:lnTo>
                      <a:lnTo>
                        <a:pt x="652" y="826"/>
                      </a:lnTo>
                      <a:lnTo>
                        <a:pt x="613" y="845"/>
                      </a:lnTo>
                      <a:lnTo>
                        <a:pt x="573" y="859"/>
                      </a:lnTo>
                      <a:lnTo>
                        <a:pt x="530" y="871"/>
                      </a:lnTo>
                      <a:lnTo>
                        <a:pt x="486" y="878"/>
                      </a:lnTo>
                      <a:lnTo>
                        <a:pt x="441" y="880"/>
                      </a:lnTo>
                      <a:lnTo>
                        <a:pt x="353" y="871"/>
                      </a:lnTo>
                      <a:lnTo>
                        <a:pt x="270" y="845"/>
                      </a:lnTo>
                      <a:lnTo>
                        <a:pt x="232" y="826"/>
                      </a:lnTo>
                      <a:lnTo>
                        <a:pt x="195" y="804"/>
                      </a:lnTo>
                      <a:lnTo>
                        <a:pt x="129" y="750"/>
                      </a:lnTo>
                      <a:lnTo>
                        <a:pt x="75" y="685"/>
                      </a:lnTo>
                      <a:lnTo>
                        <a:pt x="35" y="610"/>
                      </a:lnTo>
                      <a:lnTo>
                        <a:pt x="8" y="527"/>
                      </a:lnTo>
                      <a:lnTo>
                        <a:pt x="0" y="439"/>
                      </a:lnTo>
                      <a:close/>
                    </a:path>
                  </a:pathLst>
                </a:custGeom>
                <a:solidFill>
                  <a:srgbClr val="663300"/>
                </a:solidFill>
                <a:ln w="9525">
                  <a:noFill/>
                  <a:round/>
                  <a:headEnd/>
                  <a:tailEnd/>
                </a:ln>
              </p:spPr>
              <p:txBody>
                <a:bodyPr>
                  <a:prstTxWarp prst="textNoShape">
                    <a:avLst/>
                  </a:prstTxWarp>
                </a:bodyPr>
                <a:lstStyle/>
                <a:p>
                  <a:endParaRPr lang="en-US"/>
                </a:p>
              </p:txBody>
            </p:sp>
            <p:sp>
              <p:nvSpPr>
                <p:cNvPr id="62725" name="Freeform 306"/>
                <p:cNvSpPr>
                  <a:spLocks/>
                </p:cNvSpPr>
                <p:nvPr/>
              </p:nvSpPr>
              <p:spPr bwMode="auto">
                <a:xfrm>
                  <a:off x="3110" y="4906"/>
                  <a:ext cx="10" cy="23"/>
                </a:xfrm>
                <a:custGeom>
                  <a:avLst/>
                  <a:gdLst>
                    <a:gd name="T0" fmla="*/ 0 w 40"/>
                    <a:gd name="T1" fmla="*/ 0 h 93"/>
                    <a:gd name="T2" fmla="*/ 0 w 40"/>
                    <a:gd name="T3" fmla="*/ 0 h 93"/>
                    <a:gd name="T4" fmla="*/ 0 w 40"/>
                    <a:gd name="T5" fmla="*/ 0 h 93"/>
                    <a:gd name="T6" fmla="*/ 0 w 40"/>
                    <a:gd name="T7" fmla="*/ 0 h 93"/>
                    <a:gd name="T8" fmla="*/ 0 w 40"/>
                    <a:gd name="T9" fmla="*/ 0 h 93"/>
                    <a:gd name="T10" fmla="*/ 0 w 40"/>
                    <a:gd name="T11" fmla="*/ 0 h 93"/>
                    <a:gd name="T12" fmla="*/ 0 w 40"/>
                    <a:gd name="T13" fmla="*/ 0 h 93"/>
                    <a:gd name="T14" fmla="*/ 0 w 40"/>
                    <a:gd name="T15" fmla="*/ 0 h 93"/>
                    <a:gd name="T16" fmla="*/ 0 w 40"/>
                    <a:gd name="T17" fmla="*/ 0 h 93"/>
                    <a:gd name="T18" fmla="*/ 0 w 40"/>
                    <a:gd name="T19" fmla="*/ 0 h 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93"/>
                    <a:gd name="T32" fmla="*/ 40 w 40"/>
                    <a:gd name="T33" fmla="*/ 93 h 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93">
                      <a:moveTo>
                        <a:pt x="8" y="0"/>
                      </a:moveTo>
                      <a:lnTo>
                        <a:pt x="8" y="4"/>
                      </a:lnTo>
                      <a:lnTo>
                        <a:pt x="0" y="91"/>
                      </a:lnTo>
                      <a:lnTo>
                        <a:pt x="31" y="93"/>
                      </a:lnTo>
                      <a:lnTo>
                        <a:pt x="40" y="6"/>
                      </a:lnTo>
                      <a:lnTo>
                        <a:pt x="40" y="10"/>
                      </a:lnTo>
                      <a:lnTo>
                        <a:pt x="8" y="0"/>
                      </a:lnTo>
                      <a:lnTo>
                        <a:pt x="8" y="3"/>
                      </a:lnTo>
                      <a:lnTo>
                        <a:pt x="8" y="4"/>
                      </a:lnTo>
                      <a:lnTo>
                        <a:pt x="8" y="0"/>
                      </a:lnTo>
                      <a:close/>
                    </a:path>
                  </a:pathLst>
                </a:custGeom>
                <a:solidFill>
                  <a:srgbClr val="000000"/>
                </a:solidFill>
                <a:ln w="9525">
                  <a:noFill/>
                  <a:round/>
                  <a:headEnd/>
                  <a:tailEnd/>
                </a:ln>
              </p:spPr>
              <p:txBody>
                <a:bodyPr>
                  <a:prstTxWarp prst="textNoShape">
                    <a:avLst/>
                  </a:prstTxWarp>
                </a:bodyPr>
                <a:lstStyle/>
                <a:p>
                  <a:endParaRPr lang="en-US"/>
                </a:p>
              </p:txBody>
            </p:sp>
            <p:sp>
              <p:nvSpPr>
                <p:cNvPr id="62726" name="Freeform 307"/>
                <p:cNvSpPr>
                  <a:spLocks/>
                </p:cNvSpPr>
                <p:nvPr/>
              </p:nvSpPr>
              <p:spPr bwMode="auto">
                <a:xfrm>
                  <a:off x="3112" y="4885"/>
                  <a:ext cx="14" cy="24"/>
                </a:xfrm>
                <a:custGeom>
                  <a:avLst/>
                  <a:gdLst>
                    <a:gd name="T0" fmla="*/ 0 w 59"/>
                    <a:gd name="T1" fmla="*/ 0 h 95"/>
                    <a:gd name="T2" fmla="*/ 0 w 59"/>
                    <a:gd name="T3" fmla="*/ 0 h 95"/>
                    <a:gd name="T4" fmla="*/ 0 w 59"/>
                    <a:gd name="T5" fmla="*/ 0 h 95"/>
                    <a:gd name="T6" fmla="*/ 0 w 59"/>
                    <a:gd name="T7" fmla="*/ 0 h 95"/>
                    <a:gd name="T8" fmla="*/ 0 w 59"/>
                    <a:gd name="T9" fmla="*/ 0 h 95"/>
                    <a:gd name="T10" fmla="*/ 0 w 59"/>
                    <a:gd name="T11" fmla="*/ 0 h 95"/>
                    <a:gd name="T12" fmla="*/ 0 w 59"/>
                    <a:gd name="T13" fmla="*/ 0 h 95"/>
                    <a:gd name="T14" fmla="*/ 0 w 59"/>
                    <a:gd name="T15" fmla="*/ 0 h 95"/>
                    <a:gd name="T16" fmla="*/ 0 w 59"/>
                    <a:gd name="T17" fmla="*/ 0 h 95"/>
                    <a:gd name="T18" fmla="*/ 0 w 59"/>
                    <a:gd name="T19" fmla="*/ 0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9"/>
                    <a:gd name="T31" fmla="*/ 0 h 95"/>
                    <a:gd name="T32" fmla="*/ 59 w 59"/>
                    <a:gd name="T33" fmla="*/ 95 h 9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9" h="95">
                      <a:moveTo>
                        <a:pt x="28" y="0"/>
                      </a:moveTo>
                      <a:lnTo>
                        <a:pt x="27" y="2"/>
                      </a:lnTo>
                      <a:lnTo>
                        <a:pt x="0" y="85"/>
                      </a:lnTo>
                      <a:lnTo>
                        <a:pt x="32" y="95"/>
                      </a:lnTo>
                      <a:lnTo>
                        <a:pt x="59" y="12"/>
                      </a:lnTo>
                      <a:lnTo>
                        <a:pt x="58" y="15"/>
                      </a:lnTo>
                      <a:lnTo>
                        <a:pt x="28" y="0"/>
                      </a:lnTo>
                      <a:lnTo>
                        <a:pt x="28" y="1"/>
                      </a:lnTo>
                      <a:lnTo>
                        <a:pt x="27" y="2"/>
                      </a:lnTo>
                      <a:lnTo>
                        <a:pt x="28" y="0"/>
                      </a:lnTo>
                      <a:close/>
                    </a:path>
                  </a:pathLst>
                </a:custGeom>
                <a:solidFill>
                  <a:srgbClr val="000000"/>
                </a:solidFill>
                <a:ln w="9525">
                  <a:noFill/>
                  <a:round/>
                  <a:headEnd/>
                  <a:tailEnd/>
                </a:ln>
              </p:spPr>
              <p:txBody>
                <a:bodyPr>
                  <a:prstTxWarp prst="textNoShape">
                    <a:avLst/>
                  </a:prstTxWarp>
                </a:bodyPr>
                <a:lstStyle/>
                <a:p>
                  <a:endParaRPr lang="en-US"/>
                </a:p>
              </p:txBody>
            </p:sp>
            <p:sp>
              <p:nvSpPr>
                <p:cNvPr id="62727" name="Freeform 308"/>
                <p:cNvSpPr>
                  <a:spLocks/>
                </p:cNvSpPr>
                <p:nvPr/>
              </p:nvSpPr>
              <p:spPr bwMode="auto">
                <a:xfrm>
                  <a:off x="3119" y="4865"/>
                  <a:ext cx="17" cy="23"/>
                </a:xfrm>
                <a:custGeom>
                  <a:avLst/>
                  <a:gdLst>
                    <a:gd name="T0" fmla="*/ 0 w 70"/>
                    <a:gd name="T1" fmla="*/ 0 h 92"/>
                    <a:gd name="T2" fmla="*/ 0 w 70"/>
                    <a:gd name="T3" fmla="*/ 0 h 92"/>
                    <a:gd name="T4" fmla="*/ 0 w 70"/>
                    <a:gd name="T5" fmla="*/ 0 h 92"/>
                    <a:gd name="T6" fmla="*/ 0 w 70"/>
                    <a:gd name="T7" fmla="*/ 0 h 92"/>
                    <a:gd name="T8" fmla="*/ 0 w 70"/>
                    <a:gd name="T9" fmla="*/ 0 h 92"/>
                    <a:gd name="T10" fmla="*/ 0 w 70"/>
                    <a:gd name="T11" fmla="*/ 0 h 92"/>
                    <a:gd name="T12" fmla="*/ 0 w 70"/>
                    <a:gd name="T13" fmla="*/ 0 h 92"/>
                    <a:gd name="T14" fmla="*/ 0 w 70"/>
                    <a:gd name="T15" fmla="*/ 0 h 92"/>
                    <a:gd name="T16" fmla="*/ 0 w 70"/>
                    <a:gd name="T17" fmla="*/ 0 h 92"/>
                    <a:gd name="T18" fmla="*/ 0 w 70"/>
                    <a:gd name="T19" fmla="*/ 0 h 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0"/>
                    <a:gd name="T31" fmla="*/ 0 h 92"/>
                    <a:gd name="T32" fmla="*/ 70 w 70"/>
                    <a:gd name="T33" fmla="*/ 92 h 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0" h="92">
                      <a:moveTo>
                        <a:pt x="43" y="0"/>
                      </a:moveTo>
                      <a:lnTo>
                        <a:pt x="41" y="2"/>
                      </a:lnTo>
                      <a:lnTo>
                        <a:pt x="0" y="77"/>
                      </a:lnTo>
                      <a:lnTo>
                        <a:pt x="30" y="92"/>
                      </a:lnTo>
                      <a:lnTo>
                        <a:pt x="70" y="17"/>
                      </a:lnTo>
                      <a:lnTo>
                        <a:pt x="67" y="19"/>
                      </a:lnTo>
                      <a:lnTo>
                        <a:pt x="43" y="0"/>
                      </a:lnTo>
                      <a:lnTo>
                        <a:pt x="42" y="1"/>
                      </a:lnTo>
                      <a:lnTo>
                        <a:pt x="41" y="2"/>
                      </a:lnTo>
                      <a:lnTo>
                        <a:pt x="43" y="0"/>
                      </a:lnTo>
                      <a:close/>
                    </a:path>
                  </a:pathLst>
                </a:custGeom>
                <a:solidFill>
                  <a:srgbClr val="000000"/>
                </a:solidFill>
                <a:ln w="9525">
                  <a:noFill/>
                  <a:round/>
                  <a:headEnd/>
                  <a:tailEnd/>
                </a:ln>
              </p:spPr>
              <p:txBody>
                <a:bodyPr>
                  <a:prstTxWarp prst="textNoShape">
                    <a:avLst/>
                  </a:prstTxWarp>
                </a:bodyPr>
                <a:lstStyle/>
                <a:p>
                  <a:endParaRPr lang="en-US"/>
                </a:p>
              </p:txBody>
            </p:sp>
            <p:sp>
              <p:nvSpPr>
                <p:cNvPr id="62728" name="Freeform 309"/>
                <p:cNvSpPr>
                  <a:spLocks/>
                </p:cNvSpPr>
                <p:nvPr/>
              </p:nvSpPr>
              <p:spPr bwMode="auto">
                <a:xfrm>
                  <a:off x="3130" y="4849"/>
                  <a:ext cx="19" cy="21"/>
                </a:xfrm>
                <a:custGeom>
                  <a:avLst/>
                  <a:gdLst>
                    <a:gd name="T0" fmla="*/ 0 w 78"/>
                    <a:gd name="T1" fmla="*/ 0 h 86"/>
                    <a:gd name="T2" fmla="*/ 0 w 78"/>
                    <a:gd name="T3" fmla="*/ 0 h 86"/>
                    <a:gd name="T4" fmla="*/ 0 w 78"/>
                    <a:gd name="T5" fmla="*/ 0 h 86"/>
                    <a:gd name="T6" fmla="*/ 0 w 78"/>
                    <a:gd name="T7" fmla="*/ 0 h 86"/>
                    <a:gd name="T8" fmla="*/ 0 w 78"/>
                    <a:gd name="T9" fmla="*/ 0 h 86"/>
                    <a:gd name="T10" fmla="*/ 0 w 78"/>
                    <a:gd name="T11" fmla="*/ 0 h 86"/>
                    <a:gd name="T12" fmla="*/ 0 w 78"/>
                    <a:gd name="T13" fmla="*/ 0 h 86"/>
                    <a:gd name="T14" fmla="*/ 0 w 78"/>
                    <a:gd name="T15" fmla="*/ 0 h 86"/>
                    <a:gd name="T16" fmla="*/ 0 w 78"/>
                    <a:gd name="T17" fmla="*/ 0 h 86"/>
                    <a:gd name="T18" fmla="*/ 0 w 78"/>
                    <a:gd name="T19" fmla="*/ 0 h 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8"/>
                    <a:gd name="T31" fmla="*/ 0 h 86"/>
                    <a:gd name="T32" fmla="*/ 78 w 78"/>
                    <a:gd name="T33" fmla="*/ 86 h 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8" h="86">
                      <a:moveTo>
                        <a:pt x="56" y="0"/>
                      </a:moveTo>
                      <a:lnTo>
                        <a:pt x="54" y="2"/>
                      </a:lnTo>
                      <a:lnTo>
                        <a:pt x="0" y="67"/>
                      </a:lnTo>
                      <a:lnTo>
                        <a:pt x="24" y="86"/>
                      </a:lnTo>
                      <a:lnTo>
                        <a:pt x="78" y="22"/>
                      </a:lnTo>
                      <a:lnTo>
                        <a:pt x="76" y="24"/>
                      </a:lnTo>
                      <a:lnTo>
                        <a:pt x="56" y="0"/>
                      </a:lnTo>
                      <a:lnTo>
                        <a:pt x="55" y="1"/>
                      </a:lnTo>
                      <a:lnTo>
                        <a:pt x="54" y="2"/>
                      </a:lnTo>
                      <a:lnTo>
                        <a:pt x="56" y="0"/>
                      </a:lnTo>
                      <a:close/>
                    </a:path>
                  </a:pathLst>
                </a:custGeom>
                <a:solidFill>
                  <a:srgbClr val="000000"/>
                </a:solidFill>
                <a:ln w="9525">
                  <a:noFill/>
                  <a:round/>
                  <a:headEnd/>
                  <a:tailEnd/>
                </a:ln>
              </p:spPr>
              <p:txBody>
                <a:bodyPr>
                  <a:prstTxWarp prst="textNoShape">
                    <a:avLst/>
                  </a:prstTxWarp>
                </a:bodyPr>
                <a:lstStyle/>
                <a:p>
                  <a:endParaRPr lang="en-US"/>
                </a:p>
              </p:txBody>
            </p:sp>
            <p:sp>
              <p:nvSpPr>
                <p:cNvPr id="62729" name="Freeform 310"/>
                <p:cNvSpPr>
                  <a:spLocks/>
                </p:cNvSpPr>
                <p:nvPr/>
              </p:nvSpPr>
              <p:spPr bwMode="auto">
                <a:xfrm>
                  <a:off x="3144" y="4835"/>
                  <a:ext cx="21" cy="20"/>
                </a:xfrm>
                <a:custGeom>
                  <a:avLst/>
                  <a:gdLst>
                    <a:gd name="T0" fmla="*/ 0 w 86"/>
                    <a:gd name="T1" fmla="*/ 0 h 80"/>
                    <a:gd name="T2" fmla="*/ 0 w 86"/>
                    <a:gd name="T3" fmla="*/ 0 h 80"/>
                    <a:gd name="T4" fmla="*/ 0 w 86"/>
                    <a:gd name="T5" fmla="*/ 0 h 80"/>
                    <a:gd name="T6" fmla="*/ 0 w 86"/>
                    <a:gd name="T7" fmla="*/ 0 h 80"/>
                    <a:gd name="T8" fmla="*/ 0 w 86"/>
                    <a:gd name="T9" fmla="*/ 0 h 80"/>
                    <a:gd name="T10" fmla="*/ 0 w 86"/>
                    <a:gd name="T11" fmla="*/ 0 h 80"/>
                    <a:gd name="T12" fmla="*/ 0 w 86"/>
                    <a:gd name="T13" fmla="*/ 0 h 80"/>
                    <a:gd name="T14" fmla="*/ 0 60000 65536"/>
                    <a:gd name="T15" fmla="*/ 0 60000 65536"/>
                    <a:gd name="T16" fmla="*/ 0 60000 65536"/>
                    <a:gd name="T17" fmla="*/ 0 60000 65536"/>
                    <a:gd name="T18" fmla="*/ 0 60000 65536"/>
                    <a:gd name="T19" fmla="*/ 0 60000 65536"/>
                    <a:gd name="T20" fmla="*/ 0 60000 65536"/>
                    <a:gd name="T21" fmla="*/ 0 w 86"/>
                    <a:gd name="T22" fmla="*/ 0 h 80"/>
                    <a:gd name="T23" fmla="*/ 86 w 86"/>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 h="80">
                      <a:moveTo>
                        <a:pt x="67" y="0"/>
                      </a:moveTo>
                      <a:lnTo>
                        <a:pt x="66" y="1"/>
                      </a:lnTo>
                      <a:lnTo>
                        <a:pt x="0" y="56"/>
                      </a:lnTo>
                      <a:lnTo>
                        <a:pt x="20" y="80"/>
                      </a:lnTo>
                      <a:lnTo>
                        <a:pt x="86" y="25"/>
                      </a:lnTo>
                      <a:lnTo>
                        <a:pt x="85" y="26"/>
                      </a:lnTo>
                      <a:lnTo>
                        <a:pt x="67" y="0"/>
                      </a:lnTo>
                      <a:close/>
                    </a:path>
                  </a:pathLst>
                </a:custGeom>
                <a:solidFill>
                  <a:srgbClr val="000000"/>
                </a:solidFill>
                <a:ln w="9525">
                  <a:noFill/>
                  <a:round/>
                  <a:headEnd/>
                  <a:tailEnd/>
                </a:ln>
              </p:spPr>
              <p:txBody>
                <a:bodyPr>
                  <a:prstTxWarp prst="textNoShape">
                    <a:avLst/>
                  </a:prstTxWarp>
                </a:bodyPr>
                <a:lstStyle/>
                <a:p>
                  <a:endParaRPr lang="en-US"/>
                </a:p>
              </p:txBody>
            </p:sp>
            <p:sp>
              <p:nvSpPr>
                <p:cNvPr id="62730" name="Freeform 311"/>
                <p:cNvSpPr>
                  <a:spLocks/>
                </p:cNvSpPr>
                <p:nvPr/>
              </p:nvSpPr>
              <p:spPr bwMode="auto">
                <a:xfrm>
                  <a:off x="3160" y="4829"/>
                  <a:ext cx="14" cy="12"/>
                </a:xfrm>
                <a:custGeom>
                  <a:avLst/>
                  <a:gdLst>
                    <a:gd name="T0" fmla="*/ 0 w 54"/>
                    <a:gd name="T1" fmla="*/ 0 h 50"/>
                    <a:gd name="T2" fmla="*/ 0 w 54"/>
                    <a:gd name="T3" fmla="*/ 0 h 50"/>
                    <a:gd name="T4" fmla="*/ 0 w 54"/>
                    <a:gd name="T5" fmla="*/ 0 h 50"/>
                    <a:gd name="T6" fmla="*/ 0 w 54"/>
                    <a:gd name="T7" fmla="*/ 0 h 50"/>
                    <a:gd name="T8" fmla="*/ 0 w 54"/>
                    <a:gd name="T9" fmla="*/ 0 h 50"/>
                    <a:gd name="T10" fmla="*/ 0 w 54"/>
                    <a:gd name="T11" fmla="*/ 0 h 50"/>
                    <a:gd name="T12" fmla="*/ 0 w 54"/>
                    <a:gd name="T13" fmla="*/ 0 h 50"/>
                    <a:gd name="T14" fmla="*/ 0 60000 65536"/>
                    <a:gd name="T15" fmla="*/ 0 60000 65536"/>
                    <a:gd name="T16" fmla="*/ 0 60000 65536"/>
                    <a:gd name="T17" fmla="*/ 0 60000 65536"/>
                    <a:gd name="T18" fmla="*/ 0 60000 65536"/>
                    <a:gd name="T19" fmla="*/ 0 60000 65536"/>
                    <a:gd name="T20" fmla="*/ 0 60000 65536"/>
                    <a:gd name="T21" fmla="*/ 0 w 54"/>
                    <a:gd name="T22" fmla="*/ 0 h 50"/>
                    <a:gd name="T23" fmla="*/ 54 w 54"/>
                    <a:gd name="T24" fmla="*/ 50 h 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50">
                      <a:moveTo>
                        <a:pt x="38" y="0"/>
                      </a:moveTo>
                      <a:lnTo>
                        <a:pt x="37" y="2"/>
                      </a:lnTo>
                      <a:lnTo>
                        <a:pt x="0" y="24"/>
                      </a:lnTo>
                      <a:lnTo>
                        <a:pt x="18" y="50"/>
                      </a:lnTo>
                      <a:lnTo>
                        <a:pt x="54" y="28"/>
                      </a:lnTo>
                      <a:lnTo>
                        <a:pt x="53" y="30"/>
                      </a:lnTo>
                      <a:lnTo>
                        <a:pt x="38" y="0"/>
                      </a:lnTo>
                      <a:close/>
                    </a:path>
                  </a:pathLst>
                </a:custGeom>
                <a:solidFill>
                  <a:srgbClr val="000000"/>
                </a:solidFill>
                <a:ln w="9525">
                  <a:noFill/>
                  <a:round/>
                  <a:headEnd/>
                  <a:tailEnd/>
                </a:ln>
              </p:spPr>
              <p:txBody>
                <a:bodyPr>
                  <a:prstTxWarp prst="textNoShape">
                    <a:avLst/>
                  </a:prstTxWarp>
                </a:bodyPr>
                <a:lstStyle/>
                <a:p>
                  <a:endParaRPr lang="en-US"/>
                </a:p>
              </p:txBody>
            </p:sp>
            <p:sp>
              <p:nvSpPr>
                <p:cNvPr id="62731" name="Freeform 312"/>
                <p:cNvSpPr>
                  <a:spLocks/>
                </p:cNvSpPr>
                <p:nvPr/>
              </p:nvSpPr>
              <p:spPr bwMode="auto">
                <a:xfrm>
                  <a:off x="3170" y="4824"/>
                  <a:ext cx="13" cy="12"/>
                </a:xfrm>
                <a:custGeom>
                  <a:avLst/>
                  <a:gdLst>
                    <a:gd name="T0" fmla="*/ 0 w 53"/>
                    <a:gd name="T1" fmla="*/ 0 h 49"/>
                    <a:gd name="T2" fmla="*/ 0 w 53"/>
                    <a:gd name="T3" fmla="*/ 0 h 49"/>
                    <a:gd name="T4" fmla="*/ 0 w 53"/>
                    <a:gd name="T5" fmla="*/ 0 h 49"/>
                    <a:gd name="T6" fmla="*/ 0 w 53"/>
                    <a:gd name="T7" fmla="*/ 0 h 49"/>
                    <a:gd name="T8" fmla="*/ 0 w 53"/>
                    <a:gd name="T9" fmla="*/ 0 h 49"/>
                    <a:gd name="T10" fmla="*/ 0 w 53"/>
                    <a:gd name="T11" fmla="*/ 0 h 49"/>
                    <a:gd name="T12" fmla="*/ 0 w 53"/>
                    <a:gd name="T13" fmla="*/ 0 h 49"/>
                    <a:gd name="T14" fmla="*/ 0 60000 65536"/>
                    <a:gd name="T15" fmla="*/ 0 60000 65536"/>
                    <a:gd name="T16" fmla="*/ 0 60000 65536"/>
                    <a:gd name="T17" fmla="*/ 0 60000 65536"/>
                    <a:gd name="T18" fmla="*/ 0 60000 65536"/>
                    <a:gd name="T19" fmla="*/ 0 60000 65536"/>
                    <a:gd name="T20" fmla="*/ 0 60000 65536"/>
                    <a:gd name="T21" fmla="*/ 0 w 53"/>
                    <a:gd name="T22" fmla="*/ 0 h 49"/>
                    <a:gd name="T23" fmla="*/ 53 w 53"/>
                    <a:gd name="T24" fmla="*/ 49 h 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49">
                      <a:moveTo>
                        <a:pt x="41" y="0"/>
                      </a:moveTo>
                      <a:lnTo>
                        <a:pt x="38" y="1"/>
                      </a:lnTo>
                      <a:lnTo>
                        <a:pt x="0" y="19"/>
                      </a:lnTo>
                      <a:lnTo>
                        <a:pt x="15" y="49"/>
                      </a:lnTo>
                      <a:lnTo>
                        <a:pt x="53" y="30"/>
                      </a:lnTo>
                      <a:lnTo>
                        <a:pt x="50" y="32"/>
                      </a:lnTo>
                      <a:lnTo>
                        <a:pt x="41" y="0"/>
                      </a:lnTo>
                      <a:close/>
                    </a:path>
                  </a:pathLst>
                </a:custGeom>
                <a:solidFill>
                  <a:srgbClr val="000000"/>
                </a:solidFill>
                <a:ln w="9525">
                  <a:noFill/>
                  <a:round/>
                  <a:headEnd/>
                  <a:tailEnd/>
                </a:ln>
              </p:spPr>
              <p:txBody>
                <a:bodyPr>
                  <a:prstTxWarp prst="textNoShape">
                    <a:avLst/>
                  </a:prstTxWarp>
                </a:bodyPr>
                <a:lstStyle/>
                <a:p>
                  <a:endParaRPr lang="en-US"/>
                </a:p>
              </p:txBody>
            </p:sp>
            <p:sp>
              <p:nvSpPr>
                <p:cNvPr id="62732" name="Freeform 313"/>
                <p:cNvSpPr>
                  <a:spLocks/>
                </p:cNvSpPr>
                <p:nvPr/>
              </p:nvSpPr>
              <p:spPr bwMode="auto">
                <a:xfrm>
                  <a:off x="3180" y="4818"/>
                  <a:ext cx="23" cy="14"/>
                </a:xfrm>
                <a:custGeom>
                  <a:avLst/>
                  <a:gdLst>
                    <a:gd name="T0" fmla="*/ 0 w 93"/>
                    <a:gd name="T1" fmla="*/ 0 h 58"/>
                    <a:gd name="T2" fmla="*/ 0 w 93"/>
                    <a:gd name="T3" fmla="*/ 0 h 58"/>
                    <a:gd name="T4" fmla="*/ 0 w 93"/>
                    <a:gd name="T5" fmla="*/ 0 h 58"/>
                    <a:gd name="T6" fmla="*/ 0 w 93"/>
                    <a:gd name="T7" fmla="*/ 0 h 58"/>
                    <a:gd name="T8" fmla="*/ 0 w 93"/>
                    <a:gd name="T9" fmla="*/ 0 h 58"/>
                    <a:gd name="T10" fmla="*/ 0 w 93"/>
                    <a:gd name="T11" fmla="*/ 0 h 58"/>
                    <a:gd name="T12" fmla="*/ 0 w 93"/>
                    <a:gd name="T13" fmla="*/ 0 h 58"/>
                    <a:gd name="T14" fmla="*/ 0 w 93"/>
                    <a:gd name="T15" fmla="*/ 0 h 58"/>
                    <a:gd name="T16" fmla="*/ 0 w 93"/>
                    <a:gd name="T17" fmla="*/ 0 h 58"/>
                    <a:gd name="T18" fmla="*/ 0 w 93"/>
                    <a:gd name="T19" fmla="*/ 0 h 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3"/>
                    <a:gd name="T31" fmla="*/ 0 h 58"/>
                    <a:gd name="T32" fmla="*/ 93 w 93"/>
                    <a:gd name="T33" fmla="*/ 58 h 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3" h="58">
                      <a:moveTo>
                        <a:pt x="86" y="0"/>
                      </a:moveTo>
                      <a:lnTo>
                        <a:pt x="83" y="0"/>
                      </a:lnTo>
                      <a:lnTo>
                        <a:pt x="0" y="26"/>
                      </a:lnTo>
                      <a:lnTo>
                        <a:pt x="9" y="58"/>
                      </a:lnTo>
                      <a:lnTo>
                        <a:pt x="93" y="32"/>
                      </a:lnTo>
                      <a:lnTo>
                        <a:pt x="89" y="32"/>
                      </a:lnTo>
                      <a:lnTo>
                        <a:pt x="86" y="0"/>
                      </a:lnTo>
                      <a:lnTo>
                        <a:pt x="85" y="0"/>
                      </a:lnTo>
                      <a:lnTo>
                        <a:pt x="83" y="0"/>
                      </a:lnTo>
                      <a:lnTo>
                        <a:pt x="86" y="0"/>
                      </a:lnTo>
                      <a:close/>
                    </a:path>
                  </a:pathLst>
                </a:custGeom>
                <a:solidFill>
                  <a:srgbClr val="000000"/>
                </a:solidFill>
                <a:ln w="9525">
                  <a:noFill/>
                  <a:round/>
                  <a:headEnd/>
                  <a:tailEnd/>
                </a:ln>
              </p:spPr>
              <p:txBody>
                <a:bodyPr>
                  <a:prstTxWarp prst="textNoShape">
                    <a:avLst/>
                  </a:prstTxWarp>
                </a:bodyPr>
                <a:lstStyle/>
                <a:p>
                  <a:endParaRPr lang="en-US"/>
                </a:p>
              </p:txBody>
            </p:sp>
            <p:sp>
              <p:nvSpPr>
                <p:cNvPr id="62733" name="Freeform 314"/>
                <p:cNvSpPr>
                  <a:spLocks/>
                </p:cNvSpPr>
                <p:nvPr/>
              </p:nvSpPr>
              <p:spPr bwMode="auto">
                <a:xfrm>
                  <a:off x="3202" y="4815"/>
                  <a:ext cx="22" cy="10"/>
                </a:xfrm>
                <a:custGeom>
                  <a:avLst/>
                  <a:gdLst>
                    <a:gd name="T0" fmla="*/ 0 w 91"/>
                    <a:gd name="T1" fmla="*/ 0 h 40"/>
                    <a:gd name="T2" fmla="*/ 0 w 91"/>
                    <a:gd name="T3" fmla="*/ 0 h 40"/>
                    <a:gd name="T4" fmla="*/ 0 w 91"/>
                    <a:gd name="T5" fmla="*/ 0 h 40"/>
                    <a:gd name="T6" fmla="*/ 0 w 91"/>
                    <a:gd name="T7" fmla="*/ 0 h 40"/>
                    <a:gd name="T8" fmla="*/ 0 w 91"/>
                    <a:gd name="T9" fmla="*/ 0 h 40"/>
                    <a:gd name="T10" fmla="*/ 0 w 91"/>
                    <a:gd name="T11" fmla="*/ 0 h 40"/>
                    <a:gd name="T12" fmla="*/ 0 w 91"/>
                    <a:gd name="T13" fmla="*/ 0 h 40"/>
                    <a:gd name="T14" fmla="*/ 0 60000 65536"/>
                    <a:gd name="T15" fmla="*/ 0 60000 65536"/>
                    <a:gd name="T16" fmla="*/ 0 60000 65536"/>
                    <a:gd name="T17" fmla="*/ 0 60000 65536"/>
                    <a:gd name="T18" fmla="*/ 0 60000 65536"/>
                    <a:gd name="T19" fmla="*/ 0 60000 65536"/>
                    <a:gd name="T20" fmla="*/ 0 60000 65536"/>
                    <a:gd name="T21" fmla="*/ 0 w 91"/>
                    <a:gd name="T22" fmla="*/ 0 h 40"/>
                    <a:gd name="T23" fmla="*/ 91 w 91"/>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40">
                      <a:moveTo>
                        <a:pt x="90" y="0"/>
                      </a:moveTo>
                      <a:lnTo>
                        <a:pt x="88" y="0"/>
                      </a:lnTo>
                      <a:lnTo>
                        <a:pt x="0" y="8"/>
                      </a:lnTo>
                      <a:lnTo>
                        <a:pt x="3" y="40"/>
                      </a:lnTo>
                      <a:lnTo>
                        <a:pt x="91" y="31"/>
                      </a:lnTo>
                      <a:lnTo>
                        <a:pt x="90" y="31"/>
                      </a:lnTo>
                      <a:lnTo>
                        <a:pt x="90" y="0"/>
                      </a:lnTo>
                      <a:close/>
                    </a:path>
                  </a:pathLst>
                </a:custGeom>
                <a:solidFill>
                  <a:srgbClr val="000000"/>
                </a:solidFill>
                <a:ln w="9525">
                  <a:noFill/>
                  <a:round/>
                  <a:headEnd/>
                  <a:tailEnd/>
                </a:ln>
              </p:spPr>
              <p:txBody>
                <a:bodyPr>
                  <a:prstTxWarp prst="textNoShape">
                    <a:avLst/>
                  </a:prstTxWarp>
                </a:bodyPr>
                <a:lstStyle/>
                <a:p>
                  <a:endParaRPr lang="en-US"/>
                </a:p>
              </p:txBody>
            </p:sp>
            <p:sp>
              <p:nvSpPr>
                <p:cNvPr id="62734" name="Freeform 315"/>
                <p:cNvSpPr>
                  <a:spLocks/>
                </p:cNvSpPr>
                <p:nvPr/>
              </p:nvSpPr>
              <p:spPr bwMode="auto">
                <a:xfrm>
                  <a:off x="3224" y="4815"/>
                  <a:ext cx="12" cy="9"/>
                </a:xfrm>
                <a:custGeom>
                  <a:avLst/>
                  <a:gdLst>
                    <a:gd name="T0" fmla="*/ 0 w 46"/>
                    <a:gd name="T1" fmla="*/ 0 h 34"/>
                    <a:gd name="T2" fmla="*/ 0 w 46"/>
                    <a:gd name="T3" fmla="*/ 0 h 34"/>
                    <a:gd name="T4" fmla="*/ 0 w 46"/>
                    <a:gd name="T5" fmla="*/ 0 h 34"/>
                    <a:gd name="T6" fmla="*/ 0 w 46"/>
                    <a:gd name="T7" fmla="*/ 0 h 34"/>
                    <a:gd name="T8" fmla="*/ 0 w 46"/>
                    <a:gd name="T9" fmla="*/ 0 h 34"/>
                    <a:gd name="T10" fmla="*/ 0 w 46"/>
                    <a:gd name="T11" fmla="*/ 0 h 34"/>
                    <a:gd name="T12" fmla="*/ 0 w 46"/>
                    <a:gd name="T13" fmla="*/ 0 h 34"/>
                    <a:gd name="T14" fmla="*/ 0 60000 65536"/>
                    <a:gd name="T15" fmla="*/ 0 60000 65536"/>
                    <a:gd name="T16" fmla="*/ 0 60000 65536"/>
                    <a:gd name="T17" fmla="*/ 0 60000 65536"/>
                    <a:gd name="T18" fmla="*/ 0 60000 65536"/>
                    <a:gd name="T19" fmla="*/ 0 60000 65536"/>
                    <a:gd name="T20" fmla="*/ 0 60000 65536"/>
                    <a:gd name="T21" fmla="*/ 0 w 46"/>
                    <a:gd name="T22" fmla="*/ 0 h 34"/>
                    <a:gd name="T23" fmla="*/ 46 w 46"/>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34">
                      <a:moveTo>
                        <a:pt x="46" y="2"/>
                      </a:moveTo>
                      <a:lnTo>
                        <a:pt x="45" y="2"/>
                      </a:lnTo>
                      <a:lnTo>
                        <a:pt x="0" y="0"/>
                      </a:lnTo>
                      <a:lnTo>
                        <a:pt x="0" y="31"/>
                      </a:lnTo>
                      <a:lnTo>
                        <a:pt x="45" y="34"/>
                      </a:lnTo>
                      <a:lnTo>
                        <a:pt x="44" y="34"/>
                      </a:lnTo>
                      <a:lnTo>
                        <a:pt x="46" y="2"/>
                      </a:lnTo>
                      <a:close/>
                    </a:path>
                  </a:pathLst>
                </a:custGeom>
                <a:solidFill>
                  <a:srgbClr val="000000"/>
                </a:solidFill>
                <a:ln w="9525">
                  <a:noFill/>
                  <a:round/>
                  <a:headEnd/>
                  <a:tailEnd/>
                </a:ln>
              </p:spPr>
              <p:txBody>
                <a:bodyPr>
                  <a:prstTxWarp prst="textNoShape">
                    <a:avLst/>
                  </a:prstTxWarp>
                </a:bodyPr>
                <a:lstStyle/>
                <a:p>
                  <a:endParaRPr lang="en-US"/>
                </a:p>
              </p:txBody>
            </p:sp>
            <p:sp>
              <p:nvSpPr>
                <p:cNvPr id="62735" name="Freeform 316"/>
                <p:cNvSpPr>
                  <a:spLocks/>
                </p:cNvSpPr>
                <p:nvPr/>
              </p:nvSpPr>
              <p:spPr bwMode="auto">
                <a:xfrm>
                  <a:off x="3235" y="4816"/>
                  <a:ext cx="12" cy="9"/>
                </a:xfrm>
                <a:custGeom>
                  <a:avLst/>
                  <a:gdLst>
                    <a:gd name="T0" fmla="*/ 0 w 48"/>
                    <a:gd name="T1" fmla="*/ 0 h 38"/>
                    <a:gd name="T2" fmla="*/ 0 w 48"/>
                    <a:gd name="T3" fmla="*/ 0 h 38"/>
                    <a:gd name="T4" fmla="*/ 0 w 48"/>
                    <a:gd name="T5" fmla="*/ 0 h 38"/>
                    <a:gd name="T6" fmla="*/ 0 w 48"/>
                    <a:gd name="T7" fmla="*/ 0 h 38"/>
                    <a:gd name="T8" fmla="*/ 0 w 48"/>
                    <a:gd name="T9" fmla="*/ 0 h 38"/>
                    <a:gd name="T10" fmla="*/ 0 w 48"/>
                    <a:gd name="T11" fmla="*/ 0 h 38"/>
                    <a:gd name="T12" fmla="*/ 0 w 48"/>
                    <a:gd name="T13" fmla="*/ 0 h 38"/>
                    <a:gd name="T14" fmla="*/ 0 60000 65536"/>
                    <a:gd name="T15" fmla="*/ 0 60000 65536"/>
                    <a:gd name="T16" fmla="*/ 0 60000 65536"/>
                    <a:gd name="T17" fmla="*/ 0 60000 65536"/>
                    <a:gd name="T18" fmla="*/ 0 60000 65536"/>
                    <a:gd name="T19" fmla="*/ 0 60000 65536"/>
                    <a:gd name="T20" fmla="*/ 0 60000 65536"/>
                    <a:gd name="T21" fmla="*/ 0 w 48"/>
                    <a:gd name="T22" fmla="*/ 0 h 38"/>
                    <a:gd name="T23" fmla="*/ 48 w 48"/>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38">
                      <a:moveTo>
                        <a:pt x="48" y="6"/>
                      </a:moveTo>
                      <a:lnTo>
                        <a:pt x="46" y="6"/>
                      </a:lnTo>
                      <a:lnTo>
                        <a:pt x="2" y="0"/>
                      </a:lnTo>
                      <a:lnTo>
                        <a:pt x="0" y="32"/>
                      </a:lnTo>
                      <a:lnTo>
                        <a:pt x="44" y="38"/>
                      </a:lnTo>
                      <a:lnTo>
                        <a:pt x="41" y="38"/>
                      </a:lnTo>
                      <a:lnTo>
                        <a:pt x="48" y="6"/>
                      </a:lnTo>
                      <a:close/>
                    </a:path>
                  </a:pathLst>
                </a:custGeom>
                <a:solidFill>
                  <a:srgbClr val="000000"/>
                </a:solidFill>
                <a:ln w="9525">
                  <a:noFill/>
                  <a:round/>
                  <a:headEnd/>
                  <a:tailEnd/>
                </a:ln>
              </p:spPr>
              <p:txBody>
                <a:bodyPr>
                  <a:prstTxWarp prst="textNoShape">
                    <a:avLst/>
                  </a:prstTxWarp>
                </a:bodyPr>
                <a:lstStyle/>
                <a:p>
                  <a:endParaRPr lang="en-US"/>
                </a:p>
              </p:txBody>
            </p:sp>
            <p:sp>
              <p:nvSpPr>
                <p:cNvPr id="62736" name="Freeform 317"/>
                <p:cNvSpPr>
                  <a:spLocks/>
                </p:cNvSpPr>
                <p:nvPr/>
              </p:nvSpPr>
              <p:spPr bwMode="auto">
                <a:xfrm>
                  <a:off x="3245" y="4818"/>
                  <a:ext cx="13" cy="10"/>
                </a:xfrm>
                <a:custGeom>
                  <a:avLst/>
                  <a:gdLst>
                    <a:gd name="T0" fmla="*/ 0 w 51"/>
                    <a:gd name="T1" fmla="*/ 0 h 43"/>
                    <a:gd name="T2" fmla="*/ 0 w 51"/>
                    <a:gd name="T3" fmla="*/ 0 h 43"/>
                    <a:gd name="T4" fmla="*/ 0 w 51"/>
                    <a:gd name="T5" fmla="*/ 0 h 43"/>
                    <a:gd name="T6" fmla="*/ 0 w 51"/>
                    <a:gd name="T7" fmla="*/ 0 h 43"/>
                    <a:gd name="T8" fmla="*/ 0 w 51"/>
                    <a:gd name="T9" fmla="*/ 0 h 43"/>
                    <a:gd name="T10" fmla="*/ 0 w 51"/>
                    <a:gd name="T11" fmla="*/ 0 h 43"/>
                    <a:gd name="T12" fmla="*/ 0 w 51"/>
                    <a:gd name="T13" fmla="*/ 0 h 43"/>
                    <a:gd name="T14" fmla="*/ 0 60000 65536"/>
                    <a:gd name="T15" fmla="*/ 0 60000 65536"/>
                    <a:gd name="T16" fmla="*/ 0 60000 65536"/>
                    <a:gd name="T17" fmla="*/ 0 60000 65536"/>
                    <a:gd name="T18" fmla="*/ 0 60000 65536"/>
                    <a:gd name="T19" fmla="*/ 0 60000 65536"/>
                    <a:gd name="T20" fmla="*/ 0 60000 65536"/>
                    <a:gd name="T21" fmla="*/ 0 w 51"/>
                    <a:gd name="T22" fmla="*/ 0 h 43"/>
                    <a:gd name="T23" fmla="*/ 51 w 51"/>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 h="43">
                      <a:moveTo>
                        <a:pt x="51" y="11"/>
                      </a:moveTo>
                      <a:lnTo>
                        <a:pt x="50" y="11"/>
                      </a:lnTo>
                      <a:lnTo>
                        <a:pt x="7" y="0"/>
                      </a:lnTo>
                      <a:lnTo>
                        <a:pt x="0" y="32"/>
                      </a:lnTo>
                      <a:lnTo>
                        <a:pt x="43" y="43"/>
                      </a:lnTo>
                      <a:lnTo>
                        <a:pt x="42" y="43"/>
                      </a:lnTo>
                      <a:lnTo>
                        <a:pt x="51" y="11"/>
                      </a:lnTo>
                      <a:close/>
                    </a:path>
                  </a:pathLst>
                </a:custGeom>
                <a:solidFill>
                  <a:srgbClr val="000000"/>
                </a:solidFill>
                <a:ln w="9525">
                  <a:noFill/>
                  <a:round/>
                  <a:headEnd/>
                  <a:tailEnd/>
                </a:ln>
              </p:spPr>
              <p:txBody>
                <a:bodyPr>
                  <a:prstTxWarp prst="textNoShape">
                    <a:avLst/>
                  </a:prstTxWarp>
                </a:bodyPr>
                <a:lstStyle/>
                <a:p>
                  <a:endParaRPr lang="en-US"/>
                </a:p>
              </p:txBody>
            </p:sp>
            <p:sp>
              <p:nvSpPr>
                <p:cNvPr id="62737" name="Freeform 318"/>
                <p:cNvSpPr>
                  <a:spLocks/>
                </p:cNvSpPr>
                <p:nvPr/>
              </p:nvSpPr>
              <p:spPr bwMode="auto">
                <a:xfrm>
                  <a:off x="3256" y="4820"/>
                  <a:ext cx="12" cy="12"/>
                </a:xfrm>
                <a:custGeom>
                  <a:avLst/>
                  <a:gdLst>
                    <a:gd name="T0" fmla="*/ 0 w 51"/>
                    <a:gd name="T1" fmla="*/ 0 h 47"/>
                    <a:gd name="T2" fmla="*/ 0 w 51"/>
                    <a:gd name="T3" fmla="*/ 0 h 47"/>
                    <a:gd name="T4" fmla="*/ 0 w 51"/>
                    <a:gd name="T5" fmla="*/ 0 h 47"/>
                    <a:gd name="T6" fmla="*/ 0 w 51"/>
                    <a:gd name="T7" fmla="*/ 0 h 47"/>
                    <a:gd name="T8" fmla="*/ 0 w 51"/>
                    <a:gd name="T9" fmla="*/ 0 h 47"/>
                    <a:gd name="T10" fmla="*/ 0 w 51"/>
                    <a:gd name="T11" fmla="*/ 0 h 47"/>
                    <a:gd name="T12" fmla="*/ 0 w 51"/>
                    <a:gd name="T13" fmla="*/ 0 h 47"/>
                    <a:gd name="T14" fmla="*/ 0 60000 65536"/>
                    <a:gd name="T15" fmla="*/ 0 60000 65536"/>
                    <a:gd name="T16" fmla="*/ 0 60000 65536"/>
                    <a:gd name="T17" fmla="*/ 0 60000 65536"/>
                    <a:gd name="T18" fmla="*/ 0 60000 65536"/>
                    <a:gd name="T19" fmla="*/ 0 60000 65536"/>
                    <a:gd name="T20" fmla="*/ 0 60000 65536"/>
                    <a:gd name="T21" fmla="*/ 0 w 51"/>
                    <a:gd name="T22" fmla="*/ 0 h 47"/>
                    <a:gd name="T23" fmla="*/ 51 w 51"/>
                    <a:gd name="T24" fmla="*/ 47 h 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 h="47">
                      <a:moveTo>
                        <a:pt x="51" y="16"/>
                      </a:moveTo>
                      <a:lnTo>
                        <a:pt x="50" y="15"/>
                      </a:lnTo>
                      <a:lnTo>
                        <a:pt x="9" y="0"/>
                      </a:lnTo>
                      <a:lnTo>
                        <a:pt x="0" y="32"/>
                      </a:lnTo>
                      <a:lnTo>
                        <a:pt x="40" y="47"/>
                      </a:lnTo>
                      <a:lnTo>
                        <a:pt x="39" y="45"/>
                      </a:lnTo>
                      <a:lnTo>
                        <a:pt x="51" y="16"/>
                      </a:lnTo>
                      <a:close/>
                    </a:path>
                  </a:pathLst>
                </a:custGeom>
                <a:solidFill>
                  <a:srgbClr val="000000"/>
                </a:solidFill>
                <a:ln w="9525">
                  <a:noFill/>
                  <a:round/>
                  <a:headEnd/>
                  <a:tailEnd/>
                </a:ln>
              </p:spPr>
              <p:txBody>
                <a:bodyPr>
                  <a:prstTxWarp prst="textNoShape">
                    <a:avLst/>
                  </a:prstTxWarp>
                </a:bodyPr>
                <a:lstStyle/>
                <a:p>
                  <a:endParaRPr lang="en-US"/>
                </a:p>
              </p:txBody>
            </p:sp>
            <p:sp>
              <p:nvSpPr>
                <p:cNvPr id="62738" name="Freeform 319"/>
                <p:cNvSpPr>
                  <a:spLocks/>
                </p:cNvSpPr>
                <p:nvPr/>
              </p:nvSpPr>
              <p:spPr bwMode="auto">
                <a:xfrm>
                  <a:off x="3265" y="4824"/>
                  <a:ext cx="14" cy="12"/>
                </a:xfrm>
                <a:custGeom>
                  <a:avLst/>
                  <a:gdLst>
                    <a:gd name="T0" fmla="*/ 0 w 54"/>
                    <a:gd name="T1" fmla="*/ 0 h 48"/>
                    <a:gd name="T2" fmla="*/ 0 w 54"/>
                    <a:gd name="T3" fmla="*/ 0 h 48"/>
                    <a:gd name="T4" fmla="*/ 0 w 54"/>
                    <a:gd name="T5" fmla="*/ 0 h 48"/>
                    <a:gd name="T6" fmla="*/ 0 w 54"/>
                    <a:gd name="T7" fmla="*/ 0 h 48"/>
                    <a:gd name="T8" fmla="*/ 0 w 54"/>
                    <a:gd name="T9" fmla="*/ 0 h 48"/>
                    <a:gd name="T10" fmla="*/ 0 w 54"/>
                    <a:gd name="T11" fmla="*/ 0 h 48"/>
                    <a:gd name="T12" fmla="*/ 0 w 54"/>
                    <a:gd name="T13" fmla="*/ 0 h 48"/>
                    <a:gd name="T14" fmla="*/ 0 60000 65536"/>
                    <a:gd name="T15" fmla="*/ 0 60000 65536"/>
                    <a:gd name="T16" fmla="*/ 0 60000 65536"/>
                    <a:gd name="T17" fmla="*/ 0 60000 65536"/>
                    <a:gd name="T18" fmla="*/ 0 60000 65536"/>
                    <a:gd name="T19" fmla="*/ 0 60000 65536"/>
                    <a:gd name="T20" fmla="*/ 0 60000 65536"/>
                    <a:gd name="T21" fmla="*/ 0 w 54"/>
                    <a:gd name="T22" fmla="*/ 0 h 48"/>
                    <a:gd name="T23" fmla="*/ 54 w 54"/>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48">
                      <a:moveTo>
                        <a:pt x="54" y="20"/>
                      </a:moveTo>
                      <a:lnTo>
                        <a:pt x="51" y="18"/>
                      </a:lnTo>
                      <a:lnTo>
                        <a:pt x="12" y="0"/>
                      </a:lnTo>
                      <a:lnTo>
                        <a:pt x="0" y="29"/>
                      </a:lnTo>
                      <a:lnTo>
                        <a:pt x="39" y="48"/>
                      </a:lnTo>
                      <a:lnTo>
                        <a:pt x="36" y="46"/>
                      </a:lnTo>
                      <a:lnTo>
                        <a:pt x="54" y="20"/>
                      </a:lnTo>
                      <a:close/>
                    </a:path>
                  </a:pathLst>
                </a:custGeom>
                <a:solidFill>
                  <a:srgbClr val="000000"/>
                </a:solidFill>
                <a:ln w="9525">
                  <a:noFill/>
                  <a:round/>
                  <a:headEnd/>
                  <a:tailEnd/>
                </a:ln>
              </p:spPr>
              <p:txBody>
                <a:bodyPr>
                  <a:prstTxWarp prst="textNoShape">
                    <a:avLst/>
                  </a:prstTxWarp>
                </a:bodyPr>
                <a:lstStyle/>
                <a:p>
                  <a:endParaRPr lang="en-US"/>
                </a:p>
              </p:txBody>
            </p:sp>
            <p:sp>
              <p:nvSpPr>
                <p:cNvPr id="62739" name="Freeform 320"/>
                <p:cNvSpPr>
                  <a:spLocks/>
                </p:cNvSpPr>
                <p:nvPr/>
              </p:nvSpPr>
              <p:spPr bwMode="auto">
                <a:xfrm>
                  <a:off x="3275" y="4829"/>
                  <a:ext cx="14" cy="12"/>
                </a:xfrm>
                <a:custGeom>
                  <a:avLst/>
                  <a:gdLst>
                    <a:gd name="T0" fmla="*/ 0 w 57"/>
                    <a:gd name="T1" fmla="*/ 0 h 48"/>
                    <a:gd name="T2" fmla="*/ 0 w 57"/>
                    <a:gd name="T3" fmla="*/ 0 h 48"/>
                    <a:gd name="T4" fmla="*/ 0 w 57"/>
                    <a:gd name="T5" fmla="*/ 0 h 48"/>
                    <a:gd name="T6" fmla="*/ 0 w 57"/>
                    <a:gd name="T7" fmla="*/ 0 h 48"/>
                    <a:gd name="T8" fmla="*/ 0 w 57"/>
                    <a:gd name="T9" fmla="*/ 0 h 48"/>
                    <a:gd name="T10" fmla="*/ 0 w 57"/>
                    <a:gd name="T11" fmla="*/ 0 h 48"/>
                    <a:gd name="T12" fmla="*/ 0 w 57"/>
                    <a:gd name="T13" fmla="*/ 0 h 48"/>
                    <a:gd name="T14" fmla="*/ 0 60000 65536"/>
                    <a:gd name="T15" fmla="*/ 0 60000 65536"/>
                    <a:gd name="T16" fmla="*/ 0 60000 65536"/>
                    <a:gd name="T17" fmla="*/ 0 60000 65536"/>
                    <a:gd name="T18" fmla="*/ 0 60000 65536"/>
                    <a:gd name="T19" fmla="*/ 0 60000 65536"/>
                    <a:gd name="T20" fmla="*/ 0 60000 65536"/>
                    <a:gd name="T21" fmla="*/ 0 w 57"/>
                    <a:gd name="T22" fmla="*/ 0 h 48"/>
                    <a:gd name="T23" fmla="*/ 57 w 57"/>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 h="48">
                      <a:moveTo>
                        <a:pt x="57" y="23"/>
                      </a:moveTo>
                      <a:lnTo>
                        <a:pt x="54" y="22"/>
                      </a:lnTo>
                      <a:lnTo>
                        <a:pt x="18" y="0"/>
                      </a:lnTo>
                      <a:lnTo>
                        <a:pt x="0" y="26"/>
                      </a:lnTo>
                      <a:lnTo>
                        <a:pt x="37" y="48"/>
                      </a:lnTo>
                      <a:lnTo>
                        <a:pt x="35" y="47"/>
                      </a:lnTo>
                      <a:lnTo>
                        <a:pt x="57" y="23"/>
                      </a:lnTo>
                      <a:close/>
                    </a:path>
                  </a:pathLst>
                </a:custGeom>
                <a:solidFill>
                  <a:srgbClr val="000000"/>
                </a:solidFill>
                <a:ln w="9525">
                  <a:noFill/>
                  <a:round/>
                  <a:headEnd/>
                  <a:tailEnd/>
                </a:ln>
              </p:spPr>
              <p:txBody>
                <a:bodyPr>
                  <a:prstTxWarp prst="textNoShape">
                    <a:avLst/>
                  </a:prstTxWarp>
                </a:bodyPr>
                <a:lstStyle/>
                <a:p>
                  <a:endParaRPr lang="en-US"/>
                </a:p>
              </p:txBody>
            </p:sp>
            <p:sp>
              <p:nvSpPr>
                <p:cNvPr id="62740" name="Freeform 321"/>
                <p:cNvSpPr>
                  <a:spLocks/>
                </p:cNvSpPr>
                <p:nvPr/>
              </p:nvSpPr>
              <p:spPr bwMode="auto">
                <a:xfrm>
                  <a:off x="3283" y="4835"/>
                  <a:ext cx="22" cy="20"/>
                </a:xfrm>
                <a:custGeom>
                  <a:avLst/>
                  <a:gdLst>
                    <a:gd name="T0" fmla="*/ 0 w 88"/>
                    <a:gd name="T1" fmla="*/ 0 h 79"/>
                    <a:gd name="T2" fmla="*/ 0 w 88"/>
                    <a:gd name="T3" fmla="*/ 0 h 79"/>
                    <a:gd name="T4" fmla="*/ 0 w 88"/>
                    <a:gd name="T5" fmla="*/ 0 h 79"/>
                    <a:gd name="T6" fmla="*/ 0 w 88"/>
                    <a:gd name="T7" fmla="*/ 0 h 79"/>
                    <a:gd name="T8" fmla="*/ 0 w 88"/>
                    <a:gd name="T9" fmla="*/ 0 h 79"/>
                    <a:gd name="T10" fmla="*/ 0 w 88"/>
                    <a:gd name="T11" fmla="*/ 0 h 79"/>
                    <a:gd name="T12" fmla="*/ 0 w 88"/>
                    <a:gd name="T13" fmla="*/ 0 h 79"/>
                    <a:gd name="T14" fmla="*/ 0 60000 65536"/>
                    <a:gd name="T15" fmla="*/ 0 60000 65536"/>
                    <a:gd name="T16" fmla="*/ 0 60000 65536"/>
                    <a:gd name="T17" fmla="*/ 0 60000 65536"/>
                    <a:gd name="T18" fmla="*/ 0 60000 65536"/>
                    <a:gd name="T19" fmla="*/ 0 60000 65536"/>
                    <a:gd name="T20" fmla="*/ 0 60000 65536"/>
                    <a:gd name="T21" fmla="*/ 0 w 88"/>
                    <a:gd name="T22" fmla="*/ 0 h 79"/>
                    <a:gd name="T23" fmla="*/ 88 w 88"/>
                    <a:gd name="T24" fmla="*/ 79 h 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 h="79">
                      <a:moveTo>
                        <a:pt x="88" y="56"/>
                      </a:moveTo>
                      <a:lnTo>
                        <a:pt x="86" y="55"/>
                      </a:lnTo>
                      <a:lnTo>
                        <a:pt x="22" y="0"/>
                      </a:lnTo>
                      <a:lnTo>
                        <a:pt x="0" y="24"/>
                      </a:lnTo>
                      <a:lnTo>
                        <a:pt x="64" y="79"/>
                      </a:lnTo>
                      <a:lnTo>
                        <a:pt x="63" y="78"/>
                      </a:lnTo>
                      <a:lnTo>
                        <a:pt x="88" y="56"/>
                      </a:lnTo>
                      <a:close/>
                    </a:path>
                  </a:pathLst>
                </a:custGeom>
                <a:solidFill>
                  <a:srgbClr val="000000"/>
                </a:solidFill>
                <a:ln w="9525">
                  <a:noFill/>
                  <a:round/>
                  <a:headEnd/>
                  <a:tailEnd/>
                </a:ln>
              </p:spPr>
              <p:txBody>
                <a:bodyPr>
                  <a:prstTxWarp prst="textNoShape">
                    <a:avLst/>
                  </a:prstTxWarp>
                </a:bodyPr>
                <a:lstStyle/>
                <a:p>
                  <a:endParaRPr lang="en-US"/>
                </a:p>
              </p:txBody>
            </p:sp>
            <p:sp>
              <p:nvSpPr>
                <p:cNvPr id="62741" name="Freeform 322"/>
                <p:cNvSpPr>
                  <a:spLocks/>
                </p:cNvSpPr>
                <p:nvPr/>
              </p:nvSpPr>
              <p:spPr bwMode="auto">
                <a:xfrm>
                  <a:off x="3299" y="4849"/>
                  <a:ext cx="20" cy="22"/>
                </a:xfrm>
                <a:custGeom>
                  <a:avLst/>
                  <a:gdLst>
                    <a:gd name="T0" fmla="*/ 0 w 81"/>
                    <a:gd name="T1" fmla="*/ 0 h 87"/>
                    <a:gd name="T2" fmla="*/ 0 w 81"/>
                    <a:gd name="T3" fmla="*/ 0 h 87"/>
                    <a:gd name="T4" fmla="*/ 0 w 81"/>
                    <a:gd name="T5" fmla="*/ 0 h 87"/>
                    <a:gd name="T6" fmla="*/ 0 w 81"/>
                    <a:gd name="T7" fmla="*/ 0 h 87"/>
                    <a:gd name="T8" fmla="*/ 0 w 81"/>
                    <a:gd name="T9" fmla="*/ 0 h 87"/>
                    <a:gd name="T10" fmla="*/ 0 w 81"/>
                    <a:gd name="T11" fmla="*/ 0 h 87"/>
                    <a:gd name="T12" fmla="*/ 0 w 81"/>
                    <a:gd name="T13" fmla="*/ 0 h 87"/>
                    <a:gd name="T14" fmla="*/ 0 60000 65536"/>
                    <a:gd name="T15" fmla="*/ 0 60000 65536"/>
                    <a:gd name="T16" fmla="*/ 0 60000 65536"/>
                    <a:gd name="T17" fmla="*/ 0 60000 65536"/>
                    <a:gd name="T18" fmla="*/ 0 60000 65536"/>
                    <a:gd name="T19" fmla="*/ 0 60000 65536"/>
                    <a:gd name="T20" fmla="*/ 0 60000 65536"/>
                    <a:gd name="T21" fmla="*/ 0 w 81"/>
                    <a:gd name="T22" fmla="*/ 0 h 87"/>
                    <a:gd name="T23" fmla="*/ 81 w 81"/>
                    <a:gd name="T24" fmla="*/ 87 h 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87">
                      <a:moveTo>
                        <a:pt x="81" y="67"/>
                      </a:moveTo>
                      <a:lnTo>
                        <a:pt x="80" y="65"/>
                      </a:lnTo>
                      <a:lnTo>
                        <a:pt x="25" y="0"/>
                      </a:lnTo>
                      <a:lnTo>
                        <a:pt x="0" y="22"/>
                      </a:lnTo>
                      <a:lnTo>
                        <a:pt x="55" y="87"/>
                      </a:lnTo>
                      <a:lnTo>
                        <a:pt x="54" y="84"/>
                      </a:lnTo>
                      <a:lnTo>
                        <a:pt x="81" y="67"/>
                      </a:lnTo>
                      <a:close/>
                    </a:path>
                  </a:pathLst>
                </a:custGeom>
                <a:solidFill>
                  <a:srgbClr val="000000"/>
                </a:solidFill>
                <a:ln w="9525">
                  <a:noFill/>
                  <a:round/>
                  <a:headEnd/>
                  <a:tailEnd/>
                </a:ln>
              </p:spPr>
              <p:txBody>
                <a:bodyPr>
                  <a:prstTxWarp prst="textNoShape">
                    <a:avLst/>
                  </a:prstTxWarp>
                </a:bodyPr>
                <a:lstStyle/>
                <a:p>
                  <a:endParaRPr lang="en-US"/>
                </a:p>
              </p:txBody>
            </p:sp>
            <p:sp>
              <p:nvSpPr>
                <p:cNvPr id="62742" name="Freeform 323"/>
                <p:cNvSpPr>
                  <a:spLocks/>
                </p:cNvSpPr>
                <p:nvPr/>
              </p:nvSpPr>
              <p:spPr bwMode="auto">
                <a:xfrm>
                  <a:off x="3312" y="4866"/>
                  <a:ext cx="13" cy="13"/>
                </a:xfrm>
                <a:custGeom>
                  <a:avLst/>
                  <a:gdLst>
                    <a:gd name="T0" fmla="*/ 0 w 50"/>
                    <a:gd name="T1" fmla="*/ 0 h 53"/>
                    <a:gd name="T2" fmla="*/ 0 w 50"/>
                    <a:gd name="T3" fmla="*/ 0 h 53"/>
                    <a:gd name="T4" fmla="*/ 0 w 50"/>
                    <a:gd name="T5" fmla="*/ 0 h 53"/>
                    <a:gd name="T6" fmla="*/ 0 w 50"/>
                    <a:gd name="T7" fmla="*/ 0 h 53"/>
                    <a:gd name="T8" fmla="*/ 0 w 50"/>
                    <a:gd name="T9" fmla="*/ 0 h 53"/>
                    <a:gd name="T10" fmla="*/ 0 w 50"/>
                    <a:gd name="T11" fmla="*/ 0 h 53"/>
                    <a:gd name="T12" fmla="*/ 0 w 50"/>
                    <a:gd name="T13" fmla="*/ 0 h 53"/>
                    <a:gd name="T14" fmla="*/ 0 60000 65536"/>
                    <a:gd name="T15" fmla="*/ 0 60000 65536"/>
                    <a:gd name="T16" fmla="*/ 0 60000 65536"/>
                    <a:gd name="T17" fmla="*/ 0 60000 65536"/>
                    <a:gd name="T18" fmla="*/ 0 60000 65536"/>
                    <a:gd name="T19" fmla="*/ 0 60000 65536"/>
                    <a:gd name="T20" fmla="*/ 0 60000 65536"/>
                    <a:gd name="T21" fmla="*/ 0 w 50"/>
                    <a:gd name="T22" fmla="*/ 0 h 53"/>
                    <a:gd name="T23" fmla="*/ 50 w 50"/>
                    <a:gd name="T24" fmla="*/ 53 h 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53">
                      <a:moveTo>
                        <a:pt x="50" y="38"/>
                      </a:moveTo>
                      <a:lnTo>
                        <a:pt x="49" y="36"/>
                      </a:lnTo>
                      <a:lnTo>
                        <a:pt x="27" y="0"/>
                      </a:lnTo>
                      <a:lnTo>
                        <a:pt x="0" y="17"/>
                      </a:lnTo>
                      <a:lnTo>
                        <a:pt x="22" y="53"/>
                      </a:lnTo>
                      <a:lnTo>
                        <a:pt x="21" y="50"/>
                      </a:lnTo>
                      <a:lnTo>
                        <a:pt x="50" y="38"/>
                      </a:lnTo>
                      <a:close/>
                    </a:path>
                  </a:pathLst>
                </a:custGeom>
                <a:solidFill>
                  <a:srgbClr val="000000"/>
                </a:solidFill>
                <a:ln w="9525">
                  <a:noFill/>
                  <a:round/>
                  <a:headEnd/>
                  <a:tailEnd/>
                </a:ln>
              </p:spPr>
              <p:txBody>
                <a:bodyPr>
                  <a:prstTxWarp prst="textNoShape">
                    <a:avLst/>
                  </a:prstTxWarp>
                </a:bodyPr>
                <a:lstStyle/>
                <a:p>
                  <a:endParaRPr lang="en-US"/>
                </a:p>
              </p:txBody>
            </p:sp>
            <p:sp>
              <p:nvSpPr>
                <p:cNvPr id="62743" name="Freeform 324"/>
                <p:cNvSpPr>
                  <a:spLocks/>
                </p:cNvSpPr>
                <p:nvPr/>
              </p:nvSpPr>
              <p:spPr bwMode="auto">
                <a:xfrm>
                  <a:off x="3318" y="4875"/>
                  <a:ext cx="12" cy="13"/>
                </a:xfrm>
                <a:custGeom>
                  <a:avLst/>
                  <a:gdLst>
                    <a:gd name="T0" fmla="*/ 0 w 49"/>
                    <a:gd name="T1" fmla="*/ 0 h 51"/>
                    <a:gd name="T2" fmla="*/ 0 w 49"/>
                    <a:gd name="T3" fmla="*/ 0 h 51"/>
                    <a:gd name="T4" fmla="*/ 0 w 49"/>
                    <a:gd name="T5" fmla="*/ 0 h 51"/>
                    <a:gd name="T6" fmla="*/ 0 w 49"/>
                    <a:gd name="T7" fmla="*/ 0 h 51"/>
                    <a:gd name="T8" fmla="*/ 0 w 49"/>
                    <a:gd name="T9" fmla="*/ 0 h 51"/>
                    <a:gd name="T10" fmla="*/ 0 w 49"/>
                    <a:gd name="T11" fmla="*/ 0 h 51"/>
                    <a:gd name="T12" fmla="*/ 0 w 49"/>
                    <a:gd name="T13" fmla="*/ 0 h 51"/>
                    <a:gd name="T14" fmla="*/ 0 60000 65536"/>
                    <a:gd name="T15" fmla="*/ 0 60000 65536"/>
                    <a:gd name="T16" fmla="*/ 0 60000 65536"/>
                    <a:gd name="T17" fmla="*/ 0 60000 65536"/>
                    <a:gd name="T18" fmla="*/ 0 60000 65536"/>
                    <a:gd name="T19" fmla="*/ 0 60000 65536"/>
                    <a:gd name="T20" fmla="*/ 0 60000 65536"/>
                    <a:gd name="T21" fmla="*/ 0 w 49"/>
                    <a:gd name="T22" fmla="*/ 0 h 51"/>
                    <a:gd name="T23" fmla="*/ 49 w 49"/>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51">
                      <a:moveTo>
                        <a:pt x="49" y="40"/>
                      </a:moveTo>
                      <a:lnTo>
                        <a:pt x="47" y="39"/>
                      </a:lnTo>
                      <a:lnTo>
                        <a:pt x="29" y="0"/>
                      </a:lnTo>
                      <a:lnTo>
                        <a:pt x="0" y="12"/>
                      </a:lnTo>
                      <a:lnTo>
                        <a:pt x="18" y="51"/>
                      </a:lnTo>
                      <a:lnTo>
                        <a:pt x="17" y="50"/>
                      </a:lnTo>
                      <a:lnTo>
                        <a:pt x="49" y="40"/>
                      </a:lnTo>
                      <a:close/>
                    </a:path>
                  </a:pathLst>
                </a:custGeom>
                <a:solidFill>
                  <a:srgbClr val="000000"/>
                </a:solidFill>
                <a:ln w="9525">
                  <a:noFill/>
                  <a:round/>
                  <a:headEnd/>
                  <a:tailEnd/>
                </a:ln>
              </p:spPr>
              <p:txBody>
                <a:bodyPr>
                  <a:prstTxWarp prst="textNoShape">
                    <a:avLst/>
                  </a:prstTxWarp>
                </a:bodyPr>
                <a:lstStyle/>
                <a:p>
                  <a:endParaRPr lang="en-US"/>
                </a:p>
              </p:txBody>
            </p:sp>
            <p:sp>
              <p:nvSpPr>
                <p:cNvPr id="62744" name="Freeform 325"/>
                <p:cNvSpPr>
                  <a:spLocks/>
                </p:cNvSpPr>
                <p:nvPr/>
              </p:nvSpPr>
              <p:spPr bwMode="auto">
                <a:xfrm>
                  <a:off x="3322" y="4885"/>
                  <a:ext cx="12" cy="13"/>
                </a:xfrm>
                <a:custGeom>
                  <a:avLst/>
                  <a:gdLst>
                    <a:gd name="T0" fmla="*/ 0 w 46"/>
                    <a:gd name="T1" fmla="*/ 0 h 50"/>
                    <a:gd name="T2" fmla="*/ 0 w 46"/>
                    <a:gd name="T3" fmla="*/ 0 h 50"/>
                    <a:gd name="T4" fmla="*/ 0 w 46"/>
                    <a:gd name="T5" fmla="*/ 0 h 50"/>
                    <a:gd name="T6" fmla="*/ 0 w 46"/>
                    <a:gd name="T7" fmla="*/ 0 h 50"/>
                    <a:gd name="T8" fmla="*/ 0 w 46"/>
                    <a:gd name="T9" fmla="*/ 0 h 50"/>
                    <a:gd name="T10" fmla="*/ 0 w 46"/>
                    <a:gd name="T11" fmla="*/ 0 h 50"/>
                    <a:gd name="T12" fmla="*/ 0 w 46"/>
                    <a:gd name="T13" fmla="*/ 0 h 50"/>
                    <a:gd name="T14" fmla="*/ 0 60000 65536"/>
                    <a:gd name="T15" fmla="*/ 0 60000 65536"/>
                    <a:gd name="T16" fmla="*/ 0 60000 65536"/>
                    <a:gd name="T17" fmla="*/ 0 60000 65536"/>
                    <a:gd name="T18" fmla="*/ 0 60000 65536"/>
                    <a:gd name="T19" fmla="*/ 0 60000 65536"/>
                    <a:gd name="T20" fmla="*/ 0 60000 65536"/>
                    <a:gd name="T21" fmla="*/ 0 w 46"/>
                    <a:gd name="T22" fmla="*/ 0 h 50"/>
                    <a:gd name="T23" fmla="*/ 46 w 46"/>
                    <a:gd name="T24" fmla="*/ 50 h 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50">
                      <a:moveTo>
                        <a:pt x="46" y="42"/>
                      </a:moveTo>
                      <a:lnTo>
                        <a:pt x="46" y="41"/>
                      </a:lnTo>
                      <a:lnTo>
                        <a:pt x="32" y="0"/>
                      </a:lnTo>
                      <a:lnTo>
                        <a:pt x="0" y="10"/>
                      </a:lnTo>
                      <a:lnTo>
                        <a:pt x="14" y="50"/>
                      </a:lnTo>
                      <a:lnTo>
                        <a:pt x="14" y="49"/>
                      </a:lnTo>
                      <a:lnTo>
                        <a:pt x="46" y="42"/>
                      </a:lnTo>
                      <a:close/>
                    </a:path>
                  </a:pathLst>
                </a:custGeom>
                <a:solidFill>
                  <a:srgbClr val="000000"/>
                </a:solidFill>
                <a:ln w="9525">
                  <a:noFill/>
                  <a:round/>
                  <a:headEnd/>
                  <a:tailEnd/>
                </a:ln>
              </p:spPr>
              <p:txBody>
                <a:bodyPr>
                  <a:prstTxWarp prst="textNoShape">
                    <a:avLst/>
                  </a:prstTxWarp>
                </a:bodyPr>
                <a:lstStyle/>
                <a:p>
                  <a:endParaRPr lang="en-US"/>
                </a:p>
              </p:txBody>
            </p:sp>
            <p:sp>
              <p:nvSpPr>
                <p:cNvPr id="62745" name="Freeform 326"/>
                <p:cNvSpPr>
                  <a:spLocks/>
                </p:cNvSpPr>
                <p:nvPr/>
              </p:nvSpPr>
              <p:spPr bwMode="auto">
                <a:xfrm>
                  <a:off x="3326" y="4896"/>
                  <a:ext cx="10" cy="12"/>
                </a:xfrm>
                <a:custGeom>
                  <a:avLst/>
                  <a:gdLst>
                    <a:gd name="T0" fmla="*/ 0 w 43"/>
                    <a:gd name="T1" fmla="*/ 0 h 50"/>
                    <a:gd name="T2" fmla="*/ 0 w 43"/>
                    <a:gd name="T3" fmla="*/ 0 h 50"/>
                    <a:gd name="T4" fmla="*/ 0 w 43"/>
                    <a:gd name="T5" fmla="*/ 0 h 50"/>
                    <a:gd name="T6" fmla="*/ 0 w 43"/>
                    <a:gd name="T7" fmla="*/ 0 h 50"/>
                    <a:gd name="T8" fmla="*/ 0 w 43"/>
                    <a:gd name="T9" fmla="*/ 0 h 50"/>
                    <a:gd name="T10" fmla="*/ 0 w 43"/>
                    <a:gd name="T11" fmla="*/ 0 h 50"/>
                    <a:gd name="T12" fmla="*/ 0 w 43"/>
                    <a:gd name="T13" fmla="*/ 0 h 50"/>
                    <a:gd name="T14" fmla="*/ 0 60000 65536"/>
                    <a:gd name="T15" fmla="*/ 0 60000 65536"/>
                    <a:gd name="T16" fmla="*/ 0 60000 65536"/>
                    <a:gd name="T17" fmla="*/ 0 60000 65536"/>
                    <a:gd name="T18" fmla="*/ 0 60000 65536"/>
                    <a:gd name="T19" fmla="*/ 0 60000 65536"/>
                    <a:gd name="T20" fmla="*/ 0 60000 65536"/>
                    <a:gd name="T21" fmla="*/ 0 w 43"/>
                    <a:gd name="T22" fmla="*/ 0 h 50"/>
                    <a:gd name="T23" fmla="*/ 43 w 43"/>
                    <a:gd name="T24" fmla="*/ 50 h 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50">
                      <a:moveTo>
                        <a:pt x="43" y="45"/>
                      </a:moveTo>
                      <a:lnTo>
                        <a:pt x="43" y="43"/>
                      </a:lnTo>
                      <a:lnTo>
                        <a:pt x="32" y="0"/>
                      </a:lnTo>
                      <a:lnTo>
                        <a:pt x="0" y="7"/>
                      </a:lnTo>
                      <a:lnTo>
                        <a:pt x="11" y="50"/>
                      </a:lnTo>
                      <a:lnTo>
                        <a:pt x="11" y="47"/>
                      </a:lnTo>
                      <a:lnTo>
                        <a:pt x="43" y="45"/>
                      </a:lnTo>
                      <a:close/>
                    </a:path>
                  </a:pathLst>
                </a:custGeom>
                <a:solidFill>
                  <a:srgbClr val="000000"/>
                </a:solidFill>
                <a:ln w="9525">
                  <a:noFill/>
                  <a:round/>
                  <a:headEnd/>
                  <a:tailEnd/>
                </a:ln>
              </p:spPr>
              <p:txBody>
                <a:bodyPr>
                  <a:prstTxWarp prst="textNoShape">
                    <a:avLst/>
                  </a:prstTxWarp>
                </a:bodyPr>
                <a:lstStyle/>
                <a:p>
                  <a:endParaRPr lang="en-US"/>
                </a:p>
              </p:txBody>
            </p:sp>
            <p:sp>
              <p:nvSpPr>
                <p:cNvPr id="62746" name="Freeform 327"/>
                <p:cNvSpPr>
                  <a:spLocks/>
                </p:cNvSpPr>
                <p:nvPr/>
              </p:nvSpPr>
              <p:spPr bwMode="auto">
                <a:xfrm>
                  <a:off x="3328" y="4907"/>
                  <a:ext cx="10" cy="12"/>
                </a:xfrm>
                <a:custGeom>
                  <a:avLst/>
                  <a:gdLst>
                    <a:gd name="T0" fmla="*/ 0 w 38"/>
                    <a:gd name="T1" fmla="*/ 0 h 46"/>
                    <a:gd name="T2" fmla="*/ 0 w 38"/>
                    <a:gd name="T3" fmla="*/ 0 h 46"/>
                    <a:gd name="T4" fmla="*/ 0 w 38"/>
                    <a:gd name="T5" fmla="*/ 0 h 46"/>
                    <a:gd name="T6" fmla="*/ 0 w 38"/>
                    <a:gd name="T7" fmla="*/ 0 h 46"/>
                    <a:gd name="T8" fmla="*/ 0 w 38"/>
                    <a:gd name="T9" fmla="*/ 0 h 46"/>
                    <a:gd name="T10" fmla="*/ 0 w 38"/>
                    <a:gd name="T11" fmla="*/ 0 h 46"/>
                    <a:gd name="T12" fmla="*/ 0 w 38"/>
                    <a:gd name="T13" fmla="*/ 0 h 46"/>
                    <a:gd name="T14" fmla="*/ 0 60000 65536"/>
                    <a:gd name="T15" fmla="*/ 0 60000 65536"/>
                    <a:gd name="T16" fmla="*/ 0 60000 65536"/>
                    <a:gd name="T17" fmla="*/ 0 60000 65536"/>
                    <a:gd name="T18" fmla="*/ 0 60000 65536"/>
                    <a:gd name="T19" fmla="*/ 0 60000 65536"/>
                    <a:gd name="T20" fmla="*/ 0 60000 65536"/>
                    <a:gd name="T21" fmla="*/ 0 w 38"/>
                    <a:gd name="T22" fmla="*/ 0 h 46"/>
                    <a:gd name="T23" fmla="*/ 38 w 38"/>
                    <a:gd name="T24" fmla="*/ 46 h 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46">
                      <a:moveTo>
                        <a:pt x="38" y="45"/>
                      </a:moveTo>
                      <a:lnTo>
                        <a:pt x="38" y="44"/>
                      </a:lnTo>
                      <a:lnTo>
                        <a:pt x="32" y="0"/>
                      </a:lnTo>
                      <a:lnTo>
                        <a:pt x="0" y="2"/>
                      </a:lnTo>
                      <a:lnTo>
                        <a:pt x="7" y="46"/>
                      </a:lnTo>
                      <a:lnTo>
                        <a:pt x="7" y="45"/>
                      </a:lnTo>
                      <a:lnTo>
                        <a:pt x="38" y="45"/>
                      </a:lnTo>
                      <a:close/>
                    </a:path>
                  </a:pathLst>
                </a:custGeom>
                <a:solidFill>
                  <a:srgbClr val="000000"/>
                </a:solidFill>
                <a:ln w="9525">
                  <a:noFill/>
                  <a:round/>
                  <a:headEnd/>
                  <a:tailEnd/>
                </a:ln>
              </p:spPr>
              <p:txBody>
                <a:bodyPr>
                  <a:prstTxWarp prst="textNoShape">
                    <a:avLst/>
                  </a:prstTxWarp>
                </a:bodyPr>
                <a:lstStyle/>
                <a:p>
                  <a:endParaRPr lang="en-US"/>
                </a:p>
              </p:txBody>
            </p:sp>
            <p:sp>
              <p:nvSpPr>
                <p:cNvPr id="62747" name="Freeform 328"/>
                <p:cNvSpPr>
                  <a:spLocks/>
                </p:cNvSpPr>
                <p:nvPr/>
              </p:nvSpPr>
              <p:spPr bwMode="auto">
                <a:xfrm>
                  <a:off x="3330" y="4918"/>
                  <a:ext cx="8" cy="11"/>
                </a:xfrm>
                <a:custGeom>
                  <a:avLst/>
                  <a:gdLst>
                    <a:gd name="T0" fmla="*/ 0 w 34"/>
                    <a:gd name="T1" fmla="*/ 0 h 43"/>
                    <a:gd name="T2" fmla="*/ 0 w 34"/>
                    <a:gd name="T3" fmla="*/ 0 h 43"/>
                    <a:gd name="T4" fmla="*/ 0 w 34"/>
                    <a:gd name="T5" fmla="*/ 0 h 43"/>
                    <a:gd name="T6" fmla="*/ 0 w 34"/>
                    <a:gd name="T7" fmla="*/ 0 h 43"/>
                    <a:gd name="T8" fmla="*/ 0 w 34"/>
                    <a:gd name="T9" fmla="*/ 0 h 43"/>
                    <a:gd name="T10" fmla="*/ 0 w 34"/>
                    <a:gd name="T11" fmla="*/ 0 h 43"/>
                    <a:gd name="T12" fmla="*/ 0 w 34"/>
                    <a:gd name="T13" fmla="*/ 0 h 43"/>
                    <a:gd name="T14" fmla="*/ 0 60000 65536"/>
                    <a:gd name="T15" fmla="*/ 0 60000 65536"/>
                    <a:gd name="T16" fmla="*/ 0 60000 65536"/>
                    <a:gd name="T17" fmla="*/ 0 60000 65536"/>
                    <a:gd name="T18" fmla="*/ 0 60000 65536"/>
                    <a:gd name="T19" fmla="*/ 0 60000 65536"/>
                    <a:gd name="T20" fmla="*/ 0 60000 65536"/>
                    <a:gd name="T21" fmla="*/ 0 w 34"/>
                    <a:gd name="T22" fmla="*/ 0 h 43"/>
                    <a:gd name="T23" fmla="*/ 34 w 34"/>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43">
                      <a:moveTo>
                        <a:pt x="34" y="43"/>
                      </a:moveTo>
                      <a:lnTo>
                        <a:pt x="34" y="43"/>
                      </a:lnTo>
                      <a:lnTo>
                        <a:pt x="31" y="0"/>
                      </a:lnTo>
                      <a:lnTo>
                        <a:pt x="0" y="0"/>
                      </a:lnTo>
                      <a:lnTo>
                        <a:pt x="2" y="43"/>
                      </a:lnTo>
                      <a:lnTo>
                        <a:pt x="34" y="43"/>
                      </a:lnTo>
                      <a:close/>
                    </a:path>
                  </a:pathLst>
                </a:custGeom>
                <a:solidFill>
                  <a:srgbClr val="000000"/>
                </a:solidFill>
                <a:ln w="9525">
                  <a:noFill/>
                  <a:round/>
                  <a:headEnd/>
                  <a:tailEnd/>
                </a:ln>
              </p:spPr>
              <p:txBody>
                <a:bodyPr>
                  <a:prstTxWarp prst="textNoShape">
                    <a:avLst/>
                  </a:prstTxWarp>
                </a:bodyPr>
                <a:lstStyle/>
                <a:p>
                  <a:endParaRPr lang="en-US"/>
                </a:p>
              </p:txBody>
            </p:sp>
            <p:sp>
              <p:nvSpPr>
                <p:cNvPr id="62748" name="Freeform 329"/>
                <p:cNvSpPr>
                  <a:spLocks/>
                </p:cNvSpPr>
                <p:nvPr/>
              </p:nvSpPr>
              <p:spPr bwMode="auto">
                <a:xfrm>
                  <a:off x="3330" y="4929"/>
                  <a:ext cx="8" cy="11"/>
                </a:xfrm>
                <a:custGeom>
                  <a:avLst/>
                  <a:gdLst>
                    <a:gd name="T0" fmla="*/ 0 w 34"/>
                    <a:gd name="T1" fmla="*/ 0 h 45"/>
                    <a:gd name="T2" fmla="*/ 0 w 34"/>
                    <a:gd name="T3" fmla="*/ 0 h 45"/>
                    <a:gd name="T4" fmla="*/ 0 w 34"/>
                    <a:gd name="T5" fmla="*/ 0 h 45"/>
                    <a:gd name="T6" fmla="*/ 0 w 34"/>
                    <a:gd name="T7" fmla="*/ 0 h 45"/>
                    <a:gd name="T8" fmla="*/ 0 w 34"/>
                    <a:gd name="T9" fmla="*/ 0 h 45"/>
                    <a:gd name="T10" fmla="*/ 0 w 34"/>
                    <a:gd name="T11" fmla="*/ 0 h 45"/>
                    <a:gd name="T12" fmla="*/ 0 w 34"/>
                    <a:gd name="T13" fmla="*/ 0 h 45"/>
                    <a:gd name="T14" fmla="*/ 0 60000 65536"/>
                    <a:gd name="T15" fmla="*/ 0 60000 65536"/>
                    <a:gd name="T16" fmla="*/ 0 60000 65536"/>
                    <a:gd name="T17" fmla="*/ 0 60000 65536"/>
                    <a:gd name="T18" fmla="*/ 0 60000 65536"/>
                    <a:gd name="T19" fmla="*/ 0 60000 65536"/>
                    <a:gd name="T20" fmla="*/ 0 60000 65536"/>
                    <a:gd name="T21" fmla="*/ 0 w 34"/>
                    <a:gd name="T22" fmla="*/ 0 h 45"/>
                    <a:gd name="T23" fmla="*/ 34 w 34"/>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45">
                      <a:moveTo>
                        <a:pt x="31" y="45"/>
                      </a:moveTo>
                      <a:lnTo>
                        <a:pt x="31" y="44"/>
                      </a:lnTo>
                      <a:lnTo>
                        <a:pt x="34" y="0"/>
                      </a:lnTo>
                      <a:lnTo>
                        <a:pt x="2" y="0"/>
                      </a:lnTo>
                      <a:lnTo>
                        <a:pt x="0" y="44"/>
                      </a:lnTo>
                      <a:lnTo>
                        <a:pt x="0" y="43"/>
                      </a:lnTo>
                      <a:lnTo>
                        <a:pt x="31" y="45"/>
                      </a:lnTo>
                      <a:close/>
                    </a:path>
                  </a:pathLst>
                </a:custGeom>
                <a:solidFill>
                  <a:srgbClr val="000000"/>
                </a:solidFill>
                <a:ln w="9525">
                  <a:noFill/>
                  <a:round/>
                  <a:headEnd/>
                  <a:tailEnd/>
                </a:ln>
              </p:spPr>
              <p:txBody>
                <a:bodyPr>
                  <a:prstTxWarp prst="textNoShape">
                    <a:avLst/>
                  </a:prstTxWarp>
                </a:bodyPr>
                <a:lstStyle/>
                <a:p>
                  <a:endParaRPr lang="en-US"/>
                </a:p>
              </p:txBody>
            </p:sp>
            <p:sp>
              <p:nvSpPr>
                <p:cNvPr id="62749" name="Freeform 330"/>
                <p:cNvSpPr>
                  <a:spLocks/>
                </p:cNvSpPr>
                <p:nvPr/>
              </p:nvSpPr>
              <p:spPr bwMode="auto">
                <a:xfrm>
                  <a:off x="3328" y="4940"/>
                  <a:ext cx="10" cy="12"/>
                </a:xfrm>
                <a:custGeom>
                  <a:avLst/>
                  <a:gdLst>
                    <a:gd name="T0" fmla="*/ 0 w 38"/>
                    <a:gd name="T1" fmla="*/ 0 h 49"/>
                    <a:gd name="T2" fmla="*/ 0 w 38"/>
                    <a:gd name="T3" fmla="*/ 0 h 49"/>
                    <a:gd name="T4" fmla="*/ 0 w 38"/>
                    <a:gd name="T5" fmla="*/ 0 h 49"/>
                    <a:gd name="T6" fmla="*/ 0 w 38"/>
                    <a:gd name="T7" fmla="*/ 0 h 49"/>
                    <a:gd name="T8" fmla="*/ 0 w 38"/>
                    <a:gd name="T9" fmla="*/ 0 h 49"/>
                    <a:gd name="T10" fmla="*/ 0 w 38"/>
                    <a:gd name="T11" fmla="*/ 0 h 49"/>
                    <a:gd name="T12" fmla="*/ 0 w 38"/>
                    <a:gd name="T13" fmla="*/ 0 h 49"/>
                    <a:gd name="T14" fmla="*/ 0 60000 65536"/>
                    <a:gd name="T15" fmla="*/ 0 60000 65536"/>
                    <a:gd name="T16" fmla="*/ 0 60000 65536"/>
                    <a:gd name="T17" fmla="*/ 0 60000 65536"/>
                    <a:gd name="T18" fmla="*/ 0 60000 65536"/>
                    <a:gd name="T19" fmla="*/ 0 60000 65536"/>
                    <a:gd name="T20" fmla="*/ 0 60000 65536"/>
                    <a:gd name="T21" fmla="*/ 0 w 38"/>
                    <a:gd name="T22" fmla="*/ 0 h 49"/>
                    <a:gd name="T23" fmla="*/ 38 w 38"/>
                    <a:gd name="T24" fmla="*/ 49 h 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49">
                      <a:moveTo>
                        <a:pt x="32" y="49"/>
                      </a:moveTo>
                      <a:lnTo>
                        <a:pt x="32" y="46"/>
                      </a:lnTo>
                      <a:lnTo>
                        <a:pt x="38" y="2"/>
                      </a:lnTo>
                      <a:lnTo>
                        <a:pt x="7" y="0"/>
                      </a:lnTo>
                      <a:lnTo>
                        <a:pt x="0" y="44"/>
                      </a:lnTo>
                      <a:lnTo>
                        <a:pt x="0" y="41"/>
                      </a:lnTo>
                      <a:lnTo>
                        <a:pt x="32" y="49"/>
                      </a:lnTo>
                      <a:close/>
                    </a:path>
                  </a:pathLst>
                </a:custGeom>
                <a:solidFill>
                  <a:srgbClr val="000000"/>
                </a:solidFill>
                <a:ln w="9525">
                  <a:noFill/>
                  <a:round/>
                  <a:headEnd/>
                  <a:tailEnd/>
                </a:ln>
              </p:spPr>
              <p:txBody>
                <a:bodyPr>
                  <a:prstTxWarp prst="textNoShape">
                    <a:avLst/>
                  </a:prstTxWarp>
                </a:bodyPr>
                <a:lstStyle/>
                <a:p>
                  <a:endParaRPr lang="en-US"/>
                </a:p>
              </p:txBody>
            </p:sp>
            <p:sp>
              <p:nvSpPr>
                <p:cNvPr id="62750" name="Freeform 331"/>
                <p:cNvSpPr>
                  <a:spLocks/>
                </p:cNvSpPr>
                <p:nvPr/>
              </p:nvSpPr>
              <p:spPr bwMode="auto">
                <a:xfrm>
                  <a:off x="3326" y="4950"/>
                  <a:ext cx="10" cy="13"/>
                </a:xfrm>
                <a:custGeom>
                  <a:avLst/>
                  <a:gdLst>
                    <a:gd name="T0" fmla="*/ 0 w 43"/>
                    <a:gd name="T1" fmla="*/ 0 h 52"/>
                    <a:gd name="T2" fmla="*/ 0 w 43"/>
                    <a:gd name="T3" fmla="*/ 0 h 52"/>
                    <a:gd name="T4" fmla="*/ 0 w 43"/>
                    <a:gd name="T5" fmla="*/ 0 h 52"/>
                    <a:gd name="T6" fmla="*/ 0 w 43"/>
                    <a:gd name="T7" fmla="*/ 0 h 52"/>
                    <a:gd name="T8" fmla="*/ 0 w 43"/>
                    <a:gd name="T9" fmla="*/ 0 h 52"/>
                    <a:gd name="T10" fmla="*/ 0 w 43"/>
                    <a:gd name="T11" fmla="*/ 0 h 52"/>
                    <a:gd name="T12" fmla="*/ 0 w 43"/>
                    <a:gd name="T13" fmla="*/ 0 h 52"/>
                    <a:gd name="T14" fmla="*/ 0 60000 65536"/>
                    <a:gd name="T15" fmla="*/ 0 60000 65536"/>
                    <a:gd name="T16" fmla="*/ 0 60000 65536"/>
                    <a:gd name="T17" fmla="*/ 0 60000 65536"/>
                    <a:gd name="T18" fmla="*/ 0 60000 65536"/>
                    <a:gd name="T19" fmla="*/ 0 60000 65536"/>
                    <a:gd name="T20" fmla="*/ 0 60000 65536"/>
                    <a:gd name="T21" fmla="*/ 0 w 43"/>
                    <a:gd name="T22" fmla="*/ 0 h 52"/>
                    <a:gd name="T23" fmla="*/ 43 w 43"/>
                    <a:gd name="T24" fmla="*/ 52 h 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52">
                      <a:moveTo>
                        <a:pt x="32" y="52"/>
                      </a:moveTo>
                      <a:lnTo>
                        <a:pt x="32" y="50"/>
                      </a:lnTo>
                      <a:lnTo>
                        <a:pt x="43" y="8"/>
                      </a:lnTo>
                      <a:lnTo>
                        <a:pt x="11" y="0"/>
                      </a:lnTo>
                      <a:lnTo>
                        <a:pt x="0" y="43"/>
                      </a:lnTo>
                      <a:lnTo>
                        <a:pt x="0" y="42"/>
                      </a:lnTo>
                      <a:lnTo>
                        <a:pt x="32" y="52"/>
                      </a:lnTo>
                      <a:close/>
                    </a:path>
                  </a:pathLst>
                </a:custGeom>
                <a:solidFill>
                  <a:srgbClr val="000000"/>
                </a:solidFill>
                <a:ln w="9525">
                  <a:noFill/>
                  <a:round/>
                  <a:headEnd/>
                  <a:tailEnd/>
                </a:ln>
              </p:spPr>
              <p:txBody>
                <a:bodyPr>
                  <a:prstTxWarp prst="textNoShape">
                    <a:avLst/>
                  </a:prstTxWarp>
                </a:bodyPr>
                <a:lstStyle/>
                <a:p>
                  <a:endParaRPr lang="en-US"/>
                </a:p>
              </p:txBody>
            </p:sp>
            <p:sp>
              <p:nvSpPr>
                <p:cNvPr id="62751" name="Freeform 332"/>
                <p:cNvSpPr>
                  <a:spLocks/>
                </p:cNvSpPr>
                <p:nvPr/>
              </p:nvSpPr>
              <p:spPr bwMode="auto">
                <a:xfrm>
                  <a:off x="3322" y="4960"/>
                  <a:ext cx="12" cy="14"/>
                </a:xfrm>
                <a:custGeom>
                  <a:avLst/>
                  <a:gdLst>
                    <a:gd name="T0" fmla="*/ 0 w 46"/>
                    <a:gd name="T1" fmla="*/ 0 h 52"/>
                    <a:gd name="T2" fmla="*/ 0 w 46"/>
                    <a:gd name="T3" fmla="*/ 0 h 52"/>
                    <a:gd name="T4" fmla="*/ 0 w 46"/>
                    <a:gd name="T5" fmla="*/ 0 h 52"/>
                    <a:gd name="T6" fmla="*/ 0 w 46"/>
                    <a:gd name="T7" fmla="*/ 0 h 52"/>
                    <a:gd name="T8" fmla="*/ 0 w 46"/>
                    <a:gd name="T9" fmla="*/ 0 h 52"/>
                    <a:gd name="T10" fmla="*/ 0 w 46"/>
                    <a:gd name="T11" fmla="*/ 0 h 52"/>
                    <a:gd name="T12" fmla="*/ 0 w 46"/>
                    <a:gd name="T13" fmla="*/ 0 h 52"/>
                    <a:gd name="T14" fmla="*/ 0 60000 65536"/>
                    <a:gd name="T15" fmla="*/ 0 60000 65536"/>
                    <a:gd name="T16" fmla="*/ 0 60000 65536"/>
                    <a:gd name="T17" fmla="*/ 0 60000 65536"/>
                    <a:gd name="T18" fmla="*/ 0 60000 65536"/>
                    <a:gd name="T19" fmla="*/ 0 60000 65536"/>
                    <a:gd name="T20" fmla="*/ 0 60000 65536"/>
                    <a:gd name="T21" fmla="*/ 0 w 46"/>
                    <a:gd name="T22" fmla="*/ 0 h 52"/>
                    <a:gd name="T23" fmla="*/ 46 w 46"/>
                    <a:gd name="T24" fmla="*/ 52 h 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52">
                      <a:moveTo>
                        <a:pt x="30" y="52"/>
                      </a:moveTo>
                      <a:lnTo>
                        <a:pt x="32" y="50"/>
                      </a:lnTo>
                      <a:lnTo>
                        <a:pt x="46" y="10"/>
                      </a:lnTo>
                      <a:lnTo>
                        <a:pt x="14" y="0"/>
                      </a:lnTo>
                      <a:lnTo>
                        <a:pt x="0" y="40"/>
                      </a:lnTo>
                      <a:lnTo>
                        <a:pt x="1" y="38"/>
                      </a:lnTo>
                      <a:lnTo>
                        <a:pt x="30" y="52"/>
                      </a:lnTo>
                      <a:close/>
                    </a:path>
                  </a:pathLst>
                </a:custGeom>
                <a:solidFill>
                  <a:srgbClr val="000000"/>
                </a:solidFill>
                <a:ln w="9525">
                  <a:noFill/>
                  <a:round/>
                  <a:headEnd/>
                  <a:tailEnd/>
                </a:ln>
              </p:spPr>
              <p:txBody>
                <a:bodyPr>
                  <a:prstTxWarp prst="textNoShape">
                    <a:avLst/>
                  </a:prstTxWarp>
                </a:bodyPr>
                <a:lstStyle/>
                <a:p>
                  <a:endParaRPr lang="en-US"/>
                </a:p>
              </p:txBody>
            </p:sp>
            <p:sp>
              <p:nvSpPr>
                <p:cNvPr id="62752" name="Freeform 333"/>
                <p:cNvSpPr>
                  <a:spLocks/>
                </p:cNvSpPr>
                <p:nvPr/>
              </p:nvSpPr>
              <p:spPr bwMode="auto">
                <a:xfrm>
                  <a:off x="3318" y="4970"/>
                  <a:ext cx="12" cy="13"/>
                </a:xfrm>
                <a:custGeom>
                  <a:avLst/>
                  <a:gdLst>
                    <a:gd name="T0" fmla="*/ 0 w 47"/>
                    <a:gd name="T1" fmla="*/ 0 h 53"/>
                    <a:gd name="T2" fmla="*/ 0 w 47"/>
                    <a:gd name="T3" fmla="*/ 0 h 53"/>
                    <a:gd name="T4" fmla="*/ 0 w 47"/>
                    <a:gd name="T5" fmla="*/ 0 h 53"/>
                    <a:gd name="T6" fmla="*/ 0 w 47"/>
                    <a:gd name="T7" fmla="*/ 0 h 53"/>
                    <a:gd name="T8" fmla="*/ 0 w 47"/>
                    <a:gd name="T9" fmla="*/ 0 h 53"/>
                    <a:gd name="T10" fmla="*/ 0 w 47"/>
                    <a:gd name="T11" fmla="*/ 0 h 53"/>
                    <a:gd name="T12" fmla="*/ 0 w 47"/>
                    <a:gd name="T13" fmla="*/ 0 h 53"/>
                    <a:gd name="T14" fmla="*/ 0 60000 65536"/>
                    <a:gd name="T15" fmla="*/ 0 60000 65536"/>
                    <a:gd name="T16" fmla="*/ 0 60000 65536"/>
                    <a:gd name="T17" fmla="*/ 0 60000 65536"/>
                    <a:gd name="T18" fmla="*/ 0 60000 65536"/>
                    <a:gd name="T19" fmla="*/ 0 60000 65536"/>
                    <a:gd name="T20" fmla="*/ 0 60000 65536"/>
                    <a:gd name="T21" fmla="*/ 0 w 47"/>
                    <a:gd name="T22" fmla="*/ 0 h 53"/>
                    <a:gd name="T23" fmla="*/ 47 w 47"/>
                    <a:gd name="T24" fmla="*/ 53 h 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53">
                      <a:moveTo>
                        <a:pt x="28" y="53"/>
                      </a:moveTo>
                      <a:lnTo>
                        <a:pt x="29" y="52"/>
                      </a:lnTo>
                      <a:lnTo>
                        <a:pt x="47" y="14"/>
                      </a:lnTo>
                      <a:lnTo>
                        <a:pt x="18" y="0"/>
                      </a:lnTo>
                      <a:lnTo>
                        <a:pt x="0" y="38"/>
                      </a:lnTo>
                      <a:lnTo>
                        <a:pt x="1" y="36"/>
                      </a:lnTo>
                      <a:lnTo>
                        <a:pt x="28" y="53"/>
                      </a:lnTo>
                      <a:close/>
                    </a:path>
                  </a:pathLst>
                </a:custGeom>
                <a:solidFill>
                  <a:srgbClr val="000000"/>
                </a:solidFill>
                <a:ln w="9525">
                  <a:noFill/>
                  <a:round/>
                  <a:headEnd/>
                  <a:tailEnd/>
                </a:ln>
              </p:spPr>
              <p:txBody>
                <a:bodyPr>
                  <a:prstTxWarp prst="textNoShape">
                    <a:avLst/>
                  </a:prstTxWarp>
                </a:bodyPr>
                <a:lstStyle/>
                <a:p>
                  <a:endParaRPr lang="en-US"/>
                </a:p>
              </p:txBody>
            </p:sp>
            <p:sp>
              <p:nvSpPr>
                <p:cNvPr id="62753" name="Freeform 334"/>
                <p:cNvSpPr>
                  <a:spLocks/>
                </p:cNvSpPr>
                <p:nvPr/>
              </p:nvSpPr>
              <p:spPr bwMode="auto">
                <a:xfrm>
                  <a:off x="3312" y="4979"/>
                  <a:ext cx="13" cy="14"/>
                </a:xfrm>
                <a:custGeom>
                  <a:avLst/>
                  <a:gdLst>
                    <a:gd name="T0" fmla="*/ 0 w 49"/>
                    <a:gd name="T1" fmla="*/ 0 h 55"/>
                    <a:gd name="T2" fmla="*/ 0 w 49"/>
                    <a:gd name="T3" fmla="*/ 0 h 55"/>
                    <a:gd name="T4" fmla="*/ 0 w 49"/>
                    <a:gd name="T5" fmla="*/ 0 h 55"/>
                    <a:gd name="T6" fmla="*/ 0 w 49"/>
                    <a:gd name="T7" fmla="*/ 0 h 55"/>
                    <a:gd name="T8" fmla="*/ 0 w 49"/>
                    <a:gd name="T9" fmla="*/ 0 h 55"/>
                    <a:gd name="T10" fmla="*/ 0 w 49"/>
                    <a:gd name="T11" fmla="*/ 0 h 55"/>
                    <a:gd name="T12" fmla="*/ 0 w 49"/>
                    <a:gd name="T13" fmla="*/ 0 h 55"/>
                    <a:gd name="T14" fmla="*/ 0 60000 65536"/>
                    <a:gd name="T15" fmla="*/ 0 60000 65536"/>
                    <a:gd name="T16" fmla="*/ 0 60000 65536"/>
                    <a:gd name="T17" fmla="*/ 0 60000 65536"/>
                    <a:gd name="T18" fmla="*/ 0 60000 65536"/>
                    <a:gd name="T19" fmla="*/ 0 60000 65536"/>
                    <a:gd name="T20" fmla="*/ 0 60000 65536"/>
                    <a:gd name="T21" fmla="*/ 0 w 49"/>
                    <a:gd name="T22" fmla="*/ 0 h 55"/>
                    <a:gd name="T23" fmla="*/ 49 w 49"/>
                    <a:gd name="T24" fmla="*/ 55 h 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55">
                      <a:moveTo>
                        <a:pt x="26" y="55"/>
                      </a:moveTo>
                      <a:lnTo>
                        <a:pt x="27" y="54"/>
                      </a:lnTo>
                      <a:lnTo>
                        <a:pt x="49" y="17"/>
                      </a:lnTo>
                      <a:lnTo>
                        <a:pt x="22" y="0"/>
                      </a:lnTo>
                      <a:lnTo>
                        <a:pt x="0" y="37"/>
                      </a:lnTo>
                      <a:lnTo>
                        <a:pt x="1" y="36"/>
                      </a:lnTo>
                      <a:lnTo>
                        <a:pt x="26" y="55"/>
                      </a:lnTo>
                      <a:close/>
                    </a:path>
                  </a:pathLst>
                </a:custGeom>
                <a:solidFill>
                  <a:srgbClr val="000000"/>
                </a:solidFill>
                <a:ln w="9525">
                  <a:noFill/>
                  <a:round/>
                  <a:headEnd/>
                  <a:tailEnd/>
                </a:ln>
              </p:spPr>
              <p:txBody>
                <a:bodyPr>
                  <a:prstTxWarp prst="textNoShape">
                    <a:avLst/>
                  </a:prstTxWarp>
                </a:bodyPr>
                <a:lstStyle/>
                <a:p>
                  <a:endParaRPr lang="en-US"/>
                </a:p>
              </p:txBody>
            </p:sp>
            <p:sp>
              <p:nvSpPr>
                <p:cNvPr id="62754" name="Freeform 335"/>
                <p:cNvSpPr>
                  <a:spLocks/>
                </p:cNvSpPr>
                <p:nvPr/>
              </p:nvSpPr>
              <p:spPr bwMode="auto">
                <a:xfrm>
                  <a:off x="3299" y="4988"/>
                  <a:ext cx="20" cy="22"/>
                </a:xfrm>
                <a:custGeom>
                  <a:avLst/>
                  <a:gdLst>
                    <a:gd name="T0" fmla="*/ 0 w 80"/>
                    <a:gd name="T1" fmla="*/ 0 h 88"/>
                    <a:gd name="T2" fmla="*/ 0 w 80"/>
                    <a:gd name="T3" fmla="*/ 0 h 88"/>
                    <a:gd name="T4" fmla="*/ 0 w 80"/>
                    <a:gd name="T5" fmla="*/ 0 h 88"/>
                    <a:gd name="T6" fmla="*/ 0 w 80"/>
                    <a:gd name="T7" fmla="*/ 0 h 88"/>
                    <a:gd name="T8" fmla="*/ 0 w 80"/>
                    <a:gd name="T9" fmla="*/ 0 h 88"/>
                    <a:gd name="T10" fmla="*/ 0 w 80"/>
                    <a:gd name="T11" fmla="*/ 0 h 88"/>
                    <a:gd name="T12" fmla="*/ 0 w 80"/>
                    <a:gd name="T13" fmla="*/ 0 h 88"/>
                    <a:gd name="T14" fmla="*/ 0 w 80"/>
                    <a:gd name="T15" fmla="*/ 0 h 88"/>
                    <a:gd name="T16" fmla="*/ 0 w 80"/>
                    <a:gd name="T17" fmla="*/ 0 h 88"/>
                    <a:gd name="T18" fmla="*/ 0 w 80"/>
                    <a:gd name="T19" fmla="*/ 0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0"/>
                    <a:gd name="T31" fmla="*/ 0 h 88"/>
                    <a:gd name="T32" fmla="*/ 80 w 80"/>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0" h="88">
                      <a:moveTo>
                        <a:pt x="22" y="88"/>
                      </a:moveTo>
                      <a:lnTo>
                        <a:pt x="25" y="85"/>
                      </a:lnTo>
                      <a:lnTo>
                        <a:pt x="80" y="19"/>
                      </a:lnTo>
                      <a:lnTo>
                        <a:pt x="55" y="0"/>
                      </a:lnTo>
                      <a:lnTo>
                        <a:pt x="0" y="66"/>
                      </a:lnTo>
                      <a:lnTo>
                        <a:pt x="3" y="63"/>
                      </a:lnTo>
                      <a:lnTo>
                        <a:pt x="22" y="88"/>
                      </a:lnTo>
                      <a:lnTo>
                        <a:pt x="23" y="86"/>
                      </a:lnTo>
                      <a:lnTo>
                        <a:pt x="25" y="85"/>
                      </a:lnTo>
                      <a:lnTo>
                        <a:pt x="22" y="88"/>
                      </a:lnTo>
                      <a:close/>
                    </a:path>
                  </a:pathLst>
                </a:custGeom>
                <a:solidFill>
                  <a:srgbClr val="000000"/>
                </a:solidFill>
                <a:ln w="9525">
                  <a:noFill/>
                  <a:round/>
                  <a:headEnd/>
                  <a:tailEnd/>
                </a:ln>
              </p:spPr>
              <p:txBody>
                <a:bodyPr>
                  <a:prstTxWarp prst="textNoShape">
                    <a:avLst/>
                  </a:prstTxWarp>
                </a:bodyPr>
                <a:lstStyle/>
                <a:p>
                  <a:endParaRPr lang="en-US"/>
                </a:p>
              </p:txBody>
            </p:sp>
            <p:sp>
              <p:nvSpPr>
                <p:cNvPr id="62755" name="Freeform 336"/>
                <p:cNvSpPr>
                  <a:spLocks/>
                </p:cNvSpPr>
                <p:nvPr/>
              </p:nvSpPr>
              <p:spPr bwMode="auto">
                <a:xfrm>
                  <a:off x="3283" y="5004"/>
                  <a:ext cx="22" cy="20"/>
                </a:xfrm>
                <a:custGeom>
                  <a:avLst/>
                  <a:gdLst>
                    <a:gd name="T0" fmla="*/ 0 w 84"/>
                    <a:gd name="T1" fmla="*/ 0 h 80"/>
                    <a:gd name="T2" fmla="*/ 0 w 84"/>
                    <a:gd name="T3" fmla="*/ 0 h 80"/>
                    <a:gd name="T4" fmla="*/ 0 w 84"/>
                    <a:gd name="T5" fmla="*/ 0 h 80"/>
                    <a:gd name="T6" fmla="*/ 0 w 84"/>
                    <a:gd name="T7" fmla="*/ 0 h 80"/>
                    <a:gd name="T8" fmla="*/ 0 w 84"/>
                    <a:gd name="T9" fmla="*/ 0 h 80"/>
                    <a:gd name="T10" fmla="*/ 0 w 84"/>
                    <a:gd name="T11" fmla="*/ 0 h 80"/>
                    <a:gd name="T12" fmla="*/ 0 w 84"/>
                    <a:gd name="T13" fmla="*/ 0 h 80"/>
                    <a:gd name="T14" fmla="*/ 0 60000 65536"/>
                    <a:gd name="T15" fmla="*/ 0 60000 65536"/>
                    <a:gd name="T16" fmla="*/ 0 60000 65536"/>
                    <a:gd name="T17" fmla="*/ 0 60000 65536"/>
                    <a:gd name="T18" fmla="*/ 0 60000 65536"/>
                    <a:gd name="T19" fmla="*/ 0 60000 65536"/>
                    <a:gd name="T20" fmla="*/ 0 60000 65536"/>
                    <a:gd name="T21" fmla="*/ 0 w 84"/>
                    <a:gd name="T22" fmla="*/ 0 h 80"/>
                    <a:gd name="T23" fmla="*/ 84 w 84"/>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4" h="80">
                      <a:moveTo>
                        <a:pt x="18" y="80"/>
                      </a:moveTo>
                      <a:lnTo>
                        <a:pt x="19" y="78"/>
                      </a:lnTo>
                      <a:lnTo>
                        <a:pt x="84" y="25"/>
                      </a:lnTo>
                      <a:lnTo>
                        <a:pt x="65" y="0"/>
                      </a:lnTo>
                      <a:lnTo>
                        <a:pt x="0" y="54"/>
                      </a:lnTo>
                      <a:lnTo>
                        <a:pt x="1" y="53"/>
                      </a:lnTo>
                      <a:lnTo>
                        <a:pt x="18" y="80"/>
                      </a:lnTo>
                      <a:close/>
                    </a:path>
                  </a:pathLst>
                </a:custGeom>
                <a:solidFill>
                  <a:srgbClr val="000000"/>
                </a:solidFill>
                <a:ln w="9525">
                  <a:noFill/>
                  <a:round/>
                  <a:headEnd/>
                  <a:tailEnd/>
                </a:ln>
              </p:spPr>
              <p:txBody>
                <a:bodyPr>
                  <a:prstTxWarp prst="textNoShape">
                    <a:avLst/>
                  </a:prstTxWarp>
                </a:bodyPr>
                <a:lstStyle/>
                <a:p>
                  <a:endParaRPr lang="en-US"/>
                </a:p>
              </p:txBody>
            </p:sp>
            <p:sp>
              <p:nvSpPr>
                <p:cNvPr id="62756" name="Freeform 337"/>
                <p:cNvSpPr>
                  <a:spLocks/>
                </p:cNvSpPr>
                <p:nvPr/>
              </p:nvSpPr>
              <p:spPr bwMode="auto">
                <a:xfrm>
                  <a:off x="3275" y="5017"/>
                  <a:ext cx="13" cy="12"/>
                </a:xfrm>
                <a:custGeom>
                  <a:avLst/>
                  <a:gdLst>
                    <a:gd name="T0" fmla="*/ 0 w 54"/>
                    <a:gd name="T1" fmla="*/ 0 h 50"/>
                    <a:gd name="T2" fmla="*/ 0 w 54"/>
                    <a:gd name="T3" fmla="*/ 0 h 50"/>
                    <a:gd name="T4" fmla="*/ 0 w 54"/>
                    <a:gd name="T5" fmla="*/ 0 h 50"/>
                    <a:gd name="T6" fmla="*/ 0 w 54"/>
                    <a:gd name="T7" fmla="*/ 0 h 50"/>
                    <a:gd name="T8" fmla="*/ 0 w 54"/>
                    <a:gd name="T9" fmla="*/ 0 h 50"/>
                    <a:gd name="T10" fmla="*/ 0 w 54"/>
                    <a:gd name="T11" fmla="*/ 0 h 50"/>
                    <a:gd name="T12" fmla="*/ 0 w 54"/>
                    <a:gd name="T13" fmla="*/ 0 h 50"/>
                    <a:gd name="T14" fmla="*/ 0 60000 65536"/>
                    <a:gd name="T15" fmla="*/ 0 60000 65536"/>
                    <a:gd name="T16" fmla="*/ 0 60000 65536"/>
                    <a:gd name="T17" fmla="*/ 0 60000 65536"/>
                    <a:gd name="T18" fmla="*/ 0 60000 65536"/>
                    <a:gd name="T19" fmla="*/ 0 60000 65536"/>
                    <a:gd name="T20" fmla="*/ 0 60000 65536"/>
                    <a:gd name="T21" fmla="*/ 0 w 54"/>
                    <a:gd name="T22" fmla="*/ 0 h 50"/>
                    <a:gd name="T23" fmla="*/ 54 w 54"/>
                    <a:gd name="T24" fmla="*/ 50 h 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50">
                      <a:moveTo>
                        <a:pt x="15" y="50"/>
                      </a:moveTo>
                      <a:lnTo>
                        <a:pt x="18" y="49"/>
                      </a:lnTo>
                      <a:lnTo>
                        <a:pt x="54" y="27"/>
                      </a:lnTo>
                      <a:lnTo>
                        <a:pt x="37" y="0"/>
                      </a:lnTo>
                      <a:lnTo>
                        <a:pt x="0" y="22"/>
                      </a:lnTo>
                      <a:lnTo>
                        <a:pt x="3" y="21"/>
                      </a:lnTo>
                      <a:lnTo>
                        <a:pt x="15" y="50"/>
                      </a:lnTo>
                      <a:close/>
                    </a:path>
                  </a:pathLst>
                </a:custGeom>
                <a:solidFill>
                  <a:srgbClr val="000000"/>
                </a:solidFill>
                <a:ln w="9525">
                  <a:noFill/>
                  <a:round/>
                  <a:headEnd/>
                  <a:tailEnd/>
                </a:ln>
              </p:spPr>
              <p:txBody>
                <a:bodyPr>
                  <a:prstTxWarp prst="textNoShape">
                    <a:avLst/>
                  </a:prstTxWarp>
                </a:bodyPr>
                <a:lstStyle/>
                <a:p>
                  <a:endParaRPr lang="en-US"/>
                </a:p>
              </p:txBody>
            </p:sp>
            <p:sp>
              <p:nvSpPr>
                <p:cNvPr id="62757" name="Freeform 338"/>
                <p:cNvSpPr>
                  <a:spLocks/>
                </p:cNvSpPr>
                <p:nvPr/>
              </p:nvSpPr>
              <p:spPr bwMode="auto">
                <a:xfrm>
                  <a:off x="3265" y="5022"/>
                  <a:ext cx="13" cy="12"/>
                </a:xfrm>
                <a:custGeom>
                  <a:avLst/>
                  <a:gdLst>
                    <a:gd name="T0" fmla="*/ 0 w 51"/>
                    <a:gd name="T1" fmla="*/ 0 h 48"/>
                    <a:gd name="T2" fmla="*/ 0 w 51"/>
                    <a:gd name="T3" fmla="*/ 0 h 48"/>
                    <a:gd name="T4" fmla="*/ 0 w 51"/>
                    <a:gd name="T5" fmla="*/ 0 h 48"/>
                    <a:gd name="T6" fmla="*/ 0 w 51"/>
                    <a:gd name="T7" fmla="*/ 0 h 48"/>
                    <a:gd name="T8" fmla="*/ 0 w 51"/>
                    <a:gd name="T9" fmla="*/ 0 h 48"/>
                    <a:gd name="T10" fmla="*/ 0 w 51"/>
                    <a:gd name="T11" fmla="*/ 0 h 48"/>
                    <a:gd name="T12" fmla="*/ 0 w 51"/>
                    <a:gd name="T13" fmla="*/ 0 h 48"/>
                    <a:gd name="T14" fmla="*/ 0 60000 65536"/>
                    <a:gd name="T15" fmla="*/ 0 60000 65536"/>
                    <a:gd name="T16" fmla="*/ 0 60000 65536"/>
                    <a:gd name="T17" fmla="*/ 0 60000 65536"/>
                    <a:gd name="T18" fmla="*/ 0 60000 65536"/>
                    <a:gd name="T19" fmla="*/ 0 60000 65536"/>
                    <a:gd name="T20" fmla="*/ 0 60000 65536"/>
                    <a:gd name="T21" fmla="*/ 0 w 51"/>
                    <a:gd name="T22" fmla="*/ 0 h 48"/>
                    <a:gd name="T23" fmla="*/ 51 w 51"/>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 h="48">
                      <a:moveTo>
                        <a:pt x="11" y="48"/>
                      </a:moveTo>
                      <a:lnTo>
                        <a:pt x="12" y="47"/>
                      </a:lnTo>
                      <a:lnTo>
                        <a:pt x="51" y="29"/>
                      </a:lnTo>
                      <a:lnTo>
                        <a:pt x="39" y="0"/>
                      </a:lnTo>
                      <a:lnTo>
                        <a:pt x="0" y="18"/>
                      </a:lnTo>
                      <a:lnTo>
                        <a:pt x="1" y="17"/>
                      </a:lnTo>
                      <a:lnTo>
                        <a:pt x="11" y="48"/>
                      </a:lnTo>
                      <a:close/>
                    </a:path>
                  </a:pathLst>
                </a:custGeom>
                <a:solidFill>
                  <a:srgbClr val="000000"/>
                </a:solidFill>
                <a:ln w="9525">
                  <a:noFill/>
                  <a:round/>
                  <a:headEnd/>
                  <a:tailEnd/>
                </a:ln>
              </p:spPr>
              <p:txBody>
                <a:bodyPr>
                  <a:prstTxWarp prst="textNoShape">
                    <a:avLst/>
                  </a:prstTxWarp>
                </a:bodyPr>
                <a:lstStyle/>
                <a:p>
                  <a:endParaRPr lang="en-US"/>
                </a:p>
              </p:txBody>
            </p:sp>
            <p:sp>
              <p:nvSpPr>
                <p:cNvPr id="62758" name="Freeform 339"/>
                <p:cNvSpPr>
                  <a:spLocks/>
                </p:cNvSpPr>
                <p:nvPr/>
              </p:nvSpPr>
              <p:spPr bwMode="auto">
                <a:xfrm>
                  <a:off x="3256" y="5026"/>
                  <a:ext cx="12" cy="12"/>
                </a:xfrm>
                <a:custGeom>
                  <a:avLst/>
                  <a:gdLst>
                    <a:gd name="T0" fmla="*/ 0 w 50"/>
                    <a:gd name="T1" fmla="*/ 0 h 46"/>
                    <a:gd name="T2" fmla="*/ 0 w 50"/>
                    <a:gd name="T3" fmla="*/ 0 h 46"/>
                    <a:gd name="T4" fmla="*/ 0 w 50"/>
                    <a:gd name="T5" fmla="*/ 0 h 46"/>
                    <a:gd name="T6" fmla="*/ 0 w 50"/>
                    <a:gd name="T7" fmla="*/ 0 h 46"/>
                    <a:gd name="T8" fmla="*/ 0 w 50"/>
                    <a:gd name="T9" fmla="*/ 0 h 46"/>
                    <a:gd name="T10" fmla="*/ 0 w 50"/>
                    <a:gd name="T11" fmla="*/ 0 h 46"/>
                    <a:gd name="T12" fmla="*/ 0 w 50"/>
                    <a:gd name="T13" fmla="*/ 0 h 46"/>
                    <a:gd name="T14" fmla="*/ 0 60000 65536"/>
                    <a:gd name="T15" fmla="*/ 0 60000 65536"/>
                    <a:gd name="T16" fmla="*/ 0 60000 65536"/>
                    <a:gd name="T17" fmla="*/ 0 60000 65536"/>
                    <a:gd name="T18" fmla="*/ 0 60000 65536"/>
                    <a:gd name="T19" fmla="*/ 0 60000 65536"/>
                    <a:gd name="T20" fmla="*/ 0 60000 65536"/>
                    <a:gd name="T21" fmla="*/ 0 w 50"/>
                    <a:gd name="T22" fmla="*/ 0 h 46"/>
                    <a:gd name="T23" fmla="*/ 50 w 50"/>
                    <a:gd name="T24" fmla="*/ 46 h 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46">
                      <a:moveTo>
                        <a:pt x="8" y="46"/>
                      </a:moveTo>
                      <a:lnTo>
                        <a:pt x="9" y="46"/>
                      </a:lnTo>
                      <a:lnTo>
                        <a:pt x="50" y="31"/>
                      </a:lnTo>
                      <a:lnTo>
                        <a:pt x="40" y="0"/>
                      </a:lnTo>
                      <a:lnTo>
                        <a:pt x="0" y="14"/>
                      </a:lnTo>
                      <a:lnTo>
                        <a:pt x="1" y="14"/>
                      </a:lnTo>
                      <a:lnTo>
                        <a:pt x="8" y="46"/>
                      </a:lnTo>
                      <a:close/>
                    </a:path>
                  </a:pathLst>
                </a:custGeom>
                <a:solidFill>
                  <a:srgbClr val="000000"/>
                </a:solidFill>
                <a:ln w="9525">
                  <a:noFill/>
                  <a:round/>
                  <a:headEnd/>
                  <a:tailEnd/>
                </a:ln>
              </p:spPr>
              <p:txBody>
                <a:bodyPr>
                  <a:prstTxWarp prst="textNoShape">
                    <a:avLst/>
                  </a:prstTxWarp>
                </a:bodyPr>
                <a:lstStyle/>
                <a:p>
                  <a:endParaRPr lang="en-US"/>
                </a:p>
              </p:txBody>
            </p:sp>
            <p:sp>
              <p:nvSpPr>
                <p:cNvPr id="62759" name="Freeform 340"/>
                <p:cNvSpPr>
                  <a:spLocks/>
                </p:cNvSpPr>
                <p:nvPr/>
              </p:nvSpPr>
              <p:spPr bwMode="auto">
                <a:xfrm>
                  <a:off x="3245" y="5030"/>
                  <a:ext cx="13" cy="11"/>
                </a:xfrm>
                <a:custGeom>
                  <a:avLst/>
                  <a:gdLst>
                    <a:gd name="T0" fmla="*/ 0 w 50"/>
                    <a:gd name="T1" fmla="*/ 0 h 44"/>
                    <a:gd name="T2" fmla="*/ 0 w 50"/>
                    <a:gd name="T3" fmla="*/ 0 h 44"/>
                    <a:gd name="T4" fmla="*/ 0 w 50"/>
                    <a:gd name="T5" fmla="*/ 0 h 44"/>
                    <a:gd name="T6" fmla="*/ 0 w 50"/>
                    <a:gd name="T7" fmla="*/ 0 h 44"/>
                    <a:gd name="T8" fmla="*/ 0 w 50"/>
                    <a:gd name="T9" fmla="*/ 0 h 44"/>
                    <a:gd name="T10" fmla="*/ 0 w 50"/>
                    <a:gd name="T11" fmla="*/ 0 h 44"/>
                    <a:gd name="T12" fmla="*/ 0 w 50"/>
                    <a:gd name="T13" fmla="*/ 0 h 44"/>
                    <a:gd name="T14" fmla="*/ 0 60000 65536"/>
                    <a:gd name="T15" fmla="*/ 0 60000 65536"/>
                    <a:gd name="T16" fmla="*/ 0 60000 65536"/>
                    <a:gd name="T17" fmla="*/ 0 60000 65536"/>
                    <a:gd name="T18" fmla="*/ 0 60000 65536"/>
                    <a:gd name="T19" fmla="*/ 0 60000 65536"/>
                    <a:gd name="T20" fmla="*/ 0 60000 65536"/>
                    <a:gd name="T21" fmla="*/ 0 w 50"/>
                    <a:gd name="T22" fmla="*/ 0 h 44"/>
                    <a:gd name="T23" fmla="*/ 50 w 50"/>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44">
                      <a:moveTo>
                        <a:pt x="5" y="44"/>
                      </a:moveTo>
                      <a:lnTo>
                        <a:pt x="7" y="44"/>
                      </a:lnTo>
                      <a:lnTo>
                        <a:pt x="50" y="32"/>
                      </a:lnTo>
                      <a:lnTo>
                        <a:pt x="43" y="0"/>
                      </a:lnTo>
                      <a:lnTo>
                        <a:pt x="0" y="13"/>
                      </a:lnTo>
                      <a:lnTo>
                        <a:pt x="3" y="13"/>
                      </a:lnTo>
                      <a:lnTo>
                        <a:pt x="5" y="44"/>
                      </a:lnTo>
                      <a:close/>
                    </a:path>
                  </a:pathLst>
                </a:custGeom>
                <a:solidFill>
                  <a:srgbClr val="000000"/>
                </a:solidFill>
                <a:ln w="9525">
                  <a:noFill/>
                  <a:round/>
                  <a:headEnd/>
                  <a:tailEnd/>
                </a:ln>
              </p:spPr>
              <p:txBody>
                <a:bodyPr>
                  <a:prstTxWarp prst="textNoShape">
                    <a:avLst/>
                  </a:prstTxWarp>
                </a:bodyPr>
                <a:lstStyle/>
                <a:p>
                  <a:endParaRPr lang="en-US"/>
                </a:p>
              </p:txBody>
            </p:sp>
            <p:sp>
              <p:nvSpPr>
                <p:cNvPr id="62760" name="Freeform 341"/>
                <p:cNvSpPr>
                  <a:spLocks/>
                </p:cNvSpPr>
                <p:nvPr/>
              </p:nvSpPr>
              <p:spPr bwMode="auto">
                <a:xfrm>
                  <a:off x="3235" y="5033"/>
                  <a:ext cx="12" cy="10"/>
                </a:xfrm>
                <a:custGeom>
                  <a:avLst/>
                  <a:gdLst>
                    <a:gd name="T0" fmla="*/ 0 w 46"/>
                    <a:gd name="T1" fmla="*/ 0 h 37"/>
                    <a:gd name="T2" fmla="*/ 0 w 46"/>
                    <a:gd name="T3" fmla="*/ 0 h 37"/>
                    <a:gd name="T4" fmla="*/ 0 w 46"/>
                    <a:gd name="T5" fmla="*/ 0 h 37"/>
                    <a:gd name="T6" fmla="*/ 0 w 46"/>
                    <a:gd name="T7" fmla="*/ 0 h 37"/>
                    <a:gd name="T8" fmla="*/ 0 w 46"/>
                    <a:gd name="T9" fmla="*/ 0 h 37"/>
                    <a:gd name="T10" fmla="*/ 0 w 46"/>
                    <a:gd name="T11" fmla="*/ 0 h 37"/>
                    <a:gd name="T12" fmla="*/ 0 w 46"/>
                    <a:gd name="T13" fmla="*/ 0 h 37"/>
                    <a:gd name="T14" fmla="*/ 0 60000 65536"/>
                    <a:gd name="T15" fmla="*/ 0 60000 65536"/>
                    <a:gd name="T16" fmla="*/ 0 60000 65536"/>
                    <a:gd name="T17" fmla="*/ 0 60000 65536"/>
                    <a:gd name="T18" fmla="*/ 0 60000 65536"/>
                    <a:gd name="T19" fmla="*/ 0 60000 65536"/>
                    <a:gd name="T20" fmla="*/ 0 60000 65536"/>
                    <a:gd name="T21" fmla="*/ 0 w 46"/>
                    <a:gd name="T22" fmla="*/ 0 h 37"/>
                    <a:gd name="T23" fmla="*/ 46 w 46"/>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37">
                      <a:moveTo>
                        <a:pt x="1" y="37"/>
                      </a:moveTo>
                      <a:lnTo>
                        <a:pt x="2" y="37"/>
                      </a:lnTo>
                      <a:lnTo>
                        <a:pt x="46" y="31"/>
                      </a:lnTo>
                      <a:lnTo>
                        <a:pt x="44" y="0"/>
                      </a:lnTo>
                      <a:lnTo>
                        <a:pt x="0" y="6"/>
                      </a:lnTo>
                      <a:lnTo>
                        <a:pt x="1" y="6"/>
                      </a:lnTo>
                      <a:lnTo>
                        <a:pt x="1" y="37"/>
                      </a:lnTo>
                      <a:close/>
                    </a:path>
                  </a:pathLst>
                </a:custGeom>
                <a:solidFill>
                  <a:srgbClr val="000000"/>
                </a:solidFill>
                <a:ln w="9525">
                  <a:noFill/>
                  <a:round/>
                  <a:headEnd/>
                  <a:tailEnd/>
                </a:ln>
              </p:spPr>
              <p:txBody>
                <a:bodyPr>
                  <a:prstTxWarp prst="textNoShape">
                    <a:avLst/>
                  </a:prstTxWarp>
                </a:bodyPr>
                <a:lstStyle/>
                <a:p>
                  <a:endParaRPr lang="en-US"/>
                </a:p>
              </p:txBody>
            </p:sp>
            <p:sp>
              <p:nvSpPr>
                <p:cNvPr id="62761" name="Freeform 342"/>
                <p:cNvSpPr>
                  <a:spLocks/>
                </p:cNvSpPr>
                <p:nvPr/>
              </p:nvSpPr>
              <p:spPr bwMode="auto">
                <a:xfrm>
                  <a:off x="3224" y="5035"/>
                  <a:ext cx="11" cy="8"/>
                </a:xfrm>
                <a:custGeom>
                  <a:avLst/>
                  <a:gdLst>
                    <a:gd name="T0" fmla="*/ 0 w 47"/>
                    <a:gd name="T1" fmla="*/ 0 h 34"/>
                    <a:gd name="T2" fmla="*/ 0 w 47"/>
                    <a:gd name="T3" fmla="*/ 0 h 34"/>
                    <a:gd name="T4" fmla="*/ 0 w 47"/>
                    <a:gd name="T5" fmla="*/ 0 h 34"/>
                    <a:gd name="T6" fmla="*/ 0 w 47"/>
                    <a:gd name="T7" fmla="*/ 0 h 34"/>
                    <a:gd name="T8" fmla="*/ 0 w 47"/>
                    <a:gd name="T9" fmla="*/ 0 h 34"/>
                    <a:gd name="T10" fmla="*/ 0 w 47"/>
                    <a:gd name="T11" fmla="*/ 0 h 34"/>
                    <a:gd name="T12" fmla="*/ 0 w 47"/>
                    <a:gd name="T13" fmla="*/ 0 h 34"/>
                    <a:gd name="T14" fmla="*/ 0 60000 65536"/>
                    <a:gd name="T15" fmla="*/ 0 60000 65536"/>
                    <a:gd name="T16" fmla="*/ 0 60000 65536"/>
                    <a:gd name="T17" fmla="*/ 0 60000 65536"/>
                    <a:gd name="T18" fmla="*/ 0 60000 65536"/>
                    <a:gd name="T19" fmla="*/ 0 60000 65536"/>
                    <a:gd name="T20" fmla="*/ 0 60000 65536"/>
                    <a:gd name="T21" fmla="*/ 0 w 47"/>
                    <a:gd name="T22" fmla="*/ 0 h 34"/>
                    <a:gd name="T23" fmla="*/ 47 w 47"/>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34">
                      <a:moveTo>
                        <a:pt x="0" y="34"/>
                      </a:moveTo>
                      <a:lnTo>
                        <a:pt x="2" y="34"/>
                      </a:lnTo>
                      <a:lnTo>
                        <a:pt x="47" y="31"/>
                      </a:lnTo>
                      <a:lnTo>
                        <a:pt x="47" y="0"/>
                      </a:lnTo>
                      <a:lnTo>
                        <a:pt x="2" y="2"/>
                      </a:lnTo>
                      <a:lnTo>
                        <a:pt x="3" y="2"/>
                      </a:lnTo>
                      <a:lnTo>
                        <a:pt x="0" y="34"/>
                      </a:lnTo>
                      <a:close/>
                    </a:path>
                  </a:pathLst>
                </a:custGeom>
                <a:solidFill>
                  <a:srgbClr val="000000"/>
                </a:solidFill>
                <a:ln w="9525">
                  <a:noFill/>
                  <a:round/>
                  <a:headEnd/>
                  <a:tailEnd/>
                </a:ln>
              </p:spPr>
              <p:txBody>
                <a:bodyPr>
                  <a:prstTxWarp prst="textNoShape">
                    <a:avLst/>
                  </a:prstTxWarp>
                </a:bodyPr>
                <a:lstStyle/>
                <a:p>
                  <a:endParaRPr lang="en-US"/>
                </a:p>
              </p:txBody>
            </p:sp>
            <p:sp>
              <p:nvSpPr>
                <p:cNvPr id="62762" name="Freeform 343"/>
                <p:cNvSpPr>
                  <a:spLocks/>
                </p:cNvSpPr>
                <p:nvPr/>
              </p:nvSpPr>
              <p:spPr bwMode="auto">
                <a:xfrm>
                  <a:off x="3201" y="5033"/>
                  <a:ext cx="23" cy="10"/>
                </a:xfrm>
                <a:custGeom>
                  <a:avLst/>
                  <a:gdLst>
                    <a:gd name="T0" fmla="*/ 0 w 94"/>
                    <a:gd name="T1" fmla="*/ 0 h 40"/>
                    <a:gd name="T2" fmla="*/ 0 w 94"/>
                    <a:gd name="T3" fmla="*/ 0 h 40"/>
                    <a:gd name="T4" fmla="*/ 0 w 94"/>
                    <a:gd name="T5" fmla="*/ 0 h 40"/>
                    <a:gd name="T6" fmla="*/ 0 w 94"/>
                    <a:gd name="T7" fmla="*/ 0 h 40"/>
                    <a:gd name="T8" fmla="*/ 0 w 94"/>
                    <a:gd name="T9" fmla="*/ 0 h 40"/>
                    <a:gd name="T10" fmla="*/ 0 w 94"/>
                    <a:gd name="T11" fmla="*/ 0 h 40"/>
                    <a:gd name="T12" fmla="*/ 0 w 94"/>
                    <a:gd name="T13" fmla="*/ 0 h 40"/>
                    <a:gd name="T14" fmla="*/ 0 w 94"/>
                    <a:gd name="T15" fmla="*/ 0 h 40"/>
                    <a:gd name="T16" fmla="*/ 0 w 94"/>
                    <a:gd name="T17" fmla="*/ 0 h 40"/>
                    <a:gd name="T18" fmla="*/ 0 w 94"/>
                    <a:gd name="T19" fmla="*/ 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4"/>
                    <a:gd name="T31" fmla="*/ 0 h 40"/>
                    <a:gd name="T32" fmla="*/ 94 w 94"/>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4" h="40">
                      <a:moveTo>
                        <a:pt x="0" y="31"/>
                      </a:moveTo>
                      <a:lnTo>
                        <a:pt x="3" y="31"/>
                      </a:lnTo>
                      <a:lnTo>
                        <a:pt x="91" y="40"/>
                      </a:lnTo>
                      <a:lnTo>
                        <a:pt x="94" y="8"/>
                      </a:lnTo>
                      <a:lnTo>
                        <a:pt x="6" y="0"/>
                      </a:lnTo>
                      <a:lnTo>
                        <a:pt x="10" y="0"/>
                      </a:lnTo>
                      <a:lnTo>
                        <a:pt x="0" y="31"/>
                      </a:lnTo>
                      <a:lnTo>
                        <a:pt x="2" y="31"/>
                      </a:lnTo>
                      <a:lnTo>
                        <a:pt x="3" y="31"/>
                      </a:lnTo>
                      <a:lnTo>
                        <a:pt x="0" y="31"/>
                      </a:lnTo>
                      <a:close/>
                    </a:path>
                  </a:pathLst>
                </a:custGeom>
                <a:solidFill>
                  <a:srgbClr val="000000"/>
                </a:solidFill>
                <a:ln w="9525">
                  <a:noFill/>
                  <a:round/>
                  <a:headEnd/>
                  <a:tailEnd/>
                </a:ln>
              </p:spPr>
              <p:txBody>
                <a:bodyPr>
                  <a:prstTxWarp prst="textNoShape">
                    <a:avLst/>
                  </a:prstTxWarp>
                </a:bodyPr>
                <a:lstStyle/>
                <a:p>
                  <a:endParaRPr lang="en-US"/>
                </a:p>
              </p:txBody>
            </p:sp>
            <p:sp>
              <p:nvSpPr>
                <p:cNvPr id="62763" name="Freeform 344"/>
                <p:cNvSpPr>
                  <a:spLocks/>
                </p:cNvSpPr>
                <p:nvPr/>
              </p:nvSpPr>
              <p:spPr bwMode="auto">
                <a:xfrm>
                  <a:off x="3179" y="5026"/>
                  <a:ext cx="24" cy="15"/>
                </a:xfrm>
                <a:custGeom>
                  <a:avLst/>
                  <a:gdLst>
                    <a:gd name="T0" fmla="*/ 0 w 96"/>
                    <a:gd name="T1" fmla="*/ 0 h 58"/>
                    <a:gd name="T2" fmla="*/ 0 w 96"/>
                    <a:gd name="T3" fmla="*/ 0 h 58"/>
                    <a:gd name="T4" fmla="*/ 0 w 96"/>
                    <a:gd name="T5" fmla="*/ 0 h 58"/>
                    <a:gd name="T6" fmla="*/ 0 w 96"/>
                    <a:gd name="T7" fmla="*/ 0 h 58"/>
                    <a:gd name="T8" fmla="*/ 0 w 96"/>
                    <a:gd name="T9" fmla="*/ 0 h 58"/>
                    <a:gd name="T10" fmla="*/ 0 w 96"/>
                    <a:gd name="T11" fmla="*/ 0 h 58"/>
                    <a:gd name="T12" fmla="*/ 0 w 96"/>
                    <a:gd name="T13" fmla="*/ 0 h 58"/>
                    <a:gd name="T14" fmla="*/ 0 60000 65536"/>
                    <a:gd name="T15" fmla="*/ 0 60000 65536"/>
                    <a:gd name="T16" fmla="*/ 0 60000 65536"/>
                    <a:gd name="T17" fmla="*/ 0 60000 65536"/>
                    <a:gd name="T18" fmla="*/ 0 60000 65536"/>
                    <a:gd name="T19" fmla="*/ 0 60000 65536"/>
                    <a:gd name="T20" fmla="*/ 0 60000 65536"/>
                    <a:gd name="T21" fmla="*/ 0 w 96"/>
                    <a:gd name="T22" fmla="*/ 0 h 58"/>
                    <a:gd name="T23" fmla="*/ 96 w 96"/>
                    <a:gd name="T24" fmla="*/ 58 h 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58">
                      <a:moveTo>
                        <a:pt x="0" y="30"/>
                      </a:moveTo>
                      <a:lnTo>
                        <a:pt x="3" y="31"/>
                      </a:lnTo>
                      <a:lnTo>
                        <a:pt x="86" y="58"/>
                      </a:lnTo>
                      <a:lnTo>
                        <a:pt x="96" y="27"/>
                      </a:lnTo>
                      <a:lnTo>
                        <a:pt x="12" y="0"/>
                      </a:lnTo>
                      <a:lnTo>
                        <a:pt x="15" y="1"/>
                      </a:lnTo>
                      <a:lnTo>
                        <a:pt x="0" y="30"/>
                      </a:lnTo>
                      <a:close/>
                    </a:path>
                  </a:pathLst>
                </a:custGeom>
                <a:solidFill>
                  <a:srgbClr val="000000"/>
                </a:solidFill>
                <a:ln w="9525">
                  <a:noFill/>
                  <a:round/>
                  <a:headEnd/>
                  <a:tailEnd/>
                </a:ln>
              </p:spPr>
              <p:txBody>
                <a:bodyPr>
                  <a:prstTxWarp prst="textNoShape">
                    <a:avLst/>
                  </a:prstTxWarp>
                </a:bodyPr>
                <a:lstStyle/>
                <a:p>
                  <a:endParaRPr lang="en-US"/>
                </a:p>
              </p:txBody>
            </p:sp>
            <p:sp>
              <p:nvSpPr>
                <p:cNvPr id="62764" name="Freeform 345"/>
                <p:cNvSpPr>
                  <a:spLocks/>
                </p:cNvSpPr>
                <p:nvPr/>
              </p:nvSpPr>
              <p:spPr bwMode="auto">
                <a:xfrm>
                  <a:off x="3170" y="5022"/>
                  <a:ext cx="13" cy="12"/>
                </a:xfrm>
                <a:custGeom>
                  <a:avLst/>
                  <a:gdLst>
                    <a:gd name="T0" fmla="*/ 0 w 54"/>
                    <a:gd name="T1" fmla="*/ 0 h 47"/>
                    <a:gd name="T2" fmla="*/ 0 w 54"/>
                    <a:gd name="T3" fmla="*/ 0 h 47"/>
                    <a:gd name="T4" fmla="*/ 0 w 54"/>
                    <a:gd name="T5" fmla="*/ 0 h 47"/>
                    <a:gd name="T6" fmla="*/ 0 w 54"/>
                    <a:gd name="T7" fmla="*/ 0 h 47"/>
                    <a:gd name="T8" fmla="*/ 0 w 54"/>
                    <a:gd name="T9" fmla="*/ 0 h 47"/>
                    <a:gd name="T10" fmla="*/ 0 w 54"/>
                    <a:gd name="T11" fmla="*/ 0 h 47"/>
                    <a:gd name="T12" fmla="*/ 0 w 54"/>
                    <a:gd name="T13" fmla="*/ 0 h 47"/>
                    <a:gd name="T14" fmla="*/ 0 60000 65536"/>
                    <a:gd name="T15" fmla="*/ 0 60000 65536"/>
                    <a:gd name="T16" fmla="*/ 0 60000 65536"/>
                    <a:gd name="T17" fmla="*/ 0 60000 65536"/>
                    <a:gd name="T18" fmla="*/ 0 60000 65536"/>
                    <a:gd name="T19" fmla="*/ 0 60000 65536"/>
                    <a:gd name="T20" fmla="*/ 0 60000 65536"/>
                    <a:gd name="T21" fmla="*/ 0 w 54"/>
                    <a:gd name="T22" fmla="*/ 0 h 47"/>
                    <a:gd name="T23" fmla="*/ 54 w 54"/>
                    <a:gd name="T24" fmla="*/ 47 h 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47">
                      <a:moveTo>
                        <a:pt x="0" y="28"/>
                      </a:moveTo>
                      <a:lnTo>
                        <a:pt x="1" y="29"/>
                      </a:lnTo>
                      <a:lnTo>
                        <a:pt x="39" y="47"/>
                      </a:lnTo>
                      <a:lnTo>
                        <a:pt x="54" y="18"/>
                      </a:lnTo>
                      <a:lnTo>
                        <a:pt x="16" y="0"/>
                      </a:lnTo>
                      <a:lnTo>
                        <a:pt x="17" y="1"/>
                      </a:lnTo>
                      <a:lnTo>
                        <a:pt x="0" y="28"/>
                      </a:lnTo>
                      <a:close/>
                    </a:path>
                  </a:pathLst>
                </a:custGeom>
                <a:solidFill>
                  <a:srgbClr val="000000"/>
                </a:solidFill>
                <a:ln w="9525">
                  <a:noFill/>
                  <a:round/>
                  <a:headEnd/>
                  <a:tailEnd/>
                </a:ln>
              </p:spPr>
              <p:txBody>
                <a:bodyPr>
                  <a:prstTxWarp prst="textNoShape">
                    <a:avLst/>
                  </a:prstTxWarp>
                </a:bodyPr>
                <a:lstStyle/>
                <a:p>
                  <a:endParaRPr lang="en-US"/>
                </a:p>
              </p:txBody>
            </p:sp>
            <p:sp>
              <p:nvSpPr>
                <p:cNvPr id="62765" name="Freeform 346"/>
                <p:cNvSpPr>
                  <a:spLocks/>
                </p:cNvSpPr>
                <p:nvPr/>
              </p:nvSpPr>
              <p:spPr bwMode="auto">
                <a:xfrm>
                  <a:off x="3160" y="5017"/>
                  <a:ext cx="14" cy="12"/>
                </a:xfrm>
                <a:custGeom>
                  <a:avLst/>
                  <a:gdLst>
                    <a:gd name="T0" fmla="*/ 0 w 55"/>
                    <a:gd name="T1" fmla="*/ 0 h 49"/>
                    <a:gd name="T2" fmla="*/ 0 w 55"/>
                    <a:gd name="T3" fmla="*/ 0 h 49"/>
                    <a:gd name="T4" fmla="*/ 0 w 55"/>
                    <a:gd name="T5" fmla="*/ 0 h 49"/>
                    <a:gd name="T6" fmla="*/ 0 w 55"/>
                    <a:gd name="T7" fmla="*/ 0 h 49"/>
                    <a:gd name="T8" fmla="*/ 0 w 55"/>
                    <a:gd name="T9" fmla="*/ 0 h 49"/>
                    <a:gd name="T10" fmla="*/ 0 w 55"/>
                    <a:gd name="T11" fmla="*/ 0 h 49"/>
                    <a:gd name="T12" fmla="*/ 0 w 55"/>
                    <a:gd name="T13" fmla="*/ 0 h 49"/>
                    <a:gd name="T14" fmla="*/ 0 60000 65536"/>
                    <a:gd name="T15" fmla="*/ 0 60000 65536"/>
                    <a:gd name="T16" fmla="*/ 0 60000 65536"/>
                    <a:gd name="T17" fmla="*/ 0 60000 65536"/>
                    <a:gd name="T18" fmla="*/ 0 60000 65536"/>
                    <a:gd name="T19" fmla="*/ 0 60000 65536"/>
                    <a:gd name="T20" fmla="*/ 0 60000 65536"/>
                    <a:gd name="T21" fmla="*/ 0 w 55"/>
                    <a:gd name="T22" fmla="*/ 0 h 49"/>
                    <a:gd name="T23" fmla="*/ 55 w 55"/>
                    <a:gd name="T24" fmla="*/ 49 h 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 h="49">
                      <a:moveTo>
                        <a:pt x="0" y="25"/>
                      </a:moveTo>
                      <a:lnTo>
                        <a:pt x="1" y="27"/>
                      </a:lnTo>
                      <a:lnTo>
                        <a:pt x="38" y="49"/>
                      </a:lnTo>
                      <a:lnTo>
                        <a:pt x="55" y="22"/>
                      </a:lnTo>
                      <a:lnTo>
                        <a:pt x="19" y="0"/>
                      </a:lnTo>
                      <a:lnTo>
                        <a:pt x="20" y="1"/>
                      </a:lnTo>
                      <a:lnTo>
                        <a:pt x="0" y="25"/>
                      </a:lnTo>
                      <a:close/>
                    </a:path>
                  </a:pathLst>
                </a:custGeom>
                <a:solidFill>
                  <a:srgbClr val="000000"/>
                </a:solidFill>
                <a:ln w="9525">
                  <a:noFill/>
                  <a:round/>
                  <a:headEnd/>
                  <a:tailEnd/>
                </a:ln>
              </p:spPr>
              <p:txBody>
                <a:bodyPr>
                  <a:prstTxWarp prst="textNoShape">
                    <a:avLst/>
                  </a:prstTxWarp>
                </a:bodyPr>
                <a:lstStyle/>
                <a:p>
                  <a:endParaRPr lang="en-US"/>
                </a:p>
              </p:txBody>
            </p:sp>
            <p:sp>
              <p:nvSpPr>
                <p:cNvPr id="62766" name="Freeform 347"/>
                <p:cNvSpPr>
                  <a:spLocks/>
                </p:cNvSpPr>
                <p:nvPr/>
              </p:nvSpPr>
              <p:spPr bwMode="auto">
                <a:xfrm>
                  <a:off x="3143" y="5004"/>
                  <a:ext cx="22" cy="19"/>
                </a:xfrm>
                <a:custGeom>
                  <a:avLst/>
                  <a:gdLst>
                    <a:gd name="T0" fmla="*/ 0 w 88"/>
                    <a:gd name="T1" fmla="*/ 0 h 78"/>
                    <a:gd name="T2" fmla="*/ 0 w 88"/>
                    <a:gd name="T3" fmla="*/ 0 h 78"/>
                    <a:gd name="T4" fmla="*/ 0 w 88"/>
                    <a:gd name="T5" fmla="*/ 0 h 78"/>
                    <a:gd name="T6" fmla="*/ 0 w 88"/>
                    <a:gd name="T7" fmla="*/ 0 h 78"/>
                    <a:gd name="T8" fmla="*/ 0 w 88"/>
                    <a:gd name="T9" fmla="*/ 0 h 78"/>
                    <a:gd name="T10" fmla="*/ 0 w 88"/>
                    <a:gd name="T11" fmla="*/ 0 h 78"/>
                    <a:gd name="T12" fmla="*/ 0 w 88"/>
                    <a:gd name="T13" fmla="*/ 0 h 78"/>
                    <a:gd name="T14" fmla="*/ 0 w 88"/>
                    <a:gd name="T15" fmla="*/ 0 h 78"/>
                    <a:gd name="T16" fmla="*/ 0 w 88"/>
                    <a:gd name="T17" fmla="*/ 0 h 78"/>
                    <a:gd name="T18" fmla="*/ 0 w 88"/>
                    <a:gd name="T19" fmla="*/ 0 h 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8"/>
                    <a:gd name="T31" fmla="*/ 0 h 78"/>
                    <a:gd name="T32" fmla="*/ 88 w 88"/>
                    <a:gd name="T33" fmla="*/ 78 h 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8" h="78">
                      <a:moveTo>
                        <a:pt x="0" y="22"/>
                      </a:moveTo>
                      <a:lnTo>
                        <a:pt x="2" y="25"/>
                      </a:lnTo>
                      <a:lnTo>
                        <a:pt x="68" y="78"/>
                      </a:lnTo>
                      <a:lnTo>
                        <a:pt x="88" y="54"/>
                      </a:lnTo>
                      <a:lnTo>
                        <a:pt x="22" y="0"/>
                      </a:lnTo>
                      <a:lnTo>
                        <a:pt x="24" y="3"/>
                      </a:lnTo>
                      <a:lnTo>
                        <a:pt x="0" y="22"/>
                      </a:lnTo>
                      <a:lnTo>
                        <a:pt x="1" y="23"/>
                      </a:lnTo>
                      <a:lnTo>
                        <a:pt x="2" y="25"/>
                      </a:lnTo>
                      <a:lnTo>
                        <a:pt x="0" y="22"/>
                      </a:lnTo>
                      <a:close/>
                    </a:path>
                  </a:pathLst>
                </a:custGeom>
                <a:solidFill>
                  <a:srgbClr val="000000"/>
                </a:solidFill>
                <a:ln w="9525">
                  <a:noFill/>
                  <a:round/>
                  <a:headEnd/>
                  <a:tailEnd/>
                </a:ln>
              </p:spPr>
              <p:txBody>
                <a:bodyPr>
                  <a:prstTxWarp prst="textNoShape">
                    <a:avLst/>
                  </a:prstTxWarp>
                </a:bodyPr>
                <a:lstStyle/>
                <a:p>
                  <a:endParaRPr lang="en-US"/>
                </a:p>
              </p:txBody>
            </p:sp>
            <p:sp>
              <p:nvSpPr>
                <p:cNvPr id="62767" name="Freeform 348"/>
                <p:cNvSpPr>
                  <a:spLocks/>
                </p:cNvSpPr>
                <p:nvPr/>
              </p:nvSpPr>
              <p:spPr bwMode="auto">
                <a:xfrm>
                  <a:off x="3129" y="4988"/>
                  <a:ext cx="20" cy="21"/>
                </a:xfrm>
                <a:custGeom>
                  <a:avLst/>
                  <a:gdLst>
                    <a:gd name="T0" fmla="*/ 0 w 80"/>
                    <a:gd name="T1" fmla="*/ 0 h 85"/>
                    <a:gd name="T2" fmla="*/ 0 w 80"/>
                    <a:gd name="T3" fmla="*/ 0 h 85"/>
                    <a:gd name="T4" fmla="*/ 0 w 80"/>
                    <a:gd name="T5" fmla="*/ 0 h 85"/>
                    <a:gd name="T6" fmla="*/ 0 w 80"/>
                    <a:gd name="T7" fmla="*/ 0 h 85"/>
                    <a:gd name="T8" fmla="*/ 0 w 80"/>
                    <a:gd name="T9" fmla="*/ 0 h 85"/>
                    <a:gd name="T10" fmla="*/ 0 w 80"/>
                    <a:gd name="T11" fmla="*/ 0 h 85"/>
                    <a:gd name="T12" fmla="*/ 0 w 80"/>
                    <a:gd name="T13" fmla="*/ 0 h 85"/>
                    <a:gd name="T14" fmla="*/ 0 w 80"/>
                    <a:gd name="T15" fmla="*/ 0 h 85"/>
                    <a:gd name="T16" fmla="*/ 0 w 80"/>
                    <a:gd name="T17" fmla="*/ 0 h 85"/>
                    <a:gd name="T18" fmla="*/ 0 w 80"/>
                    <a:gd name="T19" fmla="*/ 0 h 8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0"/>
                    <a:gd name="T31" fmla="*/ 0 h 85"/>
                    <a:gd name="T32" fmla="*/ 80 w 80"/>
                    <a:gd name="T33" fmla="*/ 85 h 8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0" h="85">
                      <a:moveTo>
                        <a:pt x="0" y="17"/>
                      </a:moveTo>
                      <a:lnTo>
                        <a:pt x="2" y="19"/>
                      </a:lnTo>
                      <a:lnTo>
                        <a:pt x="56" y="85"/>
                      </a:lnTo>
                      <a:lnTo>
                        <a:pt x="80" y="66"/>
                      </a:lnTo>
                      <a:lnTo>
                        <a:pt x="26" y="0"/>
                      </a:lnTo>
                      <a:lnTo>
                        <a:pt x="29" y="2"/>
                      </a:lnTo>
                      <a:lnTo>
                        <a:pt x="0" y="17"/>
                      </a:lnTo>
                      <a:lnTo>
                        <a:pt x="1" y="18"/>
                      </a:lnTo>
                      <a:lnTo>
                        <a:pt x="2" y="19"/>
                      </a:lnTo>
                      <a:lnTo>
                        <a:pt x="0" y="17"/>
                      </a:lnTo>
                      <a:close/>
                    </a:path>
                  </a:pathLst>
                </a:custGeom>
                <a:solidFill>
                  <a:srgbClr val="000000"/>
                </a:solidFill>
                <a:ln w="9525">
                  <a:noFill/>
                  <a:round/>
                  <a:headEnd/>
                  <a:tailEnd/>
                </a:ln>
              </p:spPr>
              <p:txBody>
                <a:bodyPr>
                  <a:prstTxWarp prst="textNoShape">
                    <a:avLst/>
                  </a:prstTxWarp>
                </a:bodyPr>
                <a:lstStyle/>
                <a:p>
                  <a:endParaRPr lang="en-US"/>
                </a:p>
              </p:txBody>
            </p:sp>
            <p:sp>
              <p:nvSpPr>
                <p:cNvPr id="62768" name="Freeform 349"/>
                <p:cNvSpPr>
                  <a:spLocks/>
                </p:cNvSpPr>
                <p:nvPr/>
              </p:nvSpPr>
              <p:spPr bwMode="auto">
                <a:xfrm>
                  <a:off x="3119" y="4970"/>
                  <a:ext cx="17" cy="22"/>
                </a:xfrm>
                <a:custGeom>
                  <a:avLst/>
                  <a:gdLst>
                    <a:gd name="T0" fmla="*/ 0 w 71"/>
                    <a:gd name="T1" fmla="*/ 0 h 89"/>
                    <a:gd name="T2" fmla="*/ 0 w 71"/>
                    <a:gd name="T3" fmla="*/ 0 h 89"/>
                    <a:gd name="T4" fmla="*/ 0 w 71"/>
                    <a:gd name="T5" fmla="*/ 0 h 89"/>
                    <a:gd name="T6" fmla="*/ 0 w 71"/>
                    <a:gd name="T7" fmla="*/ 0 h 89"/>
                    <a:gd name="T8" fmla="*/ 0 w 71"/>
                    <a:gd name="T9" fmla="*/ 0 h 89"/>
                    <a:gd name="T10" fmla="*/ 0 w 71"/>
                    <a:gd name="T11" fmla="*/ 0 h 89"/>
                    <a:gd name="T12" fmla="*/ 0 w 71"/>
                    <a:gd name="T13" fmla="*/ 0 h 89"/>
                    <a:gd name="T14" fmla="*/ 0 w 71"/>
                    <a:gd name="T15" fmla="*/ 0 h 89"/>
                    <a:gd name="T16" fmla="*/ 0 w 71"/>
                    <a:gd name="T17" fmla="*/ 0 h 89"/>
                    <a:gd name="T18" fmla="*/ 0 w 71"/>
                    <a:gd name="T19" fmla="*/ 0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
                    <a:gd name="T31" fmla="*/ 0 h 89"/>
                    <a:gd name="T32" fmla="*/ 71 w 71"/>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 h="89">
                      <a:moveTo>
                        <a:pt x="0" y="12"/>
                      </a:moveTo>
                      <a:lnTo>
                        <a:pt x="1" y="14"/>
                      </a:lnTo>
                      <a:lnTo>
                        <a:pt x="42" y="89"/>
                      </a:lnTo>
                      <a:lnTo>
                        <a:pt x="71" y="74"/>
                      </a:lnTo>
                      <a:lnTo>
                        <a:pt x="31" y="0"/>
                      </a:lnTo>
                      <a:lnTo>
                        <a:pt x="32" y="2"/>
                      </a:lnTo>
                      <a:lnTo>
                        <a:pt x="0" y="12"/>
                      </a:lnTo>
                      <a:lnTo>
                        <a:pt x="1" y="13"/>
                      </a:lnTo>
                      <a:lnTo>
                        <a:pt x="1" y="14"/>
                      </a:lnTo>
                      <a:lnTo>
                        <a:pt x="0" y="12"/>
                      </a:lnTo>
                      <a:close/>
                    </a:path>
                  </a:pathLst>
                </a:custGeom>
                <a:solidFill>
                  <a:srgbClr val="000000"/>
                </a:solidFill>
                <a:ln w="9525">
                  <a:noFill/>
                  <a:round/>
                  <a:headEnd/>
                  <a:tailEnd/>
                </a:ln>
              </p:spPr>
              <p:txBody>
                <a:bodyPr>
                  <a:prstTxWarp prst="textNoShape">
                    <a:avLst/>
                  </a:prstTxWarp>
                </a:bodyPr>
                <a:lstStyle/>
                <a:p>
                  <a:endParaRPr lang="en-US"/>
                </a:p>
              </p:txBody>
            </p:sp>
            <p:sp>
              <p:nvSpPr>
                <p:cNvPr id="62769" name="Freeform 350"/>
                <p:cNvSpPr>
                  <a:spLocks/>
                </p:cNvSpPr>
                <p:nvPr/>
              </p:nvSpPr>
              <p:spPr bwMode="auto">
                <a:xfrm>
                  <a:off x="3112" y="4950"/>
                  <a:ext cx="14" cy="23"/>
                </a:xfrm>
                <a:custGeom>
                  <a:avLst/>
                  <a:gdLst>
                    <a:gd name="T0" fmla="*/ 0 w 59"/>
                    <a:gd name="T1" fmla="*/ 0 h 93"/>
                    <a:gd name="T2" fmla="*/ 0 w 59"/>
                    <a:gd name="T3" fmla="*/ 0 h 93"/>
                    <a:gd name="T4" fmla="*/ 0 w 59"/>
                    <a:gd name="T5" fmla="*/ 0 h 93"/>
                    <a:gd name="T6" fmla="*/ 0 w 59"/>
                    <a:gd name="T7" fmla="*/ 0 h 93"/>
                    <a:gd name="T8" fmla="*/ 0 w 59"/>
                    <a:gd name="T9" fmla="*/ 0 h 93"/>
                    <a:gd name="T10" fmla="*/ 0 w 59"/>
                    <a:gd name="T11" fmla="*/ 0 h 93"/>
                    <a:gd name="T12" fmla="*/ 0 w 59"/>
                    <a:gd name="T13" fmla="*/ 0 h 93"/>
                    <a:gd name="T14" fmla="*/ 0 w 59"/>
                    <a:gd name="T15" fmla="*/ 0 h 93"/>
                    <a:gd name="T16" fmla="*/ 0 w 59"/>
                    <a:gd name="T17" fmla="*/ 0 h 93"/>
                    <a:gd name="T18" fmla="*/ 0 w 59"/>
                    <a:gd name="T19" fmla="*/ 0 h 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9"/>
                    <a:gd name="T31" fmla="*/ 0 h 93"/>
                    <a:gd name="T32" fmla="*/ 59 w 59"/>
                    <a:gd name="T33" fmla="*/ 93 h 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9" h="93">
                      <a:moveTo>
                        <a:pt x="0" y="6"/>
                      </a:moveTo>
                      <a:lnTo>
                        <a:pt x="0" y="10"/>
                      </a:lnTo>
                      <a:lnTo>
                        <a:pt x="27" y="93"/>
                      </a:lnTo>
                      <a:lnTo>
                        <a:pt x="59" y="83"/>
                      </a:lnTo>
                      <a:lnTo>
                        <a:pt x="32" y="0"/>
                      </a:lnTo>
                      <a:lnTo>
                        <a:pt x="32" y="4"/>
                      </a:lnTo>
                      <a:lnTo>
                        <a:pt x="0" y="6"/>
                      </a:lnTo>
                      <a:lnTo>
                        <a:pt x="0" y="7"/>
                      </a:lnTo>
                      <a:lnTo>
                        <a:pt x="0" y="10"/>
                      </a:lnTo>
                      <a:lnTo>
                        <a:pt x="0" y="6"/>
                      </a:lnTo>
                      <a:close/>
                    </a:path>
                  </a:pathLst>
                </a:custGeom>
                <a:solidFill>
                  <a:srgbClr val="000000"/>
                </a:solidFill>
                <a:ln w="9525">
                  <a:noFill/>
                  <a:round/>
                  <a:headEnd/>
                  <a:tailEnd/>
                </a:ln>
              </p:spPr>
              <p:txBody>
                <a:bodyPr>
                  <a:prstTxWarp prst="textNoShape">
                    <a:avLst/>
                  </a:prstTxWarp>
                </a:bodyPr>
                <a:lstStyle/>
                <a:p>
                  <a:endParaRPr lang="en-US"/>
                </a:p>
              </p:txBody>
            </p:sp>
            <p:sp>
              <p:nvSpPr>
                <p:cNvPr id="62770" name="Freeform 351"/>
                <p:cNvSpPr>
                  <a:spLocks/>
                </p:cNvSpPr>
                <p:nvPr/>
              </p:nvSpPr>
              <p:spPr bwMode="auto">
                <a:xfrm>
                  <a:off x="3109" y="4929"/>
                  <a:ext cx="11" cy="22"/>
                </a:xfrm>
                <a:custGeom>
                  <a:avLst/>
                  <a:gdLst>
                    <a:gd name="T0" fmla="*/ 0 w 42"/>
                    <a:gd name="T1" fmla="*/ 0 h 90"/>
                    <a:gd name="T2" fmla="*/ 0 w 42"/>
                    <a:gd name="T3" fmla="*/ 0 h 90"/>
                    <a:gd name="T4" fmla="*/ 0 w 42"/>
                    <a:gd name="T5" fmla="*/ 0 h 90"/>
                    <a:gd name="T6" fmla="*/ 0 w 42"/>
                    <a:gd name="T7" fmla="*/ 0 h 90"/>
                    <a:gd name="T8" fmla="*/ 0 w 42"/>
                    <a:gd name="T9" fmla="*/ 0 h 90"/>
                    <a:gd name="T10" fmla="*/ 0 w 42"/>
                    <a:gd name="T11" fmla="*/ 0 h 90"/>
                    <a:gd name="T12" fmla="*/ 0 w 42"/>
                    <a:gd name="T13" fmla="*/ 0 h 90"/>
                    <a:gd name="T14" fmla="*/ 0 w 42"/>
                    <a:gd name="T15" fmla="*/ 0 h 90"/>
                    <a:gd name="T16" fmla="*/ 0 w 42"/>
                    <a:gd name="T17" fmla="*/ 0 h 90"/>
                    <a:gd name="T18" fmla="*/ 0 w 42"/>
                    <a:gd name="T19" fmla="*/ 0 h 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90"/>
                    <a:gd name="T32" fmla="*/ 42 w 42"/>
                    <a:gd name="T33" fmla="*/ 90 h 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90">
                      <a:moveTo>
                        <a:pt x="2" y="0"/>
                      </a:moveTo>
                      <a:lnTo>
                        <a:pt x="2" y="2"/>
                      </a:lnTo>
                      <a:lnTo>
                        <a:pt x="10" y="90"/>
                      </a:lnTo>
                      <a:lnTo>
                        <a:pt x="42" y="88"/>
                      </a:lnTo>
                      <a:lnTo>
                        <a:pt x="33" y="0"/>
                      </a:lnTo>
                      <a:lnTo>
                        <a:pt x="33" y="2"/>
                      </a:lnTo>
                      <a:lnTo>
                        <a:pt x="2" y="0"/>
                      </a:lnTo>
                      <a:lnTo>
                        <a:pt x="0" y="1"/>
                      </a:lnTo>
                      <a:lnTo>
                        <a:pt x="2" y="2"/>
                      </a:lnTo>
                      <a:lnTo>
                        <a:pt x="2" y="0"/>
                      </a:lnTo>
                      <a:close/>
                    </a:path>
                  </a:pathLst>
                </a:custGeom>
                <a:solidFill>
                  <a:srgbClr val="000000"/>
                </a:solidFill>
                <a:ln w="9525">
                  <a:noFill/>
                  <a:round/>
                  <a:headEnd/>
                  <a:tailEnd/>
                </a:ln>
              </p:spPr>
              <p:txBody>
                <a:bodyPr>
                  <a:prstTxWarp prst="textNoShape">
                    <a:avLst/>
                  </a:prstTxWarp>
                </a:bodyPr>
                <a:lstStyle/>
                <a:p>
                  <a:endParaRPr lang="en-US"/>
                </a:p>
              </p:txBody>
            </p:sp>
            <p:sp>
              <p:nvSpPr>
                <p:cNvPr id="62771" name="Freeform 352"/>
                <p:cNvSpPr>
                  <a:spLocks/>
                </p:cNvSpPr>
                <p:nvPr/>
              </p:nvSpPr>
              <p:spPr bwMode="auto">
                <a:xfrm>
                  <a:off x="3138" y="4842"/>
                  <a:ext cx="172" cy="175"/>
                </a:xfrm>
                <a:custGeom>
                  <a:avLst/>
                  <a:gdLst>
                    <a:gd name="T0" fmla="*/ 0 w 688"/>
                    <a:gd name="T1" fmla="*/ 0 h 701"/>
                    <a:gd name="T2" fmla="*/ 0 w 688"/>
                    <a:gd name="T3" fmla="*/ 0 h 701"/>
                    <a:gd name="T4" fmla="*/ 0 w 688"/>
                    <a:gd name="T5" fmla="*/ 0 h 701"/>
                    <a:gd name="T6" fmla="*/ 0 w 688"/>
                    <a:gd name="T7" fmla="*/ 0 h 701"/>
                    <a:gd name="T8" fmla="*/ 0 w 688"/>
                    <a:gd name="T9" fmla="*/ 0 h 701"/>
                    <a:gd name="T10" fmla="*/ 0 w 688"/>
                    <a:gd name="T11" fmla="*/ 0 h 701"/>
                    <a:gd name="T12" fmla="*/ 0 w 688"/>
                    <a:gd name="T13" fmla="*/ 0 h 701"/>
                    <a:gd name="T14" fmla="*/ 0 w 688"/>
                    <a:gd name="T15" fmla="*/ 0 h 701"/>
                    <a:gd name="T16" fmla="*/ 0 w 688"/>
                    <a:gd name="T17" fmla="*/ 0 h 701"/>
                    <a:gd name="T18" fmla="*/ 0 w 688"/>
                    <a:gd name="T19" fmla="*/ 0 h 701"/>
                    <a:gd name="T20" fmla="*/ 0 w 688"/>
                    <a:gd name="T21" fmla="*/ 0 h 701"/>
                    <a:gd name="T22" fmla="*/ 0 w 688"/>
                    <a:gd name="T23" fmla="*/ 0 h 701"/>
                    <a:gd name="T24" fmla="*/ 0 w 688"/>
                    <a:gd name="T25" fmla="*/ 0 h 701"/>
                    <a:gd name="T26" fmla="*/ 0 w 688"/>
                    <a:gd name="T27" fmla="*/ 0 h 701"/>
                    <a:gd name="T28" fmla="*/ 0 w 688"/>
                    <a:gd name="T29" fmla="*/ 0 h 701"/>
                    <a:gd name="T30" fmla="*/ 0 w 688"/>
                    <a:gd name="T31" fmla="*/ 0 h 701"/>
                    <a:gd name="T32" fmla="*/ 0 w 688"/>
                    <a:gd name="T33" fmla="*/ 0 h 701"/>
                    <a:gd name="T34" fmla="*/ 0 w 688"/>
                    <a:gd name="T35" fmla="*/ 0 h 701"/>
                    <a:gd name="T36" fmla="*/ 0 w 688"/>
                    <a:gd name="T37" fmla="*/ 0 h 701"/>
                    <a:gd name="T38" fmla="*/ 0 w 688"/>
                    <a:gd name="T39" fmla="*/ 0 h 701"/>
                    <a:gd name="T40" fmla="*/ 0 w 688"/>
                    <a:gd name="T41" fmla="*/ 0 h 701"/>
                    <a:gd name="T42" fmla="*/ 0 w 688"/>
                    <a:gd name="T43" fmla="*/ 0 h 701"/>
                    <a:gd name="T44" fmla="*/ 0 w 688"/>
                    <a:gd name="T45" fmla="*/ 0 h 701"/>
                    <a:gd name="T46" fmla="*/ 0 w 688"/>
                    <a:gd name="T47" fmla="*/ 0 h 701"/>
                    <a:gd name="T48" fmla="*/ 0 w 688"/>
                    <a:gd name="T49" fmla="*/ 0 h 701"/>
                    <a:gd name="T50" fmla="*/ 0 w 688"/>
                    <a:gd name="T51" fmla="*/ 0 h 701"/>
                    <a:gd name="T52" fmla="*/ 0 w 688"/>
                    <a:gd name="T53" fmla="*/ 0 h 701"/>
                    <a:gd name="T54" fmla="*/ 0 w 688"/>
                    <a:gd name="T55" fmla="*/ 0 h 701"/>
                    <a:gd name="T56" fmla="*/ 0 w 688"/>
                    <a:gd name="T57" fmla="*/ 0 h 701"/>
                    <a:gd name="T58" fmla="*/ 0 w 688"/>
                    <a:gd name="T59" fmla="*/ 0 h 701"/>
                    <a:gd name="T60" fmla="*/ 0 w 688"/>
                    <a:gd name="T61" fmla="*/ 0 h 701"/>
                    <a:gd name="T62" fmla="*/ 0 w 688"/>
                    <a:gd name="T63" fmla="*/ 0 h 701"/>
                    <a:gd name="T64" fmla="*/ 0 w 688"/>
                    <a:gd name="T65" fmla="*/ 0 h 701"/>
                    <a:gd name="T66" fmla="*/ 0 w 688"/>
                    <a:gd name="T67" fmla="*/ 0 h 701"/>
                    <a:gd name="T68" fmla="*/ 0 w 688"/>
                    <a:gd name="T69" fmla="*/ 0 h 701"/>
                    <a:gd name="T70" fmla="*/ 0 w 688"/>
                    <a:gd name="T71" fmla="*/ 0 h 701"/>
                    <a:gd name="T72" fmla="*/ 0 w 688"/>
                    <a:gd name="T73" fmla="*/ 0 h 701"/>
                    <a:gd name="T74" fmla="*/ 0 w 688"/>
                    <a:gd name="T75" fmla="*/ 0 h 701"/>
                    <a:gd name="T76" fmla="*/ 0 w 688"/>
                    <a:gd name="T77" fmla="*/ 0 h 701"/>
                    <a:gd name="T78" fmla="*/ 0 w 688"/>
                    <a:gd name="T79" fmla="*/ 0 h 70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88"/>
                    <a:gd name="T121" fmla="*/ 0 h 701"/>
                    <a:gd name="T122" fmla="*/ 688 w 688"/>
                    <a:gd name="T123" fmla="*/ 701 h 70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88" h="701">
                      <a:moveTo>
                        <a:pt x="0" y="349"/>
                      </a:moveTo>
                      <a:lnTo>
                        <a:pt x="8" y="281"/>
                      </a:lnTo>
                      <a:lnTo>
                        <a:pt x="27" y="213"/>
                      </a:lnTo>
                      <a:lnTo>
                        <a:pt x="59" y="154"/>
                      </a:lnTo>
                      <a:lnTo>
                        <a:pt x="100" y="102"/>
                      </a:lnTo>
                      <a:lnTo>
                        <a:pt x="152" y="59"/>
                      </a:lnTo>
                      <a:lnTo>
                        <a:pt x="210" y="27"/>
                      </a:lnTo>
                      <a:lnTo>
                        <a:pt x="275" y="7"/>
                      </a:lnTo>
                      <a:lnTo>
                        <a:pt x="344" y="0"/>
                      </a:lnTo>
                      <a:lnTo>
                        <a:pt x="379" y="1"/>
                      </a:lnTo>
                      <a:lnTo>
                        <a:pt x="413" y="7"/>
                      </a:lnTo>
                      <a:lnTo>
                        <a:pt x="446" y="14"/>
                      </a:lnTo>
                      <a:lnTo>
                        <a:pt x="478" y="27"/>
                      </a:lnTo>
                      <a:lnTo>
                        <a:pt x="537" y="59"/>
                      </a:lnTo>
                      <a:lnTo>
                        <a:pt x="588" y="102"/>
                      </a:lnTo>
                      <a:lnTo>
                        <a:pt x="631" y="154"/>
                      </a:lnTo>
                      <a:lnTo>
                        <a:pt x="661" y="213"/>
                      </a:lnTo>
                      <a:lnTo>
                        <a:pt x="674" y="246"/>
                      </a:lnTo>
                      <a:lnTo>
                        <a:pt x="681" y="281"/>
                      </a:lnTo>
                      <a:lnTo>
                        <a:pt x="687" y="315"/>
                      </a:lnTo>
                      <a:lnTo>
                        <a:pt x="688" y="349"/>
                      </a:lnTo>
                      <a:lnTo>
                        <a:pt x="687" y="384"/>
                      </a:lnTo>
                      <a:lnTo>
                        <a:pt x="681" y="419"/>
                      </a:lnTo>
                      <a:lnTo>
                        <a:pt x="674" y="453"/>
                      </a:lnTo>
                      <a:lnTo>
                        <a:pt x="661" y="486"/>
                      </a:lnTo>
                      <a:lnTo>
                        <a:pt x="631" y="546"/>
                      </a:lnTo>
                      <a:lnTo>
                        <a:pt x="588" y="598"/>
                      </a:lnTo>
                      <a:lnTo>
                        <a:pt x="537" y="641"/>
                      </a:lnTo>
                      <a:lnTo>
                        <a:pt x="478" y="673"/>
                      </a:lnTo>
                      <a:lnTo>
                        <a:pt x="413" y="693"/>
                      </a:lnTo>
                      <a:lnTo>
                        <a:pt x="379" y="698"/>
                      </a:lnTo>
                      <a:lnTo>
                        <a:pt x="344" y="701"/>
                      </a:lnTo>
                      <a:lnTo>
                        <a:pt x="275" y="693"/>
                      </a:lnTo>
                      <a:lnTo>
                        <a:pt x="210" y="673"/>
                      </a:lnTo>
                      <a:lnTo>
                        <a:pt x="152" y="641"/>
                      </a:lnTo>
                      <a:lnTo>
                        <a:pt x="100" y="598"/>
                      </a:lnTo>
                      <a:lnTo>
                        <a:pt x="59" y="546"/>
                      </a:lnTo>
                      <a:lnTo>
                        <a:pt x="27" y="486"/>
                      </a:lnTo>
                      <a:lnTo>
                        <a:pt x="8" y="419"/>
                      </a:lnTo>
                      <a:lnTo>
                        <a:pt x="0" y="349"/>
                      </a:lnTo>
                      <a:close/>
                    </a:path>
                  </a:pathLst>
                </a:custGeom>
                <a:solidFill>
                  <a:srgbClr val="99CCCC"/>
                </a:solidFill>
                <a:ln w="9525">
                  <a:noFill/>
                  <a:round/>
                  <a:headEnd/>
                  <a:tailEnd/>
                </a:ln>
              </p:spPr>
              <p:txBody>
                <a:bodyPr>
                  <a:prstTxWarp prst="textNoShape">
                    <a:avLst/>
                  </a:prstTxWarp>
                </a:bodyPr>
                <a:lstStyle/>
                <a:p>
                  <a:endParaRPr lang="en-US"/>
                </a:p>
              </p:txBody>
            </p:sp>
            <p:sp>
              <p:nvSpPr>
                <p:cNvPr id="62772" name="Freeform 353"/>
                <p:cNvSpPr>
                  <a:spLocks/>
                </p:cNvSpPr>
                <p:nvPr/>
              </p:nvSpPr>
              <p:spPr bwMode="auto">
                <a:xfrm>
                  <a:off x="3134" y="4911"/>
                  <a:ext cx="10" cy="18"/>
                </a:xfrm>
                <a:custGeom>
                  <a:avLst/>
                  <a:gdLst>
                    <a:gd name="T0" fmla="*/ 0 w 39"/>
                    <a:gd name="T1" fmla="*/ 0 h 73"/>
                    <a:gd name="T2" fmla="*/ 0 w 39"/>
                    <a:gd name="T3" fmla="*/ 0 h 73"/>
                    <a:gd name="T4" fmla="*/ 0 w 39"/>
                    <a:gd name="T5" fmla="*/ 0 h 73"/>
                    <a:gd name="T6" fmla="*/ 0 w 39"/>
                    <a:gd name="T7" fmla="*/ 0 h 73"/>
                    <a:gd name="T8" fmla="*/ 0 w 39"/>
                    <a:gd name="T9" fmla="*/ 0 h 73"/>
                    <a:gd name="T10" fmla="*/ 0 w 39"/>
                    <a:gd name="T11" fmla="*/ 0 h 73"/>
                    <a:gd name="T12" fmla="*/ 0 w 39"/>
                    <a:gd name="T13" fmla="*/ 0 h 73"/>
                    <a:gd name="T14" fmla="*/ 0 w 39"/>
                    <a:gd name="T15" fmla="*/ 0 h 73"/>
                    <a:gd name="T16" fmla="*/ 0 w 39"/>
                    <a:gd name="T17" fmla="*/ 0 h 73"/>
                    <a:gd name="T18" fmla="*/ 0 w 39"/>
                    <a:gd name="T19" fmla="*/ 0 h 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73"/>
                    <a:gd name="T32" fmla="*/ 39 w 39"/>
                    <a:gd name="T33" fmla="*/ 73 h 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73">
                      <a:moveTo>
                        <a:pt x="8" y="0"/>
                      </a:moveTo>
                      <a:lnTo>
                        <a:pt x="8" y="2"/>
                      </a:lnTo>
                      <a:lnTo>
                        <a:pt x="0" y="71"/>
                      </a:lnTo>
                      <a:lnTo>
                        <a:pt x="32" y="73"/>
                      </a:lnTo>
                      <a:lnTo>
                        <a:pt x="39" y="5"/>
                      </a:lnTo>
                      <a:lnTo>
                        <a:pt x="39" y="7"/>
                      </a:lnTo>
                      <a:lnTo>
                        <a:pt x="8" y="0"/>
                      </a:lnTo>
                      <a:lnTo>
                        <a:pt x="8" y="1"/>
                      </a:lnTo>
                      <a:lnTo>
                        <a:pt x="8" y="2"/>
                      </a:lnTo>
                      <a:lnTo>
                        <a:pt x="8" y="0"/>
                      </a:lnTo>
                      <a:close/>
                    </a:path>
                  </a:pathLst>
                </a:custGeom>
                <a:solidFill>
                  <a:srgbClr val="000000"/>
                </a:solidFill>
                <a:ln w="9525">
                  <a:noFill/>
                  <a:round/>
                  <a:headEnd/>
                  <a:tailEnd/>
                </a:ln>
              </p:spPr>
              <p:txBody>
                <a:bodyPr>
                  <a:prstTxWarp prst="textNoShape">
                    <a:avLst/>
                  </a:prstTxWarp>
                </a:bodyPr>
                <a:lstStyle/>
                <a:p>
                  <a:endParaRPr lang="en-US"/>
                </a:p>
              </p:txBody>
            </p:sp>
            <p:sp>
              <p:nvSpPr>
                <p:cNvPr id="62773" name="Freeform 354"/>
                <p:cNvSpPr>
                  <a:spLocks/>
                </p:cNvSpPr>
                <p:nvPr/>
              </p:nvSpPr>
              <p:spPr bwMode="auto">
                <a:xfrm>
                  <a:off x="3136" y="4893"/>
                  <a:ext cx="13" cy="20"/>
                </a:xfrm>
                <a:custGeom>
                  <a:avLst/>
                  <a:gdLst>
                    <a:gd name="T0" fmla="*/ 0 w 51"/>
                    <a:gd name="T1" fmla="*/ 0 h 78"/>
                    <a:gd name="T2" fmla="*/ 0 w 51"/>
                    <a:gd name="T3" fmla="*/ 0 h 78"/>
                    <a:gd name="T4" fmla="*/ 0 w 51"/>
                    <a:gd name="T5" fmla="*/ 0 h 78"/>
                    <a:gd name="T6" fmla="*/ 0 w 51"/>
                    <a:gd name="T7" fmla="*/ 0 h 78"/>
                    <a:gd name="T8" fmla="*/ 0 w 51"/>
                    <a:gd name="T9" fmla="*/ 0 h 78"/>
                    <a:gd name="T10" fmla="*/ 0 w 51"/>
                    <a:gd name="T11" fmla="*/ 0 h 78"/>
                    <a:gd name="T12" fmla="*/ 0 w 51"/>
                    <a:gd name="T13" fmla="*/ 0 h 78"/>
                    <a:gd name="T14" fmla="*/ 0 w 51"/>
                    <a:gd name="T15" fmla="*/ 0 h 78"/>
                    <a:gd name="T16" fmla="*/ 0 w 51"/>
                    <a:gd name="T17" fmla="*/ 0 h 78"/>
                    <a:gd name="T18" fmla="*/ 0 w 51"/>
                    <a:gd name="T19" fmla="*/ 0 h 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78"/>
                    <a:gd name="T32" fmla="*/ 51 w 51"/>
                    <a:gd name="T33" fmla="*/ 78 h 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78">
                      <a:moveTo>
                        <a:pt x="20" y="0"/>
                      </a:moveTo>
                      <a:lnTo>
                        <a:pt x="19" y="4"/>
                      </a:lnTo>
                      <a:lnTo>
                        <a:pt x="0" y="71"/>
                      </a:lnTo>
                      <a:lnTo>
                        <a:pt x="31" y="78"/>
                      </a:lnTo>
                      <a:lnTo>
                        <a:pt x="51" y="11"/>
                      </a:lnTo>
                      <a:lnTo>
                        <a:pt x="50" y="15"/>
                      </a:lnTo>
                      <a:lnTo>
                        <a:pt x="20" y="0"/>
                      </a:lnTo>
                      <a:lnTo>
                        <a:pt x="19" y="1"/>
                      </a:lnTo>
                      <a:lnTo>
                        <a:pt x="19" y="4"/>
                      </a:lnTo>
                      <a:lnTo>
                        <a:pt x="20" y="0"/>
                      </a:lnTo>
                      <a:close/>
                    </a:path>
                  </a:pathLst>
                </a:custGeom>
                <a:solidFill>
                  <a:srgbClr val="000000"/>
                </a:solidFill>
                <a:ln w="9525">
                  <a:noFill/>
                  <a:round/>
                  <a:headEnd/>
                  <a:tailEnd/>
                </a:ln>
              </p:spPr>
              <p:txBody>
                <a:bodyPr>
                  <a:prstTxWarp prst="textNoShape">
                    <a:avLst/>
                  </a:prstTxWarp>
                </a:bodyPr>
                <a:lstStyle/>
                <a:p>
                  <a:endParaRPr lang="en-US"/>
                </a:p>
              </p:txBody>
            </p:sp>
            <p:sp>
              <p:nvSpPr>
                <p:cNvPr id="62774" name="Freeform 355"/>
                <p:cNvSpPr>
                  <a:spLocks/>
                </p:cNvSpPr>
                <p:nvPr/>
              </p:nvSpPr>
              <p:spPr bwMode="auto">
                <a:xfrm>
                  <a:off x="3141" y="4878"/>
                  <a:ext cx="15" cy="19"/>
                </a:xfrm>
                <a:custGeom>
                  <a:avLst/>
                  <a:gdLst>
                    <a:gd name="T0" fmla="*/ 0 w 62"/>
                    <a:gd name="T1" fmla="*/ 0 h 77"/>
                    <a:gd name="T2" fmla="*/ 0 w 62"/>
                    <a:gd name="T3" fmla="*/ 0 h 77"/>
                    <a:gd name="T4" fmla="*/ 0 w 62"/>
                    <a:gd name="T5" fmla="*/ 0 h 77"/>
                    <a:gd name="T6" fmla="*/ 0 w 62"/>
                    <a:gd name="T7" fmla="*/ 0 h 77"/>
                    <a:gd name="T8" fmla="*/ 0 w 62"/>
                    <a:gd name="T9" fmla="*/ 0 h 77"/>
                    <a:gd name="T10" fmla="*/ 0 w 62"/>
                    <a:gd name="T11" fmla="*/ 0 h 77"/>
                    <a:gd name="T12" fmla="*/ 0 w 62"/>
                    <a:gd name="T13" fmla="*/ 0 h 77"/>
                    <a:gd name="T14" fmla="*/ 0 w 62"/>
                    <a:gd name="T15" fmla="*/ 0 h 77"/>
                    <a:gd name="T16" fmla="*/ 0 w 62"/>
                    <a:gd name="T17" fmla="*/ 0 h 77"/>
                    <a:gd name="T18" fmla="*/ 0 w 62"/>
                    <a:gd name="T19" fmla="*/ 0 h 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2"/>
                    <a:gd name="T31" fmla="*/ 0 h 77"/>
                    <a:gd name="T32" fmla="*/ 62 w 62"/>
                    <a:gd name="T33" fmla="*/ 77 h 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2" h="77">
                      <a:moveTo>
                        <a:pt x="35" y="0"/>
                      </a:moveTo>
                      <a:lnTo>
                        <a:pt x="32" y="2"/>
                      </a:lnTo>
                      <a:lnTo>
                        <a:pt x="0" y="62"/>
                      </a:lnTo>
                      <a:lnTo>
                        <a:pt x="30" y="77"/>
                      </a:lnTo>
                      <a:lnTo>
                        <a:pt x="62" y="17"/>
                      </a:lnTo>
                      <a:lnTo>
                        <a:pt x="59" y="19"/>
                      </a:lnTo>
                      <a:lnTo>
                        <a:pt x="35" y="0"/>
                      </a:lnTo>
                      <a:lnTo>
                        <a:pt x="33" y="1"/>
                      </a:lnTo>
                      <a:lnTo>
                        <a:pt x="32" y="2"/>
                      </a:lnTo>
                      <a:lnTo>
                        <a:pt x="35" y="0"/>
                      </a:lnTo>
                      <a:close/>
                    </a:path>
                  </a:pathLst>
                </a:custGeom>
                <a:solidFill>
                  <a:srgbClr val="000000"/>
                </a:solidFill>
                <a:ln w="9525">
                  <a:noFill/>
                  <a:round/>
                  <a:headEnd/>
                  <a:tailEnd/>
                </a:ln>
              </p:spPr>
              <p:txBody>
                <a:bodyPr>
                  <a:prstTxWarp prst="textNoShape">
                    <a:avLst/>
                  </a:prstTxWarp>
                </a:bodyPr>
                <a:lstStyle/>
                <a:p>
                  <a:endParaRPr lang="en-US"/>
                </a:p>
              </p:txBody>
            </p:sp>
            <p:sp>
              <p:nvSpPr>
                <p:cNvPr id="62775" name="Freeform 356"/>
                <p:cNvSpPr>
                  <a:spLocks/>
                </p:cNvSpPr>
                <p:nvPr/>
              </p:nvSpPr>
              <p:spPr bwMode="auto">
                <a:xfrm>
                  <a:off x="3150" y="4864"/>
                  <a:ext cx="16" cy="19"/>
                </a:xfrm>
                <a:custGeom>
                  <a:avLst/>
                  <a:gdLst>
                    <a:gd name="T0" fmla="*/ 0 w 66"/>
                    <a:gd name="T1" fmla="*/ 0 h 73"/>
                    <a:gd name="T2" fmla="*/ 0 w 66"/>
                    <a:gd name="T3" fmla="*/ 0 h 73"/>
                    <a:gd name="T4" fmla="*/ 0 w 66"/>
                    <a:gd name="T5" fmla="*/ 0 h 73"/>
                    <a:gd name="T6" fmla="*/ 0 w 66"/>
                    <a:gd name="T7" fmla="*/ 0 h 73"/>
                    <a:gd name="T8" fmla="*/ 0 w 66"/>
                    <a:gd name="T9" fmla="*/ 0 h 73"/>
                    <a:gd name="T10" fmla="*/ 0 w 66"/>
                    <a:gd name="T11" fmla="*/ 0 h 73"/>
                    <a:gd name="T12" fmla="*/ 0 w 66"/>
                    <a:gd name="T13" fmla="*/ 0 h 73"/>
                    <a:gd name="T14" fmla="*/ 0 w 66"/>
                    <a:gd name="T15" fmla="*/ 0 h 73"/>
                    <a:gd name="T16" fmla="*/ 0 w 66"/>
                    <a:gd name="T17" fmla="*/ 0 h 73"/>
                    <a:gd name="T18" fmla="*/ 0 w 66"/>
                    <a:gd name="T19" fmla="*/ 0 h 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6"/>
                    <a:gd name="T31" fmla="*/ 0 h 73"/>
                    <a:gd name="T32" fmla="*/ 66 w 66"/>
                    <a:gd name="T33" fmla="*/ 73 h 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6" h="73">
                      <a:moveTo>
                        <a:pt x="44" y="0"/>
                      </a:moveTo>
                      <a:lnTo>
                        <a:pt x="41" y="2"/>
                      </a:lnTo>
                      <a:lnTo>
                        <a:pt x="0" y="54"/>
                      </a:lnTo>
                      <a:lnTo>
                        <a:pt x="24" y="73"/>
                      </a:lnTo>
                      <a:lnTo>
                        <a:pt x="66" y="22"/>
                      </a:lnTo>
                      <a:lnTo>
                        <a:pt x="63" y="24"/>
                      </a:lnTo>
                      <a:lnTo>
                        <a:pt x="44" y="0"/>
                      </a:lnTo>
                      <a:lnTo>
                        <a:pt x="41" y="1"/>
                      </a:lnTo>
                      <a:lnTo>
                        <a:pt x="41" y="2"/>
                      </a:lnTo>
                      <a:lnTo>
                        <a:pt x="44" y="0"/>
                      </a:lnTo>
                      <a:close/>
                    </a:path>
                  </a:pathLst>
                </a:custGeom>
                <a:solidFill>
                  <a:srgbClr val="000000"/>
                </a:solidFill>
                <a:ln w="9525">
                  <a:noFill/>
                  <a:round/>
                  <a:headEnd/>
                  <a:tailEnd/>
                </a:ln>
              </p:spPr>
              <p:txBody>
                <a:bodyPr>
                  <a:prstTxWarp prst="textNoShape">
                    <a:avLst/>
                  </a:prstTxWarp>
                </a:bodyPr>
                <a:lstStyle/>
                <a:p>
                  <a:endParaRPr lang="en-US"/>
                </a:p>
              </p:txBody>
            </p:sp>
            <p:sp>
              <p:nvSpPr>
                <p:cNvPr id="62776" name="Freeform 357"/>
                <p:cNvSpPr>
                  <a:spLocks/>
                </p:cNvSpPr>
                <p:nvPr/>
              </p:nvSpPr>
              <p:spPr bwMode="auto">
                <a:xfrm>
                  <a:off x="3161" y="4853"/>
                  <a:ext cx="17" cy="17"/>
                </a:xfrm>
                <a:custGeom>
                  <a:avLst/>
                  <a:gdLst>
                    <a:gd name="T0" fmla="*/ 0 w 71"/>
                    <a:gd name="T1" fmla="*/ 0 h 69"/>
                    <a:gd name="T2" fmla="*/ 0 w 71"/>
                    <a:gd name="T3" fmla="*/ 0 h 69"/>
                    <a:gd name="T4" fmla="*/ 0 w 71"/>
                    <a:gd name="T5" fmla="*/ 0 h 69"/>
                    <a:gd name="T6" fmla="*/ 0 w 71"/>
                    <a:gd name="T7" fmla="*/ 0 h 69"/>
                    <a:gd name="T8" fmla="*/ 0 w 71"/>
                    <a:gd name="T9" fmla="*/ 0 h 69"/>
                    <a:gd name="T10" fmla="*/ 0 w 71"/>
                    <a:gd name="T11" fmla="*/ 0 h 69"/>
                    <a:gd name="T12" fmla="*/ 0 w 71"/>
                    <a:gd name="T13" fmla="*/ 0 h 69"/>
                    <a:gd name="T14" fmla="*/ 0 w 71"/>
                    <a:gd name="T15" fmla="*/ 0 h 69"/>
                    <a:gd name="T16" fmla="*/ 0 w 71"/>
                    <a:gd name="T17" fmla="*/ 0 h 69"/>
                    <a:gd name="T18" fmla="*/ 0 w 71"/>
                    <a:gd name="T19" fmla="*/ 0 h 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
                    <a:gd name="T31" fmla="*/ 0 h 69"/>
                    <a:gd name="T32" fmla="*/ 71 w 71"/>
                    <a:gd name="T33" fmla="*/ 69 h 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 h="69">
                      <a:moveTo>
                        <a:pt x="53" y="0"/>
                      </a:moveTo>
                      <a:lnTo>
                        <a:pt x="51" y="2"/>
                      </a:lnTo>
                      <a:lnTo>
                        <a:pt x="0" y="45"/>
                      </a:lnTo>
                      <a:lnTo>
                        <a:pt x="19" y="69"/>
                      </a:lnTo>
                      <a:lnTo>
                        <a:pt x="71" y="27"/>
                      </a:lnTo>
                      <a:lnTo>
                        <a:pt x="68" y="29"/>
                      </a:lnTo>
                      <a:lnTo>
                        <a:pt x="53" y="0"/>
                      </a:lnTo>
                      <a:lnTo>
                        <a:pt x="52" y="1"/>
                      </a:lnTo>
                      <a:lnTo>
                        <a:pt x="51" y="2"/>
                      </a:lnTo>
                      <a:lnTo>
                        <a:pt x="53" y="0"/>
                      </a:lnTo>
                      <a:close/>
                    </a:path>
                  </a:pathLst>
                </a:custGeom>
                <a:solidFill>
                  <a:srgbClr val="000000"/>
                </a:solidFill>
                <a:ln w="9525">
                  <a:noFill/>
                  <a:round/>
                  <a:headEnd/>
                  <a:tailEnd/>
                </a:ln>
              </p:spPr>
              <p:txBody>
                <a:bodyPr>
                  <a:prstTxWarp prst="textNoShape">
                    <a:avLst/>
                  </a:prstTxWarp>
                </a:bodyPr>
                <a:lstStyle/>
                <a:p>
                  <a:endParaRPr lang="en-US"/>
                </a:p>
              </p:txBody>
            </p:sp>
            <p:sp>
              <p:nvSpPr>
                <p:cNvPr id="62777" name="Freeform 358"/>
                <p:cNvSpPr>
                  <a:spLocks/>
                </p:cNvSpPr>
                <p:nvPr/>
              </p:nvSpPr>
              <p:spPr bwMode="auto">
                <a:xfrm>
                  <a:off x="3174" y="4844"/>
                  <a:ext cx="18" cy="16"/>
                </a:xfrm>
                <a:custGeom>
                  <a:avLst/>
                  <a:gdLst>
                    <a:gd name="T0" fmla="*/ 0 w 74"/>
                    <a:gd name="T1" fmla="*/ 0 h 63"/>
                    <a:gd name="T2" fmla="*/ 0 w 74"/>
                    <a:gd name="T3" fmla="*/ 0 h 63"/>
                    <a:gd name="T4" fmla="*/ 0 w 74"/>
                    <a:gd name="T5" fmla="*/ 0 h 63"/>
                    <a:gd name="T6" fmla="*/ 0 w 74"/>
                    <a:gd name="T7" fmla="*/ 0 h 63"/>
                    <a:gd name="T8" fmla="*/ 0 w 74"/>
                    <a:gd name="T9" fmla="*/ 0 h 63"/>
                    <a:gd name="T10" fmla="*/ 0 w 74"/>
                    <a:gd name="T11" fmla="*/ 0 h 63"/>
                    <a:gd name="T12" fmla="*/ 0 w 74"/>
                    <a:gd name="T13" fmla="*/ 0 h 63"/>
                    <a:gd name="T14" fmla="*/ 0 w 74"/>
                    <a:gd name="T15" fmla="*/ 0 h 63"/>
                    <a:gd name="T16" fmla="*/ 0 w 74"/>
                    <a:gd name="T17" fmla="*/ 0 h 63"/>
                    <a:gd name="T18" fmla="*/ 0 w 74"/>
                    <a:gd name="T19" fmla="*/ 0 h 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
                    <a:gd name="T31" fmla="*/ 0 h 63"/>
                    <a:gd name="T32" fmla="*/ 74 w 74"/>
                    <a:gd name="T33" fmla="*/ 63 h 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 h="63">
                      <a:moveTo>
                        <a:pt x="63" y="0"/>
                      </a:moveTo>
                      <a:lnTo>
                        <a:pt x="59" y="1"/>
                      </a:lnTo>
                      <a:lnTo>
                        <a:pt x="0" y="34"/>
                      </a:lnTo>
                      <a:lnTo>
                        <a:pt x="15" y="63"/>
                      </a:lnTo>
                      <a:lnTo>
                        <a:pt x="74" y="30"/>
                      </a:lnTo>
                      <a:lnTo>
                        <a:pt x="70" y="31"/>
                      </a:lnTo>
                      <a:lnTo>
                        <a:pt x="63" y="0"/>
                      </a:lnTo>
                      <a:lnTo>
                        <a:pt x="60" y="1"/>
                      </a:lnTo>
                      <a:lnTo>
                        <a:pt x="59" y="1"/>
                      </a:lnTo>
                      <a:lnTo>
                        <a:pt x="63" y="0"/>
                      </a:lnTo>
                      <a:close/>
                    </a:path>
                  </a:pathLst>
                </a:custGeom>
                <a:solidFill>
                  <a:srgbClr val="000000"/>
                </a:solidFill>
                <a:ln w="9525">
                  <a:noFill/>
                  <a:round/>
                  <a:headEnd/>
                  <a:tailEnd/>
                </a:ln>
              </p:spPr>
              <p:txBody>
                <a:bodyPr>
                  <a:prstTxWarp prst="textNoShape">
                    <a:avLst/>
                  </a:prstTxWarp>
                </a:bodyPr>
                <a:lstStyle/>
                <a:p>
                  <a:endParaRPr lang="en-US"/>
                </a:p>
              </p:txBody>
            </p:sp>
            <p:sp>
              <p:nvSpPr>
                <p:cNvPr id="62778" name="Freeform 359"/>
                <p:cNvSpPr>
                  <a:spLocks/>
                </p:cNvSpPr>
                <p:nvPr/>
              </p:nvSpPr>
              <p:spPr bwMode="auto">
                <a:xfrm>
                  <a:off x="3190" y="4840"/>
                  <a:ext cx="18" cy="12"/>
                </a:xfrm>
                <a:custGeom>
                  <a:avLst/>
                  <a:gdLst>
                    <a:gd name="T0" fmla="*/ 0 w 72"/>
                    <a:gd name="T1" fmla="*/ 0 h 51"/>
                    <a:gd name="T2" fmla="*/ 0 w 72"/>
                    <a:gd name="T3" fmla="*/ 0 h 51"/>
                    <a:gd name="T4" fmla="*/ 0 w 72"/>
                    <a:gd name="T5" fmla="*/ 0 h 51"/>
                    <a:gd name="T6" fmla="*/ 0 w 72"/>
                    <a:gd name="T7" fmla="*/ 0 h 51"/>
                    <a:gd name="T8" fmla="*/ 0 w 72"/>
                    <a:gd name="T9" fmla="*/ 0 h 51"/>
                    <a:gd name="T10" fmla="*/ 0 w 72"/>
                    <a:gd name="T11" fmla="*/ 0 h 51"/>
                    <a:gd name="T12" fmla="*/ 0 w 72"/>
                    <a:gd name="T13" fmla="*/ 0 h 51"/>
                    <a:gd name="T14" fmla="*/ 0 w 72"/>
                    <a:gd name="T15" fmla="*/ 0 h 51"/>
                    <a:gd name="T16" fmla="*/ 0 w 72"/>
                    <a:gd name="T17" fmla="*/ 0 h 51"/>
                    <a:gd name="T18" fmla="*/ 0 w 72"/>
                    <a:gd name="T19" fmla="*/ 0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
                    <a:gd name="T31" fmla="*/ 0 h 51"/>
                    <a:gd name="T32" fmla="*/ 72 w 72"/>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 h="51">
                      <a:moveTo>
                        <a:pt x="67" y="0"/>
                      </a:moveTo>
                      <a:lnTo>
                        <a:pt x="65" y="0"/>
                      </a:lnTo>
                      <a:lnTo>
                        <a:pt x="0" y="20"/>
                      </a:lnTo>
                      <a:lnTo>
                        <a:pt x="7" y="51"/>
                      </a:lnTo>
                      <a:lnTo>
                        <a:pt x="72" y="32"/>
                      </a:lnTo>
                      <a:lnTo>
                        <a:pt x="69" y="32"/>
                      </a:lnTo>
                      <a:lnTo>
                        <a:pt x="67" y="0"/>
                      </a:lnTo>
                      <a:lnTo>
                        <a:pt x="66" y="0"/>
                      </a:lnTo>
                      <a:lnTo>
                        <a:pt x="65" y="0"/>
                      </a:lnTo>
                      <a:lnTo>
                        <a:pt x="67" y="0"/>
                      </a:lnTo>
                      <a:close/>
                    </a:path>
                  </a:pathLst>
                </a:custGeom>
                <a:solidFill>
                  <a:srgbClr val="000000"/>
                </a:solidFill>
                <a:ln w="9525">
                  <a:noFill/>
                  <a:round/>
                  <a:headEnd/>
                  <a:tailEnd/>
                </a:ln>
              </p:spPr>
              <p:txBody>
                <a:bodyPr>
                  <a:prstTxWarp prst="textNoShape">
                    <a:avLst/>
                  </a:prstTxWarp>
                </a:bodyPr>
                <a:lstStyle/>
                <a:p>
                  <a:endParaRPr lang="en-US"/>
                </a:p>
              </p:txBody>
            </p:sp>
            <p:sp>
              <p:nvSpPr>
                <p:cNvPr id="62779" name="Freeform 360"/>
                <p:cNvSpPr>
                  <a:spLocks/>
                </p:cNvSpPr>
                <p:nvPr/>
              </p:nvSpPr>
              <p:spPr bwMode="auto">
                <a:xfrm>
                  <a:off x="3206" y="4838"/>
                  <a:ext cx="18" cy="9"/>
                </a:xfrm>
                <a:custGeom>
                  <a:avLst/>
                  <a:gdLst>
                    <a:gd name="T0" fmla="*/ 0 w 71"/>
                    <a:gd name="T1" fmla="*/ 0 h 39"/>
                    <a:gd name="T2" fmla="*/ 0 w 71"/>
                    <a:gd name="T3" fmla="*/ 0 h 39"/>
                    <a:gd name="T4" fmla="*/ 0 w 71"/>
                    <a:gd name="T5" fmla="*/ 0 h 39"/>
                    <a:gd name="T6" fmla="*/ 0 w 71"/>
                    <a:gd name="T7" fmla="*/ 0 h 39"/>
                    <a:gd name="T8" fmla="*/ 0 w 71"/>
                    <a:gd name="T9" fmla="*/ 0 h 39"/>
                    <a:gd name="T10" fmla="*/ 0 w 71"/>
                    <a:gd name="T11" fmla="*/ 0 h 39"/>
                    <a:gd name="T12" fmla="*/ 0 w 71"/>
                    <a:gd name="T13" fmla="*/ 0 h 39"/>
                    <a:gd name="T14" fmla="*/ 0 60000 65536"/>
                    <a:gd name="T15" fmla="*/ 0 60000 65536"/>
                    <a:gd name="T16" fmla="*/ 0 60000 65536"/>
                    <a:gd name="T17" fmla="*/ 0 60000 65536"/>
                    <a:gd name="T18" fmla="*/ 0 60000 65536"/>
                    <a:gd name="T19" fmla="*/ 0 60000 65536"/>
                    <a:gd name="T20" fmla="*/ 0 60000 65536"/>
                    <a:gd name="T21" fmla="*/ 0 w 71"/>
                    <a:gd name="T22" fmla="*/ 0 h 39"/>
                    <a:gd name="T23" fmla="*/ 71 w 71"/>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39">
                      <a:moveTo>
                        <a:pt x="70" y="0"/>
                      </a:moveTo>
                      <a:lnTo>
                        <a:pt x="68" y="0"/>
                      </a:lnTo>
                      <a:lnTo>
                        <a:pt x="0" y="7"/>
                      </a:lnTo>
                      <a:lnTo>
                        <a:pt x="2" y="39"/>
                      </a:lnTo>
                      <a:lnTo>
                        <a:pt x="71" y="32"/>
                      </a:lnTo>
                      <a:lnTo>
                        <a:pt x="70" y="32"/>
                      </a:lnTo>
                      <a:lnTo>
                        <a:pt x="70" y="0"/>
                      </a:lnTo>
                      <a:close/>
                    </a:path>
                  </a:pathLst>
                </a:custGeom>
                <a:solidFill>
                  <a:srgbClr val="000000"/>
                </a:solidFill>
                <a:ln w="9525">
                  <a:noFill/>
                  <a:round/>
                  <a:headEnd/>
                  <a:tailEnd/>
                </a:ln>
              </p:spPr>
              <p:txBody>
                <a:bodyPr>
                  <a:prstTxWarp prst="textNoShape">
                    <a:avLst/>
                  </a:prstTxWarp>
                </a:bodyPr>
                <a:lstStyle/>
                <a:p>
                  <a:endParaRPr lang="en-US"/>
                </a:p>
              </p:txBody>
            </p:sp>
            <p:sp>
              <p:nvSpPr>
                <p:cNvPr id="62780" name="Freeform 361"/>
                <p:cNvSpPr>
                  <a:spLocks/>
                </p:cNvSpPr>
                <p:nvPr/>
              </p:nvSpPr>
              <p:spPr bwMode="auto">
                <a:xfrm>
                  <a:off x="3224" y="4838"/>
                  <a:ext cx="9" cy="8"/>
                </a:xfrm>
                <a:custGeom>
                  <a:avLst/>
                  <a:gdLst>
                    <a:gd name="T0" fmla="*/ 0 w 37"/>
                    <a:gd name="T1" fmla="*/ 0 h 33"/>
                    <a:gd name="T2" fmla="*/ 0 w 37"/>
                    <a:gd name="T3" fmla="*/ 0 h 33"/>
                    <a:gd name="T4" fmla="*/ 0 w 37"/>
                    <a:gd name="T5" fmla="*/ 0 h 33"/>
                    <a:gd name="T6" fmla="*/ 0 w 37"/>
                    <a:gd name="T7" fmla="*/ 0 h 33"/>
                    <a:gd name="T8" fmla="*/ 0 w 37"/>
                    <a:gd name="T9" fmla="*/ 0 h 33"/>
                    <a:gd name="T10" fmla="*/ 0 w 37"/>
                    <a:gd name="T11" fmla="*/ 0 h 33"/>
                    <a:gd name="T12" fmla="*/ 0 w 37"/>
                    <a:gd name="T13" fmla="*/ 0 h 33"/>
                    <a:gd name="T14" fmla="*/ 0 60000 65536"/>
                    <a:gd name="T15" fmla="*/ 0 60000 65536"/>
                    <a:gd name="T16" fmla="*/ 0 60000 65536"/>
                    <a:gd name="T17" fmla="*/ 0 60000 65536"/>
                    <a:gd name="T18" fmla="*/ 0 60000 65536"/>
                    <a:gd name="T19" fmla="*/ 0 60000 65536"/>
                    <a:gd name="T20" fmla="*/ 0 60000 65536"/>
                    <a:gd name="T21" fmla="*/ 0 w 37"/>
                    <a:gd name="T22" fmla="*/ 0 h 33"/>
                    <a:gd name="T23" fmla="*/ 37 w 37"/>
                    <a:gd name="T24" fmla="*/ 33 h 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33">
                      <a:moveTo>
                        <a:pt x="37" y="1"/>
                      </a:moveTo>
                      <a:lnTo>
                        <a:pt x="35" y="1"/>
                      </a:lnTo>
                      <a:lnTo>
                        <a:pt x="0" y="0"/>
                      </a:lnTo>
                      <a:lnTo>
                        <a:pt x="0" y="32"/>
                      </a:lnTo>
                      <a:lnTo>
                        <a:pt x="35" y="33"/>
                      </a:lnTo>
                      <a:lnTo>
                        <a:pt x="33" y="33"/>
                      </a:lnTo>
                      <a:lnTo>
                        <a:pt x="37" y="1"/>
                      </a:lnTo>
                      <a:close/>
                    </a:path>
                  </a:pathLst>
                </a:custGeom>
                <a:solidFill>
                  <a:srgbClr val="000000"/>
                </a:solidFill>
                <a:ln w="9525">
                  <a:noFill/>
                  <a:round/>
                  <a:headEnd/>
                  <a:tailEnd/>
                </a:ln>
              </p:spPr>
              <p:txBody>
                <a:bodyPr>
                  <a:prstTxWarp prst="textNoShape">
                    <a:avLst/>
                  </a:prstTxWarp>
                </a:bodyPr>
                <a:lstStyle/>
                <a:p>
                  <a:endParaRPr lang="en-US"/>
                </a:p>
              </p:txBody>
            </p:sp>
            <p:sp>
              <p:nvSpPr>
                <p:cNvPr id="62781" name="Freeform 362"/>
                <p:cNvSpPr>
                  <a:spLocks/>
                </p:cNvSpPr>
                <p:nvPr/>
              </p:nvSpPr>
              <p:spPr bwMode="auto">
                <a:xfrm>
                  <a:off x="3232" y="4838"/>
                  <a:ext cx="10" cy="9"/>
                </a:xfrm>
                <a:custGeom>
                  <a:avLst/>
                  <a:gdLst>
                    <a:gd name="T0" fmla="*/ 0 w 40"/>
                    <a:gd name="T1" fmla="*/ 0 h 38"/>
                    <a:gd name="T2" fmla="*/ 0 w 40"/>
                    <a:gd name="T3" fmla="*/ 0 h 38"/>
                    <a:gd name="T4" fmla="*/ 0 w 40"/>
                    <a:gd name="T5" fmla="*/ 0 h 38"/>
                    <a:gd name="T6" fmla="*/ 0 w 40"/>
                    <a:gd name="T7" fmla="*/ 0 h 38"/>
                    <a:gd name="T8" fmla="*/ 0 w 40"/>
                    <a:gd name="T9" fmla="*/ 0 h 38"/>
                    <a:gd name="T10" fmla="*/ 0 w 40"/>
                    <a:gd name="T11" fmla="*/ 0 h 38"/>
                    <a:gd name="T12" fmla="*/ 0 w 40"/>
                    <a:gd name="T13" fmla="*/ 0 h 38"/>
                    <a:gd name="T14" fmla="*/ 0 60000 65536"/>
                    <a:gd name="T15" fmla="*/ 0 60000 65536"/>
                    <a:gd name="T16" fmla="*/ 0 60000 65536"/>
                    <a:gd name="T17" fmla="*/ 0 60000 65536"/>
                    <a:gd name="T18" fmla="*/ 0 60000 65536"/>
                    <a:gd name="T19" fmla="*/ 0 60000 65536"/>
                    <a:gd name="T20" fmla="*/ 0 60000 65536"/>
                    <a:gd name="T21" fmla="*/ 0 w 40"/>
                    <a:gd name="T22" fmla="*/ 0 h 38"/>
                    <a:gd name="T23" fmla="*/ 40 w 40"/>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38">
                      <a:moveTo>
                        <a:pt x="40" y="6"/>
                      </a:moveTo>
                      <a:lnTo>
                        <a:pt x="39" y="6"/>
                      </a:lnTo>
                      <a:lnTo>
                        <a:pt x="4" y="0"/>
                      </a:lnTo>
                      <a:lnTo>
                        <a:pt x="0" y="32"/>
                      </a:lnTo>
                      <a:lnTo>
                        <a:pt x="34" y="38"/>
                      </a:lnTo>
                      <a:lnTo>
                        <a:pt x="33" y="38"/>
                      </a:lnTo>
                      <a:lnTo>
                        <a:pt x="40" y="6"/>
                      </a:lnTo>
                      <a:close/>
                    </a:path>
                  </a:pathLst>
                </a:custGeom>
                <a:solidFill>
                  <a:srgbClr val="000000"/>
                </a:solidFill>
                <a:ln w="9525">
                  <a:noFill/>
                  <a:round/>
                  <a:headEnd/>
                  <a:tailEnd/>
                </a:ln>
              </p:spPr>
              <p:txBody>
                <a:bodyPr>
                  <a:prstTxWarp prst="textNoShape">
                    <a:avLst/>
                  </a:prstTxWarp>
                </a:bodyPr>
                <a:lstStyle/>
                <a:p>
                  <a:endParaRPr lang="en-US"/>
                </a:p>
              </p:txBody>
            </p:sp>
            <p:sp>
              <p:nvSpPr>
                <p:cNvPr id="62782" name="Freeform 363"/>
                <p:cNvSpPr>
                  <a:spLocks/>
                </p:cNvSpPr>
                <p:nvPr/>
              </p:nvSpPr>
              <p:spPr bwMode="auto">
                <a:xfrm>
                  <a:off x="3240" y="4840"/>
                  <a:ext cx="11" cy="9"/>
                </a:xfrm>
                <a:custGeom>
                  <a:avLst/>
                  <a:gdLst>
                    <a:gd name="T0" fmla="*/ 0 w 41"/>
                    <a:gd name="T1" fmla="*/ 0 h 39"/>
                    <a:gd name="T2" fmla="*/ 0 w 41"/>
                    <a:gd name="T3" fmla="*/ 0 h 39"/>
                    <a:gd name="T4" fmla="*/ 0 w 41"/>
                    <a:gd name="T5" fmla="*/ 0 h 39"/>
                    <a:gd name="T6" fmla="*/ 0 w 41"/>
                    <a:gd name="T7" fmla="*/ 0 h 39"/>
                    <a:gd name="T8" fmla="*/ 0 w 41"/>
                    <a:gd name="T9" fmla="*/ 0 h 39"/>
                    <a:gd name="T10" fmla="*/ 0 w 41"/>
                    <a:gd name="T11" fmla="*/ 0 h 39"/>
                    <a:gd name="T12" fmla="*/ 0 w 41"/>
                    <a:gd name="T13" fmla="*/ 0 h 39"/>
                    <a:gd name="T14" fmla="*/ 0 60000 65536"/>
                    <a:gd name="T15" fmla="*/ 0 60000 65536"/>
                    <a:gd name="T16" fmla="*/ 0 60000 65536"/>
                    <a:gd name="T17" fmla="*/ 0 60000 65536"/>
                    <a:gd name="T18" fmla="*/ 0 60000 65536"/>
                    <a:gd name="T19" fmla="*/ 0 60000 65536"/>
                    <a:gd name="T20" fmla="*/ 0 60000 65536"/>
                    <a:gd name="T21" fmla="*/ 0 w 41"/>
                    <a:gd name="T22" fmla="*/ 0 h 39"/>
                    <a:gd name="T23" fmla="*/ 41 w 41"/>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39">
                      <a:moveTo>
                        <a:pt x="41" y="7"/>
                      </a:moveTo>
                      <a:lnTo>
                        <a:pt x="40" y="7"/>
                      </a:lnTo>
                      <a:lnTo>
                        <a:pt x="7" y="0"/>
                      </a:lnTo>
                      <a:lnTo>
                        <a:pt x="0" y="32"/>
                      </a:lnTo>
                      <a:lnTo>
                        <a:pt x="33" y="39"/>
                      </a:lnTo>
                      <a:lnTo>
                        <a:pt x="31" y="39"/>
                      </a:lnTo>
                      <a:lnTo>
                        <a:pt x="41" y="7"/>
                      </a:lnTo>
                      <a:close/>
                    </a:path>
                  </a:pathLst>
                </a:custGeom>
                <a:solidFill>
                  <a:srgbClr val="000000"/>
                </a:solidFill>
                <a:ln w="9525">
                  <a:noFill/>
                  <a:round/>
                  <a:headEnd/>
                  <a:tailEnd/>
                </a:ln>
              </p:spPr>
              <p:txBody>
                <a:bodyPr>
                  <a:prstTxWarp prst="textNoShape">
                    <a:avLst/>
                  </a:prstTxWarp>
                </a:bodyPr>
                <a:lstStyle/>
                <a:p>
                  <a:endParaRPr lang="en-US"/>
                </a:p>
              </p:txBody>
            </p:sp>
            <p:sp>
              <p:nvSpPr>
                <p:cNvPr id="62783" name="Freeform 364"/>
                <p:cNvSpPr>
                  <a:spLocks/>
                </p:cNvSpPr>
                <p:nvPr/>
              </p:nvSpPr>
              <p:spPr bwMode="auto">
                <a:xfrm>
                  <a:off x="3248" y="4841"/>
                  <a:ext cx="11" cy="11"/>
                </a:xfrm>
                <a:custGeom>
                  <a:avLst/>
                  <a:gdLst>
                    <a:gd name="T0" fmla="*/ 0 w 44"/>
                    <a:gd name="T1" fmla="*/ 0 h 44"/>
                    <a:gd name="T2" fmla="*/ 0 w 44"/>
                    <a:gd name="T3" fmla="*/ 0 h 44"/>
                    <a:gd name="T4" fmla="*/ 0 w 44"/>
                    <a:gd name="T5" fmla="*/ 0 h 44"/>
                    <a:gd name="T6" fmla="*/ 0 w 44"/>
                    <a:gd name="T7" fmla="*/ 0 h 44"/>
                    <a:gd name="T8" fmla="*/ 0 w 44"/>
                    <a:gd name="T9" fmla="*/ 0 h 44"/>
                    <a:gd name="T10" fmla="*/ 0 w 44"/>
                    <a:gd name="T11" fmla="*/ 0 h 44"/>
                    <a:gd name="T12" fmla="*/ 0 w 44"/>
                    <a:gd name="T13" fmla="*/ 0 h 44"/>
                    <a:gd name="T14" fmla="*/ 0 60000 65536"/>
                    <a:gd name="T15" fmla="*/ 0 60000 65536"/>
                    <a:gd name="T16" fmla="*/ 0 60000 65536"/>
                    <a:gd name="T17" fmla="*/ 0 60000 65536"/>
                    <a:gd name="T18" fmla="*/ 0 60000 65536"/>
                    <a:gd name="T19" fmla="*/ 0 60000 65536"/>
                    <a:gd name="T20" fmla="*/ 0 60000 65536"/>
                    <a:gd name="T21" fmla="*/ 0 w 44"/>
                    <a:gd name="T22" fmla="*/ 0 h 44"/>
                    <a:gd name="T23" fmla="*/ 44 w 44"/>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44">
                      <a:moveTo>
                        <a:pt x="44" y="14"/>
                      </a:moveTo>
                      <a:lnTo>
                        <a:pt x="42" y="13"/>
                      </a:lnTo>
                      <a:lnTo>
                        <a:pt x="10" y="0"/>
                      </a:lnTo>
                      <a:lnTo>
                        <a:pt x="0" y="32"/>
                      </a:lnTo>
                      <a:lnTo>
                        <a:pt x="32" y="44"/>
                      </a:lnTo>
                      <a:lnTo>
                        <a:pt x="30" y="43"/>
                      </a:lnTo>
                      <a:lnTo>
                        <a:pt x="44" y="14"/>
                      </a:lnTo>
                      <a:close/>
                    </a:path>
                  </a:pathLst>
                </a:custGeom>
                <a:solidFill>
                  <a:srgbClr val="000000"/>
                </a:solidFill>
                <a:ln w="9525">
                  <a:noFill/>
                  <a:round/>
                  <a:headEnd/>
                  <a:tailEnd/>
                </a:ln>
              </p:spPr>
              <p:txBody>
                <a:bodyPr>
                  <a:prstTxWarp prst="textNoShape">
                    <a:avLst/>
                  </a:prstTxWarp>
                </a:bodyPr>
                <a:lstStyle/>
                <a:p>
                  <a:endParaRPr lang="en-US"/>
                </a:p>
              </p:txBody>
            </p:sp>
            <p:sp>
              <p:nvSpPr>
                <p:cNvPr id="62784" name="Freeform 365"/>
                <p:cNvSpPr>
                  <a:spLocks/>
                </p:cNvSpPr>
                <p:nvPr/>
              </p:nvSpPr>
              <p:spPr bwMode="auto">
                <a:xfrm>
                  <a:off x="3256" y="4845"/>
                  <a:ext cx="19" cy="15"/>
                </a:xfrm>
                <a:custGeom>
                  <a:avLst/>
                  <a:gdLst>
                    <a:gd name="T0" fmla="*/ 0 w 75"/>
                    <a:gd name="T1" fmla="*/ 0 h 62"/>
                    <a:gd name="T2" fmla="*/ 0 w 75"/>
                    <a:gd name="T3" fmla="*/ 0 h 62"/>
                    <a:gd name="T4" fmla="*/ 0 w 75"/>
                    <a:gd name="T5" fmla="*/ 0 h 62"/>
                    <a:gd name="T6" fmla="*/ 0 w 75"/>
                    <a:gd name="T7" fmla="*/ 0 h 62"/>
                    <a:gd name="T8" fmla="*/ 0 w 75"/>
                    <a:gd name="T9" fmla="*/ 0 h 62"/>
                    <a:gd name="T10" fmla="*/ 0 w 75"/>
                    <a:gd name="T11" fmla="*/ 0 h 62"/>
                    <a:gd name="T12" fmla="*/ 0 w 75"/>
                    <a:gd name="T13" fmla="*/ 0 h 62"/>
                    <a:gd name="T14" fmla="*/ 0 w 75"/>
                    <a:gd name="T15" fmla="*/ 0 h 62"/>
                    <a:gd name="T16" fmla="*/ 0 w 75"/>
                    <a:gd name="T17" fmla="*/ 0 h 62"/>
                    <a:gd name="T18" fmla="*/ 0 w 75"/>
                    <a:gd name="T19" fmla="*/ 0 h 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5"/>
                    <a:gd name="T31" fmla="*/ 0 h 62"/>
                    <a:gd name="T32" fmla="*/ 75 w 75"/>
                    <a:gd name="T33" fmla="*/ 62 h 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5" h="62">
                      <a:moveTo>
                        <a:pt x="75" y="35"/>
                      </a:moveTo>
                      <a:lnTo>
                        <a:pt x="73" y="33"/>
                      </a:lnTo>
                      <a:lnTo>
                        <a:pt x="14" y="0"/>
                      </a:lnTo>
                      <a:lnTo>
                        <a:pt x="0" y="29"/>
                      </a:lnTo>
                      <a:lnTo>
                        <a:pt x="58" y="62"/>
                      </a:lnTo>
                      <a:lnTo>
                        <a:pt x="56" y="60"/>
                      </a:lnTo>
                      <a:lnTo>
                        <a:pt x="75" y="35"/>
                      </a:lnTo>
                      <a:lnTo>
                        <a:pt x="74" y="34"/>
                      </a:lnTo>
                      <a:lnTo>
                        <a:pt x="73" y="33"/>
                      </a:lnTo>
                      <a:lnTo>
                        <a:pt x="75" y="35"/>
                      </a:lnTo>
                      <a:close/>
                    </a:path>
                  </a:pathLst>
                </a:custGeom>
                <a:solidFill>
                  <a:srgbClr val="000000"/>
                </a:solidFill>
                <a:ln w="9525">
                  <a:noFill/>
                  <a:round/>
                  <a:headEnd/>
                  <a:tailEnd/>
                </a:ln>
              </p:spPr>
              <p:txBody>
                <a:bodyPr>
                  <a:prstTxWarp prst="textNoShape">
                    <a:avLst/>
                  </a:prstTxWarp>
                </a:bodyPr>
                <a:lstStyle/>
                <a:p>
                  <a:endParaRPr lang="en-US"/>
                </a:p>
              </p:txBody>
            </p:sp>
            <p:sp>
              <p:nvSpPr>
                <p:cNvPr id="62785" name="Freeform 366"/>
                <p:cNvSpPr>
                  <a:spLocks/>
                </p:cNvSpPr>
                <p:nvPr/>
              </p:nvSpPr>
              <p:spPr bwMode="auto">
                <a:xfrm>
                  <a:off x="3270" y="4854"/>
                  <a:ext cx="18" cy="16"/>
                </a:xfrm>
                <a:custGeom>
                  <a:avLst/>
                  <a:gdLst>
                    <a:gd name="T0" fmla="*/ 0 w 73"/>
                    <a:gd name="T1" fmla="*/ 0 h 67"/>
                    <a:gd name="T2" fmla="*/ 0 w 73"/>
                    <a:gd name="T3" fmla="*/ 0 h 67"/>
                    <a:gd name="T4" fmla="*/ 0 w 73"/>
                    <a:gd name="T5" fmla="*/ 0 h 67"/>
                    <a:gd name="T6" fmla="*/ 0 w 73"/>
                    <a:gd name="T7" fmla="*/ 0 h 67"/>
                    <a:gd name="T8" fmla="*/ 0 w 73"/>
                    <a:gd name="T9" fmla="*/ 0 h 67"/>
                    <a:gd name="T10" fmla="*/ 0 w 73"/>
                    <a:gd name="T11" fmla="*/ 0 h 67"/>
                    <a:gd name="T12" fmla="*/ 0 w 73"/>
                    <a:gd name="T13" fmla="*/ 0 h 67"/>
                    <a:gd name="T14" fmla="*/ 0 w 73"/>
                    <a:gd name="T15" fmla="*/ 0 h 67"/>
                    <a:gd name="T16" fmla="*/ 0 w 73"/>
                    <a:gd name="T17" fmla="*/ 0 h 67"/>
                    <a:gd name="T18" fmla="*/ 0 w 73"/>
                    <a:gd name="T19" fmla="*/ 0 h 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67"/>
                    <a:gd name="T32" fmla="*/ 73 w 73"/>
                    <a:gd name="T33" fmla="*/ 67 h 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67">
                      <a:moveTo>
                        <a:pt x="73" y="45"/>
                      </a:moveTo>
                      <a:lnTo>
                        <a:pt x="71" y="43"/>
                      </a:lnTo>
                      <a:lnTo>
                        <a:pt x="19" y="0"/>
                      </a:lnTo>
                      <a:lnTo>
                        <a:pt x="0" y="25"/>
                      </a:lnTo>
                      <a:lnTo>
                        <a:pt x="51" y="67"/>
                      </a:lnTo>
                      <a:lnTo>
                        <a:pt x="49" y="65"/>
                      </a:lnTo>
                      <a:lnTo>
                        <a:pt x="73" y="45"/>
                      </a:lnTo>
                      <a:lnTo>
                        <a:pt x="72" y="44"/>
                      </a:lnTo>
                      <a:lnTo>
                        <a:pt x="71" y="43"/>
                      </a:lnTo>
                      <a:lnTo>
                        <a:pt x="73" y="45"/>
                      </a:lnTo>
                      <a:close/>
                    </a:path>
                  </a:pathLst>
                </a:custGeom>
                <a:solidFill>
                  <a:srgbClr val="000000"/>
                </a:solidFill>
                <a:ln w="9525">
                  <a:noFill/>
                  <a:round/>
                  <a:headEnd/>
                  <a:tailEnd/>
                </a:ln>
              </p:spPr>
              <p:txBody>
                <a:bodyPr>
                  <a:prstTxWarp prst="textNoShape">
                    <a:avLst/>
                  </a:prstTxWarp>
                </a:bodyPr>
                <a:lstStyle/>
                <a:p>
                  <a:endParaRPr lang="en-US"/>
                </a:p>
              </p:txBody>
            </p:sp>
            <p:sp>
              <p:nvSpPr>
                <p:cNvPr id="62786" name="Freeform 367"/>
                <p:cNvSpPr>
                  <a:spLocks/>
                </p:cNvSpPr>
                <p:nvPr/>
              </p:nvSpPr>
              <p:spPr bwMode="auto">
                <a:xfrm>
                  <a:off x="3282" y="4865"/>
                  <a:ext cx="17" cy="18"/>
                </a:xfrm>
                <a:custGeom>
                  <a:avLst/>
                  <a:gdLst>
                    <a:gd name="T0" fmla="*/ 0 w 69"/>
                    <a:gd name="T1" fmla="*/ 0 h 71"/>
                    <a:gd name="T2" fmla="*/ 0 w 69"/>
                    <a:gd name="T3" fmla="*/ 0 h 71"/>
                    <a:gd name="T4" fmla="*/ 0 w 69"/>
                    <a:gd name="T5" fmla="*/ 0 h 71"/>
                    <a:gd name="T6" fmla="*/ 0 w 69"/>
                    <a:gd name="T7" fmla="*/ 0 h 71"/>
                    <a:gd name="T8" fmla="*/ 0 w 69"/>
                    <a:gd name="T9" fmla="*/ 0 h 71"/>
                    <a:gd name="T10" fmla="*/ 0 w 69"/>
                    <a:gd name="T11" fmla="*/ 0 h 71"/>
                    <a:gd name="T12" fmla="*/ 0 w 69"/>
                    <a:gd name="T13" fmla="*/ 0 h 71"/>
                    <a:gd name="T14" fmla="*/ 0 w 69"/>
                    <a:gd name="T15" fmla="*/ 0 h 71"/>
                    <a:gd name="T16" fmla="*/ 0 w 69"/>
                    <a:gd name="T17" fmla="*/ 0 h 71"/>
                    <a:gd name="T18" fmla="*/ 0 w 69"/>
                    <a:gd name="T19" fmla="*/ 0 h 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9"/>
                    <a:gd name="T31" fmla="*/ 0 h 71"/>
                    <a:gd name="T32" fmla="*/ 69 w 69"/>
                    <a:gd name="T33" fmla="*/ 71 h 7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9" h="71">
                      <a:moveTo>
                        <a:pt x="69" y="54"/>
                      </a:moveTo>
                      <a:lnTo>
                        <a:pt x="67" y="52"/>
                      </a:lnTo>
                      <a:lnTo>
                        <a:pt x="24" y="0"/>
                      </a:lnTo>
                      <a:lnTo>
                        <a:pt x="0" y="20"/>
                      </a:lnTo>
                      <a:lnTo>
                        <a:pt x="43" y="71"/>
                      </a:lnTo>
                      <a:lnTo>
                        <a:pt x="40" y="69"/>
                      </a:lnTo>
                      <a:lnTo>
                        <a:pt x="69" y="54"/>
                      </a:lnTo>
                      <a:lnTo>
                        <a:pt x="68" y="53"/>
                      </a:lnTo>
                      <a:lnTo>
                        <a:pt x="67" y="52"/>
                      </a:lnTo>
                      <a:lnTo>
                        <a:pt x="69" y="54"/>
                      </a:lnTo>
                      <a:close/>
                    </a:path>
                  </a:pathLst>
                </a:custGeom>
                <a:solidFill>
                  <a:srgbClr val="000000"/>
                </a:solidFill>
                <a:ln w="9525">
                  <a:noFill/>
                  <a:round/>
                  <a:headEnd/>
                  <a:tailEnd/>
                </a:ln>
              </p:spPr>
              <p:txBody>
                <a:bodyPr>
                  <a:prstTxWarp prst="textNoShape">
                    <a:avLst/>
                  </a:prstTxWarp>
                </a:bodyPr>
                <a:lstStyle/>
                <a:p>
                  <a:endParaRPr lang="en-US"/>
                </a:p>
              </p:txBody>
            </p:sp>
            <p:sp>
              <p:nvSpPr>
                <p:cNvPr id="62787" name="Freeform 368"/>
                <p:cNvSpPr>
                  <a:spLocks/>
                </p:cNvSpPr>
                <p:nvPr/>
              </p:nvSpPr>
              <p:spPr bwMode="auto">
                <a:xfrm>
                  <a:off x="3292" y="4878"/>
                  <a:ext cx="15" cy="19"/>
                </a:xfrm>
                <a:custGeom>
                  <a:avLst/>
                  <a:gdLst>
                    <a:gd name="T0" fmla="*/ 0 w 61"/>
                    <a:gd name="T1" fmla="*/ 0 h 75"/>
                    <a:gd name="T2" fmla="*/ 0 w 61"/>
                    <a:gd name="T3" fmla="*/ 0 h 75"/>
                    <a:gd name="T4" fmla="*/ 0 w 61"/>
                    <a:gd name="T5" fmla="*/ 0 h 75"/>
                    <a:gd name="T6" fmla="*/ 0 w 61"/>
                    <a:gd name="T7" fmla="*/ 0 h 75"/>
                    <a:gd name="T8" fmla="*/ 0 w 61"/>
                    <a:gd name="T9" fmla="*/ 0 h 75"/>
                    <a:gd name="T10" fmla="*/ 0 w 61"/>
                    <a:gd name="T11" fmla="*/ 0 h 75"/>
                    <a:gd name="T12" fmla="*/ 0 w 61"/>
                    <a:gd name="T13" fmla="*/ 0 h 75"/>
                    <a:gd name="T14" fmla="*/ 0 60000 65536"/>
                    <a:gd name="T15" fmla="*/ 0 60000 65536"/>
                    <a:gd name="T16" fmla="*/ 0 60000 65536"/>
                    <a:gd name="T17" fmla="*/ 0 60000 65536"/>
                    <a:gd name="T18" fmla="*/ 0 60000 65536"/>
                    <a:gd name="T19" fmla="*/ 0 60000 65536"/>
                    <a:gd name="T20" fmla="*/ 0 60000 65536"/>
                    <a:gd name="T21" fmla="*/ 0 w 61"/>
                    <a:gd name="T22" fmla="*/ 0 h 75"/>
                    <a:gd name="T23" fmla="*/ 61 w 61"/>
                    <a:gd name="T24" fmla="*/ 75 h 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 h="75">
                      <a:moveTo>
                        <a:pt x="61" y="63"/>
                      </a:moveTo>
                      <a:lnTo>
                        <a:pt x="60" y="60"/>
                      </a:lnTo>
                      <a:lnTo>
                        <a:pt x="29" y="0"/>
                      </a:lnTo>
                      <a:lnTo>
                        <a:pt x="0" y="15"/>
                      </a:lnTo>
                      <a:lnTo>
                        <a:pt x="31" y="75"/>
                      </a:lnTo>
                      <a:lnTo>
                        <a:pt x="29" y="72"/>
                      </a:lnTo>
                      <a:lnTo>
                        <a:pt x="61" y="63"/>
                      </a:lnTo>
                      <a:close/>
                    </a:path>
                  </a:pathLst>
                </a:custGeom>
                <a:solidFill>
                  <a:srgbClr val="000000"/>
                </a:solidFill>
                <a:ln w="9525">
                  <a:noFill/>
                  <a:round/>
                  <a:headEnd/>
                  <a:tailEnd/>
                </a:ln>
              </p:spPr>
              <p:txBody>
                <a:bodyPr>
                  <a:prstTxWarp prst="textNoShape">
                    <a:avLst/>
                  </a:prstTxWarp>
                </a:bodyPr>
                <a:lstStyle/>
                <a:p>
                  <a:endParaRPr lang="en-US"/>
                </a:p>
              </p:txBody>
            </p:sp>
            <p:sp>
              <p:nvSpPr>
                <p:cNvPr id="62788" name="Freeform 369"/>
                <p:cNvSpPr>
                  <a:spLocks/>
                </p:cNvSpPr>
                <p:nvPr/>
              </p:nvSpPr>
              <p:spPr bwMode="auto">
                <a:xfrm>
                  <a:off x="3299" y="4894"/>
                  <a:ext cx="11" cy="11"/>
                </a:xfrm>
                <a:custGeom>
                  <a:avLst/>
                  <a:gdLst>
                    <a:gd name="T0" fmla="*/ 0 w 44"/>
                    <a:gd name="T1" fmla="*/ 0 h 42"/>
                    <a:gd name="T2" fmla="*/ 0 w 44"/>
                    <a:gd name="T3" fmla="*/ 0 h 42"/>
                    <a:gd name="T4" fmla="*/ 0 w 44"/>
                    <a:gd name="T5" fmla="*/ 0 h 42"/>
                    <a:gd name="T6" fmla="*/ 0 w 44"/>
                    <a:gd name="T7" fmla="*/ 0 h 42"/>
                    <a:gd name="T8" fmla="*/ 0 w 44"/>
                    <a:gd name="T9" fmla="*/ 0 h 42"/>
                    <a:gd name="T10" fmla="*/ 0 w 44"/>
                    <a:gd name="T11" fmla="*/ 0 h 42"/>
                    <a:gd name="T12" fmla="*/ 0 w 44"/>
                    <a:gd name="T13" fmla="*/ 0 h 42"/>
                    <a:gd name="T14" fmla="*/ 0 60000 65536"/>
                    <a:gd name="T15" fmla="*/ 0 60000 65536"/>
                    <a:gd name="T16" fmla="*/ 0 60000 65536"/>
                    <a:gd name="T17" fmla="*/ 0 60000 65536"/>
                    <a:gd name="T18" fmla="*/ 0 60000 65536"/>
                    <a:gd name="T19" fmla="*/ 0 60000 65536"/>
                    <a:gd name="T20" fmla="*/ 0 60000 65536"/>
                    <a:gd name="T21" fmla="*/ 0 w 44"/>
                    <a:gd name="T22" fmla="*/ 0 h 42"/>
                    <a:gd name="T23" fmla="*/ 44 w 44"/>
                    <a:gd name="T24" fmla="*/ 42 h 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42">
                      <a:moveTo>
                        <a:pt x="44" y="35"/>
                      </a:moveTo>
                      <a:lnTo>
                        <a:pt x="44" y="33"/>
                      </a:lnTo>
                      <a:lnTo>
                        <a:pt x="32" y="0"/>
                      </a:lnTo>
                      <a:lnTo>
                        <a:pt x="0" y="9"/>
                      </a:lnTo>
                      <a:lnTo>
                        <a:pt x="13" y="42"/>
                      </a:lnTo>
                      <a:lnTo>
                        <a:pt x="13" y="40"/>
                      </a:lnTo>
                      <a:lnTo>
                        <a:pt x="44" y="35"/>
                      </a:lnTo>
                      <a:close/>
                    </a:path>
                  </a:pathLst>
                </a:custGeom>
                <a:solidFill>
                  <a:srgbClr val="000000"/>
                </a:solidFill>
                <a:ln w="9525">
                  <a:noFill/>
                  <a:round/>
                  <a:headEnd/>
                  <a:tailEnd/>
                </a:ln>
              </p:spPr>
              <p:txBody>
                <a:bodyPr>
                  <a:prstTxWarp prst="textNoShape">
                    <a:avLst/>
                  </a:prstTxWarp>
                </a:bodyPr>
                <a:lstStyle/>
                <a:p>
                  <a:endParaRPr lang="en-US"/>
                </a:p>
              </p:txBody>
            </p:sp>
            <p:sp>
              <p:nvSpPr>
                <p:cNvPr id="62789" name="Freeform 370"/>
                <p:cNvSpPr>
                  <a:spLocks/>
                </p:cNvSpPr>
                <p:nvPr/>
              </p:nvSpPr>
              <p:spPr bwMode="auto">
                <a:xfrm>
                  <a:off x="3302" y="4903"/>
                  <a:ext cx="10" cy="10"/>
                </a:xfrm>
                <a:custGeom>
                  <a:avLst/>
                  <a:gdLst>
                    <a:gd name="T0" fmla="*/ 0 w 39"/>
                    <a:gd name="T1" fmla="*/ 0 h 39"/>
                    <a:gd name="T2" fmla="*/ 0 w 39"/>
                    <a:gd name="T3" fmla="*/ 0 h 39"/>
                    <a:gd name="T4" fmla="*/ 0 w 39"/>
                    <a:gd name="T5" fmla="*/ 0 h 39"/>
                    <a:gd name="T6" fmla="*/ 0 w 39"/>
                    <a:gd name="T7" fmla="*/ 0 h 39"/>
                    <a:gd name="T8" fmla="*/ 0 w 39"/>
                    <a:gd name="T9" fmla="*/ 0 h 39"/>
                    <a:gd name="T10" fmla="*/ 0 w 39"/>
                    <a:gd name="T11" fmla="*/ 0 h 39"/>
                    <a:gd name="T12" fmla="*/ 0 w 39"/>
                    <a:gd name="T13" fmla="*/ 0 h 39"/>
                    <a:gd name="T14" fmla="*/ 0 60000 65536"/>
                    <a:gd name="T15" fmla="*/ 0 60000 65536"/>
                    <a:gd name="T16" fmla="*/ 0 60000 65536"/>
                    <a:gd name="T17" fmla="*/ 0 60000 65536"/>
                    <a:gd name="T18" fmla="*/ 0 60000 65536"/>
                    <a:gd name="T19" fmla="*/ 0 60000 65536"/>
                    <a:gd name="T20" fmla="*/ 0 60000 65536"/>
                    <a:gd name="T21" fmla="*/ 0 w 39"/>
                    <a:gd name="T22" fmla="*/ 0 h 39"/>
                    <a:gd name="T23" fmla="*/ 39 w 39"/>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39">
                      <a:moveTo>
                        <a:pt x="39" y="34"/>
                      </a:moveTo>
                      <a:lnTo>
                        <a:pt x="39" y="34"/>
                      </a:lnTo>
                      <a:lnTo>
                        <a:pt x="31" y="0"/>
                      </a:lnTo>
                      <a:lnTo>
                        <a:pt x="0" y="5"/>
                      </a:lnTo>
                      <a:lnTo>
                        <a:pt x="7" y="39"/>
                      </a:lnTo>
                      <a:lnTo>
                        <a:pt x="39" y="34"/>
                      </a:lnTo>
                      <a:close/>
                    </a:path>
                  </a:pathLst>
                </a:custGeom>
                <a:solidFill>
                  <a:srgbClr val="000000"/>
                </a:solidFill>
                <a:ln w="9525">
                  <a:noFill/>
                  <a:round/>
                  <a:headEnd/>
                  <a:tailEnd/>
                </a:ln>
              </p:spPr>
              <p:txBody>
                <a:bodyPr>
                  <a:prstTxWarp prst="textNoShape">
                    <a:avLst/>
                  </a:prstTxWarp>
                </a:bodyPr>
                <a:lstStyle/>
                <a:p>
                  <a:endParaRPr lang="en-US"/>
                </a:p>
              </p:txBody>
            </p:sp>
            <p:sp>
              <p:nvSpPr>
                <p:cNvPr id="62790" name="Freeform 371"/>
                <p:cNvSpPr>
                  <a:spLocks/>
                </p:cNvSpPr>
                <p:nvPr/>
              </p:nvSpPr>
              <p:spPr bwMode="auto">
                <a:xfrm>
                  <a:off x="3304" y="4911"/>
                  <a:ext cx="10" cy="10"/>
                </a:xfrm>
                <a:custGeom>
                  <a:avLst/>
                  <a:gdLst>
                    <a:gd name="T0" fmla="*/ 0 w 38"/>
                    <a:gd name="T1" fmla="*/ 0 h 39"/>
                    <a:gd name="T2" fmla="*/ 0 w 38"/>
                    <a:gd name="T3" fmla="*/ 0 h 39"/>
                    <a:gd name="T4" fmla="*/ 0 w 38"/>
                    <a:gd name="T5" fmla="*/ 0 h 39"/>
                    <a:gd name="T6" fmla="*/ 0 w 38"/>
                    <a:gd name="T7" fmla="*/ 0 h 39"/>
                    <a:gd name="T8" fmla="*/ 0 w 38"/>
                    <a:gd name="T9" fmla="*/ 0 h 39"/>
                    <a:gd name="T10" fmla="*/ 0 w 38"/>
                    <a:gd name="T11" fmla="*/ 0 h 39"/>
                    <a:gd name="T12" fmla="*/ 0 w 38"/>
                    <a:gd name="T13" fmla="*/ 0 h 39"/>
                    <a:gd name="T14" fmla="*/ 0 60000 65536"/>
                    <a:gd name="T15" fmla="*/ 0 60000 65536"/>
                    <a:gd name="T16" fmla="*/ 0 60000 65536"/>
                    <a:gd name="T17" fmla="*/ 0 60000 65536"/>
                    <a:gd name="T18" fmla="*/ 0 60000 65536"/>
                    <a:gd name="T19" fmla="*/ 0 60000 65536"/>
                    <a:gd name="T20" fmla="*/ 0 60000 65536"/>
                    <a:gd name="T21" fmla="*/ 0 w 38"/>
                    <a:gd name="T22" fmla="*/ 0 h 39"/>
                    <a:gd name="T23" fmla="*/ 38 w 38"/>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39">
                      <a:moveTo>
                        <a:pt x="38" y="37"/>
                      </a:moveTo>
                      <a:lnTo>
                        <a:pt x="38" y="34"/>
                      </a:lnTo>
                      <a:lnTo>
                        <a:pt x="32" y="0"/>
                      </a:lnTo>
                      <a:lnTo>
                        <a:pt x="0" y="5"/>
                      </a:lnTo>
                      <a:lnTo>
                        <a:pt x="6" y="39"/>
                      </a:lnTo>
                      <a:lnTo>
                        <a:pt x="6" y="37"/>
                      </a:lnTo>
                      <a:lnTo>
                        <a:pt x="38" y="37"/>
                      </a:lnTo>
                      <a:close/>
                    </a:path>
                  </a:pathLst>
                </a:custGeom>
                <a:solidFill>
                  <a:srgbClr val="000000"/>
                </a:solidFill>
                <a:ln w="9525">
                  <a:noFill/>
                  <a:round/>
                  <a:headEnd/>
                  <a:tailEnd/>
                </a:ln>
              </p:spPr>
              <p:txBody>
                <a:bodyPr>
                  <a:prstTxWarp prst="textNoShape">
                    <a:avLst/>
                  </a:prstTxWarp>
                </a:bodyPr>
                <a:lstStyle/>
                <a:p>
                  <a:endParaRPr lang="en-US"/>
                </a:p>
              </p:txBody>
            </p:sp>
            <p:sp>
              <p:nvSpPr>
                <p:cNvPr id="62791" name="Freeform 372"/>
                <p:cNvSpPr>
                  <a:spLocks/>
                </p:cNvSpPr>
                <p:nvPr/>
              </p:nvSpPr>
              <p:spPr bwMode="auto">
                <a:xfrm>
                  <a:off x="3306" y="4920"/>
                  <a:ext cx="8" cy="9"/>
                </a:xfrm>
                <a:custGeom>
                  <a:avLst/>
                  <a:gdLst>
                    <a:gd name="T0" fmla="*/ 0 w 33"/>
                    <a:gd name="T1" fmla="*/ 0 h 34"/>
                    <a:gd name="T2" fmla="*/ 0 w 33"/>
                    <a:gd name="T3" fmla="*/ 0 h 34"/>
                    <a:gd name="T4" fmla="*/ 0 w 33"/>
                    <a:gd name="T5" fmla="*/ 0 h 34"/>
                    <a:gd name="T6" fmla="*/ 0 w 33"/>
                    <a:gd name="T7" fmla="*/ 0 h 34"/>
                    <a:gd name="T8" fmla="*/ 0 w 33"/>
                    <a:gd name="T9" fmla="*/ 0 h 34"/>
                    <a:gd name="T10" fmla="*/ 0 w 33"/>
                    <a:gd name="T11" fmla="*/ 0 h 34"/>
                    <a:gd name="T12" fmla="*/ 0 w 33"/>
                    <a:gd name="T13" fmla="*/ 0 h 34"/>
                    <a:gd name="T14" fmla="*/ 0 60000 65536"/>
                    <a:gd name="T15" fmla="*/ 0 60000 65536"/>
                    <a:gd name="T16" fmla="*/ 0 60000 65536"/>
                    <a:gd name="T17" fmla="*/ 0 60000 65536"/>
                    <a:gd name="T18" fmla="*/ 0 60000 65536"/>
                    <a:gd name="T19" fmla="*/ 0 60000 65536"/>
                    <a:gd name="T20" fmla="*/ 0 60000 65536"/>
                    <a:gd name="T21" fmla="*/ 0 w 33"/>
                    <a:gd name="T22" fmla="*/ 0 h 34"/>
                    <a:gd name="T23" fmla="*/ 33 w 33"/>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 h="34">
                      <a:moveTo>
                        <a:pt x="33" y="34"/>
                      </a:moveTo>
                      <a:lnTo>
                        <a:pt x="33" y="34"/>
                      </a:lnTo>
                      <a:lnTo>
                        <a:pt x="32" y="0"/>
                      </a:lnTo>
                      <a:lnTo>
                        <a:pt x="0" y="0"/>
                      </a:lnTo>
                      <a:lnTo>
                        <a:pt x="1" y="34"/>
                      </a:lnTo>
                      <a:lnTo>
                        <a:pt x="33" y="34"/>
                      </a:lnTo>
                      <a:close/>
                    </a:path>
                  </a:pathLst>
                </a:custGeom>
                <a:solidFill>
                  <a:srgbClr val="000000"/>
                </a:solidFill>
                <a:ln w="9525">
                  <a:noFill/>
                  <a:round/>
                  <a:headEnd/>
                  <a:tailEnd/>
                </a:ln>
              </p:spPr>
              <p:txBody>
                <a:bodyPr>
                  <a:prstTxWarp prst="textNoShape">
                    <a:avLst/>
                  </a:prstTxWarp>
                </a:bodyPr>
                <a:lstStyle/>
                <a:p>
                  <a:endParaRPr lang="en-US"/>
                </a:p>
              </p:txBody>
            </p:sp>
            <p:sp>
              <p:nvSpPr>
                <p:cNvPr id="62792" name="Freeform 373"/>
                <p:cNvSpPr>
                  <a:spLocks/>
                </p:cNvSpPr>
                <p:nvPr/>
              </p:nvSpPr>
              <p:spPr bwMode="auto">
                <a:xfrm>
                  <a:off x="3306" y="4929"/>
                  <a:ext cx="8" cy="9"/>
                </a:xfrm>
                <a:custGeom>
                  <a:avLst/>
                  <a:gdLst>
                    <a:gd name="T0" fmla="*/ 0 w 33"/>
                    <a:gd name="T1" fmla="*/ 0 h 38"/>
                    <a:gd name="T2" fmla="*/ 0 w 33"/>
                    <a:gd name="T3" fmla="*/ 0 h 38"/>
                    <a:gd name="T4" fmla="*/ 0 w 33"/>
                    <a:gd name="T5" fmla="*/ 0 h 38"/>
                    <a:gd name="T6" fmla="*/ 0 w 33"/>
                    <a:gd name="T7" fmla="*/ 0 h 38"/>
                    <a:gd name="T8" fmla="*/ 0 w 33"/>
                    <a:gd name="T9" fmla="*/ 0 h 38"/>
                    <a:gd name="T10" fmla="*/ 0 w 33"/>
                    <a:gd name="T11" fmla="*/ 0 h 38"/>
                    <a:gd name="T12" fmla="*/ 0 w 33"/>
                    <a:gd name="T13" fmla="*/ 0 h 38"/>
                    <a:gd name="T14" fmla="*/ 0 60000 65536"/>
                    <a:gd name="T15" fmla="*/ 0 60000 65536"/>
                    <a:gd name="T16" fmla="*/ 0 60000 65536"/>
                    <a:gd name="T17" fmla="*/ 0 60000 65536"/>
                    <a:gd name="T18" fmla="*/ 0 60000 65536"/>
                    <a:gd name="T19" fmla="*/ 0 60000 65536"/>
                    <a:gd name="T20" fmla="*/ 0 60000 65536"/>
                    <a:gd name="T21" fmla="*/ 0 w 33"/>
                    <a:gd name="T22" fmla="*/ 0 h 38"/>
                    <a:gd name="T23" fmla="*/ 33 w 33"/>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 h="38">
                      <a:moveTo>
                        <a:pt x="32" y="38"/>
                      </a:moveTo>
                      <a:lnTo>
                        <a:pt x="32" y="35"/>
                      </a:lnTo>
                      <a:lnTo>
                        <a:pt x="33" y="0"/>
                      </a:lnTo>
                      <a:lnTo>
                        <a:pt x="1" y="0"/>
                      </a:lnTo>
                      <a:lnTo>
                        <a:pt x="0" y="35"/>
                      </a:lnTo>
                      <a:lnTo>
                        <a:pt x="0" y="33"/>
                      </a:lnTo>
                      <a:lnTo>
                        <a:pt x="32" y="38"/>
                      </a:lnTo>
                      <a:close/>
                    </a:path>
                  </a:pathLst>
                </a:custGeom>
                <a:solidFill>
                  <a:srgbClr val="000000"/>
                </a:solidFill>
                <a:ln w="9525">
                  <a:noFill/>
                  <a:round/>
                  <a:headEnd/>
                  <a:tailEnd/>
                </a:ln>
              </p:spPr>
              <p:txBody>
                <a:bodyPr>
                  <a:prstTxWarp prst="textNoShape">
                    <a:avLst/>
                  </a:prstTxWarp>
                </a:bodyPr>
                <a:lstStyle/>
                <a:p>
                  <a:endParaRPr lang="en-US"/>
                </a:p>
              </p:txBody>
            </p:sp>
            <p:sp>
              <p:nvSpPr>
                <p:cNvPr id="62793" name="Freeform 374"/>
                <p:cNvSpPr>
                  <a:spLocks/>
                </p:cNvSpPr>
                <p:nvPr/>
              </p:nvSpPr>
              <p:spPr bwMode="auto">
                <a:xfrm>
                  <a:off x="3304" y="4937"/>
                  <a:ext cx="10" cy="10"/>
                </a:xfrm>
                <a:custGeom>
                  <a:avLst/>
                  <a:gdLst>
                    <a:gd name="T0" fmla="*/ 0 w 38"/>
                    <a:gd name="T1" fmla="*/ 0 h 39"/>
                    <a:gd name="T2" fmla="*/ 0 w 38"/>
                    <a:gd name="T3" fmla="*/ 0 h 39"/>
                    <a:gd name="T4" fmla="*/ 0 w 38"/>
                    <a:gd name="T5" fmla="*/ 0 h 39"/>
                    <a:gd name="T6" fmla="*/ 0 w 38"/>
                    <a:gd name="T7" fmla="*/ 0 h 39"/>
                    <a:gd name="T8" fmla="*/ 0 w 38"/>
                    <a:gd name="T9" fmla="*/ 0 h 39"/>
                    <a:gd name="T10" fmla="*/ 0 w 38"/>
                    <a:gd name="T11" fmla="*/ 0 h 39"/>
                    <a:gd name="T12" fmla="*/ 0 w 38"/>
                    <a:gd name="T13" fmla="*/ 0 h 39"/>
                    <a:gd name="T14" fmla="*/ 0 60000 65536"/>
                    <a:gd name="T15" fmla="*/ 0 60000 65536"/>
                    <a:gd name="T16" fmla="*/ 0 60000 65536"/>
                    <a:gd name="T17" fmla="*/ 0 60000 65536"/>
                    <a:gd name="T18" fmla="*/ 0 60000 65536"/>
                    <a:gd name="T19" fmla="*/ 0 60000 65536"/>
                    <a:gd name="T20" fmla="*/ 0 60000 65536"/>
                    <a:gd name="T21" fmla="*/ 0 w 38"/>
                    <a:gd name="T22" fmla="*/ 0 h 39"/>
                    <a:gd name="T23" fmla="*/ 38 w 38"/>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39">
                      <a:moveTo>
                        <a:pt x="32" y="39"/>
                      </a:moveTo>
                      <a:lnTo>
                        <a:pt x="32" y="39"/>
                      </a:lnTo>
                      <a:lnTo>
                        <a:pt x="38" y="5"/>
                      </a:lnTo>
                      <a:lnTo>
                        <a:pt x="6" y="0"/>
                      </a:lnTo>
                      <a:lnTo>
                        <a:pt x="0" y="34"/>
                      </a:lnTo>
                      <a:lnTo>
                        <a:pt x="32" y="39"/>
                      </a:lnTo>
                      <a:close/>
                    </a:path>
                  </a:pathLst>
                </a:custGeom>
                <a:solidFill>
                  <a:srgbClr val="000000"/>
                </a:solidFill>
                <a:ln w="9525">
                  <a:noFill/>
                  <a:round/>
                  <a:headEnd/>
                  <a:tailEnd/>
                </a:ln>
              </p:spPr>
              <p:txBody>
                <a:bodyPr>
                  <a:prstTxWarp prst="textNoShape">
                    <a:avLst/>
                  </a:prstTxWarp>
                </a:bodyPr>
                <a:lstStyle/>
                <a:p>
                  <a:endParaRPr lang="en-US"/>
                </a:p>
              </p:txBody>
            </p:sp>
            <p:sp>
              <p:nvSpPr>
                <p:cNvPr id="62794" name="Freeform 375"/>
                <p:cNvSpPr>
                  <a:spLocks/>
                </p:cNvSpPr>
                <p:nvPr/>
              </p:nvSpPr>
              <p:spPr bwMode="auto">
                <a:xfrm>
                  <a:off x="3302" y="4946"/>
                  <a:ext cx="10" cy="10"/>
                </a:xfrm>
                <a:custGeom>
                  <a:avLst/>
                  <a:gdLst>
                    <a:gd name="T0" fmla="*/ 0 w 39"/>
                    <a:gd name="T1" fmla="*/ 0 h 42"/>
                    <a:gd name="T2" fmla="*/ 0 w 39"/>
                    <a:gd name="T3" fmla="*/ 0 h 42"/>
                    <a:gd name="T4" fmla="*/ 0 w 39"/>
                    <a:gd name="T5" fmla="*/ 0 h 42"/>
                    <a:gd name="T6" fmla="*/ 0 w 39"/>
                    <a:gd name="T7" fmla="*/ 0 h 42"/>
                    <a:gd name="T8" fmla="*/ 0 w 39"/>
                    <a:gd name="T9" fmla="*/ 0 h 42"/>
                    <a:gd name="T10" fmla="*/ 0 w 39"/>
                    <a:gd name="T11" fmla="*/ 0 h 42"/>
                    <a:gd name="T12" fmla="*/ 0 w 39"/>
                    <a:gd name="T13" fmla="*/ 0 h 42"/>
                    <a:gd name="T14" fmla="*/ 0 60000 65536"/>
                    <a:gd name="T15" fmla="*/ 0 60000 65536"/>
                    <a:gd name="T16" fmla="*/ 0 60000 65536"/>
                    <a:gd name="T17" fmla="*/ 0 60000 65536"/>
                    <a:gd name="T18" fmla="*/ 0 60000 65536"/>
                    <a:gd name="T19" fmla="*/ 0 60000 65536"/>
                    <a:gd name="T20" fmla="*/ 0 60000 65536"/>
                    <a:gd name="T21" fmla="*/ 0 w 39"/>
                    <a:gd name="T22" fmla="*/ 0 h 42"/>
                    <a:gd name="T23" fmla="*/ 39 w 39"/>
                    <a:gd name="T24" fmla="*/ 42 h 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42">
                      <a:moveTo>
                        <a:pt x="31" y="42"/>
                      </a:moveTo>
                      <a:lnTo>
                        <a:pt x="31" y="39"/>
                      </a:lnTo>
                      <a:lnTo>
                        <a:pt x="39" y="5"/>
                      </a:lnTo>
                      <a:lnTo>
                        <a:pt x="7" y="0"/>
                      </a:lnTo>
                      <a:lnTo>
                        <a:pt x="0" y="34"/>
                      </a:lnTo>
                      <a:lnTo>
                        <a:pt x="0" y="32"/>
                      </a:lnTo>
                      <a:lnTo>
                        <a:pt x="31" y="42"/>
                      </a:lnTo>
                      <a:close/>
                    </a:path>
                  </a:pathLst>
                </a:custGeom>
                <a:solidFill>
                  <a:srgbClr val="000000"/>
                </a:solidFill>
                <a:ln w="9525">
                  <a:noFill/>
                  <a:round/>
                  <a:headEnd/>
                  <a:tailEnd/>
                </a:ln>
              </p:spPr>
              <p:txBody>
                <a:bodyPr>
                  <a:prstTxWarp prst="textNoShape">
                    <a:avLst/>
                  </a:prstTxWarp>
                </a:bodyPr>
                <a:lstStyle/>
                <a:p>
                  <a:endParaRPr lang="en-US"/>
                </a:p>
              </p:txBody>
            </p:sp>
            <p:sp>
              <p:nvSpPr>
                <p:cNvPr id="62795" name="Freeform 376"/>
                <p:cNvSpPr>
                  <a:spLocks/>
                </p:cNvSpPr>
                <p:nvPr/>
              </p:nvSpPr>
              <p:spPr bwMode="auto">
                <a:xfrm>
                  <a:off x="3299" y="4954"/>
                  <a:ext cx="11" cy="11"/>
                </a:xfrm>
                <a:custGeom>
                  <a:avLst/>
                  <a:gdLst>
                    <a:gd name="T0" fmla="*/ 0 w 44"/>
                    <a:gd name="T1" fmla="*/ 0 h 45"/>
                    <a:gd name="T2" fmla="*/ 0 w 44"/>
                    <a:gd name="T3" fmla="*/ 0 h 45"/>
                    <a:gd name="T4" fmla="*/ 0 w 44"/>
                    <a:gd name="T5" fmla="*/ 0 h 45"/>
                    <a:gd name="T6" fmla="*/ 0 w 44"/>
                    <a:gd name="T7" fmla="*/ 0 h 45"/>
                    <a:gd name="T8" fmla="*/ 0 w 44"/>
                    <a:gd name="T9" fmla="*/ 0 h 45"/>
                    <a:gd name="T10" fmla="*/ 0 w 44"/>
                    <a:gd name="T11" fmla="*/ 0 h 45"/>
                    <a:gd name="T12" fmla="*/ 0 w 44"/>
                    <a:gd name="T13" fmla="*/ 0 h 45"/>
                    <a:gd name="T14" fmla="*/ 0 60000 65536"/>
                    <a:gd name="T15" fmla="*/ 0 60000 65536"/>
                    <a:gd name="T16" fmla="*/ 0 60000 65536"/>
                    <a:gd name="T17" fmla="*/ 0 60000 65536"/>
                    <a:gd name="T18" fmla="*/ 0 60000 65536"/>
                    <a:gd name="T19" fmla="*/ 0 60000 65536"/>
                    <a:gd name="T20" fmla="*/ 0 60000 65536"/>
                    <a:gd name="T21" fmla="*/ 0 w 44"/>
                    <a:gd name="T22" fmla="*/ 0 h 45"/>
                    <a:gd name="T23" fmla="*/ 44 w 44"/>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45">
                      <a:moveTo>
                        <a:pt x="31" y="45"/>
                      </a:moveTo>
                      <a:lnTo>
                        <a:pt x="32" y="43"/>
                      </a:lnTo>
                      <a:lnTo>
                        <a:pt x="44" y="10"/>
                      </a:lnTo>
                      <a:lnTo>
                        <a:pt x="13" y="0"/>
                      </a:lnTo>
                      <a:lnTo>
                        <a:pt x="0" y="33"/>
                      </a:lnTo>
                      <a:lnTo>
                        <a:pt x="2" y="30"/>
                      </a:lnTo>
                      <a:lnTo>
                        <a:pt x="31" y="45"/>
                      </a:lnTo>
                      <a:close/>
                    </a:path>
                  </a:pathLst>
                </a:custGeom>
                <a:solidFill>
                  <a:srgbClr val="000000"/>
                </a:solidFill>
                <a:ln w="9525">
                  <a:noFill/>
                  <a:round/>
                  <a:headEnd/>
                  <a:tailEnd/>
                </a:ln>
              </p:spPr>
              <p:txBody>
                <a:bodyPr>
                  <a:prstTxWarp prst="textNoShape">
                    <a:avLst/>
                  </a:prstTxWarp>
                </a:bodyPr>
                <a:lstStyle/>
                <a:p>
                  <a:endParaRPr lang="en-US"/>
                </a:p>
              </p:txBody>
            </p:sp>
            <p:sp>
              <p:nvSpPr>
                <p:cNvPr id="62796" name="Freeform 377"/>
                <p:cNvSpPr>
                  <a:spLocks/>
                </p:cNvSpPr>
                <p:nvPr/>
              </p:nvSpPr>
              <p:spPr bwMode="auto">
                <a:xfrm>
                  <a:off x="3292" y="4961"/>
                  <a:ext cx="15" cy="20"/>
                </a:xfrm>
                <a:custGeom>
                  <a:avLst/>
                  <a:gdLst>
                    <a:gd name="T0" fmla="*/ 0 w 60"/>
                    <a:gd name="T1" fmla="*/ 0 h 77"/>
                    <a:gd name="T2" fmla="*/ 0 w 60"/>
                    <a:gd name="T3" fmla="*/ 0 h 77"/>
                    <a:gd name="T4" fmla="*/ 0 w 60"/>
                    <a:gd name="T5" fmla="*/ 0 h 77"/>
                    <a:gd name="T6" fmla="*/ 0 w 60"/>
                    <a:gd name="T7" fmla="*/ 0 h 77"/>
                    <a:gd name="T8" fmla="*/ 0 w 60"/>
                    <a:gd name="T9" fmla="*/ 0 h 77"/>
                    <a:gd name="T10" fmla="*/ 0 w 60"/>
                    <a:gd name="T11" fmla="*/ 0 h 77"/>
                    <a:gd name="T12" fmla="*/ 0 w 60"/>
                    <a:gd name="T13" fmla="*/ 0 h 77"/>
                    <a:gd name="T14" fmla="*/ 0 w 60"/>
                    <a:gd name="T15" fmla="*/ 0 h 77"/>
                    <a:gd name="T16" fmla="*/ 0 w 60"/>
                    <a:gd name="T17" fmla="*/ 0 h 77"/>
                    <a:gd name="T18" fmla="*/ 0 w 60"/>
                    <a:gd name="T19" fmla="*/ 0 h 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77"/>
                    <a:gd name="T32" fmla="*/ 60 w 60"/>
                    <a:gd name="T33" fmla="*/ 77 h 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77">
                      <a:moveTo>
                        <a:pt x="27" y="77"/>
                      </a:moveTo>
                      <a:lnTo>
                        <a:pt x="29" y="75"/>
                      </a:lnTo>
                      <a:lnTo>
                        <a:pt x="60" y="15"/>
                      </a:lnTo>
                      <a:lnTo>
                        <a:pt x="31" y="0"/>
                      </a:lnTo>
                      <a:lnTo>
                        <a:pt x="0" y="60"/>
                      </a:lnTo>
                      <a:lnTo>
                        <a:pt x="3" y="58"/>
                      </a:lnTo>
                      <a:lnTo>
                        <a:pt x="27" y="77"/>
                      </a:lnTo>
                      <a:lnTo>
                        <a:pt x="28" y="76"/>
                      </a:lnTo>
                      <a:lnTo>
                        <a:pt x="29" y="75"/>
                      </a:lnTo>
                      <a:lnTo>
                        <a:pt x="27" y="77"/>
                      </a:lnTo>
                      <a:close/>
                    </a:path>
                  </a:pathLst>
                </a:custGeom>
                <a:solidFill>
                  <a:srgbClr val="000000"/>
                </a:solidFill>
                <a:ln w="9525">
                  <a:noFill/>
                  <a:round/>
                  <a:headEnd/>
                  <a:tailEnd/>
                </a:ln>
              </p:spPr>
              <p:txBody>
                <a:bodyPr>
                  <a:prstTxWarp prst="textNoShape">
                    <a:avLst/>
                  </a:prstTxWarp>
                </a:bodyPr>
                <a:lstStyle/>
                <a:p>
                  <a:endParaRPr lang="en-US"/>
                </a:p>
              </p:txBody>
            </p:sp>
            <p:sp>
              <p:nvSpPr>
                <p:cNvPr id="62797" name="Freeform 378"/>
                <p:cNvSpPr>
                  <a:spLocks/>
                </p:cNvSpPr>
                <p:nvPr/>
              </p:nvSpPr>
              <p:spPr bwMode="auto">
                <a:xfrm>
                  <a:off x="3282" y="4976"/>
                  <a:ext cx="17" cy="18"/>
                </a:xfrm>
                <a:custGeom>
                  <a:avLst/>
                  <a:gdLst>
                    <a:gd name="T0" fmla="*/ 0 w 67"/>
                    <a:gd name="T1" fmla="*/ 0 h 74"/>
                    <a:gd name="T2" fmla="*/ 0 w 67"/>
                    <a:gd name="T3" fmla="*/ 0 h 74"/>
                    <a:gd name="T4" fmla="*/ 0 w 67"/>
                    <a:gd name="T5" fmla="*/ 0 h 74"/>
                    <a:gd name="T6" fmla="*/ 0 w 67"/>
                    <a:gd name="T7" fmla="*/ 0 h 74"/>
                    <a:gd name="T8" fmla="*/ 0 w 67"/>
                    <a:gd name="T9" fmla="*/ 0 h 74"/>
                    <a:gd name="T10" fmla="*/ 0 w 67"/>
                    <a:gd name="T11" fmla="*/ 0 h 74"/>
                    <a:gd name="T12" fmla="*/ 0 w 67"/>
                    <a:gd name="T13" fmla="*/ 0 h 74"/>
                    <a:gd name="T14" fmla="*/ 0 w 67"/>
                    <a:gd name="T15" fmla="*/ 0 h 74"/>
                    <a:gd name="T16" fmla="*/ 0 w 67"/>
                    <a:gd name="T17" fmla="*/ 0 h 74"/>
                    <a:gd name="T18" fmla="*/ 0 w 67"/>
                    <a:gd name="T19" fmla="*/ 0 h 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7"/>
                    <a:gd name="T31" fmla="*/ 0 h 74"/>
                    <a:gd name="T32" fmla="*/ 67 w 67"/>
                    <a:gd name="T33" fmla="*/ 74 h 7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7" h="74">
                      <a:moveTo>
                        <a:pt x="22" y="74"/>
                      </a:moveTo>
                      <a:lnTo>
                        <a:pt x="24" y="72"/>
                      </a:lnTo>
                      <a:lnTo>
                        <a:pt x="67" y="19"/>
                      </a:lnTo>
                      <a:lnTo>
                        <a:pt x="43" y="0"/>
                      </a:lnTo>
                      <a:lnTo>
                        <a:pt x="0" y="52"/>
                      </a:lnTo>
                      <a:lnTo>
                        <a:pt x="2" y="50"/>
                      </a:lnTo>
                      <a:lnTo>
                        <a:pt x="22" y="74"/>
                      </a:lnTo>
                      <a:lnTo>
                        <a:pt x="23" y="73"/>
                      </a:lnTo>
                      <a:lnTo>
                        <a:pt x="24" y="72"/>
                      </a:lnTo>
                      <a:lnTo>
                        <a:pt x="22" y="74"/>
                      </a:lnTo>
                      <a:close/>
                    </a:path>
                  </a:pathLst>
                </a:custGeom>
                <a:solidFill>
                  <a:srgbClr val="000000"/>
                </a:solidFill>
                <a:ln w="9525">
                  <a:noFill/>
                  <a:round/>
                  <a:headEnd/>
                  <a:tailEnd/>
                </a:ln>
              </p:spPr>
              <p:txBody>
                <a:bodyPr>
                  <a:prstTxWarp prst="textNoShape">
                    <a:avLst/>
                  </a:prstTxWarp>
                </a:bodyPr>
                <a:lstStyle/>
                <a:p>
                  <a:endParaRPr lang="en-US"/>
                </a:p>
              </p:txBody>
            </p:sp>
            <p:sp>
              <p:nvSpPr>
                <p:cNvPr id="62798" name="Freeform 379"/>
                <p:cNvSpPr>
                  <a:spLocks/>
                </p:cNvSpPr>
                <p:nvPr/>
              </p:nvSpPr>
              <p:spPr bwMode="auto">
                <a:xfrm>
                  <a:off x="3270" y="4988"/>
                  <a:ext cx="17" cy="18"/>
                </a:xfrm>
                <a:custGeom>
                  <a:avLst/>
                  <a:gdLst>
                    <a:gd name="T0" fmla="*/ 0 w 71"/>
                    <a:gd name="T1" fmla="*/ 0 h 70"/>
                    <a:gd name="T2" fmla="*/ 0 w 71"/>
                    <a:gd name="T3" fmla="*/ 0 h 70"/>
                    <a:gd name="T4" fmla="*/ 0 w 71"/>
                    <a:gd name="T5" fmla="*/ 0 h 70"/>
                    <a:gd name="T6" fmla="*/ 0 w 71"/>
                    <a:gd name="T7" fmla="*/ 0 h 70"/>
                    <a:gd name="T8" fmla="*/ 0 w 71"/>
                    <a:gd name="T9" fmla="*/ 0 h 70"/>
                    <a:gd name="T10" fmla="*/ 0 w 71"/>
                    <a:gd name="T11" fmla="*/ 0 h 70"/>
                    <a:gd name="T12" fmla="*/ 0 w 71"/>
                    <a:gd name="T13" fmla="*/ 0 h 70"/>
                    <a:gd name="T14" fmla="*/ 0 w 71"/>
                    <a:gd name="T15" fmla="*/ 0 h 70"/>
                    <a:gd name="T16" fmla="*/ 0 w 71"/>
                    <a:gd name="T17" fmla="*/ 0 h 70"/>
                    <a:gd name="T18" fmla="*/ 0 w 71"/>
                    <a:gd name="T19" fmla="*/ 0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
                    <a:gd name="T31" fmla="*/ 0 h 70"/>
                    <a:gd name="T32" fmla="*/ 71 w 71"/>
                    <a:gd name="T33" fmla="*/ 70 h 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 h="70">
                      <a:moveTo>
                        <a:pt x="17" y="70"/>
                      </a:moveTo>
                      <a:lnTo>
                        <a:pt x="19" y="67"/>
                      </a:lnTo>
                      <a:lnTo>
                        <a:pt x="71" y="24"/>
                      </a:lnTo>
                      <a:lnTo>
                        <a:pt x="51" y="0"/>
                      </a:lnTo>
                      <a:lnTo>
                        <a:pt x="0" y="43"/>
                      </a:lnTo>
                      <a:lnTo>
                        <a:pt x="2" y="40"/>
                      </a:lnTo>
                      <a:lnTo>
                        <a:pt x="17" y="70"/>
                      </a:lnTo>
                      <a:lnTo>
                        <a:pt x="18" y="68"/>
                      </a:lnTo>
                      <a:lnTo>
                        <a:pt x="19" y="67"/>
                      </a:lnTo>
                      <a:lnTo>
                        <a:pt x="17" y="70"/>
                      </a:lnTo>
                      <a:close/>
                    </a:path>
                  </a:pathLst>
                </a:custGeom>
                <a:solidFill>
                  <a:srgbClr val="000000"/>
                </a:solidFill>
                <a:ln w="9525">
                  <a:noFill/>
                  <a:round/>
                  <a:headEnd/>
                  <a:tailEnd/>
                </a:ln>
              </p:spPr>
              <p:txBody>
                <a:bodyPr>
                  <a:prstTxWarp prst="textNoShape">
                    <a:avLst/>
                  </a:prstTxWarp>
                </a:bodyPr>
                <a:lstStyle/>
                <a:p>
                  <a:endParaRPr lang="en-US"/>
                </a:p>
              </p:txBody>
            </p:sp>
            <p:sp>
              <p:nvSpPr>
                <p:cNvPr id="62799" name="Freeform 380"/>
                <p:cNvSpPr>
                  <a:spLocks/>
                </p:cNvSpPr>
                <p:nvPr/>
              </p:nvSpPr>
              <p:spPr bwMode="auto">
                <a:xfrm>
                  <a:off x="3256" y="4998"/>
                  <a:ext cx="18" cy="16"/>
                </a:xfrm>
                <a:custGeom>
                  <a:avLst/>
                  <a:gdLst>
                    <a:gd name="T0" fmla="*/ 0 w 73"/>
                    <a:gd name="T1" fmla="*/ 0 h 63"/>
                    <a:gd name="T2" fmla="*/ 0 w 73"/>
                    <a:gd name="T3" fmla="*/ 0 h 63"/>
                    <a:gd name="T4" fmla="*/ 0 w 73"/>
                    <a:gd name="T5" fmla="*/ 0 h 63"/>
                    <a:gd name="T6" fmla="*/ 0 w 73"/>
                    <a:gd name="T7" fmla="*/ 0 h 63"/>
                    <a:gd name="T8" fmla="*/ 0 w 73"/>
                    <a:gd name="T9" fmla="*/ 0 h 63"/>
                    <a:gd name="T10" fmla="*/ 0 w 73"/>
                    <a:gd name="T11" fmla="*/ 0 h 63"/>
                    <a:gd name="T12" fmla="*/ 0 w 73"/>
                    <a:gd name="T13" fmla="*/ 0 h 63"/>
                    <a:gd name="T14" fmla="*/ 0 w 73"/>
                    <a:gd name="T15" fmla="*/ 0 h 63"/>
                    <a:gd name="T16" fmla="*/ 0 w 73"/>
                    <a:gd name="T17" fmla="*/ 0 h 63"/>
                    <a:gd name="T18" fmla="*/ 0 w 73"/>
                    <a:gd name="T19" fmla="*/ 0 h 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63"/>
                    <a:gd name="T32" fmla="*/ 73 w 73"/>
                    <a:gd name="T33" fmla="*/ 63 h 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63">
                      <a:moveTo>
                        <a:pt x="12" y="63"/>
                      </a:moveTo>
                      <a:lnTo>
                        <a:pt x="14" y="61"/>
                      </a:lnTo>
                      <a:lnTo>
                        <a:pt x="73" y="30"/>
                      </a:lnTo>
                      <a:lnTo>
                        <a:pt x="58" y="0"/>
                      </a:lnTo>
                      <a:lnTo>
                        <a:pt x="0" y="32"/>
                      </a:lnTo>
                      <a:lnTo>
                        <a:pt x="2" y="31"/>
                      </a:lnTo>
                      <a:lnTo>
                        <a:pt x="12" y="63"/>
                      </a:lnTo>
                      <a:lnTo>
                        <a:pt x="13" y="61"/>
                      </a:lnTo>
                      <a:lnTo>
                        <a:pt x="14" y="61"/>
                      </a:lnTo>
                      <a:lnTo>
                        <a:pt x="12" y="63"/>
                      </a:lnTo>
                      <a:close/>
                    </a:path>
                  </a:pathLst>
                </a:custGeom>
                <a:solidFill>
                  <a:srgbClr val="000000"/>
                </a:solidFill>
                <a:ln w="9525">
                  <a:noFill/>
                  <a:round/>
                  <a:headEnd/>
                  <a:tailEnd/>
                </a:ln>
              </p:spPr>
              <p:txBody>
                <a:bodyPr>
                  <a:prstTxWarp prst="textNoShape">
                    <a:avLst/>
                  </a:prstTxWarp>
                </a:bodyPr>
                <a:lstStyle/>
                <a:p>
                  <a:endParaRPr lang="en-US"/>
                </a:p>
              </p:txBody>
            </p:sp>
            <p:sp>
              <p:nvSpPr>
                <p:cNvPr id="62800" name="Freeform 381"/>
                <p:cNvSpPr>
                  <a:spLocks/>
                </p:cNvSpPr>
                <p:nvPr/>
              </p:nvSpPr>
              <p:spPr bwMode="auto">
                <a:xfrm>
                  <a:off x="3240" y="5006"/>
                  <a:ext cx="19" cy="13"/>
                </a:xfrm>
                <a:custGeom>
                  <a:avLst/>
                  <a:gdLst>
                    <a:gd name="T0" fmla="*/ 0 w 75"/>
                    <a:gd name="T1" fmla="*/ 0 h 52"/>
                    <a:gd name="T2" fmla="*/ 0 w 75"/>
                    <a:gd name="T3" fmla="*/ 0 h 52"/>
                    <a:gd name="T4" fmla="*/ 0 w 75"/>
                    <a:gd name="T5" fmla="*/ 0 h 52"/>
                    <a:gd name="T6" fmla="*/ 0 w 75"/>
                    <a:gd name="T7" fmla="*/ 0 h 52"/>
                    <a:gd name="T8" fmla="*/ 0 w 75"/>
                    <a:gd name="T9" fmla="*/ 0 h 52"/>
                    <a:gd name="T10" fmla="*/ 0 w 75"/>
                    <a:gd name="T11" fmla="*/ 0 h 52"/>
                    <a:gd name="T12" fmla="*/ 0 w 75"/>
                    <a:gd name="T13" fmla="*/ 0 h 52"/>
                    <a:gd name="T14" fmla="*/ 0 60000 65536"/>
                    <a:gd name="T15" fmla="*/ 0 60000 65536"/>
                    <a:gd name="T16" fmla="*/ 0 60000 65536"/>
                    <a:gd name="T17" fmla="*/ 0 60000 65536"/>
                    <a:gd name="T18" fmla="*/ 0 60000 65536"/>
                    <a:gd name="T19" fmla="*/ 0 60000 65536"/>
                    <a:gd name="T20" fmla="*/ 0 60000 65536"/>
                    <a:gd name="T21" fmla="*/ 0 w 75"/>
                    <a:gd name="T22" fmla="*/ 0 h 52"/>
                    <a:gd name="T23" fmla="*/ 75 w 75"/>
                    <a:gd name="T24" fmla="*/ 52 h 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 h="52">
                      <a:moveTo>
                        <a:pt x="6" y="52"/>
                      </a:moveTo>
                      <a:lnTo>
                        <a:pt x="10" y="52"/>
                      </a:lnTo>
                      <a:lnTo>
                        <a:pt x="75" y="32"/>
                      </a:lnTo>
                      <a:lnTo>
                        <a:pt x="65" y="0"/>
                      </a:lnTo>
                      <a:lnTo>
                        <a:pt x="0" y="21"/>
                      </a:lnTo>
                      <a:lnTo>
                        <a:pt x="4" y="21"/>
                      </a:lnTo>
                      <a:lnTo>
                        <a:pt x="6" y="52"/>
                      </a:lnTo>
                      <a:close/>
                    </a:path>
                  </a:pathLst>
                </a:custGeom>
                <a:solidFill>
                  <a:srgbClr val="000000"/>
                </a:solidFill>
                <a:ln w="9525">
                  <a:noFill/>
                  <a:round/>
                  <a:headEnd/>
                  <a:tailEnd/>
                </a:ln>
              </p:spPr>
              <p:txBody>
                <a:bodyPr>
                  <a:prstTxWarp prst="textNoShape">
                    <a:avLst/>
                  </a:prstTxWarp>
                </a:bodyPr>
                <a:lstStyle/>
                <a:p>
                  <a:endParaRPr lang="en-US"/>
                </a:p>
              </p:txBody>
            </p:sp>
            <p:sp>
              <p:nvSpPr>
                <p:cNvPr id="62801" name="Freeform 382"/>
                <p:cNvSpPr>
                  <a:spLocks/>
                </p:cNvSpPr>
                <p:nvPr/>
              </p:nvSpPr>
              <p:spPr bwMode="auto">
                <a:xfrm>
                  <a:off x="3232" y="5011"/>
                  <a:ext cx="10" cy="9"/>
                </a:xfrm>
                <a:custGeom>
                  <a:avLst/>
                  <a:gdLst>
                    <a:gd name="T0" fmla="*/ 0 w 36"/>
                    <a:gd name="T1" fmla="*/ 0 h 36"/>
                    <a:gd name="T2" fmla="*/ 0 w 36"/>
                    <a:gd name="T3" fmla="*/ 0 h 36"/>
                    <a:gd name="T4" fmla="*/ 0 w 36"/>
                    <a:gd name="T5" fmla="*/ 0 h 36"/>
                    <a:gd name="T6" fmla="*/ 0 w 36"/>
                    <a:gd name="T7" fmla="*/ 0 h 36"/>
                    <a:gd name="T8" fmla="*/ 0 w 36"/>
                    <a:gd name="T9" fmla="*/ 0 h 36"/>
                    <a:gd name="T10" fmla="*/ 0 w 36"/>
                    <a:gd name="T11" fmla="*/ 0 h 36"/>
                    <a:gd name="T12" fmla="*/ 0 w 36"/>
                    <a:gd name="T13" fmla="*/ 0 h 36"/>
                    <a:gd name="T14" fmla="*/ 0 60000 65536"/>
                    <a:gd name="T15" fmla="*/ 0 60000 65536"/>
                    <a:gd name="T16" fmla="*/ 0 60000 65536"/>
                    <a:gd name="T17" fmla="*/ 0 60000 65536"/>
                    <a:gd name="T18" fmla="*/ 0 60000 65536"/>
                    <a:gd name="T19" fmla="*/ 0 60000 65536"/>
                    <a:gd name="T20" fmla="*/ 0 60000 65536"/>
                    <a:gd name="T21" fmla="*/ 0 w 36"/>
                    <a:gd name="T22" fmla="*/ 0 h 36"/>
                    <a:gd name="T23" fmla="*/ 36 w 36"/>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36">
                      <a:moveTo>
                        <a:pt x="1" y="36"/>
                      </a:moveTo>
                      <a:lnTo>
                        <a:pt x="2" y="36"/>
                      </a:lnTo>
                      <a:lnTo>
                        <a:pt x="36" y="31"/>
                      </a:lnTo>
                      <a:lnTo>
                        <a:pt x="34" y="0"/>
                      </a:lnTo>
                      <a:lnTo>
                        <a:pt x="0" y="4"/>
                      </a:lnTo>
                      <a:lnTo>
                        <a:pt x="1" y="4"/>
                      </a:lnTo>
                      <a:lnTo>
                        <a:pt x="1" y="36"/>
                      </a:lnTo>
                      <a:close/>
                    </a:path>
                  </a:pathLst>
                </a:custGeom>
                <a:solidFill>
                  <a:srgbClr val="000000"/>
                </a:solidFill>
                <a:ln w="9525">
                  <a:noFill/>
                  <a:round/>
                  <a:headEnd/>
                  <a:tailEnd/>
                </a:ln>
              </p:spPr>
              <p:txBody>
                <a:bodyPr>
                  <a:prstTxWarp prst="textNoShape">
                    <a:avLst/>
                  </a:prstTxWarp>
                </a:bodyPr>
                <a:lstStyle/>
                <a:p>
                  <a:endParaRPr lang="en-US"/>
                </a:p>
              </p:txBody>
            </p:sp>
            <p:sp>
              <p:nvSpPr>
                <p:cNvPr id="62802" name="Freeform 383"/>
                <p:cNvSpPr>
                  <a:spLocks/>
                </p:cNvSpPr>
                <p:nvPr/>
              </p:nvSpPr>
              <p:spPr bwMode="auto">
                <a:xfrm>
                  <a:off x="3224" y="5012"/>
                  <a:ext cx="9" cy="9"/>
                </a:xfrm>
                <a:custGeom>
                  <a:avLst/>
                  <a:gdLst>
                    <a:gd name="T0" fmla="*/ 0 w 37"/>
                    <a:gd name="T1" fmla="*/ 0 h 35"/>
                    <a:gd name="T2" fmla="*/ 0 w 37"/>
                    <a:gd name="T3" fmla="*/ 0 h 35"/>
                    <a:gd name="T4" fmla="*/ 0 w 37"/>
                    <a:gd name="T5" fmla="*/ 0 h 35"/>
                    <a:gd name="T6" fmla="*/ 0 w 37"/>
                    <a:gd name="T7" fmla="*/ 0 h 35"/>
                    <a:gd name="T8" fmla="*/ 0 w 37"/>
                    <a:gd name="T9" fmla="*/ 0 h 35"/>
                    <a:gd name="T10" fmla="*/ 0 w 37"/>
                    <a:gd name="T11" fmla="*/ 0 h 35"/>
                    <a:gd name="T12" fmla="*/ 0 w 37"/>
                    <a:gd name="T13" fmla="*/ 0 h 35"/>
                    <a:gd name="T14" fmla="*/ 0 60000 65536"/>
                    <a:gd name="T15" fmla="*/ 0 60000 65536"/>
                    <a:gd name="T16" fmla="*/ 0 60000 65536"/>
                    <a:gd name="T17" fmla="*/ 0 60000 65536"/>
                    <a:gd name="T18" fmla="*/ 0 60000 65536"/>
                    <a:gd name="T19" fmla="*/ 0 60000 65536"/>
                    <a:gd name="T20" fmla="*/ 0 60000 65536"/>
                    <a:gd name="T21" fmla="*/ 0 w 37"/>
                    <a:gd name="T22" fmla="*/ 0 h 35"/>
                    <a:gd name="T23" fmla="*/ 37 w 37"/>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35">
                      <a:moveTo>
                        <a:pt x="0" y="35"/>
                      </a:moveTo>
                      <a:lnTo>
                        <a:pt x="2" y="35"/>
                      </a:lnTo>
                      <a:lnTo>
                        <a:pt x="37" y="32"/>
                      </a:lnTo>
                      <a:lnTo>
                        <a:pt x="37" y="0"/>
                      </a:lnTo>
                      <a:lnTo>
                        <a:pt x="2" y="3"/>
                      </a:lnTo>
                      <a:lnTo>
                        <a:pt x="3" y="3"/>
                      </a:lnTo>
                      <a:lnTo>
                        <a:pt x="0" y="35"/>
                      </a:lnTo>
                      <a:close/>
                    </a:path>
                  </a:pathLst>
                </a:custGeom>
                <a:solidFill>
                  <a:srgbClr val="000000"/>
                </a:solidFill>
                <a:ln w="9525">
                  <a:noFill/>
                  <a:round/>
                  <a:headEnd/>
                  <a:tailEnd/>
                </a:ln>
              </p:spPr>
              <p:txBody>
                <a:bodyPr>
                  <a:prstTxWarp prst="textNoShape">
                    <a:avLst/>
                  </a:prstTxWarp>
                </a:bodyPr>
                <a:lstStyle/>
                <a:p>
                  <a:endParaRPr lang="en-US"/>
                </a:p>
              </p:txBody>
            </p:sp>
            <p:sp>
              <p:nvSpPr>
                <p:cNvPr id="62803" name="Freeform 384"/>
                <p:cNvSpPr>
                  <a:spLocks/>
                </p:cNvSpPr>
                <p:nvPr/>
              </p:nvSpPr>
              <p:spPr bwMode="auto">
                <a:xfrm>
                  <a:off x="3206" y="5011"/>
                  <a:ext cx="18" cy="10"/>
                </a:xfrm>
                <a:custGeom>
                  <a:avLst/>
                  <a:gdLst>
                    <a:gd name="T0" fmla="*/ 0 w 75"/>
                    <a:gd name="T1" fmla="*/ 0 h 39"/>
                    <a:gd name="T2" fmla="*/ 0 w 75"/>
                    <a:gd name="T3" fmla="*/ 0 h 39"/>
                    <a:gd name="T4" fmla="*/ 0 w 75"/>
                    <a:gd name="T5" fmla="*/ 0 h 39"/>
                    <a:gd name="T6" fmla="*/ 0 w 75"/>
                    <a:gd name="T7" fmla="*/ 0 h 39"/>
                    <a:gd name="T8" fmla="*/ 0 w 75"/>
                    <a:gd name="T9" fmla="*/ 0 h 39"/>
                    <a:gd name="T10" fmla="*/ 0 w 75"/>
                    <a:gd name="T11" fmla="*/ 0 h 39"/>
                    <a:gd name="T12" fmla="*/ 0 w 75"/>
                    <a:gd name="T13" fmla="*/ 0 h 39"/>
                    <a:gd name="T14" fmla="*/ 0 w 75"/>
                    <a:gd name="T15" fmla="*/ 0 h 39"/>
                    <a:gd name="T16" fmla="*/ 0 w 75"/>
                    <a:gd name="T17" fmla="*/ 0 h 39"/>
                    <a:gd name="T18" fmla="*/ 0 w 75"/>
                    <a:gd name="T19" fmla="*/ 0 h 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5"/>
                    <a:gd name="T31" fmla="*/ 0 h 39"/>
                    <a:gd name="T32" fmla="*/ 75 w 75"/>
                    <a:gd name="T33" fmla="*/ 39 h 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5" h="39">
                      <a:moveTo>
                        <a:pt x="0" y="31"/>
                      </a:moveTo>
                      <a:lnTo>
                        <a:pt x="4" y="31"/>
                      </a:lnTo>
                      <a:lnTo>
                        <a:pt x="72" y="39"/>
                      </a:lnTo>
                      <a:lnTo>
                        <a:pt x="75" y="7"/>
                      </a:lnTo>
                      <a:lnTo>
                        <a:pt x="6" y="0"/>
                      </a:lnTo>
                      <a:lnTo>
                        <a:pt x="10" y="0"/>
                      </a:lnTo>
                      <a:lnTo>
                        <a:pt x="0" y="31"/>
                      </a:lnTo>
                      <a:lnTo>
                        <a:pt x="3" y="31"/>
                      </a:lnTo>
                      <a:lnTo>
                        <a:pt x="4" y="31"/>
                      </a:lnTo>
                      <a:lnTo>
                        <a:pt x="0" y="31"/>
                      </a:lnTo>
                      <a:close/>
                    </a:path>
                  </a:pathLst>
                </a:custGeom>
                <a:solidFill>
                  <a:srgbClr val="000000"/>
                </a:solidFill>
                <a:ln w="9525">
                  <a:noFill/>
                  <a:round/>
                  <a:headEnd/>
                  <a:tailEnd/>
                </a:ln>
              </p:spPr>
              <p:txBody>
                <a:bodyPr>
                  <a:prstTxWarp prst="textNoShape">
                    <a:avLst/>
                  </a:prstTxWarp>
                </a:bodyPr>
                <a:lstStyle/>
                <a:p>
                  <a:endParaRPr lang="en-US"/>
                </a:p>
              </p:txBody>
            </p:sp>
            <p:sp>
              <p:nvSpPr>
                <p:cNvPr id="62804" name="Freeform 385"/>
                <p:cNvSpPr>
                  <a:spLocks/>
                </p:cNvSpPr>
                <p:nvPr/>
              </p:nvSpPr>
              <p:spPr bwMode="auto">
                <a:xfrm>
                  <a:off x="3189" y="5006"/>
                  <a:ext cx="19" cy="13"/>
                </a:xfrm>
                <a:custGeom>
                  <a:avLst/>
                  <a:gdLst>
                    <a:gd name="T0" fmla="*/ 0 w 77"/>
                    <a:gd name="T1" fmla="*/ 0 h 52"/>
                    <a:gd name="T2" fmla="*/ 0 w 77"/>
                    <a:gd name="T3" fmla="*/ 0 h 52"/>
                    <a:gd name="T4" fmla="*/ 0 w 77"/>
                    <a:gd name="T5" fmla="*/ 0 h 52"/>
                    <a:gd name="T6" fmla="*/ 0 w 77"/>
                    <a:gd name="T7" fmla="*/ 0 h 52"/>
                    <a:gd name="T8" fmla="*/ 0 w 77"/>
                    <a:gd name="T9" fmla="*/ 0 h 52"/>
                    <a:gd name="T10" fmla="*/ 0 w 77"/>
                    <a:gd name="T11" fmla="*/ 0 h 52"/>
                    <a:gd name="T12" fmla="*/ 0 w 77"/>
                    <a:gd name="T13" fmla="*/ 0 h 52"/>
                    <a:gd name="T14" fmla="*/ 0 w 77"/>
                    <a:gd name="T15" fmla="*/ 0 h 52"/>
                    <a:gd name="T16" fmla="*/ 0 w 77"/>
                    <a:gd name="T17" fmla="*/ 0 h 52"/>
                    <a:gd name="T18" fmla="*/ 0 w 77"/>
                    <a:gd name="T19" fmla="*/ 0 h 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7"/>
                    <a:gd name="T31" fmla="*/ 0 h 52"/>
                    <a:gd name="T32" fmla="*/ 77 w 77"/>
                    <a:gd name="T33" fmla="*/ 52 h 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7" h="52">
                      <a:moveTo>
                        <a:pt x="0" y="30"/>
                      </a:moveTo>
                      <a:lnTo>
                        <a:pt x="3" y="32"/>
                      </a:lnTo>
                      <a:lnTo>
                        <a:pt x="67" y="52"/>
                      </a:lnTo>
                      <a:lnTo>
                        <a:pt x="77" y="21"/>
                      </a:lnTo>
                      <a:lnTo>
                        <a:pt x="12" y="0"/>
                      </a:lnTo>
                      <a:lnTo>
                        <a:pt x="15" y="1"/>
                      </a:lnTo>
                      <a:lnTo>
                        <a:pt x="0" y="30"/>
                      </a:lnTo>
                      <a:lnTo>
                        <a:pt x="1" y="30"/>
                      </a:lnTo>
                      <a:lnTo>
                        <a:pt x="3" y="32"/>
                      </a:lnTo>
                      <a:lnTo>
                        <a:pt x="0" y="30"/>
                      </a:lnTo>
                      <a:close/>
                    </a:path>
                  </a:pathLst>
                </a:custGeom>
                <a:solidFill>
                  <a:srgbClr val="000000"/>
                </a:solidFill>
                <a:ln w="9525">
                  <a:noFill/>
                  <a:round/>
                  <a:headEnd/>
                  <a:tailEnd/>
                </a:ln>
              </p:spPr>
              <p:txBody>
                <a:bodyPr>
                  <a:prstTxWarp prst="textNoShape">
                    <a:avLst/>
                  </a:prstTxWarp>
                </a:bodyPr>
                <a:lstStyle/>
                <a:p>
                  <a:endParaRPr lang="en-US"/>
                </a:p>
              </p:txBody>
            </p:sp>
            <p:sp>
              <p:nvSpPr>
                <p:cNvPr id="62805" name="Freeform 386"/>
                <p:cNvSpPr>
                  <a:spLocks/>
                </p:cNvSpPr>
                <p:nvPr/>
              </p:nvSpPr>
              <p:spPr bwMode="auto">
                <a:xfrm>
                  <a:off x="3174" y="4998"/>
                  <a:ext cx="18" cy="16"/>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w 76"/>
                    <a:gd name="T13" fmla="*/ 0 h 61"/>
                    <a:gd name="T14" fmla="*/ 0 w 76"/>
                    <a:gd name="T15" fmla="*/ 0 h 61"/>
                    <a:gd name="T16" fmla="*/ 0 w 76"/>
                    <a:gd name="T17" fmla="*/ 0 h 61"/>
                    <a:gd name="T18" fmla="*/ 0 w 76"/>
                    <a:gd name="T19" fmla="*/ 0 h 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
                    <a:gd name="T31" fmla="*/ 0 h 61"/>
                    <a:gd name="T32" fmla="*/ 76 w 76"/>
                    <a:gd name="T33" fmla="*/ 61 h 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 h="61">
                      <a:moveTo>
                        <a:pt x="0" y="27"/>
                      </a:moveTo>
                      <a:lnTo>
                        <a:pt x="2" y="30"/>
                      </a:lnTo>
                      <a:lnTo>
                        <a:pt x="61" y="61"/>
                      </a:lnTo>
                      <a:lnTo>
                        <a:pt x="76" y="32"/>
                      </a:lnTo>
                      <a:lnTo>
                        <a:pt x="17" y="0"/>
                      </a:lnTo>
                      <a:lnTo>
                        <a:pt x="20" y="3"/>
                      </a:lnTo>
                      <a:lnTo>
                        <a:pt x="0" y="27"/>
                      </a:lnTo>
                      <a:lnTo>
                        <a:pt x="1" y="28"/>
                      </a:lnTo>
                      <a:lnTo>
                        <a:pt x="2" y="30"/>
                      </a:lnTo>
                      <a:lnTo>
                        <a:pt x="0" y="27"/>
                      </a:lnTo>
                      <a:close/>
                    </a:path>
                  </a:pathLst>
                </a:custGeom>
                <a:solidFill>
                  <a:srgbClr val="000000"/>
                </a:solidFill>
                <a:ln w="9525">
                  <a:noFill/>
                  <a:round/>
                  <a:headEnd/>
                  <a:tailEnd/>
                </a:ln>
              </p:spPr>
              <p:txBody>
                <a:bodyPr>
                  <a:prstTxWarp prst="textNoShape">
                    <a:avLst/>
                  </a:prstTxWarp>
                </a:bodyPr>
                <a:lstStyle/>
                <a:p>
                  <a:endParaRPr lang="en-US"/>
                </a:p>
              </p:txBody>
            </p:sp>
            <p:sp>
              <p:nvSpPr>
                <p:cNvPr id="62806" name="Freeform 387"/>
                <p:cNvSpPr>
                  <a:spLocks/>
                </p:cNvSpPr>
                <p:nvPr/>
              </p:nvSpPr>
              <p:spPr bwMode="auto">
                <a:xfrm>
                  <a:off x="3160" y="4988"/>
                  <a:ext cx="18" cy="17"/>
                </a:xfrm>
                <a:custGeom>
                  <a:avLst/>
                  <a:gdLst>
                    <a:gd name="T0" fmla="*/ 0 w 74"/>
                    <a:gd name="T1" fmla="*/ 0 h 67"/>
                    <a:gd name="T2" fmla="*/ 0 w 74"/>
                    <a:gd name="T3" fmla="*/ 0 h 67"/>
                    <a:gd name="T4" fmla="*/ 0 w 74"/>
                    <a:gd name="T5" fmla="*/ 0 h 67"/>
                    <a:gd name="T6" fmla="*/ 0 w 74"/>
                    <a:gd name="T7" fmla="*/ 0 h 67"/>
                    <a:gd name="T8" fmla="*/ 0 w 74"/>
                    <a:gd name="T9" fmla="*/ 0 h 67"/>
                    <a:gd name="T10" fmla="*/ 0 w 74"/>
                    <a:gd name="T11" fmla="*/ 0 h 67"/>
                    <a:gd name="T12" fmla="*/ 0 w 74"/>
                    <a:gd name="T13" fmla="*/ 0 h 67"/>
                    <a:gd name="T14" fmla="*/ 0 w 74"/>
                    <a:gd name="T15" fmla="*/ 0 h 67"/>
                    <a:gd name="T16" fmla="*/ 0 w 74"/>
                    <a:gd name="T17" fmla="*/ 0 h 67"/>
                    <a:gd name="T18" fmla="*/ 0 w 74"/>
                    <a:gd name="T19" fmla="*/ 0 h 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
                    <a:gd name="T31" fmla="*/ 0 h 67"/>
                    <a:gd name="T32" fmla="*/ 74 w 74"/>
                    <a:gd name="T33" fmla="*/ 67 h 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 h="67">
                      <a:moveTo>
                        <a:pt x="0" y="22"/>
                      </a:moveTo>
                      <a:lnTo>
                        <a:pt x="3" y="24"/>
                      </a:lnTo>
                      <a:lnTo>
                        <a:pt x="54" y="67"/>
                      </a:lnTo>
                      <a:lnTo>
                        <a:pt x="74" y="43"/>
                      </a:lnTo>
                      <a:lnTo>
                        <a:pt x="22" y="0"/>
                      </a:lnTo>
                      <a:lnTo>
                        <a:pt x="25" y="2"/>
                      </a:lnTo>
                      <a:lnTo>
                        <a:pt x="0" y="22"/>
                      </a:lnTo>
                      <a:lnTo>
                        <a:pt x="0" y="23"/>
                      </a:lnTo>
                      <a:lnTo>
                        <a:pt x="3" y="24"/>
                      </a:lnTo>
                      <a:lnTo>
                        <a:pt x="0" y="22"/>
                      </a:lnTo>
                      <a:close/>
                    </a:path>
                  </a:pathLst>
                </a:custGeom>
                <a:solidFill>
                  <a:srgbClr val="000000"/>
                </a:solidFill>
                <a:ln w="9525">
                  <a:noFill/>
                  <a:round/>
                  <a:headEnd/>
                  <a:tailEnd/>
                </a:ln>
              </p:spPr>
              <p:txBody>
                <a:bodyPr>
                  <a:prstTxWarp prst="textNoShape">
                    <a:avLst/>
                  </a:prstTxWarp>
                </a:bodyPr>
                <a:lstStyle/>
                <a:p>
                  <a:endParaRPr lang="en-US"/>
                </a:p>
              </p:txBody>
            </p:sp>
            <p:sp>
              <p:nvSpPr>
                <p:cNvPr id="62807" name="Freeform 388"/>
                <p:cNvSpPr>
                  <a:spLocks/>
                </p:cNvSpPr>
                <p:nvPr/>
              </p:nvSpPr>
              <p:spPr bwMode="auto">
                <a:xfrm>
                  <a:off x="3149" y="4976"/>
                  <a:ext cx="17" cy="18"/>
                </a:xfrm>
                <a:custGeom>
                  <a:avLst/>
                  <a:gdLst>
                    <a:gd name="T0" fmla="*/ 0 w 69"/>
                    <a:gd name="T1" fmla="*/ 0 h 72"/>
                    <a:gd name="T2" fmla="*/ 0 w 69"/>
                    <a:gd name="T3" fmla="*/ 0 h 72"/>
                    <a:gd name="T4" fmla="*/ 0 w 69"/>
                    <a:gd name="T5" fmla="*/ 0 h 72"/>
                    <a:gd name="T6" fmla="*/ 0 w 69"/>
                    <a:gd name="T7" fmla="*/ 0 h 72"/>
                    <a:gd name="T8" fmla="*/ 0 w 69"/>
                    <a:gd name="T9" fmla="*/ 0 h 72"/>
                    <a:gd name="T10" fmla="*/ 0 w 69"/>
                    <a:gd name="T11" fmla="*/ 0 h 72"/>
                    <a:gd name="T12" fmla="*/ 0 w 69"/>
                    <a:gd name="T13" fmla="*/ 0 h 72"/>
                    <a:gd name="T14" fmla="*/ 0 w 69"/>
                    <a:gd name="T15" fmla="*/ 0 h 72"/>
                    <a:gd name="T16" fmla="*/ 0 w 69"/>
                    <a:gd name="T17" fmla="*/ 0 h 72"/>
                    <a:gd name="T18" fmla="*/ 0 w 69"/>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9"/>
                    <a:gd name="T31" fmla="*/ 0 h 72"/>
                    <a:gd name="T32" fmla="*/ 69 w 69"/>
                    <a:gd name="T33" fmla="*/ 72 h 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9" h="72">
                      <a:moveTo>
                        <a:pt x="0" y="17"/>
                      </a:moveTo>
                      <a:lnTo>
                        <a:pt x="3" y="19"/>
                      </a:lnTo>
                      <a:lnTo>
                        <a:pt x="44" y="72"/>
                      </a:lnTo>
                      <a:lnTo>
                        <a:pt x="69" y="52"/>
                      </a:lnTo>
                      <a:lnTo>
                        <a:pt x="27" y="0"/>
                      </a:lnTo>
                      <a:lnTo>
                        <a:pt x="30" y="2"/>
                      </a:lnTo>
                      <a:lnTo>
                        <a:pt x="0" y="17"/>
                      </a:lnTo>
                      <a:lnTo>
                        <a:pt x="1" y="18"/>
                      </a:lnTo>
                      <a:lnTo>
                        <a:pt x="3" y="19"/>
                      </a:lnTo>
                      <a:lnTo>
                        <a:pt x="0" y="17"/>
                      </a:lnTo>
                      <a:close/>
                    </a:path>
                  </a:pathLst>
                </a:custGeom>
                <a:solidFill>
                  <a:srgbClr val="000000"/>
                </a:solidFill>
                <a:ln w="9525">
                  <a:noFill/>
                  <a:round/>
                  <a:headEnd/>
                  <a:tailEnd/>
                </a:ln>
              </p:spPr>
              <p:txBody>
                <a:bodyPr>
                  <a:prstTxWarp prst="textNoShape">
                    <a:avLst/>
                  </a:prstTxWarp>
                </a:bodyPr>
                <a:lstStyle/>
                <a:p>
                  <a:endParaRPr lang="en-US"/>
                </a:p>
              </p:txBody>
            </p:sp>
            <p:sp>
              <p:nvSpPr>
                <p:cNvPr id="62808" name="Freeform 389"/>
                <p:cNvSpPr>
                  <a:spLocks/>
                </p:cNvSpPr>
                <p:nvPr/>
              </p:nvSpPr>
              <p:spPr bwMode="auto">
                <a:xfrm>
                  <a:off x="3141" y="4961"/>
                  <a:ext cx="15" cy="19"/>
                </a:xfrm>
                <a:custGeom>
                  <a:avLst/>
                  <a:gdLst>
                    <a:gd name="T0" fmla="*/ 0 w 63"/>
                    <a:gd name="T1" fmla="*/ 0 h 75"/>
                    <a:gd name="T2" fmla="*/ 0 w 63"/>
                    <a:gd name="T3" fmla="*/ 0 h 75"/>
                    <a:gd name="T4" fmla="*/ 0 w 63"/>
                    <a:gd name="T5" fmla="*/ 0 h 75"/>
                    <a:gd name="T6" fmla="*/ 0 w 63"/>
                    <a:gd name="T7" fmla="*/ 0 h 75"/>
                    <a:gd name="T8" fmla="*/ 0 w 63"/>
                    <a:gd name="T9" fmla="*/ 0 h 75"/>
                    <a:gd name="T10" fmla="*/ 0 w 63"/>
                    <a:gd name="T11" fmla="*/ 0 h 75"/>
                    <a:gd name="T12" fmla="*/ 0 w 63"/>
                    <a:gd name="T13" fmla="*/ 0 h 75"/>
                    <a:gd name="T14" fmla="*/ 0 w 63"/>
                    <a:gd name="T15" fmla="*/ 0 h 75"/>
                    <a:gd name="T16" fmla="*/ 0 w 63"/>
                    <a:gd name="T17" fmla="*/ 0 h 75"/>
                    <a:gd name="T18" fmla="*/ 0 w 63"/>
                    <a:gd name="T19" fmla="*/ 0 h 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
                    <a:gd name="T31" fmla="*/ 0 h 75"/>
                    <a:gd name="T32" fmla="*/ 63 w 63"/>
                    <a:gd name="T33" fmla="*/ 75 h 7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 h="75">
                      <a:moveTo>
                        <a:pt x="0" y="11"/>
                      </a:moveTo>
                      <a:lnTo>
                        <a:pt x="1" y="15"/>
                      </a:lnTo>
                      <a:lnTo>
                        <a:pt x="33" y="75"/>
                      </a:lnTo>
                      <a:lnTo>
                        <a:pt x="63" y="60"/>
                      </a:lnTo>
                      <a:lnTo>
                        <a:pt x="31" y="0"/>
                      </a:lnTo>
                      <a:lnTo>
                        <a:pt x="32" y="4"/>
                      </a:lnTo>
                      <a:lnTo>
                        <a:pt x="0" y="11"/>
                      </a:lnTo>
                      <a:lnTo>
                        <a:pt x="0" y="14"/>
                      </a:lnTo>
                      <a:lnTo>
                        <a:pt x="1" y="15"/>
                      </a:lnTo>
                      <a:lnTo>
                        <a:pt x="0" y="11"/>
                      </a:lnTo>
                      <a:close/>
                    </a:path>
                  </a:pathLst>
                </a:custGeom>
                <a:solidFill>
                  <a:srgbClr val="000000"/>
                </a:solidFill>
                <a:ln w="9525">
                  <a:noFill/>
                  <a:round/>
                  <a:headEnd/>
                  <a:tailEnd/>
                </a:ln>
              </p:spPr>
              <p:txBody>
                <a:bodyPr>
                  <a:prstTxWarp prst="textNoShape">
                    <a:avLst/>
                  </a:prstTxWarp>
                </a:bodyPr>
                <a:lstStyle/>
                <a:p>
                  <a:endParaRPr lang="en-US"/>
                </a:p>
              </p:txBody>
            </p:sp>
            <p:sp>
              <p:nvSpPr>
                <p:cNvPr id="62809" name="Freeform 390"/>
                <p:cNvSpPr>
                  <a:spLocks/>
                </p:cNvSpPr>
                <p:nvPr/>
              </p:nvSpPr>
              <p:spPr bwMode="auto">
                <a:xfrm>
                  <a:off x="3136" y="4945"/>
                  <a:ext cx="13" cy="19"/>
                </a:xfrm>
                <a:custGeom>
                  <a:avLst/>
                  <a:gdLst>
                    <a:gd name="T0" fmla="*/ 0 w 51"/>
                    <a:gd name="T1" fmla="*/ 0 h 74"/>
                    <a:gd name="T2" fmla="*/ 0 w 51"/>
                    <a:gd name="T3" fmla="*/ 0 h 74"/>
                    <a:gd name="T4" fmla="*/ 0 w 51"/>
                    <a:gd name="T5" fmla="*/ 0 h 74"/>
                    <a:gd name="T6" fmla="*/ 0 w 51"/>
                    <a:gd name="T7" fmla="*/ 0 h 74"/>
                    <a:gd name="T8" fmla="*/ 0 w 51"/>
                    <a:gd name="T9" fmla="*/ 0 h 74"/>
                    <a:gd name="T10" fmla="*/ 0 w 51"/>
                    <a:gd name="T11" fmla="*/ 0 h 74"/>
                    <a:gd name="T12" fmla="*/ 0 w 51"/>
                    <a:gd name="T13" fmla="*/ 0 h 74"/>
                    <a:gd name="T14" fmla="*/ 0 w 51"/>
                    <a:gd name="T15" fmla="*/ 0 h 74"/>
                    <a:gd name="T16" fmla="*/ 0 w 51"/>
                    <a:gd name="T17" fmla="*/ 0 h 74"/>
                    <a:gd name="T18" fmla="*/ 0 w 51"/>
                    <a:gd name="T19" fmla="*/ 0 h 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74"/>
                    <a:gd name="T32" fmla="*/ 51 w 51"/>
                    <a:gd name="T33" fmla="*/ 74 h 7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74">
                      <a:moveTo>
                        <a:pt x="0" y="5"/>
                      </a:moveTo>
                      <a:lnTo>
                        <a:pt x="0" y="7"/>
                      </a:lnTo>
                      <a:lnTo>
                        <a:pt x="19" y="74"/>
                      </a:lnTo>
                      <a:lnTo>
                        <a:pt x="51" y="67"/>
                      </a:lnTo>
                      <a:lnTo>
                        <a:pt x="31" y="0"/>
                      </a:lnTo>
                      <a:lnTo>
                        <a:pt x="31" y="2"/>
                      </a:lnTo>
                      <a:lnTo>
                        <a:pt x="0" y="5"/>
                      </a:lnTo>
                      <a:lnTo>
                        <a:pt x="0" y="6"/>
                      </a:lnTo>
                      <a:lnTo>
                        <a:pt x="0" y="7"/>
                      </a:lnTo>
                      <a:lnTo>
                        <a:pt x="0" y="5"/>
                      </a:lnTo>
                      <a:close/>
                    </a:path>
                  </a:pathLst>
                </a:custGeom>
                <a:solidFill>
                  <a:srgbClr val="000000"/>
                </a:solidFill>
                <a:ln w="9525">
                  <a:noFill/>
                  <a:round/>
                  <a:headEnd/>
                  <a:tailEnd/>
                </a:ln>
              </p:spPr>
              <p:txBody>
                <a:bodyPr>
                  <a:prstTxWarp prst="textNoShape">
                    <a:avLst/>
                  </a:prstTxWarp>
                </a:bodyPr>
                <a:lstStyle/>
                <a:p>
                  <a:endParaRPr lang="en-US"/>
                </a:p>
              </p:txBody>
            </p:sp>
            <p:sp>
              <p:nvSpPr>
                <p:cNvPr id="62810" name="Freeform 391"/>
                <p:cNvSpPr>
                  <a:spLocks/>
                </p:cNvSpPr>
                <p:nvPr/>
              </p:nvSpPr>
              <p:spPr bwMode="auto">
                <a:xfrm>
                  <a:off x="3134" y="4929"/>
                  <a:ext cx="10" cy="18"/>
                </a:xfrm>
                <a:custGeom>
                  <a:avLst/>
                  <a:gdLst>
                    <a:gd name="T0" fmla="*/ 0 w 40"/>
                    <a:gd name="T1" fmla="*/ 0 h 72"/>
                    <a:gd name="T2" fmla="*/ 0 w 40"/>
                    <a:gd name="T3" fmla="*/ 0 h 72"/>
                    <a:gd name="T4" fmla="*/ 0 w 40"/>
                    <a:gd name="T5" fmla="*/ 0 h 72"/>
                    <a:gd name="T6" fmla="*/ 0 w 40"/>
                    <a:gd name="T7" fmla="*/ 0 h 72"/>
                    <a:gd name="T8" fmla="*/ 0 w 40"/>
                    <a:gd name="T9" fmla="*/ 0 h 72"/>
                    <a:gd name="T10" fmla="*/ 0 w 40"/>
                    <a:gd name="T11" fmla="*/ 0 h 72"/>
                    <a:gd name="T12" fmla="*/ 0 w 40"/>
                    <a:gd name="T13" fmla="*/ 0 h 72"/>
                    <a:gd name="T14" fmla="*/ 0 w 40"/>
                    <a:gd name="T15" fmla="*/ 0 h 72"/>
                    <a:gd name="T16" fmla="*/ 0 w 40"/>
                    <a:gd name="T17" fmla="*/ 0 h 72"/>
                    <a:gd name="T18" fmla="*/ 0 w 40"/>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72"/>
                    <a:gd name="T32" fmla="*/ 40 w 40"/>
                    <a:gd name="T33" fmla="*/ 72 h 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72">
                      <a:moveTo>
                        <a:pt x="1" y="0"/>
                      </a:moveTo>
                      <a:lnTo>
                        <a:pt x="1" y="2"/>
                      </a:lnTo>
                      <a:lnTo>
                        <a:pt x="9" y="72"/>
                      </a:lnTo>
                      <a:lnTo>
                        <a:pt x="40" y="69"/>
                      </a:lnTo>
                      <a:lnTo>
                        <a:pt x="33" y="0"/>
                      </a:lnTo>
                      <a:lnTo>
                        <a:pt x="33" y="2"/>
                      </a:lnTo>
                      <a:lnTo>
                        <a:pt x="1" y="0"/>
                      </a:lnTo>
                      <a:lnTo>
                        <a:pt x="0" y="1"/>
                      </a:lnTo>
                      <a:lnTo>
                        <a:pt x="1" y="2"/>
                      </a:lnTo>
                      <a:lnTo>
                        <a:pt x="1" y="0"/>
                      </a:lnTo>
                      <a:close/>
                    </a:path>
                  </a:pathLst>
                </a:custGeom>
                <a:solidFill>
                  <a:srgbClr val="000000"/>
                </a:solidFill>
                <a:ln w="9525">
                  <a:noFill/>
                  <a:round/>
                  <a:headEnd/>
                  <a:tailEnd/>
                </a:ln>
              </p:spPr>
              <p:txBody>
                <a:bodyPr>
                  <a:prstTxWarp prst="textNoShape">
                    <a:avLst/>
                  </a:prstTxWarp>
                </a:bodyPr>
                <a:lstStyle/>
                <a:p>
                  <a:endParaRPr lang="en-US"/>
                </a:p>
              </p:txBody>
            </p:sp>
            <p:sp>
              <p:nvSpPr>
                <p:cNvPr id="62811" name="Freeform 392"/>
                <p:cNvSpPr>
                  <a:spLocks/>
                </p:cNvSpPr>
                <p:nvPr/>
              </p:nvSpPr>
              <p:spPr bwMode="auto">
                <a:xfrm>
                  <a:off x="3176" y="4880"/>
                  <a:ext cx="100" cy="110"/>
                </a:xfrm>
                <a:custGeom>
                  <a:avLst/>
                  <a:gdLst>
                    <a:gd name="T0" fmla="*/ 0 w 400"/>
                    <a:gd name="T1" fmla="*/ 0 h 443"/>
                    <a:gd name="T2" fmla="*/ 0 w 400"/>
                    <a:gd name="T3" fmla="*/ 0 h 443"/>
                    <a:gd name="T4" fmla="*/ 0 w 400"/>
                    <a:gd name="T5" fmla="*/ 0 h 443"/>
                    <a:gd name="T6" fmla="*/ 0 w 400"/>
                    <a:gd name="T7" fmla="*/ 0 h 443"/>
                    <a:gd name="T8" fmla="*/ 0 w 400"/>
                    <a:gd name="T9" fmla="*/ 0 h 443"/>
                    <a:gd name="T10" fmla="*/ 0 w 400"/>
                    <a:gd name="T11" fmla="*/ 0 h 443"/>
                    <a:gd name="T12" fmla="*/ 0 w 400"/>
                    <a:gd name="T13" fmla="*/ 0 h 443"/>
                    <a:gd name="T14" fmla="*/ 0 w 400"/>
                    <a:gd name="T15" fmla="*/ 0 h 443"/>
                    <a:gd name="T16" fmla="*/ 0 w 400"/>
                    <a:gd name="T17" fmla="*/ 0 h 443"/>
                    <a:gd name="T18" fmla="*/ 0 w 400"/>
                    <a:gd name="T19" fmla="*/ 0 h 443"/>
                    <a:gd name="T20" fmla="*/ 0 w 400"/>
                    <a:gd name="T21" fmla="*/ 0 h 443"/>
                    <a:gd name="T22" fmla="*/ 0 w 400"/>
                    <a:gd name="T23" fmla="*/ 0 h 443"/>
                    <a:gd name="T24" fmla="*/ 0 w 400"/>
                    <a:gd name="T25" fmla="*/ 0 h 443"/>
                    <a:gd name="T26" fmla="*/ 0 w 400"/>
                    <a:gd name="T27" fmla="*/ 0 h 443"/>
                    <a:gd name="T28" fmla="*/ 0 w 400"/>
                    <a:gd name="T29" fmla="*/ 0 h 443"/>
                    <a:gd name="T30" fmla="*/ 0 w 400"/>
                    <a:gd name="T31" fmla="*/ 0 h 443"/>
                    <a:gd name="T32" fmla="*/ 0 w 400"/>
                    <a:gd name="T33" fmla="*/ 0 h 443"/>
                    <a:gd name="T34" fmla="*/ 0 w 400"/>
                    <a:gd name="T35" fmla="*/ 0 h 443"/>
                    <a:gd name="T36" fmla="*/ 0 w 400"/>
                    <a:gd name="T37" fmla="*/ 0 h 443"/>
                    <a:gd name="T38" fmla="*/ 0 w 400"/>
                    <a:gd name="T39" fmla="*/ 0 h 4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0"/>
                    <a:gd name="T61" fmla="*/ 0 h 443"/>
                    <a:gd name="T62" fmla="*/ 400 w 400"/>
                    <a:gd name="T63" fmla="*/ 443 h 44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0" h="443">
                      <a:moveTo>
                        <a:pt x="400" y="0"/>
                      </a:moveTo>
                      <a:lnTo>
                        <a:pt x="400" y="243"/>
                      </a:lnTo>
                      <a:lnTo>
                        <a:pt x="396" y="284"/>
                      </a:lnTo>
                      <a:lnTo>
                        <a:pt x="384" y="320"/>
                      </a:lnTo>
                      <a:lnTo>
                        <a:pt x="365" y="355"/>
                      </a:lnTo>
                      <a:lnTo>
                        <a:pt x="341" y="384"/>
                      </a:lnTo>
                      <a:lnTo>
                        <a:pt x="312" y="408"/>
                      </a:lnTo>
                      <a:lnTo>
                        <a:pt x="277" y="427"/>
                      </a:lnTo>
                      <a:lnTo>
                        <a:pt x="239" y="438"/>
                      </a:lnTo>
                      <a:lnTo>
                        <a:pt x="199" y="443"/>
                      </a:lnTo>
                      <a:lnTo>
                        <a:pt x="159" y="438"/>
                      </a:lnTo>
                      <a:lnTo>
                        <a:pt x="122" y="427"/>
                      </a:lnTo>
                      <a:lnTo>
                        <a:pt x="88" y="408"/>
                      </a:lnTo>
                      <a:lnTo>
                        <a:pt x="59" y="384"/>
                      </a:lnTo>
                      <a:lnTo>
                        <a:pt x="34" y="355"/>
                      </a:lnTo>
                      <a:lnTo>
                        <a:pt x="16" y="320"/>
                      </a:lnTo>
                      <a:lnTo>
                        <a:pt x="5" y="284"/>
                      </a:lnTo>
                      <a:lnTo>
                        <a:pt x="0" y="243"/>
                      </a:lnTo>
                      <a:lnTo>
                        <a:pt x="0" y="0"/>
                      </a:lnTo>
                      <a:lnTo>
                        <a:pt x="400" y="0"/>
                      </a:lnTo>
                      <a:close/>
                    </a:path>
                  </a:pathLst>
                </a:custGeom>
                <a:solidFill>
                  <a:srgbClr val="FFFF99"/>
                </a:solidFill>
                <a:ln w="9525">
                  <a:noFill/>
                  <a:round/>
                  <a:headEnd/>
                  <a:tailEnd/>
                </a:ln>
              </p:spPr>
              <p:txBody>
                <a:bodyPr>
                  <a:prstTxWarp prst="textNoShape">
                    <a:avLst/>
                  </a:prstTxWarp>
                </a:bodyPr>
                <a:lstStyle/>
                <a:p>
                  <a:endParaRPr lang="en-US"/>
                </a:p>
              </p:txBody>
            </p:sp>
            <p:sp>
              <p:nvSpPr>
                <p:cNvPr id="62812" name="Freeform 393"/>
                <p:cNvSpPr>
                  <a:spLocks/>
                </p:cNvSpPr>
                <p:nvPr/>
              </p:nvSpPr>
              <p:spPr bwMode="auto">
                <a:xfrm>
                  <a:off x="3272" y="4880"/>
                  <a:ext cx="8" cy="61"/>
                </a:xfrm>
                <a:custGeom>
                  <a:avLst/>
                  <a:gdLst>
                    <a:gd name="T0" fmla="*/ 0 w 35"/>
                    <a:gd name="T1" fmla="*/ 0 h 245"/>
                    <a:gd name="T2" fmla="*/ 0 w 35"/>
                    <a:gd name="T3" fmla="*/ 0 h 245"/>
                    <a:gd name="T4" fmla="*/ 0 w 35"/>
                    <a:gd name="T5" fmla="*/ 0 h 245"/>
                    <a:gd name="T6" fmla="*/ 0 w 35"/>
                    <a:gd name="T7" fmla="*/ 0 h 245"/>
                    <a:gd name="T8" fmla="*/ 0 w 35"/>
                    <a:gd name="T9" fmla="*/ 0 h 245"/>
                    <a:gd name="T10" fmla="*/ 0 w 35"/>
                    <a:gd name="T11" fmla="*/ 0 h 245"/>
                    <a:gd name="T12" fmla="*/ 0 w 35"/>
                    <a:gd name="T13" fmla="*/ 0 h 245"/>
                    <a:gd name="T14" fmla="*/ 0 60000 65536"/>
                    <a:gd name="T15" fmla="*/ 0 60000 65536"/>
                    <a:gd name="T16" fmla="*/ 0 60000 65536"/>
                    <a:gd name="T17" fmla="*/ 0 60000 65536"/>
                    <a:gd name="T18" fmla="*/ 0 60000 65536"/>
                    <a:gd name="T19" fmla="*/ 0 60000 65536"/>
                    <a:gd name="T20" fmla="*/ 0 60000 65536"/>
                    <a:gd name="T21" fmla="*/ 0 w 35"/>
                    <a:gd name="T22" fmla="*/ 0 h 245"/>
                    <a:gd name="T23" fmla="*/ 35 w 35"/>
                    <a:gd name="T24" fmla="*/ 245 h 2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245">
                      <a:moveTo>
                        <a:pt x="33" y="245"/>
                      </a:moveTo>
                      <a:lnTo>
                        <a:pt x="35" y="243"/>
                      </a:lnTo>
                      <a:lnTo>
                        <a:pt x="35" y="0"/>
                      </a:lnTo>
                      <a:lnTo>
                        <a:pt x="0" y="0"/>
                      </a:lnTo>
                      <a:lnTo>
                        <a:pt x="0" y="243"/>
                      </a:lnTo>
                      <a:lnTo>
                        <a:pt x="2" y="242"/>
                      </a:lnTo>
                      <a:lnTo>
                        <a:pt x="33" y="245"/>
                      </a:lnTo>
                      <a:close/>
                    </a:path>
                  </a:pathLst>
                </a:custGeom>
                <a:solidFill>
                  <a:srgbClr val="000000"/>
                </a:solidFill>
                <a:ln w="9525">
                  <a:noFill/>
                  <a:round/>
                  <a:headEnd/>
                  <a:tailEnd/>
                </a:ln>
              </p:spPr>
              <p:txBody>
                <a:bodyPr>
                  <a:prstTxWarp prst="textNoShape">
                    <a:avLst/>
                  </a:prstTxWarp>
                </a:bodyPr>
                <a:lstStyle/>
                <a:p>
                  <a:endParaRPr lang="en-US"/>
                </a:p>
              </p:txBody>
            </p:sp>
            <p:sp>
              <p:nvSpPr>
                <p:cNvPr id="62813" name="Freeform 394"/>
                <p:cNvSpPr>
                  <a:spLocks/>
                </p:cNvSpPr>
                <p:nvPr/>
              </p:nvSpPr>
              <p:spPr bwMode="auto">
                <a:xfrm>
                  <a:off x="3271" y="4940"/>
                  <a:ext cx="9" cy="12"/>
                </a:xfrm>
                <a:custGeom>
                  <a:avLst/>
                  <a:gdLst>
                    <a:gd name="T0" fmla="*/ 0 w 35"/>
                    <a:gd name="T1" fmla="*/ 0 h 47"/>
                    <a:gd name="T2" fmla="*/ 0 w 35"/>
                    <a:gd name="T3" fmla="*/ 0 h 47"/>
                    <a:gd name="T4" fmla="*/ 0 w 35"/>
                    <a:gd name="T5" fmla="*/ 0 h 47"/>
                    <a:gd name="T6" fmla="*/ 0 w 35"/>
                    <a:gd name="T7" fmla="*/ 0 h 47"/>
                    <a:gd name="T8" fmla="*/ 0 w 35"/>
                    <a:gd name="T9" fmla="*/ 0 h 47"/>
                    <a:gd name="T10" fmla="*/ 0 w 35"/>
                    <a:gd name="T11" fmla="*/ 0 h 47"/>
                    <a:gd name="T12" fmla="*/ 0 w 35"/>
                    <a:gd name="T13" fmla="*/ 0 h 47"/>
                    <a:gd name="T14" fmla="*/ 0 w 35"/>
                    <a:gd name="T15" fmla="*/ 0 h 47"/>
                    <a:gd name="T16" fmla="*/ 0 w 35"/>
                    <a:gd name="T17" fmla="*/ 0 h 47"/>
                    <a:gd name="T18" fmla="*/ 0 w 35"/>
                    <a:gd name="T19" fmla="*/ 0 h 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47"/>
                    <a:gd name="T32" fmla="*/ 35 w 35"/>
                    <a:gd name="T33" fmla="*/ 47 h 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47">
                      <a:moveTo>
                        <a:pt x="32" y="47"/>
                      </a:moveTo>
                      <a:lnTo>
                        <a:pt x="32" y="43"/>
                      </a:lnTo>
                      <a:lnTo>
                        <a:pt x="35" y="3"/>
                      </a:lnTo>
                      <a:lnTo>
                        <a:pt x="4" y="0"/>
                      </a:lnTo>
                      <a:lnTo>
                        <a:pt x="0" y="41"/>
                      </a:lnTo>
                      <a:lnTo>
                        <a:pt x="0" y="37"/>
                      </a:lnTo>
                      <a:lnTo>
                        <a:pt x="32" y="47"/>
                      </a:lnTo>
                      <a:lnTo>
                        <a:pt x="32" y="44"/>
                      </a:lnTo>
                      <a:lnTo>
                        <a:pt x="32" y="43"/>
                      </a:lnTo>
                      <a:lnTo>
                        <a:pt x="32" y="47"/>
                      </a:lnTo>
                      <a:close/>
                    </a:path>
                  </a:pathLst>
                </a:custGeom>
                <a:solidFill>
                  <a:srgbClr val="000000"/>
                </a:solidFill>
                <a:ln w="9525">
                  <a:noFill/>
                  <a:round/>
                  <a:headEnd/>
                  <a:tailEnd/>
                </a:ln>
              </p:spPr>
              <p:txBody>
                <a:bodyPr>
                  <a:prstTxWarp prst="textNoShape">
                    <a:avLst/>
                  </a:prstTxWarp>
                </a:bodyPr>
                <a:lstStyle/>
                <a:p>
                  <a:endParaRPr lang="en-US"/>
                </a:p>
              </p:txBody>
            </p:sp>
            <p:sp>
              <p:nvSpPr>
                <p:cNvPr id="62814" name="Freeform 395"/>
                <p:cNvSpPr>
                  <a:spLocks/>
                </p:cNvSpPr>
                <p:nvPr/>
              </p:nvSpPr>
              <p:spPr bwMode="auto">
                <a:xfrm>
                  <a:off x="3268" y="4949"/>
                  <a:ext cx="11" cy="13"/>
                </a:xfrm>
                <a:custGeom>
                  <a:avLst/>
                  <a:gdLst>
                    <a:gd name="T0" fmla="*/ 0 w 44"/>
                    <a:gd name="T1" fmla="*/ 0 h 49"/>
                    <a:gd name="T2" fmla="*/ 0 w 44"/>
                    <a:gd name="T3" fmla="*/ 0 h 49"/>
                    <a:gd name="T4" fmla="*/ 0 w 44"/>
                    <a:gd name="T5" fmla="*/ 0 h 49"/>
                    <a:gd name="T6" fmla="*/ 0 w 44"/>
                    <a:gd name="T7" fmla="*/ 0 h 49"/>
                    <a:gd name="T8" fmla="*/ 0 w 44"/>
                    <a:gd name="T9" fmla="*/ 0 h 49"/>
                    <a:gd name="T10" fmla="*/ 0 w 44"/>
                    <a:gd name="T11" fmla="*/ 0 h 49"/>
                    <a:gd name="T12" fmla="*/ 0 w 44"/>
                    <a:gd name="T13" fmla="*/ 0 h 49"/>
                    <a:gd name="T14" fmla="*/ 0 60000 65536"/>
                    <a:gd name="T15" fmla="*/ 0 60000 65536"/>
                    <a:gd name="T16" fmla="*/ 0 60000 65536"/>
                    <a:gd name="T17" fmla="*/ 0 60000 65536"/>
                    <a:gd name="T18" fmla="*/ 0 60000 65536"/>
                    <a:gd name="T19" fmla="*/ 0 60000 65536"/>
                    <a:gd name="T20" fmla="*/ 0 60000 65536"/>
                    <a:gd name="T21" fmla="*/ 0 w 44"/>
                    <a:gd name="T22" fmla="*/ 0 h 49"/>
                    <a:gd name="T23" fmla="*/ 44 w 44"/>
                    <a:gd name="T24" fmla="*/ 49 h 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49">
                      <a:moveTo>
                        <a:pt x="30" y="49"/>
                      </a:moveTo>
                      <a:lnTo>
                        <a:pt x="32" y="46"/>
                      </a:lnTo>
                      <a:lnTo>
                        <a:pt x="44" y="10"/>
                      </a:lnTo>
                      <a:lnTo>
                        <a:pt x="12" y="0"/>
                      </a:lnTo>
                      <a:lnTo>
                        <a:pt x="0" y="36"/>
                      </a:lnTo>
                      <a:lnTo>
                        <a:pt x="1" y="34"/>
                      </a:lnTo>
                      <a:lnTo>
                        <a:pt x="30" y="49"/>
                      </a:lnTo>
                      <a:close/>
                    </a:path>
                  </a:pathLst>
                </a:custGeom>
                <a:solidFill>
                  <a:srgbClr val="000000"/>
                </a:solidFill>
                <a:ln w="9525">
                  <a:noFill/>
                  <a:round/>
                  <a:headEnd/>
                  <a:tailEnd/>
                </a:ln>
              </p:spPr>
              <p:txBody>
                <a:bodyPr>
                  <a:prstTxWarp prst="textNoShape">
                    <a:avLst/>
                  </a:prstTxWarp>
                </a:bodyPr>
                <a:lstStyle/>
                <a:p>
                  <a:endParaRPr lang="en-US"/>
                </a:p>
              </p:txBody>
            </p:sp>
            <p:sp>
              <p:nvSpPr>
                <p:cNvPr id="62815" name="Freeform 396"/>
                <p:cNvSpPr>
                  <a:spLocks/>
                </p:cNvSpPr>
                <p:nvPr/>
              </p:nvSpPr>
              <p:spPr bwMode="auto">
                <a:xfrm>
                  <a:off x="3264" y="4958"/>
                  <a:ext cx="12" cy="13"/>
                </a:xfrm>
                <a:custGeom>
                  <a:avLst/>
                  <a:gdLst>
                    <a:gd name="T0" fmla="*/ 0 w 47"/>
                    <a:gd name="T1" fmla="*/ 0 h 51"/>
                    <a:gd name="T2" fmla="*/ 0 w 47"/>
                    <a:gd name="T3" fmla="*/ 0 h 51"/>
                    <a:gd name="T4" fmla="*/ 0 w 47"/>
                    <a:gd name="T5" fmla="*/ 0 h 51"/>
                    <a:gd name="T6" fmla="*/ 0 w 47"/>
                    <a:gd name="T7" fmla="*/ 0 h 51"/>
                    <a:gd name="T8" fmla="*/ 0 w 47"/>
                    <a:gd name="T9" fmla="*/ 0 h 51"/>
                    <a:gd name="T10" fmla="*/ 0 w 47"/>
                    <a:gd name="T11" fmla="*/ 0 h 51"/>
                    <a:gd name="T12" fmla="*/ 0 w 47"/>
                    <a:gd name="T13" fmla="*/ 0 h 51"/>
                    <a:gd name="T14" fmla="*/ 0 w 47"/>
                    <a:gd name="T15" fmla="*/ 0 h 51"/>
                    <a:gd name="T16" fmla="*/ 0 w 47"/>
                    <a:gd name="T17" fmla="*/ 0 h 51"/>
                    <a:gd name="T18" fmla="*/ 0 w 47"/>
                    <a:gd name="T19" fmla="*/ 0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
                    <a:gd name="T31" fmla="*/ 0 h 51"/>
                    <a:gd name="T32" fmla="*/ 47 w 47"/>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 h="51">
                      <a:moveTo>
                        <a:pt x="27" y="51"/>
                      </a:moveTo>
                      <a:lnTo>
                        <a:pt x="29" y="49"/>
                      </a:lnTo>
                      <a:lnTo>
                        <a:pt x="47" y="15"/>
                      </a:lnTo>
                      <a:lnTo>
                        <a:pt x="18" y="0"/>
                      </a:lnTo>
                      <a:lnTo>
                        <a:pt x="0" y="34"/>
                      </a:lnTo>
                      <a:lnTo>
                        <a:pt x="2" y="32"/>
                      </a:lnTo>
                      <a:lnTo>
                        <a:pt x="27" y="51"/>
                      </a:lnTo>
                      <a:lnTo>
                        <a:pt x="28" y="50"/>
                      </a:lnTo>
                      <a:lnTo>
                        <a:pt x="29" y="49"/>
                      </a:lnTo>
                      <a:lnTo>
                        <a:pt x="27" y="51"/>
                      </a:lnTo>
                      <a:close/>
                    </a:path>
                  </a:pathLst>
                </a:custGeom>
                <a:solidFill>
                  <a:srgbClr val="000000"/>
                </a:solidFill>
                <a:ln w="9525">
                  <a:noFill/>
                  <a:round/>
                  <a:headEnd/>
                  <a:tailEnd/>
                </a:ln>
              </p:spPr>
              <p:txBody>
                <a:bodyPr>
                  <a:prstTxWarp prst="textNoShape">
                    <a:avLst/>
                  </a:prstTxWarp>
                </a:bodyPr>
                <a:lstStyle/>
                <a:p>
                  <a:endParaRPr lang="en-US"/>
                </a:p>
              </p:txBody>
            </p:sp>
            <p:sp>
              <p:nvSpPr>
                <p:cNvPr id="62816" name="Freeform 397"/>
                <p:cNvSpPr>
                  <a:spLocks/>
                </p:cNvSpPr>
                <p:nvPr/>
              </p:nvSpPr>
              <p:spPr bwMode="auto">
                <a:xfrm>
                  <a:off x="3258" y="4966"/>
                  <a:ext cx="13" cy="13"/>
                </a:xfrm>
                <a:custGeom>
                  <a:avLst/>
                  <a:gdLst>
                    <a:gd name="T0" fmla="*/ 0 w 49"/>
                    <a:gd name="T1" fmla="*/ 0 h 51"/>
                    <a:gd name="T2" fmla="*/ 0 w 49"/>
                    <a:gd name="T3" fmla="*/ 0 h 51"/>
                    <a:gd name="T4" fmla="*/ 0 w 49"/>
                    <a:gd name="T5" fmla="*/ 0 h 51"/>
                    <a:gd name="T6" fmla="*/ 0 w 49"/>
                    <a:gd name="T7" fmla="*/ 0 h 51"/>
                    <a:gd name="T8" fmla="*/ 0 w 49"/>
                    <a:gd name="T9" fmla="*/ 0 h 51"/>
                    <a:gd name="T10" fmla="*/ 0 w 49"/>
                    <a:gd name="T11" fmla="*/ 0 h 51"/>
                    <a:gd name="T12" fmla="*/ 0 w 49"/>
                    <a:gd name="T13" fmla="*/ 0 h 51"/>
                    <a:gd name="T14" fmla="*/ 0 w 49"/>
                    <a:gd name="T15" fmla="*/ 0 h 51"/>
                    <a:gd name="T16" fmla="*/ 0 w 49"/>
                    <a:gd name="T17" fmla="*/ 0 h 51"/>
                    <a:gd name="T18" fmla="*/ 0 w 49"/>
                    <a:gd name="T19" fmla="*/ 0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
                    <a:gd name="T31" fmla="*/ 0 h 51"/>
                    <a:gd name="T32" fmla="*/ 49 w 49"/>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 h="51">
                      <a:moveTo>
                        <a:pt x="22" y="51"/>
                      </a:moveTo>
                      <a:lnTo>
                        <a:pt x="24" y="49"/>
                      </a:lnTo>
                      <a:lnTo>
                        <a:pt x="49" y="19"/>
                      </a:lnTo>
                      <a:lnTo>
                        <a:pt x="24" y="0"/>
                      </a:lnTo>
                      <a:lnTo>
                        <a:pt x="0" y="29"/>
                      </a:lnTo>
                      <a:lnTo>
                        <a:pt x="2" y="27"/>
                      </a:lnTo>
                      <a:lnTo>
                        <a:pt x="22" y="51"/>
                      </a:lnTo>
                      <a:lnTo>
                        <a:pt x="23" y="50"/>
                      </a:lnTo>
                      <a:lnTo>
                        <a:pt x="24" y="49"/>
                      </a:lnTo>
                      <a:lnTo>
                        <a:pt x="22" y="51"/>
                      </a:lnTo>
                      <a:close/>
                    </a:path>
                  </a:pathLst>
                </a:custGeom>
                <a:solidFill>
                  <a:srgbClr val="000000"/>
                </a:solidFill>
                <a:ln w="9525">
                  <a:noFill/>
                  <a:round/>
                  <a:headEnd/>
                  <a:tailEnd/>
                </a:ln>
              </p:spPr>
              <p:txBody>
                <a:bodyPr>
                  <a:prstTxWarp prst="textNoShape">
                    <a:avLst/>
                  </a:prstTxWarp>
                </a:bodyPr>
                <a:lstStyle/>
                <a:p>
                  <a:endParaRPr lang="en-US"/>
                </a:p>
              </p:txBody>
            </p:sp>
            <p:sp>
              <p:nvSpPr>
                <p:cNvPr id="62817" name="Freeform 398"/>
                <p:cNvSpPr>
                  <a:spLocks/>
                </p:cNvSpPr>
                <p:nvPr/>
              </p:nvSpPr>
              <p:spPr bwMode="auto">
                <a:xfrm>
                  <a:off x="3252" y="4973"/>
                  <a:ext cx="12" cy="12"/>
                </a:xfrm>
                <a:custGeom>
                  <a:avLst/>
                  <a:gdLst>
                    <a:gd name="T0" fmla="*/ 0 w 49"/>
                    <a:gd name="T1" fmla="*/ 0 h 51"/>
                    <a:gd name="T2" fmla="*/ 0 w 49"/>
                    <a:gd name="T3" fmla="*/ 0 h 51"/>
                    <a:gd name="T4" fmla="*/ 0 w 49"/>
                    <a:gd name="T5" fmla="*/ 0 h 51"/>
                    <a:gd name="T6" fmla="*/ 0 w 49"/>
                    <a:gd name="T7" fmla="*/ 0 h 51"/>
                    <a:gd name="T8" fmla="*/ 0 w 49"/>
                    <a:gd name="T9" fmla="*/ 0 h 51"/>
                    <a:gd name="T10" fmla="*/ 0 w 49"/>
                    <a:gd name="T11" fmla="*/ 0 h 51"/>
                    <a:gd name="T12" fmla="*/ 0 w 49"/>
                    <a:gd name="T13" fmla="*/ 0 h 51"/>
                    <a:gd name="T14" fmla="*/ 0 w 49"/>
                    <a:gd name="T15" fmla="*/ 0 h 51"/>
                    <a:gd name="T16" fmla="*/ 0 w 49"/>
                    <a:gd name="T17" fmla="*/ 0 h 51"/>
                    <a:gd name="T18" fmla="*/ 0 w 49"/>
                    <a:gd name="T19" fmla="*/ 0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
                    <a:gd name="T31" fmla="*/ 0 h 51"/>
                    <a:gd name="T32" fmla="*/ 49 w 49"/>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 h="51">
                      <a:moveTo>
                        <a:pt x="17" y="51"/>
                      </a:moveTo>
                      <a:lnTo>
                        <a:pt x="19" y="49"/>
                      </a:lnTo>
                      <a:lnTo>
                        <a:pt x="49" y="24"/>
                      </a:lnTo>
                      <a:lnTo>
                        <a:pt x="29" y="0"/>
                      </a:lnTo>
                      <a:lnTo>
                        <a:pt x="0" y="24"/>
                      </a:lnTo>
                      <a:lnTo>
                        <a:pt x="2" y="22"/>
                      </a:lnTo>
                      <a:lnTo>
                        <a:pt x="17" y="51"/>
                      </a:lnTo>
                      <a:lnTo>
                        <a:pt x="18" y="50"/>
                      </a:lnTo>
                      <a:lnTo>
                        <a:pt x="19" y="49"/>
                      </a:lnTo>
                      <a:lnTo>
                        <a:pt x="17" y="51"/>
                      </a:lnTo>
                      <a:close/>
                    </a:path>
                  </a:pathLst>
                </a:custGeom>
                <a:solidFill>
                  <a:srgbClr val="000000"/>
                </a:solidFill>
                <a:ln w="9525">
                  <a:noFill/>
                  <a:round/>
                  <a:headEnd/>
                  <a:tailEnd/>
                </a:ln>
              </p:spPr>
              <p:txBody>
                <a:bodyPr>
                  <a:prstTxWarp prst="textNoShape">
                    <a:avLst/>
                  </a:prstTxWarp>
                </a:bodyPr>
                <a:lstStyle/>
                <a:p>
                  <a:endParaRPr lang="en-US"/>
                </a:p>
              </p:txBody>
            </p:sp>
            <p:sp>
              <p:nvSpPr>
                <p:cNvPr id="62818" name="Freeform 399"/>
                <p:cNvSpPr>
                  <a:spLocks/>
                </p:cNvSpPr>
                <p:nvPr/>
              </p:nvSpPr>
              <p:spPr bwMode="auto">
                <a:xfrm>
                  <a:off x="3244" y="4978"/>
                  <a:ext cx="12" cy="12"/>
                </a:xfrm>
                <a:custGeom>
                  <a:avLst/>
                  <a:gdLst>
                    <a:gd name="T0" fmla="*/ 0 w 49"/>
                    <a:gd name="T1" fmla="*/ 0 h 49"/>
                    <a:gd name="T2" fmla="*/ 0 w 49"/>
                    <a:gd name="T3" fmla="*/ 0 h 49"/>
                    <a:gd name="T4" fmla="*/ 0 w 49"/>
                    <a:gd name="T5" fmla="*/ 0 h 49"/>
                    <a:gd name="T6" fmla="*/ 0 w 49"/>
                    <a:gd name="T7" fmla="*/ 0 h 49"/>
                    <a:gd name="T8" fmla="*/ 0 w 49"/>
                    <a:gd name="T9" fmla="*/ 0 h 49"/>
                    <a:gd name="T10" fmla="*/ 0 w 49"/>
                    <a:gd name="T11" fmla="*/ 0 h 49"/>
                    <a:gd name="T12" fmla="*/ 0 w 49"/>
                    <a:gd name="T13" fmla="*/ 0 h 49"/>
                    <a:gd name="T14" fmla="*/ 0 w 49"/>
                    <a:gd name="T15" fmla="*/ 0 h 49"/>
                    <a:gd name="T16" fmla="*/ 0 w 49"/>
                    <a:gd name="T17" fmla="*/ 0 h 49"/>
                    <a:gd name="T18" fmla="*/ 0 w 49"/>
                    <a:gd name="T19" fmla="*/ 0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
                    <a:gd name="T31" fmla="*/ 0 h 49"/>
                    <a:gd name="T32" fmla="*/ 49 w 49"/>
                    <a:gd name="T33" fmla="*/ 49 h 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 h="49">
                      <a:moveTo>
                        <a:pt x="11" y="49"/>
                      </a:moveTo>
                      <a:lnTo>
                        <a:pt x="15" y="47"/>
                      </a:lnTo>
                      <a:lnTo>
                        <a:pt x="49" y="29"/>
                      </a:lnTo>
                      <a:lnTo>
                        <a:pt x="34" y="0"/>
                      </a:lnTo>
                      <a:lnTo>
                        <a:pt x="0" y="18"/>
                      </a:lnTo>
                      <a:lnTo>
                        <a:pt x="4" y="17"/>
                      </a:lnTo>
                      <a:lnTo>
                        <a:pt x="11" y="49"/>
                      </a:lnTo>
                      <a:lnTo>
                        <a:pt x="13" y="49"/>
                      </a:lnTo>
                      <a:lnTo>
                        <a:pt x="15" y="47"/>
                      </a:lnTo>
                      <a:lnTo>
                        <a:pt x="11" y="49"/>
                      </a:lnTo>
                      <a:close/>
                    </a:path>
                  </a:pathLst>
                </a:custGeom>
                <a:solidFill>
                  <a:srgbClr val="000000"/>
                </a:solidFill>
                <a:ln w="9525">
                  <a:noFill/>
                  <a:round/>
                  <a:headEnd/>
                  <a:tailEnd/>
                </a:ln>
              </p:spPr>
              <p:txBody>
                <a:bodyPr>
                  <a:prstTxWarp prst="textNoShape">
                    <a:avLst/>
                  </a:prstTxWarp>
                </a:bodyPr>
                <a:lstStyle/>
                <a:p>
                  <a:endParaRPr lang="en-US"/>
                </a:p>
              </p:txBody>
            </p:sp>
            <p:sp>
              <p:nvSpPr>
                <p:cNvPr id="62819" name="Freeform 400"/>
                <p:cNvSpPr>
                  <a:spLocks/>
                </p:cNvSpPr>
                <p:nvPr/>
              </p:nvSpPr>
              <p:spPr bwMode="auto">
                <a:xfrm>
                  <a:off x="3235" y="4982"/>
                  <a:ext cx="12" cy="11"/>
                </a:xfrm>
                <a:custGeom>
                  <a:avLst/>
                  <a:gdLst>
                    <a:gd name="T0" fmla="*/ 0 w 45"/>
                    <a:gd name="T1" fmla="*/ 0 h 43"/>
                    <a:gd name="T2" fmla="*/ 0 w 45"/>
                    <a:gd name="T3" fmla="*/ 0 h 43"/>
                    <a:gd name="T4" fmla="*/ 0 w 45"/>
                    <a:gd name="T5" fmla="*/ 0 h 43"/>
                    <a:gd name="T6" fmla="*/ 0 w 45"/>
                    <a:gd name="T7" fmla="*/ 0 h 43"/>
                    <a:gd name="T8" fmla="*/ 0 w 45"/>
                    <a:gd name="T9" fmla="*/ 0 h 43"/>
                    <a:gd name="T10" fmla="*/ 0 w 45"/>
                    <a:gd name="T11" fmla="*/ 0 h 43"/>
                    <a:gd name="T12" fmla="*/ 0 w 45"/>
                    <a:gd name="T13" fmla="*/ 0 h 43"/>
                    <a:gd name="T14" fmla="*/ 0 60000 65536"/>
                    <a:gd name="T15" fmla="*/ 0 60000 65536"/>
                    <a:gd name="T16" fmla="*/ 0 60000 65536"/>
                    <a:gd name="T17" fmla="*/ 0 60000 65536"/>
                    <a:gd name="T18" fmla="*/ 0 60000 65536"/>
                    <a:gd name="T19" fmla="*/ 0 60000 65536"/>
                    <a:gd name="T20" fmla="*/ 0 60000 65536"/>
                    <a:gd name="T21" fmla="*/ 0 w 45"/>
                    <a:gd name="T22" fmla="*/ 0 h 43"/>
                    <a:gd name="T23" fmla="*/ 45 w 45"/>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 h="43">
                      <a:moveTo>
                        <a:pt x="5" y="43"/>
                      </a:moveTo>
                      <a:lnTo>
                        <a:pt x="7" y="43"/>
                      </a:lnTo>
                      <a:lnTo>
                        <a:pt x="45" y="32"/>
                      </a:lnTo>
                      <a:lnTo>
                        <a:pt x="38" y="0"/>
                      </a:lnTo>
                      <a:lnTo>
                        <a:pt x="0" y="11"/>
                      </a:lnTo>
                      <a:lnTo>
                        <a:pt x="2" y="11"/>
                      </a:lnTo>
                      <a:lnTo>
                        <a:pt x="5" y="43"/>
                      </a:lnTo>
                      <a:close/>
                    </a:path>
                  </a:pathLst>
                </a:custGeom>
                <a:solidFill>
                  <a:srgbClr val="000000"/>
                </a:solidFill>
                <a:ln w="9525">
                  <a:noFill/>
                  <a:round/>
                  <a:headEnd/>
                  <a:tailEnd/>
                </a:ln>
              </p:spPr>
              <p:txBody>
                <a:bodyPr>
                  <a:prstTxWarp prst="textNoShape">
                    <a:avLst/>
                  </a:prstTxWarp>
                </a:bodyPr>
                <a:lstStyle/>
                <a:p>
                  <a:endParaRPr lang="en-US"/>
                </a:p>
              </p:txBody>
            </p:sp>
            <p:sp>
              <p:nvSpPr>
                <p:cNvPr id="62820" name="Freeform 401"/>
                <p:cNvSpPr>
                  <a:spLocks/>
                </p:cNvSpPr>
                <p:nvPr/>
              </p:nvSpPr>
              <p:spPr bwMode="auto">
                <a:xfrm>
                  <a:off x="3226" y="4985"/>
                  <a:ext cx="10" cy="10"/>
                </a:xfrm>
                <a:custGeom>
                  <a:avLst/>
                  <a:gdLst>
                    <a:gd name="T0" fmla="*/ 0 w 43"/>
                    <a:gd name="T1" fmla="*/ 0 h 38"/>
                    <a:gd name="T2" fmla="*/ 0 w 43"/>
                    <a:gd name="T3" fmla="*/ 0 h 38"/>
                    <a:gd name="T4" fmla="*/ 0 w 43"/>
                    <a:gd name="T5" fmla="*/ 0 h 38"/>
                    <a:gd name="T6" fmla="*/ 0 w 43"/>
                    <a:gd name="T7" fmla="*/ 0 h 38"/>
                    <a:gd name="T8" fmla="*/ 0 w 43"/>
                    <a:gd name="T9" fmla="*/ 0 h 38"/>
                    <a:gd name="T10" fmla="*/ 0 w 43"/>
                    <a:gd name="T11" fmla="*/ 0 h 38"/>
                    <a:gd name="T12" fmla="*/ 0 w 43"/>
                    <a:gd name="T13" fmla="*/ 0 h 38"/>
                    <a:gd name="T14" fmla="*/ 0 w 43"/>
                    <a:gd name="T15" fmla="*/ 0 h 38"/>
                    <a:gd name="T16" fmla="*/ 0 w 43"/>
                    <a:gd name="T17" fmla="*/ 0 h 38"/>
                    <a:gd name="T18" fmla="*/ 0 w 43"/>
                    <a:gd name="T19" fmla="*/ 0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38"/>
                    <a:gd name="T32" fmla="*/ 43 w 43"/>
                    <a:gd name="T33" fmla="*/ 38 h 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38">
                      <a:moveTo>
                        <a:pt x="0" y="36"/>
                      </a:moveTo>
                      <a:lnTo>
                        <a:pt x="2" y="36"/>
                      </a:lnTo>
                      <a:lnTo>
                        <a:pt x="43" y="32"/>
                      </a:lnTo>
                      <a:lnTo>
                        <a:pt x="40" y="0"/>
                      </a:lnTo>
                      <a:lnTo>
                        <a:pt x="0" y="5"/>
                      </a:lnTo>
                      <a:lnTo>
                        <a:pt x="2" y="5"/>
                      </a:lnTo>
                      <a:lnTo>
                        <a:pt x="0" y="36"/>
                      </a:lnTo>
                      <a:lnTo>
                        <a:pt x="1" y="38"/>
                      </a:lnTo>
                      <a:lnTo>
                        <a:pt x="2" y="36"/>
                      </a:lnTo>
                      <a:lnTo>
                        <a:pt x="0" y="36"/>
                      </a:lnTo>
                      <a:close/>
                    </a:path>
                  </a:pathLst>
                </a:custGeom>
                <a:solidFill>
                  <a:srgbClr val="000000"/>
                </a:solidFill>
                <a:ln w="9525">
                  <a:noFill/>
                  <a:round/>
                  <a:headEnd/>
                  <a:tailEnd/>
                </a:ln>
              </p:spPr>
              <p:txBody>
                <a:bodyPr>
                  <a:prstTxWarp prst="textNoShape">
                    <a:avLst/>
                  </a:prstTxWarp>
                </a:bodyPr>
                <a:lstStyle/>
                <a:p>
                  <a:endParaRPr lang="en-US"/>
                </a:p>
              </p:txBody>
            </p:sp>
            <p:sp>
              <p:nvSpPr>
                <p:cNvPr id="62821" name="Freeform 402"/>
                <p:cNvSpPr>
                  <a:spLocks/>
                </p:cNvSpPr>
                <p:nvPr/>
              </p:nvSpPr>
              <p:spPr bwMode="auto">
                <a:xfrm>
                  <a:off x="3215" y="4985"/>
                  <a:ext cx="11" cy="9"/>
                </a:xfrm>
                <a:custGeom>
                  <a:avLst/>
                  <a:gdLst>
                    <a:gd name="T0" fmla="*/ 0 w 45"/>
                    <a:gd name="T1" fmla="*/ 0 h 36"/>
                    <a:gd name="T2" fmla="*/ 0 w 45"/>
                    <a:gd name="T3" fmla="*/ 0 h 36"/>
                    <a:gd name="T4" fmla="*/ 0 w 45"/>
                    <a:gd name="T5" fmla="*/ 0 h 36"/>
                    <a:gd name="T6" fmla="*/ 0 w 45"/>
                    <a:gd name="T7" fmla="*/ 0 h 36"/>
                    <a:gd name="T8" fmla="*/ 0 w 45"/>
                    <a:gd name="T9" fmla="*/ 0 h 36"/>
                    <a:gd name="T10" fmla="*/ 0 w 45"/>
                    <a:gd name="T11" fmla="*/ 0 h 36"/>
                    <a:gd name="T12" fmla="*/ 0 w 45"/>
                    <a:gd name="T13" fmla="*/ 0 h 36"/>
                    <a:gd name="T14" fmla="*/ 0 60000 65536"/>
                    <a:gd name="T15" fmla="*/ 0 60000 65536"/>
                    <a:gd name="T16" fmla="*/ 0 60000 65536"/>
                    <a:gd name="T17" fmla="*/ 0 60000 65536"/>
                    <a:gd name="T18" fmla="*/ 0 60000 65536"/>
                    <a:gd name="T19" fmla="*/ 0 60000 65536"/>
                    <a:gd name="T20" fmla="*/ 0 60000 65536"/>
                    <a:gd name="T21" fmla="*/ 0 w 45"/>
                    <a:gd name="T22" fmla="*/ 0 h 36"/>
                    <a:gd name="T23" fmla="*/ 45 w 45"/>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 h="36">
                      <a:moveTo>
                        <a:pt x="0" y="32"/>
                      </a:moveTo>
                      <a:lnTo>
                        <a:pt x="3" y="32"/>
                      </a:lnTo>
                      <a:lnTo>
                        <a:pt x="43" y="36"/>
                      </a:lnTo>
                      <a:lnTo>
                        <a:pt x="45" y="5"/>
                      </a:lnTo>
                      <a:lnTo>
                        <a:pt x="5" y="0"/>
                      </a:lnTo>
                      <a:lnTo>
                        <a:pt x="8" y="0"/>
                      </a:lnTo>
                      <a:lnTo>
                        <a:pt x="0" y="32"/>
                      </a:lnTo>
                      <a:close/>
                    </a:path>
                  </a:pathLst>
                </a:custGeom>
                <a:solidFill>
                  <a:srgbClr val="000000"/>
                </a:solidFill>
                <a:ln w="9525">
                  <a:noFill/>
                  <a:round/>
                  <a:headEnd/>
                  <a:tailEnd/>
                </a:ln>
              </p:spPr>
              <p:txBody>
                <a:bodyPr>
                  <a:prstTxWarp prst="textNoShape">
                    <a:avLst/>
                  </a:prstTxWarp>
                </a:bodyPr>
                <a:lstStyle/>
                <a:p>
                  <a:endParaRPr lang="en-US"/>
                </a:p>
              </p:txBody>
            </p:sp>
            <p:sp>
              <p:nvSpPr>
                <p:cNvPr id="62822" name="Freeform 403"/>
                <p:cNvSpPr>
                  <a:spLocks/>
                </p:cNvSpPr>
                <p:nvPr/>
              </p:nvSpPr>
              <p:spPr bwMode="auto">
                <a:xfrm>
                  <a:off x="3205" y="4982"/>
                  <a:ext cx="12" cy="11"/>
                </a:xfrm>
                <a:custGeom>
                  <a:avLst/>
                  <a:gdLst>
                    <a:gd name="T0" fmla="*/ 0 w 48"/>
                    <a:gd name="T1" fmla="*/ 0 h 43"/>
                    <a:gd name="T2" fmla="*/ 0 w 48"/>
                    <a:gd name="T3" fmla="*/ 0 h 43"/>
                    <a:gd name="T4" fmla="*/ 0 w 48"/>
                    <a:gd name="T5" fmla="*/ 0 h 43"/>
                    <a:gd name="T6" fmla="*/ 0 w 48"/>
                    <a:gd name="T7" fmla="*/ 0 h 43"/>
                    <a:gd name="T8" fmla="*/ 0 w 48"/>
                    <a:gd name="T9" fmla="*/ 0 h 43"/>
                    <a:gd name="T10" fmla="*/ 0 w 48"/>
                    <a:gd name="T11" fmla="*/ 0 h 43"/>
                    <a:gd name="T12" fmla="*/ 0 w 48"/>
                    <a:gd name="T13" fmla="*/ 0 h 43"/>
                    <a:gd name="T14" fmla="*/ 0 w 48"/>
                    <a:gd name="T15" fmla="*/ 0 h 43"/>
                    <a:gd name="T16" fmla="*/ 0 w 48"/>
                    <a:gd name="T17" fmla="*/ 0 h 43"/>
                    <a:gd name="T18" fmla="*/ 0 w 48"/>
                    <a:gd name="T19" fmla="*/ 0 h 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8"/>
                    <a:gd name="T31" fmla="*/ 0 h 43"/>
                    <a:gd name="T32" fmla="*/ 48 w 48"/>
                    <a:gd name="T33" fmla="*/ 43 h 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8" h="43">
                      <a:moveTo>
                        <a:pt x="0" y="30"/>
                      </a:moveTo>
                      <a:lnTo>
                        <a:pt x="4" y="32"/>
                      </a:lnTo>
                      <a:lnTo>
                        <a:pt x="40" y="43"/>
                      </a:lnTo>
                      <a:lnTo>
                        <a:pt x="48" y="11"/>
                      </a:lnTo>
                      <a:lnTo>
                        <a:pt x="11" y="0"/>
                      </a:lnTo>
                      <a:lnTo>
                        <a:pt x="15" y="1"/>
                      </a:lnTo>
                      <a:lnTo>
                        <a:pt x="0" y="30"/>
                      </a:lnTo>
                      <a:lnTo>
                        <a:pt x="1" y="30"/>
                      </a:lnTo>
                      <a:lnTo>
                        <a:pt x="4" y="32"/>
                      </a:lnTo>
                      <a:lnTo>
                        <a:pt x="0" y="30"/>
                      </a:lnTo>
                      <a:close/>
                    </a:path>
                  </a:pathLst>
                </a:custGeom>
                <a:solidFill>
                  <a:srgbClr val="000000"/>
                </a:solidFill>
                <a:ln w="9525">
                  <a:noFill/>
                  <a:round/>
                  <a:headEnd/>
                  <a:tailEnd/>
                </a:ln>
              </p:spPr>
              <p:txBody>
                <a:bodyPr>
                  <a:prstTxWarp prst="textNoShape">
                    <a:avLst/>
                  </a:prstTxWarp>
                </a:bodyPr>
                <a:lstStyle/>
                <a:p>
                  <a:endParaRPr lang="en-US"/>
                </a:p>
              </p:txBody>
            </p:sp>
            <p:sp>
              <p:nvSpPr>
                <p:cNvPr id="62823" name="Freeform 404"/>
                <p:cNvSpPr>
                  <a:spLocks/>
                </p:cNvSpPr>
                <p:nvPr/>
              </p:nvSpPr>
              <p:spPr bwMode="auto">
                <a:xfrm>
                  <a:off x="3196" y="4978"/>
                  <a:ext cx="13" cy="12"/>
                </a:xfrm>
                <a:custGeom>
                  <a:avLst/>
                  <a:gdLst>
                    <a:gd name="T0" fmla="*/ 0 w 52"/>
                    <a:gd name="T1" fmla="*/ 0 h 47"/>
                    <a:gd name="T2" fmla="*/ 0 w 52"/>
                    <a:gd name="T3" fmla="*/ 0 h 47"/>
                    <a:gd name="T4" fmla="*/ 0 w 52"/>
                    <a:gd name="T5" fmla="*/ 0 h 47"/>
                    <a:gd name="T6" fmla="*/ 0 w 52"/>
                    <a:gd name="T7" fmla="*/ 0 h 47"/>
                    <a:gd name="T8" fmla="*/ 0 w 52"/>
                    <a:gd name="T9" fmla="*/ 0 h 47"/>
                    <a:gd name="T10" fmla="*/ 0 w 52"/>
                    <a:gd name="T11" fmla="*/ 0 h 47"/>
                    <a:gd name="T12" fmla="*/ 0 w 52"/>
                    <a:gd name="T13" fmla="*/ 0 h 47"/>
                    <a:gd name="T14" fmla="*/ 0 w 52"/>
                    <a:gd name="T15" fmla="*/ 0 h 47"/>
                    <a:gd name="T16" fmla="*/ 0 w 52"/>
                    <a:gd name="T17" fmla="*/ 0 h 47"/>
                    <a:gd name="T18" fmla="*/ 0 w 52"/>
                    <a:gd name="T19" fmla="*/ 0 h 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
                    <a:gd name="T31" fmla="*/ 0 h 47"/>
                    <a:gd name="T32" fmla="*/ 52 w 52"/>
                    <a:gd name="T33" fmla="*/ 47 h 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 h="47">
                      <a:moveTo>
                        <a:pt x="0" y="27"/>
                      </a:moveTo>
                      <a:lnTo>
                        <a:pt x="3" y="29"/>
                      </a:lnTo>
                      <a:lnTo>
                        <a:pt x="37" y="47"/>
                      </a:lnTo>
                      <a:lnTo>
                        <a:pt x="52" y="18"/>
                      </a:lnTo>
                      <a:lnTo>
                        <a:pt x="17" y="0"/>
                      </a:lnTo>
                      <a:lnTo>
                        <a:pt x="20" y="2"/>
                      </a:lnTo>
                      <a:lnTo>
                        <a:pt x="0" y="27"/>
                      </a:lnTo>
                      <a:lnTo>
                        <a:pt x="1" y="28"/>
                      </a:lnTo>
                      <a:lnTo>
                        <a:pt x="3" y="29"/>
                      </a:lnTo>
                      <a:lnTo>
                        <a:pt x="0" y="27"/>
                      </a:lnTo>
                      <a:close/>
                    </a:path>
                  </a:pathLst>
                </a:custGeom>
                <a:solidFill>
                  <a:srgbClr val="000000"/>
                </a:solidFill>
                <a:ln w="9525">
                  <a:noFill/>
                  <a:round/>
                  <a:headEnd/>
                  <a:tailEnd/>
                </a:ln>
              </p:spPr>
              <p:txBody>
                <a:bodyPr>
                  <a:prstTxWarp prst="textNoShape">
                    <a:avLst/>
                  </a:prstTxWarp>
                </a:bodyPr>
                <a:lstStyle/>
                <a:p>
                  <a:endParaRPr lang="en-US"/>
                </a:p>
              </p:txBody>
            </p:sp>
            <p:sp>
              <p:nvSpPr>
                <p:cNvPr id="62824" name="Freeform 405"/>
                <p:cNvSpPr>
                  <a:spLocks/>
                </p:cNvSpPr>
                <p:nvPr/>
              </p:nvSpPr>
              <p:spPr bwMode="auto">
                <a:xfrm>
                  <a:off x="3188" y="4973"/>
                  <a:ext cx="13" cy="12"/>
                </a:xfrm>
                <a:custGeom>
                  <a:avLst/>
                  <a:gdLst>
                    <a:gd name="T0" fmla="*/ 0 w 52"/>
                    <a:gd name="T1" fmla="*/ 0 h 49"/>
                    <a:gd name="T2" fmla="*/ 0 w 52"/>
                    <a:gd name="T3" fmla="*/ 0 h 49"/>
                    <a:gd name="T4" fmla="*/ 0 w 52"/>
                    <a:gd name="T5" fmla="*/ 0 h 49"/>
                    <a:gd name="T6" fmla="*/ 0 w 52"/>
                    <a:gd name="T7" fmla="*/ 0 h 49"/>
                    <a:gd name="T8" fmla="*/ 0 w 52"/>
                    <a:gd name="T9" fmla="*/ 0 h 49"/>
                    <a:gd name="T10" fmla="*/ 0 w 52"/>
                    <a:gd name="T11" fmla="*/ 0 h 49"/>
                    <a:gd name="T12" fmla="*/ 0 w 52"/>
                    <a:gd name="T13" fmla="*/ 0 h 49"/>
                    <a:gd name="T14" fmla="*/ 0 w 52"/>
                    <a:gd name="T15" fmla="*/ 0 h 49"/>
                    <a:gd name="T16" fmla="*/ 0 w 52"/>
                    <a:gd name="T17" fmla="*/ 0 h 49"/>
                    <a:gd name="T18" fmla="*/ 0 w 52"/>
                    <a:gd name="T19" fmla="*/ 0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
                    <a:gd name="T31" fmla="*/ 0 h 49"/>
                    <a:gd name="T32" fmla="*/ 52 w 52"/>
                    <a:gd name="T33" fmla="*/ 49 h 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 h="49">
                      <a:moveTo>
                        <a:pt x="0" y="22"/>
                      </a:moveTo>
                      <a:lnTo>
                        <a:pt x="3" y="24"/>
                      </a:lnTo>
                      <a:lnTo>
                        <a:pt x="32" y="49"/>
                      </a:lnTo>
                      <a:lnTo>
                        <a:pt x="52" y="24"/>
                      </a:lnTo>
                      <a:lnTo>
                        <a:pt x="22" y="0"/>
                      </a:lnTo>
                      <a:lnTo>
                        <a:pt x="25" y="2"/>
                      </a:lnTo>
                      <a:lnTo>
                        <a:pt x="0" y="22"/>
                      </a:lnTo>
                      <a:lnTo>
                        <a:pt x="2" y="23"/>
                      </a:lnTo>
                      <a:lnTo>
                        <a:pt x="3" y="24"/>
                      </a:lnTo>
                      <a:lnTo>
                        <a:pt x="0" y="22"/>
                      </a:lnTo>
                      <a:close/>
                    </a:path>
                  </a:pathLst>
                </a:custGeom>
                <a:solidFill>
                  <a:srgbClr val="000000"/>
                </a:solidFill>
                <a:ln w="9525">
                  <a:noFill/>
                  <a:round/>
                  <a:headEnd/>
                  <a:tailEnd/>
                </a:ln>
              </p:spPr>
              <p:txBody>
                <a:bodyPr>
                  <a:prstTxWarp prst="textNoShape">
                    <a:avLst/>
                  </a:prstTxWarp>
                </a:bodyPr>
                <a:lstStyle/>
                <a:p>
                  <a:endParaRPr lang="en-US"/>
                </a:p>
              </p:txBody>
            </p:sp>
            <p:sp>
              <p:nvSpPr>
                <p:cNvPr id="62825" name="Freeform 406"/>
                <p:cNvSpPr>
                  <a:spLocks/>
                </p:cNvSpPr>
                <p:nvPr/>
              </p:nvSpPr>
              <p:spPr bwMode="auto">
                <a:xfrm>
                  <a:off x="3181" y="4966"/>
                  <a:ext cx="13" cy="12"/>
                </a:xfrm>
                <a:custGeom>
                  <a:avLst/>
                  <a:gdLst>
                    <a:gd name="T0" fmla="*/ 0 w 51"/>
                    <a:gd name="T1" fmla="*/ 0 h 49"/>
                    <a:gd name="T2" fmla="*/ 0 w 51"/>
                    <a:gd name="T3" fmla="*/ 0 h 49"/>
                    <a:gd name="T4" fmla="*/ 0 w 51"/>
                    <a:gd name="T5" fmla="*/ 0 h 49"/>
                    <a:gd name="T6" fmla="*/ 0 w 51"/>
                    <a:gd name="T7" fmla="*/ 0 h 49"/>
                    <a:gd name="T8" fmla="*/ 0 w 51"/>
                    <a:gd name="T9" fmla="*/ 0 h 49"/>
                    <a:gd name="T10" fmla="*/ 0 w 51"/>
                    <a:gd name="T11" fmla="*/ 0 h 49"/>
                    <a:gd name="T12" fmla="*/ 0 w 51"/>
                    <a:gd name="T13" fmla="*/ 0 h 49"/>
                    <a:gd name="T14" fmla="*/ 0 w 51"/>
                    <a:gd name="T15" fmla="*/ 0 h 49"/>
                    <a:gd name="T16" fmla="*/ 0 w 51"/>
                    <a:gd name="T17" fmla="*/ 0 h 49"/>
                    <a:gd name="T18" fmla="*/ 0 w 51"/>
                    <a:gd name="T19" fmla="*/ 0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49"/>
                    <a:gd name="T32" fmla="*/ 51 w 51"/>
                    <a:gd name="T33" fmla="*/ 49 h 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49">
                      <a:moveTo>
                        <a:pt x="0" y="17"/>
                      </a:moveTo>
                      <a:lnTo>
                        <a:pt x="2" y="19"/>
                      </a:lnTo>
                      <a:lnTo>
                        <a:pt x="26" y="49"/>
                      </a:lnTo>
                      <a:lnTo>
                        <a:pt x="51" y="29"/>
                      </a:lnTo>
                      <a:lnTo>
                        <a:pt x="26" y="0"/>
                      </a:lnTo>
                      <a:lnTo>
                        <a:pt x="29" y="2"/>
                      </a:lnTo>
                      <a:lnTo>
                        <a:pt x="0" y="17"/>
                      </a:lnTo>
                      <a:lnTo>
                        <a:pt x="1" y="18"/>
                      </a:lnTo>
                      <a:lnTo>
                        <a:pt x="2" y="19"/>
                      </a:lnTo>
                      <a:lnTo>
                        <a:pt x="0" y="17"/>
                      </a:lnTo>
                      <a:close/>
                    </a:path>
                  </a:pathLst>
                </a:custGeom>
                <a:solidFill>
                  <a:srgbClr val="000000"/>
                </a:solidFill>
                <a:ln w="9525">
                  <a:noFill/>
                  <a:round/>
                  <a:headEnd/>
                  <a:tailEnd/>
                </a:ln>
              </p:spPr>
              <p:txBody>
                <a:bodyPr>
                  <a:prstTxWarp prst="textNoShape">
                    <a:avLst/>
                  </a:prstTxWarp>
                </a:bodyPr>
                <a:lstStyle/>
                <a:p>
                  <a:endParaRPr lang="en-US"/>
                </a:p>
              </p:txBody>
            </p:sp>
            <p:sp>
              <p:nvSpPr>
                <p:cNvPr id="62826" name="Freeform 407"/>
                <p:cNvSpPr>
                  <a:spLocks/>
                </p:cNvSpPr>
                <p:nvPr/>
              </p:nvSpPr>
              <p:spPr bwMode="auto">
                <a:xfrm>
                  <a:off x="3176" y="4958"/>
                  <a:ext cx="12" cy="12"/>
                </a:xfrm>
                <a:custGeom>
                  <a:avLst/>
                  <a:gdLst>
                    <a:gd name="T0" fmla="*/ 0 w 49"/>
                    <a:gd name="T1" fmla="*/ 0 h 49"/>
                    <a:gd name="T2" fmla="*/ 0 w 49"/>
                    <a:gd name="T3" fmla="*/ 0 h 49"/>
                    <a:gd name="T4" fmla="*/ 0 w 49"/>
                    <a:gd name="T5" fmla="*/ 0 h 49"/>
                    <a:gd name="T6" fmla="*/ 0 w 49"/>
                    <a:gd name="T7" fmla="*/ 0 h 49"/>
                    <a:gd name="T8" fmla="*/ 0 w 49"/>
                    <a:gd name="T9" fmla="*/ 0 h 49"/>
                    <a:gd name="T10" fmla="*/ 0 w 49"/>
                    <a:gd name="T11" fmla="*/ 0 h 49"/>
                    <a:gd name="T12" fmla="*/ 0 w 49"/>
                    <a:gd name="T13" fmla="*/ 0 h 49"/>
                    <a:gd name="T14" fmla="*/ 0 w 49"/>
                    <a:gd name="T15" fmla="*/ 0 h 49"/>
                    <a:gd name="T16" fmla="*/ 0 w 49"/>
                    <a:gd name="T17" fmla="*/ 0 h 49"/>
                    <a:gd name="T18" fmla="*/ 0 w 49"/>
                    <a:gd name="T19" fmla="*/ 0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
                    <a:gd name="T31" fmla="*/ 0 h 49"/>
                    <a:gd name="T32" fmla="*/ 49 w 49"/>
                    <a:gd name="T33" fmla="*/ 49 h 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 h="49">
                      <a:moveTo>
                        <a:pt x="0" y="11"/>
                      </a:moveTo>
                      <a:lnTo>
                        <a:pt x="1" y="15"/>
                      </a:lnTo>
                      <a:lnTo>
                        <a:pt x="20" y="49"/>
                      </a:lnTo>
                      <a:lnTo>
                        <a:pt x="49" y="34"/>
                      </a:lnTo>
                      <a:lnTo>
                        <a:pt x="31" y="0"/>
                      </a:lnTo>
                      <a:lnTo>
                        <a:pt x="32" y="4"/>
                      </a:lnTo>
                      <a:lnTo>
                        <a:pt x="0" y="11"/>
                      </a:lnTo>
                      <a:lnTo>
                        <a:pt x="1" y="13"/>
                      </a:lnTo>
                      <a:lnTo>
                        <a:pt x="1" y="15"/>
                      </a:lnTo>
                      <a:lnTo>
                        <a:pt x="0" y="11"/>
                      </a:lnTo>
                      <a:close/>
                    </a:path>
                  </a:pathLst>
                </a:custGeom>
                <a:solidFill>
                  <a:srgbClr val="000000"/>
                </a:solidFill>
                <a:ln w="9525">
                  <a:noFill/>
                  <a:round/>
                  <a:headEnd/>
                  <a:tailEnd/>
                </a:ln>
              </p:spPr>
              <p:txBody>
                <a:bodyPr>
                  <a:prstTxWarp prst="textNoShape">
                    <a:avLst/>
                  </a:prstTxWarp>
                </a:bodyPr>
                <a:lstStyle/>
                <a:p>
                  <a:endParaRPr lang="en-US"/>
                </a:p>
              </p:txBody>
            </p:sp>
            <p:sp>
              <p:nvSpPr>
                <p:cNvPr id="62827" name="Freeform 408"/>
                <p:cNvSpPr>
                  <a:spLocks/>
                </p:cNvSpPr>
                <p:nvPr/>
              </p:nvSpPr>
              <p:spPr bwMode="auto">
                <a:xfrm>
                  <a:off x="3174" y="4950"/>
                  <a:ext cx="10" cy="11"/>
                </a:xfrm>
                <a:custGeom>
                  <a:avLst/>
                  <a:gdLst>
                    <a:gd name="T0" fmla="*/ 0 w 43"/>
                    <a:gd name="T1" fmla="*/ 0 h 44"/>
                    <a:gd name="T2" fmla="*/ 0 w 43"/>
                    <a:gd name="T3" fmla="*/ 0 h 44"/>
                    <a:gd name="T4" fmla="*/ 0 w 43"/>
                    <a:gd name="T5" fmla="*/ 0 h 44"/>
                    <a:gd name="T6" fmla="*/ 0 w 43"/>
                    <a:gd name="T7" fmla="*/ 0 h 44"/>
                    <a:gd name="T8" fmla="*/ 0 w 43"/>
                    <a:gd name="T9" fmla="*/ 0 h 44"/>
                    <a:gd name="T10" fmla="*/ 0 w 43"/>
                    <a:gd name="T11" fmla="*/ 0 h 44"/>
                    <a:gd name="T12" fmla="*/ 0 w 43"/>
                    <a:gd name="T13" fmla="*/ 0 h 44"/>
                    <a:gd name="T14" fmla="*/ 0 60000 65536"/>
                    <a:gd name="T15" fmla="*/ 0 60000 65536"/>
                    <a:gd name="T16" fmla="*/ 0 60000 65536"/>
                    <a:gd name="T17" fmla="*/ 0 60000 65536"/>
                    <a:gd name="T18" fmla="*/ 0 60000 65536"/>
                    <a:gd name="T19" fmla="*/ 0 60000 65536"/>
                    <a:gd name="T20" fmla="*/ 0 60000 65536"/>
                    <a:gd name="T21" fmla="*/ 0 w 43"/>
                    <a:gd name="T22" fmla="*/ 0 h 44"/>
                    <a:gd name="T23" fmla="*/ 43 w 43"/>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44">
                      <a:moveTo>
                        <a:pt x="0" y="5"/>
                      </a:moveTo>
                      <a:lnTo>
                        <a:pt x="0" y="7"/>
                      </a:lnTo>
                      <a:lnTo>
                        <a:pt x="11" y="44"/>
                      </a:lnTo>
                      <a:lnTo>
                        <a:pt x="43" y="37"/>
                      </a:lnTo>
                      <a:lnTo>
                        <a:pt x="32" y="0"/>
                      </a:lnTo>
                      <a:lnTo>
                        <a:pt x="32" y="3"/>
                      </a:lnTo>
                      <a:lnTo>
                        <a:pt x="0" y="5"/>
                      </a:lnTo>
                      <a:close/>
                    </a:path>
                  </a:pathLst>
                </a:custGeom>
                <a:solidFill>
                  <a:srgbClr val="000000"/>
                </a:solidFill>
                <a:ln w="9525">
                  <a:noFill/>
                  <a:round/>
                  <a:headEnd/>
                  <a:tailEnd/>
                </a:ln>
              </p:spPr>
              <p:txBody>
                <a:bodyPr>
                  <a:prstTxWarp prst="textNoShape">
                    <a:avLst/>
                  </a:prstTxWarp>
                </a:bodyPr>
                <a:lstStyle/>
                <a:p>
                  <a:endParaRPr lang="en-US"/>
                </a:p>
              </p:txBody>
            </p:sp>
            <p:sp>
              <p:nvSpPr>
                <p:cNvPr id="62828" name="Freeform 409"/>
                <p:cNvSpPr>
                  <a:spLocks/>
                </p:cNvSpPr>
                <p:nvPr/>
              </p:nvSpPr>
              <p:spPr bwMode="auto">
                <a:xfrm>
                  <a:off x="3172" y="4940"/>
                  <a:ext cx="9" cy="11"/>
                </a:xfrm>
                <a:custGeom>
                  <a:avLst/>
                  <a:gdLst>
                    <a:gd name="T0" fmla="*/ 0 w 38"/>
                    <a:gd name="T1" fmla="*/ 0 h 43"/>
                    <a:gd name="T2" fmla="*/ 0 w 38"/>
                    <a:gd name="T3" fmla="*/ 0 h 43"/>
                    <a:gd name="T4" fmla="*/ 0 w 38"/>
                    <a:gd name="T5" fmla="*/ 0 h 43"/>
                    <a:gd name="T6" fmla="*/ 0 w 38"/>
                    <a:gd name="T7" fmla="*/ 0 h 43"/>
                    <a:gd name="T8" fmla="*/ 0 w 38"/>
                    <a:gd name="T9" fmla="*/ 0 h 43"/>
                    <a:gd name="T10" fmla="*/ 0 w 38"/>
                    <a:gd name="T11" fmla="*/ 0 h 43"/>
                    <a:gd name="T12" fmla="*/ 0 w 38"/>
                    <a:gd name="T13" fmla="*/ 0 h 43"/>
                    <a:gd name="T14" fmla="*/ 0 60000 65536"/>
                    <a:gd name="T15" fmla="*/ 0 60000 65536"/>
                    <a:gd name="T16" fmla="*/ 0 60000 65536"/>
                    <a:gd name="T17" fmla="*/ 0 60000 65536"/>
                    <a:gd name="T18" fmla="*/ 0 60000 65536"/>
                    <a:gd name="T19" fmla="*/ 0 60000 65536"/>
                    <a:gd name="T20" fmla="*/ 0 60000 65536"/>
                    <a:gd name="T21" fmla="*/ 0 w 38"/>
                    <a:gd name="T22" fmla="*/ 0 h 43"/>
                    <a:gd name="T23" fmla="*/ 38 w 38"/>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43">
                      <a:moveTo>
                        <a:pt x="0" y="1"/>
                      </a:moveTo>
                      <a:lnTo>
                        <a:pt x="1" y="3"/>
                      </a:lnTo>
                      <a:lnTo>
                        <a:pt x="6" y="43"/>
                      </a:lnTo>
                      <a:lnTo>
                        <a:pt x="38" y="41"/>
                      </a:lnTo>
                      <a:lnTo>
                        <a:pt x="33" y="0"/>
                      </a:lnTo>
                      <a:lnTo>
                        <a:pt x="34" y="1"/>
                      </a:lnTo>
                      <a:lnTo>
                        <a:pt x="0" y="1"/>
                      </a:lnTo>
                      <a:close/>
                    </a:path>
                  </a:pathLst>
                </a:custGeom>
                <a:solidFill>
                  <a:srgbClr val="000000"/>
                </a:solidFill>
                <a:ln w="9525">
                  <a:noFill/>
                  <a:round/>
                  <a:headEnd/>
                  <a:tailEnd/>
                </a:ln>
              </p:spPr>
              <p:txBody>
                <a:bodyPr>
                  <a:prstTxWarp prst="textNoShape">
                    <a:avLst/>
                  </a:prstTxWarp>
                </a:bodyPr>
                <a:lstStyle/>
                <a:p>
                  <a:endParaRPr lang="en-US"/>
                </a:p>
              </p:txBody>
            </p:sp>
            <p:sp>
              <p:nvSpPr>
                <p:cNvPr id="62829" name="Freeform 410"/>
                <p:cNvSpPr>
                  <a:spLocks/>
                </p:cNvSpPr>
                <p:nvPr/>
              </p:nvSpPr>
              <p:spPr bwMode="auto">
                <a:xfrm>
                  <a:off x="3172" y="4876"/>
                  <a:ext cx="9" cy="65"/>
                </a:xfrm>
                <a:custGeom>
                  <a:avLst/>
                  <a:gdLst>
                    <a:gd name="T0" fmla="*/ 0 w 34"/>
                    <a:gd name="T1" fmla="*/ 0 h 260"/>
                    <a:gd name="T2" fmla="*/ 0 w 34"/>
                    <a:gd name="T3" fmla="*/ 0 h 260"/>
                    <a:gd name="T4" fmla="*/ 0 w 34"/>
                    <a:gd name="T5" fmla="*/ 0 h 260"/>
                    <a:gd name="T6" fmla="*/ 0 w 34"/>
                    <a:gd name="T7" fmla="*/ 0 h 260"/>
                    <a:gd name="T8" fmla="*/ 0 w 34"/>
                    <a:gd name="T9" fmla="*/ 0 h 260"/>
                    <a:gd name="T10" fmla="*/ 0 w 34"/>
                    <a:gd name="T11" fmla="*/ 0 h 260"/>
                    <a:gd name="T12" fmla="*/ 0 w 34"/>
                    <a:gd name="T13" fmla="*/ 0 h 260"/>
                    <a:gd name="T14" fmla="*/ 0 w 34"/>
                    <a:gd name="T15" fmla="*/ 0 h 260"/>
                    <a:gd name="T16" fmla="*/ 0 w 34"/>
                    <a:gd name="T17" fmla="*/ 0 h 260"/>
                    <a:gd name="T18" fmla="*/ 0 w 34"/>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
                    <a:gd name="T31" fmla="*/ 0 h 260"/>
                    <a:gd name="T32" fmla="*/ 34 w 34"/>
                    <a:gd name="T33" fmla="*/ 260 h 2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 h="260">
                      <a:moveTo>
                        <a:pt x="17" y="0"/>
                      </a:moveTo>
                      <a:lnTo>
                        <a:pt x="0" y="17"/>
                      </a:lnTo>
                      <a:lnTo>
                        <a:pt x="0" y="260"/>
                      </a:lnTo>
                      <a:lnTo>
                        <a:pt x="34" y="260"/>
                      </a:lnTo>
                      <a:lnTo>
                        <a:pt x="34" y="17"/>
                      </a:lnTo>
                      <a:lnTo>
                        <a:pt x="17" y="34"/>
                      </a:lnTo>
                      <a:lnTo>
                        <a:pt x="17" y="0"/>
                      </a:lnTo>
                      <a:lnTo>
                        <a:pt x="0" y="0"/>
                      </a:lnTo>
                      <a:lnTo>
                        <a:pt x="0" y="17"/>
                      </a:lnTo>
                      <a:lnTo>
                        <a:pt x="17" y="0"/>
                      </a:lnTo>
                      <a:close/>
                    </a:path>
                  </a:pathLst>
                </a:custGeom>
                <a:solidFill>
                  <a:srgbClr val="000000"/>
                </a:solidFill>
                <a:ln w="9525">
                  <a:noFill/>
                  <a:round/>
                  <a:headEnd/>
                  <a:tailEnd/>
                </a:ln>
              </p:spPr>
              <p:txBody>
                <a:bodyPr>
                  <a:prstTxWarp prst="textNoShape">
                    <a:avLst/>
                  </a:prstTxWarp>
                </a:bodyPr>
                <a:lstStyle/>
                <a:p>
                  <a:endParaRPr lang="en-US"/>
                </a:p>
              </p:txBody>
            </p:sp>
            <p:sp>
              <p:nvSpPr>
                <p:cNvPr id="62830" name="Freeform 411"/>
                <p:cNvSpPr>
                  <a:spLocks/>
                </p:cNvSpPr>
                <p:nvPr/>
              </p:nvSpPr>
              <p:spPr bwMode="auto">
                <a:xfrm>
                  <a:off x="3176" y="4876"/>
                  <a:ext cx="104" cy="8"/>
                </a:xfrm>
                <a:custGeom>
                  <a:avLst/>
                  <a:gdLst>
                    <a:gd name="T0" fmla="*/ 0 w 417"/>
                    <a:gd name="T1" fmla="*/ 0 h 34"/>
                    <a:gd name="T2" fmla="*/ 0 w 417"/>
                    <a:gd name="T3" fmla="*/ 0 h 34"/>
                    <a:gd name="T4" fmla="*/ 0 w 417"/>
                    <a:gd name="T5" fmla="*/ 0 h 34"/>
                    <a:gd name="T6" fmla="*/ 0 w 417"/>
                    <a:gd name="T7" fmla="*/ 0 h 34"/>
                    <a:gd name="T8" fmla="*/ 0 w 417"/>
                    <a:gd name="T9" fmla="*/ 0 h 34"/>
                    <a:gd name="T10" fmla="*/ 0 w 417"/>
                    <a:gd name="T11" fmla="*/ 0 h 34"/>
                    <a:gd name="T12" fmla="*/ 0 w 417"/>
                    <a:gd name="T13" fmla="*/ 0 h 34"/>
                    <a:gd name="T14" fmla="*/ 0 w 417"/>
                    <a:gd name="T15" fmla="*/ 0 h 34"/>
                    <a:gd name="T16" fmla="*/ 0 w 417"/>
                    <a:gd name="T17" fmla="*/ 0 h 34"/>
                    <a:gd name="T18" fmla="*/ 0 w 417"/>
                    <a:gd name="T19" fmla="*/ 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34"/>
                    <a:gd name="T32" fmla="*/ 417 w 417"/>
                    <a:gd name="T33" fmla="*/ 34 h 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34">
                      <a:moveTo>
                        <a:pt x="417" y="17"/>
                      </a:moveTo>
                      <a:lnTo>
                        <a:pt x="400" y="0"/>
                      </a:lnTo>
                      <a:lnTo>
                        <a:pt x="0" y="0"/>
                      </a:lnTo>
                      <a:lnTo>
                        <a:pt x="0" y="34"/>
                      </a:lnTo>
                      <a:lnTo>
                        <a:pt x="400" y="34"/>
                      </a:lnTo>
                      <a:lnTo>
                        <a:pt x="382" y="17"/>
                      </a:lnTo>
                      <a:lnTo>
                        <a:pt x="417" y="17"/>
                      </a:lnTo>
                      <a:lnTo>
                        <a:pt x="417" y="0"/>
                      </a:lnTo>
                      <a:lnTo>
                        <a:pt x="400" y="0"/>
                      </a:lnTo>
                      <a:lnTo>
                        <a:pt x="417" y="17"/>
                      </a:lnTo>
                      <a:close/>
                    </a:path>
                  </a:pathLst>
                </a:custGeom>
                <a:solidFill>
                  <a:srgbClr val="000000"/>
                </a:solidFill>
                <a:ln w="9525">
                  <a:noFill/>
                  <a:round/>
                  <a:headEnd/>
                  <a:tailEnd/>
                </a:ln>
              </p:spPr>
              <p:txBody>
                <a:bodyPr>
                  <a:prstTxWarp prst="textNoShape">
                    <a:avLst/>
                  </a:prstTxWarp>
                </a:bodyPr>
                <a:lstStyle/>
                <a:p>
                  <a:endParaRPr lang="en-US"/>
                </a:p>
              </p:txBody>
            </p:sp>
            <p:sp>
              <p:nvSpPr>
                <p:cNvPr id="62831" name="Freeform 412"/>
                <p:cNvSpPr>
                  <a:spLocks/>
                </p:cNvSpPr>
                <p:nvPr/>
              </p:nvSpPr>
              <p:spPr bwMode="auto">
                <a:xfrm>
                  <a:off x="3176" y="4881"/>
                  <a:ext cx="100" cy="101"/>
                </a:xfrm>
                <a:custGeom>
                  <a:avLst/>
                  <a:gdLst>
                    <a:gd name="T0" fmla="*/ 0 w 400"/>
                    <a:gd name="T1" fmla="*/ 0 h 406"/>
                    <a:gd name="T2" fmla="*/ 0 w 400"/>
                    <a:gd name="T3" fmla="*/ 0 h 406"/>
                    <a:gd name="T4" fmla="*/ 0 w 400"/>
                    <a:gd name="T5" fmla="*/ 0 h 406"/>
                    <a:gd name="T6" fmla="*/ 0 w 400"/>
                    <a:gd name="T7" fmla="*/ 0 h 406"/>
                    <a:gd name="T8" fmla="*/ 0 w 400"/>
                    <a:gd name="T9" fmla="*/ 0 h 406"/>
                    <a:gd name="T10" fmla="*/ 0 w 400"/>
                    <a:gd name="T11" fmla="*/ 0 h 406"/>
                    <a:gd name="T12" fmla="*/ 0 w 400"/>
                    <a:gd name="T13" fmla="*/ 0 h 406"/>
                    <a:gd name="T14" fmla="*/ 0 w 400"/>
                    <a:gd name="T15" fmla="*/ 0 h 406"/>
                    <a:gd name="T16" fmla="*/ 0 w 400"/>
                    <a:gd name="T17" fmla="*/ 0 h 4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0"/>
                    <a:gd name="T28" fmla="*/ 0 h 406"/>
                    <a:gd name="T29" fmla="*/ 400 w 400"/>
                    <a:gd name="T30" fmla="*/ 406 h 40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0" h="406">
                      <a:moveTo>
                        <a:pt x="0" y="244"/>
                      </a:moveTo>
                      <a:lnTo>
                        <a:pt x="268" y="0"/>
                      </a:lnTo>
                      <a:lnTo>
                        <a:pt x="395" y="0"/>
                      </a:lnTo>
                      <a:lnTo>
                        <a:pt x="400" y="123"/>
                      </a:lnTo>
                      <a:lnTo>
                        <a:pt x="81" y="406"/>
                      </a:lnTo>
                      <a:lnTo>
                        <a:pt x="59" y="386"/>
                      </a:lnTo>
                      <a:lnTo>
                        <a:pt x="26" y="342"/>
                      </a:lnTo>
                      <a:lnTo>
                        <a:pt x="5" y="275"/>
                      </a:lnTo>
                      <a:lnTo>
                        <a:pt x="0" y="244"/>
                      </a:lnTo>
                      <a:close/>
                    </a:path>
                  </a:pathLst>
                </a:custGeom>
                <a:solidFill>
                  <a:srgbClr val="990099"/>
                </a:solidFill>
                <a:ln w="9525">
                  <a:noFill/>
                  <a:round/>
                  <a:headEnd/>
                  <a:tailEnd/>
                </a:ln>
              </p:spPr>
              <p:txBody>
                <a:bodyPr>
                  <a:prstTxWarp prst="textNoShape">
                    <a:avLst/>
                  </a:prstTxWarp>
                </a:bodyPr>
                <a:lstStyle/>
                <a:p>
                  <a:endParaRPr lang="en-US"/>
                </a:p>
              </p:txBody>
            </p:sp>
            <p:sp>
              <p:nvSpPr>
                <p:cNvPr id="62832" name="Freeform 413"/>
                <p:cNvSpPr>
                  <a:spLocks/>
                </p:cNvSpPr>
                <p:nvPr/>
              </p:nvSpPr>
              <p:spPr bwMode="auto">
                <a:xfrm>
                  <a:off x="3174" y="4876"/>
                  <a:ext cx="72" cy="69"/>
                </a:xfrm>
                <a:custGeom>
                  <a:avLst/>
                  <a:gdLst>
                    <a:gd name="T0" fmla="*/ 0 w 290"/>
                    <a:gd name="T1" fmla="*/ 0 h 274"/>
                    <a:gd name="T2" fmla="*/ 0 w 290"/>
                    <a:gd name="T3" fmla="*/ 0 h 274"/>
                    <a:gd name="T4" fmla="*/ 0 w 290"/>
                    <a:gd name="T5" fmla="*/ 0 h 274"/>
                    <a:gd name="T6" fmla="*/ 0 w 290"/>
                    <a:gd name="T7" fmla="*/ 0 h 274"/>
                    <a:gd name="T8" fmla="*/ 0 w 290"/>
                    <a:gd name="T9" fmla="*/ 0 h 274"/>
                    <a:gd name="T10" fmla="*/ 0 w 290"/>
                    <a:gd name="T11" fmla="*/ 0 h 274"/>
                    <a:gd name="T12" fmla="*/ 0 w 290"/>
                    <a:gd name="T13" fmla="*/ 0 h 274"/>
                    <a:gd name="T14" fmla="*/ 0 w 290"/>
                    <a:gd name="T15" fmla="*/ 0 h 274"/>
                    <a:gd name="T16" fmla="*/ 0 w 290"/>
                    <a:gd name="T17" fmla="*/ 0 h 274"/>
                    <a:gd name="T18" fmla="*/ 0 w 290"/>
                    <a:gd name="T19" fmla="*/ 0 h 2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0"/>
                    <a:gd name="T31" fmla="*/ 0 h 274"/>
                    <a:gd name="T32" fmla="*/ 290 w 290"/>
                    <a:gd name="T33" fmla="*/ 274 h 27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0" h="274">
                      <a:moveTo>
                        <a:pt x="279" y="0"/>
                      </a:moveTo>
                      <a:lnTo>
                        <a:pt x="268" y="5"/>
                      </a:lnTo>
                      <a:lnTo>
                        <a:pt x="0" y="249"/>
                      </a:lnTo>
                      <a:lnTo>
                        <a:pt x="22" y="274"/>
                      </a:lnTo>
                      <a:lnTo>
                        <a:pt x="290" y="29"/>
                      </a:lnTo>
                      <a:lnTo>
                        <a:pt x="279" y="34"/>
                      </a:lnTo>
                      <a:lnTo>
                        <a:pt x="279" y="0"/>
                      </a:lnTo>
                      <a:lnTo>
                        <a:pt x="272" y="0"/>
                      </a:lnTo>
                      <a:lnTo>
                        <a:pt x="268" y="5"/>
                      </a:lnTo>
                      <a:lnTo>
                        <a:pt x="279" y="0"/>
                      </a:lnTo>
                      <a:close/>
                    </a:path>
                  </a:pathLst>
                </a:custGeom>
                <a:solidFill>
                  <a:srgbClr val="000000"/>
                </a:solidFill>
                <a:ln w="9525">
                  <a:noFill/>
                  <a:round/>
                  <a:headEnd/>
                  <a:tailEnd/>
                </a:ln>
              </p:spPr>
              <p:txBody>
                <a:bodyPr>
                  <a:prstTxWarp prst="textNoShape">
                    <a:avLst/>
                  </a:prstTxWarp>
                </a:bodyPr>
                <a:lstStyle/>
                <a:p>
                  <a:endParaRPr lang="en-US"/>
                </a:p>
              </p:txBody>
            </p:sp>
            <p:sp>
              <p:nvSpPr>
                <p:cNvPr id="62833" name="Freeform 414"/>
                <p:cNvSpPr>
                  <a:spLocks/>
                </p:cNvSpPr>
                <p:nvPr/>
              </p:nvSpPr>
              <p:spPr bwMode="auto">
                <a:xfrm>
                  <a:off x="3243" y="4876"/>
                  <a:ext cx="36" cy="9"/>
                </a:xfrm>
                <a:custGeom>
                  <a:avLst/>
                  <a:gdLst>
                    <a:gd name="T0" fmla="*/ 0 w 143"/>
                    <a:gd name="T1" fmla="*/ 0 h 34"/>
                    <a:gd name="T2" fmla="*/ 0 w 143"/>
                    <a:gd name="T3" fmla="*/ 0 h 34"/>
                    <a:gd name="T4" fmla="*/ 0 w 143"/>
                    <a:gd name="T5" fmla="*/ 0 h 34"/>
                    <a:gd name="T6" fmla="*/ 0 w 143"/>
                    <a:gd name="T7" fmla="*/ 0 h 34"/>
                    <a:gd name="T8" fmla="*/ 0 w 143"/>
                    <a:gd name="T9" fmla="*/ 0 h 34"/>
                    <a:gd name="T10" fmla="*/ 0 w 143"/>
                    <a:gd name="T11" fmla="*/ 0 h 34"/>
                    <a:gd name="T12" fmla="*/ 0 w 143"/>
                    <a:gd name="T13" fmla="*/ 0 h 34"/>
                    <a:gd name="T14" fmla="*/ 0 w 143"/>
                    <a:gd name="T15" fmla="*/ 0 h 34"/>
                    <a:gd name="T16" fmla="*/ 0 w 143"/>
                    <a:gd name="T17" fmla="*/ 0 h 34"/>
                    <a:gd name="T18" fmla="*/ 0 w 143"/>
                    <a:gd name="T19" fmla="*/ 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3"/>
                    <a:gd name="T31" fmla="*/ 0 h 34"/>
                    <a:gd name="T32" fmla="*/ 143 w 143"/>
                    <a:gd name="T33" fmla="*/ 34 h 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3" h="34">
                      <a:moveTo>
                        <a:pt x="143" y="17"/>
                      </a:moveTo>
                      <a:lnTo>
                        <a:pt x="127" y="0"/>
                      </a:lnTo>
                      <a:lnTo>
                        <a:pt x="0" y="0"/>
                      </a:lnTo>
                      <a:lnTo>
                        <a:pt x="0" y="34"/>
                      </a:lnTo>
                      <a:lnTo>
                        <a:pt x="127" y="34"/>
                      </a:lnTo>
                      <a:lnTo>
                        <a:pt x="111" y="17"/>
                      </a:lnTo>
                      <a:lnTo>
                        <a:pt x="143" y="17"/>
                      </a:lnTo>
                      <a:lnTo>
                        <a:pt x="143" y="0"/>
                      </a:lnTo>
                      <a:lnTo>
                        <a:pt x="127" y="0"/>
                      </a:lnTo>
                      <a:lnTo>
                        <a:pt x="143" y="17"/>
                      </a:lnTo>
                      <a:close/>
                    </a:path>
                  </a:pathLst>
                </a:custGeom>
                <a:solidFill>
                  <a:srgbClr val="000000"/>
                </a:solidFill>
                <a:ln w="9525">
                  <a:noFill/>
                  <a:round/>
                  <a:headEnd/>
                  <a:tailEnd/>
                </a:ln>
              </p:spPr>
              <p:txBody>
                <a:bodyPr>
                  <a:prstTxWarp prst="textNoShape">
                    <a:avLst/>
                  </a:prstTxWarp>
                </a:bodyPr>
                <a:lstStyle/>
                <a:p>
                  <a:endParaRPr lang="en-US"/>
                </a:p>
              </p:txBody>
            </p:sp>
            <p:sp>
              <p:nvSpPr>
                <p:cNvPr id="62834" name="Freeform 415"/>
                <p:cNvSpPr>
                  <a:spLocks/>
                </p:cNvSpPr>
                <p:nvPr/>
              </p:nvSpPr>
              <p:spPr bwMode="auto">
                <a:xfrm>
                  <a:off x="3271" y="4881"/>
                  <a:ext cx="9" cy="34"/>
                </a:xfrm>
                <a:custGeom>
                  <a:avLst/>
                  <a:gdLst>
                    <a:gd name="T0" fmla="*/ 0 w 38"/>
                    <a:gd name="T1" fmla="*/ 0 h 136"/>
                    <a:gd name="T2" fmla="*/ 0 w 38"/>
                    <a:gd name="T3" fmla="*/ 0 h 136"/>
                    <a:gd name="T4" fmla="*/ 0 w 38"/>
                    <a:gd name="T5" fmla="*/ 0 h 136"/>
                    <a:gd name="T6" fmla="*/ 0 w 38"/>
                    <a:gd name="T7" fmla="*/ 0 h 136"/>
                    <a:gd name="T8" fmla="*/ 0 w 38"/>
                    <a:gd name="T9" fmla="*/ 0 h 136"/>
                    <a:gd name="T10" fmla="*/ 0 w 38"/>
                    <a:gd name="T11" fmla="*/ 0 h 136"/>
                    <a:gd name="T12" fmla="*/ 0 w 38"/>
                    <a:gd name="T13" fmla="*/ 0 h 136"/>
                    <a:gd name="T14" fmla="*/ 0 w 38"/>
                    <a:gd name="T15" fmla="*/ 0 h 136"/>
                    <a:gd name="T16" fmla="*/ 0 w 38"/>
                    <a:gd name="T17" fmla="*/ 0 h 136"/>
                    <a:gd name="T18" fmla="*/ 0 w 38"/>
                    <a:gd name="T19" fmla="*/ 0 h 1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136"/>
                    <a:gd name="T32" fmla="*/ 38 w 38"/>
                    <a:gd name="T33" fmla="*/ 136 h 1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136">
                      <a:moveTo>
                        <a:pt x="32" y="136"/>
                      </a:moveTo>
                      <a:lnTo>
                        <a:pt x="36" y="123"/>
                      </a:lnTo>
                      <a:lnTo>
                        <a:pt x="32" y="0"/>
                      </a:lnTo>
                      <a:lnTo>
                        <a:pt x="0" y="0"/>
                      </a:lnTo>
                      <a:lnTo>
                        <a:pt x="5" y="123"/>
                      </a:lnTo>
                      <a:lnTo>
                        <a:pt x="10" y="111"/>
                      </a:lnTo>
                      <a:lnTo>
                        <a:pt x="32" y="136"/>
                      </a:lnTo>
                      <a:lnTo>
                        <a:pt x="38" y="131"/>
                      </a:lnTo>
                      <a:lnTo>
                        <a:pt x="36" y="123"/>
                      </a:lnTo>
                      <a:lnTo>
                        <a:pt x="32" y="136"/>
                      </a:lnTo>
                      <a:close/>
                    </a:path>
                  </a:pathLst>
                </a:custGeom>
                <a:solidFill>
                  <a:srgbClr val="000000"/>
                </a:solidFill>
                <a:ln w="9525">
                  <a:noFill/>
                  <a:round/>
                  <a:headEnd/>
                  <a:tailEnd/>
                </a:ln>
              </p:spPr>
              <p:txBody>
                <a:bodyPr>
                  <a:prstTxWarp prst="textNoShape">
                    <a:avLst/>
                  </a:prstTxWarp>
                </a:bodyPr>
                <a:lstStyle/>
                <a:p>
                  <a:endParaRPr lang="en-US"/>
                </a:p>
              </p:txBody>
            </p:sp>
            <p:sp>
              <p:nvSpPr>
                <p:cNvPr id="62835" name="Freeform 416"/>
                <p:cNvSpPr>
                  <a:spLocks/>
                </p:cNvSpPr>
                <p:nvPr/>
              </p:nvSpPr>
              <p:spPr bwMode="auto">
                <a:xfrm>
                  <a:off x="3194" y="4909"/>
                  <a:ext cx="85" cy="79"/>
                </a:xfrm>
                <a:custGeom>
                  <a:avLst/>
                  <a:gdLst>
                    <a:gd name="T0" fmla="*/ 0 w 341"/>
                    <a:gd name="T1" fmla="*/ 0 h 317"/>
                    <a:gd name="T2" fmla="*/ 0 w 341"/>
                    <a:gd name="T3" fmla="*/ 0 h 317"/>
                    <a:gd name="T4" fmla="*/ 0 w 341"/>
                    <a:gd name="T5" fmla="*/ 0 h 317"/>
                    <a:gd name="T6" fmla="*/ 0 w 341"/>
                    <a:gd name="T7" fmla="*/ 0 h 317"/>
                    <a:gd name="T8" fmla="*/ 0 w 341"/>
                    <a:gd name="T9" fmla="*/ 0 h 317"/>
                    <a:gd name="T10" fmla="*/ 0 w 341"/>
                    <a:gd name="T11" fmla="*/ 0 h 317"/>
                    <a:gd name="T12" fmla="*/ 0 w 341"/>
                    <a:gd name="T13" fmla="*/ 0 h 317"/>
                    <a:gd name="T14" fmla="*/ 0 w 341"/>
                    <a:gd name="T15" fmla="*/ 0 h 317"/>
                    <a:gd name="T16" fmla="*/ 0 w 341"/>
                    <a:gd name="T17" fmla="*/ 0 h 317"/>
                    <a:gd name="T18" fmla="*/ 0 w 341"/>
                    <a:gd name="T19" fmla="*/ 0 h 3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1"/>
                    <a:gd name="T31" fmla="*/ 0 h 317"/>
                    <a:gd name="T32" fmla="*/ 341 w 341"/>
                    <a:gd name="T33" fmla="*/ 317 h 3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1" h="317">
                      <a:moveTo>
                        <a:pt x="0" y="307"/>
                      </a:moveTo>
                      <a:lnTo>
                        <a:pt x="22" y="307"/>
                      </a:lnTo>
                      <a:lnTo>
                        <a:pt x="341" y="25"/>
                      </a:lnTo>
                      <a:lnTo>
                        <a:pt x="319" y="0"/>
                      </a:lnTo>
                      <a:lnTo>
                        <a:pt x="0" y="282"/>
                      </a:lnTo>
                      <a:lnTo>
                        <a:pt x="22" y="282"/>
                      </a:lnTo>
                      <a:lnTo>
                        <a:pt x="0" y="307"/>
                      </a:lnTo>
                      <a:lnTo>
                        <a:pt x="11" y="317"/>
                      </a:lnTo>
                      <a:lnTo>
                        <a:pt x="22" y="307"/>
                      </a:lnTo>
                      <a:lnTo>
                        <a:pt x="0" y="307"/>
                      </a:lnTo>
                      <a:close/>
                    </a:path>
                  </a:pathLst>
                </a:custGeom>
                <a:solidFill>
                  <a:srgbClr val="000000"/>
                </a:solidFill>
                <a:ln w="9525">
                  <a:noFill/>
                  <a:round/>
                  <a:headEnd/>
                  <a:tailEnd/>
                </a:ln>
              </p:spPr>
              <p:txBody>
                <a:bodyPr>
                  <a:prstTxWarp prst="textNoShape">
                    <a:avLst/>
                  </a:prstTxWarp>
                </a:bodyPr>
                <a:lstStyle/>
                <a:p>
                  <a:endParaRPr lang="en-US"/>
                </a:p>
              </p:txBody>
            </p:sp>
            <p:sp>
              <p:nvSpPr>
                <p:cNvPr id="62836" name="Freeform 417"/>
                <p:cNvSpPr>
                  <a:spLocks/>
                </p:cNvSpPr>
                <p:nvPr/>
              </p:nvSpPr>
              <p:spPr bwMode="auto">
                <a:xfrm>
                  <a:off x="3188" y="4974"/>
                  <a:ext cx="11" cy="11"/>
                </a:xfrm>
                <a:custGeom>
                  <a:avLst/>
                  <a:gdLst>
                    <a:gd name="T0" fmla="*/ 0 w 47"/>
                    <a:gd name="T1" fmla="*/ 0 h 44"/>
                    <a:gd name="T2" fmla="*/ 0 w 47"/>
                    <a:gd name="T3" fmla="*/ 0 h 44"/>
                    <a:gd name="T4" fmla="*/ 0 w 47"/>
                    <a:gd name="T5" fmla="*/ 0 h 44"/>
                    <a:gd name="T6" fmla="*/ 0 w 47"/>
                    <a:gd name="T7" fmla="*/ 0 h 44"/>
                    <a:gd name="T8" fmla="*/ 0 w 47"/>
                    <a:gd name="T9" fmla="*/ 0 h 44"/>
                    <a:gd name="T10" fmla="*/ 0 w 47"/>
                    <a:gd name="T11" fmla="*/ 0 h 44"/>
                    <a:gd name="T12" fmla="*/ 0 w 47"/>
                    <a:gd name="T13" fmla="*/ 0 h 44"/>
                    <a:gd name="T14" fmla="*/ 0 w 47"/>
                    <a:gd name="T15" fmla="*/ 0 h 44"/>
                    <a:gd name="T16" fmla="*/ 0 w 47"/>
                    <a:gd name="T17" fmla="*/ 0 h 44"/>
                    <a:gd name="T18" fmla="*/ 0 w 47"/>
                    <a:gd name="T19" fmla="*/ 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
                    <a:gd name="T31" fmla="*/ 0 h 44"/>
                    <a:gd name="T32" fmla="*/ 47 w 47"/>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 h="44">
                      <a:moveTo>
                        <a:pt x="0" y="22"/>
                      </a:moveTo>
                      <a:lnTo>
                        <a:pt x="3" y="24"/>
                      </a:lnTo>
                      <a:lnTo>
                        <a:pt x="25" y="44"/>
                      </a:lnTo>
                      <a:lnTo>
                        <a:pt x="47" y="19"/>
                      </a:lnTo>
                      <a:lnTo>
                        <a:pt x="25" y="0"/>
                      </a:lnTo>
                      <a:lnTo>
                        <a:pt x="27" y="2"/>
                      </a:lnTo>
                      <a:lnTo>
                        <a:pt x="0" y="22"/>
                      </a:lnTo>
                      <a:lnTo>
                        <a:pt x="1" y="23"/>
                      </a:lnTo>
                      <a:lnTo>
                        <a:pt x="3" y="24"/>
                      </a:lnTo>
                      <a:lnTo>
                        <a:pt x="0" y="22"/>
                      </a:lnTo>
                      <a:close/>
                    </a:path>
                  </a:pathLst>
                </a:custGeom>
                <a:solidFill>
                  <a:srgbClr val="000000"/>
                </a:solidFill>
                <a:ln w="9525">
                  <a:noFill/>
                  <a:round/>
                  <a:headEnd/>
                  <a:tailEnd/>
                </a:ln>
              </p:spPr>
              <p:txBody>
                <a:bodyPr>
                  <a:prstTxWarp prst="textNoShape">
                    <a:avLst/>
                  </a:prstTxWarp>
                </a:bodyPr>
                <a:lstStyle/>
                <a:p>
                  <a:endParaRPr lang="en-US"/>
                </a:p>
              </p:txBody>
            </p:sp>
            <p:sp>
              <p:nvSpPr>
                <p:cNvPr id="62837" name="Freeform 418"/>
                <p:cNvSpPr>
                  <a:spLocks/>
                </p:cNvSpPr>
                <p:nvPr/>
              </p:nvSpPr>
              <p:spPr bwMode="auto">
                <a:xfrm>
                  <a:off x="3179" y="4964"/>
                  <a:ext cx="15" cy="16"/>
                </a:xfrm>
                <a:custGeom>
                  <a:avLst/>
                  <a:gdLst>
                    <a:gd name="T0" fmla="*/ 0 w 62"/>
                    <a:gd name="T1" fmla="*/ 0 h 64"/>
                    <a:gd name="T2" fmla="*/ 0 w 62"/>
                    <a:gd name="T3" fmla="*/ 0 h 64"/>
                    <a:gd name="T4" fmla="*/ 0 w 62"/>
                    <a:gd name="T5" fmla="*/ 0 h 64"/>
                    <a:gd name="T6" fmla="*/ 0 w 62"/>
                    <a:gd name="T7" fmla="*/ 0 h 64"/>
                    <a:gd name="T8" fmla="*/ 0 w 62"/>
                    <a:gd name="T9" fmla="*/ 0 h 64"/>
                    <a:gd name="T10" fmla="*/ 0 w 62"/>
                    <a:gd name="T11" fmla="*/ 0 h 64"/>
                    <a:gd name="T12" fmla="*/ 0 w 62"/>
                    <a:gd name="T13" fmla="*/ 0 h 64"/>
                    <a:gd name="T14" fmla="*/ 0 w 62"/>
                    <a:gd name="T15" fmla="*/ 0 h 64"/>
                    <a:gd name="T16" fmla="*/ 0 w 62"/>
                    <a:gd name="T17" fmla="*/ 0 h 64"/>
                    <a:gd name="T18" fmla="*/ 0 w 62"/>
                    <a:gd name="T19" fmla="*/ 0 h 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2"/>
                    <a:gd name="T31" fmla="*/ 0 h 64"/>
                    <a:gd name="T32" fmla="*/ 62 w 62"/>
                    <a:gd name="T33" fmla="*/ 64 h 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2" h="64">
                      <a:moveTo>
                        <a:pt x="0" y="15"/>
                      </a:moveTo>
                      <a:lnTo>
                        <a:pt x="2" y="20"/>
                      </a:lnTo>
                      <a:lnTo>
                        <a:pt x="35" y="64"/>
                      </a:lnTo>
                      <a:lnTo>
                        <a:pt x="62" y="44"/>
                      </a:lnTo>
                      <a:lnTo>
                        <a:pt x="29" y="0"/>
                      </a:lnTo>
                      <a:lnTo>
                        <a:pt x="32" y="5"/>
                      </a:lnTo>
                      <a:lnTo>
                        <a:pt x="0" y="15"/>
                      </a:lnTo>
                      <a:lnTo>
                        <a:pt x="1" y="17"/>
                      </a:lnTo>
                      <a:lnTo>
                        <a:pt x="2" y="20"/>
                      </a:lnTo>
                      <a:lnTo>
                        <a:pt x="0" y="15"/>
                      </a:lnTo>
                      <a:close/>
                    </a:path>
                  </a:pathLst>
                </a:custGeom>
                <a:solidFill>
                  <a:srgbClr val="000000"/>
                </a:solidFill>
                <a:ln w="9525">
                  <a:noFill/>
                  <a:round/>
                  <a:headEnd/>
                  <a:tailEnd/>
                </a:ln>
              </p:spPr>
              <p:txBody>
                <a:bodyPr>
                  <a:prstTxWarp prst="textNoShape">
                    <a:avLst/>
                  </a:prstTxWarp>
                </a:bodyPr>
                <a:lstStyle/>
                <a:p>
                  <a:endParaRPr lang="en-US"/>
                </a:p>
              </p:txBody>
            </p:sp>
            <p:sp>
              <p:nvSpPr>
                <p:cNvPr id="62838" name="Freeform 419"/>
                <p:cNvSpPr>
                  <a:spLocks/>
                </p:cNvSpPr>
                <p:nvPr/>
              </p:nvSpPr>
              <p:spPr bwMode="auto">
                <a:xfrm>
                  <a:off x="3174" y="4948"/>
                  <a:ext cx="13" cy="19"/>
                </a:xfrm>
                <a:custGeom>
                  <a:avLst/>
                  <a:gdLst>
                    <a:gd name="T0" fmla="*/ 0 w 53"/>
                    <a:gd name="T1" fmla="*/ 0 h 77"/>
                    <a:gd name="T2" fmla="*/ 0 w 53"/>
                    <a:gd name="T3" fmla="*/ 0 h 77"/>
                    <a:gd name="T4" fmla="*/ 0 w 53"/>
                    <a:gd name="T5" fmla="*/ 0 h 77"/>
                    <a:gd name="T6" fmla="*/ 0 w 53"/>
                    <a:gd name="T7" fmla="*/ 0 h 77"/>
                    <a:gd name="T8" fmla="*/ 0 w 53"/>
                    <a:gd name="T9" fmla="*/ 0 h 77"/>
                    <a:gd name="T10" fmla="*/ 0 w 53"/>
                    <a:gd name="T11" fmla="*/ 0 h 77"/>
                    <a:gd name="T12" fmla="*/ 0 w 53"/>
                    <a:gd name="T13" fmla="*/ 0 h 77"/>
                    <a:gd name="T14" fmla="*/ 0 60000 65536"/>
                    <a:gd name="T15" fmla="*/ 0 60000 65536"/>
                    <a:gd name="T16" fmla="*/ 0 60000 65536"/>
                    <a:gd name="T17" fmla="*/ 0 60000 65536"/>
                    <a:gd name="T18" fmla="*/ 0 60000 65536"/>
                    <a:gd name="T19" fmla="*/ 0 60000 65536"/>
                    <a:gd name="T20" fmla="*/ 0 60000 65536"/>
                    <a:gd name="T21" fmla="*/ 0 w 53"/>
                    <a:gd name="T22" fmla="*/ 0 h 77"/>
                    <a:gd name="T23" fmla="*/ 53 w 53"/>
                    <a:gd name="T24" fmla="*/ 77 h 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77">
                      <a:moveTo>
                        <a:pt x="0" y="7"/>
                      </a:moveTo>
                      <a:lnTo>
                        <a:pt x="0" y="10"/>
                      </a:lnTo>
                      <a:lnTo>
                        <a:pt x="21" y="77"/>
                      </a:lnTo>
                      <a:lnTo>
                        <a:pt x="53" y="67"/>
                      </a:lnTo>
                      <a:lnTo>
                        <a:pt x="32" y="0"/>
                      </a:lnTo>
                      <a:lnTo>
                        <a:pt x="32" y="2"/>
                      </a:lnTo>
                      <a:lnTo>
                        <a:pt x="0" y="7"/>
                      </a:lnTo>
                      <a:close/>
                    </a:path>
                  </a:pathLst>
                </a:custGeom>
                <a:solidFill>
                  <a:srgbClr val="000000"/>
                </a:solidFill>
                <a:ln w="9525">
                  <a:noFill/>
                  <a:round/>
                  <a:headEnd/>
                  <a:tailEnd/>
                </a:ln>
              </p:spPr>
              <p:txBody>
                <a:bodyPr>
                  <a:prstTxWarp prst="textNoShape">
                    <a:avLst/>
                  </a:prstTxWarp>
                </a:bodyPr>
                <a:lstStyle/>
                <a:p>
                  <a:endParaRPr lang="en-US"/>
                </a:p>
              </p:txBody>
            </p:sp>
            <p:sp>
              <p:nvSpPr>
                <p:cNvPr id="62839" name="Freeform 420"/>
                <p:cNvSpPr>
                  <a:spLocks/>
                </p:cNvSpPr>
                <p:nvPr/>
              </p:nvSpPr>
              <p:spPr bwMode="auto">
                <a:xfrm>
                  <a:off x="3172" y="4939"/>
                  <a:ext cx="9" cy="11"/>
                </a:xfrm>
                <a:custGeom>
                  <a:avLst/>
                  <a:gdLst>
                    <a:gd name="T0" fmla="*/ 0 w 38"/>
                    <a:gd name="T1" fmla="*/ 0 h 45"/>
                    <a:gd name="T2" fmla="*/ 0 w 38"/>
                    <a:gd name="T3" fmla="*/ 0 h 45"/>
                    <a:gd name="T4" fmla="*/ 0 w 38"/>
                    <a:gd name="T5" fmla="*/ 0 h 45"/>
                    <a:gd name="T6" fmla="*/ 0 w 38"/>
                    <a:gd name="T7" fmla="*/ 0 h 45"/>
                    <a:gd name="T8" fmla="*/ 0 w 38"/>
                    <a:gd name="T9" fmla="*/ 0 h 45"/>
                    <a:gd name="T10" fmla="*/ 0 w 38"/>
                    <a:gd name="T11" fmla="*/ 0 h 45"/>
                    <a:gd name="T12" fmla="*/ 0 w 38"/>
                    <a:gd name="T13" fmla="*/ 0 h 45"/>
                    <a:gd name="T14" fmla="*/ 0 w 38"/>
                    <a:gd name="T15" fmla="*/ 0 h 45"/>
                    <a:gd name="T16" fmla="*/ 0 w 38"/>
                    <a:gd name="T17" fmla="*/ 0 h 45"/>
                    <a:gd name="T18" fmla="*/ 0 w 38"/>
                    <a:gd name="T19" fmla="*/ 0 h 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45"/>
                    <a:gd name="T32" fmla="*/ 38 w 38"/>
                    <a:gd name="T33" fmla="*/ 45 h 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45">
                      <a:moveTo>
                        <a:pt x="6" y="0"/>
                      </a:moveTo>
                      <a:lnTo>
                        <a:pt x="1" y="15"/>
                      </a:lnTo>
                      <a:lnTo>
                        <a:pt x="6" y="45"/>
                      </a:lnTo>
                      <a:lnTo>
                        <a:pt x="38" y="40"/>
                      </a:lnTo>
                      <a:lnTo>
                        <a:pt x="33" y="10"/>
                      </a:lnTo>
                      <a:lnTo>
                        <a:pt x="28" y="25"/>
                      </a:lnTo>
                      <a:lnTo>
                        <a:pt x="6" y="0"/>
                      </a:lnTo>
                      <a:lnTo>
                        <a:pt x="0" y="6"/>
                      </a:lnTo>
                      <a:lnTo>
                        <a:pt x="1" y="15"/>
                      </a:lnTo>
                      <a:lnTo>
                        <a:pt x="6" y="0"/>
                      </a:lnTo>
                      <a:close/>
                    </a:path>
                  </a:pathLst>
                </a:custGeom>
                <a:solidFill>
                  <a:srgbClr val="000000"/>
                </a:solidFill>
                <a:ln w="9525">
                  <a:noFill/>
                  <a:round/>
                  <a:headEnd/>
                  <a:tailEnd/>
                </a:ln>
              </p:spPr>
              <p:txBody>
                <a:bodyPr>
                  <a:prstTxWarp prst="textNoShape">
                    <a:avLst/>
                  </a:prstTxWarp>
                </a:bodyPr>
                <a:lstStyle/>
                <a:p>
                  <a:endParaRPr lang="en-US"/>
                </a:p>
              </p:txBody>
            </p:sp>
            <p:sp>
              <p:nvSpPr>
                <p:cNvPr id="62840" name="Freeform 421"/>
                <p:cNvSpPr>
                  <a:spLocks/>
                </p:cNvSpPr>
                <p:nvPr/>
              </p:nvSpPr>
              <p:spPr bwMode="auto">
                <a:xfrm>
                  <a:off x="3308" y="4984"/>
                  <a:ext cx="74" cy="132"/>
                </a:xfrm>
                <a:custGeom>
                  <a:avLst/>
                  <a:gdLst>
                    <a:gd name="T0" fmla="*/ 0 w 294"/>
                    <a:gd name="T1" fmla="*/ 0 h 526"/>
                    <a:gd name="T2" fmla="*/ 0 w 294"/>
                    <a:gd name="T3" fmla="*/ 0 h 526"/>
                    <a:gd name="T4" fmla="*/ 0 w 294"/>
                    <a:gd name="T5" fmla="*/ 0 h 526"/>
                    <a:gd name="T6" fmla="*/ 0 w 294"/>
                    <a:gd name="T7" fmla="*/ 0 h 526"/>
                    <a:gd name="T8" fmla="*/ 0 w 294"/>
                    <a:gd name="T9" fmla="*/ 0 h 526"/>
                    <a:gd name="T10" fmla="*/ 0 60000 65536"/>
                    <a:gd name="T11" fmla="*/ 0 60000 65536"/>
                    <a:gd name="T12" fmla="*/ 0 60000 65536"/>
                    <a:gd name="T13" fmla="*/ 0 60000 65536"/>
                    <a:gd name="T14" fmla="*/ 0 60000 65536"/>
                    <a:gd name="T15" fmla="*/ 0 w 294"/>
                    <a:gd name="T16" fmla="*/ 0 h 526"/>
                    <a:gd name="T17" fmla="*/ 294 w 294"/>
                    <a:gd name="T18" fmla="*/ 526 h 526"/>
                  </a:gdLst>
                  <a:ahLst/>
                  <a:cxnLst>
                    <a:cxn ang="T10">
                      <a:pos x="T0" y="T1"/>
                    </a:cxn>
                    <a:cxn ang="T11">
                      <a:pos x="T2" y="T3"/>
                    </a:cxn>
                    <a:cxn ang="T12">
                      <a:pos x="T4" y="T5"/>
                    </a:cxn>
                    <a:cxn ang="T13">
                      <a:pos x="T6" y="T7"/>
                    </a:cxn>
                    <a:cxn ang="T14">
                      <a:pos x="T8" y="T9"/>
                    </a:cxn>
                  </a:cxnLst>
                  <a:rect l="T15" t="T16" r="T17" b="T18"/>
                  <a:pathLst>
                    <a:path w="294" h="526">
                      <a:moveTo>
                        <a:pt x="0" y="526"/>
                      </a:moveTo>
                      <a:lnTo>
                        <a:pt x="165" y="0"/>
                      </a:lnTo>
                      <a:lnTo>
                        <a:pt x="294" y="43"/>
                      </a:lnTo>
                      <a:lnTo>
                        <a:pt x="202" y="327"/>
                      </a:lnTo>
                      <a:lnTo>
                        <a:pt x="0" y="526"/>
                      </a:lnTo>
                      <a:close/>
                    </a:path>
                  </a:pathLst>
                </a:custGeom>
                <a:solidFill>
                  <a:srgbClr val="FFCC99"/>
                </a:solidFill>
                <a:ln w="9525">
                  <a:noFill/>
                  <a:round/>
                  <a:headEnd/>
                  <a:tailEnd/>
                </a:ln>
              </p:spPr>
              <p:txBody>
                <a:bodyPr>
                  <a:prstTxWarp prst="textNoShape">
                    <a:avLst/>
                  </a:prstTxWarp>
                </a:bodyPr>
                <a:lstStyle/>
                <a:p>
                  <a:endParaRPr lang="en-US"/>
                </a:p>
              </p:txBody>
            </p:sp>
            <p:sp>
              <p:nvSpPr>
                <p:cNvPr id="62841" name="Freeform 422"/>
                <p:cNvSpPr>
                  <a:spLocks/>
                </p:cNvSpPr>
                <p:nvPr/>
              </p:nvSpPr>
              <p:spPr bwMode="auto">
                <a:xfrm>
                  <a:off x="3304" y="4979"/>
                  <a:ext cx="49" cy="138"/>
                </a:xfrm>
                <a:custGeom>
                  <a:avLst/>
                  <a:gdLst>
                    <a:gd name="T0" fmla="*/ 0 w 196"/>
                    <a:gd name="T1" fmla="*/ 0 h 552"/>
                    <a:gd name="T2" fmla="*/ 0 w 196"/>
                    <a:gd name="T3" fmla="*/ 0 h 552"/>
                    <a:gd name="T4" fmla="*/ 0 w 196"/>
                    <a:gd name="T5" fmla="*/ 0 h 552"/>
                    <a:gd name="T6" fmla="*/ 0 w 196"/>
                    <a:gd name="T7" fmla="*/ 0 h 552"/>
                    <a:gd name="T8" fmla="*/ 0 w 196"/>
                    <a:gd name="T9" fmla="*/ 0 h 552"/>
                    <a:gd name="T10" fmla="*/ 0 w 196"/>
                    <a:gd name="T11" fmla="*/ 0 h 552"/>
                    <a:gd name="T12" fmla="*/ 0 w 196"/>
                    <a:gd name="T13" fmla="*/ 0 h 552"/>
                    <a:gd name="T14" fmla="*/ 0 w 196"/>
                    <a:gd name="T15" fmla="*/ 0 h 552"/>
                    <a:gd name="T16" fmla="*/ 0 w 196"/>
                    <a:gd name="T17" fmla="*/ 0 h 552"/>
                    <a:gd name="T18" fmla="*/ 0 w 196"/>
                    <a:gd name="T19" fmla="*/ 0 h 5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6"/>
                    <a:gd name="T31" fmla="*/ 0 h 552"/>
                    <a:gd name="T32" fmla="*/ 196 w 196"/>
                    <a:gd name="T33" fmla="*/ 552 h 5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6" h="552">
                      <a:moveTo>
                        <a:pt x="185" y="5"/>
                      </a:moveTo>
                      <a:lnTo>
                        <a:pt x="165" y="16"/>
                      </a:lnTo>
                      <a:lnTo>
                        <a:pt x="0" y="542"/>
                      </a:lnTo>
                      <a:lnTo>
                        <a:pt x="31" y="552"/>
                      </a:lnTo>
                      <a:lnTo>
                        <a:pt x="196" y="26"/>
                      </a:lnTo>
                      <a:lnTo>
                        <a:pt x="176" y="37"/>
                      </a:lnTo>
                      <a:lnTo>
                        <a:pt x="185" y="5"/>
                      </a:lnTo>
                      <a:lnTo>
                        <a:pt x="170" y="0"/>
                      </a:lnTo>
                      <a:lnTo>
                        <a:pt x="165" y="16"/>
                      </a:lnTo>
                      <a:lnTo>
                        <a:pt x="185" y="5"/>
                      </a:lnTo>
                      <a:close/>
                    </a:path>
                  </a:pathLst>
                </a:custGeom>
                <a:solidFill>
                  <a:srgbClr val="000000"/>
                </a:solidFill>
                <a:ln w="9525">
                  <a:noFill/>
                  <a:round/>
                  <a:headEnd/>
                  <a:tailEnd/>
                </a:ln>
              </p:spPr>
              <p:txBody>
                <a:bodyPr>
                  <a:prstTxWarp prst="textNoShape">
                    <a:avLst/>
                  </a:prstTxWarp>
                </a:bodyPr>
                <a:lstStyle/>
                <a:p>
                  <a:endParaRPr lang="en-US"/>
                </a:p>
              </p:txBody>
            </p:sp>
            <p:sp>
              <p:nvSpPr>
                <p:cNvPr id="62842" name="Freeform 423"/>
                <p:cNvSpPr>
                  <a:spLocks/>
                </p:cNvSpPr>
                <p:nvPr/>
              </p:nvSpPr>
              <p:spPr bwMode="auto">
                <a:xfrm>
                  <a:off x="3348" y="4980"/>
                  <a:ext cx="39" cy="19"/>
                </a:xfrm>
                <a:custGeom>
                  <a:avLst/>
                  <a:gdLst>
                    <a:gd name="T0" fmla="*/ 0 w 155"/>
                    <a:gd name="T1" fmla="*/ 0 h 75"/>
                    <a:gd name="T2" fmla="*/ 0 w 155"/>
                    <a:gd name="T3" fmla="*/ 0 h 75"/>
                    <a:gd name="T4" fmla="*/ 0 w 155"/>
                    <a:gd name="T5" fmla="*/ 0 h 75"/>
                    <a:gd name="T6" fmla="*/ 0 w 155"/>
                    <a:gd name="T7" fmla="*/ 0 h 75"/>
                    <a:gd name="T8" fmla="*/ 0 w 155"/>
                    <a:gd name="T9" fmla="*/ 0 h 75"/>
                    <a:gd name="T10" fmla="*/ 0 w 155"/>
                    <a:gd name="T11" fmla="*/ 0 h 75"/>
                    <a:gd name="T12" fmla="*/ 0 w 155"/>
                    <a:gd name="T13" fmla="*/ 0 h 75"/>
                    <a:gd name="T14" fmla="*/ 0 w 155"/>
                    <a:gd name="T15" fmla="*/ 0 h 75"/>
                    <a:gd name="T16" fmla="*/ 0 w 155"/>
                    <a:gd name="T17" fmla="*/ 0 h 75"/>
                    <a:gd name="T18" fmla="*/ 0 w 155"/>
                    <a:gd name="T19" fmla="*/ 0 h 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5"/>
                    <a:gd name="T31" fmla="*/ 0 h 75"/>
                    <a:gd name="T32" fmla="*/ 155 w 155"/>
                    <a:gd name="T33" fmla="*/ 75 h 7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5" h="75">
                      <a:moveTo>
                        <a:pt x="150" y="64"/>
                      </a:moveTo>
                      <a:lnTo>
                        <a:pt x="139" y="43"/>
                      </a:lnTo>
                      <a:lnTo>
                        <a:pt x="9" y="0"/>
                      </a:lnTo>
                      <a:lnTo>
                        <a:pt x="0" y="32"/>
                      </a:lnTo>
                      <a:lnTo>
                        <a:pt x="129" y="75"/>
                      </a:lnTo>
                      <a:lnTo>
                        <a:pt x="118" y="54"/>
                      </a:lnTo>
                      <a:lnTo>
                        <a:pt x="150" y="64"/>
                      </a:lnTo>
                      <a:lnTo>
                        <a:pt x="155" y="49"/>
                      </a:lnTo>
                      <a:lnTo>
                        <a:pt x="139" y="43"/>
                      </a:lnTo>
                      <a:lnTo>
                        <a:pt x="150" y="64"/>
                      </a:lnTo>
                      <a:close/>
                    </a:path>
                  </a:pathLst>
                </a:custGeom>
                <a:solidFill>
                  <a:srgbClr val="000000"/>
                </a:solidFill>
                <a:ln w="9525">
                  <a:noFill/>
                  <a:round/>
                  <a:headEnd/>
                  <a:tailEnd/>
                </a:ln>
              </p:spPr>
              <p:txBody>
                <a:bodyPr>
                  <a:prstTxWarp prst="textNoShape">
                    <a:avLst/>
                  </a:prstTxWarp>
                </a:bodyPr>
                <a:lstStyle/>
                <a:p>
                  <a:endParaRPr lang="en-US"/>
                </a:p>
              </p:txBody>
            </p:sp>
            <p:sp>
              <p:nvSpPr>
                <p:cNvPr id="62843" name="Freeform 424"/>
                <p:cNvSpPr>
                  <a:spLocks/>
                </p:cNvSpPr>
                <p:nvPr/>
              </p:nvSpPr>
              <p:spPr bwMode="auto">
                <a:xfrm>
                  <a:off x="3355" y="4993"/>
                  <a:ext cx="30" cy="76"/>
                </a:xfrm>
                <a:custGeom>
                  <a:avLst/>
                  <a:gdLst>
                    <a:gd name="T0" fmla="*/ 0 w 123"/>
                    <a:gd name="T1" fmla="*/ 0 h 300"/>
                    <a:gd name="T2" fmla="*/ 0 w 123"/>
                    <a:gd name="T3" fmla="*/ 0 h 300"/>
                    <a:gd name="T4" fmla="*/ 0 w 123"/>
                    <a:gd name="T5" fmla="*/ 0 h 300"/>
                    <a:gd name="T6" fmla="*/ 0 w 123"/>
                    <a:gd name="T7" fmla="*/ 0 h 300"/>
                    <a:gd name="T8" fmla="*/ 0 w 123"/>
                    <a:gd name="T9" fmla="*/ 0 h 300"/>
                    <a:gd name="T10" fmla="*/ 0 w 123"/>
                    <a:gd name="T11" fmla="*/ 0 h 300"/>
                    <a:gd name="T12" fmla="*/ 0 w 123"/>
                    <a:gd name="T13" fmla="*/ 0 h 300"/>
                    <a:gd name="T14" fmla="*/ 0 w 123"/>
                    <a:gd name="T15" fmla="*/ 0 h 300"/>
                    <a:gd name="T16" fmla="*/ 0 w 123"/>
                    <a:gd name="T17" fmla="*/ 0 h 300"/>
                    <a:gd name="T18" fmla="*/ 0 w 123"/>
                    <a:gd name="T19" fmla="*/ 0 h 3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3"/>
                    <a:gd name="T31" fmla="*/ 0 h 300"/>
                    <a:gd name="T32" fmla="*/ 123 w 123"/>
                    <a:gd name="T33" fmla="*/ 300 h 3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3" h="300">
                      <a:moveTo>
                        <a:pt x="26" y="300"/>
                      </a:moveTo>
                      <a:lnTo>
                        <a:pt x="31" y="294"/>
                      </a:lnTo>
                      <a:lnTo>
                        <a:pt x="123" y="10"/>
                      </a:lnTo>
                      <a:lnTo>
                        <a:pt x="91" y="0"/>
                      </a:lnTo>
                      <a:lnTo>
                        <a:pt x="0" y="284"/>
                      </a:lnTo>
                      <a:lnTo>
                        <a:pt x="4" y="278"/>
                      </a:lnTo>
                      <a:lnTo>
                        <a:pt x="26" y="300"/>
                      </a:lnTo>
                      <a:lnTo>
                        <a:pt x="30" y="298"/>
                      </a:lnTo>
                      <a:lnTo>
                        <a:pt x="31" y="294"/>
                      </a:lnTo>
                      <a:lnTo>
                        <a:pt x="26" y="300"/>
                      </a:lnTo>
                      <a:close/>
                    </a:path>
                  </a:pathLst>
                </a:custGeom>
                <a:solidFill>
                  <a:srgbClr val="000000"/>
                </a:solidFill>
                <a:ln w="9525">
                  <a:noFill/>
                  <a:round/>
                  <a:headEnd/>
                  <a:tailEnd/>
                </a:ln>
              </p:spPr>
              <p:txBody>
                <a:bodyPr>
                  <a:prstTxWarp prst="textNoShape">
                    <a:avLst/>
                  </a:prstTxWarp>
                </a:bodyPr>
                <a:lstStyle/>
                <a:p>
                  <a:endParaRPr lang="en-US"/>
                </a:p>
              </p:txBody>
            </p:sp>
            <p:sp>
              <p:nvSpPr>
                <p:cNvPr id="62844" name="Freeform 425"/>
                <p:cNvSpPr>
                  <a:spLocks/>
                </p:cNvSpPr>
                <p:nvPr/>
              </p:nvSpPr>
              <p:spPr bwMode="auto">
                <a:xfrm>
                  <a:off x="3299" y="5063"/>
                  <a:ext cx="62" cy="67"/>
                </a:xfrm>
                <a:custGeom>
                  <a:avLst/>
                  <a:gdLst>
                    <a:gd name="T0" fmla="*/ 0 w 248"/>
                    <a:gd name="T1" fmla="*/ 0 h 268"/>
                    <a:gd name="T2" fmla="*/ 0 w 248"/>
                    <a:gd name="T3" fmla="*/ 0 h 268"/>
                    <a:gd name="T4" fmla="*/ 0 w 248"/>
                    <a:gd name="T5" fmla="*/ 0 h 268"/>
                    <a:gd name="T6" fmla="*/ 0 w 248"/>
                    <a:gd name="T7" fmla="*/ 0 h 268"/>
                    <a:gd name="T8" fmla="*/ 0 w 248"/>
                    <a:gd name="T9" fmla="*/ 0 h 268"/>
                    <a:gd name="T10" fmla="*/ 0 w 248"/>
                    <a:gd name="T11" fmla="*/ 0 h 268"/>
                    <a:gd name="T12" fmla="*/ 0 w 248"/>
                    <a:gd name="T13" fmla="*/ 0 h 268"/>
                    <a:gd name="T14" fmla="*/ 0 w 248"/>
                    <a:gd name="T15" fmla="*/ 0 h 268"/>
                    <a:gd name="T16" fmla="*/ 0 w 248"/>
                    <a:gd name="T17" fmla="*/ 0 h 268"/>
                    <a:gd name="T18" fmla="*/ 0 w 248"/>
                    <a:gd name="T19" fmla="*/ 0 h 2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8"/>
                    <a:gd name="T31" fmla="*/ 0 h 268"/>
                    <a:gd name="T32" fmla="*/ 248 w 248"/>
                    <a:gd name="T33" fmla="*/ 268 h 2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8" h="268">
                      <a:moveTo>
                        <a:pt x="19" y="205"/>
                      </a:moveTo>
                      <a:lnTo>
                        <a:pt x="46" y="221"/>
                      </a:lnTo>
                      <a:lnTo>
                        <a:pt x="248" y="22"/>
                      </a:lnTo>
                      <a:lnTo>
                        <a:pt x="226" y="0"/>
                      </a:lnTo>
                      <a:lnTo>
                        <a:pt x="24" y="199"/>
                      </a:lnTo>
                      <a:lnTo>
                        <a:pt x="50" y="215"/>
                      </a:lnTo>
                      <a:lnTo>
                        <a:pt x="19" y="205"/>
                      </a:lnTo>
                      <a:lnTo>
                        <a:pt x="0" y="268"/>
                      </a:lnTo>
                      <a:lnTo>
                        <a:pt x="46" y="221"/>
                      </a:lnTo>
                      <a:lnTo>
                        <a:pt x="19" y="205"/>
                      </a:lnTo>
                      <a:close/>
                    </a:path>
                  </a:pathLst>
                </a:custGeom>
                <a:solidFill>
                  <a:srgbClr val="000000"/>
                </a:solidFill>
                <a:ln w="9525">
                  <a:noFill/>
                  <a:round/>
                  <a:headEnd/>
                  <a:tailEnd/>
                </a:ln>
              </p:spPr>
              <p:txBody>
                <a:bodyPr>
                  <a:prstTxWarp prst="textNoShape">
                    <a:avLst/>
                  </a:prstTxWarp>
                </a:bodyPr>
                <a:lstStyle/>
                <a:p>
                  <a:endParaRPr lang="en-US"/>
                </a:p>
              </p:txBody>
            </p:sp>
            <p:sp>
              <p:nvSpPr>
                <p:cNvPr id="62845" name="Freeform 426"/>
                <p:cNvSpPr>
                  <a:spLocks/>
                </p:cNvSpPr>
                <p:nvPr/>
              </p:nvSpPr>
              <p:spPr bwMode="auto">
                <a:xfrm>
                  <a:off x="3295" y="4872"/>
                  <a:ext cx="175" cy="148"/>
                </a:xfrm>
                <a:custGeom>
                  <a:avLst/>
                  <a:gdLst>
                    <a:gd name="T0" fmla="*/ 0 w 700"/>
                    <a:gd name="T1" fmla="*/ 0 h 591"/>
                    <a:gd name="T2" fmla="*/ 0 w 700"/>
                    <a:gd name="T3" fmla="*/ 0 h 591"/>
                    <a:gd name="T4" fmla="*/ 0 w 700"/>
                    <a:gd name="T5" fmla="*/ 0 h 591"/>
                    <a:gd name="T6" fmla="*/ 0 w 700"/>
                    <a:gd name="T7" fmla="*/ 0 h 591"/>
                    <a:gd name="T8" fmla="*/ 0 w 700"/>
                    <a:gd name="T9" fmla="*/ 0 h 591"/>
                    <a:gd name="T10" fmla="*/ 0 60000 65536"/>
                    <a:gd name="T11" fmla="*/ 0 60000 65536"/>
                    <a:gd name="T12" fmla="*/ 0 60000 65536"/>
                    <a:gd name="T13" fmla="*/ 0 60000 65536"/>
                    <a:gd name="T14" fmla="*/ 0 60000 65536"/>
                    <a:gd name="T15" fmla="*/ 0 w 700"/>
                    <a:gd name="T16" fmla="*/ 0 h 591"/>
                    <a:gd name="T17" fmla="*/ 700 w 700"/>
                    <a:gd name="T18" fmla="*/ 591 h 591"/>
                  </a:gdLst>
                  <a:ahLst/>
                  <a:cxnLst>
                    <a:cxn ang="T10">
                      <a:pos x="T0" y="T1"/>
                    </a:cxn>
                    <a:cxn ang="T11">
                      <a:pos x="T2" y="T3"/>
                    </a:cxn>
                    <a:cxn ang="T12">
                      <a:pos x="T4" y="T5"/>
                    </a:cxn>
                    <a:cxn ang="T13">
                      <a:pos x="T6" y="T7"/>
                    </a:cxn>
                    <a:cxn ang="T14">
                      <a:pos x="T8" y="T9"/>
                    </a:cxn>
                  </a:cxnLst>
                  <a:rect l="T15" t="T16" r="T17" b="T18"/>
                  <a:pathLst>
                    <a:path w="700" h="591">
                      <a:moveTo>
                        <a:pt x="138" y="0"/>
                      </a:moveTo>
                      <a:lnTo>
                        <a:pt x="700" y="193"/>
                      </a:lnTo>
                      <a:lnTo>
                        <a:pt x="562" y="591"/>
                      </a:lnTo>
                      <a:lnTo>
                        <a:pt x="0" y="398"/>
                      </a:lnTo>
                      <a:lnTo>
                        <a:pt x="138" y="0"/>
                      </a:lnTo>
                      <a:close/>
                    </a:path>
                  </a:pathLst>
                </a:custGeom>
                <a:solidFill>
                  <a:srgbClr val="FFFF00"/>
                </a:solidFill>
                <a:ln w="9525">
                  <a:noFill/>
                  <a:round/>
                  <a:headEnd/>
                  <a:tailEnd/>
                </a:ln>
              </p:spPr>
              <p:txBody>
                <a:bodyPr>
                  <a:prstTxWarp prst="textNoShape">
                    <a:avLst/>
                  </a:prstTxWarp>
                </a:bodyPr>
                <a:lstStyle/>
                <a:p>
                  <a:endParaRPr lang="en-US"/>
                </a:p>
              </p:txBody>
            </p:sp>
            <p:sp>
              <p:nvSpPr>
                <p:cNvPr id="62846" name="Freeform 427"/>
                <p:cNvSpPr>
                  <a:spLocks/>
                </p:cNvSpPr>
                <p:nvPr/>
              </p:nvSpPr>
              <p:spPr bwMode="auto">
                <a:xfrm>
                  <a:off x="3328" y="4868"/>
                  <a:ext cx="147" cy="56"/>
                </a:xfrm>
                <a:custGeom>
                  <a:avLst/>
                  <a:gdLst>
                    <a:gd name="T0" fmla="*/ 0 w 588"/>
                    <a:gd name="T1" fmla="*/ 0 h 224"/>
                    <a:gd name="T2" fmla="*/ 0 w 588"/>
                    <a:gd name="T3" fmla="*/ 0 h 224"/>
                    <a:gd name="T4" fmla="*/ 0 w 588"/>
                    <a:gd name="T5" fmla="*/ 0 h 224"/>
                    <a:gd name="T6" fmla="*/ 0 w 588"/>
                    <a:gd name="T7" fmla="*/ 0 h 224"/>
                    <a:gd name="T8" fmla="*/ 0 w 588"/>
                    <a:gd name="T9" fmla="*/ 0 h 224"/>
                    <a:gd name="T10" fmla="*/ 0 w 588"/>
                    <a:gd name="T11" fmla="*/ 0 h 224"/>
                    <a:gd name="T12" fmla="*/ 0 w 588"/>
                    <a:gd name="T13" fmla="*/ 0 h 224"/>
                    <a:gd name="T14" fmla="*/ 0 w 588"/>
                    <a:gd name="T15" fmla="*/ 0 h 224"/>
                    <a:gd name="T16" fmla="*/ 0 w 588"/>
                    <a:gd name="T17" fmla="*/ 0 h 224"/>
                    <a:gd name="T18" fmla="*/ 0 w 588"/>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88"/>
                    <a:gd name="T31" fmla="*/ 0 h 224"/>
                    <a:gd name="T32" fmla="*/ 588 w 588"/>
                    <a:gd name="T33" fmla="*/ 224 h 2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88" h="224">
                      <a:moveTo>
                        <a:pt x="583" y="213"/>
                      </a:moveTo>
                      <a:lnTo>
                        <a:pt x="572" y="193"/>
                      </a:lnTo>
                      <a:lnTo>
                        <a:pt x="10" y="0"/>
                      </a:lnTo>
                      <a:lnTo>
                        <a:pt x="0" y="31"/>
                      </a:lnTo>
                      <a:lnTo>
                        <a:pt x="562" y="224"/>
                      </a:lnTo>
                      <a:lnTo>
                        <a:pt x="551" y="204"/>
                      </a:lnTo>
                      <a:lnTo>
                        <a:pt x="583" y="213"/>
                      </a:lnTo>
                      <a:lnTo>
                        <a:pt x="588" y="199"/>
                      </a:lnTo>
                      <a:lnTo>
                        <a:pt x="572" y="193"/>
                      </a:lnTo>
                      <a:lnTo>
                        <a:pt x="583" y="213"/>
                      </a:lnTo>
                      <a:close/>
                    </a:path>
                  </a:pathLst>
                </a:custGeom>
                <a:solidFill>
                  <a:srgbClr val="000000"/>
                </a:solidFill>
                <a:ln w="9525">
                  <a:noFill/>
                  <a:round/>
                  <a:headEnd/>
                  <a:tailEnd/>
                </a:ln>
              </p:spPr>
              <p:txBody>
                <a:bodyPr>
                  <a:prstTxWarp prst="textNoShape">
                    <a:avLst/>
                  </a:prstTxWarp>
                </a:bodyPr>
                <a:lstStyle/>
                <a:p>
                  <a:endParaRPr lang="en-US"/>
                </a:p>
              </p:txBody>
            </p:sp>
            <p:sp>
              <p:nvSpPr>
                <p:cNvPr id="62847" name="Freeform 428"/>
                <p:cNvSpPr>
                  <a:spLocks/>
                </p:cNvSpPr>
                <p:nvPr/>
              </p:nvSpPr>
              <p:spPr bwMode="auto">
                <a:xfrm>
                  <a:off x="3431" y="4919"/>
                  <a:ext cx="43" cy="106"/>
                </a:xfrm>
                <a:custGeom>
                  <a:avLst/>
                  <a:gdLst>
                    <a:gd name="T0" fmla="*/ 0 w 170"/>
                    <a:gd name="T1" fmla="*/ 0 h 424"/>
                    <a:gd name="T2" fmla="*/ 0 w 170"/>
                    <a:gd name="T3" fmla="*/ 0 h 424"/>
                    <a:gd name="T4" fmla="*/ 0 w 170"/>
                    <a:gd name="T5" fmla="*/ 0 h 424"/>
                    <a:gd name="T6" fmla="*/ 0 w 170"/>
                    <a:gd name="T7" fmla="*/ 0 h 424"/>
                    <a:gd name="T8" fmla="*/ 0 w 170"/>
                    <a:gd name="T9" fmla="*/ 0 h 424"/>
                    <a:gd name="T10" fmla="*/ 0 w 170"/>
                    <a:gd name="T11" fmla="*/ 0 h 424"/>
                    <a:gd name="T12" fmla="*/ 0 w 170"/>
                    <a:gd name="T13" fmla="*/ 0 h 424"/>
                    <a:gd name="T14" fmla="*/ 0 w 170"/>
                    <a:gd name="T15" fmla="*/ 0 h 424"/>
                    <a:gd name="T16" fmla="*/ 0 w 170"/>
                    <a:gd name="T17" fmla="*/ 0 h 424"/>
                    <a:gd name="T18" fmla="*/ 0 w 170"/>
                    <a:gd name="T19" fmla="*/ 0 h 4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0"/>
                    <a:gd name="T31" fmla="*/ 0 h 424"/>
                    <a:gd name="T32" fmla="*/ 170 w 170"/>
                    <a:gd name="T33" fmla="*/ 424 h 4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0" h="424">
                      <a:moveTo>
                        <a:pt x="11" y="419"/>
                      </a:moveTo>
                      <a:lnTo>
                        <a:pt x="32" y="408"/>
                      </a:lnTo>
                      <a:lnTo>
                        <a:pt x="170" y="9"/>
                      </a:lnTo>
                      <a:lnTo>
                        <a:pt x="138" y="0"/>
                      </a:lnTo>
                      <a:lnTo>
                        <a:pt x="0" y="398"/>
                      </a:lnTo>
                      <a:lnTo>
                        <a:pt x="21" y="387"/>
                      </a:lnTo>
                      <a:lnTo>
                        <a:pt x="11" y="419"/>
                      </a:lnTo>
                      <a:lnTo>
                        <a:pt x="26" y="424"/>
                      </a:lnTo>
                      <a:lnTo>
                        <a:pt x="32" y="408"/>
                      </a:lnTo>
                      <a:lnTo>
                        <a:pt x="11" y="419"/>
                      </a:lnTo>
                      <a:close/>
                    </a:path>
                  </a:pathLst>
                </a:custGeom>
                <a:solidFill>
                  <a:srgbClr val="000000"/>
                </a:solidFill>
                <a:ln w="9525">
                  <a:noFill/>
                  <a:round/>
                  <a:headEnd/>
                  <a:tailEnd/>
                </a:ln>
              </p:spPr>
              <p:txBody>
                <a:bodyPr>
                  <a:prstTxWarp prst="textNoShape">
                    <a:avLst/>
                  </a:prstTxWarp>
                </a:bodyPr>
                <a:lstStyle/>
                <a:p>
                  <a:endParaRPr lang="en-US"/>
                </a:p>
              </p:txBody>
            </p:sp>
            <p:sp>
              <p:nvSpPr>
                <p:cNvPr id="62848" name="Freeform 429"/>
                <p:cNvSpPr>
                  <a:spLocks/>
                </p:cNvSpPr>
                <p:nvPr/>
              </p:nvSpPr>
              <p:spPr bwMode="auto">
                <a:xfrm>
                  <a:off x="3290" y="4967"/>
                  <a:ext cx="147" cy="57"/>
                </a:xfrm>
                <a:custGeom>
                  <a:avLst/>
                  <a:gdLst>
                    <a:gd name="T0" fmla="*/ 0 w 588"/>
                    <a:gd name="T1" fmla="*/ 0 h 225"/>
                    <a:gd name="T2" fmla="*/ 0 w 588"/>
                    <a:gd name="T3" fmla="*/ 0 h 225"/>
                    <a:gd name="T4" fmla="*/ 0 w 588"/>
                    <a:gd name="T5" fmla="*/ 0 h 225"/>
                    <a:gd name="T6" fmla="*/ 0 w 588"/>
                    <a:gd name="T7" fmla="*/ 0 h 225"/>
                    <a:gd name="T8" fmla="*/ 0 w 588"/>
                    <a:gd name="T9" fmla="*/ 0 h 225"/>
                    <a:gd name="T10" fmla="*/ 0 w 588"/>
                    <a:gd name="T11" fmla="*/ 0 h 225"/>
                    <a:gd name="T12" fmla="*/ 0 w 588"/>
                    <a:gd name="T13" fmla="*/ 0 h 225"/>
                    <a:gd name="T14" fmla="*/ 0 w 588"/>
                    <a:gd name="T15" fmla="*/ 0 h 225"/>
                    <a:gd name="T16" fmla="*/ 0 w 588"/>
                    <a:gd name="T17" fmla="*/ 0 h 225"/>
                    <a:gd name="T18" fmla="*/ 0 w 588"/>
                    <a:gd name="T19" fmla="*/ 0 h 2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88"/>
                    <a:gd name="T31" fmla="*/ 0 h 225"/>
                    <a:gd name="T32" fmla="*/ 588 w 588"/>
                    <a:gd name="T33" fmla="*/ 225 h 2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88" h="225">
                      <a:moveTo>
                        <a:pt x="5" y="11"/>
                      </a:moveTo>
                      <a:lnTo>
                        <a:pt x="16" y="32"/>
                      </a:lnTo>
                      <a:lnTo>
                        <a:pt x="578" y="225"/>
                      </a:lnTo>
                      <a:lnTo>
                        <a:pt x="588" y="193"/>
                      </a:lnTo>
                      <a:lnTo>
                        <a:pt x="26" y="0"/>
                      </a:lnTo>
                      <a:lnTo>
                        <a:pt x="37" y="21"/>
                      </a:lnTo>
                      <a:lnTo>
                        <a:pt x="5" y="11"/>
                      </a:lnTo>
                      <a:lnTo>
                        <a:pt x="0" y="26"/>
                      </a:lnTo>
                      <a:lnTo>
                        <a:pt x="16" y="32"/>
                      </a:lnTo>
                      <a:lnTo>
                        <a:pt x="5" y="11"/>
                      </a:lnTo>
                      <a:close/>
                    </a:path>
                  </a:pathLst>
                </a:custGeom>
                <a:solidFill>
                  <a:srgbClr val="000000"/>
                </a:solidFill>
                <a:ln w="9525">
                  <a:noFill/>
                  <a:round/>
                  <a:headEnd/>
                  <a:tailEnd/>
                </a:ln>
              </p:spPr>
              <p:txBody>
                <a:bodyPr>
                  <a:prstTxWarp prst="textNoShape">
                    <a:avLst/>
                  </a:prstTxWarp>
                </a:bodyPr>
                <a:lstStyle/>
                <a:p>
                  <a:endParaRPr lang="en-US"/>
                </a:p>
              </p:txBody>
            </p:sp>
            <p:sp>
              <p:nvSpPr>
                <p:cNvPr id="62849" name="Freeform 430"/>
                <p:cNvSpPr>
                  <a:spLocks/>
                </p:cNvSpPr>
                <p:nvPr/>
              </p:nvSpPr>
              <p:spPr bwMode="auto">
                <a:xfrm>
                  <a:off x="3291" y="4867"/>
                  <a:ext cx="42" cy="106"/>
                </a:xfrm>
                <a:custGeom>
                  <a:avLst/>
                  <a:gdLst>
                    <a:gd name="T0" fmla="*/ 0 w 170"/>
                    <a:gd name="T1" fmla="*/ 0 h 424"/>
                    <a:gd name="T2" fmla="*/ 0 w 170"/>
                    <a:gd name="T3" fmla="*/ 0 h 424"/>
                    <a:gd name="T4" fmla="*/ 0 w 170"/>
                    <a:gd name="T5" fmla="*/ 0 h 424"/>
                    <a:gd name="T6" fmla="*/ 0 w 170"/>
                    <a:gd name="T7" fmla="*/ 0 h 424"/>
                    <a:gd name="T8" fmla="*/ 0 w 170"/>
                    <a:gd name="T9" fmla="*/ 0 h 424"/>
                    <a:gd name="T10" fmla="*/ 0 w 170"/>
                    <a:gd name="T11" fmla="*/ 0 h 424"/>
                    <a:gd name="T12" fmla="*/ 0 w 170"/>
                    <a:gd name="T13" fmla="*/ 0 h 424"/>
                    <a:gd name="T14" fmla="*/ 0 w 170"/>
                    <a:gd name="T15" fmla="*/ 0 h 424"/>
                    <a:gd name="T16" fmla="*/ 0 w 170"/>
                    <a:gd name="T17" fmla="*/ 0 h 424"/>
                    <a:gd name="T18" fmla="*/ 0 w 170"/>
                    <a:gd name="T19" fmla="*/ 0 h 4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0"/>
                    <a:gd name="T31" fmla="*/ 0 h 424"/>
                    <a:gd name="T32" fmla="*/ 170 w 170"/>
                    <a:gd name="T33" fmla="*/ 424 h 4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0" h="424">
                      <a:moveTo>
                        <a:pt x="159" y="5"/>
                      </a:moveTo>
                      <a:lnTo>
                        <a:pt x="138" y="16"/>
                      </a:lnTo>
                      <a:lnTo>
                        <a:pt x="0" y="414"/>
                      </a:lnTo>
                      <a:lnTo>
                        <a:pt x="32" y="424"/>
                      </a:lnTo>
                      <a:lnTo>
                        <a:pt x="170" y="25"/>
                      </a:lnTo>
                      <a:lnTo>
                        <a:pt x="149" y="36"/>
                      </a:lnTo>
                      <a:lnTo>
                        <a:pt x="159" y="5"/>
                      </a:lnTo>
                      <a:lnTo>
                        <a:pt x="144" y="0"/>
                      </a:lnTo>
                      <a:lnTo>
                        <a:pt x="138" y="16"/>
                      </a:lnTo>
                      <a:lnTo>
                        <a:pt x="159" y="5"/>
                      </a:lnTo>
                      <a:close/>
                    </a:path>
                  </a:pathLst>
                </a:custGeom>
                <a:solidFill>
                  <a:srgbClr val="000000"/>
                </a:solidFill>
                <a:ln w="9525">
                  <a:noFill/>
                  <a:round/>
                  <a:headEnd/>
                  <a:tailEnd/>
                </a:ln>
              </p:spPr>
              <p:txBody>
                <a:bodyPr>
                  <a:prstTxWarp prst="textNoShape">
                    <a:avLst/>
                  </a:prstTxWarp>
                </a:bodyPr>
                <a:lstStyle/>
                <a:p>
                  <a:endParaRPr lang="en-US"/>
                </a:p>
              </p:txBody>
            </p:sp>
            <p:sp>
              <p:nvSpPr>
                <p:cNvPr id="62850" name="Freeform 431"/>
                <p:cNvSpPr>
                  <a:spLocks/>
                </p:cNvSpPr>
                <p:nvPr/>
              </p:nvSpPr>
              <p:spPr bwMode="auto">
                <a:xfrm>
                  <a:off x="3384" y="4807"/>
                  <a:ext cx="176" cy="150"/>
                </a:xfrm>
                <a:custGeom>
                  <a:avLst/>
                  <a:gdLst>
                    <a:gd name="T0" fmla="*/ 0 w 704"/>
                    <a:gd name="T1" fmla="*/ 0 h 599"/>
                    <a:gd name="T2" fmla="*/ 0 w 704"/>
                    <a:gd name="T3" fmla="*/ 0 h 599"/>
                    <a:gd name="T4" fmla="*/ 0 w 704"/>
                    <a:gd name="T5" fmla="*/ 0 h 599"/>
                    <a:gd name="T6" fmla="*/ 0 w 704"/>
                    <a:gd name="T7" fmla="*/ 0 h 599"/>
                    <a:gd name="T8" fmla="*/ 0 w 704"/>
                    <a:gd name="T9" fmla="*/ 0 h 599"/>
                    <a:gd name="T10" fmla="*/ 0 60000 65536"/>
                    <a:gd name="T11" fmla="*/ 0 60000 65536"/>
                    <a:gd name="T12" fmla="*/ 0 60000 65536"/>
                    <a:gd name="T13" fmla="*/ 0 60000 65536"/>
                    <a:gd name="T14" fmla="*/ 0 60000 65536"/>
                    <a:gd name="T15" fmla="*/ 0 w 704"/>
                    <a:gd name="T16" fmla="*/ 0 h 599"/>
                    <a:gd name="T17" fmla="*/ 704 w 704"/>
                    <a:gd name="T18" fmla="*/ 599 h 599"/>
                  </a:gdLst>
                  <a:ahLst/>
                  <a:cxnLst>
                    <a:cxn ang="T10">
                      <a:pos x="T0" y="T1"/>
                    </a:cxn>
                    <a:cxn ang="T11">
                      <a:pos x="T2" y="T3"/>
                    </a:cxn>
                    <a:cxn ang="T12">
                      <a:pos x="T4" y="T5"/>
                    </a:cxn>
                    <a:cxn ang="T13">
                      <a:pos x="T6" y="T7"/>
                    </a:cxn>
                    <a:cxn ang="T14">
                      <a:pos x="T8" y="T9"/>
                    </a:cxn>
                  </a:cxnLst>
                  <a:rect l="T15" t="T16" r="T17" b="T18"/>
                  <a:pathLst>
                    <a:path w="704" h="599">
                      <a:moveTo>
                        <a:pt x="0" y="202"/>
                      </a:moveTo>
                      <a:lnTo>
                        <a:pt x="558" y="0"/>
                      </a:lnTo>
                      <a:lnTo>
                        <a:pt x="704" y="398"/>
                      </a:lnTo>
                      <a:lnTo>
                        <a:pt x="145" y="599"/>
                      </a:lnTo>
                      <a:lnTo>
                        <a:pt x="0" y="202"/>
                      </a:lnTo>
                      <a:close/>
                    </a:path>
                  </a:pathLst>
                </a:custGeom>
                <a:solidFill>
                  <a:srgbClr val="00FFFF"/>
                </a:solidFill>
                <a:ln w="9525">
                  <a:noFill/>
                  <a:round/>
                  <a:headEnd/>
                  <a:tailEnd/>
                </a:ln>
              </p:spPr>
              <p:txBody>
                <a:bodyPr>
                  <a:prstTxWarp prst="textNoShape">
                    <a:avLst/>
                  </a:prstTxWarp>
                </a:bodyPr>
                <a:lstStyle/>
                <a:p>
                  <a:endParaRPr lang="en-US"/>
                </a:p>
              </p:txBody>
            </p:sp>
            <p:sp>
              <p:nvSpPr>
                <p:cNvPr id="62851" name="Freeform 432"/>
                <p:cNvSpPr>
                  <a:spLocks/>
                </p:cNvSpPr>
                <p:nvPr/>
              </p:nvSpPr>
              <p:spPr bwMode="auto">
                <a:xfrm>
                  <a:off x="3383" y="4802"/>
                  <a:ext cx="145" cy="60"/>
                </a:xfrm>
                <a:custGeom>
                  <a:avLst/>
                  <a:gdLst>
                    <a:gd name="T0" fmla="*/ 0 w 579"/>
                    <a:gd name="T1" fmla="*/ 0 h 239"/>
                    <a:gd name="T2" fmla="*/ 0 w 579"/>
                    <a:gd name="T3" fmla="*/ 0 h 239"/>
                    <a:gd name="T4" fmla="*/ 0 w 579"/>
                    <a:gd name="T5" fmla="*/ 0 h 239"/>
                    <a:gd name="T6" fmla="*/ 0 w 579"/>
                    <a:gd name="T7" fmla="*/ 0 h 239"/>
                    <a:gd name="T8" fmla="*/ 0 w 579"/>
                    <a:gd name="T9" fmla="*/ 0 h 239"/>
                    <a:gd name="T10" fmla="*/ 0 w 579"/>
                    <a:gd name="T11" fmla="*/ 0 h 239"/>
                    <a:gd name="T12" fmla="*/ 0 w 579"/>
                    <a:gd name="T13" fmla="*/ 0 h 239"/>
                    <a:gd name="T14" fmla="*/ 0 w 579"/>
                    <a:gd name="T15" fmla="*/ 0 h 239"/>
                    <a:gd name="T16" fmla="*/ 0 w 579"/>
                    <a:gd name="T17" fmla="*/ 0 h 239"/>
                    <a:gd name="T18" fmla="*/ 0 w 579"/>
                    <a:gd name="T19" fmla="*/ 0 h 2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9"/>
                    <a:gd name="T31" fmla="*/ 0 h 239"/>
                    <a:gd name="T32" fmla="*/ 579 w 579"/>
                    <a:gd name="T33" fmla="*/ 239 h 2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9" h="239">
                      <a:moveTo>
                        <a:pt x="579" y="16"/>
                      </a:moveTo>
                      <a:lnTo>
                        <a:pt x="558" y="5"/>
                      </a:lnTo>
                      <a:lnTo>
                        <a:pt x="0" y="207"/>
                      </a:lnTo>
                      <a:lnTo>
                        <a:pt x="10" y="239"/>
                      </a:lnTo>
                      <a:lnTo>
                        <a:pt x="568" y="36"/>
                      </a:lnTo>
                      <a:lnTo>
                        <a:pt x="547" y="25"/>
                      </a:lnTo>
                      <a:lnTo>
                        <a:pt x="579" y="16"/>
                      </a:lnTo>
                      <a:lnTo>
                        <a:pt x="573" y="0"/>
                      </a:lnTo>
                      <a:lnTo>
                        <a:pt x="558" y="5"/>
                      </a:lnTo>
                      <a:lnTo>
                        <a:pt x="579" y="16"/>
                      </a:lnTo>
                      <a:close/>
                    </a:path>
                  </a:pathLst>
                </a:custGeom>
                <a:solidFill>
                  <a:srgbClr val="000000"/>
                </a:solidFill>
                <a:ln w="9525">
                  <a:noFill/>
                  <a:round/>
                  <a:headEnd/>
                  <a:tailEnd/>
                </a:ln>
              </p:spPr>
              <p:txBody>
                <a:bodyPr>
                  <a:prstTxWarp prst="textNoShape">
                    <a:avLst/>
                  </a:prstTxWarp>
                </a:bodyPr>
                <a:lstStyle/>
                <a:p>
                  <a:endParaRPr lang="en-US"/>
                </a:p>
              </p:txBody>
            </p:sp>
            <p:sp>
              <p:nvSpPr>
                <p:cNvPr id="62852" name="Freeform 433"/>
                <p:cNvSpPr>
                  <a:spLocks/>
                </p:cNvSpPr>
                <p:nvPr/>
              </p:nvSpPr>
              <p:spPr bwMode="auto">
                <a:xfrm>
                  <a:off x="3520" y="4806"/>
                  <a:ext cx="45" cy="105"/>
                </a:xfrm>
                <a:custGeom>
                  <a:avLst/>
                  <a:gdLst>
                    <a:gd name="T0" fmla="*/ 0 w 182"/>
                    <a:gd name="T1" fmla="*/ 0 h 419"/>
                    <a:gd name="T2" fmla="*/ 0 w 182"/>
                    <a:gd name="T3" fmla="*/ 0 h 419"/>
                    <a:gd name="T4" fmla="*/ 0 w 182"/>
                    <a:gd name="T5" fmla="*/ 0 h 419"/>
                    <a:gd name="T6" fmla="*/ 0 w 182"/>
                    <a:gd name="T7" fmla="*/ 0 h 419"/>
                    <a:gd name="T8" fmla="*/ 0 w 182"/>
                    <a:gd name="T9" fmla="*/ 0 h 419"/>
                    <a:gd name="T10" fmla="*/ 0 w 182"/>
                    <a:gd name="T11" fmla="*/ 0 h 419"/>
                    <a:gd name="T12" fmla="*/ 0 w 182"/>
                    <a:gd name="T13" fmla="*/ 0 h 419"/>
                    <a:gd name="T14" fmla="*/ 0 w 182"/>
                    <a:gd name="T15" fmla="*/ 0 h 419"/>
                    <a:gd name="T16" fmla="*/ 0 w 182"/>
                    <a:gd name="T17" fmla="*/ 0 h 419"/>
                    <a:gd name="T18" fmla="*/ 0 w 182"/>
                    <a:gd name="T19" fmla="*/ 0 h 4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2"/>
                    <a:gd name="T31" fmla="*/ 0 h 419"/>
                    <a:gd name="T32" fmla="*/ 182 w 182"/>
                    <a:gd name="T33" fmla="*/ 419 h 4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2" h="419">
                      <a:moveTo>
                        <a:pt x="167" y="419"/>
                      </a:moveTo>
                      <a:lnTo>
                        <a:pt x="178" y="398"/>
                      </a:lnTo>
                      <a:lnTo>
                        <a:pt x="32" y="0"/>
                      </a:lnTo>
                      <a:lnTo>
                        <a:pt x="0" y="9"/>
                      </a:lnTo>
                      <a:lnTo>
                        <a:pt x="146" y="408"/>
                      </a:lnTo>
                      <a:lnTo>
                        <a:pt x="157" y="387"/>
                      </a:lnTo>
                      <a:lnTo>
                        <a:pt x="167" y="419"/>
                      </a:lnTo>
                      <a:lnTo>
                        <a:pt x="182" y="413"/>
                      </a:lnTo>
                      <a:lnTo>
                        <a:pt x="178" y="398"/>
                      </a:lnTo>
                      <a:lnTo>
                        <a:pt x="167" y="419"/>
                      </a:lnTo>
                      <a:close/>
                    </a:path>
                  </a:pathLst>
                </a:custGeom>
                <a:solidFill>
                  <a:srgbClr val="000000"/>
                </a:solidFill>
                <a:ln w="9525">
                  <a:noFill/>
                  <a:round/>
                  <a:headEnd/>
                  <a:tailEnd/>
                </a:ln>
              </p:spPr>
              <p:txBody>
                <a:bodyPr>
                  <a:prstTxWarp prst="textNoShape">
                    <a:avLst/>
                  </a:prstTxWarp>
                </a:bodyPr>
                <a:lstStyle/>
                <a:p>
                  <a:endParaRPr lang="en-US"/>
                </a:p>
              </p:txBody>
            </p:sp>
            <p:sp>
              <p:nvSpPr>
                <p:cNvPr id="62853" name="Freeform 434"/>
                <p:cNvSpPr>
                  <a:spLocks/>
                </p:cNvSpPr>
                <p:nvPr/>
              </p:nvSpPr>
              <p:spPr bwMode="auto">
                <a:xfrm>
                  <a:off x="3416" y="4903"/>
                  <a:ext cx="145" cy="59"/>
                </a:xfrm>
                <a:custGeom>
                  <a:avLst/>
                  <a:gdLst>
                    <a:gd name="T0" fmla="*/ 0 w 580"/>
                    <a:gd name="T1" fmla="*/ 0 h 238"/>
                    <a:gd name="T2" fmla="*/ 0 w 580"/>
                    <a:gd name="T3" fmla="*/ 0 h 238"/>
                    <a:gd name="T4" fmla="*/ 0 w 580"/>
                    <a:gd name="T5" fmla="*/ 0 h 238"/>
                    <a:gd name="T6" fmla="*/ 0 w 580"/>
                    <a:gd name="T7" fmla="*/ 0 h 238"/>
                    <a:gd name="T8" fmla="*/ 0 w 580"/>
                    <a:gd name="T9" fmla="*/ 0 h 238"/>
                    <a:gd name="T10" fmla="*/ 0 w 580"/>
                    <a:gd name="T11" fmla="*/ 0 h 238"/>
                    <a:gd name="T12" fmla="*/ 0 w 580"/>
                    <a:gd name="T13" fmla="*/ 0 h 238"/>
                    <a:gd name="T14" fmla="*/ 0 w 580"/>
                    <a:gd name="T15" fmla="*/ 0 h 238"/>
                    <a:gd name="T16" fmla="*/ 0 w 580"/>
                    <a:gd name="T17" fmla="*/ 0 h 238"/>
                    <a:gd name="T18" fmla="*/ 0 w 580"/>
                    <a:gd name="T19" fmla="*/ 0 h 2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80"/>
                    <a:gd name="T31" fmla="*/ 0 h 238"/>
                    <a:gd name="T32" fmla="*/ 580 w 580"/>
                    <a:gd name="T33" fmla="*/ 238 h 2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80" h="238">
                      <a:moveTo>
                        <a:pt x="0" y="222"/>
                      </a:moveTo>
                      <a:lnTo>
                        <a:pt x="21" y="233"/>
                      </a:lnTo>
                      <a:lnTo>
                        <a:pt x="580" y="32"/>
                      </a:lnTo>
                      <a:lnTo>
                        <a:pt x="570" y="0"/>
                      </a:lnTo>
                      <a:lnTo>
                        <a:pt x="11" y="202"/>
                      </a:lnTo>
                      <a:lnTo>
                        <a:pt x="32" y="212"/>
                      </a:lnTo>
                      <a:lnTo>
                        <a:pt x="0" y="222"/>
                      </a:lnTo>
                      <a:lnTo>
                        <a:pt x="6" y="238"/>
                      </a:lnTo>
                      <a:lnTo>
                        <a:pt x="21" y="233"/>
                      </a:lnTo>
                      <a:lnTo>
                        <a:pt x="0" y="222"/>
                      </a:lnTo>
                      <a:close/>
                    </a:path>
                  </a:pathLst>
                </a:custGeom>
                <a:solidFill>
                  <a:srgbClr val="000000"/>
                </a:solidFill>
                <a:ln w="9525">
                  <a:noFill/>
                  <a:round/>
                  <a:headEnd/>
                  <a:tailEnd/>
                </a:ln>
              </p:spPr>
              <p:txBody>
                <a:bodyPr>
                  <a:prstTxWarp prst="textNoShape">
                    <a:avLst/>
                  </a:prstTxWarp>
                </a:bodyPr>
                <a:lstStyle/>
                <a:p>
                  <a:endParaRPr lang="en-US"/>
                </a:p>
              </p:txBody>
            </p:sp>
            <p:sp>
              <p:nvSpPr>
                <p:cNvPr id="62854" name="Freeform 435"/>
                <p:cNvSpPr>
                  <a:spLocks/>
                </p:cNvSpPr>
                <p:nvPr/>
              </p:nvSpPr>
              <p:spPr bwMode="auto">
                <a:xfrm>
                  <a:off x="3379" y="4854"/>
                  <a:ext cx="45" cy="104"/>
                </a:xfrm>
                <a:custGeom>
                  <a:avLst/>
                  <a:gdLst>
                    <a:gd name="T0" fmla="*/ 0 w 182"/>
                    <a:gd name="T1" fmla="*/ 0 h 418"/>
                    <a:gd name="T2" fmla="*/ 0 w 182"/>
                    <a:gd name="T3" fmla="*/ 0 h 418"/>
                    <a:gd name="T4" fmla="*/ 0 w 182"/>
                    <a:gd name="T5" fmla="*/ 0 h 418"/>
                    <a:gd name="T6" fmla="*/ 0 w 182"/>
                    <a:gd name="T7" fmla="*/ 0 h 418"/>
                    <a:gd name="T8" fmla="*/ 0 w 182"/>
                    <a:gd name="T9" fmla="*/ 0 h 418"/>
                    <a:gd name="T10" fmla="*/ 0 w 182"/>
                    <a:gd name="T11" fmla="*/ 0 h 418"/>
                    <a:gd name="T12" fmla="*/ 0 w 182"/>
                    <a:gd name="T13" fmla="*/ 0 h 418"/>
                    <a:gd name="T14" fmla="*/ 0 w 182"/>
                    <a:gd name="T15" fmla="*/ 0 h 418"/>
                    <a:gd name="T16" fmla="*/ 0 w 182"/>
                    <a:gd name="T17" fmla="*/ 0 h 418"/>
                    <a:gd name="T18" fmla="*/ 0 w 182"/>
                    <a:gd name="T19" fmla="*/ 0 h 4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2"/>
                    <a:gd name="T31" fmla="*/ 0 h 418"/>
                    <a:gd name="T32" fmla="*/ 182 w 182"/>
                    <a:gd name="T33" fmla="*/ 418 h 4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2" h="418">
                      <a:moveTo>
                        <a:pt x="16" y="0"/>
                      </a:moveTo>
                      <a:lnTo>
                        <a:pt x="5" y="21"/>
                      </a:lnTo>
                      <a:lnTo>
                        <a:pt x="150" y="418"/>
                      </a:lnTo>
                      <a:lnTo>
                        <a:pt x="182" y="408"/>
                      </a:lnTo>
                      <a:lnTo>
                        <a:pt x="37" y="11"/>
                      </a:lnTo>
                      <a:lnTo>
                        <a:pt x="26" y="32"/>
                      </a:lnTo>
                      <a:lnTo>
                        <a:pt x="16" y="0"/>
                      </a:lnTo>
                      <a:lnTo>
                        <a:pt x="0" y="7"/>
                      </a:lnTo>
                      <a:lnTo>
                        <a:pt x="5" y="21"/>
                      </a:lnTo>
                      <a:lnTo>
                        <a:pt x="16" y="0"/>
                      </a:lnTo>
                      <a:close/>
                    </a:path>
                  </a:pathLst>
                </a:custGeom>
                <a:solidFill>
                  <a:srgbClr val="000000"/>
                </a:solidFill>
                <a:ln w="9525">
                  <a:noFill/>
                  <a:round/>
                  <a:headEnd/>
                  <a:tailEnd/>
                </a:ln>
              </p:spPr>
              <p:txBody>
                <a:bodyPr>
                  <a:prstTxWarp prst="textNoShape">
                    <a:avLst/>
                  </a:prstTxWarp>
                </a:bodyPr>
                <a:lstStyle/>
                <a:p>
                  <a:endParaRPr lang="en-US"/>
                </a:p>
              </p:txBody>
            </p:sp>
            <p:sp>
              <p:nvSpPr>
                <p:cNvPr id="62855" name="Freeform 436"/>
                <p:cNvSpPr>
                  <a:spLocks/>
                </p:cNvSpPr>
                <p:nvPr/>
              </p:nvSpPr>
              <p:spPr bwMode="auto">
                <a:xfrm>
                  <a:off x="3162" y="5054"/>
                  <a:ext cx="34" cy="116"/>
                </a:xfrm>
                <a:custGeom>
                  <a:avLst/>
                  <a:gdLst>
                    <a:gd name="T0" fmla="*/ 0 w 135"/>
                    <a:gd name="T1" fmla="*/ 0 h 462"/>
                    <a:gd name="T2" fmla="*/ 0 w 135"/>
                    <a:gd name="T3" fmla="*/ 0 h 462"/>
                    <a:gd name="T4" fmla="*/ 0 w 135"/>
                    <a:gd name="T5" fmla="*/ 0 h 462"/>
                    <a:gd name="T6" fmla="*/ 0 w 135"/>
                    <a:gd name="T7" fmla="*/ 0 h 462"/>
                    <a:gd name="T8" fmla="*/ 0 w 135"/>
                    <a:gd name="T9" fmla="*/ 0 h 462"/>
                    <a:gd name="T10" fmla="*/ 0 w 135"/>
                    <a:gd name="T11" fmla="*/ 0 h 462"/>
                    <a:gd name="T12" fmla="*/ 0 w 135"/>
                    <a:gd name="T13" fmla="*/ 0 h 462"/>
                    <a:gd name="T14" fmla="*/ 0 w 135"/>
                    <a:gd name="T15" fmla="*/ 0 h 462"/>
                    <a:gd name="T16" fmla="*/ 0 60000 65536"/>
                    <a:gd name="T17" fmla="*/ 0 60000 65536"/>
                    <a:gd name="T18" fmla="*/ 0 60000 65536"/>
                    <a:gd name="T19" fmla="*/ 0 60000 65536"/>
                    <a:gd name="T20" fmla="*/ 0 60000 65536"/>
                    <a:gd name="T21" fmla="*/ 0 60000 65536"/>
                    <a:gd name="T22" fmla="*/ 0 60000 65536"/>
                    <a:gd name="T23" fmla="*/ 0 60000 65536"/>
                    <a:gd name="T24" fmla="*/ 0 w 135"/>
                    <a:gd name="T25" fmla="*/ 0 h 462"/>
                    <a:gd name="T26" fmla="*/ 135 w 135"/>
                    <a:gd name="T27" fmla="*/ 462 h 4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5" h="462">
                      <a:moveTo>
                        <a:pt x="2" y="364"/>
                      </a:moveTo>
                      <a:lnTo>
                        <a:pt x="0" y="2"/>
                      </a:lnTo>
                      <a:lnTo>
                        <a:pt x="135" y="0"/>
                      </a:lnTo>
                      <a:lnTo>
                        <a:pt x="134" y="462"/>
                      </a:lnTo>
                      <a:lnTo>
                        <a:pt x="110" y="452"/>
                      </a:lnTo>
                      <a:lnTo>
                        <a:pt x="88" y="440"/>
                      </a:lnTo>
                      <a:lnTo>
                        <a:pt x="66" y="424"/>
                      </a:lnTo>
                      <a:lnTo>
                        <a:pt x="2" y="364"/>
                      </a:lnTo>
                      <a:close/>
                    </a:path>
                  </a:pathLst>
                </a:custGeom>
                <a:solidFill>
                  <a:srgbClr val="FFCC99"/>
                </a:solidFill>
                <a:ln w="9525">
                  <a:noFill/>
                  <a:round/>
                  <a:headEnd/>
                  <a:tailEnd/>
                </a:ln>
              </p:spPr>
              <p:txBody>
                <a:bodyPr>
                  <a:prstTxWarp prst="textNoShape">
                    <a:avLst/>
                  </a:prstTxWarp>
                </a:bodyPr>
                <a:lstStyle/>
                <a:p>
                  <a:endParaRPr lang="en-US"/>
                </a:p>
              </p:txBody>
            </p:sp>
            <p:sp>
              <p:nvSpPr>
                <p:cNvPr id="62856" name="Freeform 437"/>
                <p:cNvSpPr>
                  <a:spLocks/>
                </p:cNvSpPr>
                <p:nvPr/>
              </p:nvSpPr>
              <p:spPr bwMode="auto">
                <a:xfrm>
                  <a:off x="3158" y="5051"/>
                  <a:ext cx="9" cy="94"/>
                </a:xfrm>
                <a:custGeom>
                  <a:avLst/>
                  <a:gdLst>
                    <a:gd name="T0" fmla="*/ 0 w 37"/>
                    <a:gd name="T1" fmla="*/ 0 h 379"/>
                    <a:gd name="T2" fmla="*/ 0 w 37"/>
                    <a:gd name="T3" fmla="*/ 0 h 379"/>
                    <a:gd name="T4" fmla="*/ 0 w 37"/>
                    <a:gd name="T5" fmla="*/ 0 h 379"/>
                    <a:gd name="T6" fmla="*/ 0 w 37"/>
                    <a:gd name="T7" fmla="*/ 0 h 379"/>
                    <a:gd name="T8" fmla="*/ 0 w 37"/>
                    <a:gd name="T9" fmla="*/ 0 h 379"/>
                    <a:gd name="T10" fmla="*/ 0 w 37"/>
                    <a:gd name="T11" fmla="*/ 0 h 379"/>
                    <a:gd name="T12" fmla="*/ 0 w 37"/>
                    <a:gd name="T13" fmla="*/ 0 h 379"/>
                    <a:gd name="T14" fmla="*/ 0 w 37"/>
                    <a:gd name="T15" fmla="*/ 0 h 379"/>
                    <a:gd name="T16" fmla="*/ 0 w 37"/>
                    <a:gd name="T17" fmla="*/ 0 h 379"/>
                    <a:gd name="T18" fmla="*/ 0 w 37"/>
                    <a:gd name="T19" fmla="*/ 0 h 3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
                    <a:gd name="T31" fmla="*/ 0 h 379"/>
                    <a:gd name="T32" fmla="*/ 37 w 37"/>
                    <a:gd name="T33" fmla="*/ 379 h 3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 h="379">
                      <a:moveTo>
                        <a:pt x="18" y="1"/>
                      </a:moveTo>
                      <a:lnTo>
                        <a:pt x="0" y="17"/>
                      </a:lnTo>
                      <a:lnTo>
                        <a:pt x="3" y="379"/>
                      </a:lnTo>
                      <a:lnTo>
                        <a:pt x="37" y="379"/>
                      </a:lnTo>
                      <a:lnTo>
                        <a:pt x="35" y="17"/>
                      </a:lnTo>
                      <a:lnTo>
                        <a:pt x="18" y="33"/>
                      </a:lnTo>
                      <a:lnTo>
                        <a:pt x="18" y="0"/>
                      </a:lnTo>
                      <a:lnTo>
                        <a:pt x="0" y="1"/>
                      </a:lnTo>
                      <a:lnTo>
                        <a:pt x="0" y="17"/>
                      </a:lnTo>
                      <a:lnTo>
                        <a:pt x="18" y="1"/>
                      </a:lnTo>
                      <a:close/>
                    </a:path>
                  </a:pathLst>
                </a:custGeom>
                <a:solidFill>
                  <a:srgbClr val="000000"/>
                </a:solidFill>
                <a:ln w="9525">
                  <a:noFill/>
                  <a:round/>
                  <a:headEnd/>
                  <a:tailEnd/>
                </a:ln>
              </p:spPr>
              <p:txBody>
                <a:bodyPr>
                  <a:prstTxWarp prst="textNoShape">
                    <a:avLst/>
                  </a:prstTxWarp>
                </a:bodyPr>
                <a:lstStyle/>
                <a:p>
                  <a:endParaRPr lang="en-US"/>
                </a:p>
              </p:txBody>
            </p:sp>
            <p:sp>
              <p:nvSpPr>
                <p:cNvPr id="62857" name="Freeform 438"/>
                <p:cNvSpPr>
                  <a:spLocks/>
                </p:cNvSpPr>
                <p:nvPr/>
              </p:nvSpPr>
              <p:spPr bwMode="auto">
                <a:xfrm>
                  <a:off x="3162" y="5050"/>
                  <a:ext cx="38" cy="9"/>
                </a:xfrm>
                <a:custGeom>
                  <a:avLst/>
                  <a:gdLst>
                    <a:gd name="T0" fmla="*/ 0 w 152"/>
                    <a:gd name="T1" fmla="*/ 0 h 35"/>
                    <a:gd name="T2" fmla="*/ 0 w 152"/>
                    <a:gd name="T3" fmla="*/ 0 h 35"/>
                    <a:gd name="T4" fmla="*/ 0 w 152"/>
                    <a:gd name="T5" fmla="*/ 0 h 35"/>
                    <a:gd name="T6" fmla="*/ 0 w 152"/>
                    <a:gd name="T7" fmla="*/ 0 h 35"/>
                    <a:gd name="T8" fmla="*/ 0 w 152"/>
                    <a:gd name="T9" fmla="*/ 0 h 35"/>
                    <a:gd name="T10" fmla="*/ 0 w 152"/>
                    <a:gd name="T11" fmla="*/ 0 h 35"/>
                    <a:gd name="T12" fmla="*/ 0 w 152"/>
                    <a:gd name="T13" fmla="*/ 0 h 35"/>
                    <a:gd name="T14" fmla="*/ 0 w 152"/>
                    <a:gd name="T15" fmla="*/ 0 h 35"/>
                    <a:gd name="T16" fmla="*/ 0 w 152"/>
                    <a:gd name="T17" fmla="*/ 0 h 35"/>
                    <a:gd name="T18" fmla="*/ 0 w 152"/>
                    <a:gd name="T19" fmla="*/ 0 h 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2"/>
                    <a:gd name="T31" fmla="*/ 0 h 35"/>
                    <a:gd name="T32" fmla="*/ 152 w 152"/>
                    <a:gd name="T33" fmla="*/ 35 h 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2" h="35">
                      <a:moveTo>
                        <a:pt x="152" y="17"/>
                      </a:moveTo>
                      <a:lnTo>
                        <a:pt x="135" y="1"/>
                      </a:lnTo>
                      <a:lnTo>
                        <a:pt x="0" y="3"/>
                      </a:lnTo>
                      <a:lnTo>
                        <a:pt x="0" y="35"/>
                      </a:lnTo>
                      <a:lnTo>
                        <a:pt x="135" y="33"/>
                      </a:lnTo>
                      <a:lnTo>
                        <a:pt x="118" y="17"/>
                      </a:lnTo>
                      <a:lnTo>
                        <a:pt x="152" y="17"/>
                      </a:lnTo>
                      <a:lnTo>
                        <a:pt x="152" y="0"/>
                      </a:lnTo>
                      <a:lnTo>
                        <a:pt x="135" y="0"/>
                      </a:lnTo>
                      <a:lnTo>
                        <a:pt x="152" y="17"/>
                      </a:lnTo>
                      <a:close/>
                    </a:path>
                  </a:pathLst>
                </a:custGeom>
                <a:solidFill>
                  <a:srgbClr val="000000"/>
                </a:solidFill>
                <a:ln w="9525">
                  <a:noFill/>
                  <a:round/>
                  <a:headEnd/>
                  <a:tailEnd/>
                </a:ln>
              </p:spPr>
              <p:txBody>
                <a:bodyPr>
                  <a:prstTxWarp prst="textNoShape">
                    <a:avLst/>
                  </a:prstTxWarp>
                </a:bodyPr>
                <a:lstStyle/>
                <a:p>
                  <a:endParaRPr lang="en-US"/>
                </a:p>
              </p:txBody>
            </p:sp>
            <p:sp>
              <p:nvSpPr>
                <p:cNvPr id="62858" name="Freeform 439"/>
                <p:cNvSpPr>
                  <a:spLocks/>
                </p:cNvSpPr>
                <p:nvPr/>
              </p:nvSpPr>
              <p:spPr bwMode="auto">
                <a:xfrm>
                  <a:off x="3191" y="5054"/>
                  <a:ext cx="9" cy="122"/>
                </a:xfrm>
                <a:custGeom>
                  <a:avLst/>
                  <a:gdLst>
                    <a:gd name="T0" fmla="*/ 0 w 35"/>
                    <a:gd name="T1" fmla="*/ 0 h 486"/>
                    <a:gd name="T2" fmla="*/ 0 w 35"/>
                    <a:gd name="T3" fmla="*/ 0 h 486"/>
                    <a:gd name="T4" fmla="*/ 0 w 35"/>
                    <a:gd name="T5" fmla="*/ 0 h 486"/>
                    <a:gd name="T6" fmla="*/ 0 w 35"/>
                    <a:gd name="T7" fmla="*/ 0 h 486"/>
                    <a:gd name="T8" fmla="*/ 0 w 35"/>
                    <a:gd name="T9" fmla="*/ 0 h 486"/>
                    <a:gd name="T10" fmla="*/ 0 w 35"/>
                    <a:gd name="T11" fmla="*/ 0 h 486"/>
                    <a:gd name="T12" fmla="*/ 0 w 35"/>
                    <a:gd name="T13" fmla="*/ 0 h 486"/>
                    <a:gd name="T14" fmla="*/ 0 w 35"/>
                    <a:gd name="T15" fmla="*/ 0 h 486"/>
                    <a:gd name="T16" fmla="*/ 0 w 35"/>
                    <a:gd name="T17" fmla="*/ 0 h 486"/>
                    <a:gd name="T18" fmla="*/ 0 w 35"/>
                    <a:gd name="T19" fmla="*/ 0 h 4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486"/>
                    <a:gd name="T32" fmla="*/ 35 w 35"/>
                    <a:gd name="T33" fmla="*/ 486 h 4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486">
                      <a:moveTo>
                        <a:pt x="11" y="476"/>
                      </a:moveTo>
                      <a:lnTo>
                        <a:pt x="34" y="462"/>
                      </a:lnTo>
                      <a:lnTo>
                        <a:pt x="35" y="0"/>
                      </a:lnTo>
                      <a:lnTo>
                        <a:pt x="1" y="0"/>
                      </a:lnTo>
                      <a:lnTo>
                        <a:pt x="0" y="462"/>
                      </a:lnTo>
                      <a:lnTo>
                        <a:pt x="23" y="447"/>
                      </a:lnTo>
                      <a:lnTo>
                        <a:pt x="11" y="476"/>
                      </a:lnTo>
                      <a:lnTo>
                        <a:pt x="34" y="486"/>
                      </a:lnTo>
                      <a:lnTo>
                        <a:pt x="34" y="462"/>
                      </a:lnTo>
                      <a:lnTo>
                        <a:pt x="11" y="476"/>
                      </a:lnTo>
                      <a:close/>
                    </a:path>
                  </a:pathLst>
                </a:custGeom>
                <a:solidFill>
                  <a:srgbClr val="000000"/>
                </a:solidFill>
                <a:ln w="9525">
                  <a:noFill/>
                  <a:round/>
                  <a:headEnd/>
                  <a:tailEnd/>
                </a:ln>
              </p:spPr>
              <p:txBody>
                <a:bodyPr>
                  <a:prstTxWarp prst="textNoShape">
                    <a:avLst/>
                  </a:prstTxWarp>
                </a:bodyPr>
                <a:lstStyle/>
                <a:p>
                  <a:endParaRPr lang="en-US"/>
                </a:p>
              </p:txBody>
            </p:sp>
            <p:sp>
              <p:nvSpPr>
                <p:cNvPr id="62859" name="Freeform 440"/>
                <p:cNvSpPr>
                  <a:spLocks/>
                </p:cNvSpPr>
                <p:nvPr/>
              </p:nvSpPr>
              <p:spPr bwMode="auto">
                <a:xfrm>
                  <a:off x="3188" y="5164"/>
                  <a:ext cx="9" cy="9"/>
                </a:xfrm>
                <a:custGeom>
                  <a:avLst/>
                  <a:gdLst>
                    <a:gd name="T0" fmla="*/ 0 w 38"/>
                    <a:gd name="T1" fmla="*/ 0 h 39"/>
                    <a:gd name="T2" fmla="*/ 0 w 38"/>
                    <a:gd name="T3" fmla="*/ 0 h 39"/>
                    <a:gd name="T4" fmla="*/ 0 w 38"/>
                    <a:gd name="T5" fmla="*/ 0 h 39"/>
                    <a:gd name="T6" fmla="*/ 0 w 38"/>
                    <a:gd name="T7" fmla="*/ 0 h 39"/>
                    <a:gd name="T8" fmla="*/ 0 w 38"/>
                    <a:gd name="T9" fmla="*/ 0 h 39"/>
                    <a:gd name="T10" fmla="*/ 0 w 38"/>
                    <a:gd name="T11" fmla="*/ 0 h 39"/>
                    <a:gd name="T12" fmla="*/ 0 w 38"/>
                    <a:gd name="T13" fmla="*/ 0 h 39"/>
                    <a:gd name="T14" fmla="*/ 0 60000 65536"/>
                    <a:gd name="T15" fmla="*/ 0 60000 65536"/>
                    <a:gd name="T16" fmla="*/ 0 60000 65536"/>
                    <a:gd name="T17" fmla="*/ 0 60000 65536"/>
                    <a:gd name="T18" fmla="*/ 0 60000 65536"/>
                    <a:gd name="T19" fmla="*/ 0 60000 65536"/>
                    <a:gd name="T20" fmla="*/ 0 60000 65536"/>
                    <a:gd name="T21" fmla="*/ 0 w 38"/>
                    <a:gd name="T22" fmla="*/ 0 h 39"/>
                    <a:gd name="T23" fmla="*/ 38 w 38"/>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39">
                      <a:moveTo>
                        <a:pt x="0" y="29"/>
                      </a:moveTo>
                      <a:lnTo>
                        <a:pt x="1" y="29"/>
                      </a:lnTo>
                      <a:lnTo>
                        <a:pt x="26" y="39"/>
                      </a:lnTo>
                      <a:lnTo>
                        <a:pt x="38" y="10"/>
                      </a:lnTo>
                      <a:lnTo>
                        <a:pt x="14" y="0"/>
                      </a:lnTo>
                      <a:lnTo>
                        <a:pt x="15" y="0"/>
                      </a:lnTo>
                      <a:lnTo>
                        <a:pt x="0" y="29"/>
                      </a:lnTo>
                      <a:close/>
                    </a:path>
                  </a:pathLst>
                </a:custGeom>
                <a:solidFill>
                  <a:srgbClr val="000000"/>
                </a:solidFill>
                <a:ln w="9525">
                  <a:noFill/>
                  <a:round/>
                  <a:headEnd/>
                  <a:tailEnd/>
                </a:ln>
              </p:spPr>
              <p:txBody>
                <a:bodyPr>
                  <a:prstTxWarp prst="textNoShape">
                    <a:avLst/>
                  </a:prstTxWarp>
                </a:bodyPr>
                <a:lstStyle/>
                <a:p>
                  <a:endParaRPr lang="en-US"/>
                </a:p>
              </p:txBody>
            </p:sp>
            <p:sp>
              <p:nvSpPr>
                <p:cNvPr id="62860" name="Freeform 441"/>
                <p:cNvSpPr>
                  <a:spLocks/>
                </p:cNvSpPr>
                <p:nvPr/>
              </p:nvSpPr>
              <p:spPr bwMode="auto">
                <a:xfrm>
                  <a:off x="3181" y="5160"/>
                  <a:ext cx="10" cy="11"/>
                </a:xfrm>
                <a:custGeom>
                  <a:avLst/>
                  <a:gdLst>
                    <a:gd name="T0" fmla="*/ 0 w 39"/>
                    <a:gd name="T1" fmla="*/ 0 h 41"/>
                    <a:gd name="T2" fmla="*/ 0 w 39"/>
                    <a:gd name="T3" fmla="*/ 0 h 41"/>
                    <a:gd name="T4" fmla="*/ 0 w 39"/>
                    <a:gd name="T5" fmla="*/ 0 h 41"/>
                    <a:gd name="T6" fmla="*/ 0 w 39"/>
                    <a:gd name="T7" fmla="*/ 0 h 41"/>
                    <a:gd name="T8" fmla="*/ 0 w 39"/>
                    <a:gd name="T9" fmla="*/ 0 h 41"/>
                    <a:gd name="T10" fmla="*/ 0 w 39"/>
                    <a:gd name="T11" fmla="*/ 0 h 41"/>
                    <a:gd name="T12" fmla="*/ 0 w 39"/>
                    <a:gd name="T13" fmla="*/ 0 h 41"/>
                    <a:gd name="T14" fmla="*/ 0 60000 65536"/>
                    <a:gd name="T15" fmla="*/ 0 60000 65536"/>
                    <a:gd name="T16" fmla="*/ 0 60000 65536"/>
                    <a:gd name="T17" fmla="*/ 0 60000 65536"/>
                    <a:gd name="T18" fmla="*/ 0 60000 65536"/>
                    <a:gd name="T19" fmla="*/ 0 60000 65536"/>
                    <a:gd name="T20" fmla="*/ 0 60000 65536"/>
                    <a:gd name="T21" fmla="*/ 0 w 39"/>
                    <a:gd name="T22" fmla="*/ 0 h 41"/>
                    <a:gd name="T23" fmla="*/ 39 w 39"/>
                    <a:gd name="T24" fmla="*/ 41 h 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41">
                      <a:moveTo>
                        <a:pt x="0" y="28"/>
                      </a:moveTo>
                      <a:lnTo>
                        <a:pt x="2" y="29"/>
                      </a:lnTo>
                      <a:lnTo>
                        <a:pt x="24" y="41"/>
                      </a:lnTo>
                      <a:lnTo>
                        <a:pt x="39" y="12"/>
                      </a:lnTo>
                      <a:lnTo>
                        <a:pt x="17" y="0"/>
                      </a:lnTo>
                      <a:lnTo>
                        <a:pt x="19" y="1"/>
                      </a:lnTo>
                      <a:lnTo>
                        <a:pt x="0" y="28"/>
                      </a:lnTo>
                      <a:close/>
                    </a:path>
                  </a:pathLst>
                </a:custGeom>
                <a:solidFill>
                  <a:srgbClr val="000000"/>
                </a:solidFill>
                <a:ln w="9525">
                  <a:noFill/>
                  <a:round/>
                  <a:headEnd/>
                  <a:tailEnd/>
                </a:ln>
              </p:spPr>
              <p:txBody>
                <a:bodyPr>
                  <a:prstTxWarp prst="textNoShape">
                    <a:avLst/>
                  </a:prstTxWarp>
                </a:bodyPr>
                <a:lstStyle/>
                <a:p>
                  <a:endParaRPr lang="en-US"/>
                </a:p>
              </p:txBody>
            </p:sp>
            <p:sp>
              <p:nvSpPr>
                <p:cNvPr id="62861" name="Freeform 442"/>
                <p:cNvSpPr>
                  <a:spLocks/>
                </p:cNvSpPr>
                <p:nvPr/>
              </p:nvSpPr>
              <p:spPr bwMode="auto">
                <a:xfrm>
                  <a:off x="3176" y="5157"/>
                  <a:ext cx="10" cy="11"/>
                </a:xfrm>
                <a:custGeom>
                  <a:avLst/>
                  <a:gdLst>
                    <a:gd name="T0" fmla="*/ 0 w 42"/>
                    <a:gd name="T1" fmla="*/ 0 h 43"/>
                    <a:gd name="T2" fmla="*/ 0 w 42"/>
                    <a:gd name="T3" fmla="*/ 0 h 43"/>
                    <a:gd name="T4" fmla="*/ 0 w 42"/>
                    <a:gd name="T5" fmla="*/ 0 h 43"/>
                    <a:gd name="T6" fmla="*/ 0 w 42"/>
                    <a:gd name="T7" fmla="*/ 0 h 43"/>
                    <a:gd name="T8" fmla="*/ 0 w 42"/>
                    <a:gd name="T9" fmla="*/ 0 h 43"/>
                    <a:gd name="T10" fmla="*/ 0 w 42"/>
                    <a:gd name="T11" fmla="*/ 0 h 43"/>
                    <a:gd name="T12" fmla="*/ 0 w 42"/>
                    <a:gd name="T13" fmla="*/ 0 h 43"/>
                    <a:gd name="T14" fmla="*/ 0 60000 65536"/>
                    <a:gd name="T15" fmla="*/ 0 60000 65536"/>
                    <a:gd name="T16" fmla="*/ 0 60000 65536"/>
                    <a:gd name="T17" fmla="*/ 0 60000 65536"/>
                    <a:gd name="T18" fmla="*/ 0 60000 65536"/>
                    <a:gd name="T19" fmla="*/ 0 60000 65536"/>
                    <a:gd name="T20" fmla="*/ 0 60000 65536"/>
                    <a:gd name="T21" fmla="*/ 0 w 42"/>
                    <a:gd name="T22" fmla="*/ 0 h 43"/>
                    <a:gd name="T23" fmla="*/ 42 w 42"/>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 h="43">
                      <a:moveTo>
                        <a:pt x="0" y="26"/>
                      </a:moveTo>
                      <a:lnTo>
                        <a:pt x="1" y="27"/>
                      </a:lnTo>
                      <a:lnTo>
                        <a:pt x="23" y="43"/>
                      </a:lnTo>
                      <a:lnTo>
                        <a:pt x="42" y="16"/>
                      </a:lnTo>
                      <a:lnTo>
                        <a:pt x="20" y="0"/>
                      </a:lnTo>
                      <a:lnTo>
                        <a:pt x="22" y="2"/>
                      </a:lnTo>
                      <a:lnTo>
                        <a:pt x="0" y="26"/>
                      </a:lnTo>
                      <a:close/>
                    </a:path>
                  </a:pathLst>
                </a:custGeom>
                <a:solidFill>
                  <a:srgbClr val="000000"/>
                </a:solidFill>
                <a:ln w="9525">
                  <a:noFill/>
                  <a:round/>
                  <a:headEnd/>
                  <a:tailEnd/>
                </a:ln>
              </p:spPr>
              <p:txBody>
                <a:bodyPr>
                  <a:prstTxWarp prst="textNoShape">
                    <a:avLst/>
                  </a:prstTxWarp>
                </a:bodyPr>
                <a:lstStyle/>
                <a:p>
                  <a:endParaRPr lang="en-US"/>
                </a:p>
              </p:txBody>
            </p:sp>
            <p:sp>
              <p:nvSpPr>
                <p:cNvPr id="62862" name="Freeform 443"/>
                <p:cNvSpPr>
                  <a:spLocks/>
                </p:cNvSpPr>
                <p:nvPr/>
              </p:nvSpPr>
              <p:spPr bwMode="auto">
                <a:xfrm>
                  <a:off x="3158" y="5142"/>
                  <a:ext cx="23" cy="21"/>
                </a:xfrm>
                <a:custGeom>
                  <a:avLst/>
                  <a:gdLst>
                    <a:gd name="T0" fmla="*/ 0 w 92"/>
                    <a:gd name="T1" fmla="*/ 0 h 84"/>
                    <a:gd name="T2" fmla="*/ 0 w 92"/>
                    <a:gd name="T3" fmla="*/ 0 h 84"/>
                    <a:gd name="T4" fmla="*/ 0 w 92"/>
                    <a:gd name="T5" fmla="*/ 0 h 84"/>
                    <a:gd name="T6" fmla="*/ 0 w 92"/>
                    <a:gd name="T7" fmla="*/ 0 h 84"/>
                    <a:gd name="T8" fmla="*/ 0 w 92"/>
                    <a:gd name="T9" fmla="*/ 0 h 84"/>
                    <a:gd name="T10" fmla="*/ 0 w 92"/>
                    <a:gd name="T11" fmla="*/ 0 h 84"/>
                    <a:gd name="T12" fmla="*/ 0 w 92"/>
                    <a:gd name="T13" fmla="*/ 0 h 84"/>
                    <a:gd name="T14" fmla="*/ 0 w 92"/>
                    <a:gd name="T15" fmla="*/ 0 h 84"/>
                    <a:gd name="T16" fmla="*/ 0 w 92"/>
                    <a:gd name="T17" fmla="*/ 0 h 84"/>
                    <a:gd name="T18" fmla="*/ 0 w 92"/>
                    <a:gd name="T19" fmla="*/ 0 h 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2"/>
                    <a:gd name="T31" fmla="*/ 0 h 84"/>
                    <a:gd name="T32" fmla="*/ 92 w 92"/>
                    <a:gd name="T33" fmla="*/ 84 h 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2" h="84">
                      <a:moveTo>
                        <a:pt x="0" y="12"/>
                      </a:moveTo>
                      <a:lnTo>
                        <a:pt x="6" y="24"/>
                      </a:lnTo>
                      <a:lnTo>
                        <a:pt x="70" y="84"/>
                      </a:lnTo>
                      <a:lnTo>
                        <a:pt x="92" y="60"/>
                      </a:lnTo>
                      <a:lnTo>
                        <a:pt x="28" y="0"/>
                      </a:lnTo>
                      <a:lnTo>
                        <a:pt x="34" y="12"/>
                      </a:lnTo>
                      <a:lnTo>
                        <a:pt x="0" y="12"/>
                      </a:lnTo>
                      <a:lnTo>
                        <a:pt x="1" y="19"/>
                      </a:lnTo>
                      <a:lnTo>
                        <a:pt x="6" y="24"/>
                      </a:lnTo>
                      <a:lnTo>
                        <a:pt x="0" y="12"/>
                      </a:lnTo>
                      <a:close/>
                    </a:path>
                  </a:pathLst>
                </a:custGeom>
                <a:solidFill>
                  <a:srgbClr val="000000"/>
                </a:solidFill>
                <a:ln w="9525">
                  <a:noFill/>
                  <a:round/>
                  <a:headEnd/>
                  <a:tailEnd/>
                </a:ln>
              </p:spPr>
              <p:txBody>
                <a:bodyPr>
                  <a:prstTxWarp prst="textNoShape">
                    <a:avLst/>
                  </a:prstTxWarp>
                </a:bodyPr>
                <a:lstStyle/>
                <a:p>
                  <a:endParaRPr lang="en-US"/>
                </a:p>
              </p:txBody>
            </p:sp>
            <p:sp>
              <p:nvSpPr>
                <p:cNvPr id="62863" name="Rectangle 444"/>
                <p:cNvSpPr>
                  <a:spLocks noChangeArrowheads="1"/>
                </p:cNvSpPr>
                <p:nvPr/>
              </p:nvSpPr>
              <p:spPr bwMode="auto">
                <a:xfrm>
                  <a:off x="3107" y="4955"/>
                  <a:ext cx="148" cy="106"/>
                </a:xfrm>
                <a:prstGeom prst="rect">
                  <a:avLst/>
                </a:prstGeom>
                <a:solidFill>
                  <a:srgbClr val="FF0000"/>
                </a:solidFill>
                <a:ln w="9525">
                  <a:noFill/>
                  <a:miter lim="800000"/>
                  <a:headEnd/>
                  <a:tailEnd/>
                </a:ln>
              </p:spPr>
              <p:txBody>
                <a:bodyPr>
                  <a:prstTxWarp prst="textNoShape">
                    <a:avLst/>
                  </a:prstTxWarp>
                </a:bodyPr>
                <a:lstStyle/>
                <a:p>
                  <a:endParaRPr lang="en-US" sz="1600" b="1">
                    <a:latin typeface="Century Gothic" pitchFamily="-1" charset="0"/>
                  </a:endParaRPr>
                </a:p>
              </p:txBody>
            </p:sp>
            <p:sp>
              <p:nvSpPr>
                <p:cNvPr id="62864" name="Freeform 445"/>
                <p:cNvSpPr>
                  <a:spLocks/>
                </p:cNvSpPr>
                <p:nvPr/>
              </p:nvSpPr>
              <p:spPr bwMode="auto">
                <a:xfrm>
                  <a:off x="3107" y="4950"/>
                  <a:ext cx="152" cy="9"/>
                </a:xfrm>
                <a:custGeom>
                  <a:avLst/>
                  <a:gdLst>
                    <a:gd name="T0" fmla="*/ 0 w 611"/>
                    <a:gd name="T1" fmla="*/ 0 h 34"/>
                    <a:gd name="T2" fmla="*/ 0 w 611"/>
                    <a:gd name="T3" fmla="*/ 0 h 34"/>
                    <a:gd name="T4" fmla="*/ 0 w 611"/>
                    <a:gd name="T5" fmla="*/ 0 h 34"/>
                    <a:gd name="T6" fmla="*/ 0 w 611"/>
                    <a:gd name="T7" fmla="*/ 0 h 34"/>
                    <a:gd name="T8" fmla="*/ 0 w 611"/>
                    <a:gd name="T9" fmla="*/ 0 h 34"/>
                    <a:gd name="T10" fmla="*/ 0 w 611"/>
                    <a:gd name="T11" fmla="*/ 0 h 34"/>
                    <a:gd name="T12" fmla="*/ 0 w 611"/>
                    <a:gd name="T13" fmla="*/ 0 h 34"/>
                    <a:gd name="T14" fmla="*/ 0 w 611"/>
                    <a:gd name="T15" fmla="*/ 0 h 34"/>
                    <a:gd name="T16" fmla="*/ 0 w 611"/>
                    <a:gd name="T17" fmla="*/ 0 h 34"/>
                    <a:gd name="T18" fmla="*/ 0 w 611"/>
                    <a:gd name="T19" fmla="*/ 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11"/>
                    <a:gd name="T31" fmla="*/ 0 h 34"/>
                    <a:gd name="T32" fmla="*/ 611 w 611"/>
                    <a:gd name="T33" fmla="*/ 34 h 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11" h="34">
                      <a:moveTo>
                        <a:pt x="611" y="17"/>
                      </a:moveTo>
                      <a:lnTo>
                        <a:pt x="594" y="0"/>
                      </a:lnTo>
                      <a:lnTo>
                        <a:pt x="0" y="0"/>
                      </a:lnTo>
                      <a:lnTo>
                        <a:pt x="0" y="34"/>
                      </a:lnTo>
                      <a:lnTo>
                        <a:pt x="594" y="34"/>
                      </a:lnTo>
                      <a:lnTo>
                        <a:pt x="577" y="17"/>
                      </a:lnTo>
                      <a:lnTo>
                        <a:pt x="611" y="17"/>
                      </a:lnTo>
                      <a:lnTo>
                        <a:pt x="611" y="0"/>
                      </a:lnTo>
                      <a:lnTo>
                        <a:pt x="594" y="0"/>
                      </a:lnTo>
                      <a:lnTo>
                        <a:pt x="611" y="17"/>
                      </a:lnTo>
                      <a:close/>
                    </a:path>
                  </a:pathLst>
                </a:custGeom>
                <a:solidFill>
                  <a:srgbClr val="000000"/>
                </a:solidFill>
                <a:ln w="9525">
                  <a:noFill/>
                  <a:round/>
                  <a:headEnd/>
                  <a:tailEnd/>
                </a:ln>
              </p:spPr>
              <p:txBody>
                <a:bodyPr>
                  <a:prstTxWarp prst="textNoShape">
                    <a:avLst/>
                  </a:prstTxWarp>
                </a:bodyPr>
                <a:lstStyle/>
                <a:p>
                  <a:endParaRPr lang="en-US"/>
                </a:p>
              </p:txBody>
            </p:sp>
            <p:sp>
              <p:nvSpPr>
                <p:cNvPr id="62865" name="Freeform 446"/>
                <p:cNvSpPr>
                  <a:spLocks/>
                </p:cNvSpPr>
                <p:nvPr/>
              </p:nvSpPr>
              <p:spPr bwMode="auto">
                <a:xfrm>
                  <a:off x="3251" y="4955"/>
                  <a:ext cx="8" cy="110"/>
                </a:xfrm>
                <a:custGeom>
                  <a:avLst/>
                  <a:gdLst>
                    <a:gd name="T0" fmla="*/ 0 w 34"/>
                    <a:gd name="T1" fmla="*/ 0 h 441"/>
                    <a:gd name="T2" fmla="*/ 0 w 34"/>
                    <a:gd name="T3" fmla="*/ 0 h 441"/>
                    <a:gd name="T4" fmla="*/ 0 w 34"/>
                    <a:gd name="T5" fmla="*/ 0 h 441"/>
                    <a:gd name="T6" fmla="*/ 0 w 34"/>
                    <a:gd name="T7" fmla="*/ 0 h 441"/>
                    <a:gd name="T8" fmla="*/ 0 w 34"/>
                    <a:gd name="T9" fmla="*/ 0 h 441"/>
                    <a:gd name="T10" fmla="*/ 0 w 34"/>
                    <a:gd name="T11" fmla="*/ 0 h 441"/>
                    <a:gd name="T12" fmla="*/ 0 w 34"/>
                    <a:gd name="T13" fmla="*/ 0 h 441"/>
                    <a:gd name="T14" fmla="*/ 0 w 34"/>
                    <a:gd name="T15" fmla="*/ 0 h 441"/>
                    <a:gd name="T16" fmla="*/ 0 w 34"/>
                    <a:gd name="T17" fmla="*/ 0 h 441"/>
                    <a:gd name="T18" fmla="*/ 0 w 34"/>
                    <a:gd name="T19" fmla="*/ 0 h 4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
                    <a:gd name="T31" fmla="*/ 0 h 441"/>
                    <a:gd name="T32" fmla="*/ 34 w 34"/>
                    <a:gd name="T33" fmla="*/ 441 h 4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 h="441">
                      <a:moveTo>
                        <a:pt x="17" y="441"/>
                      </a:moveTo>
                      <a:lnTo>
                        <a:pt x="34" y="423"/>
                      </a:lnTo>
                      <a:lnTo>
                        <a:pt x="34" y="0"/>
                      </a:lnTo>
                      <a:lnTo>
                        <a:pt x="0" y="0"/>
                      </a:lnTo>
                      <a:lnTo>
                        <a:pt x="0" y="423"/>
                      </a:lnTo>
                      <a:lnTo>
                        <a:pt x="17" y="406"/>
                      </a:lnTo>
                      <a:lnTo>
                        <a:pt x="17" y="441"/>
                      </a:lnTo>
                      <a:lnTo>
                        <a:pt x="34" y="441"/>
                      </a:lnTo>
                      <a:lnTo>
                        <a:pt x="34" y="423"/>
                      </a:lnTo>
                      <a:lnTo>
                        <a:pt x="17" y="441"/>
                      </a:lnTo>
                      <a:close/>
                    </a:path>
                  </a:pathLst>
                </a:custGeom>
                <a:solidFill>
                  <a:srgbClr val="000000"/>
                </a:solidFill>
                <a:ln w="9525">
                  <a:noFill/>
                  <a:round/>
                  <a:headEnd/>
                  <a:tailEnd/>
                </a:ln>
              </p:spPr>
              <p:txBody>
                <a:bodyPr>
                  <a:prstTxWarp prst="textNoShape">
                    <a:avLst/>
                  </a:prstTxWarp>
                </a:bodyPr>
                <a:lstStyle/>
                <a:p>
                  <a:endParaRPr lang="en-US"/>
                </a:p>
              </p:txBody>
            </p:sp>
            <p:sp>
              <p:nvSpPr>
                <p:cNvPr id="62866" name="Freeform 447"/>
                <p:cNvSpPr>
                  <a:spLocks/>
                </p:cNvSpPr>
                <p:nvPr/>
              </p:nvSpPr>
              <p:spPr bwMode="auto">
                <a:xfrm>
                  <a:off x="3102" y="5056"/>
                  <a:ext cx="153" cy="9"/>
                </a:xfrm>
                <a:custGeom>
                  <a:avLst/>
                  <a:gdLst>
                    <a:gd name="T0" fmla="*/ 0 w 611"/>
                    <a:gd name="T1" fmla="*/ 0 h 35"/>
                    <a:gd name="T2" fmla="*/ 0 w 611"/>
                    <a:gd name="T3" fmla="*/ 0 h 35"/>
                    <a:gd name="T4" fmla="*/ 0 w 611"/>
                    <a:gd name="T5" fmla="*/ 0 h 35"/>
                    <a:gd name="T6" fmla="*/ 0 w 611"/>
                    <a:gd name="T7" fmla="*/ 0 h 35"/>
                    <a:gd name="T8" fmla="*/ 0 w 611"/>
                    <a:gd name="T9" fmla="*/ 0 h 35"/>
                    <a:gd name="T10" fmla="*/ 0 w 611"/>
                    <a:gd name="T11" fmla="*/ 0 h 35"/>
                    <a:gd name="T12" fmla="*/ 0 w 611"/>
                    <a:gd name="T13" fmla="*/ 0 h 35"/>
                    <a:gd name="T14" fmla="*/ 0 w 611"/>
                    <a:gd name="T15" fmla="*/ 0 h 35"/>
                    <a:gd name="T16" fmla="*/ 0 w 611"/>
                    <a:gd name="T17" fmla="*/ 0 h 35"/>
                    <a:gd name="T18" fmla="*/ 0 w 611"/>
                    <a:gd name="T19" fmla="*/ 0 h 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11"/>
                    <a:gd name="T31" fmla="*/ 0 h 35"/>
                    <a:gd name="T32" fmla="*/ 611 w 611"/>
                    <a:gd name="T33" fmla="*/ 35 h 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11" h="35">
                      <a:moveTo>
                        <a:pt x="0" y="17"/>
                      </a:moveTo>
                      <a:lnTo>
                        <a:pt x="17" y="35"/>
                      </a:lnTo>
                      <a:lnTo>
                        <a:pt x="611" y="35"/>
                      </a:lnTo>
                      <a:lnTo>
                        <a:pt x="611" y="0"/>
                      </a:lnTo>
                      <a:lnTo>
                        <a:pt x="17" y="0"/>
                      </a:lnTo>
                      <a:lnTo>
                        <a:pt x="35" y="17"/>
                      </a:lnTo>
                      <a:lnTo>
                        <a:pt x="0" y="17"/>
                      </a:lnTo>
                      <a:lnTo>
                        <a:pt x="0" y="35"/>
                      </a:lnTo>
                      <a:lnTo>
                        <a:pt x="17" y="35"/>
                      </a:lnTo>
                      <a:lnTo>
                        <a:pt x="0" y="17"/>
                      </a:lnTo>
                      <a:close/>
                    </a:path>
                  </a:pathLst>
                </a:custGeom>
                <a:solidFill>
                  <a:srgbClr val="000000"/>
                </a:solidFill>
                <a:ln w="9525">
                  <a:noFill/>
                  <a:round/>
                  <a:headEnd/>
                  <a:tailEnd/>
                </a:ln>
              </p:spPr>
              <p:txBody>
                <a:bodyPr>
                  <a:prstTxWarp prst="textNoShape">
                    <a:avLst/>
                  </a:prstTxWarp>
                </a:bodyPr>
                <a:lstStyle/>
                <a:p>
                  <a:endParaRPr lang="en-US"/>
                </a:p>
              </p:txBody>
            </p:sp>
            <p:sp>
              <p:nvSpPr>
                <p:cNvPr id="62867" name="Freeform 448"/>
                <p:cNvSpPr>
                  <a:spLocks/>
                </p:cNvSpPr>
                <p:nvPr/>
              </p:nvSpPr>
              <p:spPr bwMode="auto">
                <a:xfrm>
                  <a:off x="3102" y="4950"/>
                  <a:ext cx="9" cy="111"/>
                </a:xfrm>
                <a:custGeom>
                  <a:avLst/>
                  <a:gdLst>
                    <a:gd name="T0" fmla="*/ 0 w 35"/>
                    <a:gd name="T1" fmla="*/ 0 h 440"/>
                    <a:gd name="T2" fmla="*/ 0 w 35"/>
                    <a:gd name="T3" fmla="*/ 0 h 440"/>
                    <a:gd name="T4" fmla="*/ 0 w 35"/>
                    <a:gd name="T5" fmla="*/ 0 h 440"/>
                    <a:gd name="T6" fmla="*/ 0 w 35"/>
                    <a:gd name="T7" fmla="*/ 0 h 440"/>
                    <a:gd name="T8" fmla="*/ 0 w 35"/>
                    <a:gd name="T9" fmla="*/ 0 h 440"/>
                    <a:gd name="T10" fmla="*/ 0 w 35"/>
                    <a:gd name="T11" fmla="*/ 0 h 440"/>
                    <a:gd name="T12" fmla="*/ 0 w 35"/>
                    <a:gd name="T13" fmla="*/ 0 h 440"/>
                    <a:gd name="T14" fmla="*/ 0 w 35"/>
                    <a:gd name="T15" fmla="*/ 0 h 440"/>
                    <a:gd name="T16" fmla="*/ 0 w 35"/>
                    <a:gd name="T17" fmla="*/ 0 h 440"/>
                    <a:gd name="T18" fmla="*/ 0 w 35"/>
                    <a:gd name="T19" fmla="*/ 0 h 4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440"/>
                    <a:gd name="T32" fmla="*/ 35 w 35"/>
                    <a:gd name="T33" fmla="*/ 440 h 4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440">
                      <a:moveTo>
                        <a:pt x="17" y="0"/>
                      </a:moveTo>
                      <a:lnTo>
                        <a:pt x="0" y="17"/>
                      </a:lnTo>
                      <a:lnTo>
                        <a:pt x="0" y="440"/>
                      </a:lnTo>
                      <a:lnTo>
                        <a:pt x="35" y="440"/>
                      </a:lnTo>
                      <a:lnTo>
                        <a:pt x="35" y="17"/>
                      </a:lnTo>
                      <a:lnTo>
                        <a:pt x="17" y="34"/>
                      </a:lnTo>
                      <a:lnTo>
                        <a:pt x="17" y="0"/>
                      </a:lnTo>
                      <a:lnTo>
                        <a:pt x="0" y="0"/>
                      </a:lnTo>
                      <a:lnTo>
                        <a:pt x="0" y="17"/>
                      </a:lnTo>
                      <a:lnTo>
                        <a:pt x="17" y="0"/>
                      </a:lnTo>
                      <a:close/>
                    </a:path>
                  </a:pathLst>
                </a:custGeom>
                <a:solidFill>
                  <a:srgbClr val="000000"/>
                </a:solidFill>
                <a:ln w="9525">
                  <a:noFill/>
                  <a:round/>
                  <a:headEnd/>
                  <a:tailEnd/>
                </a:ln>
              </p:spPr>
              <p:txBody>
                <a:bodyPr>
                  <a:prstTxWarp prst="textNoShape">
                    <a:avLst/>
                  </a:prstTxWarp>
                </a:bodyPr>
                <a:lstStyle/>
                <a:p>
                  <a:endParaRPr lang="en-US"/>
                </a:p>
              </p:txBody>
            </p:sp>
            <p:sp>
              <p:nvSpPr>
                <p:cNvPr id="62868" name="Freeform 449"/>
                <p:cNvSpPr>
                  <a:spLocks/>
                </p:cNvSpPr>
                <p:nvPr/>
              </p:nvSpPr>
              <p:spPr bwMode="auto">
                <a:xfrm>
                  <a:off x="3015" y="4942"/>
                  <a:ext cx="48" cy="77"/>
                </a:xfrm>
                <a:custGeom>
                  <a:avLst/>
                  <a:gdLst>
                    <a:gd name="T0" fmla="*/ 0 w 194"/>
                    <a:gd name="T1" fmla="*/ 0 h 311"/>
                    <a:gd name="T2" fmla="*/ 0 w 194"/>
                    <a:gd name="T3" fmla="*/ 0 h 311"/>
                    <a:gd name="T4" fmla="*/ 0 w 194"/>
                    <a:gd name="T5" fmla="*/ 0 h 311"/>
                    <a:gd name="T6" fmla="*/ 0 w 194"/>
                    <a:gd name="T7" fmla="*/ 0 h 311"/>
                    <a:gd name="T8" fmla="*/ 0 w 194"/>
                    <a:gd name="T9" fmla="*/ 0 h 311"/>
                    <a:gd name="T10" fmla="*/ 0 60000 65536"/>
                    <a:gd name="T11" fmla="*/ 0 60000 65536"/>
                    <a:gd name="T12" fmla="*/ 0 60000 65536"/>
                    <a:gd name="T13" fmla="*/ 0 60000 65536"/>
                    <a:gd name="T14" fmla="*/ 0 60000 65536"/>
                    <a:gd name="T15" fmla="*/ 0 w 194"/>
                    <a:gd name="T16" fmla="*/ 0 h 311"/>
                    <a:gd name="T17" fmla="*/ 194 w 194"/>
                    <a:gd name="T18" fmla="*/ 311 h 311"/>
                  </a:gdLst>
                  <a:ahLst/>
                  <a:cxnLst>
                    <a:cxn ang="T10">
                      <a:pos x="T0" y="T1"/>
                    </a:cxn>
                    <a:cxn ang="T11">
                      <a:pos x="T2" y="T3"/>
                    </a:cxn>
                    <a:cxn ang="T12">
                      <a:pos x="T4" y="T5"/>
                    </a:cxn>
                    <a:cxn ang="T13">
                      <a:pos x="T6" y="T7"/>
                    </a:cxn>
                    <a:cxn ang="T14">
                      <a:pos x="T8" y="T9"/>
                    </a:cxn>
                  </a:cxnLst>
                  <a:rect l="T15" t="T16" r="T17" b="T18"/>
                  <a:pathLst>
                    <a:path w="194" h="311">
                      <a:moveTo>
                        <a:pt x="0" y="203"/>
                      </a:moveTo>
                      <a:lnTo>
                        <a:pt x="66" y="0"/>
                      </a:lnTo>
                      <a:lnTo>
                        <a:pt x="194" y="42"/>
                      </a:lnTo>
                      <a:lnTo>
                        <a:pt x="107" y="311"/>
                      </a:lnTo>
                      <a:lnTo>
                        <a:pt x="0" y="203"/>
                      </a:lnTo>
                      <a:close/>
                    </a:path>
                  </a:pathLst>
                </a:custGeom>
                <a:solidFill>
                  <a:srgbClr val="FFCC99"/>
                </a:solidFill>
                <a:ln w="9525">
                  <a:noFill/>
                  <a:round/>
                  <a:headEnd/>
                  <a:tailEnd/>
                </a:ln>
              </p:spPr>
              <p:txBody>
                <a:bodyPr>
                  <a:prstTxWarp prst="textNoShape">
                    <a:avLst/>
                  </a:prstTxWarp>
                </a:bodyPr>
                <a:lstStyle/>
                <a:p>
                  <a:endParaRPr lang="en-US"/>
                </a:p>
              </p:txBody>
            </p:sp>
            <p:sp>
              <p:nvSpPr>
                <p:cNvPr id="62869" name="Freeform 450"/>
                <p:cNvSpPr>
                  <a:spLocks/>
                </p:cNvSpPr>
                <p:nvPr/>
              </p:nvSpPr>
              <p:spPr bwMode="auto">
                <a:xfrm>
                  <a:off x="3011" y="4937"/>
                  <a:ext cx="24" cy="57"/>
                </a:xfrm>
                <a:custGeom>
                  <a:avLst/>
                  <a:gdLst>
                    <a:gd name="T0" fmla="*/ 0 w 98"/>
                    <a:gd name="T1" fmla="*/ 0 h 228"/>
                    <a:gd name="T2" fmla="*/ 0 w 98"/>
                    <a:gd name="T3" fmla="*/ 0 h 228"/>
                    <a:gd name="T4" fmla="*/ 0 w 98"/>
                    <a:gd name="T5" fmla="*/ 0 h 228"/>
                    <a:gd name="T6" fmla="*/ 0 w 98"/>
                    <a:gd name="T7" fmla="*/ 0 h 228"/>
                    <a:gd name="T8" fmla="*/ 0 w 98"/>
                    <a:gd name="T9" fmla="*/ 0 h 228"/>
                    <a:gd name="T10" fmla="*/ 0 w 98"/>
                    <a:gd name="T11" fmla="*/ 0 h 228"/>
                    <a:gd name="T12" fmla="*/ 0 w 98"/>
                    <a:gd name="T13" fmla="*/ 0 h 228"/>
                    <a:gd name="T14" fmla="*/ 0 w 98"/>
                    <a:gd name="T15" fmla="*/ 0 h 228"/>
                    <a:gd name="T16" fmla="*/ 0 w 98"/>
                    <a:gd name="T17" fmla="*/ 0 h 228"/>
                    <a:gd name="T18" fmla="*/ 0 w 98"/>
                    <a:gd name="T19" fmla="*/ 0 h 2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
                    <a:gd name="T31" fmla="*/ 0 h 228"/>
                    <a:gd name="T32" fmla="*/ 98 w 98"/>
                    <a:gd name="T33" fmla="*/ 228 h 2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 h="228">
                      <a:moveTo>
                        <a:pt x="87" y="4"/>
                      </a:moveTo>
                      <a:lnTo>
                        <a:pt x="66" y="15"/>
                      </a:lnTo>
                      <a:lnTo>
                        <a:pt x="0" y="218"/>
                      </a:lnTo>
                      <a:lnTo>
                        <a:pt x="32" y="228"/>
                      </a:lnTo>
                      <a:lnTo>
                        <a:pt x="98" y="25"/>
                      </a:lnTo>
                      <a:lnTo>
                        <a:pt x="77" y="36"/>
                      </a:lnTo>
                      <a:lnTo>
                        <a:pt x="87" y="4"/>
                      </a:lnTo>
                      <a:lnTo>
                        <a:pt x="72" y="0"/>
                      </a:lnTo>
                      <a:lnTo>
                        <a:pt x="66" y="15"/>
                      </a:lnTo>
                      <a:lnTo>
                        <a:pt x="87" y="4"/>
                      </a:lnTo>
                      <a:close/>
                    </a:path>
                  </a:pathLst>
                </a:custGeom>
                <a:solidFill>
                  <a:srgbClr val="000000"/>
                </a:solidFill>
                <a:ln w="9525">
                  <a:noFill/>
                  <a:round/>
                  <a:headEnd/>
                  <a:tailEnd/>
                </a:ln>
              </p:spPr>
              <p:txBody>
                <a:bodyPr>
                  <a:prstTxWarp prst="textNoShape">
                    <a:avLst/>
                  </a:prstTxWarp>
                </a:bodyPr>
                <a:lstStyle/>
                <a:p>
                  <a:endParaRPr lang="en-US"/>
                </a:p>
              </p:txBody>
            </p:sp>
            <p:sp>
              <p:nvSpPr>
                <p:cNvPr id="62870" name="Freeform 451"/>
                <p:cNvSpPr>
                  <a:spLocks/>
                </p:cNvSpPr>
                <p:nvPr/>
              </p:nvSpPr>
              <p:spPr bwMode="auto">
                <a:xfrm>
                  <a:off x="3030" y="4938"/>
                  <a:ext cx="38" cy="18"/>
                </a:xfrm>
                <a:custGeom>
                  <a:avLst/>
                  <a:gdLst>
                    <a:gd name="T0" fmla="*/ 0 w 154"/>
                    <a:gd name="T1" fmla="*/ 0 h 74"/>
                    <a:gd name="T2" fmla="*/ 0 w 154"/>
                    <a:gd name="T3" fmla="*/ 0 h 74"/>
                    <a:gd name="T4" fmla="*/ 0 w 154"/>
                    <a:gd name="T5" fmla="*/ 0 h 74"/>
                    <a:gd name="T6" fmla="*/ 0 w 154"/>
                    <a:gd name="T7" fmla="*/ 0 h 74"/>
                    <a:gd name="T8" fmla="*/ 0 w 154"/>
                    <a:gd name="T9" fmla="*/ 0 h 74"/>
                    <a:gd name="T10" fmla="*/ 0 w 154"/>
                    <a:gd name="T11" fmla="*/ 0 h 74"/>
                    <a:gd name="T12" fmla="*/ 0 w 154"/>
                    <a:gd name="T13" fmla="*/ 0 h 74"/>
                    <a:gd name="T14" fmla="*/ 0 w 154"/>
                    <a:gd name="T15" fmla="*/ 0 h 74"/>
                    <a:gd name="T16" fmla="*/ 0 w 154"/>
                    <a:gd name="T17" fmla="*/ 0 h 74"/>
                    <a:gd name="T18" fmla="*/ 0 w 154"/>
                    <a:gd name="T19" fmla="*/ 0 h 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4"/>
                    <a:gd name="T31" fmla="*/ 0 h 74"/>
                    <a:gd name="T32" fmla="*/ 154 w 154"/>
                    <a:gd name="T33" fmla="*/ 74 h 7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4" h="74">
                      <a:moveTo>
                        <a:pt x="149" y="63"/>
                      </a:moveTo>
                      <a:lnTo>
                        <a:pt x="138" y="42"/>
                      </a:lnTo>
                      <a:lnTo>
                        <a:pt x="10" y="0"/>
                      </a:lnTo>
                      <a:lnTo>
                        <a:pt x="0" y="32"/>
                      </a:lnTo>
                      <a:lnTo>
                        <a:pt x="128" y="74"/>
                      </a:lnTo>
                      <a:lnTo>
                        <a:pt x="117" y="53"/>
                      </a:lnTo>
                      <a:lnTo>
                        <a:pt x="149" y="63"/>
                      </a:lnTo>
                      <a:lnTo>
                        <a:pt x="154" y="47"/>
                      </a:lnTo>
                      <a:lnTo>
                        <a:pt x="138" y="42"/>
                      </a:lnTo>
                      <a:lnTo>
                        <a:pt x="149" y="63"/>
                      </a:lnTo>
                      <a:close/>
                    </a:path>
                  </a:pathLst>
                </a:custGeom>
                <a:solidFill>
                  <a:srgbClr val="000000"/>
                </a:solidFill>
                <a:ln w="9525">
                  <a:noFill/>
                  <a:round/>
                  <a:headEnd/>
                  <a:tailEnd/>
                </a:ln>
              </p:spPr>
              <p:txBody>
                <a:bodyPr>
                  <a:prstTxWarp prst="textNoShape">
                    <a:avLst/>
                  </a:prstTxWarp>
                </a:bodyPr>
                <a:lstStyle/>
                <a:p>
                  <a:endParaRPr lang="en-US"/>
                </a:p>
              </p:txBody>
            </p:sp>
            <p:sp>
              <p:nvSpPr>
                <p:cNvPr id="62871" name="Freeform 452"/>
                <p:cNvSpPr>
                  <a:spLocks/>
                </p:cNvSpPr>
                <p:nvPr/>
              </p:nvSpPr>
              <p:spPr bwMode="auto">
                <a:xfrm>
                  <a:off x="3038" y="4951"/>
                  <a:ext cx="29" cy="76"/>
                </a:xfrm>
                <a:custGeom>
                  <a:avLst/>
                  <a:gdLst>
                    <a:gd name="T0" fmla="*/ 0 w 119"/>
                    <a:gd name="T1" fmla="*/ 0 h 304"/>
                    <a:gd name="T2" fmla="*/ 0 w 119"/>
                    <a:gd name="T3" fmla="*/ 0 h 304"/>
                    <a:gd name="T4" fmla="*/ 0 w 119"/>
                    <a:gd name="T5" fmla="*/ 0 h 304"/>
                    <a:gd name="T6" fmla="*/ 0 w 119"/>
                    <a:gd name="T7" fmla="*/ 0 h 304"/>
                    <a:gd name="T8" fmla="*/ 0 w 119"/>
                    <a:gd name="T9" fmla="*/ 0 h 304"/>
                    <a:gd name="T10" fmla="*/ 0 w 119"/>
                    <a:gd name="T11" fmla="*/ 0 h 304"/>
                    <a:gd name="T12" fmla="*/ 0 w 119"/>
                    <a:gd name="T13" fmla="*/ 0 h 304"/>
                    <a:gd name="T14" fmla="*/ 0 w 119"/>
                    <a:gd name="T15" fmla="*/ 0 h 304"/>
                    <a:gd name="T16" fmla="*/ 0 w 119"/>
                    <a:gd name="T17" fmla="*/ 0 h 304"/>
                    <a:gd name="T18" fmla="*/ 0 w 119"/>
                    <a:gd name="T19" fmla="*/ 0 h 3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9"/>
                    <a:gd name="T31" fmla="*/ 0 h 304"/>
                    <a:gd name="T32" fmla="*/ 119 w 119"/>
                    <a:gd name="T33" fmla="*/ 304 h 30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9" h="304">
                      <a:moveTo>
                        <a:pt x="5" y="285"/>
                      </a:moveTo>
                      <a:lnTo>
                        <a:pt x="32" y="278"/>
                      </a:lnTo>
                      <a:lnTo>
                        <a:pt x="119" y="10"/>
                      </a:lnTo>
                      <a:lnTo>
                        <a:pt x="87" y="0"/>
                      </a:lnTo>
                      <a:lnTo>
                        <a:pt x="0" y="269"/>
                      </a:lnTo>
                      <a:lnTo>
                        <a:pt x="27" y="263"/>
                      </a:lnTo>
                      <a:lnTo>
                        <a:pt x="5" y="285"/>
                      </a:lnTo>
                      <a:lnTo>
                        <a:pt x="24" y="304"/>
                      </a:lnTo>
                      <a:lnTo>
                        <a:pt x="32" y="278"/>
                      </a:lnTo>
                      <a:lnTo>
                        <a:pt x="5" y="285"/>
                      </a:lnTo>
                      <a:close/>
                    </a:path>
                  </a:pathLst>
                </a:custGeom>
                <a:solidFill>
                  <a:srgbClr val="000000"/>
                </a:solidFill>
                <a:ln w="9525">
                  <a:noFill/>
                  <a:round/>
                  <a:headEnd/>
                  <a:tailEnd/>
                </a:ln>
              </p:spPr>
              <p:txBody>
                <a:bodyPr>
                  <a:prstTxWarp prst="textNoShape">
                    <a:avLst/>
                  </a:prstTxWarp>
                </a:bodyPr>
                <a:lstStyle/>
                <a:p>
                  <a:endParaRPr lang="en-US"/>
                </a:p>
              </p:txBody>
            </p:sp>
            <p:sp>
              <p:nvSpPr>
                <p:cNvPr id="62872" name="Freeform 453"/>
                <p:cNvSpPr>
                  <a:spLocks/>
                </p:cNvSpPr>
                <p:nvPr/>
              </p:nvSpPr>
              <p:spPr bwMode="auto">
                <a:xfrm>
                  <a:off x="3010" y="4990"/>
                  <a:ext cx="34" cy="32"/>
                </a:xfrm>
                <a:custGeom>
                  <a:avLst/>
                  <a:gdLst>
                    <a:gd name="T0" fmla="*/ 0 w 137"/>
                    <a:gd name="T1" fmla="*/ 0 h 130"/>
                    <a:gd name="T2" fmla="*/ 0 w 137"/>
                    <a:gd name="T3" fmla="*/ 0 h 130"/>
                    <a:gd name="T4" fmla="*/ 0 w 137"/>
                    <a:gd name="T5" fmla="*/ 0 h 130"/>
                    <a:gd name="T6" fmla="*/ 0 w 137"/>
                    <a:gd name="T7" fmla="*/ 0 h 130"/>
                    <a:gd name="T8" fmla="*/ 0 w 137"/>
                    <a:gd name="T9" fmla="*/ 0 h 130"/>
                    <a:gd name="T10" fmla="*/ 0 w 137"/>
                    <a:gd name="T11" fmla="*/ 0 h 130"/>
                    <a:gd name="T12" fmla="*/ 0 w 137"/>
                    <a:gd name="T13" fmla="*/ 0 h 130"/>
                    <a:gd name="T14" fmla="*/ 0 w 137"/>
                    <a:gd name="T15" fmla="*/ 0 h 130"/>
                    <a:gd name="T16" fmla="*/ 0 w 137"/>
                    <a:gd name="T17" fmla="*/ 0 h 130"/>
                    <a:gd name="T18" fmla="*/ 0 w 137"/>
                    <a:gd name="T19" fmla="*/ 0 h 1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7"/>
                    <a:gd name="T31" fmla="*/ 0 h 130"/>
                    <a:gd name="T32" fmla="*/ 137 w 137"/>
                    <a:gd name="T33" fmla="*/ 130 h 1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7" h="130">
                      <a:moveTo>
                        <a:pt x="3" y="6"/>
                      </a:moveTo>
                      <a:lnTo>
                        <a:pt x="8" y="22"/>
                      </a:lnTo>
                      <a:lnTo>
                        <a:pt x="115" y="130"/>
                      </a:lnTo>
                      <a:lnTo>
                        <a:pt x="137" y="108"/>
                      </a:lnTo>
                      <a:lnTo>
                        <a:pt x="30" y="0"/>
                      </a:lnTo>
                      <a:lnTo>
                        <a:pt x="35" y="16"/>
                      </a:lnTo>
                      <a:lnTo>
                        <a:pt x="3" y="6"/>
                      </a:lnTo>
                      <a:lnTo>
                        <a:pt x="0" y="15"/>
                      </a:lnTo>
                      <a:lnTo>
                        <a:pt x="8" y="22"/>
                      </a:lnTo>
                      <a:lnTo>
                        <a:pt x="3" y="6"/>
                      </a:lnTo>
                      <a:close/>
                    </a:path>
                  </a:pathLst>
                </a:custGeom>
                <a:solidFill>
                  <a:srgbClr val="000000"/>
                </a:solidFill>
                <a:ln w="9525">
                  <a:noFill/>
                  <a:round/>
                  <a:headEnd/>
                  <a:tailEnd/>
                </a:ln>
              </p:spPr>
              <p:txBody>
                <a:bodyPr>
                  <a:prstTxWarp prst="textNoShape">
                    <a:avLst/>
                  </a:prstTxWarp>
                </a:bodyPr>
                <a:lstStyle/>
                <a:p>
                  <a:endParaRPr lang="en-US"/>
                </a:p>
              </p:txBody>
            </p:sp>
            <p:sp>
              <p:nvSpPr>
                <p:cNvPr id="62873" name="Freeform 454"/>
                <p:cNvSpPr>
                  <a:spLocks/>
                </p:cNvSpPr>
                <p:nvPr/>
              </p:nvSpPr>
              <p:spPr bwMode="auto">
                <a:xfrm>
                  <a:off x="2977" y="4829"/>
                  <a:ext cx="175" cy="148"/>
                </a:xfrm>
                <a:custGeom>
                  <a:avLst/>
                  <a:gdLst>
                    <a:gd name="T0" fmla="*/ 0 w 699"/>
                    <a:gd name="T1" fmla="*/ 0 h 591"/>
                    <a:gd name="T2" fmla="*/ 0 w 699"/>
                    <a:gd name="T3" fmla="*/ 0 h 591"/>
                    <a:gd name="T4" fmla="*/ 0 w 699"/>
                    <a:gd name="T5" fmla="*/ 0 h 591"/>
                    <a:gd name="T6" fmla="*/ 0 w 699"/>
                    <a:gd name="T7" fmla="*/ 0 h 591"/>
                    <a:gd name="T8" fmla="*/ 0 w 699"/>
                    <a:gd name="T9" fmla="*/ 0 h 591"/>
                    <a:gd name="T10" fmla="*/ 0 60000 65536"/>
                    <a:gd name="T11" fmla="*/ 0 60000 65536"/>
                    <a:gd name="T12" fmla="*/ 0 60000 65536"/>
                    <a:gd name="T13" fmla="*/ 0 60000 65536"/>
                    <a:gd name="T14" fmla="*/ 0 60000 65536"/>
                    <a:gd name="T15" fmla="*/ 0 w 699"/>
                    <a:gd name="T16" fmla="*/ 0 h 591"/>
                    <a:gd name="T17" fmla="*/ 699 w 699"/>
                    <a:gd name="T18" fmla="*/ 591 h 591"/>
                  </a:gdLst>
                  <a:ahLst/>
                  <a:cxnLst>
                    <a:cxn ang="T10">
                      <a:pos x="T0" y="T1"/>
                    </a:cxn>
                    <a:cxn ang="T11">
                      <a:pos x="T2" y="T3"/>
                    </a:cxn>
                    <a:cxn ang="T12">
                      <a:pos x="T4" y="T5"/>
                    </a:cxn>
                    <a:cxn ang="T13">
                      <a:pos x="T6" y="T7"/>
                    </a:cxn>
                    <a:cxn ang="T14">
                      <a:pos x="T8" y="T9"/>
                    </a:cxn>
                  </a:cxnLst>
                  <a:rect l="T15" t="T16" r="T17" b="T18"/>
                  <a:pathLst>
                    <a:path w="699" h="591">
                      <a:moveTo>
                        <a:pt x="138" y="0"/>
                      </a:moveTo>
                      <a:lnTo>
                        <a:pt x="699" y="193"/>
                      </a:lnTo>
                      <a:lnTo>
                        <a:pt x="561" y="591"/>
                      </a:lnTo>
                      <a:lnTo>
                        <a:pt x="0" y="398"/>
                      </a:lnTo>
                      <a:lnTo>
                        <a:pt x="138" y="0"/>
                      </a:lnTo>
                      <a:close/>
                    </a:path>
                  </a:pathLst>
                </a:custGeom>
                <a:solidFill>
                  <a:srgbClr val="CCCCFF"/>
                </a:solidFill>
                <a:ln w="9525">
                  <a:noFill/>
                  <a:round/>
                  <a:headEnd/>
                  <a:tailEnd/>
                </a:ln>
              </p:spPr>
              <p:txBody>
                <a:bodyPr>
                  <a:prstTxWarp prst="textNoShape">
                    <a:avLst/>
                  </a:prstTxWarp>
                </a:bodyPr>
                <a:lstStyle/>
                <a:p>
                  <a:endParaRPr lang="en-US"/>
                </a:p>
              </p:txBody>
            </p:sp>
            <p:sp>
              <p:nvSpPr>
                <p:cNvPr id="62874" name="Freeform 455"/>
                <p:cNvSpPr>
                  <a:spLocks/>
                </p:cNvSpPr>
                <p:nvPr/>
              </p:nvSpPr>
              <p:spPr bwMode="auto">
                <a:xfrm>
                  <a:off x="3010" y="4825"/>
                  <a:ext cx="147" cy="57"/>
                </a:xfrm>
                <a:custGeom>
                  <a:avLst/>
                  <a:gdLst>
                    <a:gd name="T0" fmla="*/ 0 w 587"/>
                    <a:gd name="T1" fmla="*/ 0 h 225"/>
                    <a:gd name="T2" fmla="*/ 0 w 587"/>
                    <a:gd name="T3" fmla="*/ 0 h 225"/>
                    <a:gd name="T4" fmla="*/ 0 w 587"/>
                    <a:gd name="T5" fmla="*/ 0 h 225"/>
                    <a:gd name="T6" fmla="*/ 0 w 587"/>
                    <a:gd name="T7" fmla="*/ 0 h 225"/>
                    <a:gd name="T8" fmla="*/ 0 w 587"/>
                    <a:gd name="T9" fmla="*/ 0 h 225"/>
                    <a:gd name="T10" fmla="*/ 0 w 587"/>
                    <a:gd name="T11" fmla="*/ 0 h 225"/>
                    <a:gd name="T12" fmla="*/ 0 w 587"/>
                    <a:gd name="T13" fmla="*/ 0 h 225"/>
                    <a:gd name="T14" fmla="*/ 0 w 587"/>
                    <a:gd name="T15" fmla="*/ 0 h 225"/>
                    <a:gd name="T16" fmla="*/ 0 w 587"/>
                    <a:gd name="T17" fmla="*/ 0 h 225"/>
                    <a:gd name="T18" fmla="*/ 0 w 587"/>
                    <a:gd name="T19" fmla="*/ 0 h 2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87"/>
                    <a:gd name="T31" fmla="*/ 0 h 225"/>
                    <a:gd name="T32" fmla="*/ 587 w 587"/>
                    <a:gd name="T33" fmla="*/ 225 h 2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87" h="225">
                      <a:moveTo>
                        <a:pt x="582" y="214"/>
                      </a:moveTo>
                      <a:lnTo>
                        <a:pt x="571" y="193"/>
                      </a:lnTo>
                      <a:lnTo>
                        <a:pt x="10" y="0"/>
                      </a:lnTo>
                      <a:lnTo>
                        <a:pt x="0" y="32"/>
                      </a:lnTo>
                      <a:lnTo>
                        <a:pt x="561" y="225"/>
                      </a:lnTo>
                      <a:lnTo>
                        <a:pt x="550" y="204"/>
                      </a:lnTo>
                      <a:lnTo>
                        <a:pt x="582" y="214"/>
                      </a:lnTo>
                      <a:lnTo>
                        <a:pt x="587" y="199"/>
                      </a:lnTo>
                      <a:lnTo>
                        <a:pt x="571" y="193"/>
                      </a:lnTo>
                      <a:lnTo>
                        <a:pt x="582" y="214"/>
                      </a:lnTo>
                      <a:close/>
                    </a:path>
                  </a:pathLst>
                </a:custGeom>
                <a:solidFill>
                  <a:srgbClr val="000000"/>
                </a:solidFill>
                <a:ln w="9525">
                  <a:noFill/>
                  <a:round/>
                  <a:headEnd/>
                  <a:tailEnd/>
                </a:ln>
              </p:spPr>
              <p:txBody>
                <a:bodyPr>
                  <a:prstTxWarp prst="textNoShape">
                    <a:avLst/>
                  </a:prstTxWarp>
                </a:bodyPr>
                <a:lstStyle/>
                <a:p>
                  <a:endParaRPr lang="en-US"/>
                </a:p>
              </p:txBody>
            </p:sp>
            <p:sp>
              <p:nvSpPr>
                <p:cNvPr id="62875" name="Freeform 456"/>
                <p:cNvSpPr>
                  <a:spLocks/>
                </p:cNvSpPr>
                <p:nvPr/>
              </p:nvSpPr>
              <p:spPr bwMode="auto">
                <a:xfrm>
                  <a:off x="3113" y="4876"/>
                  <a:ext cx="42" cy="106"/>
                </a:xfrm>
                <a:custGeom>
                  <a:avLst/>
                  <a:gdLst>
                    <a:gd name="T0" fmla="*/ 0 w 170"/>
                    <a:gd name="T1" fmla="*/ 0 h 424"/>
                    <a:gd name="T2" fmla="*/ 0 w 170"/>
                    <a:gd name="T3" fmla="*/ 0 h 424"/>
                    <a:gd name="T4" fmla="*/ 0 w 170"/>
                    <a:gd name="T5" fmla="*/ 0 h 424"/>
                    <a:gd name="T6" fmla="*/ 0 w 170"/>
                    <a:gd name="T7" fmla="*/ 0 h 424"/>
                    <a:gd name="T8" fmla="*/ 0 w 170"/>
                    <a:gd name="T9" fmla="*/ 0 h 424"/>
                    <a:gd name="T10" fmla="*/ 0 w 170"/>
                    <a:gd name="T11" fmla="*/ 0 h 424"/>
                    <a:gd name="T12" fmla="*/ 0 w 170"/>
                    <a:gd name="T13" fmla="*/ 0 h 424"/>
                    <a:gd name="T14" fmla="*/ 0 w 170"/>
                    <a:gd name="T15" fmla="*/ 0 h 424"/>
                    <a:gd name="T16" fmla="*/ 0 w 170"/>
                    <a:gd name="T17" fmla="*/ 0 h 424"/>
                    <a:gd name="T18" fmla="*/ 0 w 170"/>
                    <a:gd name="T19" fmla="*/ 0 h 4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0"/>
                    <a:gd name="T31" fmla="*/ 0 h 424"/>
                    <a:gd name="T32" fmla="*/ 170 w 170"/>
                    <a:gd name="T33" fmla="*/ 424 h 4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0" h="424">
                      <a:moveTo>
                        <a:pt x="11" y="419"/>
                      </a:moveTo>
                      <a:lnTo>
                        <a:pt x="32" y="408"/>
                      </a:lnTo>
                      <a:lnTo>
                        <a:pt x="170" y="10"/>
                      </a:lnTo>
                      <a:lnTo>
                        <a:pt x="138" y="0"/>
                      </a:lnTo>
                      <a:lnTo>
                        <a:pt x="0" y="398"/>
                      </a:lnTo>
                      <a:lnTo>
                        <a:pt x="21" y="387"/>
                      </a:lnTo>
                      <a:lnTo>
                        <a:pt x="11" y="419"/>
                      </a:lnTo>
                      <a:lnTo>
                        <a:pt x="26" y="424"/>
                      </a:lnTo>
                      <a:lnTo>
                        <a:pt x="32" y="408"/>
                      </a:lnTo>
                      <a:lnTo>
                        <a:pt x="11" y="419"/>
                      </a:lnTo>
                      <a:close/>
                    </a:path>
                  </a:pathLst>
                </a:custGeom>
                <a:solidFill>
                  <a:srgbClr val="000000"/>
                </a:solidFill>
                <a:ln w="9525">
                  <a:noFill/>
                  <a:round/>
                  <a:headEnd/>
                  <a:tailEnd/>
                </a:ln>
              </p:spPr>
              <p:txBody>
                <a:bodyPr>
                  <a:prstTxWarp prst="textNoShape">
                    <a:avLst/>
                  </a:prstTxWarp>
                </a:bodyPr>
                <a:lstStyle/>
                <a:p>
                  <a:endParaRPr lang="en-US"/>
                </a:p>
              </p:txBody>
            </p:sp>
            <p:sp>
              <p:nvSpPr>
                <p:cNvPr id="62876" name="Freeform 457"/>
                <p:cNvSpPr>
                  <a:spLocks/>
                </p:cNvSpPr>
                <p:nvPr/>
              </p:nvSpPr>
              <p:spPr bwMode="auto">
                <a:xfrm>
                  <a:off x="2972" y="4925"/>
                  <a:ext cx="146" cy="56"/>
                </a:xfrm>
                <a:custGeom>
                  <a:avLst/>
                  <a:gdLst>
                    <a:gd name="T0" fmla="*/ 0 w 587"/>
                    <a:gd name="T1" fmla="*/ 0 h 225"/>
                    <a:gd name="T2" fmla="*/ 0 w 587"/>
                    <a:gd name="T3" fmla="*/ 0 h 225"/>
                    <a:gd name="T4" fmla="*/ 0 w 587"/>
                    <a:gd name="T5" fmla="*/ 0 h 225"/>
                    <a:gd name="T6" fmla="*/ 0 w 587"/>
                    <a:gd name="T7" fmla="*/ 0 h 225"/>
                    <a:gd name="T8" fmla="*/ 0 w 587"/>
                    <a:gd name="T9" fmla="*/ 0 h 225"/>
                    <a:gd name="T10" fmla="*/ 0 w 587"/>
                    <a:gd name="T11" fmla="*/ 0 h 225"/>
                    <a:gd name="T12" fmla="*/ 0 w 587"/>
                    <a:gd name="T13" fmla="*/ 0 h 225"/>
                    <a:gd name="T14" fmla="*/ 0 w 587"/>
                    <a:gd name="T15" fmla="*/ 0 h 225"/>
                    <a:gd name="T16" fmla="*/ 0 w 587"/>
                    <a:gd name="T17" fmla="*/ 0 h 225"/>
                    <a:gd name="T18" fmla="*/ 0 w 587"/>
                    <a:gd name="T19" fmla="*/ 0 h 2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87"/>
                    <a:gd name="T31" fmla="*/ 0 h 225"/>
                    <a:gd name="T32" fmla="*/ 587 w 587"/>
                    <a:gd name="T33" fmla="*/ 225 h 2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87" h="225">
                      <a:moveTo>
                        <a:pt x="5" y="11"/>
                      </a:moveTo>
                      <a:lnTo>
                        <a:pt x="16" y="32"/>
                      </a:lnTo>
                      <a:lnTo>
                        <a:pt x="577" y="225"/>
                      </a:lnTo>
                      <a:lnTo>
                        <a:pt x="587" y="193"/>
                      </a:lnTo>
                      <a:lnTo>
                        <a:pt x="26" y="0"/>
                      </a:lnTo>
                      <a:lnTo>
                        <a:pt x="37" y="21"/>
                      </a:lnTo>
                      <a:lnTo>
                        <a:pt x="5" y="11"/>
                      </a:lnTo>
                      <a:lnTo>
                        <a:pt x="0" y="26"/>
                      </a:lnTo>
                      <a:lnTo>
                        <a:pt x="16" y="32"/>
                      </a:lnTo>
                      <a:lnTo>
                        <a:pt x="5" y="11"/>
                      </a:lnTo>
                      <a:close/>
                    </a:path>
                  </a:pathLst>
                </a:custGeom>
                <a:solidFill>
                  <a:srgbClr val="000000"/>
                </a:solidFill>
                <a:ln w="9525">
                  <a:noFill/>
                  <a:round/>
                  <a:headEnd/>
                  <a:tailEnd/>
                </a:ln>
              </p:spPr>
              <p:txBody>
                <a:bodyPr>
                  <a:prstTxWarp prst="textNoShape">
                    <a:avLst/>
                  </a:prstTxWarp>
                </a:bodyPr>
                <a:lstStyle/>
                <a:p>
                  <a:endParaRPr lang="en-US"/>
                </a:p>
              </p:txBody>
            </p:sp>
            <p:sp>
              <p:nvSpPr>
                <p:cNvPr id="62877" name="Freeform 458"/>
                <p:cNvSpPr>
                  <a:spLocks/>
                </p:cNvSpPr>
                <p:nvPr/>
              </p:nvSpPr>
              <p:spPr bwMode="auto">
                <a:xfrm>
                  <a:off x="2973" y="4824"/>
                  <a:ext cx="42" cy="106"/>
                </a:xfrm>
                <a:custGeom>
                  <a:avLst/>
                  <a:gdLst>
                    <a:gd name="T0" fmla="*/ 0 w 170"/>
                    <a:gd name="T1" fmla="*/ 0 h 424"/>
                    <a:gd name="T2" fmla="*/ 0 w 170"/>
                    <a:gd name="T3" fmla="*/ 0 h 424"/>
                    <a:gd name="T4" fmla="*/ 0 w 170"/>
                    <a:gd name="T5" fmla="*/ 0 h 424"/>
                    <a:gd name="T6" fmla="*/ 0 w 170"/>
                    <a:gd name="T7" fmla="*/ 0 h 424"/>
                    <a:gd name="T8" fmla="*/ 0 w 170"/>
                    <a:gd name="T9" fmla="*/ 0 h 424"/>
                    <a:gd name="T10" fmla="*/ 0 w 170"/>
                    <a:gd name="T11" fmla="*/ 0 h 424"/>
                    <a:gd name="T12" fmla="*/ 0 w 170"/>
                    <a:gd name="T13" fmla="*/ 0 h 424"/>
                    <a:gd name="T14" fmla="*/ 0 w 170"/>
                    <a:gd name="T15" fmla="*/ 0 h 424"/>
                    <a:gd name="T16" fmla="*/ 0 w 170"/>
                    <a:gd name="T17" fmla="*/ 0 h 424"/>
                    <a:gd name="T18" fmla="*/ 0 w 170"/>
                    <a:gd name="T19" fmla="*/ 0 h 4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0"/>
                    <a:gd name="T31" fmla="*/ 0 h 424"/>
                    <a:gd name="T32" fmla="*/ 170 w 170"/>
                    <a:gd name="T33" fmla="*/ 424 h 4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0" h="424">
                      <a:moveTo>
                        <a:pt x="159" y="5"/>
                      </a:moveTo>
                      <a:lnTo>
                        <a:pt x="138" y="16"/>
                      </a:lnTo>
                      <a:lnTo>
                        <a:pt x="0" y="414"/>
                      </a:lnTo>
                      <a:lnTo>
                        <a:pt x="32" y="424"/>
                      </a:lnTo>
                      <a:lnTo>
                        <a:pt x="170" y="26"/>
                      </a:lnTo>
                      <a:lnTo>
                        <a:pt x="149" y="37"/>
                      </a:lnTo>
                      <a:lnTo>
                        <a:pt x="159" y="5"/>
                      </a:lnTo>
                      <a:lnTo>
                        <a:pt x="144" y="0"/>
                      </a:lnTo>
                      <a:lnTo>
                        <a:pt x="138" y="16"/>
                      </a:lnTo>
                      <a:lnTo>
                        <a:pt x="159" y="5"/>
                      </a:lnTo>
                      <a:close/>
                    </a:path>
                  </a:pathLst>
                </a:custGeom>
                <a:solidFill>
                  <a:srgbClr val="000000"/>
                </a:solidFill>
                <a:ln w="9525">
                  <a:noFill/>
                  <a:round/>
                  <a:headEnd/>
                  <a:tailEnd/>
                </a:ln>
              </p:spPr>
              <p:txBody>
                <a:bodyPr>
                  <a:prstTxWarp prst="textNoShape">
                    <a:avLst/>
                  </a:prstTxWarp>
                </a:bodyPr>
                <a:lstStyle/>
                <a:p>
                  <a:endParaRPr lang="en-US"/>
                </a:p>
              </p:txBody>
            </p:sp>
            <p:sp>
              <p:nvSpPr>
                <p:cNvPr id="62878" name="Freeform 459"/>
                <p:cNvSpPr>
                  <a:spLocks/>
                </p:cNvSpPr>
                <p:nvPr/>
              </p:nvSpPr>
              <p:spPr bwMode="auto">
                <a:xfrm>
                  <a:off x="2965" y="4933"/>
                  <a:ext cx="50" cy="60"/>
                </a:xfrm>
                <a:custGeom>
                  <a:avLst/>
                  <a:gdLst>
                    <a:gd name="T0" fmla="*/ 0 w 202"/>
                    <a:gd name="T1" fmla="*/ 0 h 237"/>
                    <a:gd name="T2" fmla="*/ 0 w 202"/>
                    <a:gd name="T3" fmla="*/ 0 h 237"/>
                    <a:gd name="T4" fmla="*/ 0 w 202"/>
                    <a:gd name="T5" fmla="*/ 0 h 237"/>
                    <a:gd name="T6" fmla="*/ 0 w 202"/>
                    <a:gd name="T7" fmla="*/ 0 h 237"/>
                    <a:gd name="T8" fmla="*/ 0 60000 65536"/>
                    <a:gd name="T9" fmla="*/ 0 60000 65536"/>
                    <a:gd name="T10" fmla="*/ 0 60000 65536"/>
                    <a:gd name="T11" fmla="*/ 0 60000 65536"/>
                    <a:gd name="T12" fmla="*/ 0 w 202"/>
                    <a:gd name="T13" fmla="*/ 0 h 237"/>
                    <a:gd name="T14" fmla="*/ 202 w 202"/>
                    <a:gd name="T15" fmla="*/ 237 h 237"/>
                  </a:gdLst>
                  <a:ahLst/>
                  <a:cxnLst>
                    <a:cxn ang="T8">
                      <a:pos x="T0" y="T1"/>
                    </a:cxn>
                    <a:cxn ang="T9">
                      <a:pos x="T2" y="T3"/>
                    </a:cxn>
                    <a:cxn ang="T10">
                      <a:pos x="T4" y="T5"/>
                    </a:cxn>
                    <a:cxn ang="T11">
                      <a:pos x="T6" y="T7"/>
                    </a:cxn>
                  </a:cxnLst>
                  <a:rect l="T12" t="T13" r="T14" b="T15"/>
                  <a:pathLst>
                    <a:path w="202" h="237">
                      <a:moveTo>
                        <a:pt x="202" y="237"/>
                      </a:moveTo>
                      <a:lnTo>
                        <a:pt x="130" y="0"/>
                      </a:lnTo>
                      <a:lnTo>
                        <a:pt x="0" y="42"/>
                      </a:lnTo>
                      <a:lnTo>
                        <a:pt x="202" y="237"/>
                      </a:lnTo>
                      <a:close/>
                    </a:path>
                  </a:pathLst>
                </a:custGeom>
                <a:solidFill>
                  <a:srgbClr val="FFCC99"/>
                </a:solidFill>
                <a:ln w="9525">
                  <a:noFill/>
                  <a:round/>
                  <a:headEnd/>
                  <a:tailEnd/>
                </a:ln>
              </p:spPr>
              <p:txBody>
                <a:bodyPr>
                  <a:prstTxWarp prst="textNoShape">
                    <a:avLst/>
                  </a:prstTxWarp>
                </a:bodyPr>
                <a:lstStyle/>
                <a:p>
                  <a:endParaRPr lang="en-US"/>
                </a:p>
              </p:txBody>
            </p:sp>
            <p:sp>
              <p:nvSpPr>
                <p:cNvPr id="62879" name="Freeform 460"/>
                <p:cNvSpPr>
                  <a:spLocks/>
                </p:cNvSpPr>
                <p:nvPr/>
              </p:nvSpPr>
              <p:spPr bwMode="auto">
                <a:xfrm>
                  <a:off x="2993" y="4928"/>
                  <a:ext cx="26" cy="66"/>
                </a:xfrm>
                <a:custGeom>
                  <a:avLst/>
                  <a:gdLst>
                    <a:gd name="T0" fmla="*/ 0 w 104"/>
                    <a:gd name="T1" fmla="*/ 0 h 263"/>
                    <a:gd name="T2" fmla="*/ 0 w 104"/>
                    <a:gd name="T3" fmla="*/ 0 h 263"/>
                    <a:gd name="T4" fmla="*/ 0 w 104"/>
                    <a:gd name="T5" fmla="*/ 0 h 263"/>
                    <a:gd name="T6" fmla="*/ 0 w 104"/>
                    <a:gd name="T7" fmla="*/ 0 h 263"/>
                    <a:gd name="T8" fmla="*/ 0 w 104"/>
                    <a:gd name="T9" fmla="*/ 0 h 263"/>
                    <a:gd name="T10" fmla="*/ 0 w 104"/>
                    <a:gd name="T11" fmla="*/ 0 h 263"/>
                    <a:gd name="T12" fmla="*/ 0 w 104"/>
                    <a:gd name="T13" fmla="*/ 0 h 263"/>
                    <a:gd name="T14" fmla="*/ 0 w 104"/>
                    <a:gd name="T15" fmla="*/ 0 h 263"/>
                    <a:gd name="T16" fmla="*/ 0 w 104"/>
                    <a:gd name="T17" fmla="*/ 0 h 263"/>
                    <a:gd name="T18" fmla="*/ 0 w 104"/>
                    <a:gd name="T19" fmla="*/ 0 h 2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4"/>
                    <a:gd name="T31" fmla="*/ 0 h 263"/>
                    <a:gd name="T32" fmla="*/ 104 w 104"/>
                    <a:gd name="T33" fmla="*/ 263 h 2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4" h="263">
                      <a:moveTo>
                        <a:pt x="21" y="37"/>
                      </a:moveTo>
                      <a:lnTo>
                        <a:pt x="0" y="26"/>
                      </a:lnTo>
                      <a:lnTo>
                        <a:pt x="72" y="263"/>
                      </a:lnTo>
                      <a:lnTo>
                        <a:pt x="104" y="253"/>
                      </a:lnTo>
                      <a:lnTo>
                        <a:pt x="32" y="16"/>
                      </a:lnTo>
                      <a:lnTo>
                        <a:pt x="11" y="5"/>
                      </a:lnTo>
                      <a:lnTo>
                        <a:pt x="32" y="16"/>
                      </a:lnTo>
                      <a:lnTo>
                        <a:pt x="27" y="0"/>
                      </a:lnTo>
                      <a:lnTo>
                        <a:pt x="11" y="5"/>
                      </a:lnTo>
                      <a:lnTo>
                        <a:pt x="21" y="37"/>
                      </a:lnTo>
                      <a:close/>
                    </a:path>
                  </a:pathLst>
                </a:custGeom>
                <a:solidFill>
                  <a:srgbClr val="000000"/>
                </a:solidFill>
                <a:ln w="9525">
                  <a:noFill/>
                  <a:round/>
                  <a:headEnd/>
                  <a:tailEnd/>
                </a:ln>
              </p:spPr>
              <p:txBody>
                <a:bodyPr>
                  <a:prstTxWarp prst="textNoShape">
                    <a:avLst/>
                  </a:prstTxWarp>
                </a:bodyPr>
                <a:lstStyle/>
                <a:p>
                  <a:endParaRPr lang="en-US"/>
                </a:p>
              </p:txBody>
            </p:sp>
            <p:sp>
              <p:nvSpPr>
                <p:cNvPr id="62880" name="Freeform 461"/>
                <p:cNvSpPr>
                  <a:spLocks/>
                </p:cNvSpPr>
                <p:nvPr/>
              </p:nvSpPr>
              <p:spPr bwMode="auto">
                <a:xfrm>
                  <a:off x="2957" y="4929"/>
                  <a:ext cx="41" cy="19"/>
                </a:xfrm>
                <a:custGeom>
                  <a:avLst/>
                  <a:gdLst>
                    <a:gd name="T0" fmla="*/ 0 w 166"/>
                    <a:gd name="T1" fmla="*/ 0 h 74"/>
                    <a:gd name="T2" fmla="*/ 0 w 166"/>
                    <a:gd name="T3" fmla="*/ 0 h 74"/>
                    <a:gd name="T4" fmla="*/ 0 w 166"/>
                    <a:gd name="T5" fmla="*/ 0 h 74"/>
                    <a:gd name="T6" fmla="*/ 0 w 166"/>
                    <a:gd name="T7" fmla="*/ 0 h 74"/>
                    <a:gd name="T8" fmla="*/ 0 w 166"/>
                    <a:gd name="T9" fmla="*/ 0 h 74"/>
                    <a:gd name="T10" fmla="*/ 0 w 166"/>
                    <a:gd name="T11" fmla="*/ 0 h 74"/>
                    <a:gd name="T12" fmla="*/ 0 w 166"/>
                    <a:gd name="T13" fmla="*/ 0 h 74"/>
                    <a:gd name="T14" fmla="*/ 0 w 166"/>
                    <a:gd name="T15" fmla="*/ 0 h 74"/>
                    <a:gd name="T16" fmla="*/ 0 w 166"/>
                    <a:gd name="T17" fmla="*/ 0 h 74"/>
                    <a:gd name="T18" fmla="*/ 0 w 166"/>
                    <a:gd name="T19" fmla="*/ 0 h 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6"/>
                    <a:gd name="T31" fmla="*/ 0 h 74"/>
                    <a:gd name="T32" fmla="*/ 166 w 166"/>
                    <a:gd name="T33" fmla="*/ 74 h 7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6" h="74">
                      <a:moveTo>
                        <a:pt x="42" y="45"/>
                      </a:moveTo>
                      <a:lnTo>
                        <a:pt x="36" y="74"/>
                      </a:lnTo>
                      <a:lnTo>
                        <a:pt x="166" y="32"/>
                      </a:lnTo>
                      <a:lnTo>
                        <a:pt x="156" y="0"/>
                      </a:lnTo>
                      <a:lnTo>
                        <a:pt x="26" y="42"/>
                      </a:lnTo>
                      <a:lnTo>
                        <a:pt x="20" y="70"/>
                      </a:lnTo>
                      <a:lnTo>
                        <a:pt x="26" y="42"/>
                      </a:lnTo>
                      <a:lnTo>
                        <a:pt x="0" y="50"/>
                      </a:lnTo>
                      <a:lnTo>
                        <a:pt x="20" y="70"/>
                      </a:lnTo>
                      <a:lnTo>
                        <a:pt x="42" y="45"/>
                      </a:lnTo>
                      <a:close/>
                    </a:path>
                  </a:pathLst>
                </a:custGeom>
                <a:solidFill>
                  <a:srgbClr val="000000"/>
                </a:solidFill>
                <a:ln w="9525">
                  <a:noFill/>
                  <a:round/>
                  <a:headEnd/>
                  <a:tailEnd/>
                </a:ln>
              </p:spPr>
              <p:txBody>
                <a:bodyPr>
                  <a:prstTxWarp prst="textNoShape">
                    <a:avLst/>
                  </a:prstTxWarp>
                </a:bodyPr>
                <a:lstStyle/>
                <a:p>
                  <a:endParaRPr lang="en-US"/>
                </a:p>
              </p:txBody>
            </p:sp>
            <p:sp>
              <p:nvSpPr>
                <p:cNvPr id="62881" name="Freeform 462"/>
                <p:cNvSpPr>
                  <a:spLocks/>
                </p:cNvSpPr>
                <p:nvPr/>
              </p:nvSpPr>
              <p:spPr bwMode="auto">
                <a:xfrm>
                  <a:off x="2962" y="4941"/>
                  <a:ext cx="61" cy="65"/>
                </a:xfrm>
                <a:custGeom>
                  <a:avLst/>
                  <a:gdLst>
                    <a:gd name="T0" fmla="*/ 0 w 246"/>
                    <a:gd name="T1" fmla="*/ 0 h 263"/>
                    <a:gd name="T2" fmla="*/ 0 w 246"/>
                    <a:gd name="T3" fmla="*/ 0 h 263"/>
                    <a:gd name="T4" fmla="*/ 0 w 246"/>
                    <a:gd name="T5" fmla="*/ 0 h 263"/>
                    <a:gd name="T6" fmla="*/ 0 w 246"/>
                    <a:gd name="T7" fmla="*/ 0 h 263"/>
                    <a:gd name="T8" fmla="*/ 0 w 246"/>
                    <a:gd name="T9" fmla="*/ 0 h 263"/>
                    <a:gd name="T10" fmla="*/ 0 w 246"/>
                    <a:gd name="T11" fmla="*/ 0 h 263"/>
                    <a:gd name="T12" fmla="*/ 0 w 246"/>
                    <a:gd name="T13" fmla="*/ 0 h 263"/>
                    <a:gd name="T14" fmla="*/ 0 w 246"/>
                    <a:gd name="T15" fmla="*/ 0 h 263"/>
                    <a:gd name="T16" fmla="*/ 0 w 246"/>
                    <a:gd name="T17" fmla="*/ 0 h 263"/>
                    <a:gd name="T18" fmla="*/ 0 w 246"/>
                    <a:gd name="T19" fmla="*/ 0 h 2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6"/>
                    <a:gd name="T31" fmla="*/ 0 h 263"/>
                    <a:gd name="T32" fmla="*/ 246 w 246"/>
                    <a:gd name="T33" fmla="*/ 263 h 2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6" h="263">
                      <a:moveTo>
                        <a:pt x="197" y="213"/>
                      </a:moveTo>
                      <a:lnTo>
                        <a:pt x="224" y="196"/>
                      </a:lnTo>
                      <a:lnTo>
                        <a:pt x="22" y="0"/>
                      </a:lnTo>
                      <a:lnTo>
                        <a:pt x="0" y="25"/>
                      </a:lnTo>
                      <a:lnTo>
                        <a:pt x="202" y="220"/>
                      </a:lnTo>
                      <a:lnTo>
                        <a:pt x="229" y="203"/>
                      </a:lnTo>
                      <a:lnTo>
                        <a:pt x="202" y="220"/>
                      </a:lnTo>
                      <a:lnTo>
                        <a:pt x="246" y="263"/>
                      </a:lnTo>
                      <a:lnTo>
                        <a:pt x="229" y="203"/>
                      </a:lnTo>
                      <a:lnTo>
                        <a:pt x="197" y="213"/>
                      </a:lnTo>
                      <a:close/>
                    </a:path>
                  </a:pathLst>
                </a:custGeom>
                <a:solidFill>
                  <a:srgbClr val="000000"/>
                </a:solidFill>
                <a:ln w="9525">
                  <a:noFill/>
                  <a:round/>
                  <a:headEnd/>
                  <a:tailEnd/>
                </a:ln>
              </p:spPr>
              <p:txBody>
                <a:bodyPr>
                  <a:prstTxWarp prst="textNoShape">
                    <a:avLst/>
                  </a:prstTxWarp>
                </a:bodyPr>
                <a:lstStyle/>
                <a:p>
                  <a:endParaRPr lang="en-US"/>
                </a:p>
              </p:txBody>
            </p:sp>
            <p:sp>
              <p:nvSpPr>
                <p:cNvPr id="62882" name="Freeform 463"/>
                <p:cNvSpPr>
                  <a:spLocks/>
                </p:cNvSpPr>
                <p:nvPr/>
              </p:nvSpPr>
              <p:spPr bwMode="auto">
                <a:xfrm>
                  <a:off x="2879" y="4807"/>
                  <a:ext cx="176" cy="150"/>
                </a:xfrm>
                <a:custGeom>
                  <a:avLst/>
                  <a:gdLst>
                    <a:gd name="T0" fmla="*/ 0 w 703"/>
                    <a:gd name="T1" fmla="*/ 0 h 599"/>
                    <a:gd name="T2" fmla="*/ 0 w 703"/>
                    <a:gd name="T3" fmla="*/ 0 h 599"/>
                    <a:gd name="T4" fmla="*/ 0 w 703"/>
                    <a:gd name="T5" fmla="*/ 0 h 599"/>
                    <a:gd name="T6" fmla="*/ 0 w 703"/>
                    <a:gd name="T7" fmla="*/ 0 h 599"/>
                    <a:gd name="T8" fmla="*/ 0 w 703"/>
                    <a:gd name="T9" fmla="*/ 0 h 599"/>
                    <a:gd name="T10" fmla="*/ 0 60000 65536"/>
                    <a:gd name="T11" fmla="*/ 0 60000 65536"/>
                    <a:gd name="T12" fmla="*/ 0 60000 65536"/>
                    <a:gd name="T13" fmla="*/ 0 60000 65536"/>
                    <a:gd name="T14" fmla="*/ 0 60000 65536"/>
                    <a:gd name="T15" fmla="*/ 0 w 703"/>
                    <a:gd name="T16" fmla="*/ 0 h 599"/>
                    <a:gd name="T17" fmla="*/ 703 w 703"/>
                    <a:gd name="T18" fmla="*/ 599 h 599"/>
                  </a:gdLst>
                  <a:ahLst/>
                  <a:cxnLst>
                    <a:cxn ang="T10">
                      <a:pos x="T0" y="T1"/>
                    </a:cxn>
                    <a:cxn ang="T11">
                      <a:pos x="T2" y="T3"/>
                    </a:cxn>
                    <a:cxn ang="T12">
                      <a:pos x="T4" y="T5"/>
                    </a:cxn>
                    <a:cxn ang="T13">
                      <a:pos x="T6" y="T7"/>
                    </a:cxn>
                    <a:cxn ang="T14">
                      <a:pos x="T8" y="T9"/>
                    </a:cxn>
                  </a:cxnLst>
                  <a:rect l="T15" t="T16" r="T17" b="T18"/>
                  <a:pathLst>
                    <a:path w="703" h="599">
                      <a:moveTo>
                        <a:pt x="0" y="202"/>
                      </a:moveTo>
                      <a:lnTo>
                        <a:pt x="558" y="0"/>
                      </a:lnTo>
                      <a:lnTo>
                        <a:pt x="703" y="398"/>
                      </a:lnTo>
                      <a:lnTo>
                        <a:pt x="145" y="599"/>
                      </a:lnTo>
                      <a:lnTo>
                        <a:pt x="0" y="202"/>
                      </a:lnTo>
                      <a:close/>
                    </a:path>
                  </a:pathLst>
                </a:custGeom>
                <a:solidFill>
                  <a:srgbClr val="00FF00"/>
                </a:solidFill>
                <a:ln w="9525">
                  <a:noFill/>
                  <a:round/>
                  <a:headEnd/>
                  <a:tailEnd/>
                </a:ln>
              </p:spPr>
              <p:txBody>
                <a:bodyPr>
                  <a:prstTxWarp prst="textNoShape">
                    <a:avLst/>
                  </a:prstTxWarp>
                </a:bodyPr>
                <a:lstStyle/>
                <a:p>
                  <a:endParaRPr lang="en-US"/>
                </a:p>
              </p:txBody>
            </p:sp>
            <p:sp>
              <p:nvSpPr>
                <p:cNvPr id="62883" name="Freeform 464"/>
                <p:cNvSpPr>
                  <a:spLocks/>
                </p:cNvSpPr>
                <p:nvPr/>
              </p:nvSpPr>
              <p:spPr bwMode="auto">
                <a:xfrm>
                  <a:off x="2878" y="4802"/>
                  <a:ext cx="145" cy="60"/>
                </a:xfrm>
                <a:custGeom>
                  <a:avLst/>
                  <a:gdLst>
                    <a:gd name="T0" fmla="*/ 0 w 578"/>
                    <a:gd name="T1" fmla="*/ 0 h 239"/>
                    <a:gd name="T2" fmla="*/ 0 w 578"/>
                    <a:gd name="T3" fmla="*/ 0 h 239"/>
                    <a:gd name="T4" fmla="*/ 0 w 578"/>
                    <a:gd name="T5" fmla="*/ 0 h 239"/>
                    <a:gd name="T6" fmla="*/ 0 w 578"/>
                    <a:gd name="T7" fmla="*/ 0 h 239"/>
                    <a:gd name="T8" fmla="*/ 0 w 578"/>
                    <a:gd name="T9" fmla="*/ 0 h 239"/>
                    <a:gd name="T10" fmla="*/ 0 w 578"/>
                    <a:gd name="T11" fmla="*/ 0 h 239"/>
                    <a:gd name="T12" fmla="*/ 0 w 578"/>
                    <a:gd name="T13" fmla="*/ 0 h 239"/>
                    <a:gd name="T14" fmla="*/ 0 w 578"/>
                    <a:gd name="T15" fmla="*/ 0 h 239"/>
                    <a:gd name="T16" fmla="*/ 0 w 578"/>
                    <a:gd name="T17" fmla="*/ 0 h 239"/>
                    <a:gd name="T18" fmla="*/ 0 w 578"/>
                    <a:gd name="T19" fmla="*/ 0 h 2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8"/>
                    <a:gd name="T31" fmla="*/ 0 h 239"/>
                    <a:gd name="T32" fmla="*/ 578 w 578"/>
                    <a:gd name="T33" fmla="*/ 239 h 2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8" h="239">
                      <a:moveTo>
                        <a:pt x="578" y="16"/>
                      </a:moveTo>
                      <a:lnTo>
                        <a:pt x="558" y="5"/>
                      </a:lnTo>
                      <a:lnTo>
                        <a:pt x="0" y="207"/>
                      </a:lnTo>
                      <a:lnTo>
                        <a:pt x="10" y="239"/>
                      </a:lnTo>
                      <a:lnTo>
                        <a:pt x="567" y="36"/>
                      </a:lnTo>
                      <a:lnTo>
                        <a:pt x="547" y="25"/>
                      </a:lnTo>
                      <a:lnTo>
                        <a:pt x="578" y="16"/>
                      </a:lnTo>
                      <a:lnTo>
                        <a:pt x="572" y="0"/>
                      </a:lnTo>
                      <a:lnTo>
                        <a:pt x="558" y="5"/>
                      </a:lnTo>
                      <a:lnTo>
                        <a:pt x="578" y="16"/>
                      </a:lnTo>
                      <a:close/>
                    </a:path>
                  </a:pathLst>
                </a:custGeom>
                <a:solidFill>
                  <a:srgbClr val="000000"/>
                </a:solidFill>
                <a:ln w="9525">
                  <a:noFill/>
                  <a:round/>
                  <a:headEnd/>
                  <a:tailEnd/>
                </a:ln>
              </p:spPr>
              <p:txBody>
                <a:bodyPr>
                  <a:prstTxWarp prst="textNoShape">
                    <a:avLst/>
                  </a:prstTxWarp>
                </a:bodyPr>
                <a:lstStyle/>
                <a:p>
                  <a:endParaRPr lang="en-US"/>
                </a:p>
              </p:txBody>
            </p:sp>
            <p:sp>
              <p:nvSpPr>
                <p:cNvPr id="62884" name="Freeform 465"/>
                <p:cNvSpPr>
                  <a:spLocks/>
                </p:cNvSpPr>
                <p:nvPr/>
              </p:nvSpPr>
              <p:spPr bwMode="auto">
                <a:xfrm>
                  <a:off x="3015" y="4806"/>
                  <a:ext cx="45" cy="105"/>
                </a:xfrm>
                <a:custGeom>
                  <a:avLst/>
                  <a:gdLst>
                    <a:gd name="T0" fmla="*/ 0 w 182"/>
                    <a:gd name="T1" fmla="*/ 0 h 419"/>
                    <a:gd name="T2" fmla="*/ 0 w 182"/>
                    <a:gd name="T3" fmla="*/ 0 h 419"/>
                    <a:gd name="T4" fmla="*/ 0 w 182"/>
                    <a:gd name="T5" fmla="*/ 0 h 419"/>
                    <a:gd name="T6" fmla="*/ 0 w 182"/>
                    <a:gd name="T7" fmla="*/ 0 h 419"/>
                    <a:gd name="T8" fmla="*/ 0 w 182"/>
                    <a:gd name="T9" fmla="*/ 0 h 419"/>
                    <a:gd name="T10" fmla="*/ 0 w 182"/>
                    <a:gd name="T11" fmla="*/ 0 h 419"/>
                    <a:gd name="T12" fmla="*/ 0 w 182"/>
                    <a:gd name="T13" fmla="*/ 0 h 419"/>
                    <a:gd name="T14" fmla="*/ 0 w 182"/>
                    <a:gd name="T15" fmla="*/ 0 h 419"/>
                    <a:gd name="T16" fmla="*/ 0 w 182"/>
                    <a:gd name="T17" fmla="*/ 0 h 419"/>
                    <a:gd name="T18" fmla="*/ 0 w 182"/>
                    <a:gd name="T19" fmla="*/ 0 h 4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2"/>
                    <a:gd name="T31" fmla="*/ 0 h 419"/>
                    <a:gd name="T32" fmla="*/ 182 w 182"/>
                    <a:gd name="T33" fmla="*/ 419 h 4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2" h="419">
                      <a:moveTo>
                        <a:pt x="166" y="419"/>
                      </a:moveTo>
                      <a:lnTo>
                        <a:pt x="177" y="398"/>
                      </a:lnTo>
                      <a:lnTo>
                        <a:pt x="31" y="0"/>
                      </a:lnTo>
                      <a:lnTo>
                        <a:pt x="0" y="9"/>
                      </a:lnTo>
                      <a:lnTo>
                        <a:pt x="145" y="408"/>
                      </a:lnTo>
                      <a:lnTo>
                        <a:pt x="156" y="387"/>
                      </a:lnTo>
                      <a:lnTo>
                        <a:pt x="166" y="419"/>
                      </a:lnTo>
                      <a:lnTo>
                        <a:pt x="182" y="413"/>
                      </a:lnTo>
                      <a:lnTo>
                        <a:pt x="177" y="398"/>
                      </a:lnTo>
                      <a:lnTo>
                        <a:pt x="166" y="419"/>
                      </a:lnTo>
                      <a:close/>
                    </a:path>
                  </a:pathLst>
                </a:custGeom>
                <a:solidFill>
                  <a:srgbClr val="000000"/>
                </a:solidFill>
                <a:ln w="9525">
                  <a:noFill/>
                  <a:round/>
                  <a:headEnd/>
                  <a:tailEnd/>
                </a:ln>
              </p:spPr>
              <p:txBody>
                <a:bodyPr>
                  <a:prstTxWarp prst="textNoShape">
                    <a:avLst/>
                  </a:prstTxWarp>
                </a:bodyPr>
                <a:lstStyle/>
                <a:p>
                  <a:endParaRPr lang="en-US"/>
                </a:p>
              </p:txBody>
            </p:sp>
            <p:sp>
              <p:nvSpPr>
                <p:cNvPr id="62885" name="Freeform 466"/>
                <p:cNvSpPr>
                  <a:spLocks/>
                </p:cNvSpPr>
                <p:nvPr/>
              </p:nvSpPr>
              <p:spPr bwMode="auto">
                <a:xfrm>
                  <a:off x="2911" y="4903"/>
                  <a:ext cx="145" cy="59"/>
                </a:xfrm>
                <a:custGeom>
                  <a:avLst/>
                  <a:gdLst>
                    <a:gd name="T0" fmla="*/ 0 w 579"/>
                    <a:gd name="T1" fmla="*/ 0 h 238"/>
                    <a:gd name="T2" fmla="*/ 0 w 579"/>
                    <a:gd name="T3" fmla="*/ 0 h 238"/>
                    <a:gd name="T4" fmla="*/ 0 w 579"/>
                    <a:gd name="T5" fmla="*/ 0 h 238"/>
                    <a:gd name="T6" fmla="*/ 0 w 579"/>
                    <a:gd name="T7" fmla="*/ 0 h 238"/>
                    <a:gd name="T8" fmla="*/ 0 w 579"/>
                    <a:gd name="T9" fmla="*/ 0 h 238"/>
                    <a:gd name="T10" fmla="*/ 0 w 579"/>
                    <a:gd name="T11" fmla="*/ 0 h 238"/>
                    <a:gd name="T12" fmla="*/ 0 w 579"/>
                    <a:gd name="T13" fmla="*/ 0 h 238"/>
                    <a:gd name="T14" fmla="*/ 0 w 579"/>
                    <a:gd name="T15" fmla="*/ 0 h 238"/>
                    <a:gd name="T16" fmla="*/ 0 w 579"/>
                    <a:gd name="T17" fmla="*/ 0 h 238"/>
                    <a:gd name="T18" fmla="*/ 0 w 579"/>
                    <a:gd name="T19" fmla="*/ 0 h 2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9"/>
                    <a:gd name="T31" fmla="*/ 0 h 238"/>
                    <a:gd name="T32" fmla="*/ 579 w 579"/>
                    <a:gd name="T33" fmla="*/ 238 h 2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9" h="238">
                      <a:moveTo>
                        <a:pt x="0" y="222"/>
                      </a:moveTo>
                      <a:lnTo>
                        <a:pt x="20" y="233"/>
                      </a:lnTo>
                      <a:lnTo>
                        <a:pt x="579" y="32"/>
                      </a:lnTo>
                      <a:lnTo>
                        <a:pt x="569" y="0"/>
                      </a:lnTo>
                      <a:lnTo>
                        <a:pt x="11" y="202"/>
                      </a:lnTo>
                      <a:lnTo>
                        <a:pt x="31" y="212"/>
                      </a:lnTo>
                      <a:lnTo>
                        <a:pt x="0" y="222"/>
                      </a:lnTo>
                      <a:lnTo>
                        <a:pt x="6" y="238"/>
                      </a:lnTo>
                      <a:lnTo>
                        <a:pt x="20" y="233"/>
                      </a:lnTo>
                      <a:lnTo>
                        <a:pt x="0" y="222"/>
                      </a:lnTo>
                      <a:close/>
                    </a:path>
                  </a:pathLst>
                </a:custGeom>
                <a:solidFill>
                  <a:srgbClr val="000000"/>
                </a:solidFill>
                <a:ln w="9525">
                  <a:noFill/>
                  <a:round/>
                  <a:headEnd/>
                  <a:tailEnd/>
                </a:ln>
              </p:spPr>
              <p:txBody>
                <a:bodyPr>
                  <a:prstTxWarp prst="textNoShape">
                    <a:avLst/>
                  </a:prstTxWarp>
                </a:bodyPr>
                <a:lstStyle/>
                <a:p>
                  <a:endParaRPr lang="en-US"/>
                </a:p>
              </p:txBody>
            </p:sp>
          </p:grpSp>
          <p:sp>
            <p:nvSpPr>
              <p:cNvPr id="62685" name="Freeform 467"/>
              <p:cNvSpPr>
                <a:spLocks/>
              </p:cNvSpPr>
              <p:nvPr/>
            </p:nvSpPr>
            <p:spPr bwMode="auto">
              <a:xfrm>
                <a:off x="6589713" y="5780088"/>
                <a:ext cx="103187" cy="123825"/>
              </a:xfrm>
              <a:custGeom>
                <a:avLst/>
                <a:gdLst>
                  <a:gd name="T0" fmla="*/ 2147483647 w 180"/>
                  <a:gd name="T1" fmla="*/ 0 h 418"/>
                  <a:gd name="T2" fmla="*/ 2147483647 w 180"/>
                  <a:gd name="T3" fmla="*/ 2147483647 h 418"/>
                  <a:gd name="T4" fmla="*/ 2147483647 w 180"/>
                  <a:gd name="T5" fmla="*/ 2147483647 h 418"/>
                  <a:gd name="T6" fmla="*/ 2147483647 w 180"/>
                  <a:gd name="T7" fmla="*/ 2147483647 h 418"/>
                  <a:gd name="T8" fmla="*/ 2147483647 w 180"/>
                  <a:gd name="T9" fmla="*/ 2147483647 h 418"/>
                  <a:gd name="T10" fmla="*/ 2147483647 w 180"/>
                  <a:gd name="T11" fmla="*/ 2147483647 h 418"/>
                  <a:gd name="T12" fmla="*/ 2147483647 w 180"/>
                  <a:gd name="T13" fmla="*/ 0 h 418"/>
                  <a:gd name="T14" fmla="*/ 0 w 180"/>
                  <a:gd name="T15" fmla="*/ 2147483647 h 418"/>
                  <a:gd name="T16" fmla="*/ 2147483647 w 180"/>
                  <a:gd name="T17" fmla="*/ 2147483647 h 418"/>
                  <a:gd name="T18" fmla="*/ 2147483647 w 180"/>
                  <a:gd name="T19" fmla="*/ 0 h 4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0"/>
                  <a:gd name="T31" fmla="*/ 0 h 418"/>
                  <a:gd name="T32" fmla="*/ 180 w 180"/>
                  <a:gd name="T33" fmla="*/ 418 h 4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0" h="418">
                    <a:moveTo>
                      <a:pt x="15" y="0"/>
                    </a:moveTo>
                    <a:lnTo>
                      <a:pt x="4" y="21"/>
                    </a:lnTo>
                    <a:lnTo>
                      <a:pt x="149" y="418"/>
                    </a:lnTo>
                    <a:lnTo>
                      <a:pt x="180" y="408"/>
                    </a:lnTo>
                    <a:lnTo>
                      <a:pt x="36" y="11"/>
                    </a:lnTo>
                    <a:lnTo>
                      <a:pt x="25" y="32"/>
                    </a:lnTo>
                    <a:lnTo>
                      <a:pt x="15" y="0"/>
                    </a:lnTo>
                    <a:lnTo>
                      <a:pt x="0" y="7"/>
                    </a:lnTo>
                    <a:lnTo>
                      <a:pt x="4" y="21"/>
                    </a:lnTo>
                    <a:lnTo>
                      <a:pt x="15" y="0"/>
                    </a:lnTo>
                    <a:close/>
                  </a:path>
                </a:pathLst>
              </a:custGeom>
              <a:solidFill>
                <a:srgbClr val="000000"/>
              </a:solidFill>
              <a:ln w="9525">
                <a:noFill/>
                <a:round/>
                <a:headEnd/>
                <a:tailEnd/>
              </a:ln>
            </p:spPr>
            <p:txBody>
              <a:bodyPr>
                <a:prstTxWarp prst="textNoShape">
                  <a:avLst/>
                </a:prstTxWarp>
              </a:bodyPr>
              <a:lstStyle/>
              <a:p>
                <a:endParaRPr lang="en-US"/>
              </a:p>
            </p:txBody>
          </p:sp>
        </p:grpSp>
      </p:grpSp>
      <p:sp>
        <p:nvSpPr>
          <p:cNvPr id="469" name="Rectangle 2"/>
          <p:cNvSpPr>
            <a:spLocks noChangeArrowheads="1"/>
          </p:cNvSpPr>
          <p:nvPr/>
        </p:nvSpPr>
        <p:spPr bwMode="auto">
          <a:xfrm>
            <a:off x="561975" y="203200"/>
            <a:ext cx="7924800" cy="628650"/>
          </a:xfrm>
          <a:prstGeom prst="rect">
            <a:avLst/>
          </a:prstGeom>
          <a:noFill/>
          <a:ln w="9525">
            <a:noFill/>
            <a:miter lim="800000"/>
            <a:headEnd/>
            <a:tailEnd/>
          </a:ln>
        </p:spPr>
        <p:txBody>
          <a:bodyPr wrap="none" anchor="ctr">
            <a:prstTxWarp prst="textNoShape">
              <a:avLst/>
            </a:prstTxWarp>
          </a:bodyPr>
          <a:lstStyle/>
          <a:p>
            <a:pPr algn="ctr"/>
            <a:r>
              <a:rPr lang="en-GB" sz="5400">
                <a:solidFill>
                  <a:srgbClr val="660066"/>
                </a:solidFill>
                <a:latin typeface="Century Gothic" pitchFamily="-1" charset="0"/>
              </a:rPr>
              <a:t>External lifestyles</a:t>
            </a:r>
          </a:p>
        </p:txBody>
      </p:sp>
      <p:sp>
        <p:nvSpPr>
          <p:cNvPr id="470" name="Text Box 3"/>
          <p:cNvSpPr txBox="1">
            <a:spLocks noChangeArrowheads="1"/>
          </p:cNvSpPr>
          <p:nvPr/>
        </p:nvSpPr>
        <p:spPr bwMode="auto">
          <a:xfrm>
            <a:off x="1192213" y="738188"/>
            <a:ext cx="7240587" cy="769937"/>
          </a:xfrm>
          <a:prstGeom prst="rect">
            <a:avLst/>
          </a:prstGeom>
          <a:noFill/>
          <a:ln w="9525">
            <a:noFill/>
            <a:miter lim="800000"/>
            <a:headEnd/>
            <a:tailEnd/>
          </a:ln>
        </p:spPr>
        <p:txBody>
          <a:bodyPr wrap="none">
            <a:prstTxWarp prst="textNoShape">
              <a:avLst/>
            </a:prstTxWarp>
            <a:spAutoFit/>
          </a:bodyPr>
          <a:lstStyle/>
          <a:p>
            <a:r>
              <a:rPr lang="en-GB" sz="4400" i="1">
                <a:solidFill>
                  <a:srgbClr val="660066"/>
                </a:solidFill>
                <a:latin typeface="Century Gothic" pitchFamily="-1" charset="0"/>
              </a:rPr>
              <a:t>Judging            Perceptive</a:t>
            </a:r>
          </a:p>
        </p:txBody>
      </p:sp>
      <p:sp>
        <p:nvSpPr>
          <p:cNvPr id="62481" name="Espace réservé du numéro de diapositive 28"/>
          <p:cNvSpPr>
            <a:spLocks noGrp="1"/>
          </p:cNvSpPr>
          <p:nvPr>
            <p:ph type="sldNum" sz="quarter" idx="12"/>
          </p:nvPr>
        </p:nvSpPr>
        <p:spPr>
          <a:xfrm>
            <a:off x="8534400" y="6248400"/>
            <a:ext cx="381000" cy="476250"/>
          </a:xfrm>
          <a:noFill/>
        </p:spPr>
        <p:txBody>
          <a:bodyPr/>
          <a:lstStyle/>
          <a:p>
            <a:fld id="{F3AE9D0B-0D0D-BC44-97C3-6581299D279A}" type="slidenum">
              <a:rPr lang="en-US"/>
              <a:pPr/>
              <a:t>11</a:t>
            </a:fld>
            <a:endParaRPr lang="en-US"/>
          </a:p>
        </p:txBody>
      </p:sp>
    </p:spTree>
    <p:extLst>
      <p:ext uri="{BB962C8B-B14F-4D97-AF65-F5344CB8AC3E}">
        <p14:creationId xmlns:p14="http://schemas.microsoft.com/office/powerpoint/2010/main" val="19790774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469"/>
                                        </p:tgtEl>
                                        <p:attrNameLst>
                                          <p:attrName>style.visibility</p:attrName>
                                        </p:attrNameLst>
                                      </p:cBhvr>
                                      <p:to>
                                        <p:strVal val="visible"/>
                                      </p:to>
                                    </p:set>
                                    <p:anim calcmode="lin" valueType="num">
                                      <p:cBhvr>
                                        <p:cTn id="7" dur="1000" fill="hold"/>
                                        <p:tgtEl>
                                          <p:spTgt spid="469"/>
                                        </p:tgtEl>
                                        <p:attrNameLst>
                                          <p:attrName>ppt_w</p:attrName>
                                        </p:attrNameLst>
                                      </p:cBhvr>
                                      <p:tavLst>
                                        <p:tav tm="0">
                                          <p:val>
                                            <p:fltVal val="0"/>
                                          </p:val>
                                        </p:tav>
                                        <p:tav tm="100000">
                                          <p:val>
                                            <p:strVal val="#ppt_w"/>
                                          </p:val>
                                        </p:tav>
                                      </p:tavLst>
                                    </p:anim>
                                    <p:anim calcmode="lin" valueType="num">
                                      <p:cBhvr>
                                        <p:cTn id="8" dur="1000" fill="hold"/>
                                        <p:tgtEl>
                                          <p:spTgt spid="469"/>
                                        </p:tgtEl>
                                        <p:attrNameLst>
                                          <p:attrName>ppt_h</p:attrName>
                                        </p:attrNameLst>
                                      </p:cBhvr>
                                      <p:tavLst>
                                        <p:tav tm="0">
                                          <p:val>
                                            <p:fltVal val="0"/>
                                          </p:val>
                                        </p:tav>
                                        <p:tav tm="100000">
                                          <p:val>
                                            <p:strVal val="#ppt_h"/>
                                          </p:val>
                                        </p:tav>
                                      </p:tavLst>
                                    </p:anim>
                                  </p:childTnLst>
                                </p:cTn>
                              </p:par>
                            </p:childTnLst>
                          </p:cTn>
                        </p:par>
                        <p:par>
                          <p:cTn id="9" fill="hold" nodeType="afterGroup">
                            <p:stCondLst>
                              <p:cond delay="1000"/>
                            </p:stCondLst>
                            <p:childTnLst>
                              <p:par>
                                <p:cTn id="10" presetID="22" presetClass="entr" presetSubtype="8" fill="hold" grpId="0" nodeType="afterEffect">
                                  <p:stCondLst>
                                    <p:cond delay="0"/>
                                  </p:stCondLst>
                                  <p:iterate type="lt">
                                    <p:tmPct val="0"/>
                                  </p:iterate>
                                  <p:childTnLst>
                                    <p:set>
                                      <p:cBhvr>
                                        <p:cTn id="11" dur="1" fill="hold">
                                          <p:stCondLst>
                                            <p:cond delay="0"/>
                                          </p:stCondLst>
                                        </p:cTn>
                                        <p:tgtEl>
                                          <p:spTgt spid="470"/>
                                        </p:tgtEl>
                                        <p:attrNameLst>
                                          <p:attrName>style.visibility</p:attrName>
                                        </p:attrNameLst>
                                      </p:cBhvr>
                                      <p:to>
                                        <p:strVal val="visible"/>
                                      </p:to>
                                    </p:set>
                                    <p:animEffect transition="in" filter="wipe(left)">
                                      <p:cBhvr>
                                        <p:cTn id="12" dur="1000"/>
                                        <p:tgtEl>
                                          <p:spTgt spid="4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1000"/>
                                        <p:tgtEl>
                                          <p:spTgt spid="2"/>
                                        </p:tgtEl>
                                      </p:cBhvr>
                                    </p:animEffect>
                                  </p:childTnLst>
                                </p:cTn>
                              </p:par>
                            </p:childTnLst>
                          </p:cTn>
                        </p:par>
                        <p:par>
                          <p:cTn id="18" fill="hold" nodeType="afterGroup">
                            <p:stCondLst>
                              <p:cond delay="1000"/>
                            </p:stCondLst>
                            <p:childTnLst>
                              <p:par>
                                <p:cTn id="19" presetID="22" presetClass="entr" presetSubtype="4"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1000"/>
                                        <p:tgtEl>
                                          <p:spTgt spid="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26"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arn(inHorizontal)">
                                      <p:cBhvr>
                                        <p:cTn id="26" dur="500"/>
                                        <p:tgtEl>
                                          <p:spTgt spid="16"/>
                                        </p:tgtEl>
                                      </p:cBhvr>
                                    </p:animEffect>
                                  </p:childTnLst>
                                </p:cTn>
                              </p:par>
                            </p:childTnLst>
                          </p:cTn>
                        </p:par>
                        <p:par>
                          <p:cTn id="27" fill="hold" nodeType="afterGroup">
                            <p:stCondLst>
                              <p:cond delay="500"/>
                            </p:stCondLst>
                            <p:childTnLst>
                              <p:par>
                                <p:cTn id="28" presetID="17" presetClass="entr" presetSubtype="10" fill="hold" nodeType="after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p:cTn id="30" dur="500" fill="hold"/>
                                        <p:tgtEl>
                                          <p:spTgt spid="15"/>
                                        </p:tgtEl>
                                        <p:attrNameLst>
                                          <p:attrName>ppt_w</p:attrName>
                                        </p:attrNameLst>
                                      </p:cBhvr>
                                      <p:tavLst>
                                        <p:tav tm="0">
                                          <p:val>
                                            <p:fltVal val="0"/>
                                          </p:val>
                                        </p:tav>
                                        <p:tav tm="100000">
                                          <p:val>
                                            <p:strVal val="#ppt_w"/>
                                          </p:val>
                                        </p:tav>
                                      </p:tavLst>
                                    </p:anim>
                                    <p:anim calcmode="lin" valueType="num">
                                      <p:cBhvr>
                                        <p:cTn id="31" dur="5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9"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1000" fill="hold"/>
                                        <p:tgtEl>
                                          <p:spTgt spid="11"/>
                                        </p:tgtEl>
                                        <p:attrNameLst>
                                          <p:attrName>ppt_x</p:attrName>
                                        </p:attrNameLst>
                                      </p:cBhvr>
                                      <p:tavLst>
                                        <p:tav tm="0">
                                          <p:val>
                                            <p:strVal val="#ppt_x-.2"/>
                                          </p:val>
                                        </p:tav>
                                        <p:tav tm="100000">
                                          <p:val>
                                            <p:strVal val="#ppt_x"/>
                                          </p:val>
                                        </p:tav>
                                      </p:tavLst>
                                    </p:anim>
                                    <p:anim calcmode="lin" valueType="num">
                                      <p:cBhvr>
                                        <p:cTn id="37"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38" dur="1000"/>
                                        <p:tgtEl>
                                          <p:spTgt spid="11"/>
                                        </p:tgtEl>
                                      </p:cBhvr>
                                    </p:animEffect>
                                  </p:childTnLst>
                                </p:cTn>
                              </p:par>
                            </p:childTnLst>
                          </p:cTn>
                        </p:par>
                        <p:par>
                          <p:cTn id="39" fill="hold" nodeType="afterGroup">
                            <p:stCondLst>
                              <p:cond delay="1000"/>
                            </p:stCondLst>
                            <p:childTnLst>
                              <p:par>
                                <p:cTn id="40" presetID="15" presetClass="entr" presetSubtype="0" fill="hold" nodeType="after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p:cTn id="42" dur="1000" fill="hold"/>
                                        <p:tgtEl>
                                          <p:spTgt spid="14"/>
                                        </p:tgtEl>
                                        <p:attrNameLst>
                                          <p:attrName>ppt_w</p:attrName>
                                        </p:attrNameLst>
                                      </p:cBhvr>
                                      <p:tavLst>
                                        <p:tav tm="0">
                                          <p:val>
                                            <p:fltVal val="0"/>
                                          </p:val>
                                        </p:tav>
                                        <p:tav tm="100000">
                                          <p:val>
                                            <p:strVal val="#ppt_w"/>
                                          </p:val>
                                        </p:tav>
                                      </p:tavLst>
                                    </p:anim>
                                    <p:anim calcmode="lin" valueType="num">
                                      <p:cBhvr>
                                        <p:cTn id="43" dur="1000" fill="hold"/>
                                        <p:tgtEl>
                                          <p:spTgt spid="14"/>
                                        </p:tgtEl>
                                        <p:attrNameLst>
                                          <p:attrName>ppt_h</p:attrName>
                                        </p:attrNameLst>
                                      </p:cBhvr>
                                      <p:tavLst>
                                        <p:tav tm="0">
                                          <p:val>
                                            <p:fltVal val="0"/>
                                          </p:val>
                                        </p:tav>
                                        <p:tav tm="100000">
                                          <p:val>
                                            <p:strVal val="#ppt_h"/>
                                          </p:val>
                                        </p:tav>
                                      </p:tavLst>
                                    </p:anim>
                                    <p:anim calcmode="lin" valueType="num">
                                      <p:cBhvr>
                                        <p:cTn id="44"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45" dur="1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down)">
                                      <p:cBhvr>
                                        <p:cTn id="50" dur="500"/>
                                        <p:tgtEl>
                                          <p:spTgt spid="17"/>
                                        </p:tgtEl>
                                      </p:cBhvr>
                                    </p:animEffect>
                                  </p:childTnLst>
                                </p:cTn>
                              </p:par>
                            </p:childTnLst>
                          </p:cTn>
                        </p:par>
                        <p:par>
                          <p:cTn id="51" fill="hold" nodeType="afterGroup">
                            <p:stCondLst>
                              <p:cond delay="500"/>
                            </p:stCondLst>
                            <p:childTnLst>
                              <p:par>
                                <p:cTn id="52" presetID="22" presetClass="entr" presetSubtype="4" fill="hold"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ipe(down)">
                                      <p:cBhvr>
                                        <p:cTn id="54" dur="500"/>
                                        <p:tgtEl>
                                          <p:spTgt spid="18"/>
                                        </p:tgtEl>
                                      </p:cBhvr>
                                    </p:animEffect>
                                  </p:childTnLst>
                                </p:cTn>
                              </p:par>
                            </p:childTnLst>
                          </p:cTn>
                        </p:par>
                        <p:par>
                          <p:cTn id="55" fill="hold" nodeType="afterGroup">
                            <p:stCondLst>
                              <p:cond delay="1000"/>
                            </p:stCondLst>
                            <p:childTnLst>
                              <p:par>
                                <p:cTn id="56" presetID="18" presetClass="emph" presetSubtype="0" fill="hold" grpId="1" nodeType="afterEffect">
                                  <p:stCondLst>
                                    <p:cond delay="0"/>
                                  </p:stCondLst>
                                  <p:iterate type="lt">
                                    <p:tmPct val="4000"/>
                                  </p:iterate>
                                  <p:childTnLst>
                                    <p:set>
                                      <p:cBhvr override="childStyle">
                                        <p:cTn id="57" dur="500" fill="hold"/>
                                        <p:tgtEl>
                                          <p:spTgt spid="470"/>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9" grpId="0"/>
      <p:bldP spid="470" grpId="0"/>
      <p:bldP spid="470"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GB">
                <a:solidFill>
                  <a:srgbClr val="FF0000"/>
                </a:solidFill>
              </a:rPr>
              <a:t>Activity for </a:t>
            </a:r>
            <a:br>
              <a:rPr lang="en-GB">
                <a:solidFill>
                  <a:srgbClr val="FF0000"/>
                </a:solidFill>
              </a:rPr>
            </a:br>
            <a:r>
              <a:rPr lang="en-GB">
                <a:solidFill>
                  <a:srgbClr val="FF0000"/>
                </a:solidFill>
              </a:rPr>
              <a:t>Judging - Perceiving</a:t>
            </a:r>
          </a:p>
        </p:txBody>
      </p:sp>
      <p:sp>
        <p:nvSpPr>
          <p:cNvPr id="56323" name="Content Placeholder 5"/>
          <p:cNvSpPr>
            <a:spLocks noGrp="1"/>
          </p:cNvSpPr>
          <p:nvPr>
            <p:ph idx="1"/>
          </p:nvPr>
        </p:nvSpPr>
        <p:spPr>
          <a:xfrm>
            <a:off x="330200" y="1905000"/>
            <a:ext cx="8639175" cy="3962400"/>
          </a:xfrm>
        </p:spPr>
        <p:txBody>
          <a:bodyPr/>
          <a:lstStyle/>
          <a:p>
            <a:pPr algn="ctr" eaLnBrk="1" hangingPunct="1">
              <a:lnSpc>
                <a:spcPct val="80000"/>
              </a:lnSpc>
              <a:buFont typeface="Monotype Sorts" pitchFamily="-1" charset="2"/>
              <a:buNone/>
            </a:pPr>
            <a:r>
              <a:rPr lang="en-US" sz="3600" b="1" dirty="0"/>
              <a:t>Where do you stand on this continuum?:</a:t>
            </a:r>
          </a:p>
          <a:p>
            <a:pPr eaLnBrk="1" hangingPunct="1">
              <a:lnSpc>
                <a:spcPct val="80000"/>
              </a:lnSpc>
            </a:pPr>
            <a:endParaRPr lang="en-US" sz="2400" dirty="0"/>
          </a:p>
          <a:p>
            <a:pPr eaLnBrk="1" hangingPunct="1">
              <a:lnSpc>
                <a:spcPct val="80000"/>
              </a:lnSpc>
              <a:buFont typeface="Monotype Sorts" pitchFamily="-1" charset="2"/>
              <a:buNone/>
            </a:pPr>
            <a:r>
              <a:rPr lang="en-US" sz="2400" b="1" dirty="0"/>
              <a:t>I have to finish my </a:t>
            </a:r>
            <a:r>
              <a:rPr lang="en-US" sz="2400" dirty="0"/>
              <a:t>------------------------- </a:t>
            </a:r>
            <a:r>
              <a:rPr lang="en-US" sz="2400" b="1" dirty="0"/>
              <a:t>I can play anytime </a:t>
            </a:r>
          </a:p>
          <a:p>
            <a:pPr eaLnBrk="1" hangingPunct="1">
              <a:lnSpc>
                <a:spcPct val="80000"/>
              </a:lnSpc>
              <a:buFont typeface="Monotype Sorts" pitchFamily="-1" charset="2"/>
              <a:buNone/>
            </a:pPr>
            <a:r>
              <a:rPr lang="en-US" sz="2400" b="1" dirty="0"/>
              <a:t>work, before I play 					</a:t>
            </a:r>
          </a:p>
          <a:p>
            <a:pPr eaLnBrk="1" hangingPunct="1">
              <a:lnSpc>
                <a:spcPct val="80000"/>
              </a:lnSpc>
              <a:buFont typeface="Monotype Sorts" pitchFamily="-1" charset="2"/>
              <a:buNone/>
            </a:pPr>
            <a:endParaRPr lang="en-US" sz="2800" b="1" dirty="0"/>
          </a:p>
          <a:p>
            <a:pPr eaLnBrk="1" hangingPunct="1">
              <a:lnSpc>
                <a:spcPct val="80000"/>
              </a:lnSpc>
              <a:buFont typeface="Monotype Sorts" pitchFamily="-1" charset="2"/>
              <a:buNone/>
            </a:pPr>
            <a:r>
              <a:rPr lang="en-US" sz="2800" b="1" dirty="0"/>
              <a:t>             </a:t>
            </a:r>
            <a:r>
              <a:rPr lang="en-US" sz="3600" b="1" dirty="0"/>
              <a:t>What do you do on holiday?:</a:t>
            </a:r>
            <a:endParaRPr lang="en-US" sz="2800" b="1" dirty="0"/>
          </a:p>
          <a:p>
            <a:pPr algn="ctr" eaLnBrk="1" hangingPunct="1">
              <a:lnSpc>
                <a:spcPct val="80000"/>
              </a:lnSpc>
              <a:buFont typeface="Monotype Sorts" pitchFamily="-1" charset="2"/>
              <a:buNone/>
            </a:pPr>
            <a:endParaRPr lang="en-US" sz="2400" b="1" dirty="0"/>
          </a:p>
          <a:p>
            <a:pPr eaLnBrk="1" hangingPunct="1">
              <a:lnSpc>
                <a:spcPct val="80000"/>
              </a:lnSpc>
              <a:buFont typeface="Monotype Sorts" pitchFamily="-1" charset="2"/>
              <a:buNone/>
            </a:pPr>
            <a:r>
              <a:rPr lang="en-US" sz="2400" b="1" dirty="0"/>
              <a:t>Know what you’re -------------------------- Will find out when </a:t>
            </a:r>
          </a:p>
          <a:p>
            <a:pPr eaLnBrk="1" hangingPunct="1">
              <a:lnSpc>
                <a:spcPct val="80000"/>
              </a:lnSpc>
              <a:buFont typeface="Monotype Sorts" pitchFamily="-1" charset="2"/>
              <a:buNone/>
            </a:pPr>
            <a:r>
              <a:rPr lang="en-US" sz="2400" b="1" dirty="0"/>
              <a:t>going to do </a:t>
            </a:r>
            <a:r>
              <a:rPr lang="en-US" sz="2400" dirty="0"/>
              <a:t>		</a:t>
            </a:r>
            <a:r>
              <a:rPr lang="en-US" sz="2400" b="1" dirty="0"/>
              <a:t>      		             we get there</a:t>
            </a:r>
          </a:p>
          <a:p>
            <a:endParaRPr lang="en-US" sz="2800" dirty="0"/>
          </a:p>
        </p:txBody>
      </p:sp>
      <p:sp>
        <p:nvSpPr>
          <p:cNvPr id="64516" name="Espace réservé du numéro de diapositive 28"/>
          <p:cNvSpPr>
            <a:spLocks noGrp="1"/>
          </p:cNvSpPr>
          <p:nvPr>
            <p:ph type="sldNum" sz="quarter" idx="12"/>
          </p:nvPr>
        </p:nvSpPr>
        <p:spPr>
          <a:xfrm>
            <a:off x="8534400" y="6248400"/>
            <a:ext cx="381000" cy="476250"/>
          </a:xfrm>
          <a:noFill/>
        </p:spPr>
        <p:txBody>
          <a:bodyPr/>
          <a:lstStyle/>
          <a:p>
            <a:fld id="{D2DC36AF-AC77-5648-B134-441EFD73BB9A}" type="slidenum">
              <a:rPr lang="en-US"/>
              <a:pPr/>
              <a:t>12</a:t>
            </a:fld>
            <a:endParaRPr lang="en-US"/>
          </a:p>
        </p:txBody>
      </p:sp>
    </p:spTree>
    <p:extLst>
      <p:ext uri="{BB962C8B-B14F-4D97-AF65-F5344CB8AC3E}">
        <p14:creationId xmlns:p14="http://schemas.microsoft.com/office/powerpoint/2010/main" val="12615071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6322"/>
                                        </p:tgtEl>
                                        <p:attrNameLst>
                                          <p:attrName>style.visibility</p:attrName>
                                        </p:attrNameLst>
                                      </p:cBhvr>
                                      <p:to>
                                        <p:strVal val="visible"/>
                                      </p:to>
                                    </p:set>
                                    <p:anim calcmode="lin" valueType="num">
                                      <p:cBhvr>
                                        <p:cTn id="7" dur="1000" fill="hold"/>
                                        <p:tgtEl>
                                          <p:spTgt spid="56322"/>
                                        </p:tgtEl>
                                        <p:attrNameLst>
                                          <p:attrName>ppt_w</p:attrName>
                                        </p:attrNameLst>
                                      </p:cBhvr>
                                      <p:tavLst>
                                        <p:tav tm="0">
                                          <p:val>
                                            <p:fltVal val="0"/>
                                          </p:val>
                                        </p:tav>
                                        <p:tav tm="100000">
                                          <p:val>
                                            <p:strVal val="#ppt_w"/>
                                          </p:val>
                                        </p:tav>
                                      </p:tavLst>
                                    </p:anim>
                                    <p:anim calcmode="lin" valueType="num">
                                      <p:cBhvr>
                                        <p:cTn id="8" dur="1000" fill="hold"/>
                                        <p:tgtEl>
                                          <p:spTgt spid="56322"/>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6323"/>
                                        </p:tgtEl>
                                        <p:attrNameLst>
                                          <p:attrName>style.visibility</p:attrName>
                                        </p:attrNameLst>
                                      </p:cBhvr>
                                      <p:to>
                                        <p:strVal val="visible"/>
                                      </p:to>
                                    </p:set>
                                    <p:anim calcmode="lin" valueType="num">
                                      <p:cBhvr>
                                        <p:cTn id="13" dur="500" fill="hold"/>
                                        <p:tgtEl>
                                          <p:spTgt spid="56323"/>
                                        </p:tgtEl>
                                        <p:attrNameLst>
                                          <p:attrName>ppt_w</p:attrName>
                                        </p:attrNameLst>
                                      </p:cBhvr>
                                      <p:tavLst>
                                        <p:tav tm="0">
                                          <p:val>
                                            <p:fltVal val="0"/>
                                          </p:val>
                                        </p:tav>
                                        <p:tav tm="100000">
                                          <p:val>
                                            <p:strVal val="#ppt_w"/>
                                          </p:val>
                                        </p:tav>
                                      </p:tavLst>
                                    </p:anim>
                                    <p:anim calcmode="lin" valueType="num">
                                      <p:cBhvr>
                                        <p:cTn id="14" dur="500" fill="hold"/>
                                        <p:tgtEl>
                                          <p:spTgt spid="5632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p:bldP spid="563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1700213" y="914400"/>
            <a:ext cx="5608637" cy="923925"/>
          </a:xfrm>
          <a:prstGeom prst="rect">
            <a:avLst/>
          </a:prstGeom>
          <a:noFill/>
          <a:ln w="9525">
            <a:noFill/>
            <a:miter lim="800000"/>
            <a:headEnd/>
            <a:tailEnd/>
          </a:ln>
        </p:spPr>
        <p:txBody>
          <a:bodyPr wrap="none">
            <a:prstTxWarp prst="textNoShape">
              <a:avLst/>
            </a:prstTxWarp>
            <a:spAutoFit/>
          </a:bodyPr>
          <a:lstStyle/>
          <a:p>
            <a:r>
              <a:rPr lang="en-GB" sz="5400" dirty="0">
                <a:solidFill>
                  <a:srgbClr val="660066"/>
                </a:solidFill>
              </a:rPr>
              <a:t>J                        P</a:t>
            </a:r>
          </a:p>
        </p:txBody>
      </p:sp>
      <p:sp>
        <p:nvSpPr>
          <p:cNvPr id="66563" name="Line 3"/>
          <p:cNvSpPr>
            <a:spLocks noChangeShapeType="1"/>
          </p:cNvSpPr>
          <p:nvPr/>
        </p:nvSpPr>
        <p:spPr bwMode="auto">
          <a:xfrm>
            <a:off x="4764088" y="1301750"/>
            <a:ext cx="0" cy="5486400"/>
          </a:xfrm>
          <a:prstGeom prst="line">
            <a:avLst/>
          </a:prstGeom>
          <a:noFill/>
          <a:ln w="9525">
            <a:solidFill>
              <a:srgbClr val="003300"/>
            </a:solidFill>
            <a:prstDash val="sysDot"/>
            <a:round/>
            <a:headEnd/>
            <a:tailEnd/>
          </a:ln>
        </p:spPr>
        <p:txBody>
          <a:bodyPr wrap="none" anchor="ctr">
            <a:prstTxWarp prst="textNoShape">
              <a:avLst/>
            </a:prstTxWarp>
          </a:bodyPr>
          <a:lstStyle/>
          <a:p>
            <a:endParaRPr lang="en-US"/>
          </a:p>
        </p:txBody>
      </p:sp>
      <p:sp>
        <p:nvSpPr>
          <p:cNvPr id="66564" name="Text Box 4"/>
          <p:cNvSpPr txBox="1">
            <a:spLocks noChangeArrowheads="1"/>
          </p:cNvSpPr>
          <p:nvPr/>
        </p:nvSpPr>
        <p:spPr bwMode="auto">
          <a:xfrm>
            <a:off x="1000125" y="1676400"/>
            <a:ext cx="1975221" cy="4745915"/>
          </a:xfrm>
          <a:prstGeom prst="rect">
            <a:avLst/>
          </a:prstGeom>
          <a:noFill/>
          <a:ln w="9525">
            <a:noFill/>
            <a:miter lim="800000"/>
            <a:headEnd/>
            <a:tailEnd/>
          </a:ln>
        </p:spPr>
        <p:txBody>
          <a:bodyPr wrap="none">
            <a:prstTxWarp prst="textNoShape">
              <a:avLst/>
            </a:prstTxWarp>
            <a:spAutoFit/>
          </a:bodyPr>
          <a:lstStyle/>
          <a:p>
            <a:pPr>
              <a:lnSpc>
                <a:spcPct val="90000"/>
              </a:lnSpc>
              <a:spcBef>
                <a:spcPct val="20000"/>
              </a:spcBef>
            </a:pPr>
            <a:r>
              <a:rPr lang="en-GB" sz="2800" b="1" u="sng" dirty="0">
                <a:solidFill>
                  <a:srgbClr val="C00000"/>
                </a:solidFill>
                <a:effectLst>
                  <a:outerShdw blurRad="38100" dist="38100" dir="2700000" algn="tl">
                    <a:srgbClr val="000000">
                      <a:alpha val="43137"/>
                    </a:srgbClr>
                  </a:outerShdw>
                </a:effectLst>
                <a:latin typeface="Comic Sans MS" pitchFamily="-1" charset="0"/>
              </a:rPr>
              <a:t>J</a:t>
            </a:r>
            <a:r>
              <a:rPr lang="en-GB" sz="2800" u="sng" dirty="0">
                <a:solidFill>
                  <a:srgbClr val="003300"/>
                </a:solidFill>
                <a:latin typeface="Comic Sans MS" pitchFamily="-1" charset="0"/>
              </a:rPr>
              <a:t>udging</a:t>
            </a:r>
          </a:p>
          <a:p>
            <a:pPr>
              <a:lnSpc>
                <a:spcPct val="90000"/>
              </a:lnSpc>
              <a:spcBef>
                <a:spcPct val="20000"/>
              </a:spcBef>
            </a:pPr>
            <a:r>
              <a:rPr lang="en-GB" sz="2800" dirty="0">
                <a:solidFill>
                  <a:srgbClr val="003300"/>
                </a:solidFill>
                <a:latin typeface="Comic Sans MS" pitchFamily="-1" charset="0"/>
              </a:rPr>
              <a:t>Organized</a:t>
            </a:r>
          </a:p>
          <a:p>
            <a:pPr>
              <a:lnSpc>
                <a:spcPct val="90000"/>
              </a:lnSpc>
              <a:spcBef>
                <a:spcPct val="20000"/>
              </a:spcBef>
            </a:pPr>
            <a:r>
              <a:rPr lang="en-GB" sz="2800" dirty="0">
                <a:solidFill>
                  <a:srgbClr val="003300"/>
                </a:solidFill>
                <a:latin typeface="Comic Sans MS" pitchFamily="-1" charset="0"/>
              </a:rPr>
              <a:t>Structure</a:t>
            </a:r>
          </a:p>
          <a:p>
            <a:pPr>
              <a:lnSpc>
                <a:spcPct val="90000"/>
              </a:lnSpc>
              <a:spcBef>
                <a:spcPct val="20000"/>
              </a:spcBef>
            </a:pPr>
            <a:r>
              <a:rPr lang="en-GB" sz="2800" dirty="0">
                <a:solidFill>
                  <a:srgbClr val="003300"/>
                </a:solidFill>
                <a:latin typeface="Comic Sans MS" pitchFamily="-1" charset="0"/>
              </a:rPr>
              <a:t>Control</a:t>
            </a:r>
          </a:p>
          <a:p>
            <a:pPr>
              <a:lnSpc>
                <a:spcPct val="90000"/>
              </a:lnSpc>
              <a:spcBef>
                <a:spcPct val="20000"/>
              </a:spcBef>
            </a:pPr>
            <a:r>
              <a:rPr lang="en-GB" sz="2800" dirty="0">
                <a:solidFill>
                  <a:srgbClr val="003300"/>
                </a:solidFill>
                <a:latin typeface="Comic Sans MS" pitchFamily="-1" charset="0"/>
              </a:rPr>
              <a:t>Decisive</a:t>
            </a:r>
          </a:p>
          <a:p>
            <a:pPr>
              <a:lnSpc>
                <a:spcPct val="90000"/>
              </a:lnSpc>
              <a:spcBef>
                <a:spcPct val="20000"/>
              </a:spcBef>
            </a:pPr>
            <a:r>
              <a:rPr lang="en-GB" sz="2800" dirty="0">
                <a:solidFill>
                  <a:srgbClr val="003300"/>
                </a:solidFill>
                <a:latin typeface="Comic Sans MS" pitchFamily="-1" charset="0"/>
              </a:rPr>
              <a:t>Deliberate</a:t>
            </a:r>
          </a:p>
          <a:p>
            <a:pPr>
              <a:lnSpc>
                <a:spcPct val="90000"/>
              </a:lnSpc>
              <a:spcBef>
                <a:spcPct val="20000"/>
              </a:spcBef>
            </a:pPr>
            <a:r>
              <a:rPr lang="en-GB" sz="2800" dirty="0">
                <a:solidFill>
                  <a:srgbClr val="003300"/>
                </a:solidFill>
                <a:latin typeface="Comic Sans MS" pitchFamily="-1" charset="0"/>
              </a:rPr>
              <a:t>Closure</a:t>
            </a:r>
          </a:p>
          <a:p>
            <a:pPr>
              <a:lnSpc>
                <a:spcPct val="90000"/>
              </a:lnSpc>
              <a:spcBef>
                <a:spcPct val="20000"/>
              </a:spcBef>
            </a:pPr>
            <a:r>
              <a:rPr lang="en-GB" sz="2800" dirty="0">
                <a:solidFill>
                  <a:srgbClr val="003300"/>
                </a:solidFill>
                <a:latin typeface="Comic Sans MS" pitchFamily="-1" charset="0"/>
              </a:rPr>
              <a:t>Plan</a:t>
            </a:r>
          </a:p>
          <a:p>
            <a:pPr>
              <a:lnSpc>
                <a:spcPct val="90000"/>
              </a:lnSpc>
              <a:spcBef>
                <a:spcPct val="20000"/>
              </a:spcBef>
            </a:pPr>
            <a:r>
              <a:rPr lang="en-GB" sz="2800" dirty="0">
                <a:solidFill>
                  <a:srgbClr val="003300"/>
                </a:solidFill>
                <a:latin typeface="Comic Sans MS" pitchFamily="-1" charset="0"/>
              </a:rPr>
              <a:t>Deadlines</a:t>
            </a:r>
          </a:p>
          <a:p>
            <a:pPr>
              <a:lnSpc>
                <a:spcPct val="90000"/>
              </a:lnSpc>
              <a:spcBef>
                <a:spcPct val="20000"/>
              </a:spcBef>
            </a:pPr>
            <a:r>
              <a:rPr lang="en-GB" sz="2800" dirty="0">
                <a:solidFill>
                  <a:srgbClr val="003300"/>
                </a:solidFill>
                <a:latin typeface="Comic Sans MS" pitchFamily="-1" charset="0"/>
              </a:rPr>
              <a:t>Productive</a:t>
            </a:r>
          </a:p>
        </p:txBody>
      </p:sp>
      <p:sp>
        <p:nvSpPr>
          <p:cNvPr id="66565" name="Text Box 5"/>
          <p:cNvSpPr txBox="1">
            <a:spLocks noChangeArrowheads="1"/>
          </p:cNvSpPr>
          <p:nvPr/>
        </p:nvSpPr>
        <p:spPr bwMode="auto">
          <a:xfrm>
            <a:off x="5846763" y="1676400"/>
            <a:ext cx="2291012" cy="4745915"/>
          </a:xfrm>
          <a:prstGeom prst="rect">
            <a:avLst/>
          </a:prstGeom>
          <a:noFill/>
          <a:ln w="9525">
            <a:noFill/>
            <a:miter lim="800000"/>
            <a:headEnd/>
            <a:tailEnd/>
          </a:ln>
        </p:spPr>
        <p:txBody>
          <a:bodyPr wrap="none">
            <a:prstTxWarp prst="textNoShape">
              <a:avLst/>
            </a:prstTxWarp>
            <a:spAutoFit/>
          </a:bodyPr>
          <a:lstStyle/>
          <a:p>
            <a:pPr>
              <a:lnSpc>
                <a:spcPct val="90000"/>
              </a:lnSpc>
              <a:spcBef>
                <a:spcPct val="20000"/>
              </a:spcBef>
            </a:pPr>
            <a:r>
              <a:rPr lang="en-GB" sz="2800" b="1" u="sng" dirty="0">
                <a:solidFill>
                  <a:srgbClr val="C00000"/>
                </a:solidFill>
                <a:effectLst>
                  <a:outerShdw blurRad="38100" dist="38100" dir="2700000" algn="tl">
                    <a:srgbClr val="000000">
                      <a:alpha val="43137"/>
                    </a:srgbClr>
                  </a:outerShdw>
                </a:effectLst>
                <a:latin typeface="Comic Sans MS" pitchFamily="-1" charset="0"/>
              </a:rPr>
              <a:t>P</a:t>
            </a:r>
            <a:r>
              <a:rPr lang="en-GB" sz="2800" u="sng" dirty="0">
                <a:solidFill>
                  <a:srgbClr val="003300"/>
                </a:solidFill>
                <a:latin typeface="Comic Sans MS" pitchFamily="-1" charset="0"/>
              </a:rPr>
              <a:t>erceiving</a:t>
            </a:r>
          </a:p>
          <a:p>
            <a:pPr>
              <a:lnSpc>
                <a:spcPct val="90000"/>
              </a:lnSpc>
              <a:spcBef>
                <a:spcPct val="20000"/>
              </a:spcBef>
            </a:pPr>
            <a:r>
              <a:rPr lang="en-GB" sz="2800" dirty="0">
                <a:solidFill>
                  <a:srgbClr val="003300"/>
                </a:solidFill>
                <a:latin typeface="Comic Sans MS" pitchFamily="-1" charset="0"/>
              </a:rPr>
              <a:t>Flexible</a:t>
            </a:r>
          </a:p>
          <a:p>
            <a:pPr>
              <a:lnSpc>
                <a:spcPct val="90000"/>
              </a:lnSpc>
              <a:spcBef>
                <a:spcPct val="20000"/>
              </a:spcBef>
            </a:pPr>
            <a:r>
              <a:rPr lang="en-GB" sz="2800" dirty="0">
                <a:solidFill>
                  <a:srgbClr val="003300"/>
                </a:solidFill>
                <a:latin typeface="Comic Sans MS" pitchFamily="-1" charset="0"/>
              </a:rPr>
              <a:t>Flow</a:t>
            </a:r>
          </a:p>
          <a:p>
            <a:pPr>
              <a:lnSpc>
                <a:spcPct val="90000"/>
              </a:lnSpc>
              <a:spcBef>
                <a:spcPct val="20000"/>
              </a:spcBef>
            </a:pPr>
            <a:r>
              <a:rPr lang="en-GB" sz="2800" dirty="0">
                <a:solidFill>
                  <a:srgbClr val="003300"/>
                </a:solidFill>
                <a:latin typeface="Comic Sans MS" pitchFamily="-1" charset="0"/>
              </a:rPr>
              <a:t>Experience</a:t>
            </a:r>
          </a:p>
          <a:p>
            <a:pPr>
              <a:lnSpc>
                <a:spcPct val="90000"/>
              </a:lnSpc>
              <a:spcBef>
                <a:spcPct val="20000"/>
              </a:spcBef>
            </a:pPr>
            <a:r>
              <a:rPr lang="en-GB" sz="2800" dirty="0">
                <a:solidFill>
                  <a:srgbClr val="003300"/>
                </a:solidFill>
                <a:latin typeface="Comic Sans MS" pitchFamily="-1" charset="0"/>
              </a:rPr>
              <a:t>Curious</a:t>
            </a:r>
          </a:p>
          <a:p>
            <a:pPr>
              <a:lnSpc>
                <a:spcPct val="90000"/>
              </a:lnSpc>
              <a:spcBef>
                <a:spcPct val="20000"/>
              </a:spcBef>
            </a:pPr>
            <a:r>
              <a:rPr lang="en-GB" sz="2800" dirty="0">
                <a:solidFill>
                  <a:srgbClr val="003300"/>
                </a:solidFill>
                <a:latin typeface="Comic Sans MS" pitchFamily="-1" charset="0"/>
              </a:rPr>
              <a:t>Spontaneous</a:t>
            </a:r>
          </a:p>
          <a:p>
            <a:pPr>
              <a:lnSpc>
                <a:spcPct val="90000"/>
              </a:lnSpc>
              <a:spcBef>
                <a:spcPct val="20000"/>
              </a:spcBef>
            </a:pPr>
            <a:r>
              <a:rPr lang="en-GB" sz="2800" dirty="0">
                <a:solidFill>
                  <a:srgbClr val="003300"/>
                </a:solidFill>
                <a:latin typeface="Comic Sans MS" pitchFamily="-1" charset="0"/>
              </a:rPr>
              <a:t>Openness</a:t>
            </a:r>
          </a:p>
          <a:p>
            <a:pPr>
              <a:lnSpc>
                <a:spcPct val="90000"/>
              </a:lnSpc>
              <a:spcBef>
                <a:spcPct val="20000"/>
              </a:spcBef>
            </a:pPr>
            <a:r>
              <a:rPr lang="en-GB" sz="2800" dirty="0">
                <a:solidFill>
                  <a:srgbClr val="003300"/>
                </a:solidFill>
                <a:latin typeface="Comic Sans MS" pitchFamily="-1" charset="0"/>
              </a:rPr>
              <a:t>Wait</a:t>
            </a:r>
          </a:p>
          <a:p>
            <a:pPr>
              <a:lnSpc>
                <a:spcPct val="90000"/>
              </a:lnSpc>
              <a:spcBef>
                <a:spcPct val="20000"/>
              </a:spcBef>
            </a:pPr>
            <a:r>
              <a:rPr lang="en-GB" sz="2800" dirty="0">
                <a:solidFill>
                  <a:srgbClr val="003300"/>
                </a:solidFill>
                <a:latin typeface="Comic Sans MS" pitchFamily="-1" charset="0"/>
              </a:rPr>
              <a:t>Discoveries</a:t>
            </a:r>
          </a:p>
          <a:p>
            <a:pPr>
              <a:lnSpc>
                <a:spcPct val="90000"/>
              </a:lnSpc>
              <a:spcBef>
                <a:spcPct val="20000"/>
              </a:spcBef>
            </a:pPr>
            <a:r>
              <a:rPr lang="en-GB" sz="2800" dirty="0">
                <a:solidFill>
                  <a:srgbClr val="003300"/>
                </a:solidFill>
                <a:latin typeface="Comic Sans MS" pitchFamily="-1" charset="0"/>
              </a:rPr>
              <a:t>Receptive</a:t>
            </a:r>
          </a:p>
        </p:txBody>
      </p:sp>
      <p:sp>
        <p:nvSpPr>
          <p:cNvPr id="66566" name="Rectangle 6"/>
          <p:cNvSpPr>
            <a:spLocks noChangeArrowheads="1"/>
          </p:cNvSpPr>
          <p:nvPr/>
        </p:nvSpPr>
        <p:spPr bwMode="auto">
          <a:xfrm>
            <a:off x="598488" y="228600"/>
            <a:ext cx="7924800" cy="628650"/>
          </a:xfrm>
          <a:prstGeom prst="rect">
            <a:avLst/>
          </a:prstGeom>
          <a:noFill/>
          <a:ln w="9525">
            <a:noFill/>
            <a:miter lim="800000"/>
            <a:headEnd/>
            <a:tailEnd/>
          </a:ln>
        </p:spPr>
        <p:txBody>
          <a:bodyPr wrap="none" anchor="ctr">
            <a:prstTxWarp prst="textNoShape">
              <a:avLst/>
            </a:prstTxWarp>
          </a:bodyPr>
          <a:lstStyle/>
          <a:p>
            <a:r>
              <a:rPr lang="en-GB" sz="3600" dirty="0">
                <a:solidFill>
                  <a:srgbClr val="660066"/>
                </a:solidFill>
              </a:rPr>
              <a:t>Which one is your gift?</a:t>
            </a:r>
          </a:p>
        </p:txBody>
      </p:sp>
      <p:sp>
        <p:nvSpPr>
          <p:cNvPr id="66567" name="Espace réservé du numéro de diapositive 28"/>
          <p:cNvSpPr>
            <a:spLocks noGrp="1"/>
          </p:cNvSpPr>
          <p:nvPr>
            <p:ph type="sldNum" sz="quarter" idx="12"/>
          </p:nvPr>
        </p:nvSpPr>
        <p:spPr>
          <a:xfrm>
            <a:off x="8534400" y="6248400"/>
            <a:ext cx="381000" cy="476250"/>
          </a:xfrm>
          <a:noFill/>
        </p:spPr>
        <p:txBody>
          <a:bodyPr/>
          <a:lstStyle/>
          <a:p>
            <a:fld id="{91397384-41F8-CB48-BDD3-C3F37633668A}" type="slidenum">
              <a:rPr lang="en-US"/>
              <a:pPr/>
              <a:t>13</a:t>
            </a:fld>
            <a:endParaRPr lang="en-US"/>
          </a:p>
        </p:txBody>
      </p:sp>
      <p:sp>
        <p:nvSpPr>
          <p:cNvPr id="8" name="Rectangle 7"/>
          <p:cNvSpPr/>
          <p:nvPr/>
        </p:nvSpPr>
        <p:spPr>
          <a:xfrm>
            <a:off x="838200" y="6396335"/>
            <a:ext cx="8077200" cy="461665"/>
          </a:xfrm>
          <a:prstGeom prst="rect">
            <a:avLst/>
          </a:prstGeom>
        </p:spPr>
        <p:txBody>
          <a:bodyPr wrap="square">
            <a:spAutoFit/>
          </a:bodyPr>
          <a:lstStyle/>
          <a:p>
            <a:r>
              <a:rPr lang="en-US" dirty="0">
                <a:hlinkClick r:id="rId3"/>
              </a:rPr>
              <a:t>https://www.youtube.com/watch?v=9TnCgcNQl5Q</a:t>
            </a:r>
            <a:r>
              <a:rPr lang="en-US" dirty="0"/>
              <a:t> </a:t>
            </a:r>
          </a:p>
        </p:txBody>
      </p:sp>
    </p:spTree>
    <p:extLst>
      <p:ext uri="{BB962C8B-B14F-4D97-AF65-F5344CB8AC3E}">
        <p14:creationId xmlns:p14="http://schemas.microsoft.com/office/powerpoint/2010/main" val="138192123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ChangeArrowheads="1"/>
          </p:cNvSpPr>
          <p:nvPr/>
        </p:nvSpPr>
        <p:spPr bwMode="auto">
          <a:xfrm>
            <a:off x="1208271" y="135364"/>
            <a:ext cx="6907212" cy="602437"/>
          </a:xfrm>
          <a:prstGeom prst="rect">
            <a:avLst/>
          </a:prstGeom>
          <a:noFill/>
          <a:ln w="9525">
            <a:noFill/>
            <a:miter lim="800000"/>
            <a:headEnd/>
            <a:tailEnd/>
          </a:ln>
        </p:spPr>
        <p:txBody>
          <a:bodyPr lIns="90488" tIns="46038" rIns="90488" bIns="46038" anchor="ctr"/>
          <a:lstStyle/>
          <a:p>
            <a:pPr defTabSz="752475">
              <a:defRPr/>
            </a:pPr>
            <a:r>
              <a:rPr lang="en-GB" sz="3600" dirty="0">
                <a:solidFill>
                  <a:srgbClr val="FF0000"/>
                </a:solidFill>
                <a:effectLst>
                  <a:outerShdw blurRad="38100" dist="38100" dir="2700000" algn="tl">
                    <a:srgbClr val="000000">
                      <a:alpha val="43137"/>
                    </a:srgbClr>
                  </a:outerShdw>
                </a:effectLst>
                <a:latin typeface="Arial" charset="0"/>
              </a:rPr>
              <a:t>Verifying Your Type Preferences</a:t>
            </a:r>
          </a:p>
        </p:txBody>
      </p:sp>
      <p:sp>
        <p:nvSpPr>
          <p:cNvPr id="68611" name="Rectangle 4"/>
          <p:cNvSpPr>
            <a:spLocks noChangeArrowheads="1"/>
          </p:cNvSpPr>
          <p:nvPr/>
        </p:nvSpPr>
        <p:spPr bwMode="auto">
          <a:xfrm>
            <a:off x="619125" y="381000"/>
            <a:ext cx="2206625" cy="339725"/>
          </a:xfrm>
          <a:prstGeom prst="rect">
            <a:avLst/>
          </a:prstGeom>
          <a:noFill/>
          <a:ln w="9525">
            <a:noFill/>
            <a:miter lim="800000"/>
            <a:headEnd/>
            <a:tailEnd/>
          </a:ln>
        </p:spPr>
        <p:txBody>
          <a:bodyPr wrap="none" anchor="ctr">
            <a:prstTxWarp prst="textNoShape">
              <a:avLst/>
            </a:prstTxWarp>
          </a:bodyPr>
          <a:lstStyle/>
          <a:p>
            <a:endParaRPr lang="en-US"/>
          </a:p>
        </p:txBody>
      </p:sp>
      <p:sp>
        <p:nvSpPr>
          <p:cNvPr id="68612" name="Rectangle 5"/>
          <p:cNvSpPr>
            <a:spLocks noChangeArrowheads="1"/>
          </p:cNvSpPr>
          <p:nvPr/>
        </p:nvSpPr>
        <p:spPr bwMode="auto">
          <a:xfrm>
            <a:off x="584200" y="392113"/>
            <a:ext cx="2343150" cy="312737"/>
          </a:xfrm>
          <a:prstGeom prst="rect">
            <a:avLst/>
          </a:prstGeom>
          <a:noFill/>
          <a:ln w="9525">
            <a:noFill/>
            <a:miter lim="800000"/>
            <a:headEnd/>
            <a:tailEnd/>
          </a:ln>
        </p:spPr>
        <p:txBody>
          <a:bodyPr wrap="none" anchor="ctr">
            <a:prstTxWarp prst="textNoShape">
              <a:avLst/>
            </a:prstTxWarp>
          </a:bodyPr>
          <a:lstStyle/>
          <a:p>
            <a:endParaRPr lang="en-US"/>
          </a:p>
        </p:txBody>
      </p:sp>
      <p:sp>
        <p:nvSpPr>
          <p:cNvPr id="68613" name="Rectangle 6"/>
          <p:cNvSpPr>
            <a:spLocks noChangeArrowheads="1"/>
          </p:cNvSpPr>
          <p:nvPr/>
        </p:nvSpPr>
        <p:spPr bwMode="auto">
          <a:xfrm>
            <a:off x="258763" y="1447800"/>
            <a:ext cx="2462213" cy="3693961"/>
          </a:xfrm>
          <a:prstGeom prst="rect">
            <a:avLst/>
          </a:prstGeom>
          <a:noFill/>
          <a:ln w="9525">
            <a:noFill/>
            <a:miter lim="800000"/>
            <a:headEnd/>
            <a:tailEnd/>
          </a:ln>
        </p:spPr>
        <p:txBody>
          <a:bodyPr wrap="none" lIns="92075" tIns="46038" rIns="92075" bIns="46038">
            <a:prstTxWarp prst="textNoShape">
              <a:avLst/>
            </a:prstTxWarp>
            <a:spAutoFit/>
          </a:bodyPr>
          <a:lstStyle/>
          <a:p>
            <a:pPr>
              <a:lnSpc>
                <a:spcPct val="90000"/>
              </a:lnSpc>
              <a:spcBef>
                <a:spcPct val="15000"/>
              </a:spcBef>
            </a:pPr>
            <a:r>
              <a:rPr lang="en-GB" sz="4000" dirty="0">
                <a:latin typeface="Century Gothic" pitchFamily="-1" charset="0"/>
              </a:rPr>
              <a:t>E</a:t>
            </a:r>
            <a:r>
              <a:rPr lang="en-GB" sz="2000" dirty="0">
                <a:latin typeface="Century Gothic" pitchFamily="-1" charset="0"/>
              </a:rPr>
              <a:t>xtraversion</a:t>
            </a:r>
            <a:endParaRPr lang="en-GB" sz="4000" dirty="0">
              <a:latin typeface="Century Gothic" pitchFamily="-1" charset="0"/>
            </a:endParaRPr>
          </a:p>
          <a:p>
            <a:pPr>
              <a:lnSpc>
                <a:spcPct val="90000"/>
              </a:lnSpc>
              <a:spcBef>
                <a:spcPct val="15000"/>
              </a:spcBef>
            </a:pPr>
            <a:r>
              <a:rPr lang="en-GB" sz="1200" dirty="0">
                <a:latin typeface="Century Gothic" pitchFamily="-1" charset="0"/>
              </a:rPr>
              <a:t>Energised by outer world</a:t>
            </a:r>
          </a:p>
          <a:p>
            <a:pPr>
              <a:lnSpc>
                <a:spcPct val="90000"/>
              </a:lnSpc>
              <a:spcBef>
                <a:spcPct val="15000"/>
              </a:spcBef>
            </a:pPr>
            <a:r>
              <a:rPr lang="en-GB" sz="4000" dirty="0">
                <a:latin typeface="Century Gothic" pitchFamily="-1" charset="0"/>
              </a:rPr>
              <a:t>S</a:t>
            </a:r>
            <a:r>
              <a:rPr lang="en-GB" sz="2000" dirty="0">
                <a:latin typeface="Century Gothic" pitchFamily="-1" charset="0"/>
              </a:rPr>
              <a:t>ensing</a:t>
            </a:r>
            <a:endParaRPr lang="en-GB" sz="4000" dirty="0">
              <a:latin typeface="Century Gothic" pitchFamily="-1" charset="0"/>
            </a:endParaRPr>
          </a:p>
          <a:p>
            <a:pPr>
              <a:lnSpc>
                <a:spcPct val="90000"/>
              </a:lnSpc>
              <a:spcBef>
                <a:spcPct val="15000"/>
              </a:spcBef>
            </a:pPr>
            <a:r>
              <a:rPr lang="en-GB" sz="1200" dirty="0">
                <a:latin typeface="Century Gothic" pitchFamily="-1" charset="0"/>
              </a:rPr>
              <a:t>Works with known facts</a:t>
            </a:r>
            <a:endParaRPr lang="en-GB" sz="3200" dirty="0">
              <a:latin typeface="Century Gothic" pitchFamily="-1" charset="0"/>
            </a:endParaRPr>
          </a:p>
          <a:p>
            <a:pPr>
              <a:lnSpc>
                <a:spcPct val="90000"/>
              </a:lnSpc>
              <a:spcBef>
                <a:spcPct val="15000"/>
              </a:spcBef>
            </a:pPr>
            <a:r>
              <a:rPr lang="en-GB" sz="4000" dirty="0">
                <a:latin typeface="Century Gothic" pitchFamily="-1" charset="0"/>
              </a:rPr>
              <a:t>T</a:t>
            </a:r>
            <a:r>
              <a:rPr lang="en-GB" sz="2000" dirty="0">
                <a:latin typeface="Century Gothic" pitchFamily="-1" charset="0"/>
              </a:rPr>
              <a:t>hinking</a:t>
            </a:r>
            <a:endParaRPr lang="en-GB" sz="4000" dirty="0">
              <a:latin typeface="Century Gothic" pitchFamily="-1" charset="0"/>
            </a:endParaRPr>
          </a:p>
          <a:p>
            <a:pPr>
              <a:lnSpc>
                <a:spcPct val="90000"/>
              </a:lnSpc>
              <a:spcBef>
                <a:spcPct val="15000"/>
              </a:spcBef>
            </a:pPr>
            <a:r>
              <a:rPr lang="en-GB" sz="1200" dirty="0">
                <a:latin typeface="Century Gothic" pitchFamily="-1" charset="0"/>
              </a:rPr>
              <a:t>Bases decisions on impersonal </a:t>
            </a:r>
            <a:br>
              <a:rPr lang="en-GB" sz="1200" dirty="0">
                <a:latin typeface="Century Gothic" pitchFamily="-1" charset="0"/>
              </a:rPr>
            </a:br>
            <a:r>
              <a:rPr lang="en-GB" sz="1200" dirty="0">
                <a:latin typeface="Century Gothic" pitchFamily="-1" charset="0"/>
              </a:rPr>
              <a:t>analysis and logic</a:t>
            </a:r>
            <a:endParaRPr lang="en-GB" sz="3200" dirty="0">
              <a:latin typeface="Century Gothic" pitchFamily="-1" charset="0"/>
            </a:endParaRPr>
          </a:p>
          <a:p>
            <a:pPr>
              <a:lnSpc>
                <a:spcPct val="90000"/>
              </a:lnSpc>
              <a:spcBef>
                <a:spcPct val="15000"/>
              </a:spcBef>
            </a:pPr>
            <a:r>
              <a:rPr lang="en-GB" sz="4000" dirty="0">
                <a:latin typeface="Century Gothic" pitchFamily="-1" charset="0"/>
              </a:rPr>
              <a:t>J</a:t>
            </a:r>
            <a:r>
              <a:rPr lang="en-GB" sz="2000" dirty="0">
                <a:latin typeface="Century Gothic" pitchFamily="-1" charset="0"/>
              </a:rPr>
              <a:t>udgement</a:t>
            </a:r>
            <a:endParaRPr lang="en-GB" sz="4000" dirty="0">
              <a:latin typeface="Century Gothic" pitchFamily="-1" charset="0"/>
            </a:endParaRPr>
          </a:p>
          <a:p>
            <a:pPr>
              <a:lnSpc>
                <a:spcPct val="90000"/>
              </a:lnSpc>
              <a:spcBef>
                <a:spcPct val="15000"/>
              </a:spcBef>
            </a:pPr>
            <a:r>
              <a:rPr lang="en-GB" sz="1200" dirty="0">
                <a:latin typeface="Century Gothic" pitchFamily="-1" charset="0"/>
              </a:rPr>
              <a:t>Prefer a planned, decided, </a:t>
            </a:r>
            <a:br>
              <a:rPr lang="en-GB" sz="1200" dirty="0">
                <a:latin typeface="Century Gothic" pitchFamily="-1" charset="0"/>
              </a:rPr>
            </a:br>
            <a:r>
              <a:rPr lang="en-GB" sz="1200" dirty="0">
                <a:latin typeface="Century Gothic" pitchFamily="-1" charset="0"/>
              </a:rPr>
              <a:t>orderly way of life</a:t>
            </a:r>
          </a:p>
        </p:txBody>
      </p:sp>
      <p:sp>
        <p:nvSpPr>
          <p:cNvPr id="68614" name="Rectangle 7"/>
          <p:cNvSpPr>
            <a:spLocks noChangeArrowheads="1"/>
          </p:cNvSpPr>
          <p:nvPr/>
        </p:nvSpPr>
        <p:spPr bwMode="auto">
          <a:xfrm>
            <a:off x="6435555" y="1447800"/>
            <a:ext cx="2479845" cy="3894016"/>
          </a:xfrm>
          <a:prstGeom prst="rect">
            <a:avLst/>
          </a:prstGeom>
          <a:noFill/>
          <a:ln w="9525">
            <a:noFill/>
            <a:miter lim="800000"/>
            <a:headEnd/>
            <a:tailEnd/>
          </a:ln>
        </p:spPr>
        <p:txBody>
          <a:bodyPr wrap="none" lIns="92075" tIns="46038" rIns="92075" bIns="46038">
            <a:prstTxWarp prst="textNoShape">
              <a:avLst/>
            </a:prstTxWarp>
            <a:spAutoFit/>
          </a:bodyPr>
          <a:lstStyle/>
          <a:p>
            <a:pPr algn="r">
              <a:lnSpc>
                <a:spcPct val="90000"/>
              </a:lnSpc>
              <a:spcBef>
                <a:spcPct val="15000"/>
              </a:spcBef>
            </a:pPr>
            <a:r>
              <a:rPr lang="en-GB" sz="4000" dirty="0">
                <a:latin typeface="Century Gothic" pitchFamily="-1" charset="0"/>
              </a:rPr>
              <a:t>I</a:t>
            </a:r>
            <a:r>
              <a:rPr lang="en-GB" sz="2000" dirty="0">
                <a:latin typeface="Century Gothic" pitchFamily="-1" charset="0"/>
              </a:rPr>
              <a:t>ntroversion</a:t>
            </a:r>
            <a:endParaRPr lang="en-GB" sz="4000" dirty="0">
              <a:latin typeface="Century Gothic" pitchFamily="-1" charset="0"/>
            </a:endParaRPr>
          </a:p>
          <a:p>
            <a:pPr algn="r">
              <a:lnSpc>
                <a:spcPct val="90000"/>
              </a:lnSpc>
              <a:spcBef>
                <a:spcPts val="600"/>
              </a:spcBef>
            </a:pPr>
            <a:r>
              <a:rPr lang="en-GB" sz="1200" dirty="0">
                <a:latin typeface="Century Gothic" pitchFamily="-1" charset="0"/>
              </a:rPr>
              <a:t>Energised by inner world</a:t>
            </a:r>
            <a:br>
              <a:rPr lang="en-GB" sz="2000" dirty="0">
                <a:latin typeface="Century Gothic" pitchFamily="-1" charset="0"/>
              </a:rPr>
            </a:br>
            <a:r>
              <a:rPr lang="en-GB" sz="2000" dirty="0">
                <a:latin typeface="Century Gothic" pitchFamily="-1" charset="0"/>
              </a:rPr>
              <a:t>i</a:t>
            </a:r>
            <a:r>
              <a:rPr lang="en-GB" sz="4000" dirty="0">
                <a:latin typeface="Century Gothic" pitchFamily="-1" charset="0"/>
              </a:rPr>
              <a:t>N</a:t>
            </a:r>
            <a:r>
              <a:rPr lang="en-GB" sz="2000" dirty="0">
                <a:latin typeface="Century Gothic" pitchFamily="-1" charset="0"/>
              </a:rPr>
              <a:t>tuition</a:t>
            </a:r>
          </a:p>
          <a:p>
            <a:pPr algn="r">
              <a:lnSpc>
                <a:spcPct val="90000"/>
              </a:lnSpc>
              <a:spcBef>
                <a:spcPct val="15000"/>
              </a:spcBef>
            </a:pPr>
            <a:r>
              <a:rPr lang="en-GB" sz="1200" dirty="0">
                <a:latin typeface="Century Gothic" pitchFamily="-1" charset="0"/>
              </a:rPr>
              <a:t>Looks for possibilities</a:t>
            </a:r>
            <a:br>
              <a:rPr lang="en-GB" sz="1200" dirty="0">
                <a:latin typeface="Century Gothic" pitchFamily="-1" charset="0"/>
              </a:rPr>
            </a:br>
            <a:r>
              <a:rPr lang="en-GB" sz="1200" dirty="0">
                <a:latin typeface="Century Gothic" pitchFamily="-1" charset="0"/>
              </a:rPr>
              <a:t> and relationships</a:t>
            </a:r>
          </a:p>
          <a:p>
            <a:pPr algn="r">
              <a:lnSpc>
                <a:spcPct val="90000"/>
              </a:lnSpc>
              <a:spcBef>
                <a:spcPct val="15000"/>
              </a:spcBef>
            </a:pPr>
            <a:r>
              <a:rPr lang="en-GB" sz="4000" dirty="0">
                <a:latin typeface="Century Gothic" pitchFamily="-1" charset="0"/>
              </a:rPr>
              <a:t>F</a:t>
            </a:r>
            <a:r>
              <a:rPr lang="en-GB" sz="2000" dirty="0">
                <a:latin typeface="Century Gothic" pitchFamily="-1" charset="0"/>
              </a:rPr>
              <a:t>eeling</a:t>
            </a:r>
            <a:endParaRPr lang="en-GB" sz="4000" dirty="0">
              <a:latin typeface="Century Gothic" pitchFamily="-1" charset="0"/>
            </a:endParaRPr>
          </a:p>
          <a:p>
            <a:pPr algn="r">
              <a:lnSpc>
                <a:spcPct val="90000"/>
              </a:lnSpc>
              <a:spcBef>
                <a:spcPct val="15000"/>
              </a:spcBef>
            </a:pPr>
            <a:r>
              <a:rPr lang="en-GB" sz="1200" dirty="0">
                <a:latin typeface="Century Gothic" pitchFamily="-1" charset="0"/>
              </a:rPr>
              <a:t>Bases decisions on </a:t>
            </a:r>
            <a:br>
              <a:rPr lang="en-GB" sz="1200" dirty="0">
                <a:latin typeface="Century Gothic" pitchFamily="-1" charset="0"/>
              </a:rPr>
            </a:br>
            <a:r>
              <a:rPr lang="en-GB" sz="1200" dirty="0">
                <a:latin typeface="Century Gothic" pitchFamily="-1" charset="0"/>
              </a:rPr>
              <a:t>personal values</a:t>
            </a:r>
          </a:p>
          <a:p>
            <a:pPr algn="r">
              <a:lnSpc>
                <a:spcPct val="90000"/>
              </a:lnSpc>
              <a:spcBef>
                <a:spcPct val="15000"/>
              </a:spcBef>
            </a:pPr>
            <a:r>
              <a:rPr lang="en-GB" sz="4000" dirty="0">
                <a:latin typeface="Century Gothic" pitchFamily="-1" charset="0"/>
              </a:rPr>
              <a:t>P</a:t>
            </a:r>
            <a:r>
              <a:rPr lang="en-GB" sz="2000" dirty="0">
                <a:latin typeface="Century Gothic" pitchFamily="-1" charset="0"/>
              </a:rPr>
              <a:t>erception</a:t>
            </a:r>
            <a:endParaRPr lang="en-GB" sz="4000" dirty="0">
              <a:latin typeface="Century Gothic" pitchFamily="-1" charset="0"/>
            </a:endParaRPr>
          </a:p>
          <a:p>
            <a:pPr algn="r">
              <a:lnSpc>
                <a:spcPct val="90000"/>
              </a:lnSpc>
              <a:spcBef>
                <a:spcPct val="15000"/>
              </a:spcBef>
            </a:pPr>
            <a:r>
              <a:rPr lang="en-GB" sz="1200" dirty="0">
                <a:latin typeface="Century Gothic" pitchFamily="-1" charset="0"/>
              </a:rPr>
              <a:t>Prefers a flexible, spontaneous </a:t>
            </a:r>
            <a:br>
              <a:rPr lang="en-GB" sz="1200" dirty="0">
                <a:latin typeface="Century Gothic" pitchFamily="-1" charset="0"/>
              </a:rPr>
            </a:br>
            <a:r>
              <a:rPr lang="en-GB" sz="1200" dirty="0">
                <a:latin typeface="Century Gothic" pitchFamily="-1" charset="0"/>
              </a:rPr>
              <a:t>way of life</a:t>
            </a:r>
          </a:p>
        </p:txBody>
      </p:sp>
      <p:grpSp>
        <p:nvGrpSpPr>
          <p:cNvPr id="2" name="Group 8"/>
          <p:cNvGrpSpPr>
            <a:grpSpLocks/>
          </p:cNvGrpSpPr>
          <p:nvPr/>
        </p:nvGrpSpPr>
        <p:grpSpPr bwMode="auto">
          <a:xfrm>
            <a:off x="1970088" y="1730375"/>
            <a:ext cx="5368925" cy="255588"/>
            <a:chOff x="1189" y="938"/>
            <a:chExt cx="3664" cy="161"/>
          </a:xfrm>
        </p:grpSpPr>
        <p:sp>
          <p:nvSpPr>
            <p:cNvPr id="68636" name="Line 9"/>
            <p:cNvSpPr>
              <a:spLocks noChangeShapeType="1"/>
            </p:cNvSpPr>
            <p:nvPr/>
          </p:nvSpPr>
          <p:spPr bwMode="auto">
            <a:xfrm>
              <a:off x="3026" y="1017"/>
              <a:ext cx="1827" cy="0"/>
            </a:xfrm>
            <a:prstGeom prst="line">
              <a:avLst/>
            </a:prstGeom>
            <a:noFill/>
            <a:ln w="25400">
              <a:solidFill>
                <a:schemeClr val="tx1"/>
              </a:solidFill>
              <a:round/>
              <a:headEnd type="none" w="sm" len="sm"/>
              <a:tailEnd type="stealth" w="med" len="lg"/>
            </a:ln>
          </p:spPr>
          <p:txBody>
            <a:bodyPr wrap="none" anchor="ctr">
              <a:prstTxWarp prst="textNoShape">
                <a:avLst/>
              </a:prstTxWarp>
            </a:bodyPr>
            <a:lstStyle/>
            <a:p>
              <a:endParaRPr lang="en-US"/>
            </a:p>
          </p:txBody>
        </p:sp>
        <p:sp>
          <p:nvSpPr>
            <p:cNvPr id="68637" name="Line 10"/>
            <p:cNvSpPr>
              <a:spLocks noChangeShapeType="1"/>
            </p:cNvSpPr>
            <p:nvPr/>
          </p:nvSpPr>
          <p:spPr bwMode="auto">
            <a:xfrm>
              <a:off x="3030" y="938"/>
              <a:ext cx="0" cy="161"/>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a:p>
          </p:txBody>
        </p:sp>
        <p:sp>
          <p:nvSpPr>
            <p:cNvPr id="68638" name="Line 11"/>
            <p:cNvSpPr>
              <a:spLocks noChangeShapeType="1"/>
            </p:cNvSpPr>
            <p:nvPr/>
          </p:nvSpPr>
          <p:spPr bwMode="auto">
            <a:xfrm>
              <a:off x="1189" y="1017"/>
              <a:ext cx="1827" cy="0"/>
            </a:xfrm>
            <a:prstGeom prst="line">
              <a:avLst/>
            </a:prstGeom>
            <a:noFill/>
            <a:ln w="25400">
              <a:solidFill>
                <a:schemeClr val="tx1"/>
              </a:solidFill>
              <a:round/>
              <a:headEnd type="stealth" w="med" len="lg"/>
              <a:tailEnd type="none" w="sm" len="sm"/>
            </a:ln>
          </p:spPr>
          <p:txBody>
            <a:bodyPr wrap="none" anchor="ctr">
              <a:prstTxWarp prst="textNoShape">
                <a:avLst/>
              </a:prstTxWarp>
            </a:bodyPr>
            <a:lstStyle/>
            <a:p>
              <a:endParaRPr lang="en-US"/>
            </a:p>
          </p:txBody>
        </p:sp>
      </p:grpSp>
      <p:grpSp>
        <p:nvGrpSpPr>
          <p:cNvPr id="3" name="Group 12"/>
          <p:cNvGrpSpPr>
            <a:grpSpLocks/>
          </p:cNvGrpSpPr>
          <p:nvPr/>
        </p:nvGrpSpPr>
        <p:grpSpPr bwMode="auto">
          <a:xfrm>
            <a:off x="1955800" y="2587625"/>
            <a:ext cx="5368925" cy="255588"/>
            <a:chOff x="1180" y="1469"/>
            <a:chExt cx="3664" cy="161"/>
          </a:xfrm>
        </p:grpSpPr>
        <p:sp>
          <p:nvSpPr>
            <p:cNvPr id="68633" name="Line 13"/>
            <p:cNvSpPr>
              <a:spLocks noChangeShapeType="1"/>
            </p:cNvSpPr>
            <p:nvPr/>
          </p:nvSpPr>
          <p:spPr bwMode="auto">
            <a:xfrm>
              <a:off x="3017" y="1548"/>
              <a:ext cx="1827" cy="0"/>
            </a:xfrm>
            <a:prstGeom prst="line">
              <a:avLst/>
            </a:prstGeom>
            <a:noFill/>
            <a:ln w="25400">
              <a:solidFill>
                <a:schemeClr val="tx1"/>
              </a:solidFill>
              <a:round/>
              <a:headEnd type="none" w="sm" len="sm"/>
              <a:tailEnd type="stealth" w="med" len="lg"/>
            </a:ln>
          </p:spPr>
          <p:txBody>
            <a:bodyPr wrap="none" anchor="ctr">
              <a:prstTxWarp prst="textNoShape">
                <a:avLst/>
              </a:prstTxWarp>
            </a:bodyPr>
            <a:lstStyle/>
            <a:p>
              <a:endParaRPr lang="en-US"/>
            </a:p>
          </p:txBody>
        </p:sp>
        <p:sp>
          <p:nvSpPr>
            <p:cNvPr id="68634" name="Line 14"/>
            <p:cNvSpPr>
              <a:spLocks noChangeShapeType="1"/>
            </p:cNvSpPr>
            <p:nvPr/>
          </p:nvSpPr>
          <p:spPr bwMode="auto">
            <a:xfrm>
              <a:off x="3021" y="1469"/>
              <a:ext cx="0" cy="161"/>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a:p>
          </p:txBody>
        </p:sp>
        <p:sp>
          <p:nvSpPr>
            <p:cNvPr id="68635" name="Line 15"/>
            <p:cNvSpPr>
              <a:spLocks noChangeShapeType="1"/>
            </p:cNvSpPr>
            <p:nvPr/>
          </p:nvSpPr>
          <p:spPr bwMode="auto">
            <a:xfrm>
              <a:off x="1180" y="1548"/>
              <a:ext cx="1827" cy="0"/>
            </a:xfrm>
            <a:prstGeom prst="line">
              <a:avLst/>
            </a:prstGeom>
            <a:noFill/>
            <a:ln w="25400">
              <a:solidFill>
                <a:schemeClr val="tx1"/>
              </a:solidFill>
              <a:round/>
              <a:headEnd type="stealth" w="med" len="lg"/>
              <a:tailEnd type="none" w="sm" len="sm"/>
            </a:ln>
          </p:spPr>
          <p:txBody>
            <a:bodyPr wrap="none" anchor="ctr">
              <a:prstTxWarp prst="textNoShape">
                <a:avLst/>
              </a:prstTxWarp>
            </a:bodyPr>
            <a:lstStyle/>
            <a:p>
              <a:endParaRPr lang="en-US"/>
            </a:p>
          </p:txBody>
        </p:sp>
      </p:grpSp>
      <p:grpSp>
        <p:nvGrpSpPr>
          <p:cNvPr id="4" name="Group 16"/>
          <p:cNvGrpSpPr>
            <a:grpSpLocks/>
          </p:cNvGrpSpPr>
          <p:nvPr/>
        </p:nvGrpSpPr>
        <p:grpSpPr bwMode="auto">
          <a:xfrm>
            <a:off x="1970088" y="3429000"/>
            <a:ext cx="5368925" cy="255587"/>
            <a:chOff x="1189" y="1973"/>
            <a:chExt cx="3664" cy="161"/>
          </a:xfrm>
        </p:grpSpPr>
        <p:sp>
          <p:nvSpPr>
            <p:cNvPr id="68630" name="Line 17"/>
            <p:cNvSpPr>
              <a:spLocks noChangeShapeType="1"/>
            </p:cNvSpPr>
            <p:nvPr/>
          </p:nvSpPr>
          <p:spPr bwMode="auto">
            <a:xfrm>
              <a:off x="3026" y="2052"/>
              <a:ext cx="1827" cy="0"/>
            </a:xfrm>
            <a:prstGeom prst="line">
              <a:avLst/>
            </a:prstGeom>
            <a:noFill/>
            <a:ln w="25400">
              <a:solidFill>
                <a:schemeClr val="tx1"/>
              </a:solidFill>
              <a:round/>
              <a:headEnd type="none" w="sm" len="sm"/>
              <a:tailEnd type="stealth" w="med" len="lg"/>
            </a:ln>
          </p:spPr>
          <p:txBody>
            <a:bodyPr wrap="none" anchor="ctr">
              <a:prstTxWarp prst="textNoShape">
                <a:avLst/>
              </a:prstTxWarp>
            </a:bodyPr>
            <a:lstStyle/>
            <a:p>
              <a:endParaRPr lang="en-US"/>
            </a:p>
          </p:txBody>
        </p:sp>
        <p:sp>
          <p:nvSpPr>
            <p:cNvPr id="68631" name="Line 18"/>
            <p:cNvSpPr>
              <a:spLocks noChangeShapeType="1"/>
            </p:cNvSpPr>
            <p:nvPr/>
          </p:nvSpPr>
          <p:spPr bwMode="auto">
            <a:xfrm>
              <a:off x="3030" y="1973"/>
              <a:ext cx="0" cy="161"/>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a:p>
          </p:txBody>
        </p:sp>
        <p:sp>
          <p:nvSpPr>
            <p:cNvPr id="68632" name="Line 19"/>
            <p:cNvSpPr>
              <a:spLocks noChangeShapeType="1"/>
            </p:cNvSpPr>
            <p:nvPr/>
          </p:nvSpPr>
          <p:spPr bwMode="auto">
            <a:xfrm>
              <a:off x="1189" y="2052"/>
              <a:ext cx="1827" cy="0"/>
            </a:xfrm>
            <a:prstGeom prst="line">
              <a:avLst/>
            </a:prstGeom>
            <a:noFill/>
            <a:ln w="25400">
              <a:solidFill>
                <a:schemeClr val="tx1"/>
              </a:solidFill>
              <a:round/>
              <a:headEnd type="stealth" w="med" len="lg"/>
              <a:tailEnd type="none" w="sm" len="sm"/>
            </a:ln>
          </p:spPr>
          <p:txBody>
            <a:bodyPr wrap="none" anchor="ctr">
              <a:prstTxWarp prst="textNoShape">
                <a:avLst/>
              </a:prstTxWarp>
            </a:bodyPr>
            <a:lstStyle/>
            <a:p>
              <a:endParaRPr lang="en-US"/>
            </a:p>
          </p:txBody>
        </p:sp>
      </p:grpSp>
      <p:grpSp>
        <p:nvGrpSpPr>
          <p:cNvPr id="5" name="Group 20"/>
          <p:cNvGrpSpPr>
            <a:grpSpLocks/>
          </p:cNvGrpSpPr>
          <p:nvPr/>
        </p:nvGrpSpPr>
        <p:grpSpPr bwMode="auto">
          <a:xfrm>
            <a:off x="1970088" y="4373562"/>
            <a:ext cx="5368925" cy="255588"/>
            <a:chOff x="1189" y="2487"/>
            <a:chExt cx="3664" cy="161"/>
          </a:xfrm>
        </p:grpSpPr>
        <p:sp>
          <p:nvSpPr>
            <p:cNvPr id="68627" name="Line 21"/>
            <p:cNvSpPr>
              <a:spLocks noChangeShapeType="1"/>
            </p:cNvSpPr>
            <p:nvPr/>
          </p:nvSpPr>
          <p:spPr bwMode="auto">
            <a:xfrm>
              <a:off x="3026" y="2566"/>
              <a:ext cx="1827" cy="0"/>
            </a:xfrm>
            <a:prstGeom prst="line">
              <a:avLst/>
            </a:prstGeom>
            <a:noFill/>
            <a:ln w="25400">
              <a:solidFill>
                <a:schemeClr val="tx1"/>
              </a:solidFill>
              <a:round/>
              <a:headEnd type="none" w="sm" len="sm"/>
              <a:tailEnd type="stealth" w="med" len="lg"/>
            </a:ln>
          </p:spPr>
          <p:txBody>
            <a:bodyPr wrap="none" anchor="ctr">
              <a:prstTxWarp prst="textNoShape">
                <a:avLst/>
              </a:prstTxWarp>
            </a:bodyPr>
            <a:lstStyle/>
            <a:p>
              <a:endParaRPr lang="en-US"/>
            </a:p>
          </p:txBody>
        </p:sp>
        <p:sp>
          <p:nvSpPr>
            <p:cNvPr id="68628" name="Line 22"/>
            <p:cNvSpPr>
              <a:spLocks noChangeShapeType="1"/>
            </p:cNvSpPr>
            <p:nvPr/>
          </p:nvSpPr>
          <p:spPr bwMode="auto">
            <a:xfrm>
              <a:off x="3030" y="2487"/>
              <a:ext cx="0" cy="161"/>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a:p>
          </p:txBody>
        </p:sp>
        <p:sp>
          <p:nvSpPr>
            <p:cNvPr id="68629" name="Line 23"/>
            <p:cNvSpPr>
              <a:spLocks noChangeShapeType="1"/>
            </p:cNvSpPr>
            <p:nvPr/>
          </p:nvSpPr>
          <p:spPr bwMode="auto">
            <a:xfrm>
              <a:off x="1189" y="2566"/>
              <a:ext cx="1827" cy="0"/>
            </a:xfrm>
            <a:prstGeom prst="line">
              <a:avLst/>
            </a:prstGeom>
            <a:noFill/>
            <a:ln w="25400">
              <a:solidFill>
                <a:schemeClr val="tx1"/>
              </a:solidFill>
              <a:round/>
              <a:headEnd type="stealth" w="med" len="lg"/>
              <a:tailEnd type="none" w="sm" len="sm"/>
            </a:ln>
          </p:spPr>
          <p:txBody>
            <a:bodyPr wrap="none" anchor="ctr">
              <a:prstTxWarp prst="textNoShape">
                <a:avLst/>
              </a:prstTxWarp>
            </a:bodyPr>
            <a:lstStyle/>
            <a:p>
              <a:endParaRPr lang="en-US"/>
            </a:p>
          </p:txBody>
        </p:sp>
      </p:grpSp>
      <p:sp>
        <p:nvSpPr>
          <p:cNvPr id="68619" name="Rectangle 24"/>
          <p:cNvSpPr>
            <a:spLocks noChangeArrowheads="1"/>
          </p:cNvSpPr>
          <p:nvPr/>
        </p:nvSpPr>
        <p:spPr bwMode="auto">
          <a:xfrm>
            <a:off x="838200" y="5483795"/>
            <a:ext cx="6858000" cy="1205074"/>
          </a:xfrm>
          <a:prstGeom prst="rect">
            <a:avLst/>
          </a:prstGeom>
          <a:noFill/>
          <a:ln w="9525">
            <a:noFill/>
            <a:miter lim="800000"/>
            <a:headEnd/>
            <a:tailEnd/>
          </a:ln>
        </p:spPr>
        <p:txBody>
          <a:bodyPr wrap="square" lIns="92075" tIns="46038" rIns="92075" bIns="46038">
            <a:prstTxWarp prst="textNoShape">
              <a:avLst/>
            </a:prstTxWarp>
            <a:spAutoFit/>
          </a:bodyPr>
          <a:lstStyle/>
          <a:p>
            <a:pPr>
              <a:lnSpc>
                <a:spcPct val="90000"/>
              </a:lnSpc>
              <a:spcBef>
                <a:spcPct val="30000"/>
              </a:spcBef>
            </a:pPr>
            <a:r>
              <a:rPr lang="en-GB" sz="1600" dirty="0">
                <a:latin typeface="Century Gothic" pitchFamily="-1" charset="0"/>
              </a:rPr>
              <a:t>                                    	   E/I             S/N              T/F            J/P</a:t>
            </a:r>
          </a:p>
          <a:p>
            <a:pPr>
              <a:lnSpc>
                <a:spcPct val="90000"/>
              </a:lnSpc>
              <a:spcBef>
                <a:spcPct val="30000"/>
              </a:spcBef>
            </a:pPr>
            <a:r>
              <a:rPr lang="en-GB" sz="1400" dirty="0">
                <a:latin typeface="Century Gothic" pitchFamily="-1" charset="0"/>
              </a:rPr>
              <a:t>1. </a:t>
            </a:r>
            <a:r>
              <a:rPr lang="en-GB" sz="1600" dirty="0">
                <a:latin typeface="Century Gothic" pitchFamily="-1" charset="0"/>
              </a:rPr>
              <a:t>”Self-Assessment” Type</a:t>
            </a:r>
            <a:r>
              <a:rPr lang="en-GB" sz="1400" dirty="0">
                <a:latin typeface="Century Gothic" pitchFamily="-1" charset="0"/>
              </a:rPr>
              <a:t>	___E__          ___N___       ____F__        ___P__</a:t>
            </a:r>
          </a:p>
          <a:p>
            <a:pPr>
              <a:lnSpc>
                <a:spcPct val="90000"/>
              </a:lnSpc>
              <a:spcBef>
                <a:spcPct val="30000"/>
              </a:spcBef>
            </a:pPr>
            <a:r>
              <a:rPr lang="en-GB" sz="1400" dirty="0">
                <a:latin typeface="Century Gothic" pitchFamily="-1" charset="0"/>
              </a:rPr>
              <a:t>2. </a:t>
            </a:r>
            <a:r>
              <a:rPr lang="en-GB" sz="1600" dirty="0">
                <a:latin typeface="Century Gothic" pitchFamily="-1" charset="0"/>
              </a:rPr>
              <a:t>”Indicator” Type</a:t>
            </a:r>
            <a:r>
              <a:rPr lang="en-GB" sz="1400" dirty="0">
                <a:latin typeface="Century Gothic" pitchFamily="-1" charset="0"/>
              </a:rPr>
              <a:t>		__E/I__          ___N___       ___T/F__      __J/P__</a:t>
            </a:r>
          </a:p>
          <a:p>
            <a:pPr>
              <a:lnSpc>
                <a:spcPct val="90000"/>
              </a:lnSpc>
              <a:spcBef>
                <a:spcPct val="30000"/>
              </a:spcBef>
            </a:pPr>
            <a:r>
              <a:rPr lang="en-GB" sz="1400" dirty="0">
                <a:latin typeface="Century Gothic" pitchFamily="-1" charset="0"/>
              </a:rPr>
              <a:t>3.  </a:t>
            </a:r>
            <a:r>
              <a:rPr lang="en-GB" sz="1600" dirty="0">
                <a:latin typeface="Century Gothic" pitchFamily="-1" charset="0"/>
              </a:rPr>
              <a:t>”Best Fit” Type</a:t>
            </a:r>
            <a:r>
              <a:rPr lang="en-GB" sz="1400" dirty="0">
                <a:latin typeface="Century Gothic" pitchFamily="-1" charset="0"/>
              </a:rPr>
              <a:t>		____I__          ___N___        ___F___      </a:t>
            </a:r>
            <a:r>
              <a:rPr lang="en-GB" sz="1600" dirty="0">
                <a:latin typeface="Century Gothic" pitchFamily="-1" charset="0"/>
              </a:rPr>
              <a:t>___P__</a:t>
            </a:r>
          </a:p>
        </p:txBody>
      </p:sp>
      <p:sp>
        <p:nvSpPr>
          <p:cNvPr id="68620" name="Text Box 25"/>
          <p:cNvSpPr txBox="1">
            <a:spLocks noChangeArrowheads="1"/>
          </p:cNvSpPr>
          <p:nvPr/>
        </p:nvSpPr>
        <p:spPr bwMode="auto">
          <a:xfrm>
            <a:off x="1828800" y="1219200"/>
            <a:ext cx="2820988" cy="258763"/>
          </a:xfrm>
          <a:prstGeom prst="rect">
            <a:avLst/>
          </a:prstGeom>
          <a:noFill/>
          <a:ln w="9525">
            <a:noFill/>
            <a:miter lim="800000"/>
            <a:headEnd type="none" w="sm" len="sm"/>
            <a:tailEnd type="none" w="sm" len="sm"/>
          </a:ln>
        </p:spPr>
        <p:txBody>
          <a:bodyPr wrap="none">
            <a:prstTxWarp prst="textNoShape">
              <a:avLst/>
            </a:prstTxWarp>
            <a:spAutoFit/>
          </a:bodyPr>
          <a:lstStyle/>
          <a:p>
            <a:pPr>
              <a:lnSpc>
                <a:spcPct val="90000"/>
              </a:lnSpc>
            </a:pPr>
            <a:r>
              <a:rPr lang="en-GB" sz="1200" b="1" i="1">
                <a:latin typeface="Century Gothic" pitchFamily="-1" charset="0"/>
              </a:rPr>
              <a:t>Very Clear   Clear  Moderate  Slight</a:t>
            </a:r>
          </a:p>
        </p:txBody>
      </p:sp>
      <p:sp>
        <p:nvSpPr>
          <p:cNvPr id="68621" name="Text Box 26"/>
          <p:cNvSpPr txBox="1">
            <a:spLocks noChangeArrowheads="1"/>
          </p:cNvSpPr>
          <p:nvPr/>
        </p:nvSpPr>
        <p:spPr bwMode="auto">
          <a:xfrm>
            <a:off x="4495800" y="1219200"/>
            <a:ext cx="2908300" cy="258763"/>
          </a:xfrm>
          <a:prstGeom prst="rect">
            <a:avLst/>
          </a:prstGeom>
          <a:noFill/>
          <a:ln w="9525">
            <a:noFill/>
            <a:miter lim="800000"/>
            <a:headEnd type="none" w="sm" len="sm"/>
            <a:tailEnd type="none" w="sm" len="sm"/>
          </a:ln>
        </p:spPr>
        <p:txBody>
          <a:bodyPr wrap="none">
            <a:prstTxWarp prst="textNoShape">
              <a:avLst/>
            </a:prstTxWarp>
            <a:spAutoFit/>
          </a:bodyPr>
          <a:lstStyle/>
          <a:p>
            <a:pPr>
              <a:lnSpc>
                <a:spcPct val="90000"/>
              </a:lnSpc>
            </a:pPr>
            <a:r>
              <a:rPr lang="en-GB" sz="1200" b="1" i="1">
                <a:latin typeface="Century Gothic" pitchFamily="-1" charset="0"/>
              </a:rPr>
              <a:t>Slight   Moderate   Clear  Very Clear</a:t>
            </a:r>
          </a:p>
        </p:txBody>
      </p:sp>
      <p:sp>
        <p:nvSpPr>
          <p:cNvPr id="68622" name="Text Box 27"/>
          <p:cNvSpPr txBox="1">
            <a:spLocks noChangeArrowheads="1"/>
          </p:cNvSpPr>
          <p:nvPr/>
        </p:nvSpPr>
        <p:spPr bwMode="auto">
          <a:xfrm>
            <a:off x="3460750" y="1927225"/>
            <a:ext cx="2101850" cy="341313"/>
          </a:xfrm>
          <a:prstGeom prst="rect">
            <a:avLst/>
          </a:prstGeom>
          <a:noFill/>
          <a:ln w="9525">
            <a:noFill/>
            <a:miter lim="800000"/>
            <a:headEnd type="none" w="sm" len="sm"/>
            <a:tailEnd type="none" w="sm" len="sm"/>
          </a:ln>
        </p:spPr>
        <p:txBody>
          <a:bodyPr wrap="none">
            <a:prstTxWarp prst="textNoShape">
              <a:avLst/>
            </a:prstTxWarp>
            <a:spAutoFit/>
          </a:bodyPr>
          <a:lstStyle/>
          <a:p>
            <a:pPr>
              <a:lnSpc>
                <a:spcPct val="90000"/>
              </a:lnSpc>
            </a:pPr>
            <a:r>
              <a:rPr lang="fi-FI" dirty="0">
                <a:latin typeface="Century Gothic" pitchFamily="-1" charset="0"/>
              </a:rPr>
              <a:t>Source of energy</a:t>
            </a:r>
          </a:p>
        </p:txBody>
      </p:sp>
      <p:sp>
        <p:nvSpPr>
          <p:cNvPr id="68623" name="Text Box 28"/>
          <p:cNvSpPr txBox="1">
            <a:spLocks noChangeArrowheads="1"/>
          </p:cNvSpPr>
          <p:nvPr/>
        </p:nvSpPr>
        <p:spPr bwMode="auto">
          <a:xfrm>
            <a:off x="3124200" y="2765425"/>
            <a:ext cx="2620962" cy="341313"/>
          </a:xfrm>
          <a:prstGeom prst="rect">
            <a:avLst/>
          </a:prstGeom>
          <a:noFill/>
          <a:ln w="9525">
            <a:noFill/>
            <a:miter lim="800000"/>
            <a:headEnd type="none" w="sm" len="sm"/>
            <a:tailEnd type="none" w="sm" len="sm"/>
          </a:ln>
        </p:spPr>
        <p:txBody>
          <a:bodyPr wrap="none">
            <a:prstTxWarp prst="textNoShape">
              <a:avLst/>
            </a:prstTxWarp>
            <a:spAutoFit/>
          </a:bodyPr>
          <a:lstStyle/>
          <a:p>
            <a:pPr>
              <a:lnSpc>
                <a:spcPct val="90000"/>
              </a:lnSpc>
            </a:pPr>
            <a:r>
              <a:rPr lang="fi-FI" dirty="0">
                <a:latin typeface="Century Gothic" pitchFamily="-1" charset="0"/>
              </a:rPr>
              <a:t>Information gathering</a:t>
            </a:r>
          </a:p>
        </p:txBody>
      </p:sp>
      <p:sp>
        <p:nvSpPr>
          <p:cNvPr id="68624" name="Text Box 29"/>
          <p:cNvSpPr txBox="1">
            <a:spLocks noChangeArrowheads="1"/>
          </p:cNvSpPr>
          <p:nvPr/>
        </p:nvSpPr>
        <p:spPr bwMode="auto">
          <a:xfrm>
            <a:off x="3505200" y="3621087"/>
            <a:ext cx="2027238" cy="341313"/>
          </a:xfrm>
          <a:prstGeom prst="rect">
            <a:avLst/>
          </a:prstGeom>
          <a:noFill/>
          <a:ln w="9525">
            <a:noFill/>
            <a:miter lim="800000"/>
            <a:headEnd type="none" w="sm" len="sm"/>
            <a:tailEnd type="none" w="sm" len="sm"/>
          </a:ln>
        </p:spPr>
        <p:txBody>
          <a:bodyPr wrap="none">
            <a:prstTxWarp prst="textNoShape">
              <a:avLst/>
            </a:prstTxWarp>
            <a:spAutoFit/>
          </a:bodyPr>
          <a:lstStyle/>
          <a:p>
            <a:pPr>
              <a:lnSpc>
                <a:spcPct val="90000"/>
              </a:lnSpc>
            </a:pPr>
            <a:r>
              <a:rPr lang="fi-FI" dirty="0">
                <a:latin typeface="Century Gothic" pitchFamily="-1" charset="0"/>
              </a:rPr>
              <a:t>Decision making</a:t>
            </a:r>
          </a:p>
        </p:txBody>
      </p:sp>
      <p:sp>
        <p:nvSpPr>
          <p:cNvPr id="68625" name="Text Box 30"/>
          <p:cNvSpPr txBox="1">
            <a:spLocks noChangeArrowheads="1"/>
          </p:cNvSpPr>
          <p:nvPr/>
        </p:nvSpPr>
        <p:spPr bwMode="auto">
          <a:xfrm>
            <a:off x="3429000" y="4535487"/>
            <a:ext cx="2055813" cy="341313"/>
          </a:xfrm>
          <a:prstGeom prst="rect">
            <a:avLst/>
          </a:prstGeom>
          <a:noFill/>
          <a:ln w="9525">
            <a:noFill/>
            <a:miter lim="800000"/>
            <a:headEnd type="none" w="sm" len="sm"/>
            <a:tailEnd type="none" w="sm" len="sm"/>
          </a:ln>
        </p:spPr>
        <p:txBody>
          <a:bodyPr wrap="none">
            <a:prstTxWarp prst="textNoShape">
              <a:avLst/>
            </a:prstTxWarp>
            <a:spAutoFit/>
          </a:bodyPr>
          <a:lstStyle/>
          <a:p>
            <a:pPr>
              <a:lnSpc>
                <a:spcPct val="90000"/>
              </a:lnSpc>
            </a:pPr>
            <a:r>
              <a:rPr lang="fi-FI" dirty="0">
                <a:latin typeface="Century Gothic" pitchFamily="-1" charset="0"/>
              </a:rPr>
              <a:t>External Life style</a:t>
            </a:r>
          </a:p>
        </p:txBody>
      </p:sp>
      <p:sp>
        <p:nvSpPr>
          <p:cNvPr id="68626" name="Espace réservé du numéro de diapositive 28"/>
          <p:cNvSpPr>
            <a:spLocks noGrp="1"/>
          </p:cNvSpPr>
          <p:nvPr>
            <p:ph type="sldNum" sz="quarter" idx="12"/>
          </p:nvPr>
        </p:nvSpPr>
        <p:spPr>
          <a:xfrm>
            <a:off x="8534400" y="6248400"/>
            <a:ext cx="381000" cy="476250"/>
          </a:xfrm>
          <a:noFill/>
        </p:spPr>
        <p:txBody>
          <a:bodyPr/>
          <a:lstStyle/>
          <a:p>
            <a:fld id="{95ADC2E2-3E28-5742-978B-AE4E6E62F96C}" type="slidenum">
              <a:rPr lang="en-US"/>
              <a:pPr/>
              <a:t>14</a:t>
            </a:fld>
            <a:endParaRPr lang="en-US"/>
          </a:p>
        </p:txBody>
      </p:sp>
    </p:spTree>
    <p:extLst>
      <p:ext uri="{BB962C8B-B14F-4D97-AF65-F5344CB8AC3E}">
        <p14:creationId xmlns:p14="http://schemas.microsoft.com/office/powerpoint/2010/main" val="3554291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5666" name="Rectangle 2">
            <a:extLst>
              <a:ext uri="{FF2B5EF4-FFF2-40B4-BE49-F238E27FC236}">
                <a16:creationId xmlns:a16="http://schemas.microsoft.com/office/drawing/2014/main" id="{9580278C-1432-4251-A41C-BA7254FED7D6}"/>
              </a:ext>
            </a:extLst>
          </p:cNvPr>
          <p:cNvSpPr>
            <a:spLocks noGrp="1" noChangeArrowheads="1"/>
          </p:cNvSpPr>
          <p:nvPr>
            <p:ph type="title"/>
          </p:nvPr>
        </p:nvSpPr>
        <p:spPr>
          <a:xfrm>
            <a:off x="152400" y="1866900"/>
            <a:ext cx="7848600" cy="3124200"/>
          </a:xfrm>
        </p:spPr>
        <p:txBody>
          <a:bodyPr/>
          <a:lstStyle/>
          <a:p>
            <a:pPr marL="1143000" indent="17463"/>
            <a:r>
              <a:rPr lang="en-US" altLang="en-US" b="1" dirty="0">
                <a:solidFill>
                  <a:srgbClr val="0070C0"/>
                </a:solidFill>
                <a:effectLst>
                  <a:outerShdw blurRad="38100" dist="38100" dir="2700000" algn="tl">
                    <a:srgbClr val="C0C0C0"/>
                  </a:outerShdw>
                </a:effectLst>
              </a:rPr>
              <a:t>The MBTI assessment?</a:t>
            </a:r>
            <a:br>
              <a:rPr lang="en-US" altLang="en-US" b="1" dirty="0">
                <a:solidFill>
                  <a:srgbClr val="0070C0"/>
                </a:solidFill>
                <a:effectLst>
                  <a:outerShdw blurRad="38100" dist="38100" dir="2700000" algn="tl">
                    <a:srgbClr val="C0C0C0"/>
                  </a:outerShdw>
                </a:effectLst>
              </a:rPr>
            </a:br>
            <a:r>
              <a:rPr lang="en-US" altLang="en-US" b="1" dirty="0">
                <a:solidFill>
                  <a:srgbClr val="0070C0"/>
                </a:solidFill>
                <a:effectLst>
                  <a:outerShdw blurRad="38100" dist="38100" dir="2700000" algn="tl">
                    <a:srgbClr val="C0C0C0"/>
                  </a:outerShdw>
                </a:effectLst>
              </a:rPr>
              <a:t>Best fit?</a:t>
            </a:r>
            <a:endParaRPr lang="en-US" altLang="en-US" sz="3600" b="1" dirty="0">
              <a:solidFill>
                <a:srgbClr val="0070C0"/>
              </a:solidFill>
              <a:effectLst>
                <a:outerShdw blurRad="38100" dist="38100" dir="2700000" algn="tl">
                  <a:srgbClr val="C0C0C0"/>
                </a:outerShdw>
              </a:effectLst>
            </a:endParaRPr>
          </a:p>
        </p:txBody>
      </p:sp>
      <p:sp>
        <p:nvSpPr>
          <p:cNvPr id="91139" name="Slide Number Placeholder 3">
            <a:extLst>
              <a:ext uri="{FF2B5EF4-FFF2-40B4-BE49-F238E27FC236}">
                <a16:creationId xmlns:a16="http://schemas.microsoft.com/office/drawing/2014/main" id="{056E6938-8F59-4CFF-9887-B4D7960AE84F}"/>
              </a:ext>
            </a:extLst>
          </p:cNvPr>
          <p:cNvSpPr>
            <a:spLocks noGrp="1"/>
          </p:cNvSpPr>
          <p:nvPr>
            <p:ph type="sldNum" sz="quarter" idx="12"/>
          </p:nvPr>
        </p:nvSpPr>
        <p:spPr>
          <a:xfrm>
            <a:off x="8686800" y="6248400"/>
            <a:ext cx="3810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l" eaLnBrk="1" hangingPunct="1"/>
            <a:fld id="{F952B3B0-36C0-431A-A41C-49D12AC6EAED}" type="slidenum">
              <a:rPr lang="en-US" altLang="en-US" sz="1400"/>
              <a:pPr algn="l" eaLnBrk="1" hangingPunct="1"/>
              <a:t>15</a:t>
            </a:fld>
            <a:endParaRPr lang="en-US" altLang="en-US" sz="1400"/>
          </a:p>
        </p:txBody>
      </p:sp>
    </p:spTree>
    <p:extLst>
      <p:ext uri="{BB962C8B-B14F-4D97-AF65-F5344CB8AC3E}">
        <p14:creationId xmlns:p14="http://schemas.microsoft.com/office/powerpoint/2010/main" val="329342231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ChangeArrowheads="1"/>
          </p:cNvSpPr>
          <p:nvPr/>
        </p:nvSpPr>
        <p:spPr bwMode="auto">
          <a:xfrm>
            <a:off x="258763" y="135364"/>
            <a:ext cx="8732837" cy="602437"/>
          </a:xfrm>
          <a:prstGeom prst="rect">
            <a:avLst/>
          </a:prstGeom>
          <a:noFill/>
          <a:ln w="9525">
            <a:noFill/>
            <a:miter lim="800000"/>
            <a:headEnd/>
            <a:tailEnd/>
          </a:ln>
        </p:spPr>
        <p:txBody>
          <a:bodyPr lIns="90488" tIns="46038" rIns="90488" bIns="46038" anchor="ctr"/>
          <a:lstStyle/>
          <a:p>
            <a:pPr defTabSz="752475">
              <a:defRPr/>
            </a:pPr>
            <a:r>
              <a:rPr lang="en-GB" sz="4400" b="1" dirty="0">
                <a:solidFill>
                  <a:srgbClr val="0070C0"/>
                </a:solidFill>
                <a:effectLst>
                  <a:outerShdw blurRad="38100" dist="38100" dir="2700000" algn="tl">
                    <a:srgbClr val="C0C0C0"/>
                  </a:outerShdw>
                </a:effectLst>
                <a:latin typeface="+mj-lt"/>
                <a:cs typeface="+mj-cs"/>
              </a:rPr>
              <a:t>Verifying Your Type Preferences</a:t>
            </a:r>
          </a:p>
        </p:txBody>
      </p:sp>
      <p:sp>
        <p:nvSpPr>
          <p:cNvPr id="68611" name="Rectangle 4"/>
          <p:cNvSpPr>
            <a:spLocks noChangeArrowheads="1"/>
          </p:cNvSpPr>
          <p:nvPr/>
        </p:nvSpPr>
        <p:spPr bwMode="auto">
          <a:xfrm>
            <a:off x="619125" y="381000"/>
            <a:ext cx="2206625" cy="339725"/>
          </a:xfrm>
          <a:prstGeom prst="rect">
            <a:avLst/>
          </a:prstGeom>
          <a:noFill/>
          <a:ln w="9525">
            <a:noFill/>
            <a:miter lim="800000"/>
            <a:headEnd/>
            <a:tailEnd/>
          </a:ln>
        </p:spPr>
        <p:txBody>
          <a:bodyPr wrap="none" anchor="ctr">
            <a:prstTxWarp prst="textNoShape">
              <a:avLst/>
            </a:prstTxWarp>
          </a:bodyPr>
          <a:lstStyle/>
          <a:p>
            <a:endParaRPr lang="en-US"/>
          </a:p>
        </p:txBody>
      </p:sp>
      <p:sp>
        <p:nvSpPr>
          <p:cNvPr id="68612" name="Rectangle 5"/>
          <p:cNvSpPr>
            <a:spLocks noChangeArrowheads="1"/>
          </p:cNvSpPr>
          <p:nvPr/>
        </p:nvSpPr>
        <p:spPr bwMode="auto">
          <a:xfrm>
            <a:off x="584200" y="392113"/>
            <a:ext cx="2343150" cy="312737"/>
          </a:xfrm>
          <a:prstGeom prst="rect">
            <a:avLst/>
          </a:prstGeom>
          <a:noFill/>
          <a:ln w="9525">
            <a:noFill/>
            <a:miter lim="800000"/>
            <a:headEnd/>
            <a:tailEnd/>
          </a:ln>
        </p:spPr>
        <p:txBody>
          <a:bodyPr wrap="none" anchor="ctr">
            <a:prstTxWarp prst="textNoShape">
              <a:avLst/>
            </a:prstTxWarp>
          </a:bodyPr>
          <a:lstStyle/>
          <a:p>
            <a:endParaRPr lang="en-US"/>
          </a:p>
        </p:txBody>
      </p:sp>
      <p:sp>
        <p:nvSpPr>
          <p:cNvPr id="68613" name="Rectangle 6"/>
          <p:cNvSpPr>
            <a:spLocks noChangeArrowheads="1"/>
          </p:cNvSpPr>
          <p:nvPr/>
        </p:nvSpPr>
        <p:spPr bwMode="auto">
          <a:xfrm>
            <a:off x="258763" y="1447800"/>
            <a:ext cx="2462213" cy="3693961"/>
          </a:xfrm>
          <a:prstGeom prst="rect">
            <a:avLst/>
          </a:prstGeom>
          <a:noFill/>
          <a:ln w="9525">
            <a:noFill/>
            <a:miter lim="800000"/>
            <a:headEnd/>
            <a:tailEnd/>
          </a:ln>
        </p:spPr>
        <p:txBody>
          <a:bodyPr wrap="none" lIns="92075" tIns="46038" rIns="92075" bIns="46038">
            <a:prstTxWarp prst="textNoShape">
              <a:avLst/>
            </a:prstTxWarp>
            <a:spAutoFit/>
          </a:bodyPr>
          <a:lstStyle/>
          <a:p>
            <a:pPr>
              <a:lnSpc>
                <a:spcPct val="90000"/>
              </a:lnSpc>
              <a:spcBef>
                <a:spcPct val="15000"/>
              </a:spcBef>
            </a:pPr>
            <a:r>
              <a:rPr lang="en-GB" sz="4000" dirty="0">
                <a:latin typeface="Century Gothic" pitchFamily="-1" charset="0"/>
              </a:rPr>
              <a:t>E</a:t>
            </a:r>
            <a:r>
              <a:rPr lang="en-GB" sz="2000" dirty="0">
                <a:latin typeface="Century Gothic" pitchFamily="-1" charset="0"/>
              </a:rPr>
              <a:t>xtraversion</a:t>
            </a:r>
            <a:endParaRPr lang="en-GB" sz="4000" dirty="0">
              <a:latin typeface="Century Gothic" pitchFamily="-1" charset="0"/>
            </a:endParaRPr>
          </a:p>
          <a:p>
            <a:pPr>
              <a:lnSpc>
                <a:spcPct val="90000"/>
              </a:lnSpc>
              <a:spcBef>
                <a:spcPct val="15000"/>
              </a:spcBef>
            </a:pPr>
            <a:r>
              <a:rPr lang="en-GB" sz="1200" dirty="0">
                <a:latin typeface="Century Gothic" pitchFamily="-1" charset="0"/>
              </a:rPr>
              <a:t>Energised by outer world</a:t>
            </a:r>
          </a:p>
          <a:p>
            <a:pPr>
              <a:lnSpc>
                <a:spcPct val="90000"/>
              </a:lnSpc>
              <a:spcBef>
                <a:spcPct val="15000"/>
              </a:spcBef>
            </a:pPr>
            <a:r>
              <a:rPr lang="en-GB" sz="4000" dirty="0">
                <a:latin typeface="Century Gothic" pitchFamily="-1" charset="0"/>
              </a:rPr>
              <a:t>S</a:t>
            </a:r>
            <a:r>
              <a:rPr lang="en-GB" sz="2000" dirty="0">
                <a:latin typeface="Century Gothic" pitchFamily="-1" charset="0"/>
              </a:rPr>
              <a:t>ensing</a:t>
            </a:r>
            <a:endParaRPr lang="en-GB" sz="4000" dirty="0">
              <a:latin typeface="Century Gothic" pitchFamily="-1" charset="0"/>
            </a:endParaRPr>
          </a:p>
          <a:p>
            <a:pPr>
              <a:lnSpc>
                <a:spcPct val="90000"/>
              </a:lnSpc>
              <a:spcBef>
                <a:spcPct val="15000"/>
              </a:spcBef>
            </a:pPr>
            <a:r>
              <a:rPr lang="en-GB" sz="1200" dirty="0">
                <a:latin typeface="Century Gothic" pitchFamily="-1" charset="0"/>
              </a:rPr>
              <a:t>Works with known facts</a:t>
            </a:r>
            <a:endParaRPr lang="en-GB" sz="3200" dirty="0">
              <a:latin typeface="Century Gothic" pitchFamily="-1" charset="0"/>
            </a:endParaRPr>
          </a:p>
          <a:p>
            <a:pPr>
              <a:lnSpc>
                <a:spcPct val="90000"/>
              </a:lnSpc>
              <a:spcBef>
                <a:spcPct val="15000"/>
              </a:spcBef>
            </a:pPr>
            <a:r>
              <a:rPr lang="en-GB" sz="4000" dirty="0">
                <a:latin typeface="Century Gothic" pitchFamily="-1" charset="0"/>
              </a:rPr>
              <a:t>T</a:t>
            </a:r>
            <a:r>
              <a:rPr lang="en-GB" sz="2000" dirty="0">
                <a:latin typeface="Century Gothic" pitchFamily="-1" charset="0"/>
              </a:rPr>
              <a:t>hinking</a:t>
            </a:r>
            <a:endParaRPr lang="en-GB" sz="4000" dirty="0">
              <a:latin typeface="Century Gothic" pitchFamily="-1" charset="0"/>
            </a:endParaRPr>
          </a:p>
          <a:p>
            <a:pPr>
              <a:lnSpc>
                <a:spcPct val="90000"/>
              </a:lnSpc>
              <a:spcBef>
                <a:spcPct val="15000"/>
              </a:spcBef>
            </a:pPr>
            <a:r>
              <a:rPr lang="en-GB" sz="1200" dirty="0">
                <a:latin typeface="Century Gothic" pitchFamily="-1" charset="0"/>
              </a:rPr>
              <a:t>Bases decisions on impersonal </a:t>
            </a:r>
            <a:br>
              <a:rPr lang="en-GB" sz="1200" dirty="0">
                <a:latin typeface="Century Gothic" pitchFamily="-1" charset="0"/>
              </a:rPr>
            </a:br>
            <a:r>
              <a:rPr lang="en-GB" sz="1200" dirty="0">
                <a:latin typeface="Century Gothic" pitchFamily="-1" charset="0"/>
              </a:rPr>
              <a:t>analysis and logic</a:t>
            </a:r>
            <a:endParaRPr lang="en-GB" sz="3200" dirty="0">
              <a:latin typeface="Century Gothic" pitchFamily="-1" charset="0"/>
            </a:endParaRPr>
          </a:p>
          <a:p>
            <a:pPr>
              <a:lnSpc>
                <a:spcPct val="90000"/>
              </a:lnSpc>
              <a:spcBef>
                <a:spcPct val="15000"/>
              </a:spcBef>
            </a:pPr>
            <a:r>
              <a:rPr lang="en-GB" sz="4000" dirty="0">
                <a:latin typeface="Century Gothic" pitchFamily="-1" charset="0"/>
              </a:rPr>
              <a:t>J</a:t>
            </a:r>
            <a:r>
              <a:rPr lang="en-GB" sz="2000" dirty="0">
                <a:latin typeface="Century Gothic" pitchFamily="-1" charset="0"/>
              </a:rPr>
              <a:t>udgement</a:t>
            </a:r>
            <a:endParaRPr lang="en-GB" sz="4000" dirty="0">
              <a:latin typeface="Century Gothic" pitchFamily="-1" charset="0"/>
            </a:endParaRPr>
          </a:p>
          <a:p>
            <a:pPr>
              <a:lnSpc>
                <a:spcPct val="90000"/>
              </a:lnSpc>
              <a:spcBef>
                <a:spcPct val="15000"/>
              </a:spcBef>
            </a:pPr>
            <a:r>
              <a:rPr lang="en-GB" sz="1200" dirty="0">
                <a:latin typeface="Century Gothic" pitchFamily="-1" charset="0"/>
              </a:rPr>
              <a:t>Prefer a planned, decided, </a:t>
            </a:r>
            <a:br>
              <a:rPr lang="en-GB" sz="1200" dirty="0">
                <a:latin typeface="Century Gothic" pitchFamily="-1" charset="0"/>
              </a:rPr>
            </a:br>
            <a:r>
              <a:rPr lang="en-GB" sz="1200" dirty="0">
                <a:latin typeface="Century Gothic" pitchFamily="-1" charset="0"/>
              </a:rPr>
              <a:t>orderly way of life</a:t>
            </a:r>
          </a:p>
        </p:txBody>
      </p:sp>
      <p:sp>
        <p:nvSpPr>
          <p:cNvPr id="68614" name="Rectangle 7"/>
          <p:cNvSpPr>
            <a:spLocks noChangeArrowheads="1"/>
          </p:cNvSpPr>
          <p:nvPr/>
        </p:nvSpPr>
        <p:spPr bwMode="auto">
          <a:xfrm>
            <a:off x="6435555" y="1447800"/>
            <a:ext cx="2479845" cy="3894016"/>
          </a:xfrm>
          <a:prstGeom prst="rect">
            <a:avLst/>
          </a:prstGeom>
          <a:noFill/>
          <a:ln w="9525">
            <a:noFill/>
            <a:miter lim="800000"/>
            <a:headEnd/>
            <a:tailEnd/>
          </a:ln>
        </p:spPr>
        <p:txBody>
          <a:bodyPr wrap="none" lIns="92075" tIns="46038" rIns="92075" bIns="46038">
            <a:prstTxWarp prst="textNoShape">
              <a:avLst/>
            </a:prstTxWarp>
            <a:spAutoFit/>
          </a:bodyPr>
          <a:lstStyle/>
          <a:p>
            <a:pPr algn="r">
              <a:lnSpc>
                <a:spcPct val="90000"/>
              </a:lnSpc>
              <a:spcBef>
                <a:spcPct val="15000"/>
              </a:spcBef>
            </a:pPr>
            <a:r>
              <a:rPr lang="en-GB" sz="4000" dirty="0">
                <a:latin typeface="Century Gothic" pitchFamily="-1" charset="0"/>
              </a:rPr>
              <a:t>I</a:t>
            </a:r>
            <a:r>
              <a:rPr lang="en-GB" sz="2000" dirty="0">
                <a:latin typeface="Century Gothic" pitchFamily="-1" charset="0"/>
              </a:rPr>
              <a:t>ntroversion</a:t>
            </a:r>
            <a:endParaRPr lang="en-GB" sz="4000" dirty="0">
              <a:latin typeface="Century Gothic" pitchFamily="-1" charset="0"/>
            </a:endParaRPr>
          </a:p>
          <a:p>
            <a:pPr algn="r">
              <a:lnSpc>
                <a:spcPct val="90000"/>
              </a:lnSpc>
              <a:spcBef>
                <a:spcPts val="600"/>
              </a:spcBef>
            </a:pPr>
            <a:r>
              <a:rPr lang="en-GB" sz="1200" dirty="0">
                <a:latin typeface="Century Gothic" pitchFamily="-1" charset="0"/>
              </a:rPr>
              <a:t>Energised by inner world</a:t>
            </a:r>
            <a:br>
              <a:rPr lang="en-GB" sz="2000" dirty="0">
                <a:latin typeface="Century Gothic" pitchFamily="-1" charset="0"/>
              </a:rPr>
            </a:br>
            <a:r>
              <a:rPr lang="en-GB" sz="2000" dirty="0">
                <a:latin typeface="Century Gothic" pitchFamily="-1" charset="0"/>
              </a:rPr>
              <a:t>i</a:t>
            </a:r>
            <a:r>
              <a:rPr lang="en-GB" sz="4000" dirty="0">
                <a:latin typeface="Century Gothic" pitchFamily="-1" charset="0"/>
              </a:rPr>
              <a:t>N</a:t>
            </a:r>
            <a:r>
              <a:rPr lang="en-GB" sz="2000" dirty="0">
                <a:latin typeface="Century Gothic" pitchFamily="-1" charset="0"/>
              </a:rPr>
              <a:t>tuition</a:t>
            </a:r>
          </a:p>
          <a:p>
            <a:pPr algn="r">
              <a:lnSpc>
                <a:spcPct val="90000"/>
              </a:lnSpc>
              <a:spcBef>
                <a:spcPct val="15000"/>
              </a:spcBef>
            </a:pPr>
            <a:r>
              <a:rPr lang="en-GB" sz="1200" dirty="0">
                <a:latin typeface="Century Gothic" pitchFamily="-1" charset="0"/>
              </a:rPr>
              <a:t>Looks for possibilities</a:t>
            </a:r>
            <a:br>
              <a:rPr lang="en-GB" sz="1200" dirty="0">
                <a:latin typeface="Century Gothic" pitchFamily="-1" charset="0"/>
              </a:rPr>
            </a:br>
            <a:r>
              <a:rPr lang="en-GB" sz="1200" dirty="0">
                <a:latin typeface="Century Gothic" pitchFamily="-1" charset="0"/>
              </a:rPr>
              <a:t> and relationships</a:t>
            </a:r>
          </a:p>
          <a:p>
            <a:pPr algn="r">
              <a:lnSpc>
                <a:spcPct val="90000"/>
              </a:lnSpc>
              <a:spcBef>
                <a:spcPct val="15000"/>
              </a:spcBef>
            </a:pPr>
            <a:r>
              <a:rPr lang="en-GB" sz="4000" dirty="0">
                <a:latin typeface="Century Gothic" pitchFamily="-1" charset="0"/>
              </a:rPr>
              <a:t>F</a:t>
            </a:r>
            <a:r>
              <a:rPr lang="en-GB" sz="2000" dirty="0">
                <a:latin typeface="Century Gothic" pitchFamily="-1" charset="0"/>
              </a:rPr>
              <a:t>eeling</a:t>
            </a:r>
            <a:endParaRPr lang="en-GB" sz="4000" dirty="0">
              <a:latin typeface="Century Gothic" pitchFamily="-1" charset="0"/>
            </a:endParaRPr>
          </a:p>
          <a:p>
            <a:pPr algn="r">
              <a:lnSpc>
                <a:spcPct val="90000"/>
              </a:lnSpc>
              <a:spcBef>
                <a:spcPct val="15000"/>
              </a:spcBef>
            </a:pPr>
            <a:r>
              <a:rPr lang="en-GB" sz="1200" dirty="0">
                <a:latin typeface="Century Gothic" pitchFamily="-1" charset="0"/>
              </a:rPr>
              <a:t>Bases decisions on </a:t>
            </a:r>
            <a:br>
              <a:rPr lang="en-GB" sz="1200" dirty="0">
                <a:latin typeface="Century Gothic" pitchFamily="-1" charset="0"/>
              </a:rPr>
            </a:br>
            <a:r>
              <a:rPr lang="en-GB" sz="1200" dirty="0">
                <a:latin typeface="Century Gothic" pitchFamily="-1" charset="0"/>
              </a:rPr>
              <a:t>personal values</a:t>
            </a:r>
          </a:p>
          <a:p>
            <a:pPr algn="r">
              <a:lnSpc>
                <a:spcPct val="90000"/>
              </a:lnSpc>
              <a:spcBef>
                <a:spcPct val="15000"/>
              </a:spcBef>
            </a:pPr>
            <a:r>
              <a:rPr lang="en-GB" sz="4000" dirty="0">
                <a:latin typeface="Century Gothic" pitchFamily="-1" charset="0"/>
              </a:rPr>
              <a:t>P</a:t>
            </a:r>
            <a:r>
              <a:rPr lang="en-GB" sz="2000" dirty="0">
                <a:latin typeface="Century Gothic" pitchFamily="-1" charset="0"/>
              </a:rPr>
              <a:t>erception</a:t>
            </a:r>
            <a:endParaRPr lang="en-GB" sz="4000" dirty="0">
              <a:latin typeface="Century Gothic" pitchFamily="-1" charset="0"/>
            </a:endParaRPr>
          </a:p>
          <a:p>
            <a:pPr algn="r">
              <a:lnSpc>
                <a:spcPct val="90000"/>
              </a:lnSpc>
              <a:spcBef>
                <a:spcPct val="15000"/>
              </a:spcBef>
            </a:pPr>
            <a:r>
              <a:rPr lang="en-GB" sz="1200" dirty="0">
                <a:latin typeface="Century Gothic" pitchFamily="-1" charset="0"/>
              </a:rPr>
              <a:t>Prefers a flexible, spontaneous </a:t>
            </a:r>
            <a:br>
              <a:rPr lang="en-GB" sz="1200" dirty="0">
                <a:latin typeface="Century Gothic" pitchFamily="-1" charset="0"/>
              </a:rPr>
            </a:br>
            <a:r>
              <a:rPr lang="en-GB" sz="1200" dirty="0">
                <a:latin typeface="Century Gothic" pitchFamily="-1" charset="0"/>
              </a:rPr>
              <a:t>way of life</a:t>
            </a:r>
          </a:p>
        </p:txBody>
      </p:sp>
      <p:grpSp>
        <p:nvGrpSpPr>
          <p:cNvPr id="2" name="Group 8"/>
          <p:cNvGrpSpPr>
            <a:grpSpLocks/>
          </p:cNvGrpSpPr>
          <p:nvPr/>
        </p:nvGrpSpPr>
        <p:grpSpPr bwMode="auto">
          <a:xfrm>
            <a:off x="1970088" y="1730375"/>
            <a:ext cx="5368925" cy="255588"/>
            <a:chOff x="1189" y="938"/>
            <a:chExt cx="3664" cy="161"/>
          </a:xfrm>
        </p:grpSpPr>
        <p:sp>
          <p:nvSpPr>
            <p:cNvPr id="68636" name="Line 9"/>
            <p:cNvSpPr>
              <a:spLocks noChangeShapeType="1"/>
            </p:cNvSpPr>
            <p:nvPr/>
          </p:nvSpPr>
          <p:spPr bwMode="auto">
            <a:xfrm>
              <a:off x="3026" y="1017"/>
              <a:ext cx="1827" cy="0"/>
            </a:xfrm>
            <a:prstGeom prst="line">
              <a:avLst/>
            </a:prstGeom>
            <a:noFill/>
            <a:ln w="25400">
              <a:solidFill>
                <a:schemeClr val="tx1"/>
              </a:solidFill>
              <a:round/>
              <a:headEnd type="none" w="sm" len="sm"/>
              <a:tailEnd type="stealth" w="med" len="lg"/>
            </a:ln>
          </p:spPr>
          <p:txBody>
            <a:bodyPr wrap="none" anchor="ctr">
              <a:prstTxWarp prst="textNoShape">
                <a:avLst/>
              </a:prstTxWarp>
            </a:bodyPr>
            <a:lstStyle/>
            <a:p>
              <a:endParaRPr lang="en-US"/>
            </a:p>
          </p:txBody>
        </p:sp>
        <p:sp>
          <p:nvSpPr>
            <p:cNvPr id="68637" name="Line 10"/>
            <p:cNvSpPr>
              <a:spLocks noChangeShapeType="1"/>
            </p:cNvSpPr>
            <p:nvPr/>
          </p:nvSpPr>
          <p:spPr bwMode="auto">
            <a:xfrm>
              <a:off x="3030" y="938"/>
              <a:ext cx="0" cy="161"/>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a:p>
          </p:txBody>
        </p:sp>
        <p:sp>
          <p:nvSpPr>
            <p:cNvPr id="68638" name="Line 11"/>
            <p:cNvSpPr>
              <a:spLocks noChangeShapeType="1"/>
            </p:cNvSpPr>
            <p:nvPr/>
          </p:nvSpPr>
          <p:spPr bwMode="auto">
            <a:xfrm>
              <a:off x="1189" y="1017"/>
              <a:ext cx="1827" cy="0"/>
            </a:xfrm>
            <a:prstGeom prst="line">
              <a:avLst/>
            </a:prstGeom>
            <a:noFill/>
            <a:ln w="25400">
              <a:solidFill>
                <a:schemeClr val="tx1"/>
              </a:solidFill>
              <a:round/>
              <a:headEnd type="stealth" w="med" len="lg"/>
              <a:tailEnd type="none" w="sm" len="sm"/>
            </a:ln>
          </p:spPr>
          <p:txBody>
            <a:bodyPr wrap="none" anchor="ctr">
              <a:prstTxWarp prst="textNoShape">
                <a:avLst/>
              </a:prstTxWarp>
            </a:bodyPr>
            <a:lstStyle/>
            <a:p>
              <a:endParaRPr lang="en-US"/>
            </a:p>
          </p:txBody>
        </p:sp>
      </p:grpSp>
      <p:grpSp>
        <p:nvGrpSpPr>
          <p:cNvPr id="3" name="Group 12"/>
          <p:cNvGrpSpPr>
            <a:grpSpLocks/>
          </p:cNvGrpSpPr>
          <p:nvPr/>
        </p:nvGrpSpPr>
        <p:grpSpPr bwMode="auto">
          <a:xfrm>
            <a:off x="1955800" y="2587625"/>
            <a:ext cx="5368925" cy="255588"/>
            <a:chOff x="1180" y="1469"/>
            <a:chExt cx="3664" cy="161"/>
          </a:xfrm>
        </p:grpSpPr>
        <p:sp>
          <p:nvSpPr>
            <p:cNvPr id="68633" name="Line 13"/>
            <p:cNvSpPr>
              <a:spLocks noChangeShapeType="1"/>
            </p:cNvSpPr>
            <p:nvPr/>
          </p:nvSpPr>
          <p:spPr bwMode="auto">
            <a:xfrm>
              <a:off x="3017" y="1548"/>
              <a:ext cx="1827" cy="0"/>
            </a:xfrm>
            <a:prstGeom prst="line">
              <a:avLst/>
            </a:prstGeom>
            <a:noFill/>
            <a:ln w="25400">
              <a:solidFill>
                <a:schemeClr val="tx1"/>
              </a:solidFill>
              <a:round/>
              <a:headEnd type="none" w="sm" len="sm"/>
              <a:tailEnd type="stealth" w="med" len="lg"/>
            </a:ln>
          </p:spPr>
          <p:txBody>
            <a:bodyPr wrap="none" anchor="ctr">
              <a:prstTxWarp prst="textNoShape">
                <a:avLst/>
              </a:prstTxWarp>
            </a:bodyPr>
            <a:lstStyle/>
            <a:p>
              <a:endParaRPr lang="en-US"/>
            </a:p>
          </p:txBody>
        </p:sp>
        <p:sp>
          <p:nvSpPr>
            <p:cNvPr id="68634" name="Line 14"/>
            <p:cNvSpPr>
              <a:spLocks noChangeShapeType="1"/>
            </p:cNvSpPr>
            <p:nvPr/>
          </p:nvSpPr>
          <p:spPr bwMode="auto">
            <a:xfrm>
              <a:off x="3021" y="1469"/>
              <a:ext cx="0" cy="161"/>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a:p>
          </p:txBody>
        </p:sp>
        <p:sp>
          <p:nvSpPr>
            <p:cNvPr id="68635" name="Line 15"/>
            <p:cNvSpPr>
              <a:spLocks noChangeShapeType="1"/>
            </p:cNvSpPr>
            <p:nvPr/>
          </p:nvSpPr>
          <p:spPr bwMode="auto">
            <a:xfrm>
              <a:off x="1180" y="1548"/>
              <a:ext cx="1827" cy="0"/>
            </a:xfrm>
            <a:prstGeom prst="line">
              <a:avLst/>
            </a:prstGeom>
            <a:noFill/>
            <a:ln w="25400">
              <a:solidFill>
                <a:schemeClr val="tx1"/>
              </a:solidFill>
              <a:round/>
              <a:headEnd type="stealth" w="med" len="lg"/>
              <a:tailEnd type="none" w="sm" len="sm"/>
            </a:ln>
          </p:spPr>
          <p:txBody>
            <a:bodyPr wrap="none" anchor="ctr">
              <a:prstTxWarp prst="textNoShape">
                <a:avLst/>
              </a:prstTxWarp>
            </a:bodyPr>
            <a:lstStyle/>
            <a:p>
              <a:endParaRPr lang="en-US"/>
            </a:p>
          </p:txBody>
        </p:sp>
      </p:grpSp>
      <p:grpSp>
        <p:nvGrpSpPr>
          <p:cNvPr id="4" name="Group 16"/>
          <p:cNvGrpSpPr>
            <a:grpSpLocks/>
          </p:cNvGrpSpPr>
          <p:nvPr/>
        </p:nvGrpSpPr>
        <p:grpSpPr bwMode="auto">
          <a:xfrm>
            <a:off x="1970088" y="3429000"/>
            <a:ext cx="5368925" cy="255587"/>
            <a:chOff x="1189" y="1973"/>
            <a:chExt cx="3664" cy="161"/>
          </a:xfrm>
        </p:grpSpPr>
        <p:sp>
          <p:nvSpPr>
            <p:cNvPr id="68630" name="Line 17"/>
            <p:cNvSpPr>
              <a:spLocks noChangeShapeType="1"/>
            </p:cNvSpPr>
            <p:nvPr/>
          </p:nvSpPr>
          <p:spPr bwMode="auto">
            <a:xfrm>
              <a:off x="3026" y="2052"/>
              <a:ext cx="1827" cy="0"/>
            </a:xfrm>
            <a:prstGeom prst="line">
              <a:avLst/>
            </a:prstGeom>
            <a:noFill/>
            <a:ln w="25400">
              <a:solidFill>
                <a:schemeClr val="tx1"/>
              </a:solidFill>
              <a:round/>
              <a:headEnd type="none" w="sm" len="sm"/>
              <a:tailEnd type="stealth" w="med" len="lg"/>
            </a:ln>
          </p:spPr>
          <p:txBody>
            <a:bodyPr wrap="none" anchor="ctr">
              <a:prstTxWarp prst="textNoShape">
                <a:avLst/>
              </a:prstTxWarp>
            </a:bodyPr>
            <a:lstStyle/>
            <a:p>
              <a:endParaRPr lang="en-US"/>
            </a:p>
          </p:txBody>
        </p:sp>
        <p:sp>
          <p:nvSpPr>
            <p:cNvPr id="68631" name="Line 18"/>
            <p:cNvSpPr>
              <a:spLocks noChangeShapeType="1"/>
            </p:cNvSpPr>
            <p:nvPr/>
          </p:nvSpPr>
          <p:spPr bwMode="auto">
            <a:xfrm>
              <a:off x="3030" y="1973"/>
              <a:ext cx="0" cy="161"/>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a:p>
          </p:txBody>
        </p:sp>
        <p:sp>
          <p:nvSpPr>
            <p:cNvPr id="68632" name="Line 19"/>
            <p:cNvSpPr>
              <a:spLocks noChangeShapeType="1"/>
            </p:cNvSpPr>
            <p:nvPr/>
          </p:nvSpPr>
          <p:spPr bwMode="auto">
            <a:xfrm>
              <a:off x="1189" y="2052"/>
              <a:ext cx="1827" cy="0"/>
            </a:xfrm>
            <a:prstGeom prst="line">
              <a:avLst/>
            </a:prstGeom>
            <a:noFill/>
            <a:ln w="25400">
              <a:solidFill>
                <a:schemeClr val="tx1"/>
              </a:solidFill>
              <a:round/>
              <a:headEnd type="stealth" w="med" len="lg"/>
              <a:tailEnd type="none" w="sm" len="sm"/>
            </a:ln>
          </p:spPr>
          <p:txBody>
            <a:bodyPr wrap="none" anchor="ctr">
              <a:prstTxWarp prst="textNoShape">
                <a:avLst/>
              </a:prstTxWarp>
            </a:bodyPr>
            <a:lstStyle/>
            <a:p>
              <a:endParaRPr lang="en-US"/>
            </a:p>
          </p:txBody>
        </p:sp>
      </p:grpSp>
      <p:grpSp>
        <p:nvGrpSpPr>
          <p:cNvPr id="5" name="Group 20"/>
          <p:cNvGrpSpPr>
            <a:grpSpLocks/>
          </p:cNvGrpSpPr>
          <p:nvPr/>
        </p:nvGrpSpPr>
        <p:grpSpPr bwMode="auto">
          <a:xfrm>
            <a:off x="1970088" y="4373562"/>
            <a:ext cx="5368925" cy="255588"/>
            <a:chOff x="1189" y="2487"/>
            <a:chExt cx="3664" cy="161"/>
          </a:xfrm>
        </p:grpSpPr>
        <p:sp>
          <p:nvSpPr>
            <p:cNvPr id="68627" name="Line 21"/>
            <p:cNvSpPr>
              <a:spLocks noChangeShapeType="1"/>
            </p:cNvSpPr>
            <p:nvPr/>
          </p:nvSpPr>
          <p:spPr bwMode="auto">
            <a:xfrm>
              <a:off x="3026" y="2566"/>
              <a:ext cx="1827" cy="0"/>
            </a:xfrm>
            <a:prstGeom prst="line">
              <a:avLst/>
            </a:prstGeom>
            <a:noFill/>
            <a:ln w="25400">
              <a:solidFill>
                <a:schemeClr val="tx1"/>
              </a:solidFill>
              <a:round/>
              <a:headEnd type="none" w="sm" len="sm"/>
              <a:tailEnd type="stealth" w="med" len="lg"/>
            </a:ln>
          </p:spPr>
          <p:txBody>
            <a:bodyPr wrap="none" anchor="ctr">
              <a:prstTxWarp prst="textNoShape">
                <a:avLst/>
              </a:prstTxWarp>
            </a:bodyPr>
            <a:lstStyle/>
            <a:p>
              <a:endParaRPr lang="en-US"/>
            </a:p>
          </p:txBody>
        </p:sp>
        <p:sp>
          <p:nvSpPr>
            <p:cNvPr id="68628" name="Line 22"/>
            <p:cNvSpPr>
              <a:spLocks noChangeShapeType="1"/>
            </p:cNvSpPr>
            <p:nvPr/>
          </p:nvSpPr>
          <p:spPr bwMode="auto">
            <a:xfrm>
              <a:off x="3030" y="2487"/>
              <a:ext cx="0" cy="161"/>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a:p>
          </p:txBody>
        </p:sp>
        <p:sp>
          <p:nvSpPr>
            <p:cNvPr id="68629" name="Line 23"/>
            <p:cNvSpPr>
              <a:spLocks noChangeShapeType="1"/>
            </p:cNvSpPr>
            <p:nvPr/>
          </p:nvSpPr>
          <p:spPr bwMode="auto">
            <a:xfrm>
              <a:off x="1189" y="2566"/>
              <a:ext cx="1827" cy="0"/>
            </a:xfrm>
            <a:prstGeom prst="line">
              <a:avLst/>
            </a:prstGeom>
            <a:noFill/>
            <a:ln w="25400">
              <a:solidFill>
                <a:schemeClr val="tx1"/>
              </a:solidFill>
              <a:round/>
              <a:headEnd type="stealth" w="med" len="lg"/>
              <a:tailEnd type="none" w="sm" len="sm"/>
            </a:ln>
          </p:spPr>
          <p:txBody>
            <a:bodyPr wrap="none" anchor="ctr">
              <a:prstTxWarp prst="textNoShape">
                <a:avLst/>
              </a:prstTxWarp>
            </a:bodyPr>
            <a:lstStyle/>
            <a:p>
              <a:endParaRPr lang="en-US"/>
            </a:p>
          </p:txBody>
        </p:sp>
      </p:grpSp>
      <p:sp>
        <p:nvSpPr>
          <p:cNvPr id="68619" name="Rectangle 24"/>
          <p:cNvSpPr>
            <a:spLocks noChangeArrowheads="1"/>
          </p:cNvSpPr>
          <p:nvPr/>
        </p:nvSpPr>
        <p:spPr bwMode="auto">
          <a:xfrm>
            <a:off x="838200" y="5483795"/>
            <a:ext cx="6858000" cy="1200971"/>
          </a:xfrm>
          <a:prstGeom prst="rect">
            <a:avLst/>
          </a:prstGeom>
          <a:noFill/>
          <a:ln w="9525">
            <a:noFill/>
            <a:miter lim="800000"/>
            <a:headEnd/>
            <a:tailEnd/>
          </a:ln>
        </p:spPr>
        <p:txBody>
          <a:bodyPr wrap="square" lIns="92075" tIns="46038" rIns="92075" bIns="46038">
            <a:prstTxWarp prst="textNoShape">
              <a:avLst/>
            </a:prstTxWarp>
            <a:spAutoFit/>
          </a:bodyPr>
          <a:lstStyle/>
          <a:p>
            <a:pPr>
              <a:lnSpc>
                <a:spcPct val="90000"/>
              </a:lnSpc>
              <a:spcBef>
                <a:spcPct val="30000"/>
              </a:spcBef>
            </a:pPr>
            <a:r>
              <a:rPr lang="en-GB" sz="1600" dirty="0">
                <a:latin typeface="Century Gothic" pitchFamily="-1" charset="0"/>
              </a:rPr>
              <a:t>                                    	   E/I             S/N              T/F            J/P</a:t>
            </a:r>
          </a:p>
          <a:p>
            <a:pPr>
              <a:lnSpc>
                <a:spcPct val="90000"/>
              </a:lnSpc>
              <a:spcBef>
                <a:spcPct val="30000"/>
              </a:spcBef>
            </a:pPr>
            <a:r>
              <a:rPr lang="en-GB" sz="1400" dirty="0">
                <a:latin typeface="Century Gothic" pitchFamily="-1" charset="0"/>
              </a:rPr>
              <a:t>1. </a:t>
            </a:r>
            <a:r>
              <a:rPr lang="en-GB" sz="1600" dirty="0">
                <a:latin typeface="Century Gothic" pitchFamily="-1" charset="0"/>
              </a:rPr>
              <a:t>”Self-Assessment” Type</a:t>
            </a:r>
            <a:r>
              <a:rPr lang="en-GB" sz="1400" dirty="0">
                <a:latin typeface="Century Gothic" pitchFamily="-1" charset="0"/>
              </a:rPr>
              <a:t>	___E/I__          ___N___       ____T/F__        ___P__</a:t>
            </a:r>
          </a:p>
          <a:p>
            <a:pPr>
              <a:lnSpc>
                <a:spcPct val="90000"/>
              </a:lnSpc>
              <a:spcBef>
                <a:spcPct val="30000"/>
              </a:spcBef>
            </a:pPr>
            <a:r>
              <a:rPr lang="en-GB" sz="1400" dirty="0">
                <a:latin typeface="Century Gothic" pitchFamily="-1" charset="0"/>
              </a:rPr>
              <a:t>2. </a:t>
            </a:r>
            <a:r>
              <a:rPr lang="en-GB" sz="1600" dirty="0">
                <a:latin typeface="Century Gothic" pitchFamily="-1" charset="0"/>
              </a:rPr>
              <a:t>”Indicator” Type</a:t>
            </a:r>
            <a:r>
              <a:rPr lang="en-GB" sz="1400" dirty="0">
                <a:latin typeface="Century Gothic" pitchFamily="-1" charset="0"/>
              </a:rPr>
              <a:t>		__E/I__            ___N___       ___T/F__          __ P__</a:t>
            </a:r>
          </a:p>
          <a:p>
            <a:pPr>
              <a:lnSpc>
                <a:spcPct val="90000"/>
              </a:lnSpc>
              <a:spcBef>
                <a:spcPct val="30000"/>
              </a:spcBef>
            </a:pPr>
            <a:r>
              <a:rPr lang="en-GB" sz="1400" dirty="0">
                <a:latin typeface="Century Gothic" pitchFamily="-1" charset="0"/>
              </a:rPr>
              <a:t>3.  </a:t>
            </a:r>
            <a:r>
              <a:rPr lang="en-GB" sz="1600" dirty="0">
                <a:latin typeface="Century Gothic" pitchFamily="-1" charset="0"/>
              </a:rPr>
              <a:t>”Best Fit” Type</a:t>
            </a:r>
            <a:r>
              <a:rPr lang="en-GB" sz="1400" dirty="0">
                <a:latin typeface="Century Gothic" pitchFamily="-1" charset="0"/>
              </a:rPr>
              <a:t>		____E__           ___N___        ___F___          </a:t>
            </a:r>
            <a:r>
              <a:rPr lang="en-GB" sz="1600" dirty="0">
                <a:latin typeface="Century Gothic" pitchFamily="-1" charset="0"/>
              </a:rPr>
              <a:t>__P__</a:t>
            </a:r>
          </a:p>
        </p:txBody>
      </p:sp>
      <p:sp>
        <p:nvSpPr>
          <p:cNvPr id="68620" name="Text Box 25"/>
          <p:cNvSpPr txBox="1">
            <a:spLocks noChangeArrowheads="1"/>
          </p:cNvSpPr>
          <p:nvPr/>
        </p:nvSpPr>
        <p:spPr bwMode="auto">
          <a:xfrm>
            <a:off x="1828800" y="1219200"/>
            <a:ext cx="2820988" cy="258763"/>
          </a:xfrm>
          <a:prstGeom prst="rect">
            <a:avLst/>
          </a:prstGeom>
          <a:noFill/>
          <a:ln w="9525">
            <a:noFill/>
            <a:miter lim="800000"/>
            <a:headEnd type="none" w="sm" len="sm"/>
            <a:tailEnd type="none" w="sm" len="sm"/>
          </a:ln>
        </p:spPr>
        <p:txBody>
          <a:bodyPr wrap="none">
            <a:prstTxWarp prst="textNoShape">
              <a:avLst/>
            </a:prstTxWarp>
            <a:spAutoFit/>
          </a:bodyPr>
          <a:lstStyle/>
          <a:p>
            <a:pPr>
              <a:lnSpc>
                <a:spcPct val="90000"/>
              </a:lnSpc>
            </a:pPr>
            <a:r>
              <a:rPr lang="en-GB" sz="1200" b="1" i="1">
                <a:latin typeface="Century Gothic" pitchFamily="-1" charset="0"/>
              </a:rPr>
              <a:t>Very Clear   Clear  Moderate  Slight</a:t>
            </a:r>
          </a:p>
        </p:txBody>
      </p:sp>
      <p:sp>
        <p:nvSpPr>
          <p:cNvPr id="68621" name="Text Box 26"/>
          <p:cNvSpPr txBox="1">
            <a:spLocks noChangeArrowheads="1"/>
          </p:cNvSpPr>
          <p:nvPr/>
        </p:nvSpPr>
        <p:spPr bwMode="auto">
          <a:xfrm>
            <a:off x="4495800" y="1219200"/>
            <a:ext cx="2908300" cy="258763"/>
          </a:xfrm>
          <a:prstGeom prst="rect">
            <a:avLst/>
          </a:prstGeom>
          <a:noFill/>
          <a:ln w="9525">
            <a:noFill/>
            <a:miter lim="800000"/>
            <a:headEnd type="none" w="sm" len="sm"/>
            <a:tailEnd type="none" w="sm" len="sm"/>
          </a:ln>
        </p:spPr>
        <p:txBody>
          <a:bodyPr wrap="none">
            <a:prstTxWarp prst="textNoShape">
              <a:avLst/>
            </a:prstTxWarp>
            <a:spAutoFit/>
          </a:bodyPr>
          <a:lstStyle/>
          <a:p>
            <a:pPr>
              <a:lnSpc>
                <a:spcPct val="90000"/>
              </a:lnSpc>
            </a:pPr>
            <a:r>
              <a:rPr lang="en-GB" sz="1200" b="1" i="1">
                <a:latin typeface="Century Gothic" pitchFamily="-1" charset="0"/>
              </a:rPr>
              <a:t>Slight   Moderate   Clear  Very Clear</a:t>
            </a:r>
          </a:p>
        </p:txBody>
      </p:sp>
      <p:sp>
        <p:nvSpPr>
          <p:cNvPr id="68622" name="Text Box 27"/>
          <p:cNvSpPr txBox="1">
            <a:spLocks noChangeArrowheads="1"/>
          </p:cNvSpPr>
          <p:nvPr/>
        </p:nvSpPr>
        <p:spPr bwMode="auto">
          <a:xfrm>
            <a:off x="3460750" y="1927225"/>
            <a:ext cx="2101850" cy="341313"/>
          </a:xfrm>
          <a:prstGeom prst="rect">
            <a:avLst/>
          </a:prstGeom>
          <a:noFill/>
          <a:ln w="9525">
            <a:noFill/>
            <a:miter lim="800000"/>
            <a:headEnd type="none" w="sm" len="sm"/>
            <a:tailEnd type="none" w="sm" len="sm"/>
          </a:ln>
        </p:spPr>
        <p:txBody>
          <a:bodyPr wrap="none">
            <a:prstTxWarp prst="textNoShape">
              <a:avLst/>
            </a:prstTxWarp>
            <a:spAutoFit/>
          </a:bodyPr>
          <a:lstStyle/>
          <a:p>
            <a:pPr>
              <a:lnSpc>
                <a:spcPct val="90000"/>
              </a:lnSpc>
            </a:pPr>
            <a:r>
              <a:rPr lang="fi-FI" dirty="0">
                <a:latin typeface="Century Gothic" pitchFamily="-1" charset="0"/>
              </a:rPr>
              <a:t>Source of energy</a:t>
            </a:r>
          </a:p>
        </p:txBody>
      </p:sp>
      <p:sp>
        <p:nvSpPr>
          <p:cNvPr id="68623" name="Text Box 28"/>
          <p:cNvSpPr txBox="1">
            <a:spLocks noChangeArrowheads="1"/>
          </p:cNvSpPr>
          <p:nvPr/>
        </p:nvSpPr>
        <p:spPr bwMode="auto">
          <a:xfrm>
            <a:off x="3124200" y="2765425"/>
            <a:ext cx="2620962" cy="341313"/>
          </a:xfrm>
          <a:prstGeom prst="rect">
            <a:avLst/>
          </a:prstGeom>
          <a:noFill/>
          <a:ln w="9525">
            <a:noFill/>
            <a:miter lim="800000"/>
            <a:headEnd type="none" w="sm" len="sm"/>
            <a:tailEnd type="none" w="sm" len="sm"/>
          </a:ln>
        </p:spPr>
        <p:txBody>
          <a:bodyPr wrap="none">
            <a:prstTxWarp prst="textNoShape">
              <a:avLst/>
            </a:prstTxWarp>
            <a:spAutoFit/>
          </a:bodyPr>
          <a:lstStyle/>
          <a:p>
            <a:pPr>
              <a:lnSpc>
                <a:spcPct val="90000"/>
              </a:lnSpc>
            </a:pPr>
            <a:r>
              <a:rPr lang="fi-FI" dirty="0">
                <a:latin typeface="Century Gothic" pitchFamily="-1" charset="0"/>
              </a:rPr>
              <a:t>Information gathering</a:t>
            </a:r>
          </a:p>
        </p:txBody>
      </p:sp>
      <p:sp>
        <p:nvSpPr>
          <p:cNvPr id="68624" name="Text Box 29"/>
          <p:cNvSpPr txBox="1">
            <a:spLocks noChangeArrowheads="1"/>
          </p:cNvSpPr>
          <p:nvPr/>
        </p:nvSpPr>
        <p:spPr bwMode="auto">
          <a:xfrm>
            <a:off x="3505200" y="3621087"/>
            <a:ext cx="2027238" cy="341313"/>
          </a:xfrm>
          <a:prstGeom prst="rect">
            <a:avLst/>
          </a:prstGeom>
          <a:noFill/>
          <a:ln w="9525">
            <a:noFill/>
            <a:miter lim="800000"/>
            <a:headEnd type="none" w="sm" len="sm"/>
            <a:tailEnd type="none" w="sm" len="sm"/>
          </a:ln>
        </p:spPr>
        <p:txBody>
          <a:bodyPr wrap="none">
            <a:prstTxWarp prst="textNoShape">
              <a:avLst/>
            </a:prstTxWarp>
            <a:spAutoFit/>
          </a:bodyPr>
          <a:lstStyle/>
          <a:p>
            <a:pPr>
              <a:lnSpc>
                <a:spcPct val="90000"/>
              </a:lnSpc>
            </a:pPr>
            <a:r>
              <a:rPr lang="fi-FI" dirty="0">
                <a:latin typeface="Century Gothic" pitchFamily="-1" charset="0"/>
              </a:rPr>
              <a:t>Decision making</a:t>
            </a:r>
          </a:p>
        </p:txBody>
      </p:sp>
      <p:sp>
        <p:nvSpPr>
          <p:cNvPr id="68625" name="Text Box 30"/>
          <p:cNvSpPr txBox="1">
            <a:spLocks noChangeArrowheads="1"/>
          </p:cNvSpPr>
          <p:nvPr/>
        </p:nvSpPr>
        <p:spPr bwMode="auto">
          <a:xfrm>
            <a:off x="3429000" y="4535487"/>
            <a:ext cx="2055813" cy="341313"/>
          </a:xfrm>
          <a:prstGeom prst="rect">
            <a:avLst/>
          </a:prstGeom>
          <a:noFill/>
          <a:ln w="9525">
            <a:noFill/>
            <a:miter lim="800000"/>
            <a:headEnd type="none" w="sm" len="sm"/>
            <a:tailEnd type="none" w="sm" len="sm"/>
          </a:ln>
        </p:spPr>
        <p:txBody>
          <a:bodyPr wrap="none">
            <a:prstTxWarp prst="textNoShape">
              <a:avLst/>
            </a:prstTxWarp>
            <a:spAutoFit/>
          </a:bodyPr>
          <a:lstStyle/>
          <a:p>
            <a:pPr>
              <a:lnSpc>
                <a:spcPct val="90000"/>
              </a:lnSpc>
            </a:pPr>
            <a:r>
              <a:rPr lang="fi-FI" dirty="0">
                <a:latin typeface="Century Gothic" pitchFamily="-1" charset="0"/>
              </a:rPr>
              <a:t>External Life style</a:t>
            </a:r>
          </a:p>
        </p:txBody>
      </p:sp>
      <p:sp>
        <p:nvSpPr>
          <p:cNvPr id="68626" name="Espace réservé du numéro de diapositive 28"/>
          <p:cNvSpPr>
            <a:spLocks noGrp="1"/>
          </p:cNvSpPr>
          <p:nvPr>
            <p:ph type="sldNum" sz="quarter" idx="12"/>
          </p:nvPr>
        </p:nvSpPr>
        <p:spPr>
          <a:xfrm>
            <a:off x="8534400" y="6248400"/>
            <a:ext cx="381000" cy="476250"/>
          </a:xfrm>
          <a:noFill/>
        </p:spPr>
        <p:txBody>
          <a:bodyPr/>
          <a:lstStyle/>
          <a:p>
            <a:fld id="{95ADC2E2-3E28-5742-978B-AE4E6E62F96C}" type="slidenum">
              <a:rPr lang="en-US"/>
              <a:pPr/>
              <a:t>16</a:t>
            </a:fld>
            <a:endParaRPr lang="en-US"/>
          </a:p>
        </p:txBody>
      </p:sp>
    </p:spTree>
    <p:extLst>
      <p:ext uri="{BB962C8B-B14F-4D97-AF65-F5344CB8AC3E}">
        <p14:creationId xmlns:p14="http://schemas.microsoft.com/office/powerpoint/2010/main" val="2773483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C2B276E-89C4-6589-666F-A1CEA45AED5F}"/>
              </a:ext>
            </a:extLst>
          </p:cNvPr>
          <p:cNvSpPr>
            <a:spLocks noGrp="1" noChangeArrowheads="1"/>
          </p:cNvSpPr>
          <p:nvPr>
            <p:ph type="title"/>
          </p:nvPr>
        </p:nvSpPr>
        <p:spPr>
          <a:xfrm>
            <a:off x="417635" y="263769"/>
            <a:ext cx="8229600" cy="803031"/>
          </a:xfrm>
        </p:spPr>
        <p:txBody>
          <a:bodyPr/>
          <a:lstStyle/>
          <a:p>
            <a:pPr algn="l"/>
            <a:r>
              <a:rPr lang="en-AU" altLang="en-FR" b="1" kern="1200" dirty="0">
                <a:solidFill>
                  <a:srgbClr val="0070C0"/>
                </a:solidFill>
                <a:effectLst>
                  <a:outerShdw blurRad="38100" dist="38100" dir="2700000" algn="tl">
                    <a:srgbClr val="C0C0C0"/>
                  </a:outerShdw>
                </a:effectLst>
              </a:rPr>
              <a:t>Finding your type</a:t>
            </a:r>
          </a:p>
        </p:txBody>
      </p:sp>
      <p:sp>
        <p:nvSpPr>
          <p:cNvPr id="9" name="Slide Number Placeholder 2">
            <a:extLst>
              <a:ext uri="{FF2B5EF4-FFF2-40B4-BE49-F238E27FC236}">
                <a16:creationId xmlns:a16="http://schemas.microsoft.com/office/drawing/2014/main" id="{39D3F881-4F10-BC8D-5463-04C6382225AF}"/>
              </a:ext>
            </a:extLst>
          </p:cNvPr>
          <p:cNvSpPr>
            <a:spLocks noGrp="1"/>
          </p:cNvSpPr>
          <p:nvPr>
            <p:ph type="sldNum" sz="quarter" idx="12"/>
          </p:nvPr>
        </p:nvSpPr>
        <p:spPr/>
        <p:txBody>
          <a:bodyPr/>
          <a:lstStyle>
            <a:lvl1pPr eaLnBrk="0" hangingPunct="0">
              <a:defRPr b="1">
                <a:solidFill>
                  <a:schemeClr val="tx1"/>
                </a:solidFill>
                <a:latin typeface="Arial" panose="020B0604020202020204" pitchFamily="34" charset="0"/>
              </a:defRPr>
            </a:lvl1pPr>
            <a:lvl2pPr marL="685817" indent="-263776" eaLnBrk="0" hangingPunct="0">
              <a:defRPr b="1">
                <a:solidFill>
                  <a:schemeClr val="tx1"/>
                </a:solidFill>
                <a:latin typeface="Arial" panose="020B0604020202020204" pitchFamily="34" charset="0"/>
              </a:defRPr>
            </a:lvl2pPr>
            <a:lvl3pPr marL="1055103" indent="-211021" eaLnBrk="0" hangingPunct="0">
              <a:defRPr b="1">
                <a:solidFill>
                  <a:schemeClr val="tx1"/>
                </a:solidFill>
                <a:latin typeface="Arial" panose="020B0604020202020204" pitchFamily="34" charset="0"/>
              </a:defRPr>
            </a:lvl3pPr>
            <a:lvl4pPr marL="1477145" indent="-211021" eaLnBrk="0" hangingPunct="0">
              <a:defRPr b="1">
                <a:solidFill>
                  <a:schemeClr val="tx1"/>
                </a:solidFill>
                <a:latin typeface="Arial" panose="020B0604020202020204" pitchFamily="34" charset="0"/>
              </a:defRPr>
            </a:lvl4pPr>
            <a:lvl5pPr marL="1899186" indent="-211021" eaLnBrk="0" hangingPunct="0">
              <a:defRPr b="1">
                <a:solidFill>
                  <a:schemeClr val="tx1"/>
                </a:solidFill>
                <a:latin typeface="Arial" panose="020B0604020202020204" pitchFamily="34" charset="0"/>
              </a:defRPr>
            </a:lvl5pPr>
            <a:lvl6pPr marL="2321227" indent="-211021" eaLnBrk="0" fontAlgn="base" hangingPunct="0">
              <a:spcBef>
                <a:spcPct val="0"/>
              </a:spcBef>
              <a:spcAft>
                <a:spcPct val="0"/>
              </a:spcAft>
              <a:defRPr b="1">
                <a:solidFill>
                  <a:schemeClr val="tx1"/>
                </a:solidFill>
                <a:latin typeface="Arial" panose="020B0604020202020204" pitchFamily="34" charset="0"/>
              </a:defRPr>
            </a:lvl6pPr>
            <a:lvl7pPr marL="2743269" indent="-211021" eaLnBrk="0" fontAlgn="base" hangingPunct="0">
              <a:spcBef>
                <a:spcPct val="0"/>
              </a:spcBef>
              <a:spcAft>
                <a:spcPct val="0"/>
              </a:spcAft>
              <a:defRPr b="1">
                <a:solidFill>
                  <a:schemeClr val="tx1"/>
                </a:solidFill>
                <a:latin typeface="Arial" panose="020B0604020202020204" pitchFamily="34" charset="0"/>
              </a:defRPr>
            </a:lvl7pPr>
            <a:lvl8pPr marL="3165310" indent="-211021" eaLnBrk="0" fontAlgn="base" hangingPunct="0">
              <a:spcBef>
                <a:spcPct val="0"/>
              </a:spcBef>
              <a:spcAft>
                <a:spcPct val="0"/>
              </a:spcAft>
              <a:defRPr b="1">
                <a:solidFill>
                  <a:schemeClr val="tx1"/>
                </a:solidFill>
                <a:latin typeface="Arial" panose="020B0604020202020204" pitchFamily="34" charset="0"/>
              </a:defRPr>
            </a:lvl8pPr>
            <a:lvl9pPr marL="3587351" indent="-211021"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D48DA840-ACF9-C14C-88AA-315114929ED4}" type="slidenum">
              <a:rPr lang="fi-FI" altLang="en-FR">
                <a:solidFill>
                  <a:srgbClr val="898989"/>
                </a:solidFill>
              </a:rPr>
              <a:pPr eaLnBrk="1" hangingPunct="1"/>
              <a:t>17</a:t>
            </a:fld>
            <a:endParaRPr lang="fi-FI" altLang="en-FR" sz="1292">
              <a:solidFill>
                <a:srgbClr val="00FF87"/>
              </a:solidFill>
            </a:endParaRPr>
          </a:p>
        </p:txBody>
      </p:sp>
      <p:sp>
        <p:nvSpPr>
          <p:cNvPr id="3077" name="Text Box 3">
            <a:extLst>
              <a:ext uri="{FF2B5EF4-FFF2-40B4-BE49-F238E27FC236}">
                <a16:creationId xmlns:a16="http://schemas.microsoft.com/office/drawing/2014/main" id="{7FE63544-0737-68F8-ADF2-E11CD7772DF1}"/>
              </a:ext>
            </a:extLst>
          </p:cNvPr>
          <p:cNvSpPr txBox="1">
            <a:spLocks noChangeArrowheads="1"/>
          </p:cNvSpPr>
          <p:nvPr/>
        </p:nvSpPr>
        <p:spPr bwMode="auto">
          <a:xfrm>
            <a:off x="685800" y="1066800"/>
            <a:ext cx="6856534" cy="2393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nSpc>
                <a:spcPct val="90000"/>
              </a:lnSpc>
              <a:buFontTx/>
              <a:buChar char="•"/>
            </a:pPr>
            <a:r>
              <a:rPr lang="en-AU" altLang="en-FR" sz="2215" dirty="0">
                <a:solidFill>
                  <a:srgbClr val="008000"/>
                </a:solidFill>
                <a:latin typeface="Arial Narrow" panose="020B0604020202020204" pitchFamily="34" charset="0"/>
              </a:rPr>
              <a:t>This is about you</a:t>
            </a:r>
          </a:p>
          <a:p>
            <a:pPr>
              <a:lnSpc>
                <a:spcPct val="90000"/>
              </a:lnSpc>
              <a:buFontTx/>
              <a:buChar char="•"/>
            </a:pPr>
            <a:r>
              <a:rPr lang="en-AU" altLang="en-FR" sz="1846" b="0" dirty="0">
                <a:latin typeface="Arial Narrow" panose="020B0604020202020204" pitchFamily="34" charset="0"/>
              </a:rPr>
              <a:t>Your self-assessment</a:t>
            </a:r>
          </a:p>
          <a:p>
            <a:pPr>
              <a:lnSpc>
                <a:spcPct val="90000"/>
              </a:lnSpc>
              <a:buFontTx/>
              <a:buChar char="•"/>
            </a:pPr>
            <a:r>
              <a:rPr lang="en-AU" altLang="en-FR" sz="1846" b="0" dirty="0">
                <a:latin typeface="Arial Narrow" panose="020B0604020202020204" pitchFamily="34" charset="0"/>
              </a:rPr>
              <a:t>Your judgement</a:t>
            </a:r>
          </a:p>
          <a:p>
            <a:pPr>
              <a:lnSpc>
                <a:spcPct val="90000"/>
              </a:lnSpc>
              <a:buFontTx/>
              <a:buChar char="•"/>
            </a:pPr>
            <a:r>
              <a:rPr lang="en-AU" altLang="en-FR" sz="1846" b="0" dirty="0">
                <a:latin typeface="Arial Narrow" panose="020B0604020202020204" pitchFamily="34" charset="0"/>
              </a:rPr>
              <a:t>Your perception about your self</a:t>
            </a:r>
          </a:p>
          <a:p>
            <a:pPr>
              <a:lnSpc>
                <a:spcPct val="90000"/>
              </a:lnSpc>
              <a:buFontTx/>
              <a:buChar char="•"/>
            </a:pPr>
            <a:endParaRPr lang="en-AU" altLang="en-FR" sz="2215" b="0" dirty="0">
              <a:latin typeface="Arial Narrow" panose="020B0604020202020204" pitchFamily="34" charset="0"/>
            </a:endParaRPr>
          </a:p>
          <a:p>
            <a:pPr lvl="1">
              <a:lnSpc>
                <a:spcPct val="90000"/>
              </a:lnSpc>
            </a:pPr>
            <a:r>
              <a:rPr lang="en-AU" altLang="en-FR" sz="2215" b="0" dirty="0">
                <a:latin typeface="Arial Narrow" panose="020B0604020202020204" pitchFamily="34" charset="0"/>
              </a:rPr>
              <a:t>	YOU MIGHT HOWEVER BENEFIT OF</a:t>
            </a:r>
          </a:p>
          <a:p>
            <a:pPr lvl="1">
              <a:lnSpc>
                <a:spcPct val="90000"/>
              </a:lnSpc>
            </a:pPr>
            <a:endParaRPr lang="en-AU" altLang="en-FR" sz="2215" b="0" dirty="0">
              <a:latin typeface="Arial Narrow" panose="020B0604020202020204" pitchFamily="34" charset="0"/>
            </a:endParaRPr>
          </a:p>
          <a:p>
            <a:pPr lvl="1">
              <a:lnSpc>
                <a:spcPct val="90000"/>
              </a:lnSpc>
            </a:pPr>
            <a:r>
              <a:rPr lang="en-AU" altLang="en-FR" sz="2215" b="0" dirty="0">
                <a:latin typeface="Arial Narrow" panose="020B0604020202020204" pitchFamily="34" charset="0"/>
              </a:rPr>
              <a:t>      Feedback        	        and/or              Coaching </a:t>
            </a:r>
            <a:endParaRPr lang="en-AU" altLang="en-FR" sz="1846" b="0" dirty="0">
              <a:latin typeface="Arial Narrow" panose="020B0604020202020204" pitchFamily="34" charset="0"/>
            </a:endParaRPr>
          </a:p>
        </p:txBody>
      </p:sp>
      <p:sp>
        <p:nvSpPr>
          <p:cNvPr id="3078" name="Text Box 4">
            <a:extLst>
              <a:ext uri="{FF2B5EF4-FFF2-40B4-BE49-F238E27FC236}">
                <a16:creationId xmlns:a16="http://schemas.microsoft.com/office/drawing/2014/main" id="{701B9B17-2BB6-9729-BBF3-5EEE3FCCDFEF}"/>
              </a:ext>
            </a:extLst>
          </p:cNvPr>
          <p:cNvSpPr txBox="1">
            <a:spLocks noChangeArrowheads="1"/>
          </p:cNvSpPr>
          <p:nvPr/>
        </p:nvSpPr>
        <p:spPr bwMode="auto">
          <a:xfrm>
            <a:off x="228600" y="3859824"/>
            <a:ext cx="3673720" cy="1456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buFontTx/>
              <a:buChar char="•"/>
            </a:pPr>
            <a:r>
              <a:rPr lang="en-AU" altLang="en-FR" sz="1477" b="0" dirty="0">
                <a:latin typeface="Arial Narrow" panose="020B0604020202020204" pitchFamily="34" charset="0"/>
              </a:rPr>
              <a:t>That is exactly how I see you as well</a:t>
            </a:r>
          </a:p>
          <a:p>
            <a:pPr>
              <a:buFontTx/>
              <a:buChar char="•"/>
            </a:pPr>
            <a:r>
              <a:rPr lang="en-AU" altLang="en-FR" sz="1477" b="0" dirty="0">
                <a:latin typeface="Arial Narrow" panose="020B0604020202020204" pitchFamily="34" charset="0"/>
              </a:rPr>
              <a:t>I remember when we where doing project X you where asking exactly these type of questions</a:t>
            </a:r>
          </a:p>
          <a:p>
            <a:pPr>
              <a:buFontTx/>
              <a:buChar char="•"/>
            </a:pPr>
            <a:r>
              <a:rPr lang="en-AU" altLang="en-FR" sz="1477" b="0" dirty="0">
                <a:latin typeface="Arial Narrow" panose="020B0604020202020204" pitchFamily="34" charset="0"/>
              </a:rPr>
              <a:t>Well actually I have seldom </a:t>
            </a:r>
            <a:r>
              <a:rPr lang="en-AU" altLang="en-FR" sz="1477" b="0" dirty="0" err="1">
                <a:latin typeface="Arial Narrow" panose="020B0604020202020204" pitchFamily="34" charset="0"/>
              </a:rPr>
              <a:t>see´n</a:t>
            </a:r>
            <a:r>
              <a:rPr lang="en-AU" altLang="en-FR" sz="1477" b="0" dirty="0">
                <a:latin typeface="Arial Narrow" panose="020B0604020202020204" pitchFamily="34" charset="0"/>
              </a:rPr>
              <a:t> you acting like that</a:t>
            </a:r>
          </a:p>
          <a:p>
            <a:pPr>
              <a:buFontTx/>
              <a:buChar char="•"/>
            </a:pPr>
            <a:r>
              <a:rPr lang="en-AU" altLang="en-FR" sz="1477" b="0" dirty="0">
                <a:latin typeface="Arial Narrow" panose="020B0604020202020204" pitchFamily="34" charset="0"/>
              </a:rPr>
              <a:t> etc.</a:t>
            </a:r>
          </a:p>
        </p:txBody>
      </p:sp>
      <p:sp>
        <p:nvSpPr>
          <p:cNvPr id="3079" name="Text Box 5">
            <a:extLst>
              <a:ext uri="{FF2B5EF4-FFF2-40B4-BE49-F238E27FC236}">
                <a16:creationId xmlns:a16="http://schemas.microsoft.com/office/drawing/2014/main" id="{FF8513DA-A031-021A-E448-D21D088BFB61}"/>
              </a:ext>
            </a:extLst>
          </p:cNvPr>
          <p:cNvSpPr txBox="1">
            <a:spLocks noChangeArrowheads="1"/>
          </p:cNvSpPr>
          <p:nvPr/>
        </p:nvSpPr>
        <p:spPr bwMode="auto">
          <a:xfrm>
            <a:off x="4800600" y="3851031"/>
            <a:ext cx="3673720" cy="1910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buFontTx/>
              <a:buChar char="•"/>
            </a:pPr>
            <a:r>
              <a:rPr lang="en-AU" altLang="en-FR" sz="1477" b="0" dirty="0">
                <a:latin typeface="Arial Narrow" panose="020B0604020202020204" pitchFamily="34" charset="0"/>
              </a:rPr>
              <a:t>Could you give an example of a situation where you acted like that?</a:t>
            </a:r>
          </a:p>
          <a:p>
            <a:pPr>
              <a:buFontTx/>
              <a:buChar char="•"/>
            </a:pPr>
            <a:r>
              <a:rPr lang="en-AU" altLang="en-FR" sz="1477" b="0" dirty="0">
                <a:latin typeface="Arial Narrow" panose="020B0604020202020204" pitchFamily="34" charset="0"/>
              </a:rPr>
              <a:t>If you would be the opposite type, how would you have acted then?</a:t>
            </a:r>
          </a:p>
          <a:p>
            <a:pPr>
              <a:buFontTx/>
              <a:buChar char="•"/>
            </a:pPr>
            <a:r>
              <a:rPr lang="en-AU" altLang="en-FR" sz="1477" b="0" dirty="0">
                <a:latin typeface="Arial Narrow" panose="020B0604020202020204" pitchFamily="34" charset="0"/>
              </a:rPr>
              <a:t>How would your superior, subordinate, colleague assess you?</a:t>
            </a:r>
          </a:p>
          <a:p>
            <a:pPr>
              <a:buFontTx/>
              <a:buChar char="•"/>
            </a:pPr>
            <a:r>
              <a:rPr lang="en-AU" altLang="en-FR" sz="1477" b="0" dirty="0">
                <a:latin typeface="Arial Narrow" panose="020B0604020202020204" pitchFamily="34" charset="0"/>
              </a:rPr>
              <a:t>Is that your type more at home or at work?</a:t>
            </a:r>
          </a:p>
          <a:p>
            <a:pPr>
              <a:buFontTx/>
              <a:buChar char="•"/>
            </a:pPr>
            <a:r>
              <a:rPr lang="en-AU" altLang="en-FR" sz="1477" b="0" dirty="0">
                <a:latin typeface="Arial Narrow" panose="020B0604020202020204" pitchFamily="34" charset="0"/>
              </a:rPr>
              <a:t> etc.</a:t>
            </a:r>
          </a:p>
        </p:txBody>
      </p:sp>
      <p:sp>
        <p:nvSpPr>
          <p:cNvPr id="3080" name="AutoShape 6">
            <a:extLst>
              <a:ext uri="{FF2B5EF4-FFF2-40B4-BE49-F238E27FC236}">
                <a16:creationId xmlns:a16="http://schemas.microsoft.com/office/drawing/2014/main" id="{A959A2D2-68ED-6B0F-517B-4883C5D22698}"/>
              </a:ext>
            </a:extLst>
          </p:cNvPr>
          <p:cNvSpPr>
            <a:spLocks noChangeArrowheads="1"/>
          </p:cNvSpPr>
          <p:nvPr/>
        </p:nvSpPr>
        <p:spPr bwMode="auto">
          <a:xfrm>
            <a:off x="1676400" y="3429000"/>
            <a:ext cx="914400" cy="351692"/>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AU" altLang="en-FR" sz="2215" dirty="0"/>
          </a:p>
        </p:txBody>
      </p:sp>
      <p:sp>
        <p:nvSpPr>
          <p:cNvPr id="3081" name="AutoShape 7">
            <a:extLst>
              <a:ext uri="{FF2B5EF4-FFF2-40B4-BE49-F238E27FC236}">
                <a16:creationId xmlns:a16="http://schemas.microsoft.com/office/drawing/2014/main" id="{16410BF5-0B14-7BCC-4C36-1D17911BDE86}"/>
              </a:ext>
            </a:extLst>
          </p:cNvPr>
          <p:cNvSpPr>
            <a:spLocks noChangeArrowheads="1"/>
          </p:cNvSpPr>
          <p:nvPr/>
        </p:nvSpPr>
        <p:spPr bwMode="auto">
          <a:xfrm>
            <a:off x="5791200" y="3429000"/>
            <a:ext cx="914400" cy="351692"/>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AU" altLang="en-FR" sz="2215" dirty="0"/>
          </a:p>
        </p:txBody>
      </p:sp>
      <p:sp>
        <p:nvSpPr>
          <p:cNvPr id="3082" name="Text Box 8">
            <a:extLst>
              <a:ext uri="{FF2B5EF4-FFF2-40B4-BE49-F238E27FC236}">
                <a16:creationId xmlns:a16="http://schemas.microsoft.com/office/drawing/2014/main" id="{D092ABA8-7622-20C4-DD16-4F07E2EC9C76}"/>
              </a:ext>
            </a:extLst>
          </p:cNvPr>
          <p:cNvSpPr txBox="1">
            <a:spLocks noChangeArrowheads="1"/>
          </p:cNvSpPr>
          <p:nvPr/>
        </p:nvSpPr>
        <p:spPr bwMode="auto">
          <a:xfrm>
            <a:off x="429358" y="5821974"/>
            <a:ext cx="7645042"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AU" altLang="en-FR" sz="2215" b="0" dirty="0">
                <a:latin typeface="Comic Sans MS" panose="030F0902030302020204" pitchFamily="66" charset="0"/>
              </a:rPr>
              <a:t>But please remember - you are the best and final judge!!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D7FB14B-837B-7628-371C-EB0E95B13AEA}"/>
              </a:ext>
            </a:extLst>
          </p:cNvPr>
          <p:cNvSpPr>
            <a:spLocks noGrp="1" noChangeArrowheads="1"/>
          </p:cNvSpPr>
          <p:nvPr>
            <p:ph type="title"/>
          </p:nvPr>
        </p:nvSpPr>
        <p:spPr>
          <a:xfrm>
            <a:off x="15119" y="274638"/>
            <a:ext cx="9128881" cy="1143000"/>
          </a:xfrm>
        </p:spPr>
        <p:txBody>
          <a:bodyPr/>
          <a:lstStyle/>
          <a:p>
            <a:pPr algn="l"/>
            <a:r>
              <a:rPr lang="en-AU" altLang="en-FR" sz="3600" b="1" kern="1200" dirty="0">
                <a:solidFill>
                  <a:srgbClr val="0070C0"/>
                </a:solidFill>
                <a:effectLst>
                  <a:outerShdw blurRad="38100" dist="38100" dir="2700000" algn="tl">
                    <a:srgbClr val="C0C0C0"/>
                  </a:outerShdw>
                </a:effectLst>
              </a:rPr>
              <a:t>The Process to find the “best-fit” type</a:t>
            </a:r>
          </a:p>
        </p:txBody>
      </p:sp>
      <p:sp>
        <p:nvSpPr>
          <p:cNvPr id="32" name="Slide Number Placeholder 2">
            <a:extLst>
              <a:ext uri="{FF2B5EF4-FFF2-40B4-BE49-F238E27FC236}">
                <a16:creationId xmlns:a16="http://schemas.microsoft.com/office/drawing/2014/main" id="{4B4DB414-D725-282F-6A6B-DCA5A8B0C645}"/>
              </a:ext>
            </a:extLst>
          </p:cNvPr>
          <p:cNvSpPr>
            <a:spLocks noGrp="1"/>
          </p:cNvSpPr>
          <p:nvPr>
            <p:ph type="sldNum" sz="quarter" idx="12"/>
          </p:nvPr>
        </p:nvSpPr>
        <p:spPr/>
        <p:txBody>
          <a:bodyPr/>
          <a:lstStyle>
            <a:lvl1pPr eaLnBrk="0" hangingPunct="0">
              <a:defRPr b="1">
                <a:solidFill>
                  <a:schemeClr val="tx1"/>
                </a:solidFill>
                <a:latin typeface="Arial" panose="020B0604020202020204" pitchFamily="34" charset="0"/>
              </a:defRPr>
            </a:lvl1pPr>
            <a:lvl2pPr marL="685817" indent="-263776" eaLnBrk="0" hangingPunct="0">
              <a:defRPr b="1">
                <a:solidFill>
                  <a:schemeClr val="tx1"/>
                </a:solidFill>
                <a:latin typeface="Arial" panose="020B0604020202020204" pitchFamily="34" charset="0"/>
              </a:defRPr>
            </a:lvl2pPr>
            <a:lvl3pPr marL="1055103" indent="-211021" eaLnBrk="0" hangingPunct="0">
              <a:defRPr b="1">
                <a:solidFill>
                  <a:schemeClr val="tx1"/>
                </a:solidFill>
                <a:latin typeface="Arial" panose="020B0604020202020204" pitchFamily="34" charset="0"/>
              </a:defRPr>
            </a:lvl3pPr>
            <a:lvl4pPr marL="1477145" indent="-211021" eaLnBrk="0" hangingPunct="0">
              <a:defRPr b="1">
                <a:solidFill>
                  <a:schemeClr val="tx1"/>
                </a:solidFill>
                <a:latin typeface="Arial" panose="020B0604020202020204" pitchFamily="34" charset="0"/>
              </a:defRPr>
            </a:lvl4pPr>
            <a:lvl5pPr marL="1899186" indent="-211021" eaLnBrk="0" hangingPunct="0">
              <a:defRPr b="1">
                <a:solidFill>
                  <a:schemeClr val="tx1"/>
                </a:solidFill>
                <a:latin typeface="Arial" panose="020B0604020202020204" pitchFamily="34" charset="0"/>
              </a:defRPr>
            </a:lvl5pPr>
            <a:lvl6pPr marL="2321227" indent="-211021" eaLnBrk="0" fontAlgn="base" hangingPunct="0">
              <a:spcBef>
                <a:spcPct val="0"/>
              </a:spcBef>
              <a:spcAft>
                <a:spcPct val="0"/>
              </a:spcAft>
              <a:defRPr b="1">
                <a:solidFill>
                  <a:schemeClr val="tx1"/>
                </a:solidFill>
                <a:latin typeface="Arial" panose="020B0604020202020204" pitchFamily="34" charset="0"/>
              </a:defRPr>
            </a:lvl6pPr>
            <a:lvl7pPr marL="2743269" indent="-211021" eaLnBrk="0" fontAlgn="base" hangingPunct="0">
              <a:spcBef>
                <a:spcPct val="0"/>
              </a:spcBef>
              <a:spcAft>
                <a:spcPct val="0"/>
              </a:spcAft>
              <a:defRPr b="1">
                <a:solidFill>
                  <a:schemeClr val="tx1"/>
                </a:solidFill>
                <a:latin typeface="Arial" panose="020B0604020202020204" pitchFamily="34" charset="0"/>
              </a:defRPr>
            </a:lvl7pPr>
            <a:lvl8pPr marL="3165310" indent="-211021" eaLnBrk="0" fontAlgn="base" hangingPunct="0">
              <a:spcBef>
                <a:spcPct val="0"/>
              </a:spcBef>
              <a:spcAft>
                <a:spcPct val="0"/>
              </a:spcAft>
              <a:defRPr b="1">
                <a:solidFill>
                  <a:schemeClr val="tx1"/>
                </a:solidFill>
                <a:latin typeface="Arial" panose="020B0604020202020204" pitchFamily="34" charset="0"/>
              </a:defRPr>
            </a:lvl8pPr>
            <a:lvl9pPr marL="3587351" indent="-211021"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512028A-D06E-204A-AAF4-E433D46541F1}" type="slidenum">
              <a:rPr lang="en-AU" altLang="en-FR" smtClean="0">
                <a:solidFill>
                  <a:srgbClr val="898989"/>
                </a:solidFill>
              </a:rPr>
              <a:pPr eaLnBrk="1" hangingPunct="1"/>
              <a:t>18</a:t>
            </a:fld>
            <a:endParaRPr lang="en-AU" altLang="en-FR" sz="1292" dirty="0">
              <a:solidFill>
                <a:srgbClr val="00FF87"/>
              </a:solidFill>
            </a:endParaRPr>
          </a:p>
        </p:txBody>
      </p:sp>
      <p:sp>
        <p:nvSpPr>
          <p:cNvPr id="4101" name="Text Box 3">
            <a:extLst>
              <a:ext uri="{FF2B5EF4-FFF2-40B4-BE49-F238E27FC236}">
                <a16:creationId xmlns:a16="http://schemas.microsoft.com/office/drawing/2014/main" id="{E17E4CB3-C6BE-32C5-B62E-E04F44AE6BE7}"/>
              </a:ext>
            </a:extLst>
          </p:cNvPr>
          <p:cNvSpPr txBox="1">
            <a:spLocks noChangeArrowheads="1"/>
          </p:cNvSpPr>
          <p:nvPr/>
        </p:nvSpPr>
        <p:spPr bwMode="auto">
          <a:xfrm>
            <a:off x="754673" y="1629508"/>
            <a:ext cx="3241431" cy="1114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AU" altLang="en-FR" sz="2215" b="0" dirty="0">
                <a:latin typeface="Comic Sans MS" panose="030F0902030302020204" pitchFamily="66" charset="0"/>
              </a:rPr>
              <a:t>Source 1:</a:t>
            </a:r>
          </a:p>
          <a:p>
            <a:r>
              <a:rPr lang="en-AU" altLang="en-FR" sz="2215" b="0" dirty="0">
                <a:latin typeface="Comic Sans MS" panose="030F0902030302020204" pitchFamily="66" charset="0"/>
              </a:rPr>
              <a:t>Self Assessment</a:t>
            </a:r>
          </a:p>
          <a:p>
            <a:pPr lvl="1">
              <a:buFontTx/>
              <a:buChar char="•"/>
            </a:pPr>
            <a:r>
              <a:rPr lang="en-AU" altLang="en-FR" sz="2215" b="0" dirty="0">
                <a:latin typeface="Comic Sans MS" panose="030F0902030302020204" pitchFamily="66" charset="0"/>
              </a:rPr>
              <a:t>theory</a:t>
            </a:r>
          </a:p>
        </p:txBody>
      </p:sp>
      <p:sp>
        <p:nvSpPr>
          <p:cNvPr id="4102" name="AutoShape 4">
            <a:extLst>
              <a:ext uri="{FF2B5EF4-FFF2-40B4-BE49-F238E27FC236}">
                <a16:creationId xmlns:a16="http://schemas.microsoft.com/office/drawing/2014/main" id="{B267711E-50C5-C493-9D27-F01A372CDE0A}"/>
              </a:ext>
            </a:extLst>
          </p:cNvPr>
          <p:cNvSpPr>
            <a:spLocks noChangeArrowheads="1"/>
          </p:cNvSpPr>
          <p:nvPr/>
        </p:nvSpPr>
        <p:spPr bwMode="auto">
          <a:xfrm>
            <a:off x="1531327" y="2831123"/>
            <a:ext cx="914400" cy="351692"/>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AU" altLang="en-FR" sz="2215" dirty="0"/>
          </a:p>
        </p:txBody>
      </p:sp>
      <p:sp>
        <p:nvSpPr>
          <p:cNvPr id="4103" name="Text Box 5">
            <a:extLst>
              <a:ext uri="{FF2B5EF4-FFF2-40B4-BE49-F238E27FC236}">
                <a16:creationId xmlns:a16="http://schemas.microsoft.com/office/drawing/2014/main" id="{1A217874-E651-F0FB-037C-D35060935910}"/>
              </a:ext>
            </a:extLst>
          </p:cNvPr>
          <p:cNvSpPr txBox="1">
            <a:spLocks noChangeArrowheads="1"/>
          </p:cNvSpPr>
          <p:nvPr/>
        </p:nvSpPr>
        <p:spPr bwMode="auto">
          <a:xfrm>
            <a:off x="4931020" y="1633905"/>
            <a:ext cx="3673719" cy="1114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AU" altLang="en-FR" sz="2215" b="0" dirty="0">
                <a:latin typeface="Comic Sans MS" panose="030F0902030302020204" pitchFamily="66" charset="0"/>
              </a:rPr>
              <a:t>Source 2:</a:t>
            </a:r>
          </a:p>
          <a:p>
            <a:r>
              <a:rPr lang="en-AU" altLang="en-FR" sz="2215" b="0" dirty="0">
                <a:latin typeface="Comic Sans MS" panose="030F0902030302020204" pitchFamily="66" charset="0"/>
              </a:rPr>
              <a:t>MBTI Indicator</a:t>
            </a:r>
          </a:p>
          <a:p>
            <a:pPr lvl="1">
              <a:buFontTx/>
              <a:buChar char="•"/>
            </a:pPr>
            <a:r>
              <a:rPr lang="en-AU" altLang="en-FR" sz="2215" b="0" dirty="0">
                <a:latin typeface="Comic Sans MS" panose="030F0902030302020204" pitchFamily="66" charset="0"/>
              </a:rPr>
              <a:t>questionnaire</a:t>
            </a:r>
          </a:p>
        </p:txBody>
      </p:sp>
      <p:sp>
        <p:nvSpPr>
          <p:cNvPr id="4104" name="Rectangle 6">
            <a:extLst>
              <a:ext uri="{FF2B5EF4-FFF2-40B4-BE49-F238E27FC236}">
                <a16:creationId xmlns:a16="http://schemas.microsoft.com/office/drawing/2014/main" id="{5CA8D221-7C29-2AA1-590C-3B319D21FE92}"/>
              </a:ext>
            </a:extLst>
          </p:cNvPr>
          <p:cNvSpPr>
            <a:spLocks noChangeArrowheads="1"/>
          </p:cNvSpPr>
          <p:nvPr/>
        </p:nvSpPr>
        <p:spPr bwMode="auto">
          <a:xfrm>
            <a:off x="1774581" y="3985847"/>
            <a:ext cx="3557954" cy="1638300"/>
          </a:xfrm>
          <a:prstGeom prst="rect">
            <a:avLst/>
          </a:prstGeom>
          <a:solidFill>
            <a:schemeClr val="bg1"/>
          </a:solidFill>
          <a:ln w="12700">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spcBef>
                <a:spcPct val="20000"/>
              </a:spcBef>
            </a:pPr>
            <a:r>
              <a:rPr lang="en-AU" altLang="en-FR" sz="923" b="0" dirty="0">
                <a:latin typeface="Arial Narrow" panose="020B0604020202020204" pitchFamily="34" charset="0"/>
              </a:rPr>
              <a:t> </a:t>
            </a:r>
          </a:p>
        </p:txBody>
      </p:sp>
      <p:sp>
        <p:nvSpPr>
          <p:cNvPr id="4105" name="Rectangle 7">
            <a:extLst>
              <a:ext uri="{FF2B5EF4-FFF2-40B4-BE49-F238E27FC236}">
                <a16:creationId xmlns:a16="http://schemas.microsoft.com/office/drawing/2014/main" id="{07B3A669-36FF-8B1E-47F9-E34826784981}"/>
              </a:ext>
            </a:extLst>
          </p:cNvPr>
          <p:cNvSpPr>
            <a:spLocks noChangeArrowheads="1"/>
          </p:cNvSpPr>
          <p:nvPr/>
        </p:nvSpPr>
        <p:spPr bwMode="auto">
          <a:xfrm>
            <a:off x="2582008" y="3985847"/>
            <a:ext cx="926123" cy="1638300"/>
          </a:xfrm>
          <a:prstGeom prst="rect">
            <a:avLst/>
          </a:prstGeom>
          <a:solidFill>
            <a:schemeClr val="bg1"/>
          </a:solidFill>
          <a:ln w="12700">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AU" altLang="en-FR" sz="2215" dirty="0"/>
          </a:p>
        </p:txBody>
      </p:sp>
      <p:sp>
        <p:nvSpPr>
          <p:cNvPr id="4106" name="Rectangle 8">
            <a:extLst>
              <a:ext uri="{FF2B5EF4-FFF2-40B4-BE49-F238E27FC236}">
                <a16:creationId xmlns:a16="http://schemas.microsoft.com/office/drawing/2014/main" id="{62352E2F-BAF1-694E-88FF-7C2681BDBF1C}"/>
              </a:ext>
            </a:extLst>
          </p:cNvPr>
          <p:cNvSpPr>
            <a:spLocks noChangeArrowheads="1"/>
          </p:cNvSpPr>
          <p:nvPr/>
        </p:nvSpPr>
        <p:spPr bwMode="auto">
          <a:xfrm>
            <a:off x="3515458" y="3985847"/>
            <a:ext cx="926123" cy="1638300"/>
          </a:xfrm>
          <a:prstGeom prst="rect">
            <a:avLst/>
          </a:prstGeom>
          <a:solidFill>
            <a:schemeClr val="bg1"/>
          </a:solidFill>
          <a:ln w="12700">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AU" altLang="en-FR" sz="2215" dirty="0"/>
          </a:p>
        </p:txBody>
      </p:sp>
      <p:sp>
        <p:nvSpPr>
          <p:cNvPr id="4107" name="Line 9">
            <a:extLst>
              <a:ext uri="{FF2B5EF4-FFF2-40B4-BE49-F238E27FC236}">
                <a16:creationId xmlns:a16="http://schemas.microsoft.com/office/drawing/2014/main" id="{E22745A7-6419-C30C-CF87-783F7FAC4FBA}"/>
              </a:ext>
            </a:extLst>
          </p:cNvPr>
          <p:cNvSpPr>
            <a:spLocks noChangeShapeType="1"/>
          </p:cNvSpPr>
          <p:nvPr/>
        </p:nvSpPr>
        <p:spPr bwMode="auto">
          <a:xfrm>
            <a:off x="1771651" y="4384431"/>
            <a:ext cx="356381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U" sz="2215" dirty="0"/>
          </a:p>
        </p:txBody>
      </p:sp>
      <p:sp>
        <p:nvSpPr>
          <p:cNvPr id="4108" name="Line 10">
            <a:extLst>
              <a:ext uri="{FF2B5EF4-FFF2-40B4-BE49-F238E27FC236}">
                <a16:creationId xmlns:a16="http://schemas.microsoft.com/office/drawing/2014/main" id="{B57E37A5-9A52-7907-AC13-6650A701A98D}"/>
              </a:ext>
            </a:extLst>
          </p:cNvPr>
          <p:cNvSpPr>
            <a:spLocks noChangeShapeType="1"/>
          </p:cNvSpPr>
          <p:nvPr/>
        </p:nvSpPr>
        <p:spPr bwMode="auto">
          <a:xfrm>
            <a:off x="1771651" y="4790343"/>
            <a:ext cx="356381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U" sz="2215" dirty="0"/>
          </a:p>
        </p:txBody>
      </p:sp>
      <p:sp>
        <p:nvSpPr>
          <p:cNvPr id="4109" name="Line 11">
            <a:extLst>
              <a:ext uri="{FF2B5EF4-FFF2-40B4-BE49-F238E27FC236}">
                <a16:creationId xmlns:a16="http://schemas.microsoft.com/office/drawing/2014/main" id="{62732E37-25F7-3739-D0C1-CEEA70B3B0AA}"/>
              </a:ext>
            </a:extLst>
          </p:cNvPr>
          <p:cNvSpPr>
            <a:spLocks noChangeShapeType="1"/>
          </p:cNvSpPr>
          <p:nvPr/>
        </p:nvSpPr>
        <p:spPr bwMode="auto">
          <a:xfrm>
            <a:off x="1764323" y="5222631"/>
            <a:ext cx="358726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U" sz="2215" dirty="0"/>
          </a:p>
        </p:txBody>
      </p:sp>
      <p:sp>
        <p:nvSpPr>
          <p:cNvPr id="4110" name="Rectangle 12">
            <a:extLst>
              <a:ext uri="{FF2B5EF4-FFF2-40B4-BE49-F238E27FC236}">
                <a16:creationId xmlns:a16="http://schemas.microsoft.com/office/drawing/2014/main" id="{7187A733-528C-EC74-6518-2B7DA6340D6B}"/>
              </a:ext>
            </a:extLst>
          </p:cNvPr>
          <p:cNvSpPr>
            <a:spLocks noChangeArrowheads="1"/>
          </p:cNvSpPr>
          <p:nvPr/>
        </p:nvSpPr>
        <p:spPr bwMode="auto">
          <a:xfrm>
            <a:off x="1941635" y="3990243"/>
            <a:ext cx="783980" cy="398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spAutoFit/>
          </a:bodyPr>
          <a:lstStyle>
            <a:lvl1pPr defTabSz="762000" eaLnBrk="0" hangingPunct="0">
              <a:defRPr b="1">
                <a:solidFill>
                  <a:schemeClr val="tx1"/>
                </a:solidFill>
                <a:latin typeface="Arial" panose="020B0604020202020204" pitchFamily="34" charset="0"/>
              </a:defRPr>
            </a:lvl1pPr>
            <a:lvl2pPr marL="742950" indent="-285750" defTabSz="762000" eaLnBrk="0" hangingPunct="0">
              <a:defRPr b="1">
                <a:solidFill>
                  <a:schemeClr val="tx1"/>
                </a:solidFill>
                <a:latin typeface="Arial" panose="020B0604020202020204" pitchFamily="34" charset="0"/>
              </a:defRPr>
            </a:lvl2pPr>
            <a:lvl3pPr marL="1143000" indent="-228600" defTabSz="762000" eaLnBrk="0" hangingPunct="0">
              <a:defRPr b="1">
                <a:solidFill>
                  <a:schemeClr val="tx1"/>
                </a:solidFill>
                <a:latin typeface="Arial" panose="020B0604020202020204" pitchFamily="34" charset="0"/>
              </a:defRPr>
            </a:lvl3pPr>
            <a:lvl4pPr marL="1600200" indent="-228600" defTabSz="762000" eaLnBrk="0" hangingPunct="0">
              <a:defRPr b="1">
                <a:solidFill>
                  <a:schemeClr val="tx1"/>
                </a:solidFill>
                <a:latin typeface="Arial" panose="020B0604020202020204" pitchFamily="34" charset="0"/>
              </a:defRPr>
            </a:lvl4pPr>
            <a:lvl5pPr marL="2057400" indent="-228600" defTabSz="762000" eaLnBrk="0" hangingPunct="0">
              <a:defRPr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b="1">
                <a:solidFill>
                  <a:schemeClr val="tx1"/>
                </a:solidFill>
                <a:latin typeface="Arial" panose="020B0604020202020204" pitchFamily="34" charset="0"/>
              </a:defRPr>
            </a:lvl9pPr>
          </a:lstStyle>
          <a:p>
            <a:pPr>
              <a:spcBef>
                <a:spcPct val="20000"/>
              </a:spcBef>
            </a:pPr>
            <a:r>
              <a:rPr lang="en-AU" altLang="en-FR" sz="923" b="0" dirty="0">
                <a:latin typeface="Comic Sans MS" panose="030F0902030302020204" pitchFamily="66" charset="0"/>
              </a:rPr>
              <a:t>ISTJ</a:t>
            </a:r>
          </a:p>
          <a:p>
            <a:pPr>
              <a:spcBef>
                <a:spcPct val="20000"/>
              </a:spcBef>
            </a:pPr>
            <a:r>
              <a:rPr lang="en-AU" altLang="en-FR" sz="923" b="0" dirty="0">
                <a:latin typeface="Comic Sans MS" panose="030F0902030302020204" pitchFamily="66" charset="0"/>
              </a:rPr>
              <a:t>10 %</a:t>
            </a:r>
          </a:p>
        </p:txBody>
      </p:sp>
      <p:sp>
        <p:nvSpPr>
          <p:cNvPr id="4111" name="Rectangle 13">
            <a:extLst>
              <a:ext uri="{FF2B5EF4-FFF2-40B4-BE49-F238E27FC236}">
                <a16:creationId xmlns:a16="http://schemas.microsoft.com/office/drawing/2014/main" id="{E12F63DF-844F-9272-060C-9EC5D8D47A03}"/>
              </a:ext>
            </a:extLst>
          </p:cNvPr>
          <p:cNvSpPr>
            <a:spLocks noChangeArrowheads="1"/>
          </p:cNvSpPr>
          <p:nvPr/>
        </p:nvSpPr>
        <p:spPr bwMode="auto">
          <a:xfrm>
            <a:off x="2794489" y="4001966"/>
            <a:ext cx="851388" cy="398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spAutoFit/>
          </a:bodyPr>
          <a:lstStyle>
            <a:lvl1pPr defTabSz="762000" eaLnBrk="0" hangingPunct="0">
              <a:defRPr b="1">
                <a:solidFill>
                  <a:schemeClr val="tx1"/>
                </a:solidFill>
                <a:latin typeface="Arial" panose="020B0604020202020204" pitchFamily="34" charset="0"/>
              </a:defRPr>
            </a:lvl1pPr>
            <a:lvl2pPr marL="742950" indent="-285750" defTabSz="762000" eaLnBrk="0" hangingPunct="0">
              <a:defRPr b="1">
                <a:solidFill>
                  <a:schemeClr val="tx1"/>
                </a:solidFill>
                <a:latin typeface="Arial" panose="020B0604020202020204" pitchFamily="34" charset="0"/>
              </a:defRPr>
            </a:lvl2pPr>
            <a:lvl3pPr marL="1143000" indent="-228600" defTabSz="762000" eaLnBrk="0" hangingPunct="0">
              <a:defRPr b="1">
                <a:solidFill>
                  <a:schemeClr val="tx1"/>
                </a:solidFill>
                <a:latin typeface="Arial" panose="020B0604020202020204" pitchFamily="34" charset="0"/>
              </a:defRPr>
            </a:lvl3pPr>
            <a:lvl4pPr marL="1600200" indent="-228600" defTabSz="762000" eaLnBrk="0" hangingPunct="0">
              <a:defRPr b="1">
                <a:solidFill>
                  <a:schemeClr val="tx1"/>
                </a:solidFill>
                <a:latin typeface="Arial" panose="020B0604020202020204" pitchFamily="34" charset="0"/>
              </a:defRPr>
            </a:lvl4pPr>
            <a:lvl5pPr marL="2057400" indent="-228600" defTabSz="762000" eaLnBrk="0" hangingPunct="0">
              <a:defRPr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b="1">
                <a:solidFill>
                  <a:schemeClr val="tx1"/>
                </a:solidFill>
                <a:latin typeface="Arial" panose="020B0604020202020204" pitchFamily="34" charset="0"/>
              </a:defRPr>
            </a:lvl9pPr>
          </a:lstStyle>
          <a:p>
            <a:pPr>
              <a:spcBef>
                <a:spcPct val="20000"/>
              </a:spcBef>
            </a:pPr>
            <a:r>
              <a:rPr lang="en-AU" altLang="en-FR" sz="923" b="0" dirty="0">
                <a:latin typeface="Comic Sans MS" panose="030F0902030302020204" pitchFamily="66" charset="0"/>
              </a:rPr>
              <a:t>ISFJ</a:t>
            </a:r>
          </a:p>
          <a:p>
            <a:pPr>
              <a:spcBef>
                <a:spcPct val="20000"/>
              </a:spcBef>
            </a:pPr>
            <a:r>
              <a:rPr lang="en-AU" altLang="en-FR" sz="923" b="0" dirty="0">
                <a:latin typeface="Comic Sans MS" panose="030F0902030302020204" pitchFamily="66" charset="0"/>
              </a:rPr>
              <a:t>15%</a:t>
            </a:r>
          </a:p>
        </p:txBody>
      </p:sp>
      <p:sp>
        <p:nvSpPr>
          <p:cNvPr id="4112" name="Rectangle 14">
            <a:extLst>
              <a:ext uri="{FF2B5EF4-FFF2-40B4-BE49-F238E27FC236}">
                <a16:creationId xmlns:a16="http://schemas.microsoft.com/office/drawing/2014/main" id="{366AD690-C696-E752-AA13-9D12B1F1E27C}"/>
              </a:ext>
            </a:extLst>
          </p:cNvPr>
          <p:cNvSpPr>
            <a:spLocks noChangeArrowheads="1"/>
          </p:cNvSpPr>
          <p:nvPr/>
        </p:nvSpPr>
        <p:spPr bwMode="auto">
          <a:xfrm>
            <a:off x="2746131" y="4400551"/>
            <a:ext cx="933450" cy="398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spAutoFit/>
          </a:bodyPr>
          <a:lstStyle>
            <a:lvl1pPr defTabSz="762000" eaLnBrk="0" hangingPunct="0">
              <a:defRPr b="1">
                <a:solidFill>
                  <a:schemeClr val="tx1"/>
                </a:solidFill>
                <a:latin typeface="Arial" panose="020B0604020202020204" pitchFamily="34" charset="0"/>
              </a:defRPr>
            </a:lvl1pPr>
            <a:lvl2pPr marL="742950" indent="-285750" defTabSz="762000" eaLnBrk="0" hangingPunct="0">
              <a:defRPr b="1">
                <a:solidFill>
                  <a:schemeClr val="tx1"/>
                </a:solidFill>
                <a:latin typeface="Arial" panose="020B0604020202020204" pitchFamily="34" charset="0"/>
              </a:defRPr>
            </a:lvl2pPr>
            <a:lvl3pPr marL="1143000" indent="-228600" defTabSz="762000" eaLnBrk="0" hangingPunct="0">
              <a:defRPr b="1">
                <a:solidFill>
                  <a:schemeClr val="tx1"/>
                </a:solidFill>
                <a:latin typeface="Arial" panose="020B0604020202020204" pitchFamily="34" charset="0"/>
              </a:defRPr>
            </a:lvl3pPr>
            <a:lvl4pPr marL="1600200" indent="-228600" defTabSz="762000" eaLnBrk="0" hangingPunct="0">
              <a:defRPr b="1">
                <a:solidFill>
                  <a:schemeClr val="tx1"/>
                </a:solidFill>
                <a:latin typeface="Arial" panose="020B0604020202020204" pitchFamily="34" charset="0"/>
              </a:defRPr>
            </a:lvl4pPr>
            <a:lvl5pPr marL="2057400" indent="-228600" defTabSz="762000" eaLnBrk="0" hangingPunct="0">
              <a:defRPr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b="1">
                <a:solidFill>
                  <a:schemeClr val="tx1"/>
                </a:solidFill>
                <a:latin typeface="Arial" panose="020B0604020202020204" pitchFamily="34" charset="0"/>
              </a:defRPr>
            </a:lvl9pPr>
          </a:lstStyle>
          <a:p>
            <a:pPr>
              <a:spcBef>
                <a:spcPct val="20000"/>
              </a:spcBef>
            </a:pPr>
            <a:r>
              <a:rPr lang="en-AU" altLang="en-FR" sz="923" b="0" dirty="0">
                <a:latin typeface="Comic Sans MS" panose="030F0902030302020204" pitchFamily="66" charset="0"/>
              </a:rPr>
              <a:t>ISFP</a:t>
            </a:r>
          </a:p>
          <a:p>
            <a:pPr>
              <a:spcBef>
                <a:spcPct val="20000"/>
              </a:spcBef>
            </a:pPr>
            <a:r>
              <a:rPr lang="en-AU" altLang="en-FR" sz="923" b="0" dirty="0">
                <a:latin typeface="Comic Sans MS" panose="030F0902030302020204" pitchFamily="66" charset="0"/>
              </a:rPr>
              <a:t>20 %</a:t>
            </a:r>
          </a:p>
        </p:txBody>
      </p:sp>
      <p:sp>
        <p:nvSpPr>
          <p:cNvPr id="4113" name="Rectangle 15">
            <a:extLst>
              <a:ext uri="{FF2B5EF4-FFF2-40B4-BE49-F238E27FC236}">
                <a16:creationId xmlns:a16="http://schemas.microsoft.com/office/drawing/2014/main" id="{7791969C-C7C1-5064-E1A0-A891BCF7F7EF}"/>
              </a:ext>
            </a:extLst>
          </p:cNvPr>
          <p:cNvSpPr>
            <a:spLocks noChangeArrowheads="1"/>
          </p:cNvSpPr>
          <p:nvPr/>
        </p:nvSpPr>
        <p:spPr bwMode="auto">
          <a:xfrm>
            <a:off x="1941635" y="4400551"/>
            <a:ext cx="804496" cy="398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spAutoFit/>
          </a:bodyPr>
          <a:lstStyle>
            <a:lvl1pPr defTabSz="762000" eaLnBrk="0" hangingPunct="0">
              <a:defRPr b="1">
                <a:solidFill>
                  <a:schemeClr val="tx1"/>
                </a:solidFill>
                <a:latin typeface="Arial" panose="020B0604020202020204" pitchFamily="34" charset="0"/>
              </a:defRPr>
            </a:lvl1pPr>
            <a:lvl2pPr marL="742950" indent="-285750" defTabSz="762000" eaLnBrk="0" hangingPunct="0">
              <a:defRPr b="1">
                <a:solidFill>
                  <a:schemeClr val="tx1"/>
                </a:solidFill>
                <a:latin typeface="Arial" panose="020B0604020202020204" pitchFamily="34" charset="0"/>
              </a:defRPr>
            </a:lvl2pPr>
            <a:lvl3pPr marL="1143000" indent="-228600" defTabSz="762000" eaLnBrk="0" hangingPunct="0">
              <a:defRPr b="1">
                <a:solidFill>
                  <a:schemeClr val="tx1"/>
                </a:solidFill>
                <a:latin typeface="Arial" panose="020B0604020202020204" pitchFamily="34" charset="0"/>
              </a:defRPr>
            </a:lvl3pPr>
            <a:lvl4pPr marL="1600200" indent="-228600" defTabSz="762000" eaLnBrk="0" hangingPunct="0">
              <a:defRPr b="1">
                <a:solidFill>
                  <a:schemeClr val="tx1"/>
                </a:solidFill>
                <a:latin typeface="Arial" panose="020B0604020202020204" pitchFamily="34" charset="0"/>
              </a:defRPr>
            </a:lvl4pPr>
            <a:lvl5pPr marL="2057400" indent="-228600" defTabSz="762000" eaLnBrk="0" hangingPunct="0">
              <a:defRPr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b="1">
                <a:solidFill>
                  <a:schemeClr val="tx1"/>
                </a:solidFill>
                <a:latin typeface="Arial" panose="020B0604020202020204" pitchFamily="34" charset="0"/>
              </a:defRPr>
            </a:lvl9pPr>
          </a:lstStyle>
          <a:p>
            <a:pPr>
              <a:spcBef>
                <a:spcPct val="20000"/>
              </a:spcBef>
            </a:pPr>
            <a:r>
              <a:rPr lang="en-AU" altLang="en-FR" sz="923" b="0" dirty="0">
                <a:latin typeface="Comic Sans MS" panose="030F0902030302020204" pitchFamily="66" charset="0"/>
              </a:rPr>
              <a:t>ISTP</a:t>
            </a:r>
          </a:p>
          <a:p>
            <a:pPr>
              <a:spcBef>
                <a:spcPct val="20000"/>
              </a:spcBef>
            </a:pPr>
            <a:r>
              <a:rPr lang="en-AU" altLang="en-FR" sz="923" b="0" dirty="0">
                <a:latin typeface="Comic Sans MS" panose="030F0902030302020204" pitchFamily="66" charset="0"/>
              </a:rPr>
              <a:t>30 %</a:t>
            </a:r>
          </a:p>
        </p:txBody>
      </p:sp>
      <p:sp>
        <p:nvSpPr>
          <p:cNvPr id="4114" name="Rectangle 16">
            <a:extLst>
              <a:ext uri="{FF2B5EF4-FFF2-40B4-BE49-F238E27FC236}">
                <a16:creationId xmlns:a16="http://schemas.microsoft.com/office/drawing/2014/main" id="{8F343415-F141-1661-67BF-FF105B1E6A97}"/>
              </a:ext>
            </a:extLst>
          </p:cNvPr>
          <p:cNvSpPr>
            <a:spLocks noChangeArrowheads="1"/>
          </p:cNvSpPr>
          <p:nvPr/>
        </p:nvSpPr>
        <p:spPr bwMode="auto">
          <a:xfrm>
            <a:off x="1941635" y="4825512"/>
            <a:ext cx="836734" cy="398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spAutoFit/>
          </a:bodyPr>
          <a:lstStyle>
            <a:lvl1pPr defTabSz="762000" eaLnBrk="0" hangingPunct="0">
              <a:defRPr b="1">
                <a:solidFill>
                  <a:schemeClr val="tx1"/>
                </a:solidFill>
                <a:latin typeface="Arial" panose="020B0604020202020204" pitchFamily="34" charset="0"/>
              </a:defRPr>
            </a:lvl1pPr>
            <a:lvl2pPr marL="742950" indent="-285750" defTabSz="762000" eaLnBrk="0" hangingPunct="0">
              <a:defRPr b="1">
                <a:solidFill>
                  <a:schemeClr val="tx1"/>
                </a:solidFill>
                <a:latin typeface="Arial" panose="020B0604020202020204" pitchFamily="34" charset="0"/>
              </a:defRPr>
            </a:lvl2pPr>
            <a:lvl3pPr marL="1143000" indent="-228600" defTabSz="762000" eaLnBrk="0" hangingPunct="0">
              <a:defRPr b="1">
                <a:solidFill>
                  <a:schemeClr val="tx1"/>
                </a:solidFill>
                <a:latin typeface="Arial" panose="020B0604020202020204" pitchFamily="34" charset="0"/>
              </a:defRPr>
            </a:lvl3pPr>
            <a:lvl4pPr marL="1600200" indent="-228600" defTabSz="762000" eaLnBrk="0" hangingPunct="0">
              <a:defRPr b="1">
                <a:solidFill>
                  <a:schemeClr val="tx1"/>
                </a:solidFill>
                <a:latin typeface="Arial" panose="020B0604020202020204" pitchFamily="34" charset="0"/>
              </a:defRPr>
            </a:lvl4pPr>
            <a:lvl5pPr marL="2057400" indent="-228600" defTabSz="762000" eaLnBrk="0" hangingPunct="0">
              <a:defRPr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b="1">
                <a:solidFill>
                  <a:schemeClr val="tx1"/>
                </a:solidFill>
                <a:latin typeface="Arial" panose="020B0604020202020204" pitchFamily="34" charset="0"/>
              </a:defRPr>
            </a:lvl9pPr>
          </a:lstStyle>
          <a:p>
            <a:pPr>
              <a:spcBef>
                <a:spcPct val="20000"/>
              </a:spcBef>
            </a:pPr>
            <a:r>
              <a:rPr lang="en-AU" altLang="en-FR" sz="923" b="0" dirty="0">
                <a:latin typeface="Comic Sans MS" panose="030F0902030302020204" pitchFamily="66" charset="0"/>
              </a:rPr>
              <a:t>ESTP</a:t>
            </a:r>
          </a:p>
          <a:p>
            <a:pPr>
              <a:spcBef>
                <a:spcPct val="20000"/>
              </a:spcBef>
            </a:pPr>
            <a:r>
              <a:rPr lang="en-AU" altLang="en-FR" sz="923" b="0" dirty="0">
                <a:latin typeface="Comic Sans MS" panose="030F0902030302020204" pitchFamily="66" charset="0"/>
              </a:rPr>
              <a:t>40 %</a:t>
            </a:r>
          </a:p>
        </p:txBody>
      </p:sp>
      <p:sp>
        <p:nvSpPr>
          <p:cNvPr id="4115" name="Rectangle 17">
            <a:extLst>
              <a:ext uri="{FF2B5EF4-FFF2-40B4-BE49-F238E27FC236}">
                <a16:creationId xmlns:a16="http://schemas.microsoft.com/office/drawing/2014/main" id="{F8FF61E4-6435-B6DC-A0BB-D65F67DD3280}"/>
              </a:ext>
            </a:extLst>
          </p:cNvPr>
          <p:cNvSpPr>
            <a:spLocks noChangeArrowheads="1"/>
          </p:cNvSpPr>
          <p:nvPr/>
        </p:nvSpPr>
        <p:spPr bwMode="auto">
          <a:xfrm>
            <a:off x="2746131" y="4825512"/>
            <a:ext cx="917331" cy="398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spAutoFit/>
          </a:bodyPr>
          <a:lstStyle>
            <a:lvl1pPr defTabSz="762000" eaLnBrk="0" hangingPunct="0">
              <a:defRPr b="1">
                <a:solidFill>
                  <a:schemeClr val="tx1"/>
                </a:solidFill>
                <a:latin typeface="Arial" panose="020B0604020202020204" pitchFamily="34" charset="0"/>
              </a:defRPr>
            </a:lvl1pPr>
            <a:lvl2pPr marL="742950" indent="-285750" defTabSz="762000" eaLnBrk="0" hangingPunct="0">
              <a:defRPr b="1">
                <a:solidFill>
                  <a:schemeClr val="tx1"/>
                </a:solidFill>
                <a:latin typeface="Arial" panose="020B0604020202020204" pitchFamily="34" charset="0"/>
              </a:defRPr>
            </a:lvl2pPr>
            <a:lvl3pPr marL="1143000" indent="-228600" defTabSz="762000" eaLnBrk="0" hangingPunct="0">
              <a:defRPr b="1">
                <a:solidFill>
                  <a:schemeClr val="tx1"/>
                </a:solidFill>
                <a:latin typeface="Arial" panose="020B0604020202020204" pitchFamily="34" charset="0"/>
              </a:defRPr>
            </a:lvl3pPr>
            <a:lvl4pPr marL="1600200" indent="-228600" defTabSz="762000" eaLnBrk="0" hangingPunct="0">
              <a:defRPr b="1">
                <a:solidFill>
                  <a:schemeClr val="tx1"/>
                </a:solidFill>
                <a:latin typeface="Arial" panose="020B0604020202020204" pitchFamily="34" charset="0"/>
              </a:defRPr>
            </a:lvl4pPr>
            <a:lvl5pPr marL="2057400" indent="-228600" defTabSz="762000" eaLnBrk="0" hangingPunct="0">
              <a:defRPr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b="1">
                <a:solidFill>
                  <a:schemeClr val="tx1"/>
                </a:solidFill>
                <a:latin typeface="Arial" panose="020B0604020202020204" pitchFamily="34" charset="0"/>
              </a:defRPr>
            </a:lvl9pPr>
          </a:lstStyle>
          <a:p>
            <a:pPr>
              <a:spcBef>
                <a:spcPct val="20000"/>
              </a:spcBef>
            </a:pPr>
            <a:r>
              <a:rPr lang="en-AU" altLang="en-FR" sz="923" b="0" dirty="0">
                <a:latin typeface="Comic Sans MS" panose="030F0902030302020204" pitchFamily="66" charset="0"/>
              </a:rPr>
              <a:t>ESFP</a:t>
            </a:r>
          </a:p>
          <a:p>
            <a:pPr>
              <a:spcBef>
                <a:spcPct val="20000"/>
              </a:spcBef>
            </a:pPr>
            <a:r>
              <a:rPr lang="en-AU" altLang="en-FR" sz="923" b="0" dirty="0">
                <a:latin typeface="Comic Sans MS" panose="030F0902030302020204" pitchFamily="66" charset="0"/>
              </a:rPr>
              <a:t>30 %</a:t>
            </a:r>
          </a:p>
        </p:txBody>
      </p:sp>
      <p:sp>
        <p:nvSpPr>
          <p:cNvPr id="4116" name="Rectangle 18">
            <a:extLst>
              <a:ext uri="{FF2B5EF4-FFF2-40B4-BE49-F238E27FC236}">
                <a16:creationId xmlns:a16="http://schemas.microsoft.com/office/drawing/2014/main" id="{216E29A0-E48F-199F-059B-2EA3499CD3C5}"/>
              </a:ext>
            </a:extLst>
          </p:cNvPr>
          <p:cNvSpPr>
            <a:spLocks noChangeArrowheads="1"/>
          </p:cNvSpPr>
          <p:nvPr/>
        </p:nvSpPr>
        <p:spPr bwMode="auto">
          <a:xfrm>
            <a:off x="2794489" y="5234354"/>
            <a:ext cx="851388" cy="398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spAutoFit/>
          </a:bodyPr>
          <a:lstStyle>
            <a:lvl1pPr defTabSz="762000" eaLnBrk="0" hangingPunct="0">
              <a:defRPr b="1">
                <a:solidFill>
                  <a:schemeClr val="tx1"/>
                </a:solidFill>
                <a:latin typeface="Arial" panose="020B0604020202020204" pitchFamily="34" charset="0"/>
              </a:defRPr>
            </a:lvl1pPr>
            <a:lvl2pPr marL="742950" indent="-285750" defTabSz="762000" eaLnBrk="0" hangingPunct="0">
              <a:defRPr b="1">
                <a:solidFill>
                  <a:schemeClr val="tx1"/>
                </a:solidFill>
                <a:latin typeface="Arial" panose="020B0604020202020204" pitchFamily="34" charset="0"/>
              </a:defRPr>
            </a:lvl2pPr>
            <a:lvl3pPr marL="1143000" indent="-228600" defTabSz="762000" eaLnBrk="0" hangingPunct="0">
              <a:defRPr b="1">
                <a:solidFill>
                  <a:schemeClr val="tx1"/>
                </a:solidFill>
                <a:latin typeface="Arial" panose="020B0604020202020204" pitchFamily="34" charset="0"/>
              </a:defRPr>
            </a:lvl3pPr>
            <a:lvl4pPr marL="1600200" indent="-228600" defTabSz="762000" eaLnBrk="0" hangingPunct="0">
              <a:defRPr b="1">
                <a:solidFill>
                  <a:schemeClr val="tx1"/>
                </a:solidFill>
                <a:latin typeface="Arial" panose="020B0604020202020204" pitchFamily="34" charset="0"/>
              </a:defRPr>
            </a:lvl4pPr>
            <a:lvl5pPr marL="2057400" indent="-228600" defTabSz="762000" eaLnBrk="0" hangingPunct="0">
              <a:defRPr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b="1">
                <a:solidFill>
                  <a:schemeClr val="tx1"/>
                </a:solidFill>
                <a:latin typeface="Arial" panose="020B0604020202020204" pitchFamily="34" charset="0"/>
              </a:defRPr>
            </a:lvl9pPr>
          </a:lstStyle>
          <a:p>
            <a:pPr>
              <a:spcBef>
                <a:spcPct val="20000"/>
              </a:spcBef>
            </a:pPr>
            <a:r>
              <a:rPr lang="en-AU" altLang="en-FR" sz="923" b="0" dirty="0">
                <a:latin typeface="Comic Sans MS" panose="030F0902030302020204" pitchFamily="66" charset="0"/>
              </a:rPr>
              <a:t>ESFJ</a:t>
            </a:r>
          </a:p>
          <a:p>
            <a:pPr>
              <a:spcBef>
                <a:spcPct val="20000"/>
              </a:spcBef>
            </a:pPr>
            <a:r>
              <a:rPr lang="en-AU" altLang="en-FR" sz="923" b="0" dirty="0">
                <a:latin typeface="Comic Sans MS" panose="030F0902030302020204" pitchFamily="66" charset="0"/>
              </a:rPr>
              <a:t>25 %</a:t>
            </a:r>
          </a:p>
        </p:txBody>
      </p:sp>
      <p:sp>
        <p:nvSpPr>
          <p:cNvPr id="4117" name="Rectangle 19">
            <a:extLst>
              <a:ext uri="{FF2B5EF4-FFF2-40B4-BE49-F238E27FC236}">
                <a16:creationId xmlns:a16="http://schemas.microsoft.com/office/drawing/2014/main" id="{45EACF68-B3B1-23A5-7118-5CC8991BE0F2}"/>
              </a:ext>
            </a:extLst>
          </p:cNvPr>
          <p:cNvSpPr>
            <a:spLocks noChangeArrowheads="1"/>
          </p:cNvSpPr>
          <p:nvPr/>
        </p:nvSpPr>
        <p:spPr bwMode="auto">
          <a:xfrm>
            <a:off x="1937239" y="5224097"/>
            <a:ext cx="841131" cy="398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spAutoFit/>
          </a:bodyPr>
          <a:lstStyle>
            <a:lvl1pPr defTabSz="762000" eaLnBrk="0" hangingPunct="0">
              <a:defRPr b="1">
                <a:solidFill>
                  <a:schemeClr val="tx1"/>
                </a:solidFill>
                <a:latin typeface="Arial" panose="020B0604020202020204" pitchFamily="34" charset="0"/>
              </a:defRPr>
            </a:lvl1pPr>
            <a:lvl2pPr marL="742950" indent="-285750" defTabSz="762000" eaLnBrk="0" hangingPunct="0">
              <a:defRPr b="1">
                <a:solidFill>
                  <a:schemeClr val="tx1"/>
                </a:solidFill>
                <a:latin typeface="Arial" panose="020B0604020202020204" pitchFamily="34" charset="0"/>
              </a:defRPr>
            </a:lvl2pPr>
            <a:lvl3pPr marL="1143000" indent="-228600" defTabSz="762000" eaLnBrk="0" hangingPunct="0">
              <a:defRPr b="1">
                <a:solidFill>
                  <a:schemeClr val="tx1"/>
                </a:solidFill>
                <a:latin typeface="Arial" panose="020B0604020202020204" pitchFamily="34" charset="0"/>
              </a:defRPr>
            </a:lvl3pPr>
            <a:lvl4pPr marL="1600200" indent="-228600" defTabSz="762000" eaLnBrk="0" hangingPunct="0">
              <a:defRPr b="1">
                <a:solidFill>
                  <a:schemeClr val="tx1"/>
                </a:solidFill>
                <a:latin typeface="Arial" panose="020B0604020202020204" pitchFamily="34" charset="0"/>
              </a:defRPr>
            </a:lvl4pPr>
            <a:lvl5pPr marL="2057400" indent="-228600" defTabSz="762000" eaLnBrk="0" hangingPunct="0">
              <a:defRPr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b="1">
                <a:solidFill>
                  <a:schemeClr val="tx1"/>
                </a:solidFill>
                <a:latin typeface="Arial" panose="020B0604020202020204" pitchFamily="34" charset="0"/>
              </a:defRPr>
            </a:lvl9pPr>
          </a:lstStyle>
          <a:p>
            <a:pPr>
              <a:spcBef>
                <a:spcPct val="20000"/>
              </a:spcBef>
            </a:pPr>
            <a:r>
              <a:rPr lang="en-AU" altLang="en-FR" sz="923" b="0" dirty="0">
                <a:latin typeface="Comic Sans MS" panose="030F0902030302020204" pitchFamily="66" charset="0"/>
              </a:rPr>
              <a:t>ESTJ</a:t>
            </a:r>
          </a:p>
          <a:p>
            <a:pPr>
              <a:spcBef>
                <a:spcPct val="20000"/>
              </a:spcBef>
            </a:pPr>
            <a:r>
              <a:rPr lang="en-AU" altLang="en-FR" sz="923" b="0" dirty="0">
                <a:latin typeface="Comic Sans MS" panose="030F0902030302020204" pitchFamily="66" charset="0"/>
              </a:rPr>
              <a:t>25 %</a:t>
            </a:r>
          </a:p>
        </p:txBody>
      </p:sp>
      <p:sp>
        <p:nvSpPr>
          <p:cNvPr id="4118" name="Rectangle 20">
            <a:extLst>
              <a:ext uri="{FF2B5EF4-FFF2-40B4-BE49-F238E27FC236}">
                <a16:creationId xmlns:a16="http://schemas.microsoft.com/office/drawing/2014/main" id="{9D12916E-9C1B-EDD3-EF6C-E22E53E830DC}"/>
              </a:ext>
            </a:extLst>
          </p:cNvPr>
          <p:cNvSpPr>
            <a:spLocks noChangeArrowheads="1"/>
          </p:cNvSpPr>
          <p:nvPr/>
        </p:nvSpPr>
        <p:spPr bwMode="auto">
          <a:xfrm>
            <a:off x="3730869" y="5224097"/>
            <a:ext cx="914400" cy="398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spAutoFit/>
          </a:bodyPr>
          <a:lstStyle>
            <a:lvl1pPr defTabSz="762000" eaLnBrk="0" hangingPunct="0">
              <a:defRPr b="1">
                <a:solidFill>
                  <a:schemeClr val="tx1"/>
                </a:solidFill>
                <a:latin typeface="Arial" panose="020B0604020202020204" pitchFamily="34" charset="0"/>
              </a:defRPr>
            </a:lvl1pPr>
            <a:lvl2pPr marL="742950" indent="-285750" defTabSz="762000" eaLnBrk="0" hangingPunct="0">
              <a:defRPr b="1">
                <a:solidFill>
                  <a:schemeClr val="tx1"/>
                </a:solidFill>
                <a:latin typeface="Arial" panose="020B0604020202020204" pitchFamily="34" charset="0"/>
              </a:defRPr>
            </a:lvl2pPr>
            <a:lvl3pPr marL="1143000" indent="-228600" defTabSz="762000" eaLnBrk="0" hangingPunct="0">
              <a:defRPr b="1">
                <a:solidFill>
                  <a:schemeClr val="tx1"/>
                </a:solidFill>
                <a:latin typeface="Arial" panose="020B0604020202020204" pitchFamily="34" charset="0"/>
              </a:defRPr>
            </a:lvl3pPr>
            <a:lvl4pPr marL="1600200" indent="-228600" defTabSz="762000" eaLnBrk="0" hangingPunct="0">
              <a:defRPr b="1">
                <a:solidFill>
                  <a:schemeClr val="tx1"/>
                </a:solidFill>
                <a:latin typeface="Arial" panose="020B0604020202020204" pitchFamily="34" charset="0"/>
              </a:defRPr>
            </a:lvl4pPr>
            <a:lvl5pPr marL="2057400" indent="-228600" defTabSz="762000" eaLnBrk="0" hangingPunct="0">
              <a:defRPr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b="1">
                <a:solidFill>
                  <a:schemeClr val="tx1"/>
                </a:solidFill>
                <a:latin typeface="Arial" panose="020B0604020202020204" pitchFamily="34" charset="0"/>
              </a:defRPr>
            </a:lvl9pPr>
          </a:lstStyle>
          <a:p>
            <a:pPr>
              <a:spcBef>
                <a:spcPct val="20000"/>
              </a:spcBef>
            </a:pPr>
            <a:r>
              <a:rPr lang="en-AU" altLang="en-FR" sz="923" b="0" dirty="0">
                <a:latin typeface="Comic Sans MS" panose="030F0902030302020204" pitchFamily="66" charset="0"/>
              </a:rPr>
              <a:t>ENFJ</a:t>
            </a:r>
          </a:p>
          <a:p>
            <a:pPr>
              <a:spcBef>
                <a:spcPct val="20000"/>
              </a:spcBef>
            </a:pPr>
            <a:r>
              <a:rPr lang="en-AU" altLang="en-FR" sz="923" b="0" dirty="0">
                <a:latin typeface="Comic Sans MS" panose="030F0902030302020204" pitchFamily="66" charset="0"/>
              </a:rPr>
              <a:t>65 %</a:t>
            </a:r>
          </a:p>
        </p:txBody>
      </p:sp>
      <p:sp>
        <p:nvSpPr>
          <p:cNvPr id="4119" name="Rectangle 21">
            <a:extLst>
              <a:ext uri="{FF2B5EF4-FFF2-40B4-BE49-F238E27FC236}">
                <a16:creationId xmlns:a16="http://schemas.microsoft.com/office/drawing/2014/main" id="{3F4DA61D-85E9-3F1B-95AC-875404095AC4}"/>
              </a:ext>
            </a:extLst>
          </p:cNvPr>
          <p:cNvSpPr>
            <a:spLocks noChangeArrowheads="1"/>
          </p:cNvSpPr>
          <p:nvPr/>
        </p:nvSpPr>
        <p:spPr bwMode="auto">
          <a:xfrm>
            <a:off x="4611566" y="5225562"/>
            <a:ext cx="804496" cy="398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spAutoFit/>
          </a:bodyPr>
          <a:lstStyle>
            <a:lvl1pPr defTabSz="762000" eaLnBrk="0" hangingPunct="0">
              <a:defRPr b="1">
                <a:solidFill>
                  <a:schemeClr val="tx1"/>
                </a:solidFill>
                <a:latin typeface="Arial" panose="020B0604020202020204" pitchFamily="34" charset="0"/>
              </a:defRPr>
            </a:lvl1pPr>
            <a:lvl2pPr marL="742950" indent="-285750" defTabSz="762000" eaLnBrk="0" hangingPunct="0">
              <a:defRPr b="1">
                <a:solidFill>
                  <a:schemeClr val="tx1"/>
                </a:solidFill>
                <a:latin typeface="Arial" panose="020B0604020202020204" pitchFamily="34" charset="0"/>
              </a:defRPr>
            </a:lvl2pPr>
            <a:lvl3pPr marL="1143000" indent="-228600" defTabSz="762000" eaLnBrk="0" hangingPunct="0">
              <a:defRPr b="1">
                <a:solidFill>
                  <a:schemeClr val="tx1"/>
                </a:solidFill>
                <a:latin typeface="Arial" panose="020B0604020202020204" pitchFamily="34" charset="0"/>
              </a:defRPr>
            </a:lvl3pPr>
            <a:lvl4pPr marL="1600200" indent="-228600" defTabSz="762000" eaLnBrk="0" hangingPunct="0">
              <a:defRPr b="1">
                <a:solidFill>
                  <a:schemeClr val="tx1"/>
                </a:solidFill>
                <a:latin typeface="Arial" panose="020B0604020202020204" pitchFamily="34" charset="0"/>
              </a:defRPr>
            </a:lvl4pPr>
            <a:lvl5pPr marL="2057400" indent="-228600" defTabSz="762000" eaLnBrk="0" hangingPunct="0">
              <a:defRPr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b="1">
                <a:solidFill>
                  <a:schemeClr val="tx1"/>
                </a:solidFill>
                <a:latin typeface="Arial" panose="020B0604020202020204" pitchFamily="34" charset="0"/>
              </a:defRPr>
            </a:lvl9pPr>
          </a:lstStyle>
          <a:p>
            <a:pPr>
              <a:spcBef>
                <a:spcPct val="20000"/>
              </a:spcBef>
            </a:pPr>
            <a:r>
              <a:rPr lang="en-AU" altLang="en-FR" sz="923" b="0" dirty="0">
                <a:latin typeface="Comic Sans MS" panose="030F0902030302020204" pitchFamily="66" charset="0"/>
              </a:rPr>
              <a:t>ENTJ</a:t>
            </a:r>
          </a:p>
          <a:p>
            <a:pPr>
              <a:spcBef>
                <a:spcPct val="20000"/>
              </a:spcBef>
            </a:pPr>
            <a:r>
              <a:rPr lang="en-AU" altLang="en-FR" sz="923" b="0" dirty="0">
                <a:latin typeface="Comic Sans MS" panose="030F0902030302020204" pitchFamily="66" charset="0"/>
              </a:rPr>
              <a:t>30 %</a:t>
            </a:r>
          </a:p>
        </p:txBody>
      </p:sp>
      <p:sp>
        <p:nvSpPr>
          <p:cNvPr id="4120" name="Rectangle 22">
            <a:extLst>
              <a:ext uri="{FF2B5EF4-FFF2-40B4-BE49-F238E27FC236}">
                <a16:creationId xmlns:a16="http://schemas.microsoft.com/office/drawing/2014/main" id="{BEA7DCF5-AA32-BD1A-6EDA-BC15044A5BF9}"/>
              </a:ext>
            </a:extLst>
          </p:cNvPr>
          <p:cNvSpPr>
            <a:spLocks noChangeArrowheads="1"/>
          </p:cNvSpPr>
          <p:nvPr/>
        </p:nvSpPr>
        <p:spPr bwMode="auto">
          <a:xfrm>
            <a:off x="4629151" y="4825512"/>
            <a:ext cx="851388" cy="398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spAutoFit/>
          </a:bodyPr>
          <a:lstStyle>
            <a:lvl1pPr defTabSz="762000" eaLnBrk="0" hangingPunct="0">
              <a:defRPr b="1">
                <a:solidFill>
                  <a:schemeClr val="tx1"/>
                </a:solidFill>
                <a:latin typeface="Arial" panose="020B0604020202020204" pitchFamily="34" charset="0"/>
              </a:defRPr>
            </a:lvl1pPr>
            <a:lvl2pPr marL="742950" indent="-285750" defTabSz="762000" eaLnBrk="0" hangingPunct="0">
              <a:defRPr b="1">
                <a:solidFill>
                  <a:schemeClr val="tx1"/>
                </a:solidFill>
                <a:latin typeface="Arial" panose="020B0604020202020204" pitchFamily="34" charset="0"/>
              </a:defRPr>
            </a:lvl2pPr>
            <a:lvl3pPr marL="1143000" indent="-228600" defTabSz="762000" eaLnBrk="0" hangingPunct="0">
              <a:defRPr b="1">
                <a:solidFill>
                  <a:schemeClr val="tx1"/>
                </a:solidFill>
                <a:latin typeface="Arial" panose="020B0604020202020204" pitchFamily="34" charset="0"/>
              </a:defRPr>
            </a:lvl3pPr>
            <a:lvl4pPr marL="1600200" indent="-228600" defTabSz="762000" eaLnBrk="0" hangingPunct="0">
              <a:defRPr b="1">
                <a:solidFill>
                  <a:schemeClr val="tx1"/>
                </a:solidFill>
                <a:latin typeface="Arial" panose="020B0604020202020204" pitchFamily="34" charset="0"/>
              </a:defRPr>
            </a:lvl4pPr>
            <a:lvl5pPr marL="2057400" indent="-228600" defTabSz="762000" eaLnBrk="0" hangingPunct="0">
              <a:defRPr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b="1">
                <a:solidFill>
                  <a:schemeClr val="tx1"/>
                </a:solidFill>
                <a:latin typeface="Arial" panose="020B0604020202020204" pitchFamily="34" charset="0"/>
              </a:defRPr>
            </a:lvl9pPr>
          </a:lstStyle>
          <a:p>
            <a:pPr>
              <a:spcBef>
                <a:spcPct val="20000"/>
              </a:spcBef>
            </a:pPr>
            <a:r>
              <a:rPr lang="en-AU" altLang="en-FR" sz="923" b="0" dirty="0">
                <a:latin typeface="Comic Sans MS" panose="030F0902030302020204" pitchFamily="66" charset="0"/>
              </a:rPr>
              <a:t>ENTP</a:t>
            </a:r>
          </a:p>
          <a:p>
            <a:pPr>
              <a:spcBef>
                <a:spcPct val="20000"/>
              </a:spcBef>
            </a:pPr>
            <a:r>
              <a:rPr lang="en-AU" altLang="en-FR" sz="923" b="0" dirty="0">
                <a:latin typeface="Comic Sans MS" panose="030F0902030302020204" pitchFamily="66" charset="0"/>
              </a:rPr>
              <a:t>70%</a:t>
            </a:r>
          </a:p>
        </p:txBody>
      </p:sp>
      <p:sp>
        <p:nvSpPr>
          <p:cNvPr id="4121" name="Rectangle 23">
            <a:extLst>
              <a:ext uri="{FF2B5EF4-FFF2-40B4-BE49-F238E27FC236}">
                <a16:creationId xmlns:a16="http://schemas.microsoft.com/office/drawing/2014/main" id="{593D0D9D-879E-D639-A0C0-845E8555B3BF}"/>
              </a:ext>
            </a:extLst>
          </p:cNvPr>
          <p:cNvSpPr>
            <a:spLocks noChangeArrowheads="1"/>
          </p:cNvSpPr>
          <p:nvPr/>
        </p:nvSpPr>
        <p:spPr bwMode="auto">
          <a:xfrm>
            <a:off x="3713285" y="3985847"/>
            <a:ext cx="851389" cy="398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spAutoFit/>
          </a:bodyPr>
          <a:lstStyle>
            <a:lvl1pPr defTabSz="762000" eaLnBrk="0" hangingPunct="0">
              <a:defRPr b="1">
                <a:solidFill>
                  <a:schemeClr val="tx1"/>
                </a:solidFill>
                <a:latin typeface="Arial" panose="020B0604020202020204" pitchFamily="34" charset="0"/>
              </a:defRPr>
            </a:lvl1pPr>
            <a:lvl2pPr marL="742950" indent="-285750" defTabSz="762000" eaLnBrk="0" hangingPunct="0">
              <a:defRPr b="1">
                <a:solidFill>
                  <a:schemeClr val="tx1"/>
                </a:solidFill>
                <a:latin typeface="Arial" panose="020B0604020202020204" pitchFamily="34" charset="0"/>
              </a:defRPr>
            </a:lvl2pPr>
            <a:lvl3pPr marL="1143000" indent="-228600" defTabSz="762000" eaLnBrk="0" hangingPunct="0">
              <a:defRPr b="1">
                <a:solidFill>
                  <a:schemeClr val="tx1"/>
                </a:solidFill>
                <a:latin typeface="Arial" panose="020B0604020202020204" pitchFamily="34" charset="0"/>
              </a:defRPr>
            </a:lvl3pPr>
            <a:lvl4pPr marL="1600200" indent="-228600" defTabSz="762000" eaLnBrk="0" hangingPunct="0">
              <a:defRPr b="1">
                <a:solidFill>
                  <a:schemeClr val="tx1"/>
                </a:solidFill>
                <a:latin typeface="Arial" panose="020B0604020202020204" pitchFamily="34" charset="0"/>
              </a:defRPr>
            </a:lvl4pPr>
            <a:lvl5pPr marL="2057400" indent="-228600" defTabSz="762000" eaLnBrk="0" hangingPunct="0">
              <a:defRPr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b="1">
                <a:solidFill>
                  <a:schemeClr val="tx1"/>
                </a:solidFill>
                <a:latin typeface="Arial" panose="020B0604020202020204" pitchFamily="34" charset="0"/>
              </a:defRPr>
            </a:lvl9pPr>
          </a:lstStyle>
          <a:p>
            <a:pPr>
              <a:spcBef>
                <a:spcPct val="20000"/>
              </a:spcBef>
            </a:pPr>
            <a:r>
              <a:rPr lang="en-AU" altLang="en-FR" sz="923" b="0" dirty="0">
                <a:latin typeface="Comic Sans MS" panose="030F0902030302020204" pitchFamily="66" charset="0"/>
              </a:rPr>
              <a:t>INFJ</a:t>
            </a:r>
          </a:p>
          <a:p>
            <a:pPr>
              <a:spcBef>
                <a:spcPct val="20000"/>
              </a:spcBef>
            </a:pPr>
            <a:r>
              <a:rPr lang="en-AU" altLang="en-FR" sz="923" b="0" dirty="0">
                <a:latin typeface="Comic Sans MS" panose="030F0902030302020204" pitchFamily="66" charset="0"/>
              </a:rPr>
              <a:t>50 %</a:t>
            </a:r>
          </a:p>
        </p:txBody>
      </p:sp>
      <p:sp>
        <p:nvSpPr>
          <p:cNvPr id="4122" name="Rectangle 24">
            <a:extLst>
              <a:ext uri="{FF2B5EF4-FFF2-40B4-BE49-F238E27FC236}">
                <a16:creationId xmlns:a16="http://schemas.microsoft.com/office/drawing/2014/main" id="{B8AD8D11-4114-56F6-960D-FBDE2572B55E}"/>
              </a:ext>
            </a:extLst>
          </p:cNvPr>
          <p:cNvSpPr>
            <a:spLocks noChangeArrowheads="1"/>
          </p:cNvSpPr>
          <p:nvPr/>
        </p:nvSpPr>
        <p:spPr bwMode="auto">
          <a:xfrm>
            <a:off x="3713285" y="4400551"/>
            <a:ext cx="713643" cy="398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spAutoFit/>
          </a:bodyPr>
          <a:lstStyle>
            <a:lvl1pPr defTabSz="762000" eaLnBrk="0" hangingPunct="0">
              <a:defRPr b="1">
                <a:solidFill>
                  <a:schemeClr val="tx1"/>
                </a:solidFill>
                <a:latin typeface="Arial" panose="020B0604020202020204" pitchFamily="34" charset="0"/>
              </a:defRPr>
            </a:lvl1pPr>
            <a:lvl2pPr marL="742950" indent="-285750" defTabSz="762000" eaLnBrk="0" hangingPunct="0">
              <a:defRPr b="1">
                <a:solidFill>
                  <a:schemeClr val="tx1"/>
                </a:solidFill>
                <a:latin typeface="Arial" panose="020B0604020202020204" pitchFamily="34" charset="0"/>
              </a:defRPr>
            </a:lvl2pPr>
            <a:lvl3pPr marL="1143000" indent="-228600" defTabSz="762000" eaLnBrk="0" hangingPunct="0">
              <a:defRPr b="1">
                <a:solidFill>
                  <a:schemeClr val="tx1"/>
                </a:solidFill>
                <a:latin typeface="Arial" panose="020B0604020202020204" pitchFamily="34" charset="0"/>
              </a:defRPr>
            </a:lvl3pPr>
            <a:lvl4pPr marL="1600200" indent="-228600" defTabSz="762000" eaLnBrk="0" hangingPunct="0">
              <a:defRPr b="1">
                <a:solidFill>
                  <a:schemeClr val="tx1"/>
                </a:solidFill>
                <a:latin typeface="Arial" panose="020B0604020202020204" pitchFamily="34" charset="0"/>
              </a:defRPr>
            </a:lvl4pPr>
            <a:lvl5pPr marL="2057400" indent="-228600" defTabSz="762000" eaLnBrk="0" hangingPunct="0">
              <a:defRPr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b="1">
                <a:solidFill>
                  <a:schemeClr val="tx1"/>
                </a:solidFill>
                <a:latin typeface="Arial" panose="020B0604020202020204" pitchFamily="34" charset="0"/>
              </a:defRPr>
            </a:lvl9pPr>
          </a:lstStyle>
          <a:p>
            <a:pPr>
              <a:spcBef>
                <a:spcPct val="20000"/>
              </a:spcBef>
            </a:pPr>
            <a:r>
              <a:rPr lang="en-AU" altLang="en-FR" sz="923" b="0" dirty="0">
                <a:latin typeface="Comic Sans MS" panose="030F0902030302020204" pitchFamily="66" charset="0"/>
              </a:rPr>
              <a:t>INFP</a:t>
            </a:r>
          </a:p>
          <a:p>
            <a:pPr>
              <a:spcBef>
                <a:spcPct val="20000"/>
              </a:spcBef>
            </a:pPr>
            <a:r>
              <a:rPr lang="en-AU" altLang="en-FR" sz="923" b="0" dirty="0">
                <a:latin typeface="Comic Sans MS" panose="030F0902030302020204" pitchFamily="66" charset="0"/>
              </a:rPr>
              <a:t>85 %</a:t>
            </a:r>
          </a:p>
        </p:txBody>
      </p:sp>
      <p:sp>
        <p:nvSpPr>
          <p:cNvPr id="4123" name="Rectangle 25">
            <a:extLst>
              <a:ext uri="{FF2B5EF4-FFF2-40B4-BE49-F238E27FC236}">
                <a16:creationId xmlns:a16="http://schemas.microsoft.com/office/drawing/2014/main" id="{9A9A0E29-3F59-97C4-091E-F7F77E2641F9}"/>
              </a:ext>
            </a:extLst>
          </p:cNvPr>
          <p:cNvSpPr>
            <a:spLocks noChangeArrowheads="1"/>
          </p:cNvSpPr>
          <p:nvPr/>
        </p:nvSpPr>
        <p:spPr bwMode="auto">
          <a:xfrm>
            <a:off x="4645270" y="3991708"/>
            <a:ext cx="899746" cy="398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spAutoFit/>
          </a:bodyPr>
          <a:lstStyle>
            <a:lvl1pPr defTabSz="762000" eaLnBrk="0" hangingPunct="0">
              <a:defRPr b="1">
                <a:solidFill>
                  <a:schemeClr val="tx1"/>
                </a:solidFill>
                <a:latin typeface="Arial" panose="020B0604020202020204" pitchFamily="34" charset="0"/>
              </a:defRPr>
            </a:lvl1pPr>
            <a:lvl2pPr marL="742950" indent="-285750" defTabSz="762000" eaLnBrk="0" hangingPunct="0">
              <a:defRPr b="1">
                <a:solidFill>
                  <a:schemeClr val="tx1"/>
                </a:solidFill>
                <a:latin typeface="Arial" panose="020B0604020202020204" pitchFamily="34" charset="0"/>
              </a:defRPr>
            </a:lvl2pPr>
            <a:lvl3pPr marL="1143000" indent="-228600" defTabSz="762000" eaLnBrk="0" hangingPunct="0">
              <a:defRPr b="1">
                <a:solidFill>
                  <a:schemeClr val="tx1"/>
                </a:solidFill>
                <a:latin typeface="Arial" panose="020B0604020202020204" pitchFamily="34" charset="0"/>
              </a:defRPr>
            </a:lvl3pPr>
            <a:lvl4pPr marL="1600200" indent="-228600" defTabSz="762000" eaLnBrk="0" hangingPunct="0">
              <a:defRPr b="1">
                <a:solidFill>
                  <a:schemeClr val="tx1"/>
                </a:solidFill>
                <a:latin typeface="Arial" panose="020B0604020202020204" pitchFamily="34" charset="0"/>
              </a:defRPr>
            </a:lvl4pPr>
            <a:lvl5pPr marL="2057400" indent="-228600" defTabSz="762000" eaLnBrk="0" hangingPunct="0">
              <a:defRPr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b="1">
                <a:solidFill>
                  <a:schemeClr val="tx1"/>
                </a:solidFill>
                <a:latin typeface="Arial" panose="020B0604020202020204" pitchFamily="34" charset="0"/>
              </a:defRPr>
            </a:lvl9pPr>
          </a:lstStyle>
          <a:p>
            <a:pPr>
              <a:spcBef>
                <a:spcPct val="20000"/>
              </a:spcBef>
            </a:pPr>
            <a:r>
              <a:rPr lang="en-AU" altLang="en-FR" sz="923" b="0" dirty="0">
                <a:latin typeface="Comic Sans MS" panose="030F0902030302020204" pitchFamily="66" charset="0"/>
              </a:rPr>
              <a:t>INTJ</a:t>
            </a:r>
          </a:p>
          <a:p>
            <a:pPr>
              <a:spcBef>
                <a:spcPct val="20000"/>
              </a:spcBef>
            </a:pPr>
            <a:r>
              <a:rPr lang="en-AU" altLang="en-FR" sz="923" b="0" dirty="0">
                <a:latin typeface="Comic Sans MS" panose="030F0902030302020204" pitchFamily="66" charset="0"/>
              </a:rPr>
              <a:t>20 %</a:t>
            </a:r>
          </a:p>
        </p:txBody>
      </p:sp>
      <p:sp>
        <p:nvSpPr>
          <p:cNvPr id="4124" name="Rectangle 26">
            <a:extLst>
              <a:ext uri="{FF2B5EF4-FFF2-40B4-BE49-F238E27FC236}">
                <a16:creationId xmlns:a16="http://schemas.microsoft.com/office/drawing/2014/main" id="{E468A2A7-7C94-D018-40DB-64D467075A94}"/>
              </a:ext>
            </a:extLst>
          </p:cNvPr>
          <p:cNvSpPr>
            <a:spLocks noChangeArrowheads="1"/>
          </p:cNvSpPr>
          <p:nvPr/>
        </p:nvSpPr>
        <p:spPr bwMode="auto">
          <a:xfrm>
            <a:off x="4611566" y="4382966"/>
            <a:ext cx="846992" cy="398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spAutoFit/>
          </a:bodyPr>
          <a:lstStyle>
            <a:lvl1pPr defTabSz="762000" eaLnBrk="0" hangingPunct="0">
              <a:defRPr b="1">
                <a:solidFill>
                  <a:schemeClr val="tx1"/>
                </a:solidFill>
                <a:latin typeface="Arial" panose="020B0604020202020204" pitchFamily="34" charset="0"/>
              </a:defRPr>
            </a:lvl1pPr>
            <a:lvl2pPr marL="742950" indent="-285750" defTabSz="762000" eaLnBrk="0" hangingPunct="0">
              <a:defRPr b="1">
                <a:solidFill>
                  <a:schemeClr val="tx1"/>
                </a:solidFill>
                <a:latin typeface="Arial" panose="020B0604020202020204" pitchFamily="34" charset="0"/>
              </a:defRPr>
            </a:lvl2pPr>
            <a:lvl3pPr marL="1143000" indent="-228600" defTabSz="762000" eaLnBrk="0" hangingPunct="0">
              <a:defRPr b="1">
                <a:solidFill>
                  <a:schemeClr val="tx1"/>
                </a:solidFill>
                <a:latin typeface="Arial" panose="020B0604020202020204" pitchFamily="34" charset="0"/>
              </a:defRPr>
            </a:lvl3pPr>
            <a:lvl4pPr marL="1600200" indent="-228600" defTabSz="762000" eaLnBrk="0" hangingPunct="0">
              <a:defRPr b="1">
                <a:solidFill>
                  <a:schemeClr val="tx1"/>
                </a:solidFill>
                <a:latin typeface="Arial" panose="020B0604020202020204" pitchFamily="34" charset="0"/>
              </a:defRPr>
            </a:lvl4pPr>
            <a:lvl5pPr marL="2057400" indent="-228600" defTabSz="762000" eaLnBrk="0" hangingPunct="0">
              <a:defRPr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b="1">
                <a:solidFill>
                  <a:schemeClr val="tx1"/>
                </a:solidFill>
                <a:latin typeface="Arial" panose="020B0604020202020204" pitchFamily="34" charset="0"/>
              </a:defRPr>
            </a:lvl9pPr>
          </a:lstStyle>
          <a:p>
            <a:pPr>
              <a:spcBef>
                <a:spcPct val="20000"/>
              </a:spcBef>
            </a:pPr>
            <a:r>
              <a:rPr lang="en-AU" altLang="en-FR" sz="923" b="0" dirty="0">
                <a:latin typeface="Comic Sans MS" panose="030F0902030302020204" pitchFamily="66" charset="0"/>
              </a:rPr>
              <a:t>INTP</a:t>
            </a:r>
          </a:p>
          <a:p>
            <a:pPr>
              <a:spcBef>
                <a:spcPct val="20000"/>
              </a:spcBef>
            </a:pPr>
            <a:r>
              <a:rPr lang="en-AU" altLang="en-FR" sz="923" b="0" dirty="0">
                <a:latin typeface="Comic Sans MS" panose="030F0902030302020204" pitchFamily="66" charset="0"/>
              </a:rPr>
              <a:t>40 %</a:t>
            </a:r>
          </a:p>
        </p:txBody>
      </p:sp>
      <p:sp>
        <p:nvSpPr>
          <p:cNvPr id="4125" name="Rectangle 27">
            <a:extLst>
              <a:ext uri="{FF2B5EF4-FFF2-40B4-BE49-F238E27FC236}">
                <a16:creationId xmlns:a16="http://schemas.microsoft.com/office/drawing/2014/main" id="{F4BBDCAF-FAD9-F5D6-3E27-E30EFF1C7566}"/>
              </a:ext>
            </a:extLst>
          </p:cNvPr>
          <p:cNvSpPr>
            <a:spLocks noChangeArrowheads="1"/>
          </p:cNvSpPr>
          <p:nvPr/>
        </p:nvSpPr>
        <p:spPr bwMode="auto">
          <a:xfrm>
            <a:off x="3697166" y="4825512"/>
            <a:ext cx="851388" cy="398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spAutoFit/>
          </a:bodyPr>
          <a:lstStyle>
            <a:lvl1pPr defTabSz="762000" eaLnBrk="0" hangingPunct="0">
              <a:defRPr b="1">
                <a:solidFill>
                  <a:schemeClr val="tx1"/>
                </a:solidFill>
                <a:latin typeface="Arial" panose="020B0604020202020204" pitchFamily="34" charset="0"/>
              </a:defRPr>
            </a:lvl1pPr>
            <a:lvl2pPr marL="742950" indent="-285750" defTabSz="762000" eaLnBrk="0" hangingPunct="0">
              <a:defRPr b="1">
                <a:solidFill>
                  <a:schemeClr val="tx1"/>
                </a:solidFill>
                <a:latin typeface="Arial" panose="020B0604020202020204" pitchFamily="34" charset="0"/>
              </a:defRPr>
            </a:lvl2pPr>
            <a:lvl3pPr marL="1143000" indent="-228600" defTabSz="762000" eaLnBrk="0" hangingPunct="0">
              <a:defRPr b="1">
                <a:solidFill>
                  <a:schemeClr val="tx1"/>
                </a:solidFill>
                <a:latin typeface="Arial" panose="020B0604020202020204" pitchFamily="34" charset="0"/>
              </a:defRPr>
            </a:lvl3pPr>
            <a:lvl4pPr marL="1600200" indent="-228600" defTabSz="762000" eaLnBrk="0" hangingPunct="0">
              <a:defRPr b="1">
                <a:solidFill>
                  <a:schemeClr val="tx1"/>
                </a:solidFill>
                <a:latin typeface="Arial" panose="020B0604020202020204" pitchFamily="34" charset="0"/>
              </a:defRPr>
            </a:lvl4pPr>
            <a:lvl5pPr marL="2057400" indent="-228600" defTabSz="762000" eaLnBrk="0" hangingPunct="0">
              <a:defRPr b="1">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b="1">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b="1">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b="1">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b="1">
                <a:solidFill>
                  <a:schemeClr val="tx1"/>
                </a:solidFill>
                <a:latin typeface="Arial" panose="020B0604020202020204" pitchFamily="34" charset="0"/>
              </a:defRPr>
            </a:lvl9pPr>
          </a:lstStyle>
          <a:p>
            <a:pPr>
              <a:spcBef>
                <a:spcPct val="20000"/>
              </a:spcBef>
            </a:pPr>
            <a:r>
              <a:rPr lang="en-AU" altLang="en-FR" sz="923" b="0" dirty="0">
                <a:latin typeface="Comic Sans MS" panose="030F0902030302020204" pitchFamily="66" charset="0"/>
              </a:rPr>
              <a:t>ENFP</a:t>
            </a:r>
          </a:p>
          <a:p>
            <a:pPr>
              <a:spcBef>
                <a:spcPct val="20000"/>
              </a:spcBef>
            </a:pPr>
            <a:r>
              <a:rPr lang="en-AU" altLang="en-FR" sz="923" b="0" dirty="0">
                <a:latin typeface="Comic Sans MS" panose="030F0902030302020204" pitchFamily="66" charset="0"/>
              </a:rPr>
              <a:t>80 %</a:t>
            </a:r>
          </a:p>
        </p:txBody>
      </p:sp>
      <p:sp>
        <p:nvSpPr>
          <p:cNvPr id="4126" name="Text Box 28">
            <a:extLst>
              <a:ext uri="{FF2B5EF4-FFF2-40B4-BE49-F238E27FC236}">
                <a16:creationId xmlns:a16="http://schemas.microsoft.com/office/drawing/2014/main" id="{B5C3C85D-50CC-0F82-9248-E6880A8C59D7}"/>
              </a:ext>
            </a:extLst>
          </p:cNvPr>
          <p:cNvSpPr txBox="1">
            <a:spLocks noChangeArrowheads="1"/>
          </p:cNvSpPr>
          <p:nvPr/>
        </p:nvSpPr>
        <p:spPr bwMode="auto">
          <a:xfrm>
            <a:off x="1764323" y="3430466"/>
            <a:ext cx="6364243"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AU" altLang="en-FR" sz="2215" b="0" dirty="0">
                <a:latin typeface="Comic Sans MS" panose="030F0902030302020204" pitchFamily="66" charset="0"/>
              </a:rPr>
              <a:t>These help to identify where to start reading!!</a:t>
            </a:r>
          </a:p>
        </p:txBody>
      </p:sp>
      <p:sp>
        <p:nvSpPr>
          <p:cNvPr id="4127" name="AutoShape 29">
            <a:extLst>
              <a:ext uri="{FF2B5EF4-FFF2-40B4-BE49-F238E27FC236}">
                <a16:creationId xmlns:a16="http://schemas.microsoft.com/office/drawing/2014/main" id="{D4E40391-1C58-1E12-75AC-38EDB5E9094B}"/>
              </a:ext>
            </a:extLst>
          </p:cNvPr>
          <p:cNvSpPr>
            <a:spLocks noChangeArrowheads="1"/>
          </p:cNvSpPr>
          <p:nvPr/>
        </p:nvSpPr>
        <p:spPr bwMode="auto">
          <a:xfrm>
            <a:off x="5508381" y="2831123"/>
            <a:ext cx="914400" cy="351692"/>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AU" altLang="en-FR" sz="2215" dirty="0"/>
          </a:p>
        </p:txBody>
      </p:sp>
      <p:sp>
        <p:nvSpPr>
          <p:cNvPr id="4128" name="Text Box 30">
            <a:extLst>
              <a:ext uri="{FF2B5EF4-FFF2-40B4-BE49-F238E27FC236}">
                <a16:creationId xmlns:a16="http://schemas.microsoft.com/office/drawing/2014/main" id="{6BEFAD16-FF85-C026-AB2E-EEFE1372A320}"/>
              </a:ext>
            </a:extLst>
          </p:cNvPr>
          <p:cNvSpPr txBox="1">
            <a:spLocks noChangeArrowheads="1"/>
          </p:cNvSpPr>
          <p:nvPr/>
        </p:nvSpPr>
        <p:spPr bwMode="auto">
          <a:xfrm>
            <a:off x="15119" y="5839836"/>
            <a:ext cx="9263562"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AU" altLang="en-FR" sz="2215" b="0" dirty="0">
                <a:latin typeface="Arial Narrow" panose="020B0604020202020204" pitchFamily="34" charset="0"/>
              </a:rPr>
              <a:t>Your type is the one where you find most in common when you read the type description</a:t>
            </a:r>
          </a:p>
        </p:txBody>
      </p:sp>
      <p:sp>
        <p:nvSpPr>
          <p:cNvPr id="4129" name="Text Box 31">
            <a:extLst>
              <a:ext uri="{FF2B5EF4-FFF2-40B4-BE49-F238E27FC236}">
                <a16:creationId xmlns:a16="http://schemas.microsoft.com/office/drawing/2014/main" id="{FA77B9A0-592F-172B-9C9A-578BDFE24B5E}"/>
              </a:ext>
            </a:extLst>
          </p:cNvPr>
          <p:cNvSpPr txBox="1">
            <a:spLocks noChangeArrowheads="1"/>
          </p:cNvSpPr>
          <p:nvPr/>
        </p:nvSpPr>
        <p:spPr bwMode="auto">
          <a:xfrm>
            <a:off x="6012474" y="4554416"/>
            <a:ext cx="2717411"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AU" altLang="en-FR" sz="2215" b="0" dirty="0"/>
              <a:t>16 type descriptions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249482" y="152400"/>
            <a:ext cx="8129588" cy="774700"/>
          </a:xfrm>
        </p:spPr>
        <p:txBody>
          <a:bodyPr/>
          <a:lstStyle/>
          <a:p>
            <a:pPr eaLnBrk="1" hangingPunct="1">
              <a:defRPr/>
            </a:pPr>
            <a:r>
              <a:rPr lang="en-US" b="1" dirty="0">
                <a:solidFill>
                  <a:srgbClr val="0070C0"/>
                </a:solidFill>
                <a:effectLst>
                  <a:outerShdw blurRad="38100" dist="38100" dir="2700000" algn="tl">
                    <a:srgbClr val="000000">
                      <a:alpha val="43137"/>
                    </a:srgbClr>
                  </a:outerShdw>
                </a:effectLst>
                <a:latin typeface="Century Gothic" panose="020B0502020202020204" pitchFamily="34" charset="0"/>
                <a:ea typeface="+mj-ea"/>
                <a:cs typeface="+mj-cs"/>
              </a:rPr>
              <a:t>Characteristics of each type </a:t>
            </a:r>
          </a:p>
        </p:txBody>
      </p:sp>
      <p:graphicFrame>
        <p:nvGraphicFramePr>
          <p:cNvPr id="4" name="Table 3"/>
          <p:cNvGraphicFramePr>
            <a:graphicFrameLocks noGrp="1"/>
          </p:cNvGraphicFramePr>
          <p:nvPr/>
        </p:nvGraphicFramePr>
        <p:xfrm>
          <a:off x="214313" y="1071563"/>
          <a:ext cx="8715375" cy="5575300"/>
        </p:xfrm>
        <a:graphic>
          <a:graphicData uri="http://schemas.openxmlformats.org/drawingml/2006/table">
            <a:tbl>
              <a:tblPr/>
              <a:tblGrid>
                <a:gridCol w="2179637">
                  <a:extLst>
                    <a:ext uri="{9D8B030D-6E8A-4147-A177-3AD203B41FA5}">
                      <a16:colId xmlns:a16="http://schemas.microsoft.com/office/drawing/2014/main" val="20000"/>
                    </a:ext>
                  </a:extLst>
                </a:gridCol>
                <a:gridCol w="2178050">
                  <a:extLst>
                    <a:ext uri="{9D8B030D-6E8A-4147-A177-3AD203B41FA5}">
                      <a16:colId xmlns:a16="http://schemas.microsoft.com/office/drawing/2014/main" val="20001"/>
                    </a:ext>
                  </a:extLst>
                </a:gridCol>
                <a:gridCol w="2179638">
                  <a:extLst>
                    <a:ext uri="{9D8B030D-6E8A-4147-A177-3AD203B41FA5}">
                      <a16:colId xmlns:a16="http://schemas.microsoft.com/office/drawing/2014/main" val="20002"/>
                    </a:ext>
                  </a:extLst>
                </a:gridCol>
                <a:gridCol w="2178050">
                  <a:extLst>
                    <a:ext uri="{9D8B030D-6E8A-4147-A177-3AD203B41FA5}">
                      <a16:colId xmlns:a16="http://schemas.microsoft.com/office/drawing/2014/main" val="20003"/>
                    </a:ext>
                  </a:extLst>
                </a:gridCol>
              </a:tblGrid>
              <a:tr h="1393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1" charset="0"/>
                        </a:rPr>
                        <a:t>I</a:t>
                      </a:r>
                      <a:r>
                        <a:rPr kumimoji="0" lang="en-US" sz="1200" b="1" i="0" u="sng" strike="noStrike" cap="none" normalizeH="0" baseline="0" dirty="0">
                          <a:ln>
                            <a:noFill/>
                          </a:ln>
                          <a:solidFill>
                            <a:schemeClr val="tx1"/>
                          </a:solidFill>
                          <a:effectLst/>
                          <a:latin typeface="Arial" pitchFamily="-1" charset="0"/>
                        </a:rPr>
                        <a:t>S</a:t>
                      </a:r>
                      <a:r>
                        <a:rPr kumimoji="0" lang="en-US" sz="1200" b="1" i="0" u="none" strike="noStrike" cap="none" normalizeH="0" baseline="0" dirty="0">
                          <a:ln>
                            <a:noFill/>
                          </a:ln>
                          <a:solidFill>
                            <a:schemeClr val="tx1"/>
                          </a:solidFill>
                          <a:effectLst/>
                          <a:latin typeface="Arial" pitchFamily="-1" charset="0"/>
                        </a:rPr>
                        <a:t>TJ</a:t>
                      </a:r>
                      <a:endParaRPr kumimoji="0" lang="en-US" sz="800" b="1" i="0" u="none" strike="noStrike" cap="none" normalizeH="0" baseline="0" dirty="0">
                        <a:ln>
                          <a:noFill/>
                        </a:ln>
                        <a:solidFill>
                          <a:schemeClr val="tx1"/>
                        </a:solidFill>
                        <a:effectLst/>
                        <a:latin typeface="Arial" pitchFamily="-1"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latin typeface="Arial" pitchFamily="-1" charset="0"/>
                        </a:rPr>
                        <a:t>Quiet, serious, earn success through thoroughness &amp; dependability. Practical, matter of fact, realistic and responsible.  Decide logically what should be done &amp; works towards it steadily, regardless of distractions. Takes pleasure in making everything orderly and organized – their work, their home and their life. Values traditions and loyalty.</a:t>
                      </a:r>
                    </a:p>
                  </a:txBody>
                  <a:tcPr marL="91432" marR="914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1" charset="0"/>
                        </a:rPr>
                        <a:t>I</a:t>
                      </a:r>
                      <a:r>
                        <a:rPr kumimoji="0" lang="en-US" sz="1200" b="1" i="0" u="sng" strike="noStrike" cap="none" normalizeH="0" baseline="0" dirty="0">
                          <a:ln>
                            <a:noFill/>
                          </a:ln>
                          <a:solidFill>
                            <a:schemeClr val="tx1"/>
                          </a:solidFill>
                          <a:effectLst/>
                          <a:latin typeface="Arial" pitchFamily="-1" charset="0"/>
                        </a:rPr>
                        <a:t>S</a:t>
                      </a:r>
                      <a:r>
                        <a:rPr kumimoji="0" lang="en-US" sz="1200" b="1" i="0" u="none" strike="noStrike" cap="none" normalizeH="0" baseline="0" dirty="0">
                          <a:ln>
                            <a:noFill/>
                          </a:ln>
                          <a:solidFill>
                            <a:schemeClr val="tx1"/>
                          </a:solidFill>
                          <a:effectLst/>
                          <a:latin typeface="Arial" pitchFamily="-1" charset="0"/>
                        </a:rPr>
                        <a:t>FJ</a:t>
                      </a:r>
                      <a:endParaRPr kumimoji="0" lang="en-US" sz="800" b="1" i="0" u="none" strike="noStrike" cap="none" normalizeH="0" baseline="0" dirty="0">
                        <a:ln>
                          <a:noFill/>
                        </a:ln>
                        <a:solidFill>
                          <a:schemeClr val="tx1"/>
                        </a:solidFill>
                        <a:effectLst/>
                        <a:latin typeface="Arial" pitchFamily="-1"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latin typeface="Arial" pitchFamily="-1" charset="0"/>
                        </a:rPr>
                        <a:t>Quiet, friendly, responsible and conscientious. Committed and steady in meeting their obligations. Thorough, painstaking &amp; accurate. Loyal, considerate, notice and remember details about people who are important to them, concerned with how others feel. Strive to create an orderly and harmonious environment at work and at home.</a:t>
                      </a:r>
                    </a:p>
                  </a:txBody>
                  <a:tcPr marL="91432" marR="914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1" charset="0"/>
                        </a:rPr>
                        <a:t>I</a:t>
                      </a:r>
                      <a:r>
                        <a:rPr kumimoji="0" lang="en-US" sz="1200" b="1" i="0" u="sng" strike="noStrike" cap="none" normalizeH="0" baseline="0" dirty="0">
                          <a:ln>
                            <a:noFill/>
                          </a:ln>
                          <a:solidFill>
                            <a:schemeClr val="tx1"/>
                          </a:solidFill>
                          <a:effectLst/>
                          <a:latin typeface="Arial" pitchFamily="-1" charset="0"/>
                        </a:rPr>
                        <a:t>N</a:t>
                      </a:r>
                      <a:r>
                        <a:rPr kumimoji="0" lang="en-US" sz="1200" b="1" i="0" u="none" strike="noStrike" cap="none" normalizeH="0" baseline="0" dirty="0">
                          <a:ln>
                            <a:noFill/>
                          </a:ln>
                          <a:solidFill>
                            <a:schemeClr val="tx1"/>
                          </a:solidFill>
                          <a:effectLst/>
                          <a:latin typeface="Arial" pitchFamily="-1" charset="0"/>
                        </a:rPr>
                        <a:t>FJ</a:t>
                      </a:r>
                      <a:endParaRPr kumimoji="0" lang="en-US" sz="800" b="1" i="0" u="none" strike="noStrike" cap="none" normalizeH="0" baseline="0" dirty="0">
                        <a:ln>
                          <a:noFill/>
                        </a:ln>
                        <a:solidFill>
                          <a:schemeClr val="tx1"/>
                        </a:solidFill>
                        <a:effectLst/>
                        <a:latin typeface="Arial" pitchFamily="-1"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latin typeface="Arial" pitchFamily="-1" charset="0"/>
                        </a:rPr>
                        <a:t>Seeks meaning and connection in ideas, relationships and material possessions. Wants to understand what motivates people and are insightful about others. Conscientious and committed to their firm values. Develops a clear vision about how best to serve the common good. Organized and decisive in implementing their vision </a:t>
                      </a:r>
                    </a:p>
                  </a:txBody>
                  <a:tcPr marL="91432" marR="914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1" charset="0"/>
                        </a:rPr>
                        <a:t>I</a:t>
                      </a:r>
                      <a:r>
                        <a:rPr kumimoji="0" lang="en-US" sz="1200" b="1" i="0" u="sng" strike="noStrike" cap="none" normalizeH="0" baseline="0" dirty="0">
                          <a:ln>
                            <a:noFill/>
                          </a:ln>
                          <a:solidFill>
                            <a:schemeClr val="tx1"/>
                          </a:solidFill>
                          <a:effectLst/>
                          <a:latin typeface="Arial" pitchFamily="-1" charset="0"/>
                        </a:rPr>
                        <a:t>N</a:t>
                      </a:r>
                      <a:r>
                        <a:rPr kumimoji="0" lang="en-US" sz="1200" b="1" i="0" u="none" strike="noStrike" cap="none" normalizeH="0" baseline="0" dirty="0">
                          <a:ln>
                            <a:noFill/>
                          </a:ln>
                          <a:solidFill>
                            <a:schemeClr val="tx1"/>
                          </a:solidFill>
                          <a:effectLst/>
                          <a:latin typeface="Arial" pitchFamily="-1" charset="0"/>
                        </a:rPr>
                        <a:t>TJ</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latin typeface="Arial" pitchFamily="-1" charset="0"/>
                        </a:rPr>
                        <a:t>Have original minds and great drive for implementing their ideas and achieving their goals. Quickly sees patterns in external events and develops long-range explanatory perspectives. When committed, organize a job and carry it through. Skeptical and independent, have high standards of competence and performance for themselves and others </a:t>
                      </a:r>
                    </a:p>
                  </a:txBody>
                  <a:tcPr marL="91432" marR="914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70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1" charset="0"/>
                        </a:rPr>
                        <a:t>IS</a:t>
                      </a:r>
                      <a:r>
                        <a:rPr kumimoji="0" lang="en-US" sz="1200" b="1" i="0" u="sng" strike="noStrike" cap="none" normalizeH="0" baseline="0" dirty="0">
                          <a:ln>
                            <a:noFill/>
                          </a:ln>
                          <a:solidFill>
                            <a:schemeClr val="tx1"/>
                          </a:solidFill>
                          <a:effectLst/>
                          <a:latin typeface="Arial" pitchFamily="-1" charset="0"/>
                        </a:rPr>
                        <a:t>T</a:t>
                      </a:r>
                      <a:r>
                        <a:rPr kumimoji="0" lang="en-US" sz="1200" b="1" i="0" u="none" strike="noStrike" cap="none" normalizeH="0" baseline="0" dirty="0">
                          <a:ln>
                            <a:noFill/>
                          </a:ln>
                          <a:solidFill>
                            <a:schemeClr val="tx1"/>
                          </a:solidFill>
                          <a:effectLst/>
                          <a:latin typeface="Arial" pitchFamily="-1" charset="0"/>
                        </a:rPr>
                        <a:t>P</a:t>
                      </a:r>
                      <a:endParaRPr kumimoji="0" lang="en-US" sz="800" b="1" i="0" u="none" strike="noStrike" cap="none" normalizeH="0" baseline="0" dirty="0">
                        <a:ln>
                          <a:noFill/>
                        </a:ln>
                        <a:solidFill>
                          <a:schemeClr val="tx1"/>
                        </a:solidFill>
                        <a:effectLst/>
                        <a:latin typeface="Arial" pitchFamily="-1"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latin typeface="Arial" pitchFamily="-1" charset="0"/>
                        </a:rPr>
                        <a:t>Tolerant &amp; flexible, quiet observers until a problem appears, then act quickly to find workable solutions. Analyses what makes things work and readily gets through large amounts of data to isolate the core of practical problems. Interested in cause &amp;effect, organize facts using logical principles, value efficiency.</a:t>
                      </a:r>
                    </a:p>
                  </a:txBody>
                  <a:tcPr marL="91432" marR="914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1" charset="0"/>
                        </a:rPr>
                        <a:t>IS</a:t>
                      </a:r>
                      <a:r>
                        <a:rPr kumimoji="0" lang="en-US" sz="1200" b="1" i="0" u="sng" strike="noStrike" cap="none" normalizeH="0" baseline="0" dirty="0">
                          <a:ln>
                            <a:noFill/>
                          </a:ln>
                          <a:solidFill>
                            <a:schemeClr val="tx1"/>
                          </a:solidFill>
                          <a:effectLst/>
                          <a:latin typeface="Arial" pitchFamily="-1" charset="0"/>
                        </a:rPr>
                        <a:t>F</a:t>
                      </a:r>
                      <a:r>
                        <a:rPr kumimoji="0" lang="en-US" sz="1200" b="1" i="0" u="none" strike="noStrike" cap="none" normalizeH="0" baseline="0" dirty="0">
                          <a:ln>
                            <a:noFill/>
                          </a:ln>
                          <a:solidFill>
                            <a:schemeClr val="tx1"/>
                          </a:solidFill>
                          <a:effectLst/>
                          <a:latin typeface="Arial" pitchFamily="-1" charset="0"/>
                        </a:rPr>
                        <a:t>P</a:t>
                      </a:r>
                      <a:endParaRPr kumimoji="0" lang="en-US" sz="800" b="1" i="0" u="none" strike="noStrike" cap="none" normalizeH="0" baseline="0" dirty="0">
                        <a:ln>
                          <a:noFill/>
                        </a:ln>
                        <a:solidFill>
                          <a:schemeClr val="tx1"/>
                        </a:solidFill>
                        <a:effectLst/>
                        <a:latin typeface="Arial" pitchFamily="-1"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latin typeface="Arial" pitchFamily="-1" charset="0"/>
                        </a:rPr>
                        <a:t>Quiet, friendly, sensitive and kind. Enjoy the here and now, what going on around them. Likes to have their own space and to work within their own time frame. Loyal &amp; committed to their values and to people who are important to them. Dislikes disagreements and conflicts, do not force their opinions or values onto others.</a:t>
                      </a:r>
                    </a:p>
                  </a:txBody>
                  <a:tcPr marL="91432" marR="914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1" charset="0"/>
                        </a:rPr>
                        <a:t>IN</a:t>
                      </a:r>
                      <a:r>
                        <a:rPr kumimoji="0" lang="en-US" sz="1200" b="1" i="0" u="sng" strike="noStrike" cap="none" normalizeH="0" baseline="0" dirty="0">
                          <a:ln>
                            <a:noFill/>
                          </a:ln>
                          <a:solidFill>
                            <a:schemeClr val="tx1"/>
                          </a:solidFill>
                          <a:effectLst/>
                          <a:latin typeface="Arial" pitchFamily="-1" charset="0"/>
                        </a:rPr>
                        <a:t>F</a:t>
                      </a:r>
                      <a:r>
                        <a:rPr kumimoji="0" lang="en-US" sz="1200" b="1" i="0" u="none" strike="noStrike" cap="none" normalizeH="0" baseline="0" dirty="0">
                          <a:ln>
                            <a:noFill/>
                          </a:ln>
                          <a:solidFill>
                            <a:schemeClr val="tx1"/>
                          </a:solidFill>
                          <a:effectLst/>
                          <a:latin typeface="Arial" pitchFamily="-1" charset="0"/>
                        </a:rPr>
                        <a:t>P</a:t>
                      </a:r>
                      <a:endParaRPr kumimoji="0" lang="en-US" sz="800" b="1" i="0" u="none" strike="noStrike" cap="none" normalizeH="0" baseline="0" dirty="0">
                        <a:ln>
                          <a:noFill/>
                        </a:ln>
                        <a:solidFill>
                          <a:schemeClr val="tx1"/>
                        </a:solidFill>
                        <a:effectLst/>
                        <a:latin typeface="Arial" pitchFamily="-1"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latin typeface="Arial" pitchFamily="-1" charset="0"/>
                        </a:rPr>
                        <a:t>Idealistic, loyal to their values &amp; to people who are important to them. Want an external life that is congruent with their values. Curious, quick to see possibilities, can be catalysts for implementing ideas. Seeks to understand people and to help them fulfill their potential. Adaptable, flexible and accepting unless a value is threatened</a:t>
                      </a:r>
                    </a:p>
                  </a:txBody>
                  <a:tcPr marL="91432" marR="914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1" charset="0"/>
                        </a:rPr>
                        <a:t>IN</a:t>
                      </a:r>
                      <a:r>
                        <a:rPr kumimoji="0" lang="en-US" sz="1200" b="1" i="0" u="sng" strike="noStrike" cap="none" normalizeH="0" baseline="0" dirty="0">
                          <a:ln>
                            <a:noFill/>
                          </a:ln>
                          <a:solidFill>
                            <a:schemeClr val="tx1"/>
                          </a:solidFill>
                          <a:effectLst/>
                          <a:latin typeface="Arial" pitchFamily="-1" charset="0"/>
                        </a:rPr>
                        <a:t>T</a:t>
                      </a:r>
                      <a:r>
                        <a:rPr kumimoji="0" lang="en-US" sz="1200" b="1" i="0" u="none" strike="noStrike" cap="none" normalizeH="0" baseline="0" dirty="0">
                          <a:ln>
                            <a:noFill/>
                          </a:ln>
                          <a:solidFill>
                            <a:schemeClr val="tx1"/>
                          </a:solidFill>
                          <a:effectLst/>
                          <a:latin typeface="Arial" pitchFamily="-1" charset="0"/>
                        </a:rPr>
                        <a:t>P</a:t>
                      </a:r>
                      <a:endParaRPr kumimoji="0" lang="en-US" sz="800" b="1" i="0" u="none" strike="noStrike" cap="none" normalizeH="0" baseline="0" dirty="0">
                        <a:ln>
                          <a:noFill/>
                        </a:ln>
                        <a:solidFill>
                          <a:schemeClr val="tx1"/>
                        </a:solidFill>
                        <a:effectLst/>
                        <a:latin typeface="Arial" pitchFamily="-1"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latin typeface="Arial" pitchFamily="-1" charset="0"/>
                        </a:rPr>
                        <a:t>Seek to develop logical explanations for everything that interest them. Theoretical &amp; abstract, interested more in ideas than in social interaction. Quiet, contained flexible and adaptable. Have unusual ability to focus in depth to solve problems in their area of interest. Skeptical, sometimes critical, always analytical.</a:t>
                      </a:r>
                    </a:p>
                  </a:txBody>
                  <a:tcPr marL="91432" marR="914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93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1" charset="0"/>
                        </a:rPr>
                        <a:t>E</a:t>
                      </a:r>
                      <a:r>
                        <a:rPr kumimoji="0" lang="en-US" sz="1200" b="1" i="0" u="sng" strike="noStrike" cap="none" normalizeH="0" baseline="0" dirty="0">
                          <a:ln>
                            <a:noFill/>
                          </a:ln>
                          <a:solidFill>
                            <a:schemeClr val="tx1"/>
                          </a:solidFill>
                          <a:effectLst/>
                          <a:latin typeface="Arial" pitchFamily="-1" charset="0"/>
                        </a:rPr>
                        <a:t>S</a:t>
                      </a:r>
                      <a:r>
                        <a:rPr kumimoji="0" lang="en-US" sz="1200" b="1" i="0" u="none" strike="noStrike" cap="none" normalizeH="0" baseline="0" dirty="0">
                          <a:ln>
                            <a:noFill/>
                          </a:ln>
                          <a:solidFill>
                            <a:schemeClr val="tx1"/>
                          </a:solidFill>
                          <a:effectLst/>
                          <a:latin typeface="Arial" pitchFamily="-1" charset="0"/>
                        </a:rPr>
                        <a:t>TP</a:t>
                      </a:r>
                      <a:endParaRPr kumimoji="0" lang="en-US" sz="800" b="1" i="0" u="none" strike="noStrike" cap="none" normalizeH="0" baseline="0" dirty="0">
                        <a:ln>
                          <a:noFill/>
                        </a:ln>
                        <a:solidFill>
                          <a:schemeClr val="tx1"/>
                        </a:solidFill>
                        <a:effectLst/>
                        <a:latin typeface="Arial" pitchFamily="-1"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latin typeface="Arial" pitchFamily="-1" charset="0"/>
                        </a:rPr>
                        <a:t>Flexible &amp; tolerant, they take the pragmatic approach focused on immediate results. Theories and conceptual explanations bore them – they want to act and energetically to solve the problem. Focus on the here and now, spontaneous, enjoy each moment that they can be active with others. Enjoy material comforts and style. Learn best through doing.</a:t>
                      </a:r>
                    </a:p>
                  </a:txBody>
                  <a:tcPr marL="91432" marR="914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1" charset="0"/>
                        </a:rPr>
                        <a:t>E</a:t>
                      </a:r>
                      <a:r>
                        <a:rPr kumimoji="0" lang="en-US" sz="1200" b="1" i="0" u="sng" strike="noStrike" cap="none" normalizeH="0" baseline="0" dirty="0">
                          <a:ln>
                            <a:noFill/>
                          </a:ln>
                          <a:solidFill>
                            <a:schemeClr val="tx1"/>
                          </a:solidFill>
                          <a:effectLst/>
                          <a:latin typeface="Arial" pitchFamily="-1" charset="0"/>
                        </a:rPr>
                        <a:t>S</a:t>
                      </a:r>
                      <a:r>
                        <a:rPr kumimoji="0" lang="en-US" sz="1200" b="1" i="0" u="none" strike="noStrike" cap="none" normalizeH="0" baseline="0" dirty="0">
                          <a:ln>
                            <a:noFill/>
                          </a:ln>
                          <a:solidFill>
                            <a:schemeClr val="tx1"/>
                          </a:solidFill>
                          <a:effectLst/>
                          <a:latin typeface="Arial" pitchFamily="-1" charset="0"/>
                        </a:rPr>
                        <a:t>FP</a:t>
                      </a:r>
                      <a:endParaRPr kumimoji="0" lang="en-US" sz="800" b="1" i="0" u="none" strike="noStrike" cap="none" normalizeH="0" baseline="0" dirty="0">
                        <a:ln>
                          <a:noFill/>
                        </a:ln>
                        <a:solidFill>
                          <a:schemeClr val="tx1"/>
                        </a:solidFill>
                        <a:effectLst/>
                        <a:latin typeface="Arial" pitchFamily="-1"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latin typeface="Arial" pitchFamily="-1" charset="0"/>
                        </a:rPr>
                        <a:t>Outgoing, friendly and accepting. Exuberant lovers of life, people and material comforts. Enjoy working with others to make things happen. Bring common sense and a realistic approach to their work, and make work fun. Flexible and spontaneous, adapt readily to new people and environments. Learn best by trying a new skill with others</a:t>
                      </a:r>
                    </a:p>
                  </a:txBody>
                  <a:tcPr marL="91432" marR="914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1" charset="0"/>
                        </a:rPr>
                        <a:t>E</a:t>
                      </a:r>
                      <a:r>
                        <a:rPr kumimoji="0" lang="en-US" sz="1200" b="1" i="0" u="sng" strike="noStrike" cap="none" normalizeH="0" baseline="0" dirty="0">
                          <a:ln>
                            <a:noFill/>
                          </a:ln>
                          <a:solidFill>
                            <a:schemeClr val="tx1"/>
                          </a:solidFill>
                          <a:effectLst/>
                          <a:latin typeface="Arial" pitchFamily="-1" charset="0"/>
                        </a:rPr>
                        <a:t>N</a:t>
                      </a:r>
                      <a:r>
                        <a:rPr kumimoji="0" lang="en-US" sz="1200" b="1" i="0" u="none" strike="noStrike" cap="none" normalizeH="0" baseline="0" dirty="0">
                          <a:ln>
                            <a:noFill/>
                          </a:ln>
                          <a:solidFill>
                            <a:schemeClr val="tx1"/>
                          </a:solidFill>
                          <a:effectLst/>
                          <a:latin typeface="Arial" pitchFamily="-1" charset="0"/>
                        </a:rPr>
                        <a:t>FP</a:t>
                      </a:r>
                      <a:endParaRPr kumimoji="0" lang="en-US" sz="800" b="1" i="0" u="none" strike="noStrike" cap="none" normalizeH="0" baseline="0" dirty="0">
                        <a:ln>
                          <a:noFill/>
                        </a:ln>
                        <a:solidFill>
                          <a:schemeClr val="tx1"/>
                        </a:solidFill>
                        <a:effectLst/>
                        <a:latin typeface="Arial" pitchFamily="-1"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latin typeface="Arial" pitchFamily="-1" charset="0"/>
                        </a:rPr>
                        <a:t>Warmly enthusiastic and imaginative. See life as full of possibilities. Make connections between events and information very quickly, and confidently proceed based on the patterns they see. Want a lot of affirmation from others, and readily give appreciation and support. Spontaneous and flexible, often rely on their ability to improvise and their verbal fluency</a:t>
                      </a:r>
                    </a:p>
                  </a:txBody>
                  <a:tcPr marL="91432" marR="914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1" charset="0"/>
                        </a:rPr>
                        <a:t>E</a:t>
                      </a:r>
                      <a:r>
                        <a:rPr kumimoji="0" lang="en-US" sz="1200" b="1" i="0" u="sng" strike="noStrike" cap="none" normalizeH="0" baseline="0" dirty="0">
                          <a:ln>
                            <a:noFill/>
                          </a:ln>
                          <a:solidFill>
                            <a:schemeClr val="tx1"/>
                          </a:solidFill>
                          <a:effectLst/>
                          <a:latin typeface="Arial" pitchFamily="-1" charset="0"/>
                        </a:rPr>
                        <a:t>N</a:t>
                      </a:r>
                      <a:r>
                        <a:rPr kumimoji="0" lang="en-US" sz="1200" b="1" i="0" u="none" strike="noStrike" cap="none" normalizeH="0" baseline="0" dirty="0">
                          <a:ln>
                            <a:noFill/>
                          </a:ln>
                          <a:solidFill>
                            <a:schemeClr val="tx1"/>
                          </a:solidFill>
                          <a:effectLst/>
                          <a:latin typeface="Arial" pitchFamily="-1" charset="0"/>
                        </a:rPr>
                        <a:t>TP</a:t>
                      </a:r>
                      <a:endParaRPr kumimoji="0" lang="en-US" sz="800" b="1" i="0" u="none" strike="noStrike" cap="none" normalizeH="0" baseline="0" dirty="0">
                        <a:ln>
                          <a:noFill/>
                        </a:ln>
                        <a:solidFill>
                          <a:schemeClr val="tx1"/>
                        </a:solidFill>
                        <a:effectLst/>
                        <a:latin typeface="Arial" pitchFamily="-1"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latin typeface="Arial" pitchFamily="-1" charset="0"/>
                        </a:rPr>
                        <a:t>Quick, ingenious, stimulating, alert and outspoken. Resourceful in solving new and challenging problems. Adept at generating conceptual possibilities and then analyzing them strategically. Good at reading other people. Bored by routine, will seldom do the same thing the same way, apt to turn to one new interest after another</a:t>
                      </a:r>
                    </a:p>
                  </a:txBody>
                  <a:tcPr marL="91432" marR="914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176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1" charset="0"/>
                        </a:rPr>
                        <a:t>ES</a:t>
                      </a:r>
                      <a:r>
                        <a:rPr kumimoji="0" lang="en-US" sz="1200" b="1" i="0" u="sng" strike="noStrike" cap="none" normalizeH="0" baseline="0" dirty="0">
                          <a:ln>
                            <a:noFill/>
                          </a:ln>
                          <a:solidFill>
                            <a:schemeClr val="tx1"/>
                          </a:solidFill>
                          <a:effectLst/>
                          <a:latin typeface="Arial" pitchFamily="-1" charset="0"/>
                        </a:rPr>
                        <a:t>T</a:t>
                      </a:r>
                      <a:r>
                        <a:rPr kumimoji="0" lang="en-US" sz="1200" b="1" i="0" u="none" strike="noStrike" cap="none" normalizeH="0" baseline="0" dirty="0">
                          <a:ln>
                            <a:noFill/>
                          </a:ln>
                          <a:solidFill>
                            <a:schemeClr val="tx1"/>
                          </a:solidFill>
                          <a:effectLst/>
                          <a:latin typeface="Arial" pitchFamily="-1" charset="0"/>
                        </a:rPr>
                        <a:t>J</a:t>
                      </a:r>
                      <a:endParaRPr kumimoji="0" lang="en-US" sz="800" b="1" i="0" u="none" strike="noStrike" cap="none" normalizeH="0" baseline="0" dirty="0">
                        <a:ln>
                          <a:noFill/>
                        </a:ln>
                        <a:solidFill>
                          <a:schemeClr val="tx1"/>
                        </a:solidFill>
                        <a:effectLst/>
                        <a:latin typeface="Arial" pitchFamily="-1"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latin typeface="Arial" pitchFamily="-1" charset="0"/>
                        </a:rPr>
                        <a:t>Practical, realistic, matter-of-fact. Decisive, quickly move to implement decisions. Organize projects and people to get things done, focus on getting results in the most efficient way possible. Takes care of routine details. Have a clear set of logical standards, systematically follow them and want others to also. Forceful in implementing their plans</a:t>
                      </a:r>
                    </a:p>
                  </a:txBody>
                  <a:tcPr marL="91432" marR="914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1" charset="0"/>
                        </a:rPr>
                        <a:t>ES</a:t>
                      </a:r>
                      <a:r>
                        <a:rPr kumimoji="0" lang="en-US" sz="1200" b="1" i="0" u="sng" strike="noStrike" cap="none" normalizeH="0" baseline="0" dirty="0">
                          <a:ln>
                            <a:noFill/>
                          </a:ln>
                          <a:solidFill>
                            <a:schemeClr val="tx1"/>
                          </a:solidFill>
                          <a:effectLst/>
                          <a:latin typeface="Arial" pitchFamily="-1" charset="0"/>
                        </a:rPr>
                        <a:t>F</a:t>
                      </a:r>
                      <a:r>
                        <a:rPr kumimoji="0" lang="en-US" sz="1200" b="1" i="0" u="none" strike="noStrike" cap="none" normalizeH="0" baseline="0" dirty="0">
                          <a:ln>
                            <a:noFill/>
                          </a:ln>
                          <a:solidFill>
                            <a:schemeClr val="tx1"/>
                          </a:solidFill>
                          <a:effectLst/>
                          <a:latin typeface="Arial" pitchFamily="-1" charset="0"/>
                        </a:rPr>
                        <a:t>J</a:t>
                      </a:r>
                      <a:endParaRPr kumimoji="0" lang="en-US" sz="800" b="1" i="0" u="none" strike="noStrike" cap="none" normalizeH="0" baseline="0" dirty="0">
                        <a:ln>
                          <a:noFill/>
                        </a:ln>
                        <a:solidFill>
                          <a:schemeClr val="tx1"/>
                        </a:solidFill>
                        <a:effectLst/>
                        <a:latin typeface="Arial" pitchFamily="-1"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latin typeface="Arial" pitchFamily="-1" charset="0"/>
                        </a:rPr>
                        <a:t>Warm-hearted, conscientious and co-operative. Want harmony in their environment, work with determination to establish it, like to work with others to complete tasks accurately and on time. Loyal, follow through even in small matters. Notice what others need in their day-to-day live and try to provide it. Want to be appreciated for who they are and foe what they contribute</a:t>
                      </a:r>
                    </a:p>
                  </a:txBody>
                  <a:tcPr marL="91432" marR="914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1" charset="0"/>
                        </a:rPr>
                        <a:t>EN</a:t>
                      </a:r>
                      <a:r>
                        <a:rPr kumimoji="0" lang="en-US" sz="1200" b="1" i="0" u="sng" strike="noStrike" cap="none" normalizeH="0" baseline="0" dirty="0">
                          <a:ln>
                            <a:noFill/>
                          </a:ln>
                          <a:solidFill>
                            <a:schemeClr val="tx1"/>
                          </a:solidFill>
                          <a:effectLst/>
                          <a:latin typeface="Arial" pitchFamily="-1" charset="0"/>
                        </a:rPr>
                        <a:t>F</a:t>
                      </a:r>
                      <a:r>
                        <a:rPr kumimoji="0" lang="en-US" sz="1200" b="1" i="0" u="none" strike="noStrike" cap="none" normalizeH="0" baseline="0" dirty="0">
                          <a:ln>
                            <a:noFill/>
                          </a:ln>
                          <a:solidFill>
                            <a:schemeClr val="tx1"/>
                          </a:solidFill>
                          <a:effectLst/>
                          <a:latin typeface="Arial" pitchFamily="-1" charset="0"/>
                        </a:rPr>
                        <a:t>J</a:t>
                      </a:r>
                      <a:endParaRPr kumimoji="0" lang="en-US" sz="800" b="1" i="0" u="none" strike="noStrike" cap="none" normalizeH="0" baseline="0" dirty="0">
                        <a:ln>
                          <a:noFill/>
                        </a:ln>
                        <a:solidFill>
                          <a:schemeClr val="tx1"/>
                        </a:solidFill>
                        <a:effectLst/>
                        <a:latin typeface="Arial" pitchFamily="-1"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latin typeface="Arial" pitchFamily="-1" charset="0"/>
                        </a:rPr>
                        <a:t>Warm, empathetic, responsive and responsible. Highly attuned to the emotions, needs and motivations of others. Find potential in everyone, want to help others fulfill their potential. May act as catalysts for individual and group growth. Loyal, responsive to praise, &amp; criticism. Sociable, facilitate others in a group, and provide inspiring leadership</a:t>
                      </a:r>
                    </a:p>
                  </a:txBody>
                  <a:tcPr marL="91432" marR="914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1" charset="0"/>
                        </a:rPr>
                        <a:t>EN</a:t>
                      </a:r>
                      <a:r>
                        <a:rPr kumimoji="0" lang="en-US" sz="1200" b="1" i="0" u="sng" strike="noStrike" cap="none" normalizeH="0" baseline="0" dirty="0">
                          <a:ln>
                            <a:noFill/>
                          </a:ln>
                          <a:solidFill>
                            <a:schemeClr val="tx1"/>
                          </a:solidFill>
                          <a:effectLst/>
                          <a:latin typeface="Arial" pitchFamily="-1" charset="0"/>
                        </a:rPr>
                        <a:t>T</a:t>
                      </a:r>
                      <a:r>
                        <a:rPr kumimoji="0" lang="en-US" sz="1200" b="1" i="0" u="none" strike="noStrike" cap="none" normalizeH="0" baseline="0" dirty="0">
                          <a:ln>
                            <a:noFill/>
                          </a:ln>
                          <a:solidFill>
                            <a:schemeClr val="tx1"/>
                          </a:solidFill>
                          <a:effectLst/>
                          <a:latin typeface="Arial" pitchFamily="-1" charset="0"/>
                        </a:rPr>
                        <a:t>J</a:t>
                      </a:r>
                      <a:endParaRPr kumimoji="0" lang="en-US" sz="800" b="1" i="0" u="none" strike="noStrike" cap="none" normalizeH="0" baseline="0" dirty="0">
                        <a:ln>
                          <a:noFill/>
                        </a:ln>
                        <a:solidFill>
                          <a:schemeClr val="tx1"/>
                        </a:solidFill>
                        <a:effectLst/>
                        <a:latin typeface="Arial" pitchFamily="-1"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latin typeface="Arial" pitchFamily="-1" charset="0"/>
                        </a:rPr>
                        <a:t>Frank, decisive, assume leadership readily. Quickly see illogical and inefficient procedures and polices, develop and implement comprehensive systems to solve organizational problems. Enjoy long term planning and goal setting. Usually well informed, well read, enjoy expanding their knowledge and passing it on to others. Forceful in presenting their ideas</a:t>
                      </a:r>
                    </a:p>
                  </a:txBody>
                  <a:tcPr marL="91432" marR="914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 name="TextBox 2">
            <a:extLst>
              <a:ext uri="{FF2B5EF4-FFF2-40B4-BE49-F238E27FC236}">
                <a16:creationId xmlns:a16="http://schemas.microsoft.com/office/drawing/2014/main" id="{2D1CAB07-55D2-3480-49B1-0F4C6A2BA40D}"/>
              </a:ext>
            </a:extLst>
          </p:cNvPr>
          <p:cNvSpPr txBox="1"/>
          <p:nvPr/>
        </p:nvSpPr>
        <p:spPr>
          <a:xfrm>
            <a:off x="228600" y="6581001"/>
            <a:ext cx="8658869" cy="276999"/>
          </a:xfrm>
          <a:prstGeom prst="rect">
            <a:avLst/>
          </a:prstGeom>
          <a:noFill/>
        </p:spPr>
        <p:txBody>
          <a:bodyPr wrap="square">
            <a:spAutoFit/>
          </a:bodyPr>
          <a:lstStyle/>
          <a:p>
            <a:r>
              <a:rPr lang="en-GB" sz="1200" dirty="0">
                <a:hlinkClick r:id="rId3"/>
              </a:rPr>
              <a:t>https://www.myersbriggs.org/my-mbti-personality-type/the-16-mbti-personality-types</a:t>
            </a:r>
            <a:r>
              <a:rPr lang="en-GB" sz="1200" dirty="0"/>
              <a:t> </a:t>
            </a:r>
          </a:p>
        </p:txBody>
      </p:sp>
    </p:spTree>
    <p:extLst>
      <p:ext uri="{BB962C8B-B14F-4D97-AF65-F5344CB8AC3E}">
        <p14:creationId xmlns:p14="http://schemas.microsoft.com/office/powerpoint/2010/main" val="1910532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5666" name="Rectangle 2">
            <a:extLst>
              <a:ext uri="{FF2B5EF4-FFF2-40B4-BE49-F238E27FC236}">
                <a16:creationId xmlns:a16="http://schemas.microsoft.com/office/drawing/2014/main" id="{5816399C-BE5C-4BCC-9CF1-06C595EAF634}"/>
              </a:ext>
            </a:extLst>
          </p:cNvPr>
          <p:cNvSpPr>
            <a:spLocks noGrp="1" noChangeArrowheads="1"/>
          </p:cNvSpPr>
          <p:nvPr>
            <p:ph type="title"/>
          </p:nvPr>
        </p:nvSpPr>
        <p:spPr>
          <a:xfrm>
            <a:off x="0" y="228600"/>
            <a:ext cx="8839200" cy="914400"/>
          </a:xfrm>
        </p:spPr>
        <p:txBody>
          <a:bodyPr/>
          <a:lstStyle/>
          <a:p>
            <a:pPr marL="1143000" indent="-1143000"/>
            <a:r>
              <a:rPr lang="en-US" altLang="en-US" sz="5400" b="1" dirty="0">
                <a:solidFill>
                  <a:srgbClr val="000099"/>
                </a:solidFill>
                <a:effectLst>
                  <a:outerShdw blurRad="38100" dist="38100" dir="2700000" algn="tl">
                    <a:srgbClr val="C0C0C0"/>
                  </a:outerShdw>
                </a:effectLst>
              </a:rPr>
              <a:t>Intention today</a:t>
            </a:r>
            <a:br>
              <a:rPr lang="en-US" altLang="en-US" sz="5400" b="1" dirty="0">
                <a:solidFill>
                  <a:srgbClr val="000099"/>
                </a:solidFill>
                <a:effectLst>
                  <a:outerShdw blurRad="38100" dist="38100" dir="2700000" algn="tl">
                    <a:srgbClr val="C0C0C0"/>
                  </a:outerShdw>
                </a:effectLst>
              </a:rPr>
            </a:br>
            <a:endParaRPr lang="en-US" altLang="en-US" b="1" dirty="0">
              <a:solidFill>
                <a:srgbClr val="000099"/>
              </a:solidFill>
              <a:effectLst>
                <a:outerShdw blurRad="38100" dist="38100" dir="2700000" algn="tl">
                  <a:srgbClr val="C0C0C0"/>
                </a:outerShdw>
              </a:effectLst>
            </a:endParaRPr>
          </a:p>
        </p:txBody>
      </p:sp>
      <p:sp>
        <p:nvSpPr>
          <p:cNvPr id="32771" name="Slide Number Placeholder 3">
            <a:extLst>
              <a:ext uri="{FF2B5EF4-FFF2-40B4-BE49-F238E27FC236}">
                <a16:creationId xmlns:a16="http://schemas.microsoft.com/office/drawing/2014/main" id="{046B5864-FC2E-4F02-ADCD-71F83380AF27}"/>
              </a:ext>
            </a:extLst>
          </p:cNvPr>
          <p:cNvSpPr>
            <a:spLocks noGrp="1"/>
          </p:cNvSpPr>
          <p:nvPr>
            <p:ph type="sldNum" sz="quarter" idx="12"/>
          </p:nvPr>
        </p:nvSpPr>
        <p:spPr>
          <a:xfrm>
            <a:off x="8686800" y="6248400"/>
            <a:ext cx="3810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l" eaLnBrk="1" hangingPunct="1"/>
            <a:fld id="{9CC05C56-A735-483C-AE13-6126512B5C13}" type="slidenum">
              <a:rPr lang="en-US" altLang="en-US" sz="1400"/>
              <a:pPr algn="l" eaLnBrk="1" hangingPunct="1"/>
              <a:t>2</a:t>
            </a:fld>
            <a:endParaRPr lang="en-US" altLang="en-US" sz="1400"/>
          </a:p>
        </p:txBody>
      </p:sp>
      <p:sp>
        <p:nvSpPr>
          <p:cNvPr id="6148" name="Content Placeholder 2">
            <a:extLst>
              <a:ext uri="{FF2B5EF4-FFF2-40B4-BE49-F238E27FC236}">
                <a16:creationId xmlns:a16="http://schemas.microsoft.com/office/drawing/2014/main" id="{B9808659-A5A0-4E46-B144-345A7578CD49}"/>
              </a:ext>
            </a:extLst>
          </p:cNvPr>
          <p:cNvSpPr>
            <a:spLocks noGrp="1"/>
          </p:cNvSpPr>
          <p:nvPr>
            <p:ph idx="1"/>
          </p:nvPr>
        </p:nvSpPr>
        <p:spPr>
          <a:xfrm>
            <a:off x="445477" y="914400"/>
            <a:ext cx="8229600" cy="5486400"/>
          </a:xfrm>
        </p:spPr>
        <p:txBody>
          <a:bodyPr/>
          <a:lstStyle/>
          <a:p>
            <a:pPr>
              <a:buFont typeface="Wingdings" panose="05000000000000000000" pitchFamily="2" charset="2"/>
              <a:buChar char="Ø"/>
            </a:pPr>
            <a:r>
              <a:rPr lang="en-US" altLang="en-US" sz="2800" b="1" dirty="0">
                <a:solidFill>
                  <a:srgbClr val="000099"/>
                </a:solidFill>
              </a:rPr>
              <a:t>Recap from last week</a:t>
            </a:r>
          </a:p>
          <a:p>
            <a:pPr>
              <a:buFont typeface="Wingdings" panose="05000000000000000000" pitchFamily="2" charset="2"/>
              <a:buChar char="Ø"/>
            </a:pPr>
            <a:r>
              <a:rPr lang="en-US" altLang="en-US" sz="2800" b="1" dirty="0">
                <a:solidFill>
                  <a:srgbClr val="000099"/>
                </a:solidFill>
              </a:rPr>
              <a:t>Where are we on the course? </a:t>
            </a:r>
          </a:p>
          <a:p>
            <a:pPr>
              <a:buFont typeface="Wingdings" panose="05000000000000000000" pitchFamily="2" charset="2"/>
              <a:buChar char="Ø"/>
            </a:pPr>
            <a:r>
              <a:rPr lang="en-US" altLang="en-US" sz="2800" b="1" dirty="0">
                <a:solidFill>
                  <a:srgbClr val="000099"/>
                </a:solidFill>
              </a:rPr>
              <a:t>More on MBTI and 16 types</a:t>
            </a:r>
          </a:p>
          <a:p>
            <a:pPr>
              <a:buFont typeface="Wingdings" panose="05000000000000000000" pitchFamily="2" charset="2"/>
              <a:buChar char="Ø"/>
            </a:pPr>
            <a:r>
              <a:rPr lang="en-US" altLang="en-US" sz="2800" b="1" dirty="0">
                <a:solidFill>
                  <a:srgbClr val="000099"/>
                </a:solidFill>
              </a:rPr>
              <a:t>Form groups</a:t>
            </a:r>
          </a:p>
          <a:p>
            <a:pPr>
              <a:buFont typeface="Wingdings" panose="05000000000000000000" pitchFamily="2" charset="2"/>
              <a:buChar char="Ø"/>
            </a:pPr>
            <a:r>
              <a:rPr lang="en-US" altLang="en-US" sz="2800" b="1" dirty="0">
                <a:solidFill>
                  <a:srgbClr val="000099"/>
                </a:solidFill>
              </a:rPr>
              <a:t>Exploring the EQ results pentagram </a:t>
            </a:r>
            <a:br>
              <a:rPr lang="en-US" altLang="en-US" sz="2800" b="1" dirty="0">
                <a:solidFill>
                  <a:srgbClr val="000099"/>
                </a:solidFill>
              </a:rPr>
            </a:br>
            <a:r>
              <a:rPr lang="en-US" altLang="en-US" sz="2800" b="1" dirty="0">
                <a:solidFill>
                  <a:srgbClr val="000099"/>
                </a:solidFill>
              </a:rPr>
              <a:t>– what do your results mean?</a:t>
            </a:r>
          </a:p>
          <a:p>
            <a:pPr>
              <a:buFont typeface="Wingdings" panose="05000000000000000000" pitchFamily="2" charset="2"/>
              <a:buChar char="Ø"/>
            </a:pPr>
            <a:r>
              <a:rPr lang="en-US" altLang="en-US" sz="2800" b="1" dirty="0">
                <a:solidFill>
                  <a:srgbClr val="000099"/>
                </a:solidFill>
              </a:rPr>
              <a:t>Strengths and weaknesses</a:t>
            </a:r>
          </a:p>
          <a:p>
            <a:pPr>
              <a:buFont typeface="Wingdings" panose="05000000000000000000" pitchFamily="2" charset="2"/>
              <a:buChar char="Ø"/>
            </a:pPr>
            <a:r>
              <a:rPr lang="en-US" altLang="en-US" sz="2800" b="1" dirty="0">
                <a:solidFill>
                  <a:srgbClr val="000099"/>
                </a:solidFill>
              </a:rPr>
              <a:t>About ‘human nature’ influence on behavior </a:t>
            </a:r>
          </a:p>
          <a:p>
            <a:pPr>
              <a:buFont typeface="Wingdings" panose="05000000000000000000" pitchFamily="2" charset="2"/>
              <a:buChar char="Ø"/>
            </a:pPr>
            <a:r>
              <a:rPr lang="en-US" altLang="en-US" sz="2800" b="1" dirty="0">
                <a:solidFill>
                  <a:srgbClr val="000099"/>
                </a:solidFill>
              </a:rPr>
              <a:t>Things to do for next week</a:t>
            </a:r>
          </a:p>
          <a:p>
            <a:pPr>
              <a:buFont typeface="Wingdings" panose="05000000000000000000" pitchFamily="2" charset="2"/>
              <a:buChar char="Ø"/>
            </a:pPr>
            <a:r>
              <a:rPr lang="en-US" altLang="en-US" sz="2800" b="1" dirty="0">
                <a:solidFill>
                  <a:srgbClr val="000099"/>
                </a:solidFill>
              </a:rPr>
              <a:t>Learning Log</a:t>
            </a:r>
          </a:p>
          <a:p>
            <a:pPr>
              <a:buFont typeface="Wingdings" panose="05000000000000000000" pitchFamily="2" charset="2"/>
              <a:buChar char="Ø"/>
            </a:pPr>
            <a:r>
              <a:rPr lang="en-US" altLang="en-US" sz="2800" b="1" dirty="0">
                <a:solidFill>
                  <a:srgbClr val="000099"/>
                </a:solidFill>
              </a:rPr>
              <a:t>References &amp; glossary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25666"/>
                                        </p:tgtEl>
                                        <p:attrNameLst>
                                          <p:attrName>style.visibility</p:attrName>
                                        </p:attrNameLst>
                                      </p:cBhvr>
                                      <p:to>
                                        <p:strVal val="visible"/>
                                      </p:to>
                                    </p:set>
                                    <p:animEffect transition="in" filter="wipe(left)">
                                      <p:cBhvr>
                                        <p:cTn id="7" dur="500"/>
                                        <p:tgtEl>
                                          <p:spTgt spid="6256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8">
                                            <p:txEl>
                                              <p:pRg st="0" end="0"/>
                                            </p:txEl>
                                          </p:spTgt>
                                        </p:tgtEl>
                                        <p:attrNameLst>
                                          <p:attrName>style.visibility</p:attrName>
                                        </p:attrNameLst>
                                      </p:cBhvr>
                                      <p:to>
                                        <p:strVal val="visible"/>
                                      </p:to>
                                    </p:set>
                                    <p:animEffect transition="in" filter="wipe(left)">
                                      <p:cBhvr>
                                        <p:cTn id="12" dur="1000"/>
                                        <p:tgtEl>
                                          <p:spTgt spid="614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8">
                                            <p:txEl>
                                              <p:pRg st="1" end="1"/>
                                            </p:txEl>
                                          </p:spTgt>
                                        </p:tgtEl>
                                        <p:attrNameLst>
                                          <p:attrName>style.visibility</p:attrName>
                                        </p:attrNameLst>
                                      </p:cBhvr>
                                      <p:to>
                                        <p:strVal val="visible"/>
                                      </p:to>
                                    </p:set>
                                    <p:animEffect transition="in" filter="wipe(left)">
                                      <p:cBhvr>
                                        <p:cTn id="17" dur="1000"/>
                                        <p:tgtEl>
                                          <p:spTgt spid="614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48">
                                            <p:txEl>
                                              <p:pRg st="2" end="2"/>
                                            </p:txEl>
                                          </p:spTgt>
                                        </p:tgtEl>
                                        <p:attrNameLst>
                                          <p:attrName>style.visibility</p:attrName>
                                        </p:attrNameLst>
                                      </p:cBhvr>
                                      <p:to>
                                        <p:strVal val="visible"/>
                                      </p:to>
                                    </p:set>
                                    <p:animEffect transition="in" filter="wipe(left)">
                                      <p:cBhvr>
                                        <p:cTn id="22" dur="1000"/>
                                        <p:tgtEl>
                                          <p:spTgt spid="614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148">
                                            <p:txEl>
                                              <p:pRg st="3" end="3"/>
                                            </p:txEl>
                                          </p:spTgt>
                                        </p:tgtEl>
                                        <p:attrNameLst>
                                          <p:attrName>style.visibility</p:attrName>
                                        </p:attrNameLst>
                                      </p:cBhvr>
                                      <p:to>
                                        <p:strVal val="visible"/>
                                      </p:to>
                                    </p:set>
                                    <p:animEffect transition="in" filter="wipe(left)">
                                      <p:cBhvr>
                                        <p:cTn id="27" dur="1000"/>
                                        <p:tgtEl>
                                          <p:spTgt spid="614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148">
                                            <p:txEl>
                                              <p:pRg st="4" end="4"/>
                                            </p:txEl>
                                          </p:spTgt>
                                        </p:tgtEl>
                                        <p:attrNameLst>
                                          <p:attrName>style.visibility</p:attrName>
                                        </p:attrNameLst>
                                      </p:cBhvr>
                                      <p:to>
                                        <p:strVal val="visible"/>
                                      </p:to>
                                    </p:set>
                                    <p:animEffect transition="in" filter="wipe(left)">
                                      <p:cBhvr>
                                        <p:cTn id="32" dur="1000"/>
                                        <p:tgtEl>
                                          <p:spTgt spid="614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148">
                                            <p:txEl>
                                              <p:pRg st="5" end="5"/>
                                            </p:txEl>
                                          </p:spTgt>
                                        </p:tgtEl>
                                        <p:attrNameLst>
                                          <p:attrName>style.visibility</p:attrName>
                                        </p:attrNameLst>
                                      </p:cBhvr>
                                      <p:to>
                                        <p:strVal val="visible"/>
                                      </p:to>
                                    </p:set>
                                    <p:animEffect transition="in" filter="wipe(left)">
                                      <p:cBhvr>
                                        <p:cTn id="37" dur="1000"/>
                                        <p:tgtEl>
                                          <p:spTgt spid="614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148">
                                            <p:txEl>
                                              <p:pRg st="6" end="6"/>
                                            </p:txEl>
                                          </p:spTgt>
                                        </p:tgtEl>
                                        <p:attrNameLst>
                                          <p:attrName>style.visibility</p:attrName>
                                        </p:attrNameLst>
                                      </p:cBhvr>
                                      <p:to>
                                        <p:strVal val="visible"/>
                                      </p:to>
                                    </p:set>
                                    <p:animEffect transition="in" filter="wipe(left)">
                                      <p:cBhvr>
                                        <p:cTn id="42" dur="1000"/>
                                        <p:tgtEl>
                                          <p:spTgt spid="6148">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148">
                                            <p:txEl>
                                              <p:pRg st="7" end="7"/>
                                            </p:txEl>
                                          </p:spTgt>
                                        </p:tgtEl>
                                        <p:attrNameLst>
                                          <p:attrName>style.visibility</p:attrName>
                                        </p:attrNameLst>
                                      </p:cBhvr>
                                      <p:to>
                                        <p:strVal val="visible"/>
                                      </p:to>
                                    </p:set>
                                    <p:animEffect transition="in" filter="wipe(left)">
                                      <p:cBhvr>
                                        <p:cTn id="47" dur="1000"/>
                                        <p:tgtEl>
                                          <p:spTgt spid="6148">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148">
                                            <p:txEl>
                                              <p:pRg st="8" end="8"/>
                                            </p:txEl>
                                          </p:spTgt>
                                        </p:tgtEl>
                                        <p:attrNameLst>
                                          <p:attrName>style.visibility</p:attrName>
                                        </p:attrNameLst>
                                      </p:cBhvr>
                                      <p:to>
                                        <p:strVal val="visible"/>
                                      </p:to>
                                    </p:set>
                                    <p:animEffect transition="in" filter="wipe(left)">
                                      <p:cBhvr>
                                        <p:cTn id="52" dur="1000"/>
                                        <p:tgtEl>
                                          <p:spTgt spid="6148">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148">
                                            <p:txEl>
                                              <p:pRg st="9" end="9"/>
                                            </p:txEl>
                                          </p:spTgt>
                                        </p:tgtEl>
                                        <p:attrNameLst>
                                          <p:attrName>style.visibility</p:attrName>
                                        </p:attrNameLst>
                                      </p:cBhvr>
                                      <p:to>
                                        <p:strVal val="visible"/>
                                      </p:to>
                                    </p:set>
                                    <p:animEffect transition="in" filter="wipe(left)">
                                      <p:cBhvr>
                                        <p:cTn id="57" dur="1000"/>
                                        <p:tgtEl>
                                          <p:spTgt spid="614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66" grpId="0" autoUpdateAnimBg="0"/>
      <p:bldP spid="6148"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86EFF-5815-2B23-F253-585A0DBCE3C3}"/>
            </a:ext>
          </a:extLst>
        </p:cNvPr>
        <p:cNvGrpSpPr/>
        <p:nvPr/>
      </p:nvGrpSpPr>
      <p:grpSpPr>
        <a:xfrm>
          <a:off x="0" y="0"/>
          <a:ext cx="0" cy="0"/>
          <a:chOff x="0" y="0"/>
          <a:chExt cx="0" cy="0"/>
        </a:xfrm>
      </p:grpSpPr>
      <p:sp>
        <p:nvSpPr>
          <p:cNvPr id="51202" name="Title 2">
            <a:extLst>
              <a:ext uri="{FF2B5EF4-FFF2-40B4-BE49-F238E27FC236}">
                <a16:creationId xmlns:a16="http://schemas.microsoft.com/office/drawing/2014/main" id="{57063D0F-DBD5-3EF6-6354-57065682203B}"/>
              </a:ext>
            </a:extLst>
          </p:cNvPr>
          <p:cNvSpPr>
            <a:spLocks noGrp="1"/>
          </p:cNvSpPr>
          <p:nvPr>
            <p:ph type="title"/>
          </p:nvPr>
        </p:nvSpPr>
        <p:spPr/>
        <p:txBody>
          <a:bodyPr/>
          <a:lstStyle/>
          <a:p>
            <a:r>
              <a:rPr lang="en-US" altLang="en-FR" b="1" dirty="0">
                <a:solidFill>
                  <a:srgbClr val="0070C0"/>
                </a:solidFill>
                <a:effectLst>
                  <a:outerShdw blurRad="38100" dist="38100" dir="2700000" algn="tl">
                    <a:srgbClr val="000000">
                      <a:alpha val="43137"/>
                    </a:srgbClr>
                  </a:outerShdw>
                </a:effectLst>
                <a:latin typeface="Century Gothic" panose="020B0502020202020204" pitchFamily="34" charset="0"/>
                <a:ea typeface="+mj-ea"/>
              </a:rPr>
              <a:t>Type Alike Groups</a:t>
            </a:r>
          </a:p>
        </p:txBody>
      </p:sp>
      <p:sp>
        <p:nvSpPr>
          <p:cNvPr id="51203" name="Content Placeholder 3">
            <a:extLst>
              <a:ext uri="{FF2B5EF4-FFF2-40B4-BE49-F238E27FC236}">
                <a16:creationId xmlns:a16="http://schemas.microsoft.com/office/drawing/2014/main" id="{BECABA8F-422D-6B9B-4BD1-53DDE8FE8521}"/>
              </a:ext>
            </a:extLst>
          </p:cNvPr>
          <p:cNvSpPr>
            <a:spLocks noGrp="1"/>
          </p:cNvSpPr>
          <p:nvPr>
            <p:ph idx="1"/>
          </p:nvPr>
        </p:nvSpPr>
        <p:spPr>
          <a:xfrm>
            <a:off x="76200" y="1417638"/>
            <a:ext cx="8763000" cy="5440362"/>
          </a:xfrm>
        </p:spPr>
        <p:txBody>
          <a:bodyPr/>
          <a:lstStyle/>
          <a:p>
            <a:pPr algn="ctr">
              <a:buFont typeface="Monotype Sorts" pitchFamily="2" charset="2"/>
              <a:buNone/>
            </a:pPr>
            <a:r>
              <a:rPr lang="en-US" altLang="en-FR" sz="3600" dirty="0"/>
              <a:t>Introduce yourselves and write your name of the A4 paper (% best fit)</a:t>
            </a:r>
          </a:p>
          <a:p>
            <a:pPr algn="ctr">
              <a:buFont typeface="Monotype Sorts" pitchFamily="2" charset="2"/>
              <a:buNone/>
            </a:pPr>
            <a:r>
              <a:rPr lang="en-US" altLang="en-FR" sz="3600" dirty="0"/>
              <a:t>What does it feel like to be in the type alike group?</a:t>
            </a:r>
            <a:br>
              <a:rPr lang="en-US" altLang="en-FR" sz="3600" dirty="0"/>
            </a:br>
            <a:r>
              <a:rPr lang="en-US" altLang="en-FR" sz="3600" dirty="0"/>
              <a:t>What is your groups’ dominant function?</a:t>
            </a:r>
          </a:p>
          <a:p>
            <a:pPr algn="ctr">
              <a:buFont typeface="Monotype Sorts" pitchFamily="2" charset="2"/>
              <a:buNone/>
            </a:pPr>
            <a:r>
              <a:rPr lang="en-US" altLang="en-FR" sz="3600" dirty="0"/>
              <a:t>Is it introverted or extraverted?</a:t>
            </a:r>
          </a:p>
          <a:p>
            <a:pPr algn="ctr">
              <a:buFont typeface="Monotype Sorts" pitchFamily="2" charset="2"/>
              <a:buNone/>
            </a:pPr>
            <a:r>
              <a:rPr lang="en-US" altLang="en-FR" sz="3600" dirty="0"/>
              <a:t>How does the summary of your type resonate with you? How well does it fit?</a:t>
            </a:r>
            <a:br>
              <a:rPr lang="en-US" altLang="en-FR" sz="3600" dirty="0"/>
            </a:br>
            <a:endParaRPr lang="en-US" altLang="en-FR" sz="3600" dirty="0"/>
          </a:p>
          <a:p>
            <a:pPr algn="ctr">
              <a:buFont typeface="Monotype Sorts" pitchFamily="2" charset="2"/>
              <a:buNone/>
            </a:pPr>
            <a:endParaRPr lang="en-US" altLang="en-FR" sz="3600" dirty="0"/>
          </a:p>
        </p:txBody>
      </p:sp>
    </p:spTree>
    <p:extLst>
      <p:ext uri="{BB962C8B-B14F-4D97-AF65-F5344CB8AC3E}">
        <p14:creationId xmlns:p14="http://schemas.microsoft.com/office/powerpoint/2010/main" val="1787520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A133B-5430-3C9B-3E61-537592DFD40B}"/>
              </a:ext>
            </a:extLst>
          </p:cNvPr>
          <p:cNvSpPr>
            <a:spLocks noGrp="1"/>
          </p:cNvSpPr>
          <p:nvPr>
            <p:ph type="title"/>
          </p:nvPr>
        </p:nvSpPr>
        <p:spPr>
          <a:xfrm>
            <a:off x="609600" y="2438400"/>
            <a:ext cx="8229600" cy="1143000"/>
          </a:xfrm>
        </p:spPr>
        <p:txBody>
          <a:bodyPr/>
          <a:lstStyle/>
          <a:p>
            <a:r>
              <a:rPr lang="en-US" sz="6600" dirty="0"/>
              <a:t>Break of 15’</a:t>
            </a:r>
          </a:p>
        </p:txBody>
      </p:sp>
      <p:sp>
        <p:nvSpPr>
          <p:cNvPr id="4" name="Slide Number Placeholder 3">
            <a:extLst>
              <a:ext uri="{FF2B5EF4-FFF2-40B4-BE49-F238E27FC236}">
                <a16:creationId xmlns:a16="http://schemas.microsoft.com/office/drawing/2014/main" id="{44409161-C593-C369-695F-5EA20AE856CA}"/>
              </a:ext>
            </a:extLst>
          </p:cNvPr>
          <p:cNvSpPr>
            <a:spLocks noGrp="1"/>
          </p:cNvSpPr>
          <p:nvPr>
            <p:ph type="sldNum" sz="quarter" idx="12"/>
          </p:nvPr>
        </p:nvSpPr>
        <p:spPr/>
        <p:txBody>
          <a:bodyPr/>
          <a:lstStyle/>
          <a:p>
            <a:fld id="{06F2B315-DD32-413D-91B5-93637BB53D00}" type="slidenum">
              <a:rPr lang="en-US" altLang="en-US" smtClean="0"/>
              <a:pPr/>
              <a:t>21</a:t>
            </a:fld>
            <a:endParaRPr lang="en-US" altLang="en-US"/>
          </a:p>
        </p:txBody>
      </p:sp>
    </p:spTree>
    <p:extLst>
      <p:ext uri="{BB962C8B-B14F-4D97-AF65-F5344CB8AC3E}">
        <p14:creationId xmlns:p14="http://schemas.microsoft.com/office/powerpoint/2010/main" val="3574703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D38E24A1-87DE-C4A8-0AF7-37ED23E764E3}"/>
              </a:ext>
            </a:extLst>
          </p:cNvPr>
          <p:cNvSpPr>
            <a:spLocks noGrp="1" noChangeArrowheads="1"/>
          </p:cNvSpPr>
          <p:nvPr>
            <p:ph type="title"/>
          </p:nvPr>
        </p:nvSpPr>
        <p:spPr/>
        <p:txBody>
          <a:bodyPr/>
          <a:lstStyle/>
          <a:p>
            <a:pPr eaLnBrk="1" hangingPunct="1"/>
            <a:r>
              <a:rPr lang="en-GB" altLang="en-FR"/>
              <a:t>Valuing Differences</a:t>
            </a:r>
          </a:p>
        </p:txBody>
      </p:sp>
      <p:sp>
        <p:nvSpPr>
          <p:cNvPr id="52227" name="Rectangle 3">
            <a:extLst>
              <a:ext uri="{FF2B5EF4-FFF2-40B4-BE49-F238E27FC236}">
                <a16:creationId xmlns:a16="http://schemas.microsoft.com/office/drawing/2014/main" id="{8824D38F-CF47-F249-E008-7C5BAA9F4ECC}"/>
              </a:ext>
            </a:extLst>
          </p:cNvPr>
          <p:cNvSpPr>
            <a:spLocks noGrp="1" noChangeArrowheads="1"/>
          </p:cNvSpPr>
          <p:nvPr>
            <p:ph type="body" idx="1"/>
          </p:nvPr>
        </p:nvSpPr>
        <p:spPr>
          <a:xfrm>
            <a:off x="285751" y="1800958"/>
            <a:ext cx="8683869" cy="4431323"/>
          </a:xfrm>
        </p:spPr>
        <p:txBody>
          <a:bodyPr/>
          <a:lstStyle/>
          <a:p>
            <a:pPr eaLnBrk="1" hangingPunct="1">
              <a:buFont typeface="Arial" panose="020B0604020202020204" pitchFamily="34" charset="0"/>
              <a:buNone/>
            </a:pPr>
            <a:r>
              <a:rPr lang="en-GB" altLang="en-FR"/>
              <a:t>E / I -groups:</a:t>
            </a:r>
          </a:p>
          <a:p>
            <a:pPr eaLnBrk="1" hangingPunct="1">
              <a:buFont typeface="Arial" panose="020B0604020202020204" pitchFamily="34" charset="0"/>
              <a:buAutoNum type="arabicPeriod"/>
            </a:pPr>
            <a:r>
              <a:rPr lang="en-GB" altLang="en-FR"/>
              <a:t>What do you really admire about the other group?</a:t>
            </a:r>
          </a:p>
          <a:p>
            <a:pPr eaLnBrk="1" hangingPunct="1">
              <a:buFont typeface="Arial" panose="020B0604020202020204" pitchFamily="34" charset="0"/>
              <a:buAutoNum type="arabicPeriod"/>
            </a:pPr>
            <a:r>
              <a:rPr lang="en-GB" altLang="en-FR"/>
              <a:t>What baffles you about the other group?</a:t>
            </a:r>
          </a:p>
          <a:p>
            <a:pPr eaLnBrk="1" hangingPunct="1">
              <a:buFont typeface="Arial" panose="020B0604020202020204" pitchFamily="34" charset="0"/>
              <a:buAutoNum type="arabicPeriod"/>
            </a:pPr>
            <a:r>
              <a:rPr lang="en-GB" altLang="en-FR"/>
              <a:t>What questions do you have for the other group?</a:t>
            </a:r>
          </a:p>
          <a:p>
            <a:pPr algn="r" eaLnBrk="1" hangingPunct="1">
              <a:buFont typeface="Arial" panose="020B0604020202020204" pitchFamily="34" charset="0"/>
              <a:buNone/>
            </a:pPr>
            <a:endParaRPr lang="en-GB" altLang="en-FR" sz="1846" i="1"/>
          </a:p>
          <a:p>
            <a:pPr algn="r" eaLnBrk="1" hangingPunct="1">
              <a:buFont typeface="Arial" panose="020B0604020202020204" pitchFamily="34" charset="0"/>
              <a:buNone/>
            </a:pPr>
            <a:r>
              <a:rPr lang="en-GB" altLang="en-FR" sz="1846" i="1"/>
              <a:t>“If it is important to extraverts, they will show it. If it is important to introverts, they will often hide it, at least until they are sure it will be treated with respect.”</a:t>
            </a:r>
          </a:p>
          <a:p>
            <a:pPr algn="r" eaLnBrk="1" hangingPunct="1">
              <a:buFont typeface="Arial" panose="020B0604020202020204" pitchFamily="34" charset="0"/>
              <a:buNone/>
            </a:pPr>
            <a:r>
              <a:rPr lang="en-GB" altLang="en-FR" sz="1846" i="1"/>
              <a:t>LaVonne Neff, One of a Kind</a:t>
            </a:r>
            <a:endParaRPr lang="en-GB" altLang="en-FR"/>
          </a:p>
        </p:txBody>
      </p:sp>
    </p:spTree>
    <p:extLst>
      <p:ext uri="{BB962C8B-B14F-4D97-AF65-F5344CB8AC3E}">
        <p14:creationId xmlns:p14="http://schemas.microsoft.com/office/powerpoint/2010/main" val="381232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ED94150D-16D5-0493-40E6-D32FDF4644E6}"/>
              </a:ext>
            </a:extLst>
          </p:cNvPr>
          <p:cNvSpPr>
            <a:spLocks noChangeArrowheads="1"/>
          </p:cNvSpPr>
          <p:nvPr/>
        </p:nvSpPr>
        <p:spPr bwMode="auto">
          <a:xfrm>
            <a:off x="1524000" y="709246"/>
            <a:ext cx="5338397" cy="967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527" tIns="42497" rIns="83527" bIns="42497" anchor="ctr"/>
          <a:lstStyle>
            <a:lvl1pPr defTabSz="752475">
              <a:defRPr sz="1400" b="1">
                <a:solidFill>
                  <a:schemeClr val="tx1"/>
                </a:solidFill>
                <a:latin typeface="Arial" panose="020B0604020202020204" pitchFamily="34" charset="0"/>
              </a:defRPr>
            </a:lvl1pPr>
            <a:lvl2pPr marL="742950" indent="-285750" defTabSz="752475">
              <a:defRPr sz="1400" b="1">
                <a:solidFill>
                  <a:schemeClr val="tx1"/>
                </a:solidFill>
                <a:latin typeface="Arial" panose="020B0604020202020204" pitchFamily="34" charset="0"/>
              </a:defRPr>
            </a:lvl2pPr>
            <a:lvl3pPr marL="1143000" indent="-228600" defTabSz="752475">
              <a:defRPr sz="1400" b="1">
                <a:solidFill>
                  <a:schemeClr val="tx1"/>
                </a:solidFill>
                <a:latin typeface="Arial" panose="020B0604020202020204" pitchFamily="34" charset="0"/>
              </a:defRPr>
            </a:lvl3pPr>
            <a:lvl4pPr marL="1600200" indent="-228600" defTabSz="752475">
              <a:defRPr sz="1400" b="1">
                <a:solidFill>
                  <a:schemeClr val="tx1"/>
                </a:solidFill>
                <a:latin typeface="Arial" panose="020B0604020202020204" pitchFamily="34" charset="0"/>
              </a:defRPr>
            </a:lvl4pPr>
            <a:lvl5pPr marL="2057400" indent="-228600" defTabSz="752475">
              <a:defRPr sz="1400" b="1">
                <a:solidFill>
                  <a:schemeClr val="tx1"/>
                </a:solidFill>
                <a:latin typeface="Arial" panose="020B0604020202020204" pitchFamily="34" charset="0"/>
              </a:defRPr>
            </a:lvl5pPr>
            <a:lvl6pPr marL="2514600" indent="-228600" defTabSz="752475"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752475"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752475"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752475" eaLnBrk="0" fontAlgn="base" hangingPunct="0">
              <a:spcBef>
                <a:spcPct val="0"/>
              </a:spcBef>
              <a:spcAft>
                <a:spcPct val="0"/>
              </a:spcAft>
              <a:defRPr sz="1400" b="1">
                <a:solidFill>
                  <a:schemeClr val="tx1"/>
                </a:solidFill>
                <a:latin typeface="Arial" panose="020B0604020202020204" pitchFamily="34" charset="0"/>
              </a:defRPr>
            </a:lvl9pPr>
          </a:lstStyle>
          <a:p>
            <a:r>
              <a:rPr lang="en-GB" altLang="en-FR" sz="3323" dirty="0">
                <a:solidFill>
                  <a:srgbClr val="C84000"/>
                </a:solidFill>
                <a:latin typeface="Arial Narrow" panose="020B0604020202020204" pitchFamily="34" charset="0"/>
              </a:rPr>
              <a:t>Mental Functions</a:t>
            </a:r>
          </a:p>
        </p:txBody>
      </p:sp>
      <p:sp>
        <p:nvSpPr>
          <p:cNvPr id="35843" name="Rectangle 3">
            <a:extLst>
              <a:ext uri="{FF2B5EF4-FFF2-40B4-BE49-F238E27FC236}">
                <a16:creationId xmlns:a16="http://schemas.microsoft.com/office/drawing/2014/main" id="{EF9632A0-AC13-9876-0106-A9BAEB6AC951}"/>
              </a:ext>
            </a:extLst>
          </p:cNvPr>
          <p:cNvSpPr>
            <a:spLocks noChangeArrowheads="1"/>
          </p:cNvSpPr>
          <p:nvPr/>
        </p:nvSpPr>
        <p:spPr bwMode="auto">
          <a:xfrm>
            <a:off x="454270" y="744416"/>
            <a:ext cx="2206869" cy="313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sp>
        <p:nvSpPr>
          <p:cNvPr id="35844" name="Rectangle 4">
            <a:extLst>
              <a:ext uri="{FF2B5EF4-FFF2-40B4-BE49-F238E27FC236}">
                <a16:creationId xmlns:a16="http://schemas.microsoft.com/office/drawing/2014/main" id="{4C5FEF27-11C8-B6B4-9DF7-8264EF81FCE0}"/>
              </a:ext>
            </a:extLst>
          </p:cNvPr>
          <p:cNvSpPr>
            <a:spLocks noChangeArrowheads="1"/>
          </p:cNvSpPr>
          <p:nvPr/>
        </p:nvSpPr>
        <p:spPr bwMode="auto">
          <a:xfrm>
            <a:off x="422031" y="754674"/>
            <a:ext cx="2343150" cy="28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sp>
        <p:nvSpPr>
          <p:cNvPr id="35845" name="Rectangle 5">
            <a:extLst>
              <a:ext uri="{FF2B5EF4-FFF2-40B4-BE49-F238E27FC236}">
                <a16:creationId xmlns:a16="http://schemas.microsoft.com/office/drawing/2014/main" id="{8BF827F1-F0BA-FEF2-8B38-4A128F3358D0}"/>
              </a:ext>
            </a:extLst>
          </p:cNvPr>
          <p:cNvSpPr>
            <a:spLocks noChangeArrowheads="1"/>
          </p:cNvSpPr>
          <p:nvPr/>
        </p:nvSpPr>
        <p:spPr bwMode="auto">
          <a:xfrm>
            <a:off x="422031" y="1740878"/>
            <a:ext cx="5855677" cy="444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spAutoFit/>
          </a:bodyPr>
          <a:lstStyle>
            <a:lvl1pPr>
              <a:defRPr sz="1400" b="1">
                <a:solidFill>
                  <a:schemeClr val="tx1"/>
                </a:solidFill>
                <a:latin typeface="Arial" panose="020B0604020202020204" pitchFamily="34" charset="0"/>
              </a:defRPr>
            </a:lvl1pPr>
            <a:lvl2pPr>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nSpc>
                <a:spcPct val="90000"/>
              </a:lnSpc>
              <a:spcBef>
                <a:spcPct val="20000"/>
              </a:spcBef>
            </a:pPr>
            <a:r>
              <a:rPr lang="en-GB" altLang="en-FR" sz="1846">
                <a:latin typeface="Arial Narrow" panose="020B0604020202020204" pitchFamily="34" charset="0"/>
              </a:rPr>
              <a:t>Dominant Function</a:t>
            </a:r>
            <a:endParaRPr lang="en-GB" altLang="en-FR" sz="1292" b="0">
              <a:latin typeface="Arial Narrow" panose="020B0604020202020204" pitchFamily="34" charset="0"/>
            </a:endParaRPr>
          </a:p>
          <a:p>
            <a:pPr lvl="1">
              <a:lnSpc>
                <a:spcPct val="90000"/>
              </a:lnSpc>
              <a:spcBef>
                <a:spcPct val="20000"/>
              </a:spcBef>
              <a:buFontTx/>
              <a:buChar char="•"/>
            </a:pPr>
            <a:r>
              <a:rPr lang="en-GB" altLang="en-FR" sz="1292" b="0">
                <a:latin typeface="Arial Narrow" panose="020B0604020202020204" pitchFamily="34" charset="0"/>
              </a:rPr>
              <a:t>For each type, one of the four letters (S,N,T,F) takes the lead or is the most preferred, the most conscious, most differentiated, most developed, the governing force </a:t>
            </a:r>
          </a:p>
          <a:p>
            <a:pPr lvl="1">
              <a:lnSpc>
                <a:spcPct val="90000"/>
              </a:lnSpc>
              <a:spcBef>
                <a:spcPct val="20000"/>
              </a:spcBef>
              <a:buFontTx/>
              <a:buChar char="•"/>
            </a:pPr>
            <a:r>
              <a:rPr lang="en-GB" altLang="en-FR" sz="1292" b="0">
                <a:latin typeface="Arial Narrow" panose="020B0604020202020204" pitchFamily="34" charset="0"/>
              </a:rPr>
              <a:t>No person can be effective or consistent without one of the functions taking lead</a:t>
            </a:r>
          </a:p>
          <a:p>
            <a:pPr lvl="1">
              <a:lnSpc>
                <a:spcPct val="90000"/>
              </a:lnSpc>
              <a:spcBef>
                <a:spcPct val="20000"/>
              </a:spcBef>
              <a:buFontTx/>
              <a:buChar char="•"/>
            </a:pPr>
            <a:r>
              <a:rPr lang="en-GB" altLang="en-FR" sz="1292" b="0">
                <a:latin typeface="Arial Narrow" panose="020B0604020202020204" pitchFamily="34" charset="0"/>
              </a:rPr>
              <a:t>People use their dominant function most in their favourite world (E / I)  </a:t>
            </a:r>
          </a:p>
          <a:p>
            <a:pPr>
              <a:lnSpc>
                <a:spcPct val="90000"/>
              </a:lnSpc>
              <a:spcBef>
                <a:spcPct val="20000"/>
              </a:spcBef>
            </a:pPr>
            <a:r>
              <a:rPr lang="en-GB" altLang="en-FR" sz="1846">
                <a:latin typeface="Arial Narrow" panose="020B0604020202020204" pitchFamily="34" charset="0"/>
              </a:rPr>
              <a:t>Auxiliary Function</a:t>
            </a:r>
            <a:endParaRPr lang="en-GB" altLang="en-FR" sz="1292" b="0">
              <a:latin typeface="Arial Narrow" panose="020B0604020202020204" pitchFamily="34" charset="0"/>
            </a:endParaRPr>
          </a:p>
          <a:p>
            <a:pPr lvl="1">
              <a:lnSpc>
                <a:spcPct val="90000"/>
              </a:lnSpc>
              <a:spcBef>
                <a:spcPct val="20000"/>
              </a:spcBef>
              <a:buFontTx/>
              <a:buChar char="•"/>
            </a:pPr>
            <a:r>
              <a:rPr lang="en-GB" altLang="en-FR" sz="1292" b="0">
                <a:latin typeface="Arial Narrow" panose="020B0604020202020204" pitchFamily="34" charset="0"/>
              </a:rPr>
              <a:t>The other function in the type code, the second in importance</a:t>
            </a:r>
          </a:p>
          <a:p>
            <a:pPr lvl="1">
              <a:lnSpc>
                <a:spcPct val="90000"/>
              </a:lnSpc>
              <a:spcBef>
                <a:spcPct val="20000"/>
              </a:spcBef>
              <a:buFontTx/>
              <a:buChar char="•"/>
            </a:pPr>
            <a:r>
              <a:rPr lang="en-GB" altLang="en-FR" sz="1292" b="0">
                <a:latin typeface="Arial Narrow" panose="020B0604020202020204" pitchFamily="34" charset="0"/>
              </a:rPr>
              <a:t>Helps and supports the dominant function</a:t>
            </a:r>
          </a:p>
          <a:p>
            <a:pPr lvl="1">
              <a:lnSpc>
                <a:spcPct val="90000"/>
              </a:lnSpc>
              <a:spcBef>
                <a:spcPct val="20000"/>
              </a:spcBef>
              <a:buFontTx/>
              <a:buChar char="•"/>
            </a:pPr>
            <a:r>
              <a:rPr lang="en-GB" altLang="en-FR" sz="1292" b="0">
                <a:latin typeface="Arial Narrow" panose="020B0604020202020204" pitchFamily="34" charset="0"/>
              </a:rPr>
              <a:t>If dominant is information gathering then auxiliary is decision making and vice versa</a:t>
            </a:r>
          </a:p>
          <a:p>
            <a:pPr lvl="1">
              <a:lnSpc>
                <a:spcPct val="90000"/>
              </a:lnSpc>
              <a:spcBef>
                <a:spcPct val="20000"/>
              </a:spcBef>
              <a:buFontTx/>
              <a:buChar char="•"/>
            </a:pPr>
            <a:r>
              <a:rPr lang="en-GB" altLang="en-FR" sz="1292" b="0">
                <a:latin typeface="Arial Narrow" panose="020B0604020202020204" pitchFamily="34" charset="0"/>
              </a:rPr>
              <a:t>Dominant and auxiliary functions are used in opposite worlds (I / E)</a:t>
            </a:r>
          </a:p>
          <a:p>
            <a:pPr>
              <a:lnSpc>
                <a:spcPct val="90000"/>
              </a:lnSpc>
              <a:spcBef>
                <a:spcPct val="20000"/>
              </a:spcBef>
            </a:pPr>
            <a:r>
              <a:rPr lang="en-GB" altLang="en-FR" sz="1846">
                <a:latin typeface="Arial Narrow" panose="020B0604020202020204" pitchFamily="34" charset="0"/>
              </a:rPr>
              <a:t>Tertiary Function</a:t>
            </a:r>
            <a:endParaRPr lang="en-GB" altLang="en-FR" sz="1292" b="0">
              <a:latin typeface="Arial Narrow" panose="020B0604020202020204" pitchFamily="34" charset="0"/>
            </a:endParaRPr>
          </a:p>
          <a:p>
            <a:pPr lvl="1">
              <a:lnSpc>
                <a:spcPct val="90000"/>
              </a:lnSpc>
              <a:spcBef>
                <a:spcPct val="20000"/>
              </a:spcBef>
              <a:buFontTx/>
              <a:buChar char="•"/>
            </a:pPr>
            <a:r>
              <a:rPr lang="en-GB" altLang="en-FR" sz="1292" b="0">
                <a:latin typeface="Arial Narrow" panose="020B0604020202020204" pitchFamily="34" charset="0"/>
              </a:rPr>
              <a:t>Not one of our preferred functions, usually much less developed than the first two but will be used every now and then</a:t>
            </a:r>
          </a:p>
          <a:p>
            <a:pPr lvl="1">
              <a:lnSpc>
                <a:spcPct val="90000"/>
              </a:lnSpc>
              <a:spcBef>
                <a:spcPct val="20000"/>
              </a:spcBef>
              <a:buFontTx/>
              <a:buChar char="•"/>
            </a:pPr>
            <a:r>
              <a:rPr lang="en-GB" altLang="en-FR" sz="1292" b="0">
                <a:latin typeface="Arial Narrow" panose="020B0604020202020204" pitchFamily="34" charset="0"/>
              </a:rPr>
              <a:t>Opposite to the auxiliary function</a:t>
            </a:r>
          </a:p>
          <a:p>
            <a:pPr>
              <a:lnSpc>
                <a:spcPct val="90000"/>
              </a:lnSpc>
              <a:spcBef>
                <a:spcPct val="20000"/>
              </a:spcBef>
            </a:pPr>
            <a:r>
              <a:rPr lang="en-GB" altLang="en-FR" sz="1846">
                <a:latin typeface="Arial Narrow" panose="020B0604020202020204" pitchFamily="34" charset="0"/>
              </a:rPr>
              <a:t>Inferior Function</a:t>
            </a:r>
            <a:endParaRPr lang="en-GB" altLang="en-FR" sz="1292" b="0">
              <a:latin typeface="Arial Narrow" panose="020B0604020202020204" pitchFamily="34" charset="0"/>
            </a:endParaRPr>
          </a:p>
          <a:p>
            <a:pPr lvl="1">
              <a:lnSpc>
                <a:spcPct val="90000"/>
              </a:lnSpc>
              <a:spcBef>
                <a:spcPct val="20000"/>
              </a:spcBef>
              <a:buFontTx/>
              <a:buChar char="•"/>
            </a:pPr>
            <a:r>
              <a:rPr lang="en-GB" altLang="en-FR" sz="1292" b="0">
                <a:latin typeface="Arial Narrow" panose="020B0604020202020204" pitchFamily="34" charset="0"/>
              </a:rPr>
              <a:t>Opposite to the dominant function and is used in the opposite world</a:t>
            </a:r>
          </a:p>
          <a:p>
            <a:pPr lvl="1">
              <a:lnSpc>
                <a:spcPct val="90000"/>
              </a:lnSpc>
              <a:spcBef>
                <a:spcPct val="20000"/>
              </a:spcBef>
              <a:buFontTx/>
              <a:buChar char="•"/>
            </a:pPr>
            <a:r>
              <a:rPr lang="en-GB" altLang="en-FR" sz="1292" b="0">
                <a:latin typeface="Arial Narrow" panose="020B0604020202020204" pitchFamily="34" charset="0"/>
              </a:rPr>
              <a:t>Assumed to be nearest to the unconscious, takes most energy to use  </a:t>
            </a:r>
          </a:p>
          <a:p>
            <a:pPr lvl="1">
              <a:lnSpc>
                <a:spcPct val="90000"/>
              </a:lnSpc>
              <a:spcBef>
                <a:spcPct val="20000"/>
              </a:spcBef>
              <a:buFontTx/>
              <a:buChar char="•"/>
            </a:pPr>
            <a:r>
              <a:rPr lang="en-GB" altLang="en-FR" sz="1292" b="0">
                <a:latin typeface="Arial Narrow" panose="020B0604020202020204" pitchFamily="34" charset="0"/>
              </a:rPr>
              <a:t>The inferior function is most likely to show itself when people are under stress, ill, or otherwise not acting like themselves</a:t>
            </a:r>
          </a:p>
        </p:txBody>
      </p:sp>
      <p:sp>
        <p:nvSpPr>
          <p:cNvPr id="35846" name="Text Box 6">
            <a:extLst>
              <a:ext uri="{FF2B5EF4-FFF2-40B4-BE49-F238E27FC236}">
                <a16:creationId xmlns:a16="http://schemas.microsoft.com/office/drawing/2014/main" id="{E95F1904-27F7-6C8C-1F16-A8E92FFEFC99}"/>
              </a:ext>
            </a:extLst>
          </p:cNvPr>
          <p:cNvSpPr txBox="1">
            <a:spLocks noChangeArrowheads="1"/>
          </p:cNvSpPr>
          <p:nvPr/>
        </p:nvSpPr>
        <p:spPr bwMode="auto">
          <a:xfrm>
            <a:off x="4780249" y="835163"/>
            <a:ext cx="3645550" cy="773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nSpc>
                <a:spcPct val="90000"/>
              </a:lnSpc>
            </a:pPr>
            <a:r>
              <a:rPr lang="en-GB" altLang="en-FR" sz="2215" i="1" dirty="0">
                <a:latin typeface="Arial Narrow" panose="020B0604020202020204" pitchFamily="34" charset="0"/>
              </a:rPr>
              <a:t>S - Gathering of Information - N</a:t>
            </a:r>
          </a:p>
          <a:p>
            <a:pPr>
              <a:lnSpc>
                <a:spcPct val="90000"/>
              </a:lnSpc>
              <a:spcBef>
                <a:spcPct val="20000"/>
              </a:spcBef>
            </a:pPr>
            <a:r>
              <a:rPr lang="en-GB" altLang="en-FR" sz="2215" i="1" dirty="0">
                <a:latin typeface="Arial Narrow" panose="020B0604020202020204" pitchFamily="34" charset="0"/>
              </a:rPr>
              <a:t>T -       Taking Decisions       - F</a:t>
            </a:r>
          </a:p>
        </p:txBody>
      </p:sp>
      <p:grpSp>
        <p:nvGrpSpPr>
          <p:cNvPr id="35847" name="Group 7">
            <a:extLst>
              <a:ext uri="{FF2B5EF4-FFF2-40B4-BE49-F238E27FC236}">
                <a16:creationId xmlns:a16="http://schemas.microsoft.com/office/drawing/2014/main" id="{5872813B-1BFF-AEE1-0D07-9EC54BB0ACD2}"/>
              </a:ext>
            </a:extLst>
          </p:cNvPr>
          <p:cNvGrpSpPr>
            <a:grpSpLocks/>
          </p:cNvGrpSpPr>
          <p:nvPr/>
        </p:nvGrpSpPr>
        <p:grpSpPr bwMode="auto">
          <a:xfrm>
            <a:off x="6603024" y="1878624"/>
            <a:ext cx="2540977" cy="4593981"/>
            <a:chOff x="4602" y="910"/>
            <a:chExt cx="1734" cy="3135"/>
          </a:xfrm>
        </p:grpSpPr>
        <p:grpSp>
          <p:nvGrpSpPr>
            <p:cNvPr id="35848" name="Group 8">
              <a:extLst>
                <a:ext uri="{FF2B5EF4-FFF2-40B4-BE49-F238E27FC236}">
                  <a16:creationId xmlns:a16="http://schemas.microsoft.com/office/drawing/2014/main" id="{E408FC35-929A-464D-73D4-61750349049E}"/>
                </a:ext>
              </a:extLst>
            </p:cNvPr>
            <p:cNvGrpSpPr>
              <a:grpSpLocks/>
            </p:cNvGrpSpPr>
            <p:nvPr/>
          </p:nvGrpSpPr>
          <p:grpSpPr bwMode="auto">
            <a:xfrm>
              <a:off x="4747" y="3008"/>
              <a:ext cx="959" cy="140"/>
              <a:chOff x="4368" y="3008"/>
              <a:chExt cx="959" cy="140"/>
            </a:xfrm>
          </p:grpSpPr>
          <p:grpSp>
            <p:nvGrpSpPr>
              <p:cNvPr id="35908" name="Group 9">
                <a:extLst>
                  <a:ext uri="{FF2B5EF4-FFF2-40B4-BE49-F238E27FC236}">
                    <a16:creationId xmlns:a16="http://schemas.microsoft.com/office/drawing/2014/main" id="{B4D2531C-E480-986C-F41B-6788ABF75985}"/>
                  </a:ext>
                </a:extLst>
              </p:cNvPr>
              <p:cNvGrpSpPr>
                <a:grpSpLocks/>
              </p:cNvGrpSpPr>
              <p:nvPr/>
            </p:nvGrpSpPr>
            <p:grpSpPr bwMode="auto">
              <a:xfrm>
                <a:off x="4438" y="3025"/>
                <a:ext cx="563" cy="123"/>
                <a:chOff x="4438" y="3025"/>
                <a:chExt cx="563" cy="123"/>
              </a:xfrm>
            </p:grpSpPr>
            <p:sp>
              <p:nvSpPr>
                <p:cNvPr id="35910" name="Line 10">
                  <a:extLst>
                    <a:ext uri="{FF2B5EF4-FFF2-40B4-BE49-F238E27FC236}">
                      <a16:creationId xmlns:a16="http://schemas.microsoft.com/office/drawing/2014/main" id="{7D7D6EDE-EC6E-F572-4BE3-B74C405F0FA9}"/>
                    </a:ext>
                  </a:extLst>
                </p:cNvPr>
                <p:cNvSpPr>
                  <a:spLocks noChangeShapeType="1"/>
                </p:cNvSpPr>
                <p:nvPr/>
              </p:nvSpPr>
              <p:spPr bwMode="auto">
                <a:xfrm>
                  <a:off x="4438" y="3025"/>
                  <a:ext cx="33" cy="10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sz="2215"/>
                </a:p>
              </p:txBody>
            </p:sp>
            <p:sp>
              <p:nvSpPr>
                <p:cNvPr id="35911" name="Line 11">
                  <a:extLst>
                    <a:ext uri="{FF2B5EF4-FFF2-40B4-BE49-F238E27FC236}">
                      <a16:creationId xmlns:a16="http://schemas.microsoft.com/office/drawing/2014/main" id="{CAD9ACF3-D7DE-197A-A8FE-EC8B5FFC111D}"/>
                    </a:ext>
                  </a:extLst>
                </p:cNvPr>
                <p:cNvSpPr>
                  <a:spLocks noChangeShapeType="1"/>
                </p:cNvSpPr>
                <p:nvPr/>
              </p:nvSpPr>
              <p:spPr bwMode="auto">
                <a:xfrm>
                  <a:off x="4745" y="3067"/>
                  <a:ext cx="8" cy="7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sz="2215"/>
                </a:p>
              </p:txBody>
            </p:sp>
            <p:sp>
              <p:nvSpPr>
                <p:cNvPr id="35912" name="Line 12">
                  <a:extLst>
                    <a:ext uri="{FF2B5EF4-FFF2-40B4-BE49-F238E27FC236}">
                      <a16:creationId xmlns:a16="http://schemas.microsoft.com/office/drawing/2014/main" id="{A78C7CF9-D116-F6DF-CCF5-6F03D3C55D38}"/>
                    </a:ext>
                  </a:extLst>
                </p:cNvPr>
                <p:cNvSpPr>
                  <a:spLocks noChangeShapeType="1"/>
                </p:cNvSpPr>
                <p:nvPr/>
              </p:nvSpPr>
              <p:spPr bwMode="auto">
                <a:xfrm>
                  <a:off x="4994" y="3067"/>
                  <a:ext cx="7" cy="8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sz="2215"/>
                </a:p>
              </p:txBody>
            </p:sp>
          </p:grpSp>
          <p:sp>
            <p:nvSpPr>
              <p:cNvPr id="35909" name="Freeform 13">
                <a:extLst>
                  <a:ext uri="{FF2B5EF4-FFF2-40B4-BE49-F238E27FC236}">
                    <a16:creationId xmlns:a16="http://schemas.microsoft.com/office/drawing/2014/main" id="{F2F8E008-1138-3D02-E18B-ABC178B3A323}"/>
                  </a:ext>
                </a:extLst>
              </p:cNvPr>
              <p:cNvSpPr>
                <a:spLocks/>
              </p:cNvSpPr>
              <p:nvPr/>
            </p:nvSpPr>
            <p:spPr bwMode="auto">
              <a:xfrm>
                <a:off x="4368" y="3008"/>
                <a:ext cx="959" cy="59"/>
              </a:xfrm>
              <a:custGeom>
                <a:avLst/>
                <a:gdLst>
                  <a:gd name="T0" fmla="*/ 0 w 1919"/>
                  <a:gd name="T1" fmla="*/ 0 h 117"/>
                  <a:gd name="T2" fmla="*/ 0 w 1919"/>
                  <a:gd name="T3" fmla="*/ 1 h 117"/>
                  <a:gd name="T4" fmla="*/ 0 w 1919"/>
                  <a:gd name="T5" fmla="*/ 1 h 117"/>
                  <a:gd name="T6" fmla="*/ 0 w 1919"/>
                  <a:gd name="T7" fmla="*/ 1 h 117"/>
                  <a:gd name="T8" fmla="*/ 0 w 1919"/>
                  <a:gd name="T9" fmla="*/ 1 h 117"/>
                  <a:gd name="T10" fmla="*/ 0 w 1919"/>
                  <a:gd name="T11" fmla="*/ 1 h 117"/>
                  <a:gd name="T12" fmla="*/ 0 w 1919"/>
                  <a:gd name="T13" fmla="*/ 1 h 117"/>
                  <a:gd name="T14" fmla="*/ 0 w 1919"/>
                  <a:gd name="T15" fmla="*/ 1 h 117"/>
                  <a:gd name="T16" fmla="*/ 0 w 1919"/>
                  <a:gd name="T17" fmla="*/ 1 h 117"/>
                  <a:gd name="T18" fmla="*/ 0 w 1919"/>
                  <a:gd name="T19" fmla="*/ 1 h 1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19"/>
                  <a:gd name="T31" fmla="*/ 0 h 117"/>
                  <a:gd name="T32" fmla="*/ 1919 w 1919"/>
                  <a:gd name="T33" fmla="*/ 117 h 1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19" h="117">
                    <a:moveTo>
                      <a:pt x="0" y="0"/>
                    </a:moveTo>
                    <a:lnTo>
                      <a:pt x="360" y="82"/>
                    </a:lnTo>
                    <a:lnTo>
                      <a:pt x="472" y="98"/>
                    </a:lnTo>
                    <a:lnTo>
                      <a:pt x="582" y="105"/>
                    </a:lnTo>
                    <a:lnTo>
                      <a:pt x="711" y="114"/>
                    </a:lnTo>
                    <a:lnTo>
                      <a:pt x="822" y="117"/>
                    </a:lnTo>
                    <a:lnTo>
                      <a:pt x="1028" y="117"/>
                    </a:lnTo>
                    <a:lnTo>
                      <a:pt x="1281" y="110"/>
                    </a:lnTo>
                    <a:lnTo>
                      <a:pt x="1505" y="103"/>
                    </a:lnTo>
                    <a:lnTo>
                      <a:pt x="1919" y="82"/>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grpSp>
        <p:sp>
          <p:nvSpPr>
            <p:cNvPr id="35849" name="Freeform 14">
              <a:extLst>
                <a:ext uri="{FF2B5EF4-FFF2-40B4-BE49-F238E27FC236}">
                  <a16:creationId xmlns:a16="http://schemas.microsoft.com/office/drawing/2014/main" id="{A9799D48-30C6-DA9B-8E22-1F80D5EE2038}"/>
                </a:ext>
              </a:extLst>
            </p:cNvPr>
            <p:cNvSpPr>
              <a:spLocks/>
            </p:cNvSpPr>
            <p:nvPr/>
          </p:nvSpPr>
          <p:spPr bwMode="auto">
            <a:xfrm>
              <a:off x="4747" y="3027"/>
              <a:ext cx="182" cy="140"/>
            </a:xfrm>
            <a:custGeom>
              <a:avLst/>
              <a:gdLst>
                <a:gd name="T0" fmla="*/ 1 w 364"/>
                <a:gd name="T1" fmla="*/ 1 h 279"/>
                <a:gd name="T2" fmla="*/ 1 w 364"/>
                <a:gd name="T3" fmla="*/ 1 h 279"/>
                <a:gd name="T4" fmla="*/ 1 w 364"/>
                <a:gd name="T5" fmla="*/ 1 h 279"/>
                <a:gd name="T6" fmla="*/ 1 w 364"/>
                <a:gd name="T7" fmla="*/ 1 h 279"/>
                <a:gd name="T8" fmla="*/ 1 w 364"/>
                <a:gd name="T9" fmla="*/ 1 h 279"/>
                <a:gd name="T10" fmla="*/ 1 w 364"/>
                <a:gd name="T11" fmla="*/ 1 h 279"/>
                <a:gd name="T12" fmla="*/ 0 w 364"/>
                <a:gd name="T13" fmla="*/ 0 h 279"/>
                <a:gd name="T14" fmla="*/ 1 w 364"/>
                <a:gd name="T15" fmla="*/ 1 h 279"/>
                <a:gd name="T16" fmla="*/ 1 w 364"/>
                <a:gd name="T17" fmla="*/ 1 h 279"/>
                <a:gd name="T18" fmla="*/ 1 w 364"/>
                <a:gd name="T19" fmla="*/ 1 h 279"/>
                <a:gd name="T20" fmla="*/ 1 w 364"/>
                <a:gd name="T21" fmla="*/ 1 h 279"/>
                <a:gd name="T22" fmla="*/ 1 w 364"/>
                <a:gd name="T23" fmla="*/ 1 h 279"/>
                <a:gd name="T24" fmla="*/ 1 w 364"/>
                <a:gd name="T25" fmla="*/ 1 h 2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4"/>
                <a:gd name="T40" fmla="*/ 0 h 279"/>
                <a:gd name="T41" fmla="*/ 364 w 364"/>
                <a:gd name="T42" fmla="*/ 279 h 2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4" h="279">
                  <a:moveTo>
                    <a:pt x="299" y="279"/>
                  </a:moveTo>
                  <a:lnTo>
                    <a:pt x="266" y="251"/>
                  </a:lnTo>
                  <a:lnTo>
                    <a:pt x="224" y="230"/>
                  </a:lnTo>
                  <a:lnTo>
                    <a:pt x="182" y="216"/>
                  </a:lnTo>
                  <a:lnTo>
                    <a:pt x="140" y="213"/>
                  </a:lnTo>
                  <a:lnTo>
                    <a:pt x="86" y="209"/>
                  </a:lnTo>
                  <a:lnTo>
                    <a:pt x="0" y="0"/>
                  </a:lnTo>
                  <a:lnTo>
                    <a:pt x="98" y="187"/>
                  </a:lnTo>
                  <a:lnTo>
                    <a:pt x="147" y="180"/>
                  </a:lnTo>
                  <a:lnTo>
                    <a:pt x="203" y="181"/>
                  </a:lnTo>
                  <a:lnTo>
                    <a:pt x="273" y="188"/>
                  </a:lnTo>
                  <a:lnTo>
                    <a:pt x="364" y="213"/>
                  </a:lnTo>
                  <a:lnTo>
                    <a:pt x="299" y="27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sp>
          <p:nvSpPr>
            <p:cNvPr id="35850" name="Freeform 15">
              <a:extLst>
                <a:ext uri="{FF2B5EF4-FFF2-40B4-BE49-F238E27FC236}">
                  <a16:creationId xmlns:a16="http://schemas.microsoft.com/office/drawing/2014/main" id="{95E28282-75FD-50D3-1CD3-FC71D6C2884E}"/>
                </a:ext>
              </a:extLst>
            </p:cNvPr>
            <p:cNvSpPr>
              <a:spLocks/>
            </p:cNvSpPr>
            <p:nvPr/>
          </p:nvSpPr>
          <p:spPr bwMode="auto">
            <a:xfrm>
              <a:off x="4805" y="3091"/>
              <a:ext cx="1198" cy="357"/>
            </a:xfrm>
            <a:custGeom>
              <a:avLst/>
              <a:gdLst>
                <a:gd name="T0" fmla="*/ 1 w 2395"/>
                <a:gd name="T1" fmla="*/ 0 h 715"/>
                <a:gd name="T2" fmla="*/ 1 w 2395"/>
                <a:gd name="T3" fmla="*/ 0 h 715"/>
                <a:gd name="T4" fmla="*/ 1 w 2395"/>
                <a:gd name="T5" fmla="*/ 0 h 715"/>
                <a:gd name="T6" fmla="*/ 1 w 2395"/>
                <a:gd name="T7" fmla="*/ 0 h 715"/>
                <a:gd name="T8" fmla="*/ 1 w 2395"/>
                <a:gd name="T9" fmla="*/ 0 h 715"/>
                <a:gd name="T10" fmla="*/ 1 w 2395"/>
                <a:gd name="T11" fmla="*/ 0 h 715"/>
                <a:gd name="T12" fmla="*/ 1 w 2395"/>
                <a:gd name="T13" fmla="*/ 0 h 715"/>
                <a:gd name="T14" fmla="*/ 1 w 2395"/>
                <a:gd name="T15" fmla="*/ 0 h 715"/>
                <a:gd name="T16" fmla="*/ 1 w 2395"/>
                <a:gd name="T17" fmla="*/ 0 h 715"/>
                <a:gd name="T18" fmla="*/ 1 w 2395"/>
                <a:gd name="T19" fmla="*/ 0 h 715"/>
                <a:gd name="T20" fmla="*/ 1 w 2395"/>
                <a:gd name="T21" fmla="*/ 0 h 715"/>
                <a:gd name="T22" fmla="*/ 1 w 2395"/>
                <a:gd name="T23" fmla="*/ 0 h 715"/>
                <a:gd name="T24" fmla="*/ 1 w 2395"/>
                <a:gd name="T25" fmla="*/ 0 h 715"/>
                <a:gd name="T26" fmla="*/ 1 w 2395"/>
                <a:gd name="T27" fmla="*/ 0 h 715"/>
                <a:gd name="T28" fmla="*/ 1 w 2395"/>
                <a:gd name="T29" fmla="*/ 0 h 715"/>
                <a:gd name="T30" fmla="*/ 1 w 2395"/>
                <a:gd name="T31" fmla="*/ 0 h 715"/>
                <a:gd name="T32" fmla="*/ 1 w 2395"/>
                <a:gd name="T33" fmla="*/ 0 h 715"/>
                <a:gd name="T34" fmla="*/ 1 w 2395"/>
                <a:gd name="T35" fmla="*/ 0 h 715"/>
                <a:gd name="T36" fmla="*/ 1 w 2395"/>
                <a:gd name="T37" fmla="*/ 0 h 715"/>
                <a:gd name="T38" fmla="*/ 1 w 2395"/>
                <a:gd name="T39" fmla="*/ 0 h 715"/>
                <a:gd name="T40" fmla="*/ 1 w 2395"/>
                <a:gd name="T41" fmla="*/ 0 h 715"/>
                <a:gd name="T42" fmla="*/ 1 w 2395"/>
                <a:gd name="T43" fmla="*/ 0 h 715"/>
                <a:gd name="T44" fmla="*/ 1 w 2395"/>
                <a:gd name="T45" fmla="*/ 0 h 715"/>
                <a:gd name="T46" fmla="*/ 1 w 2395"/>
                <a:gd name="T47" fmla="*/ 0 h 715"/>
                <a:gd name="T48" fmla="*/ 1 w 2395"/>
                <a:gd name="T49" fmla="*/ 0 h 715"/>
                <a:gd name="T50" fmla="*/ 1 w 2395"/>
                <a:gd name="T51" fmla="*/ 0 h 715"/>
                <a:gd name="T52" fmla="*/ 1 w 2395"/>
                <a:gd name="T53" fmla="*/ 0 h 715"/>
                <a:gd name="T54" fmla="*/ 1 w 2395"/>
                <a:gd name="T55" fmla="*/ 0 h 715"/>
                <a:gd name="T56" fmla="*/ 1 w 2395"/>
                <a:gd name="T57" fmla="*/ 0 h 715"/>
                <a:gd name="T58" fmla="*/ 1 w 2395"/>
                <a:gd name="T59" fmla="*/ 0 h 715"/>
                <a:gd name="T60" fmla="*/ 1 w 2395"/>
                <a:gd name="T61" fmla="*/ 0 h 715"/>
                <a:gd name="T62" fmla="*/ 1 w 2395"/>
                <a:gd name="T63" fmla="*/ 0 h 715"/>
                <a:gd name="T64" fmla="*/ 1 w 2395"/>
                <a:gd name="T65" fmla="*/ 0 h 715"/>
                <a:gd name="T66" fmla="*/ 1 w 2395"/>
                <a:gd name="T67" fmla="*/ 0 h 715"/>
                <a:gd name="T68" fmla="*/ 1 w 2395"/>
                <a:gd name="T69" fmla="*/ 0 h 715"/>
                <a:gd name="T70" fmla="*/ 1 w 2395"/>
                <a:gd name="T71" fmla="*/ 0 h 715"/>
                <a:gd name="T72" fmla="*/ 1 w 2395"/>
                <a:gd name="T73" fmla="*/ 0 h 715"/>
                <a:gd name="T74" fmla="*/ 1 w 2395"/>
                <a:gd name="T75" fmla="*/ 0 h 715"/>
                <a:gd name="T76" fmla="*/ 1 w 2395"/>
                <a:gd name="T77" fmla="*/ 0 h 715"/>
                <a:gd name="T78" fmla="*/ 1 w 2395"/>
                <a:gd name="T79" fmla="*/ 0 h 715"/>
                <a:gd name="T80" fmla="*/ 1 w 2395"/>
                <a:gd name="T81" fmla="*/ 0 h 715"/>
                <a:gd name="T82" fmla="*/ 1 w 2395"/>
                <a:gd name="T83" fmla="*/ 0 h 715"/>
                <a:gd name="T84" fmla="*/ 1 w 2395"/>
                <a:gd name="T85" fmla="*/ 0 h 715"/>
                <a:gd name="T86" fmla="*/ 1 w 2395"/>
                <a:gd name="T87" fmla="*/ 0 h 715"/>
                <a:gd name="T88" fmla="*/ 1 w 2395"/>
                <a:gd name="T89" fmla="*/ 0 h 715"/>
                <a:gd name="T90" fmla="*/ 1 w 2395"/>
                <a:gd name="T91" fmla="*/ 0 h 715"/>
                <a:gd name="T92" fmla="*/ 1 w 2395"/>
                <a:gd name="T93" fmla="*/ 0 h 715"/>
                <a:gd name="T94" fmla="*/ 1 w 2395"/>
                <a:gd name="T95" fmla="*/ 0 h 715"/>
                <a:gd name="T96" fmla="*/ 1 w 2395"/>
                <a:gd name="T97" fmla="*/ 0 h 715"/>
                <a:gd name="T98" fmla="*/ 1 w 2395"/>
                <a:gd name="T99" fmla="*/ 0 h 71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395"/>
                <a:gd name="T151" fmla="*/ 0 h 715"/>
                <a:gd name="T152" fmla="*/ 2395 w 2395"/>
                <a:gd name="T153" fmla="*/ 715 h 71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395" h="715">
                  <a:moveTo>
                    <a:pt x="286" y="81"/>
                  </a:moveTo>
                  <a:lnTo>
                    <a:pt x="251" y="75"/>
                  </a:lnTo>
                  <a:lnTo>
                    <a:pt x="220" y="74"/>
                  </a:lnTo>
                  <a:lnTo>
                    <a:pt x="180" y="63"/>
                  </a:lnTo>
                  <a:lnTo>
                    <a:pt x="145" y="56"/>
                  </a:lnTo>
                  <a:lnTo>
                    <a:pt x="122" y="54"/>
                  </a:lnTo>
                  <a:lnTo>
                    <a:pt x="96" y="53"/>
                  </a:lnTo>
                  <a:lnTo>
                    <a:pt x="73" y="54"/>
                  </a:lnTo>
                  <a:lnTo>
                    <a:pt x="52" y="56"/>
                  </a:lnTo>
                  <a:lnTo>
                    <a:pt x="28" y="61"/>
                  </a:lnTo>
                  <a:lnTo>
                    <a:pt x="0" y="67"/>
                  </a:lnTo>
                  <a:lnTo>
                    <a:pt x="47" y="68"/>
                  </a:lnTo>
                  <a:lnTo>
                    <a:pt x="87" y="75"/>
                  </a:lnTo>
                  <a:lnTo>
                    <a:pt x="124" y="88"/>
                  </a:lnTo>
                  <a:lnTo>
                    <a:pt x="171" y="102"/>
                  </a:lnTo>
                  <a:lnTo>
                    <a:pt x="185" y="110"/>
                  </a:lnTo>
                  <a:lnTo>
                    <a:pt x="187" y="145"/>
                  </a:lnTo>
                  <a:lnTo>
                    <a:pt x="192" y="175"/>
                  </a:lnTo>
                  <a:lnTo>
                    <a:pt x="199" y="194"/>
                  </a:lnTo>
                  <a:lnTo>
                    <a:pt x="209" y="219"/>
                  </a:lnTo>
                  <a:lnTo>
                    <a:pt x="223" y="245"/>
                  </a:lnTo>
                  <a:lnTo>
                    <a:pt x="239" y="273"/>
                  </a:lnTo>
                  <a:lnTo>
                    <a:pt x="260" y="303"/>
                  </a:lnTo>
                  <a:lnTo>
                    <a:pt x="316" y="373"/>
                  </a:lnTo>
                  <a:lnTo>
                    <a:pt x="351" y="409"/>
                  </a:lnTo>
                  <a:lnTo>
                    <a:pt x="382" y="449"/>
                  </a:lnTo>
                  <a:lnTo>
                    <a:pt x="405" y="477"/>
                  </a:lnTo>
                  <a:lnTo>
                    <a:pt x="443" y="521"/>
                  </a:lnTo>
                  <a:lnTo>
                    <a:pt x="470" y="547"/>
                  </a:lnTo>
                  <a:lnTo>
                    <a:pt x="492" y="570"/>
                  </a:lnTo>
                  <a:lnTo>
                    <a:pt x="513" y="588"/>
                  </a:lnTo>
                  <a:lnTo>
                    <a:pt x="541" y="603"/>
                  </a:lnTo>
                  <a:lnTo>
                    <a:pt x="573" y="623"/>
                  </a:lnTo>
                  <a:lnTo>
                    <a:pt x="609" y="638"/>
                  </a:lnTo>
                  <a:lnTo>
                    <a:pt x="653" y="652"/>
                  </a:lnTo>
                  <a:lnTo>
                    <a:pt x="727" y="673"/>
                  </a:lnTo>
                  <a:lnTo>
                    <a:pt x="795" y="692"/>
                  </a:lnTo>
                  <a:lnTo>
                    <a:pt x="828" y="699"/>
                  </a:lnTo>
                  <a:lnTo>
                    <a:pt x="870" y="705"/>
                  </a:lnTo>
                  <a:lnTo>
                    <a:pt x="915" y="712"/>
                  </a:lnTo>
                  <a:lnTo>
                    <a:pt x="969" y="715"/>
                  </a:lnTo>
                  <a:lnTo>
                    <a:pt x="1017" y="715"/>
                  </a:lnTo>
                  <a:lnTo>
                    <a:pt x="1149" y="705"/>
                  </a:lnTo>
                  <a:lnTo>
                    <a:pt x="1247" y="687"/>
                  </a:lnTo>
                  <a:lnTo>
                    <a:pt x="1347" y="670"/>
                  </a:lnTo>
                  <a:lnTo>
                    <a:pt x="1445" y="652"/>
                  </a:lnTo>
                  <a:lnTo>
                    <a:pt x="1529" y="633"/>
                  </a:lnTo>
                  <a:lnTo>
                    <a:pt x="1630" y="619"/>
                  </a:lnTo>
                  <a:lnTo>
                    <a:pt x="1714" y="610"/>
                  </a:lnTo>
                  <a:lnTo>
                    <a:pt x="1782" y="603"/>
                  </a:lnTo>
                  <a:lnTo>
                    <a:pt x="1838" y="598"/>
                  </a:lnTo>
                  <a:lnTo>
                    <a:pt x="1908" y="591"/>
                  </a:lnTo>
                  <a:lnTo>
                    <a:pt x="1992" y="591"/>
                  </a:lnTo>
                  <a:lnTo>
                    <a:pt x="2048" y="596"/>
                  </a:lnTo>
                  <a:lnTo>
                    <a:pt x="2051" y="577"/>
                  </a:lnTo>
                  <a:lnTo>
                    <a:pt x="2058" y="556"/>
                  </a:lnTo>
                  <a:lnTo>
                    <a:pt x="2069" y="530"/>
                  </a:lnTo>
                  <a:lnTo>
                    <a:pt x="2088" y="504"/>
                  </a:lnTo>
                  <a:lnTo>
                    <a:pt x="2105" y="481"/>
                  </a:lnTo>
                  <a:lnTo>
                    <a:pt x="2126" y="453"/>
                  </a:lnTo>
                  <a:lnTo>
                    <a:pt x="2151" y="422"/>
                  </a:lnTo>
                  <a:lnTo>
                    <a:pt x="2172" y="401"/>
                  </a:lnTo>
                  <a:lnTo>
                    <a:pt x="2203" y="373"/>
                  </a:lnTo>
                  <a:lnTo>
                    <a:pt x="2229" y="348"/>
                  </a:lnTo>
                  <a:lnTo>
                    <a:pt x="2261" y="318"/>
                  </a:lnTo>
                  <a:lnTo>
                    <a:pt x="2287" y="292"/>
                  </a:lnTo>
                  <a:lnTo>
                    <a:pt x="2313" y="264"/>
                  </a:lnTo>
                  <a:lnTo>
                    <a:pt x="2343" y="229"/>
                  </a:lnTo>
                  <a:lnTo>
                    <a:pt x="2362" y="196"/>
                  </a:lnTo>
                  <a:lnTo>
                    <a:pt x="2374" y="175"/>
                  </a:lnTo>
                  <a:lnTo>
                    <a:pt x="2383" y="145"/>
                  </a:lnTo>
                  <a:lnTo>
                    <a:pt x="2390" y="123"/>
                  </a:lnTo>
                  <a:lnTo>
                    <a:pt x="2395" y="107"/>
                  </a:lnTo>
                  <a:lnTo>
                    <a:pt x="2371" y="0"/>
                  </a:lnTo>
                  <a:lnTo>
                    <a:pt x="2264" y="6"/>
                  </a:lnTo>
                  <a:lnTo>
                    <a:pt x="2205" y="7"/>
                  </a:lnTo>
                  <a:lnTo>
                    <a:pt x="2147" y="9"/>
                  </a:lnTo>
                  <a:lnTo>
                    <a:pt x="2079" y="14"/>
                  </a:lnTo>
                  <a:lnTo>
                    <a:pt x="2016" y="16"/>
                  </a:lnTo>
                  <a:lnTo>
                    <a:pt x="1951" y="20"/>
                  </a:lnTo>
                  <a:lnTo>
                    <a:pt x="1646" y="32"/>
                  </a:lnTo>
                  <a:lnTo>
                    <a:pt x="1609" y="35"/>
                  </a:lnTo>
                  <a:lnTo>
                    <a:pt x="1609" y="7"/>
                  </a:lnTo>
                  <a:lnTo>
                    <a:pt x="1300" y="14"/>
                  </a:lnTo>
                  <a:lnTo>
                    <a:pt x="1307" y="49"/>
                  </a:lnTo>
                  <a:lnTo>
                    <a:pt x="1155" y="53"/>
                  </a:lnTo>
                  <a:lnTo>
                    <a:pt x="1069" y="56"/>
                  </a:lnTo>
                  <a:lnTo>
                    <a:pt x="985" y="56"/>
                  </a:lnTo>
                  <a:lnTo>
                    <a:pt x="873" y="60"/>
                  </a:lnTo>
                  <a:lnTo>
                    <a:pt x="770" y="61"/>
                  </a:lnTo>
                  <a:lnTo>
                    <a:pt x="709" y="61"/>
                  </a:lnTo>
                  <a:lnTo>
                    <a:pt x="655" y="61"/>
                  </a:lnTo>
                  <a:lnTo>
                    <a:pt x="616" y="63"/>
                  </a:lnTo>
                  <a:lnTo>
                    <a:pt x="594" y="67"/>
                  </a:lnTo>
                  <a:lnTo>
                    <a:pt x="559" y="68"/>
                  </a:lnTo>
                  <a:lnTo>
                    <a:pt x="527" y="68"/>
                  </a:lnTo>
                  <a:lnTo>
                    <a:pt x="487" y="70"/>
                  </a:lnTo>
                  <a:lnTo>
                    <a:pt x="454" y="74"/>
                  </a:lnTo>
                  <a:lnTo>
                    <a:pt x="396" y="75"/>
                  </a:lnTo>
                  <a:lnTo>
                    <a:pt x="286" y="8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grpSp>
          <p:nvGrpSpPr>
            <p:cNvPr id="35851" name="Group 16">
              <a:extLst>
                <a:ext uri="{FF2B5EF4-FFF2-40B4-BE49-F238E27FC236}">
                  <a16:creationId xmlns:a16="http://schemas.microsoft.com/office/drawing/2014/main" id="{1E968285-52A1-77DA-B133-435F4667E31B}"/>
                </a:ext>
              </a:extLst>
            </p:cNvPr>
            <p:cNvGrpSpPr>
              <a:grpSpLocks/>
            </p:cNvGrpSpPr>
            <p:nvPr/>
          </p:nvGrpSpPr>
          <p:grpSpPr bwMode="auto">
            <a:xfrm>
              <a:off x="5016" y="2944"/>
              <a:ext cx="593" cy="349"/>
              <a:chOff x="4637" y="2944"/>
              <a:chExt cx="593" cy="349"/>
            </a:xfrm>
          </p:grpSpPr>
          <p:sp>
            <p:nvSpPr>
              <p:cNvPr id="35898" name="Freeform 17">
                <a:extLst>
                  <a:ext uri="{FF2B5EF4-FFF2-40B4-BE49-F238E27FC236}">
                    <a16:creationId xmlns:a16="http://schemas.microsoft.com/office/drawing/2014/main" id="{BEC20F98-AAC2-4F54-3A69-6B6A4C3FC667}"/>
                  </a:ext>
                </a:extLst>
              </p:cNvPr>
              <p:cNvSpPr>
                <a:spLocks/>
              </p:cNvSpPr>
              <p:nvPr/>
            </p:nvSpPr>
            <p:spPr bwMode="auto">
              <a:xfrm>
                <a:off x="4637" y="3113"/>
                <a:ext cx="401" cy="115"/>
              </a:xfrm>
              <a:custGeom>
                <a:avLst/>
                <a:gdLst>
                  <a:gd name="T0" fmla="*/ 0 w 802"/>
                  <a:gd name="T1" fmla="*/ 1 h 229"/>
                  <a:gd name="T2" fmla="*/ 1 w 802"/>
                  <a:gd name="T3" fmla="*/ 1 h 229"/>
                  <a:gd name="T4" fmla="*/ 1 w 802"/>
                  <a:gd name="T5" fmla="*/ 0 h 229"/>
                  <a:gd name="T6" fmla="*/ 1 w 802"/>
                  <a:gd name="T7" fmla="*/ 1 h 229"/>
                  <a:gd name="T8" fmla="*/ 1 w 802"/>
                  <a:gd name="T9" fmla="*/ 1 h 229"/>
                  <a:gd name="T10" fmla="*/ 1 w 802"/>
                  <a:gd name="T11" fmla="*/ 1 h 229"/>
                  <a:gd name="T12" fmla="*/ 1 w 802"/>
                  <a:gd name="T13" fmla="*/ 1 h 229"/>
                  <a:gd name="T14" fmla="*/ 1 w 802"/>
                  <a:gd name="T15" fmla="*/ 1 h 229"/>
                  <a:gd name="T16" fmla="*/ 1 w 802"/>
                  <a:gd name="T17" fmla="*/ 1 h 229"/>
                  <a:gd name="T18" fmla="*/ 1 w 802"/>
                  <a:gd name="T19" fmla="*/ 1 h 229"/>
                  <a:gd name="T20" fmla="*/ 1 w 802"/>
                  <a:gd name="T21" fmla="*/ 1 h 229"/>
                  <a:gd name="T22" fmla="*/ 0 w 802"/>
                  <a:gd name="T23" fmla="*/ 1 h 22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02"/>
                  <a:gd name="T37" fmla="*/ 0 h 229"/>
                  <a:gd name="T38" fmla="*/ 802 w 802"/>
                  <a:gd name="T39" fmla="*/ 229 h 22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02" h="229">
                    <a:moveTo>
                      <a:pt x="0" y="141"/>
                    </a:moveTo>
                    <a:lnTo>
                      <a:pt x="288" y="3"/>
                    </a:lnTo>
                    <a:lnTo>
                      <a:pt x="802" y="0"/>
                    </a:lnTo>
                    <a:lnTo>
                      <a:pt x="351" y="187"/>
                    </a:lnTo>
                    <a:lnTo>
                      <a:pt x="351" y="229"/>
                    </a:lnTo>
                    <a:lnTo>
                      <a:pt x="258" y="229"/>
                    </a:lnTo>
                    <a:lnTo>
                      <a:pt x="193" y="218"/>
                    </a:lnTo>
                    <a:lnTo>
                      <a:pt x="146" y="209"/>
                    </a:lnTo>
                    <a:lnTo>
                      <a:pt x="110" y="197"/>
                    </a:lnTo>
                    <a:lnTo>
                      <a:pt x="64" y="182"/>
                    </a:lnTo>
                    <a:lnTo>
                      <a:pt x="36" y="164"/>
                    </a:lnTo>
                    <a:lnTo>
                      <a:pt x="0" y="141"/>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sp>
            <p:nvSpPr>
              <p:cNvPr id="35899" name="Freeform 18">
                <a:extLst>
                  <a:ext uri="{FF2B5EF4-FFF2-40B4-BE49-F238E27FC236}">
                    <a16:creationId xmlns:a16="http://schemas.microsoft.com/office/drawing/2014/main" id="{1731DA4B-D65F-7DFF-ADC7-DD11E0ED44D5}"/>
                  </a:ext>
                </a:extLst>
              </p:cNvPr>
              <p:cNvSpPr>
                <a:spLocks/>
              </p:cNvSpPr>
              <p:nvPr/>
            </p:nvSpPr>
            <p:spPr bwMode="auto">
              <a:xfrm>
                <a:off x="4831" y="2944"/>
                <a:ext cx="83" cy="231"/>
              </a:xfrm>
              <a:custGeom>
                <a:avLst/>
                <a:gdLst>
                  <a:gd name="T0" fmla="*/ 0 w 166"/>
                  <a:gd name="T1" fmla="*/ 1 h 461"/>
                  <a:gd name="T2" fmla="*/ 1 w 166"/>
                  <a:gd name="T3" fmla="*/ 1 h 461"/>
                  <a:gd name="T4" fmla="*/ 1 w 166"/>
                  <a:gd name="T5" fmla="*/ 1 h 461"/>
                  <a:gd name="T6" fmla="*/ 1 w 166"/>
                  <a:gd name="T7" fmla="*/ 0 h 461"/>
                  <a:gd name="T8" fmla="*/ 0 w 166"/>
                  <a:gd name="T9" fmla="*/ 1 h 461"/>
                  <a:gd name="T10" fmla="*/ 0 60000 65536"/>
                  <a:gd name="T11" fmla="*/ 0 60000 65536"/>
                  <a:gd name="T12" fmla="*/ 0 60000 65536"/>
                  <a:gd name="T13" fmla="*/ 0 60000 65536"/>
                  <a:gd name="T14" fmla="*/ 0 60000 65536"/>
                  <a:gd name="T15" fmla="*/ 0 w 166"/>
                  <a:gd name="T16" fmla="*/ 0 h 461"/>
                  <a:gd name="T17" fmla="*/ 166 w 166"/>
                  <a:gd name="T18" fmla="*/ 461 h 461"/>
                </a:gdLst>
                <a:ahLst/>
                <a:cxnLst>
                  <a:cxn ang="T10">
                    <a:pos x="T0" y="T1"/>
                  </a:cxn>
                  <a:cxn ang="T11">
                    <a:pos x="T2" y="T3"/>
                  </a:cxn>
                  <a:cxn ang="T12">
                    <a:pos x="T4" y="T5"/>
                  </a:cxn>
                  <a:cxn ang="T13">
                    <a:pos x="T6" y="T7"/>
                  </a:cxn>
                  <a:cxn ang="T14">
                    <a:pos x="T8" y="T9"/>
                  </a:cxn>
                </a:cxnLst>
                <a:rect l="T15" t="T16" r="T17" b="T18"/>
                <a:pathLst>
                  <a:path w="166" h="461">
                    <a:moveTo>
                      <a:pt x="0" y="28"/>
                    </a:moveTo>
                    <a:lnTo>
                      <a:pt x="112" y="461"/>
                    </a:lnTo>
                    <a:lnTo>
                      <a:pt x="166" y="454"/>
                    </a:lnTo>
                    <a:lnTo>
                      <a:pt x="42" y="0"/>
                    </a:lnTo>
                    <a:lnTo>
                      <a:pt x="0" y="28"/>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sp>
            <p:nvSpPr>
              <p:cNvPr id="35900" name="Freeform 19">
                <a:extLst>
                  <a:ext uri="{FF2B5EF4-FFF2-40B4-BE49-F238E27FC236}">
                    <a16:creationId xmlns:a16="http://schemas.microsoft.com/office/drawing/2014/main" id="{F1DBFF43-5593-2A71-8A87-AB5DF2FDFE16}"/>
                  </a:ext>
                </a:extLst>
              </p:cNvPr>
              <p:cNvSpPr>
                <a:spLocks/>
              </p:cNvSpPr>
              <p:nvPr/>
            </p:nvSpPr>
            <p:spPr bwMode="auto">
              <a:xfrm>
                <a:off x="4810" y="3092"/>
                <a:ext cx="420" cy="120"/>
              </a:xfrm>
              <a:custGeom>
                <a:avLst/>
                <a:gdLst>
                  <a:gd name="T0" fmla="*/ 0 w 841"/>
                  <a:gd name="T1" fmla="*/ 0 h 241"/>
                  <a:gd name="T2" fmla="*/ 0 w 841"/>
                  <a:gd name="T3" fmla="*/ 0 h 241"/>
                  <a:gd name="T4" fmla="*/ 0 w 841"/>
                  <a:gd name="T5" fmla="*/ 0 h 241"/>
                  <a:gd name="T6" fmla="*/ 0 w 841"/>
                  <a:gd name="T7" fmla="*/ 0 h 241"/>
                  <a:gd name="T8" fmla="*/ 0 w 841"/>
                  <a:gd name="T9" fmla="*/ 0 h 241"/>
                  <a:gd name="T10" fmla="*/ 0 w 841"/>
                  <a:gd name="T11" fmla="*/ 0 h 241"/>
                  <a:gd name="T12" fmla="*/ 0 w 841"/>
                  <a:gd name="T13" fmla="*/ 0 h 241"/>
                  <a:gd name="T14" fmla="*/ 0 w 841"/>
                  <a:gd name="T15" fmla="*/ 0 h 241"/>
                  <a:gd name="T16" fmla="*/ 0 w 841"/>
                  <a:gd name="T17" fmla="*/ 0 h 241"/>
                  <a:gd name="T18" fmla="*/ 0 w 841"/>
                  <a:gd name="T19" fmla="*/ 0 h 241"/>
                  <a:gd name="T20" fmla="*/ 0 w 841"/>
                  <a:gd name="T21" fmla="*/ 0 h 241"/>
                  <a:gd name="T22" fmla="*/ 0 w 841"/>
                  <a:gd name="T23" fmla="*/ 0 h 241"/>
                  <a:gd name="T24" fmla="*/ 0 w 841"/>
                  <a:gd name="T25" fmla="*/ 0 h 241"/>
                  <a:gd name="T26" fmla="*/ 0 w 841"/>
                  <a:gd name="T27" fmla="*/ 0 h 24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1"/>
                  <a:gd name="T43" fmla="*/ 0 h 241"/>
                  <a:gd name="T44" fmla="*/ 841 w 841"/>
                  <a:gd name="T45" fmla="*/ 241 h 24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1" h="241">
                    <a:moveTo>
                      <a:pt x="526" y="11"/>
                    </a:moveTo>
                    <a:lnTo>
                      <a:pt x="0" y="232"/>
                    </a:lnTo>
                    <a:lnTo>
                      <a:pt x="83" y="239"/>
                    </a:lnTo>
                    <a:lnTo>
                      <a:pt x="158" y="241"/>
                    </a:lnTo>
                    <a:lnTo>
                      <a:pt x="222" y="241"/>
                    </a:lnTo>
                    <a:lnTo>
                      <a:pt x="285" y="239"/>
                    </a:lnTo>
                    <a:lnTo>
                      <a:pt x="341" y="232"/>
                    </a:lnTo>
                    <a:lnTo>
                      <a:pt x="404" y="222"/>
                    </a:lnTo>
                    <a:lnTo>
                      <a:pt x="455" y="212"/>
                    </a:lnTo>
                    <a:lnTo>
                      <a:pt x="493" y="199"/>
                    </a:lnTo>
                    <a:lnTo>
                      <a:pt x="539" y="184"/>
                    </a:lnTo>
                    <a:lnTo>
                      <a:pt x="818" y="14"/>
                    </a:lnTo>
                    <a:lnTo>
                      <a:pt x="841" y="0"/>
                    </a:lnTo>
                    <a:lnTo>
                      <a:pt x="526" y="1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grpSp>
            <p:nvGrpSpPr>
              <p:cNvPr id="35901" name="Group 20">
                <a:extLst>
                  <a:ext uri="{FF2B5EF4-FFF2-40B4-BE49-F238E27FC236}">
                    <a16:creationId xmlns:a16="http://schemas.microsoft.com/office/drawing/2014/main" id="{FB03E0A9-7BFD-8AED-1F70-4235DB873630}"/>
                  </a:ext>
                </a:extLst>
              </p:cNvPr>
              <p:cNvGrpSpPr>
                <a:grpSpLocks/>
              </p:cNvGrpSpPr>
              <p:nvPr/>
            </p:nvGrpSpPr>
            <p:grpSpPr bwMode="auto">
              <a:xfrm>
                <a:off x="4649" y="3201"/>
                <a:ext cx="386" cy="92"/>
                <a:chOff x="4649" y="3201"/>
                <a:chExt cx="386" cy="92"/>
              </a:xfrm>
            </p:grpSpPr>
            <p:grpSp>
              <p:nvGrpSpPr>
                <p:cNvPr id="35902" name="Group 21">
                  <a:extLst>
                    <a:ext uri="{FF2B5EF4-FFF2-40B4-BE49-F238E27FC236}">
                      <a16:creationId xmlns:a16="http://schemas.microsoft.com/office/drawing/2014/main" id="{A402CCED-40F7-B0F7-8F12-133854518663}"/>
                    </a:ext>
                  </a:extLst>
                </p:cNvPr>
                <p:cNvGrpSpPr>
                  <a:grpSpLocks/>
                </p:cNvGrpSpPr>
                <p:nvPr/>
              </p:nvGrpSpPr>
              <p:grpSpPr bwMode="auto">
                <a:xfrm>
                  <a:off x="4649" y="3201"/>
                  <a:ext cx="139" cy="76"/>
                  <a:chOff x="4649" y="3201"/>
                  <a:chExt cx="139" cy="76"/>
                </a:xfrm>
              </p:grpSpPr>
              <p:sp>
                <p:nvSpPr>
                  <p:cNvPr id="35905" name="Freeform 22">
                    <a:extLst>
                      <a:ext uri="{FF2B5EF4-FFF2-40B4-BE49-F238E27FC236}">
                        <a16:creationId xmlns:a16="http://schemas.microsoft.com/office/drawing/2014/main" id="{C89FE948-7059-4DE2-DCA6-A4F1A66DD04A}"/>
                      </a:ext>
                    </a:extLst>
                  </p:cNvPr>
                  <p:cNvSpPr>
                    <a:spLocks/>
                  </p:cNvSpPr>
                  <p:nvPr/>
                </p:nvSpPr>
                <p:spPr bwMode="auto">
                  <a:xfrm>
                    <a:off x="4649" y="3201"/>
                    <a:ext cx="42" cy="50"/>
                  </a:xfrm>
                  <a:custGeom>
                    <a:avLst/>
                    <a:gdLst>
                      <a:gd name="T0" fmla="*/ 0 w 86"/>
                      <a:gd name="T1" fmla="*/ 0 h 101"/>
                      <a:gd name="T2" fmla="*/ 0 w 86"/>
                      <a:gd name="T3" fmla="*/ 0 h 101"/>
                      <a:gd name="T4" fmla="*/ 0 w 86"/>
                      <a:gd name="T5" fmla="*/ 0 h 101"/>
                      <a:gd name="T6" fmla="*/ 0 w 86"/>
                      <a:gd name="T7" fmla="*/ 0 h 101"/>
                      <a:gd name="T8" fmla="*/ 0 w 86"/>
                      <a:gd name="T9" fmla="*/ 0 h 101"/>
                      <a:gd name="T10" fmla="*/ 0 w 86"/>
                      <a:gd name="T11" fmla="*/ 0 h 101"/>
                      <a:gd name="T12" fmla="*/ 0 w 86"/>
                      <a:gd name="T13" fmla="*/ 0 h 101"/>
                      <a:gd name="T14" fmla="*/ 0 w 86"/>
                      <a:gd name="T15" fmla="*/ 0 h 101"/>
                      <a:gd name="T16" fmla="*/ 0 w 86"/>
                      <a:gd name="T17" fmla="*/ 0 h 101"/>
                      <a:gd name="T18" fmla="*/ 0 w 86"/>
                      <a:gd name="T19" fmla="*/ 0 h 101"/>
                      <a:gd name="T20" fmla="*/ 0 w 86"/>
                      <a:gd name="T21" fmla="*/ 0 h 101"/>
                      <a:gd name="T22" fmla="*/ 0 w 86"/>
                      <a:gd name="T23" fmla="*/ 0 h 101"/>
                      <a:gd name="T24" fmla="*/ 0 w 86"/>
                      <a:gd name="T25" fmla="*/ 0 h 101"/>
                      <a:gd name="T26" fmla="*/ 0 w 86"/>
                      <a:gd name="T27" fmla="*/ 0 h 10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6"/>
                      <a:gd name="T43" fmla="*/ 0 h 101"/>
                      <a:gd name="T44" fmla="*/ 86 w 86"/>
                      <a:gd name="T45" fmla="*/ 101 h 10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6" h="101">
                        <a:moveTo>
                          <a:pt x="0" y="0"/>
                        </a:moveTo>
                        <a:lnTo>
                          <a:pt x="12" y="12"/>
                        </a:lnTo>
                        <a:lnTo>
                          <a:pt x="25" y="22"/>
                        </a:lnTo>
                        <a:lnTo>
                          <a:pt x="39" y="27"/>
                        </a:lnTo>
                        <a:lnTo>
                          <a:pt x="54" y="34"/>
                        </a:lnTo>
                        <a:lnTo>
                          <a:pt x="70" y="41"/>
                        </a:lnTo>
                        <a:lnTo>
                          <a:pt x="86" y="48"/>
                        </a:lnTo>
                        <a:lnTo>
                          <a:pt x="86" y="101"/>
                        </a:lnTo>
                        <a:lnTo>
                          <a:pt x="65" y="94"/>
                        </a:lnTo>
                        <a:lnTo>
                          <a:pt x="51" y="87"/>
                        </a:lnTo>
                        <a:lnTo>
                          <a:pt x="32" y="76"/>
                        </a:lnTo>
                        <a:lnTo>
                          <a:pt x="14" y="66"/>
                        </a:lnTo>
                        <a:lnTo>
                          <a:pt x="0" y="5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sp>
                <p:nvSpPr>
                  <p:cNvPr id="35906" name="Freeform 23">
                    <a:extLst>
                      <a:ext uri="{FF2B5EF4-FFF2-40B4-BE49-F238E27FC236}">
                        <a16:creationId xmlns:a16="http://schemas.microsoft.com/office/drawing/2014/main" id="{A10A5BA5-ABDC-C3D5-D96D-50F171F5EB7D}"/>
                      </a:ext>
                    </a:extLst>
                  </p:cNvPr>
                  <p:cNvSpPr>
                    <a:spLocks/>
                  </p:cNvSpPr>
                  <p:nvPr/>
                </p:nvSpPr>
                <p:spPr bwMode="auto">
                  <a:xfrm>
                    <a:off x="4699" y="3228"/>
                    <a:ext cx="44" cy="39"/>
                  </a:xfrm>
                  <a:custGeom>
                    <a:avLst/>
                    <a:gdLst>
                      <a:gd name="T0" fmla="*/ 0 w 87"/>
                      <a:gd name="T1" fmla="*/ 0 h 78"/>
                      <a:gd name="T2" fmla="*/ 0 w 87"/>
                      <a:gd name="T3" fmla="*/ 1 h 78"/>
                      <a:gd name="T4" fmla="*/ 1 w 87"/>
                      <a:gd name="T5" fmla="*/ 1 h 78"/>
                      <a:gd name="T6" fmla="*/ 1 w 87"/>
                      <a:gd name="T7" fmla="*/ 1 h 78"/>
                      <a:gd name="T8" fmla="*/ 1 w 87"/>
                      <a:gd name="T9" fmla="*/ 1 h 78"/>
                      <a:gd name="T10" fmla="*/ 1 w 87"/>
                      <a:gd name="T11" fmla="*/ 1 h 78"/>
                      <a:gd name="T12" fmla="*/ 1 w 87"/>
                      <a:gd name="T13" fmla="*/ 1 h 78"/>
                      <a:gd name="T14" fmla="*/ 1 w 87"/>
                      <a:gd name="T15" fmla="*/ 1 h 78"/>
                      <a:gd name="T16" fmla="*/ 1 w 87"/>
                      <a:gd name="T17" fmla="*/ 1 h 78"/>
                      <a:gd name="T18" fmla="*/ 1 w 87"/>
                      <a:gd name="T19" fmla="*/ 1 h 78"/>
                      <a:gd name="T20" fmla="*/ 1 w 87"/>
                      <a:gd name="T21" fmla="*/ 1 h 78"/>
                      <a:gd name="T22" fmla="*/ 0 w 87"/>
                      <a:gd name="T23" fmla="*/ 0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7"/>
                      <a:gd name="T37" fmla="*/ 0 h 78"/>
                      <a:gd name="T38" fmla="*/ 87 w 87"/>
                      <a:gd name="T39" fmla="*/ 78 h 7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7" h="78">
                        <a:moveTo>
                          <a:pt x="0" y="0"/>
                        </a:moveTo>
                        <a:lnTo>
                          <a:pt x="0" y="56"/>
                        </a:lnTo>
                        <a:lnTo>
                          <a:pt x="22" y="63"/>
                        </a:lnTo>
                        <a:lnTo>
                          <a:pt x="40" y="70"/>
                        </a:lnTo>
                        <a:lnTo>
                          <a:pt x="59" y="75"/>
                        </a:lnTo>
                        <a:lnTo>
                          <a:pt x="75" y="78"/>
                        </a:lnTo>
                        <a:lnTo>
                          <a:pt x="87" y="78"/>
                        </a:lnTo>
                        <a:lnTo>
                          <a:pt x="87" y="19"/>
                        </a:lnTo>
                        <a:lnTo>
                          <a:pt x="66" y="17"/>
                        </a:lnTo>
                        <a:lnTo>
                          <a:pt x="40" y="12"/>
                        </a:lnTo>
                        <a:lnTo>
                          <a:pt x="21" y="7"/>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sp>
                <p:nvSpPr>
                  <p:cNvPr id="35907" name="Oval 24">
                    <a:extLst>
                      <a:ext uri="{FF2B5EF4-FFF2-40B4-BE49-F238E27FC236}">
                        <a16:creationId xmlns:a16="http://schemas.microsoft.com/office/drawing/2014/main" id="{757DDF9A-4CD3-DE7D-870A-2D841A302B96}"/>
                      </a:ext>
                    </a:extLst>
                  </p:cNvPr>
                  <p:cNvSpPr>
                    <a:spLocks noChangeArrowheads="1"/>
                  </p:cNvSpPr>
                  <p:nvPr/>
                </p:nvSpPr>
                <p:spPr bwMode="auto">
                  <a:xfrm>
                    <a:off x="4753" y="3238"/>
                    <a:ext cx="35" cy="39"/>
                  </a:xfrm>
                  <a:prstGeom prst="ellipse">
                    <a:avLst/>
                  </a:pr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grpSp>
            <p:sp>
              <p:nvSpPr>
                <p:cNvPr id="35903" name="Freeform 25">
                  <a:extLst>
                    <a:ext uri="{FF2B5EF4-FFF2-40B4-BE49-F238E27FC236}">
                      <a16:creationId xmlns:a16="http://schemas.microsoft.com/office/drawing/2014/main" id="{BCEA754D-1558-4D90-7603-5A00D36B69F2}"/>
                    </a:ext>
                  </a:extLst>
                </p:cNvPr>
                <p:cNvSpPr>
                  <a:spLocks/>
                </p:cNvSpPr>
                <p:nvPr/>
              </p:nvSpPr>
              <p:spPr bwMode="auto">
                <a:xfrm>
                  <a:off x="4819" y="3234"/>
                  <a:ext cx="107" cy="59"/>
                </a:xfrm>
                <a:custGeom>
                  <a:avLst/>
                  <a:gdLst>
                    <a:gd name="T0" fmla="*/ 0 w 213"/>
                    <a:gd name="T1" fmla="*/ 0 h 119"/>
                    <a:gd name="T2" fmla="*/ 1 w 213"/>
                    <a:gd name="T3" fmla="*/ 0 h 119"/>
                    <a:gd name="T4" fmla="*/ 1 w 213"/>
                    <a:gd name="T5" fmla="*/ 0 h 119"/>
                    <a:gd name="T6" fmla="*/ 1 w 213"/>
                    <a:gd name="T7" fmla="*/ 0 h 119"/>
                    <a:gd name="T8" fmla="*/ 1 w 213"/>
                    <a:gd name="T9" fmla="*/ 0 h 119"/>
                    <a:gd name="T10" fmla="*/ 1 w 213"/>
                    <a:gd name="T11" fmla="*/ 0 h 119"/>
                    <a:gd name="T12" fmla="*/ 1 w 213"/>
                    <a:gd name="T13" fmla="*/ 0 h 119"/>
                    <a:gd name="T14" fmla="*/ 1 w 213"/>
                    <a:gd name="T15" fmla="*/ 0 h 119"/>
                    <a:gd name="T16" fmla="*/ 1 w 213"/>
                    <a:gd name="T17" fmla="*/ 0 h 119"/>
                    <a:gd name="T18" fmla="*/ 1 w 213"/>
                    <a:gd name="T19" fmla="*/ 0 h 119"/>
                    <a:gd name="T20" fmla="*/ 1 w 213"/>
                    <a:gd name="T21" fmla="*/ 0 h 119"/>
                    <a:gd name="T22" fmla="*/ 1 w 213"/>
                    <a:gd name="T23" fmla="*/ 0 h 119"/>
                    <a:gd name="T24" fmla="*/ 1 w 213"/>
                    <a:gd name="T25" fmla="*/ 0 h 119"/>
                    <a:gd name="T26" fmla="*/ 1 w 213"/>
                    <a:gd name="T27" fmla="*/ 0 h 119"/>
                    <a:gd name="T28" fmla="*/ 1 w 213"/>
                    <a:gd name="T29" fmla="*/ 0 h 119"/>
                    <a:gd name="T30" fmla="*/ 1 w 213"/>
                    <a:gd name="T31" fmla="*/ 0 h 119"/>
                    <a:gd name="T32" fmla="*/ 0 w 213"/>
                    <a:gd name="T33" fmla="*/ 0 h 1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3"/>
                    <a:gd name="T52" fmla="*/ 0 h 119"/>
                    <a:gd name="T53" fmla="*/ 213 w 213"/>
                    <a:gd name="T54" fmla="*/ 119 h 1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3" h="119">
                      <a:moveTo>
                        <a:pt x="0" y="0"/>
                      </a:moveTo>
                      <a:lnTo>
                        <a:pt x="38" y="2"/>
                      </a:lnTo>
                      <a:lnTo>
                        <a:pt x="68" y="5"/>
                      </a:lnTo>
                      <a:lnTo>
                        <a:pt x="103" y="5"/>
                      </a:lnTo>
                      <a:lnTo>
                        <a:pt x="138" y="5"/>
                      </a:lnTo>
                      <a:lnTo>
                        <a:pt x="171" y="5"/>
                      </a:lnTo>
                      <a:lnTo>
                        <a:pt x="203" y="2"/>
                      </a:lnTo>
                      <a:lnTo>
                        <a:pt x="206" y="61"/>
                      </a:lnTo>
                      <a:lnTo>
                        <a:pt x="213" y="117"/>
                      </a:lnTo>
                      <a:lnTo>
                        <a:pt x="182" y="117"/>
                      </a:lnTo>
                      <a:lnTo>
                        <a:pt x="150" y="119"/>
                      </a:lnTo>
                      <a:lnTo>
                        <a:pt x="119" y="119"/>
                      </a:lnTo>
                      <a:lnTo>
                        <a:pt x="80" y="117"/>
                      </a:lnTo>
                      <a:lnTo>
                        <a:pt x="37" y="114"/>
                      </a:lnTo>
                      <a:lnTo>
                        <a:pt x="3" y="110"/>
                      </a:lnTo>
                      <a:lnTo>
                        <a:pt x="2" y="51"/>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sp>
              <p:nvSpPr>
                <p:cNvPr id="35904" name="Freeform 26">
                  <a:extLst>
                    <a:ext uri="{FF2B5EF4-FFF2-40B4-BE49-F238E27FC236}">
                      <a16:creationId xmlns:a16="http://schemas.microsoft.com/office/drawing/2014/main" id="{BD6C9080-9D37-DC61-3271-65D8207BC353}"/>
                    </a:ext>
                  </a:extLst>
                </p:cNvPr>
                <p:cNvSpPr>
                  <a:spLocks/>
                </p:cNvSpPr>
                <p:nvPr/>
              </p:nvSpPr>
              <p:spPr bwMode="auto">
                <a:xfrm>
                  <a:off x="4932" y="3224"/>
                  <a:ext cx="103" cy="69"/>
                </a:xfrm>
                <a:custGeom>
                  <a:avLst/>
                  <a:gdLst>
                    <a:gd name="T0" fmla="*/ 0 w 207"/>
                    <a:gd name="T1" fmla="*/ 1 h 136"/>
                    <a:gd name="T2" fmla="*/ 0 w 207"/>
                    <a:gd name="T3" fmla="*/ 1 h 136"/>
                    <a:gd name="T4" fmla="*/ 0 w 207"/>
                    <a:gd name="T5" fmla="*/ 1 h 136"/>
                    <a:gd name="T6" fmla="*/ 0 w 207"/>
                    <a:gd name="T7" fmla="*/ 1 h 136"/>
                    <a:gd name="T8" fmla="*/ 0 w 207"/>
                    <a:gd name="T9" fmla="*/ 1 h 136"/>
                    <a:gd name="T10" fmla="*/ 0 w 207"/>
                    <a:gd name="T11" fmla="*/ 1 h 136"/>
                    <a:gd name="T12" fmla="*/ 0 w 207"/>
                    <a:gd name="T13" fmla="*/ 1 h 136"/>
                    <a:gd name="T14" fmla="*/ 0 w 207"/>
                    <a:gd name="T15" fmla="*/ 0 h 136"/>
                    <a:gd name="T16" fmla="*/ 0 w 207"/>
                    <a:gd name="T17" fmla="*/ 1 h 136"/>
                    <a:gd name="T18" fmla="*/ 0 w 207"/>
                    <a:gd name="T19" fmla="*/ 1 h 136"/>
                    <a:gd name="T20" fmla="*/ 0 w 207"/>
                    <a:gd name="T21" fmla="*/ 1 h 136"/>
                    <a:gd name="T22" fmla="*/ 0 w 207"/>
                    <a:gd name="T23" fmla="*/ 1 h 1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7"/>
                    <a:gd name="T37" fmla="*/ 0 h 136"/>
                    <a:gd name="T38" fmla="*/ 207 w 207"/>
                    <a:gd name="T39" fmla="*/ 136 h 1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7" h="136">
                      <a:moveTo>
                        <a:pt x="0" y="19"/>
                      </a:moveTo>
                      <a:lnTo>
                        <a:pt x="14" y="136"/>
                      </a:lnTo>
                      <a:lnTo>
                        <a:pt x="44" y="133"/>
                      </a:lnTo>
                      <a:lnTo>
                        <a:pt x="86" y="131"/>
                      </a:lnTo>
                      <a:lnTo>
                        <a:pt x="119" y="126"/>
                      </a:lnTo>
                      <a:lnTo>
                        <a:pt x="165" y="122"/>
                      </a:lnTo>
                      <a:lnTo>
                        <a:pt x="207" y="115"/>
                      </a:lnTo>
                      <a:lnTo>
                        <a:pt x="193" y="0"/>
                      </a:lnTo>
                      <a:lnTo>
                        <a:pt x="138" y="7"/>
                      </a:lnTo>
                      <a:lnTo>
                        <a:pt x="91" y="12"/>
                      </a:lnTo>
                      <a:lnTo>
                        <a:pt x="44" y="17"/>
                      </a:lnTo>
                      <a:lnTo>
                        <a:pt x="0" y="19"/>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grpSp>
        </p:grpSp>
        <p:sp>
          <p:nvSpPr>
            <p:cNvPr id="35852" name="Freeform 27">
              <a:extLst>
                <a:ext uri="{FF2B5EF4-FFF2-40B4-BE49-F238E27FC236}">
                  <a16:creationId xmlns:a16="http://schemas.microsoft.com/office/drawing/2014/main" id="{560D1D52-73D5-BE43-9A40-AA7365E29357}"/>
                </a:ext>
              </a:extLst>
            </p:cNvPr>
            <p:cNvSpPr>
              <a:spLocks/>
            </p:cNvSpPr>
            <p:nvPr/>
          </p:nvSpPr>
          <p:spPr bwMode="auto">
            <a:xfrm>
              <a:off x="5770" y="3346"/>
              <a:ext cx="404" cy="67"/>
            </a:xfrm>
            <a:custGeom>
              <a:avLst/>
              <a:gdLst>
                <a:gd name="T0" fmla="*/ 0 w 808"/>
                <a:gd name="T1" fmla="*/ 1 h 134"/>
                <a:gd name="T2" fmla="*/ 1 w 808"/>
                <a:gd name="T3" fmla="*/ 1 h 134"/>
                <a:gd name="T4" fmla="*/ 1 w 808"/>
                <a:gd name="T5" fmla="*/ 1 h 134"/>
                <a:gd name="T6" fmla="*/ 1 w 808"/>
                <a:gd name="T7" fmla="*/ 1 h 134"/>
                <a:gd name="T8" fmla="*/ 1 w 808"/>
                <a:gd name="T9" fmla="*/ 1 h 134"/>
                <a:gd name="T10" fmla="*/ 1 w 808"/>
                <a:gd name="T11" fmla="*/ 1 h 134"/>
                <a:gd name="T12" fmla="*/ 1 w 808"/>
                <a:gd name="T13" fmla="*/ 1 h 134"/>
                <a:gd name="T14" fmla="*/ 1 w 808"/>
                <a:gd name="T15" fmla="*/ 1 h 134"/>
                <a:gd name="T16" fmla="*/ 1 w 808"/>
                <a:gd name="T17" fmla="*/ 1 h 134"/>
                <a:gd name="T18" fmla="*/ 1 w 808"/>
                <a:gd name="T19" fmla="*/ 1 h 134"/>
                <a:gd name="T20" fmla="*/ 1 w 808"/>
                <a:gd name="T21" fmla="*/ 1 h 134"/>
                <a:gd name="T22" fmla="*/ 1 w 808"/>
                <a:gd name="T23" fmla="*/ 1 h 134"/>
                <a:gd name="T24" fmla="*/ 1 w 808"/>
                <a:gd name="T25" fmla="*/ 0 h 134"/>
                <a:gd name="T26" fmla="*/ 1 w 808"/>
                <a:gd name="T27" fmla="*/ 0 h 134"/>
                <a:gd name="T28" fmla="*/ 1 w 808"/>
                <a:gd name="T29" fmla="*/ 1 h 134"/>
                <a:gd name="T30" fmla="*/ 1 w 808"/>
                <a:gd name="T31" fmla="*/ 1 h 134"/>
                <a:gd name="T32" fmla="*/ 1 w 808"/>
                <a:gd name="T33" fmla="*/ 1 h 134"/>
                <a:gd name="T34" fmla="*/ 1 w 808"/>
                <a:gd name="T35" fmla="*/ 1 h 134"/>
                <a:gd name="T36" fmla="*/ 1 w 808"/>
                <a:gd name="T37" fmla="*/ 1 h 134"/>
                <a:gd name="T38" fmla="*/ 1 w 808"/>
                <a:gd name="T39" fmla="*/ 1 h 134"/>
                <a:gd name="T40" fmla="*/ 1 w 808"/>
                <a:gd name="T41" fmla="*/ 1 h 134"/>
                <a:gd name="T42" fmla="*/ 1 w 808"/>
                <a:gd name="T43" fmla="*/ 1 h 134"/>
                <a:gd name="T44" fmla="*/ 1 w 808"/>
                <a:gd name="T45" fmla="*/ 1 h 134"/>
                <a:gd name="T46" fmla="*/ 1 w 808"/>
                <a:gd name="T47" fmla="*/ 1 h 134"/>
                <a:gd name="T48" fmla="*/ 1 w 808"/>
                <a:gd name="T49" fmla="*/ 1 h 134"/>
                <a:gd name="T50" fmla="*/ 1 w 808"/>
                <a:gd name="T51" fmla="*/ 1 h 134"/>
                <a:gd name="T52" fmla="*/ 1 w 808"/>
                <a:gd name="T53" fmla="*/ 1 h 134"/>
                <a:gd name="T54" fmla="*/ 1 w 808"/>
                <a:gd name="T55" fmla="*/ 1 h 134"/>
                <a:gd name="T56" fmla="*/ 1 w 808"/>
                <a:gd name="T57" fmla="*/ 1 h 134"/>
                <a:gd name="T58" fmla="*/ 1 w 808"/>
                <a:gd name="T59" fmla="*/ 1 h 134"/>
                <a:gd name="T60" fmla="*/ 1 w 808"/>
                <a:gd name="T61" fmla="*/ 1 h 134"/>
                <a:gd name="T62" fmla="*/ 1 w 808"/>
                <a:gd name="T63" fmla="*/ 1 h 134"/>
                <a:gd name="T64" fmla="*/ 1 w 808"/>
                <a:gd name="T65" fmla="*/ 1 h 134"/>
                <a:gd name="T66" fmla="*/ 1 w 808"/>
                <a:gd name="T67" fmla="*/ 1 h 134"/>
                <a:gd name="T68" fmla="*/ 1 w 808"/>
                <a:gd name="T69" fmla="*/ 1 h 134"/>
                <a:gd name="T70" fmla="*/ 1 w 808"/>
                <a:gd name="T71" fmla="*/ 1 h 134"/>
                <a:gd name="T72" fmla="*/ 1 w 808"/>
                <a:gd name="T73" fmla="*/ 1 h 134"/>
                <a:gd name="T74" fmla="*/ 1 w 808"/>
                <a:gd name="T75" fmla="*/ 1 h 134"/>
                <a:gd name="T76" fmla="*/ 1 w 808"/>
                <a:gd name="T77" fmla="*/ 1 h 134"/>
                <a:gd name="T78" fmla="*/ 1 w 808"/>
                <a:gd name="T79" fmla="*/ 1 h 134"/>
                <a:gd name="T80" fmla="*/ 1 w 808"/>
                <a:gd name="T81" fmla="*/ 1 h 134"/>
                <a:gd name="T82" fmla="*/ 1 w 808"/>
                <a:gd name="T83" fmla="*/ 1 h 134"/>
                <a:gd name="T84" fmla="*/ 1 w 808"/>
                <a:gd name="T85" fmla="*/ 1 h 134"/>
                <a:gd name="T86" fmla="*/ 1 w 808"/>
                <a:gd name="T87" fmla="*/ 1 h 134"/>
                <a:gd name="T88" fmla="*/ 1 w 808"/>
                <a:gd name="T89" fmla="*/ 1 h 134"/>
                <a:gd name="T90" fmla="*/ 1 w 808"/>
                <a:gd name="T91" fmla="*/ 1 h 134"/>
                <a:gd name="T92" fmla="*/ 1 w 808"/>
                <a:gd name="T93" fmla="*/ 1 h 134"/>
                <a:gd name="T94" fmla="*/ 1 w 808"/>
                <a:gd name="T95" fmla="*/ 1 h 134"/>
                <a:gd name="T96" fmla="*/ 1 w 808"/>
                <a:gd name="T97" fmla="*/ 1 h 134"/>
                <a:gd name="T98" fmla="*/ 1 w 808"/>
                <a:gd name="T99" fmla="*/ 1 h 134"/>
                <a:gd name="T100" fmla="*/ 1 w 808"/>
                <a:gd name="T101" fmla="*/ 1 h 134"/>
                <a:gd name="T102" fmla="*/ 1 w 808"/>
                <a:gd name="T103" fmla="*/ 1 h 134"/>
                <a:gd name="T104" fmla="*/ 0 w 808"/>
                <a:gd name="T105" fmla="*/ 1 h 13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808"/>
                <a:gd name="T160" fmla="*/ 0 h 134"/>
                <a:gd name="T161" fmla="*/ 808 w 808"/>
                <a:gd name="T162" fmla="*/ 134 h 13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808" h="134">
                  <a:moveTo>
                    <a:pt x="0" y="68"/>
                  </a:moveTo>
                  <a:lnTo>
                    <a:pt x="56" y="52"/>
                  </a:lnTo>
                  <a:lnTo>
                    <a:pt x="70" y="35"/>
                  </a:lnTo>
                  <a:lnTo>
                    <a:pt x="93" y="29"/>
                  </a:lnTo>
                  <a:lnTo>
                    <a:pt x="111" y="26"/>
                  </a:lnTo>
                  <a:lnTo>
                    <a:pt x="132" y="21"/>
                  </a:lnTo>
                  <a:lnTo>
                    <a:pt x="152" y="21"/>
                  </a:lnTo>
                  <a:lnTo>
                    <a:pt x="180" y="21"/>
                  </a:lnTo>
                  <a:lnTo>
                    <a:pt x="203" y="14"/>
                  </a:lnTo>
                  <a:lnTo>
                    <a:pt x="222" y="12"/>
                  </a:lnTo>
                  <a:lnTo>
                    <a:pt x="256" y="14"/>
                  </a:lnTo>
                  <a:lnTo>
                    <a:pt x="277" y="5"/>
                  </a:lnTo>
                  <a:lnTo>
                    <a:pt x="298" y="0"/>
                  </a:lnTo>
                  <a:lnTo>
                    <a:pt x="317" y="0"/>
                  </a:lnTo>
                  <a:lnTo>
                    <a:pt x="338" y="8"/>
                  </a:lnTo>
                  <a:lnTo>
                    <a:pt x="357" y="21"/>
                  </a:lnTo>
                  <a:lnTo>
                    <a:pt x="383" y="29"/>
                  </a:lnTo>
                  <a:lnTo>
                    <a:pt x="422" y="35"/>
                  </a:lnTo>
                  <a:lnTo>
                    <a:pt x="441" y="28"/>
                  </a:lnTo>
                  <a:lnTo>
                    <a:pt x="465" y="29"/>
                  </a:lnTo>
                  <a:lnTo>
                    <a:pt x="483" y="35"/>
                  </a:lnTo>
                  <a:lnTo>
                    <a:pt x="509" y="52"/>
                  </a:lnTo>
                  <a:lnTo>
                    <a:pt x="530" y="73"/>
                  </a:lnTo>
                  <a:lnTo>
                    <a:pt x="563" y="85"/>
                  </a:lnTo>
                  <a:lnTo>
                    <a:pt x="612" y="80"/>
                  </a:lnTo>
                  <a:lnTo>
                    <a:pt x="637" y="94"/>
                  </a:lnTo>
                  <a:lnTo>
                    <a:pt x="657" y="101"/>
                  </a:lnTo>
                  <a:lnTo>
                    <a:pt x="687" y="105"/>
                  </a:lnTo>
                  <a:lnTo>
                    <a:pt x="808" y="127"/>
                  </a:lnTo>
                  <a:lnTo>
                    <a:pt x="677" y="118"/>
                  </a:lnTo>
                  <a:lnTo>
                    <a:pt x="652" y="125"/>
                  </a:lnTo>
                  <a:lnTo>
                    <a:pt x="631" y="134"/>
                  </a:lnTo>
                  <a:lnTo>
                    <a:pt x="616" y="132"/>
                  </a:lnTo>
                  <a:lnTo>
                    <a:pt x="596" y="127"/>
                  </a:lnTo>
                  <a:lnTo>
                    <a:pt x="572" y="115"/>
                  </a:lnTo>
                  <a:lnTo>
                    <a:pt x="537" y="112"/>
                  </a:lnTo>
                  <a:lnTo>
                    <a:pt x="504" y="99"/>
                  </a:lnTo>
                  <a:lnTo>
                    <a:pt x="483" y="101"/>
                  </a:lnTo>
                  <a:lnTo>
                    <a:pt x="458" y="105"/>
                  </a:lnTo>
                  <a:lnTo>
                    <a:pt x="404" y="94"/>
                  </a:lnTo>
                  <a:lnTo>
                    <a:pt x="378" y="89"/>
                  </a:lnTo>
                  <a:lnTo>
                    <a:pt x="343" y="73"/>
                  </a:lnTo>
                  <a:lnTo>
                    <a:pt x="308" y="73"/>
                  </a:lnTo>
                  <a:lnTo>
                    <a:pt x="266" y="73"/>
                  </a:lnTo>
                  <a:lnTo>
                    <a:pt x="236" y="75"/>
                  </a:lnTo>
                  <a:lnTo>
                    <a:pt x="208" y="71"/>
                  </a:lnTo>
                  <a:lnTo>
                    <a:pt x="180" y="59"/>
                  </a:lnTo>
                  <a:lnTo>
                    <a:pt x="152" y="68"/>
                  </a:lnTo>
                  <a:lnTo>
                    <a:pt x="128" y="54"/>
                  </a:lnTo>
                  <a:lnTo>
                    <a:pt x="107" y="59"/>
                  </a:lnTo>
                  <a:lnTo>
                    <a:pt x="77" y="61"/>
                  </a:lnTo>
                  <a:lnTo>
                    <a:pt x="46" y="63"/>
                  </a:lnTo>
                  <a:lnTo>
                    <a:pt x="0" y="68"/>
                  </a:lnTo>
                  <a:close/>
                </a:path>
              </a:pathLst>
            </a:custGeom>
            <a:solidFill>
              <a:srgbClr val="0000C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grpSp>
          <p:nvGrpSpPr>
            <p:cNvPr id="35853" name="Group 28">
              <a:extLst>
                <a:ext uri="{FF2B5EF4-FFF2-40B4-BE49-F238E27FC236}">
                  <a16:creationId xmlns:a16="http://schemas.microsoft.com/office/drawing/2014/main" id="{597D8CF5-4A7C-4E42-B681-231822420C77}"/>
                </a:ext>
              </a:extLst>
            </p:cNvPr>
            <p:cNvGrpSpPr>
              <a:grpSpLocks/>
            </p:cNvGrpSpPr>
            <p:nvPr/>
          </p:nvGrpSpPr>
          <p:grpSpPr bwMode="auto">
            <a:xfrm>
              <a:off x="5460" y="2984"/>
              <a:ext cx="312" cy="275"/>
              <a:chOff x="5081" y="2984"/>
              <a:chExt cx="312" cy="275"/>
            </a:xfrm>
          </p:grpSpPr>
          <p:sp>
            <p:nvSpPr>
              <p:cNvPr id="35894" name="Freeform 29">
                <a:extLst>
                  <a:ext uri="{FF2B5EF4-FFF2-40B4-BE49-F238E27FC236}">
                    <a16:creationId xmlns:a16="http://schemas.microsoft.com/office/drawing/2014/main" id="{7A22EDD9-3918-9E14-F31F-1F96218528F3}"/>
                  </a:ext>
                </a:extLst>
              </p:cNvPr>
              <p:cNvSpPr>
                <a:spLocks/>
              </p:cNvSpPr>
              <p:nvPr/>
            </p:nvSpPr>
            <p:spPr bwMode="auto">
              <a:xfrm>
                <a:off x="5229" y="3045"/>
                <a:ext cx="164" cy="196"/>
              </a:xfrm>
              <a:custGeom>
                <a:avLst/>
                <a:gdLst>
                  <a:gd name="T0" fmla="*/ 0 w 329"/>
                  <a:gd name="T1" fmla="*/ 0 h 392"/>
                  <a:gd name="T2" fmla="*/ 0 w 329"/>
                  <a:gd name="T3" fmla="*/ 1 h 392"/>
                  <a:gd name="T4" fmla="*/ 0 w 329"/>
                  <a:gd name="T5" fmla="*/ 1 h 392"/>
                  <a:gd name="T6" fmla="*/ 0 w 329"/>
                  <a:gd name="T7" fmla="*/ 1 h 392"/>
                  <a:gd name="T8" fmla="*/ 0 w 329"/>
                  <a:gd name="T9" fmla="*/ 1 h 392"/>
                  <a:gd name="T10" fmla="*/ 0 w 329"/>
                  <a:gd name="T11" fmla="*/ 1 h 392"/>
                  <a:gd name="T12" fmla="*/ 0 w 329"/>
                  <a:gd name="T13" fmla="*/ 1 h 392"/>
                  <a:gd name="T14" fmla="*/ 0 w 329"/>
                  <a:gd name="T15" fmla="*/ 1 h 392"/>
                  <a:gd name="T16" fmla="*/ 0 w 329"/>
                  <a:gd name="T17" fmla="*/ 1 h 392"/>
                  <a:gd name="T18" fmla="*/ 0 w 329"/>
                  <a:gd name="T19" fmla="*/ 1 h 392"/>
                  <a:gd name="T20" fmla="*/ 0 w 329"/>
                  <a:gd name="T21" fmla="*/ 1 h 392"/>
                  <a:gd name="T22" fmla="*/ 0 w 329"/>
                  <a:gd name="T23" fmla="*/ 1 h 392"/>
                  <a:gd name="T24" fmla="*/ 0 w 329"/>
                  <a:gd name="T25" fmla="*/ 1 h 392"/>
                  <a:gd name="T26" fmla="*/ 0 w 329"/>
                  <a:gd name="T27" fmla="*/ 1 h 392"/>
                  <a:gd name="T28" fmla="*/ 0 w 329"/>
                  <a:gd name="T29" fmla="*/ 1 h 392"/>
                  <a:gd name="T30" fmla="*/ 0 w 329"/>
                  <a:gd name="T31" fmla="*/ 1 h 392"/>
                  <a:gd name="T32" fmla="*/ 0 w 329"/>
                  <a:gd name="T33" fmla="*/ 1 h 392"/>
                  <a:gd name="T34" fmla="*/ 0 w 329"/>
                  <a:gd name="T35" fmla="*/ 1 h 392"/>
                  <a:gd name="T36" fmla="*/ 0 w 329"/>
                  <a:gd name="T37" fmla="*/ 1 h 392"/>
                  <a:gd name="T38" fmla="*/ 0 w 329"/>
                  <a:gd name="T39" fmla="*/ 1 h 392"/>
                  <a:gd name="T40" fmla="*/ 0 w 329"/>
                  <a:gd name="T41" fmla="*/ 1 h 392"/>
                  <a:gd name="T42" fmla="*/ 0 w 329"/>
                  <a:gd name="T43" fmla="*/ 1 h 392"/>
                  <a:gd name="T44" fmla="*/ 0 w 329"/>
                  <a:gd name="T45" fmla="*/ 1 h 392"/>
                  <a:gd name="T46" fmla="*/ 0 w 329"/>
                  <a:gd name="T47" fmla="*/ 1 h 392"/>
                  <a:gd name="T48" fmla="*/ 0 w 329"/>
                  <a:gd name="T49" fmla="*/ 1 h 392"/>
                  <a:gd name="T50" fmla="*/ 0 w 329"/>
                  <a:gd name="T51" fmla="*/ 1 h 392"/>
                  <a:gd name="T52" fmla="*/ 0 w 329"/>
                  <a:gd name="T53" fmla="*/ 1 h 392"/>
                  <a:gd name="T54" fmla="*/ 0 w 329"/>
                  <a:gd name="T55" fmla="*/ 1 h 392"/>
                  <a:gd name="T56" fmla="*/ 0 w 329"/>
                  <a:gd name="T57" fmla="*/ 1 h 392"/>
                  <a:gd name="T58" fmla="*/ 0 w 329"/>
                  <a:gd name="T59" fmla="*/ 1 h 392"/>
                  <a:gd name="T60" fmla="*/ 0 w 329"/>
                  <a:gd name="T61" fmla="*/ 1 h 392"/>
                  <a:gd name="T62" fmla="*/ 0 w 329"/>
                  <a:gd name="T63" fmla="*/ 1 h 392"/>
                  <a:gd name="T64" fmla="*/ 0 w 329"/>
                  <a:gd name="T65" fmla="*/ 1 h 392"/>
                  <a:gd name="T66" fmla="*/ 0 w 329"/>
                  <a:gd name="T67" fmla="*/ 1 h 392"/>
                  <a:gd name="T68" fmla="*/ 0 w 329"/>
                  <a:gd name="T69" fmla="*/ 1 h 392"/>
                  <a:gd name="T70" fmla="*/ 0 w 329"/>
                  <a:gd name="T71" fmla="*/ 1 h 392"/>
                  <a:gd name="T72" fmla="*/ 0 w 329"/>
                  <a:gd name="T73" fmla="*/ 1 h 392"/>
                  <a:gd name="T74" fmla="*/ 0 w 329"/>
                  <a:gd name="T75" fmla="*/ 1 h 392"/>
                  <a:gd name="T76" fmla="*/ 0 w 329"/>
                  <a:gd name="T77" fmla="*/ 1 h 392"/>
                  <a:gd name="T78" fmla="*/ 0 w 329"/>
                  <a:gd name="T79" fmla="*/ 1 h 392"/>
                  <a:gd name="T80" fmla="*/ 0 w 329"/>
                  <a:gd name="T81" fmla="*/ 1 h 392"/>
                  <a:gd name="T82" fmla="*/ 0 w 329"/>
                  <a:gd name="T83" fmla="*/ 1 h 392"/>
                  <a:gd name="T84" fmla="*/ 0 w 329"/>
                  <a:gd name="T85" fmla="*/ 1 h 392"/>
                  <a:gd name="T86" fmla="*/ 0 w 329"/>
                  <a:gd name="T87" fmla="*/ 1 h 392"/>
                  <a:gd name="T88" fmla="*/ 0 w 329"/>
                  <a:gd name="T89" fmla="*/ 1 h 392"/>
                  <a:gd name="T90" fmla="*/ 0 w 329"/>
                  <a:gd name="T91" fmla="*/ 1 h 392"/>
                  <a:gd name="T92" fmla="*/ 0 w 329"/>
                  <a:gd name="T93" fmla="*/ 1 h 392"/>
                  <a:gd name="T94" fmla="*/ 0 w 329"/>
                  <a:gd name="T95" fmla="*/ 1 h 392"/>
                  <a:gd name="T96" fmla="*/ 0 w 329"/>
                  <a:gd name="T97" fmla="*/ 1 h 392"/>
                  <a:gd name="T98" fmla="*/ 0 w 329"/>
                  <a:gd name="T99" fmla="*/ 1 h 392"/>
                  <a:gd name="T100" fmla="*/ 0 w 329"/>
                  <a:gd name="T101" fmla="*/ 1 h 392"/>
                  <a:gd name="T102" fmla="*/ 0 w 329"/>
                  <a:gd name="T103" fmla="*/ 1 h 392"/>
                  <a:gd name="T104" fmla="*/ 0 w 329"/>
                  <a:gd name="T105" fmla="*/ 0 h 39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9"/>
                  <a:gd name="T160" fmla="*/ 0 h 392"/>
                  <a:gd name="T161" fmla="*/ 329 w 329"/>
                  <a:gd name="T162" fmla="*/ 392 h 39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9" h="392">
                    <a:moveTo>
                      <a:pt x="270" y="0"/>
                    </a:moveTo>
                    <a:lnTo>
                      <a:pt x="254" y="7"/>
                    </a:lnTo>
                    <a:lnTo>
                      <a:pt x="247" y="11"/>
                    </a:lnTo>
                    <a:lnTo>
                      <a:pt x="242" y="23"/>
                    </a:lnTo>
                    <a:lnTo>
                      <a:pt x="235" y="48"/>
                    </a:lnTo>
                    <a:lnTo>
                      <a:pt x="231" y="51"/>
                    </a:lnTo>
                    <a:lnTo>
                      <a:pt x="238" y="56"/>
                    </a:lnTo>
                    <a:lnTo>
                      <a:pt x="242" y="76"/>
                    </a:lnTo>
                    <a:lnTo>
                      <a:pt x="257" y="77"/>
                    </a:lnTo>
                    <a:lnTo>
                      <a:pt x="263" y="90"/>
                    </a:lnTo>
                    <a:lnTo>
                      <a:pt x="250" y="91"/>
                    </a:lnTo>
                    <a:lnTo>
                      <a:pt x="219" y="116"/>
                    </a:lnTo>
                    <a:lnTo>
                      <a:pt x="180" y="130"/>
                    </a:lnTo>
                    <a:lnTo>
                      <a:pt x="154" y="124"/>
                    </a:lnTo>
                    <a:lnTo>
                      <a:pt x="140" y="116"/>
                    </a:lnTo>
                    <a:lnTo>
                      <a:pt x="133" y="105"/>
                    </a:lnTo>
                    <a:lnTo>
                      <a:pt x="119" y="104"/>
                    </a:lnTo>
                    <a:lnTo>
                      <a:pt x="107" y="114"/>
                    </a:lnTo>
                    <a:lnTo>
                      <a:pt x="107" y="128"/>
                    </a:lnTo>
                    <a:lnTo>
                      <a:pt x="107" y="142"/>
                    </a:lnTo>
                    <a:lnTo>
                      <a:pt x="126" y="145"/>
                    </a:lnTo>
                    <a:lnTo>
                      <a:pt x="147" y="145"/>
                    </a:lnTo>
                    <a:lnTo>
                      <a:pt x="196" y="163"/>
                    </a:lnTo>
                    <a:lnTo>
                      <a:pt x="242" y="152"/>
                    </a:lnTo>
                    <a:lnTo>
                      <a:pt x="238" y="191"/>
                    </a:lnTo>
                    <a:lnTo>
                      <a:pt x="222" y="231"/>
                    </a:lnTo>
                    <a:lnTo>
                      <a:pt x="149" y="264"/>
                    </a:lnTo>
                    <a:lnTo>
                      <a:pt x="130" y="273"/>
                    </a:lnTo>
                    <a:lnTo>
                      <a:pt x="123" y="289"/>
                    </a:lnTo>
                    <a:lnTo>
                      <a:pt x="100" y="319"/>
                    </a:lnTo>
                    <a:lnTo>
                      <a:pt x="74" y="346"/>
                    </a:lnTo>
                    <a:lnTo>
                      <a:pt x="51" y="355"/>
                    </a:lnTo>
                    <a:lnTo>
                      <a:pt x="21" y="345"/>
                    </a:lnTo>
                    <a:lnTo>
                      <a:pt x="7" y="341"/>
                    </a:lnTo>
                    <a:lnTo>
                      <a:pt x="0" y="352"/>
                    </a:lnTo>
                    <a:lnTo>
                      <a:pt x="32" y="376"/>
                    </a:lnTo>
                    <a:lnTo>
                      <a:pt x="53" y="392"/>
                    </a:lnTo>
                    <a:lnTo>
                      <a:pt x="93" y="369"/>
                    </a:lnTo>
                    <a:lnTo>
                      <a:pt x="142" y="334"/>
                    </a:lnTo>
                    <a:lnTo>
                      <a:pt x="161" y="313"/>
                    </a:lnTo>
                    <a:lnTo>
                      <a:pt x="210" y="294"/>
                    </a:lnTo>
                    <a:lnTo>
                      <a:pt x="277" y="261"/>
                    </a:lnTo>
                    <a:lnTo>
                      <a:pt x="306" y="228"/>
                    </a:lnTo>
                    <a:lnTo>
                      <a:pt x="318" y="196"/>
                    </a:lnTo>
                    <a:lnTo>
                      <a:pt x="329" y="118"/>
                    </a:lnTo>
                    <a:lnTo>
                      <a:pt x="313" y="93"/>
                    </a:lnTo>
                    <a:lnTo>
                      <a:pt x="299" y="84"/>
                    </a:lnTo>
                    <a:lnTo>
                      <a:pt x="296" y="70"/>
                    </a:lnTo>
                    <a:lnTo>
                      <a:pt x="303" y="56"/>
                    </a:lnTo>
                    <a:lnTo>
                      <a:pt x="306" y="41"/>
                    </a:lnTo>
                    <a:lnTo>
                      <a:pt x="303" y="18"/>
                    </a:lnTo>
                    <a:lnTo>
                      <a:pt x="289" y="7"/>
                    </a:lnTo>
                    <a:lnTo>
                      <a:pt x="270"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sp>
            <p:nvSpPr>
              <p:cNvPr id="35895" name="Arc 30">
                <a:extLst>
                  <a:ext uri="{FF2B5EF4-FFF2-40B4-BE49-F238E27FC236}">
                    <a16:creationId xmlns:a16="http://schemas.microsoft.com/office/drawing/2014/main" id="{8ED19B92-5D8E-6275-1196-CCC799B2013A}"/>
                  </a:ext>
                </a:extLst>
              </p:cNvPr>
              <p:cNvSpPr>
                <a:spLocks/>
              </p:cNvSpPr>
              <p:nvPr/>
            </p:nvSpPr>
            <p:spPr bwMode="auto">
              <a:xfrm>
                <a:off x="5268" y="3083"/>
                <a:ext cx="78" cy="115"/>
              </a:xfrm>
              <a:custGeom>
                <a:avLst/>
                <a:gdLst>
                  <a:gd name="T0" fmla="*/ 0 w 30362"/>
                  <a:gd name="T1" fmla="*/ 0 h 42368"/>
                  <a:gd name="T2" fmla="*/ 0 w 30362"/>
                  <a:gd name="T3" fmla="*/ 0 h 42368"/>
                  <a:gd name="T4" fmla="*/ 0 w 30362"/>
                  <a:gd name="T5" fmla="*/ 0 h 42368"/>
                  <a:gd name="T6" fmla="*/ 0 60000 65536"/>
                  <a:gd name="T7" fmla="*/ 0 60000 65536"/>
                  <a:gd name="T8" fmla="*/ 0 60000 65536"/>
                  <a:gd name="T9" fmla="*/ 0 w 30362"/>
                  <a:gd name="T10" fmla="*/ 0 h 42368"/>
                  <a:gd name="T11" fmla="*/ 30362 w 30362"/>
                  <a:gd name="T12" fmla="*/ 42368 h 42368"/>
                </a:gdLst>
                <a:ahLst/>
                <a:cxnLst>
                  <a:cxn ang="T6">
                    <a:pos x="T0" y="T1"/>
                  </a:cxn>
                  <a:cxn ang="T7">
                    <a:pos x="T2" y="T3"/>
                  </a:cxn>
                  <a:cxn ang="T8">
                    <a:pos x="T4" y="T5"/>
                  </a:cxn>
                </a:cxnLst>
                <a:rect l="T9" t="T10" r="T11" b="T12"/>
                <a:pathLst>
                  <a:path w="30362" h="42368" fill="none" extrusionOk="0">
                    <a:moveTo>
                      <a:pt x="15663" y="42368"/>
                    </a:moveTo>
                    <a:cubicBezTo>
                      <a:pt x="6392" y="39718"/>
                      <a:pt x="0" y="31243"/>
                      <a:pt x="0" y="21600"/>
                    </a:cubicBezTo>
                    <a:cubicBezTo>
                      <a:pt x="0" y="9670"/>
                      <a:pt x="9670" y="0"/>
                      <a:pt x="21600" y="0"/>
                    </a:cubicBezTo>
                    <a:cubicBezTo>
                      <a:pt x="24618" y="-1"/>
                      <a:pt x="27603" y="632"/>
                      <a:pt x="30362" y="1856"/>
                    </a:cubicBezTo>
                  </a:path>
                  <a:path w="30362" h="42368" stroke="0" extrusionOk="0">
                    <a:moveTo>
                      <a:pt x="15663" y="42368"/>
                    </a:moveTo>
                    <a:cubicBezTo>
                      <a:pt x="6392" y="39718"/>
                      <a:pt x="0" y="31243"/>
                      <a:pt x="0" y="21600"/>
                    </a:cubicBezTo>
                    <a:cubicBezTo>
                      <a:pt x="0" y="9670"/>
                      <a:pt x="9670" y="0"/>
                      <a:pt x="21600" y="0"/>
                    </a:cubicBezTo>
                    <a:cubicBezTo>
                      <a:pt x="24618" y="-1"/>
                      <a:pt x="27603" y="632"/>
                      <a:pt x="30362" y="1856"/>
                    </a:cubicBezTo>
                    <a:lnTo>
                      <a:pt x="21600" y="21600"/>
                    </a:lnTo>
                    <a:close/>
                  </a:path>
                </a:pathLst>
              </a:custGeom>
              <a:noFill/>
              <a:ln w="11113">
                <a:solidFill>
                  <a:srgbClr val="202020"/>
                </a:solidFill>
                <a:round/>
                <a:headEnd/>
                <a:tailEnd/>
              </a:ln>
              <a:extLst>
                <a:ext uri="{909E8E84-426E-40DD-AFC4-6F175D3DCCD1}">
                  <a14:hiddenFill xmlns:a14="http://schemas.microsoft.com/office/drawing/2010/main">
                    <a:solidFill>
                      <a:srgbClr val="FFFFFF"/>
                    </a:solidFill>
                  </a14:hiddenFill>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sp>
            <p:nvSpPr>
              <p:cNvPr id="35896" name="Freeform 31">
                <a:extLst>
                  <a:ext uri="{FF2B5EF4-FFF2-40B4-BE49-F238E27FC236}">
                    <a16:creationId xmlns:a16="http://schemas.microsoft.com/office/drawing/2014/main" id="{F02595C8-D9F3-E095-5169-22DD22A84FB4}"/>
                  </a:ext>
                </a:extLst>
              </p:cNvPr>
              <p:cNvSpPr>
                <a:spLocks/>
              </p:cNvSpPr>
              <p:nvPr/>
            </p:nvSpPr>
            <p:spPr bwMode="auto">
              <a:xfrm>
                <a:off x="5081" y="2984"/>
                <a:ext cx="197" cy="215"/>
              </a:xfrm>
              <a:custGeom>
                <a:avLst/>
                <a:gdLst>
                  <a:gd name="T0" fmla="*/ 1 w 393"/>
                  <a:gd name="T1" fmla="*/ 1 h 430"/>
                  <a:gd name="T2" fmla="*/ 1 w 393"/>
                  <a:gd name="T3" fmla="*/ 1 h 430"/>
                  <a:gd name="T4" fmla="*/ 1 w 393"/>
                  <a:gd name="T5" fmla="*/ 1 h 430"/>
                  <a:gd name="T6" fmla="*/ 1 w 393"/>
                  <a:gd name="T7" fmla="*/ 1 h 430"/>
                  <a:gd name="T8" fmla="*/ 1 w 393"/>
                  <a:gd name="T9" fmla="*/ 1 h 430"/>
                  <a:gd name="T10" fmla="*/ 0 w 393"/>
                  <a:gd name="T11" fmla="*/ 1 h 430"/>
                  <a:gd name="T12" fmla="*/ 1 w 393"/>
                  <a:gd name="T13" fmla="*/ 1 h 430"/>
                  <a:gd name="T14" fmla="*/ 1 w 393"/>
                  <a:gd name="T15" fmla="*/ 1 h 430"/>
                  <a:gd name="T16" fmla="*/ 1 w 393"/>
                  <a:gd name="T17" fmla="*/ 1 h 430"/>
                  <a:gd name="T18" fmla="*/ 1 w 393"/>
                  <a:gd name="T19" fmla="*/ 1 h 430"/>
                  <a:gd name="T20" fmla="*/ 1 w 393"/>
                  <a:gd name="T21" fmla="*/ 1 h 430"/>
                  <a:gd name="T22" fmla="*/ 1 w 393"/>
                  <a:gd name="T23" fmla="*/ 1 h 430"/>
                  <a:gd name="T24" fmla="*/ 1 w 393"/>
                  <a:gd name="T25" fmla="*/ 1 h 430"/>
                  <a:gd name="T26" fmla="*/ 1 w 393"/>
                  <a:gd name="T27" fmla="*/ 1 h 430"/>
                  <a:gd name="T28" fmla="*/ 1 w 393"/>
                  <a:gd name="T29" fmla="*/ 1 h 430"/>
                  <a:gd name="T30" fmla="*/ 1 w 393"/>
                  <a:gd name="T31" fmla="*/ 1 h 430"/>
                  <a:gd name="T32" fmla="*/ 1 w 393"/>
                  <a:gd name="T33" fmla="*/ 1 h 430"/>
                  <a:gd name="T34" fmla="*/ 1 w 393"/>
                  <a:gd name="T35" fmla="*/ 1 h 430"/>
                  <a:gd name="T36" fmla="*/ 1 w 393"/>
                  <a:gd name="T37" fmla="*/ 1 h 430"/>
                  <a:gd name="T38" fmla="*/ 1 w 393"/>
                  <a:gd name="T39" fmla="*/ 1 h 430"/>
                  <a:gd name="T40" fmla="*/ 1 w 393"/>
                  <a:gd name="T41" fmla="*/ 1 h 430"/>
                  <a:gd name="T42" fmla="*/ 1 w 393"/>
                  <a:gd name="T43" fmla="*/ 1 h 430"/>
                  <a:gd name="T44" fmla="*/ 1 w 393"/>
                  <a:gd name="T45" fmla="*/ 1 h 430"/>
                  <a:gd name="T46" fmla="*/ 1 w 393"/>
                  <a:gd name="T47" fmla="*/ 1 h 430"/>
                  <a:gd name="T48" fmla="*/ 1 w 393"/>
                  <a:gd name="T49" fmla="*/ 1 h 430"/>
                  <a:gd name="T50" fmla="*/ 1 w 393"/>
                  <a:gd name="T51" fmla="*/ 1 h 430"/>
                  <a:gd name="T52" fmla="*/ 1 w 393"/>
                  <a:gd name="T53" fmla="*/ 1 h 430"/>
                  <a:gd name="T54" fmla="*/ 1 w 393"/>
                  <a:gd name="T55" fmla="*/ 1 h 430"/>
                  <a:gd name="T56" fmla="*/ 1 w 393"/>
                  <a:gd name="T57" fmla="*/ 1 h 430"/>
                  <a:gd name="T58" fmla="*/ 1 w 393"/>
                  <a:gd name="T59" fmla="*/ 1 h 430"/>
                  <a:gd name="T60" fmla="*/ 1 w 393"/>
                  <a:gd name="T61" fmla="*/ 1 h 430"/>
                  <a:gd name="T62" fmla="*/ 1 w 393"/>
                  <a:gd name="T63" fmla="*/ 1 h 430"/>
                  <a:gd name="T64" fmla="*/ 1 w 393"/>
                  <a:gd name="T65" fmla="*/ 1 h 430"/>
                  <a:gd name="T66" fmla="*/ 1 w 393"/>
                  <a:gd name="T67" fmla="*/ 0 h 43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93"/>
                  <a:gd name="T103" fmla="*/ 0 h 430"/>
                  <a:gd name="T104" fmla="*/ 393 w 393"/>
                  <a:gd name="T105" fmla="*/ 430 h 43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93" h="430">
                    <a:moveTo>
                      <a:pt x="108" y="0"/>
                    </a:moveTo>
                    <a:lnTo>
                      <a:pt x="98" y="4"/>
                    </a:lnTo>
                    <a:lnTo>
                      <a:pt x="89" y="14"/>
                    </a:lnTo>
                    <a:lnTo>
                      <a:pt x="88" y="30"/>
                    </a:lnTo>
                    <a:lnTo>
                      <a:pt x="88" y="47"/>
                    </a:lnTo>
                    <a:lnTo>
                      <a:pt x="96" y="68"/>
                    </a:lnTo>
                    <a:lnTo>
                      <a:pt x="67" y="105"/>
                    </a:lnTo>
                    <a:lnTo>
                      <a:pt x="61" y="114"/>
                    </a:lnTo>
                    <a:lnTo>
                      <a:pt x="61" y="150"/>
                    </a:lnTo>
                    <a:lnTo>
                      <a:pt x="60" y="199"/>
                    </a:lnTo>
                    <a:lnTo>
                      <a:pt x="46" y="260"/>
                    </a:lnTo>
                    <a:lnTo>
                      <a:pt x="0" y="281"/>
                    </a:lnTo>
                    <a:lnTo>
                      <a:pt x="14" y="294"/>
                    </a:lnTo>
                    <a:lnTo>
                      <a:pt x="32" y="285"/>
                    </a:lnTo>
                    <a:lnTo>
                      <a:pt x="53" y="280"/>
                    </a:lnTo>
                    <a:lnTo>
                      <a:pt x="67" y="288"/>
                    </a:lnTo>
                    <a:lnTo>
                      <a:pt x="67" y="274"/>
                    </a:lnTo>
                    <a:lnTo>
                      <a:pt x="98" y="192"/>
                    </a:lnTo>
                    <a:lnTo>
                      <a:pt x="100" y="156"/>
                    </a:lnTo>
                    <a:lnTo>
                      <a:pt x="129" y="198"/>
                    </a:lnTo>
                    <a:lnTo>
                      <a:pt x="142" y="217"/>
                    </a:lnTo>
                    <a:lnTo>
                      <a:pt x="180" y="250"/>
                    </a:lnTo>
                    <a:lnTo>
                      <a:pt x="203" y="266"/>
                    </a:lnTo>
                    <a:lnTo>
                      <a:pt x="222" y="299"/>
                    </a:lnTo>
                    <a:lnTo>
                      <a:pt x="248" y="367"/>
                    </a:lnTo>
                    <a:lnTo>
                      <a:pt x="257" y="386"/>
                    </a:lnTo>
                    <a:lnTo>
                      <a:pt x="264" y="420"/>
                    </a:lnTo>
                    <a:lnTo>
                      <a:pt x="280" y="430"/>
                    </a:lnTo>
                    <a:lnTo>
                      <a:pt x="294" y="430"/>
                    </a:lnTo>
                    <a:lnTo>
                      <a:pt x="304" y="423"/>
                    </a:lnTo>
                    <a:lnTo>
                      <a:pt x="306" y="406"/>
                    </a:lnTo>
                    <a:lnTo>
                      <a:pt x="297" y="388"/>
                    </a:lnTo>
                    <a:lnTo>
                      <a:pt x="287" y="367"/>
                    </a:lnTo>
                    <a:lnTo>
                      <a:pt x="283" y="341"/>
                    </a:lnTo>
                    <a:lnTo>
                      <a:pt x="243" y="236"/>
                    </a:lnTo>
                    <a:lnTo>
                      <a:pt x="257" y="217"/>
                    </a:lnTo>
                    <a:lnTo>
                      <a:pt x="297" y="142"/>
                    </a:lnTo>
                    <a:lnTo>
                      <a:pt x="295" y="156"/>
                    </a:lnTo>
                    <a:lnTo>
                      <a:pt x="309" y="243"/>
                    </a:lnTo>
                    <a:lnTo>
                      <a:pt x="350" y="245"/>
                    </a:lnTo>
                    <a:lnTo>
                      <a:pt x="393" y="238"/>
                    </a:lnTo>
                    <a:lnTo>
                      <a:pt x="392" y="226"/>
                    </a:lnTo>
                    <a:lnTo>
                      <a:pt x="343" y="210"/>
                    </a:lnTo>
                    <a:lnTo>
                      <a:pt x="327" y="96"/>
                    </a:lnTo>
                    <a:lnTo>
                      <a:pt x="320" y="91"/>
                    </a:lnTo>
                    <a:lnTo>
                      <a:pt x="309" y="84"/>
                    </a:lnTo>
                    <a:lnTo>
                      <a:pt x="294" y="86"/>
                    </a:lnTo>
                    <a:lnTo>
                      <a:pt x="233" y="152"/>
                    </a:lnTo>
                    <a:lnTo>
                      <a:pt x="212" y="131"/>
                    </a:lnTo>
                    <a:lnTo>
                      <a:pt x="205" y="122"/>
                    </a:lnTo>
                    <a:lnTo>
                      <a:pt x="203" y="94"/>
                    </a:lnTo>
                    <a:lnTo>
                      <a:pt x="238" y="101"/>
                    </a:lnTo>
                    <a:lnTo>
                      <a:pt x="248" y="101"/>
                    </a:lnTo>
                    <a:lnTo>
                      <a:pt x="283" y="89"/>
                    </a:lnTo>
                    <a:lnTo>
                      <a:pt x="302" y="82"/>
                    </a:lnTo>
                    <a:lnTo>
                      <a:pt x="346" y="94"/>
                    </a:lnTo>
                    <a:lnTo>
                      <a:pt x="360" y="89"/>
                    </a:lnTo>
                    <a:lnTo>
                      <a:pt x="332" y="70"/>
                    </a:lnTo>
                    <a:lnTo>
                      <a:pt x="306" y="63"/>
                    </a:lnTo>
                    <a:lnTo>
                      <a:pt x="292" y="61"/>
                    </a:lnTo>
                    <a:lnTo>
                      <a:pt x="222" y="65"/>
                    </a:lnTo>
                    <a:lnTo>
                      <a:pt x="177" y="51"/>
                    </a:lnTo>
                    <a:lnTo>
                      <a:pt x="143" y="56"/>
                    </a:lnTo>
                    <a:lnTo>
                      <a:pt x="149" y="26"/>
                    </a:lnTo>
                    <a:lnTo>
                      <a:pt x="147" y="14"/>
                    </a:lnTo>
                    <a:lnTo>
                      <a:pt x="136" y="4"/>
                    </a:lnTo>
                    <a:lnTo>
                      <a:pt x="128" y="0"/>
                    </a:lnTo>
                    <a:lnTo>
                      <a:pt x="108"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sp>
            <p:nvSpPr>
              <p:cNvPr id="35897" name="Freeform 32">
                <a:extLst>
                  <a:ext uri="{FF2B5EF4-FFF2-40B4-BE49-F238E27FC236}">
                    <a16:creationId xmlns:a16="http://schemas.microsoft.com/office/drawing/2014/main" id="{0A9DBCA5-13F7-C953-4615-0F268CE3BE7E}"/>
                  </a:ext>
                </a:extLst>
              </p:cNvPr>
              <p:cNvSpPr>
                <a:spLocks/>
              </p:cNvSpPr>
              <p:nvPr/>
            </p:nvSpPr>
            <p:spPr bwMode="auto">
              <a:xfrm>
                <a:off x="5090" y="3127"/>
                <a:ext cx="133" cy="132"/>
              </a:xfrm>
              <a:custGeom>
                <a:avLst/>
                <a:gdLst>
                  <a:gd name="T0" fmla="*/ 1 w 265"/>
                  <a:gd name="T1" fmla="*/ 1 h 264"/>
                  <a:gd name="T2" fmla="*/ 1 w 265"/>
                  <a:gd name="T3" fmla="*/ 1 h 264"/>
                  <a:gd name="T4" fmla="*/ 1 w 265"/>
                  <a:gd name="T5" fmla="*/ 1 h 264"/>
                  <a:gd name="T6" fmla="*/ 1 w 265"/>
                  <a:gd name="T7" fmla="*/ 0 h 264"/>
                  <a:gd name="T8" fmla="*/ 1 w 265"/>
                  <a:gd name="T9" fmla="*/ 0 h 264"/>
                  <a:gd name="T10" fmla="*/ 1 w 265"/>
                  <a:gd name="T11" fmla="*/ 1 h 264"/>
                  <a:gd name="T12" fmla="*/ 1 w 265"/>
                  <a:gd name="T13" fmla="*/ 1 h 264"/>
                  <a:gd name="T14" fmla="*/ 1 w 265"/>
                  <a:gd name="T15" fmla="*/ 1 h 264"/>
                  <a:gd name="T16" fmla="*/ 1 w 265"/>
                  <a:gd name="T17" fmla="*/ 1 h 264"/>
                  <a:gd name="T18" fmla="*/ 1 w 265"/>
                  <a:gd name="T19" fmla="*/ 1 h 264"/>
                  <a:gd name="T20" fmla="*/ 1 w 265"/>
                  <a:gd name="T21" fmla="*/ 1 h 264"/>
                  <a:gd name="T22" fmla="*/ 1 w 265"/>
                  <a:gd name="T23" fmla="*/ 1 h 264"/>
                  <a:gd name="T24" fmla="*/ 1 w 265"/>
                  <a:gd name="T25" fmla="*/ 1 h 264"/>
                  <a:gd name="T26" fmla="*/ 1 w 265"/>
                  <a:gd name="T27" fmla="*/ 1 h 264"/>
                  <a:gd name="T28" fmla="*/ 1 w 265"/>
                  <a:gd name="T29" fmla="*/ 1 h 264"/>
                  <a:gd name="T30" fmla="*/ 1 w 265"/>
                  <a:gd name="T31" fmla="*/ 1 h 264"/>
                  <a:gd name="T32" fmla="*/ 0 w 265"/>
                  <a:gd name="T33" fmla="*/ 1 h 264"/>
                  <a:gd name="T34" fmla="*/ 1 w 265"/>
                  <a:gd name="T35" fmla="*/ 1 h 264"/>
                  <a:gd name="T36" fmla="*/ 1 w 265"/>
                  <a:gd name="T37" fmla="*/ 1 h 264"/>
                  <a:gd name="T38" fmla="*/ 1 w 265"/>
                  <a:gd name="T39" fmla="*/ 1 h 264"/>
                  <a:gd name="T40" fmla="*/ 1 w 265"/>
                  <a:gd name="T41" fmla="*/ 1 h 264"/>
                  <a:gd name="T42" fmla="*/ 1 w 265"/>
                  <a:gd name="T43" fmla="*/ 1 h 264"/>
                  <a:gd name="T44" fmla="*/ 1 w 265"/>
                  <a:gd name="T45" fmla="*/ 1 h 264"/>
                  <a:gd name="T46" fmla="*/ 1 w 265"/>
                  <a:gd name="T47" fmla="*/ 1 h 264"/>
                  <a:gd name="T48" fmla="*/ 1 w 265"/>
                  <a:gd name="T49" fmla="*/ 1 h 264"/>
                  <a:gd name="T50" fmla="*/ 1 w 265"/>
                  <a:gd name="T51" fmla="*/ 1 h 264"/>
                  <a:gd name="T52" fmla="*/ 1 w 265"/>
                  <a:gd name="T53" fmla="*/ 1 h 264"/>
                  <a:gd name="T54" fmla="*/ 1 w 265"/>
                  <a:gd name="T55" fmla="*/ 1 h 264"/>
                  <a:gd name="T56" fmla="*/ 1 w 265"/>
                  <a:gd name="T57" fmla="*/ 1 h 264"/>
                  <a:gd name="T58" fmla="*/ 1 w 265"/>
                  <a:gd name="T59" fmla="*/ 1 h 264"/>
                  <a:gd name="T60" fmla="*/ 1 w 265"/>
                  <a:gd name="T61" fmla="*/ 1 h 264"/>
                  <a:gd name="T62" fmla="*/ 1 w 265"/>
                  <a:gd name="T63" fmla="*/ 1 h 264"/>
                  <a:gd name="T64" fmla="*/ 1 w 265"/>
                  <a:gd name="T65" fmla="*/ 1 h 264"/>
                  <a:gd name="T66" fmla="*/ 1 w 265"/>
                  <a:gd name="T67" fmla="*/ 1 h 264"/>
                  <a:gd name="T68" fmla="*/ 1 w 265"/>
                  <a:gd name="T69" fmla="*/ 1 h 264"/>
                  <a:gd name="T70" fmla="*/ 1 w 265"/>
                  <a:gd name="T71" fmla="*/ 1 h 264"/>
                  <a:gd name="T72" fmla="*/ 1 w 265"/>
                  <a:gd name="T73" fmla="*/ 1 h 264"/>
                  <a:gd name="T74" fmla="*/ 1 w 265"/>
                  <a:gd name="T75" fmla="*/ 1 h 264"/>
                  <a:gd name="T76" fmla="*/ 1 w 265"/>
                  <a:gd name="T77" fmla="*/ 1 h 264"/>
                  <a:gd name="T78" fmla="*/ 1 w 265"/>
                  <a:gd name="T79" fmla="*/ 1 h 264"/>
                  <a:gd name="T80" fmla="*/ 1 w 265"/>
                  <a:gd name="T81" fmla="*/ 1 h 264"/>
                  <a:gd name="T82" fmla="*/ 1 w 265"/>
                  <a:gd name="T83" fmla="*/ 1 h 26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65"/>
                  <a:gd name="T127" fmla="*/ 0 h 264"/>
                  <a:gd name="T128" fmla="*/ 265 w 265"/>
                  <a:gd name="T129" fmla="*/ 264 h 26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65" h="264">
                    <a:moveTo>
                      <a:pt x="155" y="42"/>
                    </a:moveTo>
                    <a:lnTo>
                      <a:pt x="150" y="19"/>
                    </a:lnTo>
                    <a:lnTo>
                      <a:pt x="138" y="3"/>
                    </a:lnTo>
                    <a:lnTo>
                      <a:pt x="129" y="0"/>
                    </a:lnTo>
                    <a:lnTo>
                      <a:pt x="117" y="0"/>
                    </a:lnTo>
                    <a:lnTo>
                      <a:pt x="103" y="3"/>
                    </a:lnTo>
                    <a:lnTo>
                      <a:pt x="96" y="14"/>
                    </a:lnTo>
                    <a:lnTo>
                      <a:pt x="90" y="26"/>
                    </a:lnTo>
                    <a:lnTo>
                      <a:pt x="89" y="42"/>
                    </a:lnTo>
                    <a:lnTo>
                      <a:pt x="94" y="54"/>
                    </a:lnTo>
                    <a:lnTo>
                      <a:pt x="101" y="61"/>
                    </a:lnTo>
                    <a:lnTo>
                      <a:pt x="80" y="70"/>
                    </a:lnTo>
                    <a:lnTo>
                      <a:pt x="57" y="87"/>
                    </a:lnTo>
                    <a:lnTo>
                      <a:pt x="42" y="122"/>
                    </a:lnTo>
                    <a:lnTo>
                      <a:pt x="24" y="150"/>
                    </a:lnTo>
                    <a:lnTo>
                      <a:pt x="14" y="167"/>
                    </a:lnTo>
                    <a:lnTo>
                      <a:pt x="0" y="185"/>
                    </a:lnTo>
                    <a:lnTo>
                      <a:pt x="7" y="195"/>
                    </a:lnTo>
                    <a:lnTo>
                      <a:pt x="3" y="215"/>
                    </a:lnTo>
                    <a:lnTo>
                      <a:pt x="7" y="241"/>
                    </a:lnTo>
                    <a:lnTo>
                      <a:pt x="24" y="257"/>
                    </a:lnTo>
                    <a:lnTo>
                      <a:pt x="50" y="264"/>
                    </a:lnTo>
                    <a:lnTo>
                      <a:pt x="82" y="264"/>
                    </a:lnTo>
                    <a:lnTo>
                      <a:pt x="115" y="255"/>
                    </a:lnTo>
                    <a:lnTo>
                      <a:pt x="155" y="237"/>
                    </a:lnTo>
                    <a:lnTo>
                      <a:pt x="187" y="230"/>
                    </a:lnTo>
                    <a:lnTo>
                      <a:pt x="220" y="248"/>
                    </a:lnTo>
                    <a:lnTo>
                      <a:pt x="265" y="230"/>
                    </a:lnTo>
                    <a:lnTo>
                      <a:pt x="213" y="195"/>
                    </a:lnTo>
                    <a:lnTo>
                      <a:pt x="192" y="190"/>
                    </a:lnTo>
                    <a:lnTo>
                      <a:pt x="145" y="195"/>
                    </a:lnTo>
                    <a:lnTo>
                      <a:pt x="110" y="197"/>
                    </a:lnTo>
                    <a:lnTo>
                      <a:pt x="118" y="178"/>
                    </a:lnTo>
                    <a:lnTo>
                      <a:pt x="131" y="192"/>
                    </a:lnTo>
                    <a:lnTo>
                      <a:pt x="141" y="192"/>
                    </a:lnTo>
                    <a:lnTo>
                      <a:pt x="148" y="188"/>
                    </a:lnTo>
                    <a:lnTo>
                      <a:pt x="155" y="174"/>
                    </a:lnTo>
                    <a:lnTo>
                      <a:pt x="157" y="134"/>
                    </a:lnTo>
                    <a:lnTo>
                      <a:pt x="157" y="99"/>
                    </a:lnTo>
                    <a:lnTo>
                      <a:pt x="148" y="77"/>
                    </a:lnTo>
                    <a:lnTo>
                      <a:pt x="145" y="68"/>
                    </a:lnTo>
                    <a:lnTo>
                      <a:pt x="155" y="42"/>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grpSp>
        <p:sp>
          <p:nvSpPr>
            <p:cNvPr id="35854" name="Freeform 33">
              <a:extLst>
                <a:ext uri="{FF2B5EF4-FFF2-40B4-BE49-F238E27FC236}">
                  <a16:creationId xmlns:a16="http://schemas.microsoft.com/office/drawing/2014/main" id="{E41933A1-842F-7D6E-28A8-B2CB09CB84DA}"/>
                </a:ext>
              </a:extLst>
            </p:cNvPr>
            <p:cNvSpPr>
              <a:spLocks/>
            </p:cNvSpPr>
            <p:nvPr/>
          </p:nvSpPr>
          <p:spPr bwMode="auto">
            <a:xfrm>
              <a:off x="5513" y="3022"/>
              <a:ext cx="478" cy="247"/>
            </a:xfrm>
            <a:custGeom>
              <a:avLst/>
              <a:gdLst>
                <a:gd name="T0" fmla="*/ 1 w 956"/>
                <a:gd name="T1" fmla="*/ 0 h 495"/>
                <a:gd name="T2" fmla="*/ 1 w 956"/>
                <a:gd name="T3" fmla="*/ 0 h 495"/>
                <a:gd name="T4" fmla="*/ 1 w 956"/>
                <a:gd name="T5" fmla="*/ 0 h 495"/>
                <a:gd name="T6" fmla="*/ 1 w 956"/>
                <a:gd name="T7" fmla="*/ 0 h 495"/>
                <a:gd name="T8" fmla="*/ 1 w 956"/>
                <a:gd name="T9" fmla="*/ 0 h 495"/>
                <a:gd name="T10" fmla="*/ 1 w 956"/>
                <a:gd name="T11" fmla="*/ 0 h 495"/>
                <a:gd name="T12" fmla="*/ 1 w 956"/>
                <a:gd name="T13" fmla="*/ 0 h 495"/>
                <a:gd name="T14" fmla="*/ 1 w 956"/>
                <a:gd name="T15" fmla="*/ 0 h 495"/>
                <a:gd name="T16" fmla="*/ 1 w 956"/>
                <a:gd name="T17" fmla="*/ 0 h 495"/>
                <a:gd name="T18" fmla="*/ 1 w 956"/>
                <a:gd name="T19" fmla="*/ 0 h 495"/>
                <a:gd name="T20" fmla="*/ 1 w 956"/>
                <a:gd name="T21" fmla="*/ 0 h 495"/>
                <a:gd name="T22" fmla="*/ 1 w 956"/>
                <a:gd name="T23" fmla="*/ 0 h 495"/>
                <a:gd name="T24" fmla="*/ 1 w 956"/>
                <a:gd name="T25" fmla="*/ 0 h 495"/>
                <a:gd name="T26" fmla="*/ 1 w 956"/>
                <a:gd name="T27" fmla="*/ 0 h 495"/>
                <a:gd name="T28" fmla="*/ 1 w 956"/>
                <a:gd name="T29" fmla="*/ 0 h 495"/>
                <a:gd name="T30" fmla="*/ 1 w 956"/>
                <a:gd name="T31" fmla="*/ 0 h 495"/>
                <a:gd name="T32" fmla="*/ 1 w 956"/>
                <a:gd name="T33" fmla="*/ 0 h 495"/>
                <a:gd name="T34" fmla="*/ 1 w 956"/>
                <a:gd name="T35" fmla="*/ 0 h 495"/>
                <a:gd name="T36" fmla="*/ 1 w 956"/>
                <a:gd name="T37" fmla="*/ 0 h 495"/>
                <a:gd name="T38" fmla="*/ 1 w 956"/>
                <a:gd name="T39" fmla="*/ 0 h 495"/>
                <a:gd name="T40" fmla="*/ 1 w 956"/>
                <a:gd name="T41" fmla="*/ 0 h 495"/>
                <a:gd name="T42" fmla="*/ 1 w 956"/>
                <a:gd name="T43" fmla="*/ 0 h 495"/>
                <a:gd name="T44" fmla="*/ 0 w 956"/>
                <a:gd name="T45" fmla="*/ 0 h 495"/>
                <a:gd name="T46" fmla="*/ 1 w 956"/>
                <a:gd name="T47" fmla="*/ 0 h 495"/>
                <a:gd name="T48" fmla="*/ 1 w 956"/>
                <a:gd name="T49" fmla="*/ 0 h 495"/>
                <a:gd name="T50" fmla="*/ 1 w 956"/>
                <a:gd name="T51" fmla="*/ 0 h 49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56"/>
                <a:gd name="T79" fmla="*/ 0 h 495"/>
                <a:gd name="T80" fmla="*/ 956 w 956"/>
                <a:gd name="T81" fmla="*/ 495 h 49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56" h="495">
                  <a:moveTo>
                    <a:pt x="758" y="147"/>
                  </a:moveTo>
                  <a:lnTo>
                    <a:pt x="758" y="75"/>
                  </a:lnTo>
                  <a:lnTo>
                    <a:pt x="762" y="54"/>
                  </a:lnTo>
                  <a:lnTo>
                    <a:pt x="770" y="40"/>
                  </a:lnTo>
                  <a:lnTo>
                    <a:pt x="783" y="28"/>
                  </a:lnTo>
                  <a:lnTo>
                    <a:pt x="797" y="19"/>
                  </a:lnTo>
                  <a:lnTo>
                    <a:pt x="812" y="14"/>
                  </a:lnTo>
                  <a:lnTo>
                    <a:pt x="830" y="9"/>
                  </a:lnTo>
                  <a:lnTo>
                    <a:pt x="956" y="0"/>
                  </a:lnTo>
                  <a:lnTo>
                    <a:pt x="702" y="109"/>
                  </a:lnTo>
                  <a:lnTo>
                    <a:pt x="617" y="145"/>
                  </a:lnTo>
                  <a:lnTo>
                    <a:pt x="513" y="184"/>
                  </a:lnTo>
                  <a:lnTo>
                    <a:pt x="456" y="201"/>
                  </a:lnTo>
                  <a:lnTo>
                    <a:pt x="395" y="222"/>
                  </a:lnTo>
                  <a:lnTo>
                    <a:pt x="316" y="248"/>
                  </a:lnTo>
                  <a:lnTo>
                    <a:pt x="133" y="296"/>
                  </a:lnTo>
                  <a:lnTo>
                    <a:pt x="77" y="310"/>
                  </a:lnTo>
                  <a:lnTo>
                    <a:pt x="57" y="320"/>
                  </a:lnTo>
                  <a:lnTo>
                    <a:pt x="38" y="334"/>
                  </a:lnTo>
                  <a:lnTo>
                    <a:pt x="22" y="352"/>
                  </a:lnTo>
                  <a:lnTo>
                    <a:pt x="10" y="374"/>
                  </a:lnTo>
                  <a:lnTo>
                    <a:pt x="1" y="404"/>
                  </a:lnTo>
                  <a:lnTo>
                    <a:pt x="0" y="425"/>
                  </a:lnTo>
                  <a:lnTo>
                    <a:pt x="3" y="449"/>
                  </a:lnTo>
                  <a:lnTo>
                    <a:pt x="14" y="470"/>
                  </a:lnTo>
                  <a:lnTo>
                    <a:pt x="28" y="495"/>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grpSp>
          <p:nvGrpSpPr>
            <p:cNvPr id="35855" name="Group 34">
              <a:extLst>
                <a:ext uri="{FF2B5EF4-FFF2-40B4-BE49-F238E27FC236}">
                  <a16:creationId xmlns:a16="http://schemas.microsoft.com/office/drawing/2014/main" id="{6289EB16-6EC7-C492-355D-710342C6F98B}"/>
                </a:ext>
              </a:extLst>
            </p:cNvPr>
            <p:cNvGrpSpPr>
              <a:grpSpLocks/>
            </p:cNvGrpSpPr>
            <p:nvPr/>
          </p:nvGrpSpPr>
          <p:grpSpPr bwMode="auto">
            <a:xfrm>
              <a:off x="4602" y="917"/>
              <a:ext cx="981" cy="2204"/>
              <a:chOff x="4223" y="917"/>
              <a:chExt cx="981" cy="2204"/>
            </a:xfrm>
          </p:grpSpPr>
          <p:grpSp>
            <p:nvGrpSpPr>
              <p:cNvPr id="35877" name="Group 35">
                <a:extLst>
                  <a:ext uri="{FF2B5EF4-FFF2-40B4-BE49-F238E27FC236}">
                    <a16:creationId xmlns:a16="http://schemas.microsoft.com/office/drawing/2014/main" id="{20F79903-A427-567C-362A-F849BCE4BFFE}"/>
                  </a:ext>
                </a:extLst>
              </p:cNvPr>
              <p:cNvGrpSpPr>
                <a:grpSpLocks/>
              </p:cNvGrpSpPr>
              <p:nvPr/>
            </p:nvGrpSpPr>
            <p:grpSpPr bwMode="auto">
              <a:xfrm>
                <a:off x="4223" y="1546"/>
                <a:ext cx="258" cy="1535"/>
                <a:chOff x="4223" y="1546"/>
                <a:chExt cx="258" cy="1535"/>
              </a:xfrm>
            </p:grpSpPr>
            <p:sp>
              <p:nvSpPr>
                <p:cNvPr id="35892" name="Freeform 36">
                  <a:extLst>
                    <a:ext uri="{FF2B5EF4-FFF2-40B4-BE49-F238E27FC236}">
                      <a16:creationId xmlns:a16="http://schemas.microsoft.com/office/drawing/2014/main" id="{87A66603-211D-3510-0C36-69EB77513F50}"/>
                    </a:ext>
                  </a:extLst>
                </p:cNvPr>
                <p:cNvSpPr>
                  <a:spLocks/>
                </p:cNvSpPr>
                <p:nvPr/>
              </p:nvSpPr>
              <p:spPr bwMode="auto">
                <a:xfrm>
                  <a:off x="4234" y="1546"/>
                  <a:ext cx="195" cy="1535"/>
                </a:xfrm>
                <a:custGeom>
                  <a:avLst/>
                  <a:gdLst>
                    <a:gd name="T0" fmla="*/ 0 w 392"/>
                    <a:gd name="T1" fmla="*/ 0 h 3071"/>
                    <a:gd name="T2" fmla="*/ 0 w 392"/>
                    <a:gd name="T3" fmla="*/ 0 h 3071"/>
                    <a:gd name="T4" fmla="*/ 0 w 392"/>
                    <a:gd name="T5" fmla="*/ 0 h 3071"/>
                    <a:gd name="T6" fmla="*/ 0 w 392"/>
                    <a:gd name="T7" fmla="*/ 0 h 3071"/>
                    <a:gd name="T8" fmla="*/ 0 w 392"/>
                    <a:gd name="T9" fmla="*/ 0 h 3071"/>
                    <a:gd name="T10" fmla="*/ 0 w 392"/>
                    <a:gd name="T11" fmla="*/ 0 h 3071"/>
                    <a:gd name="T12" fmla="*/ 0 w 392"/>
                    <a:gd name="T13" fmla="*/ 0 h 3071"/>
                    <a:gd name="T14" fmla="*/ 0 w 392"/>
                    <a:gd name="T15" fmla="*/ 0 h 3071"/>
                    <a:gd name="T16" fmla="*/ 0 w 392"/>
                    <a:gd name="T17" fmla="*/ 0 h 3071"/>
                    <a:gd name="T18" fmla="*/ 0 w 392"/>
                    <a:gd name="T19" fmla="*/ 0 h 3071"/>
                    <a:gd name="T20" fmla="*/ 0 w 392"/>
                    <a:gd name="T21" fmla="*/ 0 h 3071"/>
                    <a:gd name="T22" fmla="*/ 0 w 392"/>
                    <a:gd name="T23" fmla="*/ 0 h 3071"/>
                    <a:gd name="T24" fmla="*/ 0 w 392"/>
                    <a:gd name="T25" fmla="*/ 0 h 3071"/>
                    <a:gd name="T26" fmla="*/ 0 w 392"/>
                    <a:gd name="T27" fmla="*/ 0 h 3071"/>
                    <a:gd name="T28" fmla="*/ 0 w 392"/>
                    <a:gd name="T29" fmla="*/ 0 h 307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2"/>
                    <a:gd name="T46" fmla="*/ 0 h 3071"/>
                    <a:gd name="T47" fmla="*/ 392 w 392"/>
                    <a:gd name="T48" fmla="*/ 3071 h 307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2" h="3071">
                      <a:moveTo>
                        <a:pt x="110" y="0"/>
                      </a:moveTo>
                      <a:lnTo>
                        <a:pt x="28" y="493"/>
                      </a:lnTo>
                      <a:lnTo>
                        <a:pt x="19" y="579"/>
                      </a:lnTo>
                      <a:lnTo>
                        <a:pt x="9" y="738"/>
                      </a:lnTo>
                      <a:lnTo>
                        <a:pt x="0" y="844"/>
                      </a:lnTo>
                      <a:lnTo>
                        <a:pt x="14" y="1351"/>
                      </a:lnTo>
                      <a:lnTo>
                        <a:pt x="42" y="1902"/>
                      </a:lnTo>
                      <a:lnTo>
                        <a:pt x="168" y="2732"/>
                      </a:lnTo>
                      <a:lnTo>
                        <a:pt x="252" y="2929"/>
                      </a:lnTo>
                      <a:lnTo>
                        <a:pt x="392" y="3071"/>
                      </a:lnTo>
                      <a:lnTo>
                        <a:pt x="285" y="2176"/>
                      </a:lnTo>
                      <a:lnTo>
                        <a:pt x="250" y="1832"/>
                      </a:lnTo>
                      <a:lnTo>
                        <a:pt x="168" y="1183"/>
                      </a:lnTo>
                      <a:lnTo>
                        <a:pt x="137" y="628"/>
                      </a:lnTo>
                      <a:lnTo>
                        <a:pt x="110" y="0"/>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sp>
              <p:nvSpPr>
                <p:cNvPr id="35893" name="Freeform 37">
                  <a:extLst>
                    <a:ext uri="{FF2B5EF4-FFF2-40B4-BE49-F238E27FC236}">
                      <a16:creationId xmlns:a16="http://schemas.microsoft.com/office/drawing/2014/main" id="{56F37C75-7BC7-C4A2-5D4F-3CFD31BFEEA9}"/>
                    </a:ext>
                  </a:extLst>
                </p:cNvPr>
                <p:cNvSpPr>
                  <a:spLocks/>
                </p:cNvSpPr>
                <p:nvPr/>
              </p:nvSpPr>
              <p:spPr bwMode="auto">
                <a:xfrm>
                  <a:off x="4223" y="1855"/>
                  <a:ext cx="258" cy="1145"/>
                </a:xfrm>
                <a:custGeom>
                  <a:avLst/>
                  <a:gdLst>
                    <a:gd name="T0" fmla="*/ 1 w 516"/>
                    <a:gd name="T1" fmla="*/ 0 h 2290"/>
                    <a:gd name="T2" fmla="*/ 1 w 516"/>
                    <a:gd name="T3" fmla="*/ 1 h 2290"/>
                    <a:gd name="T4" fmla="*/ 1 w 516"/>
                    <a:gd name="T5" fmla="*/ 1 h 2290"/>
                    <a:gd name="T6" fmla="*/ 0 w 516"/>
                    <a:gd name="T7" fmla="*/ 1 h 2290"/>
                    <a:gd name="T8" fmla="*/ 1 w 516"/>
                    <a:gd name="T9" fmla="*/ 1 h 2290"/>
                    <a:gd name="T10" fmla="*/ 1 w 516"/>
                    <a:gd name="T11" fmla="*/ 1 h 2290"/>
                    <a:gd name="T12" fmla="*/ 1 w 516"/>
                    <a:gd name="T13" fmla="*/ 1 h 2290"/>
                    <a:gd name="T14" fmla="*/ 1 w 516"/>
                    <a:gd name="T15" fmla="*/ 1 h 2290"/>
                    <a:gd name="T16" fmla="*/ 1 w 516"/>
                    <a:gd name="T17" fmla="*/ 1 h 2290"/>
                    <a:gd name="T18" fmla="*/ 1 w 516"/>
                    <a:gd name="T19" fmla="*/ 1 h 2290"/>
                    <a:gd name="T20" fmla="*/ 1 w 516"/>
                    <a:gd name="T21" fmla="*/ 1 h 2290"/>
                    <a:gd name="T22" fmla="*/ 1 w 516"/>
                    <a:gd name="T23" fmla="*/ 1 h 2290"/>
                    <a:gd name="T24" fmla="*/ 1 w 516"/>
                    <a:gd name="T25" fmla="*/ 1 h 2290"/>
                    <a:gd name="T26" fmla="*/ 1 w 516"/>
                    <a:gd name="T27" fmla="*/ 1 h 2290"/>
                    <a:gd name="T28" fmla="*/ 1 w 516"/>
                    <a:gd name="T29" fmla="*/ 1 h 2290"/>
                    <a:gd name="T30" fmla="*/ 1 w 516"/>
                    <a:gd name="T31" fmla="*/ 1 h 2290"/>
                    <a:gd name="T32" fmla="*/ 1 w 516"/>
                    <a:gd name="T33" fmla="*/ 1 h 2290"/>
                    <a:gd name="T34" fmla="*/ 1 w 516"/>
                    <a:gd name="T35" fmla="*/ 1 h 2290"/>
                    <a:gd name="T36" fmla="*/ 1 w 516"/>
                    <a:gd name="T37" fmla="*/ 1 h 2290"/>
                    <a:gd name="T38" fmla="*/ 1 w 516"/>
                    <a:gd name="T39" fmla="*/ 1 h 2290"/>
                    <a:gd name="T40" fmla="*/ 1 w 516"/>
                    <a:gd name="T41" fmla="*/ 1 h 2290"/>
                    <a:gd name="T42" fmla="*/ 1 w 516"/>
                    <a:gd name="T43" fmla="*/ 1 h 2290"/>
                    <a:gd name="T44" fmla="*/ 1 w 516"/>
                    <a:gd name="T45" fmla="*/ 1 h 2290"/>
                    <a:gd name="T46" fmla="*/ 1 w 516"/>
                    <a:gd name="T47" fmla="*/ 1 h 2290"/>
                    <a:gd name="T48" fmla="*/ 1 w 516"/>
                    <a:gd name="T49" fmla="*/ 1 h 2290"/>
                    <a:gd name="T50" fmla="*/ 1 w 516"/>
                    <a:gd name="T51" fmla="*/ 1 h 2290"/>
                    <a:gd name="T52" fmla="*/ 1 w 516"/>
                    <a:gd name="T53" fmla="*/ 1 h 2290"/>
                    <a:gd name="T54" fmla="*/ 1 w 516"/>
                    <a:gd name="T55" fmla="*/ 1 h 2290"/>
                    <a:gd name="T56" fmla="*/ 1 w 516"/>
                    <a:gd name="T57" fmla="*/ 1 h 2290"/>
                    <a:gd name="T58" fmla="*/ 1 w 516"/>
                    <a:gd name="T59" fmla="*/ 1 h 2290"/>
                    <a:gd name="T60" fmla="*/ 1 w 516"/>
                    <a:gd name="T61" fmla="*/ 1 h 2290"/>
                    <a:gd name="T62" fmla="*/ 1 w 516"/>
                    <a:gd name="T63" fmla="*/ 1 h 2290"/>
                    <a:gd name="T64" fmla="*/ 1 w 516"/>
                    <a:gd name="T65" fmla="*/ 1 h 2290"/>
                    <a:gd name="T66" fmla="*/ 1 w 516"/>
                    <a:gd name="T67" fmla="*/ 1 h 2290"/>
                    <a:gd name="T68" fmla="*/ 1 w 516"/>
                    <a:gd name="T69" fmla="*/ 1 h 2290"/>
                    <a:gd name="T70" fmla="*/ 1 w 516"/>
                    <a:gd name="T71" fmla="*/ 1 h 2290"/>
                    <a:gd name="T72" fmla="*/ 1 w 516"/>
                    <a:gd name="T73" fmla="*/ 1 h 2290"/>
                    <a:gd name="T74" fmla="*/ 1 w 516"/>
                    <a:gd name="T75" fmla="*/ 1 h 2290"/>
                    <a:gd name="T76" fmla="*/ 1 w 516"/>
                    <a:gd name="T77" fmla="*/ 1 h 2290"/>
                    <a:gd name="T78" fmla="*/ 1 w 516"/>
                    <a:gd name="T79" fmla="*/ 1 h 2290"/>
                    <a:gd name="T80" fmla="*/ 1 w 516"/>
                    <a:gd name="T81" fmla="*/ 1 h 2290"/>
                    <a:gd name="T82" fmla="*/ 1 w 516"/>
                    <a:gd name="T83" fmla="*/ 1 h 2290"/>
                    <a:gd name="T84" fmla="*/ 1 w 516"/>
                    <a:gd name="T85" fmla="*/ 1 h 2290"/>
                    <a:gd name="T86" fmla="*/ 1 w 516"/>
                    <a:gd name="T87" fmla="*/ 1 h 2290"/>
                    <a:gd name="T88" fmla="*/ 1 w 516"/>
                    <a:gd name="T89" fmla="*/ 1 h 2290"/>
                    <a:gd name="T90" fmla="*/ 1 w 516"/>
                    <a:gd name="T91" fmla="*/ 1 h 2290"/>
                    <a:gd name="T92" fmla="*/ 1 w 516"/>
                    <a:gd name="T93" fmla="*/ 1 h 2290"/>
                    <a:gd name="T94" fmla="*/ 1 w 516"/>
                    <a:gd name="T95" fmla="*/ 1 h 2290"/>
                    <a:gd name="T96" fmla="*/ 1 w 516"/>
                    <a:gd name="T97" fmla="*/ 1 h 2290"/>
                    <a:gd name="T98" fmla="*/ 1 w 516"/>
                    <a:gd name="T99" fmla="*/ 1 h 2290"/>
                    <a:gd name="T100" fmla="*/ 1 w 516"/>
                    <a:gd name="T101" fmla="*/ 1 h 2290"/>
                    <a:gd name="T102" fmla="*/ 1 w 516"/>
                    <a:gd name="T103" fmla="*/ 1 h 2290"/>
                    <a:gd name="T104" fmla="*/ 1 w 516"/>
                    <a:gd name="T105" fmla="*/ 1 h 2290"/>
                    <a:gd name="T106" fmla="*/ 1 w 516"/>
                    <a:gd name="T107" fmla="*/ 1 h 2290"/>
                    <a:gd name="T108" fmla="*/ 1 w 516"/>
                    <a:gd name="T109" fmla="*/ 1 h 2290"/>
                    <a:gd name="T110" fmla="*/ 1 w 516"/>
                    <a:gd name="T111" fmla="*/ 1 h 2290"/>
                    <a:gd name="T112" fmla="*/ 1 w 516"/>
                    <a:gd name="T113" fmla="*/ 1 h 2290"/>
                    <a:gd name="T114" fmla="*/ 1 w 516"/>
                    <a:gd name="T115" fmla="*/ 0 h 229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16"/>
                    <a:gd name="T175" fmla="*/ 0 h 2290"/>
                    <a:gd name="T176" fmla="*/ 516 w 516"/>
                    <a:gd name="T177" fmla="*/ 2290 h 229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16" h="2290">
                      <a:moveTo>
                        <a:pt x="37" y="0"/>
                      </a:moveTo>
                      <a:lnTo>
                        <a:pt x="5" y="372"/>
                      </a:lnTo>
                      <a:lnTo>
                        <a:pt x="2" y="465"/>
                      </a:lnTo>
                      <a:lnTo>
                        <a:pt x="0" y="563"/>
                      </a:lnTo>
                      <a:lnTo>
                        <a:pt x="5" y="682"/>
                      </a:lnTo>
                      <a:lnTo>
                        <a:pt x="12" y="790"/>
                      </a:lnTo>
                      <a:lnTo>
                        <a:pt x="23" y="914"/>
                      </a:lnTo>
                      <a:lnTo>
                        <a:pt x="26" y="987"/>
                      </a:lnTo>
                      <a:lnTo>
                        <a:pt x="33" y="1118"/>
                      </a:lnTo>
                      <a:lnTo>
                        <a:pt x="44" y="1220"/>
                      </a:lnTo>
                      <a:lnTo>
                        <a:pt x="54" y="1309"/>
                      </a:lnTo>
                      <a:lnTo>
                        <a:pt x="68" y="1407"/>
                      </a:lnTo>
                      <a:lnTo>
                        <a:pt x="81" y="1486"/>
                      </a:lnTo>
                      <a:lnTo>
                        <a:pt x="89" y="1569"/>
                      </a:lnTo>
                      <a:lnTo>
                        <a:pt x="102" y="1636"/>
                      </a:lnTo>
                      <a:lnTo>
                        <a:pt x="110" y="1704"/>
                      </a:lnTo>
                      <a:lnTo>
                        <a:pt x="137" y="1872"/>
                      </a:lnTo>
                      <a:lnTo>
                        <a:pt x="151" y="1956"/>
                      </a:lnTo>
                      <a:lnTo>
                        <a:pt x="165" y="2019"/>
                      </a:lnTo>
                      <a:lnTo>
                        <a:pt x="185" y="2099"/>
                      </a:lnTo>
                      <a:lnTo>
                        <a:pt x="213" y="2155"/>
                      </a:lnTo>
                      <a:lnTo>
                        <a:pt x="231" y="2209"/>
                      </a:lnTo>
                      <a:lnTo>
                        <a:pt x="261" y="2290"/>
                      </a:lnTo>
                      <a:lnTo>
                        <a:pt x="296" y="2256"/>
                      </a:lnTo>
                      <a:lnTo>
                        <a:pt x="346" y="2209"/>
                      </a:lnTo>
                      <a:lnTo>
                        <a:pt x="381" y="2183"/>
                      </a:lnTo>
                      <a:lnTo>
                        <a:pt x="414" y="2155"/>
                      </a:lnTo>
                      <a:lnTo>
                        <a:pt x="448" y="2134"/>
                      </a:lnTo>
                      <a:lnTo>
                        <a:pt x="472" y="2113"/>
                      </a:lnTo>
                      <a:lnTo>
                        <a:pt x="497" y="2092"/>
                      </a:lnTo>
                      <a:lnTo>
                        <a:pt x="509" y="2071"/>
                      </a:lnTo>
                      <a:lnTo>
                        <a:pt x="516" y="2047"/>
                      </a:lnTo>
                      <a:lnTo>
                        <a:pt x="512" y="2015"/>
                      </a:lnTo>
                      <a:lnTo>
                        <a:pt x="498" y="1971"/>
                      </a:lnTo>
                      <a:lnTo>
                        <a:pt x="463" y="1889"/>
                      </a:lnTo>
                      <a:lnTo>
                        <a:pt x="430" y="1818"/>
                      </a:lnTo>
                      <a:lnTo>
                        <a:pt x="407" y="1763"/>
                      </a:lnTo>
                      <a:lnTo>
                        <a:pt x="367" y="1673"/>
                      </a:lnTo>
                      <a:lnTo>
                        <a:pt x="313" y="1554"/>
                      </a:lnTo>
                      <a:lnTo>
                        <a:pt x="296" y="1503"/>
                      </a:lnTo>
                      <a:lnTo>
                        <a:pt x="271" y="1438"/>
                      </a:lnTo>
                      <a:lnTo>
                        <a:pt x="247" y="1375"/>
                      </a:lnTo>
                      <a:lnTo>
                        <a:pt x="224" y="1304"/>
                      </a:lnTo>
                      <a:lnTo>
                        <a:pt x="203" y="1246"/>
                      </a:lnTo>
                      <a:lnTo>
                        <a:pt x="185" y="1187"/>
                      </a:lnTo>
                      <a:lnTo>
                        <a:pt x="163" y="1113"/>
                      </a:lnTo>
                      <a:lnTo>
                        <a:pt x="144" y="1036"/>
                      </a:lnTo>
                      <a:lnTo>
                        <a:pt x="130" y="977"/>
                      </a:lnTo>
                      <a:lnTo>
                        <a:pt x="112" y="895"/>
                      </a:lnTo>
                      <a:lnTo>
                        <a:pt x="102" y="841"/>
                      </a:lnTo>
                      <a:lnTo>
                        <a:pt x="91" y="790"/>
                      </a:lnTo>
                      <a:lnTo>
                        <a:pt x="77" y="723"/>
                      </a:lnTo>
                      <a:lnTo>
                        <a:pt x="68" y="634"/>
                      </a:lnTo>
                      <a:lnTo>
                        <a:pt x="56" y="535"/>
                      </a:lnTo>
                      <a:lnTo>
                        <a:pt x="42" y="444"/>
                      </a:lnTo>
                      <a:lnTo>
                        <a:pt x="37" y="372"/>
                      </a:lnTo>
                      <a:lnTo>
                        <a:pt x="35" y="281"/>
                      </a:lnTo>
                      <a:lnTo>
                        <a:pt x="37" y="0"/>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grpSp>
          <p:grpSp>
            <p:nvGrpSpPr>
              <p:cNvPr id="35878" name="Group 38">
                <a:extLst>
                  <a:ext uri="{FF2B5EF4-FFF2-40B4-BE49-F238E27FC236}">
                    <a16:creationId xmlns:a16="http://schemas.microsoft.com/office/drawing/2014/main" id="{E2A36C53-4F50-AFD9-53C6-6C279F6FD169}"/>
                  </a:ext>
                </a:extLst>
              </p:cNvPr>
              <p:cNvGrpSpPr>
                <a:grpSpLocks/>
              </p:cNvGrpSpPr>
              <p:nvPr/>
            </p:nvGrpSpPr>
            <p:grpSpPr bwMode="auto">
              <a:xfrm>
                <a:off x="4446" y="1941"/>
                <a:ext cx="196" cy="1137"/>
                <a:chOff x="4446" y="1941"/>
                <a:chExt cx="196" cy="1137"/>
              </a:xfrm>
            </p:grpSpPr>
            <p:sp>
              <p:nvSpPr>
                <p:cNvPr id="35890" name="Freeform 39">
                  <a:extLst>
                    <a:ext uri="{FF2B5EF4-FFF2-40B4-BE49-F238E27FC236}">
                      <a16:creationId xmlns:a16="http://schemas.microsoft.com/office/drawing/2014/main" id="{BF8887F5-01DA-0ED3-08B0-980B451272F2}"/>
                    </a:ext>
                  </a:extLst>
                </p:cNvPr>
                <p:cNvSpPr>
                  <a:spLocks/>
                </p:cNvSpPr>
                <p:nvPr/>
              </p:nvSpPr>
              <p:spPr bwMode="auto">
                <a:xfrm>
                  <a:off x="4446" y="1941"/>
                  <a:ext cx="88" cy="950"/>
                </a:xfrm>
                <a:custGeom>
                  <a:avLst/>
                  <a:gdLst>
                    <a:gd name="T0" fmla="*/ 1 w 176"/>
                    <a:gd name="T1" fmla="*/ 0 h 1900"/>
                    <a:gd name="T2" fmla="*/ 1 w 176"/>
                    <a:gd name="T3" fmla="*/ 1 h 1900"/>
                    <a:gd name="T4" fmla="*/ 0 w 176"/>
                    <a:gd name="T5" fmla="*/ 1 h 1900"/>
                    <a:gd name="T6" fmla="*/ 1 w 176"/>
                    <a:gd name="T7" fmla="*/ 1 h 1900"/>
                    <a:gd name="T8" fmla="*/ 1 w 176"/>
                    <a:gd name="T9" fmla="*/ 1 h 1900"/>
                    <a:gd name="T10" fmla="*/ 1 w 176"/>
                    <a:gd name="T11" fmla="*/ 1 h 1900"/>
                    <a:gd name="T12" fmla="*/ 1 w 176"/>
                    <a:gd name="T13" fmla="*/ 1 h 1900"/>
                    <a:gd name="T14" fmla="*/ 1 w 176"/>
                    <a:gd name="T15" fmla="*/ 1 h 1900"/>
                    <a:gd name="T16" fmla="*/ 1 w 176"/>
                    <a:gd name="T17" fmla="*/ 1 h 1900"/>
                    <a:gd name="T18" fmla="*/ 1 w 176"/>
                    <a:gd name="T19" fmla="*/ 1 h 1900"/>
                    <a:gd name="T20" fmla="*/ 1 w 176"/>
                    <a:gd name="T21" fmla="*/ 0 h 19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6"/>
                    <a:gd name="T34" fmla="*/ 0 h 1900"/>
                    <a:gd name="T35" fmla="*/ 176 w 176"/>
                    <a:gd name="T36" fmla="*/ 1900 h 19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6" h="1900">
                      <a:moveTo>
                        <a:pt x="66" y="0"/>
                      </a:moveTo>
                      <a:lnTo>
                        <a:pt x="12" y="591"/>
                      </a:lnTo>
                      <a:lnTo>
                        <a:pt x="0" y="827"/>
                      </a:lnTo>
                      <a:lnTo>
                        <a:pt x="7" y="940"/>
                      </a:lnTo>
                      <a:lnTo>
                        <a:pt x="26" y="1182"/>
                      </a:lnTo>
                      <a:lnTo>
                        <a:pt x="122" y="1744"/>
                      </a:lnTo>
                      <a:lnTo>
                        <a:pt x="176" y="1900"/>
                      </a:lnTo>
                      <a:lnTo>
                        <a:pt x="148" y="1379"/>
                      </a:lnTo>
                      <a:lnTo>
                        <a:pt x="122" y="914"/>
                      </a:lnTo>
                      <a:lnTo>
                        <a:pt x="108" y="477"/>
                      </a:lnTo>
                      <a:lnTo>
                        <a:pt x="66" y="0"/>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sp>
              <p:nvSpPr>
                <p:cNvPr id="35891" name="Freeform 40">
                  <a:extLst>
                    <a:ext uri="{FF2B5EF4-FFF2-40B4-BE49-F238E27FC236}">
                      <a16:creationId xmlns:a16="http://schemas.microsoft.com/office/drawing/2014/main" id="{A35B0658-623D-E833-BC58-F03809D74B4E}"/>
                    </a:ext>
                  </a:extLst>
                </p:cNvPr>
                <p:cNvSpPr>
                  <a:spLocks/>
                </p:cNvSpPr>
                <p:nvPr/>
              </p:nvSpPr>
              <p:spPr bwMode="auto">
                <a:xfrm>
                  <a:off x="4449" y="2401"/>
                  <a:ext cx="193" cy="677"/>
                </a:xfrm>
                <a:custGeom>
                  <a:avLst/>
                  <a:gdLst>
                    <a:gd name="T0" fmla="*/ 0 w 386"/>
                    <a:gd name="T1" fmla="*/ 0 h 1353"/>
                    <a:gd name="T2" fmla="*/ 1 w 386"/>
                    <a:gd name="T3" fmla="*/ 1 h 1353"/>
                    <a:gd name="T4" fmla="*/ 1 w 386"/>
                    <a:gd name="T5" fmla="*/ 1 h 1353"/>
                    <a:gd name="T6" fmla="*/ 1 w 386"/>
                    <a:gd name="T7" fmla="*/ 1 h 1353"/>
                    <a:gd name="T8" fmla="*/ 1 w 386"/>
                    <a:gd name="T9" fmla="*/ 1 h 1353"/>
                    <a:gd name="T10" fmla="*/ 1 w 386"/>
                    <a:gd name="T11" fmla="*/ 1 h 1353"/>
                    <a:gd name="T12" fmla="*/ 1 w 386"/>
                    <a:gd name="T13" fmla="*/ 1 h 1353"/>
                    <a:gd name="T14" fmla="*/ 1 w 386"/>
                    <a:gd name="T15" fmla="*/ 1 h 1353"/>
                    <a:gd name="T16" fmla="*/ 1 w 386"/>
                    <a:gd name="T17" fmla="*/ 1 h 1353"/>
                    <a:gd name="T18" fmla="*/ 1 w 386"/>
                    <a:gd name="T19" fmla="*/ 1 h 1353"/>
                    <a:gd name="T20" fmla="*/ 1 w 386"/>
                    <a:gd name="T21" fmla="*/ 1 h 1353"/>
                    <a:gd name="T22" fmla="*/ 1 w 386"/>
                    <a:gd name="T23" fmla="*/ 1 h 1353"/>
                    <a:gd name="T24" fmla="*/ 1 w 386"/>
                    <a:gd name="T25" fmla="*/ 1 h 1353"/>
                    <a:gd name="T26" fmla="*/ 1 w 386"/>
                    <a:gd name="T27" fmla="*/ 1 h 1353"/>
                    <a:gd name="T28" fmla="*/ 1 w 386"/>
                    <a:gd name="T29" fmla="*/ 1 h 1353"/>
                    <a:gd name="T30" fmla="*/ 1 w 386"/>
                    <a:gd name="T31" fmla="*/ 1 h 1353"/>
                    <a:gd name="T32" fmla="*/ 1 w 386"/>
                    <a:gd name="T33" fmla="*/ 1 h 1353"/>
                    <a:gd name="T34" fmla="*/ 1 w 386"/>
                    <a:gd name="T35" fmla="*/ 1 h 1353"/>
                    <a:gd name="T36" fmla="*/ 1 w 386"/>
                    <a:gd name="T37" fmla="*/ 1 h 1353"/>
                    <a:gd name="T38" fmla="*/ 1 w 386"/>
                    <a:gd name="T39" fmla="*/ 1 h 1353"/>
                    <a:gd name="T40" fmla="*/ 1 w 386"/>
                    <a:gd name="T41" fmla="*/ 1 h 1353"/>
                    <a:gd name="T42" fmla="*/ 1 w 386"/>
                    <a:gd name="T43" fmla="*/ 1 h 1353"/>
                    <a:gd name="T44" fmla="*/ 1 w 386"/>
                    <a:gd name="T45" fmla="*/ 1 h 1353"/>
                    <a:gd name="T46" fmla="*/ 1 w 386"/>
                    <a:gd name="T47" fmla="*/ 1 h 1353"/>
                    <a:gd name="T48" fmla="*/ 1 w 386"/>
                    <a:gd name="T49" fmla="*/ 1 h 1353"/>
                    <a:gd name="T50" fmla="*/ 1 w 386"/>
                    <a:gd name="T51" fmla="*/ 1 h 1353"/>
                    <a:gd name="T52" fmla="*/ 1 w 386"/>
                    <a:gd name="T53" fmla="*/ 1 h 1353"/>
                    <a:gd name="T54" fmla="*/ 1 w 386"/>
                    <a:gd name="T55" fmla="*/ 1 h 1353"/>
                    <a:gd name="T56" fmla="*/ 0 w 386"/>
                    <a:gd name="T57" fmla="*/ 0 h 135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86"/>
                    <a:gd name="T88" fmla="*/ 0 h 1353"/>
                    <a:gd name="T89" fmla="*/ 386 w 386"/>
                    <a:gd name="T90" fmla="*/ 1353 h 135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86" h="1353">
                      <a:moveTo>
                        <a:pt x="0" y="0"/>
                      </a:moveTo>
                      <a:lnTo>
                        <a:pt x="37" y="547"/>
                      </a:lnTo>
                      <a:lnTo>
                        <a:pt x="37" y="605"/>
                      </a:lnTo>
                      <a:lnTo>
                        <a:pt x="44" y="675"/>
                      </a:lnTo>
                      <a:lnTo>
                        <a:pt x="52" y="745"/>
                      </a:lnTo>
                      <a:lnTo>
                        <a:pt x="59" y="818"/>
                      </a:lnTo>
                      <a:lnTo>
                        <a:pt x="68" y="895"/>
                      </a:lnTo>
                      <a:lnTo>
                        <a:pt x="80" y="963"/>
                      </a:lnTo>
                      <a:lnTo>
                        <a:pt x="94" y="1035"/>
                      </a:lnTo>
                      <a:lnTo>
                        <a:pt x="108" y="1103"/>
                      </a:lnTo>
                      <a:lnTo>
                        <a:pt x="134" y="1191"/>
                      </a:lnTo>
                      <a:lnTo>
                        <a:pt x="155" y="1253"/>
                      </a:lnTo>
                      <a:lnTo>
                        <a:pt x="192" y="1353"/>
                      </a:lnTo>
                      <a:lnTo>
                        <a:pt x="197" y="1309"/>
                      </a:lnTo>
                      <a:lnTo>
                        <a:pt x="225" y="1273"/>
                      </a:lnTo>
                      <a:lnTo>
                        <a:pt x="260" y="1224"/>
                      </a:lnTo>
                      <a:lnTo>
                        <a:pt x="293" y="1184"/>
                      </a:lnTo>
                      <a:lnTo>
                        <a:pt x="386" y="1089"/>
                      </a:lnTo>
                      <a:lnTo>
                        <a:pt x="344" y="1040"/>
                      </a:lnTo>
                      <a:lnTo>
                        <a:pt x="307" y="981"/>
                      </a:lnTo>
                      <a:lnTo>
                        <a:pt x="267" y="907"/>
                      </a:lnTo>
                      <a:lnTo>
                        <a:pt x="218" y="823"/>
                      </a:lnTo>
                      <a:lnTo>
                        <a:pt x="183" y="759"/>
                      </a:lnTo>
                      <a:lnTo>
                        <a:pt x="155" y="689"/>
                      </a:lnTo>
                      <a:lnTo>
                        <a:pt x="127" y="600"/>
                      </a:lnTo>
                      <a:lnTo>
                        <a:pt x="94" y="488"/>
                      </a:lnTo>
                      <a:lnTo>
                        <a:pt x="68" y="381"/>
                      </a:lnTo>
                      <a:lnTo>
                        <a:pt x="40" y="285"/>
                      </a:lnTo>
                      <a:lnTo>
                        <a:pt x="0" y="0"/>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grpSp>
          <p:grpSp>
            <p:nvGrpSpPr>
              <p:cNvPr id="35879" name="Group 41">
                <a:extLst>
                  <a:ext uri="{FF2B5EF4-FFF2-40B4-BE49-F238E27FC236}">
                    <a16:creationId xmlns:a16="http://schemas.microsoft.com/office/drawing/2014/main" id="{2AE7ADA9-BB01-6D68-8446-FFCBE819AE9B}"/>
                  </a:ext>
                </a:extLst>
              </p:cNvPr>
              <p:cNvGrpSpPr>
                <a:grpSpLocks/>
              </p:cNvGrpSpPr>
              <p:nvPr/>
            </p:nvGrpSpPr>
            <p:grpSpPr bwMode="auto">
              <a:xfrm>
                <a:off x="4233" y="917"/>
                <a:ext cx="971" cy="2204"/>
                <a:chOff x="4233" y="917"/>
                <a:chExt cx="971" cy="2204"/>
              </a:xfrm>
            </p:grpSpPr>
            <p:sp>
              <p:nvSpPr>
                <p:cNvPr id="35883" name="Freeform 42">
                  <a:extLst>
                    <a:ext uri="{FF2B5EF4-FFF2-40B4-BE49-F238E27FC236}">
                      <a16:creationId xmlns:a16="http://schemas.microsoft.com/office/drawing/2014/main" id="{FDD37909-FF06-6445-BAAB-B8684C42CEBB}"/>
                    </a:ext>
                  </a:extLst>
                </p:cNvPr>
                <p:cNvSpPr>
                  <a:spLocks/>
                </p:cNvSpPr>
                <p:nvPr/>
              </p:nvSpPr>
              <p:spPr bwMode="auto">
                <a:xfrm>
                  <a:off x="4255" y="2053"/>
                  <a:ext cx="548" cy="134"/>
                </a:xfrm>
                <a:custGeom>
                  <a:avLst/>
                  <a:gdLst>
                    <a:gd name="T0" fmla="*/ 0 w 1097"/>
                    <a:gd name="T1" fmla="*/ 1 h 267"/>
                    <a:gd name="T2" fmla="*/ 0 w 1097"/>
                    <a:gd name="T3" fmla="*/ 1 h 267"/>
                    <a:gd name="T4" fmla="*/ 0 w 1097"/>
                    <a:gd name="T5" fmla="*/ 1 h 267"/>
                    <a:gd name="T6" fmla="*/ 0 w 1097"/>
                    <a:gd name="T7" fmla="*/ 0 h 267"/>
                    <a:gd name="T8" fmla="*/ 0 60000 65536"/>
                    <a:gd name="T9" fmla="*/ 0 60000 65536"/>
                    <a:gd name="T10" fmla="*/ 0 60000 65536"/>
                    <a:gd name="T11" fmla="*/ 0 60000 65536"/>
                    <a:gd name="T12" fmla="*/ 0 w 1097"/>
                    <a:gd name="T13" fmla="*/ 0 h 267"/>
                    <a:gd name="T14" fmla="*/ 1097 w 1097"/>
                    <a:gd name="T15" fmla="*/ 267 h 267"/>
                  </a:gdLst>
                  <a:ahLst/>
                  <a:cxnLst>
                    <a:cxn ang="T8">
                      <a:pos x="T0" y="T1"/>
                    </a:cxn>
                    <a:cxn ang="T9">
                      <a:pos x="T2" y="T3"/>
                    </a:cxn>
                    <a:cxn ang="T10">
                      <a:pos x="T4" y="T5"/>
                    </a:cxn>
                    <a:cxn ang="T11">
                      <a:pos x="T6" y="T7"/>
                    </a:cxn>
                  </a:cxnLst>
                  <a:rect l="T12" t="T13" r="T14" b="T15"/>
                  <a:pathLst>
                    <a:path w="1097" h="267">
                      <a:moveTo>
                        <a:pt x="0" y="267"/>
                      </a:moveTo>
                      <a:lnTo>
                        <a:pt x="409" y="225"/>
                      </a:lnTo>
                      <a:lnTo>
                        <a:pt x="704" y="183"/>
                      </a:lnTo>
                      <a:lnTo>
                        <a:pt x="1097" y="0"/>
                      </a:lnTo>
                    </a:path>
                  </a:pathLst>
                </a:custGeom>
                <a:solidFill>
                  <a:srgbClr val="B7B7B7"/>
                </a:solidFill>
                <a:ln w="11113">
                  <a:solidFill>
                    <a:srgbClr val="A0A0A0"/>
                  </a:solidFill>
                  <a:round/>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sp>
              <p:nvSpPr>
                <p:cNvPr id="35884" name="Freeform 43">
                  <a:extLst>
                    <a:ext uri="{FF2B5EF4-FFF2-40B4-BE49-F238E27FC236}">
                      <a16:creationId xmlns:a16="http://schemas.microsoft.com/office/drawing/2014/main" id="{802EAEFF-6321-7486-C4D4-1629CA8262ED}"/>
                    </a:ext>
                  </a:extLst>
                </p:cNvPr>
                <p:cNvSpPr>
                  <a:spLocks/>
                </p:cNvSpPr>
                <p:nvPr/>
              </p:nvSpPr>
              <p:spPr bwMode="auto">
                <a:xfrm>
                  <a:off x="4310" y="1177"/>
                  <a:ext cx="791" cy="1880"/>
                </a:xfrm>
                <a:custGeom>
                  <a:avLst/>
                  <a:gdLst>
                    <a:gd name="T0" fmla="*/ 0 w 1583"/>
                    <a:gd name="T1" fmla="*/ 0 h 3761"/>
                    <a:gd name="T2" fmla="*/ 0 w 1583"/>
                    <a:gd name="T3" fmla="*/ 0 h 3761"/>
                    <a:gd name="T4" fmla="*/ 0 w 1583"/>
                    <a:gd name="T5" fmla="*/ 0 h 3761"/>
                    <a:gd name="T6" fmla="*/ 0 60000 65536"/>
                    <a:gd name="T7" fmla="*/ 0 60000 65536"/>
                    <a:gd name="T8" fmla="*/ 0 60000 65536"/>
                    <a:gd name="T9" fmla="*/ 0 w 1583"/>
                    <a:gd name="T10" fmla="*/ 0 h 3761"/>
                    <a:gd name="T11" fmla="*/ 1583 w 1583"/>
                    <a:gd name="T12" fmla="*/ 3761 h 3761"/>
                  </a:gdLst>
                  <a:ahLst/>
                  <a:cxnLst>
                    <a:cxn ang="T6">
                      <a:pos x="T0" y="T1"/>
                    </a:cxn>
                    <a:cxn ang="T7">
                      <a:pos x="T2" y="T3"/>
                    </a:cxn>
                    <a:cxn ang="T8">
                      <a:pos x="T4" y="T5"/>
                    </a:cxn>
                  </a:cxnLst>
                  <a:rect l="T9" t="T10" r="T11" b="T12"/>
                  <a:pathLst>
                    <a:path w="1583" h="3761">
                      <a:moveTo>
                        <a:pt x="0" y="0"/>
                      </a:moveTo>
                      <a:lnTo>
                        <a:pt x="1000" y="1789"/>
                      </a:lnTo>
                      <a:lnTo>
                        <a:pt x="1583" y="3761"/>
                      </a:lnTo>
                    </a:path>
                  </a:pathLst>
                </a:custGeom>
                <a:solidFill>
                  <a:srgbClr val="B7B7B7"/>
                </a:solidFill>
                <a:ln w="11113">
                  <a:solidFill>
                    <a:srgbClr val="A0A0A0"/>
                  </a:solidFill>
                  <a:round/>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sp>
              <p:nvSpPr>
                <p:cNvPr id="35885" name="Freeform 44">
                  <a:extLst>
                    <a:ext uri="{FF2B5EF4-FFF2-40B4-BE49-F238E27FC236}">
                      <a16:creationId xmlns:a16="http://schemas.microsoft.com/office/drawing/2014/main" id="{6057511F-508C-CB66-D399-6473295C1CA4}"/>
                    </a:ext>
                  </a:extLst>
                </p:cNvPr>
                <p:cNvSpPr>
                  <a:spLocks/>
                </p:cNvSpPr>
                <p:nvPr/>
              </p:nvSpPr>
              <p:spPr bwMode="auto">
                <a:xfrm>
                  <a:off x="4310" y="1178"/>
                  <a:ext cx="885" cy="1758"/>
                </a:xfrm>
                <a:custGeom>
                  <a:avLst/>
                  <a:gdLst>
                    <a:gd name="T0" fmla="*/ 0 w 1770"/>
                    <a:gd name="T1" fmla="*/ 0 h 3517"/>
                    <a:gd name="T2" fmla="*/ 1 w 1770"/>
                    <a:gd name="T3" fmla="*/ 0 h 3517"/>
                    <a:gd name="T4" fmla="*/ 1 w 1770"/>
                    <a:gd name="T5" fmla="*/ 0 h 3517"/>
                    <a:gd name="T6" fmla="*/ 0 60000 65536"/>
                    <a:gd name="T7" fmla="*/ 0 60000 65536"/>
                    <a:gd name="T8" fmla="*/ 0 60000 65536"/>
                    <a:gd name="T9" fmla="*/ 0 w 1770"/>
                    <a:gd name="T10" fmla="*/ 0 h 3517"/>
                    <a:gd name="T11" fmla="*/ 1770 w 1770"/>
                    <a:gd name="T12" fmla="*/ 3517 h 3517"/>
                  </a:gdLst>
                  <a:ahLst/>
                  <a:cxnLst>
                    <a:cxn ang="T6">
                      <a:pos x="T0" y="T1"/>
                    </a:cxn>
                    <a:cxn ang="T7">
                      <a:pos x="T2" y="T3"/>
                    </a:cxn>
                    <a:cxn ang="T8">
                      <a:pos x="T4" y="T5"/>
                    </a:cxn>
                  </a:cxnLst>
                  <a:rect l="T9" t="T10" r="T11" b="T12"/>
                  <a:pathLst>
                    <a:path w="1770" h="3517">
                      <a:moveTo>
                        <a:pt x="0" y="0"/>
                      </a:moveTo>
                      <a:lnTo>
                        <a:pt x="881" y="1813"/>
                      </a:lnTo>
                      <a:lnTo>
                        <a:pt x="1770" y="3517"/>
                      </a:lnTo>
                    </a:path>
                  </a:pathLst>
                </a:custGeom>
                <a:solidFill>
                  <a:srgbClr val="B7B7B7"/>
                </a:solidFill>
                <a:ln w="11113">
                  <a:solidFill>
                    <a:srgbClr val="A0A0A0"/>
                  </a:solidFill>
                  <a:round/>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sp>
              <p:nvSpPr>
                <p:cNvPr id="35886" name="Line 45">
                  <a:extLst>
                    <a:ext uri="{FF2B5EF4-FFF2-40B4-BE49-F238E27FC236}">
                      <a16:creationId xmlns:a16="http://schemas.microsoft.com/office/drawing/2014/main" id="{963C595B-9196-2F70-6A8B-F0AD4E6007AA}"/>
                    </a:ext>
                  </a:extLst>
                </p:cNvPr>
                <p:cNvSpPr>
                  <a:spLocks noChangeShapeType="1"/>
                </p:cNvSpPr>
                <p:nvPr/>
              </p:nvSpPr>
              <p:spPr bwMode="auto">
                <a:xfrm flipV="1">
                  <a:off x="4834" y="2943"/>
                  <a:ext cx="370" cy="53"/>
                </a:xfrm>
                <a:prstGeom prst="line">
                  <a:avLst/>
                </a:prstGeom>
                <a:noFill/>
                <a:ln w="11113">
                  <a:solidFill>
                    <a:srgbClr val="A0A0A0"/>
                  </a:solidFill>
                  <a:round/>
                  <a:headEnd/>
                  <a:tailEnd/>
                </a:ln>
                <a:extLst>
                  <a:ext uri="{909E8E84-426E-40DD-AFC4-6F175D3DCCD1}">
                    <a14:hiddenFill xmlns:a14="http://schemas.microsoft.com/office/drawing/2010/main">
                      <a:noFill/>
                    </a14:hiddenFill>
                  </a:ext>
                </a:extLst>
              </p:spPr>
              <p:txBody>
                <a:bodyPr/>
                <a:lstStyle/>
                <a:p>
                  <a:endParaRPr lang="en-GB" sz="2215"/>
                </a:p>
              </p:txBody>
            </p:sp>
            <p:sp>
              <p:nvSpPr>
                <p:cNvPr id="35887" name="Line 46">
                  <a:extLst>
                    <a:ext uri="{FF2B5EF4-FFF2-40B4-BE49-F238E27FC236}">
                      <a16:creationId xmlns:a16="http://schemas.microsoft.com/office/drawing/2014/main" id="{5332D451-F06F-F066-4CEE-C02AA43BAD1A}"/>
                    </a:ext>
                  </a:extLst>
                </p:cNvPr>
                <p:cNvSpPr>
                  <a:spLocks noChangeShapeType="1"/>
                </p:cNvSpPr>
                <p:nvPr/>
              </p:nvSpPr>
              <p:spPr bwMode="auto">
                <a:xfrm flipV="1">
                  <a:off x="4553" y="2963"/>
                  <a:ext cx="99" cy="124"/>
                </a:xfrm>
                <a:prstGeom prst="line">
                  <a:avLst/>
                </a:prstGeom>
                <a:noFill/>
                <a:ln w="11113">
                  <a:solidFill>
                    <a:srgbClr val="A0A0A0"/>
                  </a:solidFill>
                  <a:round/>
                  <a:headEnd/>
                  <a:tailEnd/>
                </a:ln>
                <a:extLst>
                  <a:ext uri="{909E8E84-426E-40DD-AFC4-6F175D3DCCD1}">
                    <a14:hiddenFill xmlns:a14="http://schemas.microsoft.com/office/drawing/2010/main">
                      <a:noFill/>
                    </a14:hiddenFill>
                  </a:ext>
                </a:extLst>
              </p:spPr>
              <p:txBody>
                <a:bodyPr/>
                <a:lstStyle/>
                <a:p>
                  <a:endParaRPr lang="en-GB" sz="2215"/>
                </a:p>
              </p:txBody>
            </p:sp>
            <p:sp>
              <p:nvSpPr>
                <p:cNvPr id="35888" name="Freeform 47">
                  <a:extLst>
                    <a:ext uri="{FF2B5EF4-FFF2-40B4-BE49-F238E27FC236}">
                      <a16:creationId xmlns:a16="http://schemas.microsoft.com/office/drawing/2014/main" id="{0876A7EA-3655-E6CE-04F2-54238D11AA06}"/>
                    </a:ext>
                  </a:extLst>
                </p:cNvPr>
                <p:cNvSpPr>
                  <a:spLocks/>
                </p:cNvSpPr>
                <p:nvPr/>
              </p:nvSpPr>
              <p:spPr bwMode="auto">
                <a:xfrm>
                  <a:off x="4649" y="2963"/>
                  <a:ext cx="341" cy="158"/>
                </a:xfrm>
                <a:custGeom>
                  <a:avLst/>
                  <a:gdLst>
                    <a:gd name="T0" fmla="*/ 0 w 683"/>
                    <a:gd name="T1" fmla="*/ 0 h 316"/>
                    <a:gd name="T2" fmla="*/ 0 w 683"/>
                    <a:gd name="T3" fmla="*/ 1 h 316"/>
                    <a:gd name="T4" fmla="*/ 0 w 683"/>
                    <a:gd name="T5" fmla="*/ 1 h 316"/>
                    <a:gd name="T6" fmla="*/ 0 60000 65536"/>
                    <a:gd name="T7" fmla="*/ 0 60000 65536"/>
                    <a:gd name="T8" fmla="*/ 0 60000 65536"/>
                    <a:gd name="T9" fmla="*/ 0 w 683"/>
                    <a:gd name="T10" fmla="*/ 0 h 316"/>
                    <a:gd name="T11" fmla="*/ 683 w 683"/>
                    <a:gd name="T12" fmla="*/ 316 h 316"/>
                  </a:gdLst>
                  <a:ahLst/>
                  <a:cxnLst>
                    <a:cxn ang="T6">
                      <a:pos x="T0" y="T1"/>
                    </a:cxn>
                    <a:cxn ang="T7">
                      <a:pos x="T2" y="T3"/>
                    </a:cxn>
                    <a:cxn ang="T8">
                      <a:pos x="T4" y="T5"/>
                    </a:cxn>
                  </a:cxnLst>
                  <a:rect l="T9" t="T10" r="T11" b="T12"/>
                  <a:pathLst>
                    <a:path w="683" h="316">
                      <a:moveTo>
                        <a:pt x="0" y="0"/>
                      </a:moveTo>
                      <a:lnTo>
                        <a:pt x="673" y="309"/>
                      </a:lnTo>
                      <a:lnTo>
                        <a:pt x="683" y="316"/>
                      </a:lnTo>
                    </a:path>
                  </a:pathLst>
                </a:custGeom>
                <a:solidFill>
                  <a:srgbClr val="B7B7B7"/>
                </a:solidFill>
                <a:ln w="11113">
                  <a:solidFill>
                    <a:srgbClr val="A0A0A0"/>
                  </a:solidFill>
                  <a:round/>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sp>
              <p:nvSpPr>
                <p:cNvPr id="35889" name="Line 48">
                  <a:extLst>
                    <a:ext uri="{FF2B5EF4-FFF2-40B4-BE49-F238E27FC236}">
                      <a16:creationId xmlns:a16="http://schemas.microsoft.com/office/drawing/2014/main" id="{3DB2E702-32C1-F116-B835-E4A9FB5C079D}"/>
                    </a:ext>
                  </a:extLst>
                </p:cNvPr>
                <p:cNvSpPr>
                  <a:spLocks noChangeShapeType="1"/>
                </p:cNvSpPr>
                <p:nvPr/>
              </p:nvSpPr>
              <p:spPr bwMode="auto">
                <a:xfrm>
                  <a:off x="4233" y="917"/>
                  <a:ext cx="78" cy="268"/>
                </a:xfrm>
                <a:prstGeom prst="line">
                  <a:avLst/>
                </a:prstGeom>
                <a:noFill/>
                <a:ln w="11113">
                  <a:solidFill>
                    <a:srgbClr val="A0A0A0"/>
                  </a:solidFill>
                  <a:round/>
                  <a:headEnd/>
                  <a:tailEnd/>
                </a:ln>
                <a:extLst>
                  <a:ext uri="{909E8E84-426E-40DD-AFC4-6F175D3DCCD1}">
                    <a14:hiddenFill xmlns:a14="http://schemas.microsoft.com/office/drawing/2010/main">
                      <a:noFill/>
                    </a14:hiddenFill>
                  </a:ext>
                </a:extLst>
              </p:spPr>
              <p:txBody>
                <a:bodyPr/>
                <a:lstStyle/>
                <a:p>
                  <a:endParaRPr lang="en-GB" sz="2215"/>
                </a:p>
              </p:txBody>
            </p:sp>
          </p:grpSp>
          <p:grpSp>
            <p:nvGrpSpPr>
              <p:cNvPr id="35880" name="Group 49">
                <a:extLst>
                  <a:ext uri="{FF2B5EF4-FFF2-40B4-BE49-F238E27FC236}">
                    <a16:creationId xmlns:a16="http://schemas.microsoft.com/office/drawing/2014/main" id="{4C02A1DC-199F-D1A9-E444-DAE6B7DBAF58}"/>
                  </a:ext>
                </a:extLst>
              </p:cNvPr>
              <p:cNvGrpSpPr>
                <a:grpSpLocks/>
              </p:cNvGrpSpPr>
              <p:nvPr/>
            </p:nvGrpSpPr>
            <p:grpSpPr bwMode="auto">
              <a:xfrm>
                <a:off x="4306" y="1171"/>
                <a:ext cx="864" cy="1813"/>
                <a:chOff x="4306" y="1171"/>
                <a:chExt cx="864" cy="1813"/>
              </a:xfrm>
            </p:grpSpPr>
            <p:sp>
              <p:nvSpPr>
                <p:cNvPr id="35881" name="Freeform 50">
                  <a:extLst>
                    <a:ext uri="{FF2B5EF4-FFF2-40B4-BE49-F238E27FC236}">
                      <a16:creationId xmlns:a16="http://schemas.microsoft.com/office/drawing/2014/main" id="{98D77C1F-6B02-E5AF-60AB-42540F2F962D}"/>
                    </a:ext>
                  </a:extLst>
                </p:cNvPr>
                <p:cNvSpPr>
                  <a:spLocks/>
                </p:cNvSpPr>
                <p:nvPr/>
              </p:nvSpPr>
              <p:spPr bwMode="auto">
                <a:xfrm>
                  <a:off x="4308" y="1177"/>
                  <a:ext cx="297" cy="1008"/>
                </a:xfrm>
                <a:custGeom>
                  <a:avLst/>
                  <a:gdLst>
                    <a:gd name="T0" fmla="*/ 0 w 594"/>
                    <a:gd name="T1" fmla="*/ 0 h 2017"/>
                    <a:gd name="T2" fmla="*/ 1 w 594"/>
                    <a:gd name="T3" fmla="*/ 0 h 2017"/>
                    <a:gd name="T4" fmla="*/ 1 w 594"/>
                    <a:gd name="T5" fmla="*/ 0 h 2017"/>
                    <a:gd name="T6" fmla="*/ 1 w 594"/>
                    <a:gd name="T7" fmla="*/ 0 h 2017"/>
                    <a:gd name="T8" fmla="*/ 1 w 594"/>
                    <a:gd name="T9" fmla="*/ 0 h 2017"/>
                    <a:gd name="T10" fmla="*/ 1 w 594"/>
                    <a:gd name="T11" fmla="*/ 0 h 2017"/>
                    <a:gd name="T12" fmla="*/ 1 w 594"/>
                    <a:gd name="T13" fmla="*/ 0 h 2017"/>
                    <a:gd name="T14" fmla="*/ 1 w 594"/>
                    <a:gd name="T15" fmla="*/ 0 h 2017"/>
                    <a:gd name="T16" fmla="*/ 1 w 594"/>
                    <a:gd name="T17" fmla="*/ 0 h 2017"/>
                    <a:gd name="T18" fmla="*/ 1 w 594"/>
                    <a:gd name="T19" fmla="*/ 0 h 2017"/>
                    <a:gd name="T20" fmla="*/ 1 w 594"/>
                    <a:gd name="T21" fmla="*/ 0 h 2017"/>
                    <a:gd name="T22" fmla="*/ 1 w 594"/>
                    <a:gd name="T23" fmla="*/ 0 h 2017"/>
                    <a:gd name="T24" fmla="*/ 1 w 594"/>
                    <a:gd name="T25" fmla="*/ 0 h 2017"/>
                    <a:gd name="T26" fmla="*/ 1 w 594"/>
                    <a:gd name="T27" fmla="*/ 0 h 2017"/>
                    <a:gd name="T28" fmla="*/ 1 w 594"/>
                    <a:gd name="T29" fmla="*/ 0 h 2017"/>
                    <a:gd name="T30" fmla="*/ 1 w 594"/>
                    <a:gd name="T31" fmla="*/ 0 h 2017"/>
                    <a:gd name="T32" fmla="*/ 0 w 594"/>
                    <a:gd name="T33" fmla="*/ 0 h 20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94"/>
                    <a:gd name="T52" fmla="*/ 0 h 2017"/>
                    <a:gd name="T53" fmla="*/ 594 w 594"/>
                    <a:gd name="T54" fmla="*/ 2017 h 201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94" h="2017">
                      <a:moveTo>
                        <a:pt x="0" y="0"/>
                      </a:moveTo>
                      <a:lnTo>
                        <a:pt x="31" y="68"/>
                      </a:lnTo>
                      <a:lnTo>
                        <a:pt x="75" y="227"/>
                      </a:lnTo>
                      <a:lnTo>
                        <a:pt x="124" y="403"/>
                      </a:lnTo>
                      <a:lnTo>
                        <a:pt x="150" y="492"/>
                      </a:lnTo>
                      <a:lnTo>
                        <a:pt x="178" y="571"/>
                      </a:lnTo>
                      <a:lnTo>
                        <a:pt x="229" y="727"/>
                      </a:lnTo>
                      <a:lnTo>
                        <a:pt x="356" y="1106"/>
                      </a:lnTo>
                      <a:lnTo>
                        <a:pt x="419" y="1282"/>
                      </a:lnTo>
                      <a:lnTo>
                        <a:pt x="459" y="1431"/>
                      </a:lnTo>
                      <a:lnTo>
                        <a:pt x="508" y="1557"/>
                      </a:lnTo>
                      <a:lnTo>
                        <a:pt x="552" y="1711"/>
                      </a:lnTo>
                      <a:lnTo>
                        <a:pt x="587" y="1887"/>
                      </a:lnTo>
                      <a:lnTo>
                        <a:pt x="594" y="2017"/>
                      </a:lnTo>
                      <a:lnTo>
                        <a:pt x="398" y="1749"/>
                      </a:lnTo>
                      <a:lnTo>
                        <a:pt x="105" y="624"/>
                      </a:lnTo>
                      <a:lnTo>
                        <a:pt x="0" y="0"/>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sp>
              <p:nvSpPr>
                <p:cNvPr id="35882" name="Freeform 51">
                  <a:extLst>
                    <a:ext uri="{FF2B5EF4-FFF2-40B4-BE49-F238E27FC236}">
                      <a16:creationId xmlns:a16="http://schemas.microsoft.com/office/drawing/2014/main" id="{8DEFDC8B-0A9C-EBA3-19DB-C6077C9E7F2B}"/>
                    </a:ext>
                  </a:extLst>
                </p:cNvPr>
                <p:cNvSpPr>
                  <a:spLocks/>
                </p:cNvSpPr>
                <p:nvPr/>
              </p:nvSpPr>
              <p:spPr bwMode="auto">
                <a:xfrm>
                  <a:off x="4306" y="1171"/>
                  <a:ext cx="864" cy="1813"/>
                </a:xfrm>
                <a:custGeom>
                  <a:avLst/>
                  <a:gdLst>
                    <a:gd name="T0" fmla="*/ 0 w 1728"/>
                    <a:gd name="T1" fmla="*/ 0 h 3627"/>
                    <a:gd name="T2" fmla="*/ 1 w 1728"/>
                    <a:gd name="T3" fmla="*/ 0 h 3627"/>
                    <a:gd name="T4" fmla="*/ 1 w 1728"/>
                    <a:gd name="T5" fmla="*/ 0 h 3627"/>
                    <a:gd name="T6" fmla="*/ 1 w 1728"/>
                    <a:gd name="T7" fmla="*/ 0 h 3627"/>
                    <a:gd name="T8" fmla="*/ 1 w 1728"/>
                    <a:gd name="T9" fmla="*/ 0 h 3627"/>
                    <a:gd name="T10" fmla="*/ 1 w 1728"/>
                    <a:gd name="T11" fmla="*/ 0 h 3627"/>
                    <a:gd name="T12" fmla="*/ 1 w 1728"/>
                    <a:gd name="T13" fmla="*/ 0 h 3627"/>
                    <a:gd name="T14" fmla="*/ 1 w 1728"/>
                    <a:gd name="T15" fmla="*/ 0 h 3627"/>
                    <a:gd name="T16" fmla="*/ 1 w 1728"/>
                    <a:gd name="T17" fmla="*/ 0 h 3627"/>
                    <a:gd name="T18" fmla="*/ 1 w 1728"/>
                    <a:gd name="T19" fmla="*/ 0 h 3627"/>
                    <a:gd name="T20" fmla="*/ 1 w 1728"/>
                    <a:gd name="T21" fmla="*/ 0 h 3627"/>
                    <a:gd name="T22" fmla="*/ 1 w 1728"/>
                    <a:gd name="T23" fmla="*/ 0 h 3627"/>
                    <a:gd name="T24" fmla="*/ 1 w 1728"/>
                    <a:gd name="T25" fmla="*/ 0 h 3627"/>
                    <a:gd name="T26" fmla="*/ 1 w 1728"/>
                    <a:gd name="T27" fmla="*/ 0 h 3627"/>
                    <a:gd name="T28" fmla="*/ 1 w 1728"/>
                    <a:gd name="T29" fmla="*/ 0 h 3627"/>
                    <a:gd name="T30" fmla="*/ 1 w 1728"/>
                    <a:gd name="T31" fmla="*/ 0 h 3627"/>
                    <a:gd name="T32" fmla="*/ 1 w 1728"/>
                    <a:gd name="T33" fmla="*/ 0 h 3627"/>
                    <a:gd name="T34" fmla="*/ 1 w 1728"/>
                    <a:gd name="T35" fmla="*/ 0 h 3627"/>
                    <a:gd name="T36" fmla="*/ 1 w 1728"/>
                    <a:gd name="T37" fmla="*/ 0 h 3627"/>
                    <a:gd name="T38" fmla="*/ 1 w 1728"/>
                    <a:gd name="T39" fmla="*/ 0 h 3627"/>
                    <a:gd name="T40" fmla="*/ 1 w 1728"/>
                    <a:gd name="T41" fmla="*/ 0 h 3627"/>
                    <a:gd name="T42" fmla="*/ 1 w 1728"/>
                    <a:gd name="T43" fmla="*/ 0 h 3627"/>
                    <a:gd name="T44" fmla="*/ 1 w 1728"/>
                    <a:gd name="T45" fmla="*/ 0 h 3627"/>
                    <a:gd name="T46" fmla="*/ 1 w 1728"/>
                    <a:gd name="T47" fmla="*/ 0 h 3627"/>
                    <a:gd name="T48" fmla="*/ 1 w 1728"/>
                    <a:gd name="T49" fmla="*/ 0 h 3627"/>
                    <a:gd name="T50" fmla="*/ 1 w 1728"/>
                    <a:gd name="T51" fmla="*/ 0 h 3627"/>
                    <a:gd name="T52" fmla="*/ 1 w 1728"/>
                    <a:gd name="T53" fmla="*/ 0 h 3627"/>
                    <a:gd name="T54" fmla="*/ 0 w 1728"/>
                    <a:gd name="T55" fmla="*/ 0 h 362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728"/>
                    <a:gd name="T85" fmla="*/ 0 h 3627"/>
                    <a:gd name="T86" fmla="*/ 1728 w 1728"/>
                    <a:gd name="T87" fmla="*/ 3627 h 362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728" h="3627">
                      <a:moveTo>
                        <a:pt x="0" y="0"/>
                      </a:moveTo>
                      <a:lnTo>
                        <a:pt x="72" y="484"/>
                      </a:lnTo>
                      <a:lnTo>
                        <a:pt x="79" y="544"/>
                      </a:lnTo>
                      <a:lnTo>
                        <a:pt x="86" y="605"/>
                      </a:lnTo>
                      <a:lnTo>
                        <a:pt x="374" y="2049"/>
                      </a:lnTo>
                      <a:lnTo>
                        <a:pt x="449" y="2521"/>
                      </a:lnTo>
                      <a:lnTo>
                        <a:pt x="470" y="2615"/>
                      </a:lnTo>
                      <a:lnTo>
                        <a:pt x="493" y="2718"/>
                      </a:lnTo>
                      <a:lnTo>
                        <a:pt x="523" y="2821"/>
                      </a:lnTo>
                      <a:lnTo>
                        <a:pt x="554" y="2916"/>
                      </a:lnTo>
                      <a:lnTo>
                        <a:pt x="586" y="3000"/>
                      </a:lnTo>
                      <a:lnTo>
                        <a:pt x="628" y="3082"/>
                      </a:lnTo>
                      <a:lnTo>
                        <a:pt x="909" y="3477"/>
                      </a:lnTo>
                      <a:lnTo>
                        <a:pt x="1040" y="3627"/>
                      </a:lnTo>
                      <a:lnTo>
                        <a:pt x="1728" y="3527"/>
                      </a:lnTo>
                      <a:lnTo>
                        <a:pt x="1092" y="2743"/>
                      </a:lnTo>
                      <a:lnTo>
                        <a:pt x="703" y="2106"/>
                      </a:lnTo>
                      <a:lnTo>
                        <a:pt x="519" y="1724"/>
                      </a:lnTo>
                      <a:lnTo>
                        <a:pt x="477" y="1633"/>
                      </a:lnTo>
                      <a:lnTo>
                        <a:pt x="442" y="1551"/>
                      </a:lnTo>
                      <a:lnTo>
                        <a:pt x="397" y="1442"/>
                      </a:lnTo>
                      <a:lnTo>
                        <a:pt x="360" y="1343"/>
                      </a:lnTo>
                      <a:lnTo>
                        <a:pt x="257" y="1063"/>
                      </a:lnTo>
                      <a:lnTo>
                        <a:pt x="213" y="930"/>
                      </a:lnTo>
                      <a:lnTo>
                        <a:pt x="158" y="734"/>
                      </a:lnTo>
                      <a:lnTo>
                        <a:pt x="123" y="586"/>
                      </a:lnTo>
                      <a:lnTo>
                        <a:pt x="102" y="537"/>
                      </a:lnTo>
                      <a:lnTo>
                        <a:pt x="0" y="0"/>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grpSp>
        </p:grpSp>
        <p:sp>
          <p:nvSpPr>
            <p:cNvPr id="35856" name="Freeform 52">
              <a:extLst>
                <a:ext uri="{FF2B5EF4-FFF2-40B4-BE49-F238E27FC236}">
                  <a16:creationId xmlns:a16="http://schemas.microsoft.com/office/drawing/2014/main" id="{A0FC109F-7CAA-7743-449E-C1D2FE1A0176}"/>
                </a:ext>
              </a:extLst>
            </p:cNvPr>
            <p:cNvSpPr>
              <a:spLocks/>
            </p:cNvSpPr>
            <p:nvPr/>
          </p:nvSpPr>
          <p:spPr bwMode="auto">
            <a:xfrm>
              <a:off x="4674" y="1081"/>
              <a:ext cx="345" cy="85"/>
            </a:xfrm>
            <a:custGeom>
              <a:avLst/>
              <a:gdLst>
                <a:gd name="T0" fmla="*/ 0 w 690"/>
                <a:gd name="T1" fmla="*/ 0 h 172"/>
                <a:gd name="T2" fmla="*/ 1 w 690"/>
                <a:gd name="T3" fmla="*/ 0 h 172"/>
                <a:gd name="T4" fmla="*/ 1 w 690"/>
                <a:gd name="T5" fmla="*/ 0 h 172"/>
                <a:gd name="T6" fmla="*/ 1 w 690"/>
                <a:gd name="T7" fmla="*/ 0 h 172"/>
                <a:gd name="T8" fmla="*/ 1 w 690"/>
                <a:gd name="T9" fmla="*/ 0 h 172"/>
                <a:gd name="T10" fmla="*/ 1 w 690"/>
                <a:gd name="T11" fmla="*/ 0 h 172"/>
                <a:gd name="T12" fmla="*/ 1 w 690"/>
                <a:gd name="T13" fmla="*/ 0 h 172"/>
                <a:gd name="T14" fmla="*/ 1 w 690"/>
                <a:gd name="T15" fmla="*/ 0 h 172"/>
                <a:gd name="T16" fmla="*/ 1 w 690"/>
                <a:gd name="T17" fmla="*/ 0 h 172"/>
                <a:gd name="T18" fmla="*/ 1 w 690"/>
                <a:gd name="T19" fmla="*/ 0 h 172"/>
                <a:gd name="T20" fmla="*/ 1 w 690"/>
                <a:gd name="T21" fmla="*/ 0 h 172"/>
                <a:gd name="T22" fmla="*/ 1 w 690"/>
                <a:gd name="T23" fmla="*/ 0 h 172"/>
                <a:gd name="T24" fmla="*/ 1 w 690"/>
                <a:gd name="T25" fmla="*/ 0 h 172"/>
                <a:gd name="T26" fmla="*/ 1 w 690"/>
                <a:gd name="T27" fmla="*/ 0 h 172"/>
                <a:gd name="T28" fmla="*/ 1 w 690"/>
                <a:gd name="T29" fmla="*/ 0 h 172"/>
                <a:gd name="T30" fmla="*/ 1 w 690"/>
                <a:gd name="T31" fmla="*/ 0 h 172"/>
                <a:gd name="T32" fmla="*/ 1 w 690"/>
                <a:gd name="T33" fmla="*/ 0 h 172"/>
                <a:gd name="T34" fmla="*/ 1 w 690"/>
                <a:gd name="T35" fmla="*/ 0 h 172"/>
                <a:gd name="T36" fmla="*/ 1 w 690"/>
                <a:gd name="T37" fmla="*/ 0 h 172"/>
                <a:gd name="T38" fmla="*/ 1 w 690"/>
                <a:gd name="T39" fmla="*/ 0 h 172"/>
                <a:gd name="T40" fmla="*/ 1 w 690"/>
                <a:gd name="T41" fmla="*/ 0 h 172"/>
                <a:gd name="T42" fmla="*/ 1 w 690"/>
                <a:gd name="T43" fmla="*/ 0 h 172"/>
                <a:gd name="T44" fmla="*/ 1 w 690"/>
                <a:gd name="T45" fmla="*/ 0 h 172"/>
                <a:gd name="T46" fmla="*/ 1 w 690"/>
                <a:gd name="T47" fmla="*/ 0 h 172"/>
                <a:gd name="T48" fmla="*/ 0 w 690"/>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90"/>
                <a:gd name="T76" fmla="*/ 0 h 172"/>
                <a:gd name="T77" fmla="*/ 690 w 690"/>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90" h="172">
                  <a:moveTo>
                    <a:pt x="0" y="18"/>
                  </a:moveTo>
                  <a:lnTo>
                    <a:pt x="48" y="172"/>
                  </a:lnTo>
                  <a:lnTo>
                    <a:pt x="110" y="149"/>
                  </a:lnTo>
                  <a:lnTo>
                    <a:pt x="160" y="137"/>
                  </a:lnTo>
                  <a:lnTo>
                    <a:pt x="213" y="142"/>
                  </a:lnTo>
                  <a:lnTo>
                    <a:pt x="277" y="163"/>
                  </a:lnTo>
                  <a:lnTo>
                    <a:pt x="333" y="165"/>
                  </a:lnTo>
                  <a:lnTo>
                    <a:pt x="377" y="158"/>
                  </a:lnTo>
                  <a:lnTo>
                    <a:pt x="456" y="135"/>
                  </a:lnTo>
                  <a:lnTo>
                    <a:pt x="520" y="124"/>
                  </a:lnTo>
                  <a:lnTo>
                    <a:pt x="599" y="130"/>
                  </a:lnTo>
                  <a:lnTo>
                    <a:pt x="690" y="149"/>
                  </a:lnTo>
                  <a:lnTo>
                    <a:pt x="634" y="116"/>
                  </a:lnTo>
                  <a:lnTo>
                    <a:pt x="578" y="81"/>
                  </a:lnTo>
                  <a:lnTo>
                    <a:pt x="531" y="60"/>
                  </a:lnTo>
                  <a:lnTo>
                    <a:pt x="480" y="46"/>
                  </a:lnTo>
                  <a:lnTo>
                    <a:pt x="452" y="46"/>
                  </a:lnTo>
                  <a:lnTo>
                    <a:pt x="396" y="53"/>
                  </a:lnTo>
                  <a:lnTo>
                    <a:pt x="328" y="55"/>
                  </a:lnTo>
                  <a:lnTo>
                    <a:pt x="284" y="46"/>
                  </a:lnTo>
                  <a:lnTo>
                    <a:pt x="227" y="25"/>
                  </a:lnTo>
                  <a:lnTo>
                    <a:pt x="178" y="11"/>
                  </a:lnTo>
                  <a:lnTo>
                    <a:pt x="132" y="4"/>
                  </a:lnTo>
                  <a:lnTo>
                    <a:pt x="82" y="0"/>
                  </a:lnTo>
                  <a:lnTo>
                    <a:pt x="0" y="18"/>
                  </a:lnTo>
                  <a:close/>
                </a:path>
              </a:pathLst>
            </a:custGeom>
            <a:solidFill>
              <a:srgbClr val="9900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grpSp>
          <p:nvGrpSpPr>
            <p:cNvPr id="35857" name="Group 53">
              <a:extLst>
                <a:ext uri="{FF2B5EF4-FFF2-40B4-BE49-F238E27FC236}">
                  <a16:creationId xmlns:a16="http://schemas.microsoft.com/office/drawing/2014/main" id="{DABBDD3A-B686-AD22-C164-B0A908CB434A}"/>
                </a:ext>
              </a:extLst>
            </p:cNvPr>
            <p:cNvGrpSpPr>
              <a:grpSpLocks/>
            </p:cNvGrpSpPr>
            <p:nvPr/>
          </p:nvGrpSpPr>
          <p:grpSpPr bwMode="auto">
            <a:xfrm>
              <a:off x="4951" y="3117"/>
              <a:ext cx="58" cy="64"/>
              <a:chOff x="4572" y="3117"/>
              <a:chExt cx="58" cy="64"/>
            </a:xfrm>
          </p:grpSpPr>
          <p:sp>
            <p:nvSpPr>
              <p:cNvPr id="35875" name="Freeform 54">
                <a:extLst>
                  <a:ext uri="{FF2B5EF4-FFF2-40B4-BE49-F238E27FC236}">
                    <a16:creationId xmlns:a16="http://schemas.microsoft.com/office/drawing/2014/main" id="{D441993E-B272-2502-1FFE-F786F64F8AED}"/>
                  </a:ext>
                </a:extLst>
              </p:cNvPr>
              <p:cNvSpPr>
                <a:spLocks/>
              </p:cNvSpPr>
              <p:nvPr/>
            </p:nvSpPr>
            <p:spPr bwMode="auto">
              <a:xfrm>
                <a:off x="4572" y="3126"/>
                <a:ext cx="37" cy="55"/>
              </a:xfrm>
              <a:custGeom>
                <a:avLst/>
                <a:gdLst>
                  <a:gd name="T0" fmla="*/ 0 w 76"/>
                  <a:gd name="T1" fmla="*/ 1 h 110"/>
                  <a:gd name="T2" fmla="*/ 0 w 76"/>
                  <a:gd name="T3" fmla="*/ 1 h 110"/>
                  <a:gd name="T4" fmla="*/ 0 w 76"/>
                  <a:gd name="T5" fmla="*/ 1 h 110"/>
                  <a:gd name="T6" fmla="*/ 0 w 76"/>
                  <a:gd name="T7" fmla="*/ 0 h 110"/>
                  <a:gd name="T8" fmla="*/ 0 w 76"/>
                  <a:gd name="T9" fmla="*/ 1 h 110"/>
                  <a:gd name="T10" fmla="*/ 0 60000 65536"/>
                  <a:gd name="T11" fmla="*/ 0 60000 65536"/>
                  <a:gd name="T12" fmla="*/ 0 60000 65536"/>
                  <a:gd name="T13" fmla="*/ 0 60000 65536"/>
                  <a:gd name="T14" fmla="*/ 0 60000 65536"/>
                  <a:gd name="T15" fmla="*/ 0 w 76"/>
                  <a:gd name="T16" fmla="*/ 0 h 110"/>
                  <a:gd name="T17" fmla="*/ 76 w 76"/>
                  <a:gd name="T18" fmla="*/ 110 h 110"/>
                </a:gdLst>
                <a:ahLst/>
                <a:cxnLst>
                  <a:cxn ang="T10">
                    <a:pos x="T0" y="T1"/>
                  </a:cxn>
                  <a:cxn ang="T11">
                    <a:pos x="T2" y="T3"/>
                  </a:cxn>
                  <a:cxn ang="T12">
                    <a:pos x="T4" y="T5"/>
                  </a:cxn>
                  <a:cxn ang="T13">
                    <a:pos x="T6" y="T7"/>
                  </a:cxn>
                  <a:cxn ang="T14">
                    <a:pos x="T8" y="T9"/>
                  </a:cxn>
                </a:cxnLst>
                <a:rect l="T15" t="T16" r="T17" b="T18"/>
                <a:pathLst>
                  <a:path w="76" h="110">
                    <a:moveTo>
                      <a:pt x="0" y="14"/>
                    </a:moveTo>
                    <a:lnTo>
                      <a:pt x="41" y="110"/>
                    </a:lnTo>
                    <a:lnTo>
                      <a:pt x="76" y="82"/>
                    </a:lnTo>
                    <a:lnTo>
                      <a:pt x="20" y="0"/>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sp>
            <p:nvSpPr>
              <p:cNvPr id="35876" name="Freeform 55">
                <a:extLst>
                  <a:ext uri="{FF2B5EF4-FFF2-40B4-BE49-F238E27FC236}">
                    <a16:creationId xmlns:a16="http://schemas.microsoft.com/office/drawing/2014/main" id="{E053AF84-80B3-133B-39DF-5DCEE9718553}"/>
                  </a:ext>
                </a:extLst>
              </p:cNvPr>
              <p:cNvSpPr>
                <a:spLocks/>
              </p:cNvSpPr>
              <p:nvPr/>
            </p:nvSpPr>
            <p:spPr bwMode="auto">
              <a:xfrm>
                <a:off x="4587" y="3117"/>
                <a:ext cx="43" cy="47"/>
              </a:xfrm>
              <a:custGeom>
                <a:avLst/>
                <a:gdLst>
                  <a:gd name="T0" fmla="*/ 0 w 88"/>
                  <a:gd name="T1" fmla="*/ 1 h 94"/>
                  <a:gd name="T2" fmla="*/ 0 w 88"/>
                  <a:gd name="T3" fmla="*/ 1 h 94"/>
                  <a:gd name="T4" fmla="*/ 0 w 88"/>
                  <a:gd name="T5" fmla="*/ 1 h 94"/>
                  <a:gd name="T6" fmla="*/ 0 w 88"/>
                  <a:gd name="T7" fmla="*/ 0 h 94"/>
                  <a:gd name="T8" fmla="*/ 0 w 88"/>
                  <a:gd name="T9" fmla="*/ 1 h 94"/>
                  <a:gd name="T10" fmla="*/ 0 60000 65536"/>
                  <a:gd name="T11" fmla="*/ 0 60000 65536"/>
                  <a:gd name="T12" fmla="*/ 0 60000 65536"/>
                  <a:gd name="T13" fmla="*/ 0 60000 65536"/>
                  <a:gd name="T14" fmla="*/ 0 60000 65536"/>
                  <a:gd name="T15" fmla="*/ 0 w 88"/>
                  <a:gd name="T16" fmla="*/ 0 h 94"/>
                  <a:gd name="T17" fmla="*/ 88 w 88"/>
                  <a:gd name="T18" fmla="*/ 94 h 94"/>
                </a:gdLst>
                <a:ahLst/>
                <a:cxnLst>
                  <a:cxn ang="T10">
                    <a:pos x="T0" y="T1"/>
                  </a:cxn>
                  <a:cxn ang="T11">
                    <a:pos x="T2" y="T3"/>
                  </a:cxn>
                  <a:cxn ang="T12">
                    <a:pos x="T4" y="T5"/>
                  </a:cxn>
                  <a:cxn ang="T13">
                    <a:pos x="T6" y="T7"/>
                  </a:cxn>
                  <a:cxn ang="T14">
                    <a:pos x="T8" y="T9"/>
                  </a:cxn>
                </a:cxnLst>
                <a:rect l="T15" t="T16" r="T17" b="T18"/>
                <a:pathLst>
                  <a:path w="88" h="94">
                    <a:moveTo>
                      <a:pt x="0" y="14"/>
                    </a:moveTo>
                    <a:lnTo>
                      <a:pt x="53" y="94"/>
                    </a:lnTo>
                    <a:lnTo>
                      <a:pt x="88" y="68"/>
                    </a:lnTo>
                    <a:lnTo>
                      <a:pt x="19" y="0"/>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grpSp>
        <p:grpSp>
          <p:nvGrpSpPr>
            <p:cNvPr id="35858" name="Group 56">
              <a:extLst>
                <a:ext uri="{FF2B5EF4-FFF2-40B4-BE49-F238E27FC236}">
                  <a16:creationId xmlns:a16="http://schemas.microsoft.com/office/drawing/2014/main" id="{7978D716-4112-2C91-E019-C646920C5FE8}"/>
                </a:ext>
              </a:extLst>
            </p:cNvPr>
            <p:cNvGrpSpPr>
              <a:grpSpLocks/>
            </p:cNvGrpSpPr>
            <p:nvPr/>
          </p:nvGrpSpPr>
          <p:grpSpPr bwMode="auto">
            <a:xfrm>
              <a:off x="4742" y="3008"/>
              <a:ext cx="707" cy="305"/>
              <a:chOff x="4363" y="3008"/>
              <a:chExt cx="707" cy="305"/>
            </a:xfrm>
          </p:grpSpPr>
          <p:sp>
            <p:nvSpPr>
              <p:cNvPr id="35871" name="Freeform 57">
                <a:extLst>
                  <a:ext uri="{FF2B5EF4-FFF2-40B4-BE49-F238E27FC236}">
                    <a16:creationId xmlns:a16="http://schemas.microsoft.com/office/drawing/2014/main" id="{679A446D-85B5-FF56-A652-070D138F913B}"/>
                  </a:ext>
                </a:extLst>
              </p:cNvPr>
              <p:cNvSpPr>
                <a:spLocks/>
              </p:cNvSpPr>
              <p:nvPr/>
            </p:nvSpPr>
            <p:spPr bwMode="auto">
              <a:xfrm>
                <a:off x="4363" y="3008"/>
                <a:ext cx="707" cy="243"/>
              </a:xfrm>
              <a:custGeom>
                <a:avLst/>
                <a:gdLst>
                  <a:gd name="T0" fmla="*/ 0 w 1413"/>
                  <a:gd name="T1" fmla="*/ 0 h 484"/>
                  <a:gd name="T2" fmla="*/ 1 w 1413"/>
                  <a:gd name="T3" fmla="*/ 1 h 484"/>
                  <a:gd name="T4" fmla="*/ 1 w 1413"/>
                  <a:gd name="T5" fmla="*/ 1 h 484"/>
                  <a:gd name="T6" fmla="*/ 1 w 1413"/>
                  <a:gd name="T7" fmla="*/ 1 h 484"/>
                  <a:gd name="T8" fmla="*/ 1 w 1413"/>
                  <a:gd name="T9" fmla="*/ 1 h 484"/>
                  <a:gd name="T10" fmla="*/ 1 w 1413"/>
                  <a:gd name="T11" fmla="*/ 1 h 484"/>
                  <a:gd name="T12" fmla="*/ 1 w 1413"/>
                  <a:gd name="T13" fmla="*/ 1 h 484"/>
                  <a:gd name="T14" fmla="*/ 1 w 1413"/>
                  <a:gd name="T15" fmla="*/ 1 h 484"/>
                  <a:gd name="T16" fmla="*/ 1 w 1413"/>
                  <a:gd name="T17" fmla="*/ 1 h 484"/>
                  <a:gd name="T18" fmla="*/ 1 w 1413"/>
                  <a:gd name="T19" fmla="*/ 1 h 484"/>
                  <a:gd name="T20" fmla="*/ 1 w 1413"/>
                  <a:gd name="T21" fmla="*/ 1 h 484"/>
                  <a:gd name="T22" fmla="*/ 1 w 1413"/>
                  <a:gd name="T23" fmla="*/ 1 h 484"/>
                  <a:gd name="T24" fmla="*/ 1 w 1413"/>
                  <a:gd name="T25" fmla="*/ 1 h 484"/>
                  <a:gd name="T26" fmla="*/ 1 w 1413"/>
                  <a:gd name="T27" fmla="*/ 1 h 484"/>
                  <a:gd name="T28" fmla="*/ 1 w 1413"/>
                  <a:gd name="T29" fmla="*/ 1 h 484"/>
                  <a:gd name="T30" fmla="*/ 1 w 1413"/>
                  <a:gd name="T31" fmla="*/ 1 h 484"/>
                  <a:gd name="T32" fmla="*/ 1 w 1413"/>
                  <a:gd name="T33" fmla="*/ 1 h 484"/>
                  <a:gd name="T34" fmla="*/ 1 w 1413"/>
                  <a:gd name="T35" fmla="*/ 1 h 4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13"/>
                  <a:gd name="T55" fmla="*/ 0 h 484"/>
                  <a:gd name="T56" fmla="*/ 1413 w 1413"/>
                  <a:gd name="T57" fmla="*/ 484 h 48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13" h="484">
                    <a:moveTo>
                      <a:pt x="0" y="0"/>
                    </a:moveTo>
                    <a:lnTo>
                      <a:pt x="140" y="145"/>
                    </a:lnTo>
                    <a:lnTo>
                      <a:pt x="203" y="196"/>
                    </a:lnTo>
                    <a:lnTo>
                      <a:pt x="309" y="274"/>
                    </a:lnTo>
                    <a:lnTo>
                      <a:pt x="400" y="336"/>
                    </a:lnTo>
                    <a:lnTo>
                      <a:pt x="484" y="388"/>
                    </a:lnTo>
                    <a:lnTo>
                      <a:pt x="562" y="423"/>
                    </a:lnTo>
                    <a:lnTo>
                      <a:pt x="611" y="439"/>
                    </a:lnTo>
                    <a:lnTo>
                      <a:pt x="659" y="453"/>
                    </a:lnTo>
                    <a:lnTo>
                      <a:pt x="721" y="468"/>
                    </a:lnTo>
                    <a:lnTo>
                      <a:pt x="777" y="479"/>
                    </a:lnTo>
                    <a:lnTo>
                      <a:pt x="833" y="484"/>
                    </a:lnTo>
                    <a:lnTo>
                      <a:pt x="912" y="484"/>
                    </a:lnTo>
                    <a:lnTo>
                      <a:pt x="1003" y="482"/>
                    </a:lnTo>
                    <a:lnTo>
                      <a:pt x="1087" y="475"/>
                    </a:lnTo>
                    <a:lnTo>
                      <a:pt x="1167" y="465"/>
                    </a:lnTo>
                    <a:lnTo>
                      <a:pt x="1277" y="451"/>
                    </a:lnTo>
                    <a:lnTo>
                      <a:pt x="1413" y="428"/>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sp>
            <p:nvSpPr>
              <p:cNvPr id="35872" name="Line 58">
                <a:extLst>
                  <a:ext uri="{FF2B5EF4-FFF2-40B4-BE49-F238E27FC236}">
                    <a16:creationId xmlns:a16="http://schemas.microsoft.com/office/drawing/2014/main" id="{9E0E9BC6-76BC-9FF3-F16D-61ABF5B1D415}"/>
                  </a:ext>
                </a:extLst>
              </p:cNvPr>
              <p:cNvSpPr>
                <a:spLocks noChangeShapeType="1"/>
              </p:cNvSpPr>
              <p:nvPr/>
            </p:nvSpPr>
            <p:spPr bwMode="auto">
              <a:xfrm>
                <a:off x="4601" y="3197"/>
                <a:ext cx="36" cy="7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sz="2215"/>
              </a:p>
            </p:txBody>
          </p:sp>
          <p:sp>
            <p:nvSpPr>
              <p:cNvPr id="35873" name="Line 59">
                <a:extLst>
                  <a:ext uri="{FF2B5EF4-FFF2-40B4-BE49-F238E27FC236}">
                    <a16:creationId xmlns:a16="http://schemas.microsoft.com/office/drawing/2014/main" id="{2A310960-0E88-534A-0A53-1502221F8E59}"/>
                  </a:ext>
                </a:extLst>
              </p:cNvPr>
              <p:cNvSpPr>
                <a:spLocks noChangeShapeType="1"/>
              </p:cNvSpPr>
              <p:nvPr/>
            </p:nvSpPr>
            <p:spPr bwMode="auto">
              <a:xfrm>
                <a:off x="4771" y="3251"/>
                <a:ext cx="38" cy="6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sz="2215"/>
              </a:p>
            </p:txBody>
          </p:sp>
          <p:sp>
            <p:nvSpPr>
              <p:cNvPr id="35874" name="Line 60">
                <a:extLst>
                  <a:ext uri="{FF2B5EF4-FFF2-40B4-BE49-F238E27FC236}">
                    <a16:creationId xmlns:a16="http://schemas.microsoft.com/office/drawing/2014/main" id="{444897FB-4985-AEBA-536B-A2C43905C054}"/>
                  </a:ext>
                </a:extLst>
              </p:cNvPr>
              <p:cNvSpPr>
                <a:spLocks noChangeShapeType="1"/>
              </p:cNvSpPr>
              <p:nvPr/>
            </p:nvSpPr>
            <p:spPr bwMode="auto">
              <a:xfrm>
                <a:off x="4947" y="3247"/>
                <a:ext cx="32" cy="5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sz="2215"/>
              </a:p>
            </p:txBody>
          </p:sp>
        </p:grpSp>
        <p:grpSp>
          <p:nvGrpSpPr>
            <p:cNvPr id="35859" name="Group 61">
              <a:extLst>
                <a:ext uri="{FF2B5EF4-FFF2-40B4-BE49-F238E27FC236}">
                  <a16:creationId xmlns:a16="http://schemas.microsoft.com/office/drawing/2014/main" id="{1C50B9A2-7433-AD4E-A3A5-9CDCE755DB6E}"/>
                </a:ext>
              </a:extLst>
            </p:cNvPr>
            <p:cNvGrpSpPr>
              <a:grpSpLocks/>
            </p:cNvGrpSpPr>
            <p:nvPr/>
          </p:nvGrpSpPr>
          <p:grpSpPr bwMode="auto">
            <a:xfrm>
              <a:off x="4914" y="3091"/>
              <a:ext cx="1089" cy="264"/>
              <a:chOff x="4535" y="3091"/>
              <a:chExt cx="1089" cy="264"/>
            </a:xfrm>
          </p:grpSpPr>
          <p:sp>
            <p:nvSpPr>
              <p:cNvPr id="35865" name="Freeform 62">
                <a:extLst>
                  <a:ext uri="{FF2B5EF4-FFF2-40B4-BE49-F238E27FC236}">
                    <a16:creationId xmlns:a16="http://schemas.microsoft.com/office/drawing/2014/main" id="{FE6DA821-11A1-C50C-D796-A753136057CC}"/>
                  </a:ext>
                </a:extLst>
              </p:cNvPr>
              <p:cNvSpPr>
                <a:spLocks/>
              </p:cNvSpPr>
              <p:nvPr/>
            </p:nvSpPr>
            <p:spPr bwMode="auto">
              <a:xfrm>
                <a:off x="4535" y="3213"/>
                <a:ext cx="814" cy="142"/>
              </a:xfrm>
              <a:custGeom>
                <a:avLst/>
                <a:gdLst>
                  <a:gd name="T0" fmla="*/ 0 w 1629"/>
                  <a:gd name="T1" fmla="*/ 0 h 285"/>
                  <a:gd name="T2" fmla="*/ 0 w 1629"/>
                  <a:gd name="T3" fmla="*/ 0 h 285"/>
                  <a:gd name="T4" fmla="*/ 0 w 1629"/>
                  <a:gd name="T5" fmla="*/ 0 h 285"/>
                  <a:gd name="T6" fmla="*/ 0 w 1629"/>
                  <a:gd name="T7" fmla="*/ 0 h 285"/>
                  <a:gd name="T8" fmla="*/ 0 w 1629"/>
                  <a:gd name="T9" fmla="*/ 0 h 285"/>
                  <a:gd name="T10" fmla="*/ 0 w 1629"/>
                  <a:gd name="T11" fmla="*/ 0 h 285"/>
                  <a:gd name="T12" fmla="*/ 0 w 1629"/>
                  <a:gd name="T13" fmla="*/ 0 h 285"/>
                  <a:gd name="T14" fmla="*/ 0 w 1629"/>
                  <a:gd name="T15" fmla="*/ 0 h 285"/>
                  <a:gd name="T16" fmla="*/ 0 w 1629"/>
                  <a:gd name="T17" fmla="*/ 0 h 285"/>
                  <a:gd name="T18" fmla="*/ 0 w 1629"/>
                  <a:gd name="T19" fmla="*/ 0 h 285"/>
                  <a:gd name="T20" fmla="*/ 0 w 1629"/>
                  <a:gd name="T21" fmla="*/ 0 h 285"/>
                  <a:gd name="T22" fmla="*/ 0 w 1629"/>
                  <a:gd name="T23" fmla="*/ 0 h 285"/>
                  <a:gd name="T24" fmla="*/ 0 w 1629"/>
                  <a:gd name="T25" fmla="*/ 0 h 285"/>
                  <a:gd name="T26" fmla="*/ 0 w 1629"/>
                  <a:gd name="T27" fmla="*/ 0 h 285"/>
                  <a:gd name="T28" fmla="*/ 0 w 1629"/>
                  <a:gd name="T29" fmla="*/ 0 h 285"/>
                  <a:gd name="T30" fmla="*/ 0 w 1629"/>
                  <a:gd name="T31" fmla="*/ 0 h 285"/>
                  <a:gd name="T32" fmla="*/ 0 w 1629"/>
                  <a:gd name="T33" fmla="*/ 0 h 285"/>
                  <a:gd name="T34" fmla="*/ 0 w 1629"/>
                  <a:gd name="T35" fmla="*/ 0 h 285"/>
                  <a:gd name="T36" fmla="*/ 0 w 1629"/>
                  <a:gd name="T37" fmla="*/ 0 h 285"/>
                  <a:gd name="T38" fmla="*/ 0 w 1629"/>
                  <a:gd name="T39" fmla="*/ 0 h 285"/>
                  <a:gd name="T40" fmla="*/ 0 w 1629"/>
                  <a:gd name="T41" fmla="*/ 0 h 285"/>
                  <a:gd name="T42" fmla="*/ 0 w 1629"/>
                  <a:gd name="T43" fmla="*/ 0 h 285"/>
                  <a:gd name="T44" fmla="*/ 0 w 1629"/>
                  <a:gd name="T45" fmla="*/ 0 h 285"/>
                  <a:gd name="T46" fmla="*/ 0 w 1629"/>
                  <a:gd name="T47" fmla="*/ 0 h 285"/>
                  <a:gd name="T48" fmla="*/ 0 w 1629"/>
                  <a:gd name="T49" fmla="*/ 0 h 285"/>
                  <a:gd name="T50" fmla="*/ 0 w 1629"/>
                  <a:gd name="T51" fmla="*/ 0 h 285"/>
                  <a:gd name="T52" fmla="*/ 0 w 1629"/>
                  <a:gd name="T53" fmla="*/ 0 h 285"/>
                  <a:gd name="T54" fmla="*/ 0 w 1629"/>
                  <a:gd name="T55" fmla="*/ 0 h 285"/>
                  <a:gd name="T56" fmla="*/ 0 w 1629"/>
                  <a:gd name="T57" fmla="*/ 0 h 285"/>
                  <a:gd name="T58" fmla="*/ 0 w 1629"/>
                  <a:gd name="T59" fmla="*/ 0 h 28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629"/>
                  <a:gd name="T91" fmla="*/ 0 h 285"/>
                  <a:gd name="T92" fmla="*/ 1629 w 1629"/>
                  <a:gd name="T93" fmla="*/ 285 h 28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629" h="285">
                    <a:moveTo>
                      <a:pt x="0" y="0"/>
                    </a:moveTo>
                    <a:lnTo>
                      <a:pt x="73" y="101"/>
                    </a:lnTo>
                    <a:lnTo>
                      <a:pt x="108" y="129"/>
                    </a:lnTo>
                    <a:lnTo>
                      <a:pt x="164" y="168"/>
                    </a:lnTo>
                    <a:lnTo>
                      <a:pt x="232" y="208"/>
                    </a:lnTo>
                    <a:lnTo>
                      <a:pt x="304" y="234"/>
                    </a:lnTo>
                    <a:lnTo>
                      <a:pt x="383" y="257"/>
                    </a:lnTo>
                    <a:lnTo>
                      <a:pt x="465" y="271"/>
                    </a:lnTo>
                    <a:lnTo>
                      <a:pt x="542" y="283"/>
                    </a:lnTo>
                    <a:lnTo>
                      <a:pt x="648" y="285"/>
                    </a:lnTo>
                    <a:lnTo>
                      <a:pt x="821" y="278"/>
                    </a:lnTo>
                    <a:lnTo>
                      <a:pt x="972" y="264"/>
                    </a:lnTo>
                    <a:lnTo>
                      <a:pt x="1138" y="243"/>
                    </a:lnTo>
                    <a:lnTo>
                      <a:pt x="1286" y="215"/>
                    </a:lnTo>
                    <a:lnTo>
                      <a:pt x="1473" y="175"/>
                    </a:lnTo>
                    <a:lnTo>
                      <a:pt x="1602" y="143"/>
                    </a:lnTo>
                    <a:lnTo>
                      <a:pt x="1629" y="28"/>
                    </a:lnTo>
                    <a:lnTo>
                      <a:pt x="1466" y="73"/>
                    </a:lnTo>
                    <a:lnTo>
                      <a:pt x="1314" y="115"/>
                    </a:lnTo>
                    <a:lnTo>
                      <a:pt x="1153" y="154"/>
                    </a:lnTo>
                    <a:lnTo>
                      <a:pt x="951" y="185"/>
                    </a:lnTo>
                    <a:lnTo>
                      <a:pt x="795" y="203"/>
                    </a:lnTo>
                    <a:lnTo>
                      <a:pt x="666" y="213"/>
                    </a:lnTo>
                    <a:lnTo>
                      <a:pt x="514" y="210"/>
                    </a:lnTo>
                    <a:lnTo>
                      <a:pt x="386" y="196"/>
                    </a:lnTo>
                    <a:lnTo>
                      <a:pt x="267" y="175"/>
                    </a:lnTo>
                    <a:lnTo>
                      <a:pt x="178" y="143"/>
                    </a:lnTo>
                    <a:lnTo>
                      <a:pt x="108" y="101"/>
                    </a:lnTo>
                    <a:lnTo>
                      <a:pt x="51" y="54"/>
                    </a:lnTo>
                    <a:lnTo>
                      <a:pt x="0" y="0"/>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grpSp>
            <p:nvGrpSpPr>
              <p:cNvPr id="35866" name="Group 63">
                <a:extLst>
                  <a:ext uri="{FF2B5EF4-FFF2-40B4-BE49-F238E27FC236}">
                    <a16:creationId xmlns:a16="http://schemas.microsoft.com/office/drawing/2014/main" id="{208C1F71-59C4-A3FA-754D-06867E43CA04}"/>
                  </a:ext>
                </a:extLst>
              </p:cNvPr>
              <p:cNvGrpSpPr>
                <a:grpSpLocks/>
              </p:cNvGrpSpPr>
              <p:nvPr/>
            </p:nvGrpSpPr>
            <p:grpSpPr bwMode="auto">
              <a:xfrm>
                <a:off x="4916" y="3094"/>
                <a:ext cx="694" cy="226"/>
                <a:chOff x="4916" y="3094"/>
                <a:chExt cx="694" cy="226"/>
              </a:xfrm>
            </p:grpSpPr>
            <p:sp>
              <p:nvSpPr>
                <p:cNvPr id="35869" name="Freeform 64">
                  <a:extLst>
                    <a:ext uri="{FF2B5EF4-FFF2-40B4-BE49-F238E27FC236}">
                      <a16:creationId xmlns:a16="http://schemas.microsoft.com/office/drawing/2014/main" id="{11CC9DAC-9CED-2D4E-3234-145A561F5C5E}"/>
                    </a:ext>
                  </a:extLst>
                </p:cNvPr>
                <p:cNvSpPr>
                  <a:spLocks/>
                </p:cNvSpPr>
                <p:nvPr/>
              </p:nvSpPr>
              <p:spPr bwMode="auto">
                <a:xfrm>
                  <a:off x="4916" y="3183"/>
                  <a:ext cx="480" cy="137"/>
                </a:xfrm>
                <a:custGeom>
                  <a:avLst/>
                  <a:gdLst>
                    <a:gd name="T0" fmla="*/ 0 w 961"/>
                    <a:gd name="T1" fmla="*/ 1 h 272"/>
                    <a:gd name="T2" fmla="*/ 0 w 961"/>
                    <a:gd name="T3" fmla="*/ 1 h 272"/>
                    <a:gd name="T4" fmla="*/ 0 w 961"/>
                    <a:gd name="T5" fmla="*/ 1 h 272"/>
                    <a:gd name="T6" fmla="*/ 0 w 961"/>
                    <a:gd name="T7" fmla="*/ 1 h 272"/>
                    <a:gd name="T8" fmla="*/ 0 w 961"/>
                    <a:gd name="T9" fmla="*/ 1 h 272"/>
                    <a:gd name="T10" fmla="*/ 0 w 961"/>
                    <a:gd name="T11" fmla="*/ 1 h 272"/>
                    <a:gd name="T12" fmla="*/ 0 w 961"/>
                    <a:gd name="T13" fmla="*/ 1 h 272"/>
                    <a:gd name="T14" fmla="*/ 0 w 961"/>
                    <a:gd name="T15" fmla="*/ 1 h 272"/>
                    <a:gd name="T16" fmla="*/ 0 w 961"/>
                    <a:gd name="T17" fmla="*/ 1 h 272"/>
                    <a:gd name="T18" fmla="*/ 0 w 961"/>
                    <a:gd name="T19" fmla="*/ 1 h 272"/>
                    <a:gd name="T20" fmla="*/ 0 w 961"/>
                    <a:gd name="T21" fmla="*/ 1 h 272"/>
                    <a:gd name="T22" fmla="*/ 0 w 961"/>
                    <a:gd name="T23" fmla="*/ 1 h 272"/>
                    <a:gd name="T24" fmla="*/ 0 w 961"/>
                    <a:gd name="T25" fmla="*/ 1 h 272"/>
                    <a:gd name="T26" fmla="*/ 0 w 961"/>
                    <a:gd name="T27" fmla="*/ 1 h 272"/>
                    <a:gd name="T28" fmla="*/ 0 w 961"/>
                    <a:gd name="T29" fmla="*/ 1 h 272"/>
                    <a:gd name="T30" fmla="*/ 0 w 961"/>
                    <a:gd name="T31" fmla="*/ 1 h 272"/>
                    <a:gd name="T32" fmla="*/ 0 w 961"/>
                    <a:gd name="T33" fmla="*/ 1 h 272"/>
                    <a:gd name="T34" fmla="*/ 0 w 961"/>
                    <a:gd name="T35" fmla="*/ 1 h 272"/>
                    <a:gd name="T36" fmla="*/ 0 w 961"/>
                    <a:gd name="T37" fmla="*/ 1 h 272"/>
                    <a:gd name="T38" fmla="*/ 0 w 961"/>
                    <a:gd name="T39" fmla="*/ 0 h 272"/>
                    <a:gd name="T40" fmla="*/ 0 w 961"/>
                    <a:gd name="T41" fmla="*/ 1 h 272"/>
                    <a:gd name="T42" fmla="*/ 0 w 961"/>
                    <a:gd name="T43" fmla="*/ 1 h 272"/>
                    <a:gd name="T44" fmla="*/ 0 w 961"/>
                    <a:gd name="T45" fmla="*/ 1 h 272"/>
                    <a:gd name="T46" fmla="*/ 0 w 961"/>
                    <a:gd name="T47" fmla="*/ 1 h 272"/>
                    <a:gd name="T48" fmla="*/ 0 w 961"/>
                    <a:gd name="T49" fmla="*/ 1 h 272"/>
                    <a:gd name="T50" fmla="*/ 0 w 961"/>
                    <a:gd name="T51" fmla="*/ 1 h 272"/>
                    <a:gd name="T52" fmla="*/ 0 w 961"/>
                    <a:gd name="T53" fmla="*/ 1 h 272"/>
                    <a:gd name="T54" fmla="*/ 0 w 961"/>
                    <a:gd name="T55" fmla="*/ 1 h 272"/>
                    <a:gd name="T56" fmla="*/ 0 w 961"/>
                    <a:gd name="T57" fmla="*/ 1 h 27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61"/>
                    <a:gd name="T88" fmla="*/ 0 h 272"/>
                    <a:gd name="T89" fmla="*/ 961 w 961"/>
                    <a:gd name="T90" fmla="*/ 272 h 27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61" h="272">
                      <a:moveTo>
                        <a:pt x="0" y="272"/>
                      </a:moveTo>
                      <a:lnTo>
                        <a:pt x="12" y="249"/>
                      </a:lnTo>
                      <a:lnTo>
                        <a:pt x="31" y="232"/>
                      </a:lnTo>
                      <a:lnTo>
                        <a:pt x="52" y="218"/>
                      </a:lnTo>
                      <a:lnTo>
                        <a:pt x="82" y="208"/>
                      </a:lnTo>
                      <a:lnTo>
                        <a:pt x="115" y="201"/>
                      </a:lnTo>
                      <a:lnTo>
                        <a:pt x="150" y="194"/>
                      </a:lnTo>
                      <a:lnTo>
                        <a:pt x="194" y="187"/>
                      </a:lnTo>
                      <a:lnTo>
                        <a:pt x="232" y="178"/>
                      </a:lnTo>
                      <a:lnTo>
                        <a:pt x="283" y="171"/>
                      </a:lnTo>
                      <a:lnTo>
                        <a:pt x="337" y="162"/>
                      </a:lnTo>
                      <a:lnTo>
                        <a:pt x="386" y="153"/>
                      </a:lnTo>
                      <a:lnTo>
                        <a:pt x="444" y="143"/>
                      </a:lnTo>
                      <a:lnTo>
                        <a:pt x="500" y="129"/>
                      </a:lnTo>
                      <a:lnTo>
                        <a:pt x="557" y="115"/>
                      </a:lnTo>
                      <a:lnTo>
                        <a:pt x="625" y="94"/>
                      </a:lnTo>
                      <a:lnTo>
                        <a:pt x="701" y="73"/>
                      </a:lnTo>
                      <a:lnTo>
                        <a:pt x="788" y="47"/>
                      </a:lnTo>
                      <a:lnTo>
                        <a:pt x="842" y="33"/>
                      </a:lnTo>
                      <a:lnTo>
                        <a:pt x="961" y="0"/>
                      </a:lnTo>
                      <a:lnTo>
                        <a:pt x="889" y="99"/>
                      </a:lnTo>
                      <a:lnTo>
                        <a:pt x="802" y="122"/>
                      </a:lnTo>
                      <a:lnTo>
                        <a:pt x="690" y="150"/>
                      </a:lnTo>
                      <a:lnTo>
                        <a:pt x="571" y="181"/>
                      </a:lnTo>
                      <a:lnTo>
                        <a:pt x="486" y="201"/>
                      </a:lnTo>
                      <a:lnTo>
                        <a:pt x="363" y="225"/>
                      </a:lnTo>
                      <a:lnTo>
                        <a:pt x="252" y="246"/>
                      </a:lnTo>
                      <a:lnTo>
                        <a:pt x="155" y="258"/>
                      </a:lnTo>
                      <a:lnTo>
                        <a:pt x="0" y="272"/>
                      </a:lnTo>
                      <a:close/>
                    </a:path>
                  </a:pathLst>
                </a:custGeom>
                <a:solidFill>
                  <a:srgbClr val="B7B7B7"/>
                </a:solidFill>
                <a:ln w="11113">
                  <a:solidFill>
                    <a:srgbClr val="808080"/>
                  </a:solidFill>
                  <a:round/>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sp>
              <p:nvSpPr>
                <p:cNvPr id="35870" name="Freeform 65">
                  <a:extLst>
                    <a:ext uri="{FF2B5EF4-FFF2-40B4-BE49-F238E27FC236}">
                      <a16:creationId xmlns:a16="http://schemas.microsoft.com/office/drawing/2014/main" id="{EF257958-FB0F-1C41-24C9-6B4721E33178}"/>
                    </a:ext>
                  </a:extLst>
                </p:cNvPr>
                <p:cNvSpPr>
                  <a:spLocks/>
                </p:cNvSpPr>
                <p:nvPr/>
              </p:nvSpPr>
              <p:spPr bwMode="auto">
                <a:xfrm>
                  <a:off x="5330" y="3094"/>
                  <a:ext cx="280" cy="104"/>
                </a:xfrm>
                <a:custGeom>
                  <a:avLst/>
                  <a:gdLst>
                    <a:gd name="T0" fmla="*/ 0 w 559"/>
                    <a:gd name="T1" fmla="*/ 1 h 208"/>
                    <a:gd name="T2" fmla="*/ 1 w 559"/>
                    <a:gd name="T3" fmla="*/ 1 h 208"/>
                    <a:gd name="T4" fmla="*/ 1 w 559"/>
                    <a:gd name="T5" fmla="*/ 1 h 208"/>
                    <a:gd name="T6" fmla="*/ 1 w 559"/>
                    <a:gd name="T7" fmla="*/ 1 h 208"/>
                    <a:gd name="T8" fmla="*/ 1 w 559"/>
                    <a:gd name="T9" fmla="*/ 1 h 208"/>
                    <a:gd name="T10" fmla="*/ 1 w 559"/>
                    <a:gd name="T11" fmla="*/ 0 h 208"/>
                    <a:gd name="T12" fmla="*/ 1 w 559"/>
                    <a:gd name="T13" fmla="*/ 1 h 208"/>
                    <a:gd name="T14" fmla="*/ 0 w 559"/>
                    <a:gd name="T15" fmla="*/ 1 h 208"/>
                    <a:gd name="T16" fmla="*/ 0 60000 65536"/>
                    <a:gd name="T17" fmla="*/ 0 60000 65536"/>
                    <a:gd name="T18" fmla="*/ 0 60000 65536"/>
                    <a:gd name="T19" fmla="*/ 0 60000 65536"/>
                    <a:gd name="T20" fmla="*/ 0 60000 65536"/>
                    <a:gd name="T21" fmla="*/ 0 60000 65536"/>
                    <a:gd name="T22" fmla="*/ 0 60000 65536"/>
                    <a:gd name="T23" fmla="*/ 0 60000 65536"/>
                    <a:gd name="T24" fmla="*/ 0 w 559"/>
                    <a:gd name="T25" fmla="*/ 0 h 208"/>
                    <a:gd name="T26" fmla="*/ 559 w 559"/>
                    <a:gd name="T27" fmla="*/ 208 h 2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59" h="208">
                      <a:moveTo>
                        <a:pt x="0" y="201"/>
                      </a:moveTo>
                      <a:lnTo>
                        <a:pt x="425" y="28"/>
                      </a:lnTo>
                      <a:lnTo>
                        <a:pt x="467" y="14"/>
                      </a:lnTo>
                      <a:lnTo>
                        <a:pt x="177" y="32"/>
                      </a:lnTo>
                      <a:lnTo>
                        <a:pt x="210" y="18"/>
                      </a:lnTo>
                      <a:lnTo>
                        <a:pt x="559" y="0"/>
                      </a:lnTo>
                      <a:lnTo>
                        <a:pt x="42" y="208"/>
                      </a:lnTo>
                      <a:lnTo>
                        <a:pt x="0" y="201"/>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grpSp>
          <p:sp>
            <p:nvSpPr>
              <p:cNvPr id="35867" name="Freeform 66">
                <a:extLst>
                  <a:ext uri="{FF2B5EF4-FFF2-40B4-BE49-F238E27FC236}">
                    <a16:creationId xmlns:a16="http://schemas.microsoft.com/office/drawing/2014/main" id="{5FD1998C-F8F1-10EB-47BD-FC477B2A1D3C}"/>
                  </a:ext>
                </a:extLst>
              </p:cNvPr>
              <p:cNvSpPr>
                <a:spLocks/>
              </p:cNvSpPr>
              <p:nvPr/>
            </p:nvSpPr>
            <p:spPr bwMode="auto">
              <a:xfrm>
                <a:off x="5318" y="3091"/>
                <a:ext cx="306" cy="236"/>
              </a:xfrm>
              <a:custGeom>
                <a:avLst/>
                <a:gdLst>
                  <a:gd name="T0" fmla="*/ 1 w 611"/>
                  <a:gd name="T1" fmla="*/ 1 h 472"/>
                  <a:gd name="T2" fmla="*/ 1 w 611"/>
                  <a:gd name="T3" fmla="*/ 1 h 472"/>
                  <a:gd name="T4" fmla="*/ 1 w 611"/>
                  <a:gd name="T5" fmla="*/ 1 h 472"/>
                  <a:gd name="T6" fmla="*/ 1 w 611"/>
                  <a:gd name="T7" fmla="*/ 1 h 472"/>
                  <a:gd name="T8" fmla="*/ 1 w 611"/>
                  <a:gd name="T9" fmla="*/ 1 h 472"/>
                  <a:gd name="T10" fmla="*/ 1 w 611"/>
                  <a:gd name="T11" fmla="*/ 1 h 472"/>
                  <a:gd name="T12" fmla="*/ 1 w 611"/>
                  <a:gd name="T13" fmla="*/ 1 h 472"/>
                  <a:gd name="T14" fmla="*/ 1 w 611"/>
                  <a:gd name="T15" fmla="*/ 1 h 472"/>
                  <a:gd name="T16" fmla="*/ 1 w 611"/>
                  <a:gd name="T17" fmla="*/ 1 h 472"/>
                  <a:gd name="T18" fmla="*/ 1 w 611"/>
                  <a:gd name="T19" fmla="*/ 1 h 472"/>
                  <a:gd name="T20" fmla="*/ 1 w 611"/>
                  <a:gd name="T21" fmla="*/ 1 h 472"/>
                  <a:gd name="T22" fmla="*/ 1 w 611"/>
                  <a:gd name="T23" fmla="*/ 1 h 472"/>
                  <a:gd name="T24" fmla="*/ 1 w 611"/>
                  <a:gd name="T25" fmla="*/ 1 h 472"/>
                  <a:gd name="T26" fmla="*/ 1 w 611"/>
                  <a:gd name="T27" fmla="*/ 1 h 472"/>
                  <a:gd name="T28" fmla="*/ 1 w 611"/>
                  <a:gd name="T29" fmla="*/ 1 h 472"/>
                  <a:gd name="T30" fmla="*/ 1 w 611"/>
                  <a:gd name="T31" fmla="*/ 1 h 472"/>
                  <a:gd name="T32" fmla="*/ 1 w 611"/>
                  <a:gd name="T33" fmla="*/ 1 h 472"/>
                  <a:gd name="T34" fmla="*/ 1 w 611"/>
                  <a:gd name="T35" fmla="*/ 1 h 472"/>
                  <a:gd name="T36" fmla="*/ 1 w 611"/>
                  <a:gd name="T37" fmla="*/ 1 h 472"/>
                  <a:gd name="T38" fmla="*/ 1 w 611"/>
                  <a:gd name="T39" fmla="*/ 1 h 472"/>
                  <a:gd name="T40" fmla="*/ 1 w 611"/>
                  <a:gd name="T41" fmla="*/ 1 h 472"/>
                  <a:gd name="T42" fmla="*/ 1 w 611"/>
                  <a:gd name="T43" fmla="*/ 0 h 472"/>
                  <a:gd name="T44" fmla="*/ 1 w 611"/>
                  <a:gd name="T45" fmla="*/ 1 h 472"/>
                  <a:gd name="T46" fmla="*/ 1 w 611"/>
                  <a:gd name="T47" fmla="*/ 1 h 472"/>
                  <a:gd name="T48" fmla="*/ 1 w 611"/>
                  <a:gd name="T49" fmla="*/ 1 h 472"/>
                  <a:gd name="T50" fmla="*/ 1 w 611"/>
                  <a:gd name="T51" fmla="*/ 1 h 472"/>
                  <a:gd name="T52" fmla="*/ 1 w 611"/>
                  <a:gd name="T53" fmla="*/ 1 h 472"/>
                  <a:gd name="T54" fmla="*/ 1 w 611"/>
                  <a:gd name="T55" fmla="*/ 1 h 472"/>
                  <a:gd name="T56" fmla="*/ 1 w 611"/>
                  <a:gd name="T57" fmla="*/ 1 h 472"/>
                  <a:gd name="T58" fmla="*/ 1 w 611"/>
                  <a:gd name="T59" fmla="*/ 1 h 472"/>
                  <a:gd name="T60" fmla="*/ 1 w 611"/>
                  <a:gd name="T61" fmla="*/ 1 h 472"/>
                  <a:gd name="T62" fmla="*/ 0 w 611"/>
                  <a:gd name="T63" fmla="*/ 1 h 472"/>
                  <a:gd name="T64" fmla="*/ 1 w 611"/>
                  <a:gd name="T65" fmla="*/ 1 h 472"/>
                  <a:gd name="T66" fmla="*/ 1 w 611"/>
                  <a:gd name="T67" fmla="*/ 1 h 472"/>
                  <a:gd name="T68" fmla="*/ 1 w 611"/>
                  <a:gd name="T69" fmla="*/ 1 h 472"/>
                  <a:gd name="T70" fmla="*/ 1 w 611"/>
                  <a:gd name="T71" fmla="*/ 1 h 472"/>
                  <a:gd name="T72" fmla="*/ 1 w 611"/>
                  <a:gd name="T73" fmla="*/ 1 h 472"/>
                  <a:gd name="T74" fmla="*/ 1 w 611"/>
                  <a:gd name="T75" fmla="*/ 1 h 472"/>
                  <a:gd name="T76" fmla="*/ 1 w 611"/>
                  <a:gd name="T77" fmla="*/ 1 h 472"/>
                  <a:gd name="T78" fmla="*/ 1 w 611"/>
                  <a:gd name="T79" fmla="*/ 1 h 472"/>
                  <a:gd name="T80" fmla="*/ 1 w 611"/>
                  <a:gd name="T81" fmla="*/ 1 h 472"/>
                  <a:gd name="T82" fmla="*/ 1 w 611"/>
                  <a:gd name="T83" fmla="*/ 1 h 472"/>
                  <a:gd name="T84" fmla="*/ 1 w 611"/>
                  <a:gd name="T85" fmla="*/ 1 h 472"/>
                  <a:gd name="T86" fmla="*/ 1 w 611"/>
                  <a:gd name="T87" fmla="*/ 1 h 4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11"/>
                  <a:gd name="T133" fmla="*/ 0 h 472"/>
                  <a:gd name="T134" fmla="*/ 611 w 611"/>
                  <a:gd name="T135" fmla="*/ 472 h 47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11" h="472">
                    <a:moveTo>
                      <a:pt x="234" y="460"/>
                    </a:moveTo>
                    <a:lnTo>
                      <a:pt x="255" y="458"/>
                    </a:lnTo>
                    <a:lnTo>
                      <a:pt x="276" y="458"/>
                    </a:lnTo>
                    <a:lnTo>
                      <a:pt x="292" y="460"/>
                    </a:lnTo>
                    <a:lnTo>
                      <a:pt x="307" y="465"/>
                    </a:lnTo>
                    <a:lnTo>
                      <a:pt x="325" y="472"/>
                    </a:lnTo>
                    <a:lnTo>
                      <a:pt x="344" y="451"/>
                    </a:lnTo>
                    <a:lnTo>
                      <a:pt x="368" y="420"/>
                    </a:lnTo>
                    <a:lnTo>
                      <a:pt x="389" y="399"/>
                    </a:lnTo>
                    <a:lnTo>
                      <a:pt x="421" y="371"/>
                    </a:lnTo>
                    <a:lnTo>
                      <a:pt x="447" y="348"/>
                    </a:lnTo>
                    <a:lnTo>
                      <a:pt x="477" y="318"/>
                    </a:lnTo>
                    <a:lnTo>
                      <a:pt x="503" y="292"/>
                    </a:lnTo>
                    <a:lnTo>
                      <a:pt x="529" y="264"/>
                    </a:lnTo>
                    <a:lnTo>
                      <a:pt x="555" y="234"/>
                    </a:lnTo>
                    <a:lnTo>
                      <a:pt x="573" y="205"/>
                    </a:lnTo>
                    <a:lnTo>
                      <a:pt x="590" y="175"/>
                    </a:lnTo>
                    <a:lnTo>
                      <a:pt x="599" y="149"/>
                    </a:lnTo>
                    <a:lnTo>
                      <a:pt x="610" y="123"/>
                    </a:lnTo>
                    <a:lnTo>
                      <a:pt x="611" y="107"/>
                    </a:lnTo>
                    <a:lnTo>
                      <a:pt x="592" y="2"/>
                    </a:lnTo>
                    <a:lnTo>
                      <a:pt x="587" y="0"/>
                    </a:lnTo>
                    <a:lnTo>
                      <a:pt x="522" y="25"/>
                    </a:lnTo>
                    <a:lnTo>
                      <a:pt x="372" y="88"/>
                    </a:lnTo>
                    <a:lnTo>
                      <a:pt x="225" y="147"/>
                    </a:lnTo>
                    <a:lnTo>
                      <a:pt x="38" y="224"/>
                    </a:lnTo>
                    <a:lnTo>
                      <a:pt x="40" y="266"/>
                    </a:lnTo>
                    <a:lnTo>
                      <a:pt x="42" y="285"/>
                    </a:lnTo>
                    <a:lnTo>
                      <a:pt x="26" y="306"/>
                    </a:lnTo>
                    <a:lnTo>
                      <a:pt x="12" y="331"/>
                    </a:lnTo>
                    <a:lnTo>
                      <a:pt x="3" y="353"/>
                    </a:lnTo>
                    <a:lnTo>
                      <a:pt x="0" y="378"/>
                    </a:lnTo>
                    <a:lnTo>
                      <a:pt x="5" y="399"/>
                    </a:lnTo>
                    <a:lnTo>
                      <a:pt x="14" y="415"/>
                    </a:lnTo>
                    <a:lnTo>
                      <a:pt x="28" y="437"/>
                    </a:lnTo>
                    <a:lnTo>
                      <a:pt x="45" y="448"/>
                    </a:lnTo>
                    <a:lnTo>
                      <a:pt x="68" y="458"/>
                    </a:lnTo>
                    <a:lnTo>
                      <a:pt x="87" y="462"/>
                    </a:lnTo>
                    <a:lnTo>
                      <a:pt x="113" y="467"/>
                    </a:lnTo>
                    <a:lnTo>
                      <a:pt x="131" y="467"/>
                    </a:lnTo>
                    <a:lnTo>
                      <a:pt x="153" y="467"/>
                    </a:lnTo>
                    <a:lnTo>
                      <a:pt x="180" y="465"/>
                    </a:lnTo>
                    <a:lnTo>
                      <a:pt x="208" y="462"/>
                    </a:lnTo>
                    <a:lnTo>
                      <a:pt x="234" y="460"/>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sp>
            <p:nvSpPr>
              <p:cNvPr id="35868" name="Freeform 67">
                <a:extLst>
                  <a:ext uri="{FF2B5EF4-FFF2-40B4-BE49-F238E27FC236}">
                    <a16:creationId xmlns:a16="http://schemas.microsoft.com/office/drawing/2014/main" id="{F0E33B70-6144-85EF-00FB-EF6E10E86EC0}"/>
                  </a:ext>
                </a:extLst>
              </p:cNvPr>
              <p:cNvSpPr>
                <a:spLocks/>
              </p:cNvSpPr>
              <p:nvPr/>
            </p:nvSpPr>
            <p:spPr bwMode="auto">
              <a:xfrm>
                <a:off x="5389" y="3147"/>
                <a:ext cx="210" cy="116"/>
              </a:xfrm>
              <a:custGeom>
                <a:avLst/>
                <a:gdLst>
                  <a:gd name="T0" fmla="*/ 0 w 419"/>
                  <a:gd name="T1" fmla="*/ 1 h 231"/>
                  <a:gd name="T2" fmla="*/ 1 w 419"/>
                  <a:gd name="T3" fmla="*/ 0 h 231"/>
                  <a:gd name="T4" fmla="*/ 1 w 419"/>
                  <a:gd name="T5" fmla="*/ 1 h 231"/>
                  <a:gd name="T6" fmla="*/ 1 w 419"/>
                  <a:gd name="T7" fmla="*/ 1 h 231"/>
                  <a:gd name="T8" fmla="*/ 0 w 419"/>
                  <a:gd name="T9" fmla="*/ 1 h 231"/>
                  <a:gd name="T10" fmla="*/ 0 60000 65536"/>
                  <a:gd name="T11" fmla="*/ 0 60000 65536"/>
                  <a:gd name="T12" fmla="*/ 0 60000 65536"/>
                  <a:gd name="T13" fmla="*/ 0 60000 65536"/>
                  <a:gd name="T14" fmla="*/ 0 60000 65536"/>
                  <a:gd name="T15" fmla="*/ 0 w 419"/>
                  <a:gd name="T16" fmla="*/ 0 h 231"/>
                  <a:gd name="T17" fmla="*/ 419 w 419"/>
                  <a:gd name="T18" fmla="*/ 231 h 231"/>
                </a:gdLst>
                <a:ahLst/>
                <a:cxnLst>
                  <a:cxn ang="T10">
                    <a:pos x="T0" y="T1"/>
                  </a:cxn>
                  <a:cxn ang="T11">
                    <a:pos x="T2" y="T3"/>
                  </a:cxn>
                  <a:cxn ang="T12">
                    <a:pos x="T4" y="T5"/>
                  </a:cxn>
                  <a:cxn ang="T13">
                    <a:pos x="T6" y="T7"/>
                  </a:cxn>
                  <a:cxn ang="T14">
                    <a:pos x="T8" y="T9"/>
                  </a:cxn>
                </a:cxnLst>
                <a:rect l="T15" t="T16" r="T17" b="T18"/>
                <a:pathLst>
                  <a:path w="419" h="231">
                    <a:moveTo>
                      <a:pt x="0" y="196"/>
                    </a:moveTo>
                    <a:lnTo>
                      <a:pt x="419" y="0"/>
                    </a:lnTo>
                    <a:lnTo>
                      <a:pt x="419" y="30"/>
                    </a:lnTo>
                    <a:lnTo>
                      <a:pt x="3" y="231"/>
                    </a:lnTo>
                    <a:lnTo>
                      <a:pt x="0" y="196"/>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grpSp>
        <p:sp>
          <p:nvSpPr>
            <p:cNvPr id="35860" name="Freeform 68">
              <a:extLst>
                <a:ext uri="{FF2B5EF4-FFF2-40B4-BE49-F238E27FC236}">
                  <a16:creationId xmlns:a16="http://schemas.microsoft.com/office/drawing/2014/main" id="{1A9575F9-0815-F598-2867-139C2308CB55}"/>
                </a:ext>
              </a:extLst>
            </p:cNvPr>
            <p:cNvSpPr>
              <a:spLocks/>
            </p:cNvSpPr>
            <p:nvPr/>
          </p:nvSpPr>
          <p:spPr bwMode="auto">
            <a:xfrm>
              <a:off x="4658" y="3287"/>
              <a:ext cx="1678" cy="214"/>
            </a:xfrm>
            <a:custGeom>
              <a:avLst/>
              <a:gdLst>
                <a:gd name="T0" fmla="*/ 1 w 3355"/>
                <a:gd name="T1" fmla="*/ 1 h 428"/>
                <a:gd name="T2" fmla="*/ 1 w 3355"/>
                <a:gd name="T3" fmla="*/ 1 h 428"/>
                <a:gd name="T4" fmla="*/ 1 w 3355"/>
                <a:gd name="T5" fmla="*/ 1 h 428"/>
                <a:gd name="T6" fmla="*/ 1 w 3355"/>
                <a:gd name="T7" fmla="*/ 1 h 428"/>
                <a:gd name="T8" fmla="*/ 1 w 3355"/>
                <a:gd name="T9" fmla="*/ 1 h 428"/>
                <a:gd name="T10" fmla="*/ 1 w 3355"/>
                <a:gd name="T11" fmla="*/ 1 h 428"/>
                <a:gd name="T12" fmla="*/ 1 w 3355"/>
                <a:gd name="T13" fmla="*/ 1 h 428"/>
                <a:gd name="T14" fmla="*/ 1 w 3355"/>
                <a:gd name="T15" fmla="*/ 1 h 428"/>
                <a:gd name="T16" fmla="*/ 1 w 3355"/>
                <a:gd name="T17" fmla="*/ 1 h 428"/>
                <a:gd name="T18" fmla="*/ 1 w 3355"/>
                <a:gd name="T19" fmla="*/ 1 h 428"/>
                <a:gd name="T20" fmla="*/ 1 w 3355"/>
                <a:gd name="T21" fmla="*/ 1 h 428"/>
                <a:gd name="T22" fmla="*/ 1 w 3355"/>
                <a:gd name="T23" fmla="*/ 1 h 428"/>
                <a:gd name="T24" fmla="*/ 1 w 3355"/>
                <a:gd name="T25" fmla="*/ 1 h 428"/>
                <a:gd name="T26" fmla="*/ 1 w 3355"/>
                <a:gd name="T27" fmla="*/ 1 h 428"/>
                <a:gd name="T28" fmla="*/ 1 w 3355"/>
                <a:gd name="T29" fmla="*/ 1 h 428"/>
                <a:gd name="T30" fmla="*/ 1 w 3355"/>
                <a:gd name="T31" fmla="*/ 1 h 428"/>
                <a:gd name="T32" fmla="*/ 1 w 3355"/>
                <a:gd name="T33" fmla="*/ 1 h 428"/>
                <a:gd name="T34" fmla="*/ 1 w 3355"/>
                <a:gd name="T35" fmla="*/ 1 h 428"/>
                <a:gd name="T36" fmla="*/ 1 w 3355"/>
                <a:gd name="T37" fmla="*/ 1 h 428"/>
                <a:gd name="T38" fmla="*/ 1 w 3355"/>
                <a:gd name="T39" fmla="*/ 1 h 428"/>
                <a:gd name="T40" fmla="*/ 1 w 3355"/>
                <a:gd name="T41" fmla="*/ 1 h 428"/>
                <a:gd name="T42" fmla="*/ 1 w 3355"/>
                <a:gd name="T43" fmla="*/ 1 h 428"/>
                <a:gd name="T44" fmla="*/ 1 w 3355"/>
                <a:gd name="T45" fmla="*/ 1 h 428"/>
                <a:gd name="T46" fmla="*/ 1 w 3355"/>
                <a:gd name="T47" fmla="*/ 1 h 428"/>
                <a:gd name="T48" fmla="*/ 1 w 3355"/>
                <a:gd name="T49" fmla="*/ 1 h 428"/>
                <a:gd name="T50" fmla="*/ 1 w 3355"/>
                <a:gd name="T51" fmla="*/ 1 h 428"/>
                <a:gd name="T52" fmla="*/ 1 w 3355"/>
                <a:gd name="T53" fmla="*/ 1 h 428"/>
                <a:gd name="T54" fmla="*/ 1 w 3355"/>
                <a:gd name="T55" fmla="*/ 1 h 428"/>
                <a:gd name="T56" fmla="*/ 1 w 3355"/>
                <a:gd name="T57" fmla="*/ 1 h 428"/>
                <a:gd name="T58" fmla="*/ 1 w 3355"/>
                <a:gd name="T59" fmla="*/ 1 h 428"/>
                <a:gd name="T60" fmla="*/ 1 w 3355"/>
                <a:gd name="T61" fmla="*/ 1 h 428"/>
                <a:gd name="T62" fmla="*/ 1 w 3355"/>
                <a:gd name="T63" fmla="*/ 1 h 428"/>
                <a:gd name="T64" fmla="*/ 1 w 3355"/>
                <a:gd name="T65" fmla="*/ 1 h 428"/>
                <a:gd name="T66" fmla="*/ 1 w 3355"/>
                <a:gd name="T67" fmla="*/ 1 h 428"/>
                <a:gd name="T68" fmla="*/ 1 w 3355"/>
                <a:gd name="T69" fmla="*/ 1 h 428"/>
                <a:gd name="T70" fmla="*/ 1 w 3355"/>
                <a:gd name="T71" fmla="*/ 1 h 428"/>
                <a:gd name="T72" fmla="*/ 1 w 3355"/>
                <a:gd name="T73" fmla="*/ 1 h 428"/>
                <a:gd name="T74" fmla="*/ 1 w 3355"/>
                <a:gd name="T75" fmla="*/ 1 h 428"/>
                <a:gd name="T76" fmla="*/ 1 w 3355"/>
                <a:gd name="T77" fmla="*/ 1 h 428"/>
                <a:gd name="T78" fmla="*/ 1 w 3355"/>
                <a:gd name="T79" fmla="*/ 1 h 428"/>
                <a:gd name="T80" fmla="*/ 1 w 3355"/>
                <a:gd name="T81" fmla="*/ 1 h 428"/>
                <a:gd name="T82" fmla="*/ 1 w 3355"/>
                <a:gd name="T83" fmla="*/ 1 h 428"/>
                <a:gd name="T84" fmla="*/ 1 w 3355"/>
                <a:gd name="T85" fmla="*/ 1 h 428"/>
                <a:gd name="T86" fmla="*/ 1 w 3355"/>
                <a:gd name="T87" fmla="*/ 1 h 428"/>
                <a:gd name="T88" fmla="*/ 1 w 3355"/>
                <a:gd name="T89" fmla="*/ 1 h 428"/>
                <a:gd name="T90" fmla="*/ 1 w 3355"/>
                <a:gd name="T91" fmla="*/ 1 h 428"/>
                <a:gd name="T92" fmla="*/ 1 w 3355"/>
                <a:gd name="T93" fmla="*/ 1 h 428"/>
                <a:gd name="T94" fmla="*/ 1 w 3355"/>
                <a:gd name="T95" fmla="*/ 1 h 428"/>
                <a:gd name="T96" fmla="*/ 1 w 3355"/>
                <a:gd name="T97" fmla="*/ 1 h 428"/>
                <a:gd name="T98" fmla="*/ 1 w 3355"/>
                <a:gd name="T99" fmla="*/ 1 h 428"/>
                <a:gd name="T100" fmla="*/ 1 w 3355"/>
                <a:gd name="T101" fmla="*/ 1 h 428"/>
                <a:gd name="T102" fmla="*/ 1 w 3355"/>
                <a:gd name="T103" fmla="*/ 1 h 428"/>
                <a:gd name="T104" fmla="*/ 1 w 3355"/>
                <a:gd name="T105" fmla="*/ 1 h 428"/>
                <a:gd name="T106" fmla="*/ 1 w 3355"/>
                <a:gd name="T107" fmla="*/ 1 h 428"/>
                <a:gd name="T108" fmla="*/ 1 w 3355"/>
                <a:gd name="T109" fmla="*/ 0 h 4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355"/>
                <a:gd name="T166" fmla="*/ 0 h 428"/>
                <a:gd name="T167" fmla="*/ 3355 w 3355"/>
                <a:gd name="T168" fmla="*/ 428 h 42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355" h="428">
                  <a:moveTo>
                    <a:pt x="627" y="0"/>
                  </a:moveTo>
                  <a:lnTo>
                    <a:pt x="601" y="8"/>
                  </a:lnTo>
                  <a:lnTo>
                    <a:pt x="580" y="15"/>
                  </a:lnTo>
                  <a:lnTo>
                    <a:pt x="563" y="28"/>
                  </a:lnTo>
                  <a:lnTo>
                    <a:pt x="552" y="38"/>
                  </a:lnTo>
                  <a:lnTo>
                    <a:pt x="545" y="55"/>
                  </a:lnTo>
                  <a:lnTo>
                    <a:pt x="517" y="57"/>
                  </a:lnTo>
                  <a:lnTo>
                    <a:pt x="500" y="62"/>
                  </a:lnTo>
                  <a:lnTo>
                    <a:pt x="486" y="71"/>
                  </a:lnTo>
                  <a:lnTo>
                    <a:pt x="465" y="82"/>
                  </a:lnTo>
                  <a:lnTo>
                    <a:pt x="442" y="82"/>
                  </a:lnTo>
                  <a:lnTo>
                    <a:pt x="414" y="99"/>
                  </a:lnTo>
                  <a:lnTo>
                    <a:pt x="381" y="83"/>
                  </a:lnTo>
                  <a:lnTo>
                    <a:pt x="400" y="120"/>
                  </a:lnTo>
                  <a:lnTo>
                    <a:pt x="369" y="120"/>
                  </a:lnTo>
                  <a:lnTo>
                    <a:pt x="329" y="122"/>
                  </a:lnTo>
                  <a:lnTo>
                    <a:pt x="299" y="111"/>
                  </a:lnTo>
                  <a:lnTo>
                    <a:pt x="264" y="134"/>
                  </a:lnTo>
                  <a:lnTo>
                    <a:pt x="232" y="120"/>
                  </a:lnTo>
                  <a:lnTo>
                    <a:pt x="224" y="122"/>
                  </a:lnTo>
                  <a:lnTo>
                    <a:pt x="215" y="131"/>
                  </a:lnTo>
                  <a:lnTo>
                    <a:pt x="205" y="141"/>
                  </a:lnTo>
                  <a:lnTo>
                    <a:pt x="198" y="155"/>
                  </a:lnTo>
                  <a:lnTo>
                    <a:pt x="185" y="166"/>
                  </a:lnTo>
                  <a:lnTo>
                    <a:pt x="177" y="173"/>
                  </a:lnTo>
                  <a:lnTo>
                    <a:pt x="156" y="173"/>
                  </a:lnTo>
                  <a:lnTo>
                    <a:pt x="133" y="173"/>
                  </a:lnTo>
                  <a:lnTo>
                    <a:pt x="122" y="183"/>
                  </a:lnTo>
                  <a:lnTo>
                    <a:pt x="107" y="195"/>
                  </a:lnTo>
                  <a:lnTo>
                    <a:pt x="93" y="195"/>
                  </a:lnTo>
                  <a:lnTo>
                    <a:pt x="72" y="197"/>
                  </a:lnTo>
                  <a:lnTo>
                    <a:pt x="46" y="197"/>
                  </a:lnTo>
                  <a:lnTo>
                    <a:pt x="21" y="209"/>
                  </a:lnTo>
                  <a:lnTo>
                    <a:pt x="0" y="239"/>
                  </a:lnTo>
                  <a:lnTo>
                    <a:pt x="18" y="237"/>
                  </a:lnTo>
                  <a:lnTo>
                    <a:pt x="46" y="227"/>
                  </a:lnTo>
                  <a:lnTo>
                    <a:pt x="73" y="225"/>
                  </a:lnTo>
                  <a:lnTo>
                    <a:pt x="94" y="227"/>
                  </a:lnTo>
                  <a:lnTo>
                    <a:pt x="114" y="239"/>
                  </a:lnTo>
                  <a:lnTo>
                    <a:pt x="135" y="244"/>
                  </a:lnTo>
                  <a:lnTo>
                    <a:pt x="156" y="237"/>
                  </a:lnTo>
                  <a:lnTo>
                    <a:pt x="178" y="227"/>
                  </a:lnTo>
                  <a:lnTo>
                    <a:pt x="199" y="220"/>
                  </a:lnTo>
                  <a:lnTo>
                    <a:pt x="219" y="220"/>
                  </a:lnTo>
                  <a:lnTo>
                    <a:pt x="232" y="237"/>
                  </a:lnTo>
                  <a:lnTo>
                    <a:pt x="245" y="251"/>
                  </a:lnTo>
                  <a:lnTo>
                    <a:pt x="267" y="251"/>
                  </a:lnTo>
                  <a:lnTo>
                    <a:pt x="288" y="246"/>
                  </a:lnTo>
                  <a:lnTo>
                    <a:pt x="313" y="237"/>
                  </a:lnTo>
                  <a:lnTo>
                    <a:pt x="334" y="230"/>
                  </a:lnTo>
                  <a:lnTo>
                    <a:pt x="355" y="244"/>
                  </a:lnTo>
                  <a:lnTo>
                    <a:pt x="376" y="258"/>
                  </a:lnTo>
                  <a:lnTo>
                    <a:pt x="397" y="265"/>
                  </a:lnTo>
                  <a:lnTo>
                    <a:pt x="418" y="270"/>
                  </a:lnTo>
                  <a:lnTo>
                    <a:pt x="446" y="274"/>
                  </a:lnTo>
                  <a:lnTo>
                    <a:pt x="474" y="277"/>
                  </a:lnTo>
                  <a:lnTo>
                    <a:pt x="500" y="274"/>
                  </a:lnTo>
                  <a:lnTo>
                    <a:pt x="531" y="267"/>
                  </a:lnTo>
                  <a:lnTo>
                    <a:pt x="517" y="241"/>
                  </a:lnTo>
                  <a:lnTo>
                    <a:pt x="521" y="225"/>
                  </a:lnTo>
                  <a:lnTo>
                    <a:pt x="535" y="216"/>
                  </a:lnTo>
                  <a:lnTo>
                    <a:pt x="538" y="234"/>
                  </a:lnTo>
                  <a:lnTo>
                    <a:pt x="556" y="251"/>
                  </a:lnTo>
                  <a:lnTo>
                    <a:pt x="573" y="258"/>
                  </a:lnTo>
                  <a:lnTo>
                    <a:pt x="592" y="265"/>
                  </a:lnTo>
                  <a:lnTo>
                    <a:pt x="615" y="274"/>
                  </a:lnTo>
                  <a:lnTo>
                    <a:pt x="638" y="279"/>
                  </a:lnTo>
                  <a:lnTo>
                    <a:pt x="671" y="284"/>
                  </a:lnTo>
                  <a:lnTo>
                    <a:pt x="692" y="281"/>
                  </a:lnTo>
                  <a:lnTo>
                    <a:pt x="718" y="284"/>
                  </a:lnTo>
                  <a:lnTo>
                    <a:pt x="760" y="295"/>
                  </a:lnTo>
                  <a:lnTo>
                    <a:pt x="746" y="307"/>
                  </a:lnTo>
                  <a:lnTo>
                    <a:pt x="727" y="321"/>
                  </a:lnTo>
                  <a:lnTo>
                    <a:pt x="690" y="346"/>
                  </a:lnTo>
                  <a:lnTo>
                    <a:pt x="713" y="347"/>
                  </a:lnTo>
                  <a:lnTo>
                    <a:pt x="734" y="351"/>
                  </a:lnTo>
                  <a:lnTo>
                    <a:pt x="764" y="358"/>
                  </a:lnTo>
                  <a:lnTo>
                    <a:pt x="795" y="361"/>
                  </a:lnTo>
                  <a:lnTo>
                    <a:pt x="813" y="360"/>
                  </a:lnTo>
                  <a:lnTo>
                    <a:pt x="827" y="347"/>
                  </a:lnTo>
                  <a:lnTo>
                    <a:pt x="846" y="340"/>
                  </a:lnTo>
                  <a:lnTo>
                    <a:pt x="872" y="339"/>
                  </a:lnTo>
                  <a:lnTo>
                    <a:pt x="907" y="337"/>
                  </a:lnTo>
                  <a:lnTo>
                    <a:pt x="931" y="321"/>
                  </a:lnTo>
                  <a:lnTo>
                    <a:pt x="965" y="309"/>
                  </a:lnTo>
                  <a:lnTo>
                    <a:pt x="993" y="300"/>
                  </a:lnTo>
                  <a:lnTo>
                    <a:pt x="1012" y="302"/>
                  </a:lnTo>
                  <a:lnTo>
                    <a:pt x="1080" y="305"/>
                  </a:lnTo>
                  <a:lnTo>
                    <a:pt x="1132" y="312"/>
                  </a:lnTo>
                  <a:lnTo>
                    <a:pt x="1167" y="312"/>
                  </a:lnTo>
                  <a:lnTo>
                    <a:pt x="1195" y="316"/>
                  </a:lnTo>
                  <a:lnTo>
                    <a:pt x="1242" y="344"/>
                  </a:lnTo>
                  <a:lnTo>
                    <a:pt x="1265" y="344"/>
                  </a:lnTo>
                  <a:lnTo>
                    <a:pt x="1291" y="337"/>
                  </a:lnTo>
                  <a:lnTo>
                    <a:pt x="1319" y="326"/>
                  </a:lnTo>
                  <a:lnTo>
                    <a:pt x="1342" y="321"/>
                  </a:lnTo>
                  <a:lnTo>
                    <a:pt x="1422" y="312"/>
                  </a:lnTo>
                  <a:lnTo>
                    <a:pt x="1477" y="309"/>
                  </a:lnTo>
                  <a:lnTo>
                    <a:pt x="1512" y="305"/>
                  </a:lnTo>
                  <a:lnTo>
                    <a:pt x="1540" y="302"/>
                  </a:lnTo>
                  <a:lnTo>
                    <a:pt x="1567" y="298"/>
                  </a:lnTo>
                  <a:lnTo>
                    <a:pt x="1601" y="291"/>
                  </a:lnTo>
                  <a:lnTo>
                    <a:pt x="1623" y="284"/>
                  </a:lnTo>
                  <a:lnTo>
                    <a:pt x="1658" y="272"/>
                  </a:lnTo>
                  <a:lnTo>
                    <a:pt x="1678" y="286"/>
                  </a:lnTo>
                  <a:lnTo>
                    <a:pt x="1688" y="302"/>
                  </a:lnTo>
                  <a:lnTo>
                    <a:pt x="1676" y="319"/>
                  </a:lnTo>
                  <a:lnTo>
                    <a:pt x="1651" y="330"/>
                  </a:lnTo>
                  <a:lnTo>
                    <a:pt x="1681" y="330"/>
                  </a:lnTo>
                  <a:lnTo>
                    <a:pt x="1665" y="344"/>
                  </a:lnTo>
                  <a:lnTo>
                    <a:pt x="1643" y="358"/>
                  </a:lnTo>
                  <a:lnTo>
                    <a:pt x="1609" y="375"/>
                  </a:lnTo>
                  <a:lnTo>
                    <a:pt x="1580" y="388"/>
                  </a:lnTo>
                  <a:lnTo>
                    <a:pt x="1616" y="382"/>
                  </a:lnTo>
                  <a:lnTo>
                    <a:pt x="1650" y="375"/>
                  </a:lnTo>
                  <a:lnTo>
                    <a:pt x="1681" y="365"/>
                  </a:lnTo>
                  <a:lnTo>
                    <a:pt x="1702" y="354"/>
                  </a:lnTo>
                  <a:lnTo>
                    <a:pt x="1712" y="351"/>
                  </a:lnTo>
                  <a:lnTo>
                    <a:pt x="1730" y="347"/>
                  </a:lnTo>
                  <a:lnTo>
                    <a:pt x="1751" y="347"/>
                  </a:lnTo>
                  <a:lnTo>
                    <a:pt x="1777" y="351"/>
                  </a:lnTo>
                  <a:lnTo>
                    <a:pt x="1800" y="358"/>
                  </a:lnTo>
                  <a:lnTo>
                    <a:pt x="1821" y="360"/>
                  </a:lnTo>
                  <a:lnTo>
                    <a:pt x="1849" y="358"/>
                  </a:lnTo>
                  <a:lnTo>
                    <a:pt x="1828" y="382"/>
                  </a:lnTo>
                  <a:lnTo>
                    <a:pt x="1805" y="400"/>
                  </a:lnTo>
                  <a:lnTo>
                    <a:pt x="1779" y="412"/>
                  </a:lnTo>
                  <a:lnTo>
                    <a:pt x="1809" y="407"/>
                  </a:lnTo>
                  <a:lnTo>
                    <a:pt x="1837" y="402"/>
                  </a:lnTo>
                  <a:lnTo>
                    <a:pt x="1866" y="398"/>
                  </a:lnTo>
                  <a:lnTo>
                    <a:pt x="1891" y="389"/>
                  </a:lnTo>
                  <a:lnTo>
                    <a:pt x="1922" y="386"/>
                  </a:lnTo>
                  <a:lnTo>
                    <a:pt x="1959" y="381"/>
                  </a:lnTo>
                  <a:lnTo>
                    <a:pt x="1992" y="381"/>
                  </a:lnTo>
                  <a:lnTo>
                    <a:pt x="2018" y="372"/>
                  </a:lnTo>
                  <a:lnTo>
                    <a:pt x="2025" y="365"/>
                  </a:lnTo>
                  <a:lnTo>
                    <a:pt x="2034" y="358"/>
                  </a:lnTo>
                  <a:lnTo>
                    <a:pt x="2053" y="358"/>
                  </a:lnTo>
                  <a:lnTo>
                    <a:pt x="2086" y="367"/>
                  </a:lnTo>
                  <a:lnTo>
                    <a:pt x="2127" y="372"/>
                  </a:lnTo>
                  <a:lnTo>
                    <a:pt x="2165" y="381"/>
                  </a:lnTo>
                  <a:lnTo>
                    <a:pt x="2186" y="386"/>
                  </a:lnTo>
                  <a:lnTo>
                    <a:pt x="2223" y="386"/>
                  </a:lnTo>
                  <a:lnTo>
                    <a:pt x="2265" y="388"/>
                  </a:lnTo>
                  <a:lnTo>
                    <a:pt x="2296" y="395"/>
                  </a:lnTo>
                  <a:lnTo>
                    <a:pt x="2335" y="407"/>
                  </a:lnTo>
                  <a:lnTo>
                    <a:pt x="2368" y="414"/>
                  </a:lnTo>
                  <a:lnTo>
                    <a:pt x="2396" y="419"/>
                  </a:lnTo>
                  <a:lnTo>
                    <a:pt x="2424" y="414"/>
                  </a:lnTo>
                  <a:lnTo>
                    <a:pt x="2467" y="400"/>
                  </a:lnTo>
                  <a:lnTo>
                    <a:pt x="2504" y="407"/>
                  </a:lnTo>
                  <a:lnTo>
                    <a:pt x="2537" y="407"/>
                  </a:lnTo>
                  <a:lnTo>
                    <a:pt x="2572" y="407"/>
                  </a:lnTo>
                  <a:lnTo>
                    <a:pt x="2607" y="405"/>
                  </a:lnTo>
                  <a:lnTo>
                    <a:pt x="2654" y="393"/>
                  </a:lnTo>
                  <a:lnTo>
                    <a:pt x="2677" y="393"/>
                  </a:lnTo>
                  <a:lnTo>
                    <a:pt x="2703" y="389"/>
                  </a:lnTo>
                  <a:lnTo>
                    <a:pt x="2752" y="398"/>
                  </a:lnTo>
                  <a:lnTo>
                    <a:pt x="2777" y="402"/>
                  </a:lnTo>
                  <a:lnTo>
                    <a:pt x="2798" y="400"/>
                  </a:lnTo>
                  <a:lnTo>
                    <a:pt x="2826" y="395"/>
                  </a:lnTo>
                  <a:lnTo>
                    <a:pt x="2854" y="393"/>
                  </a:lnTo>
                  <a:lnTo>
                    <a:pt x="2874" y="393"/>
                  </a:lnTo>
                  <a:lnTo>
                    <a:pt x="2883" y="398"/>
                  </a:lnTo>
                  <a:lnTo>
                    <a:pt x="2883" y="414"/>
                  </a:lnTo>
                  <a:lnTo>
                    <a:pt x="2894" y="419"/>
                  </a:lnTo>
                  <a:lnTo>
                    <a:pt x="2911" y="419"/>
                  </a:lnTo>
                  <a:lnTo>
                    <a:pt x="2929" y="414"/>
                  </a:lnTo>
                  <a:lnTo>
                    <a:pt x="2944" y="400"/>
                  </a:lnTo>
                  <a:lnTo>
                    <a:pt x="2955" y="386"/>
                  </a:lnTo>
                  <a:lnTo>
                    <a:pt x="2965" y="379"/>
                  </a:lnTo>
                  <a:lnTo>
                    <a:pt x="2993" y="379"/>
                  </a:lnTo>
                  <a:lnTo>
                    <a:pt x="3014" y="379"/>
                  </a:lnTo>
                  <a:lnTo>
                    <a:pt x="3040" y="393"/>
                  </a:lnTo>
                  <a:lnTo>
                    <a:pt x="3061" y="402"/>
                  </a:lnTo>
                  <a:lnTo>
                    <a:pt x="3086" y="414"/>
                  </a:lnTo>
                  <a:lnTo>
                    <a:pt x="3102" y="416"/>
                  </a:lnTo>
                  <a:lnTo>
                    <a:pt x="3117" y="419"/>
                  </a:lnTo>
                  <a:lnTo>
                    <a:pt x="3135" y="419"/>
                  </a:lnTo>
                  <a:lnTo>
                    <a:pt x="3163" y="414"/>
                  </a:lnTo>
                  <a:lnTo>
                    <a:pt x="3257" y="428"/>
                  </a:lnTo>
                  <a:lnTo>
                    <a:pt x="3229" y="414"/>
                  </a:lnTo>
                  <a:lnTo>
                    <a:pt x="3212" y="407"/>
                  </a:lnTo>
                  <a:lnTo>
                    <a:pt x="3205" y="393"/>
                  </a:lnTo>
                  <a:lnTo>
                    <a:pt x="3212" y="382"/>
                  </a:lnTo>
                  <a:lnTo>
                    <a:pt x="3245" y="374"/>
                  </a:lnTo>
                  <a:lnTo>
                    <a:pt x="3268" y="367"/>
                  </a:lnTo>
                  <a:lnTo>
                    <a:pt x="3296" y="358"/>
                  </a:lnTo>
                  <a:lnTo>
                    <a:pt x="3318" y="344"/>
                  </a:lnTo>
                  <a:lnTo>
                    <a:pt x="3355" y="326"/>
                  </a:lnTo>
                  <a:lnTo>
                    <a:pt x="3301" y="326"/>
                  </a:lnTo>
                  <a:lnTo>
                    <a:pt x="3266" y="325"/>
                  </a:lnTo>
                  <a:lnTo>
                    <a:pt x="3233" y="319"/>
                  </a:lnTo>
                  <a:lnTo>
                    <a:pt x="3205" y="316"/>
                  </a:lnTo>
                  <a:lnTo>
                    <a:pt x="3186" y="316"/>
                  </a:lnTo>
                  <a:lnTo>
                    <a:pt x="3170" y="319"/>
                  </a:lnTo>
                  <a:lnTo>
                    <a:pt x="3154" y="321"/>
                  </a:lnTo>
                  <a:lnTo>
                    <a:pt x="3133" y="330"/>
                  </a:lnTo>
                  <a:lnTo>
                    <a:pt x="3114" y="337"/>
                  </a:lnTo>
                  <a:lnTo>
                    <a:pt x="3142" y="346"/>
                  </a:lnTo>
                  <a:lnTo>
                    <a:pt x="3163" y="358"/>
                  </a:lnTo>
                  <a:lnTo>
                    <a:pt x="3177" y="372"/>
                  </a:lnTo>
                  <a:lnTo>
                    <a:pt x="3182" y="386"/>
                  </a:lnTo>
                  <a:lnTo>
                    <a:pt x="3177" y="400"/>
                  </a:lnTo>
                  <a:lnTo>
                    <a:pt x="3156" y="395"/>
                  </a:lnTo>
                  <a:lnTo>
                    <a:pt x="3140" y="389"/>
                  </a:lnTo>
                  <a:lnTo>
                    <a:pt x="3128" y="379"/>
                  </a:lnTo>
                  <a:lnTo>
                    <a:pt x="3107" y="367"/>
                  </a:lnTo>
                  <a:lnTo>
                    <a:pt x="3081" y="361"/>
                  </a:lnTo>
                  <a:lnTo>
                    <a:pt x="3058" y="358"/>
                  </a:lnTo>
                  <a:lnTo>
                    <a:pt x="3027" y="361"/>
                  </a:lnTo>
                  <a:lnTo>
                    <a:pt x="3006" y="360"/>
                  </a:lnTo>
                  <a:lnTo>
                    <a:pt x="2986" y="358"/>
                  </a:lnTo>
                  <a:lnTo>
                    <a:pt x="2965" y="351"/>
                  </a:lnTo>
                  <a:lnTo>
                    <a:pt x="2943" y="340"/>
                  </a:lnTo>
                  <a:lnTo>
                    <a:pt x="2923" y="330"/>
                  </a:lnTo>
                  <a:lnTo>
                    <a:pt x="2904" y="321"/>
                  </a:lnTo>
                  <a:lnTo>
                    <a:pt x="2887" y="321"/>
                  </a:lnTo>
                  <a:lnTo>
                    <a:pt x="2869" y="330"/>
                  </a:lnTo>
                  <a:lnTo>
                    <a:pt x="2848" y="337"/>
                  </a:lnTo>
                  <a:lnTo>
                    <a:pt x="2827" y="337"/>
                  </a:lnTo>
                  <a:lnTo>
                    <a:pt x="2799" y="337"/>
                  </a:lnTo>
                  <a:lnTo>
                    <a:pt x="2777" y="332"/>
                  </a:lnTo>
                  <a:lnTo>
                    <a:pt x="2754" y="326"/>
                  </a:lnTo>
                  <a:lnTo>
                    <a:pt x="2733" y="325"/>
                  </a:lnTo>
                  <a:lnTo>
                    <a:pt x="2715" y="326"/>
                  </a:lnTo>
                  <a:lnTo>
                    <a:pt x="2689" y="330"/>
                  </a:lnTo>
                  <a:lnTo>
                    <a:pt x="2668" y="333"/>
                  </a:lnTo>
                  <a:lnTo>
                    <a:pt x="2642" y="330"/>
                  </a:lnTo>
                  <a:lnTo>
                    <a:pt x="2612" y="326"/>
                  </a:lnTo>
                  <a:lnTo>
                    <a:pt x="2579" y="325"/>
                  </a:lnTo>
                  <a:lnTo>
                    <a:pt x="2546" y="321"/>
                  </a:lnTo>
                  <a:lnTo>
                    <a:pt x="2523" y="314"/>
                  </a:lnTo>
                  <a:lnTo>
                    <a:pt x="2501" y="305"/>
                  </a:lnTo>
                  <a:lnTo>
                    <a:pt x="2481" y="295"/>
                  </a:lnTo>
                  <a:lnTo>
                    <a:pt x="2464" y="291"/>
                  </a:lnTo>
                  <a:lnTo>
                    <a:pt x="2450" y="291"/>
                  </a:lnTo>
                  <a:lnTo>
                    <a:pt x="2432" y="293"/>
                  </a:lnTo>
                  <a:lnTo>
                    <a:pt x="2389" y="300"/>
                  </a:lnTo>
                  <a:lnTo>
                    <a:pt x="2438" y="305"/>
                  </a:lnTo>
                  <a:lnTo>
                    <a:pt x="2425" y="321"/>
                  </a:lnTo>
                  <a:lnTo>
                    <a:pt x="2408" y="339"/>
                  </a:lnTo>
                  <a:lnTo>
                    <a:pt x="2390" y="340"/>
                  </a:lnTo>
                  <a:lnTo>
                    <a:pt x="2158" y="302"/>
                  </a:lnTo>
                  <a:lnTo>
                    <a:pt x="2144" y="295"/>
                  </a:lnTo>
                  <a:lnTo>
                    <a:pt x="2186" y="279"/>
                  </a:lnTo>
                  <a:lnTo>
                    <a:pt x="2156" y="272"/>
                  </a:lnTo>
                  <a:lnTo>
                    <a:pt x="2137" y="270"/>
                  </a:lnTo>
                  <a:lnTo>
                    <a:pt x="2123" y="258"/>
                  </a:lnTo>
                  <a:lnTo>
                    <a:pt x="2104" y="251"/>
                  </a:lnTo>
                  <a:lnTo>
                    <a:pt x="2081" y="256"/>
                  </a:lnTo>
                  <a:lnTo>
                    <a:pt x="2058" y="260"/>
                  </a:lnTo>
                  <a:lnTo>
                    <a:pt x="2038" y="270"/>
                  </a:lnTo>
                  <a:lnTo>
                    <a:pt x="2018" y="258"/>
                  </a:lnTo>
                  <a:lnTo>
                    <a:pt x="1997" y="239"/>
                  </a:lnTo>
                  <a:lnTo>
                    <a:pt x="1976" y="225"/>
                  </a:lnTo>
                  <a:lnTo>
                    <a:pt x="1955" y="216"/>
                  </a:lnTo>
                  <a:lnTo>
                    <a:pt x="1933" y="209"/>
                  </a:lnTo>
                  <a:lnTo>
                    <a:pt x="1910" y="206"/>
                  </a:lnTo>
                  <a:lnTo>
                    <a:pt x="1873" y="209"/>
                  </a:lnTo>
                  <a:lnTo>
                    <a:pt x="1844" y="213"/>
                  </a:lnTo>
                  <a:lnTo>
                    <a:pt x="1814" y="218"/>
                  </a:lnTo>
                  <a:lnTo>
                    <a:pt x="1779" y="223"/>
                  </a:lnTo>
                  <a:lnTo>
                    <a:pt x="1744" y="230"/>
                  </a:lnTo>
                  <a:lnTo>
                    <a:pt x="1716" y="234"/>
                  </a:lnTo>
                  <a:lnTo>
                    <a:pt x="1692" y="246"/>
                  </a:lnTo>
                  <a:lnTo>
                    <a:pt x="1665" y="253"/>
                  </a:lnTo>
                  <a:lnTo>
                    <a:pt x="1641" y="253"/>
                  </a:lnTo>
                  <a:lnTo>
                    <a:pt x="1615" y="260"/>
                  </a:lnTo>
                  <a:lnTo>
                    <a:pt x="1588" y="267"/>
                  </a:lnTo>
                  <a:lnTo>
                    <a:pt x="1560" y="274"/>
                  </a:lnTo>
                  <a:lnTo>
                    <a:pt x="1533" y="274"/>
                  </a:lnTo>
                  <a:lnTo>
                    <a:pt x="1505" y="274"/>
                  </a:lnTo>
                  <a:lnTo>
                    <a:pt x="1484" y="272"/>
                  </a:lnTo>
                  <a:lnTo>
                    <a:pt x="1464" y="279"/>
                  </a:lnTo>
                  <a:lnTo>
                    <a:pt x="1438" y="288"/>
                  </a:lnTo>
                  <a:lnTo>
                    <a:pt x="1410" y="288"/>
                  </a:lnTo>
                  <a:lnTo>
                    <a:pt x="1377" y="288"/>
                  </a:lnTo>
                  <a:lnTo>
                    <a:pt x="1349" y="288"/>
                  </a:lnTo>
                  <a:lnTo>
                    <a:pt x="1314" y="288"/>
                  </a:lnTo>
                  <a:lnTo>
                    <a:pt x="1249" y="300"/>
                  </a:lnTo>
                  <a:lnTo>
                    <a:pt x="1235" y="293"/>
                  </a:lnTo>
                  <a:lnTo>
                    <a:pt x="1221" y="281"/>
                  </a:lnTo>
                  <a:lnTo>
                    <a:pt x="1202" y="274"/>
                  </a:lnTo>
                  <a:lnTo>
                    <a:pt x="1185" y="272"/>
                  </a:lnTo>
                  <a:lnTo>
                    <a:pt x="1160" y="274"/>
                  </a:lnTo>
                  <a:lnTo>
                    <a:pt x="1132" y="281"/>
                  </a:lnTo>
                  <a:lnTo>
                    <a:pt x="1087" y="286"/>
                  </a:lnTo>
                  <a:lnTo>
                    <a:pt x="1068" y="277"/>
                  </a:lnTo>
                  <a:lnTo>
                    <a:pt x="1054" y="267"/>
                  </a:lnTo>
                  <a:lnTo>
                    <a:pt x="1038" y="263"/>
                  </a:lnTo>
                  <a:lnTo>
                    <a:pt x="1017" y="260"/>
                  </a:lnTo>
                  <a:lnTo>
                    <a:pt x="1000" y="253"/>
                  </a:lnTo>
                  <a:lnTo>
                    <a:pt x="993" y="239"/>
                  </a:lnTo>
                  <a:lnTo>
                    <a:pt x="979" y="218"/>
                  </a:lnTo>
                  <a:lnTo>
                    <a:pt x="963" y="211"/>
                  </a:lnTo>
                  <a:lnTo>
                    <a:pt x="942" y="206"/>
                  </a:lnTo>
                  <a:lnTo>
                    <a:pt x="923" y="206"/>
                  </a:lnTo>
                  <a:lnTo>
                    <a:pt x="914" y="216"/>
                  </a:lnTo>
                  <a:lnTo>
                    <a:pt x="902" y="239"/>
                  </a:lnTo>
                  <a:lnTo>
                    <a:pt x="888" y="234"/>
                  </a:lnTo>
                  <a:lnTo>
                    <a:pt x="872" y="232"/>
                  </a:lnTo>
                  <a:lnTo>
                    <a:pt x="853" y="234"/>
                  </a:lnTo>
                  <a:lnTo>
                    <a:pt x="835" y="244"/>
                  </a:lnTo>
                  <a:lnTo>
                    <a:pt x="813" y="251"/>
                  </a:lnTo>
                  <a:lnTo>
                    <a:pt x="785" y="251"/>
                  </a:lnTo>
                  <a:lnTo>
                    <a:pt x="806" y="230"/>
                  </a:lnTo>
                  <a:lnTo>
                    <a:pt x="814" y="216"/>
                  </a:lnTo>
                  <a:lnTo>
                    <a:pt x="795" y="220"/>
                  </a:lnTo>
                  <a:lnTo>
                    <a:pt x="758" y="230"/>
                  </a:lnTo>
                  <a:lnTo>
                    <a:pt x="727" y="227"/>
                  </a:lnTo>
                  <a:lnTo>
                    <a:pt x="725" y="216"/>
                  </a:lnTo>
                  <a:lnTo>
                    <a:pt x="720" y="204"/>
                  </a:lnTo>
                  <a:lnTo>
                    <a:pt x="713" y="195"/>
                  </a:lnTo>
                  <a:lnTo>
                    <a:pt x="696" y="188"/>
                  </a:lnTo>
                  <a:lnTo>
                    <a:pt x="676" y="188"/>
                  </a:lnTo>
                  <a:lnTo>
                    <a:pt x="652" y="190"/>
                  </a:lnTo>
                  <a:lnTo>
                    <a:pt x="629" y="195"/>
                  </a:lnTo>
                  <a:lnTo>
                    <a:pt x="606" y="188"/>
                  </a:lnTo>
                  <a:lnTo>
                    <a:pt x="580" y="176"/>
                  </a:lnTo>
                  <a:lnTo>
                    <a:pt x="563" y="162"/>
                  </a:lnTo>
                  <a:lnTo>
                    <a:pt x="582" y="134"/>
                  </a:lnTo>
                  <a:lnTo>
                    <a:pt x="601" y="124"/>
                  </a:lnTo>
                  <a:lnTo>
                    <a:pt x="622" y="111"/>
                  </a:lnTo>
                  <a:lnTo>
                    <a:pt x="636" y="104"/>
                  </a:lnTo>
                  <a:lnTo>
                    <a:pt x="648" y="90"/>
                  </a:lnTo>
                  <a:lnTo>
                    <a:pt x="655" y="76"/>
                  </a:lnTo>
                  <a:lnTo>
                    <a:pt x="659" y="62"/>
                  </a:lnTo>
                  <a:lnTo>
                    <a:pt x="664" y="47"/>
                  </a:lnTo>
                  <a:lnTo>
                    <a:pt x="627" y="0"/>
                  </a:lnTo>
                  <a:close/>
                </a:path>
              </a:pathLst>
            </a:custGeom>
            <a:solidFill>
              <a:srgbClr val="0000C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sp>
          <p:nvSpPr>
            <p:cNvPr id="35861" name="Freeform 69">
              <a:extLst>
                <a:ext uri="{FF2B5EF4-FFF2-40B4-BE49-F238E27FC236}">
                  <a16:creationId xmlns:a16="http://schemas.microsoft.com/office/drawing/2014/main" id="{36DB93B9-5289-0ECF-9E40-3D40DE4251D8}"/>
                </a:ext>
              </a:extLst>
            </p:cNvPr>
            <p:cNvSpPr>
              <a:spLocks/>
            </p:cNvSpPr>
            <p:nvPr/>
          </p:nvSpPr>
          <p:spPr bwMode="auto">
            <a:xfrm>
              <a:off x="4637" y="910"/>
              <a:ext cx="357" cy="115"/>
            </a:xfrm>
            <a:custGeom>
              <a:avLst/>
              <a:gdLst>
                <a:gd name="T0" fmla="*/ 0 w 715"/>
                <a:gd name="T1" fmla="*/ 1 h 228"/>
                <a:gd name="T2" fmla="*/ 0 w 715"/>
                <a:gd name="T3" fmla="*/ 1 h 228"/>
                <a:gd name="T4" fmla="*/ 0 w 715"/>
                <a:gd name="T5" fmla="*/ 1 h 228"/>
                <a:gd name="T6" fmla="*/ 0 w 715"/>
                <a:gd name="T7" fmla="*/ 1 h 228"/>
                <a:gd name="T8" fmla="*/ 0 w 715"/>
                <a:gd name="T9" fmla="*/ 1 h 228"/>
                <a:gd name="T10" fmla="*/ 0 w 715"/>
                <a:gd name="T11" fmla="*/ 1 h 228"/>
                <a:gd name="T12" fmla="*/ 0 w 715"/>
                <a:gd name="T13" fmla="*/ 1 h 228"/>
                <a:gd name="T14" fmla="*/ 0 w 715"/>
                <a:gd name="T15" fmla="*/ 1 h 228"/>
                <a:gd name="T16" fmla="*/ 0 w 715"/>
                <a:gd name="T17" fmla="*/ 1 h 228"/>
                <a:gd name="T18" fmla="*/ 0 w 715"/>
                <a:gd name="T19" fmla="*/ 1 h 228"/>
                <a:gd name="T20" fmla="*/ 0 w 715"/>
                <a:gd name="T21" fmla="*/ 1 h 228"/>
                <a:gd name="T22" fmla="*/ 0 w 715"/>
                <a:gd name="T23" fmla="*/ 1 h 228"/>
                <a:gd name="T24" fmla="*/ 0 w 715"/>
                <a:gd name="T25" fmla="*/ 1 h 228"/>
                <a:gd name="T26" fmla="*/ 0 w 715"/>
                <a:gd name="T27" fmla="*/ 1 h 228"/>
                <a:gd name="T28" fmla="*/ 0 w 715"/>
                <a:gd name="T29" fmla="*/ 1 h 228"/>
                <a:gd name="T30" fmla="*/ 0 w 715"/>
                <a:gd name="T31" fmla="*/ 1 h 228"/>
                <a:gd name="T32" fmla="*/ 0 w 715"/>
                <a:gd name="T33" fmla="*/ 1 h 228"/>
                <a:gd name="T34" fmla="*/ 0 w 715"/>
                <a:gd name="T35" fmla="*/ 1 h 228"/>
                <a:gd name="T36" fmla="*/ 0 w 715"/>
                <a:gd name="T37" fmla="*/ 1 h 228"/>
                <a:gd name="T38" fmla="*/ 0 w 715"/>
                <a:gd name="T39" fmla="*/ 1 h 228"/>
                <a:gd name="T40" fmla="*/ 0 w 715"/>
                <a:gd name="T41" fmla="*/ 1 h 228"/>
                <a:gd name="T42" fmla="*/ 0 w 715"/>
                <a:gd name="T43" fmla="*/ 1 h 228"/>
                <a:gd name="T44" fmla="*/ 0 w 715"/>
                <a:gd name="T45" fmla="*/ 1 h 228"/>
                <a:gd name="T46" fmla="*/ 0 w 715"/>
                <a:gd name="T47" fmla="*/ 1 h 228"/>
                <a:gd name="T48" fmla="*/ 0 w 715"/>
                <a:gd name="T49" fmla="*/ 0 h 228"/>
                <a:gd name="T50" fmla="*/ 0 w 715"/>
                <a:gd name="T51" fmla="*/ 0 h 228"/>
                <a:gd name="T52" fmla="*/ 0 w 715"/>
                <a:gd name="T53" fmla="*/ 1 h 228"/>
                <a:gd name="T54" fmla="*/ 0 w 715"/>
                <a:gd name="T55" fmla="*/ 1 h 22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715"/>
                <a:gd name="T85" fmla="*/ 0 h 228"/>
                <a:gd name="T86" fmla="*/ 715 w 715"/>
                <a:gd name="T87" fmla="*/ 228 h 22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715" h="228">
                  <a:moveTo>
                    <a:pt x="0" y="96"/>
                  </a:moveTo>
                  <a:lnTo>
                    <a:pt x="39" y="228"/>
                  </a:lnTo>
                  <a:lnTo>
                    <a:pt x="100" y="187"/>
                  </a:lnTo>
                  <a:lnTo>
                    <a:pt x="135" y="171"/>
                  </a:lnTo>
                  <a:lnTo>
                    <a:pt x="170" y="150"/>
                  </a:lnTo>
                  <a:lnTo>
                    <a:pt x="189" y="138"/>
                  </a:lnTo>
                  <a:lnTo>
                    <a:pt x="219" y="136"/>
                  </a:lnTo>
                  <a:lnTo>
                    <a:pt x="238" y="145"/>
                  </a:lnTo>
                  <a:lnTo>
                    <a:pt x="247" y="166"/>
                  </a:lnTo>
                  <a:lnTo>
                    <a:pt x="266" y="187"/>
                  </a:lnTo>
                  <a:lnTo>
                    <a:pt x="301" y="194"/>
                  </a:lnTo>
                  <a:lnTo>
                    <a:pt x="358" y="190"/>
                  </a:lnTo>
                  <a:lnTo>
                    <a:pt x="449" y="164"/>
                  </a:lnTo>
                  <a:lnTo>
                    <a:pt x="577" y="129"/>
                  </a:lnTo>
                  <a:lnTo>
                    <a:pt x="715" y="115"/>
                  </a:lnTo>
                  <a:lnTo>
                    <a:pt x="584" y="96"/>
                  </a:lnTo>
                  <a:lnTo>
                    <a:pt x="538" y="96"/>
                  </a:lnTo>
                  <a:lnTo>
                    <a:pt x="463" y="108"/>
                  </a:lnTo>
                  <a:lnTo>
                    <a:pt x="416" y="108"/>
                  </a:lnTo>
                  <a:lnTo>
                    <a:pt x="360" y="108"/>
                  </a:lnTo>
                  <a:lnTo>
                    <a:pt x="325" y="94"/>
                  </a:lnTo>
                  <a:lnTo>
                    <a:pt x="304" y="68"/>
                  </a:lnTo>
                  <a:lnTo>
                    <a:pt x="283" y="40"/>
                  </a:lnTo>
                  <a:lnTo>
                    <a:pt x="266" y="17"/>
                  </a:lnTo>
                  <a:lnTo>
                    <a:pt x="226" y="0"/>
                  </a:lnTo>
                  <a:lnTo>
                    <a:pt x="191" y="0"/>
                  </a:lnTo>
                  <a:lnTo>
                    <a:pt x="107" y="34"/>
                  </a:lnTo>
                  <a:lnTo>
                    <a:pt x="0" y="96"/>
                  </a:lnTo>
                  <a:close/>
                </a:path>
              </a:pathLst>
            </a:cu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sp>
          <p:nvSpPr>
            <p:cNvPr id="35862" name="AutoShape 70">
              <a:extLst>
                <a:ext uri="{FF2B5EF4-FFF2-40B4-BE49-F238E27FC236}">
                  <a16:creationId xmlns:a16="http://schemas.microsoft.com/office/drawing/2014/main" id="{AAAE4242-7FBE-E831-675A-E9644ACA0B6B}"/>
                </a:ext>
              </a:extLst>
            </p:cNvPr>
            <p:cNvSpPr>
              <a:spLocks noChangeArrowheads="1"/>
            </p:cNvSpPr>
            <p:nvPr/>
          </p:nvSpPr>
          <p:spPr bwMode="auto">
            <a:xfrm>
              <a:off x="5179" y="3360"/>
              <a:ext cx="384" cy="38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tx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sp>
          <p:nvSpPr>
            <p:cNvPr id="35863" name="Text Box 71">
              <a:extLst>
                <a:ext uri="{FF2B5EF4-FFF2-40B4-BE49-F238E27FC236}">
                  <a16:creationId xmlns:a16="http://schemas.microsoft.com/office/drawing/2014/main" id="{F934DC56-C8FD-4F25-FFB3-121626792A20}"/>
                </a:ext>
              </a:extLst>
            </p:cNvPr>
            <p:cNvSpPr txBox="1">
              <a:spLocks noChangeArrowheads="1"/>
            </p:cNvSpPr>
            <p:nvPr/>
          </p:nvSpPr>
          <p:spPr bwMode="auto">
            <a:xfrm>
              <a:off x="4886" y="3842"/>
              <a:ext cx="873"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nSpc>
                  <a:spcPct val="90000"/>
                </a:lnSpc>
              </a:pPr>
              <a:r>
                <a:rPr lang="en-GB" altLang="en-FR" sz="1477" i="1"/>
                <a:t>Introversion</a:t>
              </a:r>
            </a:p>
          </p:txBody>
        </p:sp>
        <p:sp>
          <p:nvSpPr>
            <p:cNvPr id="35864" name="Text Box 72">
              <a:extLst>
                <a:ext uri="{FF2B5EF4-FFF2-40B4-BE49-F238E27FC236}">
                  <a16:creationId xmlns:a16="http://schemas.microsoft.com/office/drawing/2014/main" id="{842CCCAB-28C4-9FAC-3018-BEE970D1CC22}"/>
                </a:ext>
              </a:extLst>
            </p:cNvPr>
            <p:cNvSpPr txBox="1">
              <a:spLocks noChangeArrowheads="1"/>
            </p:cNvSpPr>
            <p:nvPr/>
          </p:nvSpPr>
          <p:spPr bwMode="auto">
            <a:xfrm>
              <a:off x="5136" y="1627"/>
              <a:ext cx="91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nSpc>
                  <a:spcPct val="90000"/>
                </a:lnSpc>
              </a:pPr>
              <a:r>
                <a:rPr lang="en-GB" altLang="en-FR" sz="1477" i="1"/>
                <a:t>Extraversion</a:t>
              </a:r>
            </a:p>
          </p:txBody>
        </p:sp>
      </p:grpSp>
      <p:sp>
        <p:nvSpPr>
          <p:cNvPr id="2" name="Title 2">
            <a:extLst>
              <a:ext uri="{FF2B5EF4-FFF2-40B4-BE49-F238E27FC236}">
                <a16:creationId xmlns:a16="http://schemas.microsoft.com/office/drawing/2014/main" id="{CA69CC62-2ACE-6EFD-0BBA-C071266474D3}"/>
              </a:ext>
            </a:extLst>
          </p:cNvPr>
          <p:cNvSpPr txBox="1">
            <a:spLocks/>
          </p:cNvSpPr>
          <p:nvPr/>
        </p:nvSpPr>
        <p:spPr>
          <a:xfrm>
            <a:off x="496819" y="28168"/>
            <a:ext cx="8229600" cy="70452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S PGothic" panose="020B0600070205080204" pitchFamily="34" charset="-128"/>
                <a:cs typeface="+mj-cs"/>
              </a:defRPr>
            </a:lvl1pPr>
            <a:lvl2pPr algn="ctr" rtl="0" eaLnBrk="0" fontAlgn="base" hangingPunct="0">
              <a:spcBef>
                <a:spcPct val="0"/>
              </a:spcBef>
              <a:spcAft>
                <a:spcPct val="0"/>
              </a:spcAft>
              <a:defRPr sz="4400">
                <a:solidFill>
                  <a:schemeClr val="tx2"/>
                </a:solidFill>
                <a:latin typeface="Arial" charset="0"/>
                <a:ea typeface="MS PGothic" panose="020B0600070205080204" pitchFamily="34" charset="-128"/>
              </a:defRPr>
            </a:lvl2pPr>
            <a:lvl3pPr algn="ctr" rtl="0" eaLnBrk="0" fontAlgn="base" hangingPunct="0">
              <a:spcBef>
                <a:spcPct val="0"/>
              </a:spcBef>
              <a:spcAft>
                <a:spcPct val="0"/>
              </a:spcAft>
              <a:defRPr sz="4400">
                <a:solidFill>
                  <a:schemeClr val="tx2"/>
                </a:solidFill>
                <a:latin typeface="Arial" charset="0"/>
                <a:ea typeface="MS PGothic" panose="020B0600070205080204" pitchFamily="34" charset="-128"/>
              </a:defRPr>
            </a:lvl3pPr>
            <a:lvl4pPr algn="ctr" rtl="0" eaLnBrk="0" fontAlgn="base" hangingPunct="0">
              <a:spcBef>
                <a:spcPct val="0"/>
              </a:spcBef>
              <a:spcAft>
                <a:spcPct val="0"/>
              </a:spcAft>
              <a:defRPr sz="4400">
                <a:solidFill>
                  <a:schemeClr val="tx2"/>
                </a:solidFill>
                <a:latin typeface="Arial" charset="0"/>
                <a:ea typeface="MS PGothic" panose="020B0600070205080204" pitchFamily="34" charset="-128"/>
              </a:defRPr>
            </a:lvl4pPr>
            <a:lvl5pPr algn="ctr" rtl="0" eaLnBrk="0" fontAlgn="base" hangingPunct="0">
              <a:spcBef>
                <a:spcPct val="0"/>
              </a:spcBef>
              <a:spcAft>
                <a:spcPct val="0"/>
              </a:spcAft>
              <a:defRPr sz="4400">
                <a:solidFill>
                  <a:schemeClr val="tx2"/>
                </a:solidFill>
                <a:latin typeface="Arial" charset="0"/>
                <a:ea typeface="MS PGothic" panose="020B0600070205080204" pitchFamily="34"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altLang="en-FR" b="1" kern="0" dirty="0">
                <a:solidFill>
                  <a:srgbClr val="0070C0"/>
                </a:solidFill>
                <a:effectLst>
                  <a:outerShdw blurRad="38100" dist="38100" dir="2700000" algn="tl">
                    <a:srgbClr val="000000">
                      <a:alpha val="43137"/>
                    </a:srgbClr>
                  </a:outerShdw>
                </a:effectLst>
                <a:latin typeface="Century Gothic" panose="020B0502020202020204" pitchFamily="34" charset="0"/>
                <a:ea typeface="+mj-ea"/>
              </a:rPr>
              <a:t>Type Dynamics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C453713E-0C5D-53D1-CB3A-F22A814A4716}"/>
              </a:ext>
            </a:extLst>
          </p:cNvPr>
          <p:cNvSpPr>
            <a:spLocks noChangeArrowheads="1"/>
          </p:cNvSpPr>
          <p:nvPr/>
        </p:nvSpPr>
        <p:spPr bwMode="auto">
          <a:xfrm>
            <a:off x="312555" y="383640"/>
            <a:ext cx="4932485" cy="580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GB" altLang="en-FR" sz="4400" kern="0" dirty="0">
                <a:solidFill>
                  <a:srgbClr val="0070C0"/>
                </a:solidFill>
                <a:effectLst>
                  <a:outerShdw blurRad="38100" dist="38100" dir="2700000" algn="tl">
                    <a:srgbClr val="000000">
                      <a:alpha val="43137"/>
                    </a:srgbClr>
                  </a:outerShdw>
                </a:effectLst>
                <a:latin typeface="Century Gothic" panose="020B0502020202020204" pitchFamily="34" charset="0"/>
                <a:ea typeface="+mj-ea"/>
                <a:cs typeface="+mj-cs"/>
              </a:rPr>
              <a:t>Awareness of Mental Functions</a:t>
            </a:r>
          </a:p>
        </p:txBody>
      </p:sp>
      <p:sp>
        <p:nvSpPr>
          <p:cNvPr id="36867" name="Oval 3">
            <a:extLst>
              <a:ext uri="{FF2B5EF4-FFF2-40B4-BE49-F238E27FC236}">
                <a16:creationId xmlns:a16="http://schemas.microsoft.com/office/drawing/2014/main" id="{D052CEDB-1FEB-CE4B-6E1E-E2526A4C3F91}"/>
              </a:ext>
            </a:extLst>
          </p:cNvPr>
          <p:cNvSpPr>
            <a:spLocks noChangeArrowheads="1"/>
          </p:cNvSpPr>
          <p:nvPr/>
        </p:nvSpPr>
        <p:spPr bwMode="auto">
          <a:xfrm>
            <a:off x="684335" y="2231782"/>
            <a:ext cx="1081454" cy="2060331"/>
          </a:xfrm>
          <a:prstGeom prst="ellipse">
            <a:avLst/>
          </a:prstGeom>
          <a:solidFill>
            <a:srgbClr val="006600"/>
          </a:solidFill>
          <a:ln w="9525">
            <a:solidFill>
              <a:schemeClr val="tx1"/>
            </a:solidFill>
            <a:round/>
            <a:headEnd/>
            <a:tailEnd/>
          </a:ln>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fi-FI" altLang="en-FR" sz="2215">
                <a:solidFill>
                  <a:schemeClr val="bg1"/>
                </a:solidFill>
              </a:rPr>
              <a:t>D</a:t>
            </a:r>
          </a:p>
          <a:p>
            <a:r>
              <a:rPr lang="fi-FI" altLang="en-FR" sz="1292">
                <a:solidFill>
                  <a:schemeClr val="bg1"/>
                </a:solidFill>
              </a:rPr>
              <a:t>dominant</a:t>
            </a:r>
          </a:p>
        </p:txBody>
      </p:sp>
      <p:sp>
        <p:nvSpPr>
          <p:cNvPr id="36868" name="Oval 4">
            <a:extLst>
              <a:ext uri="{FF2B5EF4-FFF2-40B4-BE49-F238E27FC236}">
                <a16:creationId xmlns:a16="http://schemas.microsoft.com/office/drawing/2014/main" id="{2B2C434A-6178-9243-41D8-E3F1CEEEE7C3}"/>
              </a:ext>
            </a:extLst>
          </p:cNvPr>
          <p:cNvSpPr>
            <a:spLocks noChangeArrowheads="1"/>
          </p:cNvSpPr>
          <p:nvPr/>
        </p:nvSpPr>
        <p:spPr bwMode="auto">
          <a:xfrm>
            <a:off x="1834662" y="2697774"/>
            <a:ext cx="1081454" cy="2060331"/>
          </a:xfrm>
          <a:prstGeom prst="ellipse">
            <a:avLst/>
          </a:prstGeom>
          <a:solidFill>
            <a:srgbClr val="009900"/>
          </a:solidFill>
          <a:ln w="9525">
            <a:solidFill>
              <a:schemeClr val="tx1"/>
            </a:solidFill>
            <a:round/>
            <a:headEnd/>
            <a:tailEnd/>
          </a:ln>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fi-FI" altLang="en-FR" sz="2215">
                <a:solidFill>
                  <a:schemeClr val="bg1"/>
                </a:solidFill>
              </a:rPr>
              <a:t>A</a:t>
            </a:r>
          </a:p>
          <a:p>
            <a:r>
              <a:rPr lang="fi-FI" altLang="en-FR" sz="1292">
                <a:solidFill>
                  <a:schemeClr val="bg1"/>
                </a:solidFill>
              </a:rPr>
              <a:t>auxiliary</a:t>
            </a:r>
          </a:p>
        </p:txBody>
      </p:sp>
      <p:sp>
        <p:nvSpPr>
          <p:cNvPr id="36869" name="Oval 5">
            <a:extLst>
              <a:ext uri="{FF2B5EF4-FFF2-40B4-BE49-F238E27FC236}">
                <a16:creationId xmlns:a16="http://schemas.microsoft.com/office/drawing/2014/main" id="{52D31972-3CE6-6324-CC5E-B6AEDE206921}"/>
              </a:ext>
            </a:extLst>
          </p:cNvPr>
          <p:cNvSpPr>
            <a:spLocks noChangeArrowheads="1"/>
          </p:cNvSpPr>
          <p:nvPr/>
        </p:nvSpPr>
        <p:spPr bwMode="auto">
          <a:xfrm>
            <a:off x="2987920" y="3229708"/>
            <a:ext cx="1081454" cy="2060331"/>
          </a:xfrm>
          <a:prstGeom prst="ellipse">
            <a:avLst/>
          </a:prstGeom>
          <a:solidFill>
            <a:srgbClr val="666633"/>
          </a:solidFill>
          <a:ln w="9525">
            <a:solidFill>
              <a:schemeClr val="tx1"/>
            </a:solidFill>
            <a:round/>
            <a:headEnd/>
            <a:tailEnd/>
          </a:ln>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fi-FI" altLang="en-FR" sz="2215">
                <a:solidFill>
                  <a:schemeClr val="bg1"/>
                </a:solidFill>
              </a:rPr>
              <a:t>T</a:t>
            </a:r>
          </a:p>
          <a:p>
            <a:r>
              <a:rPr lang="fi-FI" altLang="en-FR" sz="1292">
                <a:solidFill>
                  <a:schemeClr val="bg1"/>
                </a:solidFill>
              </a:rPr>
              <a:t>tertiary</a:t>
            </a:r>
          </a:p>
        </p:txBody>
      </p:sp>
      <p:sp>
        <p:nvSpPr>
          <p:cNvPr id="36870" name="Oval 6">
            <a:extLst>
              <a:ext uri="{FF2B5EF4-FFF2-40B4-BE49-F238E27FC236}">
                <a16:creationId xmlns:a16="http://schemas.microsoft.com/office/drawing/2014/main" id="{207C6911-25A0-70E5-1B47-F74CC255644A}"/>
              </a:ext>
            </a:extLst>
          </p:cNvPr>
          <p:cNvSpPr>
            <a:spLocks noChangeArrowheads="1"/>
          </p:cNvSpPr>
          <p:nvPr/>
        </p:nvSpPr>
        <p:spPr bwMode="auto">
          <a:xfrm>
            <a:off x="4139712" y="3694235"/>
            <a:ext cx="1081454" cy="2060331"/>
          </a:xfrm>
          <a:prstGeom prst="ellipse">
            <a:avLst/>
          </a:prstGeom>
          <a:solidFill>
            <a:srgbClr val="663300"/>
          </a:solidFill>
          <a:ln w="9525">
            <a:solidFill>
              <a:schemeClr val="tx1"/>
            </a:solidFill>
            <a:round/>
            <a:headEnd/>
            <a:tailEnd/>
          </a:ln>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fi-FI" altLang="en-FR" sz="2215">
                <a:solidFill>
                  <a:schemeClr val="bg1"/>
                </a:solidFill>
              </a:rPr>
              <a:t>I</a:t>
            </a:r>
          </a:p>
          <a:p>
            <a:r>
              <a:rPr lang="fi-FI" altLang="en-FR" sz="1292">
                <a:solidFill>
                  <a:schemeClr val="bg1"/>
                </a:solidFill>
              </a:rPr>
              <a:t>inferior</a:t>
            </a:r>
          </a:p>
        </p:txBody>
      </p:sp>
      <p:grpSp>
        <p:nvGrpSpPr>
          <p:cNvPr id="36871" name="Group 7">
            <a:extLst>
              <a:ext uri="{FF2B5EF4-FFF2-40B4-BE49-F238E27FC236}">
                <a16:creationId xmlns:a16="http://schemas.microsoft.com/office/drawing/2014/main" id="{24E0B5B3-1165-2B5C-E09D-373D3119D778}"/>
              </a:ext>
            </a:extLst>
          </p:cNvPr>
          <p:cNvGrpSpPr>
            <a:grpSpLocks/>
          </p:cNvGrpSpPr>
          <p:nvPr/>
        </p:nvGrpSpPr>
        <p:grpSpPr bwMode="auto">
          <a:xfrm>
            <a:off x="250582" y="2299189"/>
            <a:ext cx="5042388" cy="1727688"/>
            <a:chOff x="158" y="1026"/>
            <a:chExt cx="3176" cy="1134"/>
          </a:xfrm>
        </p:grpSpPr>
        <p:sp>
          <p:nvSpPr>
            <p:cNvPr id="36884" name="Line 8">
              <a:extLst>
                <a:ext uri="{FF2B5EF4-FFF2-40B4-BE49-F238E27FC236}">
                  <a16:creationId xmlns:a16="http://schemas.microsoft.com/office/drawing/2014/main" id="{B85C3FDC-0650-0F11-A49F-BB578AB66014}"/>
                </a:ext>
              </a:extLst>
            </p:cNvPr>
            <p:cNvSpPr>
              <a:spLocks noChangeShapeType="1"/>
            </p:cNvSpPr>
            <p:nvPr/>
          </p:nvSpPr>
          <p:spPr bwMode="auto">
            <a:xfrm>
              <a:off x="158" y="1026"/>
              <a:ext cx="3176" cy="0"/>
            </a:xfrm>
            <a:prstGeom prst="line">
              <a:avLst/>
            </a:prstGeom>
            <a:noFill/>
            <a:ln w="9525" cap="rnd">
              <a:solidFill>
                <a:srgbClr val="996633"/>
              </a:solidFill>
              <a:prstDash val="sysDot"/>
              <a:round/>
              <a:headEnd/>
              <a:tailEnd/>
            </a:ln>
            <a:extLst>
              <a:ext uri="{909E8E84-426E-40DD-AFC4-6F175D3DCCD1}">
                <a14:hiddenFill xmlns:a14="http://schemas.microsoft.com/office/drawing/2010/main">
                  <a:noFill/>
                </a14:hiddenFill>
              </a:ext>
            </a:extLst>
          </p:spPr>
          <p:txBody>
            <a:bodyPr/>
            <a:lstStyle/>
            <a:p>
              <a:endParaRPr lang="en-GB" sz="2215"/>
            </a:p>
          </p:txBody>
        </p:sp>
        <p:sp>
          <p:nvSpPr>
            <p:cNvPr id="36885" name="Line 9">
              <a:extLst>
                <a:ext uri="{FF2B5EF4-FFF2-40B4-BE49-F238E27FC236}">
                  <a16:creationId xmlns:a16="http://schemas.microsoft.com/office/drawing/2014/main" id="{D7E63912-8DAD-7160-171B-73A8EA4C1312}"/>
                </a:ext>
              </a:extLst>
            </p:cNvPr>
            <p:cNvSpPr>
              <a:spLocks noChangeShapeType="1"/>
            </p:cNvSpPr>
            <p:nvPr/>
          </p:nvSpPr>
          <p:spPr bwMode="auto">
            <a:xfrm>
              <a:off x="158" y="1253"/>
              <a:ext cx="3176" cy="0"/>
            </a:xfrm>
            <a:prstGeom prst="line">
              <a:avLst/>
            </a:prstGeom>
            <a:noFill/>
            <a:ln w="12700" cap="rnd">
              <a:solidFill>
                <a:srgbClr val="996633"/>
              </a:solidFill>
              <a:prstDash val="sysDot"/>
              <a:round/>
              <a:headEnd/>
              <a:tailEnd/>
            </a:ln>
            <a:extLst>
              <a:ext uri="{909E8E84-426E-40DD-AFC4-6F175D3DCCD1}">
                <a14:hiddenFill xmlns:a14="http://schemas.microsoft.com/office/drawing/2010/main">
                  <a:noFill/>
                </a14:hiddenFill>
              </a:ext>
            </a:extLst>
          </p:spPr>
          <p:txBody>
            <a:bodyPr/>
            <a:lstStyle/>
            <a:p>
              <a:endParaRPr lang="en-GB" sz="2215"/>
            </a:p>
          </p:txBody>
        </p:sp>
        <p:sp>
          <p:nvSpPr>
            <p:cNvPr id="36886" name="Line 10">
              <a:extLst>
                <a:ext uri="{FF2B5EF4-FFF2-40B4-BE49-F238E27FC236}">
                  <a16:creationId xmlns:a16="http://schemas.microsoft.com/office/drawing/2014/main" id="{F88FA3F6-62DC-EB63-EA2B-3CC78C625589}"/>
                </a:ext>
              </a:extLst>
            </p:cNvPr>
            <p:cNvSpPr>
              <a:spLocks noChangeShapeType="1"/>
            </p:cNvSpPr>
            <p:nvPr/>
          </p:nvSpPr>
          <p:spPr bwMode="auto">
            <a:xfrm>
              <a:off x="158" y="1480"/>
              <a:ext cx="3176" cy="0"/>
            </a:xfrm>
            <a:prstGeom prst="line">
              <a:avLst/>
            </a:prstGeom>
            <a:noFill/>
            <a:ln w="19050" cap="rnd">
              <a:solidFill>
                <a:srgbClr val="996633"/>
              </a:solidFill>
              <a:prstDash val="sysDot"/>
              <a:round/>
              <a:headEnd/>
              <a:tailEnd/>
            </a:ln>
            <a:extLst>
              <a:ext uri="{909E8E84-426E-40DD-AFC4-6F175D3DCCD1}">
                <a14:hiddenFill xmlns:a14="http://schemas.microsoft.com/office/drawing/2010/main">
                  <a:noFill/>
                </a14:hiddenFill>
              </a:ext>
            </a:extLst>
          </p:spPr>
          <p:txBody>
            <a:bodyPr/>
            <a:lstStyle/>
            <a:p>
              <a:endParaRPr lang="en-GB" sz="2215"/>
            </a:p>
          </p:txBody>
        </p:sp>
        <p:sp>
          <p:nvSpPr>
            <p:cNvPr id="36887" name="Line 11">
              <a:extLst>
                <a:ext uri="{FF2B5EF4-FFF2-40B4-BE49-F238E27FC236}">
                  <a16:creationId xmlns:a16="http://schemas.microsoft.com/office/drawing/2014/main" id="{54DEC0F4-FA93-C2F1-AA6D-0347C0D0FB5D}"/>
                </a:ext>
              </a:extLst>
            </p:cNvPr>
            <p:cNvSpPr>
              <a:spLocks noChangeShapeType="1"/>
            </p:cNvSpPr>
            <p:nvPr/>
          </p:nvSpPr>
          <p:spPr bwMode="auto">
            <a:xfrm>
              <a:off x="158" y="1707"/>
              <a:ext cx="3176" cy="0"/>
            </a:xfrm>
            <a:prstGeom prst="line">
              <a:avLst/>
            </a:prstGeom>
            <a:noFill/>
            <a:ln w="28575" cap="rnd">
              <a:solidFill>
                <a:srgbClr val="996633"/>
              </a:solidFill>
              <a:prstDash val="sysDot"/>
              <a:round/>
              <a:headEnd/>
              <a:tailEnd/>
            </a:ln>
            <a:extLst>
              <a:ext uri="{909E8E84-426E-40DD-AFC4-6F175D3DCCD1}">
                <a14:hiddenFill xmlns:a14="http://schemas.microsoft.com/office/drawing/2010/main">
                  <a:noFill/>
                </a14:hiddenFill>
              </a:ext>
            </a:extLst>
          </p:spPr>
          <p:txBody>
            <a:bodyPr/>
            <a:lstStyle/>
            <a:p>
              <a:endParaRPr lang="en-GB" sz="2215"/>
            </a:p>
          </p:txBody>
        </p:sp>
        <p:sp>
          <p:nvSpPr>
            <p:cNvPr id="36888" name="Line 12">
              <a:extLst>
                <a:ext uri="{FF2B5EF4-FFF2-40B4-BE49-F238E27FC236}">
                  <a16:creationId xmlns:a16="http://schemas.microsoft.com/office/drawing/2014/main" id="{14767B24-96DC-5912-3394-F8F481DF3157}"/>
                </a:ext>
              </a:extLst>
            </p:cNvPr>
            <p:cNvSpPr>
              <a:spLocks noChangeShapeType="1"/>
            </p:cNvSpPr>
            <p:nvPr/>
          </p:nvSpPr>
          <p:spPr bwMode="auto">
            <a:xfrm>
              <a:off x="158" y="1933"/>
              <a:ext cx="3176" cy="0"/>
            </a:xfrm>
            <a:prstGeom prst="line">
              <a:avLst/>
            </a:prstGeom>
            <a:noFill/>
            <a:ln w="38100" cap="rnd">
              <a:solidFill>
                <a:srgbClr val="996633"/>
              </a:solidFill>
              <a:prstDash val="sysDot"/>
              <a:round/>
              <a:headEnd/>
              <a:tailEnd/>
            </a:ln>
            <a:extLst>
              <a:ext uri="{909E8E84-426E-40DD-AFC4-6F175D3DCCD1}">
                <a14:hiddenFill xmlns:a14="http://schemas.microsoft.com/office/drawing/2010/main">
                  <a:noFill/>
                </a14:hiddenFill>
              </a:ext>
            </a:extLst>
          </p:spPr>
          <p:txBody>
            <a:bodyPr/>
            <a:lstStyle/>
            <a:p>
              <a:endParaRPr lang="en-GB" sz="2215"/>
            </a:p>
          </p:txBody>
        </p:sp>
        <p:sp>
          <p:nvSpPr>
            <p:cNvPr id="36889" name="Line 13">
              <a:extLst>
                <a:ext uri="{FF2B5EF4-FFF2-40B4-BE49-F238E27FC236}">
                  <a16:creationId xmlns:a16="http://schemas.microsoft.com/office/drawing/2014/main" id="{F88D9AAD-9D35-254D-7C56-287F9586965B}"/>
                </a:ext>
              </a:extLst>
            </p:cNvPr>
            <p:cNvSpPr>
              <a:spLocks noChangeShapeType="1"/>
            </p:cNvSpPr>
            <p:nvPr/>
          </p:nvSpPr>
          <p:spPr bwMode="auto">
            <a:xfrm>
              <a:off x="158" y="2160"/>
              <a:ext cx="3176" cy="0"/>
            </a:xfrm>
            <a:prstGeom prst="line">
              <a:avLst/>
            </a:prstGeom>
            <a:noFill/>
            <a:ln w="57150" cap="rnd">
              <a:solidFill>
                <a:srgbClr val="996633"/>
              </a:solidFill>
              <a:prstDash val="sysDot"/>
              <a:round/>
              <a:headEnd/>
              <a:tailEnd/>
            </a:ln>
            <a:extLst>
              <a:ext uri="{909E8E84-426E-40DD-AFC4-6F175D3DCCD1}">
                <a14:hiddenFill xmlns:a14="http://schemas.microsoft.com/office/drawing/2010/main">
                  <a:noFill/>
                </a14:hiddenFill>
              </a:ext>
            </a:extLst>
          </p:spPr>
          <p:txBody>
            <a:bodyPr/>
            <a:lstStyle/>
            <a:p>
              <a:endParaRPr lang="en-GB" sz="2215"/>
            </a:p>
          </p:txBody>
        </p:sp>
      </p:grpSp>
      <p:sp>
        <p:nvSpPr>
          <p:cNvPr id="36872" name="AutoShape 14">
            <a:extLst>
              <a:ext uri="{FF2B5EF4-FFF2-40B4-BE49-F238E27FC236}">
                <a16:creationId xmlns:a16="http://schemas.microsoft.com/office/drawing/2014/main" id="{05529639-0F52-F3E7-AC21-E708D1A1D490}"/>
              </a:ext>
            </a:extLst>
          </p:cNvPr>
          <p:cNvSpPr>
            <a:spLocks noChangeArrowheads="1"/>
          </p:cNvSpPr>
          <p:nvPr/>
        </p:nvSpPr>
        <p:spPr bwMode="auto">
          <a:xfrm>
            <a:off x="539262" y="4425462"/>
            <a:ext cx="360485" cy="864577"/>
          </a:xfrm>
          <a:prstGeom prst="downArrow">
            <a:avLst>
              <a:gd name="adj1" fmla="val 50000"/>
              <a:gd name="adj2" fmla="val 59959"/>
            </a:avLst>
          </a:prstGeom>
          <a:solidFill>
            <a:srgbClr val="66FF66"/>
          </a:solidFill>
          <a:ln w="9525">
            <a:solidFill>
              <a:schemeClr val="tx1"/>
            </a:solidFill>
            <a:miter lim="800000"/>
            <a:headEnd/>
            <a:tailEnd/>
          </a:ln>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sp>
        <p:nvSpPr>
          <p:cNvPr id="36873" name="Text Box 15">
            <a:extLst>
              <a:ext uri="{FF2B5EF4-FFF2-40B4-BE49-F238E27FC236}">
                <a16:creationId xmlns:a16="http://schemas.microsoft.com/office/drawing/2014/main" id="{E8030EA2-1A97-9979-B2A8-3A18E9CECD78}"/>
              </a:ext>
            </a:extLst>
          </p:cNvPr>
          <p:cNvSpPr txBox="1">
            <a:spLocks noChangeArrowheads="1"/>
          </p:cNvSpPr>
          <p:nvPr/>
        </p:nvSpPr>
        <p:spPr bwMode="auto">
          <a:xfrm>
            <a:off x="303335" y="5353051"/>
            <a:ext cx="2899996" cy="632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FR" sz="1292" dirty="0"/>
              <a:t>Individuation Process</a:t>
            </a:r>
          </a:p>
          <a:p>
            <a:pPr>
              <a:buFontTx/>
              <a:buChar char="•"/>
            </a:pPr>
            <a:r>
              <a:rPr lang="en-US" altLang="en-FR" sz="1108" b="0" dirty="0"/>
              <a:t>Good Type Development</a:t>
            </a:r>
          </a:p>
          <a:p>
            <a:pPr>
              <a:buFontTx/>
              <a:buChar char="•"/>
            </a:pPr>
            <a:r>
              <a:rPr lang="en-US" altLang="en-FR" sz="1108" b="0" dirty="0"/>
              <a:t>Finding Balance in Life</a:t>
            </a:r>
          </a:p>
        </p:txBody>
      </p:sp>
      <p:sp>
        <p:nvSpPr>
          <p:cNvPr id="36874" name="Line 16">
            <a:extLst>
              <a:ext uri="{FF2B5EF4-FFF2-40B4-BE49-F238E27FC236}">
                <a16:creationId xmlns:a16="http://schemas.microsoft.com/office/drawing/2014/main" id="{D3963E0A-3806-1300-4CCC-74256C54E908}"/>
              </a:ext>
            </a:extLst>
          </p:cNvPr>
          <p:cNvSpPr>
            <a:spLocks noChangeShapeType="1"/>
          </p:cNvSpPr>
          <p:nvPr/>
        </p:nvSpPr>
        <p:spPr bwMode="auto">
          <a:xfrm>
            <a:off x="5580185" y="1966546"/>
            <a:ext cx="0" cy="3987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2215"/>
          </a:p>
        </p:txBody>
      </p:sp>
      <p:sp>
        <p:nvSpPr>
          <p:cNvPr id="36875" name="Text Box 17">
            <a:extLst>
              <a:ext uri="{FF2B5EF4-FFF2-40B4-BE49-F238E27FC236}">
                <a16:creationId xmlns:a16="http://schemas.microsoft.com/office/drawing/2014/main" id="{CCD057CB-84F4-0B1D-425F-EE93A0B696D9}"/>
              </a:ext>
            </a:extLst>
          </p:cNvPr>
          <p:cNvSpPr txBox="1">
            <a:spLocks noChangeArrowheads="1"/>
          </p:cNvSpPr>
          <p:nvPr/>
        </p:nvSpPr>
        <p:spPr bwMode="auto">
          <a:xfrm>
            <a:off x="5824905" y="1720362"/>
            <a:ext cx="1820435" cy="2677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fi-FI" altLang="en-FR" sz="1292"/>
              <a:t>Examples: </a:t>
            </a:r>
          </a:p>
          <a:p>
            <a:r>
              <a:rPr lang="fi-FI" altLang="en-FR" sz="1292"/>
              <a:t>INFP =&gt; Fi, Ne, Si, Te</a:t>
            </a:r>
          </a:p>
          <a:p>
            <a:endParaRPr lang="fi-FI" altLang="en-FR" sz="1292"/>
          </a:p>
          <a:p>
            <a:endParaRPr lang="fi-FI" altLang="en-FR" sz="1292"/>
          </a:p>
          <a:p>
            <a:endParaRPr lang="fi-FI" altLang="en-FR" sz="1292"/>
          </a:p>
          <a:p>
            <a:endParaRPr lang="fi-FI" altLang="en-FR" sz="1292"/>
          </a:p>
          <a:p>
            <a:endParaRPr lang="fi-FI" altLang="en-FR" sz="1292"/>
          </a:p>
          <a:p>
            <a:endParaRPr lang="fi-FI" altLang="en-FR" sz="1292"/>
          </a:p>
          <a:p>
            <a:endParaRPr lang="fi-FI" altLang="en-FR" sz="1292"/>
          </a:p>
          <a:p>
            <a:endParaRPr lang="fi-FI" altLang="en-FR" sz="1292"/>
          </a:p>
          <a:p>
            <a:endParaRPr lang="fi-FI" altLang="en-FR" sz="1292"/>
          </a:p>
          <a:p>
            <a:endParaRPr lang="fi-FI" altLang="en-FR" sz="1292"/>
          </a:p>
          <a:p>
            <a:r>
              <a:rPr lang="fi-FI" altLang="en-FR" sz="1292"/>
              <a:t>INTJ =&gt; Ni, Te, Fi, Se</a:t>
            </a:r>
          </a:p>
        </p:txBody>
      </p:sp>
      <p:sp>
        <p:nvSpPr>
          <p:cNvPr id="36876" name="Oval 22">
            <a:extLst>
              <a:ext uri="{FF2B5EF4-FFF2-40B4-BE49-F238E27FC236}">
                <a16:creationId xmlns:a16="http://schemas.microsoft.com/office/drawing/2014/main" id="{1C0D62CC-31DD-9817-D497-9BDF61E75C62}"/>
              </a:ext>
            </a:extLst>
          </p:cNvPr>
          <p:cNvSpPr>
            <a:spLocks noChangeArrowheads="1"/>
          </p:cNvSpPr>
          <p:nvPr/>
        </p:nvSpPr>
        <p:spPr bwMode="auto">
          <a:xfrm>
            <a:off x="5867400" y="2181958"/>
            <a:ext cx="577362" cy="930519"/>
          </a:xfrm>
          <a:prstGeom prst="ellipse">
            <a:avLst/>
          </a:prstGeom>
          <a:solidFill>
            <a:srgbClr val="006600"/>
          </a:solidFill>
          <a:ln w="9525">
            <a:solidFill>
              <a:schemeClr val="tx1"/>
            </a:solidFill>
            <a:round/>
            <a:headEnd/>
            <a:tailEnd/>
          </a:ln>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fi-FI" altLang="en-FR" sz="2215">
                <a:solidFill>
                  <a:schemeClr val="bg1"/>
                </a:solidFill>
              </a:rPr>
              <a:t>F</a:t>
            </a:r>
            <a:r>
              <a:rPr lang="fi-FI" altLang="en-FR" sz="1108">
                <a:solidFill>
                  <a:schemeClr val="bg1"/>
                </a:solidFill>
              </a:rPr>
              <a:t>i</a:t>
            </a:r>
          </a:p>
        </p:txBody>
      </p:sp>
      <p:sp>
        <p:nvSpPr>
          <p:cNvPr id="36877" name="Oval 23">
            <a:extLst>
              <a:ext uri="{FF2B5EF4-FFF2-40B4-BE49-F238E27FC236}">
                <a16:creationId xmlns:a16="http://schemas.microsoft.com/office/drawing/2014/main" id="{053FE8E3-AA67-A961-D768-141499DB7A76}"/>
              </a:ext>
            </a:extLst>
          </p:cNvPr>
          <p:cNvSpPr>
            <a:spLocks noChangeArrowheads="1"/>
          </p:cNvSpPr>
          <p:nvPr/>
        </p:nvSpPr>
        <p:spPr bwMode="auto">
          <a:xfrm>
            <a:off x="6443297" y="2514600"/>
            <a:ext cx="578826" cy="930520"/>
          </a:xfrm>
          <a:prstGeom prst="ellipse">
            <a:avLst/>
          </a:prstGeom>
          <a:solidFill>
            <a:srgbClr val="008000"/>
          </a:solidFill>
          <a:ln w="9525">
            <a:solidFill>
              <a:schemeClr val="tx1"/>
            </a:solidFill>
            <a:round/>
            <a:headEnd/>
            <a:tailEnd/>
          </a:ln>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fi-FI" altLang="en-FR" sz="2215">
                <a:solidFill>
                  <a:schemeClr val="bg1"/>
                </a:solidFill>
              </a:rPr>
              <a:t>N</a:t>
            </a:r>
            <a:r>
              <a:rPr lang="fi-FI" altLang="en-FR" sz="1108">
                <a:solidFill>
                  <a:schemeClr val="bg1"/>
                </a:solidFill>
              </a:rPr>
              <a:t>e</a:t>
            </a:r>
          </a:p>
        </p:txBody>
      </p:sp>
      <p:sp>
        <p:nvSpPr>
          <p:cNvPr id="36878" name="Oval 24">
            <a:extLst>
              <a:ext uri="{FF2B5EF4-FFF2-40B4-BE49-F238E27FC236}">
                <a16:creationId xmlns:a16="http://schemas.microsoft.com/office/drawing/2014/main" id="{D8C49EDE-B9F2-0399-9B0A-68FF0A2D21D8}"/>
              </a:ext>
            </a:extLst>
          </p:cNvPr>
          <p:cNvSpPr>
            <a:spLocks noChangeArrowheads="1"/>
          </p:cNvSpPr>
          <p:nvPr/>
        </p:nvSpPr>
        <p:spPr bwMode="auto">
          <a:xfrm>
            <a:off x="7022123" y="2847243"/>
            <a:ext cx="577362" cy="930519"/>
          </a:xfrm>
          <a:prstGeom prst="ellipse">
            <a:avLst/>
          </a:prstGeom>
          <a:solidFill>
            <a:srgbClr val="666633"/>
          </a:solidFill>
          <a:ln w="9525">
            <a:solidFill>
              <a:schemeClr val="tx1"/>
            </a:solidFill>
            <a:round/>
            <a:headEnd/>
            <a:tailEnd/>
          </a:ln>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fi-FI" altLang="en-FR" sz="2215">
                <a:solidFill>
                  <a:schemeClr val="bg1"/>
                </a:solidFill>
              </a:rPr>
              <a:t>S</a:t>
            </a:r>
            <a:r>
              <a:rPr lang="fi-FI" altLang="en-FR" sz="1108">
                <a:solidFill>
                  <a:schemeClr val="bg1"/>
                </a:solidFill>
              </a:rPr>
              <a:t>i/e</a:t>
            </a:r>
          </a:p>
        </p:txBody>
      </p:sp>
      <p:sp>
        <p:nvSpPr>
          <p:cNvPr id="36879" name="Oval 25">
            <a:extLst>
              <a:ext uri="{FF2B5EF4-FFF2-40B4-BE49-F238E27FC236}">
                <a16:creationId xmlns:a16="http://schemas.microsoft.com/office/drawing/2014/main" id="{F0793AF4-A17E-D2B9-3337-C43E8EFB25F5}"/>
              </a:ext>
            </a:extLst>
          </p:cNvPr>
          <p:cNvSpPr>
            <a:spLocks noChangeArrowheads="1"/>
          </p:cNvSpPr>
          <p:nvPr/>
        </p:nvSpPr>
        <p:spPr bwMode="auto">
          <a:xfrm>
            <a:off x="7598020" y="3179885"/>
            <a:ext cx="577362" cy="930520"/>
          </a:xfrm>
          <a:prstGeom prst="ellipse">
            <a:avLst/>
          </a:prstGeom>
          <a:solidFill>
            <a:srgbClr val="663300"/>
          </a:solidFill>
          <a:ln w="9525">
            <a:solidFill>
              <a:schemeClr val="tx1"/>
            </a:solidFill>
            <a:round/>
            <a:headEnd/>
            <a:tailEnd/>
          </a:ln>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fi-FI" altLang="en-FR" sz="2215">
                <a:solidFill>
                  <a:schemeClr val="bg1"/>
                </a:solidFill>
              </a:rPr>
              <a:t>T</a:t>
            </a:r>
            <a:r>
              <a:rPr lang="fi-FI" altLang="en-FR" sz="1108">
                <a:solidFill>
                  <a:schemeClr val="bg1"/>
                </a:solidFill>
              </a:rPr>
              <a:t>e</a:t>
            </a:r>
          </a:p>
        </p:txBody>
      </p:sp>
      <p:sp>
        <p:nvSpPr>
          <p:cNvPr id="36880" name="Oval 22">
            <a:extLst>
              <a:ext uri="{FF2B5EF4-FFF2-40B4-BE49-F238E27FC236}">
                <a16:creationId xmlns:a16="http://schemas.microsoft.com/office/drawing/2014/main" id="{4D71E989-A2EC-56C6-008C-6A18D567A367}"/>
              </a:ext>
            </a:extLst>
          </p:cNvPr>
          <p:cNvSpPr>
            <a:spLocks noChangeArrowheads="1"/>
          </p:cNvSpPr>
          <p:nvPr/>
        </p:nvSpPr>
        <p:spPr bwMode="auto">
          <a:xfrm>
            <a:off x="5890846" y="4423997"/>
            <a:ext cx="577362" cy="930519"/>
          </a:xfrm>
          <a:prstGeom prst="ellipse">
            <a:avLst/>
          </a:prstGeom>
          <a:solidFill>
            <a:srgbClr val="006600"/>
          </a:solidFill>
          <a:ln w="9525">
            <a:solidFill>
              <a:schemeClr val="tx1"/>
            </a:solidFill>
            <a:round/>
            <a:headEnd/>
            <a:tailEnd/>
          </a:ln>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fi-FI" altLang="en-FR" sz="2215">
                <a:solidFill>
                  <a:schemeClr val="bg1"/>
                </a:solidFill>
              </a:rPr>
              <a:t>N</a:t>
            </a:r>
            <a:r>
              <a:rPr lang="fi-FI" altLang="en-FR" sz="1108">
                <a:solidFill>
                  <a:schemeClr val="bg1"/>
                </a:solidFill>
              </a:rPr>
              <a:t>i</a:t>
            </a:r>
          </a:p>
        </p:txBody>
      </p:sp>
      <p:sp>
        <p:nvSpPr>
          <p:cNvPr id="36881" name="Oval 23">
            <a:extLst>
              <a:ext uri="{FF2B5EF4-FFF2-40B4-BE49-F238E27FC236}">
                <a16:creationId xmlns:a16="http://schemas.microsoft.com/office/drawing/2014/main" id="{F1BCBC63-F784-6457-65DE-E1A82EDA2E97}"/>
              </a:ext>
            </a:extLst>
          </p:cNvPr>
          <p:cNvSpPr>
            <a:spLocks noChangeArrowheads="1"/>
          </p:cNvSpPr>
          <p:nvPr/>
        </p:nvSpPr>
        <p:spPr bwMode="auto">
          <a:xfrm>
            <a:off x="6466743" y="4756639"/>
            <a:ext cx="578826" cy="930520"/>
          </a:xfrm>
          <a:prstGeom prst="ellipse">
            <a:avLst/>
          </a:prstGeom>
          <a:solidFill>
            <a:srgbClr val="008000"/>
          </a:solidFill>
          <a:ln w="9525">
            <a:solidFill>
              <a:schemeClr val="tx1"/>
            </a:solidFill>
            <a:round/>
            <a:headEnd/>
            <a:tailEnd/>
          </a:ln>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fi-FI" altLang="en-FR" sz="2215">
                <a:solidFill>
                  <a:schemeClr val="bg1"/>
                </a:solidFill>
              </a:rPr>
              <a:t>T</a:t>
            </a:r>
            <a:r>
              <a:rPr lang="fi-FI" altLang="en-FR" sz="1108">
                <a:solidFill>
                  <a:schemeClr val="bg1"/>
                </a:solidFill>
              </a:rPr>
              <a:t>e</a:t>
            </a:r>
          </a:p>
        </p:txBody>
      </p:sp>
      <p:sp>
        <p:nvSpPr>
          <p:cNvPr id="36882" name="Oval 24">
            <a:extLst>
              <a:ext uri="{FF2B5EF4-FFF2-40B4-BE49-F238E27FC236}">
                <a16:creationId xmlns:a16="http://schemas.microsoft.com/office/drawing/2014/main" id="{15A17C53-E8A0-9489-9195-BCBBC43F3D71}"/>
              </a:ext>
            </a:extLst>
          </p:cNvPr>
          <p:cNvSpPr>
            <a:spLocks noChangeArrowheads="1"/>
          </p:cNvSpPr>
          <p:nvPr/>
        </p:nvSpPr>
        <p:spPr bwMode="auto">
          <a:xfrm>
            <a:off x="7045569" y="5089281"/>
            <a:ext cx="577362" cy="930519"/>
          </a:xfrm>
          <a:prstGeom prst="ellipse">
            <a:avLst/>
          </a:prstGeom>
          <a:solidFill>
            <a:srgbClr val="666633"/>
          </a:solidFill>
          <a:ln w="9525">
            <a:solidFill>
              <a:schemeClr val="tx1"/>
            </a:solidFill>
            <a:round/>
            <a:headEnd/>
            <a:tailEnd/>
          </a:ln>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fi-FI" altLang="en-FR" sz="2215">
                <a:solidFill>
                  <a:schemeClr val="bg1"/>
                </a:solidFill>
              </a:rPr>
              <a:t>F</a:t>
            </a:r>
            <a:r>
              <a:rPr lang="fi-FI" altLang="en-FR" sz="1108">
                <a:solidFill>
                  <a:schemeClr val="bg1"/>
                </a:solidFill>
              </a:rPr>
              <a:t>i/e</a:t>
            </a:r>
          </a:p>
        </p:txBody>
      </p:sp>
      <p:sp>
        <p:nvSpPr>
          <p:cNvPr id="36883" name="Oval 25">
            <a:extLst>
              <a:ext uri="{FF2B5EF4-FFF2-40B4-BE49-F238E27FC236}">
                <a16:creationId xmlns:a16="http://schemas.microsoft.com/office/drawing/2014/main" id="{FF914EEB-A86B-11F8-7B22-D25A1B0C3E67}"/>
              </a:ext>
            </a:extLst>
          </p:cNvPr>
          <p:cNvSpPr>
            <a:spLocks noChangeArrowheads="1"/>
          </p:cNvSpPr>
          <p:nvPr/>
        </p:nvSpPr>
        <p:spPr bwMode="auto">
          <a:xfrm>
            <a:off x="7621466" y="5421923"/>
            <a:ext cx="577362" cy="930520"/>
          </a:xfrm>
          <a:prstGeom prst="ellipse">
            <a:avLst/>
          </a:prstGeom>
          <a:solidFill>
            <a:srgbClr val="663300"/>
          </a:solidFill>
          <a:ln w="9525">
            <a:solidFill>
              <a:schemeClr val="tx1"/>
            </a:solidFill>
            <a:round/>
            <a:headEnd/>
            <a:tailEnd/>
          </a:ln>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fi-FI" altLang="en-FR" sz="2215">
                <a:solidFill>
                  <a:schemeClr val="bg1"/>
                </a:solidFill>
              </a:rPr>
              <a:t>S</a:t>
            </a:r>
            <a:r>
              <a:rPr lang="fi-FI" altLang="en-FR" sz="1108">
                <a:solidFill>
                  <a:schemeClr val="bg1"/>
                </a:solidFill>
              </a:rPr>
              <a:t>e</a:t>
            </a:r>
          </a:p>
        </p:txBody>
      </p:sp>
      <p:sp>
        <p:nvSpPr>
          <p:cNvPr id="2" name="Text Box 15">
            <a:extLst>
              <a:ext uri="{FF2B5EF4-FFF2-40B4-BE49-F238E27FC236}">
                <a16:creationId xmlns:a16="http://schemas.microsoft.com/office/drawing/2014/main" id="{EF027405-D1B5-3B4E-8DD5-E4E7C76BDF29}"/>
              </a:ext>
            </a:extLst>
          </p:cNvPr>
          <p:cNvSpPr txBox="1">
            <a:spLocks noChangeArrowheads="1"/>
          </p:cNvSpPr>
          <p:nvPr/>
        </p:nvSpPr>
        <p:spPr bwMode="auto">
          <a:xfrm>
            <a:off x="1272344" y="2024870"/>
            <a:ext cx="1569996"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FR" sz="1292" dirty="0"/>
              <a:t>Most Conscious</a:t>
            </a:r>
            <a:endParaRPr lang="en-US" altLang="en-FR" sz="1108" b="0" dirty="0"/>
          </a:p>
        </p:txBody>
      </p:sp>
      <p:sp>
        <p:nvSpPr>
          <p:cNvPr id="3" name="Text Box 15">
            <a:extLst>
              <a:ext uri="{FF2B5EF4-FFF2-40B4-BE49-F238E27FC236}">
                <a16:creationId xmlns:a16="http://schemas.microsoft.com/office/drawing/2014/main" id="{DC1A6B09-C35D-6F8F-5A5A-AA67DBDB89A3}"/>
              </a:ext>
            </a:extLst>
          </p:cNvPr>
          <p:cNvSpPr txBox="1">
            <a:spLocks noChangeArrowheads="1"/>
          </p:cNvSpPr>
          <p:nvPr/>
        </p:nvSpPr>
        <p:spPr bwMode="auto">
          <a:xfrm>
            <a:off x="3957884" y="3411160"/>
            <a:ext cx="1569996"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FR" sz="1292" dirty="0"/>
              <a:t>Least Conscious</a:t>
            </a:r>
            <a:endParaRPr lang="en-US" altLang="en-FR" sz="1108" b="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3">
            <a:extLst>
              <a:ext uri="{FF2B5EF4-FFF2-40B4-BE49-F238E27FC236}">
                <a16:creationId xmlns:a16="http://schemas.microsoft.com/office/drawing/2014/main" id="{13A0C932-507A-BBEE-1274-989E1DB45DB9}"/>
              </a:ext>
            </a:extLst>
          </p:cNvPr>
          <p:cNvSpPr>
            <a:spLocks noGrp="1" noChangeArrowheads="1"/>
          </p:cNvSpPr>
          <p:nvPr>
            <p:ph type="body" idx="1"/>
          </p:nvPr>
        </p:nvSpPr>
        <p:spPr>
          <a:xfrm>
            <a:off x="638908" y="1992923"/>
            <a:ext cx="7772400" cy="3798277"/>
          </a:xfrm>
        </p:spPr>
        <p:txBody>
          <a:bodyPr/>
          <a:lstStyle/>
          <a:p>
            <a:r>
              <a:rPr lang="en-GB" altLang="en-FR" sz="2585" dirty="0"/>
              <a:t>Extraverted (External, doing)</a:t>
            </a:r>
          </a:p>
          <a:p>
            <a:pPr lvl="1"/>
            <a:r>
              <a:rPr lang="en-GB" altLang="en-FR" sz="2215" dirty="0"/>
              <a:t>Sensing = Experiencing</a:t>
            </a:r>
          </a:p>
          <a:p>
            <a:pPr lvl="1"/>
            <a:r>
              <a:rPr lang="en-GB" altLang="en-FR" sz="2215" dirty="0" err="1"/>
              <a:t>iNtuition</a:t>
            </a:r>
            <a:r>
              <a:rPr lang="en-GB" altLang="en-FR" sz="2215" dirty="0"/>
              <a:t> = Seeing relationships, possibilities</a:t>
            </a:r>
          </a:p>
          <a:p>
            <a:pPr lvl="1"/>
            <a:r>
              <a:rPr lang="en-GB" altLang="en-FR" sz="2215" dirty="0"/>
              <a:t>Thinking = Organizing</a:t>
            </a:r>
          </a:p>
          <a:p>
            <a:pPr lvl="1"/>
            <a:r>
              <a:rPr lang="en-GB" altLang="en-FR" sz="2215" dirty="0"/>
              <a:t>Feeling = Considering others</a:t>
            </a:r>
          </a:p>
          <a:p>
            <a:r>
              <a:rPr lang="en-GB" altLang="en-FR" sz="2585" dirty="0"/>
              <a:t>Introverted (Internal, reflecting)</a:t>
            </a:r>
          </a:p>
          <a:p>
            <a:pPr lvl="1"/>
            <a:r>
              <a:rPr lang="en-GB" altLang="en-FR" sz="2215" dirty="0"/>
              <a:t>Sensing = Recalling</a:t>
            </a:r>
          </a:p>
          <a:p>
            <a:pPr lvl="1"/>
            <a:r>
              <a:rPr lang="en-GB" altLang="en-FR" sz="2215" dirty="0" err="1"/>
              <a:t>iNtuition</a:t>
            </a:r>
            <a:r>
              <a:rPr lang="en-GB" altLang="en-FR" sz="2215" dirty="0"/>
              <a:t> = Foreseeing implications</a:t>
            </a:r>
          </a:p>
          <a:p>
            <a:pPr lvl="1"/>
            <a:r>
              <a:rPr lang="en-GB" altLang="en-FR" sz="2215" dirty="0"/>
              <a:t>Thinking = </a:t>
            </a:r>
            <a:r>
              <a:rPr lang="en-GB" altLang="en-FR" sz="2215" dirty="0" err="1"/>
              <a:t>Analyzing</a:t>
            </a:r>
            <a:endParaRPr lang="en-GB" altLang="en-FR" sz="2215" dirty="0"/>
          </a:p>
          <a:p>
            <a:pPr lvl="1"/>
            <a:r>
              <a:rPr lang="en-GB" altLang="en-FR" sz="2215" dirty="0"/>
              <a:t>Feeling = Evaluating importance</a:t>
            </a:r>
          </a:p>
        </p:txBody>
      </p:sp>
      <p:sp>
        <p:nvSpPr>
          <p:cNvPr id="3" name="Rectangle 2">
            <a:extLst>
              <a:ext uri="{FF2B5EF4-FFF2-40B4-BE49-F238E27FC236}">
                <a16:creationId xmlns:a16="http://schemas.microsoft.com/office/drawing/2014/main" id="{1C70A604-F19D-BD62-3936-8F3040A47AAF}"/>
              </a:ext>
            </a:extLst>
          </p:cNvPr>
          <p:cNvSpPr txBox="1">
            <a:spLocks noChangeArrowheads="1"/>
          </p:cNvSpPr>
          <p:nvPr/>
        </p:nvSpPr>
        <p:spPr bwMode="auto">
          <a:xfrm>
            <a:off x="76200" y="317744"/>
            <a:ext cx="8915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S PGothic" panose="020B0600070205080204" pitchFamily="34" charset="-128"/>
                <a:cs typeface="+mj-cs"/>
              </a:defRPr>
            </a:lvl1pPr>
            <a:lvl2pPr algn="ctr" rtl="0" eaLnBrk="0" fontAlgn="base" hangingPunct="0">
              <a:spcBef>
                <a:spcPct val="0"/>
              </a:spcBef>
              <a:spcAft>
                <a:spcPct val="0"/>
              </a:spcAft>
              <a:defRPr sz="4400">
                <a:solidFill>
                  <a:schemeClr val="tx2"/>
                </a:solidFill>
                <a:latin typeface="Arial" charset="0"/>
                <a:ea typeface="MS PGothic" panose="020B0600070205080204" pitchFamily="34" charset="-128"/>
              </a:defRPr>
            </a:lvl2pPr>
            <a:lvl3pPr algn="ctr" rtl="0" eaLnBrk="0" fontAlgn="base" hangingPunct="0">
              <a:spcBef>
                <a:spcPct val="0"/>
              </a:spcBef>
              <a:spcAft>
                <a:spcPct val="0"/>
              </a:spcAft>
              <a:defRPr sz="4400">
                <a:solidFill>
                  <a:schemeClr val="tx2"/>
                </a:solidFill>
                <a:latin typeface="Arial" charset="0"/>
                <a:ea typeface="MS PGothic" panose="020B0600070205080204" pitchFamily="34" charset="-128"/>
              </a:defRPr>
            </a:lvl3pPr>
            <a:lvl4pPr algn="ctr" rtl="0" eaLnBrk="0" fontAlgn="base" hangingPunct="0">
              <a:spcBef>
                <a:spcPct val="0"/>
              </a:spcBef>
              <a:spcAft>
                <a:spcPct val="0"/>
              </a:spcAft>
              <a:defRPr sz="4400">
                <a:solidFill>
                  <a:schemeClr val="tx2"/>
                </a:solidFill>
                <a:latin typeface="Arial" charset="0"/>
                <a:ea typeface="MS PGothic" panose="020B0600070205080204" pitchFamily="34" charset="-128"/>
              </a:defRPr>
            </a:lvl4pPr>
            <a:lvl5pPr algn="ctr" rtl="0" eaLnBrk="0" fontAlgn="base" hangingPunct="0">
              <a:spcBef>
                <a:spcPct val="0"/>
              </a:spcBef>
              <a:spcAft>
                <a:spcPct val="0"/>
              </a:spcAft>
              <a:defRPr sz="4400">
                <a:solidFill>
                  <a:schemeClr val="tx2"/>
                </a:solidFill>
                <a:latin typeface="Arial" charset="0"/>
                <a:ea typeface="MS PGothic" panose="020B0600070205080204" pitchFamily="34"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GB" altLang="en-FR" b="1" kern="0" dirty="0">
                <a:solidFill>
                  <a:srgbClr val="0070C0"/>
                </a:solidFill>
                <a:effectLst>
                  <a:outerShdw blurRad="38100" dist="38100" dir="2700000" algn="tl">
                    <a:srgbClr val="000000">
                      <a:alpha val="43137"/>
                    </a:srgbClr>
                  </a:outerShdw>
                </a:effectLst>
                <a:latin typeface="Century Gothic" panose="020B0502020202020204" pitchFamily="34" charset="0"/>
                <a:ea typeface="+mj-ea"/>
              </a:rPr>
              <a:t>According to Jung’s theory there are 8 mental Functions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1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512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499"/>
                                          </p:stCondLst>
                                        </p:cTn>
                                        <p:tgtEl>
                                          <p:spTgt spid="512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499"/>
                                          </p:stCondLst>
                                        </p:cTn>
                                        <p:tgtEl>
                                          <p:spTgt spid="512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499"/>
                                          </p:stCondLst>
                                        </p:cTn>
                                        <p:tgtEl>
                                          <p:spTgt spid="512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12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499"/>
                                          </p:stCondLst>
                                        </p:cTn>
                                        <p:tgtEl>
                                          <p:spTgt spid="512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499"/>
                                          </p:stCondLst>
                                        </p:cTn>
                                        <p:tgtEl>
                                          <p:spTgt spid="512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499"/>
                                          </p:stCondLst>
                                        </p:cTn>
                                        <p:tgtEl>
                                          <p:spTgt spid="512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499"/>
                                          </p:stCondLst>
                                        </p:cTn>
                                        <p:tgtEl>
                                          <p:spTgt spid="51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90C91CC4-F66C-62A9-1A50-1D8C03742182}"/>
              </a:ext>
            </a:extLst>
          </p:cNvPr>
          <p:cNvSpPr>
            <a:spLocks noGrp="1" noChangeArrowheads="1"/>
          </p:cNvSpPr>
          <p:nvPr>
            <p:ph type="title"/>
          </p:nvPr>
        </p:nvSpPr>
        <p:spPr/>
        <p:txBody>
          <a:bodyPr/>
          <a:lstStyle/>
          <a:p>
            <a:r>
              <a:rPr lang="en-GB" altLang="en-FR" b="1" dirty="0">
                <a:solidFill>
                  <a:srgbClr val="0070C0"/>
                </a:solidFill>
                <a:effectLst>
                  <a:outerShdw blurRad="38100" dist="38100" dir="2700000" algn="tl">
                    <a:srgbClr val="000000">
                      <a:alpha val="43137"/>
                    </a:srgbClr>
                  </a:outerShdw>
                </a:effectLst>
                <a:latin typeface="Century Gothic" panose="020B0502020202020204" pitchFamily="34" charset="0"/>
                <a:ea typeface="+mj-ea"/>
              </a:rPr>
              <a:t>Sensing</a:t>
            </a:r>
          </a:p>
        </p:txBody>
      </p:sp>
      <p:sp>
        <p:nvSpPr>
          <p:cNvPr id="39939" name="Rectangle 3">
            <a:extLst>
              <a:ext uri="{FF2B5EF4-FFF2-40B4-BE49-F238E27FC236}">
                <a16:creationId xmlns:a16="http://schemas.microsoft.com/office/drawing/2014/main" id="{1E960BFA-8E9C-523B-9A79-A25BB6416DE6}"/>
              </a:ext>
            </a:extLst>
          </p:cNvPr>
          <p:cNvSpPr>
            <a:spLocks noGrp="1" noChangeArrowheads="1"/>
          </p:cNvSpPr>
          <p:nvPr>
            <p:ph type="body" sz="half" idx="1"/>
          </p:nvPr>
        </p:nvSpPr>
        <p:spPr/>
        <p:txBody>
          <a:bodyPr/>
          <a:lstStyle/>
          <a:p>
            <a:pPr>
              <a:lnSpc>
                <a:spcPct val="90000"/>
              </a:lnSpc>
              <a:buFont typeface="Arial" panose="020B0604020202020204" pitchFamily="34" charset="0"/>
              <a:buNone/>
            </a:pPr>
            <a:r>
              <a:rPr lang="en-GB" altLang="en-FR" sz="1662" b="1" dirty="0"/>
              <a:t>Extraverted Se</a:t>
            </a:r>
            <a:endParaRPr lang="en-GB" altLang="en-FR" sz="1477" b="1" dirty="0"/>
          </a:p>
          <a:p>
            <a:pPr>
              <a:lnSpc>
                <a:spcPct val="90000"/>
              </a:lnSpc>
            </a:pPr>
            <a:r>
              <a:rPr lang="en-GB" altLang="en-FR" sz="1477" dirty="0"/>
              <a:t>Experiencing and noticing the physical world, scanning for visible reactions and relevant data </a:t>
            </a:r>
          </a:p>
          <a:p>
            <a:pPr>
              <a:lnSpc>
                <a:spcPct val="90000"/>
              </a:lnSpc>
            </a:pPr>
            <a:r>
              <a:rPr lang="en-GB" altLang="en-FR" sz="1477" dirty="0"/>
              <a:t>What is really happening? What are the facts of the situation? What can I do with this now? </a:t>
            </a:r>
          </a:p>
          <a:p>
            <a:pPr>
              <a:lnSpc>
                <a:spcPct val="90000"/>
              </a:lnSpc>
              <a:spcBef>
                <a:spcPct val="0"/>
              </a:spcBef>
              <a:buClrTx/>
              <a:buFontTx/>
              <a:buChar char="•"/>
            </a:pPr>
            <a:r>
              <a:rPr lang="en-US" altLang="en-FR" sz="1477" i="1" dirty="0">
                <a:latin typeface="Palatino" pitchFamily="2" charset="77"/>
              </a:rPr>
              <a:t>There is always more to be experienced, and opportunities don't last.</a:t>
            </a:r>
          </a:p>
          <a:p>
            <a:pPr>
              <a:lnSpc>
                <a:spcPct val="90000"/>
              </a:lnSpc>
            </a:pPr>
            <a:r>
              <a:rPr lang="en-GB" altLang="en-FR" sz="1477" dirty="0"/>
              <a:t>Take a moment and took around you. Notice the smells, the sounds, and the sights. What sounds do you notice in the background right now? Touch something and feel its texture. Focus on the variety of stimulations, allowing yourself to become absorbed in them. If something "excites" the senses, stay with that as Long as it lasts.</a:t>
            </a:r>
          </a:p>
        </p:txBody>
      </p:sp>
      <p:sp>
        <p:nvSpPr>
          <p:cNvPr id="39940" name="Rectangle 4">
            <a:extLst>
              <a:ext uri="{FF2B5EF4-FFF2-40B4-BE49-F238E27FC236}">
                <a16:creationId xmlns:a16="http://schemas.microsoft.com/office/drawing/2014/main" id="{2295B278-8C08-A8F5-C801-775250A35368}"/>
              </a:ext>
            </a:extLst>
          </p:cNvPr>
          <p:cNvSpPr>
            <a:spLocks noGrp="1" noChangeArrowheads="1"/>
          </p:cNvSpPr>
          <p:nvPr>
            <p:ph type="body" sz="half" idx="2"/>
          </p:nvPr>
        </p:nvSpPr>
        <p:spPr/>
        <p:txBody>
          <a:bodyPr/>
          <a:lstStyle/>
          <a:p>
            <a:pPr>
              <a:lnSpc>
                <a:spcPct val="90000"/>
              </a:lnSpc>
              <a:buFont typeface="Arial" panose="020B0604020202020204" pitchFamily="34" charset="0"/>
              <a:buNone/>
            </a:pPr>
            <a:r>
              <a:rPr lang="en-GB" altLang="en-FR" sz="1662" b="1" dirty="0"/>
              <a:t>Introverted Si</a:t>
            </a:r>
            <a:endParaRPr lang="en-GB" altLang="en-FR" sz="1477" b="1" dirty="0"/>
          </a:p>
          <a:p>
            <a:pPr>
              <a:lnSpc>
                <a:spcPct val="90000"/>
              </a:lnSpc>
            </a:pPr>
            <a:r>
              <a:rPr lang="en-GB" altLang="en-FR" sz="1477" dirty="0"/>
              <a:t>Recalling past experiences, remembering detailed data and what it is </a:t>
            </a:r>
            <a:r>
              <a:rPr lang="en-GB" altLang="en-FR" sz="1477" dirty="0" err="1"/>
              <a:t>Iinked</a:t>
            </a:r>
            <a:r>
              <a:rPr lang="en-GB" altLang="en-FR" sz="1477" dirty="0"/>
              <a:t> to</a:t>
            </a:r>
          </a:p>
          <a:p>
            <a:pPr>
              <a:lnSpc>
                <a:spcPct val="90000"/>
              </a:lnSpc>
            </a:pPr>
            <a:r>
              <a:rPr lang="en-GB" altLang="en-FR" sz="1477" dirty="0"/>
              <a:t>What have I already learned that I can build on? What resources and materials are available? What practical use does this have? </a:t>
            </a:r>
          </a:p>
          <a:p>
            <a:pPr>
              <a:lnSpc>
                <a:spcPct val="90000"/>
              </a:lnSpc>
            </a:pPr>
            <a:r>
              <a:rPr lang="en-US" altLang="en-FR" sz="1477" i="1" dirty="0">
                <a:solidFill>
                  <a:schemeClr val="tx2"/>
                </a:solidFill>
                <a:latin typeface="Palatino" pitchFamily="2" charset="77"/>
              </a:rPr>
              <a:t>There is always s a comparison to be made, and if it is familiar it is to be trusted</a:t>
            </a:r>
          </a:p>
          <a:p>
            <a:pPr>
              <a:lnSpc>
                <a:spcPct val="90000"/>
              </a:lnSpc>
            </a:pPr>
            <a:r>
              <a:rPr lang="en-GB" altLang="en-FR" sz="1477" dirty="0"/>
              <a:t>Now as you look around, allow something you see to trigger an image of something you've experienced before and let the recollections flow for a while. Pause and notice how far a field you are from the external stimulus that started the recall.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345FE0D7-47E5-E66F-38AF-C6C592AE2E00}"/>
              </a:ext>
            </a:extLst>
          </p:cNvPr>
          <p:cNvSpPr>
            <a:spLocks noGrp="1" noChangeArrowheads="1"/>
          </p:cNvSpPr>
          <p:nvPr>
            <p:ph type="title"/>
          </p:nvPr>
        </p:nvSpPr>
        <p:spPr>
          <a:xfrm>
            <a:off x="509954" y="263769"/>
            <a:ext cx="7772400" cy="1055077"/>
          </a:xfrm>
        </p:spPr>
        <p:txBody>
          <a:bodyPr/>
          <a:lstStyle/>
          <a:p>
            <a:r>
              <a:rPr lang="en-GB" altLang="en-FR" b="1" dirty="0" err="1">
                <a:solidFill>
                  <a:srgbClr val="0070C0"/>
                </a:solidFill>
                <a:effectLst>
                  <a:outerShdw blurRad="38100" dist="38100" dir="2700000" algn="tl">
                    <a:srgbClr val="000000">
                      <a:alpha val="43137"/>
                    </a:srgbClr>
                  </a:outerShdw>
                </a:effectLst>
                <a:latin typeface="Century Gothic" panose="020B0502020202020204" pitchFamily="34" charset="0"/>
                <a:ea typeface="+mj-ea"/>
              </a:rPr>
              <a:t>iNtuition</a:t>
            </a:r>
            <a:endParaRPr lang="en-GB" altLang="en-FR" b="1" dirty="0">
              <a:solidFill>
                <a:srgbClr val="0070C0"/>
              </a:solidFill>
              <a:effectLst>
                <a:outerShdw blurRad="38100" dist="38100" dir="2700000" algn="tl">
                  <a:srgbClr val="000000">
                    <a:alpha val="43137"/>
                  </a:srgbClr>
                </a:outerShdw>
              </a:effectLst>
              <a:latin typeface="Century Gothic" panose="020B0502020202020204" pitchFamily="34" charset="0"/>
              <a:ea typeface="+mj-ea"/>
            </a:endParaRPr>
          </a:p>
        </p:txBody>
      </p:sp>
      <p:sp>
        <p:nvSpPr>
          <p:cNvPr id="40963" name="Rectangle 3">
            <a:extLst>
              <a:ext uri="{FF2B5EF4-FFF2-40B4-BE49-F238E27FC236}">
                <a16:creationId xmlns:a16="http://schemas.microsoft.com/office/drawing/2014/main" id="{0C51DE93-A2E3-8CD3-7D95-C84FC37FD885}"/>
              </a:ext>
            </a:extLst>
          </p:cNvPr>
          <p:cNvSpPr>
            <a:spLocks noGrp="1" noChangeArrowheads="1"/>
          </p:cNvSpPr>
          <p:nvPr>
            <p:ph type="body" sz="half" idx="1"/>
          </p:nvPr>
        </p:nvSpPr>
        <p:spPr>
          <a:xfrm>
            <a:off x="509954" y="1881554"/>
            <a:ext cx="3815862" cy="3798277"/>
          </a:xfrm>
        </p:spPr>
        <p:txBody>
          <a:bodyPr/>
          <a:lstStyle/>
          <a:p>
            <a:pPr>
              <a:buFont typeface="Arial" panose="020B0604020202020204" pitchFamily="34" charset="0"/>
              <a:buNone/>
            </a:pPr>
            <a:r>
              <a:rPr lang="en-GB" altLang="en-FR" sz="1662" b="1" dirty="0"/>
              <a:t>Extraverted Ne</a:t>
            </a:r>
            <a:endParaRPr lang="en-GB" altLang="en-FR" sz="1477" b="1" dirty="0"/>
          </a:p>
          <a:p>
            <a:r>
              <a:rPr lang="en-GB" altLang="en-FR" sz="1477" dirty="0"/>
              <a:t>Inferring relationships, noticing threads of meaning, and scanning for what could be </a:t>
            </a:r>
          </a:p>
          <a:p>
            <a:r>
              <a:rPr lang="en-GB" altLang="en-FR" sz="1477" dirty="0"/>
              <a:t>What inferences can I make? What meanings am I perceiving? What hypotheses can I generate? </a:t>
            </a:r>
          </a:p>
          <a:p>
            <a:pPr>
              <a:spcBef>
                <a:spcPct val="0"/>
              </a:spcBef>
              <a:buClrTx/>
              <a:buFontTx/>
              <a:buChar char="•"/>
            </a:pPr>
            <a:r>
              <a:rPr lang="en-US" altLang="en-FR" sz="1477" i="1" dirty="0">
                <a:latin typeface="Palatino" pitchFamily="2" charset="77"/>
              </a:rPr>
              <a:t>There are always other perspectives and new meanings to discover</a:t>
            </a:r>
            <a:endParaRPr lang="en-US" altLang="en-FR" sz="1108" i="1" dirty="0">
              <a:latin typeface="Palatino" pitchFamily="2" charset="77"/>
            </a:endParaRPr>
          </a:p>
          <a:p>
            <a:pPr>
              <a:spcBef>
                <a:spcPct val="0"/>
              </a:spcBef>
              <a:buClrTx/>
              <a:buFontTx/>
              <a:buChar char="•"/>
            </a:pPr>
            <a:r>
              <a:rPr lang="en-GB" altLang="en-FR" sz="1477" dirty="0"/>
              <a:t>Look around you and allow something you see in your environment to trigger a new idea or possibility. Or think of someone in your life right now and remember something he or she said or did recently or a look on someone's face. What do you suppose he or she means (meant) by that?</a:t>
            </a:r>
          </a:p>
        </p:txBody>
      </p:sp>
      <p:sp>
        <p:nvSpPr>
          <p:cNvPr id="40964" name="Rectangle 4">
            <a:extLst>
              <a:ext uri="{FF2B5EF4-FFF2-40B4-BE49-F238E27FC236}">
                <a16:creationId xmlns:a16="http://schemas.microsoft.com/office/drawing/2014/main" id="{39C99DA9-960C-2C91-0A48-3314F6DA715B}"/>
              </a:ext>
            </a:extLst>
          </p:cNvPr>
          <p:cNvSpPr>
            <a:spLocks noGrp="1" noChangeArrowheads="1"/>
          </p:cNvSpPr>
          <p:nvPr>
            <p:ph type="body" sz="half" idx="2"/>
          </p:nvPr>
        </p:nvSpPr>
        <p:spPr>
          <a:xfrm>
            <a:off x="4466492" y="1881554"/>
            <a:ext cx="3815862" cy="3798277"/>
          </a:xfrm>
        </p:spPr>
        <p:txBody>
          <a:bodyPr/>
          <a:lstStyle/>
          <a:p>
            <a:pPr>
              <a:buFont typeface="Arial" panose="020B0604020202020204" pitchFamily="34" charset="0"/>
              <a:buNone/>
            </a:pPr>
            <a:r>
              <a:rPr lang="en-GB" altLang="en-FR" sz="1662" b="1" dirty="0"/>
              <a:t>Introverted Ni</a:t>
            </a:r>
            <a:endParaRPr lang="en-GB" altLang="en-FR" sz="1477" b="1" dirty="0"/>
          </a:p>
          <a:p>
            <a:r>
              <a:rPr lang="en-GB" altLang="en-FR" sz="1477" dirty="0"/>
              <a:t>Foreseeing implications, conceptualizing, and having images of the future or profound meaning</a:t>
            </a:r>
          </a:p>
          <a:p>
            <a:r>
              <a:rPr lang="en-GB" altLang="en-FR" sz="1477" dirty="0"/>
              <a:t>What are the implications for the future? What are the concepts? What is the greater purpose? </a:t>
            </a:r>
          </a:p>
          <a:p>
            <a:r>
              <a:rPr lang="en-US" altLang="en-FR" sz="1477" i="1" dirty="0">
                <a:latin typeface="Palatino" pitchFamily="2" charset="77"/>
              </a:rPr>
              <a:t>There is always a future to realize and a significance to be revealed</a:t>
            </a:r>
            <a:endParaRPr lang="en-GB" altLang="en-FR" sz="1108" i="1" dirty="0">
              <a:latin typeface="Palatino" pitchFamily="2" charset="77"/>
            </a:endParaRPr>
          </a:p>
          <a:p>
            <a:r>
              <a:rPr lang="en-GB" altLang="en-FR" sz="1477" dirty="0"/>
              <a:t>Look around you again and all yourself to be triggered into realizing the implications of doing something with an object you see. I (Again, be patient. A perception of the future &gt; may not come quickly; just be alert to its subtle presence and it will surface.)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233D0D4-A24E-8114-6181-8093F40F6CEB}"/>
              </a:ext>
            </a:extLst>
          </p:cNvPr>
          <p:cNvSpPr>
            <a:spLocks noGrp="1" noChangeArrowheads="1"/>
          </p:cNvSpPr>
          <p:nvPr>
            <p:ph type="title"/>
          </p:nvPr>
        </p:nvSpPr>
        <p:spPr>
          <a:xfrm>
            <a:off x="556846" y="263769"/>
            <a:ext cx="7772400" cy="1055077"/>
          </a:xfrm>
        </p:spPr>
        <p:txBody>
          <a:bodyPr/>
          <a:lstStyle/>
          <a:p>
            <a:r>
              <a:rPr lang="en-GB" altLang="en-FR" b="1" dirty="0">
                <a:solidFill>
                  <a:srgbClr val="0070C0"/>
                </a:solidFill>
                <a:effectLst>
                  <a:outerShdw blurRad="38100" dist="38100" dir="2700000" algn="tl">
                    <a:srgbClr val="000000">
                      <a:alpha val="43137"/>
                    </a:srgbClr>
                  </a:outerShdw>
                </a:effectLst>
                <a:latin typeface="Century Gothic" panose="020B0502020202020204" pitchFamily="34" charset="0"/>
                <a:ea typeface="+mj-ea"/>
              </a:rPr>
              <a:t>Thinking</a:t>
            </a:r>
          </a:p>
        </p:txBody>
      </p:sp>
      <p:sp>
        <p:nvSpPr>
          <p:cNvPr id="41987" name="Rectangle 3">
            <a:extLst>
              <a:ext uri="{FF2B5EF4-FFF2-40B4-BE49-F238E27FC236}">
                <a16:creationId xmlns:a16="http://schemas.microsoft.com/office/drawing/2014/main" id="{677F4EED-37BF-E278-F7D8-6B856C079C02}"/>
              </a:ext>
            </a:extLst>
          </p:cNvPr>
          <p:cNvSpPr>
            <a:spLocks noGrp="1" noChangeArrowheads="1"/>
          </p:cNvSpPr>
          <p:nvPr>
            <p:ph type="body" sz="half" idx="1"/>
          </p:nvPr>
        </p:nvSpPr>
        <p:spPr>
          <a:xfrm>
            <a:off x="556846" y="1881554"/>
            <a:ext cx="3815862" cy="3798277"/>
          </a:xfrm>
        </p:spPr>
        <p:txBody>
          <a:bodyPr/>
          <a:lstStyle/>
          <a:p>
            <a:pPr>
              <a:buFont typeface="Arial" panose="020B0604020202020204" pitchFamily="34" charset="0"/>
              <a:buNone/>
            </a:pPr>
            <a:r>
              <a:rPr lang="en-GB" altLang="en-FR" sz="1662" b="1" dirty="0"/>
              <a:t>Extraverted </a:t>
            </a:r>
            <a:r>
              <a:rPr lang="en-GB" altLang="en-FR" sz="1662" b="1" dirty="0" err="1"/>
              <a:t>Te</a:t>
            </a:r>
            <a:endParaRPr lang="en-GB" altLang="en-FR" sz="1662" b="1" dirty="0"/>
          </a:p>
          <a:p>
            <a:r>
              <a:rPr lang="en-GB" altLang="en-FR" sz="1662" dirty="0"/>
              <a:t>Organizing, segmenting, sorting, and applying logic and criteria</a:t>
            </a:r>
          </a:p>
          <a:p>
            <a:r>
              <a:rPr lang="en-GB" altLang="en-FR" sz="1662" dirty="0"/>
              <a:t>How can I structure and organize my learning? What is the sequence and arrangement of what I am learning? What is the logic behind what I am learning? </a:t>
            </a:r>
          </a:p>
          <a:p>
            <a:r>
              <a:rPr lang="en-US" altLang="en-FR" sz="1662" i="1" dirty="0">
                <a:latin typeface="Palatino" pitchFamily="2" charset="77"/>
              </a:rPr>
              <a:t>Everything can be logical, structured and organized</a:t>
            </a:r>
            <a:endParaRPr lang="en-US" altLang="en-FR" sz="1477" i="1" dirty="0">
              <a:latin typeface="Palatino" pitchFamily="2" charset="77"/>
            </a:endParaRPr>
          </a:p>
          <a:p>
            <a:r>
              <a:rPr lang="en-GB" altLang="en-FR" sz="1662" dirty="0"/>
              <a:t>Look around you again and find some items to organize in the room. File some papers. Sort some mail. Organize something or try to </a:t>
            </a:r>
            <a:r>
              <a:rPr lang="en-GB" altLang="en-FR" sz="1662" dirty="0" err="1"/>
              <a:t>under¬stand</a:t>
            </a:r>
            <a:r>
              <a:rPr lang="en-GB" altLang="en-FR" sz="1662" dirty="0"/>
              <a:t> the system of Logic someone else used!</a:t>
            </a:r>
          </a:p>
        </p:txBody>
      </p:sp>
      <p:sp>
        <p:nvSpPr>
          <p:cNvPr id="41988" name="Rectangle 4">
            <a:extLst>
              <a:ext uri="{FF2B5EF4-FFF2-40B4-BE49-F238E27FC236}">
                <a16:creationId xmlns:a16="http://schemas.microsoft.com/office/drawing/2014/main" id="{43A5582C-266C-3DA7-ADF5-FB1D58D943E9}"/>
              </a:ext>
            </a:extLst>
          </p:cNvPr>
          <p:cNvSpPr>
            <a:spLocks noGrp="1" noChangeArrowheads="1"/>
          </p:cNvSpPr>
          <p:nvPr>
            <p:ph type="body" sz="half" idx="2"/>
          </p:nvPr>
        </p:nvSpPr>
        <p:spPr>
          <a:xfrm>
            <a:off x="4513384" y="1881554"/>
            <a:ext cx="3815862" cy="3798277"/>
          </a:xfrm>
        </p:spPr>
        <p:txBody>
          <a:bodyPr/>
          <a:lstStyle/>
          <a:p>
            <a:pPr>
              <a:buFont typeface="Arial" panose="020B0604020202020204" pitchFamily="34" charset="0"/>
              <a:buNone/>
            </a:pPr>
            <a:r>
              <a:rPr lang="en-GB" altLang="en-FR" sz="1662" b="1" dirty="0"/>
              <a:t>Introverted Ti</a:t>
            </a:r>
          </a:p>
          <a:p>
            <a:r>
              <a:rPr lang="en-GB" altLang="en-FR" sz="1662" dirty="0" err="1"/>
              <a:t>Analyzing</a:t>
            </a:r>
            <a:r>
              <a:rPr lang="en-GB" altLang="en-FR" sz="1662" dirty="0"/>
              <a:t>, categorizing, and figuring out how something works</a:t>
            </a:r>
          </a:p>
          <a:p>
            <a:r>
              <a:rPr lang="en-GB" altLang="en-FR" sz="1662" dirty="0"/>
              <a:t>What principles do I need to learn? What models can I fit the learning into? What techniques or approaches can I apply? </a:t>
            </a:r>
          </a:p>
          <a:p>
            <a:r>
              <a:rPr lang="en-US" altLang="en-FR" sz="1662" i="1" dirty="0">
                <a:latin typeface="Palatino" pitchFamily="2" charset="77"/>
              </a:rPr>
              <a:t>Everything can be explained and understood in terms of how it works.</a:t>
            </a:r>
            <a:endParaRPr lang="en-US" altLang="en-FR" sz="1292" i="1" dirty="0">
              <a:latin typeface="Palatino" pitchFamily="2" charset="77"/>
            </a:endParaRPr>
          </a:p>
          <a:p>
            <a:r>
              <a:rPr lang="en-GB" altLang="en-FR" sz="1662" dirty="0"/>
              <a:t>Look around you again and name some of the objects in the room. What classes or categories are they members of? As you classify them, check against the objective categories you hold mentally.</a:t>
            </a:r>
          </a:p>
        </p:txBody>
      </p:sp>
      <p:sp>
        <p:nvSpPr>
          <p:cNvPr id="41989" name="Rectangle 5">
            <a:extLst>
              <a:ext uri="{FF2B5EF4-FFF2-40B4-BE49-F238E27FC236}">
                <a16:creationId xmlns:a16="http://schemas.microsoft.com/office/drawing/2014/main" id="{2FBD0DBB-6D1E-36D1-EB05-A7A2A6038B0F}"/>
              </a:ext>
            </a:extLst>
          </p:cNvPr>
          <p:cNvSpPr>
            <a:spLocks noChangeArrowheads="1"/>
          </p:cNvSpPr>
          <p:nvPr/>
        </p:nvSpPr>
        <p:spPr bwMode="auto">
          <a:xfrm>
            <a:off x="8974016" y="2296258"/>
            <a:ext cx="184731"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0DECF61A-62AD-9B37-36CB-7E9CDC480993}"/>
              </a:ext>
            </a:extLst>
          </p:cNvPr>
          <p:cNvSpPr>
            <a:spLocks noGrp="1" noChangeArrowheads="1"/>
          </p:cNvSpPr>
          <p:nvPr>
            <p:ph type="title"/>
          </p:nvPr>
        </p:nvSpPr>
        <p:spPr>
          <a:xfrm>
            <a:off x="568569" y="263769"/>
            <a:ext cx="7772400" cy="1055077"/>
          </a:xfrm>
        </p:spPr>
        <p:txBody>
          <a:bodyPr/>
          <a:lstStyle/>
          <a:p>
            <a:r>
              <a:rPr lang="en-GB" altLang="en-FR" b="1" dirty="0">
                <a:solidFill>
                  <a:srgbClr val="0070C0"/>
                </a:solidFill>
                <a:effectLst>
                  <a:outerShdw blurRad="38100" dist="38100" dir="2700000" algn="tl">
                    <a:srgbClr val="000000">
                      <a:alpha val="43137"/>
                    </a:srgbClr>
                  </a:outerShdw>
                </a:effectLst>
                <a:latin typeface="Century Gothic" panose="020B0502020202020204" pitchFamily="34" charset="0"/>
                <a:ea typeface="+mj-ea"/>
              </a:rPr>
              <a:t>Feeling</a:t>
            </a:r>
          </a:p>
        </p:txBody>
      </p:sp>
      <p:sp>
        <p:nvSpPr>
          <p:cNvPr id="43011" name="Rectangle 3">
            <a:extLst>
              <a:ext uri="{FF2B5EF4-FFF2-40B4-BE49-F238E27FC236}">
                <a16:creationId xmlns:a16="http://schemas.microsoft.com/office/drawing/2014/main" id="{19F4282F-DDA7-2FBB-670B-D1F0D0BE09DD}"/>
              </a:ext>
            </a:extLst>
          </p:cNvPr>
          <p:cNvSpPr>
            <a:spLocks noGrp="1" noChangeArrowheads="1"/>
          </p:cNvSpPr>
          <p:nvPr>
            <p:ph type="body" sz="half" idx="1"/>
          </p:nvPr>
        </p:nvSpPr>
        <p:spPr>
          <a:xfrm>
            <a:off x="568569" y="1881554"/>
            <a:ext cx="3815862" cy="3798277"/>
          </a:xfrm>
        </p:spPr>
        <p:txBody>
          <a:bodyPr/>
          <a:lstStyle/>
          <a:p>
            <a:pPr>
              <a:lnSpc>
                <a:spcPct val="90000"/>
              </a:lnSpc>
              <a:buFont typeface="Arial" panose="020B0604020202020204" pitchFamily="34" charset="0"/>
              <a:buNone/>
            </a:pPr>
            <a:r>
              <a:rPr lang="en-GB" altLang="en-FR" sz="1662" b="1" dirty="0"/>
              <a:t>Extraverted Fe</a:t>
            </a:r>
          </a:p>
          <a:p>
            <a:pPr>
              <a:lnSpc>
                <a:spcPct val="90000"/>
              </a:lnSpc>
            </a:pPr>
            <a:r>
              <a:rPr lang="en-GB" altLang="en-FR" sz="1662" dirty="0"/>
              <a:t>Considering others and responding to them</a:t>
            </a:r>
          </a:p>
          <a:p>
            <a:pPr>
              <a:lnSpc>
                <a:spcPct val="90000"/>
              </a:lnSpc>
            </a:pPr>
            <a:r>
              <a:rPr lang="en-GB" altLang="en-FR" sz="1662" dirty="0"/>
              <a:t>Who can I connect with, or relate to in order to learn better? Who can I help with this learning? How can I use this to improve my relationships? </a:t>
            </a:r>
          </a:p>
          <a:p>
            <a:pPr>
              <a:lnSpc>
                <a:spcPct val="90000"/>
              </a:lnSpc>
            </a:pPr>
            <a:r>
              <a:rPr lang="en-US" altLang="en-FR" sz="1662" i="1" dirty="0">
                <a:latin typeface="Palatino" pitchFamily="2" charset="77"/>
              </a:rPr>
              <a:t>Everything can be considered in terms of how it affects others.</a:t>
            </a:r>
            <a:endParaRPr lang="en-US" altLang="en-FR" sz="1292" i="1" dirty="0">
              <a:latin typeface="Palatino" pitchFamily="2" charset="77"/>
            </a:endParaRPr>
          </a:p>
          <a:p>
            <a:pPr>
              <a:lnSpc>
                <a:spcPct val="90000"/>
              </a:lnSpc>
            </a:pPr>
            <a:r>
              <a:rPr lang="en-GB" altLang="en-FR" sz="1662" dirty="0"/>
              <a:t>Ask yourself whose birthdays are coming soon. What do you think of to get for them? What do they Like? Would they Like a surprise party or a singing telegram? Should you get them a sentimental card or a humorous card? What Would they most enjoy?</a:t>
            </a:r>
          </a:p>
        </p:txBody>
      </p:sp>
      <p:sp>
        <p:nvSpPr>
          <p:cNvPr id="43012" name="Rectangle 4">
            <a:extLst>
              <a:ext uri="{FF2B5EF4-FFF2-40B4-BE49-F238E27FC236}">
                <a16:creationId xmlns:a16="http://schemas.microsoft.com/office/drawing/2014/main" id="{7F79EAE7-94B4-EF33-F197-E3C9254EFECB}"/>
              </a:ext>
            </a:extLst>
          </p:cNvPr>
          <p:cNvSpPr>
            <a:spLocks noGrp="1" noChangeArrowheads="1"/>
          </p:cNvSpPr>
          <p:nvPr>
            <p:ph type="body" sz="half" idx="2"/>
          </p:nvPr>
        </p:nvSpPr>
        <p:spPr>
          <a:xfrm>
            <a:off x="4525107" y="1881554"/>
            <a:ext cx="3815862" cy="3798277"/>
          </a:xfrm>
        </p:spPr>
        <p:txBody>
          <a:bodyPr/>
          <a:lstStyle/>
          <a:p>
            <a:pPr>
              <a:buFont typeface="Arial" panose="020B0604020202020204" pitchFamily="34" charset="0"/>
              <a:buNone/>
            </a:pPr>
            <a:r>
              <a:rPr lang="en-GB" altLang="en-FR" sz="1662" b="1" dirty="0"/>
              <a:t>Introverted Fi</a:t>
            </a:r>
          </a:p>
          <a:p>
            <a:r>
              <a:rPr lang="en-GB" altLang="en-FR" sz="1662" dirty="0"/>
              <a:t>Evaluating importance and maintaining congruence</a:t>
            </a:r>
          </a:p>
          <a:p>
            <a:r>
              <a:rPr lang="en-GB" altLang="en-FR" sz="1662" dirty="0"/>
              <a:t>What is really important here? What is of value to me, and what do I want out of this? Who is good to learn from? </a:t>
            </a:r>
          </a:p>
          <a:p>
            <a:r>
              <a:rPr lang="en-US" altLang="en-FR" sz="1662" i="1" dirty="0">
                <a:latin typeface="Palatino" pitchFamily="2" charset="77"/>
              </a:rPr>
              <a:t>Everything can be in harmony or  congruence.</a:t>
            </a:r>
            <a:endParaRPr lang="en-GB" altLang="en-FR" sz="1662" dirty="0"/>
          </a:p>
          <a:p>
            <a:r>
              <a:rPr lang="en-GB" altLang="en-FR" sz="1662" dirty="0"/>
              <a:t>When you look around what do you see that you Like or dislike? What is most important for you or your family, friends, or co-workers? What would be most important (for them) to do next? </a:t>
            </a:r>
          </a:p>
          <a:p>
            <a:endParaRPr lang="en-GB" altLang="en-FR" sz="1292" i="1" dirty="0">
              <a:latin typeface="Palatino" pitchFamily="2" charset="77"/>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5666" name="Rectangle 2"/>
          <p:cNvSpPr>
            <a:spLocks noGrp="1" noChangeArrowheads="1"/>
          </p:cNvSpPr>
          <p:nvPr>
            <p:ph type="title"/>
          </p:nvPr>
        </p:nvSpPr>
        <p:spPr>
          <a:xfrm>
            <a:off x="38100" y="-3810"/>
            <a:ext cx="8839200" cy="1752600"/>
          </a:xfrm>
        </p:spPr>
        <p:txBody>
          <a:bodyPr/>
          <a:lstStyle/>
          <a:p>
            <a:pPr marL="1143000" indent="-1143000" algn="l"/>
            <a:r>
              <a:rPr lang="en-US" sz="6000" b="1" dirty="0">
                <a:solidFill>
                  <a:srgbClr val="0070C0"/>
                </a:solidFill>
                <a:effectLst>
                  <a:outerShdw blurRad="38100" dist="38100" dir="2700000" algn="tl">
                    <a:srgbClr val="DDDDDD"/>
                  </a:outerShdw>
                </a:effectLst>
                <a:ea typeface="MS PGothic" pitchFamily="34" charset="-128"/>
                <a:cs typeface="MS PGothic" pitchFamily="34" charset="-128"/>
              </a:rPr>
              <a:t>That’s what we did last</a:t>
            </a:r>
            <a:br>
              <a:rPr lang="en-US" sz="6000" b="1" dirty="0">
                <a:solidFill>
                  <a:srgbClr val="0070C0"/>
                </a:solidFill>
                <a:effectLst>
                  <a:outerShdw blurRad="38100" dist="38100" dir="2700000" algn="tl">
                    <a:srgbClr val="DDDDDD"/>
                  </a:outerShdw>
                </a:effectLst>
                <a:ea typeface="MS PGothic" pitchFamily="34" charset="-128"/>
                <a:cs typeface="MS PGothic" pitchFamily="34" charset="-128"/>
              </a:rPr>
            </a:br>
            <a:r>
              <a:rPr lang="en-US" sz="6000" b="1" dirty="0">
                <a:solidFill>
                  <a:srgbClr val="0070C0"/>
                </a:solidFill>
                <a:effectLst>
                  <a:outerShdw blurRad="38100" dist="38100" dir="2700000" algn="tl">
                    <a:srgbClr val="DDDDDD"/>
                  </a:outerShdw>
                </a:effectLst>
                <a:ea typeface="MS PGothic" pitchFamily="34" charset="-128"/>
                <a:cs typeface="MS PGothic" pitchFamily="34" charset="-128"/>
              </a:rPr>
              <a:t>  week!</a:t>
            </a:r>
            <a:endParaRPr lang="en-US" sz="4800" b="1" dirty="0">
              <a:solidFill>
                <a:srgbClr val="0070C0"/>
              </a:solidFill>
              <a:effectLst>
                <a:outerShdw blurRad="38100" dist="38100" dir="2700000" algn="tl">
                  <a:srgbClr val="DDDDDD"/>
                </a:outerShdw>
              </a:effectLst>
              <a:ea typeface="MS PGothic" pitchFamily="34" charset="-128"/>
              <a:cs typeface="MS PGothic" pitchFamily="34" charset="-128"/>
            </a:endParaRPr>
          </a:p>
        </p:txBody>
      </p:sp>
      <p:sp>
        <p:nvSpPr>
          <p:cNvPr id="14339" name="Slide Number Placeholder 3"/>
          <p:cNvSpPr>
            <a:spLocks noGrp="1"/>
          </p:cNvSpPr>
          <p:nvPr>
            <p:ph type="sldNum" sz="quarter" idx="12"/>
          </p:nvPr>
        </p:nvSpPr>
        <p:spPr>
          <a:xfrm>
            <a:off x="8686800" y="6248400"/>
            <a:ext cx="381000" cy="304800"/>
          </a:xfrm>
          <a:noFill/>
        </p:spPr>
        <p:txBody>
          <a:bodyPr/>
          <a:lstStyle/>
          <a:p>
            <a:pPr algn="l"/>
            <a:fld id="{ACC4A3D5-99B8-814D-9F3E-EC5E05ADB787}" type="slidenum">
              <a:rPr lang="en-US"/>
              <a:pPr algn="l"/>
              <a:t>3</a:t>
            </a:fld>
            <a:endParaRPr lang="en-US" dirty="0"/>
          </a:p>
        </p:txBody>
      </p:sp>
      <p:sp>
        <p:nvSpPr>
          <p:cNvPr id="6148" name="Content Placeholder 2"/>
          <p:cNvSpPr>
            <a:spLocks noGrp="1"/>
          </p:cNvSpPr>
          <p:nvPr>
            <p:ph idx="1"/>
          </p:nvPr>
        </p:nvSpPr>
        <p:spPr>
          <a:xfrm>
            <a:off x="0" y="2209799"/>
            <a:ext cx="8686800" cy="3884295"/>
          </a:xfrm>
        </p:spPr>
        <p:txBody>
          <a:bodyPr/>
          <a:lstStyle/>
          <a:p>
            <a:pPr marL="446088" indent="-446088">
              <a:buFont typeface="Wingdings" pitchFamily="-1" charset="2"/>
              <a:buChar char="Ø"/>
            </a:pPr>
            <a:r>
              <a:rPr lang="en-US" sz="2800" b="1" dirty="0">
                <a:solidFill>
                  <a:srgbClr val="000099"/>
                </a:solidFill>
              </a:rPr>
              <a:t>Did a short quiz on Goleman video</a:t>
            </a:r>
          </a:p>
          <a:p>
            <a:pPr marL="446088" indent="-446088">
              <a:buFont typeface="Wingdings" pitchFamily="-1" charset="2"/>
              <a:buChar char="Ø"/>
            </a:pPr>
            <a:r>
              <a:rPr lang="en-US" sz="2800" b="1" dirty="0">
                <a:solidFill>
                  <a:srgbClr val="000099"/>
                </a:solidFill>
              </a:rPr>
              <a:t>Reviewed your EQ questionnaire results</a:t>
            </a:r>
          </a:p>
          <a:p>
            <a:pPr marL="446088" indent="-446088">
              <a:buFont typeface="Wingdings" pitchFamily="-1" charset="2"/>
              <a:buChar char="Ø"/>
            </a:pPr>
            <a:r>
              <a:rPr lang="en-US" sz="2800" b="1" dirty="0">
                <a:solidFill>
                  <a:srgbClr val="000099"/>
                </a:solidFill>
              </a:rPr>
              <a:t>Explored how culture influences our behavior</a:t>
            </a:r>
          </a:p>
          <a:p>
            <a:pPr marL="446088" indent="-446088">
              <a:buFont typeface="Wingdings" pitchFamily="-1" charset="2"/>
              <a:buChar char="Ø"/>
            </a:pPr>
            <a:r>
              <a:rPr lang="en-US" sz="2800" b="1" dirty="0">
                <a:solidFill>
                  <a:srgbClr val="000099"/>
                </a:solidFill>
              </a:rPr>
              <a:t>Understood about how much choice we have</a:t>
            </a:r>
          </a:p>
          <a:p>
            <a:pPr marL="446088" indent="-446088">
              <a:buFont typeface="Wingdings" pitchFamily="-1" charset="2"/>
              <a:buChar char="Ø"/>
            </a:pPr>
            <a:r>
              <a:rPr lang="en-US" sz="2800" b="1" dirty="0">
                <a:solidFill>
                  <a:srgbClr val="000099"/>
                </a:solidFill>
              </a:rPr>
              <a:t>Explored preferences &amp; the MBTI personality assessment approach</a:t>
            </a:r>
          </a:p>
          <a:p>
            <a:pPr>
              <a:buNone/>
            </a:pPr>
            <a:endParaRPr lang="en-US" sz="2800" b="1" dirty="0">
              <a:solidFill>
                <a:srgbClr val="000099"/>
              </a:solidFill>
            </a:endParaRPr>
          </a:p>
        </p:txBody>
      </p:sp>
    </p:spTree>
    <p:extLst>
      <p:ext uri="{BB962C8B-B14F-4D97-AF65-F5344CB8AC3E}">
        <p14:creationId xmlns:p14="http://schemas.microsoft.com/office/powerpoint/2010/main" val="4585254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Effect transition="in" filter="wipe(up)">
                                      <p:cBhvr>
                                        <p:cTn id="7" dur="1000"/>
                                        <p:tgtEl>
                                          <p:spTgt spid="6148">
                                            <p:txEl>
                                              <p:pRg st="0" end="0"/>
                                            </p:txEl>
                                          </p:spTgt>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6148">
                                            <p:txEl>
                                              <p:pRg st="1" end="1"/>
                                            </p:txEl>
                                          </p:spTgt>
                                        </p:tgtEl>
                                        <p:attrNameLst>
                                          <p:attrName>style.visibility</p:attrName>
                                        </p:attrNameLst>
                                      </p:cBhvr>
                                      <p:to>
                                        <p:strVal val="visible"/>
                                      </p:to>
                                    </p:set>
                                    <p:animEffect transition="in" filter="wipe(up)">
                                      <p:cBhvr>
                                        <p:cTn id="11" dur="1000"/>
                                        <p:tgtEl>
                                          <p:spTgt spid="6148">
                                            <p:txEl>
                                              <p:pRg st="1" end="1"/>
                                            </p:txEl>
                                          </p:spTgt>
                                        </p:tgtEl>
                                      </p:cBhvr>
                                    </p:animEffect>
                                  </p:childTnLst>
                                </p:cTn>
                              </p:par>
                            </p:childTnLst>
                          </p:cTn>
                        </p:par>
                        <p:par>
                          <p:cTn id="12" fill="hold" nodeType="with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6148">
                                            <p:txEl>
                                              <p:pRg st="2" end="2"/>
                                            </p:txEl>
                                          </p:spTgt>
                                        </p:tgtEl>
                                        <p:attrNameLst>
                                          <p:attrName>style.visibility</p:attrName>
                                        </p:attrNameLst>
                                      </p:cBhvr>
                                      <p:to>
                                        <p:strVal val="visible"/>
                                      </p:to>
                                    </p:set>
                                    <p:animEffect transition="in" filter="wipe(up)">
                                      <p:cBhvr>
                                        <p:cTn id="15" dur="1000"/>
                                        <p:tgtEl>
                                          <p:spTgt spid="6148">
                                            <p:txEl>
                                              <p:pRg st="2" end="2"/>
                                            </p:txEl>
                                          </p:spTgt>
                                        </p:tgtEl>
                                      </p:cBhvr>
                                    </p:animEffect>
                                  </p:childTnLst>
                                </p:cTn>
                              </p:par>
                            </p:childTnLst>
                          </p:cTn>
                        </p:par>
                        <p:par>
                          <p:cTn id="16" fill="hold">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6148">
                                            <p:txEl>
                                              <p:pRg st="3" end="3"/>
                                            </p:txEl>
                                          </p:spTgt>
                                        </p:tgtEl>
                                        <p:attrNameLst>
                                          <p:attrName>style.visibility</p:attrName>
                                        </p:attrNameLst>
                                      </p:cBhvr>
                                      <p:to>
                                        <p:strVal val="visible"/>
                                      </p:to>
                                    </p:set>
                                    <p:animEffect transition="in" filter="wipe(up)">
                                      <p:cBhvr>
                                        <p:cTn id="19" dur="1000"/>
                                        <p:tgtEl>
                                          <p:spTgt spid="6148">
                                            <p:txEl>
                                              <p:pRg st="3" end="3"/>
                                            </p:txEl>
                                          </p:spTgt>
                                        </p:tgtEl>
                                      </p:cBhvr>
                                    </p:animEffect>
                                  </p:childTnLst>
                                </p:cTn>
                              </p:par>
                            </p:childTnLst>
                          </p:cTn>
                        </p:par>
                        <p:par>
                          <p:cTn id="20" fill="hold">
                            <p:stCondLst>
                              <p:cond delay="4000"/>
                            </p:stCondLst>
                            <p:childTnLst>
                              <p:par>
                                <p:cTn id="21" presetID="22" presetClass="entr" presetSubtype="1" fill="hold" grpId="0" nodeType="afterEffect">
                                  <p:stCondLst>
                                    <p:cond delay="0"/>
                                  </p:stCondLst>
                                  <p:childTnLst>
                                    <p:set>
                                      <p:cBhvr>
                                        <p:cTn id="22" dur="1" fill="hold">
                                          <p:stCondLst>
                                            <p:cond delay="0"/>
                                          </p:stCondLst>
                                        </p:cTn>
                                        <p:tgtEl>
                                          <p:spTgt spid="6148">
                                            <p:txEl>
                                              <p:pRg st="4" end="4"/>
                                            </p:txEl>
                                          </p:spTgt>
                                        </p:tgtEl>
                                        <p:attrNameLst>
                                          <p:attrName>style.visibility</p:attrName>
                                        </p:attrNameLst>
                                      </p:cBhvr>
                                      <p:to>
                                        <p:strVal val="visible"/>
                                      </p:to>
                                    </p:set>
                                    <p:animEffect transition="in" filter="wipe(up)">
                                      <p:cBhvr>
                                        <p:cTn id="23" dur="1000"/>
                                        <p:tgtEl>
                                          <p:spTgt spid="6148">
                                            <p:txEl>
                                              <p:pRg st="4" end="4"/>
                                            </p:txEl>
                                          </p:spTgt>
                                        </p:tgtEl>
                                      </p:cBhvr>
                                    </p:animEffect>
                                  </p:childTnLst>
                                </p:cTn>
                              </p:par>
                            </p:childTnLst>
                          </p:cTn>
                        </p:par>
                        <p:par>
                          <p:cTn id="24" fill="hold">
                            <p:stCondLst>
                              <p:cond delay="5000"/>
                            </p:stCondLst>
                            <p:childTnLst>
                              <p:par>
                                <p:cTn id="25" presetID="31" presetClass="entr" presetSubtype="0" fill="hold" grpId="0" nodeType="afterEffect">
                                  <p:stCondLst>
                                    <p:cond delay="0"/>
                                  </p:stCondLst>
                                  <p:childTnLst>
                                    <p:set>
                                      <p:cBhvr>
                                        <p:cTn id="26" dur="1" fill="hold">
                                          <p:stCondLst>
                                            <p:cond delay="0"/>
                                          </p:stCondLst>
                                        </p:cTn>
                                        <p:tgtEl>
                                          <p:spTgt spid="625666"/>
                                        </p:tgtEl>
                                        <p:attrNameLst>
                                          <p:attrName>style.visibility</p:attrName>
                                        </p:attrNameLst>
                                      </p:cBhvr>
                                      <p:to>
                                        <p:strVal val="visible"/>
                                      </p:to>
                                    </p:set>
                                    <p:anim calcmode="lin" valueType="num">
                                      <p:cBhvr>
                                        <p:cTn id="27" dur="1000" fill="hold"/>
                                        <p:tgtEl>
                                          <p:spTgt spid="625666"/>
                                        </p:tgtEl>
                                        <p:attrNameLst>
                                          <p:attrName>ppt_w</p:attrName>
                                        </p:attrNameLst>
                                      </p:cBhvr>
                                      <p:tavLst>
                                        <p:tav tm="0">
                                          <p:val>
                                            <p:fltVal val="0"/>
                                          </p:val>
                                        </p:tav>
                                        <p:tav tm="100000">
                                          <p:val>
                                            <p:strVal val="#ppt_w"/>
                                          </p:val>
                                        </p:tav>
                                      </p:tavLst>
                                    </p:anim>
                                    <p:anim calcmode="lin" valueType="num">
                                      <p:cBhvr>
                                        <p:cTn id="28" dur="1000" fill="hold"/>
                                        <p:tgtEl>
                                          <p:spTgt spid="625666"/>
                                        </p:tgtEl>
                                        <p:attrNameLst>
                                          <p:attrName>ppt_h</p:attrName>
                                        </p:attrNameLst>
                                      </p:cBhvr>
                                      <p:tavLst>
                                        <p:tav tm="0">
                                          <p:val>
                                            <p:fltVal val="0"/>
                                          </p:val>
                                        </p:tav>
                                        <p:tav tm="100000">
                                          <p:val>
                                            <p:strVal val="#ppt_h"/>
                                          </p:val>
                                        </p:tav>
                                      </p:tavLst>
                                    </p:anim>
                                    <p:anim calcmode="lin" valueType="num">
                                      <p:cBhvr>
                                        <p:cTn id="29" dur="1000" fill="hold"/>
                                        <p:tgtEl>
                                          <p:spTgt spid="625666"/>
                                        </p:tgtEl>
                                        <p:attrNameLst>
                                          <p:attrName>style.rotation</p:attrName>
                                        </p:attrNameLst>
                                      </p:cBhvr>
                                      <p:tavLst>
                                        <p:tav tm="0">
                                          <p:val>
                                            <p:fltVal val="90"/>
                                          </p:val>
                                        </p:tav>
                                        <p:tav tm="100000">
                                          <p:val>
                                            <p:fltVal val="0"/>
                                          </p:val>
                                        </p:tav>
                                      </p:tavLst>
                                    </p:anim>
                                    <p:animEffect transition="in" filter="fade">
                                      <p:cBhvr>
                                        <p:cTn id="30" dur="1000"/>
                                        <p:tgtEl>
                                          <p:spTgt spid="625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66" grpId="0"/>
      <p:bldP spid="6148"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2">
            <a:extLst>
              <a:ext uri="{FF2B5EF4-FFF2-40B4-BE49-F238E27FC236}">
                <a16:creationId xmlns:a16="http://schemas.microsoft.com/office/drawing/2014/main" id="{26FEF278-CB20-E4E4-1C0C-FD9642D4031B}"/>
              </a:ext>
            </a:extLst>
          </p:cNvPr>
          <p:cNvSpPr>
            <a:spLocks noGrp="1"/>
          </p:cNvSpPr>
          <p:nvPr>
            <p:ph type="title"/>
          </p:nvPr>
        </p:nvSpPr>
        <p:spPr/>
        <p:txBody>
          <a:bodyPr/>
          <a:lstStyle/>
          <a:p>
            <a:r>
              <a:rPr lang="en-US" altLang="en-FR" b="1" dirty="0">
                <a:solidFill>
                  <a:srgbClr val="0070C0"/>
                </a:solidFill>
                <a:effectLst>
                  <a:outerShdw blurRad="38100" dist="38100" dir="2700000" algn="tl">
                    <a:srgbClr val="000000">
                      <a:alpha val="43137"/>
                    </a:srgbClr>
                  </a:outerShdw>
                </a:effectLst>
                <a:latin typeface="Century Gothic" panose="020B0502020202020204" pitchFamily="34" charset="0"/>
                <a:ea typeface="+mj-ea"/>
              </a:rPr>
              <a:t>Type Alike Groups</a:t>
            </a:r>
          </a:p>
        </p:txBody>
      </p:sp>
      <p:sp>
        <p:nvSpPr>
          <p:cNvPr id="51203" name="Content Placeholder 3">
            <a:extLst>
              <a:ext uri="{FF2B5EF4-FFF2-40B4-BE49-F238E27FC236}">
                <a16:creationId xmlns:a16="http://schemas.microsoft.com/office/drawing/2014/main" id="{C93B3A31-0C14-DD3C-AB93-160882CC5D0E}"/>
              </a:ext>
            </a:extLst>
          </p:cNvPr>
          <p:cNvSpPr>
            <a:spLocks noGrp="1"/>
          </p:cNvSpPr>
          <p:nvPr>
            <p:ph idx="1"/>
          </p:nvPr>
        </p:nvSpPr>
        <p:spPr>
          <a:xfrm>
            <a:off x="457200" y="1443681"/>
            <a:ext cx="8229600" cy="4525963"/>
          </a:xfrm>
        </p:spPr>
        <p:txBody>
          <a:bodyPr/>
          <a:lstStyle/>
          <a:p>
            <a:pPr algn="ctr">
              <a:buFont typeface="Monotype Sorts" pitchFamily="2" charset="2"/>
              <a:buNone/>
            </a:pPr>
            <a:r>
              <a:rPr lang="en-US" altLang="en-FR" sz="4062" dirty="0"/>
              <a:t>If we could use only a few words and phrases to tell the rest of the world about our type, which ones would you choose? </a:t>
            </a:r>
          </a:p>
          <a:p>
            <a:pPr algn="ctr">
              <a:buFont typeface="Monotype Sorts" pitchFamily="2" charset="2"/>
              <a:buNone/>
            </a:pPr>
            <a:r>
              <a:rPr lang="en-US" altLang="en-FR" sz="4062" dirty="0"/>
              <a:t>Write on an A3 paper. Consider</a:t>
            </a:r>
            <a:br>
              <a:rPr lang="en-US" altLang="en-FR" sz="4062" dirty="0"/>
            </a:br>
            <a:r>
              <a:rPr lang="en-US" altLang="en-FR" sz="4062" dirty="0"/>
              <a:t>what is your personality type dominant and auxiliary functions? What strengths do you share?</a:t>
            </a:r>
          </a:p>
        </p:txBody>
      </p:sp>
    </p:spTree>
    <p:extLst>
      <p:ext uri="{BB962C8B-B14F-4D97-AF65-F5344CB8AC3E}">
        <p14:creationId xmlns:p14="http://schemas.microsoft.com/office/powerpoint/2010/main" val="22724654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693077"/>
            <a:ext cx="9143997" cy="574675"/>
          </a:xfrm>
        </p:spPr>
        <p:txBody>
          <a:bodyPr>
            <a:noAutofit/>
          </a:bodyPr>
          <a:lstStyle/>
          <a:p>
            <a:r>
              <a:rPr lang="en-US" b="1" dirty="0">
                <a:solidFill>
                  <a:srgbClr val="0070C0"/>
                </a:solidFill>
                <a:effectLst>
                  <a:outerShdw blurRad="38100" dist="38100" dir="2700000" algn="tl">
                    <a:srgbClr val="000000">
                      <a:alpha val="43137"/>
                    </a:srgbClr>
                  </a:outerShdw>
                </a:effectLst>
                <a:latin typeface="Century Gothic" panose="020B0502020202020204" pitchFamily="34" charset="0"/>
                <a:ea typeface="+mj-ea"/>
              </a:rPr>
              <a:t>Understanding Different “quadrants” of Personality Types</a:t>
            </a:r>
            <a:br>
              <a:rPr lang="en-US" sz="3600" dirty="0"/>
            </a:br>
            <a:endParaRPr lang="en-US" sz="2000" i="1" dirty="0"/>
          </a:p>
        </p:txBody>
      </p:sp>
      <p:cxnSp>
        <p:nvCxnSpPr>
          <p:cNvPr id="5" name="Straight Arrow Connector 4"/>
          <p:cNvCxnSpPr/>
          <p:nvPr/>
        </p:nvCxnSpPr>
        <p:spPr>
          <a:xfrm>
            <a:off x="2235960" y="2353172"/>
            <a:ext cx="4320480" cy="0"/>
          </a:xfrm>
          <a:prstGeom prst="straightConnector1">
            <a:avLst/>
          </a:prstGeom>
          <a:ln w="28575" cmpd="sng">
            <a:solidFill>
              <a:schemeClr val="accent2">
                <a:lumMod val="60000"/>
                <a:lumOff val="40000"/>
              </a:schemeClr>
            </a:solidFill>
            <a:prstDash val="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6" name="Straight Connector 5"/>
          <p:cNvCxnSpPr>
            <a:stCxn id="16" idx="2"/>
            <a:endCxn id="18" idx="0"/>
          </p:cNvCxnSpPr>
          <p:nvPr/>
        </p:nvCxnSpPr>
        <p:spPr>
          <a:xfrm>
            <a:off x="4412267" y="2475701"/>
            <a:ext cx="0" cy="302313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20" idx="2"/>
            <a:endCxn id="22" idx="0"/>
          </p:cNvCxnSpPr>
          <p:nvPr/>
        </p:nvCxnSpPr>
        <p:spPr>
          <a:xfrm>
            <a:off x="2390940" y="3901461"/>
            <a:ext cx="4243606"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379976" y="1901028"/>
            <a:ext cx="1198565" cy="400110"/>
          </a:xfrm>
          <a:prstGeom prst="rect">
            <a:avLst/>
          </a:prstGeom>
          <a:noFill/>
        </p:spPr>
        <p:txBody>
          <a:bodyPr wrap="none" rtlCol="0">
            <a:spAutoFit/>
          </a:bodyPr>
          <a:lstStyle/>
          <a:p>
            <a:r>
              <a:rPr lang="en-GB" sz="2000" b="1" dirty="0">
                <a:solidFill>
                  <a:srgbClr val="000090"/>
                </a:solidFill>
              </a:rPr>
              <a:t>Sensing</a:t>
            </a:r>
          </a:p>
        </p:txBody>
      </p:sp>
      <p:sp>
        <p:nvSpPr>
          <p:cNvPr id="9" name="TextBox 8"/>
          <p:cNvSpPr txBox="1"/>
          <p:nvPr/>
        </p:nvSpPr>
        <p:spPr>
          <a:xfrm>
            <a:off x="5260296" y="1901028"/>
            <a:ext cx="1322798" cy="400110"/>
          </a:xfrm>
          <a:prstGeom prst="rect">
            <a:avLst/>
          </a:prstGeom>
          <a:noFill/>
        </p:spPr>
        <p:txBody>
          <a:bodyPr wrap="none" rtlCol="0">
            <a:spAutoFit/>
          </a:bodyPr>
          <a:lstStyle/>
          <a:p>
            <a:r>
              <a:rPr lang="en-GB" sz="2000" b="1" dirty="0">
                <a:solidFill>
                  <a:srgbClr val="000090"/>
                </a:solidFill>
              </a:rPr>
              <a:t>Intuition</a:t>
            </a:r>
          </a:p>
        </p:txBody>
      </p:sp>
      <p:sp>
        <p:nvSpPr>
          <p:cNvPr id="10" name="TextBox 9"/>
          <p:cNvSpPr txBox="1"/>
          <p:nvPr/>
        </p:nvSpPr>
        <p:spPr>
          <a:xfrm>
            <a:off x="1615856" y="2549263"/>
            <a:ext cx="492443" cy="1275049"/>
          </a:xfrm>
          <a:prstGeom prst="rect">
            <a:avLst/>
          </a:prstGeom>
          <a:noFill/>
        </p:spPr>
        <p:txBody>
          <a:bodyPr vert="vert270" wrap="none" rtlCol="0">
            <a:spAutoFit/>
          </a:bodyPr>
          <a:lstStyle/>
          <a:p>
            <a:r>
              <a:rPr lang="en-GB" sz="2000" b="1" dirty="0">
                <a:solidFill>
                  <a:srgbClr val="000090"/>
                </a:solidFill>
              </a:rPr>
              <a:t>Introvert</a:t>
            </a:r>
          </a:p>
        </p:txBody>
      </p:sp>
      <p:sp>
        <p:nvSpPr>
          <p:cNvPr id="11" name="TextBox 10"/>
          <p:cNvSpPr txBox="1"/>
          <p:nvPr/>
        </p:nvSpPr>
        <p:spPr>
          <a:xfrm>
            <a:off x="1615856" y="4338610"/>
            <a:ext cx="492443" cy="1299720"/>
          </a:xfrm>
          <a:prstGeom prst="rect">
            <a:avLst/>
          </a:prstGeom>
          <a:noFill/>
        </p:spPr>
        <p:txBody>
          <a:bodyPr vert="vert270" wrap="none" rtlCol="0">
            <a:spAutoFit/>
          </a:bodyPr>
          <a:lstStyle/>
          <a:p>
            <a:r>
              <a:rPr lang="en-GB" sz="2000" b="1" dirty="0">
                <a:solidFill>
                  <a:srgbClr val="000090"/>
                </a:solidFill>
              </a:rPr>
              <a:t>Extrovert</a:t>
            </a:r>
          </a:p>
        </p:txBody>
      </p:sp>
      <p:sp>
        <p:nvSpPr>
          <p:cNvPr id="12" name="TextBox 11"/>
          <p:cNvSpPr txBox="1"/>
          <p:nvPr/>
        </p:nvSpPr>
        <p:spPr>
          <a:xfrm>
            <a:off x="2480035" y="2744192"/>
            <a:ext cx="1600193" cy="1015663"/>
          </a:xfrm>
          <a:prstGeom prst="rect">
            <a:avLst/>
          </a:prstGeom>
          <a:noFill/>
        </p:spPr>
        <p:txBody>
          <a:bodyPr wrap="none" rtlCol="0">
            <a:spAutoFit/>
          </a:bodyPr>
          <a:lstStyle/>
          <a:p>
            <a:pPr algn="ctr"/>
            <a:r>
              <a:rPr lang="en-GB" sz="2000" dirty="0"/>
              <a:t>IS</a:t>
            </a:r>
          </a:p>
          <a:p>
            <a:pPr algn="ctr"/>
            <a:r>
              <a:rPr lang="en-GB" sz="2000" b="1" dirty="0"/>
              <a:t>Thoughtful</a:t>
            </a:r>
          </a:p>
          <a:p>
            <a:pPr algn="ctr"/>
            <a:r>
              <a:rPr lang="en-GB" sz="2000" b="1" dirty="0"/>
              <a:t>Realist</a:t>
            </a:r>
          </a:p>
        </p:txBody>
      </p:sp>
      <p:sp>
        <p:nvSpPr>
          <p:cNvPr id="13" name="TextBox 12"/>
          <p:cNvSpPr txBox="1"/>
          <p:nvPr/>
        </p:nvSpPr>
        <p:spPr>
          <a:xfrm>
            <a:off x="4793735" y="2736641"/>
            <a:ext cx="1600193" cy="1015663"/>
          </a:xfrm>
          <a:prstGeom prst="rect">
            <a:avLst/>
          </a:prstGeom>
          <a:noFill/>
        </p:spPr>
        <p:txBody>
          <a:bodyPr wrap="none" rtlCol="0">
            <a:spAutoFit/>
          </a:bodyPr>
          <a:lstStyle/>
          <a:p>
            <a:pPr algn="ctr"/>
            <a:r>
              <a:rPr lang="en-GB" sz="2000" dirty="0"/>
              <a:t>IN</a:t>
            </a:r>
          </a:p>
          <a:p>
            <a:pPr algn="ctr"/>
            <a:r>
              <a:rPr lang="en-GB" sz="2000" b="1" dirty="0"/>
              <a:t>Thoughtful</a:t>
            </a:r>
          </a:p>
          <a:p>
            <a:pPr algn="ctr"/>
            <a:r>
              <a:rPr lang="en-GB" sz="2000" b="1" dirty="0"/>
              <a:t>Innovator</a:t>
            </a:r>
          </a:p>
        </p:txBody>
      </p:sp>
      <p:sp>
        <p:nvSpPr>
          <p:cNvPr id="14" name="TextBox 13"/>
          <p:cNvSpPr txBox="1"/>
          <p:nvPr/>
        </p:nvSpPr>
        <p:spPr>
          <a:xfrm>
            <a:off x="2626372" y="3995964"/>
            <a:ext cx="1307519" cy="1323439"/>
          </a:xfrm>
          <a:prstGeom prst="rect">
            <a:avLst/>
          </a:prstGeom>
          <a:noFill/>
        </p:spPr>
        <p:txBody>
          <a:bodyPr wrap="none" rtlCol="0">
            <a:spAutoFit/>
          </a:bodyPr>
          <a:lstStyle/>
          <a:p>
            <a:pPr algn="ctr"/>
            <a:r>
              <a:rPr lang="en-GB" sz="2000" dirty="0"/>
              <a:t>ES</a:t>
            </a:r>
          </a:p>
          <a:p>
            <a:pPr algn="ctr"/>
            <a:r>
              <a:rPr lang="en-GB" sz="2000" b="1" dirty="0"/>
              <a:t>Action-</a:t>
            </a:r>
            <a:br>
              <a:rPr lang="en-GB" sz="2000" b="1" dirty="0"/>
            </a:br>
            <a:r>
              <a:rPr lang="en-GB" sz="2000" b="1" dirty="0"/>
              <a:t>Oriented</a:t>
            </a:r>
          </a:p>
          <a:p>
            <a:pPr algn="ctr"/>
            <a:r>
              <a:rPr lang="en-GB" sz="2000" b="1" dirty="0"/>
              <a:t>Realist</a:t>
            </a:r>
          </a:p>
        </p:txBody>
      </p:sp>
      <p:sp>
        <p:nvSpPr>
          <p:cNvPr id="15" name="TextBox 14"/>
          <p:cNvSpPr txBox="1"/>
          <p:nvPr/>
        </p:nvSpPr>
        <p:spPr>
          <a:xfrm>
            <a:off x="4853886" y="3995964"/>
            <a:ext cx="1479892" cy="1323439"/>
          </a:xfrm>
          <a:prstGeom prst="rect">
            <a:avLst/>
          </a:prstGeom>
          <a:noFill/>
        </p:spPr>
        <p:txBody>
          <a:bodyPr wrap="none" rtlCol="0">
            <a:spAutoFit/>
          </a:bodyPr>
          <a:lstStyle/>
          <a:p>
            <a:pPr algn="ctr"/>
            <a:r>
              <a:rPr lang="en-GB" sz="2000" dirty="0"/>
              <a:t>EN</a:t>
            </a:r>
          </a:p>
          <a:p>
            <a:pPr algn="ctr"/>
            <a:r>
              <a:rPr lang="en-GB" sz="2000" b="1" dirty="0"/>
              <a:t>Action-</a:t>
            </a:r>
            <a:br>
              <a:rPr lang="en-GB" sz="2000" b="1" dirty="0"/>
            </a:br>
            <a:r>
              <a:rPr lang="en-GB" sz="2000" b="1" dirty="0"/>
              <a:t>Oriented</a:t>
            </a:r>
          </a:p>
          <a:p>
            <a:pPr algn="ctr"/>
            <a:r>
              <a:rPr lang="en-GB" sz="2000" b="1" dirty="0"/>
              <a:t>Innovator</a:t>
            </a:r>
          </a:p>
        </p:txBody>
      </p:sp>
      <p:sp>
        <p:nvSpPr>
          <p:cNvPr id="16" name="TextBox 15"/>
          <p:cNvSpPr txBox="1"/>
          <p:nvPr/>
        </p:nvSpPr>
        <p:spPr>
          <a:xfrm>
            <a:off x="3588373" y="2137147"/>
            <a:ext cx="1647788" cy="338554"/>
          </a:xfrm>
          <a:prstGeom prst="rect">
            <a:avLst/>
          </a:prstGeom>
          <a:solidFill>
            <a:schemeClr val="accent5">
              <a:lumMod val="40000"/>
              <a:lumOff val="60000"/>
            </a:schemeClr>
          </a:solidFill>
        </p:spPr>
        <p:txBody>
          <a:bodyPr wrap="square" rtlCol="0">
            <a:spAutoFit/>
          </a:bodyPr>
          <a:lstStyle/>
          <a:p>
            <a:pPr algn="ctr"/>
            <a:r>
              <a:rPr lang="en-US" sz="1600" dirty="0">
                <a:solidFill>
                  <a:srgbClr val="FF6600"/>
                </a:solidFill>
              </a:rPr>
              <a:t>THOUGHTFUL</a:t>
            </a:r>
          </a:p>
        </p:txBody>
      </p:sp>
      <p:cxnSp>
        <p:nvCxnSpPr>
          <p:cNvPr id="17" name="Straight Arrow Connector 16"/>
          <p:cNvCxnSpPr/>
          <p:nvPr/>
        </p:nvCxnSpPr>
        <p:spPr>
          <a:xfrm>
            <a:off x="2307968" y="5714864"/>
            <a:ext cx="4320480" cy="0"/>
          </a:xfrm>
          <a:prstGeom prst="straightConnector1">
            <a:avLst/>
          </a:prstGeom>
          <a:ln w="28575" cmpd="sng">
            <a:solidFill>
              <a:schemeClr val="accent2">
                <a:lumMod val="60000"/>
                <a:lumOff val="40000"/>
              </a:schemeClr>
            </a:solidFill>
            <a:prstDash val="dash"/>
            <a:headEnd type="arrow"/>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3310648" y="5498840"/>
            <a:ext cx="2203238" cy="338554"/>
          </a:xfrm>
          <a:prstGeom prst="rect">
            <a:avLst/>
          </a:prstGeom>
          <a:solidFill>
            <a:schemeClr val="accent5">
              <a:lumMod val="40000"/>
              <a:lumOff val="60000"/>
            </a:schemeClr>
          </a:solidFill>
        </p:spPr>
        <p:txBody>
          <a:bodyPr wrap="square" rtlCol="0">
            <a:spAutoFit/>
          </a:bodyPr>
          <a:lstStyle/>
          <a:p>
            <a:pPr algn="ctr"/>
            <a:r>
              <a:rPr lang="en-US" sz="1600" dirty="0">
                <a:solidFill>
                  <a:srgbClr val="FF6600"/>
                </a:solidFill>
              </a:rPr>
              <a:t>ACTION-ORIENTED</a:t>
            </a:r>
          </a:p>
        </p:txBody>
      </p:sp>
      <p:cxnSp>
        <p:nvCxnSpPr>
          <p:cNvPr id="19" name="Straight Arrow Connector 18"/>
          <p:cNvCxnSpPr/>
          <p:nvPr/>
        </p:nvCxnSpPr>
        <p:spPr>
          <a:xfrm flipV="1">
            <a:off x="2198264" y="2353172"/>
            <a:ext cx="0" cy="3285158"/>
          </a:xfrm>
          <a:prstGeom prst="straightConnector1">
            <a:avLst/>
          </a:prstGeom>
          <a:ln w="28575" cmpd="sng">
            <a:solidFill>
              <a:schemeClr val="accent2">
                <a:lumMod val="60000"/>
                <a:lumOff val="40000"/>
              </a:schemeClr>
            </a:solidFill>
            <a:prstDash val="dash"/>
            <a:headEnd type="arrow"/>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rot="16200000">
            <a:off x="1651244" y="3732184"/>
            <a:ext cx="1140837" cy="338554"/>
          </a:xfrm>
          <a:prstGeom prst="rect">
            <a:avLst/>
          </a:prstGeom>
          <a:solidFill>
            <a:schemeClr val="accent5">
              <a:lumMod val="40000"/>
              <a:lumOff val="60000"/>
            </a:schemeClr>
          </a:solidFill>
        </p:spPr>
        <p:txBody>
          <a:bodyPr wrap="square" rtlCol="0">
            <a:spAutoFit/>
          </a:bodyPr>
          <a:lstStyle/>
          <a:p>
            <a:pPr algn="ctr"/>
            <a:r>
              <a:rPr lang="en-US" sz="1600" dirty="0">
                <a:solidFill>
                  <a:srgbClr val="FF6600"/>
                </a:solidFill>
              </a:rPr>
              <a:t>REALIST</a:t>
            </a:r>
          </a:p>
        </p:txBody>
      </p:sp>
      <p:cxnSp>
        <p:nvCxnSpPr>
          <p:cNvPr id="21" name="Straight Arrow Connector 20"/>
          <p:cNvCxnSpPr/>
          <p:nvPr/>
        </p:nvCxnSpPr>
        <p:spPr>
          <a:xfrm flipV="1">
            <a:off x="6780424" y="2353172"/>
            <a:ext cx="0" cy="3361692"/>
          </a:xfrm>
          <a:prstGeom prst="straightConnector1">
            <a:avLst/>
          </a:prstGeom>
          <a:ln w="28575" cmpd="sng">
            <a:solidFill>
              <a:schemeClr val="accent2">
                <a:lumMod val="60000"/>
                <a:lumOff val="40000"/>
              </a:schemeClr>
            </a:solidFill>
            <a:prstDash val="dash"/>
            <a:headEnd type="arrow"/>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rot="16200000">
            <a:off x="6032201" y="3732185"/>
            <a:ext cx="1543244" cy="338554"/>
          </a:xfrm>
          <a:prstGeom prst="rect">
            <a:avLst/>
          </a:prstGeom>
          <a:solidFill>
            <a:schemeClr val="accent5">
              <a:lumMod val="40000"/>
              <a:lumOff val="60000"/>
            </a:schemeClr>
          </a:solidFill>
        </p:spPr>
        <p:txBody>
          <a:bodyPr wrap="square" rtlCol="0">
            <a:spAutoFit/>
          </a:bodyPr>
          <a:lstStyle/>
          <a:p>
            <a:pPr algn="ctr"/>
            <a:r>
              <a:rPr lang="en-US" sz="1600" dirty="0">
                <a:solidFill>
                  <a:srgbClr val="FF6600"/>
                </a:solidFill>
              </a:rPr>
              <a:t>INNOVATOR</a:t>
            </a:r>
          </a:p>
        </p:txBody>
      </p:sp>
      <p:sp>
        <p:nvSpPr>
          <p:cNvPr id="35" name="TextBox 34"/>
          <p:cNvSpPr txBox="1"/>
          <p:nvPr/>
        </p:nvSpPr>
        <p:spPr>
          <a:xfrm>
            <a:off x="2064647" y="5981770"/>
            <a:ext cx="4699874" cy="307777"/>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1400" i="1" dirty="0"/>
              <a:t>Let’s explore each of these four (4) types in more detail.</a:t>
            </a:r>
          </a:p>
        </p:txBody>
      </p:sp>
    </p:spTree>
    <p:extLst>
      <p:ext uri="{BB962C8B-B14F-4D97-AF65-F5344CB8AC3E}">
        <p14:creationId xmlns:p14="http://schemas.microsoft.com/office/powerpoint/2010/main" val="2695573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dissolve">
                                      <p:cBhvr>
                                        <p:cTn id="41" dur="500"/>
                                        <p:tgtEl>
                                          <p:spTgt spid="16"/>
                                        </p:tgtEl>
                                      </p:cBhvr>
                                    </p:animEffect>
                                  </p:childTnLst>
                                </p:cTn>
                              </p:par>
                              <p:par>
                                <p:cTn id="42" presetID="9" presetClass="entr" presetSubtype="0" fill="hold" nodeType="with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dissolve">
                                      <p:cBhvr>
                                        <p:cTn id="44" dur="500"/>
                                        <p:tgtEl>
                                          <p:spTgt spid="5"/>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dissolve">
                                      <p:cBhvr>
                                        <p:cTn id="47" dur="500"/>
                                        <p:tgtEl>
                                          <p:spTgt spid="20"/>
                                        </p:tgtEl>
                                      </p:cBhvr>
                                    </p:animEffect>
                                  </p:childTnLst>
                                </p:cTn>
                              </p:par>
                              <p:par>
                                <p:cTn id="48" presetID="9"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dissolve">
                                      <p:cBhvr>
                                        <p:cTn id="50" dur="500"/>
                                        <p:tgtEl>
                                          <p:spTgt spid="19"/>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dissolve">
                                      <p:cBhvr>
                                        <p:cTn id="53" dur="500"/>
                                        <p:tgtEl>
                                          <p:spTgt spid="18"/>
                                        </p:tgtEl>
                                      </p:cBhvr>
                                    </p:animEffect>
                                  </p:childTnLst>
                                </p:cTn>
                              </p:par>
                              <p:par>
                                <p:cTn id="54" presetID="9" presetClass="entr" presetSubtype="0" fill="hold"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dissolve">
                                      <p:cBhvr>
                                        <p:cTn id="56" dur="500"/>
                                        <p:tgtEl>
                                          <p:spTgt spid="17"/>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dissolve">
                                      <p:cBhvr>
                                        <p:cTn id="59" dur="500"/>
                                        <p:tgtEl>
                                          <p:spTgt spid="22"/>
                                        </p:tgtEl>
                                      </p:cBhvr>
                                    </p:animEffect>
                                  </p:childTnLst>
                                </p:cTn>
                              </p:par>
                              <p:par>
                                <p:cTn id="60" presetID="9" presetClass="entr" presetSubtype="0" fill="hold"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dissolve">
                                      <p:cBhvr>
                                        <p:cTn id="62" dur="5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grpId="0" nodeType="click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checkerboard(across)">
                                      <p:cBhvr>
                                        <p:cTn id="6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P spid="15" grpId="0"/>
      <p:bldP spid="16" grpId="0" animBg="1"/>
      <p:bldP spid="18" grpId="0" animBg="1"/>
      <p:bldP spid="20" grpId="0" animBg="1"/>
      <p:bldP spid="22" grpId="0" animBg="1"/>
      <p:bldP spid="3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57003" y="838200"/>
            <a:ext cx="7376231" cy="574675"/>
          </a:xfrm>
        </p:spPr>
        <p:txBody>
          <a:bodyPr>
            <a:noAutofit/>
          </a:bodyPr>
          <a:lstStyle/>
          <a:p>
            <a:r>
              <a:rPr lang="en-GB" b="1" dirty="0">
                <a:solidFill>
                  <a:srgbClr val="0070C0"/>
                </a:solidFill>
                <a:effectLst>
                  <a:outerShdw blurRad="38100" dist="38100" dir="2700000" algn="tl">
                    <a:srgbClr val="000000">
                      <a:alpha val="43137"/>
                    </a:srgbClr>
                  </a:outerShdw>
                </a:effectLst>
                <a:latin typeface="Century Gothic" panose="020B0502020202020204" pitchFamily="34" charset="0"/>
                <a:ea typeface="+mj-ea"/>
              </a:rPr>
              <a:t>IS Thoughtful Realist</a:t>
            </a:r>
            <a:br>
              <a:rPr lang="en-GB" b="1" dirty="0">
                <a:solidFill>
                  <a:srgbClr val="0070C0"/>
                </a:solidFill>
                <a:effectLst>
                  <a:outerShdw blurRad="38100" dist="38100" dir="2700000" algn="tl">
                    <a:srgbClr val="000000">
                      <a:alpha val="43137"/>
                    </a:srgbClr>
                  </a:outerShdw>
                </a:effectLst>
                <a:latin typeface="Century Gothic" panose="020B0502020202020204" pitchFamily="34" charset="0"/>
                <a:ea typeface="+mj-ea"/>
              </a:rPr>
            </a:br>
            <a:r>
              <a:rPr lang="en-GB" b="1" dirty="0">
                <a:solidFill>
                  <a:srgbClr val="0070C0"/>
                </a:solidFill>
                <a:effectLst>
                  <a:outerShdw blurRad="38100" dist="38100" dir="2700000" algn="tl">
                    <a:srgbClr val="000000">
                      <a:alpha val="43137"/>
                    </a:srgbClr>
                  </a:outerShdw>
                </a:effectLst>
                <a:latin typeface="Century Gothic" panose="020B0502020202020204" pitchFamily="34" charset="0"/>
                <a:ea typeface="+mj-ea"/>
              </a:rPr>
              <a:t>“If it isn’t broke don’t fix it!”</a:t>
            </a:r>
          </a:p>
        </p:txBody>
      </p:sp>
      <p:graphicFrame>
        <p:nvGraphicFramePr>
          <p:cNvPr id="9" name="Content Placeholder 8"/>
          <p:cNvGraphicFramePr>
            <a:graphicFrameLocks noGrp="1"/>
          </p:cNvGraphicFramePr>
          <p:nvPr>
            <p:ph sz="half" idx="1"/>
          </p:nvPr>
        </p:nvGraphicFramePr>
        <p:xfrm>
          <a:off x="428978" y="2252614"/>
          <a:ext cx="4038600" cy="41698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1" name="Content Placeholder 10"/>
          <p:cNvGraphicFramePr>
            <a:graphicFrameLocks noGrp="1"/>
          </p:cNvGraphicFramePr>
          <p:nvPr>
            <p:ph sz="half" idx="2"/>
          </p:nvPr>
        </p:nvGraphicFramePr>
        <p:xfrm>
          <a:off x="4648200" y="2116550"/>
          <a:ext cx="4038600" cy="400961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72102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graphicEl>
                                              <a:dgm id="{9F82D1FE-2617-4A2F-AA4A-195472A18610}"/>
                                            </p:graphicEl>
                                          </p:spTgt>
                                        </p:tgtEl>
                                        <p:attrNameLst>
                                          <p:attrName>style.visibility</p:attrName>
                                        </p:attrNameLst>
                                      </p:cBhvr>
                                      <p:to>
                                        <p:strVal val="visible"/>
                                      </p:to>
                                    </p:set>
                                    <p:animEffect transition="in" filter="fade">
                                      <p:cBhvr>
                                        <p:cTn id="7" dur="2000"/>
                                        <p:tgtEl>
                                          <p:spTgt spid="9">
                                            <p:graphicEl>
                                              <a:dgm id="{9F82D1FE-2617-4A2F-AA4A-195472A18610}"/>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graphicEl>
                                              <a:dgm id="{6E9BF107-2F14-4F95-B530-ADD07879344E}"/>
                                            </p:graphicEl>
                                          </p:spTgt>
                                        </p:tgtEl>
                                        <p:attrNameLst>
                                          <p:attrName>style.visibility</p:attrName>
                                        </p:attrNameLst>
                                      </p:cBhvr>
                                      <p:to>
                                        <p:strVal val="visible"/>
                                      </p:to>
                                    </p:set>
                                    <p:animEffect transition="in" filter="fade">
                                      <p:cBhvr>
                                        <p:cTn id="12" dur="2000"/>
                                        <p:tgtEl>
                                          <p:spTgt spid="9">
                                            <p:graphicEl>
                                              <a:dgm id="{6E9BF107-2F14-4F95-B530-ADD07879344E}"/>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graphicEl>
                                              <a:dgm id="{69EBA233-2C32-4137-A23B-917FCF1E0EF6}"/>
                                            </p:graphicEl>
                                          </p:spTgt>
                                        </p:tgtEl>
                                        <p:attrNameLst>
                                          <p:attrName>style.visibility</p:attrName>
                                        </p:attrNameLst>
                                      </p:cBhvr>
                                      <p:to>
                                        <p:strVal val="visible"/>
                                      </p:to>
                                    </p:set>
                                    <p:animEffect transition="in" filter="fade">
                                      <p:cBhvr>
                                        <p:cTn id="17" dur="2000"/>
                                        <p:tgtEl>
                                          <p:spTgt spid="9">
                                            <p:graphicEl>
                                              <a:dgm id="{69EBA233-2C32-4137-A23B-917FCF1E0EF6}"/>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graphicEl>
                                              <a:dgm id="{B20DBA8F-DE38-4132-AC30-957D27F46A7F}"/>
                                            </p:graphicEl>
                                          </p:spTgt>
                                        </p:tgtEl>
                                        <p:attrNameLst>
                                          <p:attrName>style.visibility</p:attrName>
                                        </p:attrNameLst>
                                      </p:cBhvr>
                                      <p:to>
                                        <p:strVal val="visible"/>
                                      </p:to>
                                    </p:set>
                                    <p:animEffect transition="in" filter="fade">
                                      <p:cBhvr>
                                        <p:cTn id="22" dur="2000"/>
                                        <p:tgtEl>
                                          <p:spTgt spid="9">
                                            <p:graphicEl>
                                              <a:dgm id="{B20DBA8F-DE38-4132-AC30-957D27F46A7F}"/>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graphicEl>
                                              <a:dgm id="{00B8124F-BF6B-4FA5-91E6-B83A89B59132}"/>
                                            </p:graphicEl>
                                          </p:spTgt>
                                        </p:tgtEl>
                                        <p:attrNameLst>
                                          <p:attrName>style.visibility</p:attrName>
                                        </p:attrNameLst>
                                      </p:cBhvr>
                                      <p:to>
                                        <p:strVal val="visible"/>
                                      </p:to>
                                    </p:set>
                                    <p:animEffect transition="in" filter="fade">
                                      <p:cBhvr>
                                        <p:cTn id="27" dur="2000"/>
                                        <p:tgtEl>
                                          <p:spTgt spid="9">
                                            <p:graphicEl>
                                              <a:dgm id="{00B8124F-BF6B-4FA5-91E6-B83A89B59132}"/>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graphicEl>
                                              <a:dgm id="{B38D20B1-1604-4219-BA64-DC5BEC9E7742}"/>
                                            </p:graphicEl>
                                          </p:spTgt>
                                        </p:tgtEl>
                                        <p:attrNameLst>
                                          <p:attrName>style.visibility</p:attrName>
                                        </p:attrNameLst>
                                      </p:cBhvr>
                                      <p:to>
                                        <p:strVal val="visible"/>
                                      </p:to>
                                    </p:set>
                                    <p:animEffect transition="in" filter="fade">
                                      <p:cBhvr>
                                        <p:cTn id="32" dur="2000"/>
                                        <p:tgtEl>
                                          <p:spTgt spid="9">
                                            <p:graphicEl>
                                              <a:dgm id="{B38D20B1-1604-4219-BA64-DC5BEC9E7742}"/>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graphicEl>
                                              <a:dgm id="{A03615F9-28C5-4A41-934B-1FC65F408C5B}"/>
                                            </p:graphicEl>
                                          </p:spTgt>
                                        </p:tgtEl>
                                        <p:attrNameLst>
                                          <p:attrName>style.visibility</p:attrName>
                                        </p:attrNameLst>
                                      </p:cBhvr>
                                      <p:to>
                                        <p:strVal val="visible"/>
                                      </p:to>
                                    </p:set>
                                    <p:animEffect transition="in" filter="fade">
                                      <p:cBhvr>
                                        <p:cTn id="37" dur="2000"/>
                                        <p:tgtEl>
                                          <p:spTgt spid="9">
                                            <p:graphicEl>
                                              <a:dgm id="{A03615F9-28C5-4A41-934B-1FC65F408C5B}"/>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graphicEl>
                                              <a:dgm id="{EEA3469B-6DF4-4967-8175-360134D338B1}"/>
                                            </p:graphicEl>
                                          </p:spTgt>
                                        </p:tgtEl>
                                        <p:attrNameLst>
                                          <p:attrName>style.visibility</p:attrName>
                                        </p:attrNameLst>
                                      </p:cBhvr>
                                      <p:to>
                                        <p:strVal val="visible"/>
                                      </p:to>
                                    </p:set>
                                    <p:animEffect transition="in" filter="fade">
                                      <p:cBhvr>
                                        <p:cTn id="42" dur="2000"/>
                                        <p:tgtEl>
                                          <p:spTgt spid="9">
                                            <p:graphicEl>
                                              <a:dgm id="{EEA3469B-6DF4-4967-8175-360134D338B1}"/>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
                                            <p:graphicEl>
                                              <a:dgm id="{35B10A98-F847-4E46-BFA0-678D85585175}"/>
                                            </p:graphicEl>
                                          </p:spTgt>
                                        </p:tgtEl>
                                        <p:attrNameLst>
                                          <p:attrName>style.visibility</p:attrName>
                                        </p:attrNameLst>
                                      </p:cBhvr>
                                      <p:to>
                                        <p:strVal val="visible"/>
                                      </p:to>
                                    </p:set>
                                    <p:animEffect transition="in" filter="fade">
                                      <p:cBhvr>
                                        <p:cTn id="47" dur="2000"/>
                                        <p:tgtEl>
                                          <p:spTgt spid="11">
                                            <p:graphicEl>
                                              <a:dgm id="{35B10A98-F847-4E46-BFA0-678D85585175}"/>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1">
                                            <p:graphicEl>
                                              <a:dgm id="{D6AF1AD4-252D-45D5-82C6-2613407A332A}"/>
                                            </p:graphicEl>
                                          </p:spTgt>
                                        </p:tgtEl>
                                        <p:attrNameLst>
                                          <p:attrName>style.visibility</p:attrName>
                                        </p:attrNameLst>
                                      </p:cBhvr>
                                      <p:to>
                                        <p:strVal val="visible"/>
                                      </p:to>
                                    </p:set>
                                    <p:animEffect transition="in" filter="fade">
                                      <p:cBhvr>
                                        <p:cTn id="52" dur="2000"/>
                                        <p:tgtEl>
                                          <p:spTgt spid="11">
                                            <p:graphicEl>
                                              <a:dgm id="{D6AF1AD4-252D-45D5-82C6-2613407A332A}"/>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1">
                                            <p:graphicEl>
                                              <a:dgm id="{657A42CB-E21A-425C-8D67-B54129F57B8F}"/>
                                            </p:graphicEl>
                                          </p:spTgt>
                                        </p:tgtEl>
                                        <p:attrNameLst>
                                          <p:attrName>style.visibility</p:attrName>
                                        </p:attrNameLst>
                                      </p:cBhvr>
                                      <p:to>
                                        <p:strVal val="visible"/>
                                      </p:to>
                                    </p:set>
                                    <p:animEffect transition="in" filter="fade">
                                      <p:cBhvr>
                                        <p:cTn id="57" dur="2000"/>
                                        <p:tgtEl>
                                          <p:spTgt spid="11">
                                            <p:graphicEl>
                                              <a:dgm id="{657A42CB-E21A-425C-8D67-B54129F57B8F}"/>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1">
                                            <p:graphicEl>
                                              <a:dgm id="{9D687E62-9CA9-4C5A-8B11-145E88C5F36A}"/>
                                            </p:graphicEl>
                                          </p:spTgt>
                                        </p:tgtEl>
                                        <p:attrNameLst>
                                          <p:attrName>style.visibility</p:attrName>
                                        </p:attrNameLst>
                                      </p:cBhvr>
                                      <p:to>
                                        <p:strVal val="visible"/>
                                      </p:to>
                                    </p:set>
                                    <p:animEffect transition="in" filter="fade">
                                      <p:cBhvr>
                                        <p:cTn id="62" dur="2000"/>
                                        <p:tgtEl>
                                          <p:spTgt spid="11">
                                            <p:graphicEl>
                                              <a:dgm id="{9D687E62-9CA9-4C5A-8B11-145E88C5F36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Graphic spid="11" grpId="0">
        <p:bldSub>
          <a:bldDgm bld="one"/>
        </p:bldSub>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76275" y="914400"/>
            <a:ext cx="7772400" cy="574675"/>
          </a:xfrm>
        </p:spPr>
        <p:txBody>
          <a:bodyPr>
            <a:normAutofit fontScale="90000"/>
          </a:bodyPr>
          <a:lstStyle/>
          <a:p>
            <a:r>
              <a:rPr lang="en-GB" b="1" dirty="0">
                <a:solidFill>
                  <a:srgbClr val="0070C0"/>
                </a:solidFill>
                <a:effectLst>
                  <a:outerShdw blurRad="38100" dist="38100" dir="2700000" algn="tl">
                    <a:srgbClr val="000000">
                      <a:alpha val="43137"/>
                    </a:srgbClr>
                  </a:outerShdw>
                </a:effectLst>
                <a:latin typeface="Century Gothic" panose="020B0502020202020204" pitchFamily="34" charset="0"/>
                <a:ea typeface="+mj-ea"/>
              </a:rPr>
              <a:t>IN Thoughtful Innovator </a:t>
            </a:r>
            <a:br>
              <a:rPr lang="en-GB" b="1" dirty="0">
                <a:solidFill>
                  <a:srgbClr val="0070C0"/>
                </a:solidFill>
                <a:effectLst>
                  <a:outerShdw blurRad="38100" dist="38100" dir="2700000" algn="tl">
                    <a:srgbClr val="000000">
                      <a:alpha val="43137"/>
                    </a:srgbClr>
                  </a:outerShdw>
                </a:effectLst>
                <a:latin typeface="Century Gothic" panose="020B0502020202020204" pitchFamily="34" charset="0"/>
                <a:ea typeface="+mj-ea"/>
              </a:rPr>
            </a:br>
            <a:r>
              <a:rPr lang="en-GB" b="1" dirty="0">
                <a:solidFill>
                  <a:srgbClr val="0070C0"/>
                </a:solidFill>
                <a:effectLst>
                  <a:outerShdw blurRad="38100" dist="38100" dir="2700000" algn="tl">
                    <a:srgbClr val="000000">
                      <a:alpha val="43137"/>
                    </a:srgbClr>
                  </a:outerShdw>
                </a:effectLst>
                <a:latin typeface="Century Gothic" panose="020B0502020202020204" pitchFamily="34" charset="0"/>
                <a:ea typeface="+mj-ea"/>
              </a:rPr>
              <a:t>“Let’s think ahead!”</a:t>
            </a:r>
          </a:p>
        </p:txBody>
      </p:sp>
      <p:graphicFrame>
        <p:nvGraphicFramePr>
          <p:cNvPr id="9" name="Content Placeholder 8"/>
          <p:cNvGraphicFramePr>
            <a:graphicFrameLocks noGrp="1"/>
          </p:cNvGraphicFramePr>
          <p:nvPr>
            <p:ph sz="half" idx="1"/>
          </p:nvPr>
        </p:nvGraphicFramePr>
        <p:xfrm>
          <a:off x="457200" y="2252614"/>
          <a:ext cx="4038600" cy="40516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1" name="Content Placeholder 10"/>
          <p:cNvGraphicFramePr>
            <a:graphicFrameLocks noGrp="1"/>
          </p:cNvGraphicFramePr>
          <p:nvPr>
            <p:ph sz="half" idx="2"/>
          </p:nvPr>
        </p:nvGraphicFramePr>
        <p:xfrm>
          <a:off x="4648200" y="1946275"/>
          <a:ext cx="4038600" cy="474189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326751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graphicEl>
                                              <a:dgm id="{8FC5D6DC-4956-418F-9BDA-A8C3910C4DA1}"/>
                                            </p:graphicEl>
                                          </p:spTgt>
                                        </p:tgtEl>
                                        <p:attrNameLst>
                                          <p:attrName>style.visibility</p:attrName>
                                        </p:attrNameLst>
                                      </p:cBhvr>
                                      <p:to>
                                        <p:strVal val="visible"/>
                                      </p:to>
                                    </p:set>
                                    <p:animEffect transition="in" filter="fade">
                                      <p:cBhvr>
                                        <p:cTn id="7" dur="2000"/>
                                        <p:tgtEl>
                                          <p:spTgt spid="9">
                                            <p:graphicEl>
                                              <a:dgm id="{8FC5D6DC-4956-418F-9BDA-A8C3910C4DA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graphicEl>
                                              <a:dgm id="{0E678A69-6275-4852-A842-1AFE4116986E}"/>
                                            </p:graphicEl>
                                          </p:spTgt>
                                        </p:tgtEl>
                                        <p:attrNameLst>
                                          <p:attrName>style.visibility</p:attrName>
                                        </p:attrNameLst>
                                      </p:cBhvr>
                                      <p:to>
                                        <p:strVal val="visible"/>
                                      </p:to>
                                    </p:set>
                                    <p:animEffect transition="in" filter="fade">
                                      <p:cBhvr>
                                        <p:cTn id="12" dur="2000"/>
                                        <p:tgtEl>
                                          <p:spTgt spid="9">
                                            <p:graphicEl>
                                              <a:dgm id="{0E678A69-6275-4852-A842-1AFE4116986E}"/>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graphicEl>
                                              <a:dgm id="{2D99CDFA-988B-4665-BCD2-262D44401173}"/>
                                            </p:graphicEl>
                                          </p:spTgt>
                                        </p:tgtEl>
                                        <p:attrNameLst>
                                          <p:attrName>style.visibility</p:attrName>
                                        </p:attrNameLst>
                                      </p:cBhvr>
                                      <p:to>
                                        <p:strVal val="visible"/>
                                      </p:to>
                                    </p:set>
                                    <p:animEffect transition="in" filter="fade">
                                      <p:cBhvr>
                                        <p:cTn id="17" dur="2000"/>
                                        <p:tgtEl>
                                          <p:spTgt spid="9">
                                            <p:graphicEl>
                                              <a:dgm id="{2D99CDFA-988B-4665-BCD2-262D44401173}"/>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graphicEl>
                                              <a:dgm id="{4AB3285D-3D50-4E07-8B1E-40787F02A04B}"/>
                                            </p:graphicEl>
                                          </p:spTgt>
                                        </p:tgtEl>
                                        <p:attrNameLst>
                                          <p:attrName>style.visibility</p:attrName>
                                        </p:attrNameLst>
                                      </p:cBhvr>
                                      <p:to>
                                        <p:strVal val="visible"/>
                                      </p:to>
                                    </p:set>
                                    <p:animEffect transition="in" filter="fade">
                                      <p:cBhvr>
                                        <p:cTn id="22" dur="2000"/>
                                        <p:tgtEl>
                                          <p:spTgt spid="9">
                                            <p:graphicEl>
                                              <a:dgm id="{4AB3285D-3D50-4E07-8B1E-40787F02A04B}"/>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graphicEl>
                                              <a:dgm id="{496087BA-20DE-4D66-9FB4-56E2E4CA4E04}"/>
                                            </p:graphicEl>
                                          </p:spTgt>
                                        </p:tgtEl>
                                        <p:attrNameLst>
                                          <p:attrName>style.visibility</p:attrName>
                                        </p:attrNameLst>
                                      </p:cBhvr>
                                      <p:to>
                                        <p:strVal val="visible"/>
                                      </p:to>
                                    </p:set>
                                    <p:animEffect transition="in" filter="fade">
                                      <p:cBhvr>
                                        <p:cTn id="27" dur="2000"/>
                                        <p:tgtEl>
                                          <p:spTgt spid="9">
                                            <p:graphicEl>
                                              <a:dgm id="{496087BA-20DE-4D66-9FB4-56E2E4CA4E04}"/>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graphicEl>
                                              <a:dgm id="{8DC97CB4-C900-4BCE-BAB1-B88C28B104C1}"/>
                                            </p:graphicEl>
                                          </p:spTgt>
                                        </p:tgtEl>
                                        <p:attrNameLst>
                                          <p:attrName>style.visibility</p:attrName>
                                        </p:attrNameLst>
                                      </p:cBhvr>
                                      <p:to>
                                        <p:strVal val="visible"/>
                                      </p:to>
                                    </p:set>
                                    <p:animEffect transition="in" filter="fade">
                                      <p:cBhvr>
                                        <p:cTn id="32" dur="2000"/>
                                        <p:tgtEl>
                                          <p:spTgt spid="9">
                                            <p:graphicEl>
                                              <a:dgm id="{8DC97CB4-C900-4BCE-BAB1-B88C28B104C1}"/>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graphicEl>
                                              <a:dgm id="{A541D410-0EBB-4A27-8F26-58FE442DBE3E}"/>
                                            </p:graphicEl>
                                          </p:spTgt>
                                        </p:tgtEl>
                                        <p:attrNameLst>
                                          <p:attrName>style.visibility</p:attrName>
                                        </p:attrNameLst>
                                      </p:cBhvr>
                                      <p:to>
                                        <p:strVal val="visible"/>
                                      </p:to>
                                    </p:set>
                                    <p:animEffect transition="in" filter="fade">
                                      <p:cBhvr>
                                        <p:cTn id="37" dur="2000"/>
                                        <p:tgtEl>
                                          <p:spTgt spid="9">
                                            <p:graphicEl>
                                              <a:dgm id="{A541D410-0EBB-4A27-8F26-58FE442DBE3E}"/>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graphicEl>
                                              <a:dgm id="{04193B00-A9F1-493E-B006-3AC3FC4C3CA3}"/>
                                            </p:graphicEl>
                                          </p:spTgt>
                                        </p:tgtEl>
                                        <p:attrNameLst>
                                          <p:attrName>style.visibility</p:attrName>
                                        </p:attrNameLst>
                                      </p:cBhvr>
                                      <p:to>
                                        <p:strVal val="visible"/>
                                      </p:to>
                                    </p:set>
                                    <p:animEffect transition="in" filter="fade">
                                      <p:cBhvr>
                                        <p:cTn id="42" dur="2000"/>
                                        <p:tgtEl>
                                          <p:spTgt spid="9">
                                            <p:graphicEl>
                                              <a:dgm id="{04193B00-A9F1-493E-B006-3AC3FC4C3CA3}"/>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
                                            <p:graphicEl>
                                              <a:dgm id="{9FFAE435-8A60-4AFF-BFBC-118D9F6396B1}"/>
                                            </p:graphicEl>
                                          </p:spTgt>
                                        </p:tgtEl>
                                        <p:attrNameLst>
                                          <p:attrName>style.visibility</p:attrName>
                                        </p:attrNameLst>
                                      </p:cBhvr>
                                      <p:to>
                                        <p:strVal val="visible"/>
                                      </p:to>
                                    </p:set>
                                    <p:animEffect transition="in" filter="fade">
                                      <p:cBhvr>
                                        <p:cTn id="47" dur="2000"/>
                                        <p:tgtEl>
                                          <p:spTgt spid="11">
                                            <p:graphicEl>
                                              <a:dgm id="{9FFAE435-8A60-4AFF-BFBC-118D9F6396B1}"/>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1">
                                            <p:graphicEl>
                                              <a:dgm id="{66175700-EC2C-4D3A-B008-08522D023929}"/>
                                            </p:graphicEl>
                                          </p:spTgt>
                                        </p:tgtEl>
                                        <p:attrNameLst>
                                          <p:attrName>style.visibility</p:attrName>
                                        </p:attrNameLst>
                                      </p:cBhvr>
                                      <p:to>
                                        <p:strVal val="visible"/>
                                      </p:to>
                                    </p:set>
                                    <p:animEffect transition="in" filter="fade">
                                      <p:cBhvr>
                                        <p:cTn id="52" dur="2000"/>
                                        <p:tgtEl>
                                          <p:spTgt spid="11">
                                            <p:graphicEl>
                                              <a:dgm id="{66175700-EC2C-4D3A-B008-08522D023929}"/>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1">
                                            <p:graphicEl>
                                              <a:dgm id="{7F34E2FE-3BAD-49F5-BA0D-775E984AA383}"/>
                                            </p:graphicEl>
                                          </p:spTgt>
                                        </p:tgtEl>
                                        <p:attrNameLst>
                                          <p:attrName>style.visibility</p:attrName>
                                        </p:attrNameLst>
                                      </p:cBhvr>
                                      <p:to>
                                        <p:strVal val="visible"/>
                                      </p:to>
                                    </p:set>
                                    <p:animEffect transition="in" filter="fade">
                                      <p:cBhvr>
                                        <p:cTn id="57" dur="2000"/>
                                        <p:tgtEl>
                                          <p:spTgt spid="11">
                                            <p:graphicEl>
                                              <a:dgm id="{7F34E2FE-3BAD-49F5-BA0D-775E984AA383}"/>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1">
                                            <p:graphicEl>
                                              <a:dgm id="{A4928573-4A78-4555-830E-5930A5BAF2AE}"/>
                                            </p:graphicEl>
                                          </p:spTgt>
                                        </p:tgtEl>
                                        <p:attrNameLst>
                                          <p:attrName>style.visibility</p:attrName>
                                        </p:attrNameLst>
                                      </p:cBhvr>
                                      <p:to>
                                        <p:strVal val="visible"/>
                                      </p:to>
                                    </p:set>
                                    <p:animEffect transition="in" filter="fade">
                                      <p:cBhvr>
                                        <p:cTn id="62" dur="2000"/>
                                        <p:tgtEl>
                                          <p:spTgt spid="11">
                                            <p:graphicEl>
                                              <a:dgm id="{A4928573-4A78-4555-830E-5930A5BAF2A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Graphic spid="11" grpId="0">
        <p:bldSub>
          <a:bldDgm bld="one"/>
        </p:bldSub>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4000" b="1" dirty="0">
                <a:solidFill>
                  <a:srgbClr val="0070C0"/>
                </a:solidFill>
                <a:effectLst>
                  <a:outerShdw blurRad="38100" dist="38100" dir="2700000" algn="tl">
                    <a:srgbClr val="000000">
                      <a:alpha val="43137"/>
                    </a:srgbClr>
                  </a:outerShdw>
                </a:effectLst>
                <a:latin typeface="Century Gothic" panose="020B0502020202020204" pitchFamily="34" charset="0"/>
                <a:ea typeface="+mj-ea"/>
              </a:rPr>
              <a:t>ES Action-Oriented Realist </a:t>
            </a:r>
            <a:br>
              <a:rPr lang="en-GB" sz="4000" b="1" dirty="0">
                <a:solidFill>
                  <a:srgbClr val="0070C0"/>
                </a:solidFill>
                <a:effectLst>
                  <a:outerShdw blurRad="38100" dist="38100" dir="2700000" algn="tl">
                    <a:srgbClr val="000000">
                      <a:alpha val="43137"/>
                    </a:srgbClr>
                  </a:outerShdw>
                </a:effectLst>
                <a:latin typeface="Century Gothic" panose="020B0502020202020204" pitchFamily="34" charset="0"/>
                <a:ea typeface="+mj-ea"/>
              </a:rPr>
            </a:br>
            <a:r>
              <a:rPr lang="en-GB" sz="4000" b="1" dirty="0">
                <a:solidFill>
                  <a:srgbClr val="0070C0"/>
                </a:solidFill>
                <a:effectLst>
                  <a:outerShdw blurRad="38100" dist="38100" dir="2700000" algn="tl">
                    <a:srgbClr val="000000">
                      <a:alpha val="43137"/>
                    </a:srgbClr>
                  </a:outerShdw>
                </a:effectLst>
                <a:latin typeface="Century Gothic" panose="020B0502020202020204" pitchFamily="34" charset="0"/>
                <a:ea typeface="+mj-ea"/>
              </a:rPr>
              <a:t>“Let’s just do it!”</a:t>
            </a:r>
          </a:p>
        </p:txBody>
      </p:sp>
      <p:graphicFrame>
        <p:nvGraphicFramePr>
          <p:cNvPr id="6" name="Content Placeholder 5"/>
          <p:cNvGraphicFramePr>
            <a:graphicFrameLocks noGrp="1"/>
          </p:cNvGraphicFramePr>
          <p:nvPr>
            <p:ph sz="half" idx="1"/>
          </p:nvPr>
        </p:nvGraphicFramePr>
        <p:xfrm>
          <a:off x="457200" y="2358438"/>
          <a:ext cx="4038600" cy="39944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8" name="Content Placeholder 7"/>
          <p:cNvGraphicFramePr>
            <a:graphicFrameLocks noGrp="1"/>
          </p:cNvGraphicFramePr>
          <p:nvPr>
            <p:ph sz="half" idx="2"/>
          </p:nvPr>
        </p:nvGraphicFramePr>
        <p:xfrm>
          <a:off x="4648200" y="2328205"/>
          <a:ext cx="4038600" cy="379795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66843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9A4512F7-3960-40B9-BA90-74FF1A3E8073}"/>
                                            </p:graphicEl>
                                          </p:spTgt>
                                        </p:tgtEl>
                                        <p:attrNameLst>
                                          <p:attrName>style.visibility</p:attrName>
                                        </p:attrNameLst>
                                      </p:cBhvr>
                                      <p:to>
                                        <p:strVal val="visible"/>
                                      </p:to>
                                    </p:set>
                                    <p:animEffect transition="in" filter="fade">
                                      <p:cBhvr>
                                        <p:cTn id="7" dur="2000"/>
                                        <p:tgtEl>
                                          <p:spTgt spid="6">
                                            <p:graphicEl>
                                              <a:dgm id="{9A4512F7-3960-40B9-BA90-74FF1A3E807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74EB9C38-485D-4794-A690-39C0D0ADDE74}"/>
                                            </p:graphicEl>
                                          </p:spTgt>
                                        </p:tgtEl>
                                        <p:attrNameLst>
                                          <p:attrName>style.visibility</p:attrName>
                                        </p:attrNameLst>
                                      </p:cBhvr>
                                      <p:to>
                                        <p:strVal val="visible"/>
                                      </p:to>
                                    </p:set>
                                    <p:animEffect transition="in" filter="fade">
                                      <p:cBhvr>
                                        <p:cTn id="12" dur="2000"/>
                                        <p:tgtEl>
                                          <p:spTgt spid="6">
                                            <p:graphicEl>
                                              <a:dgm id="{74EB9C38-485D-4794-A690-39C0D0ADDE74}"/>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graphicEl>
                                              <a:dgm id="{420702E3-202F-4DF0-85FC-2B903B255702}"/>
                                            </p:graphicEl>
                                          </p:spTgt>
                                        </p:tgtEl>
                                        <p:attrNameLst>
                                          <p:attrName>style.visibility</p:attrName>
                                        </p:attrNameLst>
                                      </p:cBhvr>
                                      <p:to>
                                        <p:strVal val="visible"/>
                                      </p:to>
                                    </p:set>
                                    <p:animEffect transition="in" filter="fade">
                                      <p:cBhvr>
                                        <p:cTn id="17" dur="2000"/>
                                        <p:tgtEl>
                                          <p:spTgt spid="6">
                                            <p:graphicEl>
                                              <a:dgm id="{420702E3-202F-4DF0-85FC-2B903B255702}"/>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graphicEl>
                                              <a:dgm id="{314A9198-0D91-414A-9B3F-8624D8D86ABA}"/>
                                            </p:graphicEl>
                                          </p:spTgt>
                                        </p:tgtEl>
                                        <p:attrNameLst>
                                          <p:attrName>style.visibility</p:attrName>
                                        </p:attrNameLst>
                                      </p:cBhvr>
                                      <p:to>
                                        <p:strVal val="visible"/>
                                      </p:to>
                                    </p:set>
                                    <p:animEffect transition="in" filter="fade">
                                      <p:cBhvr>
                                        <p:cTn id="22" dur="2000"/>
                                        <p:tgtEl>
                                          <p:spTgt spid="6">
                                            <p:graphicEl>
                                              <a:dgm id="{314A9198-0D91-414A-9B3F-8624D8D86ABA}"/>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graphicEl>
                                              <a:dgm id="{D7624A10-B772-4675-A634-98A4579E546C}"/>
                                            </p:graphicEl>
                                          </p:spTgt>
                                        </p:tgtEl>
                                        <p:attrNameLst>
                                          <p:attrName>style.visibility</p:attrName>
                                        </p:attrNameLst>
                                      </p:cBhvr>
                                      <p:to>
                                        <p:strVal val="visible"/>
                                      </p:to>
                                    </p:set>
                                    <p:animEffect transition="in" filter="fade">
                                      <p:cBhvr>
                                        <p:cTn id="27" dur="2000"/>
                                        <p:tgtEl>
                                          <p:spTgt spid="6">
                                            <p:graphicEl>
                                              <a:dgm id="{D7624A10-B772-4675-A634-98A4579E546C}"/>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graphicEl>
                                              <a:dgm id="{4E4FEC6F-BA66-41BE-A3D3-93438EB1A267}"/>
                                            </p:graphicEl>
                                          </p:spTgt>
                                        </p:tgtEl>
                                        <p:attrNameLst>
                                          <p:attrName>style.visibility</p:attrName>
                                        </p:attrNameLst>
                                      </p:cBhvr>
                                      <p:to>
                                        <p:strVal val="visible"/>
                                      </p:to>
                                    </p:set>
                                    <p:animEffect transition="in" filter="fade">
                                      <p:cBhvr>
                                        <p:cTn id="32" dur="2000"/>
                                        <p:tgtEl>
                                          <p:spTgt spid="6">
                                            <p:graphicEl>
                                              <a:dgm id="{4E4FEC6F-BA66-41BE-A3D3-93438EB1A267}"/>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graphicEl>
                                              <a:dgm id="{8CEB28EF-51C8-468A-8363-316627B46231}"/>
                                            </p:graphicEl>
                                          </p:spTgt>
                                        </p:tgtEl>
                                        <p:attrNameLst>
                                          <p:attrName>style.visibility</p:attrName>
                                        </p:attrNameLst>
                                      </p:cBhvr>
                                      <p:to>
                                        <p:strVal val="visible"/>
                                      </p:to>
                                    </p:set>
                                    <p:animEffect transition="in" filter="fade">
                                      <p:cBhvr>
                                        <p:cTn id="37" dur="2000"/>
                                        <p:tgtEl>
                                          <p:spTgt spid="6">
                                            <p:graphicEl>
                                              <a:dgm id="{8CEB28EF-51C8-468A-8363-316627B46231}"/>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graphicEl>
                                              <a:dgm id="{79E4C548-A6E9-48B3-B0B0-5F7DCD7B80D2}"/>
                                            </p:graphicEl>
                                          </p:spTgt>
                                        </p:tgtEl>
                                        <p:attrNameLst>
                                          <p:attrName>style.visibility</p:attrName>
                                        </p:attrNameLst>
                                      </p:cBhvr>
                                      <p:to>
                                        <p:strVal val="visible"/>
                                      </p:to>
                                    </p:set>
                                    <p:animEffect transition="in" filter="fade">
                                      <p:cBhvr>
                                        <p:cTn id="42" dur="2000"/>
                                        <p:tgtEl>
                                          <p:spTgt spid="6">
                                            <p:graphicEl>
                                              <a:dgm id="{79E4C548-A6E9-48B3-B0B0-5F7DCD7B80D2}"/>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graphicEl>
                                              <a:dgm id="{63D3FD3B-A368-4059-A49E-507755A00BDA}"/>
                                            </p:graphicEl>
                                          </p:spTgt>
                                        </p:tgtEl>
                                        <p:attrNameLst>
                                          <p:attrName>style.visibility</p:attrName>
                                        </p:attrNameLst>
                                      </p:cBhvr>
                                      <p:to>
                                        <p:strVal val="visible"/>
                                      </p:to>
                                    </p:set>
                                    <p:animEffect transition="in" filter="fade">
                                      <p:cBhvr>
                                        <p:cTn id="47" dur="2000"/>
                                        <p:tgtEl>
                                          <p:spTgt spid="8">
                                            <p:graphicEl>
                                              <a:dgm id="{63D3FD3B-A368-4059-A49E-507755A00BDA}"/>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graphicEl>
                                              <a:dgm id="{7E5697B8-AF02-4BC2-99AF-226DE5FDF9AA}"/>
                                            </p:graphicEl>
                                          </p:spTgt>
                                        </p:tgtEl>
                                        <p:attrNameLst>
                                          <p:attrName>style.visibility</p:attrName>
                                        </p:attrNameLst>
                                      </p:cBhvr>
                                      <p:to>
                                        <p:strVal val="visible"/>
                                      </p:to>
                                    </p:set>
                                    <p:animEffect transition="in" filter="fade">
                                      <p:cBhvr>
                                        <p:cTn id="52" dur="2000"/>
                                        <p:tgtEl>
                                          <p:spTgt spid="8">
                                            <p:graphicEl>
                                              <a:dgm id="{7E5697B8-AF02-4BC2-99AF-226DE5FDF9AA}"/>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graphicEl>
                                              <a:dgm id="{1F0FB2B0-ABFA-4545-B33A-FFDCF567904B}"/>
                                            </p:graphicEl>
                                          </p:spTgt>
                                        </p:tgtEl>
                                        <p:attrNameLst>
                                          <p:attrName>style.visibility</p:attrName>
                                        </p:attrNameLst>
                                      </p:cBhvr>
                                      <p:to>
                                        <p:strVal val="visible"/>
                                      </p:to>
                                    </p:set>
                                    <p:animEffect transition="in" filter="fade">
                                      <p:cBhvr>
                                        <p:cTn id="57" dur="2000"/>
                                        <p:tgtEl>
                                          <p:spTgt spid="8">
                                            <p:graphicEl>
                                              <a:dgm id="{1F0FB2B0-ABFA-4545-B33A-FFDCF567904B}"/>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graphicEl>
                                              <a:dgm id="{E3320B4F-A19E-4C47-8BFE-1D83C2585186}"/>
                                            </p:graphicEl>
                                          </p:spTgt>
                                        </p:tgtEl>
                                        <p:attrNameLst>
                                          <p:attrName>style.visibility</p:attrName>
                                        </p:attrNameLst>
                                      </p:cBhvr>
                                      <p:to>
                                        <p:strVal val="visible"/>
                                      </p:to>
                                    </p:set>
                                    <p:animEffect transition="in" filter="fade">
                                      <p:cBhvr>
                                        <p:cTn id="62" dur="2000"/>
                                        <p:tgtEl>
                                          <p:spTgt spid="8">
                                            <p:graphicEl>
                                              <a:dgm id="{E3320B4F-A19E-4C47-8BFE-1D83C258518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Graphic spid="8" grpId="0">
        <p:bldSub>
          <a:bldDgm bld="one"/>
        </p:bldSub>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GB" sz="3600" b="1" dirty="0">
                <a:solidFill>
                  <a:srgbClr val="0070C0"/>
                </a:solidFill>
                <a:effectLst>
                  <a:outerShdw blurRad="38100" dist="38100" dir="2700000" algn="tl">
                    <a:srgbClr val="000000">
                      <a:alpha val="43137"/>
                    </a:srgbClr>
                  </a:outerShdw>
                </a:effectLst>
                <a:latin typeface="Century Gothic" panose="020B0502020202020204" pitchFamily="34" charset="0"/>
                <a:ea typeface="+mj-ea"/>
              </a:rPr>
              <a:t>EN Action-Oriented Innovator</a:t>
            </a:r>
            <a:br>
              <a:rPr lang="en-GB" sz="3600" b="1" dirty="0">
                <a:solidFill>
                  <a:srgbClr val="0070C0"/>
                </a:solidFill>
                <a:effectLst>
                  <a:outerShdw blurRad="38100" dist="38100" dir="2700000" algn="tl">
                    <a:srgbClr val="000000">
                      <a:alpha val="43137"/>
                    </a:srgbClr>
                  </a:outerShdw>
                </a:effectLst>
                <a:latin typeface="Century Gothic" panose="020B0502020202020204" pitchFamily="34" charset="0"/>
                <a:ea typeface="+mj-ea"/>
              </a:rPr>
            </a:br>
            <a:r>
              <a:rPr lang="en-GB" sz="3600" b="1" dirty="0">
                <a:solidFill>
                  <a:srgbClr val="0070C0"/>
                </a:solidFill>
                <a:effectLst>
                  <a:outerShdw blurRad="38100" dist="38100" dir="2700000" algn="tl">
                    <a:srgbClr val="000000">
                      <a:alpha val="43137"/>
                    </a:srgbClr>
                  </a:outerShdw>
                </a:effectLst>
                <a:latin typeface="Century Gothic" panose="020B0502020202020204" pitchFamily="34" charset="0"/>
                <a:ea typeface="+mj-ea"/>
              </a:rPr>
              <a:t>“Let’s change it!”</a:t>
            </a:r>
          </a:p>
        </p:txBody>
      </p:sp>
      <p:graphicFrame>
        <p:nvGraphicFramePr>
          <p:cNvPr id="9" name="Content Placeholder 8"/>
          <p:cNvGraphicFramePr>
            <a:graphicFrameLocks noGrp="1"/>
          </p:cNvGraphicFramePr>
          <p:nvPr>
            <p:ph sz="half" idx="1"/>
          </p:nvPr>
        </p:nvGraphicFramePr>
        <p:xfrm>
          <a:off x="457200" y="2464269"/>
          <a:ext cx="4038600" cy="366189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1" name="Content Placeholder 10"/>
          <p:cNvGraphicFramePr>
            <a:graphicFrameLocks noGrp="1"/>
          </p:cNvGraphicFramePr>
          <p:nvPr>
            <p:ph sz="half" idx="2"/>
          </p:nvPr>
        </p:nvGraphicFramePr>
        <p:xfrm>
          <a:off x="4648200" y="2842224"/>
          <a:ext cx="4038600" cy="328393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421085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graphicEl>
                                              <a:dgm id="{EAE4434F-A440-4AC3-A07F-60EC89C34954}"/>
                                            </p:graphicEl>
                                          </p:spTgt>
                                        </p:tgtEl>
                                        <p:attrNameLst>
                                          <p:attrName>style.visibility</p:attrName>
                                        </p:attrNameLst>
                                      </p:cBhvr>
                                      <p:to>
                                        <p:strVal val="visible"/>
                                      </p:to>
                                    </p:set>
                                    <p:animEffect transition="in" filter="fade">
                                      <p:cBhvr>
                                        <p:cTn id="7" dur="2000"/>
                                        <p:tgtEl>
                                          <p:spTgt spid="9">
                                            <p:graphicEl>
                                              <a:dgm id="{EAE4434F-A440-4AC3-A07F-60EC89C3495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graphicEl>
                                              <a:dgm id="{3E1F9CD4-CFAF-4644-9E01-F52F017F0B7F}"/>
                                            </p:graphicEl>
                                          </p:spTgt>
                                        </p:tgtEl>
                                        <p:attrNameLst>
                                          <p:attrName>style.visibility</p:attrName>
                                        </p:attrNameLst>
                                      </p:cBhvr>
                                      <p:to>
                                        <p:strVal val="visible"/>
                                      </p:to>
                                    </p:set>
                                    <p:animEffect transition="in" filter="fade">
                                      <p:cBhvr>
                                        <p:cTn id="12" dur="2000"/>
                                        <p:tgtEl>
                                          <p:spTgt spid="9">
                                            <p:graphicEl>
                                              <a:dgm id="{3E1F9CD4-CFAF-4644-9E01-F52F017F0B7F}"/>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graphicEl>
                                              <a:dgm id="{B091E406-0590-4FA9-9CA9-98C3D8216394}"/>
                                            </p:graphicEl>
                                          </p:spTgt>
                                        </p:tgtEl>
                                        <p:attrNameLst>
                                          <p:attrName>style.visibility</p:attrName>
                                        </p:attrNameLst>
                                      </p:cBhvr>
                                      <p:to>
                                        <p:strVal val="visible"/>
                                      </p:to>
                                    </p:set>
                                    <p:animEffect transition="in" filter="fade">
                                      <p:cBhvr>
                                        <p:cTn id="17" dur="2000"/>
                                        <p:tgtEl>
                                          <p:spTgt spid="9">
                                            <p:graphicEl>
                                              <a:dgm id="{B091E406-0590-4FA9-9CA9-98C3D8216394}"/>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graphicEl>
                                              <a:dgm id="{32607A29-AFF5-4CF5-A936-DCB1FDF7654E}"/>
                                            </p:graphicEl>
                                          </p:spTgt>
                                        </p:tgtEl>
                                        <p:attrNameLst>
                                          <p:attrName>style.visibility</p:attrName>
                                        </p:attrNameLst>
                                      </p:cBhvr>
                                      <p:to>
                                        <p:strVal val="visible"/>
                                      </p:to>
                                    </p:set>
                                    <p:animEffect transition="in" filter="fade">
                                      <p:cBhvr>
                                        <p:cTn id="22" dur="2000"/>
                                        <p:tgtEl>
                                          <p:spTgt spid="9">
                                            <p:graphicEl>
                                              <a:dgm id="{32607A29-AFF5-4CF5-A936-DCB1FDF7654E}"/>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graphicEl>
                                              <a:dgm id="{3EB2EC4C-DEAB-467D-88DB-47E1B2146AB1}"/>
                                            </p:graphicEl>
                                          </p:spTgt>
                                        </p:tgtEl>
                                        <p:attrNameLst>
                                          <p:attrName>style.visibility</p:attrName>
                                        </p:attrNameLst>
                                      </p:cBhvr>
                                      <p:to>
                                        <p:strVal val="visible"/>
                                      </p:to>
                                    </p:set>
                                    <p:animEffect transition="in" filter="fade">
                                      <p:cBhvr>
                                        <p:cTn id="27" dur="2000"/>
                                        <p:tgtEl>
                                          <p:spTgt spid="9">
                                            <p:graphicEl>
                                              <a:dgm id="{3EB2EC4C-DEAB-467D-88DB-47E1B2146AB1}"/>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graphicEl>
                                              <a:dgm id="{0E03B7C4-F7C0-43D7-84AF-D34AA2F62C71}"/>
                                            </p:graphicEl>
                                          </p:spTgt>
                                        </p:tgtEl>
                                        <p:attrNameLst>
                                          <p:attrName>style.visibility</p:attrName>
                                        </p:attrNameLst>
                                      </p:cBhvr>
                                      <p:to>
                                        <p:strVal val="visible"/>
                                      </p:to>
                                    </p:set>
                                    <p:animEffect transition="in" filter="fade">
                                      <p:cBhvr>
                                        <p:cTn id="32" dur="2000"/>
                                        <p:tgtEl>
                                          <p:spTgt spid="9">
                                            <p:graphicEl>
                                              <a:dgm id="{0E03B7C4-F7C0-43D7-84AF-D34AA2F62C71}"/>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graphicEl>
                                              <a:dgm id="{549BF03B-5EB5-41E9-8C13-1A58CAC70AA5}"/>
                                            </p:graphicEl>
                                          </p:spTgt>
                                        </p:tgtEl>
                                        <p:attrNameLst>
                                          <p:attrName>style.visibility</p:attrName>
                                        </p:attrNameLst>
                                      </p:cBhvr>
                                      <p:to>
                                        <p:strVal val="visible"/>
                                      </p:to>
                                    </p:set>
                                    <p:animEffect transition="in" filter="fade">
                                      <p:cBhvr>
                                        <p:cTn id="37" dur="2000"/>
                                        <p:tgtEl>
                                          <p:spTgt spid="9">
                                            <p:graphicEl>
                                              <a:dgm id="{549BF03B-5EB5-41E9-8C13-1A58CAC70AA5}"/>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graphicEl>
                                              <a:dgm id="{E38FFC97-D074-481B-B9F7-8408EC5EE885}"/>
                                            </p:graphicEl>
                                          </p:spTgt>
                                        </p:tgtEl>
                                        <p:attrNameLst>
                                          <p:attrName>style.visibility</p:attrName>
                                        </p:attrNameLst>
                                      </p:cBhvr>
                                      <p:to>
                                        <p:strVal val="visible"/>
                                      </p:to>
                                    </p:set>
                                    <p:animEffect transition="in" filter="fade">
                                      <p:cBhvr>
                                        <p:cTn id="42" dur="2000"/>
                                        <p:tgtEl>
                                          <p:spTgt spid="9">
                                            <p:graphicEl>
                                              <a:dgm id="{E38FFC97-D074-481B-B9F7-8408EC5EE885}"/>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
                                            <p:graphicEl>
                                              <a:dgm id="{0100F2A6-2BD6-47B7-88D4-6B48E8EE3A77}"/>
                                            </p:graphicEl>
                                          </p:spTgt>
                                        </p:tgtEl>
                                        <p:attrNameLst>
                                          <p:attrName>style.visibility</p:attrName>
                                        </p:attrNameLst>
                                      </p:cBhvr>
                                      <p:to>
                                        <p:strVal val="visible"/>
                                      </p:to>
                                    </p:set>
                                    <p:animEffect transition="in" filter="fade">
                                      <p:cBhvr>
                                        <p:cTn id="47" dur="2000"/>
                                        <p:tgtEl>
                                          <p:spTgt spid="11">
                                            <p:graphicEl>
                                              <a:dgm id="{0100F2A6-2BD6-47B7-88D4-6B48E8EE3A77}"/>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1">
                                            <p:graphicEl>
                                              <a:dgm id="{537AE937-40F8-4A74-AD57-B0F9D6F2FB71}"/>
                                            </p:graphicEl>
                                          </p:spTgt>
                                        </p:tgtEl>
                                        <p:attrNameLst>
                                          <p:attrName>style.visibility</p:attrName>
                                        </p:attrNameLst>
                                      </p:cBhvr>
                                      <p:to>
                                        <p:strVal val="visible"/>
                                      </p:to>
                                    </p:set>
                                    <p:animEffect transition="in" filter="fade">
                                      <p:cBhvr>
                                        <p:cTn id="52" dur="2000"/>
                                        <p:tgtEl>
                                          <p:spTgt spid="11">
                                            <p:graphicEl>
                                              <a:dgm id="{537AE937-40F8-4A74-AD57-B0F9D6F2FB71}"/>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1">
                                            <p:graphicEl>
                                              <a:dgm id="{8E32862F-60AA-46FC-8BBD-58D9A1ADE322}"/>
                                            </p:graphicEl>
                                          </p:spTgt>
                                        </p:tgtEl>
                                        <p:attrNameLst>
                                          <p:attrName>style.visibility</p:attrName>
                                        </p:attrNameLst>
                                      </p:cBhvr>
                                      <p:to>
                                        <p:strVal val="visible"/>
                                      </p:to>
                                    </p:set>
                                    <p:animEffect transition="in" filter="fade">
                                      <p:cBhvr>
                                        <p:cTn id="57" dur="2000"/>
                                        <p:tgtEl>
                                          <p:spTgt spid="11">
                                            <p:graphicEl>
                                              <a:dgm id="{8E32862F-60AA-46FC-8BBD-58D9A1ADE322}"/>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1">
                                            <p:graphicEl>
                                              <a:dgm id="{78BB25C8-C50A-46EE-A227-D2D26AE9467C}"/>
                                            </p:graphicEl>
                                          </p:spTgt>
                                        </p:tgtEl>
                                        <p:attrNameLst>
                                          <p:attrName>style.visibility</p:attrName>
                                        </p:attrNameLst>
                                      </p:cBhvr>
                                      <p:to>
                                        <p:strVal val="visible"/>
                                      </p:to>
                                    </p:set>
                                    <p:animEffect transition="in" filter="fade">
                                      <p:cBhvr>
                                        <p:cTn id="62" dur="2000"/>
                                        <p:tgtEl>
                                          <p:spTgt spid="11">
                                            <p:graphicEl>
                                              <a:dgm id="{78BB25C8-C50A-46EE-A227-D2D26AE9467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Graphic spid="11" grpId="0">
        <p:bldSub>
          <a:bldDgm bld="one"/>
        </p:bldSub>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0" name="Rectangle 9"/>
          <p:cNvSpPr>
            <a:spLocks noGrp="1" noChangeArrowheads="1"/>
          </p:cNvSpPr>
          <p:nvPr>
            <p:ph type="title"/>
          </p:nvPr>
        </p:nvSpPr>
        <p:spPr>
          <a:xfrm>
            <a:off x="676275" y="284833"/>
            <a:ext cx="7772400" cy="1421555"/>
          </a:xfrm>
        </p:spPr>
        <p:txBody>
          <a:bodyPr>
            <a:noAutofit/>
          </a:bodyPr>
          <a:lstStyle/>
          <a:p>
            <a:pPr eaLnBrk="1" hangingPunct="1"/>
            <a:r>
              <a:rPr lang="en-US" sz="3200" b="1" dirty="0">
                <a:solidFill>
                  <a:srgbClr val="0070C0"/>
                </a:solidFill>
                <a:effectLst>
                  <a:outerShdw blurRad="38100" dist="38100" dir="2700000" algn="tl">
                    <a:srgbClr val="000000">
                      <a:alpha val="43137"/>
                    </a:srgbClr>
                  </a:outerShdw>
                </a:effectLst>
                <a:latin typeface="Century Gothic" panose="020B0502020202020204" pitchFamily="34" charset="0"/>
                <a:ea typeface="+mj-ea"/>
              </a:rPr>
              <a:t>Applied to Different Leaders Preferences for Change, Development and Learning?</a:t>
            </a:r>
            <a:br>
              <a:rPr lang="en-US" sz="3200" b="1" dirty="0">
                <a:solidFill>
                  <a:srgbClr val="0070C0"/>
                </a:solidFill>
                <a:effectLst>
                  <a:outerShdw blurRad="38100" dist="38100" dir="2700000" algn="tl">
                    <a:srgbClr val="000000">
                      <a:alpha val="43137"/>
                    </a:srgbClr>
                  </a:outerShdw>
                </a:effectLst>
                <a:latin typeface="Century Gothic" panose="020B0502020202020204" pitchFamily="34" charset="0"/>
                <a:ea typeface="+mj-ea"/>
              </a:rPr>
            </a:br>
            <a:r>
              <a:rPr lang="en-US" sz="1600" b="1" dirty="0">
                <a:solidFill>
                  <a:srgbClr val="FF0000"/>
                </a:solidFill>
                <a:effectLst>
                  <a:outerShdw blurRad="38100" dist="38100" dir="2700000" algn="tl">
                    <a:srgbClr val="000000">
                      <a:alpha val="43137"/>
                    </a:srgbClr>
                  </a:outerShdw>
                </a:effectLst>
                <a:latin typeface="Century Gothic" panose="020B0502020202020204" pitchFamily="34" charset="0"/>
                <a:ea typeface="+mj-ea"/>
              </a:rPr>
              <a:t>How does this apply to you?</a:t>
            </a:r>
            <a:br>
              <a:rPr lang="en-US" sz="1600" b="1" dirty="0">
                <a:solidFill>
                  <a:srgbClr val="FF0000"/>
                </a:solidFill>
                <a:effectLst>
                  <a:outerShdw blurRad="38100" dist="38100" dir="2700000" algn="tl">
                    <a:srgbClr val="000000">
                      <a:alpha val="43137"/>
                    </a:srgbClr>
                  </a:outerShdw>
                </a:effectLst>
                <a:latin typeface="Century Gothic" panose="020B0502020202020204" pitchFamily="34" charset="0"/>
                <a:ea typeface="+mj-ea"/>
              </a:rPr>
            </a:br>
            <a:r>
              <a:rPr lang="en-US" sz="1600" b="1" dirty="0">
                <a:solidFill>
                  <a:srgbClr val="FF0000"/>
                </a:solidFill>
                <a:effectLst>
                  <a:outerShdw blurRad="38100" dist="38100" dir="2700000" algn="tl">
                    <a:srgbClr val="000000">
                      <a:alpha val="43137"/>
                    </a:srgbClr>
                  </a:outerShdw>
                </a:effectLst>
                <a:latin typeface="Century Gothic" panose="020B0502020202020204" pitchFamily="34" charset="0"/>
                <a:ea typeface="+mj-ea"/>
              </a:rPr>
              <a:t>How might we handle conflicts between different types?</a:t>
            </a:r>
            <a:endParaRPr lang="en-GB" sz="1600" b="1" dirty="0">
              <a:solidFill>
                <a:srgbClr val="FF0000"/>
              </a:solidFill>
              <a:effectLst>
                <a:outerShdw blurRad="38100" dist="38100" dir="2700000" algn="tl">
                  <a:srgbClr val="000000">
                    <a:alpha val="43137"/>
                  </a:srgbClr>
                </a:outerShdw>
              </a:effectLst>
              <a:latin typeface="Century Gothic" panose="020B0502020202020204" pitchFamily="34" charset="0"/>
              <a:ea typeface="+mj-ea"/>
            </a:endParaRPr>
          </a:p>
        </p:txBody>
      </p:sp>
      <p:sp>
        <p:nvSpPr>
          <p:cNvPr id="40963" name="Rectangle 2"/>
          <p:cNvSpPr>
            <a:spLocks noChangeArrowheads="1"/>
          </p:cNvSpPr>
          <p:nvPr/>
        </p:nvSpPr>
        <p:spPr bwMode="auto">
          <a:xfrm>
            <a:off x="642910" y="2221008"/>
            <a:ext cx="7775575" cy="3917730"/>
          </a:xfrm>
          <a:prstGeom prst="rect">
            <a:avLst/>
          </a:prstGeom>
          <a:solidFill>
            <a:schemeClr val="tx2"/>
          </a:solidFill>
          <a:ln w="9525">
            <a:solidFill>
              <a:schemeClr val="tx1"/>
            </a:solidFill>
            <a:miter lim="800000"/>
            <a:headEnd/>
            <a:tailEnd/>
          </a:ln>
        </p:spPr>
        <p:txBody>
          <a:bodyPr wrap="none" anchor="ctr"/>
          <a:lstStyle/>
          <a:p>
            <a:pPr algn="ctr" eaLnBrk="0" hangingPunct="0"/>
            <a:endParaRPr lang="en-US" dirty="0">
              <a:solidFill>
                <a:srgbClr val="FFFFFF"/>
              </a:solidFill>
              <a:latin typeface="Segoe UI" panose="020B0502040204020203" pitchFamily="34" charset="0"/>
              <a:ea typeface="Segoe UI" panose="020B0502040204020203" pitchFamily="34" charset="0"/>
              <a:cs typeface="Segoe UI" panose="020B0502040204020203" pitchFamily="34" charset="0"/>
            </a:endParaRPr>
          </a:p>
        </p:txBody>
      </p:sp>
      <p:sp>
        <p:nvSpPr>
          <p:cNvPr id="40964" name="Line 3"/>
          <p:cNvSpPr>
            <a:spLocks noChangeShapeType="1"/>
          </p:cNvSpPr>
          <p:nvPr/>
        </p:nvSpPr>
        <p:spPr bwMode="auto">
          <a:xfrm flipV="1">
            <a:off x="4575175" y="1347208"/>
            <a:ext cx="0" cy="4953000"/>
          </a:xfrm>
          <a:prstGeom prst="line">
            <a:avLst/>
          </a:prstGeom>
          <a:noFill/>
          <a:ln w="9525">
            <a:solidFill>
              <a:schemeClr val="accent1">
                <a:lumMod val="10000"/>
                <a:lumOff val="90000"/>
              </a:schemeClr>
            </a:solidFill>
            <a:round/>
            <a:headEnd/>
            <a:tailEnd/>
          </a:ln>
        </p:spPr>
        <p:txBody>
          <a:bodyPr wrap="none" anchor="ctr"/>
          <a:lstStyle/>
          <a:p>
            <a:pPr algn="ct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0965" name="Line 4"/>
          <p:cNvSpPr>
            <a:spLocks noChangeShapeType="1"/>
          </p:cNvSpPr>
          <p:nvPr/>
        </p:nvSpPr>
        <p:spPr bwMode="auto">
          <a:xfrm>
            <a:off x="654077" y="4202562"/>
            <a:ext cx="7775575" cy="0"/>
          </a:xfrm>
          <a:prstGeom prst="line">
            <a:avLst/>
          </a:prstGeom>
          <a:noFill/>
          <a:ln w="9525">
            <a:solidFill>
              <a:schemeClr val="accent1">
                <a:lumMod val="10000"/>
                <a:lumOff val="90000"/>
              </a:schemeClr>
            </a:solidFill>
            <a:round/>
            <a:headEnd/>
            <a:tailEnd/>
          </a:ln>
        </p:spPr>
        <p:txBody>
          <a:bodyPr wrap="none" anchor="ctr"/>
          <a:lstStyle/>
          <a:p>
            <a:pPr algn="ct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44741" name="Text Box 5"/>
          <p:cNvSpPr txBox="1">
            <a:spLocks noChangeArrowheads="1"/>
          </p:cNvSpPr>
          <p:nvPr/>
        </p:nvSpPr>
        <p:spPr bwMode="auto">
          <a:xfrm>
            <a:off x="669925" y="2341952"/>
            <a:ext cx="3744913" cy="1908215"/>
          </a:xfrm>
          <a:prstGeom prst="rect">
            <a:avLst/>
          </a:prstGeom>
          <a:noFill/>
          <a:ln w="9525">
            <a:noFill/>
            <a:miter lim="800000"/>
            <a:headEnd/>
            <a:tailEnd/>
          </a:ln>
        </p:spPr>
        <p:txBody>
          <a:bodyPr>
            <a:spAutoFit/>
          </a:bodyPr>
          <a:lstStyle/>
          <a:p>
            <a:pPr algn="ctr" eaLnBrk="0" hangingPunct="0"/>
            <a:r>
              <a:rPr lang="en-US" sz="1800" b="1" dirty="0">
                <a:solidFill>
                  <a:srgbClr val="FFFFCC"/>
                </a:solidFill>
                <a:latin typeface="Segoe UI" panose="020B0502040204020203" pitchFamily="34" charset="0"/>
                <a:ea typeface="Segoe UI" panose="020B0502040204020203" pitchFamily="34" charset="0"/>
                <a:cs typeface="Segoe UI" panose="020B0502040204020203" pitchFamily="34" charset="0"/>
              </a:rPr>
              <a:t>Thoughtful Realist</a:t>
            </a:r>
          </a:p>
          <a:p>
            <a:pPr algn="ctr" eaLnBrk="0" hangingPunct="0"/>
            <a:r>
              <a:rPr lang="en-US" sz="2000" i="1" dirty="0">
                <a:solidFill>
                  <a:srgbClr val="FFFFFF"/>
                </a:solidFill>
                <a:latin typeface="Segoe UI" panose="020B0502040204020203" pitchFamily="34" charset="0"/>
                <a:ea typeface="Segoe UI" panose="020B0502040204020203" pitchFamily="34" charset="0"/>
                <a:cs typeface="Segoe UI" panose="020B0502040204020203" pitchFamily="34" charset="0"/>
              </a:rPr>
              <a:t>Leadership through attention to what needs doing</a:t>
            </a:r>
          </a:p>
          <a:p>
            <a:pPr algn="ctr" eaLnBrk="0" hangingPunct="0"/>
            <a:r>
              <a:rPr lang="en-GB" sz="2000" dirty="0">
                <a:solidFill>
                  <a:srgbClr val="FFFFFF"/>
                </a:solidFill>
                <a:latin typeface="Segoe UI" panose="020B0502040204020203" pitchFamily="34" charset="0"/>
                <a:ea typeface="Segoe UI" panose="020B0502040204020203" pitchFamily="34" charset="0"/>
                <a:cs typeface="Segoe UI" panose="020B0502040204020203" pitchFamily="34" charset="0"/>
              </a:rPr>
              <a:t>Cautious and careful about change</a:t>
            </a:r>
            <a:endParaRPr lang="en-US" sz="2000" i="1" dirty="0">
              <a:solidFill>
                <a:srgbClr val="FFFFFF"/>
              </a:solidFill>
              <a:latin typeface="Segoe UI" panose="020B0502040204020203" pitchFamily="34" charset="0"/>
              <a:ea typeface="Segoe UI" panose="020B0502040204020203" pitchFamily="34" charset="0"/>
              <a:cs typeface="Segoe UI" panose="020B0502040204020203" pitchFamily="34" charset="0"/>
            </a:endParaRPr>
          </a:p>
          <a:p>
            <a:pPr algn="ctr" eaLnBrk="0" hangingPunct="0"/>
            <a:r>
              <a:rPr lang="en-US" sz="1800" i="1" dirty="0">
                <a:solidFill>
                  <a:srgbClr val="FFFFFF"/>
                </a:solidFill>
                <a:latin typeface="Segoe UI" panose="020B0502040204020203" pitchFamily="34" charset="0"/>
                <a:ea typeface="Segoe UI" panose="020B0502040204020203" pitchFamily="34" charset="0"/>
                <a:cs typeface="Segoe UI" panose="020B0502040204020203" pitchFamily="34" charset="0"/>
              </a:rPr>
              <a:t>“Let’s keep it!”</a:t>
            </a:r>
          </a:p>
        </p:txBody>
      </p:sp>
      <p:sp>
        <p:nvSpPr>
          <p:cNvPr id="244742" name="Text Box 6"/>
          <p:cNvSpPr txBox="1">
            <a:spLocks noChangeArrowheads="1"/>
          </p:cNvSpPr>
          <p:nvPr/>
        </p:nvSpPr>
        <p:spPr bwMode="auto">
          <a:xfrm>
            <a:off x="4610183" y="2270545"/>
            <a:ext cx="3671887" cy="1908215"/>
          </a:xfrm>
          <a:prstGeom prst="rect">
            <a:avLst/>
          </a:prstGeom>
          <a:noFill/>
          <a:ln w="9525">
            <a:noFill/>
            <a:miter lim="800000"/>
            <a:headEnd/>
            <a:tailEnd/>
          </a:ln>
        </p:spPr>
        <p:txBody>
          <a:bodyPr>
            <a:spAutoFit/>
          </a:bodyPr>
          <a:lstStyle/>
          <a:p>
            <a:pPr algn="ctr" eaLnBrk="0" hangingPunct="0"/>
            <a:r>
              <a:rPr lang="en-US" sz="1800" b="1" dirty="0">
                <a:solidFill>
                  <a:srgbClr val="FFFFCC"/>
                </a:solidFill>
                <a:latin typeface="Segoe UI" panose="020B0502040204020203" pitchFamily="34" charset="0"/>
                <a:ea typeface="Segoe UI" panose="020B0502040204020203" pitchFamily="34" charset="0"/>
                <a:cs typeface="Segoe UI" panose="020B0502040204020203" pitchFamily="34" charset="0"/>
              </a:rPr>
              <a:t>Thoughtful Innovator</a:t>
            </a:r>
          </a:p>
          <a:p>
            <a:pPr algn="ctr" eaLnBrk="0" hangingPunct="0"/>
            <a:r>
              <a:rPr lang="en-US" sz="2000" i="1" dirty="0">
                <a:solidFill>
                  <a:srgbClr val="FFFFFF"/>
                </a:solidFill>
                <a:latin typeface="Segoe UI" panose="020B0502040204020203" pitchFamily="34" charset="0"/>
                <a:ea typeface="Segoe UI" panose="020B0502040204020203" pitchFamily="34" charset="0"/>
                <a:cs typeface="Segoe UI" panose="020B0502040204020203" pitchFamily="34" charset="0"/>
              </a:rPr>
              <a:t>Leadership through ideas about what needs doing</a:t>
            </a:r>
          </a:p>
          <a:p>
            <a:pPr marL="0" lvl="1" algn="ctr">
              <a:lnSpc>
                <a:spcPct val="90000"/>
              </a:lnSpc>
              <a:spcBef>
                <a:spcPct val="20000"/>
              </a:spcBef>
            </a:pPr>
            <a:r>
              <a:rPr lang="en-GB" sz="2000" dirty="0">
                <a:solidFill>
                  <a:srgbClr val="FFFFFF"/>
                </a:solidFill>
                <a:latin typeface="Segoe UI" panose="020B0502040204020203" pitchFamily="34" charset="0"/>
                <a:ea typeface="Segoe UI" panose="020B0502040204020203" pitchFamily="34" charset="0"/>
                <a:cs typeface="Segoe UI" panose="020B0502040204020203" pitchFamily="34" charset="0"/>
              </a:rPr>
              <a:t>Plan and generate ideas and visions</a:t>
            </a:r>
            <a:endParaRPr lang="en-US" sz="2000" i="1" dirty="0">
              <a:solidFill>
                <a:srgbClr val="FFFFFF"/>
              </a:solidFill>
              <a:latin typeface="Segoe UI" panose="020B0502040204020203" pitchFamily="34" charset="0"/>
              <a:ea typeface="Segoe UI" panose="020B0502040204020203" pitchFamily="34" charset="0"/>
              <a:cs typeface="Segoe UI" panose="020B0502040204020203" pitchFamily="34" charset="0"/>
            </a:endParaRPr>
          </a:p>
          <a:p>
            <a:pPr algn="ctr" eaLnBrk="0" hangingPunct="0"/>
            <a:r>
              <a:rPr lang="en-US" sz="1800" i="1" dirty="0">
                <a:solidFill>
                  <a:srgbClr val="FFFFFF"/>
                </a:solidFill>
                <a:latin typeface="Segoe UI" panose="020B0502040204020203" pitchFamily="34" charset="0"/>
                <a:ea typeface="Segoe UI" panose="020B0502040204020203" pitchFamily="34" charset="0"/>
                <a:cs typeface="Segoe UI" panose="020B0502040204020203" pitchFamily="34" charset="0"/>
              </a:rPr>
              <a:t>“Let’s think about it!”</a:t>
            </a:r>
          </a:p>
        </p:txBody>
      </p:sp>
      <p:sp>
        <p:nvSpPr>
          <p:cNvPr id="244743" name="Text Box 7"/>
          <p:cNvSpPr txBox="1">
            <a:spLocks noChangeArrowheads="1"/>
          </p:cNvSpPr>
          <p:nvPr/>
        </p:nvSpPr>
        <p:spPr bwMode="auto">
          <a:xfrm>
            <a:off x="885825" y="4261301"/>
            <a:ext cx="3382963" cy="1908215"/>
          </a:xfrm>
          <a:prstGeom prst="rect">
            <a:avLst/>
          </a:prstGeom>
          <a:noFill/>
          <a:ln w="9525">
            <a:noFill/>
            <a:miter lim="800000"/>
            <a:headEnd/>
            <a:tailEnd/>
          </a:ln>
        </p:spPr>
        <p:txBody>
          <a:bodyPr>
            <a:spAutoFit/>
          </a:bodyPr>
          <a:lstStyle/>
          <a:p>
            <a:pPr algn="ctr" eaLnBrk="0" hangingPunct="0"/>
            <a:r>
              <a:rPr lang="en-US" sz="1800" b="1" dirty="0">
                <a:solidFill>
                  <a:srgbClr val="FFFFCC"/>
                </a:solidFill>
                <a:latin typeface="Segoe UI" panose="020B0502040204020203" pitchFamily="34" charset="0"/>
                <a:ea typeface="Segoe UI" panose="020B0502040204020203" pitchFamily="34" charset="0"/>
                <a:cs typeface="Segoe UI" panose="020B0502040204020203" pitchFamily="34" charset="0"/>
              </a:rPr>
              <a:t>Action-Oriented Realist </a:t>
            </a:r>
            <a:r>
              <a:rPr lang="en-US" sz="2000" i="1" dirty="0">
                <a:solidFill>
                  <a:srgbClr val="FFFFFF"/>
                </a:solidFill>
                <a:latin typeface="Segoe UI" panose="020B0502040204020203" pitchFamily="34" charset="0"/>
                <a:ea typeface="Segoe UI" panose="020B0502040204020203" pitchFamily="34" charset="0"/>
                <a:cs typeface="Segoe UI" panose="020B0502040204020203" pitchFamily="34" charset="0"/>
              </a:rPr>
              <a:t>Leadership through action, doing</a:t>
            </a:r>
          </a:p>
          <a:p>
            <a:pPr algn="ctr" eaLnBrk="0" hangingPunct="0"/>
            <a:r>
              <a:rPr lang="en-GB" sz="2000" dirty="0">
                <a:solidFill>
                  <a:srgbClr val="FFFFFF"/>
                </a:solidFill>
                <a:latin typeface="Segoe UI" panose="020B0502040204020203" pitchFamily="34" charset="0"/>
                <a:ea typeface="Segoe UI" panose="020B0502040204020203" pitchFamily="34" charset="0"/>
                <a:cs typeface="Segoe UI" panose="020B0502040204020203" pitchFamily="34" charset="0"/>
              </a:rPr>
              <a:t>Energy and enthusiasm to get things done</a:t>
            </a:r>
            <a:endParaRPr lang="en-US" sz="2000" i="1" dirty="0">
              <a:solidFill>
                <a:srgbClr val="FFFFFF"/>
              </a:solidFill>
              <a:latin typeface="Segoe UI" panose="020B0502040204020203" pitchFamily="34" charset="0"/>
              <a:ea typeface="Segoe UI" panose="020B0502040204020203" pitchFamily="34" charset="0"/>
              <a:cs typeface="Segoe UI" panose="020B0502040204020203" pitchFamily="34" charset="0"/>
            </a:endParaRPr>
          </a:p>
          <a:p>
            <a:pPr algn="ctr" eaLnBrk="0" hangingPunct="0"/>
            <a:r>
              <a:rPr lang="en-US" sz="1800" i="1" dirty="0">
                <a:solidFill>
                  <a:srgbClr val="FFFFFF"/>
                </a:solidFill>
                <a:latin typeface="Segoe UI" panose="020B0502040204020203" pitchFamily="34" charset="0"/>
                <a:ea typeface="Segoe UI" panose="020B0502040204020203" pitchFamily="34" charset="0"/>
                <a:cs typeface="Segoe UI" panose="020B0502040204020203" pitchFamily="34" charset="0"/>
              </a:rPr>
              <a:t>“Let’s do it!”</a:t>
            </a:r>
          </a:p>
        </p:txBody>
      </p:sp>
      <p:sp>
        <p:nvSpPr>
          <p:cNvPr id="244744" name="Text Box 8"/>
          <p:cNvSpPr txBox="1">
            <a:spLocks noChangeArrowheads="1"/>
          </p:cNvSpPr>
          <p:nvPr/>
        </p:nvSpPr>
        <p:spPr bwMode="auto">
          <a:xfrm>
            <a:off x="4845380" y="4254325"/>
            <a:ext cx="3384550" cy="1908215"/>
          </a:xfrm>
          <a:prstGeom prst="rect">
            <a:avLst/>
          </a:prstGeom>
          <a:noFill/>
          <a:ln w="9525">
            <a:noFill/>
            <a:miter lim="800000"/>
            <a:headEnd/>
            <a:tailEnd/>
          </a:ln>
        </p:spPr>
        <p:txBody>
          <a:bodyPr>
            <a:spAutoFit/>
          </a:bodyPr>
          <a:lstStyle/>
          <a:p>
            <a:pPr algn="ctr" eaLnBrk="0" hangingPunct="0"/>
            <a:r>
              <a:rPr lang="en-US" sz="1800" b="1" dirty="0">
                <a:solidFill>
                  <a:srgbClr val="FFFFCC"/>
                </a:solidFill>
                <a:latin typeface="Segoe UI" panose="020B0502040204020203" pitchFamily="34" charset="0"/>
                <a:ea typeface="Segoe UI" panose="020B0502040204020203" pitchFamily="34" charset="0"/>
                <a:cs typeface="Segoe UI" panose="020B0502040204020203" pitchFamily="34" charset="0"/>
              </a:rPr>
              <a:t>Action-Oriented Innovator</a:t>
            </a:r>
            <a:endParaRPr lang="en-US" sz="1800" dirty="0">
              <a:solidFill>
                <a:srgbClr val="FFFFCC"/>
              </a:solidFill>
              <a:latin typeface="Segoe UI" panose="020B0502040204020203" pitchFamily="34" charset="0"/>
              <a:ea typeface="Segoe UI" panose="020B0502040204020203" pitchFamily="34" charset="0"/>
              <a:cs typeface="Segoe UI" panose="020B0502040204020203" pitchFamily="34" charset="0"/>
            </a:endParaRPr>
          </a:p>
          <a:p>
            <a:pPr algn="ctr" eaLnBrk="0" hangingPunct="0"/>
            <a:r>
              <a:rPr lang="en-US" sz="2000" i="1" dirty="0">
                <a:solidFill>
                  <a:srgbClr val="FFFFFF"/>
                </a:solidFill>
                <a:latin typeface="Segoe UI" panose="020B0502040204020203" pitchFamily="34" charset="0"/>
                <a:ea typeface="Segoe UI" panose="020B0502040204020203" pitchFamily="34" charset="0"/>
                <a:cs typeface="Segoe UI" panose="020B0502040204020203" pitchFamily="34" charset="0"/>
              </a:rPr>
              <a:t>Leadership through enthusiasm</a:t>
            </a:r>
          </a:p>
          <a:p>
            <a:pPr algn="ctr" eaLnBrk="0" hangingPunct="0"/>
            <a:r>
              <a:rPr lang="en-GB" sz="2000" dirty="0">
                <a:solidFill>
                  <a:srgbClr val="FFFFFF"/>
                </a:solidFill>
                <a:latin typeface="Segoe UI" panose="020B0502040204020203" pitchFamily="34" charset="0"/>
                <a:ea typeface="Segoe UI" panose="020B0502040204020203" pitchFamily="34" charset="0"/>
                <a:cs typeface="Segoe UI" panose="020B0502040204020203" pitchFamily="34" charset="0"/>
              </a:rPr>
              <a:t>Will be wanting to move into new areas and soon….</a:t>
            </a:r>
            <a:r>
              <a:rPr lang="en-GB" sz="1800" dirty="0">
                <a:solidFill>
                  <a:srgbClr val="FFFFFF"/>
                </a:solidFill>
                <a:latin typeface="Segoe UI" panose="020B0502040204020203" pitchFamily="34" charset="0"/>
                <a:ea typeface="Segoe UI" panose="020B0502040204020203" pitchFamily="34" charset="0"/>
                <a:cs typeface="Segoe UI" panose="020B0502040204020203" pitchFamily="34" charset="0"/>
              </a:rPr>
              <a:t>!</a:t>
            </a:r>
          </a:p>
          <a:p>
            <a:pPr algn="ctr" eaLnBrk="0" hangingPunct="0"/>
            <a:r>
              <a:rPr lang="en-US" sz="1800" i="1" dirty="0">
                <a:solidFill>
                  <a:srgbClr val="FFFFFF"/>
                </a:solidFill>
                <a:latin typeface="Segoe UI" panose="020B0502040204020203" pitchFamily="34" charset="0"/>
                <a:ea typeface="Segoe UI" panose="020B0502040204020203" pitchFamily="34" charset="0"/>
                <a:cs typeface="Segoe UI" panose="020B0502040204020203" pitchFamily="34" charset="0"/>
              </a:rPr>
              <a:t>“Let’s change it!”</a:t>
            </a:r>
          </a:p>
        </p:txBody>
      </p:sp>
    </p:spTree>
    <p:extLst>
      <p:ext uri="{BB962C8B-B14F-4D97-AF65-F5344CB8AC3E}">
        <p14:creationId xmlns:p14="http://schemas.microsoft.com/office/powerpoint/2010/main" val="1546489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47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47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47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47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1" grpId="0"/>
      <p:bldP spid="244742" grpId="0"/>
      <p:bldP spid="244743" grpId="0"/>
      <p:bldP spid="24474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2">
            <a:extLst>
              <a:ext uri="{FF2B5EF4-FFF2-40B4-BE49-F238E27FC236}">
                <a16:creationId xmlns:a16="http://schemas.microsoft.com/office/drawing/2014/main" id="{81C85FA7-8304-C300-10F7-E21EEFAE6248}"/>
              </a:ext>
            </a:extLst>
          </p:cNvPr>
          <p:cNvSpPr>
            <a:spLocks noGrp="1"/>
          </p:cNvSpPr>
          <p:nvPr>
            <p:ph type="sldNum" sz="quarter" idx="4294967295"/>
          </p:nvPr>
        </p:nvSpPr>
        <p:spPr bwMode="auto">
          <a:xfrm>
            <a:off x="8088923" y="5829300"/>
            <a:ext cx="633046" cy="28135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92" b="1">
                <a:solidFill>
                  <a:schemeClr val="tx1"/>
                </a:solidFill>
                <a:latin typeface="Arial" panose="020B0604020202020204" pitchFamily="34" charset="0"/>
              </a:defRPr>
            </a:lvl1pPr>
            <a:lvl2pPr marL="685817" indent="-263776">
              <a:defRPr sz="1292" b="1">
                <a:solidFill>
                  <a:schemeClr val="tx1"/>
                </a:solidFill>
                <a:latin typeface="Arial" panose="020B0604020202020204" pitchFamily="34" charset="0"/>
              </a:defRPr>
            </a:lvl2pPr>
            <a:lvl3pPr marL="1055103" indent="-211021">
              <a:defRPr sz="1292" b="1">
                <a:solidFill>
                  <a:schemeClr val="tx1"/>
                </a:solidFill>
                <a:latin typeface="Arial" panose="020B0604020202020204" pitchFamily="34" charset="0"/>
              </a:defRPr>
            </a:lvl3pPr>
            <a:lvl4pPr marL="1477145" indent="-211021">
              <a:defRPr sz="1292" b="1">
                <a:solidFill>
                  <a:schemeClr val="tx1"/>
                </a:solidFill>
                <a:latin typeface="Arial" panose="020B0604020202020204" pitchFamily="34" charset="0"/>
              </a:defRPr>
            </a:lvl4pPr>
            <a:lvl5pPr marL="1899186" indent="-211021">
              <a:defRPr sz="1292" b="1">
                <a:solidFill>
                  <a:schemeClr val="tx1"/>
                </a:solidFill>
                <a:latin typeface="Arial" panose="020B0604020202020204" pitchFamily="34" charset="0"/>
              </a:defRPr>
            </a:lvl5pPr>
            <a:lvl6pPr marL="2321227" indent="-211021" eaLnBrk="0" fontAlgn="base" hangingPunct="0">
              <a:spcBef>
                <a:spcPct val="0"/>
              </a:spcBef>
              <a:spcAft>
                <a:spcPct val="0"/>
              </a:spcAft>
              <a:defRPr sz="1292" b="1">
                <a:solidFill>
                  <a:schemeClr val="tx1"/>
                </a:solidFill>
                <a:latin typeface="Arial" panose="020B0604020202020204" pitchFamily="34" charset="0"/>
              </a:defRPr>
            </a:lvl6pPr>
            <a:lvl7pPr marL="2743269" indent="-211021" eaLnBrk="0" fontAlgn="base" hangingPunct="0">
              <a:spcBef>
                <a:spcPct val="0"/>
              </a:spcBef>
              <a:spcAft>
                <a:spcPct val="0"/>
              </a:spcAft>
              <a:defRPr sz="1292" b="1">
                <a:solidFill>
                  <a:schemeClr val="tx1"/>
                </a:solidFill>
                <a:latin typeface="Arial" panose="020B0604020202020204" pitchFamily="34" charset="0"/>
              </a:defRPr>
            </a:lvl7pPr>
            <a:lvl8pPr marL="3165310" indent="-211021" eaLnBrk="0" fontAlgn="base" hangingPunct="0">
              <a:spcBef>
                <a:spcPct val="0"/>
              </a:spcBef>
              <a:spcAft>
                <a:spcPct val="0"/>
              </a:spcAft>
              <a:defRPr sz="1292" b="1">
                <a:solidFill>
                  <a:schemeClr val="tx1"/>
                </a:solidFill>
                <a:latin typeface="Arial" panose="020B0604020202020204" pitchFamily="34" charset="0"/>
              </a:defRPr>
            </a:lvl8pPr>
            <a:lvl9pPr marL="3587351" indent="-211021" eaLnBrk="0" fontAlgn="base" hangingPunct="0">
              <a:spcBef>
                <a:spcPct val="0"/>
              </a:spcBef>
              <a:spcAft>
                <a:spcPct val="0"/>
              </a:spcAft>
              <a:defRPr sz="1292" b="1">
                <a:solidFill>
                  <a:schemeClr val="tx1"/>
                </a:solidFill>
                <a:latin typeface="Arial" panose="020B0604020202020204" pitchFamily="34" charset="0"/>
              </a:defRPr>
            </a:lvl9pPr>
          </a:lstStyle>
          <a:p>
            <a:fld id="{64C9577A-2D0E-C843-B579-2A89705E95F7}" type="slidenum">
              <a:rPr lang="fi-FI" altLang="en-FR"/>
              <a:pPr/>
              <a:t>37</a:t>
            </a:fld>
            <a:endParaRPr lang="fi-FI" altLang="en-FR">
              <a:solidFill>
                <a:srgbClr val="00FF87"/>
              </a:solidFill>
            </a:endParaRPr>
          </a:p>
        </p:txBody>
      </p:sp>
      <p:sp>
        <p:nvSpPr>
          <p:cNvPr id="46083" name="Rectangle 2">
            <a:extLst>
              <a:ext uri="{FF2B5EF4-FFF2-40B4-BE49-F238E27FC236}">
                <a16:creationId xmlns:a16="http://schemas.microsoft.com/office/drawing/2014/main" id="{566D90B5-5E88-1ED8-A732-41AB857C8EAF}"/>
              </a:ext>
            </a:extLst>
          </p:cNvPr>
          <p:cNvSpPr>
            <a:spLocks noGrp="1" noChangeArrowheads="1"/>
          </p:cNvSpPr>
          <p:nvPr>
            <p:ph type="title"/>
          </p:nvPr>
        </p:nvSpPr>
        <p:spPr>
          <a:xfrm>
            <a:off x="915866" y="334108"/>
            <a:ext cx="7315200" cy="914400"/>
          </a:xfrm>
        </p:spPr>
        <p:txBody>
          <a:bodyPr/>
          <a:lstStyle/>
          <a:p>
            <a:pPr algn="l"/>
            <a:r>
              <a:rPr lang="en-GB" altLang="en-FR" sz="3200" b="1" dirty="0">
                <a:solidFill>
                  <a:srgbClr val="0070C0"/>
                </a:solidFill>
                <a:effectLst>
                  <a:outerShdw blurRad="38100" dist="38100" dir="2700000" algn="tl">
                    <a:srgbClr val="000000">
                      <a:alpha val="43137"/>
                    </a:srgbClr>
                  </a:outerShdw>
                </a:effectLst>
                <a:latin typeface="Century Gothic" panose="020B0502020202020204" pitchFamily="34" charset="0"/>
                <a:ea typeface="+mj-ea"/>
              </a:rPr>
              <a:t>Quadrants Lens &amp; Change/Learning</a:t>
            </a:r>
          </a:p>
        </p:txBody>
      </p:sp>
      <p:sp>
        <p:nvSpPr>
          <p:cNvPr id="607235" name="Rectangle 3">
            <a:extLst>
              <a:ext uri="{FF2B5EF4-FFF2-40B4-BE49-F238E27FC236}">
                <a16:creationId xmlns:a16="http://schemas.microsoft.com/office/drawing/2014/main" id="{809A1CDE-935C-4F2A-33B3-5198A355968F}"/>
              </a:ext>
            </a:extLst>
          </p:cNvPr>
          <p:cNvSpPr>
            <a:spLocks noChangeArrowheads="1"/>
          </p:cNvSpPr>
          <p:nvPr/>
        </p:nvSpPr>
        <p:spPr bwMode="auto">
          <a:xfrm>
            <a:off x="685800" y="1186962"/>
            <a:ext cx="3886200" cy="2321169"/>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r>
              <a:rPr lang="en-GB" sz="2215" b="1" dirty="0">
                <a:latin typeface="Arial Narrow" pitchFamily="34" charset="0"/>
              </a:rPr>
              <a:t>Thoughtful Realist (IS)</a:t>
            </a:r>
          </a:p>
          <a:p>
            <a:pPr>
              <a:buFontTx/>
              <a:buChar char="•"/>
              <a:defRPr/>
            </a:pPr>
            <a:r>
              <a:rPr lang="en-GB" sz="1477" dirty="0">
                <a:latin typeface="Arial Narrow" pitchFamily="34" charset="0"/>
              </a:rPr>
              <a:t>Like to test their ideas to see whether they</a:t>
            </a:r>
          </a:p>
          <a:p>
            <a:pPr>
              <a:defRPr/>
            </a:pPr>
            <a:r>
              <a:rPr lang="en-GB" sz="1477" dirty="0">
                <a:latin typeface="Arial Narrow" pitchFamily="34" charset="0"/>
              </a:rPr>
              <a:t>are supported by the facts</a:t>
            </a:r>
          </a:p>
          <a:p>
            <a:pPr>
              <a:buFontTx/>
              <a:buChar char="•"/>
              <a:defRPr/>
            </a:pPr>
            <a:r>
              <a:rPr lang="en-GB" sz="1477" dirty="0">
                <a:latin typeface="Arial Narrow" pitchFamily="34" charset="0"/>
              </a:rPr>
              <a:t>Want to deal with practical, concrete</a:t>
            </a:r>
          </a:p>
          <a:p>
            <a:pPr>
              <a:defRPr/>
            </a:pPr>
            <a:r>
              <a:rPr lang="en-GB" sz="1477" dirty="0">
                <a:latin typeface="Arial Narrow" pitchFamily="34" charset="0"/>
              </a:rPr>
              <a:t>information in a careful and unhurried way</a:t>
            </a:r>
          </a:p>
          <a:p>
            <a:pPr>
              <a:buFontTx/>
              <a:buChar char="•"/>
              <a:defRPr/>
            </a:pPr>
            <a:r>
              <a:rPr lang="en-GB" sz="1477" dirty="0">
                <a:latin typeface="Arial Narrow" pitchFamily="34" charset="0"/>
              </a:rPr>
              <a:t>Prefer organisational continuity and tend to </a:t>
            </a:r>
          </a:p>
          <a:p>
            <a:pPr>
              <a:defRPr/>
            </a:pPr>
            <a:r>
              <a:rPr lang="en-GB" sz="1477" dirty="0">
                <a:latin typeface="Arial Narrow" pitchFamily="34" charset="0"/>
              </a:rPr>
              <a:t>be to most change resistant of the quadrants</a:t>
            </a:r>
            <a:endParaRPr lang="en-GB" sz="2215" dirty="0">
              <a:latin typeface="Arial Narrow" pitchFamily="34" charset="0"/>
            </a:endParaRPr>
          </a:p>
        </p:txBody>
      </p:sp>
      <p:sp>
        <p:nvSpPr>
          <p:cNvPr id="607236" name="Rectangle 4">
            <a:extLst>
              <a:ext uri="{FF2B5EF4-FFF2-40B4-BE49-F238E27FC236}">
                <a16:creationId xmlns:a16="http://schemas.microsoft.com/office/drawing/2014/main" id="{61235006-F585-AA2A-C36A-782AAEF2C6CD}"/>
              </a:ext>
            </a:extLst>
          </p:cNvPr>
          <p:cNvSpPr>
            <a:spLocks noChangeArrowheads="1"/>
          </p:cNvSpPr>
          <p:nvPr/>
        </p:nvSpPr>
        <p:spPr bwMode="auto">
          <a:xfrm>
            <a:off x="685800" y="3648808"/>
            <a:ext cx="3886200" cy="2321169"/>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r>
              <a:rPr lang="en-GB" sz="2215" b="1" dirty="0">
                <a:latin typeface="Arial Narrow" pitchFamily="34" charset="0"/>
              </a:rPr>
              <a:t>Action Oriented Realist (ES)</a:t>
            </a:r>
          </a:p>
          <a:p>
            <a:pPr>
              <a:buFontTx/>
              <a:buChar char="•"/>
              <a:defRPr/>
            </a:pPr>
            <a:r>
              <a:rPr lang="en-GB" sz="1477" dirty="0">
                <a:latin typeface="Arial Narrow" pitchFamily="34" charset="0"/>
              </a:rPr>
              <a:t>Want to carry out practical tasks</a:t>
            </a:r>
          </a:p>
          <a:p>
            <a:pPr>
              <a:buFontTx/>
              <a:buChar char="•"/>
              <a:defRPr/>
            </a:pPr>
            <a:r>
              <a:rPr lang="en-GB" sz="1477" dirty="0">
                <a:latin typeface="Arial Narrow" pitchFamily="34" charset="0"/>
              </a:rPr>
              <a:t>Prefer work environment were realistic,</a:t>
            </a:r>
          </a:p>
          <a:p>
            <a:pPr>
              <a:defRPr/>
            </a:pPr>
            <a:r>
              <a:rPr lang="en-GB" sz="1477" dirty="0">
                <a:latin typeface="Arial Narrow" pitchFamily="34" charset="0"/>
              </a:rPr>
              <a:t>down to earth tasks and problems are managed</a:t>
            </a:r>
          </a:p>
          <a:p>
            <a:pPr>
              <a:buFontTx/>
              <a:buChar char="•"/>
              <a:defRPr/>
            </a:pPr>
            <a:r>
              <a:rPr lang="en-GB" sz="1477" dirty="0">
                <a:latin typeface="Arial Narrow" pitchFamily="34" charset="0"/>
              </a:rPr>
              <a:t>Prefer an organisation  which focus on results</a:t>
            </a:r>
          </a:p>
          <a:p>
            <a:pPr>
              <a:defRPr/>
            </a:pPr>
            <a:r>
              <a:rPr lang="en-GB" sz="1477" dirty="0">
                <a:latin typeface="Arial Narrow" pitchFamily="34" charset="0"/>
              </a:rPr>
              <a:t>relating to people, data or things</a:t>
            </a:r>
          </a:p>
          <a:p>
            <a:pPr>
              <a:buFontTx/>
              <a:buChar char="•"/>
              <a:defRPr/>
            </a:pPr>
            <a:r>
              <a:rPr lang="en-GB" sz="1477" dirty="0">
                <a:latin typeface="Arial Narrow" pitchFamily="34" charset="0"/>
              </a:rPr>
              <a:t>Most practical of all the types</a:t>
            </a:r>
            <a:endParaRPr lang="en-GB" sz="2215" dirty="0">
              <a:latin typeface="Arial Narrow" pitchFamily="34" charset="0"/>
            </a:endParaRPr>
          </a:p>
        </p:txBody>
      </p:sp>
      <p:sp>
        <p:nvSpPr>
          <p:cNvPr id="607237" name="Rectangle 5">
            <a:extLst>
              <a:ext uri="{FF2B5EF4-FFF2-40B4-BE49-F238E27FC236}">
                <a16:creationId xmlns:a16="http://schemas.microsoft.com/office/drawing/2014/main" id="{0AFE3F87-A0F3-05BC-5823-F1240A8E148B}"/>
              </a:ext>
            </a:extLst>
          </p:cNvPr>
          <p:cNvSpPr>
            <a:spLocks noChangeArrowheads="1"/>
          </p:cNvSpPr>
          <p:nvPr/>
        </p:nvSpPr>
        <p:spPr bwMode="auto">
          <a:xfrm>
            <a:off x="4724400" y="1186962"/>
            <a:ext cx="3886200" cy="2321169"/>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r>
              <a:rPr lang="en-GB" sz="2215" b="1" dirty="0">
                <a:latin typeface="Arial Narrow" pitchFamily="34" charset="0"/>
              </a:rPr>
              <a:t>Thoughtful Innovator (IN)</a:t>
            </a:r>
          </a:p>
          <a:p>
            <a:pPr>
              <a:buFontTx/>
              <a:buChar char="•"/>
              <a:defRPr/>
            </a:pPr>
            <a:r>
              <a:rPr lang="en-GB" sz="1477" dirty="0">
                <a:latin typeface="Arial Narrow" pitchFamily="34" charset="0"/>
              </a:rPr>
              <a:t>Do their best work in theoretical fields</a:t>
            </a:r>
          </a:p>
          <a:p>
            <a:pPr>
              <a:defRPr/>
            </a:pPr>
            <a:r>
              <a:rPr lang="en-GB" sz="1477" dirty="0">
                <a:latin typeface="Arial Narrow" pitchFamily="34" charset="0"/>
              </a:rPr>
              <a:t>where ideas and depth of understanding are</a:t>
            </a:r>
          </a:p>
          <a:p>
            <a:pPr>
              <a:defRPr/>
            </a:pPr>
            <a:r>
              <a:rPr lang="en-GB" sz="1477" dirty="0">
                <a:latin typeface="Arial Narrow" pitchFamily="34" charset="0"/>
              </a:rPr>
              <a:t>needed</a:t>
            </a:r>
          </a:p>
          <a:p>
            <a:pPr>
              <a:buFontTx/>
              <a:buChar char="•"/>
              <a:defRPr/>
            </a:pPr>
            <a:r>
              <a:rPr lang="en-GB" sz="1477" dirty="0">
                <a:latin typeface="Arial Narrow" pitchFamily="34" charset="0"/>
              </a:rPr>
              <a:t>Value knowledge for its own sake</a:t>
            </a:r>
          </a:p>
          <a:p>
            <a:pPr>
              <a:buFontTx/>
              <a:buChar char="•"/>
              <a:defRPr/>
            </a:pPr>
            <a:r>
              <a:rPr lang="en-GB" sz="1477" dirty="0">
                <a:latin typeface="Arial Narrow" pitchFamily="34" charset="0"/>
              </a:rPr>
              <a:t>Prefer an environment that is focused on the </a:t>
            </a:r>
          </a:p>
          <a:p>
            <a:pPr>
              <a:defRPr/>
            </a:pPr>
            <a:r>
              <a:rPr lang="en-GB" sz="1477" dirty="0">
                <a:latin typeface="Arial Narrow" pitchFamily="34" charset="0"/>
              </a:rPr>
              <a:t>future vision</a:t>
            </a:r>
          </a:p>
          <a:p>
            <a:pPr>
              <a:buFontTx/>
              <a:buChar char="•"/>
              <a:defRPr/>
            </a:pPr>
            <a:r>
              <a:rPr lang="en-GB" sz="1477" dirty="0">
                <a:latin typeface="Arial Narrow" pitchFamily="34" charset="0"/>
              </a:rPr>
              <a:t>Least practical of the types</a:t>
            </a:r>
            <a:endParaRPr lang="en-GB" sz="2215" dirty="0">
              <a:latin typeface="Arial Narrow" pitchFamily="34" charset="0"/>
            </a:endParaRPr>
          </a:p>
        </p:txBody>
      </p:sp>
      <p:sp>
        <p:nvSpPr>
          <p:cNvPr id="607238" name="Rectangle 6">
            <a:extLst>
              <a:ext uri="{FF2B5EF4-FFF2-40B4-BE49-F238E27FC236}">
                <a16:creationId xmlns:a16="http://schemas.microsoft.com/office/drawing/2014/main" id="{9A65216A-1082-E639-86AD-EBE474B701E7}"/>
              </a:ext>
            </a:extLst>
          </p:cNvPr>
          <p:cNvSpPr>
            <a:spLocks noChangeArrowheads="1"/>
          </p:cNvSpPr>
          <p:nvPr/>
        </p:nvSpPr>
        <p:spPr bwMode="auto">
          <a:xfrm>
            <a:off x="4724400" y="3648808"/>
            <a:ext cx="3886200" cy="2321169"/>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r>
              <a:rPr lang="en-GB" sz="2215" b="1" dirty="0">
                <a:latin typeface="Arial Narrow" pitchFamily="34" charset="0"/>
              </a:rPr>
              <a:t>Action Oriented Innovator (EN)</a:t>
            </a:r>
          </a:p>
          <a:p>
            <a:pPr>
              <a:buFontTx/>
              <a:buChar char="•"/>
              <a:defRPr/>
            </a:pPr>
            <a:r>
              <a:rPr lang="en-GB" sz="1477" dirty="0">
                <a:latin typeface="Arial Narrow" pitchFamily="34" charset="0"/>
              </a:rPr>
              <a:t>Value change, see possibilities as a key </a:t>
            </a:r>
          </a:p>
          <a:p>
            <a:pPr>
              <a:defRPr/>
            </a:pPr>
            <a:r>
              <a:rPr lang="en-GB" sz="1477" dirty="0">
                <a:latin typeface="Arial Narrow" pitchFamily="34" charset="0"/>
              </a:rPr>
              <a:t>aspect of their work</a:t>
            </a:r>
          </a:p>
          <a:p>
            <a:pPr>
              <a:buFontTx/>
              <a:buChar char="•"/>
              <a:defRPr/>
            </a:pPr>
            <a:r>
              <a:rPr lang="en-GB" sz="1477" dirty="0">
                <a:latin typeface="Arial Narrow" pitchFamily="34" charset="0"/>
              </a:rPr>
              <a:t>Like to be challenged and to challenge others</a:t>
            </a:r>
          </a:p>
          <a:p>
            <a:pPr>
              <a:buFontTx/>
              <a:buChar char="•"/>
              <a:defRPr/>
            </a:pPr>
            <a:r>
              <a:rPr lang="en-GB" sz="1477" dirty="0">
                <a:latin typeface="Arial Narrow" pitchFamily="34" charset="0"/>
              </a:rPr>
              <a:t>Wide range of interests and willing to work</a:t>
            </a:r>
          </a:p>
          <a:p>
            <a:pPr>
              <a:defRPr/>
            </a:pPr>
            <a:r>
              <a:rPr lang="en-GB" sz="1477" dirty="0">
                <a:latin typeface="Arial Narrow" pitchFamily="34" charset="0"/>
              </a:rPr>
              <a:t>with systems or relationships</a:t>
            </a:r>
          </a:p>
          <a:p>
            <a:pPr>
              <a:buFontTx/>
              <a:buChar char="•"/>
              <a:defRPr/>
            </a:pPr>
            <a:r>
              <a:rPr lang="en-GB" sz="1477" dirty="0">
                <a:latin typeface="Arial Narrow" pitchFamily="34" charset="0"/>
              </a:rPr>
              <a:t>Favourite organisation one which encourages</a:t>
            </a:r>
          </a:p>
          <a:p>
            <a:pPr>
              <a:defRPr/>
            </a:pPr>
            <a:r>
              <a:rPr lang="en-GB" sz="1477" dirty="0">
                <a:latin typeface="Arial Narrow" pitchFamily="34" charset="0"/>
              </a:rPr>
              <a:t>creativity, challenge and change</a:t>
            </a:r>
          </a:p>
          <a:p>
            <a:pPr>
              <a:buFontTx/>
              <a:buChar char="•"/>
              <a:defRPr/>
            </a:pPr>
            <a:r>
              <a:rPr lang="en-GB" sz="1477" dirty="0">
                <a:latin typeface="Arial Narrow" pitchFamily="34" charset="0"/>
              </a:rPr>
              <a:t>Most change oriented of the quadrants</a:t>
            </a:r>
            <a:endParaRPr lang="en-GB" sz="2215" dirty="0">
              <a:latin typeface="Arial Narrow" pitchFamily="34" charset="0"/>
            </a:endParaRPr>
          </a:p>
        </p:txBody>
      </p:sp>
      <p:sp>
        <p:nvSpPr>
          <p:cNvPr id="46088" name="Text Box 7">
            <a:extLst>
              <a:ext uri="{FF2B5EF4-FFF2-40B4-BE49-F238E27FC236}">
                <a16:creationId xmlns:a16="http://schemas.microsoft.com/office/drawing/2014/main" id="{86A633CD-BED9-8909-0E3F-1BB11381DB8D}"/>
              </a:ext>
            </a:extLst>
          </p:cNvPr>
          <p:cNvSpPr txBox="1">
            <a:spLocks noChangeArrowheads="1"/>
          </p:cNvSpPr>
          <p:nvPr/>
        </p:nvSpPr>
        <p:spPr bwMode="auto">
          <a:xfrm>
            <a:off x="849923" y="6353908"/>
            <a:ext cx="2501006" cy="234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fi-FI" altLang="en-FR" sz="923" b="0"/>
              <a:t>Source: Introduction to type in organisations</a:t>
            </a:r>
          </a:p>
        </p:txBody>
      </p:sp>
    </p:spTree>
    <p:extLst>
      <p:ext uri="{BB962C8B-B14F-4D97-AF65-F5344CB8AC3E}">
        <p14:creationId xmlns:p14="http://schemas.microsoft.com/office/powerpoint/2010/main" val="34771430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5666" name="Rectangle 2">
            <a:extLst>
              <a:ext uri="{FF2B5EF4-FFF2-40B4-BE49-F238E27FC236}">
                <a16:creationId xmlns:a16="http://schemas.microsoft.com/office/drawing/2014/main" id="{9580278C-1432-4251-A41C-BA7254FED7D6}"/>
              </a:ext>
            </a:extLst>
          </p:cNvPr>
          <p:cNvSpPr>
            <a:spLocks noGrp="1" noChangeArrowheads="1"/>
          </p:cNvSpPr>
          <p:nvPr>
            <p:ph type="title"/>
          </p:nvPr>
        </p:nvSpPr>
        <p:spPr>
          <a:xfrm>
            <a:off x="26377" y="304800"/>
            <a:ext cx="8839200" cy="762000"/>
          </a:xfrm>
        </p:spPr>
        <p:txBody>
          <a:bodyPr/>
          <a:lstStyle/>
          <a:p>
            <a:pPr marL="1143000" indent="-1143000"/>
            <a:r>
              <a:rPr lang="en-US" altLang="en-US" sz="4800" b="1" dirty="0">
                <a:solidFill>
                  <a:srgbClr val="0070C0"/>
                </a:solidFill>
                <a:effectLst>
                  <a:outerShdw blurRad="38100" dist="38100" dir="2700000" algn="tl">
                    <a:srgbClr val="C0C0C0"/>
                  </a:outerShdw>
                </a:effectLst>
              </a:rPr>
              <a:t>     Forming diverse </a:t>
            </a:r>
            <a:br>
              <a:rPr lang="en-US" altLang="en-US" sz="4800" b="1" dirty="0">
                <a:solidFill>
                  <a:srgbClr val="0070C0"/>
                </a:solidFill>
                <a:effectLst>
                  <a:outerShdw blurRad="38100" dist="38100" dir="2700000" algn="tl">
                    <a:srgbClr val="C0C0C0"/>
                  </a:outerShdw>
                </a:effectLst>
              </a:rPr>
            </a:br>
            <a:r>
              <a:rPr lang="en-US" altLang="en-US" sz="4800" b="1" dirty="0">
                <a:solidFill>
                  <a:srgbClr val="0070C0"/>
                </a:solidFill>
                <a:effectLst>
                  <a:outerShdw blurRad="38100" dist="38100" dir="2700000" algn="tl">
                    <a:srgbClr val="C0C0C0"/>
                  </a:outerShdw>
                </a:effectLst>
              </a:rPr>
              <a:t>learning groups</a:t>
            </a:r>
            <a:endParaRPr lang="en-US" altLang="en-US" sz="4000" b="1" dirty="0">
              <a:solidFill>
                <a:srgbClr val="0070C0"/>
              </a:solidFill>
              <a:effectLst>
                <a:outerShdw blurRad="38100" dist="38100" dir="2700000" algn="tl">
                  <a:srgbClr val="C0C0C0"/>
                </a:outerShdw>
              </a:effectLst>
            </a:endParaRPr>
          </a:p>
        </p:txBody>
      </p:sp>
      <p:sp>
        <p:nvSpPr>
          <p:cNvPr id="91139" name="Slide Number Placeholder 3">
            <a:extLst>
              <a:ext uri="{FF2B5EF4-FFF2-40B4-BE49-F238E27FC236}">
                <a16:creationId xmlns:a16="http://schemas.microsoft.com/office/drawing/2014/main" id="{056E6938-8F59-4CFF-9887-B4D7960AE84F}"/>
              </a:ext>
            </a:extLst>
          </p:cNvPr>
          <p:cNvSpPr>
            <a:spLocks noGrp="1"/>
          </p:cNvSpPr>
          <p:nvPr>
            <p:ph type="sldNum" sz="quarter" idx="12"/>
          </p:nvPr>
        </p:nvSpPr>
        <p:spPr>
          <a:xfrm>
            <a:off x="8686800" y="6248400"/>
            <a:ext cx="3810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l" eaLnBrk="1" hangingPunct="1"/>
            <a:fld id="{F952B3B0-36C0-431A-A41C-49D12AC6EAED}" type="slidenum">
              <a:rPr lang="en-US" altLang="en-US" sz="1400"/>
              <a:pPr algn="l" eaLnBrk="1" hangingPunct="1"/>
              <a:t>38</a:t>
            </a:fld>
            <a:endParaRPr lang="en-US" altLang="en-US" sz="1400"/>
          </a:p>
        </p:txBody>
      </p:sp>
      <p:sp>
        <p:nvSpPr>
          <p:cNvPr id="4" name="Rectangle 2">
            <a:extLst>
              <a:ext uri="{FF2B5EF4-FFF2-40B4-BE49-F238E27FC236}">
                <a16:creationId xmlns:a16="http://schemas.microsoft.com/office/drawing/2014/main" id="{C0602744-8C6B-4324-984E-8D4FF50D247D}"/>
              </a:ext>
            </a:extLst>
          </p:cNvPr>
          <p:cNvSpPr txBox="1">
            <a:spLocks noChangeArrowheads="1"/>
          </p:cNvSpPr>
          <p:nvPr/>
        </p:nvSpPr>
        <p:spPr bwMode="auto">
          <a:xfrm>
            <a:off x="67056" y="1828800"/>
            <a:ext cx="8839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S PGothic" panose="020B0600070205080204" pitchFamily="34" charset="-128"/>
                <a:cs typeface="+mj-cs"/>
              </a:defRPr>
            </a:lvl1pPr>
            <a:lvl2pPr algn="ctr" rtl="0" eaLnBrk="0" fontAlgn="base" hangingPunct="0">
              <a:spcBef>
                <a:spcPct val="0"/>
              </a:spcBef>
              <a:spcAft>
                <a:spcPct val="0"/>
              </a:spcAft>
              <a:defRPr sz="4400">
                <a:solidFill>
                  <a:schemeClr val="tx2"/>
                </a:solidFill>
                <a:latin typeface="Arial" charset="0"/>
                <a:ea typeface="MS PGothic" panose="020B0600070205080204" pitchFamily="34" charset="-128"/>
              </a:defRPr>
            </a:lvl2pPr>
            <a:lvl3pPr algn="ctr" rtl="0" eaLnBrk="0" fontAlgn="base" hangingPunct="0">
              <a:spcBef>
                <a:spcPct val="0"/>
              </a:spcBef>
              <a:spcAft>
                <a:spcPct val="0"/>
              </a:spcAft>
              <a:defRPr sz="4400">
                <a:solidFill>
                  <a:schemeClr val="tx2"/>
                </a:solidFill>
                <a:latin typeface="Arial" charset="0"/>
                <a:ea typeface="MS PGothic" panose="020B0600070205080204" pitchFamily="34" charset="-128"/>
              </a:defRPr>
            </a:lvl3pPr>
            <a:lvl4pPr algn="ctr" rtl="0" eaLnBrk="0" fontAlgn="base" hangingPunct="0">
              <a:spcBef>
                <a:spcPct val="0"/>
              </a:spcBef>
              <a:spcAft>
                <a:spcPct val="0"/>
              </a:spcAft>
              <a:defRPr sz="4400">
                <a:solidFill>
                  <a:schemeClr val="tx2"/>
                </a:solidFill>
                <a:latin typeface="Arial" charset="0"/>
                <a:ea typeface="MS PGothic" panose="020B0600070205080204" pitchFamily="34" charset="-128"/>
              </a:defRPr>
            </a:lvl4pPr>
            <a:lvl5pPr algn="ctr" rtl="0" eaLnBrk="0" fontAlgn="base" hangingPunct="0">
              <a:spcBef>
                <a:spcPct val="0"/>
              </a:spcBef>
              <a:spcAft>
                <a:spcPct val="0"/>
              </a:spcAft>
              <a:defRPr sz="4400">
                <a:solidFill>
                  <a:schemeClr val="tx2"/>
                </a:solidFill>
                <a:latin typeface="Arial" charset="0"/>
                <a:ea typeface="MS PGothic" panose="020B0600070205080204" pitchFamily="34"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marL="1347788" indent="-538163" algn="l">
              <a:buFont typeface="Wingdings" pitchFamily="2" charset="2"/>
              <a:buChar char="Ø"/>
            </a:pPr>
            <a:r>
              <a:rPr lang="en-US" altLang="en-US" sz="3600" b="1" kern="0" dirty="0">
                <a:solidFill>
                  <a:srgbClr val="0070C0"/>
                </a:solidFill>
                <a:effectLst>
                  <a:outerShdw blurRad="38100" dist="38100" dir="2700000" algn="tl">
                    <a:srgbClr val="C0C0C0"/>
                  </a:outerShdw>
                </a:effectLst>
              </a:rPr>
              <a:t>Self organize (with some help from me?) to create 8 groups of 7-8 people</a:t>
            </a:r>
          </a:p>
          <a:p>
            <a:pPr marL="1347788" indent="-538163" algn="l">
              <a:buFont typeface="Wingdings" pitchFamily="2" charset="2"/>
              <a:buChar char="Ø"/>
            </a:pPr>
            <a:r>
              <a:rPr lang="en-US" altLang="en-US" sz="3600" b="1" kern="0" dirty="0">
                <a:solidFill>
                  <a:srgbClr val="0070C0"/>
                </a:solidFill>
                <a:effectLst>
                  <a:outerShdw blurRad="38100" dist="38100" dir="2700000" algn="tl">
                    <a:srgbClr val="C0C0C0"/>
                  </a:outerShdw>
                </a:effectLst>
              </a:rPr>
              <a:t>Challenge How to make your group as diverse as possible</a:t>
            </a:r>
          </a:p>
          <a:p>
            <a:pPr marL="1804988" lvl="1" indent="-538163" algn="l">
              <a:buFont typeface="Wingdings" pitchFamily="2" charset="2"/>
              <a:buChar char="ü"/>
            </a:pPr>
            <a:r>
              <a:rPr lang="en-US" altLang="en-US" sz="3600" b="1" kern="0" dirty="0">
                <a:solidFill>
                  <a:srgbClr val="0070C0"/>
                </a:solidFill>
                <a:effectLst>
                  <a:outerShdw blurRad="38100" dist="38100" dir="2700000" algn="tl">
                    <a:srgbClr val="C0C0C0"/>
                  </a:outerShdw>
                </a:effectLst>
              </a:rPr>
              <a:t>National culture</a:t>
            </a:r>
          </a:p>
          <a:p>
            <a:pPr marL="1804988" lvl="1" indent="-538163" algn="l">
              <a:buFont typeface="Wingdings" pitchFamily="2" charset="2"/>
              <a:buChar char="ü"/>
            </a:pPr>
            <a:r>
              <a:rPr lang="en-US" altLang="en-US" sz="3600" b="1" kern="0" dirty="0">
                <a:solidFill>
                  <a:srgbClr val="0070C0"/>
                </a:solidFill>
                <a:effectLst>
                  <a:outerShdw blurRad="38100" dist="38100" dir="2700000" algn="tl">
                    <a:srgbClr val="C0C0C0"/>
                  </a:outerShdw>
                </a:effectLst>
              </a:rPr>
              <a:t>Male - Female</a:t>
            </a:r>
          </a:p>
          <a:p>
            <a:pPr marL="1804988" lvl="1" indent="-538163" algn="l">
              <a:buFont typeface="Wingdings" pitchFamily="2" charset="2"/>
              <a:buChar char="ü"/>
            </a:pPr>
            <a:r>
              <a:rPr lang="en-US" altLang="en-US" sz="3600" b="1" kern="0" dirty="0">
                <a:solidFill>
                  <a:srgbClr val="0070C0"/>
                </a:solidFill>
                <a:effectLst>
                  <a:outerShdw blurRad="38100" dist="38100" dir="2700000" algn="tl">
                    <a:srgbClr val="C0C0C0"/>
                  </a:outerShdw>
                </a:effectLst>
              </a:rPr>
              <a:t>MBTI type</a:t>
            </a:r>
          </a:p>
          <a:p>
            <a:pPr marL="1266825" lvl="1" algn="l"/>
            <a:endParaRPr lang="en-US" altLang="en-US" sz="3600" b="1" kern="0" dirty="0">
              <a:solidFill>
                <a:srgbClr val="0070C0"/>
              </a:solidFill>
              <a:effectLst>
                <a:outerShdw blurRad="38100" dist="38100" dir="2700000" algn="tl">
                  <a:srgbClr val="C0C0C0"/>
                </a:outerShdw>
              </a:effectLst>
            </a:endParaRPr>
          </a:p>
          <a:p>
            <a:pPr marL="1804988" lvl="1" indent="-538163" algn="l">
              <a:buFont typeface="Wingdings" pitchFamily="2" charset="2"/>
              <a:buChar char="ü"/>
            </a:pPr>
            <a:endParaRPr lang="en-US" altLang="en-US" sz="3600" b="1" kern="0" dirty="0">
              <a:solidFill>
                <a:srgbClr val="0070C0"/>
              </a:solidFill>
              <a:effectLst>
                <a:outerShdw blurRad="38100" dist="38100" dir="2700000" algn="tl">
                  <a:srgbClr val="C0C0C0"/>
                </a:outerShdw>
              </a:effectLst>
            </a:endParaRPr>
          </a:p>
          <a:p>
            <a:pPr marL="1804988" lvl="1" indent="-538163" algn="l">
              <a:buFont typeface="Wingdings" pitchFamily="2" charset="2"/>
              <a:buChar char="ü"/>
            </a:pPr>
            <a:endParaRPr lang="en-US" altLang="en-US" sz="3600" b="1" kern="0" dirty="0">
              <a:solidFill>
                <a:srgbClr val="0070C0"/>
              </a:solidFill>
              <a:effectLst>
                <a:outerShdw blurRad="38100" dist="38100" dir="2700000" algn="tl">
                  <a:srgbClr val="C0C0C0"/>
                </a:outerShdw>
              </a:effectLst>
            </a:endParaRPr>
          </a:p>
          <a:p>
            <a:pPr marL="1804988" lvl="1" indent="-538163" algn="l">
              <a:buFont typeface="Wingdings" pitchFamily="2" charset="2"/>
              <a:buChar char="ü"/>
            </a:pPr>
            <a:endParaRPr lang="en-US" altLang="en-US" sz="3600" b="1" kern="0" dirty="0">
              <a:solidFill>
                <a:srgbClr val="0070C0"/>
              </a:solidFill>
              <a:effectLst>
                <a:outerShdw blurRad="38100" dist="38100" dir="2700000" algn="tl">
                  <a:srgbClr val="C0C0C0"/>
                </a:outerShdw>
              </a:effectLst>
            </a:endParaRPr>
          </a:p>
          <a:p>
            <a:pPr marL="1347788" indent="-538163" algn="l">
              <a:buFont typeface="Wingdings" panose="05000000000000000000" pitchFamily="2" charset="2"/>
              <a:buChar char="ü"/>
            </a:pPr>
            <a:endParaRPr lang="en-US" altLang="en-US" sz="3600" b="1" kern="0" dirty="0">
              <a:solidFill>
                <a:srgbClr val="0070C0"/>
              </a:solidFill>
              <a:effectLst>
                <a:outerShdw blurRad="38100" dist="38100" dir="2700000" algn="tl">
                  <a:srgbClr val="C0C0C0"/>
                </a:outerShdw>
              </a:effectLst>
            </a:endParaRPr>
          </a:p>
          <a:p>
            <a:pPr marL="1347788" indent="-538163" algn="l">
              <a:buFont typeface="Wingdings" panose="05000000000000000000" pitchFamily="2" charset="2"/>
              <a:buChar char="ü"/>
            </a:pPr>
            <a:endParaRPr lang="en-US" altLang="en-US" sz="3600" b="1" kern="0" dirty="0">
              <a:solidFill>
                <a:srgbClr val="0070C0"/>
              </a:solidFill>
              <a:effectLst>
                <a:outerShdw blurRad="38100" dist="38100" dir="2700000" algn="tl">
                  <a:srgbClr val="C0C0C0"/>
                </a:outerShdw>
              </a:effectLst>
            </a:endParaRPr>
          </a:p>
        </p:txBody>
      </p:sp>
    </p:spTree>
    <p:extLst>
      <p:ext uri="{BB962C8B-B14F-4D97-AF65-F5344CB8AC3E}">
        <p14:creationId xmlns:p14="http://schemas.microsoft.com/office/powerpoint/2010/main" val="2919289972"/>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5666" name="Rectangle 2">
            <a:extLst>
              <a:ext uri="{FF2B5EF4-FFF2-40B4-BE49-F238E27FC236}">
                <a16:creationId xmlns:a16="http://schemas.microsoft.com/office/drawing/2014/main" id="{9580278C-1432-4251-A41C-BA7254FED7D6}"/>
              </a:ext>
            </a:extLst>
          </p:cNvPr>
          <p:cNvSpPr>
            <a:spLocks noGrp="1" noChangeArrowheads="1"/>
          </p:cNvSpPr>
          <p:nvPr>
            <p:ph type="title"/>
          </p:nvPr>
        </p:nvSpPr>
        <p:spPr>
          <a:xfrm>
            <a:off x="228600" y="2590800"/>
            <a:ext cx="7772400" cy="914400"/>
          </a:xfrm>
        </p:spPr>
        <p:txBody>
          <a:bodyPr/>
          <a:lstStyle/>
          <a:p>
            <a:pPr marL="1143000" indent="17463"/>
            <a:r>
              <a:rPr lang="en-US" altLang="en-US" sz="6000" b="1" dirty="0">
                <a:solidFill>
                  <a:srgbClr val="0070C0"/>
                </a:solidFill>
                <a:effectLst>
                  <a:outerShdw blurRad="38100" dist="38100" dir="2700000" algn="tl">
                    <a:srgbClr val="C0C0C0"/>
                  </a:outerShdw>
                </a:effectLst>
              </a:rPr>
              <a:t>About the ‘human nature’ aspect of behavior</a:t>
            </a:r>
            <a:endParaRPr lang="en-US" altLang="en-US" sz="4800" b="1" dirty="0">
              <a:solidFill>
                <a:srgbClr val="0070C0"/>
              </a:solidFill>
              <a:effectLst>
                <a:outerShdw blurRad="38100" dist="38100" dir="2700000" algn="tl">
                  <a:srgbClr val="C0C0C0"/>
                </a:outerShdw>
              </a:effectLst>
            </a:endParaRPr>
          </a:p>
        </p:txBody>
      </p:sp>
      <p:sp>
        <p:nvSpPr>
          <p:cNvPr id="91139" name="Slide Number Placeholder 3">
            <a:extLst>
              <a:ext uri="{FF2B5EF4-FFF2-40B4-BE49-F238E27FC236}">
                <a16:creationId xmlns:a16="http://schemas.microsoft.com/office/drawing/2014/main" id="{056E6938-8F59-4CFF-9887-B4D7960AE84F}"/>
              </a:ext>
            </a:extLst>
          </p:cNvPr>
          <p:cNvSpPr>
            <a:spLocks noGrp="1"/>
          </p:cNvSpPr>
          <p:nvPr>
            <p:ph type="sldNum" sz="quarter" idx="12"/>
          </p:nvPr>
        </p:nvSpPr>
        <p:spPr>
          <a:xfrm>
            <a:off x="8686800" y="6248400"/>
            <a:ext cx="3810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l" eaLnBrk="1" hangingPunct="1"/>
            <a:fld id="{F952B3B0-36C0-431A-A41C-49D12AC6EAED}" type="slidenum">
              <a:rPr lang="en-US" altLang="en-US" sz="1400"/>
              <a:pPr algn="l" eaLnBrk="1" hangingPunct="1"/>
              <a:t>39</a:t>
            </a:fld>
            <a:endParaRPr lang="en-US" altLang="en-US" sz="1400"/>
          </a:p>
        </p:txBody>
      </p:sp>
    </p:spTree>
    <p:extLst>
      <p:ext uri="{BB962C8B-B14F-4D97-AF65-F5344CB8AC3E}">
        <p14:creationId xmlns:p14="http://schemas.microsoft.com/office/powerpoint/2010/main" val="67847119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5666" name="Rectangle 2">
            <a:extLst>
              <a:ext uri="{FF2B5EF4-FFF2-40B4-BE49-F238E27FC236}">
                <a16:creationId xmlns:a16="http://schemas.microsoft.com/office/drawing/2014/main" id="{5816399C-BE5C-4BCC-9CF1-06C595EAF634}"/>
              </a:ext>
            </a:extLst>
          </p:cNvPr>
          <p:cNvSpPr>
            <a:spLocks noGrp="1" noChangeArrowheads="1"/>
          </p:cNvSpPr>
          <p:nvPr>
            <p:ph type="title"/>
          </p:nvPr>
        </p:nvSpPr>
        <p:spPr>
          <a:xfrm>
            <a:off x="0" y="228600"/>
            <a:ext cx="8839200" cy="914400"/>
          </a:xfrm>
        </p:spPr>
        <p:txBody>
          <a:bodyPr/>
          <a:lstStyle/>
          <a:p>
            <a:pPr marL="1143000" indent="-1143000"/>
            <a:r>
              <a:rPr lang="en-US" altLang="en-US" sz="3200" b="1" dirty="0">
                <a:solidFill>
                  <a:srgbClr val="0070C0"/>
                </a:solidFill>
                <a:effectLst>
                  <a:outerShdw blurRad="38100" dist="38100" dir="2700000" algn="tl">
                    <a:srgbClr val="C0C0C0"/>
                  </a:outerShdw>
                </a:effectLst>
              </a:rPr>
              <a:t>Comments from Learning Logs</a:t>
            </a:r>
            <a:br>
              <a:rPr lang="en-US" altLang="en-US" sz="3200" b="1" dirty="0">
                <a:solidFill>
                  <a:srgbClr val="0070C0"/>
                </a:solidFill>
                <a:effectLst>
                  <a:outerShdw blurRad="38100" dist="38100" dir="2700000" algn="tl">
                    <a:srgbClr val="C0C0C0"/>
                  </a:outerShdw>
                </a:effectLst>
              </a:rPr>
            </a:br>
            <a:endParaRPr lang="en-US" altLang="en-US" sz="2400" b="1" dirty="0">
              <a:solidFill>
                <a:srgbClr val="0070C0"/>
              </a:solidFill>
              <a:effectLst>
                <a:outerShdw blurRad="38100" dist="38100" dir="2700000" algn="tl">
                  <a:srgbClr val="C0C0C0"/>
                </a:outerShdw>
              </a:effectLst>
            </a:endParaRPr>
          </a:p>
        </p:txBody>
      </p:sp>
      <p:sp>
        <p:nvSpPr>
          <p:cNvPr id="32771" name="Slide Number Placeholder 3">
            <a:extLst>
              <a:ext uri="{FF2B5EF4-FFF2-40B4-BE49-F238E27FC236}">
                <a16:creationId xmlns:a16="http://schemas.microsoft.com/office/drawing/2014/main" id="{046B5864-FC2E-4F02-ADCD-71F83380AF27}"/>
              </a:ext>
            </a:extLst>
          </p:cNvPr>
          <p:cNvSpPr>
            <a:spLocks noGrp="1"/>
          </p:cNvSpPr>
          <p:nvPr>
            <p:ph type="sldNum" sz="quarter" idx="12"/>
          </p:nvPr>
        </p:nvSpPr>
        <p:spPr>
          <a:xfrm>
            <a:off x="8686800" y="6248400"/>
            <a:ext cx="3810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l" eaLnBrk="1" hangingPunct="1"/>
            <a:fld id="{9CC05C56-A735-483C-AE13-6126512B5C13}" type="slidenum">
              <a:rPr lang="en-US" altLang="en-US" sz="1400"/>
              <a:pPr algn="l" eaLnBrk="1" hangingPunct="1"/>
              <a:t>4</a:t>
            </a:fld>
            <a:endParaRPr lang="en-US" altLang="en-US" sz="1400"/>
          </a:p>
        </p:txBody>
      </p:sp>
      <p:sp>
        <p:nvSpPr>
          <p:cNvPr id="6148" name="Content Placeholder 2">
            <a:extLst>
              <a:ext uri="{FF2B5EF4-FFF2-40B4-BE49-F238E27FC236}">
                <a16:creationId xmlns:a16="http://schemas.microsoft.com/office/drawing/2014/main" id="{B9808659-A5A0-4E46-B144-345A7578CD49}"/>
              </a:ext>
            </a:extLst>
          </p:cNvPr>
          <p:cNvSpPr>
            <a:spLocks noGrp="1"/>
          </p:cNvSpPr>
          <p:nvPr>
            <p:ph idx="1"/>
          </p:nvPr>
        </p:nvSpPr>
        <p:spPr>
          <a:xfrm>
            <a:off x="307428" y="1104900"/>
            <a:ext cx="8531772" cy="5524500"/>
          </a:xfrm>
        </p:spPr>
        <p:txBody>
          <a:bodyPr/>
          <a:lstStyle/>
          <a:p>
            <a:r>
              <a:rPr lang="en-US" altLang="en-US" sz="1800" b="1" dirty="0">
                <a:solidFill>
                  <a:srgbClr val="0070C0"/>
                </a:solidFill>
              </a:rPr>
              <a:t>I would appreciate more lively intro, especially since I am somewhat introverted and we are supposed to talk with other people right after:)</a:t>
            </a:r>
          </a:p>
          <a:p>
            <a:r>
              <a:rPr lang="en-US" altLang="en-US" sz="1800" b="1" dirty="0">
                <a:solidFill>
                  <a:srgbClr val="0070C0"/>
                </a:solidFill>
              </a:rPr>
              <a:t>There is a lot of talking going on in the back of the classroom while you are lecturing. Which makes it very hard to follow the lecture since they are disturbing.</a:t>
            </a:r>
          </a:p>
          <a:p>
            <a:r>
              <a:rPr lang="en-US" altLang="en-US" sz="1800" b="1" dirty="0">
                <a:solidFill>
                  <a:srgbClr val="0070C0"/>
                </a:solidFill>
                <a:highlight>
                  <a:srgbClr val="FFFF00"/>
                </a:highlight>
              </a:rPr>
              <a:t>The back of the class are chatting back and forth all the time and it is very disturbing. Can this be taken care of and mitigated for the next lesson?</a:t>
            </a:r>
          </a:p>
          <a:p>
            <a:r>
              <a:rPr lang="en-US" altLang="en-US" sz="1800" b="1" dirty="0">
                <a:solidFill>
                  <a:srgbClr val="0070C0"/>
                </a:solidFill>
              </a:rPr>
              <a:t>I think using a microphone would make it easier to follow the presentations as there is a little bit of noise in the classroom</a:t>
            </a:r>
          </a:p>
          <a:p>
            <a:r>
              <a:rPr lang="en-US" altLang="en-US" sz="1800" b="1" dirty="0">
                <a:solidFill>
                  <a:srgbClr val="0070C0"/>
                </a:solidFill>
              </a:rPr>
              <a:t>Maybe explain more the goal of the little group activity because we don't really get the point sometimes, for example the plans for going to the airport or the soccer team, I have no idea what it was for but I guess there is a signification I did not get.</a:t>
            </a:r>
          </a:p>
          <a:p>
            <a:endParaRPr lang="en-US" altLang="en-US" sz="1800" b="1" dirty="0">
              <a:solidFill>
                <a:srgbClr val="0070C0"/>
              </a:solidFill>
            </a:endParaRPr>
          </a:p>
          <a:p>
            <a:endParaRPr lang="en-US" altLang="en-US" sz="1800" b="1" dirty="0">
              <a:solidFill>
                <a:srgbClr val="0070C0"/>
              </a:solidFill>
            </a:endParaRPr>
          </a:p>
          <a:p>
            <a:endParaRPr lang="en-US" altLang="en-US" sz="1800" b="1" dirty="0">
              <a:solidFill>
                <a:srgbClr val="0070C0"/>
              </a:solidFill>
            </a:endParaRPr>
          </a:p>
        </p:txBody>
      </p:sp>
    </p:spTree>
    <p:extLst>
      <p:ext uri="{BB962C8B-B14F-4D97-AF65-F5344CB8AC3E}">
        <p14:creationId xmlns:p14="http://schemas.microsoft.com/office/powerpoint/2010/main" val="29606094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25666"/>
                                        </p:tgtEl>
                                        <p:attrNameLst>
                                          <p:attrName>style.visibility</p:attrName>
                                        </p:attrNameLst>
                                      </p:cBhvr>
                                      <p:to>
                                        <p:strVal val="visible"/>
                                      </p:to>
                                    </p:set>
                                    <p:animEffect transition="in" filter="wipe(left)">
                                      <p:cBhvr>
                                        <p:cTn id="7" dur="500"/>
                                        <p:tgtEl>
                                          <p:spTgt spid="625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66"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32"/>
          <p:cNvGrpSpPr>
            <a:grpSpLocks/>
          </p:cNvGrpSpPr>
          <p:nvPr/>
        </p:nvGrpSpPr>
        <p:grpSpPr bwMode="auto">
          <a:xfrm>
            <a:off x="557213" y="1854200"/>
            <a:ext cx="6002337" cy="4246563"/>
            <a:chOff x="603976" y="1854924"/>
            <a:chExt cx="6502218" cy="4245429"/>
          </a:xfrm>
        </p:grpSpPr>
        <p:sp>
          <p:nvSpPr>
            <p:cNvPr id="17" name="Isosceles Triangle 16"/>
            <p:cNvSpPr/>
            <p:nvPr/>
          </p:nvSpPr>
          <p:spPr>
            <a:xfrm>
              <a:off x="603976" y="1854924"/>
              <a:ext cx="6502218" cy="4245429"/>
            </a:xfrm>
            <a:prstGeom prst="triangle">
              <a:avLst/>
            </a:prstGeom>
            <a:solidFill>
              <a:srgbClr val="FFFF00"/>
            </a:solidFill>
            <a:ln>
              <a:solidFill>
                <a:srgbClr val="432BF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solidFill>
                  <a:srgbClr val="FFFFFF"/>
                </a:solidFill>
                <a:cs typeface="Arial" pitchFamily="34" charset="0"/>
              </a:endParaRPr>
            </a:p>
          </p:txBody>
        </p:sp>
        <p:cxnSp>
          <p:nvCxnSpPr>
            <p:cNvPr id="17429" name="Straight Connector 23"/>
            <p:cNvCxnSpPr>
              <a:cxnSpLocks noChangeShapeType="1"/>
            </p:cNvCxnSpPr>
            <p:nvPr/>
          </p:nvCxnSpPr>
          <p:spPr bwMode="auto">
            <a:xfrm>
              <a:off x="1815737" y="4519749"/>
              <a:ext cx="4049486" cy="0"/>
            </a:xfrm>
            <a:prstGeom prst="line">
              <a:avLst/>
            </a:prstGeom>
            <a:noFill/>
            <a:ln w="12700">
              <a:solidFill>
                <a:schemeClr val="tx1"/>
              </a:solidFill>
              <a:prstDash val="dash"/>
              <a:round/>
              <a:headEnd type="none" w="sm" len="sm"/>
              <a:tailEnd type="none" w="sm" len="sm"/>
            </a:ln>
          </p:spPr>
        </p:cxnSp>
        <p:cxnSp>
          <p:nvCxnSpPr>
            <p:cNvPr id="17430" name="Straight Connector 31"/>
            <p:cNvCxnSpPr>
              <a:cxnSpLocks noChangeShapeType="1"/>
            </p:cNvCxnSpPr>
            <p:nvPr/>
          </p:nvCxnSpPr>
          <p:spPr bwMode="auto">
            <a:xfrm>
              <a:off x="1175657" y="5381897"/>
              <a:ext cx="5368834" cy="0"/>
            </a:xfrm>
            <a:prstGeom prst="line">
              <a:avLst/>
            </a:prstGeom>
            <a:noFill/>
            <a:ln w="12700">
              <a:solidFill>
                <a:schemeClr val="tx1"/>
              </a:solidFill>
              <a:prstDash val="dash"/>
              <a:round/>
              <a:headEnd type="none" w="sm" len="sm"/>
              <a:tailEnd type="none" w="sm" len="sm"/>
            </a:ln>
          </p:spPr>
        </p:cxnSp>
      </p:grpSp>
      <p:sp>
        <p:nvSpPr>
          <p:cNvPr id="12" name="Text Box 9"/>
          <p:cNvSpPr txBox="1">
            <a:spLocks noChangeArrowheads="1"/>
          </p:cNvSpPr>
          <p:nvPr/>
        </p:nvSpPr>
        <p:spPr bwMode="auto">
          <a:xfrm>
            <a:off x="0" y="1276350"/>
            <a:ext cx="7239000" cy="584200"/>
          </a:xfrm>
          <a:prstGeom prst="rect">
            <a:avLst/>
          </a:prstGeom>
          <a:solidFill>
            <a:schemeClr val="bg1"/>
          </a:solidFill>
          <a:ln w="9525">
            <a:noFill/>
            <a:miter lim="800000"/>
            <a:headEnd/>
            <a:tailEnd/>
          </a:ln>
        </p:spPr>
        <p:txBody>
          <a:bodyPr>
            <a:prstTxWarp prst="textNoShape">
              <a:avLst/>
            </a:prstTxWarp>
            <a:spAutoFit/>
          </a:bodyPr>
          <a:lstStyle/>
          <a:p>
            <a:pPr>
              <a:spcBef>
                <a:spcPct val="50000"/>
              </a:spcBef>
              <a:defRPr/>
            </a:pPr>
            <a:r>
              <a:rPr lang="en-US" sz="3200" b="1" dirty="0">
                <a:solidFill>
                  <a:srgbClr val="0070C0"/>
                </a:solidFill>
                <a:effectLst>
                  <a:outerShdw blurRad="38100" dist="38100" dir="2700000" algn="tl">
                    <a:srgbClr val="DDDDDD"/>
                  </a:outerShdw>
                </a:effectLst>
                <a:latin typeface="Calibri" pitchFamily="-1" charset="0"/>
              </a:rPr>
              <a:t>The ‘iceberg’ model:</a:t>
            </a:r>
          </a:p>
        </p:txBody>
      </p:sp>
      <p:cxnSp>
        <p:nvCxnSpPr>
          <p:cNvPr id="21" name="Straight Connector 20"/>
          <p:cNvCxnSpPr/>
          <p:nvPr/>
        </p:nvCxnSpPr>
        <p:spPr>
          <a:xfrm>
            <a:off x="457200" y="3581400"/>
            <a:ext cx="6067425"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22" name="Right Brace 21"/>
          <p:cNvSpPr/>
          <p:nvPr/>
        </p:nvSpPr>
        <p:spPr>
          <a:xfrm>
            <a:off x="6648450" y="1870075"/>
            <a:ext cx="381000" cy="1670050"/>
          </a:xfrm>
          <a:prstGeom prst="rightBrace">
            <a:avLst/>
          </a:prstGeom>
          <a:ln w="41275">
            <a:solidFill>
              <a:srgbClr val="0C02DE"/>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dirty="0">
              <a:cs typeface="Arial" pitchFamily="34" charset="0"/>
            </a:endParaRPr>
          </a:p>
        </p:txBody>
      </p:sp>
      <p:sp>
        <p:nvSpPr>
          <p:cNvPr id="23" name="Rectangle 22"/>
          <p:cNvSpPr>
            <a:spLocks noChangeArrowheads="1"/>
          </p:cNvSpPr>
          <p:nvPr/>
        </p:nvSpPr>
        <p:spPr bwMode="auto">
          <a:xfrm>
            <a:off x="6988175" y="2432050"/>
            <a:ext cx="1862138" cy="461963"/>
          </a:xfrm>
          <a:prstGeom prst="rect">
            <a:avLst/>
          </a:prstGeom>
          <a:solidFill>
            <a:srgbClr val="FFFF00"/>
          </a:solidFill>
          <a:ln w="9525">
            <a:noFill/>
            <a:miter lim="800000"/>
            <a:headEnd/>
            <a:tailEnd/>
          </a:ln>
        </p:spPr>
        <p:txBody>
          <a:bodyPr wrap="none">
            <a:prstTxWarp prst="textNoShape">
              <a:avLst/>
            </a:prstTxWarp>
            <a:spAutoFit/>
          </a:bodyPr>
          <a:lstStyle/>
          <a:p>
            <a:pPr algn="ctr"/>
            <a:r>
              <a:rPr lang="en-US" sz="2400" b="1" dirty="0"/>
              <a:t>Observable</a:t>
            </a:r>
          </a:p>
        </p:txBody>
      </p:sp>
      <p:sp>
        <p:nvSpPr>
          <p:cNvPr id="25" name="Right Brace 24"/>
          <p:cNvSpPr/>
          <p:nvPr/>
        </p:nvSpPr>
        <p:spPr>
          <a:xfrm>
            <a:off x="6635750" y="3592513"/>
            <a:ext cx="381000" cy="2508250"/>
          </a:xfrm>
          <a:prstGeom prst="rightBrace">
            <a:avLst/>
          </a:prstGeom>
          <a:ln w="41275">
            <a:solidFill>
              <a:srgbClr val="0C02DE"/>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dirty="0">
              <a:cs typeface="Arial" pitchFamily="34" charset="0"/>
            </a:endParaRPr>
          </a:p>
        </p:txBody>
      </p:sp>
      <p:sp>
        <p:nvSpPr>
          <p:cNvPr id="26" name="Rectangle 25"/>
          <p:cNvSpPr>
            <a:spLocks noChangeArrowheads="1"/>
          </p:cNvSpPr>
          <p:nvPr/>
        </p:nvSpPr>
        <p:spPr bwMode="auto">
          <a:xfrm>
            <a:off x="6918325" y="4554538"/>
            <a:ext cx="1397000" cy="461962"/>
          </a:xfrm>
          <a:prstGeom prst="rect">
            <a:avLst/>
          </a:prstGeom>
          <a:solidFill>
            <a:srgbClr val="FFFF00"/>
          </a:solidFill>
          <a:ln w="9525">
            <a:noFill/>
            <a:miter lim="800000"/>
            <a:headEnd/>
            <a:tailEnd/>
          </a:ln>
        </p:spPr>
        <p:txBody>
          <a:bodyPr wrap="none">
            <a:prstTxWarp prst="textNoShape">
              <a:avLst/>
            </a:prstTxWarp>
            <a:spAutoFit/>
          </a:bodyPr>
          <a:lstStyle/>
          <a:p>
            <a:pPr algn="ctr"/>
            <a:r>
              <a:rPr lang="en-US" sz="2400" b="1" dirty="0"/>
              <a:t>‘Hidden’</a:t>
            </a:r>
          </a:p>
        </p:txBody>
      </p:sp>
      <p:sp>
        <p:nvSpPr>
          <p:cNvPr id="27" name="Rectangle 26"/>
          <p:cNvSpPr>
            <a:spLocks noChangeArrowheads="1"/>
          </p:cNvSpPr>
          <p:nvPr/>
        </p:nvSpPr>
        <p:spPr bwMode="auto">
          <a:xfrm>
            <a:off x="1765300" y="4495800"/>
            <a:ext cx="3500438" cy="892175"/>
          </a:xfrm>
          <a:prstGeom prst="rect">
            <a:avLst/>
          </a:prstGeom>
          <a:noFill/>
          <a:ln w="9525">
            <a:noFill/>
            <a:miter lim="800000"/>
            <a:headEnd/>
            <a:tailEnd/>
          </a:ln>
        </p:spPr>
        <p:txBody>
          <a:bodyPr wrap="none">
            <a:prstTxWarp prst="textNoShape">
              <a:avLst/>
            </a:prstTxWarp>
            <a:spAutoFit/>
          </a:bodyPr>
          <a:lstStyle/>
          <a:p>
            <a:pPr algn="ctr"/>
            <a:r>
              <a:rPr lang="en-US" sz="2400" b="1" dirty="0"/>
              <a:t>Personality</a:t>
            </a:r>
            <a:r>
              <a:rPr lang="en-US" sz="2800" b="1" dirty="0"/>
              <a:t> </a:t>
            </a:r>
            <a:br>
              <a:rPr lang="en-US" sz="2400" b="1" dirty="0"/>
            </a:br>
            <a:r>
              <a:rPr lang="en-US" sz="2400" b="1" dirty="0"/>
              <a:t>- mainly innate/genetic</a:t>
            </a:r>
          </a:p>
        </p:txBody>
      </p:sp>
      <p:sp>
        <p:nvSpPr>
          <p:cNvPr id="28" name="Rectangle 27"/>
          <p:cNvSpPr>
            <a:spLocks noChangeArrowheads="1"/>
          </p:cNvSpPr>
          <p:nvPr/>
        </p:nvSpPr>
        <p:spPr bwMode="auto">
          <a:xfrm>
            <a:off x="1447800" y="3649663"/>
            <a:ext cx="4197350" cy="769937"/>
          </a:xfrm>
          <a:prstGeom prst="rect">
            <a:avLst/>
          </a:prstGeom>
          <a:noFill/>
          <a:ln w="9525">
            <a:noFill/>
            <a:miter lim="800000"/>
            <a:headEnd/>
            <a:tailEnd/>
          </a:ln>
        </p:spPr>
        <p:txBody>
          <a:bodyPr>
            <a:prstTxWarp prst="textNoShape">
              <a:avLst/>
            </a:prstTxWarp>
            <a:spAutoFit/>
          </a:bodyPr>
          <a:lstStyle/>
          <a:p>
            <a:pPr algn="ctr"/>
            <a:r>
              <a:rPr lang="en-US" sz="2400" b="1" dirty="0"/>
              <a:t>Culture </a:t>
            </a:r>
            <a:br>
              <a:rPr lang="en-US" sz="2000" b="1" dirty="0"/>
            </a:br>
            <a:r>
              <a:rPr lang="en-US" sz="2000" b="1" dirty="0"/>
              <a:t>–learned attitudes &amp; beliefs</a:t>
            </a:r>
          </a:p>
        </p:txBody>
      </p:sp>
      <p:sp>
        <p:nvSpPr>
          <p:cNvPr id="29" name="Rectangle 28"/>
          <p:cNvSpPr>
            <a:spLocks noChangeArrowheads="1"/>
          </p:cNvSpPr>
          <p:nvPr/>
        </p:nvSpPr>
        <p:spPr bwMode="auto">
          <a:xfrm>
            <a:off x="1184275" y="5486400"/>
            <a:ext cx="4662488" cy="461963"/>
          </a:xfrm>
          <a:prstGeom prst="rect">
            <a:avLst/>
          </a:prstGeom>
          <a:noFill/>
          <a:ln w="9525">
            <a:noFill/>
            <a:miter lim="800000"/>
            <a:headEnd/>
            <a:tailEnd/>
          </a:ln>
        </p:spPr>
        <p:txBody>
          <a:bodyPr wrap="none">
            <a:prstTxWarp prst="textNoShape">
              <a:avLst/>
            </a:prstTxWarp>
            <a:spAutoFit/>
          </a:bodyPr>
          <a:lstStyle/>
          <a:p>
            <a:pPr algn="ctr"/>
            <a:r>
              <a:rPr lang="en-US" sz="2400" b="1" dirty="0"/>
              <a:t>Human nature – innate/genetic</a:t>
            </a:r>
          </a:p>
        </p:txBody>
      </p:sp>
      <p:sp>
        <p:nvSpPr>
          <p:cNvPr id="46" name="TextBox 45"/>
          <p:cNvSpPr txBox="1">
            <a:spLocks noChangeArrowheads="1"/>
          </p:cNvSpPr>
          <p:nvPr/>
        </p:nvSpPr>
        <p:spPr bwMode="auto">
          <a:xfrm>
            <a:off x="3998913" y="919163"/>
            <a:ext cx="4419600" cy="830262"/>
          </a:xfrm>
          <a:prstGeom prst="rect">
            <a:avLst/>
          </a:prstGeom>
          <a:solidFill>
            <a:schemeClr val="bg1"/>
          </a:solidFill>
          <a:ln w="19050">
            <a:solidFill>
              <a:schemeClr val="tx1"/>
            </a:solidFill>
            <a:miter lim="800000"/>
            <a:headEnd/>
            <a:tailEnd/>
          </a:ln>
          <a:effectLst>
            <a:outerShdw blurRad="50800" dist="38100" dir="2700000" algn="tl" rotWithShape="0">
              <a:srgbClr val="000000">
                <a:alpha val="39999"/>
              </a:srgbClr>
            </a:outerShdw>
          </a:effectLst>
        </p:spPr>
        <p:txBody>
          <a:bodyPr>
            <a:prstTxWarp prst="textNoShape">
              <a:avLst/>
            </a:prstTxWarp>
            <a:spAutoFit/>
          </a:bodyPr>
          <a:lstStyle/>
          <a:p>
            <a:pPr>
              <a:defRPr/>
            </a:pPr>
            <a:r>
              <a:rPr lang="en-US" sz="2400" dirty="0">
                <a:solidFill>
                  <a:srgbClr val="C00000"/>
                </a:solidFill>
                <a:latin typeface="Arial" charset="0"/>
              </a:rPr>
              <a:t>Learn to be mindful of how you are seen by others, and why</a:t>
            </a:r>
          </a:p>
        </p:txBody>
      </p:sp>
      <p:sp>
        <p:nvSpPr>
          <p:cNvPr id="16" name="Title 1"/>
          <p:cNvSpPr txBox="1">
            <a:spLocks/>
          </p:cNvSpPr>
          <p:nvPr/>
        </p:nvSpPr>
        <p:spPr>
          <a:xfrm>
            <a:off x="0" y="133350"/>
            <a:ext cx="9143999" cy="1143000"/>
          </a:xfrm>
          <a:prstGeom prst="rect">
            <a:avLst/>
          </a:prstGeom>
        </p:spPr>
        <p:txBody>
          <a:bodyPr/>
          <a:lstStyle/>
          <a:p>
            <a:pPr algn="ctr">
              <a:defRPr/>
            </a:pPr>
            <a:r>
              <a:rPr lang="en-US" sz="3600" b="1" kern="0" dirty="0">
                <a:solidFill>
                  <a:srgbClr val="0070C0"/>
                </a:solidFill>
                <a:effectLst>
                  <a:outerShdw blurRad="38100" dist="38100" dir="2700000" algn="tl">
                    <a:srgbClr val="000000">
                      <a:alpha val="43137"/>
                    </a:srgbClr>
                  </a:outerShdw>
                </a:effectLst>
                <a:latin typeface="Century Gothic" pitchFamily="34" charset="0"/>
                <a:ea typeface="+mj-ea"/>
                <a:cs typeface="+mj-cs"/>
              </a:rPr>
              <a:t>Reminder: A perspective on behavior</a:t>
            </a:r>
          </a:p>
        </p:txBody>
      </p:sp>
      <p:sp>
        <p:nvSpPr>
          <p:cNvPr id="3" name="Up Arrow 2"/>
          <p:cNvSpPr/>
          <p:nvPr/>
        </p:nvSpPr>
        <p:spPr>
          <a:xfrm>
            <a:off x="6934200" y="2894013"/>
            <a:ext cx="1608382" cy="1625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4" name="Rectangle 23"/>
          <p:cNvSpPr>
            <a:spLocks noChangeArrowheads="1"/>
          </p:cNvSpPr>
          <p:nvPr/>
        </p:nvSpPr>
        <p:spPr bwMode="auto">
          <a:xfrm>
            <a:off x="6649794" y="2925763"/>
            <a:ext cx="2252662" cy="1570037"/>
          </a:xfrm>
          <a:prstGeom prst="rect">
            <a:avLst/>
          </a:prstGeom>
          <a:noFill/>
          <a:ln w="9525">
            <a:noFill/>
            <a:miter lim="800000"/>
            <a:headEnd/>
            <a:tailEnd/>
          </a:ln>
        </p:spPr>
        <p:txBody>
          <a:bodyPr>
            <a:prstTxWarp prst="textNoShape">
              <a:avLst/>
            </a:prstTxWarp>
            <a:spAutoFit/>
          </a:bodyPr>
          <a:lstStyle/>
          <a:p>
            <a:pPr algn="ctr"/>
            <a:r>
              <a:rPr lang="en-US" sz="2400" b="1" dirty="0"/>
              <a:t>The hidden attributes drive behavior</a:t>
            </a:r>
            <a:endParaRPr lang="en-US" sz="2000" b="1" dirty="0"/>
          </a:p>
        </p:txBody>
      </p:sp>
      <p:sp>
        <p:nvSpPr>
          <p:cNvPr id="30" name="Espace réservé du numéro de diapositive 2"/>
          <p:cNvSpPr txBox="1">
            <a:spLocks/>
          </p:cNvSpPr>
          <p:nvPr/>
        </p:nvSpPr>
        <p:spPr bwMode="auto">
          <a:xfrm>
            <a:off x="8542582" y="6449218"/>
            <a:ext cx="533400" cy="40878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pitchFamily="-1" charset="0"/>
                <a:ea typeface="+mn-ea"/>
                <a:cs typeface="+mn-cs"/>
              </a:defRPr>
            </a:lvl1pPr>
            <a:lvl2pPr marL="457200" algn="l" rtl="0" fontAlgn="base">
              <a:spcBef>
                <a:spcPct val="0"/>
              </a:spcBef>
              <a:spcAft>
                <a:spcPct val="0"/>
              </a:spcAft>
              <a:defRPr kern="1200">
                <a:solidFill>
                  <a:schemeClr val="tx1"/>
                </a:solidFill>
                <a:latin typeface="Arial" pitchFamily="-1" charset="0"/>
                <a:ea typeface="+mn-ea"/>
                <a:cs typeface="+mn-cs"/>
              </a:defRPr>
            </a:lvl2pPr>
            <a:lvl3pPr marL="914400" algn="l" rtl="0" fontAlgn="base">
              <a:spcBef>
                <a:spcPct val="0"/>
              </a:spcBef>
              <a:spcAft>
                <a:spcPct val="0"/>
              </a:spcAft>
              <a:defRPr kern="1200">
                <a:solidFill>
                  <a:schemeClr val="tx1"/>
                </a:solidFill>
                <a:latin typeface="Arial" pitchFamily="-1" charset="0"/>
                <a:ea typeface="+mn-ea"/>
                <a:cs typeface="+mn-cs"/>
              </a:defRPr>
            </a:lvl3pPr>
            <a:lvl4pPr marL="1371600" algn="l" rtl="0" fontAlgn="base">
              <a:spcBef>
                <a:spcPct val="0"/>
              </a:spcBef>
              <a:spcAft>
                <a:spcPct val="0"/>
              </a:spcAft>
              <a:defRPr kern="1200">
                <a:solidFill>
                  <a:schemeClr val="tx1"/>
                </a:solidFill>
                <a:latin typeface="Arial" pitchFamily="-1" charset="0"/>
                <a:ea typeface="+mn-ea"/>
                <a:cs typeface="+mn-cs"/>
              </a:defRPr>
            </a:lvl4pPr>
            <a:lvl5pPr marL="1828800" algn="l" rtl="0" fontAlgn="base">
              <a:spcBef>
                <a:spcPct val="0"/>
              </a:spcBef>
              <a:spcAft>
                <a:spcPct val="0"/>
              </a:spcAft>
              <a:defRPr kern="1200">
                <a:solidFill>
                  <a:schemeClr val="tx1"/>
                </a:solidFill>
                <a:latin typeface="Arial" pitchFamily="-1" charset="0"/>
                <a:ea typeface="+mn-ea"/>
                <a:cs typeface="+mn-cs"/>
              </a:defRPr>
            </a:lvl5pPr>
            <a:lvl6pPr marL="2286000" algn="l" defTabSz="457200" rtl="0" eaLnBrk="1" latinLnBrk="0" hangingPunct="1">
              <a:defRPr kern="1200">
                <a:solidFill>
                  <a:schemeClr val="tx1"/>
                </a:solidFill>
                <a:latin typeface="Arial" pitchFamily="-1" charset="0"/>
                <a:ea typeface="+mn-ea"/>
                <a:cs typeface="+mn-cs"/>
              </a:defRPr>
            </a:lvl6pPr>
            <a:lvl7pPr marL="2743200" algn="l" defTabSz="457200" rtl="0" eaLnBrk="1" latinLnBrk="0" hangingPunct="1">
              <a:defRPr kern="1200">
                <a:solidFill>
                  <a:schemeClr val="tx1"/>
                </a:solidFill>
                <a:latin typeface="Arial" pitchFamily="-1" charset="0"/>
                <a:ea typeface="+mn-ea"/>
                <a:cs typeface="+mn-cs"/>
              </a:defRPr>
            </a:lvl7pPr>
            <a:lvl8pPr marL="3200400" algn="l" defTabSz="457200" rtl="0" eaLnBrk="1" latinLnBrk="0" hangingPunct="1">
              <a:defRPr kern="1200">
                <a:solidFill>
                  <a:schemeClr val="tx1"/>
                </a:solidFill>
                <a:latin typeface="Arial" pitchFamily="-1" charset="0"/>
                <a:ea typeface="+mn-ea"/>
                <a:cs typeface="+mn-cs"/>
              </a:defRPr>
            </a:lvl8pPr>
            <a:lvl9pPr marL="3657600" algn="l" defTabSz="457200" rtl="0" eaLnBrk="1" latinLnBrk="0" hangingPunct="1">
              <a:defRPr kern="1200">
                <a:solidFill>
                  <a:schemeClr val="tx1"/>
                </a:solidFill>
                <a:latin typeface="Arial" pitchFamily="-1" charset="0"/>
                <a:ea typeface="+mn-ea"/>
                <a:cs typeface="+mn-cs"/>
              </a:defRPr>
            </a:lvl9pPr>
          </a:lstStyle>
          <a:p>
            <a:fld id="{2EF1740A-D67C-3146-9D28-CC6C71EE4EB1}" type="slidenum">
              <a:rPr lang="en-US" b="1" smtClean="0"/>
              <a:pPr/>
              <a:t>40</a:t>
            </a:fld>
            <a:endParaRPr lang="en-US" b="1" dirty="0"/>
          </a:p>
        </p:txBody>
      </p:sp>
      <p:sp>
        <p:nvSpPr>
          <p:cNvPr id="2" name="Oval 1"/>
          <p:cNvSpPr/>
          <p:nvPr/>
        </p:nvSpPr>
        <p:spPr>
          <a:xfrm rot="231487">
            <a:off x="381000" y="5287089"/>
            <a:ext cx="6143625" cy="908050"/>
          </a:xfrm>
          <a:prstGeom prst="ellipse">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C62AC93A-21DC-478C-8FAF-5C1D42712E56}"/>
              </a:ext>
            </a:extLst>
          </p:cNvPr>
          <p:cNvGrpSpPr/>
          <p:nvPr/>
        </p:nvGrpSpPr>
        <p:grpSpPr>
          <a:xfrm>
            <a:off x="2352675" y="1868488"/>
            <a:ext cx="2422525" cy="1697037"/>
            <a:chOff x="2352675" y="1868488"/>
            <a:chExt cx="2422525" cy="1697037"/>
          </a:xfrm>
        </p:grpSpPr>
        <p:sp>
          <p:nvSpPr>
            <p:cNvPr id="11" name="Isosceles Triangle 10"/>
            <p:cNvSpPr/>
            <p:nvPr/>
          </p:nvSpPr>
          <p:spPr>
            <a:xfrm>
              <a:off x="2352675" y="1868488"/>
              <a:ext cx="2422525" cy="1697037"/>
            </a:xfrm>
            <a:prstGeom prst="triangle">
              <a:avLst/>
            </a:prstGeom>
            <a:solidFill>
              <a:schemeClr val="bg1"/>
            </a:solidFill>
            <a:ln>
              <a:solidFill>
                <a:srgbClr val="0C02DE"/>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prstTxWarp prst="textNoShape">
                <a:avLst/>
              </a:prstTxWarp>
            </a:bodyPr>
            <a:lstStyle/>
            <a:p>
              <a:pPr algn="ctr">
                <a:defRPr/>
              </a:pPr>
              <a:endParaRPr lang="en-US" sz="1600" dirty="0">
                <a:solidFill>
                  <a:schemeClr val="tx1"/>
                </a:solidFill>
                <a:effectLst>
                  <a:outerShdw blurRad="38100" dist="38100" dir="2700000" algn="tl">
                    <a:srgbClr val="DDDDDD"/>
                  </a:outerShdw>
                </a:effectLst>
              </a:endParaRPr>
            </a:p>
          </p:txBody>
        </p:sp>
        <p:sp>
          <p:nvSpPr>
            <p:cNvPr id="4" name="TextBox 3">
              <a:extLst>
                <a:ext uri="{FF2B5EF4-FFF2-40B4-BE49-F238E27FC236}">
                  <a16:creationId xmlns:a16="http://schemas.microsoft.com/office/drawing/2014/main" id="{DA0C168D-B245-4D92-829D-AE7618916CE8}"/>
                </a:ext>
              </a:extLst>
            </p:cNvPr>
            <p:cNvSpPr txBox="1"/>
            <p:nvPr/>
          </p:nvSpPr>
          <p:spPr>
            <a:xfrm>
              <a:off x="2861424" y="2843930"/>
              <a:ext cx="1502334" cy="461665"/>
            </a:xfrm>
            <a:prstGeom prst="rect">
              <a:avLst/>
            </a:prstGeom>
            <a:noFill/>
          </p:spPr>
          <p:txBody>
            <a:bodyPr wrap="none" rtlCol="0">
              <a:spAutoFit/>
            </a:bodyPr>
            <a:lstStyle/>
            <a:p>
              <a:r>
                <a:rPr lang="en-US" b="1" dirty="0"/>
                <a:t>Behavior</a:t>
              </a:r>
            </a:p>
          </p:txBody>
        </p:sp>
      </p:grpSp>
    </p:spTree>
    <p:extLst>
      <p:ext uri="{BB962C8B-B14F-4D97-AF65-F5344CB8AC3E}">
        <p14:creationId xmlns:p14="http://schemas.microsoft.com/office/powerpoint/2010/main" val="8756284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3">
            <a:extLst>
              <a:ext uri="{FF2B5EF4-FFF2-40B4-BE49-F238E27FC236}">
                <a16:creationId xmlns:a16="http://schemas.microsoft.com/office/drawing/2014/main" id="{8A580285-0688-41AE-B559-95CA5A8DCE38}"/>
              </a:ext>
            </a:extLst>
          </p:cNvPr>
          <p:cNvSpPr>
            <a:spLocks noGrp="1"/>
          </p:cNvSpPr>
          <p:nvPr>
            <p:ph type="sldNum" sz="quarter" idx="12"/>
          </p:nvPr>
        </p:nvSpPr>
        <p:spPr>
          <a:xfrm>
            <a:off x="8596313" y="6381750"/>
            <a:ext cx="533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fld id="{C306DFB5-3A50-4198-966B-E1B3E28D7E5F}" type="slidenum">
              <a:rPr lang="en-US" altLang="en-US" sz="1400" b="1"/>
              <a:pPr algn="ctr" eaLnBrk="1" hangingPunct="1"/>
              <a:t>41</a:t>
            </a:fld>
            <a:endParaRPr lang="en-US" altLang="en-US" sz="1400" b="1"/>
          </a:p>
        </p:txBody>
      </p:sp>
      <p:sp>
        <p:nvSpPr>
          <p:cNvPr id="4099" name="Rectangle 2">
            <a:extLst>
              <a:ext uri="{FF2B5EF4-FFF2-40B4-BE49-F238E27FC236}">
                <a16:creationId xmlns:a16="http://schemas.microsoft.com/office/drawing/2014/main" id="{7D681647-CEAC-4292-8C35-EB7A7AFCD5C0}"/>
              </a:ext>
            </a:extLst>
          </p:cNvPr>
          <p:cNvSpPr>
            <a:spLocks noGrp="1" noChangeArrowheads="1"/>
          </p:cNvSpPr>
          <p:nvPr>
            <p:ph type="title"/>
          </p:nvPr>
        </p:nvSpPr>
        <p:spPr>
          <a:xfrm>
            <a:off x="381000" y="0"/>
            <a:ext cx="8610600" cy="914400"/>
          </a:xfrm>
        </p:spPr>
        <p:txBody>
          <a:bodyPr/>
          <a:lstStyle/>
          <a:p>
            <a:pPr algn="l">
              <a:defRPr/>
            </a:pPr>
            <a:r>
              <a:rPr lang="en-US" b="1" dirty="0">
                <a:solidFill>
                  <a:srgbClr val="0000CC"/>
                </a:solidFill>
                <a:effectLst>
                  <a:outerShdw blurRad="38100" dist="38100" dir="2700000" algn="tl">
                    <a:srgbClr val="000000">
                      <a:alpha val="43137"/>
                    </a:srgbClr>
                  </a:outerShdw>
                </a:effectLst>
                <a:ea typeface="+mj-ea"/>
              </a:rPr>
              <a:t>So, assignments for next class:</a:t>
            </a:r>
          </a:p>
        </p:txBody>
      </p:sp>
      <p:sp>
        <p:nvSpPr>
          <p:cNvPr id="147459" name="Rectangle 3">
            <a:extLst>
              <a:ext uri="{FF2B5EF4-FFF2-40B4-BE49-F238E27FC236}">
                <a16:creationId xmlns:a16="http://schemas.microsoft.com/office/drawing/2014/main" id="{C477B374-A0BC-4BDA-BDC1-ECEA95EF5BC1}"/>
              </a:ext>
            </a:extLst>
          </p:cNvPr>
          <p:cNvSpPr>
            <a:spLocks noGrp="1" noChangeArrowheads="1"/>
          </p:cNvSpPr>
          <p:nvPr>
            <p:ph type="body" idx="1"/>
          </p:nvPr>
        </p:nvSpPr>
        <p:spPr>
          <a:xfrm>
            <a:off x="152400" y="838200"/>
            <a:ext cx="8839200" cy="5410200"/>
          </a:xfrm>
        </p:spPr>
        <p:txBody>
          <a:bodyPr/>
          <a:lstStyle/>
          <a:p>
            <a:pPr marL="514350" lvl="1" indent="-514350">
              <a:buFontTx/>
              <a:buAutoNum type="arabicPeriod"/>
            </a:pPr>
            <a:r>
              <a:rPr lang="en-US" altLang="en-US" b="1" dirty="0">
                <a:solidFill>
                  <a:srgbClr val="0000CC"/>
                </a:solidFill>
              </a:rPr>
              <a:t>Watch </a:t>
            </a:r>
            <a:r>
              <a:rPr lang="en-US" altLang="en-US" b="1" dirty="0">
                <a:solidFill>
                  <a:srgbClr val="0000CC"/>
                </a:solidFill>
                <a:hlinkClick r:id="rId3"/>
              </a:rPr>
              <a:t>SINEK video</a:t>
            </a:r>
            <a:r>
              <a:rPr lang="en-US" altLang="en-US" b="1" dirty="0">
                <a:solidFill>
                  <a:srgbClr val="0000CC"/>
                </a:solidFill>
              </a:rPr>
              <a:t>; quick quiz next class</a:t>
            </a:r>
          </a:p>
          <a:p>
            <a:pPr marL="514350" lvl="1" indent="-514350">
              <a:buFontTx/>
              <a:buAutoNum type="arabicPeriod"/>
            </a:pPr>
            <a:r>
              <a:rPr lang="en-US" altLang="en-US" b="1" dirty="0">
                <a:solidFill>
                  <a:srgbClr val="0000CC"/>
                </a:solidFill>
              </a:rPr>
              <a:t>Create a communication channel for your learning group </a:t>
            </a:r>
            <a:r>
              <a:rPr lang="en-US" altLang="en-US" sz="2000" b="1" dirty="0">
                <a:solidFill>
                  <a:srgbClr val="0000CC"/>
                </a:solidFill>
              </a:rPr>
              <a:t>(WhatsApp?)</a:t>
            </a:r>
          </a:p>
          <a:p>
            <a:pPr marL="914400" lvl="2" indent="-514350">
              <a:buFontTx/>
              <a:buAutoNum type="alphaLcPeriod"/>
            </a:pPr>
            <a:r>
              <a:rPr lang="en-US" altLang="en-US" b="1" dirty="0">
                <a:solidFill>
                  <a:srgbClr val="0000CC"/>
                </a:solidFill>
              </a:rPr>
              <a:t>Organize your first learning group meeting to get to know one another better</a:t>
            </a:r>
          </a:p>
          <a:p>
            <a:pPr marL="914400" lvl="2" indent="-514350">
              <a:buFont typeface="+mj-lt"/>
              <a:buAutoNum type="alphaLcPeriod"/>
            </a:pPr>
            <a:r>
              <a:rPr lang="en-US" altLang="en-US" b="1" dirty="0">
                <a:solidFill>
                  <a:srgbClr val="0000CC"/>
                </a:solidFill>
              </a:rPr>
              <a:t>Create a poster =&gt; Who are we as a group? Different personality types, nationalities, mother tongues and male/female. Create a name (or identity) for your group. Ready to present for next class.</a:t>
            </a:r>
          </a:p>
          <a:p>
            <a:pPr marL="514350" lvl="1" indent="-514350">
              <a:buFont typeface="+mj-lt"/>
              <a:buAutoNum type="arabicPeriod"/>
            </a:pPr>
            <a:r>
              <a:rPr lang="en-US" altLang="en-US" sz="3200" b="1" dirty="0">
                <a:solidFill>
                  <a:srgbClr val="0000CC"/>
                </a:solidFill>
              </a:rPr>
              <a:t>Personal tasks</a:t>
            </a:r>
            <a:r>
              <a:rPr lang="en-US" altLang="en-US" b="1" dirty="0">
                <a:solidFill>
                  <a:srgbClr val="0000CC"/>
                </a:solidFill>
              </a:rPr>
              <a:t> assignment in </a:t>
            </a:r>
            <a:r>
              <a:rPr lang="en-US" altLang="en-US" b="1" dirty="0" err="1">
                <a:solidFill>
                  <a:srgbClr val="0000CC"/>
                </a:solidFill>
              </a:rPr>
              <a:t>moodle</a:t>
            </a:r>
            <a:r>
              <a:rPr lang="en-US" altLang="en-US" sz="3200" b="1" dirty="0">
                <a:solidFill>
                  <a:srgbClr val="0000CC"/>
                </a:solidFill>
              </a:rPr>
              <a:t>:</a:t>
            </a:r>
          </a:p>
          <a:p>
            <a:pPr marL="1363663" lvl="2" indent="-742950">
              <a:buFont typeface="+mj-lt"/>
              <a:buAutoNum type="alphaLcParenR"/>
            </a:pPr>
            <a:r>
              <a:rPr lang="en-US" altLang="en-US" b="1" dirty="0">
                <a:solidFill>
                  <a:srgbClr val="0000CC"/>
                </a:solidFill>
              </a:rPr>
              <a:t>Your personal development plan for the course. Take into account the data from your individual EQ and personality self assessments and your knowledge about culture.</a:t>
            </a:r>
            <a:endParaRPr lang="en-US" altLang="en-US" sz="2800" b="1" dirty="0">
              <a:solidFill>
                <a:srgbClr val="0000CC"/>
              </a:solidFill>
            </a:endParaRPr>
          </a:p>
          <a:p>
            <a:pPr marL="220663" lvl="1" indent="0">
              <a:buNone/>
            </a:pPr>
            <a:endParaRPr lang="en-US" altLang="en-US" sz="2400" b="1" dirty="0">
              <a:solidFill>
                <a:srgbClr val="0000CC"/>
              </a:solidFill>
            </a:endParaRPr>
          </a:p>
        </p:txBody>
      </p:sp>
    </p:spTree>
    <p:extLst>
      <p:ext uri="{BB962C8B-B14F-4D97-AF65-F5344CB8AC3E}">
        <p14:creationId xmlns:p14="http://schemas.microsoft.com/office/powerpoint/2010/main" val="15072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up)">
                                      <p:cBhvr>
                                        <p:cTn id="7" dur="1000"/>
                                        <p:tgtEl>
                                          <p:spTgt spid="147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7459">
                                            <p:txEl>
                                              <p:pRg st="1" end="1"/>
                                            </p:txEl>
                                          </p:spTgt>
                                        </p:tgtEl>
                                        <p:attrNameLst>
                                          <p:attrName>style.visibility</p:attrName>
                                        </p:attrNameLst>
                                      </p:cBhvr>
                                      <p:to>
                                        <p:strVal val="visible"/>
                                      </p:to>
                                    </p:set>
                                    <p:animEffect transition="in" filter="wipe(up)">
                                      <p:cBhvr>
                                        <p:cTn id="12" dur="1000"/>
                                        <p:tgtEl>
                                          <p:spTgt spid="147459">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47459">
                                            <p:txEl>
                                              <p:pRg st="2" end="2"/>
                                            </p:txEl>
                                          </p:spTgt>
                                        </p:tgtEl>
                                        <p:attrNameLst>
                                          <p:attrName>style.visibility</p:attrName>
                                        </p:attrNameLst>
                                      </p:cBhvr>
                                      <p:to>
                                        <p:strVal val="visible"/>
                                      </p:to>
                                    </p:set>
                                    <p:animEffect transition="in" filter="wipe(up)">
                                      <p:cBhvr>
                                        <p:cTn id="15" dur="1000"/>
                                        <p:tgtEl>
                                          <p:spTgt spid="147459">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47459">
                                            <p:txEl>
                                              <p:pRg st="3" end="3"/>
                                            </p:txEl>
                                          </p:spTgt>
                                        </p:tgtEl>
                                        <p:attrNameLst>
                                          <p:attrName>style.visibility</p:attrName>
                                        </p:attrNameLst>
                                      </p:cBhvr>
                                      <p:to>
                                        <p:strVal val="visible"/>
                                      </p:to>
                                    </p:set>
                                    <p:animEffect transition="in" filter="wipe(up)">
                                      <p:cBhvr>
                                        <p:cTn id="18" dur="1000"/>
                                        <p:tgtEl>
                                          <p:spTgt spid="147459">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47459">
                                            <p:txEl>
                                              <p:pRg st="4" end="4"/>
                                            </p:txEl>
                                          </p:spTgt>
                                        </p:tgtEl>
                                        <p:attrNameLst>
                                          <p:attrName>style.visibility</p:attrName>
                                        </p:attrNameLst>
                                      </p:cBhvr>
                                      <p:to>
                                        <p:strVal val="visible"/>
                                      </p:to>
                                    </p:set>
                                    <p:animEffect transition="in" filter="wipe(up)">
                                      <p:cBhvr>
                                        <p:cTn id="21" dur="1000"/>
                                        <p:tgtEl>
                                          <p:spTgt spid="147459">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47459">
                                            <p:txEl>
                                              <p:pRg st="5" end="5"/>
                                            </p:txEl>
                                          </p:spTgt>
                                        </p:tgtEl>
                                        <p:attrNameLst>
                                          <p:attrName>style.visibility</p:attrName>
                                        </p:attrNameLst>
                                      </p:cBhvr>
                                      <p:to>
                                        <p:strVal val="visible"/>
                                      </p:to>
                                    </p:set>
                                    <p:animEffect transition="in" filter="wipe(up)">
                                      <p:cBhvr>
                                        <p:cTn id="24" dur="1000"/>
                                        <p:tgtEl>
                                          <p:spTgt spid="1474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4" name="Rectangle 4">
            <a:extLst>
              <a:ext uri="{FF2B5EF4-FFF2-40B4-BE49-F238E27FC236}">
                <a16:creationId xmlns:a16="http://schemas.microsoft.com/office/drawing/2014/main" id="{7A7D29BF-2474-4905-9862-49E0F8FC1DF4}"/>
              </a:ext>
            </a:extLst>
          </p:cNvPr>
          <p:cNvSpPr>
            <a:spLocks noGrp="1" noChangeArrowheads="1"/>
          </p:cNvSpPr>
          <p:nvPr>
            <p:ph type="ctrTitle"/>
          </p:nvPr>
        </p:nvSpPr>
        <p:spPr>
          <a:xfrm>
            <a:off x="685800" y="2514600"/>
            <a:ext cx="7620000" cy="822325"/>
          </a:xfrm>
        </p:spPr>
        <p:txBody>
          <a:bodyPr/>
          <a:lstStyle/>
          <a:p>
            <a:pPr>
              <a:defRPr/>
            </a:pPr>
            <a:r>
              <a:rPr lang="en-US" sz="5400" b="1" dirty="0">
                <a:solidFill>
                  <a:srgbClr val="0070C0"/>
                </a:solidFill>
                <a:effectLst>
                  <a:outerShdw blurRad="38100" dist="38100" dir="2700000" algn="tl">
                    <a:srgbClr val="C0C0C0"/>
                  </a:outerShdw>
                </a:effectLst>
                <a:latin typeface="Century Gothic" pitchFamily="34" charset="0"/>
                <a:ea typeface="+mj-ea"/>
              </a:rPr>
              <a:t>Learning Log</a:t>
            </a:r>
          </a:p>
        </p:txBody>
      </p:sp>
      <p:sp>
        <p:nvSpPr>
          <p:cNvPr id="113667" name="Espace réservé du numéro de diapositive 28">
            <a:extLst>
              <a:ext uri="{FF2B5EF4-FFF2-40B4-BE49-F238E27FC236}">
                <a16:creationId xmlns:a16="http://schemas.microsoft.com/office/drawing/2014/main" id="{9D662956-7932-483E-82A6-1C3FA8525653}"/>
              </a:ext>
            </a:extLst>
          </p:cNvPr>
          <p:cNvSpPr>
            <a:spLocks noGrp="1"/>
          </p:cNvSpPr>
          <p:nvPr>
            <p:ph type="sldNum" sz="quarter" idx="12"/>
          </p:nvPr>
        </p:nvSpPr>
        <p:spPr>
          <a:xfrm>
            <a:off x="8534400" y="624840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0698E3A-F1FF-4C33-9D1D-83B2F35AEA86}" type="slidenum">
              <a:rPr lang="en-US" altLang="en-US" sz="1800">
                <a:latin typeface="Century Gothic" panose="020B0502020202020204" pitchFamily="34" charset="0"/>
              </a:rPr>
              <a:pPr eaLnBrk="1" hangingPunct="1"/>
              <a:t>42</a:t>
            </a:fld>
            <a:endParaRPr lang="en-US" altLang="en-US" sz="1800">
              <a:latin typeface="Century Gothic" panose="020B0502020202020204" pitchFamily="34" charset="0"/>
            </a:endParaRPr>
          </a:p>
        </p:txBody>
      </p:sp>
    </p:spTree>
    <p:extLst>
      <p:ext uri="{BB962C8B-B14F-4D97-AF65-F5344CB8AC3E}">
        <p14:creationId xmlns:p14="http://schemas.microsoft.com/office/powerpoint/2010/main" val="78004863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614404"/>
                                        </p:tgtEl>
                                        <p:attrNameLst>
                                          <p:attrName>style.visibility</p:attrName>
                                        </p:attrNameLst>
                                      </p:cBhvr>
                                      <p:to>
                                        <p:strVal val="visible"/>
                                      </p:to>
                                    </p:set>
                                    <p:anim calcmode="lin" valueType="num">
                                      <p:cBhvr>
                                        <p:cTn id="7" dur="500" fill="hold"/>
                                        <p:tgtEl>
                                          <p:spTgt spid="614404"/>
                                        </p:tgtEl>
                                        <p:attrNameLst>
                                          <p:attrName>ppt_w</p:attrName>
                                        </p:attrNameLst>
                                      </p:cBhvr>
                                      <p:tavLst>
                                        <p:tav tm="0">
                                          <p:val>
                                            <p:fltVal val="0"/>
                                          </p:val>
                                        </p:tav>
                                        <p:tav tm="100000">
                                          <p:val>
                                            <p:strVal val="#ppt_w"/>
                                          </p:val>
                                        </p:tav>
                                      </p:tavLst>
                                    </p:anim>
                                    <p:anim calcmode="lin" valueType="num">
                                      <p:cBhvr>
                                        <p:cTn id="8" dur="500" fill="hold"/>
                                        <p:tgtEl>
                                          <p:spTgt spid="61440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0B856B-197B-5158-2E46-C31273CFE694}"/>
            </a:ext>
          </a:extLst>
        </p:cNvPr>
        <p:cNvGrpSpPr/>
        <p:nvPr/>
      </p:nvGrpSpPr>
      <p:grpSpPr>
        <a:xfrm>
          <a:off x="0" y="0"/>
          <a:ext cx="0" cy="0"/>
          <a:chOff x="0" y="0"/>
          <a:chExt cx="0" cy="0"/>
        </a:xfrm>
      </p:grpSpPr>
      <p:sp>
        <p:nvSpPr>
          <p:cNvPr id="614404" name="Rectangle 4">
            <a:extLst>
              <a:ext uri="{FF2B5EF4-FFF2-40B4-BE49-F238E27FC236}">
                <a16:creationId xmlns:a16="http://schemas.microsoft.com/office/drawing/2014/main" id="{87047A0D-0E12-AF2F-8130-39C15EC307D4}"/>
              </a:ext>
            </a:extLst>
          </p:cNvPr>
          <p:cNvSpPr>
            <a:spLocks noGrp="1" noChangeArrowheads="1"/>
          </p:cNvSpPr>
          <p:nvPr>
            <p:ph type="ctrTitle"/>
          </p:nvPr>
        </p:nvSpPr>
        <p:spPr>
          <a:xfrm>
            <a:off x="685800" y="2514600"/>
            <a:ext cx="7620000" cy="822325"/>
          </a:xfrm>
        </p:spPr>
        <p:txBody>
          <a:bodyPr/>
          <a:lstStyle/>
          <a:p>
            <a:pPr>
              <a:defRPr/>
            </a:pPr>
            <a:r>
              <a:rPr lang="en-US" sz="5400" b="1" dirty="0">
                <a:solidFill>
                  <a:srgbClr val="0070C0"/>
                </a:solidFill>
                <a:effectLst>
                  <a:outerShdw blurRad="38100" dist="38100" dir="2700000" algn="tl">
                    <a:srgbClr val="C0C0C0"/>
                  </a:outerShdw>
                </a:effectLst>
                <a:latin typeface="Century Gothic" pitchFamily="34" charset="0"/>
                <a:ea typeface="+mj-ea"/>
              </a:rPr>
              <a:t>Appendix</a:t>
            </a:r>
            <a:br>
              <a:rPr lang="en-US" sz="5400" b="1" dirty="0">
                <a:solidFill>
                  <a:srgbClr val="0070C0"/>
                </a:solidFill>
                <a:effectLst>
                  <a:outerShdw blurRad="38100" dist="38100" dir="2700000" algn="tl">
                    <a:srgbClr val="C0C0C0"/>
                  </a:outerShdw>
                </a:effectLst>
                <a:latin typeface="Century Gothic" pitchFamily="34" charset="0"/>
                <a:ea typeface="+mj-ea"/>
              </a:rPr>
            </a:br>
            <a:br>
              <a:rPr lang="en-US" sz="5400" b="1" dirty="0">
                <a:solidFill>
                  <a:srgbClr val="0070C0"/>
                </a:solidFill>
                <a:effectLst>
                  <a:outerShdw blurRad="38100" dist="38100" dir="2700000" algn="tl">
                    <a:srgbClr val="C0C0C0"/>
                  </a:outerShdw>
                </a:effectLst>
                <a:latin typeface="Century Gothic" pitchFamily="34" charset="0"/>
                <a:ea typeface="+mj-ea"/>
              </a:rPr>
            </a:br>
            <a:r>
              <a:rPr lang="en-US" sz="5400" b="1" dirty="0">
                <a:solidFill>
                  <a:srgbClr val="0070C0"/>
                </a:solidFill>
                <a:effectLst>
                  <a:outerShdw blurRad="38100" dist="38100" dir="2700000" algn="tl">
                    <a:srgbClr val="C0C0C0"/>
                  </a:outerShdw>
                </a:effectLst>
                <a:latin typeface="Century Gothic" pitchFamily="34" charset="0"/>
                <a:ea typeface="+mj-ea"/>
              </a:rPr>
              <a:t>Additional slides if needed</a:t>
            </a:r>
          </a:p>
        </p:txBody>
      </p:sp>
      <p:sp>
        <p:nvSpPr>
          <p:cNvPr id="113667" name="Espace réservé du numéro de diapositive 28">
            <a:extLst>
              <a:ext uri="{FF2B5EF4-FFF2-40B4-BE49-F238E27FC236}">
                <a16:creationId xmlns:a16="http://schemas.microsoft.com/office/drawing/2014/main" id="{166BF8C7-6AAF-5963-2932-5118772E5142}"/>
              </a:ext>
            </a:extLst>
          </p:cNvPr>
          <p:cNvSpPr>
            <a:spLocks noGrp="1"/>
          </p:cNvSpPr>
          <p:nvPr>
            <p:ph type="sldNum" sz="quarter" idx="12"/>
          </p:nvPr>
        </p:nvSpPr>
        <p:spPr>
          <a:xfrm>
            <a:off x="8534400" y="624840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0698E3A-F1FF-4C33-9D1D-83B2F35AEA86}" type="slidenum">
              <a:rPr lang="en-US" altLang="en-US" sz="1800">
                <a:latin typeface="Century Gothic" panose="020B0502020202020204" pitchFamily="34" charset="0"/>
              </a:rPr>
              <a:pPr eaLnBrk="1" hangingPunct="1"/>
              <a:t>43</a:t>
            </a:fld>
            <a:endParaRPr lang="en-US" altLang="en-US" sz="1800">
              <a:latin typeface="Century Gothic" panose="020B0502020202020204" pitchFamily="34" charset="0"/>
            </a:endParaRPr>
          </a:p>
        </p:txBody>
      </p:sp>
    </p:spTree>
    <p:extLst>
      <p:ext uri="{BB962C8B-B14F-4D97-AF65-F5344CB8AC3E}">
        <p14:creationId xmlns:p14="http://schemas.microsoft.com/office/powerpoint/2010/main" val="377630082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614404"/>
                                        </p:tgtEl>
                                        <p:attrNameLst>
                                          <p:attrName>style.visibility</p:attrName>
                                        </p:attrNameLst>
                                      </p:cBhvr>
                                      <p:to>
                                        <p:strVal val="visible"/>
                                      </p:to>
                                    </p:set>
                                    <p:anim calcmode="lin" valueType="num">
                                      <p:cBhvr>
                                        <p:cTn id="7" dur="500" fill="hold"/>
                                        <p:tgtEl>
                                          <p:spTgt spid="614404"/>
                                        </p:tgtEl>
                                        <p:attrNameLst>
                                          <p:attrName>ppt_w</p:attrName>
                                        </p:attrNameLst>
                                      </p:cBhvr>
                                      <p:tavLst>
                                        <p:tav tm="0">
                                          <p:val>
                                            <p:fltVal val="0"/>
                                          </p:val>
                                        </p:tav>
                                        <p:tav tm="100000">
                                          <p:val>
                                            <p:strVal val="#ppt_w"/>
                                          </p:val>
                                        </p:tav>
                                      </p:tavLst>
                                    </p:anim>
                                    <p:anim calcmode="lin" valueType="num">
                                      <p:cBhvr>
                                        <p:cTn id="8" dur="500" fill="hold"/>
                                        <p:tgtEl>
                                          <p:spTgt spid="61440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0A2C530-918B-4672-B462-EA5B508D5873}" type="slidenum">
              <a:rPr lang="en-US" altLang="en-US" smtClean="0"/>
              <a:pPr/>
              <a:t>44</a:t>
            </a:fld>
            <a:endParaRPr lang="en-US" altLang="en-US"/>
          </a:p>
        </p:txBody>
      </p:sp>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sharpenSoften amount="48000"/>
                    </a14:imgEffect>
                  </a14:imgLayer>
                </a14:imgProps>
              </a:ext>
            </a:extLst>
          </a:blip>
          <a:stretch>
            <a:fillRect/>
          </a:stretch>
        </p:blipFill>
        <p:spPr>
          <a:xfrm>
            <a:off x="0" y="685800"/>
            <a:ext cx="8534400" cy="5678825"/>
          </a:xfrm>
          <a:prstGeom prst="rect">
            <a:avLst/>
          </a:prstGeom>
        </p:spPr>
      </p:pic>
      <p:sp>
        <p:nvSpPr>
          <p:cNvPr id="4" name="Title 1"/>
          <p:cNvSpPr txBox="1">
            <a:spLocks/>
          </p:cNvSpPr>
          <p:nvPr/>
        </p:nvSpPr>
        <p:spPr>
          <a:xfrm>
            <a:off x="0" y="133350"/>
            <a:ext cx="9143999" cy="1143000"/>
          </a:xfrm>
          <a:prstGeom prst="rect">
            <a:avLst/>
          </a:prstGeom>
        </p:spPr>
        <p:txBody>
          <a:bodyPr/>
          <a:lstStyle/>
          <a:p>
            <a:pPr algn="ctr">
              <a:defRPr/>
            </a:pPr>
            <a:r>
              <a:rPr lang="en-US" sz="3600" b="1" kern="0" dirty="0">
                <a:solidFill>
                  <a:srgbClr val="0070C0"/>
                </a:solidFill>
                <a:effectLst>
                  <a:outerShdw blurRad="38100" dist="38100" dir="2700000" algn="tl">
                    <a:srgbClr val="000000">
                      <a:alpha val="43137"/>
                    </a:srgbClr>
                  </a:outerShdw>
                </a:effectLst>
                <a:latin typeface="Century Gothic" pitchFamily="34" charset="0"/>
                <a:ea typeface="+mj-ea"/>
                <a:cs typeface="+mj-cs"/>
              </a:rPr>
              <a:t>Maslow’s Hierarchy of Needs</a:t>
            </a:r>
          </a:p>
        </p:txBody>
      </p:sp>
      <p:sp>
        <p:nvSpPr>
          <p:cNvPr id="5" name="Rectangle 4"/>
          <p:cNvSpPr/>
          <p:nvPr/>
        </p:nvSpPr>
        <p:spPr>
          <a:xfrm>
            <a:off x="8001000" y="838199"/>
            <a:ext cx="685800" cy="9906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152400" y="6428601"/>
            <a:ext cx="8763000" cy="276999"/>
          </a:xfrm>
          <a:prstGeom prst="rect">
            <a:avLst/>
          </a:prstGeom>
          <a:noFill/>
        </p:spPr>
        <p:txBody>
          <a:bodyPr wrap="square" rtlCol="0">
            <a:spAutoFit/>
          </a:bodyPr>
          <a:lstStyle/>
          <a:p>
            <a:r>
              <a:rPr lang="en-US" sz="1200" dirty="0"/>
              <a:t>Original source:  </a:t>
            </a:r>
            <a:r>
              <a:rPr lang="en-US" sz="1200" dirty="0">
                <a:hlinkClick r:id="rId5" tooltip="Abraham Maslow"/>
              </a:rPr>
              <a:t>Abraham Maslow</a:t>
            </a:r>
            <a:r>
              <a:rPr lang="en-US" sz="1200" dirty="0"/>
              <a:t> in his 1943 paper "</a:t>
            </a:r>
            <a:r>
              <a:rPr lang="en-US" sz="1200" dirty="0">
                <a:hlinkClick r:id="rId6"/>
              </a:rPr>
              <a:t>A Theory of Human Motivation</a:t>
            </a:r>
            <a:r>
              <a:rPr lang="en-US" sz="1200" dirty="0"/>
              <a:t>" published in </a:t>
            </a:r>
            <a:r>
              <a:rPr lang="en-US" sz="1200" i="1" dirty="0">
                <a:hlinkClick r:id="rId7" tooltip="Psychological Review"/>
              </a:rPr>
              <a:t>Psychological Review</a:t>
            </a:r>
            <a:endParaRPr lang="en-US" sz="1200" dirty="0"/>
          </a:p>
        </p:txBody>
      </p:sp>
    </p:spTree>
    <p:extLst>
      <p:ext uri="{BB962C8B-B14F-4D97-AF65-F5344CB8AC3E}">
        <p14:creationId xmlns:p14="http://schemas.microsoft.com/office/powerpoint/2010/main" val="7017010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0D428567-0372-6FE0-79D6-BFDD2C5EB950}"/>
              </a:ext>
            </a:extLst>
          </p:cNvPr>
          <p:cNvSpPr>
            <a:spLocks noChangeArrowheads="1"/>
          </p:cNvSpPr>
          <p:nvPr/>
        </p:nvSpPr>
        <p:spPr bwMode="auto">
          <a:xfrm>
            <a:off x="351693" y="615461"/>
            <a:ext cx="8440615" cy="422031"/>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solidFill>
                <a:schemeClr val="bg1"/>
              </a:solidFill>
            </a:endParaRPr>
          </a:p>
        </p:txBody>
      </p:sp>
      <p:sp>
        <p:nvSpPr>
          <p:cNvPr id="44035" name="Rectangle 3">
            <a:extLst>
              <a:ext uri="{FF2B5EF4-FFF2-40B4-BE49-F238E27FC236}">
                <a16:creationId xmlns:a16="http://schemas.microsoft.com/office/drawing/2014/main" id="{0F55F6BF-16CD-3485-C019-7536F429E231}"/>
              </a:ext>
            </a:extLst>
          </p:cNvPr>
          <p:cNvSpPr>
            <a:spLocks noGrp="1" noChangeArrowheads="1"/>
          </p:cNvSpPr>
          <p:nvPr>
            <p:ph type="title"/>
          </p:nvPr>
        </p:nvSpPr>
        <p:spPr>
          <a:xfrm>
            <a:off x="457200" y="545123"/>
            <a:ext cx="8229600" cy="575897"/>
          </a:xfrm>
        </p:spPr>
        <p:txBody>
          <a:bodyPr/>
          <a:lstStyle/>
          <a:p>
            <a:r>
              <a:rPr lang="en-AU" altLang="en-FR" sz="1846" dirty="0">
                <a:solidFill>
                  <a:schemeClr val="bg1"/>
                </a:solidFill>
              </a:rPr>
              <a:t>MBTI – function preferences &amp; communication</a:t>
            </a:r>
          </a:p>
        </p:txBody>
      </p:sp>
      <p:sp>
        <p:nvSpPr>
          <p:cNvPr id="44036" name="Text Box 12">
            <a:extLst>
              <a:ext uri="{FF2B5EF4-FFF2-40B4-BE49-F238E27FC236}">
                <a16:creationId xmlns:a16="http://schemas.microsoft.com/office/drawing/2014/main" id="{235FDF29-0566-BBA1-15AC-8ECE741FAECC}"/>
              </a:ext>
            </a:extLst>
          </p:cNvPr>
          <p:cNvSpPr txBox="1">
            <a:spLocks noChangeArrowheads="1"/>
          </p:cNvSpPr>
          <p:nvPr/>
        </p:nvSpPr>
        <p:spPr bwMode="auto">
          <a:xfrm>
            <a:off x="1340827" y="4721469"/>
            <a:ext cx="1849930" cy="77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fi-FI" altLang="en-FR" sz="2215"/>
              <a:t>ISTJ</a:t>
            </a:r>
          </a:p>
          <a:p>
            <a:r>
              <a:rPr lang="fi-FI" altLang="en-FR" sz="2215"/>
              <a:t>Si, Te, Fi, Ne</a:t>
            </a:r>
          </a:p>
        </p:txBody>
      </p:sp>
      <p:grpSp>
        <p:nvGrpSpPr>
          <p:cNvPr id="44037" name="Group 21">
            <a:extLst>
              <a:ext uri="{FF2B5EF4-FFF2-40B4-BE49-F238E27FC236}">
                <a16:creationId xmlns:a16="http://schemas.microsoft.com/office/drawing/2014/main" id="{D515809B-B5C8-ADF5-6A0B-2E62D56C8F40}"/>
              </a:ext>
            </a:extLst>
          </p:cNvPr>
          <p:cNvGrpSpPr>
            <a:grpSpLocks/>
          </p:cNvGrpSpPr>
          <p:nvPr/>
        </p:nvGrpSpPr>
        <p:grpSpPr bwMode="auto">
          <a:xfrm>
            <a:off x="1195754" y="1881554"/>
            <a:ext cx="3024554" cy="2672862"/>
            <a:chOff x="632" y="1152"/>
            <a:chExt cx="2064" cy="1824"/>
          </a:xfrm>
        </p:grpSpPr>
        <p:sp>
          <p:nvSpPr>
            <p:cNvPr id="44055" name="AutoShape 6">
              <a:extLst>
                <a:ext uri="{FF2B5EF4-FFF2-40B4-BE49-F238E27FC236}">
                  <a16:creationId xmlns:a16="http://schemas.microsoft.com/office/drawing/2014/main" id="{A3D0E11C-F278-7A28-0675-2ACCB076776B}"/>
                </a:ext>
              </a:extLst>
            </p:cNvPr>
            <p:cNvSpPr>
              <a:spLocks noChangeArrowheads="1"/>
            </p:cNvSpPr>
            <p:nvPr/>
          </p:nvSpPr>
          <p:spPr bwMode="auto">
            <a:xfrm rot="5400000">
              <a:off x="2384" y="1896"/>
              <a:ext cx="336" cy="288"/>
            </a:xfrm>
            <a:prstGeom prst="triangle">
              <a:avLst>
                <a:gd name="adj" fmla="val 50000"/>
              </a:avLst>
            </a:prstGeom>
            <a:solidFill>
              <a:schemeClr val="accent1">
                <a:alpha val="50195"/>
              </a:schemeClr>
            </a:solidFill>
            <a:ln w="9525">
              <a:solidFill>
                <a:schemeClr val="tx1"/>
              </a:solidFill>
              <a:miter lim="800000"/>
              <a:headEnd/>
              <a:tailEnd/>
            </a:ln>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sp>
          <p:nvSpPr>
            <p:cNvPr id="44056" name="Oval 7">
              <a:extLst>
                <a:ext uri="{FF2B5EF4-FFF2-40B4-BE49-F238E27FC236}">
                  <a16:creationId xmlns:a16="http://schemas.microsoft.com/office/drawing/2014/main" id="{94D517B3-42DE-D203-A692-74BD6D229064}"/>
                </a:ext>
              </a:extLst>
            </p:cNvPr>
            <p:cNvSpPr>
              <a:spLocks noChangeArrowheads="1"/>
            </p:cNvSpPr>
            <p:nvPr/>
          </p:nvSpPr>
          <p:spPr bwMode="auto">
            <a:xfrm>
              <a:off x="632" y="1152"/>
              <a:ext cx="1824" cy="1824"/>
            </a:xfrm>
            <a:prstGeom prst="ellipse">
              <a:avLst/>
            </a:prstGeom>
            <a:solidFill>
              <a:srgbClr val="339966">
                <a:alpha val="50195"/>
              </a:srgbClr>
            </a:solidFill>
            <a:ln w="28575">
              <a:solidFill>
                <a:schemeClr val="tx1"/>
              </a:solidFill>
              <a:round/>
              <a:headEnd/>
              <a:tailEnd/>
            </a:ln>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2215"/>
            </a:p>
          </p:txBody>
        </p:sp>
        <p:sp>
          <p:nvSpPr>
            <p:cNvPr id="44057" name="Oval 8">
              <a:extLst>
                <a:ext uri="{FF2B5EF4-FFF2-40B4-BE49-F238E27FC236}">
                  <a16:creationId xmlns:a16="http://schemas.microsoft.com/office/drawing/2014/main" id="{89B9DC32-5CC6-0A59-4D20-D5F995AD3139}"/>
                </a:ext>
              </a:extLst>
            </p:cNvPr>
            <p:cNvSpPr>
              <a:spLocks noChangeArrowheads="1"/>
            </p:cNvSpPr>
            <p:nvPr/>
          </p:nvSpPr>
          <p:spPr bwMode="auto">
            <a:xfrm>
              <a:off x="1256" y="1776"/>
              <a:ext cx="576" cy="576"/>
            </a:xfrm>
            <a:prstGeom prst="ellipse">
              <a:avLst/>
            </a:prstGeom>
            <a:solidFill>
              <a:schemeClr val="accent1">
                <a:alpha val="50195"/>
              </a:schemeClr>
            </a:solidFill>
            <a:ln w="9525">
              <a:solidFill>
                <a:schemeClr val="tx1"/>
              </a:solidFill>
              <a:round/>
              <a:headEnd/>
              <a:tailEnd/>
            </a:ln>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sp>
          <p:nvSpPr>
            <p:cNvPr id="44058" name="Freeform 9">
              <a:extLst>
                <a:ext uri="{FF2B5EF4-FFF2-40B4-BE49-F238E27FC236}">
                  <a16:creationId xmlns:a16="http://schemas.microsoft.com/office/drawing/2014/main" id="{BBEC84E0-DC88-12DF-70FD-F9738882321F}"/>
                </a:ext>
              </a:extLst>
            </p:cNvPr>
            <p:cNvSpPr>
              <a:spLocks/>
            </p:cNvSpPr>
            <p:nvPr/>
          </p:nvSpPr>
          <p:spPr bwMode="auto">
            <a:xfrm>
              <a:off x="2216" y="2304"/>
              <a:ext cx="144" cy="144"/>
            </a:xfrm>
            <a:custGeom>
              <a:avLst/>
              <a:gdLst>
                <a:gd name="T0" fmla="*/ 5 w 192"/>
                <a:gd name="T1" fmla="*/ 144 h 144"/>
                <a:gd name="T2" fmla="*/ 2 w 192"/>
                <a:gd name="T3" fmla="*/ 96 h 144"/>
                <a:gd name="T4" fmla="*/ 0 w 192"/>
                <a:gd name="T5" fmla="*/ 0 h 144"/>
                <a:gd name="T6" fmla="*/ 0 60000 65536"/>
                <a:gd name="T7" fmla="*/ 0 60000 65536"/>
                <a:gd name="T8" fmla="*/ 0 60000 65536"/>
                <a:gd name="T9" fmla="*/ 0 w 192"/>
                <a:gd name="T10" fmla="*/ 0 h 144"/>
                <a:gd name="T11" fmla="*/ 192 w 192"/>
                <a:gd name="T12" fmla="*/ 144 h 144"/>
              </a:gdLst>
              <a:ahLst/>
              <a:cxnLst>
                <a:cxn ang="T6">
                  <a:pos x="T0" y="T1"/>
                </a:cxn>
                <a:cxn ang="T7">
                  <a:pos x="T2" y="T3"/>
                </a:cxn>
                <a:cxn ang="T8">
                  <a:pos x="T4" y="T5"/>
                </a:cxn>
              </a:cxnLst>
              <a:rect l="T9" t="T10" r="T11" b="T12"/>
              <a:pathLst>
                <a:path w="192" h="144">
                  <a:moveTo>
                    <a:pt x="192" y="144"/>
                  </a:moveTo>
                  <a:cubicBezTo>
                    <a:pt x="136" y="132"/>
                    <a:pt x="80" y="120"/>
                    <a:pt x="48" y="96"/>
                  </a:cubicBezTo>
                  <a:cubicBezTo>
                    <a:pt x="16" y="72"/>
                    <a:pt x="8" y="16"/>
                    <a:pt x="0"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sp>
          <p:nvSpPr>
            <p:cNvPr id="44059" name="Line 10">
              <a:extLst>
                <a:ext uri="{FF2B5EF4-FFF2-40B4-BE49-F238E27FC236}">
                  <a16:creationId xmlns:a16="http://schemas.microsoft.com/office/drawing/2014/main" id="{02763BF7-9A3B-E456-C36F-9961AD07D7A8}"/>
                </a:ext>
              </a:extLst>
            </p:cNvPr>
            <p:cNvSpPr>
              <a:spLocks noChangeShapeType="1"/>
            </p:cNvSpPr>
            <p:nvPr/>
          </p:nvSpPr>
          <p:spPr bwMode="auto">
            <a:xfrm>
              <a:off x="920" y="1440"/>
              <a:ext cx="1248" cy="1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2215"/>
            </a:p>
          </p:txBody>
        </p:sp>
        <p:sp>
          <p:nvSpPr>
            <p:cNvPr id="44060" name="Line 11">
              <a:extLst>
                <a:ext uri="{FF2B5EF4-FFF2-40B4-BE49-F238E27FC236}">
                  <a16:creationId xmlns:a16="http://schemas.microsoft.com/office/drawing/2014/main" id="{547ADFF9-901B-390B-28B1-331827E42992}"/>
                </a:ext>
              </a:extLst>
            </p:cNvPr>
            <p:cNvSpPr>
              <a:spLocks noChangeShapeType="1"/>
            </p:cNvSpPr>
            <p:nvPr/>
          </p:nvSpPr>
          <p:spPr bwMode="auto">
            <a:xfrm flipV="1">
              <a:off x="920" y="1440"/>
              <a:ext cx="1248" cy="1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2215"/>
            </a:p>
          </p:txBody>
        </p:sp>
        <p:sp>
          <p:nvSpPr>
            <p:cNvPr id="44061" name="Text Box 13">
              <a:extLst>
                <a:ext uri="{FF2B5EF4-FFF2-40B4-BE49-F238E27FC236}">
                  <a16:creationId xmlns:a16="http://schemas.microsoft.com/office/drawing/2014/main" id="{453A39AF-B5F7-DD2F-839A-16E6C697C8BB}"/>
                </a:ext>
              </a:extLst>
            </p:cNvPr>
            <p:cNvSpPr txBox="1">
              <a:spLocks noChangeArrowheads="1"/>
            </p:cNvSpPr>
            <p:nvPr/>
          </p:nvSpPr>
          <p:spPr bwMode="auto">
            <a:xfrm>
              <a:off x="1440" y="1303"/>
              <a:ext cx="24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fi-FI" altLang="en-FR" sz="2585"/>
                <a:t>S</a:t>
              </a:r>
            </a:p>
          </p:txBody>
        </p:sp>
        <p:sp>
          <p:nvSpPr>
            <p:cNvPr id="44062" name="Text Box 14">
              <a:extLst>
                <a:ext uri="{FF2B5EF4-FFF2-40B4-BE49-F238E27FC236}">
                  <a16:creationId xmlns:a16="http://schemas.microsoft.com/office/drawing/2014/main" id="{57EC8837-7BFC-A76F-1D3D-08E7BCA9BC40}"/>
                </a:ext>
              </a:extLst>
            </p:cNvPr>
            <p:cNvSpPr txBox="1">
              <a:spLocks noChangeArrowheads="1"/>
            </p:cNvSpPr>
            <p:nvPr/>
          </p:nvSpPr>
          <p:spPr bwMode="auto">
            <a:xfrm>
              <a:off x="2016" y="1927"/>
              <a:ext cx="24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fi-FI" altLang="en-FR" sz="2585"/>
                <a:t>T</a:t>
              </a:r>
            </a:p>
          </p:txBody>
        </p:sp>
        <p:sp>
          <p:nvSpPr>
            <p:cNvPr id="44063" name="Text Box 15">
              <a:extLst>
                <a:ext uri="{FF2B5EF4-FFF2-40B4-BE49-F238E27FC236}">
                  <a16:creationId xmlns:a16="http://schemas.microsoft.com/office/drawing/2014/main" id="{18BFEDEC-892B-E6EB-D5D0-E3801198878B}"/>
                </a:ext>
              </a:extLst>
            </p:cNvPr>
            <p:cNvSpPr txBox="1">
              <a:spLocks noChangeArrowheads="1"/>
            </p:cNvSpPr>
            <p:nvPr/>
          </p:nvSpPr>
          <p:spPr bwMode="auto">
            <a:xfrm>
              <a:off x="816" y="1927"/>
              <a:ext cx="24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fi-FI" altLang="en-FR" sz="2585"/>
                <a:t>F</a:t>
              </a:r>
            </a:p>
          </p:txBody>
        </p:sp>
        <p:sp>
          <p:nvSpPr>
            <p:cNvPr id="44064" name="Text Box 16">
              <a:extLst>
                <a:ext uri="{FF2B5EF4-FFF2-40B4-BE49-F238E27FC236}">
                  <a16:creationId xmlns:a16="http://schemas.microsoft.com/office/drawing/2014/main" id="{156E826C-247A-8B0D-F967-63B520068DFC}"/>
                </a:ext>
              </a:extLst>
            </p:cNvPr>
            <p:cNvSpPr txBox="1">
              <a:spLocks noChangeArrowheads="1"/>
            </p:cNvSpPr>
            <p:nvPr/>
          </p:nvSpPr>
          <p:spPr bwMode="auto">
            <a:xfrm>
              <a:off x="1440" y="2503"/>
              <a:ext cx="24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fi-FI" altLang="en-FR" sz="2585"/>
                <a:t>N</a:t>
              </a:r>
            </a:p>
          </p:txBody>
        </p:sp>
        <p:sp>
          <p:nvSpPr>
            <p:cNvPr id="44065" name="Text Box 17">
              <a:extLst>
                <a:ext uri="{FF2B5EF4-FFF2-40B4-BE49-F238E27FC236}">
                  <a16:creationId xmlns:a16="http://schemas.microsoft.com/office/drawing/2014/main" id="{C946134E-0F64-F54D-CBE4-D0AE31DE21B0}"/>
                </a:ext>
              </a:extLst>
            </p:cNvPr>
            <p:cNvSpPr txBox="1">
              <a:spLocks noChangeArrowheads="1"/>
            </p:cNvSpPr>
            <p:nvPr/>
          </p:nvSpPr>
          <p:spPr bwMode="auto">
            <a:xfrm>
              <a:off x="1632" y="1975"/>
              <a:ext cx="1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fi-FI" altLang="en-FR" sz="1292"/>
                <a:t>2</a:t>
              </a:r>
            </a:p>
          </p:txBody>
        </p:sp>
        <p:sp>
          <p:nvSpPr>
            <p:cNvPr id="44066" name="Text Box 18">
              <a:extLst>
                <a:ext uri="{FF2B5EF4-FFF2-40B4-BE49-F238E27FC236}">
                  <a16:creationId xmlns:a16="http://schemas.microsoft.com/office/drawing/2014/main" id="{965DD497-8038-A258-23AF-E3C8B927E4FF}"/>
                </a:ext>
              </a:extLst>
            </p:cNvPr>
            <p:cNvSpPr txBox="1">
              <a:spLocks noChangeArrowheads="1"/>
            </p:cNvSpPr>
            <p:nvPr/>
          </p:nvSpPr>
          <p:spPr bwMode="auto">
            <a:xfrm>
              <a:off x="1448" y="1783"/>
              <a:ext cx="1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fi-FI" altLang="en-FR" sz="1292"/>
                <a:t>1</a:t>
              </a:r>
            </a:p>
          </p:txBody>
        </p:sp>
        <p:sp>
          <p:nvSpPr>
            <p:cNvPr id="44067" name="Text Box 19">
              <a:extLst>
                <a:ext uri="{FF2B5EF4-FFF2-40B4-BE49-F238E27FC236}">
                  <a16:creationId xmlns:a16="http://schemas.microsoft.com/office/drawing/2014/main" id="{6630CDF0-E2A1-C885-DE1D-984EF4FCF4A4}"/>
                </a:ext>
              </a:extLst>
            </p:cNvPr>
            <p:cNvSpPr txBox="1">
              <a:spLocks noChangeArrowheads="1"/>
            </p:cNvSpPr>
            <p:nvPr/>
          </p:nvSpPr>
          <p:spPr bwMode="auto">
            <a:xfrm>
              <a:off x="1296" y="1975"/>
              <a:ext cx="1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fi-FI" altLang="en-FR" sz="1292"/>
                <a:t>3</a:t>
              </a:r>
            </a:p>
          </p:txBody>
        </p:sp>
        <p:sp>
          <p:nvSpPr>
            <p:cNvPr id="44068" name="Text Box 20">
              <a:extLst>
                <a:ext uri="{FF2B5EF4-FFF2-40B4-BE49-F238E27FC236}">
                  <a16:creationId xmlns:a16="http://schemas.microsoft.com/office/drawing/2014/main" id="{3CEF2F76-1629-08E2-55DE-7C399E69D88D}"/>
                </a:ext>
              </a:extLst>
            </p:cNvPr>
            <p:cNvSpPr txBox="1">
              <a:spLocks noChangeArrowheads="1"/>
            </p:cNvSpPr>
            <p:nvPr/>
          </p:nvSpPr>
          <p:spPr bwMode="auto">
            <a:xfrm>
              <a:off x="1448" y="2167"/>
              <a:ext cx="1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fi-FI" altLang="en-FR" sz="1292"/>
                <a:t>4</a:t>
              </a:r>
            </a:p>
          </p:txBody>
        </p:sp>
      </p:grpSp>
      <p:grpSp>
        <p:nvGrpSpPr>
          <p:cNvPr id="44038" name="Group 22">
            <a:extLst>
              <a:ext uri="{FF2B5EF4-FFF2-40B4-BE49-F238E27FC236}">
                <a16:creationId xmlns:a16="http://schemas.microsoft.com/office/drawing/2014/main" id="{859BA6A7-51DC-6935-F031-B6324B4B6B59}"/>
              </a:ext>
            </a:extLst>
          </p:cNvPr>
          <p:cNvGrpSpPr>
            <a:grpSpLocks/>
          </p:cNvGrpSpPr>
          <p:nvPr/>
        </p:nvGrpSpPr>
        <p:grpSpPr bwMode="auto">
          <a:xfrm flipH="1">
            <a:off x="4771292" y="1881554"/>
            <a:ext cx="3024554" cy="2672862"/>
            <a:chOff x="632" y="1152"/>
            <a:chExt cx="2064" cy="1824"/>
          </a:xfrm>
        </p:grpSpPr>
        <p:sp>
          <p:nvSpPr>
            <p:cNvPr id="44041" name="AutoShape 23">
              <a:extLst>
                <a:ext uri="{FF2B5EF4-FFF2-40B4-BE49-F238E27FC236}">
                  <a16:creationId xmlns:a16="http://schemas.microsoft.com/office/drawing/2014/main" id="{2A670989-0117-162A-ABB0-6D8A4D659189}"/>
                </a:ext>
              </a:extLst>
            </p:cNvPr>
            <p:cNvSpPr>
              <a:spLocks noChangeArrowheads="1"/>
            </p:cNvSpPr>
            <p:nvPr/>
          </p:nvSpPr>
          <p:spPr bwMode="auto">
            <a:xfrm rot="5400000">
              <a:off x="2384" y="1896"/>
              <a:ext cx="336" cy="288"/>
            </a:xfrm>
            <a:prstGeom prst="triangle">
              <a:avLst>
                <a:gd name="adj" fmla="val 50000"/>
              </a:avLst>
            </a:prstGeom>
            <a:solidFill>
              <a:schemeClr val="accent1">
                <a:alpha val="50195"/>
              </a:schemeClr>
            </a:solidFill>
            <a:ln w="9525">
              <a:solidFill>
                <a:schemeClr val="tx1"/>
              </a:solidFill>
              <a:miter lim="800000"/>
              <a:headEnd/>
              <a:tailEnd/>
            </a:ln>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sp>
          <p:nvSpPr>
            <p:cNvPr id="44042" name="Oval 24">
              <a:extLst>
                <a:ext uri="{FF2B5EF4-FFF2-40B4-BE49-F238E27FC236}">
                  <a16:creationId xmlns:a16="http://schemas.microsoft.com/office/drawing/2014/main" id="{6E33E306-EC8A-A8F7-DB6A-1BDF6E0B2A64}"/>
                </a:ext>
              </a:extLst>
            </p:cNvPr>
            <p:cNvSpPr>
              <a:spLocks noChangeArrowheads="1"/>
            </p:cNvSpPr>
            <p:nvPr/>
          </p:nvSpPr>
          <p:spPr bwMode="auto">
            <a:xfrm>
              <a:off x="632" y="1152"/>
              <a:ext cx="1824" cy="1824"/>
            </a:xfrm>
            <a:prstGeom prst="ellipse">
              <a:avLst/>
            </a:prstGeom>
            <a:solidFill>
              <a:srgbClr val="339966">
                <a:alpha val="50195"/>
              </a:srgbClr>
            </a:solidFill>
            <a:ln w="28575">
              <a:solidFill>
                <a:schemeClr val="tx1"/>
              </a:solidFill>
              <a:round/>
              <a:headEnd/>
              <a:tailEnd/>
            </a:ln>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2215"/>
            </a:p>
          </p:txBody>
        </p:sp>
        <p:sp>
          <p:nvSpPr>
            <p:cNvPr id="44043" name="Oval 25">
              <a:extLst>
                <a:ext uri="{FF2B5EF4-FFF2-40B4-BE49-F238E27FC236}">
                  <a16:creationId xmlns:a16="http://schemas.microsoft.com/office/drawing/2014/main" id="{581AB28C-C72E-47B0-DEDE-7B5CACB623E4}"/>
                </a:ext>
              </a:extLst>
            </p:cNvPr>
            <p:cNvSpPr>
              <a:spLocks noChangeArrowheads="1"/>
            </p:cNvSpPr>
            <p:nvPr/>
          </p:nvSpPr>
          <p:spPr bwMode="auto">
            <a:xfrm>
              <a:off x="1256" y="1776"/>
              <a:ext cx="576" cy="576"/>
            </a:xfrm>
            <a:prstGeom prst="ellipse">
              <a:avLst/>
            </a:prstGeom>
            <a:solidFill>
              <a:schemeClr val="accent1">
                <a:alpha val="50195"/>
              </a:schemeClr>
            </a:solidFill>
            <a:ln w="9525">
              <a:solidFill>
                <a:schemeClr val="tx1"/>
              </a:solidFill>
              <a:round/>
              <a:headEnd/>
              <a:tailEnd/>
            </a:ln>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sp>
          <p:nvSpPr>
            <p:cNvPr id="44044" name="Freeform 26">
              <a:extLst>
                <a:ext uri="{FF2B5EF4-FFF2-40B4-BE49-F238E27FC236}">
                  <a16:creationId xmlns:a16="http://schemas.microsoft.com/office/drawing/2014/main" id="{86932044-FDB8-620E-D0C0-2EE19F948555}"/>
                </a:ext>
              </a:extLst>
            </p:cNvPr>
            <p:cNvSpPr>
              <a:spLocks/>
            </p:cNvSpPr>
            <p:nvPr/>
          </p:nvSpPr>
          <p:spPr bwMode="auto">
            <a:xfrm>
              <a:off x="2216" y="2304"/>
              <a:ext cx="144" cy="144"/>
            </a:xfrm>
            <a:custGeom>
              <a:avLst/>
              <a:gdLst>
                <a:gd name="T0" fmla="*/ 5 w 192"/>
                <a:gd name="T1" fmla="*/ 144 h 144"/>
                <a:gd name="T2" fmla="*/ 2 w 192"/>
                <a:gd name="T3" fmla="*/ 96 h 144"/>
                <a:gd name="T4" fmla="*/ 0 w 192"/>
                <a:gd name="T5" fmla="*/ 0 h 144"/>
                <a:gd name="T6" fmla="*/ 0 60000 65536"/>
                <a:gd name="T7" fmla="*/ 0 60000 65536"/>
                <a:gd name="T8" fmla="*/ 0 60000 65536"/>
                <a:gd name="T9" fmla="*/ 0 w 192"/>
                <a:gd name="T10" fmla="*/ 0 h 144"/>
                <a:gd name="T11" fmla="*/ 192 w 192"/>
                <a:gd name="T12" fmla="*/ 144 h 144"/>
              </a:gdLst>
              <a:ahLst/>
              <a:cxnLst>
                <a:cxn ang="T6">
                  <a:pos x="T0" y="T1"/>
                </a:cxn>
                <a:cxn ang="T7">
                  <a:pos x="T2" y="T3"/>
                </a:cxn>
                <a:cxn ang="T8">
                  <a:pos x="T4" y="T5"/>
                </a:cxn>
              </a:cxnLst>
              <a:rect l="T9" t="T10" r="T11" b="T12"/>
              <a:pathLst>
                <a:path w="192" h="144">
                  <a:moveTo>
                    <a:pt x="192" y="144"/>
                  </a:moveTo>
                  <a:cubicBezTo>
                    <a:pt x="136" y="132"/>
                    <a:pt x="80" y="120"/>
                    <a:pt x="48" y="96"/>
                  </a:cubicBezTo>
                  <a:cubicBezTo>
                    <a:pt x="16" y="72"/>
                    <a:pt x="8" y="16"/>
                    <a:pt x="0"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sp>
          <p:nvSpPr>
            <p:cNvPr id="44045" name="Line 27">
              <a:extLst>
                <a:ext uri="{FF2B5EF4-FFF2-40B4-BE49-F238E27FC236}">
                  <a16:creationId xmlns:a16="http://schemas.microsoft.com/office/drawing/2014/main" id="{A31D3442-4B1B-8045-1260-4BBE86673EA6}"/>
                </a:ext>
              </a:extLst>
            </p:cNvPr>
            <p:cNvSpPr>
              <a:spLocks noChangeShapeType="1"/>
            </p:cNvSpPr>
            <p:nvPr/>
          </p:nvSpPr>
          <p:spPr bwMode="auto">
            <a:xfrm>
              <a:off x="920" y="1440"/>
              <a:ext cx="1248" cy="1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2215"/>
            </a:p>
          </p:txBody>
        </p:sp>
        <p:sp>
          <p:nvSpPr>
            <p:cNvPr id="44046" name="Line 28">
              <a:extLst>
                <a:ext uri="{FF2B5EF4-FFF2-40B4-BE49-F238E27FC236}">
                  <a16:creationId xmlns:a16="http://schemas.microsoft.com/office/drawing/2014/main" id="{2005C3E8-40B0-1F7B-82D5-6282DC19C17D}"/>
                </a:ext>
              </a:extLst>
            </p:cNvPr>
            <p:cNvSpPr>
              <a:spLocks noChangeShapeType="1"/>
            </p:cNvSpPr>
            <p:nvPr/>
          </p:nvSpPr>
          <p:spPr bwMode="auto">
            <a:xfrm flipV="1">
              <a:off x="920" y="1440"/>
              <a:ext cx="1248" cy="1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2215"/>
            </a:p>
          </p:txBody>
        </p:sp>
        <p:sp>
          <p:nvSpPr>
            <p:cNvPr id="44047" name="Text Box 29">
              <a:extLst>
                <a:ext uri="{FF2B5EF4-FFF2-40B4-BE49-F238E27FC236}">
                  <a16:creationId xmlns:a16="http://schemas.microsoft.com/office/drawing/2014/main" id="{9B2E7E9E-BE02-1A36-9C6C-8ACC265E50FC}"/>
                </a:ext>
              </a:extLst>
            </p:cNvPr>
            <p:cNvSpPr txBox="1">
              <a:spLocks noChangeArrowheads="1"/>
            </p:cNvSpPr>
            <p:nvPr/>
          </p:nvSpPr>
          <p:spPr bwMode="auto">
            <a:xfrm>
              <a:off x="1440" y="1303"/>
              <a:ext cx="24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fi-FI" altLang="en-FR" sz="2585"/>
                <a:t>F</a:t>
              </a:r>
            </a:p>
          </p:txBody>
        </p:sp>
        <p:sp>
          <p:nvSpPr>
            <p:cNvPr id="44048" name="Text Box 30">
              <a:extLst>
                <a:ext uri="{FF2B5EF4-FFF2-40B4-BE49-F238E27FC236}">
                  <a16:creationId xmlns:a16="http://schemas.microsoft.com/office/drawing/2014/main" id="{B6FBBE1D-5E39-E538-AF6C-93E97C979969}"/>
                </a:ext>
              </a:extLst>
            </p:cNvPr>
            <p:cNvSpPr txBox="1">
              <a:spLocks noChangeArrowheads="1"/>
            </p:cNvSpPr>
            <p:nvPr/>
          </p:nvSpPr>
          <p:spPr bwMode="auto">
            <a:xfrm>
              <a:off x="2016" y="1927"/>
              <a:ext cx="24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fi-FI" altLang="en-FR" sz="2585"/>
                <a:t>N</a:t>
              </a:r>
            </a:p>
          </p:txBody>
        </p:sp>
        <p:sp>
          <p:nvSpPr>
            <p:cNvPr id="44049" name="Text Box 31">
              <a:extLst>
                <a:ext uri="{FF2B5EF4-FFF2-40B4-BE49-F238E27FC236}">
                  <a16:creationId xmlns:a16="http://schemas.microsoft.com/office/drawing/2014/main" id="{1CA4D399-8888-323B-E8AA-CF10A5B9FC0D}"/>
                </a:ext>
              </a:extLst>
            </p:cNvPr>
            <p:cNvSpPr txBox="1">
              <a:spLocks noChangeArrowheads="1"/>
            </p:cNvSpPr>
            <p:nvPr/>
          </p:nvSpPr>
          <p:spPr bwMode="auto">
            <a:xfrm>
              <a:off x="816" y="1927"/>
              <a:ext cx="24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fi-FI" altLang="en-FR" sz="2585"/>
                <a:t>S</a:t>
              </a:r>
            </a:p>
          </p:txBody>
        </p:sp>
        <p:sp>
          <p:nvSpPr>
            <p:cNvPr id="44050" name="Text Box 32">
              <a:extLst>
                <a:ext uri="{FF2B5EF4-FFF2-40B4-BE49-F238E27FC236}">
                  <a16:creationId xmlns:a16="http://schemas.microsoft.com/office/drawing/2014/main" id="{2B87A93F-051D-25BA-91C4-74A7C2CCA35D}"/>
                </a:ext>
              </a:extLst>
            </p:cNvPr>
            <p:cNvSpPr txBox="1">
              <a:spLocks noChangeArrowheads="1"/>
            </p:cNvSpPr>
            <p:nvPr/>
          </p:nvSpPr>
          <p:spPr bwMode="auto">
            <a:xfrm>
              <a:off x="1440" y="2503"/>
              <a:ext cx="24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fi-FI" altLang="en-FR" sz="2585"/>
                <a:t>T</a:t>
              </a:r>
            </a:p>
          </p:txBody>
        </p:sp>
        <p:sp>
          <p:nvSpPr>
            <p:cNvPr id="44051" name="Text Box 33">
              <a:extLst>
                <a:ext uri="{FF2B5EF4-FFF2-40B4-BE49-F238E27FC236}">
                  <a16:creationId xmlns:a16="http://schemas.microsoft.com/office/drawing/2014/main" id="{89A447F3-C5CD-6D24-8D60-94B1195C6FCB}"/>
                </a:ext>
              </a:extLst>
            </p:cNvPr>
            <p:cNvSpPr txBox="1">
              <a:spLocks noChangeArrowheads="1"/>
            </p:cNvSpPr>
            <p:nvPr/>
          </p:nvSpPr>
          <p:spPr bwMode="auto">
            <a:xfrm>
              <a:off x="1632" y="1975"/>
              <a:ext cx="1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fi-FI" altLang="en-FR" sz="1292"/>
                <a:t>2</a:t>
              </a:r>
            </a:p>
          </p:txBody>
        </p:sp>
        <p:sp>
          <p:nvSpPr>
            <p:cNvPr id="44052" name="Text Box 34">
              <a:extLst>
                <a:ext uri="{FF2B5EF4-FFF2-40B4-BE49-F238E27FC236}">
                  <a16:creationId xmlns:a16="http://schemas.microsoft.com/office/drawing/2014/main" id="{1946253A-EE7F-FAE9-76BE-7D7F8726330E}"/>
                </a:ext>
              </a:extLst>
            </p:cNvPr>
            <p:cNvSpPr txBox="1">
              <a:spLocks noChangeArrowheads="1"/>
            </p:cNvSpPr>
            <p:nvPr/>
          </p:nvSpPr>
          <p:spPr bwMode="auto">
            <a:xfrm>
              <a:off x="1448" y="1783"/>
              <a:ext cx="1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endParaRPr lang="en-FR" altLang="en-FR" sz="1292"/>
            </a:p>
          </p:txBody>
        </p:sp>
        <p:sp>
          <p:nvSpPr>
            <p:cNvPr id="44053" name="Text Box 35">
              <a:extLst>
                <a:ext uri="{FF2B5EF4-FFF2-40B4-BE49-F238E27FC236}">
                  <a16:creationId xmlns:a16="http://schemas.microsoft.com/office/drawing/2014/main" id="{C100AF78-3527-1D1B-584C-B801573EAFA9}"/>
                </a:ext>
              </a:extLst>
            </p:cNvPr>
            <p:cNvSpPr txBox="1">
              <a:spLocks noChangeArrowheads="1"/>
            </p:cNvSpPr>
            <p:nvPr/>
          </p:nvSpPr>
          <p:spPr bwMode="auto">
            <a:xfrm>
              <a:off x="1296" y="1975"/>
              <a:ext cx="1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fi-FI" altLang="en-FR" sz="1292"/>
                <a:t>3</a:t>
              </a:r>
            </a:p>
          </p:txBody>
        </p:sp>
        <p:sp>
          <p:nvSpPr>
            <p:cNvPr id="44054" name="Text Box 36">
              <a:extLst>
                <a:ext uri="{FF2B5EF4-FFF2-40B4-BE49-F238E27FC236}">
                  <a16:creationId xmlns:a16="http://schemas.microsoft.com/office/drawing/2014/main" id="{EA29DC57-9DFA-CB42-049D-B8C1AF632258}"/>
                </a:ext>
              </a:extLst>
            </p:cNvPr>
            <p:cNvSpPr txBox="1">
              <a:spLocks noChangeArrowheads="1"/>
            </p:cNvSpPr>
            <p:nvPr/>
          </p:nvSpPr>
          <p:spPr bwMode="auto">
            <a:xfrm>
              <a:off x="1448" y="2167"/>
              <a:ext cx="1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fi-FI" altLang="en-FR" sz="1292"/>
                <a:t>4</a:t>
              </a:r>
            </a:p>
          </p:txBody>
        </p:sp>
      </p:grpSp>
      <p:sp>
        <p:nvSpPr>
          <p:cNvPr id="44039" name="Text Box 37">
            <a:extLst>
              <a:ext uri="{FF2B5EF4-FFF2-40B4-BE49-F238E27FC236}">
                <a16:creationId xmlns:a16="http://schemas.microsoft.com/office/drawing/2014/main" id="{32A13CE6-13B8-BECA-8F54-BD5558BE88D8}"/>
              </a:ext>
            </a:extLst>
          </p:cNvPr>
          <p:cNvSpPr txBox="1">
            <a:spLocks noChangeArrowheads="1"/>
          </p:cNvSpPr>
          <p:nvPr/>
        </p:nvSpPr>
        <p:spPr bwMode="auto">
          <a:xfrm>
            <a:off x="5429250" y="4721469"/>
            <a:ext cx="1849930" cy="77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fi-FI" altLang="en-FR" sz="2215"/>
              <a:t>INFP</a:t>
            </a:r>
          </a:p>
          <a:p>
            <a:r>
              <a:rPr lang="fi-FI" altLang="en-FR" sz="2215"/>
              <a:t>Fi, Ne, Si, Te</a:t>
            </a:r>
          </a:p>
        </p:txBody>
      </p:sp>
      <p:sp>
        <p:nvSpPr>
          <p:cNvPr id="44040" name="Text Box 38">
            <a:extLst>
              <a:ext uri="{FF2B5EF4-FFF2-40B4-BE49-F238E27FC236}">
                <a16:creationId xmlns:a16="http://schemas.microsoft.com/office/drawing/2014/main" id="{9EC502E0-8698-333A-EE1A-92C4DE90C5E8}"/>
              </a:ext>
            </a:extLst>
          </p:cNvPr>
          <p:cNvSpPr txBox="1">
            <a:spLocks noChangeArrowheads="1"/>
          </p:cNvSpPr>
          <p:nvPr/>
        </p:nvSpPr>
        <p:spPr bwMode="auto">
          <a:xfrm>
            <a:off x="6330462" y="2795954"/>
            <a:ext cx="351692"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fi-FI" altLang="en-FR" sz="1292"/>
              <a:t>1</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ext Box 12">
            <a:extLst>
              <a:ext uri="{FF2B5EF4-FFF2-40B4-BE49-F238E27FC236}">
                <a16:creationId xmlns:a16="http://schemas.microsoft.com/office/drawing/2014/main" id="{138ACDC5-F14E-2287-113F-49E2A3003EEB}"/>
              </a:ext>
            </a:extLst>
          </p:cNvPr>
          <p:cNvSpPr txBox="1">
            <a:spLocks noChangeArrowheads="1"/>
          </p:cNvSpPr>
          <p:nvPr/>
        </p:nvSpPr>
        <p:spPr bwMode="auto">
          <a:xfrm>
            <a:off x="1274884" y="4721469"/>
            <a:ext cx="1849930" cy="77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fi-FI" altLang="en-FR" sz="2215"/>
              <a:t>ENFP</a:t>
            </a:r>
          </a:p>
          <a:p>
            <a:r>
              <a:rPr lang="fi-FI" altLang="en-FR" sz="2215"/>
              <a:t>Ne, Fi, Te, Si</a:t>
            </a:r>
          </a:p>
        </p:txBody>
      </p:sp>
      <p:grpSp>
        <p:nvGrpSpPr>
          <p:cNvPr id="45061" name="Group 21">
            <a:extLst>
              <a:ext uri="{FF2B5EF4-FFF2-40B4-BE49-F238E27FC236}">
                <a16:creationId xmlns:a16="http://schemas.microsoft.com/office/drawing/2014/main" id="{47667022-1391-398D-5CFF-BC2B1B3647BD}"/>
              </a:ext>
            </a:extLst>
          </p:cNvPr>
          <p:cNvGrpSpPr>
            <a:grpSpLocks/>
          </p:cNvGrpSpPr>
          <p:nvPr/>
        </p:nvGrpSpPr>
        <p:grpSpPr bwMode="auto">
          <a:xfrm>
            <a:off x="1195754" y="1881554"/>
            <a:ext cx="3024554" cy="2672862"/>
            <a:chOff x="632" y="1152"/>
            <a:chExt cx="2064" cy="1824"/>
          </a:xfrm>
        </p:grpSpPr>
        <p:sp>
          <p:nvSpPr>
            <p:cNvPr id="45079" name="AutoShape 6">
              <a:extLst>
                <a:ext uri="{FF2B5EF4-FFF2-40B4-BE49-F238E27FC236}">
                  <a16:creationId xmlns:a16="http://schemas.microsoft.com/office/drawing/2014/main" id="{F829D4F1-0D00-E8B1-FB56-135EAFF83603}"/>
                </a:ext>
              </a:extLst>
            </p:cNvPr>
            <p:cNvSpPr>
              <a:spLocks noChangeArrowheads="1"/>
            </p:cNvSpPr>
            <p:nvPr/>
          </p:nvSpPr>
          <p:spPr bwMode="auto">
            <a:xfrm rot="5400000">
              <a:off x="2384" y="1896"/>
              <a:ext cx="336" cy="288"/>
            </a:xfrm>
            <a:prstGeom prst="triangle">
              <a:avLst>
                <a:gd name="adj" fmla="val 50000"/>
              </a:avLst>
            </a:prstGeom>
            <a:solidFill>
              <a:schemeClr val="accent1">
                <a:alpha val="50195"/>
              </a:schemeClr>
            </a:solidFill>
            <a:ln w="9525">
              <a:solidFill>
                <a:schemeClr val="tx1"/>
              </a:solidFill>
              <a:miter lim="800000"/>
              <a:headEnd/>
              <a:tailEnd/>
            </a:ln>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sp>
          <p:nvSpPr>
            <p:cNvPr id="45080" name="Oval 7">
              <a:extLst>
                <a:ext uri="{FF2B5EF4-FFF2-40B4-BE49-F238E27FC236}">
                  <a16:creationId xmlns:a16="http://schemas.microsoft.com/office/drawing/2014/main" id="{B43E9AC4-5CAE-A738-39E7-2823D917FD4F}"/>
                </a:ext>
              </a:extLst>
            </p:cNvPr>
            <p:cNvSpPr>
              <a:spLocks noChangeArrowheads="1"/>
            </p:cNvSpPr>
            <p:nvPr/>
          </p:nvSpPr>
          <p:spPr bwMode="auto">
            <a:xfrm>
              <a:off x="632" y="1152"/>
              <a:ext cx="1824" cy="1824"/>
            </a:xfrm>
            <a:prstGeom prst="ellipse">
              <a:avLst/>
            </a:prstGeom>
            <a:solidFill>
              <a:srgbClr val="339966">
                <a:alpha val="50195"/>
              </a:srgbClr>
            </a:solidFill>
            <a:ln w="28575">
              <a:solidFill>
                <a:schemeClr val="tx1"/>
              </a:solidFill>
              <a:round/>
              <a:headEnd/>
              <a:tailEnd/>
            </a:ln>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2215"/>
            </a:p>
          </p:txBody>
        </p:sp>
        <p:sp>
          <p:nvSpPr>
            <p:cNvPr id="45081" name="Oval 8">
              <a:extLst>
                <a:ext uri="{FF2B5EF4-FFF2-40B4-BE49-F238E27FC236}">
                  <a16:creationId xmlns:a16="http://schemas.microsoft.com/office/drawing/2014/main" id="{7AD0A4AE-42AE-13E0-9410-02EECE2E867A}"/>
                </a:ext>
              </a:extLst>
            </p:cNvPr>
            <p:cNvSpPr>
              <a:spLocks noChangeArrowheads="1"/>
            </p:cNvSpPr>
            <p:nvPr/>
          </p:nvSpPr>
          <p:spPr bwMode="auto">
            <a:xfrm>
              <a:off x="1256" y="1776"/>
              <a:ext cx="576" cy="576"/>
            </a:xfrm>
            <a:prstGeom prst="ellipse">
              <a:avLst/>
            </a:prstGeom>
            <a:solidFill>
              <a:schemeClr val="accent1">
                <a:alpha val="50195"/>
              </a:schemeClr>
            </a:solidFill>
            <a:ln w="9525">
              <a:solidFill>
                <a:schemeClr val="tx1"/>
              </a:solidFill>
              <a:round/>
              <a:headEnd/>
              <a:tailEnd/>
            </a:ln>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sp>
          <p:nvSpPr>
            <p:cNvPr id="45082" name="Freeform 9">
              <a:extLst>
                <a:ext uri="{FF2B5EF4-FFF2-40B4-BE49-F238E27FC236}">
                  <a16:creationId xmlns:a16="http://schemas.microsoft.com/office/drawing/2014/main" id="{CB038DBB-05A0-2CE4-5061-9FF258814FA0}"/>
                </a:ext>
              </a:extLst>
            </p:cNvPr>
            <p:cNvSpPr>
              <a:spLocks/>
            </p:cNvSpPr>
            <p:nvPr/>
          </p:nvSpPr>
          <p:spPr bwMode="auto">
            <a:xfrm>
              <a:off x="2216" y="2304"/>
              <a:ext cx="144" cy="144"/>
            </a:xfrm>
            <a:custGeom>
              <a:avLst/>
              <a:gdLst>
                <a:gd name="T0" fmla="*/ 5 w 192"/>
                <a:gd name="T1" fmla="*/ 144 h 144"/>
                <a:gd name="T2" fmla="*/ 2 w 192"/>
                <a:gd name="T3" fmla="*/ 96 h 144"/>
                <a:gd name="T4" fmla="*/ 0 w 192"/>
                <a:gd name="T5" fmla="*/ 0 h 144"/>
                <a:gd name="T6" fmla="*/ 0 60000 65536"/>
                <a:gd name="T7" fmla="*/ 0 60000 65536"/>
                <a:gd name="T8" fmla="*/ 0 60000 65536"/>
                <a:gd name="T9" fmla="*/ 0 w 192"/>
                <a:gd name="T10" fmla="*/ 0 h 144"/>
                <a:gd name="T11" fmla="*/ 192 w 192"/>
                <a:gd name="T12" fmla="*/ 144 h 144"/>
              </a:gdLst>
              <a:ahLst/>
              <a:cxnLst>
                <a:cxn ang="T6">
                  <a:pos x="T0" y="T1"/>
                </a:cxn>
                <a:cxn ang="T7">
                  <a:pos x="T2" y="T3"/>
                </a:cxn>
                <a:cxn ang="T8">
                  <a:pos x="T4" y="T5"/>
                </a:cxn>
              </a:cxnLst>
              <a:rect l="T9" t="T10" r="T11" b="T12"/>
              <a:pathLst>
                <a:path w="192" h="144">
                  <a:moveTo>
                    <a:pt x="192" y="144"/>
                  </a:moveTo>
                  <a:cubicBezTo>
                    <a:pt x="136" y="132"/>
                    <a:pt x="80" y="120"/>
                    <a:pt x="48" y="96"/>
                  </a:cubicBezTo>
                  <a:cubicBezTo>
                    <a:pt x="16" y="72"/>
                    <a:pt x="8" y="16"/>
                    <a:pt x="0"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sp>
          <p:nvSpPr>
            <p:cNvPr id="45083" name="Line 10">
              <a:extLst>
                <a:ext uri="{FF2B5EF4-FFF2-40B4-BE49-F238E27FC236}">
                  <a16:creationId xmlns:a16="http://schemas.microsoft.com/office/drawing/2014/main" id="{B0710448-0A2E-D41A-898B-A3B0C3F79F73}"/>
                </a:ext>
              </a:extLst>
            </p:cNvPr>
            <p:cNvSpPr>
              <a:spLocks noChangeShapeType="1"/>
            </p:cNvSpPr>
            <p:nvPr/>
          </p:nvSpPr>
          <p:spPr bwMode="auto">
            <a:xfrm>
              <a:off x="920" y="1440"/>
              <a:ext cx="1248" cy="1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2215"/>
            </a:p>
          </p:txBody>
        </p:sp>
        <p:sp>
          <p:nvSpPr>
            <p:cNvPr id="45084" name="Line 11">
              <a:extLst>
                <a:ext uri="{FF2B5EF4-FFF2-40B4-BE49-F238E27FC236}">
                  <a16:creationId xmlns:a16="http://schemas.microsoft.com/office/drawing/2014/main" id="{F266617B-35BC-E079-706B-74B96CD70816}"/>
                </a:ext>
              </a:extLst>
            </p:cNvPr>
            <p:cNvSpPr>
              <a:spLocks noChangeShapeType="1"/>
            </p:cNvSpPr>
            <p:nvPr/>
          </p:nvSpPr>
          <p:spPr bwMode="auto">
            <a:xfrm flipV="1">
              <a:off x="920" y="1440"/>
              <a:ext cx="1248" cy="1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2215"/>
            </a:p>
          </p:txBody>
        </p:sp>
        <p:sp>
          <p:nvSpPr>
            <p:cNvPr id="45085" name="Text Box 13">
              <a:extLst>
                <a:ext uri="{FF2B5EF4-FFF2-40B4-BE49-F238E27FC236}">
                  <a16:creationId xmlns:a16="http://schemas.microsoft.com/office/drawing/2014/main" id="{08E16FEE-E9C5-9D40-DE16-C69AD18DE20A}"/>
                </a:ext>
              </a:extLst>
            </p:cNvPr>
            <p:cNvSpPr txBox="1">
              <a:spLocks noChangeArrowheads="1"/>
            </p:cNvSpPr>
            <p:nvPr/>
          </p:nvSpPr>
          <p:spPr bwMode="auto">
            <a:xfrm>
              <a:off x="1440" y="1303"/>
              <a:ext cx="24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fi-FI" altLang="en-FR" sz="2585"/>
                <a:t>F</a:t>
              </a:r>
            </a:p>
          </p:txBody>
        </p:sp>
        <p:sp>
          <p:nvSpPr>
            <p:cNvPr id="45086" name="Text Box 14">
              <a:extLst>
                <a:ext uri="{FF2B5EF4-FFF2-40B4-BE49-F238E27FC236}">
                  <a16:creationId xmlns:a16="http://schemas.microsoft.com/office/drawing/2014/main" id="{5DDEFAFE-44D5-2F8B-20F8-B8AF6F586384}"/>
                </a:ext>
              </a:extLst>
            </p:cNvPr>
            <p:cNvSpPr txBox="1">
              <a:spLocks noChangeArrowheads="1"/>
            </p:cNvSpPr>
            <p:nvPr/>
          </p:nvSpPr>
          <p:spPr bwMode="auto">
            <a:xfrm>
              <a:off x="2016" y="1927"/>
              <a:ext cx="24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fi-FI" altLang="en-FR" sz="2585"/>
                <a:t>N</a:t>
              </a:r>
            </a:p>
          </p:txBody>
        </p:sp>
        <p:sp>
          <p:nvSpPr>
            <p:cNvPr id="45087" name="Text Box 15">
              <a:extLst>
                <a:ext uri="{FF2B5EF4-FFF2-40B4-BE49-F238E27FC236}">
                  <a16:creationId xmlns:a16="http://schemas.microsoft.com/office/drawing/2014/main" id="{C322A84C-1915-BD3C-B8AB-503D6E8B6718}"/>
                </a:ext>
              </a:extLst>
            </p:cNvPr>
            <p:cNvSpPr txBox="1">
              <a:spLocks noChangeArrowheads="1"/>
            </p:cNvSpPr>
            <p:nvPr/>
          </p:nvSpPr>
          <p:spPr bwMode="auto">
            <a:xfrm>
              <a:off x="816" y="1927"/>
              <a:ext cx="24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fi-FI" altLang="en-FR" sz="2585"/>
                <a:t>S</a:t>
              </a:r>
            </a:p>
          </p:txBody>
        </p:sp>
        <p:sp>
          <p:nvSpPr>
            <p:cNvPr id="45088" name="Text Box 16">
              <a:extLst>
                <a:ext uri="{FF2B5EF4-FFF2-40B4-BE49-F238E27FC236}">
                  <a16:creationId xmlns:a16="http://schemas.microsoft.com/office/drawing/2014/main" id="{6EFC5B44-7E4C-0F16-DC93-21D8C8C93C60}"/>
                </a:ext>
              </a:extLst>
            </p:cNvPr>
            <p:cNvSpPr txBox="1">
              <a:spLocks noChangeArrowheads="1"/>
            </p:cNvSpPr>
            <p:nvPr/>
          </p:nvSpPr>
          <p:spPr bwMode="auto">
            <a:xfrm>
              <a:off x="1440" y="2503"/>
              <a:ext cx="24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fi-FI" altLang="en-FR" sz="2585"/>
                <a:t>T</a:t>
              </a:r>
            </a:p>
          </p:txBody>
        </p:sp>
        <p:sp>
          <p:nvSpPr>
            <p:cNvPr id="45089" name="Text Box 17">
              <a:extLst>
                <a:ext uri="{FF2B5EF4-FFF2-40B4-BE49-F238E27FC236}">
                  <a16:creationId xmlns:a16="http://schemas.microsoft.com/office/drawing/2014/main" id="{229070EC-78B3-BA5F-E6B0-D3331AA08A52}"/>
                </a:ext>
              </a:extLst>
            </p:cNvPr>
            <p:cNvSpPr txBox="1">
              <a:spLocks noChangeArrowheads="1"/>
            </p:cNvSpPr>
            <p:nvPr/>
          </p:nvSpPr>
          <p:spPr bwMode="auto">
            <a:xfrm>
              <a:off x="1632" y="1975"/>
              <a:ext cx="1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fi-FI" altLang="en-FR" sz="1292"/>
                <a:t>1</a:t>
              </a:r>
            </a:p>
          </p:txBody>
        </p:sp>
        <p:sp>
          <p:nvSpPr>
            <p:cNvPr id="45090" name="Text Box 18">
              <a:extLst>
                <a:ext uri="{FF2B5EF4-FFF2-40B4-BE49-F238E27FC236}">
                  <a16:creationId xmlns:a16="http://schemas.microsoft.com/office/drawing/2014/main" id="{803C3168-6DD2-CA9E-5017-8438C5966B36}"/>
                </a:ext>
              </a:extLst>
            </p:cNvPr>
            <p:cNvSpPr txBox="1">
              <a:spLocks noChangeArrowheads="1"/>
            </p:cNvSpPr>
            <p:nvPr/>
          </p:nvSpPr>
          <p:spPr bwMode="auto">
            <a:xfrm>
              <a:off x="1448" y="1783"/>
              <a:ext cx="1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fi-FI" altLang="en-FR" sz="1292"/>
                <a:t>2</a:t>
              </a:r>
            </a:p>
          </p:txBody>
        </p:sp>
        <p:sp>
          <p:nvSpPr>
            <p:cNvPr id="45091" name="Text Box 19">
              <a:extLst>
                <a:ext uri="{FF2B5EF4-FFF2-40B4-BE49-F238E27FC236}">
                  <a16:creationId xmlns:a16="http://schemas.microsoft.com/office/drawing/2014/main" id="{C67C79D8-CE7C-1008-B4A3-C63B266310B2}"/>
                </a:ext>
              </a:extLst>
            </p:cNvPr>
            <p:cNvSpPr txBox="1">
              <a:spLocks noChangeArrowheads="1"/>
            </p:cNvSpPr>
            <p:nvPr/>
          </p:nvSpPr>
          <p:spPr bwMode="auto">
            <a:xfrm>
              <a:off x="1296" y="1975"/>
              <a:ext cx="1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fi-FI" altLang="en-FR" sz="1292"/>
                <a:t>4</a:t>
              </a:r>
            </a:p>
          </p:txBody>
        </p:sp>
        <p:sp>
          <p:nvSpPr>
            <p:cNvPr id="45092" name="Text Box 20">
              <a:extLst>
                <a:ext uri="{FF2B5EF4-FFF2-40B4-BE49-F238E27FC236}">
                  <a16:creationId xmlns:a16="http://schemas.microsoft.com/office/drawing/2014/main" id="{93046E76-8B76-CC68-4D94-F6B250E20548}"/>
                </a:ext>
              </a:extLst>
            </p:cNvPr>
            <p:cNvSpPr txBox="1">
              <a:spLocks noChangeArrowheads="1"/>
            </p:cNvSpPr>
            <p:nvPr/>
          </p:nvSpPr>
          <p:spPr bwMode="auto">
            <a:xfrm>
              <a:off x="1448" y="2167"/>
              <a:ext cx="1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fi-FI" altLang="en-FR" sz="1292"/>
                <a:t>3</a:t>
              </a:r>
            </a:p>
          </p:txBody>
        </p:sp>
      </p:grpSp>
      <p:grpSp>
        <p:nvGrpSpPr>
          <p:cNvPr id="45062" name="Group 22">
            <a:extLst>
              <a:ext uri="{FF2B5EF4-FFF2-40B4-BE49-F238E27FC236}">
                <a16:creationId xmlns:a16="http://schemas.microsoft.com/office/drawing/2014/main" id="{FCA289F9-4279-AC76-4AD9-9D555C35725B}"/>
              </a:ext>
            </a:extLst>
          </p:cNvPr>
          <p:cNvGrpSpPr>
            <a:grpSpLocks/>
          </p:cNvGrpSpPr>
          <p:nvPr/>
        </p:nvGrpSpPr>
        <p:grpSpPr bwMode="auto">
          <a:xfrm flipH="1">
            <a:off x="4771292" y="1881554"/>
            <a:ext cx="3024554" cy="2672862"/>
            <a:chOff x="632" y="1152"/>
            <a:chExt cx="2064" cy="1824"/>
          </a:xfrm>
        </p:grpSpPr>
        <p:sp>
          <p:nvSpPr>
            <p:cNvPr id="45065" name="AutoShape 23">
              <a:extLst>
                <a:ext uri="{FF2B5EF4-FFF2-40B4-BE49-F238E27FC236}">
                  <a16:creationId xmlns:a16="http://schemas.microsoft.com/office/drawing/2014/main" id="{52ECFBE7-9FED-8AE2-AC24-6EF4ADC0A16B}"/>
                </a:ext>
              </a:extLst>
            </p:cNvPr>
            <p:cNvSpPr>
              <a:spLocks noChangeArrowheads="1"/>
            </p:cNvSpPr>
            <p:nvPr/>
          </p:nvSpPr>
          <p:spPr bwMode="auto">
            <a:xfrm rot="5400000">
              <a:off x="2384" y="1896"/>
              <a:ext cx="336" cy="288"/>
            </a:xfrm>
            <a:prstGeom prst="triangle">
              <a:avLst>
                <a:gd name="adj" fmla="val 50000"/>
              </a:avLst>
            </a:prstGeom>
            <a:solidFill>
              <a:schemeClr val="accent1">
                <a:alpha val="50195"/>
              </a:schemeClr>
            </a:solidFill>
            <a:ln w="9525">
              <a:solidFill>
                <a:schemeClr val="tx1"/>
              </a:solidFill>
              <a:miter lim="800000"/>
              <a:headEnd/>
              <a:tailEnd/>
            </a:ln>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sp>
          <p:nvSpPr>
            <p:cNvPr id="45066" name="Oval 24">
              <a:extLst>
                <a:ext uri="{FF2B5EF4-FFF2-40B4-BE49-F238E27FC236}">
                  <a16:creationId xmlns:a16="http://schemas.microsoft.com/office/drawing/2014/main" id="{959BB5E0-6D71-0A48-1C53-ABBB8499E234}"/>
                </a:ext>
              </a:extLst>
            </p:cNvPr>
            <p:cNvSpPr>
              <a:spLocks noChangeArrowheads="1"/>
            </p:cNvSpPr>
            <p:nvPr/>
          </p:nvSpPr>
          <p:spPr bwMode="auto">
            <a:xfrm>
              <a:off x="632" y="1152"/>
              <a:ext cx="1824" cy="1824"/>
            </a:xfrm>
            <a:prstGeom prst="ellipse">
              <a:avLst/>
            </a:prstGeom>
            <a:solidFill>
              <a:srgbClr val="339966">
                <a:alpha val="50195"/>
              </a:srgbClr>
            </a:solidFill>
            <a:ln w="28575">
              <a:solidFill>
                <a:schemeClr val="tx1"/>
              </a:solidFill>
              <a:round/>
              <a:headEnd/>
              <a:tailEnd/>
            </a:ln>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2215"/>
            </a:p>
          </p:txBody>
        </p:sp>
        <p:sp>
          <p:nvSpPr>
            <p:cNvPr id="45067" name="Oval 25">
              <a:extLst>
                <a:ext uri="{FF2B5EF4-FFF2-40B4-BE49-F238E27FC236}">
                  <a16:creationId xmlns:a16="http://schemas.microsoft.com/office/drawing/2014/main" id="{E56150D8-ABF1-4CD1-E823-C3E0054E128C}"/>
                </a:ext>
              </a:extLst>
            </p:cNvPr>
            <p:cNvSpPr>
              <a:spLocks noChangeArrowheads="1"/>
            </p:cNvSpPr>
            <p:nvPr/>
          </p:nvSpPr>
          <p:spPr bwMode="auto">
            <a:xfrm>
              <a:off x="1256" y="1776"/>
              <a:ext cx="576" cy="576"/>
            </a:xfrm>
            <a:prstGeom prst="ellipse">
              <a:avLst/>
            </a:prstGeom>
            <a:solidFill>
              <a:schemeClr val="accent1">
                <a:alpha val="50195"/>
              </a:schemeClr>
            </a:solidFill>
            <a:ln w="9525">
              <a:solidFill>
                <a:schemeClr val="tx1"/>
              </a:solidFill>
              <a:round/>
              <a:headEnd/>
              <a:tailEnd/>
            </a:ln>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sp>
          <p:nvSpPr>
            <p:cNvPr id="45068" name="Freeform 26">
              <a:extLst>
                <a:ext uri="{FF2B5EF4-FFF2-40B4-BE49-F238E27FC236}">
                  <a16:creationId xmlns:a16="http://schemas.microsoft.com/office/drawing/2014/main" id="{3EC3C33D-FEC9-9A50-181A-D425B0B75116}"/>
                </a:ext>
              </a:extLst>
            </p:cNvPr>
            <p:cNvSpPr>
              <a:spLocks/>
            </p:cNvSpPr>
            <p:nvPr/>
          </p:nvSpPr>
          <p:spPr bwMode="auto">
            <a:xfrm>
              <a:off x="2216" y="2304"/>
              <a:ext cx="144" cy="144"/>
            </a:xfrm>
            <a:custGeom>
              <a:avLst/>
              <a:gdLst>
                <a:gd name="T0" fmla="*/ 5 w 192"/>
                <a:gd name="T1" fmla="*/ 144 h 144"/>
                <a:gd name="T2" fmla="*/ 2 w 192"/>
                <a:gd name="T3" fmla="*/ 96 h 144"/>
                <a:gd name="T4" fmla="*/ 0 w 192"/>
                <a:gd name="T5" fmla="*/ 0 h 144"/>
                <a:gd name="T6" fmla="*/ 0 60000 65536"/>
                <a:gd name="T7" fmla="*/ 0 60000 65536"/>
                <a:gd name="T8" fmla="*/ 0 60000 65536"/>
                <a:gd name="T9" fmla="*/ 0 w 192"/>
                <a:gd name="T10" fmla="*/ 0 h 144"/>
                <a:gd name="T11" fmla="*/ 192 w 192"/>
                <a:gd name="T12" fmla="*/ 144 h 144"/>
              </a:gdLst>
              <a:ahLst/>
              <a:cxnLst>
                <a:cxn ang="T6">
                  <a:pos x="T0" y="T1"/>
                </a:cxn>
                <a:cxn ang="T7">
                  <a:pos x="T2" y="T3"/>
                </a:cxn>
                <a:cxn ang="T8">
                  <a:pos x="T4" y="T5"/>
                </a:cxn>
              </a:cxnLst>
              <a:rect l="T9" t="T10" r="T11" b="T12"/>
              <a:pathLst>
                <a:path w="192" h="144">
                  <a:moveTo>
                    <a:pt x="192" y="144"/>
                  </a:moveTo>
                  <a:cubicBezTo>
                    <a:pt x="136" y="132"/>
                    <a:pt x="80" y="120"/>
                    <a:pt x="48" y="96"/>
                  </a:cubicBezTo>
                  <a:cubicBezTo>
                    <a:pt x="16" y="72"/>
                    <a:pt x="8" y="16"/>
                    <a:pt x="0"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p>
          </p:txBody>
        </p:sp>
        <p:sp>
          <p:nvSpPr>
            <p:cNvPr id="45069" name="Line 27">
              <a:extLst>
                <a:ext uri="{FF2B5EF4-FFF2-40B4-BE49-F238E27FC236}">
                  <a16:creationId xmlns:a16="http://schemas.microsoft.com/office/drawing/2014/main" id="{B86924D0-B6B5-1664-A9C6-915CD1043195}"/>
                </a:ext>
              </a:extLst>
            </p:cNvPr>
            <p:cNvSpPr>
              <a:spLocks noChangeShapeType="1"/>
            </p:cNvSpPr>
            <p:nvPr/>
          </p:nvSpPr>
          <p:spPr bwMode="auto">
            <a:xfrm>
              <a:off x="920" y="1440"/>
              <a:ext cx="1248" cy="1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2215"/>
            </a:p>
          </p:txBody>
        </p:sp>
        <p:sp>
          <p:nvSpPr>
            <p:cNvPr id="45070" name="Line 28">
              <a:extLst>
                <a:ext uri="{FF2B5EF4-FFF2-40B4-BE49-F238E27FC236}">
                  <a16:creationId xmlns:a16="http://schemas.microsoft.com/office/drawing/2014/main" id="{CE4B8603-1F11-C438-5CEE-12CB4EA6B349}"/>
                </a:ext>
              </a:extLst>
            </p:cNvPr>
            <p:cNvSpPr>
              <a:spLocks noChangeShapeType="1"/>
            </p:cNvSpPr>
            <p:nvPr/>
          </p:nvSpPr>
          <p:spPr bwMode="auto">
            <a:xfrm flipV="1">
              <a:off x="920" y="1440"/>
              <a:ext cx="1248" cy="1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2215"/>
            </a:p>
          </p:txBody>
        </p:sp>
        <p:sp>
          <p:nvSpPr>
            <p:cNvPr id="45071" name="Text Box 29">
              <a:extLst>
                <a:ext uri="{FF2B5EF4-FFF2-40B4-BE49-F238E27FC236}">
                  <a16:creationId xmlns:a16="http://schemas.microsoft.com/office/drawing/2014/main" id="{24C36281-3810-6286-FD03-860952A998C8}"/>
                </a:ext>
              </a:extLst>
            </p:cNvPr>
            <p:cNvSpPr txBox="1">
              <a:spLocks noChangeArrowheads="1"/>
            </p:cNvSpPr>
            <p:nvPr/>
          </p:nvSpPr>
          <p:spPr bwMode="auto">
            <a:xfrm>
              <a:off x="1440" y="1303"/>
              <a:ext cx="24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fi-FI" altLang="en-FR" sz="2585"/>
                <a:t>N</a:t>
              </a:r>
            </a:p>
          </p:txBody>
        </p:sp>
        <p:sp>
          <p:nvSpPr>
            <p:cNvPr id="45072" name="Text Box 30">
              <a:extLst>
                <a:ext uri="{FF2B5EF4-FFF2-40B4-BE49-F238E27FC236}">
                  <a16:creationId xmlns:a16="http://schemas.microsoft.com/office/drawing/2014/main" id="{AD6AA17D-BF22-F4ED-0629-5163BA3E4681}"/>
                </a:ext>
              </a:extLst>
            </p:cNvPr>
            <p:cNvSpPr txBox="1">
              <a:spLocks noChangeArrowheads="1"/>
            </p:cNvSpPr>
            <p:nvPr/>
          </p:nvSpPr>
          <p:spPr bwMode="auto">
            <a:xfrm>
              <a:off x="2016" y="1927"/>
              <a:ext cx="24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fi-FI" altLang="en-FR" sz="2585"/>
                <a:t>F</a:t>
              </a:r>
            </a:p>
          </p:txBody>
        </p:sp>
        <p:sp>
          <p:nvSpPr>
            <p:cNvPr id="45073" name="Text Box 31">
              <a:extLst>
                <a:ext uri="{FF2B5EF4-FFF2-40B4-BE49-F238E27FC236}">
                  <a16:creationId xmlns:a16="http://schemas.microsoft.com/office/drawing/2014/main" id="{D465590D-64C8-C9FD-D6EF-3C4F2928CE61}"/>
                </a:ext>
              </a:extLst>
            </p:cNvPr>
            <p:cNvSpPr txBox="1">
              <a:spLocks noChangeArrowheads="1"/>
            </p:cNvSpPr>
            <p:nvPr/>
          </p:nvSpPr>
          <p:spPr bwMode="auto">
            <a:xfrm>
              <a:off x="816" y="1927"/>
              <a:ext cx="24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fi-FI" altLang="en-FR" sz="2585"/>
                <a:t>T</a:t>
              </a:r>
            </a:p>
          </p:txBody>
        </p:sp>
        <p:sp>
          <p:nvSpPr>
            <p:cNvPr id="45074" name="Text Box 32">
              <a:extLst>
                <a:ext uri="{FF2B5EF4-FFF2-40B4-BE49-F238E27FC236}">
                  <a16:creationId xmlns:a16="http://schemas.microsoft.com/office/drawing/2014/main" id="{757D306A-D413-3867-58CD-ACA3EBE4E34E}"/>
                </a:ext>
              </a:extLst>
            </p:cNvPr>
            <p:cNvSpPr txBox="1">
              <a:spLocks noChangeArrowheads="1"/>
            </p:cNvSpPr>
            <p:nvPr/>
          </p:nvSpPr>
          <p:spPr bwMode="auto">
            <a:xfrm>
              <a:off x="1440" y="2503"/>
              <a:ext cx="24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fi-FI" altLang="en-FR" sz="2585"/>
                <a:t>S</a:t>
              </a:r>
            </a:p>
          </p:txBody>
        </p:sp>
        <p:sp>
          <p:nvSpPr>
            <p:cNvPr id="45075" name="Text Box 33">
              <a:extLst>
                <a:ext uri="{FF2B5EF4-FFF2-40B4-BE49-F238E27FC236}">
                  <a16:creationId xmlns:a16="http://schemas.microsoft.com/office/drawing/2014/main" id="{F9D1C43A-C863-9262-FB27-B7EF71D99CEE}"/>
                </a:ext>
              </a:extLst>
            </p:cNvPr>
            <p:cNvSpPr txBox="1">
              <a:spLocks noChangeArrowheads="1"/>
            </p:cNvSpPr>
            <p:nvPr/>
          </p:nvSpPr>
          <p:spPr bwMode="auto">
            <a:xfrm>
              <a:off x="1632" y="1975"/>
              <a:ext cx="1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fi-FI" altLang="en-FR" sz="1292"/>
                <a:t>2</a:t>
              </a:r>
            </a:p>
          </p:txBody>
        </p:sp>
        <p:sp>
          <p:nvSpPr>
            <p:cNvPr id="45076" name="Text Box 34">
              <a:extLst>
                <a:ext uri="{FF2B5EF4-FFF2-40B4-BE49-F238E27FC236}">
                  <a16:creationId xmlns:a16="http://schemas.microsoft.com/office/drawing/2014/main" id="{F3D054CB-C5E6-1B52-6245-FCD2D1EA310F}"/>
                </a:ext>
              </a:extLst>
            </p:cNvPr>
            <p:cNvSpPr txBox="1">
              <a:spLocks noChangeArrowheads="1"/>
            </p:cNvSpPr>
            <p:nvPr/>
          </p:nvSpPr>
          <p:spPr bwMode="auto">
            <a:xfrm>
              <a:off x="1448" y="1783"/>
              <a:ext cx="1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endParaRPr lang="en-FR" altLang="en-FR" sz="1292"/>
            </a:p>
          </p:txBody>
        </p:sp>
        <p:sp>
          <p:nvSpPr>
            <p:cNvPr id="45077" name="Text Box 35">
              <a:extLst>
                <a:ext uri="{FF2B5EF4-FFF2-40B4-BE49-F238E27FC236}">
                  <a16:creationId xmlns:a16="http://schemas.microsoft.com/office/drawing/2014/main" id="{84018B92-4B48-6198-8597-2DE0998B2065}"/>
                </a:ext>
              </a:extLst>
            </p:cNvPr>
            <p:cNvSpPr txBox="1">
              <a:spLocks noChangeArrowheads="1"/>
            </p:cNvSpPr>
            <p:nvPr/>
          </p:nvSpPr>
          <p:spPr bwMode="auto">
            <a:xfrm>
              <a:off x="1296" y="1975"/>
              <a:ext cx="1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fi-FI" altLang="en-FR" sz="1292"/>
                <a:t>3</a:t>
              </a:r>
            </a:p>
          </p:txBody>
        </p:sp>
        <p:sp>
          <p:nvSpPr>
            <p:cNvPr id="45078" name="Text Box 36">
              <a:extLst>
                <a:ext uri="{FF2B5EF4-FFF2-40B4-BE49-F238E27FC236}">
                  <a16:creationId xmlns:a16="http://schemas.microsoft.com/office/drawing/2014/main" id="{F8C01BED-6D77-F600-9280-171E311D9D5F}"/>
                </a:ext>
              </a:extLst>
            </p:cNvPr>
            <p:cNvSpPr txBox="1">
              <a:spLocks noChangeArrowheads="1"/>
            </p:cNvSpPr>
            <p:nvPr/>
          </p:nvSpPr>
          <p:spPr bwMode="auto">
            <a:xfrm>
              <a:off x="1448" y="2167"/>
              <a:ext cx="1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fi-FI" altLang="en-FR" sz="1292"/>
                <a:t>4</a:t>
              </a:r>
            </a:p>
          </p:txBody>
        </p:sp>
      </p:grpSp>
      <p:sp>
        <p:nvSpPr>
          <p:cNvPr id="45063" name="Text Box 37">
            <a:extLst>
              <a:ext uri="{FF2B5EF4-FFF2-40B4-BE49-F238E27FC236}">
                <a16:creationId xmlns:a16="http://schemas.microsoft.com/office/drawing/2014/main" id="{24B278CC-8B7B-FF82-2E12-69F036BF56BF}"/>
              </a:ext>
            </a:extLst>
          </p:cNvPr>
          <p:cNvSpPr txBox="1">
            <a:spLocks noChangeArrowheads="1"/>
          </p:cNvSpPr>
          <p:nvPr/>
        </p:nvSpPr>
        <p:spPr bwMode="auto">
          <a:xfrm>
            <a:off x="5429251" y="4721469"/>
            <a:ext cx="1865895" cy="77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fi-FI" altLang="en-FR" sz="2215"/>
              <a:t>INFJ</a:t>
            </a:r>
          </a:p>
          <a:p>
            <a:r>
              <a:rPr lang="fi-FI" altLang="en-FR" sz="2215"/>
              <a:t>Ni, Fe, Ti, Se</a:t>
            </a:r>
          </a:p>
        </p:txBody>
      </p:sp>
      <p:sp>
        <p:nvSpPr>
          <p:cNvPr id="45064" name="Text Box 38">
            <a:extLst>
              <a:ext uri="{FF2B5EF4-FFF2-40B4-BE49-F238E27FC236}">
                <a16:creationId xmlns:a16="http://schemas.microsoft.com/office/drawing/2014/main" id="{7B66FFCD-9147-73B4-2D09-E3464F80862A}"/>
              </a:ext>
            </a:extLst>
          </p:cNvPr>
          <p:cNvSpPr txBox="1">
            <a:spLocks noChangeArrowheads="1"/>
          </p:cNvSpPr>
          <p:nvPr/>
        </p:nvSpPr>
        <p:spPr bwMode="auto">
          <a:xfrm>
            <a:off x="6330462" y="2795954"/>
            <a:ext cx="351692"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fi-FI" altLang="en-FR" sz="1292"/>
              <a:t>1</a:t>
            </a:r>
          </a:p>
        </p:txBody>
      </p:sp>
      <p:sp>
        <p:nvSpPr>
          <p:cNvPr id="3" name="Rectangle 2">
            <a:extLst>
              <a:ext uri="{FF2B5EF4-FFF2-40B4-BE49-F238E27FC236}">
                <a16:creationId xmlns:a16="http://schemas.microsoft.com/office/drawing/2014/main" id="{06695783-4CBD-D527-C544-27944871BF9F}"/>
              </a:ext>
            </a:extLst>
          </p:cNvPr>
          <p:cNvSpPr>
            <a:spLocks noChangeArrowheads="1"/>
          </p:cNvSpPr>
          <p:nvPr/>
        </p:nvSpPr>
        <p:spPr bwMode="auto">
          <a:xfrm>
            <a:off x="351693" y="615461"/>
            <a:ext cx="8440615" cy="422031"/>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FR" altLang="en-FR" sz="1292">
              <a:solidFill>
                <a:schemeClr val="bg1"/>
              </a:solidFill>
            </a:endParaRPr>
          </a:p>
        </p:txBody>
      </p:sp>
      <p:sp>
        <p:nvSpPr>
          <p:cNvPr id="4" name="Rectangle 3">
            <a:extLst>
              <a:ext uri="{FF2B5EF4-FFF2-40B4-BE49-F238E27FC236}">
                <a16:creationId xmlns:a16="http://schemas.microsoft.com/office/drawing/2014/main" id="{24DAB06B-3B90-EF34-D6B6-5C6D640D5339}"/>
              </a:ext>
            </a:extLst>
          </p:cNvPr>
          <p:cNvSpPr txBox="1">
            <a:spLocks noChangeArrowheads="1"/>
          </p:cNvSpPr>
          <p:nvPr/>
        </p:nvSpPr>
        <p:spPr bwMode="auto">
          <a:xfrm>
            <a:off x="457200" y="545123"/>
            <a:ext cx="8229600" cy="575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S PGothic" panose="020B0600070205080204" pitchFamily="34" charset="-128"/>
                <a:cs typeface="+mj-cs"/>
              </a:defRPr>
            </a:lvl1pPr>
            <a:lvl2pPr algn="ctr" rtl="0" eaLnBrk="0" fontAlgn="base" hangingPunct="0">
              <a:spcBef>
                <a:spcPct val="0"/>
              </a:spcBef>
              <a:spcAft>
                <a:spcPct val="0"/>
              </a:spcAft>
              <a:defRPr sz="4400">
                <a:solidFill>
                  <a:schemeClr val="tx2"/>
                </a:solidFill>
                <a:latin typeface="Arial" charset="0"/>
                <a:ea typeface="MS PGothic" panose="020B0600070205080204" pitchFamily="34" charset="-128"/>
              </a:defRPr>
            </a:lvl2pPr>
            <a:lvl3pPr algn="ctr" rtl="0" eaLnBrk="0" fontAlgn="base" hangingPunct="0">
              <a:spcBef>
                <a:spcPct val="0"/>
              </a:spcBef>
              <a:spcAft>
                <a:spcPct val="0"/>
              </a:spcAft>
              <a:defRPr sz="4400">
                <a:solidFill>
                  <a:schemeClr val="tx2"/>
                </a:solidFill>
                <a:latin typeface="Arial" charset="0"/>
                <a:ea typeface="MS PGothic" panose="020B0600070205080204" pitchFamily="34" charset="-128"/>
              </a:defRPr>
            </a:lvl3pPr>
            <a:lvl4pPr algn="ctr" rtl="0" eaLnBrk="0" fontAlgn="base" hangingPunct="0">
              <a:spcBef>
                <a:spcPct val="0"/>
              </a:spcBef>
              <a:spcAft>
                <a:spcPct val="0"/>
              </a:spcAft>
              <a:defRPr sz="4400">
                <a:solidFill>
                  <a:schemeClr val="tx2"/>
                </a:solidFill>
                <a:latin typeface="Arial" charset="0"/>
                <a:ea typeface="MS PGothic" panose="020B0600070205080204" pitchFamily="34" charset="-128"/>
              </a:defRPr>
            </a:lvl4pPr>
            <a:lvl5pPr algn="ctr" rtl="0" eaLnBrk="0" fontAlgn="base" hangingPunct="0">
              <a:spcBef>
                <a:spcPct val="0"/>
              </a:spcBef>
              <a:spcAft>
                <a:spcPct val="0"/>
              </a:spcAft>
              <a:defRPr sz="4400">
                <a:solidFill>
                  <a:schemeClr val="tx2"/>
                </a:solidFill>
                <a:latin typeface="Arial" charset="0"/>
                <a:ea typeface="MS PGothic" panose="020B0600070205080204" pitchFamily="34"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AU" altLang="en-FR" sz="1846" kern="0">
                <a:solidFill>
                  <a:schemeClr val="bg1"/>
                </a:solidFill>
              </a:rPr>
              <a:t>MBTI – function preferences &amp; communication</a:t>
            </a:r>
            <a:endParaRPr lang="en-AU" altLang="en-FR" sz="1846" kern="0" dirty="0">
              <a:solidFill>
                <a:schemeClr val="bg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DF6C7DBD-4F8F-2F8A-4947-E4BE228281A7}"/>
              </a:ext>
            </a:extLst>
          </p:cNvPr>
          <p:cNvSpPr>
            <a:spLocks noGrp="1" noChangeArrowheads="1"/>
          </p:cNvSpPr>
          <p:nvPr>
            <p:ph type="title"/>
          </p:nvPr>
        </p:nvSpPr>
        <p:spPr>
          <a:xfrm>
            <a:off x="783981" y="400050"/>
            <a:ext cx="8175380" cy="701919"/>
          </a:xfrm>
        </p:spPr>
        <p:txBody>
          <a:bodyPr/>
          <a:lstStyle/>
          <a:p>
            <a:pPr algn="l"/>
            <a:r>
              <a:rPr lang="en-GB" altLang="en-FR" sz="2585" b="1">
                <a:latin typeface="Arial" panose="020B0604020202020204" pitchFamily="34" charset="0"/>
              </a:rPr>
              <a:t>Temperament Lens - summary of characteristics</a:t>
            </a:r>
          </a:p>
        </p:txBody>
      </p:sp>
      <p:sp>
        <p:nvSpPr>
          <p:cNvPr id="47107" name="Text Box 3">
            <a:extLst>
              <a:ext uri="{FF2B5EF4-FFF2-40B4-BE49-F238E27FC236}">
                <a16:creationId xmlns:a16="http://schemas.microsoft.com/office/drawing/2014/main" id="{0C6AF288-1E29-8686-D89F-3CA37F966764}"/>
              </a:ext>
            </a:extLst>
          </p:cNvPr>
          <p:cNvSpPr txBox="1">
            <a:spLocks noChangeArrowheads="1"/>
          </p:cNvSpPr>
          <p:nvPr/>
        </p:nvSpPr>
        <p:spPr bwMode="auto">
          <a:xfrm>
            <a:off x="146539" y="2013439"/>
            <a:ext cx="675185"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GB" altLang="en-FR" sz="1662"/>
              <a:t>SJ´s</a:t>
            </a:r>
          </a:p>
        </p:txBody>
      </p:sp>
      <p:sp>
        <p:nvSpPr>
          <p:cNvPr id="47108" name="Text Box 4">
            <a:extLst>
              <a:ext uri="{FF2B5EF4-FFF2-40B4-BE49-F238E27FC236}">
                <a16:creationId xmlns:a16="http://schemas.microsoft.com/office/drawing/2014/main" id="{4E311037-5FF7-6361-962C-3947227D8B64}"/>
              </a:ext>
            </a:extLst>
          </p:cNvPr>
          <p:cNvSpPr txBox="1">
            <a:spLocks noChangeArrowheads="1"/>
          </p:cNvSpPr>
          <p:nvPr/>
        </p:nvSpPr>
        <p:spPr bwMode="auto">
          <a:xfrm>
            <a:off x="146538" y="3560885"/>
            <a:ext cx="699230"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GB" altLang="en-FR" sz="1662"/>
              <a:t>SP´s</a:t>
            </a:r>
          </a:p>
        </p:txBody>
      </p:sp>
      <p:sp>
        <p:nvSpPr>
          <p:cNvPr id="47109" name="Text Box 5">
            <a:extLst>
              <a:ext uri="{FF2B5EF4-FFF2-40B4-BE49-F238E27FC236}">
                <a16:creationId xmlns:a16="http://schemas.microsoft.com/office/drawing/2014/main" id="{A40BC728-F146-376A-8C8F-3FF011373A50}"/>
              </a:ext>
            </a:extLst>
          </p:cNvPr>
          <p:cNvSpPr txBox="1">
            <a:spLocks noChangeArrowheads="1"/>
          </p:cNvSpPr>
          <p:nvPr/>
        </p:nvSpPr>
        <p:spPr bwMode="auto">
          <a:xfrm>
            <a:off x="5077559" y="1239716"/>
            <a:ext cx="697627"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GB" altLang="en-FR" sz="1662"/>
              <a:t>NF´s</a:t>
            </a:r>
          </a:p>
        </p:txBody>
      </p:sp>
      <p:sp>
        <p:nvSpPr>
          <p:cNvPr id="47110" name="Text Box 6">
            <a:extLst>
              <a:ext uri="{FF2B5EF4-FFF2-40B4-BE49-F238E27FC236}">
                <a16:creationId xmlns:a16="http://schemas.microsoft.com/office/drawing/2014/main" id="{994FEEE1-167D-4284-6065-C5F8BA594C55}"/>
              </a:ext>
            </a:extLst>
          </p:cNvPr>
          <p:cNvSpPr txBox="1">
            <a:spLocks noChangeArrowheads="1"/>
          </p:cNvSpPr>
          <p:nvPr/>
        </p:nvSpPr>
        <p:spPr bwMode="auto">
          <a:xfrm>
            <a:off x="7164267" y="1226528"/>
            <a:ext cx="697627"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GB" altLang="en-FR" sz="1662"/>
              <a:t>NT´s</a:t>
            </a:r>
          </a:p>
        </p:txBody>
      </p:sp>
      <p:sp>
        <p:nvSpPr>
          <p:cNvPr id="47111" name="Line 7">
            <a:extLst>
              <a:ext uri="{FF2B5EF4-FFF2-40B4-BE49-F238E27FC236}">
                <a16:creationId xmlns:a16="http://schemas.microsoft.com/office/drawing/2014/main" id="{983F59C7-D0AF-547E-ABD4-9A5E31EC4143}"/>
              </a:ext>
            </a:extLst>
          </p:cNvPr>
          <p:cNvSpPr>
            <a:spLocks noChangeShapeType="1"/>
          </p:cNvSpPr>
          <p:nvPr/>
        </p:nvSpPr>
        <p:spPr bwMode="auto">
          <a:xfrm>
            <a:off x="882162" y="1578219"/>
            <a:ext cx="0" cy="45016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2215"/>
          </a:p>
        </p:txBody>
      </p:sp>
      <p:sp>
        <p:nvSpPr>
          <p:cNvPr id="47112" name="Line 8">
            <a:extLst>
              <a:ext uri="{FF2B5EF4-FFF2-40B4-BE49-F238E27FC236}">
                <a16:creationId xmlns:a16="http://schemas.microsoft.com/office/drawing/2014/main" id="{33E31337-D7A2-3C2B-4FB5-CC70F5C884C8}"/>
              </a:ext>
            </a:extLst>
          </p:cNvPr>
          <p:cNvSpPr>
            <a:spLocks noChangeShapeType="1"/>
          </p:cNvSpPr>
          <p:nvPr/>
        </p:nvSpPr>
        <p:spPr bwMode="auto">
          <a:xfrm>
            <a:off x="4920762" y="1578219"/>
            <a:ext cx="0" cy="45016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2215"/>
          </a:p>
        </p:txBody>
      </p:sp>
      <p:sp>
        <p:nvSpPr>
          <p:cNvPr id="47113" name="Line 9">
            <a:extLst>
              <a:ext uri="{FF2B5EF4-FFF2-40B4-BE49-F238E27FC236}">
                <a16:creationId xmlns:a16="http://schemas.microsoft.com/office/drawing/2014/main" id="{FD9FA763-F974-F472-095C-37DBB7D26E4B}"/>
              </a:ext>
            </a:extLst>
          </p:cNvPr>
          <p:cNvSpPr>
            <a:spLocks noChangeShapeType="1"/>
          </p:cNvSpPr>
          <p:nvPr/>
        </p:nvSpPr>
        <p:spPr bwMode="auto">
          <a:xfrm>
            <a:off x="6940062" y="1578219"/>
            <a:ext cx="0" cy="45016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2215"/>
          </a:p>
        </p:txBody>
      </p:sp>
      <p:sp>
        <p:nvSpPr>
          <p:cNvPr id="47114" name="Line 10">
            <a:extLst>
              <a:ext uri="{FF2B5EF4-FFF2-40B4-BE49-F238E27FC236}">
                <a16:creationId xmlns:a16="http://schemas.microsoft.com/office/drawing/2014/main" id="{AECD9B61-953A-91C7-416C-C94A07F67025}"/>
              </a:ext>
            </a:extLst>
          </p:cNvPr>
          <p:cNvSpPr>
            <a:spLocks noChangeShapeType="1"/>
          </p:cNvSpPr>
          <p:nvPr/>
        </p:nvSpPr>
        <p:spPr bwMode="auto">
          <a:xfrm>
            <a:off x="8959362" y="1578219"/>
            <a:ext cx="0" cy="45016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2215"/>
          </a:p>
        </p:txBody>
      </p:sp>
      <p:sp>
        <p:nvSpPr>
          <p:cNvPr id="47115" name="Line 11">
            <a:extLst>
              <a:ext uri="{FF2B5EF4-FFF2-40B4-BE49-F238E27FC236}">
                <a16:creationId xmlns:a16="http://schemas.microsoft.com/office/drawing/2014/main" id="{85A34CD0-CBB4-87E7-49B9-B065FF470073}"/>
              </a:ext>
            </a:extLst>
          </p:cNvPr>
          <p:cNvSpPr>
            <a:spLocks noChangeShapeType="1"/>
          </p:cNvSpPr>
          <p:nvPr/>
        </p:nvSpPr>
        <p:spPr bwMode="auto">
          <a:xfrm>
            <a:off x="882162" y="1578220"/>
            <a:ext cx="807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2215"/>
          </a:p>
        </p:txBody>
      </p:sp>
      <p:sp>
        <p:nvSpPr>
          <p:cNvPr id="47116" name="Line 12">
            <a:extLst>
              <a:ext uri="{FF2B5EF4-FFF2-40B4-BE49-F238E27FC236}">
                <a16:creationId xmlns:a16="http://schemas.microsoft.com/office/drawing/2014/main" id="{864BBD33-18E8-A2B7-EC8D-82E1D4660FE5}"/>
              </a:ext>
            </a:extLst>
          </p:cNvPr>
          <p:cNvSpPr>
            <a:spLocks noChangeShapeType="1"/>
          </p:cNvSpPr>
          <p:nvPr/>
        </p:nvSpPr>
        <p:spPr bwMode="auto">
          <a:xfrm>
            <a:off x="882162" y="2703635"/>
            <a:ext cx="403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2215"/>
          </a:p>
        </p:txBody>
      </p:sp>
      <p:sp>
        <p:nvSpPr>
          <p:cNvPr id="47117" name="Line 13">
            <a:extLst>
              <a:ext uri="{FF2B5EF4-FFF2-40B4-BE49-F238E27FC236}">
                <a16:creationId xmlns:a16="http://schemas.microsoft.com/office/drawing/2014/main" id="{E992B446-7C92-0358-6B24-6E15B2D3FBA6}"/>
              </a:ext>
            </a:extLst>
          </p:cNvPr>
          <p:cNvSpPr>
            <a:spLocks noChangeShapeType="1"/>
          </p:cNvSpPr>
          <p:nvPr/>
        </p:nvSpPr>
        <p:spPr bwMode="auto">
          <a:xfrm>
            <a:off x="882162" y="4954466"/>
            <a:ext cx="403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2215"/>
          </a:p>
        </p:txBody>
      </p:sp>
      <p:sp>
        <p:nvSpPr>
          <p:cNvPr id="47118" name="Line 14">
            <a:extLst>
              <a:ext uri="{FF2B5EF4-FFF2-40B4-BE49-F238E27FC236}">
                <a16:creationId xmlns:a16="http://schemas.microsoft.com/office/drawing/2014/main" id="{50FFE157-DFB1-E57D-9265-D24C117B7D5A}"/>
              </a:ext>
            </a:extLst>
          </p:cNvPr>
          <p:cNvSpPr>
            <a:spLocks noChangeShapeType="1"/>
          </p:cNvSpPr>
          <p:nvPr/>
        </p:nvSpPr>
        <p:spPr bwMode="auto">
          <a:xfrm>
            <a:off x="882162" y="6079881"/>
            <a:ext cx="807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2215"/>
          </a:p>
        </p:txBody>
      </p:sp>
      <p:sp>
        <p:nvSpPr>
          <p:cNvPr id="47119" name="Text Box 15">
            <a:extLst>
              <a:ext uri="{FF2B5EF4-FFF2-40B4-BE49-F238E27FC236}">
                <a16:creationId xmlns:a16="http://schemas.microsoft.com/office/drawing/2014/main" id="{872AC809-D4F7-382C-A5CA-6B8EE0B7CC42}"/>
              </a:ext>
            </a:extLst>
          </p:cNvPr>
          <p:cNvSpPr txBox="1">
            <a:spLocks noChangeArrowheads="1"/>
          </p:cNvSpPr>
          <p:nvPr/>
        </p:nvSpPr>
        <p:spPr bwMode="auto">
          <a:xfrm>
            <a:off x="146539" y="5389685"/>
            <a:ext cx="675185"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GB" altLang="en-FR" sz="1662"/>
              <a:t>SJ´s</a:t>
            </a:r>
          </a:p>
        </p:txBody>
      </p:sp>
      <p:sp>
        <p:nvSpPr>
          <p:cNvPr id="47120" name="Text Box 16">
            <a:extLst>
              <a:ext uri="{FF2B5EF4-FFF2-40B4-BE49-F238E27FC236}">
                <a16:creationId xmlns:a16="http://schemas.microsoft.com/office/drawing/2014/main" id="{9FE8753D-58D7-4787-B51D-4F0BD8AEB4FF}"/>
              </a:ext>
            </a:extLst>
          </p:cNvPr>
          <p:cNvSpPr txBox="1">
            <a:spLocks noChangeArrowheads="1"/>
          </p:cNvSpPr>
          <p:nvPr/>
        </p:nvSpPr>
        <p:spPr bwMode="auto">
          <a:xfrm>
            <a:off x="990600" y="1658816"/>
            <a:ext cx="3771900" cy="1115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GB" altLang="en-FR" sz="1846">
                <a:latin typeface="Arial Narrow" panose="020B0604020202020204" pitchFamily="34" charset="0"/>
              </a:rPr>
              <a:t>Leader</a:t>
            </a:r>
            <a:endParaRPr lang="en-GB" altLang="en-FR" sz="1846" b="0">
              <a:latin typeface="Arial Narrow" panose="020B0604020202020204" pitchFamily="34" charset="0"/>
            </a:endParaRPr>
          </a:p>
          <a:p>
            <a:r>
              <a:rPr lang="en-GB" altLang="en-FR" sz="1477" b="0">
                <a:latin typeface="Arial Narrow" panose="020B0604020202020204" pitchFamily="34" charset="0"/>
              </a:rPr>
              <a:t>Traditionalist, stabiliser, consolidator; works from a sense of responsibility and loyalty</a:t>
            </a:r>
          </a:p>
          <a:p>
            <a:r>
              <a:rPr lang="en-GB" altLang="en-FR" sz="1846">
                <a:latin typeface="Arial Narrow" panose="020B0604020202020204" pitchFamily="34" charset="0"/>
              </a:rPr>
              <a:t>Culture</a:t>
            </a:r>
            <a:r>
              <a:rPr lang="en-GB" altLang="en-FR" sz="1846" b="0">
                <a:latin typeface="Arial Narrow" panose="020B0604020202020204" pitchFamily="34" charset="0"/>
              </a:rPr>
              <a:t> </a:t>
            </a:r>
            <a:r>
              <a:rPr lang="en-GB" altLang="en-FR" sz="1477" b="0">
                <a:latin typeface="Arial Narrow" panose="020B0604020202020204" pitchFamily="34" charset="0"/>
              </a:rPr>
              <a:t>guard, provide</a:t>
            </a:r>
            <a:endParaRPr lang="en-GB" altLang="en-FR" sz="1846" b="0">
              <a:latin typeface="Arial Narrow" panose="020B0604020202020204" pitchFamily="34" charset="0"/>
            </a:endParaRPr>
          </a:p>
        </p:txBody>
      </p:sp>
      <p:sp>
        <p:nvSpPr>
          <p:cNvPr id="47121" name="Text Box 17">
            <a:extLst>
              <a:ext uri="{FF2B5EF4-FFF2-40B4-BE49-F238E27FC236}">
                <a16:creationId xmlns:a16="http://schemas.microsoft.com/office/drawing/2014/main" id="{7B5D4F59-9D53-B328-24A5-EDA7590A8683}"/>
              </a:ext>
            </a:extLst>
          </p:cNvPr>
          <p:cNvSpPr txBox="1">
            <a:spLocks noChangeArrowheads="1"/>
          </p:cNvSpPr>
          <p:nvPr/>
        </p:nvSpPr>
        <p:spPr bwMode="auto">
          <a:xfrm>
            <a:off x="990600" y="2715358"/>
            <a:ext cx="3810000" cy="2137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GB" altLang="en-FR" sz="1846">
                <a:latin typeface="Arial Narrow" panose="020B0604020202020204" pitchFamily="34" charset="0"/>
              </a:rPr>
              <a:t>Leader</a:t>
            </a:r>
            <a:endParaRPr lang="en-GB" altLang="en-FR" sz="1846" b="0">
              <a:latin typeface="Arial Narrow" panose="020B0604020202020204" pitchFamily="34" charset="0"/>
            </a:endParaRPr>
          </a:p>
          <a:p>
            <a:r>
              <a:rPr lang="en-GB" altLang="en-FR" sz="1477" b="0">
                <a:latin typeface="Arial Narrow" panose="020B0604020202020204" pitchFamily="34" charset="0"/>
              </a:rPr>
              <a:t>Trouble shooter, negotiator, fire fighter; works via action with cleverness and timeliness</a:t>
            </a:r>
          </a:p>
          <a:p>
            <a:r>
              <a:rPr lang="en-GB" altLang="en-FR" sz="1846">
                <a:latin typeface="Arial Narrow" panose="020B0604020202020204" pitchFamily="34" charset="0"/>
              </a:rPr>
              <a:t>Culture </a:t>
            </a:r>
            <a:r>
              <a:rPr lang="en-GB" altLang="en-FR" sz="1477" b="0">
                <a:latin typeface="Arial Narrow" panose="020B0604020202020204" pitchFamily="34" charset="0"/>
              </a:rPr>
              <a:t>act, improvise</a:t>
            </a:r>
            <a:endParaRPr lang="en-GB" altLang="en-FR" sz="1846" b="0">
              <a:latin typeface="Arial Narrow" panose="020B0604020202020204" pitchFamily="34" charset="0"/>
            </a:endParaRPr>
          </a:p>
          <a:p>
            <a:r>
              <a:rPr lang="en-GB" altLang="en-FR" sz="1846">
                <a:latin typeface="Arial Narrow" panose="020B0604020202020204" pitchFamily="34" charset="0"/>
              </a:rPr>
              <a:t>Need</a:t>
            </a:r>
            <a:endParaRPr lang="en-GB" altLang="en-FR" sz="1846" b="0">
              <a:latin typeface="Arial Narrow" panose="020B0604020202020204" pitchFamily="34" charset="0"/>
            </a:endParaRPr>
          </a:p>
          <a:p>
            <a:r>
              <a:rPr lang="en-GB" altLang="en-FR" sz="1477" b="0">
                <a:latin typeface="Arial Narrow" panose="020B0604020202020204" pitchFamily="34" charset="0"/>
              </a:rPr>
              <a:t>freedom</a:t>
            </a:r>
          </a:p>
          <a:p>
            <a:r>
              <a:rPr lang="en-GB" altLang="en-FR" sz="1846">
                <a:latin typeface="Arial Narrow" panose="020B0604020202020204" pitchFamily="34" charset="0"/>
              </a:rPr>
              <a:t>Motto</a:t>
            </a:r>
            <a:endParaRPr lang="en-GB" altLang="en-FR" sz="1846" b="0">
              <a:latin typeface="Arial Narrow" panose="020B0604020202020204" pitchFamily="34" charset="0"/>
            </a:endParaRPr>
          </a:p>
          <a:p>
            <a:r>
              <a:rPr lang="en-GB" altLang="en-FR" sz="1477" b="0">
                <a:latin typeface="Arial Narrow" panose="020B0604020202020204" pitchFamily="34" charset="0"/>
              </a:rPr>
              <a:t>„Eat, drink and be merry“</a:t>
            </a:r>
          </a:p>
        </p:txBody>
      </p:sp>
      <p:sp>
        <p:nvSpPr>
          <p:cNvPr id="47122" name="Text Box 18">
            <a:extLst>
              <a:ext uri="{FF2B5EF4-FFF2-40B4-BE49-F238E27FC236}">
                <a16:creationId xmlns:a16="http://schemas.microsoft.com/office/drawing/2014/main" id="{2CA0CE89-5BCB-1716-C8C8-338ECB9C8EEC}"/>
              </a:ext>
            </a:extLst>
          </p:cNvPr>
          <p:cNvSpPr txBox="1">
            <a:spLocks noChangeArrowheads="1"/>
          </p:cNvSpPr>
          <p:nvPr/>
        </p:nvSpPr>
        <p:spPr bwMode="auto">
          <a:xfrm>
            <a:off x="4966189" y="1648558"/>
            <a:ext cx="2011973" cy="4355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nSpc>
                <a:spcPct val="120000"/>
              </a:lnSpc>
              <a:spcBef>
                <a:spcPct val="20000"/>
              </a:spcBef>
            </a:pPr>
            <a:r>
              <a:rPr lang="en-GB" altLang="en-FR" sz="1846">
                <a:latin typeface="Arial Narrow" panose="020B0604020202020204" pitchFamily="34" charset="0"/>
              </a:rPr>
              <a:t>Leader</a:t>
            </a:r>
            <a:endParaRPr lang="en-GB" altLang="en-FR" sz="1846" b="0">
              <a:latin typeface="Arial Narrow" panose="020B0604020202020204" pitchFamily="34" charset="0"/>
            </a:endParaRPr>
          </a:p>
          <a:p>
            <a:pPr>
              <a:lnSpc>
                <a:spcPct val="120000"/>
              </a:lnSpc>
              <a:spcBef>
                <a:spcPct val="20000"/>
              </a:spcBef>
            </a:pPr>
            <a:r>
              <a:rPr lang="en-GB" altLang="en-FR" sz="1477" b="0">
                <a:latin typeface="Arial Narrow" panose="020B0604020202020204" pitchFamily="34" charset="0"/>
              </a:rPr>
              <a:t>Catalyst, spokesperson, energiser; works by interacting with people about values and inspirations</a:t>
            </a:r>
          </a:p>
          <a:p>
            <a:pPr>
              <a:lnSpc>
                <a:spcPct val="120000"/>
              </a:lnSpc>
              <a:spcBef>
                <a:spcPct val="20000"/>
              </a:spcBef>
            </a:pPr>
            <a:r>
              <a:rPr lang="en-GB" altLang="en-FR" sz="1846">
                <a:latin typeface="Arial Narrow" panose="020B0604020202020204" pitchFamily="34" charset="0"/>
              </a:rPr>
              <a:t>Culture</a:t>
            </a:r>
          </a:p>
          <a:p>
            <a:pPr>
              <a:lnSpc>
                <a:spcPct val="120000"/>
              </a:lnSpc>
              <a:spcBef>
                <a:spcPct val="20000"/>
              </a:spcBef>
            </a:pPr>
            <a:r>
              <a:rPr lang="en-GB" altLang="en-FR" sz="1477" b="0">
                <a:latin typeface="Arial Narrow" panose="020B0604020202020204" pitchFamily="34" charset="0"/>
              </a:rPr>
              <a:t>humanist, meaningful</a:t>
            </a:r>
            <a:endParaRPr lang="en-GB" altLang="en-FR" sz="1846" b="0">
              <a:latin typeface="Arial Narrow" panose="020B0604020202020204" pitchFamily="34" charset="0"/>
            </a:endParaRPr>
          </a:p>
          <a:p>
            <a:pPr>
              <a:lnSpc>
                <a:spcPct val="120000"/>
              </a:lnSpc>
              <a:spcBef>
                <a:spcPct val="20000"/>
              </a:spcBef>
            </a:pPr>
            <a:r>
              <a:rPr lang="en-GB" altLang="en-FR" sz="1846">
                <a:latin typeface="Arial Narrow" panose="020B0604020202020204" pitchFamily="34" charset="0"/>
              </a:rPr>
              <a:t>Need</a:t>
            </a:r>
            <a:endParaRPr lang="en-GB" altLang="en-FR" sz="1846" b="0">
              <a:latin typeface="Arial Narrow" panose="020B0604020202020204" pitchFamily="34" charset="0"/>
            </a:endParaRPr>
          </a:p>
          <a:p>
            <a:pPr>
              <a:lnSpc>
                <a:spcPct val="120000"/>
              </a:lnSpc>
              <a:spcBef>
                <a:spcPct val="20000"/>
              </a:spcBef>
            </a:pPr>
            <a:r>
              <a:rPr lang="en-GB" altLang="en-FR" sz="1477" b="0">
                <a:latin typeface="Arial Narrow" panose="020B0604020202020204" pitchFamily="34" charset="0"/>
              </a:rPr>
              <a:t>authenticity</a:t>
            </a:r>
          </a:p>
          <a:p>
            <a:pPr>
              <a:lnSpc>
                <a:spcPct val="120000"/>
              </a:lnSpc>
              <a:spcBef>
                <a:spcPct val="20000"/>
              </a:spcBef>
            </a:pPr>
            <a:r>
              <a:rPr lang="en-GB" altLang="en-FR" sz="1846">
                <a:latin typeface="Arial Narrow" panose="020B0604020202020204" pitchFamily="34" charset="0"/>
              </a:rPr>
              <a:t>Motto</a:t>
            </a:r>
            <a:endParaRPr lang="en-GB" altLang="en-FR" sz="1846" b="0">
              <a:latin typeface="Arial Narrow" panose="020B0604020202020204" pitchFamily="34" charset="0"/>
            </a:endParaRPr>
          </a:p>
          <a:p>
            <a:pPr>
              <a:lnSpc>
                <a:spcPct val="120000"/>
              </a:lnSpc>
              <a:spcBef>
                <a:spcPct val="20000"/>
              </a:spcBef>
            </a:pPr>
            <a:r>
              <a:rPr lang="en-GB" altLang="en-FR" sz="1477" b="0">
                <a:latin typeface="Arial Narrow" panose="020B0604020202020204" pitchFamily="34" charset="0"/>
              </a:rPr>
              <a:t>„To thine own self be true“</a:t>
            </a:r>
            <a:endParaRPr lang="en-GB" altLang="en-FR" sz="1846" b="0">
              <a:latin typeface="Arial Narrow" panose="020B0604020202020204" pitchFamily="34" charset="0"/>
            </a:endParaRPr>
          </a:p>
          <a:p>
            <a:pPr>
              <a:lnSpc>
                <a:spcPct val="120000"/>
              </a:lnSpc>
              <a:spcBef>
                <a:spcPct val="20000"/>
              </a:spcBef>
            </a:pPr>
            <a:endParaRPr lang="en-GB" altLang="en-FR" sz="1846" b="0">
              <a:latin typeface="Arial Narrow" panose="020B0604020202020204" pitchFamily="34" charset="0"/>
            </a:endParaRPr>
          </a:p>
        </p:txBody>
      </p:sp>
      <p:sp>
        <p:nvSpPr>
          <p:cNvPr id="47123" name="Text Box 19">
            <a:extLst>
              <a:ext uri="{FF2B5EF4-FFF2-40B4-BE49-F238E27FC236}">
                <a16:creationId xmlns:a16="http://schemas.microsoft.com/office/drawing/2014/main" id="{AEC4CBEA-CDA1-1103-2B36-4827095427D3}"/>
              </a:ext>
            </a:extLst>
          </p:cNvPr>
          <p:cNvSpPr txBox="1">
            <a:spLocks noChangeArrowheads="1"/>
          </p:cNvSpPr>
          <p:nvPr/>
        </p:nvSpPr>
        <p:spPr bwMode="auto">
          <a:xfrm>
            <a:off x="6978162" y="1648558"/>
            <a:ext cx="2013438" cy="408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nSpc>
                <a:spcPct val="120000"/>
              </a:lnSpc>
              <a:spcBef>
                <a:spcPct val="20000"/>
              </a:spcBef>
            </a:pPr>
            <a:r>
              <a:rPr lang="en-GB" altLang="en-FR" sz="1846">
                <a:latin typeface="Arial Narrow" panose="020B0604020202020204" pitchFamily="34" charset="0"/>
              </a:rPr>
              <a:t>Leader</a:t>
            </a:r>
            <a:endParaRPr lang="en-GB" altLang="en-FR" sz="1846" b="0">
              <a:latin typeface="Arial Narrow" panose="020B0604020202020204" pitchFamily="34" charset="0"/>
            </a:endParaRPr>
          </a:p>
          <a:p>
            <a:pPr>
              <a:lnSpc>
                <a:spcPct val="120000"/>
              </a:lnSpc>
              <a:spcBef>
                <a:spcPct val="20000"/>
              </a:spcBef>
            </a:pPr>
            <a:r>
              <a:rPr lang="en-GB" altLang="en-FR" sz="1477" b="0">
                <a:latin typeface="Arial Narrow" panose="020B0604020202020204" pitchFamily="34" charset="0"/>
              </a:rPr>
              <a:t>Visionary, architect of systems, builder;    works on ideas with ingenuity                    and logic</a:t>
            </a:r>
            <a:endParaRPr lang="en-GB" altLang="en-FR" sz="1846" b="0">
              <a:latin typeface="Arial Narrow" panose="020B0604020202020204" pitchFamily="34" charset="0"/>
            </a:endParaRPr>
          </a:p>
          <a:p>
            <a:pPr>
              <a:lnSpc>
                <a:spcPct val="120000"/>
              </a:lnSpc>
              <a:spcBef>
                <a:spcPct val="20000"/>
              </a:spcBef>
            </a:pPr>
            <a:r>
              <a:rPr lang="en-GB" altLang="en-FR" sz="1846">
                <a:latin typeface="Arial Narrow" panose="020B0604020202020204" pitchFamily="34" charset="0"/>
              </a:rPr>
              <a:t>Culture</a:t>
            </a:r>
          </a:p>
          <a:p>
            <a:pPr>
              <a:lnSpc>
                <a:spcPct val="120000"/>
              </a:lnSpc>
              <a:spcBef>
                <a:spcPct val="20000"/>
              </a:spcBef>
            </a:pPr>
            <a:r>
              <a:rPr lang="en-GB" altLang="en-FR" sz="1477" b="0">
                <a:latin typeface="Arial Narrow" panose="020B0604020202020204" pitchFamily="34" charset="0"/>
              </a:rPr>
              <a:t>visionary, pioneer</a:t>
            </a:r>
          </a:p>
          <a:p>
            <a:pPr>
              <a:lnSpc>
                <a:spcPct val="120000"/>
              </a:lnSpc>
              <a:spcBef>
                <a:spcPct val="20000"/>
              </a:spcBef>
            </a:pPr>
            <a:r>
              <a:rPr lang="en-GB" altLang="en-FR" sz="1846">
                <a:latin typeface="Arial Narrow" panose="020B0604020202020204" pitchFamily="34" charset="0"/>
              </a:rPr>
              <a:t>Need</a:t>
            </a:r>
            <a:endParaRPr lang="en-GB" altLang="en-FR" sz="1846" b="0">
              <a:latin typeface="Arial Narrow" panose="020B0604020202020204" pitchFamily="34" charset="0"/>
            </a:endParaRPr>
          </a:p>
          <a:p>
            <a:pPr>
              <a:lnSpc>
                <a:spcPct val="120000"/>
              </a:lnSpc>
              <a:spcBef>
                <a:spcPct val="20000"/>
              </a:spcBef>
            </a:pPr>
            <a:r>
              <a:rPr lang="en-GB" altLang="en-FR" sz="1477" b="0">
                <a:latin typeface="Arial Narrow" panose="020B0604020202020204" pitchFamily="34" charset="0"/>
              </a:rPr>
              <a:t>competence</a:t>
            </a:r>
          </a:p>
          <a:p>
            <a:pPr>
              <a:lnSpc>
                <a:spcPct val="120000"/>
              </a:lnSpc>
              <a:spcBef>
                <a:spcPct val="20000"/>
              </a:spcBef>
            </a:pPr>
            <a:r>
              <a:rPr lang="en-GB" altLang="en-FR" sz="1846">
                <a:latin typeface="Arial Narrow" panose="020B0604020202020204" pitchFamily="34" charset="0"/>
              </a:rPr>
              <a:t>Motto</a:t>
            </a:r>
            <a:endParaRPr lang="en-GB" altLang="en-FR" sz="1846" b="0">
              <a:latin typeface="Arial Narrow" panose="020B0604020202020204" pitchFamily="34" charset="0"/>
            </a:endParaRPr>
          </a:p>
          <a:p>
            <a:pPr>
              <a:lnSpc>
                <a:spcPct val="120000"/>
              </a:lnSpc>
              <a:spcBef>
                <a:spcPct val="20000"/>
              </a:spcBef>
            </a:pPr>
            <a:r>
              <a:rPr lang="en-GB" altLang="en-FR" sz="1477" b="0">
                <a:latin typeface="Arial Narrow" panose="020B0604020202020204" pitchFamily="34" charset="0"/>
              </a:rPr>
              <a:t>„Be excellent in all things“</a:t>
            </a:r>
            <a:endParaRPr lang="en-GB" altLang="en-FR" sz="1846" b="0">
              <a:latin typeface="Arial Narrow" panose="020B0604020202020204" pitchFamily="34" charset="0"/>
            </a:endParaRPr>
          </a:p>
          <a:p>
            <a:pPr>
              <a:lnSpc>
                <a:spcPct val="120000"/>
              </a:lnSpc>
              <a:spcBef>
                <a:spcPct val="20000"/>
              </a:spcBef>
            </a:pPr>
            <a:endParaRPr lang="en-GB" altLang="en-FR" sz="1846" b="0">
              <a:latin typeface="Arial Narrow" panose="020B0604020202020204" pitchFamily="34" charset="0"/>
            </a:endParaRPr>
          </a:p>
        </p:txBody>
      </p:sp>
      <p:sp>
        <p:nvSpPr>
          <p:cNvPr id="47124" name="Text Box 20">
            <a:extLst>
              <a:ext uri="{FF2B5EF4-FFF2-40B4-BE49-F238E27FC236}">
                <a16:creationId xmlns:a16="http://schemas.microsoft.com/office/drawing/2014/main" id="{BC35E9FC-3A3C-9C11-8899-B2384790616D}"/>
              </a:ext>
            </a:extLst>
          </p:cNvPr>
          <p:cNvSpPr txBox="1">
            <a:spLocks noChangeArrowheads="1"/>
          </p:cNvSpPr>
          <p:nvPr/>
        </p:nvSpPr>
        <p:spPr bwMode="auto">
          <a:xfrm>
            <a:off x="990600" y="4954466"/>
            <a:ext cx="3771900" cy="1115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GB" altLang="en-FR" sz="1846">
                <a:latin typeface="Arial Narrow" panose="020B0604020202020204" pitchFamily="34" charset="0"/>
              </a:rPr>
              <a:t>Need</a:t>
            </a:r>
            <a:endParaRPr lang="en-GB" altLang="en-FR" sz="1846" b="0">
              <a:latin typeface="Arial Narrow" panose="020B0604020202020204" pitchFamily="34" charset="0"/>
            </a:endParaRPr>
          </a:p>
          <a:p>
            <a:r>
              <a:rPr lang="en-GB" altLang="en-FR" sz="1477" b="0">
                <a:latin typeface="Arial Narrow" panose="020B0604020202020204" pitchFamily="34" charset="0"/>
              </a:rPr>
              <a:t>belonging</a:t>
            </a:r>
          </a:p>
          <a:p>
            <a:r>
              <a:rPr lang="en-GB" altLang="en-FR" sz="1846">
                <a:latin typeface="Arial Narrow" panose="020B0604020202020204" pitchFamily="34" charset="0"/>
              </a:rPr>
              <a:t>Motto</a:t>
            </a:r>
            <a:endParaRPr lang="en-GB" altLang="en-FR" sz="1846" b="0">
              <a:latin typeface="Arial Narrow" panose="020B0604020202020204" pitchFamily="34" charset="0"/>
            </a:endParaRPr>
          </a:p>
          <a:p>
            <a:r>
              <a:rPr lang="en-GB" altLang="en-FR" sz="1477" b="0">
                <a:latin typeface="Arial Narrow" panose="020B0604020202020204" pitchFamily="34" charset="0"/>
              </a:rPr>
              <a:t>„Early to bed, early to rise“</a:t>
            </a:r>
            <a:endParaRPr lang="en-GB" altLang="en-FR" sz="1846" b="0">
              <a:latin typeface="Arial Narrow" panose="020B0604020202020204" pitchFamily="34" charset="0"/>
            </a:endParaRPr>
          </a:p>
        </p:txBody>
      </p:sp>
      <p:sp>
        <p:nvSpPr>
          <p:cNvPr id="47125" name="Text Box 21">
            <a:extLst>
              <a:ext uri="{FF2B5EF4-FFF2-40B4-BE49-F238E27FC236}">
                <a16:creationId xmlns:a16="http://schemas.microsoft.com/office/drawing/2014/main" id="{89EF9D99-060C-EC45-8D62-65FE5F643BEA}"/>
              </a:ext>
            </a:extLst>
          </p:cNvPr>
          <p:cNvSpPr txBox="1">
            <a:spLocks noChangeArrowheads="1"/>
          </p:cNvSpPr>
          <p:nvPr/>
        </p:nvSpPr>
        <p:spPr bwMode="auto">
          <a:xfrm>
            <a:off x="951035" y="970085"/>
            <a:ext cx="3333750"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fi-FI" altLang="en-FR" sz="1477" b="0">
                <a:latin typeface="Arial Narrow" panose="020B0604020202020204" pitchFamily="34" charset="0"/>
              </a:rPr>
              <a:t>SJ=Gardian		NF= Idealist</a:t>
            </a:r>
          </a:p>
          <a:p>
            <a:r>
              <a:rPr lang="fi-FI" altLang="en-FR" sz="1477" b="0">
                <a:latin typeface="Arial Narrow" panose="020B0604020202020204" pitchFamily="34" charset="0"/>
              </a:rPr>
              <a:t>SP=Artisan		NT= Rational</a:t>
            </a:r>
          </a:p>
        </p:txBody>
      </p:sp>
      <p:sp>
        <p:nvSpPr>
          <p:cNvPr id="47126" name="Text Box 22">
            <a:extLst>
              <a:ext uri="{FF2B5EF4-FFF2-40B4-BE49-F238E27FC236}">
                <a16:creationId xmlns:a16="http://schemas.microsoft.com/office/drawing/2014/main" id="{0340EA4A-B1C2-C117-786C-63F7B5172AD8}"/>
              </a:ext>
            </a:extLst>
          </p:cNvPr>
          <p:cNvSpPr txBox="1">
            <a:spLocks noChangeArrowheads="1"/>
          </p:cNvSpPr>
          <p:nvPr/>
        </p:nvSpPr>
        <p:spPr bwMode="auto">
          <a:xfrm>
            <a:off x="5081954" y="6178062"/>
            <a:ext cx="2501006" cy="234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fi-FI" altLang="en-FR" sz="923" b="0"/>
              <a:t>Source: Introduction to type in organisations</a:t>
            </a:r>
          </a:p>
        </p:txBody>
      </p:sp>
    </p:spTree>
    <p:extLst>
      <p:ext uri="{BB962C8B-B14F-4D97-AF65-F5344CB8AC3E}">
        <p14:creationId xmlns:p14="http://schemas.microsoft.com/office/powerpoint/2010/main" val="39191858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933E989D-7EFD-2444-A00F-E9142565761C}"/>
              </a:ext>
            </a:extLst>
          </p:cNvPr>
          <p:cNvSpPr>
            <a:spLocks noGrp="1" noChangeArrowheads="1"/>
          </p:cNvSpPr>
          <p:nvPr>
            <p:ph type="title"/>
          </p:nvPr>
        </p:nvSpPr>
        <p:spPr>
          <a:xfrm>
            <a:off x="1714500" y="338505"/>
            <a:ext cx="5905500" cy="706315"/>
          </a:xfrm>
        </p:spPr>
        <p:txBody>
          <a:bodyPr/>
          <a:lstStyle/>
          <a:p>
            <a:pPr algn="l"/>
            <a:r>
              <a:rPr lang="en-GB" altLang="en-FR" sz="2585" b="1">
                <a:latin typeface="Comic Sans MS" panose="030F0902030302020204" pitchFamily="66" charset="0"/>
              </a:rPr>
              <a:t>Career Interests</a:t>
            </a:r>
          </a:p>
        </p:txBody>
      </p:sp>
      <p:sp>
        <p:nvSpPr>
          <p:cNvPr id="48131" name="Text Box 3">
            <a:extLst>
              <a:ext uri="{FF2B5EF4-FFF2-40B4-BE49-F238E27FC236}">
                <a16:creationId xmlns:a16="http://schemas.microsoft.com/office/drawing/2014/main" id="{D42DA30A-D79D-34D5-013D-40BA8FA6443E}"/>
              </a:ext>
            </a:extLst>
          </p:cNvPr>
          <p:cNvSpPr txBox="1">
            <a:spLocks noChangeArrowheads="1"/>
          </p:cNvSpPr>
          <p:nvPr/>
        </p:nvSpPr>
        <p:spPr bwMode="auto">
          <a:xfrm>
            <a:off x="228600" y="1041890"/>
            <a:ext cx="1258678" cy="603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GB" altLang="en-FR" sz="1662" b="0">
                <a:latin typeface="Comic Sans MS" panose="030F0902030302020204" pitchFamily="66" charset="0"/>
              </a:rPr>
              <a:t>People who</a:t>
            </a:r>
          </a:p>
          <a:p>
            <a:r>
              <a:rPr lang="en-GB" altLang="en-FR" sz="1662" b="0">
                <a:latin typeface="Comic Sans MS" panose="030F0902030302020204" pitchFamily="66" charset="0"/>
              </a:rPr>
              <a:t>prefer-&gt;</a:t>
            </a:r>
          </a:p>
        </p:txBody>
      </p:sp>
      <p:grpSp>
        <p:nvGrpSpPr>
          <p:cNvPr id="48132" name="Group 4">
            <a:extLst>
              <a:ext uri="{FF2B5EF4-FFF2-40B4-BE49-F238E27FC236}">
                <a16:creationId xmlns:a16="http://schemas.microsoft.com/office/drawing/2014/main" id="{B7838D79-1D5C-EABE-8A0A-2737499F4825}"/>
              </a:ext>
            </a:extLst>
          </p:cNvPr>
          <p:cNvGrpSpPr>
            <a:grpSpLocks/>
          </p:cNvGrpSpPr>
          <p:nvPr/>
        </p:nvGrpSpPr>
        <p:grpSpPr bwMode="auto">
          <a:xfrm>
            <a:off x="2057400" y="1534258"/>
            <a:ext cx="5257800" cy="4853354"/>
            <a:chOff x="1296" y="1152"/>
            <a:chExt cx="288" cy="1152"/>
          </a:xfrm>
        </p:grpSpPr>
        <p:sp>
          <p:nvSpPr>
            <p:cNvPr id="48168" name="Line 5">
              <a:extLst>
                <a:ext uri="{FF2B5EF4-FFF2-40B4-BE49-F238E27FC236}">
                  <a16:creationId xmlns:a16="http://schemas.microsoft.com/office/drawing/2014/main" id="{C168D7F0-DCD5-03DD-C17B-F3FB8ACDAFB0}"/>
                </a:ext>
              </a:extLst>
            </p:cNvPr>
            <p:cNvSpPr>
              <a:spLocks noChangeShapeType="1"/>
            </p:cNvSpPr>
            <p:nvPr/>
          </p:nvSpPr>
          <p:spPr bwMode="auto">
            <a:xfrm>
              <a:off x="1296" y="1152"/>
              <a:ext cx="0" cy="1152"/>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GB" sz="2215"/>
            </a:p>
          </p:txBody>
        </p:sp>
        <p:sp>
          <p:nvSpPr>
            <p:cNvPr id="48169" name="Line 6">
              <a:extLst>
                <a:ext uri="{FF2B5EF4-FFF2-40B4-BE49-F238E27FC236}">
                  <a16:creationId xmlns:a16="http://schemas.microsoft.com/office/drawing/2014/main" id="{002D416E-E956-85BE-7D9F-F6849AD912AD}"/>
                </a:ext>
              </a:extLst>
            </p:cNvPr>
            <p:cNvSpPr>
              <a:spLocks noChangeShapeType="1"/>
            </p:cNvSpPr>
            <p:nvPr/>
          </p:nvSpPr>
          <p:spPr bwMode="auto">
            <a:xfrm>
              <a:off x="1392" y="1152"/>
              <a:ext cx="0" cy="1152"/>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GB" sz="2215"/>
            </a:p>
          </p:txBody>
        </p:sp>
        <p:sp>
          <p:nvSpPr>
            <p:cNvPr id="48170" name="Line 7">
              <a:extLst>
                <a:ext uri="{FF2B5EF4-FFF2-40B4-BE49-F238E27FC236}">
                  <a16:creationId xmlns:a16="http://schemas.microsoft.com/office/drawing/2014/main" id="{A4E6F564-D27B-EEC5-EF41-7E96BCD49866}"/>
                </a:ext>
              </a:extLst>
            </p:cNvPr>
            <p:cNvSpPr>
              <a:spLocks noChangeShapeType="1"/>
            </p:cNvSpPr>
            <p:nvPr/>
          </p:nvSpPr>
          <p:spPr bwMode="auto">
            <a:xfrm>
              <a:off x="1488" y="1152"/>
              <a:ext cx="0" cy="1152"/>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GB" sz="2215"/>
            </a:p>
          </p:txBody>
        </p:sp>
        <p:sp>
          <p:nvSpPr>
            <p:cNvPr id="48171" name="Line 8">
              <a:extLst>
                <a:ext uri="{FF2B5EF4-FFF2-40B4-BE49-F238E27FC236}">
                  <a16:creationId xmlns:a16="http://schemas.microsoft.com/office/drawing/2014/main" id="{9B84824E-4741-D610-4BAF-D9899301F8B0}"/>
                </a:ext>
              </a:extLst>
            </p:cNvPr>
            <p:cNvSpPr>
              <a:spLocks noChangeShapeType="1"/>
            </p:cNvSpPr>
            <p:nvPr/>
          </p:nvSpPr>
          <p:spPr bwMode="auto">
            <a:xfrm>
              <a:off x="1584" y="1152"/>
              <a:ext cx="0" cy="1152"/>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GB" sz="2215"/>
            </a:p>
          </p:txBody>
        </p:sp>
      </p:grpSp>
      <p:sp>
        <p:nvSpPr>
          <p:cNvPr id="48133" name="Text Box 9">
            <a:extLst>
              <a:ext uri="{FF2B5EF4-FFF2-40B4-BE49-F238E27FC236}">
                <a16:creationId xmlns:a16="http://schemas.microsoft.com/office/drawing/2014/main" id="{420E468E-4BB9-A82D-127F-04BC7BF7E362}"/>
              </a:ext>
            </a:extLst>
          </p:cNvPr>
          <p:cNvSpPr txBox="1">
            <a:spLocks noChangeArrowheads="1"/>
          </p:cNvSpPr>
          <p:nvPr/>
        </p:nvSpPr>
        <p:spPr bwMode="auto">
          <a:xfrm>
            <a:off x="2647951" y="1167913"/>
            <a:ext cx="486030"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GB" altLang="en-FR" sz="1662">
                <a:latin typeface="Comic Sans MS" panose="030F0902030302020204" pitchFamily="66" charset="0"/>
              </a:rPr>
              <a:t>ST</a:t>
            </a:r>
          </a:p>
        </p:txBody>
      </p:sp>
      <p:sp>
        <p:nvSpPr>
          <p:cNvPr id="48134" name="Text Box 10">
            <a:extLst>
              <a:ext uri="{FF2B5EF4-FFF2-40B4-BE49-F238E27FC236}">
                <a16:creationId xmlns:a16="http://schemas.microsoft.com/office/drawing/2014/main" id="{EA869797-17AD-E783-8602-F08C5B3E693C}"/>
              </a:ext>
            </a:extLst>
          </p:cNvPr>
          <p:cNvSpPr txBox="1">
            <a:spLocks noChangeArrowheads="1"/>
          </p:cNvSpPr>
          <p:nvPr/>
        </p:nvSpPr>
        <p:spPr bwMode="auto">
          <a:xfrm>
            <a:off x="4377104" y="1167913"/>
            <a:ext cx="470000"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GB" altLang="en-FR" sz="1662">
                <a:latin typeface="Comic Sans MS" panose="030F0902030302020204" pitchFamily="66" charset="0"/>
              </a:rPr>
              <a:t>SF</a:t>
            </a:r>
          </a:p>
        </p:txBody>
      </p:sp>
      <p:sp>
        <p:nvSpPr>
          <p:cNvPr id="48135" name="Text Box 11">
            <a:extLst>
              <a:ext uri="{FF2B5EF4-FFF2-40B4-BE49-F238E27FC236}">
                <a16:creationId xmlns:a16="http://schemas.microsoft.com/office/drawing/2014/main" id="{BE4D42E3-3DA7-1B34-B0F8-4CABB997BFE9}"/>
              </a:ext>
            </a:extLst>
          </p:cNvPr>
          <p:cNvSpPr txBox="1">
            <a:spLocks noChangeArrowheads="1"/>
          </p:cNvSpPr>
          <p:nvPr/>
        </p:nvSpPr>
        <p:spPr bwMode="auto">
          <a:xfrm>
            <a:off x="6093070" y="1167913"/>
            <a:ext cx="492443"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GB" altLang="en-FR" sz="1662">
                <a:latin typeface="Comic Sans MS" panose="030F0902030302020204" pitchFamily="66" charset="0"/>
              </a:rPr>
              <a:t>NF</a:t>
            </a:r>
          </a:p>
        </p:txBody>
      </p:sp>
      <p:sp>
        <p:nvSpPr>
          <p:cNvPr id="48136" name="Text Box 12">
            <a:extLst>
              <a:ext uri="{FF2B5EF4-FFF2-40B4-BE49-F238E27FC236}">
                <a16:creationId xmlns:a16="http://schemas.microsoft.com/office/drawing/2014/main" id="{DE80B1B4-3F15-3DB5-19F2-5EB960000682}"/>
              </a:ext>
            </a:extLst>
          </p:cNvPr>
          <p:cNvSpPr txBox="1">
            <a:spLocks noChangeArrowheads="1"/>
          </p:cNvSpPr>
          <p:nvPr/>
        </p:nvSpPr>
        <p:spPr bwMode="auto">
          <a:xfrm>
            <a:off x="7848600" y="1167913"/>
            <a:ext cx="508473"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GB" altLang="en-FR" sz="1662">
                <a:latin typeface="Comic Sans MS" panose="030F0902030302020204" pitchFamily="66" charset="0"/>
              </a:rPr>
              <a:t>NT</a:t>
            </a:r>
          </a:p>
        </p:txBody>
      </p:sp>
      <p:sp>
        <p:nvSpPr>
          <p:cNvPr id="48137" name="Text Box 13">
            <a:extLst>
              <a:ext uri="{FF2B5EF4-FFF2-40B4-BE49-F238E27FC236}">
                <a16:creationId xmlns:a16="http://schemas.microsoft.com/office/drawing/2014/main" id="{1D0DD0C2-420B-6ABE-D908-D5E159732CF8}"/>
              </a:ext>
            </a:extLst>
          </p:cNvPr>
          <p:cNvSpPr txBox="1">
            <a:spLocks noChangeArrowheads="1"/>
          </p:cNvSpPr>
          <p:nvPr/>
        </p:nvSpPr>
        <p:spPr bwMode="auto">
          <a:xfrm>
            <a:off x="228600" y="1679331"/>
            <a:ext cx="998991" cy="31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GB" altLang="en-FR" sz="1477" b="0">
                <a:latin typeface="Comic Sans MS" panose="030F0902030302020204" pitchFamily="66" charset="0"/>
              </a:rPr>
              <a:t>Focus on:</a:t>
            </a:r>
          </a:p>
        </p:txBody>
      </p:sp>
      <p:sp>
        <p:nvSpPr>
          <p:cNvPr id="48138" name="Text Box 14">
            <a:extLst>
              <a:ext uri="{FF2B5EF4-FFF2-40B4-BE49-F238E27FC236}">
                <a16:creationId xmlns:a16="http://schemas.microsoft.com/office/drawing/2014/main" id="{EB1FFAFA-30EB-C433-5355-3B6085E18046}"/>
              </a:ext>
            </a:extLst>
          </p:cNvPr>
          <p:cNvSpPr txBox="1">
            <a:spLocks noChangeArrowheads="1"/>
          </p:cNvSpPr>
          <p:nvPr/>
        </p:nvSpPr>
        <p:spPr bwMode="auto">
          <a:xfrm>
            <a:off x="2092569" y="1679331"/>
            <a:ext cx="676788" cy="31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GB" altLang="en-FR" sz="1477" b="0">
                <a:latin typeface="Comic Sans MS" panose="030F0902030302020204" pitchFamily="66" charset="0"/>
              </a:rPr>
              <a:t>Facts</a:t>
            </a:r>
          </a:p>
        </p:txBody>
      </p:sp>
      <p:sp>
        <p:nvSpPr>
          <p:cNvPr id="48139" name="Text Box 15">
            <a:extLst>
              <a:ext uri="{FF2B5EF4-FFF2-40B4-BE49-F238E27FC236}">
                <a16:creationId xmlns:a16="http://schemas.microsoft.com/office/drawing/2014/main" id="{0A869592-16B5-1052-CA3E-96531ED90725}"/>
              </a:ext>
            </a:extLst>
          </p:cNvPr>
          <p:cNvSpPr txBox="1">
            <a:spLocks noChangeArrowheads="1"/>
          </p:cNvSpPr>
          <p:nvPr/>
        </p:nvSpPr>
        <p:spPr bwMode="auto">
          <a:xfrm>
            <a:off x="5715000" y="1679331"/>
            <a:ext cx="1231427" cy="31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GB" altLang="en-FR" sz="1477" b="0">
                <a:latin typeface="Comic Sans MS" panose="030F0902030302020204" pitchFamily="66" charset="0"/>
              </a:rPr>
              <a:t>Possibilities</a:t>
            </a:r>
          </a:p>
        </p:txBody>
      </p:sp>
      <p:sp>
        <p:nvSpPr>
          <p:cNvPr id="48140" name="Text Box 16">
            <a:extLst>
              <a:ext uri="{FF2B5EF4-FFF2-40B4-BE49-F238E27FC236}">
                <a16:creationId xmlns:a16="http://schemas.microsoft.com/office/drawing/2014/main" id="{4334C846-11F6-380F-7C8C-1F3F8E0299BA}"/>
              </a:ext>
            </a:extLst>
          </p:cNvPr>
          <p:cNvSpPr txBox="1">
            <a:spLocks noChangeArrowheads="1"/>
          </p:cNvSpPr>
          <p:nvPr/>
        </p:nvSpPr>
        <p:spPr bwMode="auto">
          <a:xfrm>
            <a:off x="228600" y="2167305"/>
            <a:ext cx="1752600"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GB" altLang="en-FR" sz="1477" b="0">
                <a:latin typeface="Comic Sans MS" panose="030F0902030302020204" pitchFamily="66" charset="0"/>
              </a:rPr>
              <a:t>Handles these by applying</a:t>
            </a:r>
          </a:p>
        </p:txBody>
      </p:sp>
      <p:sp>
        <p:nvSpPr>
          <p:cNvPr id="48141" name="Text Box 17">
            <a:extLst>
              <a:ext uri="{FF2B5EF4-FFF2-40B4-BE49-F238E27FC236}">
                <a16:creationId xmlns:a16="http://schemas.microsoft.com/office/drawing/2014/main" id="{9FC4AECB-D8E5-A716-CE09-26AF4D9716B0}"/>
              </a:ext>
            </a:extLst>
          </p:cNvPr>
          <p:cNvSpPr txBox="1">
            <a:spLocks noChangeArrowheads="1"/>
          </p:cNvSpPr>
          <p:nvPr/>
        </p:nvSpPr>
        <p:spPr bwMode="auto">
          <a:xfrm>
            <a:off x="2108689" y="2167305"/>
            <a:ext cx="1625111" cy="774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GB" altLang="en-FR" sz="1477" b="0">
                <a:latin typeface="Comic Sans MS" panose="030F0902030302020204" pitchFamily="66" charset="0"/>
              </a:rPr>
              <a:t>Objective analysis and experience</a:t>
            </a:r>
          </a:p>
        </p:txBody>
      </p:sp>
      <p:sp>
        <p:nvSpPr>
          <p:cNvPr id="48142" name="Text Box 18">
            <a:extLst>
              <a:ext uri="{FF2B5EF4-FFF2-40B4-BE49-F238E27FC236}">
                <a16:creationId xmlns:a16="http://schemas.microsoft.com/office/drawing/2014/main" id="{3E95496D-AA7A-78C3-1C35-DDE86BAF71FC}"/>
              </a:ext>
            </a:extLst>
          </p:cNvPr>
          <p:cNvSpPr txBox="1">
            <a:spLocks noChangeArrowheads="1"/>
          </p:cNvSpPr>
          <p:nvPr/>
        </p:nvSpPr>
        <p:spPr bwMode="auto">
          <a:xfrm>
            <a:off x="3810001" y="2167305"/>
            <a:ext cx="1937238"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GB" altLang="en-FR" sz="1477" b="0">
                <a:latin typeface="Comic Sans MS" panose="030F0902030302020204" pitchFamily="66" charset="0"/>
              </a:rPr>
              <a:t>Personal warmth, concern for others</a:t>
            </a:r>
          </a:p>
        </p:txBody>
      </p:sp>
      <p:sp>
        <p:nvSpPr>
          <p:cNvPr id="48143" name="Text Box 19">
            <a:extLst>
              <a:ext uri="{FF2B5EF4-FFF2-40B4-BE49-F238E27FC236}">
                <a16:creationId xmlns:a16="http://schemas.microsoft.com/office/drawing/2014/main" id="{B88FF50E-84A1-4A46-EB28-AF980DAA5C3A}"/>
              </a:ext>
            </a:extLst>
          </p:cNvPr>
          <p:cNvSpPr txBox="1">
            <a:spLocks noChangeArrowheads="1"/>
          </p:cNvSpPr>
          <p:nvPr/>
        </p:nvSpPr>
        <p:spPr bwMode="auto">
          <a:xfrm>
            <a:off x="5731120" y="2167305"/>
            <a:ext cx="1584080" cy="774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GB" altLang="en-FR" sz="1477" b="0">
                <a:latin typeface="Comic Sans MS" panose="030F0902030302020204" pitchFamily="66" charset="0"/>
              </a:rPr>
              <a:t>Attention to people´s potential</a:t>
            </a:r>
          </a:p>
        </p:txBody>
      </p:sp>
      <p:sp>
        <p:nvSpPr>
          <p:cNvPr id="48144" name="Text Box 20">
            <a:extLst>
              <a:ext uri="{FF2B5EF4-FFF2-40B4-BE49-F238E27FC236}">
                <a16:creationId xmlns:a16="http://schemas.microsoft.com/office/drawing/2014/main" id="{3CE9F947-A0DE-7276-543A-E27164474EB0}"/>
              </a:ext>
            </a:extLst>
          </p:cNvPr>
          <p:cNvSpPr txBox="1">
            <a:spLocks noChangeArrowheads="1"/>
          </p:cNvSpPr>
          <p:nvPr/>
        </p:nvSpPr>
        <p:spPr bwMode="auto">
          <a:xfrm>
            <a:off x="7477859" y="2167305"/>
            <a:ext cx="1666142" cy="774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GB" altLang="en-FR" sz="1477" b="0">
                <a:latin typeface="Comic Sans MS" panose="030F0902030302020204" pitchFamily="66" charset="0"/>
              </a:rPr>
              <a:t>Theoretical concepts and systems</a:t>
            </a:r>
          </a:p>
        </p:txBody>
      </p:sp>
      <p:sp>
        <p:nvSpPr>
          <p:cNvPr id="48145" name="Text Box 21">
            <a:extLst>
              <a:ext uri="{FF2B5EF4-FFF2-40B4-BE49-F238E27FC236}">
                <a16:creationId xmlns:a16="http://schemas.microsoft.com/office/drawing/2014/main" id="{EFB914FC-251D-1B9A-80DE-44272818B50D}"/>
              </a:ext>
            </a:extLst>
          </p:cNvPr>
          <p:cNvSpPr txBox="1">
            <a:spLocks noChangeArrowheads="1"/>
          </p:cNvSpPr>
          <p:nvPr/>
        </p:nvSpPr>
        <p:spPr bwMode="auto">
          <a:xfrm>
            <a:off x="228600" y="2941028"/>
            <a:ext cx="1371600"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GB" altLang="en-FR" sz="1477" b="0">
                <a:latin typeface="Comic Sans MS" panose="030F0902030302020204" pitchFamily="66" charset="0"/>
              </a:rPr>
              <a:t>Thus tend to become:</a:t>
            </a:r>
          </a:p>
        </p:txBody>
      </p:sp>
      <p:grpSp>
        <p:nvGrpSpPr>
          <p:cNvPr id="48146" name="Group 22">
            <a:extLst>
              <a:ext uri="{FF2B5EF4-FFF2-40B4-BE49-F238E27FC236}">
                <a16:creationId xmlns:a16="http://schemas.microsoft.com/office/drawing/2014/main" id="{58887A81-F4BD-B9B7-3CEF-413E1D794883}"/>
              </a:ext>
            </a:extLst>
          </p:cNvPr>
          <p:cNvGrpSpPr>
            <a:grpSpLocks/>
          </p:cNvGrpSpPr>
          <p:nvPr/>
        </p:nvGrpSpPr>
        <p:grpSpPr bwMode="auto">
          <a:xfrm>
            <a:off x="2108689" y="2941031"/>
            <a:ext cx="7035311" cy="546589"/>
            <a:chOff x="1328" y="2016"/>
            <a:chExt cx="4432" cy="373"/>
          </a:xfrm>
        </p:grpSpPr>
        <p:sp>
          <p:nvSpPr>
            <p:cNvPr id="48164" name="Text Box 23">
              <a:extLst>
                <a:ext uri="{FF2B5EF4-FFF2-40B4-BE49-F238E27FC236}">
                  <a16:creationId xmlns:a16="http://schemas.microsoft.com/office/drawing/2014/main" id="{13530DDB-3335-CCA3-73F6-064860274919}"/>
                </a:ext>
              </a:extLst>
            </p:cNvPr>
            <p:cNvSpPr txBox="1">
              <a:spLocks noChangeArrowheads="1"/>
            </p:cNvSpPr>
            <p:nvPr/>
          </p:nvSpPr>
          <p:spPr bwMode="auto">
            <a:xfrm>
              <a:off x="1328" y="2016"/>
              <a:ext cx="976"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GB" altLang="en-FR" sz="1477" b="0">
                  <a:latin typeface="Comic Sans MS" panose="030F0902030302020204" pitchFamily="66" charset="0"/>
                </a:rPr>
                <a:t>Practical and analytical</a:t>
              </a:r>
            </a:p>
          </p:txBody>
        </p:sp>
        <p:sp>
          <p:nvSpPr>
            <p:cNvPr id="48165" name="Text Box 24">
              <a:extLst>
                <a:ext uri="{FF2B5EF4-FFF2-40B4-BE49-F238E27FC236}">
                  <a16:creationId xmlns:a16="http://schemas.microsoft.com/office/drawing/2014/main" id="{7D83BDF4-3B7D-8377-5E20-E4C7BD0D694D}"/>
                </a:ext>
              </a:extLst>
            </p:cNvPr>
            <p:cNvSpPr txBox="1">
              <a:spLocks noChangeArrowheads="1"/>
            </p:cNvSpPr>
            <p:nvPr/>
          </p:nvSpPr>
          <p:spPr bwMode="auto">
            <a:xfrm>
              <a:off x="2476" y="2016"/>
              <a:ext cx="980"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GB" altLang="en-FR" sz="1477" b="0">
                  <a:latin typeface="Comic Sans MS" panose="030F0902030302020204" pitchFamily="66" charset="0"/>
                </a:rPr>
                <a:t>Sympathetic and friendly</a:t>
              </a:r>
            </a:p>
          </p:txBody>
        </p:sp>
        <p:sp>
          <p:nvSpPr>
            <p:cNvPr id="48166" name="Text Box 25">
              <a:extLst>
                <a:ext uri="{FF2B5EF4-FFF2-40B4-BE49-F238E27FC236}">
                  <a16:creationId xmlns:a16="http://schemas.microsoft.com/office/drawing/2014/main" id="{F25767F0-2508-4C4C-C3F0-09E3B6C3CE13}"/>
                </a:ext>
              </a:extLst>
            </p:cNvPr>
            <p:cNvSpPr txBox="1">
              <a:spLocks noChangeArrowheads="1"/>
            </p:cNvSpPr>
            <p:nvPr/>
          </p:nvSpPr>
          <p:spPr bwMode="auto">
            <a:xfrm>
              <a:off x="3610" y="2016"/>
              <a:ext cx="1094"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GB" altLang="en-FR" sz="1477" b="0">
                  <a:latin typeface="Comic Sans MS" panose="030F0902030302020204" pitchFamily="66" charset="0"/>
                </a:rPr>
                <a:t>Insightful and enthusiastic</a:t>
              </a:r>
            </a:p>
          </p:txBody>
        </p:sp>
        <p:sp>
          <p:nvSpPr>
            <p:cNvPr id="48167" name="Text Box 26">
              <a:extLst>
                <a:ext uri="{FF2B5EF4-FFF2-40B4-BE49-F238E27FC236}">
                  <a16:creationId xmlns:a16="http://schemas.microsoft.com/office/drawing/2014/main" id="{640B8CBD-46CF-02AB-B20F-2301971AB789}"/>
                </a:ext>
              </a:extLst>
            </p:cNvPr>
            <p:cNvSpPr txBox="1">
              <a:spLocks noChangeArrowheads="1"/>
            </p:cNvSpPr>
            <p:nvPr/>
          </p:nvSpPr>
          <p:spPr bwMode="auto">
            <a:xfrm>
              <a:off x="4710" y="2016"/>
              <a:ext cx="1050"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GB" altLang="en-FR" sz="1477" b="0">
                  <a:latin typeface="Comic Sans MS" panose="030F0902030302020204" pitchFamily="66" charset="0"/>
                </a:rPr>
                <a:t>Logical and analytical</a:t>
              </a:r>
            </a:p>
          </p:txBody>
        </p:sp>
      </p:grpSp>
      <p:sp>
        <p:nvSpPr>
          <p:cNvPr id="48147" name="Text Box 27">
            <a:extLst>
              <a:ext uri="{FF2B5EF4-FFF2-40B4-BE49-F238E27FC236}">
                <a16:creationId xmlns:a16="http://schemas.microsoft.com/office/drawing/2014/main" id="{B977A3D8-F7BA-546A-8F6E-D9773A5436A7}"/>
              </a:ext>
            </a:extLst>
          </p:cNvPr>
          <p:cNvSpPr txBox="1">
            <a:spLocks noChangeArrowheads="1"/>
          </p:cNvSpPr>
          <p:nvPr/>
        </p:nvSpPr>
        <p:spPr bwMode="auto">
          <a:xfrm>
            <a:off x="228600" y="3685443"/>
            <a:ext cx="1905000"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GB" altLang="en-FR" sz="1477" b="0">
                <a:latin typeface="Comic Sans MS" panose="030F0902030302020204" pitchFamily="66" charset="0"/>
              </a:rPr>
              <a:t>Find scope for their interests in</a:t>
            </a:r>
          </a:p>
        </p:txBody>
      </p:sp>
      <p:sp>
        <p:nvSpPr>
          <p:cNvPr id="48148" name="Line 28">
            <a:extLst>
              <a:ext uri="{FF2B5EF4-FFF2-40B4-BE49-F238E27FC236}">
                <a16:creationId xmlns:a16="http://schemas.microsoft.com/office/drawing/2014/main" id="{6C37EF92-06D9-BF8B-3EFB-F15103167321}"/>
              </a:ext>
            </a:extLst>
          </p:cNvPr>
          <p:cNvSpPr>
            <a:spLocks noChangeShapeType="1"/>
          </p:cNvSpPr>
          <p:nvPr/>
        </p:nvSpPr>
        <p:spPr bwMode="auto">
          <a:xfrm>
            <a:off x="457200" y="2038350"/>
            <a:ext cx="84582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GB" sz="2215"/>
          </a:p>
        </p:txBody>
      </p:sp>
      <p:sp>
        <p:nvSpPr>
          <p:cNvPr id="48149" name="Line 29">
            <a:extLst>
              <a:ext uri="{FF2B5EF4-FFF2-40B4-BE49-F238E27FC236}">
                <a16:creationId xmlns:a16="http://schemas.microsoft.com/office/drawing/2014/main" id="{54659A6B-4941-7DD3-300C-285EB79C660C}"/>
              </a:ext>
            </a:extLst>
          </p:cNvPr>
          <p:cNvSpPr>
            <a:spLocks noChangeShapeType="1"/>
          </p:cNvSpPr>
          <p:nvPr/>
        </p:nvSpPr>
        <p:spPr bwMode="auto">
          <a:xfrm>
            <a:off x="457200" y="2897066"/>
            <a:ext cx="84582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GB" sz="2215"/>
          </a:p>
        </p:txBody>
      </p:sp>
      <p:sp>
        <p:nvSpPr>
          <p:cNvPr id="48150" name="Line 30">
            <a:extLst>
              <a:ext uri="{FF2B5EF4-FFF2-40B4-BE49-F238E27FC236}">
                <a16:creationId xmlns:a16="http://schemas.microsoft.com/office/drawing/2014/main" id="{5A75729F-483A-4ADC-6629-1B4026D68D8D}"/>
              </a:ext>
            </a:extLst>
          </p:cNvPr>
          <p:cNvSpPr>
            <a:spLocks noChangeShapeType="1"/>
          </p:cNvSpPr>
          <p:nvPr/>
        </p:nvSpPr>
        <p:spPr bwMode="auto">
          <a:xfrm>
            <a:off x="457200" y="3574074"/>
            <a:ext cx="84582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GB" sz="2215"/>
          </a:p>
        </p:txBody>
      </p:sp>
      <p:sp>
        <p:nvSpPr>
          <p:cNvPr id="48151" name="Line 31">
            <a:extLst>
              <a:ext uri="{FF2B5EF4-FFF2-40B4-BE49-F238E27FC236}">
                <a16:creationId xmlns:a16="http://schemas.microsoft.com/office/drawing/2014/main" id="{5A3BB6C5-4C20-6FD0-5969-1676BFFA5DB7}"/>
              </a:ext>
            </a:extLst>
          </p:cNvPr>
          <p:cNvSpPr>
            <a:spLocks noChangeShapeType="1"/>
          </p:cNvSpPr>
          <p:nvPr/>
        </p:nvSpPr>
        <p:spPr bwMode="auto">
          <a:xfrm>
            <a:off x="457200" y="4488474"/>
            <a:ext cx="84582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GB" sz="2215"/>
          </a:p>
        </p:txBody>
      </p:sp>
      <p:sp>
        <p:nvSpPr>
          <p:cNvPr id="48152" name="Text Box 32">
            <a:extLst>
              <a:ext uri="{FF2B5EF4-FFF2-40B4-BE49-F238E27FC236}">
                <a16:creationId xmlns:a16="http://schemas.microsoft.com/office/drawing/2014/main" id="{4EE2C723-C61F-3265-8EDA-3A4A0EB63FC7}"/>
              </a:ext>
            </a:extLst>
          </p:cNvPr>
          <p:cNvSpPr txBox="1">
            <a:spLocks noChangeArrowheads="1"/>
          </p:cNvSpPr>
          <p:nvPr/>
        </p:nvSpPr>
        <p:spPr bwMode="auto">
          <a:xfrm>
            <a:off x="3886200" y="1674936"/>
            <a:ext cx="676788" cy="31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GB" altLang="en-FR" sz="1477" b="0">
                <a:latin typeface="Comic Sans MS" panose="030F0902030302020204" pitchFamily="66" charset="0"/>
              </a:rPr>
              <a:t>Facts</a:t>
            </a:r>
          </a:p>
        </p:txBody>
      </p:sp>
      <p:sp>
        <p:nvSpPr>
          <p:cNvPr id="48153" name="Text Box 33">
            <a:extLst>
              <a:ext uri="{FF2B5EF4-FFF2-40B4-BE49-F238E27FC236}">
                <a16:creationId xmlns:a16="http://schemas.microsoft.com/office/drawing/2014/main" id="{97719B26-F4DA-8F70-D84A-B52383C1A71A}"/>
              </a:ext>
            </a:extLst>
          </p:cNvPr>
          <p:cNvSpPr txBox="1">
            <a:spLocks noChangeArrowheads="1"/>
          </p:cNvSpPr>
          <p:nvPr/>
        </p:nvSpPr>
        <p:spPr bwMode="auto">
          <a:xfrm>
            <a:off x="7460274" y="1674936"/>
            <a:ext cx="1231427" cy="31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GB" altLang="en-FR" sz="1477" b="0">
                <a:latin typeface="Comic Sans MS" panose="030F0902030302020204" pitchFamily="66" charset="0"/>
              </a:rPr>
              <a:t>Possibilities</a:t>
            </a:r>
          </a:p>
        </p:txBody>
      </p:sp>
      <p:sp>
        <p:nvSpPr>
          <p:cNvPr id="48154" name="Text Box 34">
            <a:extLst>
              <a:ext uri="{FF2B5EF4-FFF2-40B4-BE49-F238E27FC236}">
                <a16:creationId xmlns:a16="http://schemas.microsoft.com/office/drawing/2014/main" id="{2362098D-D21B-9843-DC78-61EADA06DA06}"/>
              </a:ext>
            </a:extLst>
          </p:cNvPr>
          <p:cNvSpPr txBox="1">
            <a:spLocks noChangeArrowheads="1"/>
          </p:cNvSpPr>
          <p:nvPr/>
        </p:nvSpPr>
        <p:spPr bwMode="auto">
          <a:xfrm>
            <a:off x="2108689" y="3641482"/>
            <a:ext cx="1777511" cy="774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GB" altLang="en-FR" sz="1477" b="0">
                <a:latin typeface="Comic Sans MS" panose="030F0902030302020204" pitchFamily="66" charset="0"/>
              </a:rPr>
              <a:t>Technical skills with objects and facts </a:t>
            </a:r>
          </a:p>
        </p:txBody>
      </p:sp>
      <p:sp>
        <p:nvSpPr>
          <p:cNvPr id="48155" name="Text Box 35">
            <a:extLst>
              <a:ext uri="{FF2B5EF4-FFF2-40B4-BE49-F238E27FC236}">
                <a16:creationId xmlns:a16="http://schemas.microsoft.com/office/drawing/2014/main" id="{F24CCEB2-02AE-6F90-FE77-5467B37FEA4F}"/>
              </a:ext>
            </a:extLst>
          </p:cNvPr>
          <p:cNvSpPr txBox="1">
            <a:spLocks noChangeArrowheads="1"/>
          </p:cNvSpPr>
          <p:nvPr/>
        </p:nvSpPr>
        <p:spPr bwMode="auto">
          <a:xfrm>
            <a:off x="3930162" y="3641482"/>
            <a:ext cx="1556238" cy="774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GB" altLang="en-FR" sz="1477" b="0">
                <a:latin typeface="Comic Sans MS" panose="030F0902030302020204" pitchFamily="66" charset="0"/>
              </a:rPr>
              <a:t>Practical help and services for people</a:t>
            </a:r>
          </a:p>
        </p:txBody>
      </p:sp>
      <p:sp>
        <p:nvSpPr>
          <p:cNvPr id="48156" name="Text Box 36">
            <a:extLst>
              <a:ext uri="{FF2B5EF4-FFF2-40B4-BE49-F238E27FC236}">
                <a16:creationId xmlns:a16="http://schemas.microsoft.com/office/drawing/2014/main" id="{149AD0C5-E6C3-53AD-F93D-F1FF0CED5220}"/>
              </a:ext>
            </a:extLst>
          </p:cNvPr>
          <p:cNvSpPr txBox="1">
            <a:spLocks noChangeArrowheads="1"/>
          </p:cNvSpPr>
          <p:nvPr/>
        </p:nvSpPr>
        <p:spPr bwMode="auto">
          <a:xfrm>
            <a:off x="5731120" y="3641482"/>
            <a:ext cx="1736480" cy="774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GB" altLang="en-FR" sz="1477" b="0">
                <a:latin typeface="Comic Sans MS" panose="030F0902030302020204" pitchFamily="66" charset="0"/>
              </a:rPr>
              <a:t>Understanding and encouraging people</a:t>
            </a:r>
          </a:p>
        </p:txBody>
      </p:sp>
      <p:sp>
        <p:nvSpPr>
          <p:cNvPr id="48157" name="Text Box 37">
            <a:extLst>
              <a:ext uri="{FF2B5EF4-FFF2-40B4-BE49-F238E27FC236}">
                <a16:creationId xmlns:a16="http://schemas.microsoft.com/office/drawing/2014/main" id="{EFFAC510-03D5-B5B7-0F12-6BBEA5C27EDD}"/>
              </a:ext>
            </a:extLst>
          </p:cNvPr>
          <p:cNvSpPr txBox="1">
            <a:spLocks noChangeArrowheads="1"/>
          </p:cNvSpPr>
          <p:nvPr/>
        </p:nvSpPr>
        <p:spPr bwMode="auto">
          <a:xfrm>
            <a:off x="7477859" y="3641482"/>
            <a:ext cx="1666142" cy="774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GB" altLang="en-FR" sz="1477" b="0">
                <a:latin typeface="Comic Sans MS" panose="030F0902030302020204" pitchFamily="66" charset="0"/>
              </a:rPr>
              <a:t>Theoretical and technical frameworks</a:t>
            </a:r>
          </a:p>
        </p:txBody>
      </p:sp>
      <p:sp>
        <p:nvSpPr>
          <p:cNvPr id="48158" name="Text Box 38">
            <a:extLst>
              <a:ext uri="{FF2B5EF4-FFF2-40B4-BE49-F238E27FC236}">
                <a16:creationId xmlns:a16="http://schemas.microsoft.com/office/drawing/2014/main" id="{BCD2F19A-7E71-1E73-A748-0C108541FB9A}"/>
              </a:ext>
            </a:extLst>
          </p:cNvPr>
          <p:cNvSpPr txBox="1">
            <a:spLocks noChangeArrowheads="1"/>
          </p:cNvSpPr>
          <p:nvPr/>
        </p:nvSpPr>
        <p:spPr bwMode="auto">
          <a:xfrm>
            <a:off x="228600" y="4558813"/>
            <a:ext cx="1905000" cy="31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GB" altLang="en-FR" sz="1477" b="0">
                <a:latin typeface="Comic Sans MS" panose="030F0902030302020204" pitchFamily="66" charset="0"/>
              </a:rPr>
              <a:t>For example:</a:t>
            </a:r>
          </a:p>
        </p:txBody>
      </p:sp>
      <p:sp>
        <p:nvSpPr>
          <p:cNvPr id="48159" name="Text Box 39">
            <a:extLst>
              <a:ext uri="{FF2B5EF4-FFF2-40B4-BE49-F238E27FC236}">
                <a16:creationId xmlns:a16="http://schemas.microsoft.com/office/drawing/2014/main" id="{A26273CE-6168-B7F8-04F8-FA799F389F76}"/>
              </a:ext>
            </a:extLst>
          </p:cNvPr>
          <p:cNvSpPr txBox="1">
            <a:spLocks noChangeArrowheads="1"/>
          </p:cNvSpPr>
          <p:nvPr/>
        </p:nvSpPr>
        <p:spPr bwMode="auto">
          <a:xfrm>
            <a:off x="2108689" y="4558812"/>
            <a:ext cx="1701311" cy="168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buFontTx/>
              <a:buChar char="•"/>
            </a:pPr>
            <a:r>
              <a:rPr lang="en-GB" altLang="en-FR" sz="1292" b="0">
                <a:latin typeface="Comic Sans MS" panose="030F0902030302020204" pitchFamily="66" charset="0"/>
              </a:rPr>
              <a:t>Applied Science</a:t>
            </a:r>
          </a:p>
          <a:p>
            <a:pPr>
              <a:buFontTx/>
              <a:buChar char="•"/>
            </a:pPr>
            <a:r>
              <a:rPr lang="en-GB" altLang="en-FR" sz="1292" b="0">
                <a:latin typeface="Comic Sans MS" panose="030F0902030302020204" pitchFamily="66" charset="0"/>
              </a:rPr>
              <a:t>Business</a:t>
            </a:r>
          </a:p>
          <a:p>
            <a:pPr>
              <a:buFontTx/>
              <a:buChar char="•"/>
            </a:pPr>
            <a:r>
              <a:rPr lang="en-GB" altLang="en-FR" sz="1292" b="0">
                <a:latin typeface="Comic Sans MS" panose="030F0902030302020204" pitchFamily="66" charset="0"/>
              </a:rPr>
              <a:t>Administration</a:t>
            </a:r>
          </a:p>
          <a:p>
            <a:pPr>
              <a:buFontTx/>
              <a:buChar char="•"/>
            </a:pPr>
            <a:r>
              <a:rPr lang="en-GB" altLang="en-FR" sz="1292" b="0">
                <a:latin typeface="Comic Sans MS" panose="030F0902030302020204" pitchFamily="66" charset="0"/>
              </a:rPr>
              <a:t>Banking</a:t>
            </a:r>
          </a:p>
          <a:p>
            <a:pPr>
              <a:buFontTx/>
              <a:buChar char="•"/>
            </a:pPr>
            <a:r>
              <a:rPr lang="en-GB" altLang="en-FR" sz="1292" b="0">
                <a:latin typeface="Comic Sans MS" panose="030F0902030302020204" pitchFamily="66" charset="0"/>
              </a:rPr>
              <a:t>Law enforcement</a:t>
            </a:r>
          </a:p>
          <a:p>
            <a:pPr>
              <a:buFontTx/>
              <a:buChar char="•"/>
            </a:pPr>
            <a:r>
              <a:rPr lang="en-GB" altLang="en-FR" sz="1292" b="0">
                <a:latin typeface="Comic Sans MS" panose="030F0902030302020204" pitchFamily="66" charset="0"/>
              </a:rPr>
              <a:t>Production</a:t>
            </a:r>
          </a:p>
          <a:p>
            <a:pPr>
              <a:buFontTx/>
              <a:buChar char="•"/>
            </a:pPr>
            <a:r>
              <a:rPr lang="en-GB" altLang="en-FR" sz="1292" b="0">
                <a:latin typeface="Comic Sans MS" panose="030F0902030302020204" pitchFamily="66" charset="0"/>
              </a:rPr>
              <a:t>Construction</a:t>
            </a:r>
          </a:p>
          <a:p>
            <a:pPr>
              <a:buFontTx/>
              <a:buChar char="•"/>
            </a:pPr>
            <a:endParaRPr lang="en-GB" altLang="en-FR" sz="1292" b="0">
              <a:latin typeface="Comic Sans MS" panose="030F0902030302020204" pitchFamily="66" charset="0"/>
            </a:endParaRPr>
          </a:p>
        </p:txBody>
      </p:sp>
      <p:sp>
        <p:nvSpPr>
          <p:cNvPr id="48160" name="Text Box 40">
            <a:extLst>
              <a:ext uri="{FF2B5EF4-FFF2-40B4-BE49-F238E27FC236}">
                <a16:creationId xmlns:a16="http://schemas.microsoft.com/office/drawing/2014/main" id="{A3D06D20-74AD-45B9-C6BB-D627DBC87827}"/>
              </a:ext>
            </a:extLst>
          </p:cNvPr>
          <p:cNvSpPr txBox="1">
            <a:spLocks noChangeArrowheads="1"/>
          </p:cNvSpPr>
          <p:nvPr/>
        </p:nvSpPr>
        <p:spPr bwMode="auto">
          <a:xfrm>
            <a:off x="3930162" y="4558812"/>
            <a:ext cx="1708638" cy="1484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buFontTx/>
              <a:buChar char="•"/>
            </a:pPr>
            <a:r>
              <a:rPr lang="en-GB" altLang="en-FR" sz="1292" b="0">
                <a:latin typeface="Comic Sans MS" panose="030F0902030302020204" pitchFamily="66" charset="0"/>
              </a:rPr>
              <a:t>Health care</a:t>
            </a:r>
          </a:p>
          <a:p>
            <a:pPr>
              <a:buFontTx/>
              <a:buChar char="•"/>
            </a:pPr>
            <a:r>
              <a:rPr lang="en-GB" altLang="en-FR" sz="1292" b="0">
                <a:latin typeface="Comic Sans MS" panose="030F0902030302020204" pitchFamily="66" charset="0"/>
              </a:rPr>
              <a:t>Community service</a:t>
            </a:r>
          </a:p>
          <a:p>
            <a:pPr>
              <a:buFontTx/>
              <a:buChar char="•"/>
            </a:pPr>
            <a:r>
              <a:rPr lang="en-GB" altLang="en-FR" sz="1292" b="0">
                <a:latin typeface="Comic Sans MS" panose="030F0902030302020204" pitchFamily="66" charset="0"/>
              </a:rPr>
              <a:t>Teaching</a:t>
            </a:r>
          </a:p>
          <a:p>
            <a:pPr>
              <a:buFontTx/>
              <a:buChar char="•"/>
            </a:pPr>
            <a:r>
              <a:rPr lang="en-GB" altLang="en-FR" sz="1292" b="0">
                <a:latin typeface="Comic Sans MS" panose="030F0902030302020204" pitchFamily="66" charset="0"/>
              </a:rPr>
              <a:t>Supervision</a:t>
            </a:r>
          </a:p>
          <a:p>
            <a:pPr>
              <a:buFontTx/>
              <a:buChar char="•"/>
            </a:pPr>
            <a:r>
              <a:rPr lang="en-GB" altLang="en-FR" sz="1292" b="0">
                <a:latin typeface="Comic Sans MS" panose="030F0902030302020204" pitchFamily="66" charset="0"/>
              </a:rPr>
              <a:t>Religious service</a:t>
            </a:r>
          </a:p>
          <a:p>
            <a:pPr>
              <a:buFontTx/>
              <a:buChar char="•"/>
            </a:pPr>
            <a:r>
              <a:rPr lang="en-GB" altLang="en-FR" sz="1292" b="0">
                <a:latin typeface="Comic Sans MS" panose="030F0902030302020204" pitchFamily="66" charset="0"/>
              </a:rPr>
              <a:t>Support services</a:t>
            </a:r>
          </a:p>
          <a:p>
            <a:pPr>
              <a:buFontTx/>
              <a:buChar char="•"/>
            </a:pPr>
            <a:r>
              <a:rPr lang="en-GB" altLang="en-FR" sz="1292" b="0">
                <a:latin typeface="Comic Sans MS" panose="030F0902030302020204" pitchFamily="66" charset="0"/>
              </a:rPr>
              <a:t>Sales</a:t>
            </a:r>
          </a:p>
        </p:txBody>
      </p:sp>
      <p:sp>
        <p:nvSpPr>
          <p:cNvPr id="48161" name="Text Box 41">
            <a:extLst>
              <a:ext uri="{FF2B5EF4-FFF2-40B4-BE49-F238E27FC236}">
                <a16:creationId xmlns:a16="http://schemas.microsoft.com/office/drawing/2014/main" id="{9AAF4838-1CB2-07C3-1238-C348BC50EAD7}"/>
              </a:ext>
            </a:extLst>
          </p:cNvPr>
          <p:cNvSpPr txBox="1">
            <a:spLocks noChangeArrowheads="1"/>
          </p:cNvSpPr>
          <p:nvPr/>
        </p:nvSpPr>
        <p:spPr bwMode="auto">
          <a:xfrm>
            <a:off x="5731120" y="4558812"/>
            <a:ext cx="1736480" cy="168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buFontTx/>
              <a:buChar char="•"/>
            </a:pPr>
            <a:r>
              <a:rPr lang="en-GB" altLang="en-FR" sz="1292" b="0">
                <a:latin typeface="Comic Sans MS" panose="030F0902030302020204" pitchFamily="66" charset="0"/>
              </a:rPr>
              <a:t>Psychology</a:t>
            </a:r>
          </a:p>
          <a:p>
            <a:pPr>
              <a:buFontTx/>
              <a:buChar char="•"/>
            </a:pPr>
            <a:r>
              <a:rPr lang="en-GB" altLang="en-FR" sz="1292" b="0">
                <a:latin typeface="Comic Sans MS" panose="030F0902030302020204" pitchFamily="66" charset="0"/>
              </a:rPr>
              <a:t>Human resources</a:t>
            </a:r>
          </a:p>
          <a:p>
            <a:pPr>
              <a:buFontTx/>
              <a:buChar char="•"/>
            </a:pPr>
            <a:r>
              <a:rPr lang="en-GB" altLang="en-FR" sz="1292" b="0">
                <a:latin typeface="Comic Sans MS" panose="030F0902030302020204" pitchFamily="66" charset="0"/>
              </a:rPr>
              <a:t>Teaching</a:t>
            </a:r>
          </a:p>
          <a:p>
            <a:pPr>
              <a:buFontTx/>
              <a:buChar char="•"/>
            </a:pPr>
            <a:r>
              <a:rPr lang="en-GB" altLang="en-FR" sz="1292" b="0">
                <a:latin typeface="Comic Sans MS" panose="030F0902030302020204" pitchFamily="66" charset="0"/>
              </a:rPr>
              <a:t>Research</a:t>
            </a:r>
          </a:p>
          <a:p>
            <a:pPr>
              <a:buFontTx/>
              <a:buChar char="•"/>
            </a:pPr>
            <a:r>
              <a:rPr lang="en-GB" altLang="en-FR" sz="1292" b="0">
                <a:latin typeface="Comic Sans MS" panose="030F0902030302020204" pitchFamily="66" charset="0"/>
              </a:rPr>
              <a:t>Literature</a:t>
            </a:r>
          </a:p>
          <a:p>
            <a:pPr>
              <a:buFontTx/>
              <a:buChar char="•"/>
            </a:pPr>
            <a:r>
              <a:rPr lang="en-GB" altLang="en-FR" sz="1292" b="0">
                <a:latin typeface="Comic Sans MS" panose="030F0902030302020204" pitchFamily="66" charset="0"/>
              </a:rPr>
              <a:t>Religious service</a:t>
            </a:r>
          </a:p>
          <a:p>
            <a:pPr>
              <a:buFontTx/>
              <a:buChar char="•"/>
            </a:pPr>
            <a:r>
              <a:rPr lang="en-GB" altLang="en-FR" sz="1292" b="0">
                <a:latin typeface="Comic Sans MS" panose="030F0902030302020204" pitchFamily="66" charset="0"/>
              </a:rPr>
              <a:t>Health care</a:t>
            </a:r>
          </a:p>
          <a:p>
            <a:pPr>
              <a:buFontTx/>
              <a:buChar char="•"/>
            </a:pPr>
            <a:r>
              <a:rPr lang="en-GB" altLang="en-FR" sz="1292" b="0">
                <a:latin typeface="Comic Sans MS" panose="030F0902030302020204" pitchFamily="66" charset="0"/>
              </a:rPr>
              <a:t>Art and music</a:t>
            </a:r>
          </a:p>
        </p:txBody>
      </p:sp>
      <p:sp>
        <p:nvSpPr>
          <p:cNvPr id="48162" name="Text Box 42">
            <a:extLst>
              <a:ext uri="{FF2B5EF4-FFF2-40B4-BE49-F238E27FC236}">
                <a16:creationId xmlns:a16="http://schemas.microsoft.com/office/drawing/2014/main" id="{8E52538D-5905-1AEA-F761-07CC785396D0}"/>
              </a:ext>
            </a:extLst>
          </p:cNvPr>
          <p:cNvSpPr txBox="1">
            <a:spLocks noChangeArrowheads="1"/>
          </p:cNvSpPr>
          <p:nvPr/>
        </p:nvSpPr>
        <p:spPr bwMode="auto">
          <a:xfrm>
            <a:off x="7477859" y="4558812"/>
            <a:ext cx="1666142" cy="1484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buFontTx/>
              <a:buChar char="•"/>
            </a:pPr>
            <a:r>
              <a:rPr lang="en-GB" altLang="en-FR" sz="1292" b="0">
                <a:latin typeface="Comic Sans MS" panose="030F0902030302020204" pitchFamily="66" charset="0"/>
              </a:rPr>
              <a:t>Physical science</a:t>
            </a:r>
          </a:p>
          <a:p>
            <a:pPr>
              <a:buFontTx/>
              <a:buChar char="•"/>
            </a:pPr>
            <a:r>
              <a:rPr lang="en-GB" altLang="en-FR" sz="1292" b="0">
                <a:latin typeface="Comic Sans MS" panose="030F0902030302020204" pitchFamily="66" charset="0"/>
              </a:rPr>
              <a:t>Research</a:t>
            </a:r>
          </a:p>
          <a:p>
            <a:pPr>
              <a:buFontTx/>
              <a:buChar char="•"/>
            </a:pPr>
            <a:r>
              <a:rPr lang="en-GB" altLang="en-FR" sz="1292" b="0">
                <a:latin typeface="Comic Sans MS" panose="030F0902030302020204" pitchFamily="66" charset="0"/>
              </a:rPr>
              <a:t>Management</a:t>
            </a:r>
          </a:p>
          <a:p>
            <a:pPr>
              <a:buFontTx/>
              <a:buChar char="•"/>
            </a:pPr>
            <a:r>
              <a:rPr lang="en-GB" altLang="en-FR" sz="1292" b="0">
                <a:latin typeface="Comic Sans MS" panose="030F0902030302020204" pitchFamily="66" charset="0"/>
              </a:rPr>
              <a:t>Computers</a:t>
            </a:r>
          </a:p>
          <a:p>
            <a:pPr>
              <a:buFontTx/>
              <a:buChar char="•"/>
            </a:pPr>
            <a:r>
              <a:rPr lang="en-GB" altLang="en-FR" sz="1292" b="0">
                <a:latin typeface="Comic Sans MS" panose="030F0902030302020204" pitchFamily="66" charset="0"/>
              </a:rPr>
              <a:t>Law</a:t>
            </a:r>
          </a:p>
          <a:p>
            <a:pPr>
              <a:buFontTx/>
              <a:buChar char="•"/>
            </a:pPr>
            <a:r>
              <a:rPr lang="en-GB" altLang="en-FR" sz="1292" b="0">
                <a:latin typeface="Comic Sans MS" panose="030F0902030302020204" pitchFamily="66" charset="0"/>
              </a:rPr>
              <a:t>Engineering</a:t>
            </a:r>
          </a:p>
          <a:p>
            <a:pPr>
              <a:buFontTx/>
              <a:buChar char="•"/>
            </a:pPr>
            <a:r>
              <a:rPr lang="en-GB" altLang="en-FR" sz="1292" b="0">
                <a:latin typeface="Comic Sans MS" panose="030F0902030302020204" pitchFamily="66" charset="0"/>
              </a:rPr>
              <a:t>Technical work</a:t>
            </a:r>
          </a:p>
        </p:txBody>
      </p:sp>
      <p:sp>
        <p:nvSpPr>
          <p:cNvPr id="48163" name="Text Box 43">
            <a:extLst>
              <a:ext uri="{FF2B5EF4-FFF2-40B4-BE49-F238E27FC236}">
                <a16:creationId xmlns:a16="http://schemas.microsoft.com/office/drawing/2014/main" id="{837F4811-2783-6E09-F01B-03879E181171}"/>
              </a:ext>
            </a:extLst>
          </p:cNvPr>
          <p:cNvSpPr txBox="1">
            <a:spLocks noChangeArrowheads="1"/>
          </p:cNvSpPr>
          <p:nvPr/>
        </p:nvSpPr>
        <p:spPr bwMode="auto">
          <a:xfrm>
            <a:off x="212481" y="6396404"/>
            <a:ext cx="2409634" cy="205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GB" altLang="en-FR" sz="738" b="0">
                <a:latin typeface="Comic Sans MS" panose="030F0902030302020204" pitchFamily="66" charset="0"/>
              </a:rPr>
              <a:t>Source: Introduction to type. Isabel Briggs Myers</a:t>
            </a:r>
          </a:p>
        </p:txBody>
      </p:sp>
    </p:spTree>
    <p:extLst>
      <p:ext uri="{BB962C8B-B14F-4D97-AF65-F5344CB8AC3E}">
        <p14:creationId xmlns:p14="http://schemas.microsoft.com/office/powerpoint/2010/main" val="26622382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7538" name="Rectangle 2">
            <a:extLst>
              <a:ext uri="{FF2B5EF4-FFF2-40B4-BE49-F238E27FC236}">
                <a16:creationId xmlns:a16="http://schemas.microsoft.com/office/drawing/2014/main" id="{44D80614-4034-6436-C28A-070892A8D93B}"/>
              </a:ext>
            </a:extLst>
          </p:cNvPr>
          <p:cNvSpPr>
            <a:spLocks noGrp="1" noChangeArrowheads="1"/>
          </p:cNvSpPr>
          <p:nvPr>
            <p:ph type="title"/>
          </p:nvPr>
        </p:nvSpPr>
        <p:spPr>
          <a:xfrm>
            <a:off x="152400" y="194167"/>
            <a:ext cx="8585689" cy="1055077"/>
          </a:xfrm>
        </p:spPr>
        <p:txBody>
          <a:bodyPr/>
          <a:lstStyle/>
          <a:p>
            <a:pPr>
              <a:defRPr/>
            </a:pPr>
            <a:br>
              <a:rPr lang="en-US" sz="3692" dirty="0"/>
            </a:br>
            <a:r>
              <a:rPr lang="en-US" sz="3692" dirty="0">
                <a:effectLst>
                  <a:outerShdw blurRad="38100" dist="38100" dir="2700000" algn="tl">
                    <a:srgbClr val="C0C0C0"/>
                  </a:outerShdw>
                </a:effectLst>
              </a:rPr>
              <a:t>FYI summary of engineering school students by types</a:t>
            </a:r>
          </a:p>
        </p:txBody>
      </p:sp>
      <p:sp>
        <p:nvSpPr>
          <p:cNvPr id="6" name="TextBox 5">
            <a:extLst>
              <a:ext uri="{FF2B5EF4-FFF2-40B4-BE49-F238E27FC236}">
                <a16:creationId xmlns:a16="http://schemas.microsoft.com/office/drawing/2014/main" id="{6423B4DE-A721-08F0-84D8-C1F2F30FFCF1}"/>
              </a:ext>
            </a:extLst>
          </p:cNvPr>
          <p:cNvSpPr txBox="1">
            <a:spLocks noChangeArrowheads="1"/>
          </p:cNvSpPr>
          <p:nvPr/>
        </p:nvSpPr>
        <p:spPr bwMode="auto">
          <a:xfrm>
            <a:off x="1418493" y="6031523"/>
            <a:ext cx="6320961" cy="248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GB" altLang="en-FR" sz="1015"/>
              <a:t>Source: All students in the  American Society for Engineering Education 1981-1986, 3,784 students</a:t>
            </a:r>
          </a:p>
        </p:txBody>
      </p:sp>
      <p:graphicFrame>
        <p:nvGraphicFramePr>
          <p:cNvPr id="7" name="Table 6">
            <a:extLst>
              <a:ext uri="{FF2B5EF4-FFF2-40B4-BE49-F238E27FC236}">
                <a16:creationId xmlns:a16="http://schemas.microsoft.com/office/drawing/2014/main" id="{27770882-9376-B368-0F07-4BF9D020FD09}"/>
              </a:ext>
            </a:extLst>
          </p:cNvPr>
          <p:cNvGraphicFramePr>
            <a:graphicFrameLocks noGrp="1"/>
          </p:cNvGraphicFramePr>
          <p:nvPr/>
        </p:nvGraphicFramePr>
        <p:xfrm>
          <a:off x="1506415" y="1806820"/>
          <a:ext cx="6043246" cy="4164627"/>
        </p:xfrm>
        <a:graphic>
          <a:graphicData uri="http://schemas.openxmlformats.org/drawingml/2006/table">
            <a:tbl>
              <a:tblPr/>
              <a:tblGrid>
                <a:gridCol w="965689">
                  <a:extLst>
                    <a:ext uri="{9D8B030D-6E8A-4147-A177-3AD203B41FA5}">
                      <a16:colId xmlns:a16="http://schemas.microsoft.com/office/drawing/2014/main" val="20000"/>
                    </a:ext>
                  </a:extLst>
                </a:gridCol>
                <a:gridCol w="965688">
                  <a:extLst>
                    <a:ext uri="{9D8B030D-6E8A-4147-A177-3AD203B41FA5}">
                      <a16:colId xmlns:a16="http://schemas.microsoft.com/office/drawing/2014/main" val="20001"/>
                    </a:ext>
                  </a:extLst>
                </a:gridCol>
                <a:gridCol w="965689">
                  <a:extLst>
                    <a:ext uri="{9D8B030D-6E8A-4147-A177-3AD203B41FA5}">
                      <a16:colId xmlns:a16="http://schemas.microsoft.com/office/drawing/2014/main" val="20002"/>
                    </a:ext>
                  </a:extLst>
                </a:gridCol>
                <a:gridCol w="965688">
                  <a:extLst>
                    <a:ext uri="{9D8B030D-6E8A-4147-A177-3AD203B41FA5}">
                      <a16:colId xmlns:a16="http://schemas.microsoft.com/office/drawing/2014/main" val="20003"/>
                    </a:ext>
                  </a:extLst>
                </a:gridCol>
                <a:gridCol w="249115">
                  <a:extLst>
                    <a:ext uri="{9D8B030D-6E8A-4147-A177-3AD203B41FA5}">
                      <a16:colId xmlns:a16="http://schemas.microsoft.com/office/drawing/2014/main" val="20004"/>
                    </a:ext>
                  </a:extLst>
                </a:gridCol>
                <a:gridCol w="965689">
                  <a:extLst>
                    <a:ext uri="{9D8B030D-6E8A-4147-A177-3AD203B41FA5}">
                      <a16:colId xmlns:a16="http://schemas.microsoft.com/office/drawing/2014/main" val="20005"/>
                    </a:ext>
                  </a:extLst>
                </a:gridCol>
                <a:gridCol w="965688">
                  <a:extLst>
                    <a:ext uri="{9D8B030D-6E8A-4147-A177-3AD203B41FA5}">
                      <a16:colId xmlns:a16="http://schemas.microsoft.com/office/drawing/2014/main" val="20006"/>
                    </a:ext>
                  </a:extLst>
                </a:gridCol>
              </a:tblGrid>
              <a:tr h="335574">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Calibri" pitchFamily="34" charset="0"/>
                        </a:rPr>
                        <a:t>ISTJ</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Calibri" pitchFamily="34" charset="0"/>
                        </a:rPr>
                        <a:t>ISFJ</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Calibri" pitchFamily="34" charset="0"/>
                        </a:rPr>
                        <a:t>INFJ</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Calibri" pitchFamily="34" charset="0"/>
                        </a:rPr>
                        <a:t>INTJ</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2000" b="0" i="0" u="none" strike="noStrike" cap="none" normalizeH="0" baseline="0">
                        <a:ln>
                          <a:noFill/>
                        </a:ln>
                        <a:solidFill>
                          <a:srgbClr val="000000"/>
                        </a:solidFill>
                        <a:effectLst/>
                        <a:latin typeface="Calibri" pitchFamily="34" charset="0"/>
                      </a:endParaRP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Calibri" pitchFamily="34" charset="0"/>
                        </a:rPr>
                        <a:t>IJ's</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Calibri" pitchFamily="34" charset="0"/>
                        </a:rPr>
                        <a:t>I-Types</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313592">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Calibri" pitchFamily="34" charset="0"/>
                        </a:rPr>
                        <a:t>16%</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pattFill prst="ltUpDiag">
                      <a:fgClr>
                        <a:srgbClr val="FFFF00"/>
                      </a:fgClr>
                      <a:bgClr>
                        <a:srgbClr val="FFFFFF"/>
                      </a:bgClr>
                    </a:patt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Calibri" pitchFamily="34" charset="0"/>
                        </a:rPr>
                        <a:t>5%</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Calibri" pitchFamily="34" charset="0"/>
                        </a:rPr>
                        <a:t>3%</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Calibri" pitchFamily="34" charset="0"/>
                        </a:rPr>
                        <a:t>9%</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300" b="0" i="0" u="none" strike="noStrike" cap="none" normalizeH="0" baseline="0">
                        <a:ln>
                          <a:noFill/>
                        </a:ln>
                        <a:solidFill>
                          <a:srgbClr val="000000"/>
                        </a:solidFill>
                        <a:effectLst/>
                        <a:latin typeface="Calibri" pitchFamily="34" charset="0"/>
                      </a:endParaRP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Calibri" pitchFamily="34" charset="0"/>
                        </a:rPr>
                        <a:t>33%</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pattFill prst="ltUpDiag">
                      <a:fgClr>
                        <a:srgbClr val="FFFF00"/>
                      </a:fgClr>
                      <a:bgClr>
                        <a:srgbClr val="FFFFFF"/>
                      </a:bgClr>
                    </a:patt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300" b="0" i="0" u="none" strike="noStrike" cap="none" normalizeH="0" baseline="0">
                          <a:ln>
                            <a:noFill/>
                          </a:ln>
                          <a:solidFill>
                            <a:srgbClr val="000000"/>
                          </a:solidFill>
                          <a:effectLst/>
                          <a:latin typeface="Calibri" pitchFamily="34" charset="0"/>
                        </a:rPr>
                        <a:t> </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1"/>
                  </a:ext>
                </a:extLst>
              </a:tr>
              <a:tr h="335574">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Calibri" pitchFamily="34" charset="0"/>
                        </a:rPr>
                        <a:t>ISTP</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Calibri" pitchFamily="34" charset="0"/>
                        </a:rPr>
                        <a:t>ISFP</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Calibri" pitchFamily="34" charset="0"/>
                        </a:rPr>
                        <a:t>INFP</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Calibri" pitchFamily="34" charset="0"/>
                        </a:rPr>
                        <a:t>INTP</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2000" b="0" i="0" u="none" strike="noStrike" cap="none" normalizeH="0" baseline="0">
                        <a:ln>
                          <a:noFill/>
                        </a:ln>
                        <a:solidFill>
                          <a:srgbClr val="000000"/>
                        </a:solidFill>
                        <a:effectLst/>
                        <a:latin typeface="Calibri" pitchFamily="34" charset="0"/>
                      </a:endParaRP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Calibri" pitchFamily="34" charset="0"/>
                        </a:rPr>
                        <a:t>IP's</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Calibri" pitchFamily="34" charset="0"/>
                        </a:rPr>
                        <a:t>54%</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pattFill prst="ltUpDiag">
                      <a:fgClr>
                        <a:srgbClr val="FFFF00"/>
                      </a:fgClr>
                      <a:bgClr>
                        <a:srgbClr val="FFFFFF"/>
                      </a:bgClr>
                    </a:pattFill>
                  </a:tcPr>
                </a:tc>
                <a:extLst>
                  <a:ext uri="{0D108BD9-81ED-4DB2-BD59-A6C34878D82A}">
                    <a16:rowId xmlns:a16="http://schemas.microsoft.com/office/drawing/2014/main" val="10002"/>
                  </a:ext>
                </a:extLst>
              </a:tr>
              <a:tr h="313592">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Calibri" pitchFamily="34" charset="0"/>
                        </a:rPr>
                        <a:t>6%</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Calibri" pitchFamily="34" charset="0"/>
                        </a:rPr>
                        <a:t>3%</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Calibri" pitchFamily="34" charset="0"/>
                        </a:rPr>
                        <a:t>4%</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Calibri" pitchFamily="34" charset="0"/>
                        </a:rPr>
                        <a:t>8%</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300" b="0" i="0" u="none" strike="noStrike" cap="none" normalizeH="0" baseline="0">
                        <a:ln>
                          <a:noFill/>
                        </a:ln>
                        <a:solidFill>
                          <a:srgbClr val="000000"/>
                        </a:solidFill>
                        <a:effectLst/>
                        <a:latin typeface="Calibri" pitchFamily="34" charset="0"/>
                      </a:endParaRP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Calibri" pitchFamily="34" charset="0"/>
                        </a:rPr>
                        <a:t>21%</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300" b="0" i="0" u="none" strike="noStrike" cap="none" normalizeH="0" baseline="0">
                          <a:ln>
                            <a:noFill/>
                          </a:ln>
                          <a:solidFill>
                            <a:srgbClr val="000000"/>
                          </a:solidFill>
                          <a:effectLst/>
                          <a:latin typeface="Calibri" pitchFamily="34" charset="0"/>
                        </a:rPr>
                        <a:t> </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574">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Calibri" pitchFamily="34" charset="0"/>
                        </a:rPr>
                        <a:t>ESTP</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Calibri" pitchFamily="34" charset="0"/>
                        </a:rPr>
                        <a:t>ESFP</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Calibri" pitchFamily="34" charset="0"/>
                        </a:rPr>
                        <a:t>ENFP</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Calibri" pitchFamily="34" charset="0"/>
                        </a:rPr>
                        <a:t>ENTP</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2000" b="0" i="0" u="none" strike="noStrike" cap="none" normalizeH="0" baseline="0">
                        <a:ln>
                          <a:noFill/>
                        </a:ln>
                        <a:solidFill>
                          <a:srgbClr val="000000"/>
                        </a:solidFill>
                        <a:effectLst/>
                        <a:latin typeface="Calibri" pitchFamily="34" charset="0"/>
                      </a:endParaRP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Calibri" pitchFamily="34" charset="0"/>
                        </a:rPr>
                        <a:t>EP's</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Calibri" pitchFamily="34" charset="0"/>
                        </a:rPr>
                        <a:t>E-types</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4"/>
                  </a:ext>
                </a:extLst>
              </a:tr>
              <a:tr h="313592">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Calibri" pitchFamily="34" charset="0"/>
                        </a:rPr>
                        <a:t>4%</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Calibri" pitchFamily="34" charset="0"/>
                        </a:rPr>
                        <a:t>2%</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Calibri" pitchFamily="34" charset="0"/>
                        </a:rPr>
                        <a:t>4%</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Calibri" pitchFamily="34" charset="0"/>
                        </a:rPr>
                        <a:t>7%</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300" b="0" i="0" u="none" strike="noStrike" cap="none" normalizeH="0" baseline="0">
                        <a:ln>
                          <a:noFill/>
                        </a:ln>
                        <a:solidFill>
                          <a:srgbClr val="000000"/>
                        </a:solidFill>
                        <a:effectLst/>
                        <a:latin typeface="Calibri" pitchFamily="34" charset="0"/>
                      </a:endParaRP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Calibri" pitchFamily="34" charset="0"/>
                        </a:rPr>
                        <a:t>18%</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300" b="0" i="0" u="none" strike="noStrike" cap="none" normalizeH="0" baseline="0">
                          <a:ln>
                            <a:noFill/>
                          </a:ln>
                          <a:solidFill>
                            <a:srgbClr val="000000"/>
                          </a:solidFill>
                          <a:effectLst/>
                          <a:latin typeface="Calibri" pitchFamily="34" charset="0"/>
                        </a:rPr>
                        <a:t> </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335574">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Calibri" pitchFamily="34" charset="0"/>
                        </a:rPr>
                        <a:t>ESTJ</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Calibri" pitchFamily="34" charset="0"/>
                        </a:rPr>
                        <a:t>ESFJ</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Calibri" pitchFamily="34" charset="0"/>
                        </a:rPr>
                        <a:t>ENFJ</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Calibri" pitchFamily="34" charset="0"/>
                        </a:rPr>
                        <a:t>ENTJ</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2000" b="0" i="0" u="none" strike="noStrike" cap="none" normalizeH="0" baseline="0">
                        <a:ln>
                          <a:noFill/>
                        </a:ln>
                        <a:solidFill>
                          <a:srgbClr val="000000"/>
                        </a:solidFill>
                        <a:effectLst/>
                        <a:latin typeface="Calibri" pitchFamily="34" charset="0"/>
                      </a:endParaRP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Calibri" pitchFamily="34" charset="0"/>
                        </a:rPr>
                        <a:t>EJ's</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Calibri" pitchFamily="34" charset="0"/>
                        </a:rPr>
                        <a:t>46%</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313592">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Calibri" pitchFamily="34" charset="0"/>
                        </a:rPr>
                        <a:t>13%</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pattFill prst="ltUpDiag">
                      <a:fgClr>
                        <a:srgbClr val="FFFF00"/>
                      </a:fgClr>
                      <a:bgClr>
                        <a:srgbClr val="FFFFFF"/>
                      </a:bgClr>
                    </a:patt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Calibri" pitchFamily="34" charset="0"/>
                        </a:rPr>
                        <a:t>4%</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Calibri" pitchFamily="34" charset="0"/>
                        </a:rPr>
                        <a:t>2%</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Calibri" pitchFamily="34" charset="0"/>
                        </a:rPr>
                        <a:t>9%</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300" b="0" i="0" u="none" strike="noStrike" cap="none" normalizeH="0" baseline="0">
                        <a:ln>
                          <a:noFill/>
                        </a:ln>
                        <a:solidFill>
                          <a:srgbClr val="000000"/>
                        </a:solidFill>
                        <a:effectLst/>
                        <a:latin typeface="Calibri" pitchFamily="34" charset="0"/>
                      </a:endParaRP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Calibri" pitchFamily="34" charset="0"/>
                        </a:rPr>
                        <a:t>28%</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pattFill prst="ltUpDiag">
                      <a:fgClr>
                        <a:srgbClr val="FFFF00"/>
                      </a:fgClr>
                      <a:bgClr>
                        <a:srgbClr val="FFFFFF"/>
                      </a:bgClr>
                    </a:patt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300" b="0" i="0" u="none" strike="noStrike" cap="none" normalizeH="0" baseline="0">
                          <a:ln>
                            <a:noFill/>
                          </a:ln>
                          <a:solidFill>
                            <a:srgbClr val="000000"/>
                          </a:solidFill>
                          <a:effectLst/>
                          <a:latin typeface="Calibri" pitchFamily="34" charset="0"/>
                        </a:rPr>
                        <a:t> </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27135">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300" b="0" i="0" u="none" strike="noStrike" cap="none" normalizeH="0" baseline="0">
                        <a:ln>
                          <a:noFill/>
                        </a:ln>
                        <a:solidFill>
                          <a:srgbClr val="000000"/>
                        </a:solidFill>
                        <a:effectLst/>
                        <a:latin typeface="Calibri" pitchFamily="34" charset="0"/>
                      </a:endParaRPr>
                    </a:p>
                  </a:txBody>
                  <a:tcPr marL="10818" marR="10818" marT="10818" marB="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300" b="0" i="0" u="none" strike="noStrike" cap="none" normalizeH="0" baseline="0">
                        <a:ln>
                          <a:noFill/>
                        </a:ln>
                        <a:solidFill>
                          <a:srgbClr val="000000"/>
                        </a:solidFill>
                        <a:effectLst/>
                        <a:latin typeface="Calibri" pitchFamily="34" charset="0"/>
                      </a:endParaRPr>
                    </a:p>
                  </a:txBody>
                  <a:tcPr marL="10818" marR="10818" marT="10818" marB="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300" b="0" i="0" u="none" strike="noStrike" cap="none" normalizeH="0" baseline="0">
                        <a:ln>
                          <a:noFill/>
                        </a:ln>
                        <a:solidFill>
                          <a:srgbClr val="000000"/>
                        </a:solidFill>
                        <a:effectLst/>
                        <a:latin typeface="Calibri" pitchFamily="34" charset="0"/>
                      </a:endParaRPr>
                    </a:p>
                  </a:txBody>
                  <a:tcPr marL="10818" marR="10818" marT="10818" marB="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300" b="0" i="0" u="none" strike="noStrike" cap="none" normalizeH="0" baseline="0">
                        <a:ln>
                          <a:noFill/>
                        </a:ln>
                        <a:solidFill>
                          <a:srgbClr val="000000"/>
                        </a:solidFill>
                        <a:effectLst/>
                        <a:latin typeface="Calibri" pitchFamily="34" charset="0"/>
                      </a:endParaRPr>
                    </a:p>
                  </a:txBody>
                  <a:tcPr marL="10818" marR="10818" marT="10818" marB="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300" b="0" i="0" u="none" strike="noStrike" cap="none" normalizeH="0" baseline="0">
                        <a:ln>
                          <a:noFill/>
                        </a:ln>
                        <a:solidFill>
                          <a:srgbClr val="000000"/>
                        </a:solidFill>
                        <a:effectLst/>
                        <a:latin typeface="Calibri" pitchFamily="34" charset="0"/>
                      </a:endParaRPr>
                    </a:p>
                  </a:txBody>
                  <a:tcPr marL="10818" marR="10818" marT="1081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300" b="0" i="0" u="none" strike="noStrike" cap="none" normalizeH="0" baseline="0">
                        <a:ln>
                          <a:noFill/>
                        </a:ln>
                        <a:solidFill>
                          <a:srgbClr val="000000"/>
                        </a:solidFill>
                        <a:effectLst/>
                        <a:latin typeface="Calibri" pitchFamily="34" charset="0"/>
                      </a:endParaRPr>
                    </a:p>
                  </a:txBody>
                  <a:tcPr marL="10818" marR="10818" marT="10818" marB="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300" b="0" i="0" u="none" strike="noStrike" cap="none" normalizeH="0" baseline="0">
                        <a:ln>
                          <a:noFill/>
                        </a:ln>
                        <a:solidFill>
                          <a:srgbClr val="000000"/>
                        </a:solidFill>
                        <a:effectLst/>
                        <a:latin typeface="Calibri" pitchFamily="34" charset="0"/>
                      </a:endParaRPr>
                    </a:p>
                  </a:txBody>
                  <a:tcPr marL="10818" marR="10818" marT="10818" marB="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5574">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Calibri" pitchFamily="34" charset="0"/>
                        </a:rPr>
                        <a:t>ST 's</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Calibri" pitchFamily="34" charset="0"/>
                        </a:rPr>
                        <a:t>SF's</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Calibri" pitchFamily="34" charset="0"/>
                        </a:rPr>
                        <a:t>NF's</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Calibri" pitchFamily="34" charset="0"/>
                        </a:rPr>
                        <a:t>NT's</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2000" b="0" i="0" u="none" strike="noStrike" cap="none" normalizeH="0" baseline="0">
                        <a:ln>
                          <a:noFill/>
                        </a:ln>
                        <a:solidFill>
                          <a:srgbClr val="000000"/>
                        </a:solidFill>
                        <a:effectLst/>
                        <a:latin typeface="Calibri" pitchFamily="34" charset="0"/>
                      </a:endParaRP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Calibri" pitchFamily="34" charset="0"/>
                        </a:rPr>
                        <a:t>T-types</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Calibri" pitchFamily="34" charset="0"/>
                        </a:rPr>
                        <a:t>F-types</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9"/>
                  </a:ext>
                </a:extLst>
              </a:tr>
              <a:tr h="313592">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Calibri" pitchFamily="34" charset="0"/>
                        </a:rPr>
                        <a:t>40%</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pattFill prst="ltUpDiag">
                      <a:fgClr>
                        <a:srgbClr val="FFFF00"/>
                      </a:fgClr>
                      <a:bgClr>
                        <a:srgbClr val="FFFFFF"/>
                      </a:bgClr>
                    </a:patt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Calibri" pitchFamily="34" charset="0"/>
                        </a:rPr>
                        <a:t>13%</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Calibri" pitchFamily="34" charset="0"/>
                        </a:rPr>
                        <a:t>13%</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Calibri" pitchFamily="34" charset="0"/>
                        </a:rPr>
                        <a:t>35%</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pattFill prst="ltUpDiag">
                      <a:fgClr>
                        <a:srgbClr val="FFFF00"/>
                      </a:fgClr>
                      <a:bgClr>
                        <a:srgbClr val="FFFFFF"/>
                      </a:bgClr>
                    </a:patt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rgbClr val="000000"/>
                        </a:solidFill>
                        <a:effectLst/>
                        <a:latin typeface="Calibri" pitchFamily="34" charset="0"/>
                      </a:endParaRP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Calibri" pitchFamily="34" charset="0"/>
                        </a:rPr>
                        <a:t>74%</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pattFill prst="ltUpDiag">
                      <a:fgClr>
                        <a:srgbClr val="FFFF00"/>
                      </a:fgClr>
                      <a:bgClr>
                        <a:srgbClr val="FFFFFF"/>
                      </a:bgClr>
                    </a:patt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Calibri" pitchFamily="34" charset="0"/>
                        </a:rPr>
                        <a:t>26%</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45831">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rgbClr val="000000"/>
                        </a:solidFill>
                        <a:effectLst/>
                        <a:latin typeface="Calibri" pitchFamily="34" charset="0"/>
                      </a:endParaRPr>
                    </a:p>
                  </a:txBody>
                  <a:tcPr marL="10818" marR="10818" marT="10818" marB="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rgbClr val="000000"/>
                        </a:solidFill>
                        <a:effectLst/>
                        <a:latin typeface="Calibri" pitchFamily="34" charset="0"/>
                      </a:endParaRPr>
                    </a:p>
                  </a:txBody>
                  <a:tcPr marL="10818" marR="10818" marT="10818" marB="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rgbClr val="000000"/>
                        </a:solidFill>
                        <a:effectLst/>
                        <a:latin typeface="Calibri" pitchFamily="34" charset="0"/>
                      </a:endParaRPr>
                    </a:p>
                  </a:txBody>
                  <a:tcPr marL="10818" marR="10818" marT="10818" marB="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rgbClr val="000000"/>
                        </a:solidFill>
                        <a:effectLst/>
                        <a:latin typeface="Calibri" pitchFamily="34" charset="0"/>
                      </a:endParaRPr>
                    </a:p>
                  </a:txBody>
                  <a:tcPr marL="10818" marR="10818" marT="10818" marB="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rgbClr val="000000"/>
                        </a:solidFill>
                        <a:effectLst/>
                        <a:latin typeface="Calibri" pitchFamily="34" charset="0"/>
                      </a:endParaRPr>
                    </a:p>
                  </a:txBody>
                  <a:tcPr marL="10818" marR="10818" marT="10818" marB="0"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Calibri" pitchFamily="34" charset="0"/>
                        </a:rPr>
                        <a:t>J-types</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Calibri" pitchFamily="34" charset="0"/>
                        </a:rPr>
                        <a:t>P-types</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11"/>
                  </a:ext>
                </a:extLst>
              </a:tr>
              <a:tr h="345831">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Calibri" pitchFamily="34" charset="0"/>
                        </a:rPr>
                        <a:t>S-types</a:t>
                      </a:r>
                    </a:p>
                  </a:txBody>
                  <a:tcPr marL="10818" marR="10818" marT="10818" marB="0"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Calibri" pitchFamily="34" charset="0"/>
                        </a:rPr>
                        <a:t>53%</a:t>
                      </a:r>
                    </a:p>
                  </a:txBody>
                  <a:tcPr marL="10818" marR="10818" marT="10818" marB="0"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ltUpDiag">
                      <a:fgClr>
                        <a:srgbClr val="FFFF00"/>
                      </a:fgClr>
                      <a:bgClr>
                        <a:srgbClr val="FFFFFF"/>
                      </a:bgClr>
                    </a:patt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Calibri" pitchFamily="34" charset="0"/>
                        </a:rPr>
                        <a:t>N-types</a:t>
                      </a:r>
                    </a:p>
                  </a:txBody>
                  <a:tcPr marL="10818" marR="10818" marT="10818" marB="0"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Calibri" pitchFamily="34" charset="0"/>
                        </a:rPr>
                        <a:t>47%</a:t>
                      </a:r>
                    </a:p>
                  </a:txBody>
                  <a:tcPr marL="10818" marR="10818" marT="10818" marB="0"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300" b="0" i="0" u="none" strike="noStrike" cap="none" normalizeH="0" baseline="0">
                        <a:ln>
                          <a:noFill/>
                        </a:ln>
                        <a:solidFill>
                          <a:srgbClr val="000000"/>
                        </a:solidFill>
                        <a:effectLst/>
                        <a:latin typeface="Calibri" pitchFamily="34" charset="0"/>
                      </a:endParaRP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Calibri" pitchFamily="34" charset="0"/>
                        </a:rPr>
                        <a:t>61%</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pattFill prst="ltUpDiag">
                      <a:fgClr>
                        <a:srgbClr val="FFFF00"/>
                      </a:fgClr>
                      <a:bgClr>
                        <a:srgbClr val="FFFFFF"/>
                      </a:bgClr>
                    </a:patt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Calibri" pitchFamily="34" charset="0"/>
                        </a:rPr>
                        <a:t>39%</a:t>
                      </a:r>
                    </a:p>
                  </a:txBody>
                  <a:tcPr marL="10818" marR="10818" marT="10818"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449604933"/>
      </p:ext>
    </p:extLst>
  </p:cSld>
  <p:clrMapOvr>
    <a:masterClrMapping/>
  </p:clrMapOvr>
  <p:transition spd="med">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577538"/>
                                        </p:tgtEl>
                                        <p:attrNameLst>
                                          <p:attrName>style.visibility</p:attrName>
                                        </p:attrNameLst>
                                      </p:cBhvr>
                                      <p:to>
                                        <p:strVal val="visible"/>
                                      </p:to>
                                    </p:set>
                                    <p:anim calcmode="lin" valueType="num">
                                      <p:cBhvr>
                                        <p:cTn id="7" dur="500" fill="hold"/>
                                        <p:tgtEl>
                                          <p:spTgt spid="577538"/>
                                        </p:tgtEl>
                                        <p:attrNameLst>
                                          <p:attrName>ppt_w</p:attrName>
                                        </p:attrNameLst>
                                      </p:cBhvr>
                                      <p:tavLst>
                                        <p:tav tm="0">
                                          <p:val>
                                            <p:fltVal val="0"/>
                                          </p:val>
                                        </p:tav>
                                        <p:tav tm="100000">
                                          <p:val>
                                            <p:strVal val="#ppt_w"/>
                                          </p:val>
                                        </p:tav>
                                      </p:tavLst>
                                    </p:anim>
                                    <p:anim calcmode="lin" valueType="num">
                                      <p:cBhvr>
                                        <p:cTn id="8" dur="500" fill="hold"/>
                                        <p:tgtEl>
                                          <p:spTgt spid="577538"/>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16"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childTnLst>
                                </p:cTn>
                              </p:par>
                            </p:childTnLst>
                          </p:cTn>
                        </p:par>
                        <p:par>
                          <p:cTn id="14" fill="hold" nodeType="afterGroup">
                            <p:stCondLst>
                              <p:cond delay="100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38"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A9049933-4B82-B471-5849-A585ED19D51E}"/>
            </a:ext>
          </a:extLst>
        </p:cNvPr>
        <p:cNvGrpSpPr/>
        <p:nvPr/>
      </p:nvGrpSpPr>
      <p:grpSpPr>
        <a:xfrm>
          <a:off x="0" y="0"/>
          <a:ext cx="0" cy="0"/>
          <a:chOff x="0" y="0"/>
          <a:chExt cx="0" cy="0"/>
        </a:xfrm>
      </p:grpSpPr>
      <p:sp>
        <p:nvSpPr>
          <p:cNvPr id="625666" name="Rectangle 2">
            <a:extLst>
              <a:ext uri="{FF2B5EF4-FFF2-40B4-BE49-F238E27FC236}">
                <a16:creationId xmlns:a16="http://schemas.microsoft.com/office/drawing/2014/main" id="{1373AF04-DABD-37DB-7987-3E462F3281A2}"/>
              </a:ext>
            </a:extLst>
          </p:cNvPr>
          <p:cNvSpPr>
            <a:spLocks noGrp="1" noChangeArrowheads="1"/>
          </p:cNvSpPr>
          <p:nvPr>
            <p:ph type="title"/>
          </p:nvPr>
        </p:nvSpPr>
        <p:spPr>
          <a:xfrm>
            <a:off x="0" y="0"/>
            <a:ext cx="8839200" cy="914400"/>
          </a:xfrm>
        </p:spPr>
        <p:txBody>
          <a:bodyPr/>
          <a:lstStyle/>
          <a:p>
            <a:pPr marL="1143000" indent="-1143000"/>
            <a:r>
              <a:rPr lang="en-US" altLang="en-US" sz="3200" b="1" dirty="0">
                <a:solidFill>
                  <a:srgbClr val="0070C0"/>
                </a:solidFill>
                <a:effectLst>
                  <a:outerShdw blurRad="38100" dist="38100" dir="2700000" algn="tl">
                    <a:srgbClr val="C0C0C0"/>
                  </a:outerShdw>
                </a:effectLst>
              </a:rPr>
              <a:t>Questions from Learning Logs</a:t>
            </a:r>
            <a:br>
              <a:rPr lang="en-US" altLang="en-US" sz="3200" b="1" dirty="0">
                <a:solidFill>
                  <a:srgbClr val="0070C0"/>
                </a:solidFill>
                <a:effectLst>
                  <a:outerShdw blurRad="38100" dist="38100" dir="2700000" algn="tl">
                    <a:srgbClr val="C0C0C0"/>
                  </a:outerShdw>
                </a:effectLst>
              </a:rPr>
            </a:br>
            <a:endParaRPr lang="en-US" altLang="en-US" sz="2400" b="1" dirty="0">
              <a:solidFill>
                <a:srgbClr val="0070C0"/>
              </a:solidFill>
              <a:effectLst>
                <a:outerShdw blurRad="38100" dist="38100" dir="2700000" algn="tl">
                  <a:srgbClr val="C0C0C0"/>
                </a:outerShdw>
              </a:effectLst>
            </a:endParaRPr>
          </a:p>
        </p:txBody>
      </p:sp>
      <p:sp>
        <p:nvSpPr>
          <p:cNvPr id="32771" name="Slide Number Placeholder 3">
            <a:extLst>
              <a:ext uri="{FF2B5EF4-FFF2-40B4-BE49-F238E27FC236}">
                <a16:creationId xmlns:a16="http://schemas.microsoft.com/office/drawing/2014/main" id="{A755DFAB-7A4D-3C11-E6B2-7D60B70C2DA1}"/>
              </a:ext>
            </a:extLst>
          </p:cNvPr>
          <p:cNvSpPr>
            <a:spLocks noGrp="1"/>
          </p:cNvSpPr>
          <p:nvPr>
            <p:ph type="sldNum" sz="quarter" idx="12"/>
          </p:nvPr>
        </p:nvSpPr>
        <p:spPr>
          <a:xfrm>
            <a:off x="8686800" y="6248400"/>
            <a:ext cx="3810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l" eaLnBrk="1" hangingPunct="1"/>
            <a:fld id="{9CC05C56-A735-483C-AE13-6126512B5C13}" type="slidenum">
              <a:rPr lang="en-US" altLang="en-US" sz="1400"/>
              <a:pPr algn="l" eaLnBrk="1" hangingPunct="1"/>
              <a:t>5</a:t>
            </a:fld>
            <a:endParaRPr lang="en-US" altLang="en-US" sz="1400"/>
          </a:p>
        </p:txBody>
      </p:sp>
      <p:sp>
        <p:nvSpPr>
          <p:cNvPr id="6148" name="Content Placeholder 2">
            <a:extLst>
              <a:ext uri="{FF2B5EF4-FFF2-40B4-BE49-F238E27FC236}">
                <a16:creationId xmlns:a16="http://schemas.microsoft.com/office/drawing/2014/main" id="{EF1A66BB-1CF1-C550-629E-001A15DF20E2}"/>
              </a:ext>
            </a:extLst>
          </p:cNvPr>
          <p:cNvSpPr>
            <a:spLocks noGrp="1"/>
          </p:cNvSpPr>
          <p:nvPr>
            <p:ph idx="1"/>
          </p:nvPr>
        </p:nvSpPr>
        <p:spPr>
          <a:xfrm>
            <a:off x="76200" y="571500"/>
            <a:ext cx="9067800" cy="5981700"/>
          </a:xfrm>
        </p:spPr>
        <p:txBody>
          <a:bodyPr/>
          <a:lstStyle/>
          <a:p>
            <a:r>
              <a:rPr lang="en-US" altLang="en-US" sz="1200" b="1" dirty="0">
                <a:solidFill>
                  <a:srgbClr val="0070C0"/>
                </a:solidFill>
                <a:highlight>
                  <a:srgbClr val="FFFF00"/>
                </a:highlight>
              </a:rPr>
              <a:t>I want to know the source of the chart showed in slide number 27 (just in order to do some personal research.)</a:t>
            </a:r>
          </a:p>
          <a:p>
            <a:r>
              <a:rPr lang="en-US" altLang="en-US" sz="1200" b="1" dirty="0">
                <a:solidFill>
                  <a:srgbClr val="0070C0"/>
                </a:solidFill>
              </a:rPr>
              <a:t>Could there be more than 16 personalities, maybe different shades of these?</a:t>
            </a:r>
          </a:p>
          <a:p>
            <a:r>
              <a:rPr lang="en-US" altLang="en-US" sz="1200" b="1" dirty="0">
                <a:solidFill>
                  <a:srgbClr val="0070C0"/>
                </a:solidFill>
              </a:rPr>
              <a:t>how to know if what we already do is the right thing ? (it's a question that stays in the time and I don't think I'll have an answer in this class and I also don't think I'll have other questions than this one)</a:t>
            </a:r>
          </a:p>
          <a:p>
            <a:r>
              <a:rPr lang="en-US" altLang="en-US" sz="1200" b="1" dirty="0">
                <a:solidFill>
                  <a:srgbClr val="0070C0"/>
                </a:solidFill>
              </a:rPr>
              <a:t>how can I better balance thinking and feeling in my decision-making processes?</a:t>
            </a:r>
          </a:p>
          <a:p>
            <a:r>
              <a:rPr lang="en-US" altLang="en-US" sz="1200" b="1" dirty="0">
                <a:solidFill>
                  <a:srgbClr val="0070C0"/>
                </a:solidFill>
              </a:rPr>
              <a:t>Can the MBTI preferences be chosen depending on the situation? For example on some situation adopt the feeling strategy and on the other the thinking.</a:t>
            </a:r>
          </a:p>
          <a:p>
            <a:r>
              <a:rPr lang="en-US" altLang="en-US" sz="1200" b="1" dirty="0">
                <a:solidFill>
                  <a:srgbClr val="0070C0"/>
                </a:solidFill>
              </a:rPr>
              <a:t>It can be hard to choose only one of the sides when evaluating what type of person you are. And I think it is because I feel that I can act very different depending on the situation. What do you think about this, are we only one "type" of person all the time?</a:t>
            </a:r>
          </a:p>
          <a:p>
            <a:r>
              <a:rPr lang="en-US" altLang="en-US" sz="1200" b="1" dirty="0">
                <a:solidFill>
                  <a:srgbClr val="0070C0"/>
                </a:solidFill>
              </a:rPr>
              <a:t>Is it normal that I feel introverted when I am angry and extroverted most of the time?</a:t>
            </a:r>
          </a:p>
          <a:p>
            <a:r>
              <a:rPr lang="en-US" altLang="en-US" sz="1200" b="1" dirty="0">
                <a:solidFill>
                  <a:srgbClr val="0070C0"/>
                </a:solidFill>
              </a:rPr>
              <a:t>Is it possible to change ones personality at a deep level? Meaning not just the way you act, but the continues structure of it.</a:t>
            </a:r>
          </a:p>
          <a:p>
            <a:r>
              <a:rPr lang="en-US" altLang="en-US" sz="1200" b="1" dirty="0">
                <a:solidFill>
                  <a:srgbClr val="0070C0"/>
                </a:solidFill>
              </a:rPr>
              <a:t>How do I know if I answered the questions right. (E.g. in the EQ questionnaire or MBTI)</a:t>
            </a:r>
          </a:p>
          <a:p>
            <a:r>
              <a:rPr lang="en-US" altLang="en-US" sz="1200" b="1" dirty="0">
                <a:solidFill>
                  <a:srgbClr val="0070C0"/>
                </a:solidFill>
                <a:highlight>
                  <a:srgbClr val="FFFF00"/>
                </a:highlight>
              </a:rPr>
              <a:t>What does an MBTI certified professional do?</a:t>
            </a:r>
          </a:p>
          <a:p>
            <a:r>
              <a:rPr lang="en-US" altLang="en-US" sz="1200" b="1" dirty="0">
                <a:solidFill>
                  <a:srgbClr val="0070C0"/>
                </a:solidFill>
                <a:highlight>
                  <a:srgbClr val="FFFF00"/>
                </a:highlight>
              </a:rPr>
              <a:t>What does the little -T means after the MBTI type means ?</a:t>
            </a:r>
          </a:p>
          <a:p>
            <a:r>
              <a:rPr lang="en-US" altLang="en-US" sz="1200" b="1" dirty="0">
                <a:solidFill>
                  <a:srgbClr val="0070C0"/>
                </a:solidFill>
                <a:highlight>
                  <a:srgbClr val="FFFF00"/>
                </a:highlight>
              </a:rPr>
              <a:t>can you tell us some techniques you use for managing the class? so we are more aware</a:t>
            </a:r>
          </a:p>
          <a:p>
            <a:r>
              <a:rPr lang="en-US" altLang="en-US" sz="1200" b="1" dirty="0">
                <a:solidFill>
                  <a:srgbClr val="0070C0"/>
                </a:solidFill>
                <a:highlight>
                  <a:srgbClr val="FFFF00"/>
                </a:highlight>
              </a:rPr>
              <a:t>Does being introverted mean being shy?</a:t>
            </a:r>
          </a:p>
          <a:p>
            <a:r>
              <a:rPr lang="en-US" altLang="en-US" sz="1200" b="1" dirty="0">
                <a:solidFill>
                  <a:srgbClr val="0070C0"/>
                </a:solidFill>
                <a:highlight>
                  <a:srgbClr val="FFFF00"/>
                </a:highlight>
              </a:rPr>
              <a:t>How much does it cost to take a real MBTI test?</a:t>
            </a:r>
          </a:p>
          <a:p>
            <a:r>
              <a:rPr lang="en-US" altLang="en-US" sz="1200" b="1" dirty="0">
                <a:solidFill>
                  <a:srgbClr val="0070C0"/>
                </a:solidFill>
              </a:rPr>
              <a:t>Is it common to be in the thinking and sensing group at the same time ?</a:t>
            </a:r>
          </a:p>
          <a:p>
            <a:r>
              <a:rPr lang="en-US" altLang="en-US" sz="1200" b="1" dirty="0">
                <a:solidFill>
                  <a:srgbClr val="0070C0"/>
                </a:solidFill>
              </a:rPr>
              <a:t>in some cases we are not a pure introvert or extrovert, how to make distinction between these two? maybe make percentage of each one, average or something else</a:t>
            </a:r>
          </a:p>
          <a:p>
            <a:r>
              <a:rPr lang="en-US" altLang="en-US" sz="1200" b="1" dirty="0">
                <a:solidFill>
                  <a:srgbClr val="0070C0"/>
                </a:solidFill>
              </a:rPr>
              <a:t>Can a personality be extended (inverse of categorized)?</a:t>
            </a:r>
          </a:p>
          <a:p>
            <a:r>
              <a:rPr lang="en-US" altLang="en-US" sz="1200" b="1" dirty="0">
                <a:solidFill>
                  <a:srgbClr val="0070C0"/>
                </a:solidFill>
                <a:highlight>
                  <a:srgbClr val="FFFF00"/>
                </a:highlight>
              </a:rPr>
              <a:t>psychology around how good people self assess</a:t>
            </a:r>
          </a:p>
          <a:p>
            <a:r>
              <a:rPr lang="en-US" altLang="en-US" sz="1200" b="1" dirty="0">
                <a:solidFill>
                  <a:srgbClr val="0070C0"/>
                </a:solidFill>
              </a:rPr>
              <a:t>How does the personality </a:t>
            </a:r>
            <a:r>
              <a:rPr lang="en-US" altLang="en-US" sz="1200" b="1" dirty="0" err="1">
                <a:solidFill>
                  <a:srgbClr val="0070C0"/>
                </a:solidFill>
              </a:rPr>
              <a:t>eg.</a:t>
            </a:r>
            <a:r>
              <a:rPr lang="en-US" altLang="en-US" sz="1200" b="1" dirty="0">
                <a:solidFill>
                  <a:srgbClr val="0070C0"/>
                </a:solidFill>
              </a:rPr>
              <a:t> the result of 16personalities matter for team leading and HR?</a:t>
            </a:r>
          </a:p>
          <a:p>
            <a:r>
              <a:rPr lang="en-US" altLang="en-US" sz="1200" b="1" dirty="0">
                <a:solidFill>
                  <a:srgbClr val="0070C0"/>
                </a:solidFill>
              </a:rPr>
              <a:t>Why our personality comes largely from our genes ?</a:t>
            </a:r>
          </a:p>
          <a:p>
            <a:r>
              <a:rPr lang="en-US" altLang="en-US" sz="1200" b="1" dirty="0">
                <a:solidFill>
                  <a:srgbClr val="0070C0"/>
                </a:solidFill>
              </a:rPr>
              <a:t>What positions fit certain personality types?</a:t>
            </a:r>
          </a:p>
          <a:p>
            <a:r>
              <a:rPr lang="en-US" altLang="en-US" sz="1200" b="1" dirty="0">
                <a:solidFill>
                  <a:srgbClr val="0070C0"/>
                </a:solidFill>
                <a:highlight>
                  <a:srgbClr val="FFFF00"/>
                </a:highlight>
              </a:rPr>
              <a:t>Which actions/habits could help me to improve my emotional intelligence.</a:t>
            </a:r>
          </a:p>
          <a:p>
            <a:r>
              <a:rPr lang="en-US" altLang="en-US" sz="1200" b="1" dirty="0">
                <a:solidFill>
                  <a:srgbClr val="0070C0"/>
                </a:solidFill>
              </a:rPr>
              <a:t>How can I change where I get my energy?</a:t>
            </a:r>
          </a:p>
        </p:txBody>
      </p:sp>
    </p:spTree>
    <p:extLst>
      <p:ext uri="{BB962C8B-B14F-4D97-AF65-F5344CB8AC3E}">
        <p14:creationId xmlns:p14="http://schemas.microsoft.com/office/powerpoint/2010/main" val="42141980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25666"/>
                                        </p:tgtEl>
                                        <p:attrNameLst>
                                          <p:attrName>style.visibility</p:attrName>
                                        </p:attrNameLst>
                                      </p:cBhvr>
                                      <p:to>
                                        <p:strVal val="visible"/>
                                      </p:to>
                                    </p:set>
                                    <p:animEffect transition="in" filter="wipe(left)">
                                      <p:cBhvr>
                                        <p:cTn id="7" dur="500"/>
                                        <p:tgtEl>
                                          <p:spTgt spid="625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66"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5666" name="Rectangle 2">
            <a:extLst>
              <a:ext uri="{FF2B5EF4-FFF2-40B4-BE49-F238E27FC236}">
                <a16:creationId xmlns:a16="http://schemas.microsoft.com/office/drawing/2014/main" id="{9580278C-1432-4251-A41C-BA7254FED7D6}"/>
              </a:ext>
            </a:extLst>
          </p:cNvPr>
          <p:cNvSpPr>
            <a:spLocks noGrp="1" noChangeArrowheads="1"/>
          </p:cNvSpPr>
          <p:nvPr>
            <p:ph type="title"/>
          </p:nvPr>
        </p:nvSpPr>
        <p:spPr>
          <a:xfrm>
            <a:off x="0" y="1524000"/>
            <a:ext cx="8839200" cy="914400"/>
          </a:xfrm>
        </p:spPr>
        <p:txBody>
          <a:bodyPr/>
          <a:lstStyle/>
          <a:p>
            <a:pPr marL="1143000" indent="-1143000"/>
            <a:r>
              <a:rPr lang="en-US" altLang="en-US" sz="6000" b="1" dirty="0">
                <a:solidFill>
                  <a:srgbClr val="0070C0"/>
                </a:solidFill>
                <a:effectLst>
                  <a:outerShdw blurRad="38100" dist="38100" dir="2700000" algn="tl">
                    <a:srgbClr val="C0C0C0"/>
                  </a:outerShdw>
                </a:effectLst>
              </a:rPr>
              <a:t>So, what else can we do to improve our self-awareness?</a:t>
            </a:r>
            <a:endParaRPr lang="en-US" altLang="en-US" sz="4800" b="1" dirty="0">
              <a:solidFill>
                <a:srgbClr val="0070C0"/>
              </a:solidFill>
              <a:effectLst>
                <a:outerShdw blurRad="38100" dist="38100" dir="2700000" algn="tl">
                  <a:srgbClr val="C0C0C0"/>
                </a:outerShdw>
              </a:effectLst>
            </a:endParaRPr>
          </a:p>
        </p:txBody>
      </p:sp>
      <p:sp>
        <p:nvSpPr>
          <p:cNvPr id="91139" name="Slide Number Placeholder 3">
            <a:extLst>
              <a:ext uri="{FF2B5EF4-FFF2-40B4-BE49-F238E27FC236}">
                <a16:creationId xmlns:a16="http://schemas.microsoft.com/office/drawing/2014/main" id="{056E6938-8F59-4CFF-9887-B4D7960AE84F}"/>
              </a:ext>
            </a:extLst>
          </p:cNvPr>
          <p:cNvSpPr>
            <a:spLocks noGrp="1"/>
          </p:cNvSpPr>
          <p:nvPr>
            <p:ph type="sldNum" sz="quarter" idx="12"/>
          </p:nvPr>
        </p:nvSpPr>
        <p:spPr>
          <a:xfrm>
            <a:off x="8686800" y="6248400"/>
            <a:ext cx="3810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l" eaLnBrk="1" hangingPunct="1"/>
            <a:fld id="{F952B3B0-36C0-431A-A41C-49D12AC6EAED}" type="slidenum">
              <a:rPr lang="en-US" altLang="en-US" sz="1400"/>
              <a:pPr algn="l" eaLnBrk="1" hangingPunct="1"/>
              <a:t>50</a:t>
            </a:fld>
            <a:endParaRPr lang="en-US" altLang="en-US" sz="1400"/>
          </a:p>
        </p:txBody>
      </p:sp>
      <p:sp>
        <p:nvSpPr>
          <p:cNvPr id="4" name="Rectangle 2">
            <a:extLst>
              <a:ext uri="{FF2B5EF4-FFF2-40B4-BE49-F238E27FC236}">
                <a16:creationId xmlns:a16="http://schemas.microsoft.com/office/drawing/2014/main" id="{963B9E24-45AD-4977-ABE7-179540A81B09}"/>
              </a:ext>
            </a:extLst>
          </p:cNvPr>
          <p:cNvSpPr txBox="1">
            <a:spLocks noChangeArrowheads="1"/>
          </p:cNvSpPr>
          <p:nvPr/>
        </p:nvSpPr>
        <p:spPr bwMode="auto">
          <a:xfrm>
            <a:off x="609600" y="4495800"/>
            <a:ext cx="550398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S PGothic" panose="020B0600070205080204" pitchFamily="34" charset="-128"/>
                <a:cs typeface="+mj-cs"/>
              </a:defRPr>
            </a:lvl1pPr>
            <a:lvl2pPr algn="ctr" rtl="0" eaLnBrk="0" fontAlgn="base" hangingPunct="0">
              <a:spcBef>
                <a:spcPct val="0"/>
              </a:spcBef>
              <a:spcAft>
                <a:spcPct val="0"/>
              </a:spcAft>
              <a:defRPr sz="4400">
                <a:solidFill>
                  <a:schemeClr val="tx2"/>
                </a:solidFill>
                <a:latin typeface="Arial" charset="0"/>
                <a:ea typeface="MS PGothic" panose="020B0600070205080204" pitchFamily="34" charset="-128"/>
              </a:defRPr>
            </a:lvl2pPr>
            <a:lvl3pPr algn="ctr" rtl="0" eaLnBrk="0" fontAlgn="base" hangingPunct="0">
              <a:spcBef>
                <a:spcPct val="0"/>
              </a:spcBef>
              <a:spcAft>
                <a:spcPct val="0"/>
              </a:spcAft>
              <a:defRPr sz="4400">
                <a:solidFill>
                  <a:schemeClr val="tx2"/>
                </a:solidFill>
                <a:latin typeface="Arial" charset="0"/>
                <a:ea typeface="MS PGothic" panose="020B0600070205080204" pitchFamily="34" charset="-128"/>
              </a:defRPr>
            </a:lvl3pPr>
            <a:lvl4pPr algn="ctr" rtl="0" eaLnBrk="0" fontAlgn="base" hangingPunct="0">
              <a:spcBef>
                <a:spcPct val="0"/>
              </a:spcBef>
              <a:spcAft>
                <a:spcPct val="0"/>
              </a:spcAft>
              <a:defRPr sz="4400">
                <a:solidFill>
                  <a:schemeClr val="tx2"/>
                </a:solidFill>
                <a:latin typeface="Arial" charset="0"/>
                <a:ea typeface="MS PGothic" panose="020B0600070205080204" pitchFamily="34" charset="-128"/>
              </a:defRPr>
            </a:lvl4pPr>
            <a:lvl5pPr algn="ctr" rtl="0" eaLnBrk="0" fontAlgn="base" hangingPunct="0">
              <a:spcBef>
                <a:spcPct val="0"/>
              </a:spcBef>
              <a:spcAft>
                <a:spcPct val="0"/>
              </a:spcAft>
              <a:defRPr sz="4400">
                <a:solidFill>
                  <a:schemeClr val="tx2"/>
                </a:solidFill>
                <a:latin typeface="Arial" charset="0"/>
                <a:ea typeface="MS PGothic" panose="020B0600070205080204" pitchFamily="34"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marL="1143000" indent="-1143000"/>
            <a:r>
              <a:rPr lang="en-US" altLang="en-US" sz="4800" b="1" kern="0" dirty="0">
                <a:solidFill>
                  <a:srgbClr val="0070C0"/>
                </a:solidFill>
                <a:effectLst>
                  <a:outerShdw blurRad="38100" dist="38100" dir="2700000" algn="tl">
                    <a:srgbClr val="C0C0C0"/>
                  </a:outerShdw>
                </a:effectLst>
              </a:rPr>
              <a:t>Introducing the Jo Hari window</a:t>
            </a:r>
            <a:endParaRPr lang="en-US" altLang="en-US" sz="4000" b="1" kern="0" dirty="0">
              <a:solidFill>
                <a:srgbClr val="0070C0"/>
              </a:solidFill>
              <a:effectLst>
                <a:outerShdw blurRad="38100" dist="38100" dir="2700000" algn="tl">
                  <a:srgbClr val="C0C0C0"/>
                </a:outerShdw>
              </a:effectLst>
            </a:endParaRPr>
          </a:p>
        </p:txBody>
      </p:sp>
      <p:pic>
        <p:nvPicPr>
          <p:cNvPr id="2" name="Picture 1">
            <a:extLst>
              <a:ext uri="{FF2B5EF4-FFF2-40B4-BE49-F238E27FC236}">
                <a16:creationId xmlns:a16="http://schemas.microsoft.com/office/drawing/2014/main" id="{81B9540F-FD55-4C08-B347-D423B70297D4}"/>
              </a:ext>
            </a:extLst>
          </p:cNvPr>
          <p:cNvPicPr>
            <a:picLocks noChangeAspect="1"/>
          </p:cNvPicPr>
          <p:nvPr/>
        </p:nvPicPr>
        <p:blipFill>
          <a:blip r:embed="rId3"/>
          <a:stretch>
            <a:fillRect/>
          </a:stretch>
        </p:blipFill>
        <p:spPr>
          <a:xfrm>
            <a:off x="5867400" y="3876675"/>
            <a:ext cx="1990725" cy="2676525"/>
          </a:xfrm>
          <a:prstGeom prst="rect">
            <a:avLst/>
          </a:prstGeom>
        </p:spPr>
      </p:pic>
    </p:spTree>
    <p:extLst>
      <p:ext uri="{BB962C8B-B14F-4D97-AF65-F5344CB8AC3E}">
        <p14:creationId xmlns:p14="http://schemas.microsoft.com/office/powerpoint/2010/main" val="295649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par>
                          <p:cTn id="8" fill="hold">
                            <p:stCondLst>
                              <p:cond delay="1000"/>
                            </p:stCondLst>
                            <p:childTnLst>
                              <p:par>
                                <p:cTn id="9" presetID="17"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F0AF9AE1-C63D-4B24-8DD6-CACFB932632C}"/>
              </a:ext>
            </a:extLst>
          </p:cNvPr>
          <p:cNvGraphicFramePr>
            <a:graphicFrameLocks noGrp="1"/>
          </p:cNvGraphicFramePr>
          <p:nvPr>
            <p:ph sz="half" idx="1"/>
          </p:nvPr>
        </p:nvGraphicFramePr>
        <p:xfrm>
          <a:off x="2595563" y="2825750"/>
          <a:ext cx="3816350" cy="3475038"/>
        </p:xfrm>
        <a:graphic>
          <a:graphicData uri="http://schemas.openxmlformats.org/drawingml/2006/table">
            <a:tbl>
              <a:tblPr/>
              <a:tblGrid>
                <a:gridCol w="1908175">
                  <a:extLst>
                    <a:ext uri="{9D8B030D-6E8A-4147-A177-3AD203B41FA5}">
                      <a16:colId xmlns:a16="http://schemas.microsoft.com/office/drawing/2014/main" val="2197264337"/>
                    </a:ext>
                  </a:extLst>
                </a:gridCol>
                <a:gridCol w="1908175">
                  <a:extLst>
                    <a:ext uri="{9D8B030D-6E8A-4147-A177-3AD203B41FA5}">
                      <a16:colId xmlns:a16="http://schemas.microsoft.com/office/drawing/2014/main" val="427469977"/>
                    </a:ext>
                  </a:extLst>
                </a:gridCol>
              </a:tblGrid>
              <a:tr h="1554163">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1"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L="84417" marR="84417"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5EFFF0"/>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1"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L="84417" marR="84417"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97319122"/>
                  </a:ext>
                </a:extLst>
              </a:tr>
              <a:tr h="1920875">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1"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1"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L="84417" marR="84417"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1"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L="84417" marR="84417"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58226235"/>
                  </a:ext>
                </a:extLst>
              </a:tr>
            </a:tbl>
          </a:graphicData>
        </a:graphic>
      </p:graphicFrame>
      <p:sp>
        <p:nvSpPr>
          <p:cNvPr id="101389" name="Espace réservé du numéro de diapositive 28">
            <a:extLst>
              <a:ext uri="{FF2B5EF4-FFF2-40B4-BE49-F238E27FC236}">
                <a16:creationId xmlns:a16="http://schemas.microsoft.com/office/drawing/2014/main" id="{7657F68E-3BAC-45D9-8F52-878053BE945E}"/>
              </a:ext>
            </a:extLst>
          </p:cNvPr>
          <p:cNvSpPr>
            <a:spLocks noGrp="1"/>
          </p:cNvSpPr>
          <p:nvPr>
            <p:ph type="sldNum" sz="quarter" idx="12"/>
          </p:nvPr>
        </p:nvSpPr>
        <p:spPr>
          <a:xfrm>
            <a:off x="8534400" y="6248400"/>
            <a:ext cx="3810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84B93F44-8370-481C-A0BD-9F01C1883C06}" type="slidenum">
              <a:rPr lang="en-US" altLang="en-US" sz="1400"/>
              <a:pPr eaLnBrk="1" hangingPunct="1"/>
              <a:t>51</a:t>
            </a:fld>
            <a:endParaRPr lang="en-US" altLang="en-US" sz="1400"/>
          </a:p>
        </p:txBody>
      </p:sp>
      <p:sp>
        <p:nvSpPr>
          <p:cNvPr id="101390" name="Rectangle 13">
            <a:extLst>
              <a:ext uri="{FF2B5EF4-FFF2-40B4-BE49-F238E27FC236}">
                <a16:creationId xmlns:a16="http://schemas.microsoft.com/office/drawing/2014/main" id="{78A17358-41AF-4CA5-96FB-03E0D86FF877}"/>
              </a:ext>
            </a:extLst>
          </p:cNvPr>
          <p:cNvSpPr>
            <a:spLocks noChangeArrowheads="1"/>
          </p:cNvSpPr>
          <p:nvPr/>
        </p:nvSpPr>
        <p:spPr bwMode="auto">
          <a:xfrm>
            <a:off x="2595563" y="2819400"/>
            <a:ext cx="182403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b="1" dirty="0"/>
              <a:t>Known by me &amp; known by others</a:t>
            </a:r>
          </a:p>
        </p:txBody>
      </p:sp>
      <p:sp>
        <p:nvSpPr>
          <p:cNvPr id="101391" name="Rectangle 14">
            <a:extLst>
              <a:ext uri="{FF2B5EF4-FFF2-40B4-BE49-F238E27FC236}">
                <a16:creationId xmlns:a16="http://schemas.microsoft.com/office/drawing/2014/main" id="{3A35FFF6-A034-46BB-8AE2-23E2D2D4A1C0}"/>
              </a:ext>
            </a:extLst>
          </p:cNvPr>
          <p:cNvSpPr>
            <a:spLocks noChangeArrowheads="1"/>
          </p:cNvSpPr>
          <p:nvPr/>
        </p:nvSpPr>
        <p:spPr bwMode="auto">
          <a:xfrm>
            <a:off x="4918075" y="3216275"/>
            <a:ext cx="1066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b="1"/>
              <a:t>?</a:t>
            </a:r>
          </a:p>
        </p:txBody>
      </p:sp>
      <p:sp>
        <p:nvSpPr>
          <p:cNvPr id="101392" name="Rectangle 15">
            <a:extLst>
              <a:ext uri="{FF2B5EF4-FFF2-40B4-BE49-F238E27FC236}">
                <a16:creationId xmlns:a16="http://schemas.microsoft.com/office/drawing/2014/main" id="{6267F8CF-2A45-4915-B9F4-322845B82D37}"/>
              </a:ext>
            </a:extLst>
          </p:cNvPr>
          <p:cNvSpPr>
            <a:spLocks noChangeArrowheads="1"/>
          </p:cNvSpPr>
          <p:nvPr/>
        </p:nvSpPr>
        <p:spPr bwMode="auto">
          <a:xfrm>
            <a:off x="2820988" y="5030788"/>
            <a:ext cx="1371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b="1"/>
              <a:t>?</a:t>
            </a:r>
          </a:p>
        </p:txBody>
      </p:sp>
      <p:sp>
        <p:nvSpPr>
          <p:cNvPr id="101393" name="Rectangle 16">
            <a:extLst>
              <a:ext uri="{FF2B5EF4-FFF2-40B4-BE49-F238E27FC236}">
                <a16:creationId xmlns:a16="http://schemas.microsoft.com/office/drawing/2014/main" id="{0769A65E-B527-4C55-8D18-FF6DDAD916E8}"/>
              </a:ext>
            </a:extLst>
          </p:cNvPr>
          <p:cNvSpPr>
            <a:spLocks noChangeArrowheads="1"/>
          </p:cNvSpPr>
          <p:nvPr/>
        </p:nvSpPr>
        <p:spPr bwMode="auto">
          <a:xfrm>
            <a:off x="4651375" y="5029200"/>
            <a:ext cx="1600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b="1"/>
              <a:t>?</a:t>
            </a:r>
          </a:p>
        </p:txBody>
      </p:sp>
      <p:cxnSp>
        <p:nvCxnSpPr>
          <p:cNvPr id="101394" name="Straight Arrow Connector 13">
            <a:extLst>
              <a:ext uri="{FF2B5EF4-FFF2-40B4-BE49-F238E27FC236}">
                <a16:creationId xmlns:a16="http://schemas.microsoft.com/office/drawing/2014/main" id="{8C36558B-6374-41B6-B43A-4C22C2F24AF4}"/>
              </a:ext>
            </a:extLst>
          </p:cNvPr>
          <p:cNvCxnSpPr>
            <a:cxnSpLocks noChangeShapeType="1"/>
          </p:cNvCxnSpPr>
          <p:nvPr/>
        </p:nvCxnSpPr>
        <p:spPr bwMode="auto">
          <a:xfrm>
            <a:off x="2286000" y="2819400"/>
            <a:ext cx="0" cy="3429000"/>
          </a:xfrm>
          <a:prstGeom prst="straightConnector1">
            <a:avLst/>
          </a:prstGeom>
          <a:noFill/>
          <a:ln w="38100">
            <a:solidFill>
              <a:srgbClr val="FF0000"/>
            </a:solidFill>
            <a:round/>
            <a:headEnd type="none" w="sm" len="sm"/>
            <a:tailEnd type="arrow" w="med" len="med"/>
          </a:ln>
          <a:extLst>
            <a:ext uri="{909E8E84-426E-40DD-AFC4-6F175D3DCCD1}">
              <a14:hiddenFill xmlns:a14="http://schemas.microsoft.com/office/drawing/2010/main">
                <a:noFill/>
              </a14:hiddenFill>
            </a:ext>
          </a:extLst>
        </p:spPr>
      </p:cxnSp>
      <p:sp>
        <p:nvSpPr>
          <p:cNvPr id="25" name="Title 1">
            <a:extLst>
              <a:ext uri="{FF2B5EF4-FFF2-40B4-BE49-F238E27FC236}">
                <a16:creationId xmlns:a16="http://schemas.microsoft.com/office/drawing/2014/main" id="{2D09A7D3-866A-49BA-9353-6BB75CAD1B21}"/>
              </a:ext>
            </a:extLst>
          </p:cNvPr>
          <p:cNvSpPr txBox="1">
            <a:spLocks/>
          </p:cNvSpPr>
          <p:nvPr/>
        </p:nvSpPr>
        <p:spPr bwMode="auto">
          <a:xfrm>
            <a:off x="536575" y="0"/>
            <a:ext cx="8229600" cy="622300"/>
          </a:xfrm>
          <a:prstGeom prst="rect">
            <a:avLst/>
          </a:prstGeom>
          <a:noFill/>
          <a:ln>
            <a:noFill/>
          </a:ln>
        </p:spPr>
        <p:txBody>
          <a:bodyPr anchor="ctr"/>
          <a:lstStyle>
            <a:lvl1pPr algn="ctr" rtl="0" eaLnBrk="0" fontAlgn="base" hangingPunct="0">
              <a:spcBef>
                <a:spcPct val="0"/>
              </a:spcBef>
              <a:spcAft>
                <a:spcPct val="0"/>
              </a:spcAft>
              <a:defRPr sz="4400">
                <a:solidFill>
                  <a:schemeClr val="tx2"/>
                </a:solidFill>
                <a:latin typeface="+mj-lt"/>
                <a:ea typeface="ＭＳ Ｐゴシック" pitchFamily="-84"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pitchFamily="-84" charset="-128"/>
              </a:defRPr>
            </a:lvl2pPr>
            <a:lvl3pPr algn="ctr" rtl="0" eaLnBrk="0" fontAlgn="base" hangingPunct="0">
              <a:spcBef>
                <a:spcPct val="0"/>
              </a:spcBef>
              <a:spcAft>
                <a:spcPct val="0"/>
              </a:spcAft>
              <a:defRPr sz="4400">
                <a:solidFill>
                  <a:schemeClr val="tx2"/>
                </a:solidFill>
                <a:latin typeface="Arial" charset="0"/>
                <a:ea typeface="ＭＳ Ｐゴシック" pitchFamily="-84" charset="-128"/>
              </a:defRPr>
            </a:lvl3pPr>
            <a:lvl4pPr algn="ctr" rtl="0" eaLnBrk="0" fontAlgn="base" hangingPunct="0">
              <a:spcBef>
                <a:spcPct val="0"/>
              </a:spcBef>
              <a:spcAft>
                <a:spcPct val="0"/>
              </a:spcAft>
              <a:defRPr sz="4400">
                <a:solidFill>
                  <a:schemeClr val="tx2"/>
                </a:solidFill>
                <a:latin typeface="Arial" charset="0"/>
                <a:ea typeface="ＭＳ Ｐゴシック" pitchFamily="-84" charset="-128"/>
              </a:defRPr>
            </a:lvl4pPr>
            <a:lvl5pPr algn="ctr" rtl="0" eaLnBrk="0" fontAlgn="base" hangingPunct="0">
              <a:spcBef>
                <a:spcPct val="0"/>
              </a:spcBef>
              <a:spcAft>
                <a:spcPct val="0"/>
              </a:spcAft>
              <a:defRPr sz="4400">
                <a:solidFill>
                  <a:schemeClr val="tx2"/>
                </a:solidFill>
                <a:latin typeface="Arial" charset="0"/>
                <a:ea typeface="ＭＳ Ｐゴシック" pitchFamily="-84"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defRPr/>
            </a:pPr>
            <a:r>
              <a:rPr lang="en-US" sz="4000" b="1" kern="0" dirty="0">
                <a:solidFill>
                  <a:srgbClr val="0070C0"/>
                </a:solidFill>
                <a:effectLst>
                  <a:outerShdw blurRad="38100" dist="38100" dir="2700000" algn="tl">
                    <a:srgbClr val="000000">
                      <a:alpha val="43137"/>
                    </a:srgbClr>
                  </a:outerShdw>
                </a:effectLst>
                <a:ea typeface="+mj-ea"/>
              </a:rPr>
              <a:t>Helping you understand yourself</a:t>
            </a:r>
          </a:p>
        </p:txBody>
      </p:sp>
      <p:cxnSp>
        <p:nvCxnSpPr>
          <p:cNvPr id="101396" name="Straight Arrow Connector 13">
            <a:extLst>
              <a:ext uri="{FF2B5EF4-FFF2-40B4-BE49-F238E27FC236}">
                <a16:creationId xmlns:a16="http://schemas.microsoft.com/office/drawing/2014/main" id="{5CE6218A-41B2-407E-91A5-0BBC560859F3}"/>
              </a:ext>
            </a:extLst>
          </p:cNvPr>
          <p:cNvCxnSpPr>
            <a:cxnSpLocks noChangeShapeType="1"/>
          </p:cNvCxnSpPr>
          <p:nvPr/>
        </p:nvCxnSpPr>
        <p:spPr bwMode="auto">
          <a:xfrm>
            <a:off x="2649538" y="2563813"/>
            <a:ext cx="3762375" cy="36512"/>
          </a:xfrm>
          <a:prstGeom prst="straightConnector1">
            <a:avLst/>
          </a:prstGeom>
          <a:noFill/>
          <a:ln w="38100">
            <a:solidFill>
              <a:srgbClr val="FF0000"/>
            </a:solidFill>
            <a:round/>
            <a:headEnd type="none" w="sm" len="sm"/>
            <a:tailEnd type="arrow" w="med" len="med"/>
          </a:ln>
          <a:extLst>
            <a:ext uri="{909E8E84-426E-40DD-AFC4-6F175D3DCCD1}">
              <a14:hiddenFill xmlns:a14="http://schemas.microsoft.com/office/drawing/2010/main">
                <a:noFill/>
              </a14:hiddenFill>
            </a:ext>
          </a:extLst>
        </p:spPr>
      </p:cxnSp>
      <p:sp>
        <p:nvSpPr>
          <p:cNvPr id="26" name="Title 1">
            <a:extLst>
              <a:ext uri="{FF2B5EF4-FFF2-40B4-BE49-F238E27FC236}">
                <a16:creationId xmlns:a16="http://schemas.microsoft.com/office/drawing/2014/main" id="{64274708-6BA3-4F96-BC5A-F4EF99890681}"/>
              </a:ext>
            </a:extLst>
          </p:cNvPr>
          <p:cNvSpPr txBox="1">
            <a:spLocks/>
          </p:cNvSpPr>
          <p:nvPr/>
        </p:nvSpPr>
        <p:spPr bwMode="auto">
          <a:xfrm>
            <a:off x="301625" y="1258888"/>
            <a:ext cx="8229600" cy="620712"/>
          </a:xfrm>
          <a:prstGeom prst="rect">
            <a:avLst/>
          </a:prstGeom>
          <a:noFill/>
          <a:ln>
            <a:noFill/>
          </a:ln>
        </p:spPr>
        <p:txBody>
          <a:bodyPr anchor="ctr"/>
          <a:lstStyle>
            <a:lvl1pPr algn="ctr" rtl="0" eaLnBrk="0" fontAlgn="base" hangingPunct="0">
              <a:spcBef>
                <a:spcPct val="0"/>
              </a:spcBef>
              <a:spcAft>
                <a:spcPct val="0"/>
              </a:spcAft>
              <a:defRPr sz="4400">
                <a:solidFill>
                  <a:schemeClr val="tx2"/>
                </a:solidFill>
                <a:latin typeface="+mj-lt"/>
                <a:ea typeface="ＭＳ Ｐゴシック" pitchFamily="-84"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pitchFamily="-84" charset="-128"/>
              </a:defRPr>
            </a:lvl2pPr>
            <a:lvl3pPr algn="ctr" rtl="0" eaLnBrk="0" fontAlgn="base" hangingPunct="0">
              <a:spcBef>
                <a:spcPct val="0"/>
              </a:spcBef>
              <a:spcAft>
                <a:spcPct val="0"/>
              </a:spcAft>
              <a:defRPr sz="4400">
                <a:solidFill>
                  <a:schemeClr val="tx2"/>
                </a:solidFill>
                <a:latin typeface="Arial" charset="0"/>
                <a:ea typeface="ＭＳ Ｐゴシック" pitchFamily="-84" charset="-128"/>
              </a:defRPr>
            </a:lvl3pPr>
            <a:lvl4pPr algn="ctr" rtl="0" eaLnBrk="0" fontAlgn="base" hangingPunct="0">
              <a:spcBef>
                <a:spcPct val="0"/>
              </a:spcBef>
              <a:spcAft>
                <a:spcPct val="0"/>
              </a:spcAft>
              <a:defRPr sz="4400">
                <a:solidFill>
                  <a:schemeClr val="tx2"/>
                </a:solidFill>
                <a:latin typeface="Arial" charset="0"/>
                <a:ea typeface="ＭＳ Ｐゴシック" pitchFamily="-84" charset="-128"/>
              </a:defRPr>
            </a:lvl4pPr>
            <a:lvl5pPr algn="ctr" rtl="0" eaLnBrk="0" fontAlgn="base" hangingPunct="0">
              <a:spcBef>
                <a:spcPct val="0"/>
              </a:spcBef>
              <a:spcAft>
                <a:spcPct val="0"/>
              </a:spcAft>
              <a:defRPr sz="4400">
                <a:solidFill>
                  <a:schemeClr val="tx2"/>
                </a:solidFill>
                <a:latin typeface="Arial" charset="0"/>
                <a:ea typeface="ＭＳ Ｐゴシック" pitchFamily="-84"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defRPr/>
            </a:pPr>
            <a:r>
              <a:rPr lang="en-US" sz="4000" b="1" kern="0" dirty="0">
                <a:solidFill>
                  <a:srgbClr val="0070C0"/>
                </a:solidFill>
                <a:effectLst>
                  <a:outerShdw blurRad="38100" dist="38100" dir="2700000" algn="tl">
                    <a:srgbClr val="000000">
                      <a:alpha val="43137"/>
                    </a:srgbClr>
                  </a:outerShdw>
                </a:effectLst>
                <a:ea typeface="+mj-ea"/>
              </a:rPr>
              <a:t>Group task: Discuss, complete the matrix, </a:t>
            </a:r>
            <a:r>
              <a:rPr lang="en-US" sz="4000" b="1" u="sng" kern="0" dirty="0">
                <a:solidFill>
                  <a:srgbClr val="0070C0"/>
                </a:solidFill>
                <a:effectLst>
                  <a:outerShdw blurRad="38100" dist="38100" dir="2700000" algn="tl">
                    <a:srgbClr val="000000">
                      <a:alpha val="43137"/>
                    </a:srgbClr>
                  </a:outerShdw>
                </a:effectLst>
                <a:ea typeface="+mj-ea"/>
              </a:rPr>
              <a:t>and</a:t>
            </a:r>
            <a:r>
              <a:rPr lang="en-US" sz="4000" b="1" kern="0" dirty="0">
                <a:solidFill>
                  <a:srgbClr val="0070C0"/>
                </a:solidFill>
                <a:effectLst>
                  <a:outerShdw blurRad="38100" dist="38100" dir="2700000" algn="tl">
                    <a:srgbClr val="000000">
                      <a:alpha val="43137"/>
                    </a:srgbClr>
                  </a:outerShdw>
                </a:effectLst>
                <a:ea typeface="+mj-ea"/>
              </a:rPr>
              <a:t> define the dimensions</a:t>
            </a:r>
          </a:p>
        </p:txBody>
      </p:sp>
    </p:spTree>
    <p:extLst>
      <p:ext uri="{BB962C8B-B14F-4D97-AF65-F5344CB8AC3E}">
        <p14:creationId xmlns:p14="http://schemas.microsoft.com/office/powerpoint/2010/main" val="369411277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subTnLst>
                                    <p:animClr clrSpc="rgb" dir="cw">
                                      <p:cBhvr override="childStyle">
                                        <p:cTn dur="1" fill="hold" display="0" masterRel="nextClick" afterEffect="1"/>
                                        <p:tgtEl>
                                          <p:spTgt spid="25"/>
                                        </p:tgtEl>
                                        <p:attrNameLst>
                                          <p:attrName>ppt_c</p:attrName>
                                        </p:attrNameLst>
                                      </p:cBhvr>
                                      <p:to>
                                        <a:schemeClr val="bg2"/>
                                      </p:to>
                                    </p:animClr>
                                  </p:subTnLst>
                                </p:cTn>
                              </p:par>
                            </p:childTnLst>
                          </p:cTn>
                        </p:par>
                        <p:par>
                          <p:cTn id="10" fill="hold" nodeType="withGroup">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58720436-9329-4F60-9FEF-770DBDADCD88}"/>
              </a:ext>
            </a:extLst>
          </p:cNvPr>
          <p:cNvSpPr>
            <a:spLocks noGrp="1"/>
          </p:cNvSpPr>
          <p:nvPr>
            <p:ph type="title"/>
          </p:nvPr>
        </p:nvSpPr>
        <p:spPr>
          <a:xfrm>
            <a:off x="457200" y="376238"/>
            <a:ext cx="8229600" cy="1143000"/>
          </a:xfrm>
        </p:spPr>
        <p:txBody>
          <a:bodyPr/>
          <a:lstStyle/>
          <a:p>
            <a:pPr>
              <a:defRPr/>
            </a:pPr>
            <a:r>
              <a:rPr lang="en-US" sz="6000" b="1" dirty="0">
                <a:solidFill>
                  <a:srgbClr val="0070C0"/>
                </a:solidFill>
                <a:effectLst>
                  <a:outerShdw blurRad="38100" dist="38100" dir="2700000" algn="tl">
                    <a:srgbClr val="000000">
                      <a:alpha val="43137"/>
                    </a:srgbClr>
                  </a:outerShdw>
                </a:effectLst>
                <a:ea typeface="+mj-ea"/>
              </a:rPr>
              <a:t>Jo </a:t>
            </a:r>
            <a:r>
              <a:rPr lang="en-US" sz="6000" b="1" dirty="0" err="1">
                <a:solidFill>
                  <a:srgbClr val="0070C0"/>
                </a:solidFill>
                <a:effectLst>
                  <a:outerShdw blurRad="38100" dist="38100" dir="2700000" algn="tl">
                    <a:srgbClr val="000000">
                      <a:alpha val="43137"/>
                    </a:srgbClr>
                  </a:outerShdw>
                </a:effectLst>
                <a:ea typeface="+mj-ea"/>
              </a:rPr>
              <a:t>Hari</a:t>
            </a:r>
            <a:r>
              <a:rPr lang="en-US" sz="6000" b="1" dirty="0">
                <a:solidFill>
                  <a:srgbClr val="0070C0"/>
                </a:solidFill>
                <a:effectLst>
                  <a:outerShdw blurRad="38100" dist="38100" dir="2700000" algn="tl">
                    <a:srgbClr val="000000">
                      <a:alpha val="43137"/>
                    </a:srgbClr>
                  </a:outerShdw>
                </a:effectLst>
                <a:ea typeface="+mj-ea"/>
              </a:rPr>
              <a:t> Window</a:t>
            </a:r>
          </a:p>
        </p:txBody>
      </p:sp>
      <p:graphicFrame>
        <p:nvGraphicFramePr>
          <p:cNvPr id="6" name="Content Placeholder 5">
            <a:extLst>
              <a:ext uri="{FF2B5EF4-FFF2-40B4-BE49-F238E27FC236}">
                <a16:creationId xmlns:a16="http://schemas.microsoft.com/office/drawing/2014/main" id="{5A50E15B-BAAB-4670-A3A3-FEA0AAD09BE7}"/>
              </a:ext>
            </a:extLst>
          </p:cNvPr>
          <p:cNvGraphicFramePr>
            <a:graphicFrameLocks noGrp="1"/>
          </p:cNvGraphicFramePr>
          <p:nvPr>
            <p:ph sz="half" idx="1"/>
          </p:nvPr>
        </p:nvGraphicFramePr>
        <p:xfrm>
          <a:off x="2595563" y="2825750"/>
          <a:ext cx="3816350" cy="3475038"/>
        </p:xfrm>
        <a:graphic>
          <a:graphicData uri="http://schemas.openxmlformats.org/drawingml/2006/table">
            <a:tbl>
              <a:tblPr/>
              <a:tblGrid>
                <a:gridCol w="1908175">
                  <a:extLst>
                    <a:ext uri="{9D8B030D-6E8A-4147-A177-3AD203B41FA5}">
                      <a16:colId xmlns:a16="http://schemas.microsoft.com/office/drawing/2014/main" val="4217200913"/>
                    </a:ext>
                  </a:extLst>
                </a:gridCol>
                <a:gridCol w="1908175">
                  <a:extLst>
                    <a:ext uri="{9D8B030D-6E8A-4147-A177-3AD203B41FA5}">
                      <a16:colId xmlns:a16="http://schemas.microsoft.com/office/drawing/2014/main" val="1281676434"/>
                    </a:ext>
                  </a:extLst>
                </a:gridCol>
              </a:tblGrid>
              <a:tr h="1554163">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1"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L="84417" marR="84417"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5EFFF0"/>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1"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L="84417" marR="84417"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05140013"/>
                  </a:ext>
                </a:extLst>
              </a:tr>
              <a:tr h="1920875">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1"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1"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L="84417" marR="84417"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1"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L="84417" marR="84417"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34172665"/>
                  </a:ext>
                </a:extLst>
              </a:tr>
            </a:tbl>
          </a:graphicData>
        </a:graphic>
      </p:graphicFrame>
      <p:sp>
        <p:nvSpPr>
          <p:cNvPr id="21518" name="TextBox 6">
            <a:extLst>
              <a:ext uri="{FF2B5EF4-FFF2-40B4-BE49-F238E27FC236}">
                <a16:creationId xmlns:a16="http://schemas.microsoft.com/office/drawing/2014/main" id="{0E83A677-82B1-41C4-8AF9-9980A095AAA0}"/>
              </a:ext>
            </a:extLst>
          </p:cNvPr>
          <p:cNvSpPr txBox="1">
            <a:spLocks noChangeArrowheads="1"/>
          </p:cNvSpPr>
          <p:nvPr/>
        </p:nvSpPr>
        <p:spPr bwMode="auto">
          <a:xfrm>
            <a:off x="2532063" y="1371600"/>
            <a:ext cx="17065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b="1"/>
              <a:t>Known</a:t>
            </a:r>
          </a:p>
          <a:p>
            <a:pPr algn="ctr" eaLnBrk="1" hangingPunct="1"/>
            <a:r>
              <a:rPr lang="en-US" altLang="en-US" b="1"/>
              <a:t>by the self</a:t>
            </a:r>
          </a:p>
        </p:txBody>
      </p:sp>
      <p:sp>
        <p:nvSpPr>
          <p:cNvPr id="21521" name="TextBox 11">
            <a:extLst>
              <a:ext uri="{FF2B5EF4-FFF2-40B4-BE49-F238E27FC236}">
                <a16:creationId xmlns:a16="http://schemas.microsoft.com/office/drawing/2014/main" id="{5293561E-6C63-4971-B6DC-953E82689F5E}"/>
              </a:ext>
            </a:extLst>
          </p:cNvPr>
          <p:cNvSpPr txBox="1">
            <a:spLocks noChangeArrowheads="1"/>
          </p:cNvSpPr>
          <p:nvPr/>
        </p:nvSpPr>
        <p:spPr bwMode="auto">
          <a:xfrm>
            <a:off x="4518025" y="1371600"/>
            <a:ext cx="17065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b="1"/>
              <a:t>Unknown</a:t>
            </a:r>
          </a:p>
          <a:p>
            <a:pPr algn="ctr" eaLnBrk="1" hangingPunct="1"/>
            <a:r>
              <a:rPr lang="en-US" altLang="en-US" b="1"/>
              <a:t>by the self</a:t>
            </a:r>
          </a:p>
        </p:txBody>
      </p:sp>
      <p:sp>
        <p:nvSpPr>
          <p:cNvPr id="21524" name="TextBox 17">
            <a:extLst>
              <a:ext uri="{FF2B5EF4-FFF2-40B4-BE49-F238E27FC236}">
                <a16:creationId xmlns:a16="http://schemas.microsoft.com/office/drawing/2014/main" id="{C9CC68DB-DA60-4DD5-90A3-CFEF1E59B117}"/>
              </a:ext>
            </a:extLst>
          </p:cNvPr>
          <p:cNvSpPr txBox="1">
            <a:spLocks noChangeArrowheads="1"/>
          </p:cNvSpPr>
          <p:nvPr/>
        </p:nvSpPr>
        <p:spPr bwMode="auto">
          <a:xfrm>
            <a:off x="593725" y="3049588"/>
            <a:ext cx="157003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b="1"/>
              <a:t>Known</a:t>
            </a:r>
          </a:p>
          <a:p>
            <a:pPr algn="ctr" eaLnBrk="1" hangingPunct="1"/>
            <a:r>
              <a:rPr lang="en-US" altLang="en-US" b="1"/>
              <a:t>by others</a:t>
            </a:r>
          </a:p>
        </p:txBody>
      </p:sp>
      <p:sp>
        <p:nvSpPr>
          <p:cNvPr id="21525" name="TextBox 18">
            <a:extLst>
              <a:ext uri="{FF2B5EF4-FFF2-40B4-BE49-F238E27FC236}">
                <a16:creationId xmlns:a16="http://schemas.microsoft.com/office/drawing/2014/main" id="{C8E09D5F-9F39-42E2-B14C-1C4D1ADF1838}"/>
              </a:ext>
            </a:extLst>
          </p:cNvPr>
          <p:cNvSpPr txBox="1">
            <a:spLocks noChangeArrowheads="1"/>
          </p:cNvSpPr>
          <p:nvPr/>
        </p:nvSpPr>
        <p:spPr bwMode="auto">
          <a:xfrm>
            <a:off x="533400" y="4699000"/>
            <a:ext cx="16049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b="1"/>
              <a:t>Unknown</a:t>
            </a:r>
          </a:p>
          <a:p>
            <a:pPr algn="ctr" eaLnBrk="1" hangingPunct="1"/>
            <a:r>
              <a:rPr lang="en-US" altLang="en-US" b="1"/>
              <a:t>by others</a:t>
            </a:r>
          </a:p>
        </p:txBody>
      </p:sp>
      <p:sp>
        <p:nvSpPr>
          <p:cNvPr id="103442" name="Espace réservé du numéro de diapositive 28">
            <a:extLst>
              <a:ext uri="{FF2B5EF4-FFF2-40B4-BE49-F238E27FC236}">
                <a16:creationId xmlns:a16="http://schemas.microsoft.com/office/drawing/2014/main" id="{7ED5DA19-CBED-475E-855C-27D15C8074A2}"/>
              </a:ext>
            </a:extLst>
          </p:cNvPr>
          <p:cNvSpPr>
            <a:spLocks noGrp="1"/>
          </p:cNvSpPr>
          <p:nvPr>
            <p:ph type="sldNum" sz="quarter" idx="12"/>
          </p:nvPr>
        </p:nvSpPr>
        <p:spPr>
          <a:xfrm>
            <a:off x="8534400" y="6248400"/>
            <a:ext cx="3810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92CC2792-B26C-4201-83D5-781314B402C7}" type="slidenum">
              <a:rPr lang="en-US" altLang="en-US" sz="1400"/>
              <a:pPr eaLnBrk="1" hangingPunct="1"/>
              <a:t>52</a:t>
            </a:fld>
            <a:endParaRPr lang="en-US" altLang="en-US" sz="1400"/>
          </a:p>
        </p:txBody>
      </p:sp>
      <p:sp>
        <p:nvSpPr>
          <p:cNvPr id="14" name="Rectangle 13">
            <a:extLst>
              <a:ext uri="{FF2B5EF4-FFF2-40B4-BE49-F238E27FC236}">
                <a16:creationId xmlns:a16="http://schemas.microsoft.com/office/drawing/2014/main" id="{1B5429AD-BED9-464B-8BA8-B9A2F478BCAD}"/>
              </a:ext>
            </a:extLst>
          </p:cNvPr>
          <p:cNvSpPr>
            <a:spLocks noChangeArrowheads="1"/>
          </p:cNvSpPr>
          <p:nvPr/>
        </p:nvSpPr>
        <p:spPr bwMode="auto">
          <a:xfrm>
            <a:off x="2895600" y="3124200"/>
            <a:ext cx="1371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b="1"/>
              <a:t>Open</a:t>
            </a:r>
          </a:p>
          <a:p>
            <a:pPr algn="ctr" eaLnBrk="1" hangingPunct="1"/>
            <a:r>
              <a:rPr lang="en-US" altLang="en-US" b="1"/>
              <a:t>(arena)</a:t>
            </a:r>
          </a:p>
        </p:txBody>
      </p:sp>
      <p:sp>
        <p:nvSpPr>
          <p:cNvPr id="15" name="Rectangle 14">
            <a:extLst>
              <a:ext uri="{FF2B5EF4-FFF2-40B4-BE49-F238E27FC236}">
                <a16:creationId xmlns:a16="http://schemas.microsoft.com/office/drawing/2014/main" id="{08DCED72-E2ED-4BCA-AE2A-C37D87456B08}"/>
              </a:ext>
            </a:extLst>
          </p:cNvPr>
          <p:cNvSpPr>
            <a:spLocks noChangeArrowheads="1"/>
          </p:cNvSpPr>
          <p:nvPr/>
        </p:nvSpPr>
        <p:spPr bwMode="auto">
          <a:xfrm>
            <a:off x="5029200" y="3105150"/>
            <a:ext cx="10668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b="1"/>
              <a:t>Blind </a:t>
            </a:r>
          </a:p>
          <a:p>
            <a:pPr algn="ctr" eaLnBrk="1" hangingPunct="1"/>
            <a:r>
              <a:rPr lang="en-US" altLang="en-US" b="1"/>
              <a:t>spot</a:t>
            </a:r>
          </a:p>
        </p:txBody>
      </p:sp>
      <p:sp>
        <p:nvSpPr>
          <p:cNvPr id="16" name="Rectangle 15">
            <a:extLst>
              <a:ext uri="{FF2B5EF4-FFF2-40B4-BE49-F238E27FC236}">
                <a16:creationId xmlns:a16="http://schemas.microsoft.com/office/drawing/2014/main" id="{F4C0CC6E-2E04-4C70-BEAB-2D96082DDDF1}"/>
              </a:ext>
            </a:extLst>
          </p:cNvPr>
          <p:cNvSpPr>
            <a:spLocks noChangeArrowheads="1"/>
          </p:cNvSpPr>
          <p:nvPr/>
        </p:nvSpPr>
        <p:spPr bwMode="auto">
          <a:xfrm>
            <a:off x="2819400" y="4724400"/>
            <a:ext cx="1371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b="1"/>
              <a:t>Hidden</a:t>
            </a:r>
          </a:p>
          <a:p>
            <a:pPr algn="ctr" eaLnBrk="1" hangingPunct="1"/>
            <a:r>
              <a:rPr lang="en-US" altLang="en-US" b="1"/>
              <a:t>(behind wall)</a:t>
            </a:r>
          </a:p>
        </p:txBody>
      </p:sp>
      <p:sp>
        <p:nvSpPr>
          <p:cNvPr id="17" name="Rectangle 16">
            <a:extLst>
              <a:ext uri="{FF2B5EF4-FFF2-40B4-BE49-F238E27FC236}">
                <a16:creationId xmlns:a16="http://schemas.microsoft.com/office/drawing/2014/main" id="{32855DA5-8CE5-4458-9E0B-CF248D5BDE0B}"/>
              </a:ext>
            </a:extLst>
          </p:cNvPr>
          <p:cNvSpPr>
            <a:spLocks noChangeArrowheads="1"/>
          </p:cNvSpPr>
          <p:nvPr/>
        </p:nvSpPr>
        <p:spPr bwMode="auto">
          <a:xfrm>
            <a:off x="4724400" y="4800600"/>
            <a:ext cx="1600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b="1"/>
              <a:t>Unknown</a:t>
            </a:r>
          </a:p>
        </p:txBody>
      </p:sp>
      <p:sp>
        <p:nvSpPr>
          <p:cNvPr id="18" name="TextBox 6">
            <a:extLst>
              <a:ext uri="{FF2B5EF4-FFF2-40B4-BE49-F238E27FC236}">
                <a16:creationId xmlns:a16="http://schemas.microsoft.com/office/drawing/2014/main" id="{B2DFD61D-F27E-4230-8505-469A83EBE764}"/>
              </a:ext>
            </a:extLst>
          </p:cNvPr>
          <p:cNvSpPr txBox="1">
            <a:spLocks noChangeArrowheads="1"/>
          </p:cNvSpPr>
          <p:nvPr/>
        </p:nvSpPr>
        <p:spPr bwMode="auto">
          <a:xfrm>
            <a:off x="457200" y="1752600"/>
            <a:ext cx="1600118" cy="461665"/>
          </a:xfrm>
          <a:prstGeom prst="rect">
            <a:avLst/>
          </a:prstGeom>
          <a:solidFill>
            <a:schemeClr val="bg1"/>
          </a:solidFill>
          <a:ln w="9525">
            <a:solidFill>
              <a:schemeClr val="tx1"/>
            </a:solidFill>
            <a:miter lim="800000"/>
            <a:headEnd/>
            <a:tailEnd/>
          </a:ln>
          <a:scene3d>
            <a:camera prst="orthographicFront"/>
            <a:lightRig rig="threePt" dir="t"/>
          </a:scene3d>
          <a:sp3d>
            <a:bevelT/>
          </a:sp3d>
        </p:spPr>
        <p:txBody>
          <a:bodyPr wrap="none">
            <a:spAutoFit/>
          </a:bodyPr>
          <a:lstStyle/>
          <a:p>
            <a:pPr algn="ctr">
              <a:defRPr/>
            </a:pPr>
            <a:r>
              <a:rPr lang="en-US" altLang="en-US" b="1" dirty="0">
                <a:solidFill>
                  <a:srgbClr val="0070C0"/>
                </a:solidFill>
                <a:latin typeface="Arial" charset="0"/>
                <a:ea typeface="ＭＳ Ｐゴシック" pitchFamily="-84" charset="-128"/>
              </a:rPr>
              <a:t>Solution?</a:t>
            </a:r>
          </a:p>
        </p:txBody>
      </p:sp>
      <p:cxnSp>
        <p:nvCxnSpPr>
          <p:cNvPr id="20" name="Straight Arrow Connector 13">
            <a:extLst>
              <a:ext uri="{FF2B5EF4-FFF2-40B4-BE49-F238E27FC236}">
                <a16:creationId xmlns:a16="http://schemas.microsoft.com/office/drawing/2014/main" id="{596067D2-2D9F-4AFB-A8E7-F02A5C71C847}"/>
              </a:ext>
            </a:extLst>
          </p:cNvPr>
          <p:cNvCxnSpPr>
            <a:cxnSpLocks noChangeShapeType="1"/>
          </p:cNvCxnSpPr>
          <p:nvPr/>
        </p:nvCxnSpPr>
        <p:spPr bwMode="auto">
          <a:xfrm rot="16200000" flipH="1">
            <a:off x="894556" y="4398169"/>
            <a:ext cx="3160713" cy="3175"/>
          </a:xfrm>
          <a:prstGeom prst="straightConnector1">
            <a:avLst/>
          </a:prstGeom>
          <a:noFill/>
          <a:ln w="38100">
            <a:solidFill>
              <a:srgbClr val="0000FF"/>
            </a:solidFill>
            <a:round/>
            <a:headEnd type="none" w="sm" len="sm"/>
            <a:tailEnd type="arrow" w="med" len="med"/>
          </a:ln>
          <a:extLst>
            <a:ext uri="{909E8E84-426E-40DD-AFC4-6F175D3DCCD1}">
              <a14:hiddenFill xmlns:a14="http://schemas.microsoft.com/office/drawing/2010/main">
                <a:noFill/>
              </a14:hiddenFill>
            </a:ext>
          </a:extLst>
        </p:spPr>
      </p:cxnSp>
      <p:sp>
        <p:nvSpPr>
          <p:cNvPr id="22" name="TextBox 16">
            <a:extLst>
              <a:ext uri="{FF2B5EF4-FFF2-40B4-BE49-F238E27FC236}">
                <a16:creationId xmlns:a16="http://schemas.microsoft.com/office/drawing/2014/main" id="{E90D9DC7-6AF7-459C-962F-4FCF6D3D961F}"/>
              </a:ext>
            </a:extLst>
          </p:cNvPr>
          <p:cNvSpPr txBox="1">
            <a:spLocks noChangeArrowheads="1"/>
          </p:cNvSpPr>
          <p:nvPr/>
        </p:nvSpPr>
        <p:spPr bwMode="auto">
          <a:xfrm rot="-5400000">
            <a:off x="1166019" y="4010819"/>
            <a:ext cx="2235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a:solidFill>
                  <a:srgbClr val="0000FF"/>
                </a:solidFill>
              </a:rPr>
              <a:t>Self Exposure</a:t>
            </a:r>
          </a:p>
        </p:txBody>
      </p:sp>
      <p:cxnSp>
        <p:nvCxnSpPr>
          <p:cNvPr id="23" name="Connecteur droit avec flèche 25">
            <a:extLst>
              <a:ext uri="{FF2B5EF4-FFF2-40B4-BE49-F238E27FC236}">
                <a16:creationId xmlns:a16="http://schemas.microsoft.com/office/drawing/2014/main" id="{6F5628B8-21FA-4BC9-B6A2-8FC8961FC8C1}"/>
              </a:ext>
            </a:extLst>
          </p:cNvPr>
          <p:cNvCxnSpPr>
            <a:endCxn id="22" idx="3"/>
          </p:cNvCxnSpPr>
          <p:nvPr/>
        </p:nvCxnSpPr>
        <p:spPr>
          <a:xfrm>
            <a:off x="2057400" y="2209800"/>
            <a:ext cx="227013" cy="91440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4">
            <a:extLst>
              <a:ext uri="{FF2B5EF4-FFF2-40B4-BE49-F238E27FC236}">
                <a16:creationId xmlns:a16="http://schemas.microsoft.com/office/drawing/2014/main" id="{E118E362-E8AA-471F-B3A2-CA648B8EAED0}"/>
              </a:ext>
            </a:extLst>
          </p:cNvPr>
          <p:cNvSpPr>
            <a:spLocks noChangeArrowheads="1"/>
          </p:cNvSpPr>
          <p:nvPr/>
        </p:nvSpPr>
        <p:spPr bwMode="auto">
          <a:xfrm>
            <a:off x="4233863" y="6488113"/>
            <a:ext cx="446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t>http://en.wikipedia.org/wiki/Johari_window</a:t>
            </a:r>
          </a:p>
        </p:txBody>
      </p:sp>
      <p:sp>
        <p:nvSpPr>
          <p:cNvPr id="25" name="Title 1">
            <a:extLst>
              <a:ext uri="{FF2B5EF4-FFF2-40B4-BE49-F238E27FC236}">
                <a16:creationId xmlns:a16="http://schemas.microsoft.com/office/drawing/2014/main" id="{64B2A918-BAE4-4FBC-841B-C398EFD08500}"/>
              </a:ext>
            </a:extLst>
          </p:cNvPr>
          <p:cNvSpPr txBox="1">
            <a:spLocks/>
          </p:cNvSpPr>
          <p:nvPr/>
        </p:nvSpPr>
        <p:spPr bwMode="auto">
          <a:xfrm>
            <a:off x="609600" y="-273050"/>
            <a:ext cx="8229600" cy="1143000"/>
          </a:xfrm>
          <a:prstGeom prst="rect">
            <a:avLst/>
          </a:prstGeom>
          <a:noFill/>
          <a:ln>
            <a:noFill/>
          </a:ln>
        </p:spPr>
        <p:txBody>
          <a:bodyPr anchor="ctr"/>
          <a:lstStyle>
            <a:lvl1pPr algn="ctr" rtl="0" eaLnBrk="0" fontAlgn="base" hangingPunct="0">
              <a:spcBef>
                <a:spcPct val="0"/>
              </a:spcBef>
              <a:spcAft>
                <a:spcPct val="0"/>
              </a:spcAft>
              <a:defRPr sz="4400">
                <a:solidFill>
                  <a:schemeClr val="tx2"/>
                </a:solidFill>
                <a:latin typeface="+mj-lt"/>
                <a:ea typeface="ＭＳ Ｐゴシック" pitchFamily="-84"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pitchFamily="-84" charset="-128"/>
              </a:defRPr>
            </a:lvl2pPr>
            <a:lvl3pPr algn="ctr" rtl="0" eaLnBrk="0" fontAlgn="base" hangingPunct="0">
              <a:spcBef>
                <a:spcPct val="0"/>
              </a:spcBef>
              <a:spcAft>
                <a:spcPct val="0"/>
              </a:spcAft>
              <a:defRPr sz="4400">
                <a:solidFill>
                  <a:schemeClr val="tx2"/>
                </a:solidFill>
                <a:latin typeface="Arial" charset="0"/>
                <a:ea typeface="ＭＳ Ｐゴシック" pitchFamily="-84" charset="-128"/>
              </a:defRPr>
            </a:lvl3pPr>
            <a:lvl4pPr algn="ctr" rtl="0" eaLnBrk="0" fontAlgn="base" hangingPunct="0">
              <a:spcBef>
                <a:spcPct val="0"/>
              </a:spcBef>
              <a:spcAft>
                <a:spcPct val="0"/>
              </a:spcAft>
              <a:defRPr sz="4400">
                <a:solidFill>
                  <a:schemeClr val="tx2"/>
                </a:solidFill>
                <a:latin typeface="Arial" charset="0"/>
                <a:ea typeface="ＭＳ Ｐゴシック" pitchFamily="-84" charset="-128"/>
              </a:defRPr>
            </a:lvl4pPr>
            <a:lvl5pPr algn="ctr" rtl="0" eaLnBrk="0" fontAlgn="base" hangingPunct="0">
              <a:spcBef>
                <a:spcPct val="0"/>
              </a:spcBef>
              <a:spcAft>
                <a:spcPct val="0"/>
              </a:spcAft>
              <a:defRPr sz="4400">
                <a:solidFill>
                  <a:schemeClr val="tx2"/>
                </a:solidFill>
                <a:latin typeface="Arial" charset="0"/>
                <a:ea typeface="ＭＳ Ｐゴシック" pitchFamily="-84"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defRPr/>
            </a:pPr>
            <a:r>
              <a:rPr lang="en-US" sz="4000" b="1" kern="0" dirty="0">
                <a:solidFill>
                  <a:srgbClr val="0070C0"/>
                </a:solidFill>
                <a:effectLst>
                  <a:outerShdw blurRad="38100" dist="38100" dir="2700000" algn="tl">
                    <a:srgbClr val="000000">
                      <a:alpha val="43137"/>
                    </a:srgbClr>
                  </a:outerShdw>
                </a:effectLst>
                <a:ea typeface="+mj-ea"/>
              </a:rPr>
              <a:t>Helping you understand yourself</a:t>
            </a:r>
          </a:p>
        </p:txBody>
      </p:sp>
    </p:spTree>
    <p:extLst>
      <p:ext uri="{BB962C8B-B14F-4D97-AF65-F5344CB8AC3E}">
        <p14:creationId xmlns:p14="http://schemas.microsoft.com/office/powerpoint/2010/main" val="428360136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2530"/>
                                        </p:tgtEl>
                                        <p:attrNameLst>
                                          <p:attrName>style.visibility</p:attrName>
                                        </p:attrNameLst>
                                      </p:cBhvr>
                                      <p:to>
                                        <p:strVal val="visible"/>
                                      </p:to>
                                    </p:set>
                                    <p:anim calcmode="lin" valueType="num">
                                      <p:cBhvr>
                                        <p:cTn id="7" dur="500" fill="hold"/>
                                        <p:tgtEl>
                                          <p:spTgt spid="22530"/>
                                        </p:tgtEl>
                                        <p:attrNameLst>
                                          <p:attrName>ppt_w</p:attrName>
                                        </p:attrNameLst>
                                      </p:cBhvr>
                                      <p:tavLst>
                                        <p:tav tm="0">
                                          <p:val>
                                            <p:fltVal val="0"/>
                                          </p:val>
                                        </p:tav>
                                        <p:tav tm="100000">
                                          <p:val>
                                            <p:strVal val="#ppt_w"/>
                                          </p:val>
                                        </p:tav>
                                      </p:tavLst>
                                    </p:anim>
                                    <p:anim calcmode="lin" valueType="num">
                                      <p:cBhvr>
                                        <p:cTn id="8" dur="500" fill="hold"/>
                                        <p:tgtEl>
                                          <p:spTgt spid="22530"/>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25"/>
                                        </p:tgtEl>
                                        <p:attrNameLst>
                                          <p:attrName>style.visibility</p:attrName>
                                        </p:attrNameLst>
                                      </p:cBhvr>
                                      <p:to>
                                        <p:strVal val="hidden"/>
                                      </p:to>
                                    </p:set>
                                  </p:childTnLst>
                                </p:cTn>
                              </p:par>
                            </p:childTnLst>
                          </p:cTn>
                        </p:par>
                        <p:par>
                          <p:cTn id="18" fill="hold" nodeType="afterGroup">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par>
                          <p:cTn id="21" fill="hold" nodeType="afterGroup">
                            <p:stCondLst>
                              <p:cond delay="0"/>
                            </p:stCondLst>
                            <p:childTnLst>
                              <p:par>
                                <p:cTn id="22" presetID="23" presetClass="entr" presetSubtype="16"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1518"/>
                                        </p:tgtEl>
                                        <p:attrNameLst>
                                          <p:attrName>style.visibility</p:attrName>
                                        </p:attrNameLst>
                                      </p:cBhvr>
                                      <p:to>
                                        <p:strVal val="visible"/>
                                      </p:to>
                                    </p:set>
                                    <p:animEffect transition="in" filter="wipe(up)">
                                      <p:cBhvr>
                                        <p:cTn id="30" dur="1000"/>
                                        <p:tgtEl>
                                          <p:spTgt spid="2151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21521"/>
                                        </p:tgtEl>
                                        <p:attrNameLst>
                                          <p:attrName>style.visibility</p:attrName>
                                        </p:attrNameLst>
                                      </p:cBhvr>
                                      <p:to>
                                        <p:strVal val="visible"/>
                                      </p:to>
                                    </p:set>
                                    <p:animEffect transition="in" filter="wipe(up)">
                                      <p:cBhvr>
                                        <p:cTn id="35" dur="1000"/>
                                        <p:tgtEl>
                                          <p:spTgt spid="2152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21524"/>
                                        </p:tgtEl>
                                        <p:attrNameLst>
                                          <p:attrName>style.visibility</p:attrName>
                                        </p:attrNameLst>
                                      </p:cBhvr>
                                      <p:to>
                                        <p:strVal val="visible"/>
                                      </p:to>
                                    </p:set>
                                    <p:animEffect transition="in" filter="wipe(up)">
                                      <p:cBhvr>
                                        <p:cTn id="40" dur="1000"/>
                                        <p:tgtEl>
                                          <p:spTgt spid="2152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21525"/>
                                        </p:tgtEl>
                                        <p:attrNameLst>
                                          <p:attrName>style.visibility</p:attrName>
                                        </p:attrNameLst>
                                      </p:cBhvr>
                                      <p:to>
                                        <p:strVal val="visible"/>
                                      </p:to>
                                    </p:set>
                                    <p:animEffect transition="in" filter="wipe(up)">
                                      <p:cBhvr>
                                        <p:cTn id="45" dur="1000"/>
                                        <p:tgtEl>
                                          <p:spTgt spid="2152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3" presetClass="entr" presetSubtype="16"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p:cTn id="50" dur="500" fill="hold"/>
                                        <p:tgtEl>
                                          <p:spTgt spid="14"/>
                                        </p:tgtEl>
                                        <p:attrNameLst>
                                          <p:attrName>ppt_w</p:attrName>
                                        </p:attrNameLst>
                                      </p:cBhvr>
                                      <p:tavLst>
                                        <p:tav tm="0">
                                          <p:val>
                                            <p:fltVal val="0"/>
                                          </p:val>
                                        </p:tav>
                                        <p:tav tm="100000">
                                          <p:val>
                                            <p:strVal val="#ppt_w"/>
                                          </p:val>
                                        </p:tav>
                                      </p:tavLst>
                                    </p:anim>
                                    <p:anim calcmode="lin" valueType="num">
                                      <p:cBhvr>
                                        <p:cTn id="51"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up)">
                                      <p:cBhvr>
                                        <p:cTn id="56" dur="1000"/>
                                        <p:tgtEl>
                                          <p:spTgt spid="1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ipe(up)">
                                      <p:cBhvr>
                                        <p:cTn id="61" dur="1000"/>
                                        <p:tgtEl>
                                          <p:spTgt spid="16"/>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wipe(up)">
                                      <p:cBhvr>
                                        <p:cTn id="66" dur="1000"/>
                                        <p:tgtEl>
                                          <p:spTgt spid="17"/>
                                        </p:tgtEl>
                                      </p:cBhvr>
                                    </p:animEffect>
                                  </p:childTnLst>
                                </p:cTn>
                              </p:par>
                            </p:childTnLst>
                          </p:cTn>
                        </p:par>
                        <p:par>
                          <p:cTn id="67" fill="hold" nodeType="afterGroup">
                            <p:stCondLst>
                              <p:cond delay="1000"/>
                            </p:stCondLst>
                            <p:childTnLst>
                              <p:par>
                                <p:cTn id="68" presetID="26" presetClass="emph" presetSubtype="0" repeatCount="3000" fill="hold" grpId="1" nodeType="afterEffect">
                                  <p:stCondLst>
                                    <p:cond delay="0"/>
                                  </p:stCondLst>
                                  <p:childTnLst>
                                    <p:animEffect transition="out" filter="fade">
                                      <p:cBhvr>
                                        <p:cTn id="69" dur="500" tmFilter="0, 0; .2, .5; .8, .5; 1, 0"/>
                                        <p:tgtEl>
                                          <p:spTgt spid="16"/>
                                        </p:tgtEl>
                                      </p:cBhvr>
                                    </p:animEffect>
                                    <p:animScale>
                                      <p:cBhvr>
                                        <p:cTn id="70" dur="250" autoRev="1" fill="hold"/>
                                        <p:tgtEl>
                                          <p:spTgt spid="16"/>
                                        </p:tgtEl>
                                      </p:cBhvr>
                                      <p:by x="105000" y="105000"/>
                                    </p:animScale>
                                  </p:childTnLst>
                                </p:cTn>
                              </p:par>
                            </p:childTnLst>
                          </p:cTn>
                        </p:par>
                        <p:par>
                          <p:cTn id="71" fill="hold" nodeType="afterGroup">
                            <p:stCondLst>
                              <p:cond delay="2500"/>
                            </p:stCondLst>
                            <p:childTnLst>
                              <p:par>
                                <p:cTn id="72" presetID="9" presetClass="entr" presetSubtype="0" fill="hold" nodeType="after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dissolve">
                                      <p:cBhvr>
                                        <p:cTn id="74" dur="500"/>
                                        <p:tgtEl>
                                          <p:spTgt spid="18"/>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1" fill="hold" nodeType="click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wipe(up)">
                                      <p:cBhvr>
                                        <p:cTn id="79" dur="1000"/>
                                        <p:tgtEl>
                                          <p:spTgt spid="23"/>
                                        </p:tgtEl>
                                      </p:cBhvr>
                                    </p:animEffect>
                                  </p:childTnLst>
                                </p:cTn>
                              </p:par>
                            </p:childTnLst>
                          </p:cTn>
                        </p:par>
                        <p:par>
                          <p:cTn id="80" fill="hold" nodeType="afterGroup">
                            <p:stCondLst>
                              <p:cond delay="1000"/>
                            </p:stCondLst>
                            <p:childTnLst>
                              <p:par>
                                <p:cTn id="81" presetID="22" presetClass="entr" presetSubtype="1" fill="hold" grpId="0" nodeType="after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wipe(up)">
                                      <p:cBhvr>
                                        <p:cTn id="83" dur="1000"/>
                                        <p:tgtEl>
                                          <p:spTgt spid="22"/>
                                        </p:tgtEl>
                                      </p:cBhvr>
                                    </p:animEffect>
                                  </p:childTnLst>
                                </p:cTn>
                              </p:par>
                            </p:childTnLst>
                          </p:cTn>
                        </p:par>
                        <p:par>
                          <p:cTn id="84" fill="hold" nodeType="afterGroup">
                            <p:stCondLst>
                              <p:cond delay="2000"/>
                            </p:stCondLst>
                            <p:childTnLst>
                              <p:par>
                                <p:cTn id="85" presetID="22" presetClass="entr" presetSubtype="1" fill="hold" nodeType="after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wipe(up)">
                                      <p:cBhvr>
                                        <p:cTn id="87"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P spid="21518" grpId="0"/>
      <p:bldP spid="21521" grpId="0"/>
      <p:bldP spid="21524" grpId="0"/>
      <p:bldP spid="21525" grpId="0"/>
      <p:bldP spid="14" grpId="0"/>
      <p:bldP spid="15" grpId="0"/>
      <p:bldP spid="16" grpId="0"/>
      <p:bldP spid="16" grpId="1"/>
      <p:bldP spid="17" grpId="0"/>
      <p:bldP spid="22" grpId="0"/>
      <p:bldP spid="24" grpId="0"/>
      <p:bldP spid="25" grpId="0"/>
      <p:bldP spid="25"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DF3490A5-4AE9-41D7-8120-672A404F1FA8}"/>
              </a:ext>
            </a:extLst>
          </p:cNvPr>
          <p:cNvSpPr>
            <a:spLocks noGrp="1"/>
          </p:cNvSpPr>
          <p:nvPr>
            <p:ph type="title"/>
          </p:nvPr>
        </p:nvSpPr>
        <p:spPr/>
        <p:txBody>
          <a:bodyPr/>
          <a:lstStyle/>
          <a:p>
            <a:pPr>
              <a:defRPr/>
            </a:pPr>
            <a:r>
              <a:rPr lang="en-US" sz="6000" b="1" dirty="0">
                <a:solidFill>
                  <a:srgbClr val="0070C0"/>
                </a:solidFill>
                <a:effectLst>
                  <a:outerShdw blurRad="38100" dist="38100" dir="2700000" algn="tl">
                    <a:srgbClr val="000000">
                      <a:alpha val="43137"/>
                    </a:srgbClr>
                  </a:outerShdw>
                </a:effectLst>
                <a:ea typeface="+mj-ea"/>
              </a:rPr>
              <a:t>Jo </a:t>
            </a:r>
            <a:r>
              <a:rPr lang="en-US" sz="6000" b="1" dirty="0" err="1">
                <a:solidFill>
                  <a:srgbClr val="0070C0"/>
                </a:solidFill>
                <a:effectLst>
                  <a:outerShdw blurRad="38100" dist="38100" dir="2700000" algn="tl">
                    <a:srgbClr val="000000">
                      <a:alpha val="43137"/>
                    </a:srgbClr>
                  </a:outerShdw>
                </a:effectLst>
                <a:ea typeface="+mj-ea"/>
              </a:rPr>
              <a:t>Hari</a:t>
            </a:r>
            <a:r>
              <a:rPr lang="en-US" sz="6000" b="1" dirty="0">
                <a:solidFill>
                  <a:srgbClr val="0070C0"/>
                </a:solidFill>
                <a:effectLst>
                  <a:outerShdw blurRad="38100" dist="38100" dir="2700000" algn="tl">
                    <a:srgbClr val="000000">
                      <a:alpha val="43137"/>
                    </a:srgbClr>
                  </a:outerShdw>
                </a:effectLst>
                <a:ea typeface="+mj-ea"/>
              </a:rPr>
              <a:t> Window</a:t>
            </a:r>
          </a:p>
        </p:txBody>
      </p:sp>
      <p:sp>
        <p:nvSpPr>
          <p:cNvPr id="105475" name="TextBox 6">
            <a:extLst>
              <a:ext uri="{FF2B5EF4-FFF2-40B4-BE49-F238E27FC236}">
                <a16:creationId xmlns:a16="http://schemas.microsoft.com/office/drawing/2014/main" id="{6871EA11-CBA2-4771-86CF-14C2BABD85F6}"/>
              </a:ext>
            </a:extLst>
          </p:cNvPr>
          <p:cNvSpPr txBox="1">
            <a:spLocks noChangeArrowheads="1"/>
          </p:cNvSpPr>
          <p:nvPr/>
        </p:nvSpPr>
        <p:spPr bwMode="auto">
          <a:xfrm>
            <a:off x="2590800" y="1455737"/>
            <a:ext cx="17065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b="1" dirty="0"/>
              <a:t>Known</a:t>
            </a:r>
          </a:p>
          <a:p>
            <a:pPr algn="ctr" eaLnBrk="1" hangingPunct="1"/>
            <a:r>
              <a:rPr lang="en-US" altLang="en-US" b="1" dirty="0"/>
              <a:t>by the self</a:t>
            </a:r>
          </a:p>
        </p:txBody>
      </p:sp>
      <p:sp>
        <p:nvSpPr>
          <p:cNvPr id="105476" name="TextBox 11">
            <a:extLst>
              <a:ext uri="{FF2B5EF4-FFF2-40B4-BE49-F238E27FC236}">
                <a16:creationId xmlns:a16="http://schemas.microsoft.com/office/drawing/2014/main" id="{5609926E-5C9B-4EB8-A235-5F0B21612D42}"/>
              </a:ext>
            </a:extLst>
          </p:cNvPr>
          <p:cNvSpPr txBox="1">
            <a:spLocks noChangeArrowheads="1"/>
          </p:cNvSpPr>
          <p:nvPr/>
        </p:nvSpPr>
        <p:spPr bwMode="auto">
          <a:xfrm>
            <a:off x="4419600" y="1447800"/>
            <a:ext cx="170591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b="1" dirty="0"/>
              <a:t>Unknown</a:t>
            </a:r>
          </a:p>
          <a:p>
            <a:pPr algn="ctr" eaLnBrk="1" hangingPunct="1"/>
            <a:r>
              <a:rPr lang="en-US" altLang="en-US" b="1" dirty="0"/>
              <a:t>by the self</a:t>
            </a:r>
          </a:p>
        </p:txBody>
      </p:sp>
      <p:sp>
        <p:nvSpPr>
          <p:cNvPr id="105477" name="TextBox 17">
            <a:extLst>
              <a:ext uri="{FF2B5EF4-FFF2-40B4-BE49-F238E27FC236}">
                <a16:creationId xmlns:a16="http://schemas.microsoft.com/office/drawing/2014/main" id="{BAC69BAF-89A3-4855-920D-C246B2B3B6C7}"/>
              </a:ext>
            </a:extLst>
          </p:cNvPr>
          <p:cNvSpPr txBox="1">
            <a:spLocks noChangeArrowheads="1"/>
          </p:cNvSpPr>
          <p:nvPr/>
        </p:nvSpPr>
        <p:spPr bwMode="auto">
          <a:xfrm>
            <a:off x="593725" y="3049588"/>
            <a:ext cx="157003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b="1"/>
              <a:t>Known</a:t>
            </a:r>
          </a:p>
          <a:p>
            <a:pPr algn="ctr" eaLnBrk="1" hangingPunct="1"/>
            <a:r>
              <a:rPr lang="en-US" altLang="en-US" b="1"/>
              <a:t>by others</a:t>
            </a:r>
          </a:p>
        </p:txBody>
      </p:sp>
      <p:sp>
        <p:nvSpPr>
          <p:cNvPr id="105478" name="TextBox 18">
            <a:extLst>
              <a:ext uri="{FF2B5EF4-FFF2-40B4-BE49-F238E27FC236}">
                <a16:creationId xmlns:a16="http://schemas.microsoft.com/office/drawing/2014/main" id="{196D2048-9AAF-4951-8E42-0F2423E7C787}"/>
              </a:ext>
            </a:extLst>
          </p:cNvPr>
          <p:cNvSpPr txBox="1">
            <a:spLocks noChangeArrowheads="1"/>
          </p:cNvSpPr>
          <p:nvPr/>
        </p:nvSpPr>
        <p:spPr bwMode="auto">
          <a:xfrm>
            <a:off x="533400" y="4699000"/>
            <a:ext cx="16049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b="1"/>
              <a:t>Unknown</a:t>
            </a:r>
          </a:p>
          <a:p>
            <a:pPr algn="ctr" eaLnBrk="1" hangingPunct="1"/>
            <a:r>
              <a:rPr lang="en-US" altLang="en-US" b="1"/>
              <a:t>by others</a:t>
            </a:r>
          </a:p>
        </p:txBody>
      </p:sp>
      <p:sp>
        <p:nvSpPr>
          <p:cNvPr id="105479" name="Espace réservé du numéro de diapositive 28">
            <a:extLst>
              <a:ext uri="{FF2B5EF4-FFF2-40B4-BE49-F238E27FC236}">
                <a16:creationId xmlns:a16="http://schemas.microsoft.com/office/drawing/2014/main" id="{1217BFA9-5CC7-46A5-81DD-2317C9F8689F}"/>
              </a:ext>
            </a:extLst>
          </p:cNvPr>
          <p:cNvSpPr>
            <a:spLocks noGrp="1"/>
          </p:cNvSpPr>
          <p:nvPr>
            <p:ph type="sldNum" sz="quarter" idx="12"/>
          </p:nvPr>
        </p:nvSpPr>
        <p:spPr>
          <a:xfrm>
            <a:off x="8534400" y="6248400"/>
            <a:ext cx="3810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8F4EFA45-7B34-4131-BEB2-FC7CA5780B59}" type="slidenum">
              <a:rPr lang="en-US" altLang="en-US" sz="1400"/>
              <a:pPr eaLnBrk="1" hangingPunct="1"/>
              <a:t>53</a:t>
            </a:fld>
            <a:endParaRPr lang="en-US" altLang="en-US" sz="1400"/>
          </a:p>
        </p:txBody>
      </p:sp>
      <p:graphicFrame>
        <p:nvGraphicFramePr>
          <p:cNvPr id="15" name="Content Placeholder 5">
            <a:extLst>
              <a:ext uri="{FF2B5EF4-FFF2-40B4-BE49-F238E27FC236}">
                <a16:creationId xmlns:a16="http://schemas.microsoft.com/office/drawing/2014/main" id="{0906D759-63A8-463D-AB5B-05D3A93D40F1}"/>
              </a:ext>
            </a:extLst>
          </p:cNvPr>
          <p:cNvGraphicFramePr>
            <a:graphicFrameLocks noGrp="1"/>
          </p:cNvGraphicFramePr>
          <p:nvPr>
            <p:ph sz="half" idx="1"/>
          </p:nvPr>
        </p:nvGraphicFramePr>
        <p:xfrm>
          <a:off x="2595563" y="2825750"/>
          <a:ext cx="3576637" cy="3405188"/>
        </p:xfrm>
        <a:graphic>
          <a:graphicData uri="http://schemas.openxmlformats.org/drawingml/2006/table">
            <a:tbl>
              <a:tblPr/>
              <a:tblGrid>
                <a:gridCol w="1824037">
                  <a:extLst>
                    <a:ext uri="{9D8B030D-6E8A-4147-A177-3AD203B41FA5}">
                      <a16:colId xmlns:a16="http://schemas.microsoft.com/office/drawing/2014/main" val="356355481"/>
                    </a:ext>
                  </a:extLst>
                </a:gridCol>
                <a:gridCol w="1752600">
                  <a:extLst>
                    <a:ext uri="{9D8B030D-6E8A-4147-A177-3AD203B41FA5}">
                      <a16:colId xmlns:a16="http://schemas.microsoft.com/office/drawing/2014/main" val="2611164360"/>
                    </a:ext>
                  </a:extLst>
                </a:gridCol>
              </a:tblGrid>
              <a:tr h="2127250">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1"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L="84417" marR="84417"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5EFFF0"/>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1"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L="84417" marR="84417"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3643542"/>
                  </a:ext>
                </a:extLst>
              </a:tr>
              <a:tr h="1277938">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1"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1"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L="84417" marR="84417"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1"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L="84417" marR="84417"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86591387"/>
                  </a:ext>
                </a:extLst>
              </a:tr>
            </a:tbl>
          </a:graphicData>
        </a:graphic>
      </p:graphicFrame>
      <p:sp>
        <p:nvSpPr>
          <p:cNvPr id="105491" name="Rectangle 15">
            <a:extLst>
              <a:ext uri="{FF2B5EF4-FFF2-40B4-BE49-F238E27FC236}">
                <a16:creationId xmlns:a16="http://schemas.microsoft.com/office/drawing/2014/main" id="{276D981F-6D03-4404-A83C-A436B2376163}"/>
              </a:ext>
            </a:extLst>
          </p:cNvPr>
          <p:cNvSpPr>
            <a:spLocks noChangeArrowheads="1"/>
          </p:cNvSpPr>
          <p:nvPr/>
        </p:nvSpPr>
        <p:spPr bwMode="auto">
          <a:xfrm>
            <a:off x="2895600" y="3124200"/>
            <a:ext cx="1371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b="1"/>
              <a:t>Open</a:t>
            </a:r>
          </a:p>
          <a:p>
            <a:pPr algn="ctr" eaLnBrk="1" hangingPunct="1"/>
            <a:r>
              <a:rPr lang="en-US" altLang="en-US" b="1"/>
              <a:t>(arena)</a:t>
            </a:r>
          </a:p>
        </p:txBody>
      </p:sp>
      <p:sp>
        <p:nvSpPr>
          <p:cNvPr id="105492" name="Rectangle 16">
            <a:extLst>
              <a:ext uri="{FF2B5EF4-FFF2-40B4-BE49-F238E27FC236}">
                <a16:creationId xmlns:a16="http://schemas.microsoft.com/office/drawing/2014/main" id="{44034AD1-D010-445D-8C47-4CE15058C203}"/>
              </a:ext>
            </a:extLst>
          </p:cNvPr>
          <p:cNvSpPr>
            <a:spLocks noChangeArrowheads="1"/>
          </p:cNvSpPr>
          <p:nvPr/>
        </p:nvSpPr>
        <p:spPr bwMode="auto">
          <a:xfrm>
            <a:off x="4876800" y="3249613"/>
            <a:ext cx="10668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b="1"/>
              <a:t>Blind </a:t>
            </a:r>
          </a:p>
          <a:p>
            <a:pPr algn="ctr" eaLnBrk="1" hangingPunct="1"/>
            <a:r>
              <a:rPr lang="en-US" altLang="en-US" b="1"/>
              <a:t>spot</a:t>
            </a:r>
          </a:p>
        </p:txBody>
      </p:sp>
      <p:sp>
        <p:nvSpPr>
          <p:cNvPr id="105493" name="Rectangle 17">
            <a:extLst>
              <a:ext uri="{FF2B5EF4-FFF2-40B4-BE49-F238E27FC236}">
                <a16:creationId xmlns:a16="http://schemas.microsoft.com/office/drawing/2014/main" id="{958853E7-5635-419D-A1CE-FA47C02E1EB7}"/>
              </a:ext>
            </a:extLst>
          </p:cNvPr>
          <p:cNvSpPr>
            <a:spLocks noChangeArrowheads="1"/>
          </p:cNvSpPr>
          <p:nvPr/>
        </p:nvSpPr>
        <p:spPr bwMode="auto">
          <a:xfrm>
            <a:off x="2684463" y="5030788"/>
            <a:ext cx="1752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b="1"/>
              <a:t>Hidden</a:t>
            </a:r>
          </a:p>
          <a:p>
            <a:pPr algn="ctr" eaLnBrk="1" hangingPunct="1"/>
            <a:r>
              <a:rPr lang="en-US" altLang="en-US" b="1"/>
              <a:t>(behind wall)</a:t>
            </a:r>
          </a:p>
        </p:txBody>
      </p:sp>
      <p:sp>
        <p:nvSpPr>
          <p:cNvPr id="105494" name="Rectangle 18">
            <a:extLst>
              <a:ext uri="{FF2B5EF4-FFF2-40B4-BE49-F238E27FC236}">
                <a16:creationId xmlns:a16="http://schemas.microsoft.com/office/drawing/2014/main" id="{CD72D069-00BA-4903-AEE7-9B102C7526D1}"/>
              </a:ext>
            </a:extLst>
          </p:cNvPr>
          <p:cNvSpPr>
            <a:spLocks noChangeArrowheads="1"/>
          </p:cNvSpPr>
          <p:nvPr/>
        </p:nvSpPr>
        <p:spPr bwMode="auto">
          <a:xfrm>
            <a:off x="4602163" y="5122863"/>
            <a:ext cx="1219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b="1"/>
              <a:t>Un-known</a:t>
            </a:r>
          </a:p>
        </p:txBody>
      </p:sp>
      <p:cxnSp>
        <p:nvCxnSpPr>
          <p:cNvPr id="105495" name="Straight Arrow Connector 13">
            <a:extLst>
              <a:ext uri="{FF2B5EF4-FFF2-40B4-BE49-F238E27FC236}">
                <a16:creationId xmlns:a16="http://schemas.microsoft.com/office/drawing/2014/main" id="{14CE29FD-48DE-4FC4-8574-854E66C1A9DE}"/>
              </a:ext>
            </a:extLst>
          </p:cNvPr>
          <p:cNvCxnSpPr>
            <a:cxnSpLocks noChangeShapeType="1"/>
          </p:cNvCxnSpPr>
          <p:nvPr/>
        </p:nvCxnSpPr>
        <p:spPr bwMode="auto">
          <a:xfrm rot="16200000" flipH="1">
            <a:off x="894556" y="4398169"/>
            <a:ext cx="3160713" cy="3175"/>
          </a:xfrm>
          <a:prstGeom prst="straightConnector1">
            <a:avLst/>
          </a:prstGeom>
          <a:noFill/>
          <a:ln w="38100">
            <a:solidFill>
              <a:srgbClr val="0000FF"/>
            </a:solidFill>
            <a:round/>
            <a:headEnd type="none" w="sm" len="sm"/>
            <a:tailEnd type="arrow" w="med" len="med"/>
          </a:ln>
          <a:extLst>
            <a:ext uri="{909E8E84-426E-40DD-AFC4-6F175D3DCCD1}">
              <a14:hiddenFill xmlns:a14="http://schemas.microsoft.com/office/drawing/2010/main">
                <a:noFill/>
              </a14:hiddenFill>
            </a:ext>
          </a:extLst>
        </p:spPr>
      </p:cxnSp>
      <p:sp>
        <p:nvSpPr>
          <p:cNvPr id="105496" name="TextBox 16">
            <a:extLst>
              <a:ext uri="{FF2B5EF4-FFF2-40B4-BE49-F238E27FC236}">
                <a16:creationId xmlns:a16="http://schemas.microsoft.com/office/drawing/2014/main" id="{E2DF9462-E3BD-4734-BFA8-801F06D9F949}"/>
              </a:ext>
            </a:extLst>
          </p:cNvPr>
          <p:cNvSpPr txBox="1">
            <a:spLocks noChangeArrowheads="1"/>
          </p:cNvSpPr>
          <p:nvPr/>
        </p:nvSpPr>
        <p:spPr bwMode="auto">
          <a:xfrm rot="-5400000">
            <a:off x="1166019" y="4010819"/>
            <a:ext cx="2235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a:solidFill>
                  <a:srgbClr val="0000FF"/>
                </a:solidFill>
              </a:rPr>
              <a:t>Self Exposure</a:t>
            </a:r>
          </a:p>
        </p:txBody>
      </p:sp>
    </p:spTree>
    <p:extLst>
      <p:ext uri="{BB962C8B-B14F-4D97-AF65-F5344CB8AC3E}">
        <p14:creationId xmlns:p14="http://schemas.microsoft.com/office/powerpoint/2010/main" val="2350479347"/>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458200" cy="1143000"/>
          </a:xfrm>
        </p:spPr>
        <p:txBody>
          <a:bodyPr/>
          <a:lstStyle/>
          <a:p>
            <a:r>
              <a:rPr lang="en-US" dirty="0">
                <a:solidFill>
                  <a:srgbClr val="0000CC"/>
                </a:solidFill>
                <a:effectLst>
                  <a:outerShdw blurRad="38100" dist="38100" dir="2700000" algn="tl">
                    <a:srgbClr val="000000">
                      <a:alpha val="43137"/>
                    </a:srgbClr>
                  </a:outerShdw>
                </a:effectLst>
              </a:rPr>
              <a:t>Opening up </a:t>
            </a:r>
            <a:br>
              <a:rPr lang="en-US" dirty="0">
                <a:solidFill>
                  <a:srgbClr val="0000CC"/>
                </a:solidFill>
                <a:effectLst>
                  <a:outerShdw blurRad="38100" dist="38100" dir="2700000" algn="tl">
                    <a:srgbClr val="000000">
                      <a:alpha val="43137"/>
                    </a:srgbClr>
                  </a:outerShdw>
                </a:effectLst>
              </a:rPr>
            </a:br>
            <a:r>
              <a:rPr lang="en-US" dirty="0">
                <a:solidFill>
                  <a:srgbClr val="0000CC"/>
                </a:solidFill>
                <a:effectLst>
                  <a:outerShdw blurRad="38100" dist="38100" dir="2700000" algn="tl">
                    <a:srgbClr val="000000">
                      <a:alpha val="43137"/>
                    </a:srgbClr>
                  </a:outerShdw>
                </a:effectLst>
              </a:rPr>
              <a:t>Exercise – Two truths, one Lies?</a:t>
            </a:r>
            <a:br>
              <a:rPr lang="en-US" dirty="0">
                <a:solidFill>
                  <a:srgbClr val="0000CC"/>
                </a:solidFill>
                <a:effectLst>
                  <a:outerShdw blurRad="38100" dist="38100" dir="2700000" algn="tl">
                    <a:srgbClr val="000000">
                      <a:alpha val="43137"/>
                    </a:srgbClr>
                  </a:outerShdw>
                </a:effectLst>
              </a:rPr>
            </a:br>
            <a:r>
              <a:rPr lang="en-US" dirty="0">
                <a:solidFill>
                  <a:srgbClr val="0000CC"/>
                </a:solidFill>
                <a:effectLst>
                  <a:outerShdw blurRad="38100" dist="38100" dir="2700000" algn="tl">
                    <a:srgbClr val="000000">
                      <a:alpha val="43137"/>
                    </a:srgbClr>
                  </a:outerShdw>
                </a:effectLst>
              </a:rPr>
              <a:t>(20’)</a:t>
            </a:r>
          </a:p>
        </p:txBody>
      </p:sp>
      <p:sp>
        <p:nvSpPr>
          <p:cNvPr id="3" name="Slide Number Placeholder 2"/>
          <p:cNvSpPr>
            <a:spLocks noGrp="1"/>
          </p:cNvSpPr>
          <p:nvPr>
            <p:ph type="sldNum" sz="quarter" idx="12"/>
          </p:nvPr>
        </p:nvSpPr>
        <p:spPr/>
        <p:txBody>
          <a:bodyPr/>
          <a:lstStyle/>
          <a:p>
            <a:pPr>
              <a:defRPr/>
            </a:pPr>
            <a:fld id="{83148E82-31A5-1B4B-BB63-CD258D7192DB}" type="slidenum">
              <a:rPr lang="en-US" smtClean="0"/>
              <a:pPr>
                <a:defRPr/>
              </a:pPr>
              <a:t>54</a:t>
            </a:fld>
            <a:endParaRPr lang="en-US"/>
          </a:p>
        </p:txBody>
      </p:sp>
      <p:sp>
        <p:nvSpPr>
          <p:cNvPr id="5" name="Content Placeholder 4"/>
          <p:cNvSpPr>
            <a:spLocks noGrp="1"/>
          </p:cNvSpPr>
          <p:nvPr>
            <p:ph idx="1"/>
          </p:nvPr>
        </p:nvSpPr>
        <p:spPr>
          <a:xfrm>
            <a:off x="571500" y="1828800"/>
            <a:ext cx="8229600" cy="4724400"/>
          </a:xfrm>
        </p:spPr>
        <p:txBody>
          <a:bodyPr/>
          <a:lstStyle/>
          <a:p>
            <a:r>
              <a:rPr lang="en-US" sz="3600" dirty="0">
                <a:solidFill>
                  <a:srgbClr val="000099"/>
                </a:solidFill>
              </a:rPr>
              <a:t>In your groups:</a:t>
            </a:r>
          </a:p>
          <a:p>
            <a:r>
              <a:rPr lang="en-US" sz="3600" dirty="0">
                <a:solidFill>
                  <a:srgbClr val="000099"/>
                </a:solidFill>
              </a:rPr>
              <a:t>Each person in turn tells the others three things about themselves: two things that are true, one that is a lie</a:t>
            </a:r>
          </a:p>
          <a:p>
            <a:r>
              <a:rPr lang="en-US" sz="3600" dirty="0">
                <a:solidFill>
                  <a:srgbClr val="000099"/>
                </a:solidFill>
              </a:rPr>
              <a:t>Others vote on which is the lie</a:t>
            </a:r>
          </a:p>
          <a:p>
            <a:r>
              <a:rPr lang="en-US" sz="3600" dirty="0">
                <a:solidFill>
                  <a:srgbClr val="000099"/>
                </a:solidFill>
              </a:rPr>
              <a:t>Speaker identifies which is the lie</a:t>
            </a:r>
            <a:endParaRPr lang="en-US" dirty="0">
              <a:solidFill>
                <a:srgbClr val="000099"/>
              </a:solidFill>
            </a:endParaRPr>
          </a:p>
          <a:p>
            <a:r>
              <a:rPr lang="en-US" dirty="0">
                <a:solidFill>
                  <a:srgbClr val="000099"/>
                </a:solidFill>
              </a:rPr>
              <a:t>Take turns </a:t>
            </a:r>
            <a:endParaRPr lang="en-US" sz="3600" dirty="0">
              <a:solidFill>
                <a:srgbClr val="000099"/>
              </a:solidFill>
            </a:endParaRPr>
          </a:p>
        </p:txBody>
      </p:sp>
    </p:spTree>
    <p:extLst>
      <p:ext uri="{BB962C8B-B14F-4D97-AF65-F5344CB8AC3E}">
        <p14:creationId xmlns:p14="http://schemas.microsoft.com/office/powerpoint/2010/main" val="246159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192" y="304800"/>
            <a:ext cx="8458200" cy="990600"/>
          </a:xfrm>
        </p:spPr>
        <p:txBody>
          <a:bodyPr/>
          <a:lstStyle/>
          <a:p>
            <a:r>
              <a:rPr lang="en-US" dirty="0">
                <a:solidFill>
                  <a:srgbClr val="000099"/>
                </a:solidFill>
                <a:effectLst>
                  <a:outerShdw blurRad="38100" dist="38100" dir="2700000" algn="tl">
                    <a:srgbClr val="000000">
                      <a:alpha val="43137"/>
                    </a:srgbClr>
                  </a:outerShdw>
                </a:effectLst>
              </a:rPr>
              <a:t>Getting feedback</a:t>
            </a:r>
            <a:br>
              <a:rPr lang="en-US" dirty="0">
                <a:solidFill>
                  <a:srgbClr val="000099"/>
                </a:solidFill>
                <a:effectLst>
                  <a:outerShdw blurRad="38100" dist="38100" dir="2700000" algn="tl">
                    <a:srgbClr val="000000">
                      <a:alpha val="43137"/>
                    </a:srgbClr>
                  </a:outerShdw>
                </a:effectLst>
              </a:rPr>
            </a:br>
            <a:endParaRPr lang="en-US" dirty="0">
              <a:solidFill>
                <a:srgbClr val="000099"/>
              </a:solidFill>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pPr>
              <a:defRPr/>
            </a:pPr>
            <a:fld id="{83148E82-31A5-1B4B-BB63-CD258D7192DB}" type="slidenum">
              <a:rPr lang="en-US" smtClean="0"/>
              <a:pPr>
                <a:defRPr/>
              </a:pPr>
              <a:t>55</a:t>
            </a:fld>
            <a:endParaRPr lang="en-US"/>
          </a:p>
        </p:txBody>
      </p:sp>
      <p:sp>
        <p:nvSpPr>
          <p:cNvPr id="5" name="Content Placeholder 4"/>
          <p:cNvSpPr>
            <a:spLocks noGrp="1"/>
          </p:cNvSpPr>
          <p:nvPr>
            <p:ph idx="1"/>
          </p:nvPr>
        </p:nvSpPr>
        <p:spPr>
          <a:xfrm>
            <a:off x="536330" y="951523"/>
            <a:ext cx="8229600" cy="5308600"/>
          </a:xfrm>
        </p:spPr>
        <p:txBody>
          <a:bodyPr/>
          <a:lstStyle/>
          <a:p>
            <a:r>
              <a:rPr lang="en-US" sz="3600" dirty="0">
                <a:solidFill>
                  <a:srgbClr val="000099"/>
                </a:solidFill>
              </a:rPr>
              <a:t>In your group</a:t>
            </a:r>
          </a:p>
          <a:p>
            <a:r>
              <a:rPr lang="en-US" sz="3600" dirty="0">
                <a:solidFill>
                  <a:srgbClr val="000099"/>
                </a:solidFill>
              </a:rPr>
              <a:t>Take it in turns to get feedback. Ask: “When I was doing the two truths, one lie exercise could you tell when I was lying: body language, how I told the story, tone of voice, eye movement?”</a:t>
            </a:r>
          </a:p>
          <a:p>
            <a:r>
              <a:rPr lang="en-US" sz="3600" dirty="0">
                <a:solidFill>
                  <a:srgbClr val="000099"/>
                </a:solidFill>
              </a:rPr>
              <a:t>Listen carefully to the responses: try to learn something about yourself that you did not know before.</a:t>
            </a:r>
          </a:p>
        </p:txBody>
      </p:sp>
    </p:spTree>
    <p:extLst>
      <p:ext uri="{BB962C8B-B14F-4D97-AF65-F5344CB8AC3E}">
        <p14:creationId xmlns:p14="http://schemas.microsoft.com/office/powerpoint/2010/main" val="2199121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wipe(up)">
                                      <p:cBhvr>
                                        <p:cTn id="14" dur="10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wipe(up)">
                                      <p:cBhvr>
                                        <p:cTn id="19" dur="1000"/>
                                        <p:tgtEl>
                                          <p:spTgt spid="5">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wipe(up)">
                                      <p:cBhvr>
                                        <p:cTn id="24" dur="1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192" y="304800"/>
            <a:ext cx="8458200" cy="990600"/>
          </a:xfrm>
        </p:spPr>
        <p:txBody>
          <a:bodyPr/>
          <a:lstStyle/>
          <a:p>
            <a:r>
              <a:rPr lang="en-US" dirty="0">
                <a:solidFill>
                  <a:srgbClr val="000099"/>
                </a:solidFill>
                <a:effectLst>
                  <a:outerShdw blurRad="38100" dist="38100" dir="2700000" algn="tl">
                    <a:srgbClr val="000000">
                      <a:alpha val="43137"/>
                    </a:srgbClr>
                  </a:outerShdw>
                </a:effectLst>
              </a:rPr>
              <a:t>Sharing strengths &amp; weaknesses</a:t>
            </a:r>
            <a:br>
              <a:rPr lang="en-US" dirty="0">
                <a:solidFill>
                  <a:srgbClr val="000099"/>
                </a:solidFill>
                <a:effectLst>
                  <a:outerShdw blurRad="38100" dist="38100" dir="2700000" algn="tl">
                    <a:srgbClr val="000000">
                      <a:alpha val="43137"/>
                    </a:srgbClr>
                  </a:outerShdw>
                </a:effectLst>
              </a:rPr>
            </a:br>
            <a:endParaRPr lang="en-US" dirty="0">
              <a:solidFill>
                <a:srgbClr val="000099"/>
              </a:solidFill>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pPr>
              <a:defRPr/>
            </a:pPr>
            <a:fld id="{83148E82-31A5-1B4B-BB63-CD258D7192DB}" type="slidenum">
              <a:rPr lang="en-US" smtClean="0"/>
              <a:pPr>
                <a:defRPr/>
              </a:pPr>
              <a:t>56</a:t>
            </a:fld>
            <a:endParaRPr lang="en-US"/>
          </a:p>
        </p:txBody>
      </p:sp>
      <p:sp>
        <p:nvSpPr>
          <p:cNvPr id="5" name="Content Placeholder 4"/>
          <p:cNvSpPr>
            <a:spLocks noGrp="1"/>
          </p:cNvSpPr>
          <p:nvPr>
            <p:ph idx="1"/>
          </p:nvPr>
        </p:nvSpPr>
        <p:spPr>
          <a:xfrm>
            <a:off x="304800" y="800100"/>
            <a:ext cx="8522678" cy="5308600"/>
          </a:xfrm>
        </p:spPr>
        <p:txBody>
          <a:bodyPr/>
          <a:lstStyle/>
          <a:p>
            <a:r>
              <a:rPr lang="en-US" dirty="0">
                <a:solidFill>
                  <a:srgbClr val="000099"/>
                </a:solidFill>
              </a:rPr>
              <a:t>Working alone, reflect on your MBTI self-assessment </a:t>
            </a:r>
          </a:p>
          <a:p>
            <a:r>
              <a:rPr lang="en-US" dirty="0">
                <a:solidFill>
                  <a:srgbClr val="000099"/>
                </a:solidFill>
              </a:rPr>
              <a:t>Think about your personality gifts, strengths &amp; weaknesses (5 minutes)</a:t>
            </a:r>
          </a:p>
          <a:p>
            <a:r>
              <a:rPr lang="en-US" dirty="0">
                <a:solidFill>
                  <a:srgbClr val="000099"/>
                </a:solidFill>
              </a:rPr>
              <a:t>In your group, by pairs</a:t>
            </a:r>
          </a:p>
          <a:p>
            <a:r>
              <a:rPr lang="en-US" dirty="0">
                <a:solidFill>
                  <a:srgbClr val="000099"/>
                </a:solidFill>
              </a:rPr>
              <a:t>Take it in turns to share your results, what you learned, your strengths &amp; weaknesses (5 minutes each)</a:t>
            </a:r>
          </a:p>
          <a:p>
            <a:r>
              <a:rPr lang="en-US" dirty="0">
                <a:solidFill>
                  <a:srgbClr val="000099"/>
                </a:solidFill>
              </a:rPr>
              <a:t>Listen carefully to the speaker – acknowledge what they are saying, ask for clarification, but don’t comment</a:t>
            </a:r>
          </a:p>
        </p:txBody>
      </p:sp>
    </p:spTree>
    <p:extLst>
      <p:ext uri="{BB962C8B-B14F-4D97-AF65-F5344CB8AC3E}">
        <p14:creationId xmlns:p14="http://schemas.microsoft.com/office/powerpoint/2010/main" val="46106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wipe(up)">
                                      <p:cBhvr>
                                        <p:cTn id="14" dur="10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wipe(up)">
                                      <p:cBhvr>
                                        <p:cTn id="19" dur="1000"/>
                                        <p:tgtEl>
                                          <p:spTgt spid="5">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wipe(up)">
                                      <p:cBhvr>
                                        <p:cTn id="24" dur="1000"/>
                                        <p:tgtEl>
                                          <p:spTgt spid="5">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wipe(up)">
                                      <p:cBhvr>
                                        <p:cTn id="29" dur="1000"/>
                                        <p:tgtEl>
                                          <p:spTgt spid="5">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5">
                                            <p:txEl>
                                              <p:pRg st="4" end="4"/>
                                            </p:txEl>
                                          </p:spTgt>
                                        </p:tgtEl>
                                        <p:attrNameLst>
                                          <p:attrName>style.visibility</p:attrName>
                                        </p:attrNameLst>
                                      </p:cBhvr>
                                      <p:to>
                                        <p:strVal val="visible"/>
                                      </p:to>
                                    </p:set>
                                    <p:animEffect transition="in" filter="wipe(up)">
                                      <p:cBhvr>
                                        <p:cTn id="34" dur="1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3">
            <a:extLst>
              <a:ext uri="{FF2B5EF4-FFF2-40B4-BE49-F238E27FC236}">
                <a16:creationId xmlns:a16="http://schemas.microsoft.com/office/drawing/2014/main" id="{8A580285-0688-41AE-B559-95CA5A8DCE38}"/>
              </a:ext>
            </a:extLst>
          </p:cNvPr>
          <p:cNvSpPr>
            <a:spLocks noGrp="1"/>
          </p:cNvSpPr>
          <p:nvPr>
            <p:ph type="sldNum" sz="quarter" idx="12"/>
          </p:nvPr>
        </p:nvSpPr>
        <p:spPr>
          <a:xfrm>
            <a:off x="8596313" y="6381750"/>
            <a:ext cx="533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fld id="{C306DFB5-3A50-4198-966B-E1B3E28D7E5F}" type="slidenum">
              <a:rPr lang="en-US" altLang="en-US" sz="1400" b="1"/>
              <a:pPr algn="ctr" eaLnBrk="1" hangingPunct="1"/>
              <a:t>57</a:t>
            </a:fld>
            <a:endParaRPr lang="en-US" altLang="en-US" sz="1400" b="1"/>
          </a:p>
        </p:txBody>
      </p:sp>
      <p:sp>
        <p:nvSpPr>
          <p:cNvPr id="4099" name="Rectangle 2">
            <a:extLst>
              <a:ext uri="{FF2B5EF4-FFF2-40B4-BE49-F238E27FC236}">
                <a16:creationId xmlns:a16="http://schemas.microsoft.com/office/drawing/2014/main" id="{7D681647-CEAC-4292-8C35-EB7A7AFCD5C0}"/>
              </a:ext>
            </a:extLst>
          </p:cNvPr>
          <p:cNvSpPr>
            <a:spLocks noGrp="1" noChangeArrowheads="1"/>
          </p:cNvSpPr>
          <p:nvPr>
            <p:ph type="title"/>
          </p:nvPr>
        </p:nvSpPr>
        <p:spPr>
          <a:xfrm>
            <a:off x="381000" y="0"/>
            <a:ext cx="5715000" cy="914400"/>
          </a:xfrm>
        </p:spPr>
        <p:txBody>
          <a:bodyPr/>
          <a:lstStyle/>
          <a:p>
            <a:pPr algn="l">
              <a:defRPr/>
            </a:pPr>
            <a:r>
              <a:rPr lang="en-US" b="1" dirty="0">
                <a:solidFill>
                  <a:srgbClr val="0000CC"/>
                </a:solidFill>
                <a:effectLst>
                  <a:outerShdw blurRad="38100" dist="38100" dir="2700000" algn="tl">
                    <a:srgbClr val="000000">
                      <a:alpha val="43137"/>
                    </a:srgbClr>
                  </a:outerShdw>
                </a:effectLst>
                <a:ea typeface="+mj-ea"/>
              </a:rPr>
              <a:t>Human Needs:</a:t>
            </a:r>
          </a:p>
        </p:txBody>
      </p:sp>
      <p:pic>
        <p:nvPicPr>
          <p:cNvPr id="4100" name="Picture 4" descr="Emotion Wheels &amp; Needs Wheel - Human Systems">
            <a:extLst>
              <a:ext uri="{FF2B5EF4-FFF2-40B4-BE49-F238E27FC236}">
                <a16:creationId xmlns:a16="http://schemas.microsoft.com/office/drawing/2014/main" id="{A1EC7B59-4D60-DA17-041F-C5CD32506E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868680"/>
            <a:ext cx="4991100" cy="59893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01A2268-4293-6AEF-C037-7871929F1F14}"/>
              </a:ext>
            </a:extLst>
          </p:cNvPr>
          <p:cNvSpPr txBox="1"/>
          <p:nvPr/>
        </p:nvSpPr>
        <p:spPr>
          <a:xfrm>
            <a:off x="6348413" y="5453074"/>
            <a:ext cx="2514600" cy="1200329"/>
          </a:xfrm>
          <a:prstGeom prst="rect">
            <a:avLst/>
          </a:prstGeom>
          <a:noFill/>
        </p:spPr>
        <p:txBody>
          <a:bodyPr wrap="square" rtlCol="0">
            <a:spAutoFit/>
          </a:bodyPr>
          <a:lstStyle/>
          <a:p>
            <a:r>
              <a:rPr lang="en-GB" dirty="0">
                <a:hlinkClick r:id="rId3"/>
              </a:rPr>
              <a:t>https://humansystems.co/emotionwheels/</a:t>
            </a:r>
            <a:r>
              <a:rPr lang="en-GB" dirty="0"/>
              <a:t> </a:t>
            </a:r>
          </a:p>
        </p:txBody>
      </p:sp>
    </p:spTree>
    <p:extLst>
      <p:ext uri="{BB962C8B-B14F-4D97-AF65-F5344CB8AC3E}">
        <p14:creationId xmlns:p14="http://schemas.microsoft.com/office/powerpoint/2010/main" val="1926858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re 1">
            <a:extLst>
              <a:ext uri="{FF2B5EF4-FFF2-40B4-BE49-F238E27FC236}">
                <a16:creationId xmlns:a16="http://schemas.microsoft.com/office/drawing/2014/main" id="{092BDA22-742D-4220-B4B2-9C94D8977243}"/>
              </a:ext>
            </a:extLst>
          </p:cNvPr>
          <p:cNvSpPr>
            <a:spLocks noGrp="1"/>
          </p:cNvSpPr>
          <p:nvPr>
            <p:ph type="title"/>
          </p:nvPr>
        </p:nvSpPr>
        <p:spPr>
          <a:xfrm>
            <a:off x="152400" y="274638"/>
            <a:ext cx="8839200" cy="1143000"/>
          </a:xfrm>
        </p:spPr>
        <p:txBody>
          <a:bodyPr/>
          <a:lstStyle/>
          <a:p>
            <a:r>
              <a:rPr lang="en-US" altLang="en-US" b="1" dirty="0">
                <a:solidFill>
                  <a:srgbClr val="0070C0"/>
                </a:solidFill>
                <a:latin typeface="Century Gothic" panose="020B0502020202020204" pitchFamily="34" charset="0"/>
              </a:rPr>
              <a:t>How much choice do we have?</a:t>
            </a:r>
          </a:p>
        </p:txBody>
      </p:sp>
      <p:sp>
        <p:nvSpPr>
          <p:cNvPr id="89091" name="Espace réservé du numéro de diapositive 3">
            <a:extLst>
              <a:ext uri="{FF2B5EF4-FFF2-40B4-BE49-F238E27FC236}">
                <a16:creationId xmlns:a16="http://schemas.microsoft.com/office/drawing/2014/main" id="{2191B942-4033-4F72-845C-EED2345C891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2CEACD49-37EF-48DE-B5AD-B95308871108}" type="slidenum">
              <a:rPr lang="en-US" altLang="en-US" sz="1400"/>
              <a:pPr eaLnBrk="1" hangingPunct="1"/>
              <a:t>6</a:t>
            </a:fld>
            <a:endParaRPr lang="en-US" altLang="en-US" sz="1400" dirty="0"/>
          </a:p>
        </p:txBody>
      </p:sp>
      <p:pic>
        <p:nvPicPr>
          <p:cNvPr id="89092" name="Picture 3">
            <a:extLst>
              <a:ext uri="{FF2B5EF4-FFF2-40B4-BE49-F238E27FC236}">
                <a16:creationId xmlns:a16="http://schemas.microsoft.com/office/drawing/2014/main" id="{EDF5833A-A1DC-43A8-8C6B-F4F802DA43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316833"/>
            <a:ext cx="7379494" cy="4443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8EF13C76-C978-4C4E-8929-8AA5B1B93E77}"/>
              </a:ext>
            </a:extLst>
          </p:cNvPr>
          <p:cNvSpPr txBox="1"/>
          <p:nvPr/>
        </p:nvSpPr>
        <p:spPr>
          <a:xfrm>
            <a:off x="6237835" y="5772150"/>
            <a:ext cx="2372765" cy="338554"/>
          </a:xfrm>
          <a:prstGeom prst="rect">
            <a:avLst/>
          </a:prstGeom>
          <a:noFill/>
        </p:spPr>
        <p:txBody>
          <a:bodyPr wrap="none" rtlCol="0">
            <a:spAutoFit/>
          </a:bodyPr>
          <a:lstStyle/>
          <a:p>
            <a:r>
              <a:rPr lang="en-US" sz="1600" dirty="0"/>
              <a:t>(Rough approximations)</a:t>
            </a:r>
          </a:p>
        </p:txBody>
      </p:sp>
      <p:sp>
        <p:nvSpPr>
          <p:cNvPr id="3" name="TextBox 2">
            <a:extLst>
              <a:ext uri="{FF2B5EF4-FFF2-40B4-BE49-F238E27FC236}">
                <a16:creationId xmlns:a16="http://schemas.microsoft.com/office/drawing/2014/main" id="{E65CCA08-71FA-D35C-1FE4-18B2121CBA39}"/>
              </a:ext>
            </a:extLst>
          </p:cNvPr>
          <p:cNvSpPr txBox="1"/>
          <p:nvPr/>
        </p:nvSpPr>
        <p:spPr>
          <a:xfrm>
            <a:off x="809943" y="3294409"/>
            <a:ext cx="1247457" cy="461665"/>
          </a:xfrm>
          <a:prstGeom prst="rect">
            <a:avLst/>
          </a:prstGeom>
          <a:solidFill>
            <a:schemeClr val="bg1"/>
          </a:solidFill>
        </p:spPr>
        <p:txBody>
          <a:bodyPr wrap="none" rtlCol="0">
            <a:spAutoFit/>
          </a:bodyPr>
          <a:lstStyle/>
          <a:p>
            <a:r>
              <a:rPr lang="en-US" b="1" dirty="0"/>
              <a:t>40-50%</a:t>
            </a:r>
          </a:p>
        </p:txBody>
      </p:sp>
      <p:sp>
        <p:nvSpPr>
          <p:cNvPr id="4" name="TextBox 3">
            <a:extLst>
              <a:ext uri="{FF2B5EF4-FFF2-40B4-BE49-F238E27FC236}">
                <a16:creationId xmlns:a16="http://schemas.microsoft.com/office/drawing/2014/main" id="{C7E503B9-3EAD-CBFC-B62B-45FDA8334B77}"/>
              </a:ext>
            </a:extLst>
          </p:cNvPr>
          <p:cNvSpPr txBox="1"/>
          <p:nvPr/>
        </p:nvSpPr>
        <p:spPr>
          <a:xfrm>
            <a:off x="4162743" y="1417638"/>
            <a:ext cx="1247457" cy="461665"/>
          </a:xfrm>
          <a:prstGeom prst="rect">
            <a:avLst/>
          </a:prstGeom>
          <a:solidFill>
            <a:schemeClr val="bg1"/>
          </a:solidFill>
        </p:spPr>
        <p:txBody>
          <a:bodyPr wrap="none" rtlCol="0">
            <a:spAutoFit/>
          </a:bodyPr>
          <a:lstStyle/>
          <a:p>
            <a:r>
              <a:rPr lang="en-US" b="1" dirty="0"/>
              <a:t>10-30%</a:t>
            </a:r>
          </a:p>
        </p:txBody>
      </p:sp>
      <p:sp>
        <p:nvSpPr>
          <p:cNvPr id="5" name="TextBox 4">
            <a:extLst>
              <a:ext uri="{FF2B5EF4-FFF2-40B4-BE49-F238E27FC236}">
                <a16:creationId xmlns:a16="http://schemas.microsoft.com/office/drawing/2014/main" id="{89B79577-BF89-3435-5362-BAA29C83F7C6}"/>
              </a:ext>
            </a:extLst>
          </p:cNvPr>
          <p:cNvSpPr txBox="1"/>
          <p:nvPr/>
        </p:nvSpPr>
        <p:spPr>
          <a:xfrm>
            <a:off x="5410200" y="4038600"/>
            <a:ext cx="1247457" cy="461665"/>
          </a:xfrm>
          <a:prstGeom prst="rect">
            <a:avLst/>
          </a:prstGeom>
          <a:solidFill>
            <a:schemeClr val="bg1"/>
          </a:solidFill>
        </p:spPr>
        <p:txBody>
          <a:bodyPr wrap="none" rtlCol="0">
            <a:spAutoFit/>
          </a:bodyPr>
          <a:lstStyle/>
          <a:p>
            <a:r>
              <a:rPr lang="en-US" b="1" dirty="0"/>
              <a:t>30-40%</a:t>
            </a:r>
          </a:p>
        </p:txBody>
      </p:sp>
      <p:sp>
        <p:nvSpPr>
          <p:cNvPr id="7" name="TextBox 6">
            <a:extLst>
              <a:ext uri="{FF2B5EF4-FFF2-40B4-BE49-F238E27FC236}">
                <a16:creationId xmlns:a16="http://schemas.microsoft.com/office/drawing/2014/main" id="{46D26243-326D-DE51-D494-1D687A841901}"/>
              </a:ext>
            </a:extLst>
          </p:cNvPr>
          <p:cNvSpPr txBox="1"/>
          <p:nvPr/>
        </p:nvSpPr>
        <p:spPr>
          <a:xfrm>
            <a:off x="304800" y="5802927"/>
            <a:ext cx="7772400" cy="1169551"/>
          </a:xfrm>
          <a:prstGeom prst="rect">
            <a:avLst/>
          </a:prstGeom>
          <a:noFill/>
        </p:spPr>
        <p:txBody>
          <a:bodyPr wrap="square">
            <a:spAutoFit/>
          </a:bodyPr>
          <a:lstStyle/>
          <a:p>
            <a:r>
              <a:rPr lang="en-US" sz="1400" b="1" u="sng" dirty="0"/>
              <a:t>Some references:</a:t>
            </a:r>
            <a:endParaRPr lang="en-US" sz="1400" b="1" u="sng" dirty="0">
              <a:hlinkClick r:id="rId4"/>
            </a:endParaRPr>
          </a:p>
          <a:p>
            <a:r>
              <a:rPr lang="en-US" sz="1400" dirty="0">
                <a:hlinkClick r:id="rId4"/>
              </a:rPr>
              <a:t>https://www.nature.com/articles/s41539-018-0030-0</a:t>
            </a:r>
            <a:endParaRPr lang="en-US" sz="1400" dirty="0"/>
          </a:p>
          <a:p>
            <a:r>
              <a:rPr lang="en-US" sz="1400" dirty="0">
                <a:hlinkClick r:id="rId5"/>
              </a:rPr>
              <a:t>https://www.ncbi.nlm.nih.gov/pmc/articles/PMC2784897/</a:t>
            </a:r>
            <a:r>
              <a:rPr lang="en-US" sz="1400" dirty="0"/>
              <a:t> and </a:t>
            </a:r>
            <a:r>
              <a:rPr lang="en-US" sz="1400" dirty="0">
                <a:hlinkClick r:id="rId6"/>
              </a:rPr>
              <a:t>https://www.ncbi.nlm.nih.gov/pmc/articles/PMC3710702/</a:t>
            </a:r>
            <a:r>
              <a:rPr lang="en-US" sz="1400" dirty="0"/>
              <a:t> </a:t>
            </a:r>
          </a:p>
          <a:p>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2"/>
          </p:nvPr>
        </p:nvSpPr>
        <p:spPr>
          <a:xfrm>
            <a:off x="8596313" y="6381750"/>
            <a:ext cx="533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ea typeface="ＭＳ Ｐゴシック" pitchFamily="34" charset="-128"/>
              </a:defRPr>
            </a:lvl1pPr>
            <a:lvl2pPr marL="742950" indent="-285750"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eaLnBrk="1" hangingPunct="1">
              <a:spcBef>
                <a:spcPct val="0"/>
              </a:spcBef>
              <a:buFontTx/>
              <a:buNone/>
            </a:pPr>
            <a:fld id="{FB22B09E-62F5-46B3-92CE-F53F1B25B633}" type="slidenum">
              <a:rPr lang="en-US" altLang="en-US" sz="1400" b="1" smtClean="0"/>
              <a:pPr algn="ctr" eaLnBrk="1" hangingPunct="1">
                <a:spcBef>
                  <a:spcPct val="0"/>
                </a:spcBef>
                <a:buFontTx/>
                <a:buNone/>
              </a:pPr>
              <a:t>7</a:t>
            </a:fld>
            <a:endParaRPr lang="en-US" altLang="en-US" sz="1400" b="1"/>
          </a:p>
        </p:txBody>
      </p:sp>
      <p:sp>
        <p:nvSpPr>
          <p:cNvPr id="4099" name="Rectangle 2"/>
          <p:cNvSpPr>
            <a:spLocks noGrp="1" noChangeArrowheads="1"/>
          </p:cNvSpPr>
          <p:nvPr>
            <p:ph type="title"/>
          </p:nvPr>
        </p:nvSpPr>
        <p:spPr>
          <a:xfrm>
            <a:off x="0" y="0"/>
            <a:ext cx="9144000" cy="914400"/>
          </a:xfrm>
        </p:spPr>
        <p:txBody>
          <a:bodyPr/>
          <a:lstStyle/>
          <a:p>
            <a:pPr algn="l">
              <a:defRPr/>
            </a:pPr>
            <a:r>
              <a:rPr lang="en-US" sz="3200" b="1" dirty="0">
                <a:solidFill>
                  <a:srgbClr val="FF0000"/>
                </a:solidFill>
                <a:effectLst>
                  <a:outerShdw blurRad="38100" dist="38100" dir="2700000" algn="tl">
                    <a:srgbClr val="000000">
                      <a:alpha val="43137"/>
                    </a:srgbClr>
                  </a:outerShdw>
                </a:effectLst>
                <a:ea typeface="+mj-ea"/>
              </a:rPr>
              <a:t> Assignment for </a:t>
            </a:r>
            <a:r>
              <a:rPr lang="en-US" sz="3200" b="1" u="sng" dirty="0">
                <a:solidFill>
                  <a:srgbClr val="FF0000"/>
                </a:solidFill>
                <a:effectLst>
                  <a:outerShdw blurRad="38100" dist="38100" dir="2700000" algn="tl">
                    <a:srgbClr val="000000">
                      <a:alpha val="43137"/>
                    </a:srgbClr>
                  </a:outerShdw>
                </a:effectLst>
                <a:ea typeface="+mj-ea"/>
              </a:rPr>
              <a:t>class 3:</a:t>
            </a:r>
            <a:r>
              <a:rPr lang="en-US" sz="3200" b="1" dirty="0">
                <a:solidFill>
                  <a:srgbClr val="FF0000"/>
                </a:solidFill>
                <a:effectLst>
                  <a:outerShdw blurRad="38100" dist="38100" dir="2700000" algn="tl">
                    <a:srgbClr val="000000">
                      <a:alpha val="43137"/>
                    </a:srgbClr>
                  </a:outerShdw>
                </a:effectLst>
                <a:ea typeface="+mj-ea"/>
              </a:rPr>
              <a:t> Explore MBTI questionnaires and types. Find best fit for you</a:t>
            </a:r>
          </a:p>
        </p:txBody>
      </p:sp>
      <p:sp>
        <p:nvSpPr>
          <p:cNvPr id="147459" name="Rectangle 3"/>
          <p:cNvSpPr>
            <a:spLocks noGrp="1" noChangeArrowheads="1"/>
          </p:cNvSpPr>
          <p:nvPr>
            <p:ph type="body" idx="1"/>
          </p:nvPr>
        </p:nvSpPr>
        <p:spPr>
          <a:xfrm>
            <a:off x="152400" y="960894"/>
            <a:ext cx="8839200" cy="5516105"/>
          </a:xfrm>
        </p:spPr>
        <p:txBody>
          <a:bodyPr/>
          <a:lstStyle/>
          <a:p>
            <a:pPr marL="514350" lvl="1" indent="-514350">
              <a:buFontTx/>
              <a:buAutoNum type="arabicPeriod"/>
            </a:pPr>
            <a:r>
              <a:rPr lang="en-US" altLang="en-US" b="1" dirty="0">
                <a:solidFill>
                  <a:srgbClr val="0070C0"/>
                </a:solidFill>
                <a:ea typeface="ＭＳ Ｐゴシック" pitchFamily="34" charset="-128"/>
              </a:rPr>
              <a:t>Free online MBTI assessments for example: </a:t>
            </a:r>
            <a:r>
              <a:rPr lang="en-US" altLang="en-US" sz="2400" b="1" dirty="0">
                <a:solidFill>
                  <a:srgbClr val="0070C0"/>
                </a:solidFill>
                <a:ea typeface="ＭＳ Ｐゴシック" pitchFamily="34" charset="-128"/>
                <a:hlinkClick r:id="rId3"/>
              </a:rPr>
              <a:t>https://www.16personalities.com</a:t>
            </a:r>
            <a:r>
              <a:rPr lang="en-US" altLang="en-US" sz="2400" b="1" dirty="0">
                <a:solidFill>
                  <a:srgbClr val="0070C0"/>
                </a:solidFill>
                <a:ea typeface="ＭＳ Ｐゴシック" pitchFamily="34" charset="-128"/>
              </a:rPr>
              <a:t> </a:t>
            </a:r>
          </a:p>
          <a:p>
            <a:pPr marL="400050" lvl="2" indent="0">
              <a:buNone/>
            </a:pPr>
            <a:r>
              <a:rPr lang="en-US" altLang="en-US" b="1" dirty="0">
                <a:solidFill>
                  <a:srgbClr val="0070C0"/>
                </a:solidFill>
                <a:ea typeface="ＭＳ Ｐゴシック" pitchFamily="34" charset="-128"/>
              </a:rPr>
              <a:t>Use them at your own risk. Check out privacy / data policies and what information you give them.</a:t>
            </a:r>
          </a:p>
          <a:p>
            <a:pPr marL="514350" lvl="1" indent="-514350">
              <a:buFont typeface="+mj-lt"/>
              <a:buAutoNum type="arabicPeriod"/>
            </a:pPr>
            <a:r>
              <a:rPr lang="en-US" altLang="en-US" b="1" dirty="0">
                <a:solidFill>
                  <a:srgbClr val="0070C0"/>
                </a:solidFill>
                <a:ea typeface="ＭＳ Ｐゴシック" pitchFamily="34" charset="-128"/>
              </a:rPr>
              <a:t>Or official MBTI which is well researched. Find a certified MBTI practitioner (I am certified)</a:t>
            </a:r>
          </a:p>
          <a:p>
            <a:pPr marL="514350" lvl="1" indent="-514350">
              <a:buFontTx/>
              <a:buAutoNum type="arabicPeriod"/>
            </a:pPr>
            <a:r>
              <a:rPr lang="en-US" altLang="en-US" b="1" dirty="0">
                <a:solidFill>
                  <a:srgbClr val="0070C0"/>
                </a:solidFill>
                <a:ea typeface="ＭＳ Ｐゴシック" pitchFamily="34" charset="-128"/>
              </a:rPr>
              <a:t>Learn more about your type – see online links about MBTI</a:t>
            </a:r>
          </a:p>
          <a:p>
            <a:pPr marL="0" lvl="1" indent="0">
              <a:buNone/>
            </a:pPr>
            <a:r>
              <a:rPr lang="en-US" altLang="en-US" b="1" u="sng" dirty="0">
                <a:solidFill>
                  <a:srgbClr val="0070C0"/>
                </a:solidFill>
                <a:ea typeface="ＭＳ Ｐゴシック" pitchFamily="34" charset="-128"/>
                <a:hlinkClick r:id="rId4"/>
              </a:rPr>
              <a:t>https://www.myersbriggs.org/my-mbti-personality-type/myers-briggs-overview/</a:t>
            </a:r>
            <a:endParaRPr lang="en-US" altLang="en-US" b="1" u="sng" dirty="0">
              <a:solidFill>
                <a:srgbClr val="0070C0"/>
              </a:solidFill>
              <a:ea typeface="ＭＳ Ｐゴシック" pitchFamily="34" charset="-128"/>
            </a:endParaRPr>
          </a:p>
          <a:p>
            <a:pPr marL="0" lvl="1" indent="0">
              <a:buNone/>
            </a:pPr>
            <a:r>
              <a:rPr lang="en-US" altLang="en-US" b="1" u="sng" dirty="0">
                <a:solidFill>
                  <a:srgbClr val="0070C0"/>
                </a:solidFill>
                <a:ea typeface="ＭＳ Ｐゴシック" pitchFamily="34" charset="-128"/>
              </a:rPr>
              <a:t>https://</a:t>
            </a:r>
            <a:r>
              <a:rPr lang="en-US" altLang="en-US" b="1" u="sng" dirty="0" err="1">
                <a:solidFill>
                  <a:srgbClr val="0070C0"/>
                </a:solidFill>
                <a:ea typeface="ＭＳ Ｐゴシック" pitchFamily="34" charset="-128"/>
              </a:rPr>
              <a:t>www.themyersbriggs.com</a:t>
            </a:r>
            <a:r>
              <a:rPr lang="en-US" altLang="en-US" b="1" u="sng" dirty="0">
                <a:solidFill>
                  <a:srgbClr val="0070C0"/>
                </a:solidFill>
                <a:ea typeface="ＭＳ Ｐゴシック" pitchFamily="34" charset="-128"/>
              </a:rPr>
              <a:t>/</a:t>
            </a:r>
            <a:r>
              <a:rPr lang="en-US" altLang="en-US" b="1" u="sng" dirty="0" err="1">
                <a:solidFill>
                  <a:srgbClr val="0070C0"/>
                </a:solidFill>
                <a:ea typeface="ＭＳ Ｐゴシック" pitchFamily="34" charset="-128"/>
              </a:rPr>
              <a:t>en</a:t>
            </a:r>
            <a:r>
              <a:rPr lang="en-US" altLang="en-US" b="1" u="sng" dirty="0">
                <a:solidFill>
                  <a:srgbClr val="0070C0"/>
                </a:solidFill>
                <a:ea typeface="ＭＳ Ｐゴシック" pitchFamily="34" charset="-128"/>
              </a:rPr>
              <a:t>-US/Resources/MBTI-Shareables</a:t>
            </a:r>
            <a:br>
              <a:rPr lang="en-US" altLang="en-US" b="1" u="sng" dirty="0">
                <a:solidFill>
                  <a:srgbClr val="0070C0"/>
                </a:solidFill>
                <a:ea typeface="ＭＳ Ｐゴシック" pitchFamily="34" charset="-128"/>
              </a:rPr>
            </a:br>
            <a:endParaRPr lang="en-GB" b="1" dirty="0">
              <a:ea typeface="Monotype Sorts" pitchFamily="-1" charset="2"/>
              <a:cs typeface="Monotype Sorts" pitchFamily="-1" charset="2"/>
            </a:endParaRPr>
          </a:p>
          <a:p>
            <a:pPr marL="514350" lvl="1" indent="-514350">
              <a:buFontTx/>
              <a:buAutoNum type="arabicPeriod"/>
            </a:pPr>
            <a:endParaRPr lang="en-US" altLang="en-US" b="1" dirty="0">
              <a:solidFill>
                <a:srgbClr val="0070C0"/>
              </a:solidFill>
              <a:ea typeface="ＭＳ Ｐゴシック" pitchFamily="34" charset="-128"/>
            </a:endParaRPr>
          </a:p>
          <a:p>
            <a:endParaRPr lang="en-US" altLang="en-US" sz="2800" b="1" dirty="0">
              <a:solidFill>
                <a:srgbClr val="0070C0"/>
              </a:solidFill>
              <a:ea typeface="ＭＳ Ｐゴシック" pitchFamily="34" charset="-128"/>
            </a:endParaRPr>
          </a:p>
          <a:p>
            <a:endParaRPr lang="en-US" altLang="en-US" sz="2800" b="1" dirty="0">
              <a:solidFill>
                <a:srgbClr val="0070C0"/>
              </a:solidFill>
              <a:ea typeface="ＭＳ Ｐゴシック" pitchFamily="34" charset="-128"/>
            </a:endParaRPr>
          </a:p>
        </p:txBody>
      </p:sp>
    </p:spTree>
    <p:extLst>
      <p:ext uri="{BB962C8B-B14F-4D97-AF65-F5344CB8AC3E}">
        <p14:creationId xmlns:p14="http://schemas.microsoft.com/office/powerpoint/2010/main" val="2130478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up)">
                                      <p:cBhvr>
                                        <p:cTn id="7" dur="1000"/>
                                        <p:tgtEl>
                                          <p:spTgt spid="147459">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wipe(up)">
                                      <p:cBhvr>
                                        <p:cTn id="10" dur="1000"/>
                                        <p:tgtEl>
                                          <p:spTgt spid="1474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47459">
                                            <p:txEl>
                                              <p:pRg st="2" end="2"/>
                                            </p:txEl>
                                          </p:spTgt>
                                        </p:tgtEl>
                                        <p:attrNameLst>
                                          <p:attrName>style.visibility</p:attrName>
                                        </p:attrNameLst>
                                      </p:cBhvr>
                                      <p:to>
                                        <p:strVal val="visible"/>
                                      </p:to>
                                    </p:set>
                                    <p:animEffect transition="in" filter="wipe(up)">
                                      <p:cBhvr>
                                        <p:cTn id="15" dur="1000"/>
                                        <p:tgtEl>
                                          <p:spTgt spid="14745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47459">
                                            <p:txEl>
                                              <p:pRg st="3" end="3"/>
                                            </p:txEl>
                                          </p:spTgt>
                                        </p:tgtEl>
                                        <p:attrNameLst>
                                          <p:attrName>style.visibility</p:attrName>
                                        </p:attrNameLst>
                                      </p:cBhvr>
                                      <p:to>
                                        <p:strVal val="visible"/>
                                      </p:to>
                                    </p:set>
                                    <p:animEffect transition="in" filter="wipe(up)">
                                      <p:cBhvr>
                                        <p:cTn id="20" dur="1000"/>
                                        <p:tgtEl>
                                          <p:spTgt spid="14745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47459">
                                            <p:txEl>
                                              <p:pRg st="4" end="4"/>
                                            </p:txEl>
                                          </p:spTgt>
                                        </p:tgtEl>
                                        <p:attrNameLst>
                                          <p:attrName>style.visibility</p:attrName>
                                        </p:attrNameLst>
                                      </p:cBhvr>
                                      <p:to>
                                        <p:strVal val="visible"/>
                                      </p:to>
                                    </p:set>
                                    <p:animEffect transition="in" filter="wipe(up)">
                                      <p:cBhvr>
                                        <p:cTn id="25" dur="1000"/>
                                        <p:tgtEl>
                                          <p:spTgt spid="147459">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47459">
                                            <p:txEl>
                                              <p:pRg st="5" end="5"/>
                                            </p:txEl>
                                          </p:spTgt>
                                        </p:tgtEl>
                                        <p:attrNameLst>
                                          <p:attrName>style.visibility</p:attrName>
                                        </p:attrNameLst>
                                      </p:cBhvr>
                                      <p:to>
                                        <p:strVal val="visible"/>
                                      </p:to>
                                    </p:set>
                                    <p:animEffect transition="in" filter="wipe(up)">
                                      <p:cBhvr>
                                        <p:cTn id="30" dur="1000"/>
                                        <p:tgtEl>
                                          <p:spTgt spid="1474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32"/>
          <p:cNvGrpSpPr>
            <a:grpSpLocks/>
          </p:cNvGrpSpPr>
          <p:nvPr/>
        </p:nvGrpSpPr>
        <p:grpSpPr bwMode="auto">
          <a:xfrm>
            <a:off x="557213" y="1854200"/>
            <a:ext cx="6002337" cy="4246563"/>
            <a:chOff x="603976" y="1854924"/>
            <a:chExt cx="6502218" cy="4245429"/>
          </a:xfrm>
        </p:grpSpPr>
        <p:sp>
          <p:nvSpPr>
            <p:cNvPr id="17" name="Isosceles Triangle 16"/>
            <p:cNvSpPr/>
            <p:nvPr/>
          </p:nvSpPr>
          <p:spPr>
            <a:xfrm>
              <a:off x="603976" y="1854924"/>
              <a:ext cx="6502218" cy="4245429"/>
            </a:xfrm>
            <a:prstGeom prst="triangle">
              <a:avLst/>
            </a:prstGeom>
            <a:solidFill>
              <a:srgbClr val="FFFF00"/>
            </a:solidFill>
            <a:ln>
              <a:solidFill>
                <a:srgbClr val="432BF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solidFill>
                  <a:srgbClr val="FFFFFF"/>
                </a:solidFill>
                <a:cs typeface="Arial" pitchFamily="34" charset="0"/>
              </a:endParaRPr>
            </a:p>
          </p:txBody>
        </p:sp>
        <p:cxnSp>
          <p:nvCxnSpPr>
            <p:cNvPr id="17429" name="Straight Connector 23"/>
            <p:cNvCxnSpPr>
              <a:cxnSpLocks noChangeShapeType="1"/>
            </p:cNvCxnSpPr>
            <p:nvPr/>
          </p:nvCxnSpPr>
          <p:spPr bwMode="auto">
            <a:xfrm>
              <a:off x="1815737" y="4519749"/>
              <a:ext cx="4049486" cy="0"/>
            </a:xfrm>
            <a:prstGeom prst="line">
              <a:avLst/>
            </a:prstGeom>
            <a:noFill/>
            <a:ln w="12700">
              <a:solidFill>
                <a:schemeClr val="tx1"/>
              </a:solidFill>
              <a:prstDash val="dash"/>
              <a:round/>
              <a:headEnd type="none" w="sm" len="sm"/>
              <a:tailEnd type="none" w="sm" len="sm"/>
            </a:ln>
          </p:spPr>
        </p:cxnSp>
        <p:cxnSp>
          <p:nvCxnSpPr>
            <p:cNvPr id="17430" name="Straight Connector 31"/>
            <p:cNvCxnSpPr>
              <a:cxnSpLocks noChangeShapeType="1"/>
            </p:cNvCxnSpPr>
            <p:nvPr/>
          </p:nvCxnSpPr>
          <p:spPr bwMode="auto">
            <a:xfrm>
              <a:off x="1175657" y="5381897"/>
              <a:ext cx="5368834" cy="0"/>
            </a:xfrm>
            <a:prstGeom prst="line">
              <a:avLst/>
            </a:prstGeom>
            <a:noFill/>
            <a:ln w="12700">
              <a:solidFill>
                <a:schemeClr val="tx1"/>
              </a:solidFill>
              <a:prstDash val="dash"/>
              <a:round/>
              <a:headEnd type="none" w="sm" len="sm"/>
              <a:tailEnd type="none" w="sm" len="sm"/>
            </a:ln>
          </p:spPr>
        </p:cxnSp>
      </p:grpSp>
      <p:sp>
        <p:nvSpPr>
          <p:cNvPr id="12" name="Text Box 9"/>
          <p:cNvSpPr txBox="1">
            <a:spLocks noChangeArrowheads="1"/>
          </p:cNvSpPr>
          <p:nvPr/>
        </p:nvSpPr>
        <p:spPr bwMode="auto">
          <a:xfrm>
            <a:off x="0" y="1276350"/>
            <a:ext cx="7239000" cy="584200"/>
          </a:xfrm>
          <a:prstGeom prst="rect">
            <a:avLst/>
          </a:prstGeom>
          <a:solidFill>
            <a:schemeClr val="bg1"/>
          </a:solidFill>
          <a:ln w="9525">
            <a:noFill/>
            <a:miter lim="800000"/>
            <a:headEnd/>
            <a:tailEnd/>
          </a:ln>
        </p:spPr>
        <p:txBody>
          <a:bodyPr>
            <a:prstTxWarp prst="textNoShape">
              <a:avLst/>
            </a:prstTxWarp>
            <a:spAutoFit/>
          </a:bodyPr>
          <a:lstStyle/>
          <a:p>
            <a:pPr>
              <a:spcBef>
                <a:spcPct val="50000"/>
              </a:spcBef>
              <a:defRPr/>
            </a:pPr>
            <a:r>
              <a:rPr lang="en-US" sz="3200" b="1" dirty="0">
                <a:solidFill>
                  <a:srgbClr val="0070C0"/>
                </a:solidFill>
                <a:effectLst>
                  <a:outerShdw blurRad="38100" dist="38100" dir="2700000" algn="tl">
                    <a:srgbClr val="DDDDDD"/>
                  </a:outerShdw>
                </a:effectLst>
                <a:latin typeface="Calibri" pitchFamily="-1" charset="0"/>
              </a:rPr>
              <a:t>The ‘iceberg’ model:</a:t>
            </a:r>
          </a:p>
        </p:txBody>
      </p:sp>
      <p:cxnSp>
        <p:nvCxnSpPr>
          <p:cNvPr id="21" name="Straight Connector 20"/>
          <p:cNvCxnSpPr/>
          <p:nvPr/>
        </p:nvCxnSpPr>
        <p:spPr>
          <a:xfrm>
            <a:off x="457200" y="3581400"/>
            <a:ext cx="6067425"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22" name="Right Brace 21"/>
          <p:cNvSpPr/>
          <p:nvPr/>
        </p:nvSpPr>
        <p:spPr>
          <a:xfrm>
            <a:off x="6648450" y="1870075"/>
            <a:ext cx="381000" cy="1670050"/>
          </a:xfrm>
          <a:prstGeom prst="rightBrace">
            <a:avLst/>
          </a:prstGeom>
          <a:ln w="41275">
            <a:solidFill>
              <a:srgbClr val="0C02DE"/>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dirty="0">
              <a:cs typeface="Arial" pitchFamily="34" charset="0"/>
            </a:endParaRPr>
          </a:p>
        </p:txBody>
      </p:sp>
      <p:sp>
        <p:nvSpPr>
          <p:cNvPr id="23" name="Rectangle 22"/>
          <p:cNvSpPr>
            <a:spLocks noChangeArrowheads="1"/>
          </p:cNvSpPr>
          <p:nvPr/>
        </p:nvSpPr>
        <p:spPr bwMode="auto">
          <a:xfrm>
            <a:off x="6988175" y="2432050"/>
            <a:ext cx="1862138" cy="461963"/>
          </a:xfrm>
          <a:prstGeom prst="rect">
            <a:avLst/>
          </a:prstGeom>
          <a:solidFill>
            <a:srgbClr val="FFFF00"/>
          </a:solidFill>
          <a:ln w="9525">
            <a:noFill/>
            <a:miter lim="800000"/>
            <a:headEnd/>
            <a:tailEnd/>
          </a:ln>
        </p:spPr>
        <p:txBody>
          <a:bodyPr wrap="none">
            <a:prstTxWarp prst="textNoShape">
              <a:avLst/>
            </a:prstTxWarp>
            <a:spAutoFit/>
          </a:bodyPr>
          <a:lstStyle/>
          <a:p>
            <a:pPr algn="ctr"/>
            <a:r>
              <a:rPr lang="en-US" sz="2400" b="1" dirty="0"/>
              <a:t>Observable</a:t>
            </a:r>
          </a:p>
        </p:txBody>
      </p:sp>
      <p:sp>
        <p:nvSpPr>
          <p:cNvPr id="25" name="Right Brace 24"/>
          <p:cNvSpPr/>
          <p:nvPr/>
        </p:nvSpPr>
        <p:spPr>
          <a:xfrm>
            <a:off x="6635750" y="3592513"/>
            <a:ext cx="381000" cy="2508250"/>
          </a:xfrm>
          <a:prstGeom prst="rightBrace">
            <a:avLst/>
          </a:prstGeom>
          <a:ln w="41275">
            <a:solidFill>
              <a:srgbClr val="0C02DE"/>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dirty="0">
              <a:cs typeface="Arial" pitchFamily="34" charset="0"/>
            </a:endParaRPr>
          </a:p>
        </p:txBody>
      </p:sp>
      <p:sp>
        <p:nvSpPr>
          <p:cNvPr id="26" name="Rectangle 25"/>
          <p:cNvSpPr>
            <a:spLocks noChangeArrowheads="1"/>
          </p:cNvSpPr>
          <p:nvPr/>
        </p:nvSpPr>
        <p:spPr bwMode="auto">
          <a:xfrm>
            <a:off x="6918325" y="4554538"/>
            <a:ext cx="1397000" cy="461962"/>
          </a:xfrm>
          <a:prstGeom prst="rect">
            <a:avLst/>
          </a:prstGeom>
          <a:solidFill>
            <a:srgbClr val="FFFF00"/>
          </a:solidFill>
          <a:ln w="9525">
            <a:noFill/>
            <a:miter lim="800000"/>
            <a:headEnd/>
            <a:tailEnd/>
          </a:ln>
        </p:spPr>
        <p:txBody>
          <a:bodyPr wrap="none">
            <a:prstTxWarp prst="textNoShape">
              <a:avLst/>
            </a:prstTxWarp>
            <a:spAutoFit/>
          </a:bodyPr>
          <a:lstStyle/>
          <a:p>
            <a:pPr algn="ctr"/>
            <a:r>
              <a:rPr lang="en-US" sz="2400" b="1" dirty="0"/>
              <a:t>‘Hidden’</a:t>
            </a:r>
          </a:p>
        </p:txBody>
      </p:sp>
      <p:sp>
        <p:nvSpPr>
          <p:cNvPr id="27" name="Rectangle 26"/>
          <p:cNvSpPr>
            <a:spLocks noChangeArrowheads="1"/>
          </p:cNvSpPr>
          <p:nvPr/>
        </p:nvSpPr>
        <p:spPr bwMode="auto">
          <a:xfrm>
            <a:off x="1765300" y="4495800"/>
            <a:ext cx="3500438" cy="892175"/>
          </a:xfrm>
          <a:prstGeom prst="rect">
            <a:avLst/>
          </a:prstGeom>
          <a:noFill/>
          <a:ln w="9525">
            <a:noFill/>
            <a:miter lim="800000"/>
            <a:headEnd/>
            <a:tailEnd/>
          </a:ln>
        </p:spPr>
        <p:txBody>
          <a:bodyPr wrap="none">
            <a:prstTxWarp prst="textNoShape">
              <a:avLst/>
            </a:prstTxWarp>
            <a:spAutoFit/>
          </a:bodyPr>
          <a:lstStyle/>
          <a:p>
            <a:pPr algn="ctr"/>
            <a:r>
              <a:rPr lang="en-US" sz="2400" b="1" dirty="0"/>
              <a:t>Personality</a:t>
            </a:r>
            <a:r>
              <a:rPr lang="en-US" sz="2800" b="1" dirty="0"/>
              <a:t> </a:t>
            </a:r>
            <a:br>
              <a:rPr lang="en-US" sz="2400" b="1" dirty="0"/>
            </a:br>
            <a:r>
              <a:rPr lang="en-US" sz="2400" b="1" dirty="0"/>
              <a:t>- mainly innate/genetic</a:t>
            </a:r>
          </a:p>
        </p:txBody>
      </p:sp>
      <p:sp>
        <p:nvSpPr>
          <p:cNvPr id="28" name="Rectangle 27"/>
          <p:cNvSpPr>
            <a:spLocks noChangeArrowheads="1"/>
          </p:cNvSpPr>
          <p:nvPr/>
        </p:nvSpPr>
        <p:spPr bwMode="auto">
          <a:xfrm>
            <a:off x="1447800" y="3649663"/>
            <a:ext cx="4197350" cy="769937"/>
          </a:xfrm>
          <a:prstGeom prst="rect">
            <a:avLst/>
          </a:prstGeom>
          <a:noFill/>
          <a:ln w="9525">
            <a:noFill/>
            <a:miter lim="800000"/>
            <a:headEnd/>
            <a:tailEnd/>
          </a:ln>
        </p:spPr>
        <p:txBody>
          <a:bodyPr>
            <a:prstTxWarp prst="textNoShape">
              <a:avLst/>
            </a:prstTxWarp>
            <a:spAutoFit/>
          </a:bodyPr>
          <a:lstStyle/>
          <a:p>
            <a:pPr algn="ctr"/>
            <a:r>
              <a:rPr lang="en-US" sz="2400" b="1" dirty="0"/>
              <a:t>Culture </a:t>
            </a:r>
            <a:br>
              <a:rPr lang="en-US" sz="2000" b="1" dirty="0"/>
            </a:br>
            <a:r>
              <a:rPr lang="en-US" sz="2000" b="1" dirty="0"/>
              <a:t>–learned attitudes &amp; beliefs</a:t>
            </a:r>
          </a:p>
        </p:txBody>
      </p:sp>
      <p:sp>
        <p:nvSpPr>
          <p:cNvPr id="29" name="Rectangle 28"/>
          <p:cNvSpPr>
            <a:spLocks noChangeArrowheads="1"/>
          </p:cNvSpPr>
          <p:nvPr/>
        </p:nvSpPr>
        <p:spPr bwMode="auto">
          <a:xfrm>
            <a:off x="1184275" y="5486400"/>
            <a:ext cx="4662488" cy="461963"/>
          </a:xfrm>
          <a:prstGeom prst="rect">
            <a:avLst/>
          </a:prstGeom>
          <a:noFill/>
          <a:ln w="9525">
            <a:noFill/>
            <a:miter lim="800000"/>
            <a:headEnd/>
            <a:tailEnd/>
          </a:ln>
        </p:spPr>
        <p:txBody>
          <a:bodyPr wrap="none">
            <a:prstTxWarp prst="textNoShape">
              <a:avLst/>
            </a:prstTxWarp>
            <a:spAutoFit/>
          </a:bodyPr>
          <a:lstStyle/>
          <a:p>
            <a:pPr algn="ctr"/>
            <a:r>
              <a:rPr lang="en-US" sz="2400" b="1" dirty="0"/>
              <a:t>Human nature – innate/genetic</a:t>
            </a:r>
          </a:p>
        </p:txBody>
      </p:sp>
      <p:sp>
        <p:nvSpPr>
          <p:cNvPr id="46" name="TextBox 45"/>
          <p:cNvSpPr txBox="1">
            <a:spLocks noChangeArrowheads="1"/>
          </p:cNvSpPr>
          <p:nvPr/>
        </p:nvSpPr>
        <p:spPr bwMode="auto">
          <a:xfrm>
            <a:off x="3998913" y="919163"/>
            <a:ext cx="4419600" cy="830262"/>
          </a:xfrm>
          <a:prstGeom prst="rect">
            <a:avLst/>
          </a:prstGeom>
          <a:solidFill>
            <a:schemeClr val="bg1"/>
          </a:solidFill>
          <a:ln w="19050">
            <a:solidFill>
              <a:schemeClr val="tx1"/>
            </a:solidFill>
            <a:miter lim="800000"/>
            <a:headEnd/>
            <a:tailEnd/>
          </a:ln>
          <a:effectLst>
            <a:outerShdw blurRad="50800" dist="38100" dir="2700000" algn="tl" rotWithShape="0">
              <a:srgbClr val="000000">
                <a:alpha val="39999"/>
              </a:srgbClr>
            </a:outerShdw>
          </a:effectLst>
        </p:spPr>
        <p:txBody>
          <a:bodyPr>
            <a:prstTxWarp prst="textNoShape">
              <a:avLst/>
            </a:prstTxWarp>
            <a:spAutoFit/>
          </a:bodyPr>
          <a:lstStyle/>
          <a:p>
            <a:pPr>
              <a:defRPr/>
            </a:pPr>
            <a:r>
              <a:rPr lang="en-US" sz="2400" dirty="0">
                <a:solidFill>
                  <a:srgbClr val="C00000"/>
                </a:solidFill>
                <a:latin typeface="Arial" charset="0"/>
              </a:rPr>
              <a:t>Learn to be mindful of how you are seen by others, and why</a:t>
            </a:r>
          </a:p>
        </p:txBody>
      </p:sp>
      <p:sp>
        <p:nvSpPr>
          <p:cNvPr id="16" name="Title 1"/>
          <p:cNvSpPr txBox="1">
            <a:spLocks/>
          </p:cNvSpPr>
          <p:nvPr/>
        </p:nvSpPr>
        <p:spPr>
          <a:xfrm>
            <a:off x="0" y="133350"/>
            <a:ext cx="9143999" cy="1143000"/>
          </a:xfrm>
          <a:prstGeom prst="rect">
            <a:avLst/>
          </a:prstGeom>
        </p:spPr>
        <p:txBody>
          <a:bodyPr/>
          <a:lstStyle/>
          <a:p>
            <a:pPr algn="ctr">
              <a:defRPr/>
            </a:pPr>
            <a:r>
              <a:rPr lang="en-US" sz="4800" b="1" kern="0" dirty="0">
                <a:solidFill>
                  <a:srgbClr val="0070C0"/>
                </a:solidFill>
                <a:effectLst>
                  <a:outerShdw blurRad="38100" dist="38100" dir="2700000" algn="tl">
                    <a:srgbClr val="000000">
                      <a:alpha val="43137"/>
                    </a:srgbClr>
                  </a:outerShdw>
                </a:effectLst>
                <a:latin typeface="Century Gothic" pitchFamily="34" charset="0"/>
                <a:ea typeface="+mj-ea"/>
                <a:cs typeface="+mj-cs"/>
              </a:rPr>
              <a:t>A perspective on behavior</a:t>
            </a:r>
          </a:p>
        </p:txBody>
      </p:sp>
      <p:sp>
        <p:nvSpPr>
          <p:cNvPr id="3" name="Up Arrow 2"/>
          <p:cNvSpPr/>
          <p:nvPr/>
        </p:nvSpPr>
        <p:spPr>
          <a:xfrm>
            <a:off x="6934200" y="2894013"/>
            <a:ext cx="1608382" cy="1625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4" name="Rectangle 23"/>
          <p:cNvSpPr>
            <a:spLocks noChangeArrowheads="1"/>
          </p:cNvSpPr>
          <p:nvPr/>
        </p:nvSpPr>
        <p:spPr bwMode="auto">
          <a:xfrm>
            <a:off x="6649794" y="2925763"/>
            <a:ext cx="2252662" cy="1570037"/>
          </a:xfrm>
          <a:prstGeom prst="rect">
            <a:avLst/>
          </a:prstGeom>
          <a:noFill/>
          <a:ln w="9525">
            <a:noFill/>
            <a:miter lim="800000"/>
            <a:headEnd/>
            <a:tailEnd/>
          </a:ln>
        </p:spPr>
        <p:txBody>
          <a:bodyPr>
            <a:prstTxWarp prst="textNoShape">
              <a:avLst/>
            </a:prstTxWarp>
            <a:spAutoFit/>
          </a:bodyPr>
          <a:lstStyle/>
          <a:p>
            <a:pPr algn="ctr"/>
            <a:r>
              <a:rPr lang="en-US" sz="2400" b="1" dirty="0"/>
              <a:t>The hidden attributes drive behavior</a:t>
            </a:r>
            <a:endParaRPr lang="en-US" sz="2000" b="1" dirty="0"/>
          </a:p>
        </p:txBody>
      </p:sp>
      <p:sp>
        <p:nvSpPr>
          <p:cNvPr id="30" name="Espace réservé du numéro de diapositive 2"/>
          <p:cNvSpPr txBox="1">
            <a:spLocks/>
          </p:cNvSpPr>
          <p:nvPr/>
        </p:nvSpPr>
        <p:spPr bwMode="auto">
          <a:xfrm>
            <a:off x="8542582" y="6449218"/>
            <a:ext cx="533400" cy="40878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pitchFamily="-1" charset="0"/>
                <a:ea typeface="+mn-ea"/>
                <a:cs typeface="+mn-cs"/>
              </a:defRPr>
            </a:lvl1pPr>
            <a:lvl2pPr marL="457200" algn="l" rtl="0" fontAlgn="base">
              <a:spcBef>
                <a:spcPct val="0"/>
              </a:spcBef>
              <a:spcAft>
                <a:spcPct val="0"/>
              </a:spcAft>
              <a:defRPr kern="1200">
                <a:solidFill>
                  <a:schemeClr val="tx1"/>
                </a:solidFill>
                <a:latin typeface="Arial" pitchFamily="-1" charset="0"/>
                <a:ea typeface="+mn-ea"/>
                <a:cs typeface="+mn-cs"/>
              </a:defRPr>
            </a:lvl2pPr>
            <a:lvl3pPr marL="914400" algn="l" rtl="0" fontAlgn="base">
              <a:spcBef>
                <a:spcPct val="0"/>
              </a:spcBef>
              <a:spcAft>
                <a:spcPct val="0"/>
              </a:spcAft>
              <a:defRPr kern="1200">
                <a:solidFill>
                  <a:schemeClr val="tx1"/>
                </a:solidFill>
                <a:latin typeface="Arial" pitchFamily="-1" charset="0"/>
                <a:ea typeface="+mn-ea"/>
                <a:cs typeface="+mn-cs"/>
              </a:defRPr>
            </a:lvl3pPr>
            <a:lvl4pPr marL="1371600" algn="l" rtl="0" fontAlgn="base">
              <a:spcBef>
                <a:spcPct val="0"/>
              </a:spcBef>
              <a:spcAft>
                <a:spcPct val="0"/>
              </a:spcAft>
              <a:defRPr kern="1200">
                <a:solidFill>
                  <a:schemeClr val="tx1"/>
                </a:solidFill>
                <a:latin typeface="Arial" pitchFamily="-1" charset="0"/>
                <a:ea typeface="+mn-ea"/>
                <a:cs typeface="+mn-cs"/>
              </a:defRPr>
            </a:lvl4pPr>
            <a:lvl5pPr marL="1828800" algn="l" rtl="0" fontAlgn="base">
              <a:spcBef>
                <a:spcPct val="0"/>
              </a:spcBef>
              <a:spcAft>
                <a:spcPct val="0"/>
              </a:spcAft>
              <a:defRPr kern="1200">
                <a:solidFill>
                  <a:schemeClr val="tx1"/>
                </a:solidFill>
                <a:latin typeface="Arial" pitchFamily="-1" charset="0"/>
                <a:ea typeface="+mn-ea"/>
                <a:cs typeface="+mn-cs"/>
              </a:defRPr>
            </a:lvl5pPr>
            <a:lvl6pPr marL="2286000" algn="l" defTabSz="457200" rtl="0" eaLnBrk="1" latinLnBrk="0" hangingPunct="1">
              <a:defRPr kern="1200">
                <a:solidFill>
                  <a:schemeClr val="tx1"/>
                </a:solidFill>
                <a:latin typeface="Arial" pitchFamily="-1" charset="0"/>
                <a:ea typeface="+mn-ea"/>
                <a:cs typeface="+mn-cs"/>
              </a:defRPr>
            </a:lvl6pPr>
            <a:lvl7pPr marL="2743200" algn="l" defTabSz="457200" rtl="0" eaLnBrk="1" latinLnBrk="0" hangingPunct="1">
              <a:defRPr kern="1200">
                <a:solidFill>
                  <a:schemeClr val="tx1"/>
                </a:solidFill>
                <a:latin typeface="Arial" pitchFamily="-1" charset="0"/>
                <a:ea typeface="+mn-ea"/>
                <a:cs typeface="+mn-cs"/>
              </a:defRPr>
            </a:lvl7pPr>
            <a:lvl8pPr marL="3200400" algn="l" defTabSz="457200" rtl="0" eaLnBrk="1" latinLnBrk="0" hangingPunct="1">
              <a:defRPr kern="1200">
                <a:solidFill>
                  <a:schemeClr val="tx1"/>
                </a:solidFill>
                <a:latin typeface="Arial" pitchFamily="-1" charset="0"/>
                <a:ea typeface="+mn-ea"/>
                <a:cs typeface="+mn-cs"/>
              </a:defRPr>
            </a:lvl8pPr>
            <a:lvl9pPr marL="3657600" algn="l" defTabSz="457200" rtl="0" eaLnBrk="1" latinLnBrk="0" hangingPunct="1">
              <a:defRPr kern="1200">
                <a:solidFill>
                  <a:schemeClr val="tx1"/>
                </a:solidFill>
                <a:latin typeface="Arial" pitchFamily="-1" charset="0"/>
                <a:ea typeface="+mn-ea"/>
                <a:cs typeface="+mn-cs"/>
              </a:defRPr>
            </a:lvl9pPr>
          </a:lstStyle>
          <a:p>
            <a:fld id="{2EF1740A-D67C-3146-9D28-CC6C71EE4EB1}" type="slidenum">
              <a:rPr lang="en-US" b="1" smtClean="0"/>
              <a:pPr/>
              <a:t>8</a:t>
            </a:fld>
            <a:endParaRPr lang="en-US" b="1" dirty="0"/>
          </a:p>
        </p:txBody>
      </p:sp>
      <p:sp>
        <p:nvSpPr>
          <p:cNvPr id="2" name="Oval 1"/>
          <p:cNvSpPr/>
          <p:nvPr/>
        </p:nvSpPr>
        <p:spPr>
          <a:xfrm rot="231487">
            <a:off x="381000" y="4578350"/>
            <a:ext cx="6143625" cy="908050"/>
          </a:xfrm>
          <a:prstGeom prst="ellipse">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20B0A25B-F6F9-4A4F-9EB5-693890C24F8E}"/>
              </a:ext>
            </a:extLst>
          </p:cNvPr>
          <p:cNvGrpSpPr/>
          <p:nvPr/>
        </p:nvGrpSpPr>
        <p:grpSpPr>
          <a:xfrm>
            <a:off x="2352675" y="1868488"/>
            <a:ext cx="2422525" cy="1697037"/>
            <a:chOff x="2352675" y="1868488"/>
            <a:chExt cx="2422525" cy="1697037"/>
          </a:xfrm>
        </p:grpSpPr>
        <p:sp>
          <p:nvSpPr>
            <p:cNvPr id="11" name="Isosceles Triangle 10"/>
            <p:cNvSpPr/>
            <p:nvPr/>
          </p:nvSpPr>
          <p:spPr>
            <a:xfrm>
              <a:off x="2352675" y="1868488"/>
              <a:ext cx="2422525" cy="1697037"/>
            </a:xfrm>
            <a:prstGeom prst="triangle">
              <a:avLst/>
            </a:prstGeom>
            <a:solidFill>
              <a:schemeClr val="bg1"/>
            </a:solidFill>
            <a:ln>
              <a:solidFill>
                <a:srgbClr val="0C02DE"/>
              </a:solid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endParaRPr lang="en-US" sz="1600" dirty="0">
                <a:solidFill>
                  <a:schemeClr val="tx1"/>
                </a:solidFill>
                <a:effectLst>
                  <a:outerShdw blurRad="38100" dist="38100" dir="2700000" algn="tl">
                    <a:srgbClr val="DDDDDD"/>
                  </a:outerShdw>
                </a:effectLst>
              </a:endParaRPr>
            </a:p>
          </p:txBody>
        </p:sp>
        <p:sp>
          <p:nvSpPr>
            <p:cNvPr id="4" name="TextBox 3">
              <a:extLst>
                <a:ext uri="{FF2B5EF4-FFF2-40B4-BE49-F238E27FC236}">
                  <a16:creationId xmlns:a16="http://schemas.microsoft.com/office/drawing/2014/main" id="{E799CF27-3313-4AA4-91D4-4E930DA06136}"/>
                </a:ext>
              </a:extLst>
            </p:cNvPr>
            <p:cNvSpPr txBox="1"/>
            <p:nvPr/>
          </p:nvSpPr>
          <p:spPr>
            <a:xfrm>
              <a:off x="2834105" y="2868388"/>
              <a:ext cx="1502334" cy="461665"/>
            </a:xfrm>
            <a:prstGeom prst="rect">
              <a:avLst/>
            </a:prstGeom>
            <a:noFill/>
          </p:spPr>
          <p:txBody>
            <a:bodyPr wrap="none" rtlCol="0">
              <a:spAutoFit/>
            </a:bodyPr>
            <a:lstStyle/>
            <a:p>
              <a:r>
                <a:rPr lang="en-US" b="1" dirty="0"/>
                <a:t>Behavior</a:t>
              </a:r>
            </a:p>
          </p:txBody>
        </p:sp>
      </p:grpSp>
    </p:spTree>
    <p:extLst>
      <p:ext uri="{BB962C8B-B14F-4D97-AF65-F5344CB8AC3E}">
        <p14:creationId xmlns:p14="http://schemas.microsoft.com/office/powerpoint/2010/main" val="1090983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ChangeArrowheads="1"/>
          </p:cNvSpPr>
          <p:nvPr/>
        </p:nvSpPr>
        <p:spPr bwMode="auto">
          <a:xfrm>
            <a:off x="561975" y="227013"/>
            <a:ext cx="2343150" cy="312737"/>
          </a:xfrm>
          <a:prstGeom prst="rect">
            <a:avLst/>
          </a:prstGeom>
          <a:noFill/>
          <a:ln w="9525">
            <a:noFill/>
            <a:miter lim="800000"/>
            <a:headEnd/>
            <a:tailEnd/>
          </a:ln>
        </p:spPr>
        <p:txBody>
          <a:bodyPr wrap="none" anchor="ctr">
            <a:prstTxWarp prst="textNoShape">
              <a:avLst/>
            </a:prstTxWarp>
          </a:bodyPr>
          <a:lstStyle/>
          <a:p>
            <a:endParaRPr lang="en-US" dirty="0">
              <a:latin typeface="Century Gothic" pitchFamily="-1" charset="0"/>
            </a:endParaRPr>
          </a:p>
        </p:txBody>
      </p:sp>
      <p:grpSp>
        <p:nvGrpSpPr>
          <p:cNvPr id="2" name="Group 30"/>
          <p:cNvGrpSpPr>
            <a:grpSpLocks/>
          </p:cNvGrpSpPr>
          <p:nvPr/>
        </p:nvGrpSpPr>
        <p:grpSpPr bwMode="auto">
          <a:xfrm>
            <a:off x="236538" y="1676400"/>
            <a:ext cx="8555037" cy="4538663"/>
            <a:chOff x="255587" y="1676400"/>
            <a:chExt cx="9269413" cy="4538808"/>
          </a:xfrm>
        </p:grpSpPr>
        <p:sp>
          <p:nvSpPr>
            <p:cNvPr id="58375" name="Rectangle 4"/>
            <p:cNvSpPr>
              <a:spLocks noChangeArrowheads="1"/>
            </p:cNvSpPr>
            <p:nvPr/>
          </p:nvSpPr>
          <p:spPr bwMode="auto">
            <a:xfrm>
              <a:off x="255587" y="1676400"/>
              <a:ext cx="3049316" cy="4538808"/>
            </a:xfrm>
            <a:prstGeom prst="rect">
              <a:avLst/>
            </a:prstGeom>
            <a:noFill/>
            <a:ln w="9525">
              <a:noFill/>
              <a:miter lim="800000"/>
              <a:headEnd/>
              <a:tailEnd/>
            </a:ln>
          </p:spPr>
          <p:txBody>
            <a:bodyPr lIns="92075" tIns="46038" rIns="92075" bIns="46038">
              <a:prstTxWarp prst="textNoShape">
                <a:avLst/>
              </a:prstTxWarp>
              <a:spAutoFit/>
            </a:bodyPr>
            <a:lstStyle/>
            <a:p>
              <a:pPr>
                <a:lnSpc>
                  <a:spcPct val="90000"/>
                </a:lnSpc>
                <a:spcBef>
                  <a:spcPct val="15000"/>
                </a:spcBef>
              </a:pPr>
              <a:r>
                <a:rPr lang="en-GB" sz="4000" dirty="0">
                  <a:latin typeface="Century Gothic" pitchFamily="-1" charset="0"/>
                </a:rPr>
                <a:t>E</a:t>
              </a:r>
              <a:r>
                <a:rPr lang="en-GB" sz="2000" dirty="0">
                  <a:latin typeface="Century Gothic" pitchFamily="-1" charset="0"/>
                </a:rPr>
                <a:t>xtraversion</a:t>
              </a:r>
              <a:endParaRPr lang="en-GB" sz="4000" dirty="0">
                <a:latin typeface="Century Gothic" pitchFamily="-1" charset="0"/>
              </a:endParaRPr>
            </a:p>
            <a:p>
              <a:pPr>
                <a:lnSpc>
                  <a:spcPct val="90000"/>
                </a:lnSpc>
                <a:spcBef>
                  <a:spcPct val="15000"/>
                </a:spcBef>
              </a:pPr>
              <a:r>
                <a:rPr lang="en-GB" sz="1200" dirty="0">
                  <a:latin typeface="Century Gothic" pitchFamily="-1" charset="0"/>
                </a:rPr>
                <a:t>Energised by outer world</a:t>
              </a:r>
            </a:p>
            <a:p>
              <a:pPr>
                <a:lnSpc>
                  <a:spcPct val="90000"/>
                </a:lnSpc>
                <a:spcBef>
                  <a:spcPct val="15000"/>
                </a:spcBef>
              </a:pPr>
              <a:endParaRPr lang="en-GB" sz="4000" dirty="0">
                <a:latin typeface="Century Gothic" pitchFamily="-1" charset="0"/>
              </a:endParaRPr>
            </a:p>
            <a:p>
              <a:pPr>
                <a:lnSpc>
                  <a:spcPct val="90000"/>
                </a:lnSpc>
                <a:spcBef>
                  <a:spcPct val="15000"/>
                </a:spcBef>
              </a:pPr>
              <a:endParaRPr lang="en-GB" sz="4000" dirty="0">
                <a:latin typeface="Century Gothic" pitchFamily="-1" charset="0"/>
              </a:endParaRPr>
            </a:p>
            <a:p>
              <a:pPr>
                <a:lnSpc>
                  <a:spcPct val="90000"/>
                </a:lnSpc>
                <a:spcBef>
                  <a:spcPct val="15000"/>
                </a:spcBef>
              </a:pPr>
              <a:endParaRPr lang="en-GB" sz="4000" dirty="0">
                <a:latin typeface="Century Gothic" pitchFamily="-1" charset="0"/>
              </a:endParaRPr>
            </a:p>
            <a:p>
              <a:pPr>
                <a:lnSpc>
                  <a:spcPct val="90000"/>
                </a:lnSpc>
                <a:spcBef>
                  <a:spcPct val="15000"/>
                </a:spcBef>
              </a:pPr>
              <a:endParaRPr lang="en-GB" sz="4000" dirty="0">
                <a:latin typeface="Century Gothic" pitchFamily="-1" charset="0"/>
              </a:endParaRPr>
            </a:p>
            <a:p>
              <a:pPr>
                <a:lnSpc>
                  <a:spcPct val="90000"/>
                </a:lnSpc>
                <a:spcBef>
                  <a:spcPct val="15000"/>
                </a:spcBef>
              </a:pPr>
              <a:r>
                <a:rPr lang="en-GB" sz="4000" b="1" dirty="0">
                  <a:solidFill>
                    <a:srgbClr val="0070C0"/>
                  </a:solidFill>
                  <a:latin typeface="Century Gothic" pitchFamily="-1" charset="0"/>
                </a:rPr>
                <a:t>J</a:t>
              </a:r>
              <a:r>
                <a:rPr lang="en-GB" sz="2000" b="1" dirty="0">
                  <a:solidFill>
                    <a:srgbClr val="0070C0"/>
                  </a:solidFill>
                  <a:latin typeface="Century Gothic" pitchFamily="-1" charset="0"/>
                </a:rPr>
                <a:t>udgement</a:t>
              </a:r>
              <a:endParaRPr lang="en-GB" sz="4000" b="1" dirty="0">
                <a:solidFill>
                  <a:srgbClr val="0070C0"/>
                </a:solidFill>
                <a:latin typeface="Century Gothic" pitchFamily="-1" charset="0"/>
              </a:endParaRPr>
            </a:p>
            <a:p>
              <a:pPr>
                <a:lnSpc>
                  <a:spcPct val="90000"/>
                </a:lnSpc>
                <a:spcBef>
                  <a:spcPct val="15000"/>
                </a:spcBef>
              </a:pPr>
              <a:r>
                <a:rPr lang="en-GB" sz="1200" dirty="0">
                  <a:latin typeface="Century Gothic" pitchFamily="-1" charset="0"/>
                </a:rPr>
                <a:t>Prefer a planned, decided, orderly way of life</a:t>
              </a:r>
            </a:p>
          </p:txBody>
        </p:sp>
        <p:sp>
          <p:nvSpPr>
            <p:cNvPr id="58376" name="Rectangle 5"/>
            <p:cNvSpPr>
              <a:spLocks noChangeArrowheads="1"/>
            </p:cNvSpPr>
            <p:nvPr/>
          </p:nvSpPr>
          <p:spPr bwMode="auto">
            <a:xfrm>
              <a:off x="6413863" y="1676400"/>
              <a:ext cx="3111137" cy="4432625"/>
            </a:xfrm>
            <a:prstGeom prst="rect">
              <a:avLst/>
            </a:prstGeom>
            <a:noFill/>
            <a:ln w="9525">
              <a:noFill/>
              <a:miter lim="800000"/>
              <a:headEnd/>
              <a:tailEnd/>
            </a:ln>
          </p:spPr>
          <p:txBody>
            <a:bodyPr lIns="92075" tIns="46038" rIns="92075" bIns="46038">
              <a:prstTxWarp prst="textNoShape">
                <a:avLst/>
              </a:prstTxWarp>
              <a:spAutoFit/>
            </a:bodyPr>
            <a:lstStyle/>
            <a:p>
              <a:pPr algn="r">
                <a:lnSpc>
                  <a:spcPct val="90000"/>
                </a:lnSpc>
                <a:spcBef>
                  <a:spcPct val="15000"/>
                </a:spcBef>
              </a:pPr>
              <a:r>
                <a:rPr lang="en-GB" sz="4000" dirty="0">
                  <a:latin typeface="Century Gothic" pitchFamily="-1" charset="0"/>
                </a:rPr>
                <a:t>I</a:t>
              </a:r>
              <a:r>
                <a:rPr lang="en-GB" sz="2000" dirty="0">
                  <a:latin typeface="Century Gothic" pitchFamily="-1" charset="0"/>
                </a:rPr>
                <a:t>ntroversion</a:t>
              </a:r>
              <a:endParaRPr lang="en-GB" sz="4000" dirty="0">
                <a:latin typeface="Century Gothic" pitchFamily="-1" charset="0"/>
              </a:endParaRPr>
            </a:p>
            <a:p>
              <a:pPr algn="r">
                <a:lnSpc>
                  <a:spcPct val="90000"/>
                </a:lnSpc>
                <a:spcBef>
                  <a:spcPct val="15000"/>
                </a:spcBef>
              </a:pPr>
              <a:r>
                <a:rPr lang="en-GB" sz="1200" dirty="0">
                  <a:latin typeface="Century Gothic" pitchFamily="-1" charset="0"/>
                </a:rPr>
                <a:t>Energised by inner world</a:t>
              </a:r>
            </a:p>
            <a:p>
              <a:pPr algn="r">
                <a:lnSpc>
                  <a:spcPct val="90000"/>
                </a:lnSpc>
                <a:spcBef>
                  <a:spcPct val="15000"/>
                </a:spcBef>
              </a:pPr>
              <a:endParaRPr lang="en-GB" sz="4000" dirty="0">
                <a:latin typeface="Century Gothic" pitchFamily="-1" charset="0"/>
              </a:endParaRPr>
            </a:p>
            <a:p>
              <a:pPr algn="r">
                <a:lnSpc>
                  <a:spcPct val="90000"/>
                </a:lnSpc>
                <a:spcBef>
                  <a:spcPct val="15000"/>
                </a:spcBef>
              </a:pPr>
              <a:endParaRPr lang="en-GB" sz="4000" dirty="0">
                <a:latin typeface="Century Gothic" pitchFamily="-1" charset="0"/>
              </a:endParaRPr>
            </a:p>
            <a:p>
              <a:pPr algn="r">
                <a:lnSpc>
                  <a:spcPct val="90000"/>
                </a:lnSpc>
                <a:spcBef>
                  <a:spcPct val="15000"/>
                </a:spcBef>
              </a:pPr>
              <a:endParaRPr lang="en-GB" sz="4000" dirty="0">
                <a:latin typeface="Century Gothic" pitchFamily="-1" charset="0"/>
              </a:endParaRPr>
            </a:p>
            <a:p>
              <a:pPr algn="r">
                <a:lnSpc>
                  <a:spcPct val="90000"/>
                </a:lnSpc>
                <a:spcBef>
                  <a:spcPct val="15000"/>
                </a:spcBef>
              </a:pPr>
              <a:endParaRPr lang="en-GB" sz="4000" dirty="0">
                <a:latin typeface="Century Gothic" pitchFamily="-1" charset="0"/>
              </a:endParaRPr>
            </a:p>
            <a:p>
              <a:pPr algn="r">
                <a:lnSpc>
                  <a:spcPct val="90000"/>
                </a:lnSpc>
                <a:spcBef>
                  <a:spcPct val="15000"/>
                </a:spcBef>
              </a:pPr>
              <a:r>
                <a:rPr lang="en-GB" sz="4000" b="1" dirty="0">
                  <a:solidFill>
                    <a:srgbClr val="0070C0"/>
                  </a:solidFill>
                  <a:latin typeface="Century Gothic" pitchFamily="-1" charset="0"/>
                </a:rPr>
                <a:t>P</a:t>
              </a:r>
              <a:r>
                <a:rPr lang="en-GB" sz="2000" b="1" dirty="0">
                  <a:solidFill>
                    <a:srgbClr val="0070C0"/>
                  </a:solidFill>
                  <a:latin typeface="Century Gothic" pitchFamily="-1" charset="0"/>
                </a:rPr>
                <a:t>erception</a:t>
              </a:r>
              <a:endParaRPr lang="en-GB" sz="4000" b="1" dirty="0">
                <a:solidFill>
                  <a:srgbClr val="0070C0"/>
                </a:solidFill>
                <a:latin typeface="Century Gothic" pitchFamily="-1" charset="0"/>
              </a:endParaRPr>
            </a:p>
            <a:p>
              <a:pPr algn="r">
                <a:lnSpc>
                  <a:spcPct val="90000"/>
                </a:lnSpc>
                <a:spcBef>
                  <a:spcPct val="15000"/>
                </a:spcBef>
              </a:pPr>
              <a:r>
                <a:rPr lang="en-GB" sz="1200" dirty="0">
                  <a:latin typeface="Century Gothic" pitchFamily="-1" charset="0"/>
                </a:rPr>
                <a:t>Prefer a flexible, spontaneous way of life</a:t>
              </a:r>
              <a:endParaRPr lang="en-GB" sz="1000" dirty="0">
                <a:latin typeface="Century Gothic" pitchFamily="-1" charset="0"/>
              </a:endParaRPr>
            </a:p>
          </p:txBody>
        </p:sp>
        <p:grpSp>
          <p:nvGrpSpPr>
            <p:cNvPr id="58377" name="Group 6"/>
            <p:cNvGrpSpPr>
              <a:grpSpLocks/>
            </p:cNvGrpSpPr>
            <p:nvPr/>
          </p:nvGrpSpPr>
          <p:grpSpPr bwMode="auto">
            <a:xfrm>
              <a:off x="2108200" y="1828800"/>
              <a:ext cx="5816600" cy="255588"/>
              <a:chOff x="1189" y="938"/>
              <a:chExt cx="3664" cy="161"/>
            </a:xfrm>
          </p:grpSpPr>
          <p:sp>
            <p:nvSpPr>
              <p:cNvPr id="58398" name="Line 7"/>
              <p:cNvSpPr>
                <a:spLocks noChangeShapeType="1"/>
              </p:cNvSpPr>
              <p:nvPr/>
            </p:nvSpPr>
            <p:spPr bwMode="auto">
              <a:xfrm>
                <a:off x="3026" y="1017"/>
                <a:ext cx="1827" cy="0"/>
              </a:xfrm>
              <a:prstGeom prst="line">
                <a:avLst/>
              </a:prstGeom>
              <a:noFill/>
              <a:ln w="25400">
                <a:solidFill>
                  <a:schemeClr val="tx1"/>
                </a:solidFill>
                <a:round/>
                <a:headEnd type="none" w="sm" len="sm"/>
                <a:tailEnd type="none" w="med" len="lg"/>
              </a:ln>
            </p:spPr>
            <p:txBody>
              <a:bodyPr wrap="none" anchor="ctr">
                <a:prstTxWarp prst="textNoShape">
                  <a:avLst/>
                </a:prstTxWarp>
              </a:bodyPr>
              <a:lstStyle/>
              <a:p>
                <a:endParaRPr lang="en-US" dirty="0"/>
              </a:p>
            </p:txBody>
          </p:sp>
          <p:sp>
            <p:nvSpPr>
              <p:cNvPr id="58399" name="Line 8"/>
              <p:cNvSpPr>
                <a:spLocks noChangeShapeType="1"/>
              </p:cNvSpPr>
              <p:nvPr/>
            </p:nvSpPr>
            <p:spPr bwMode="auto">
              <a:xfrm>
                <a:off x="3030" y="938"/>
                <a:ext cx="0" cy="161"/>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dirty="0"/>
              </a:p>
            </p:txBody>
          </p:sp>
          <p:sp>
            <p:nvSpPr>
              <p:cNvPr id="58400" name="Line 9"/>
              <p:cNvSpPr>
                <a:spLocks noChangeShapeType="1"/>
              </p:cNvSpPr>
              <p:nvPr/>
            </p:nvSpPr>
            <p:spPr bwMode="auto">
              <a:xfrm>
                <a:off x="1189" y="1017"/>
                <a:ext cx="1827" cy="0"/>
              </a:xfrm>
              <a:prstGeom prst="line">
                <a:avLst/>
              </a:prstGeom>
              <a:noFill/>
              <a:ln w="25400">
                <a:solidFill>
                  <a:schemeClr val="tx1"/>
                </a:solidFill>
                <a:round/>
                <a:headEnd type="none" w="med" len="lg"/>
                <a:tailEnd type="none" w="sm" len="sm"/>
              </a:ln>
            </p:spPr>
            <p:txBody>
              <a:bodyPr wrap="none" anchor="ctr">
                <a:prstTxWarp prst="textNoShape">
                  <a:avLst/>
                </a:prstTxWarp>
              </a:bodyPr>
              <a:lstStyle/>
              <a:p>
                <a:endParaRPr lang="en-US" dirty="0"/>
              </a:p>
            </p:txBody>
          </p:sp>
        </p:grpSp>
        <p:grpSp>
          <p:nvGrpSpPr>
            <p:cNvPr id="58378" name="Group 10"/>
            <p:cNvGrpSpPr>
              <a:grpSpLocks/>
            </p:cNvGrpSpPr>
            <p:nvPr/>
          </p:nvGrpSpPr>
          <p:grpSpPr bwMode="auto">
            <a:xfrm>
              <a:off x="2095500" y="3074988"/>
              <a:ext cx="5815013" cy="255587"/>
              <a:chOff x="1180" y="1469"/>
              <a:chExt cx="3664" cy="161"/>
            </a:xfrm>
          </p:grpSpPr>
          <p:sp>
            <p:nvSpPr>
              <p:cNvPr id="58395" name="Line 11"/>
              <p:cNvSpPr>
                <a:spLocks noChangeShapeType="1"/>
              </p:cNvSpPr>
              <p:nvPr/>
            </p:nvSpPr>
            <p:spPr bwMode="auto">
              <a:xfrm>
                <a:off x="3017" y="1548"/>
                <a:ext cx="1827" cy="0"/>
              </a:xfrm>
              <a:prstGeom prst="line">
                <a:avLst/>
              </a:prstGeom>
              <a:noFill/>
              <a:ln w="25400">
                <a:solidFill>
                  <a:schemeClr val="tx1"/>
                </a:solidFill>
                <a:round/>
                <a:headEnd type="none" w="sm" len="sm"/>
                <a:tailEnd type="none" w="med" len="lg"/>
              </a:ln>
            </p:spPr>
            <p:txBody>
              <a:bodyPr wrap="none" anchor="ctr">
                <a:prstTxWarp prst="textNoShape">
                  <a:avLst/>
                </a:prstTxWarp>
              </a:bodyPr>
              <a:lstStyle/>
              <a:p>
                <a:endParaRPr lang="en-US" dirty="0"/>
              </a:p>
            </p:txBody>
          </p:sp>
          <p:sp>
            <p:nvSpPr>
              <p:cNvPr id="58396" name="Line 12"/>
              <p:cNvSpPr>
                <a:spLocks noChangeShapeType="1"/>
              </p:cNvSpPr>
              <p:nvPr/>
            </p:nvSpPr>
            <p:spPr bwMode="auto">
              <a:xfrm>
                <a:off x="3021" y="1469"/>
                <a:ext cx="0" cy="161"/>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dirty="0"/>
              </a:p>
            </p:txBody>
          </p:sp>
          <p:sp>
            <p:nvSpPr>
              <p:cNvPr id="58397" name="Line 13"/>
              <p:cNvSpPr>
                <a:spLocks noChangeShapeType="1"/>
              </p:cNvSpPr>
              <p:nvPr/>
            </p:nvSpPr>
            <p:spPr bwMode="auto">
              <a:xfrm>
                <a:off x="1180" y="1548"/>
                <a:ext cx="1827" cy="0"/>
              </a:xfrm>
              <a:prstGeom prst="line">
                <a:avLst/>
              </a:prstGeom>
              <a:noFill/>
              <a:ln w="25400">
                <a:solidFill>
                  <a:schemeClr val="tx1"/>
                </a:solidFill>
                <a:round/>
                <a:headEnd type="none" w="med" len="lg"/>
                <a:tailEnd type="none" w="sm" len="sm"/>
              </a:ln>
            </p:spPr>
            <p:txBody>
              <a:bodyPr wrap="none" anchor="ctr">
                <a:prstTxWarp prst="textNoShape">
                  <a:avLst/>
                </a:prstTxWarp>
              </a:bodyPr>
              <a:lstStyle/>
              <a:p>
                <a:endParaRPr lang="en-US" dirty="0"/>
              </a:p>
            </p:txBody>
          </p:sp>
        </p:grpSp>
        <p:grpSp>
          <p:nvGrpSpPr>
            <p:cNvPr id="58379" name="Group 14"/>
            <p:cNvGrpSpPr>
              <a:grpSpLocks/>
            </p:cNvGrpSpPr>
            <p:nvPr/>
          </p:nvGrpSpPr>
          <p:grpSpPr bwMode="auto">
            <a:xfrm>
              <a:off x="2108200" y="3875088"/>
              <a:ext cx="5816600" cy="255587"/>
              <a:chOff x="1189" y="1973"/>
              <a:chExt cx="3664" cy="161"/>
            </a:xfrm>
          </p:grpSpPr>
          <p:sp>
            <p:nvSpPr>
              <p:cNvPr id="58392" name="Line 15"/>
              <p:cNvSpPr>
                <a:spLocks noChangeShapeType="1"/>
              </p:cNvSpPr>
              <p:nvPr/>
            </p:nvSpPr>
            <p:spPr bwMode="auto">
              <a:xfrm>
                <a:off x="3026" y="2052"/>
                <a:ext cx="1827" cy="0"/>
              </a:xfrm>
              <a:prstGeom prst="line">
                <a:avLst/>
              </a:prstGeom>
              <a:noFill/>
              <a:ln w="25400">
                <a:solidFill>
                  <a:schemeClr val="tx1"/>
                </a:solidFill>
                <a:round/>
                <a:headEnd type="none" w="sm" len="sm"/>
                <a:tailEnd type="none" w="med" len="lg"/>
              </a:ln>
            </p:spPr>
            <p:txBody>
              <a:bodyPr wrap="none" anchor="ctr">
                <a:prstTxWarp prst="textNoShape">
                  <a:avLst/>
                </a:prstTxWarp>
              </a:bodyPr>
              <a:lstStyle/>
              <a:p>
                <a:endParaRPr lang="en-US" dirty="0"/>
              </a:p>
            </p:txBody>
          </p:sp>
          <p:sp>
            <p:nvSpPr>
              <p:cNvPr id="58393" name="Line 16"/>
              <p:cNvSpPr>
                <a:spLocks noChangeShapeType="1"/>
              </p:cNvSpPr>
              <p:nvPr/>
            </p:nvSpPr>
            <p:spPr bwMode="auto">
              <a:xfrm>
                <a:off x="3030" y="1973"/>
                <a:ext cx="0" cy="161"/>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dirty="0"/>
              </a:p>
            </p:txBody>
          </p:sp>
          <p:sp>
            <p:nvSpPr>
              <p:cNvPr id="58394" name="Line 17"/>
              <p:cNvSpPr>
                <a:spLocks noChangeShapeType="1"/>
              </p:cNvSpPr>
              <p:nvPr/>
            </p:nvSpPr>
            <p:spPr bwMode="auto">
              <a:xfrm>
                <a:off x="1189" y="2052"/>
                <a:ext cx="1827" cy="0"/>
              </a:xfrm>
              <a:prstGeom prst="line">
                <a:avLst/>
              </a:prstGeom>
              <a:noFill/>
              <a:ln w="25400">
                <a:solidFill>
                  <a:schemeClr val="tx1"/>
                </a:solidFill>
                <a:round/>
                <a:headEnd type="none" w="med" len="lg"/>
                <a:tailEnd type="none" w="sm" len="sm"/>
              </a:ln>
            </p:spPr>
            <p:txBody>
              <a:bodyPr wrap="none" anchor="ctr">
                <a:prstTxWarp prst="textNoShape">
                  <a:avLst/>
                </a:prstTxWarp>
              </a:bodyPr>
              <a:lstStyle/>
              <a:p>
                <a:endParaRPr lang="en-US" dirty="0"/>
              </a:p>
            </p:txBody>
          </p:sp>
        </p:grpSp>
        <p:grpSp>
          <p:nvGrpSpPr>
            <p:cNvPr id="58380" name="Group 18"/>
            <p:cNvGrpSpPr>
              <a:grpSpLocks/>
            </p:cNvGrpSpPr>
            <p:nvPr/>
          </p:nvGrpSpPr>
          <p:grpSpPr bwMode="auto">
            <a:xfrm>
              <a:off x="2108200" y="4757738"/>
              <a:ext cx="5816600" cy="255587"/>
              <a:chOff x="1189" y="2487"/>
              <a:chExt cx="3664" cy="161"/>
            </a:xfrm>
          </p:grpSpPr>
          <p:sp>
            <p:nvSpPr>
              <p:cNvPr id="58389" name="Line 19"/>
              <p:cNvSpPr>
                <a:spLocks noChangeShapeType="1"/>
              </p:cNvSpPr>
              <p:nvPr/>
            </p:nvSpPr>
            <p:spPr bwMode="auto">
              <a:xfrm>
                <a:off x="3026" y="2566"/>
                <a:ext cx="1827" cy="0"/>
              </a:xfrm>
              <a:prstGeom prst="line">
                <a:avLst/>
              </a:prstGeom>
              <a:noFill/>
              <a:ln w="25400">
                <a:solidFill>
                  <a:schemeClr val="tx1"/>
                </a:solidFill>
                <a:round/>
                <a:headEnd type="none" w="sm" len="sm"/>
                <a:tailEnd type="none" w="med" len="lg"/>
              </a:ln>
            </p:spPr>
            <p:txBody>
              <a:bodyPr wrap="none" anchor="ctr">
                <a:prstTxWarp prst="textNoShape">
                  <a:avLst/>
                </a:prstTxWarp>
              </a:bodyPr>
              <a:lstStyle/>
              <a:p>
                <a:endParaRPr lang="en-US" dirty="0"/>
              </a:p>
            </p:txBody>
          </p:sp>
          <p:sp>
            <p:nvSpPr>
              <p:cNvPr id="58390" name="Line 20"/>
              <p:cNvSpPr>
                <a:spLocks noChangeShapeType="1"/>
              </p:cNvSpPr>
              <p:nvPr/>
            </p:nvSpPr>
            <p:spPr bwMode="auto">
              <a:xfrm>
                <a:off x="3030" y="2487"/>
                <a:ext cx="0" cy="161"/>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dirty="0"/>
              </a:p>
            </p:txBody>
          </p:sp>
          <p:sp>
            <p:nvSpPr>
              <p:cNvPr id="58391" name="Line 21"/>
              <p:cNvSpPr>
                <a:spLocks noChangeShapeType="1"/>
              </p:cNvSpPr>
              <p:nvPr/>
            </p:nvSpPr>
            <p:spPr bwMode="auto">
              <a:xfrm>
                <a:off x="1189" y="2566"/>
                <a:ext cx="1827" cy="0"/>
              </a:xfrm>
              <a:prstGeom prst="line">
                <a:avLst/>
              </a:prstGeom>
              <a:noFill/>
              <a:ln w="25400">
                <a:solidFill>
                  <a:schemeClr val="tx1"/>
                </a:solidFill>
                <a:round/>
                <a:headEnd type="none" w="med" len="lg"/>
                <a:tailEnd type="none" w="sm" len="sm"/>
              </a:ln>
            </p:spPr>
            <p:txBody>
              <a:bodyPr wrap="none" anchor="ctr">
                <a:prstTxWarp prst="textNoShape">
                  <a:avLst/>
                </a:prstTxWarp>
              </a:bodyPr>
              <a:lstStyle/>
              <a:p>
                <a:endParaRPr lang="en-US" dirty="0"/>
              </a:p>
            </p:txBody>
          </p:sp>
        </p:grpSp>
        <p:sp>
          <p:nvSpPr>
            <p:cNvPr id="58381" name="Text Box 22"/>
            <p:cNvSpPr txBox="1">
              <a:spLocks noChangeArrowheads="1"/>
            </p:cNvSpPr>
            <p:nvPr/>
          </p:nvSpPr>
          <p:spPr bwMode="auto">
            <a:xfrm>
              <a:off x="3783013" y="2071688"/>
              <a:ext cx="2969911" cy="424746"/>
            </a:xfrm>
            <a:prstGeom prst="rect">
              <a:avLst/>
            </a:prstGeom>
            <a:noFill/>
            <a:ln w="9525">
              <a:noFill/>
              <a:miter lim="800000"/>
              <a:headEnd type="none" w="sm" len="sm"/>
              <a:tailEnd type="none" w="sm" len="sm"/>
            </a:ln>
          </p:spPr>
          <p:txBody>
            <a:bodyPr wrap="none">
              <a:prstTxWarp prst="textNoShape">
                <a:avLst/>
              </a:prstTxWarp>
              <a:spAutoFit/>
            </a:bodyPr>
            <a:lstStyle/>
            <a:p>
              <a:pPr>
                <a:lnSpc>
                  <a:spcPct val="90000"/>
                </a:lnSpc>
              </a:pPr>
              <a:r>
                <a:rPr lang="fi-FI" sz="2400">
                  <a:latin typeface="Century Gothic" pitchFamily="-1" charset="0"/>
                </a:rPr>
                <a:t>Source of energy</a:t>
              </a:r>
            </a:p>
          </p:txBody>
        </p:sp>
        <p:sp>
          <p:nvSpPr>
            <p:cNvPr id="58382" name="Text Box 23"/>
            <p:cNvSpPr txBox="1">
              <a:spLocks noChangeArrowheads="1"/>
            </p:cNvSpPr>
            <p:nvPr/>
          </p:nvSpPr>
          <p:spPr bwMode="auto">
            <a:xfrm>
              <a:off x="4162424" y="3362325"/>
              <a:ext cx="1665734" cy="230839"/>
            </a:xfrm>
            <a:prstGeom prst="rect">
              <a:avLst/>
            </a:prstGeom>
            <a:noFill/>
            <a:ln w="9525">
              <a:noFill/>
              <a:miter lim="800000"/>
              <a:headEnd type="none" w="sm" len="sm"/>
              <a:tailEnd type="none" w="sm" len="sm"/>
            </a:ln>
          </p:spPr>
          <p:txBody>
            <a:bodyPr wrap="none">
              <a:prstTxWarp prst="textNoShape">
                <a:avLst/>
              </a:prstTxWarp>
              <a:spAutoFit/>
            </a:bodyPr>
            <a:lstStyle/>
            <a:p>
              <a:pPr>
                <a:lnSpc>
                  <a:spcPct val="90000"/>
                </a:lnSpc>
              </a:pPr>
              <a:r>
                <a:rPr lang="fi-FI" sz="1000">
                  <a:latin typeface="Century Gothic" pitchFamily="-1" charset="0"/>
                </a:rPr>
                <a:t>Information gathering</a:t>
              </a:r>
            </a:p>
          </p:txBody>
        </p:sp>
        <p:sp>
          <p:nvSpPr>
            <p:cNvPr id="58383" name="Text Box 24"/>
            <p:cNvSpPr txBox="1">
              <a:spLocks noChangeArrowheads="1"/>
            </p:cNvSpPr>
            <p:nvPr/>
          </p:nvSpPr>
          <p:spPr bwMode="auto">
            <a:xfrm>
              <a:off x="4305300" y="4124325"/>
              <a:ext cx="1309734" cy="230839"/>
            </a:xfrm>
            <a:prstGeom prst="rect">
              <a:avLst/>
            </a:prstGeom>
            <a:noFill/>
            <a:ln w="9525">
              <a:noFill/>
              <a:miter lim="800000"/>
              <a:headEnd type="none" w="sm" len="sm"/>
              <a:tailEnd type="none" w="sm" len="sm"/>
            </a:ln>
          </p:spPr>
          <p:txBody>
            <a:bodyPr wrap="none">
              <a:prstTxWarp prst="textNoShape">
                <a:avLst/>
              </a:prstTxWarp>
              <a:spAutoFit/>
            </a:bodyPr>
            <a:lstStyle/>
            <a:p>
              <a:pPr>
                <a:lnSpc>
                  <a:spcPct val="90000"/>
                </a:lnSpc>
              </a:pPr>
              <a:r>
                <a:rPr lang="fi-FI" sz="1000">
                  <a:latin typeface="Century Gothic" pitchFamily="-1" charset="0"/>
                </a:rPr>
                <a:t>Decision making</a:t>
              </a:r>
            </a:p>
          </p:txBody>
        </p:sp>
        <p:sp>
          <p:nvSpPr>
            <p:cNvPr id="58384" name="Text Box 25"/>
            <p:cNvSpPr txBox="1">
              <a:spLocks noChangeArrowheads="1"/>
            </p:cNvSpPr>
            <p:nvPr/>
          </p:nvSpPr>
          <p:spPr bwMode="auto">
            <a:xfrm>
              <a:off x="3705225" y="5084763"/>
              <a:ext cx="2935640" cy="424746"/>
            </a:xfrm>
            <a:prstGeom prst="rect">
              <a:avLst/>
            </a:prstGeom>
            <a:noFill/>
            <a:ln w="9525">
              <a:noFill/>
              <a:miter lim="800000"/>
              <a:headEnd type="none" w="sm" len="sm"/>
              <a:tailEnd type="none" w="sm" len="sm"/>
            </a:ln>
          </p:spPr>
          <p:txBody>
            <a:bodyPr wrap="none">
              <a:prstTxWarp prst="textNoShape">
                <a:avLst/>
              </a:prstTxWarp>
              <a:spAutoFit/>
            </a:bodyPr>
            <a:lstStyle/>
            <a:p>
              <a:pPr>
                <a:lnSpc>
                  <a:spcPct val="90000"/>
                </a:lnSpc>
              </a:pPr>
              <a:r>
                <a:rPr lang="fi-FI" sz="2400" b="1" dirty="0">
                  <a:solidFill>
                    <a:srgbClr val="0070C0"/>
                  </a:solidFill>
                  <a:latin typeface="Century Gothic" pitchFamily="-1" charset="0"/>
                </a:rPr>
                <a:t>External Life style</a:t>
              </a:r>
            </a:p>
          </p:txBody>
        </p:sp>
        <p:sp>
          <p:nvSpPr>
            <p:cNvPr id="58385" name="Text Box 26"/>
            <p:cNvSpPr txBox="1">
              <a:spLocks noChangeArrowheads="1"/>
            </p:cNvSpPr>
            <p:nvPr/>
          </p:nvSpPr>
          <p:spPr bwMode="auto">
            <a:xfrm>
              <a:off x="1582738" y="2995613"/>
              <a:ext cx="325089" cy="369344"/>
            </a:xfrm>
            <a:prstGeom prst="rect">
              <a:avLst/>
            </a:prstGeom>
            <a:noFill/>
            <a:ln w="9525">
              <a:noFill/>
              <a:miter lim="800000"/>
              <a:headEnd/>
              <a:tailEnd/>
            </a:ln>
          </p:spPr>
          <p:txBody>
            <a:bodyPr wrap="none">
              <a:prstTxWarp prst="textNoShape">
                <a:avLst/>
              </a:prstTxWarp>
              <a:spAutoFit/>
            </a:bodyPr>
            <a:lstStyle/>
            <a:p>
              <a:r>
                <a:rPr lang="en-US" dirty="0">
                  <a:latin typeface="Century Gothic" pitchFamily="-1" charset="0"/>
                </a:rPr>
                <a:t>S</a:t>
              </a:r>
            </a:p>
          </p:txBody>
        </p:sp>
        <p:sp>
          <p:nvSpPr>
            <p:cNvPr id="58386" name="Text Box 27"/>
            <p:cNvSpPr txBox="1">
              <a:spLocks noChangeArrowheads="1"/>
            </p:cNvSpPr>
            <p:nvPr/>
          </p:nvSpPr>
          <p:spPr bwMode="auto">
            <a:xfrm>
              <a:off x="1582738" y="3844925"/>
              <a:ext cx="305988" cy="369344"/>
            </a:xfrm>
            <a:prstGeom prst="rect">
              <a:avLst/>
            </a:prstGeom>
            <a:noFill/>
            <a:ln w="9525">
              <a:noFill/>
              <a:miter lim="800000"/>
              <a:headEnd/>
              <a:tailEnd/>
            </a:ln>
          </p:spPr>
          <p:txBody>
            <a:bodyPr wrap="none">
              <a:prstTxWarp prst="textNoShape">
                <a:avLst/>
              </a:prstTxWarp>
              <a:spAutoFit/>
            </a:bodyPr>
            <a:lstStyle/>
            <a:p>
              <a:r>
                <a:rPr lang="en-US" dirty="0">
                  <a:latin typeface="Century Gothic" pitchFamily="-1" charset="0"/>
                </a:rPr>
                <a:t>T</a:t>
              </a:r>
            </a:p>
          </p:txBody>
        </p:sp>
        <p:sp>
          <p:nvSpPr>
            <p:cNvPr id="58387" name="Text Box 28"/>
            <p:cNvSpPr txBox="1">
              <a:spLocks noChangeArrowheads="1"/>
            </p:cNvSpPr>
            <p:nvPr/>
          </p:nvSpPr>
          <p:spPr bwMode="auto">
            <a:xfrm>
              <a:off x="8056563" y="2997200"/>
              <a:ext cx="385870" cy="369344"/>
            </a:xfrm>
            <a:prstGeom prst="rect">
              <a:avLst/>
            </a:prstGeom>
            <a:noFill/>
            <a:ln w="9525">
              <a:noFill/>
              <a:miter lim="800000"/>
              <a:headEnd/>
              <a:tailEnd/>
            </a:ln>
          </p:spPr>
          <p:txBody>
            <a:bodyPr wrap="none">
              <a:prstTxWarp prst="textNoShape">
                <a:avLst/>
              </a:prstTxWarp>
              <a:spAutoFit/>
            </a:bodyPr>
            <a:lstStyle/>
            <a:p>
              <a:r>
                <a:rPr lang="en-US" dirty="0">
                  <a:latin typeface="Century Gothic" pitchFamily="-1" charset="0"/>
                </a:rPr>
                <a:t>N</a:t>
              </a:r>
            </a:p>
          </p:txBody>
        </p:sp>
        <p:sp>
          <p:nvSpPr>
            <p:cNvPr id="58388" name="Text Box 29"/>
            <p:cNvSpPr txBox="1">
              <a:spLocks noChangeArrowheads="1"/>
            </p:cNvSpPr>
            <p:nvPr/>
          </p:nvSpPr>
          <p:spPr bwMode="auto">
            <a:xfrm>
              <a:off x="8056563" y="3846513"/>
              <a:ext cx="321616" cy="369344"/>
            </a:xfrm>
            <a:prstGeom prst="rect">
              <a:avLst/>
            </a:prstGeom>
            <a:noFill/>
            <a:ln w="9525">
              <a:noFill/>
              <a:miter lim="800000"/>
              <a:headEnd/>
              <a:tailEnd/>
            </a:ln>
          </p:spPr>
          <p:txBody>
            <a:bodyPr wrap="none">
              <a:prstTxWarp prst="textNoShape">
                <a:avLst/>
              </a:prstTxWarp>
              <a:spAutoFit/>
            </a:bodyPr>
            <a:lstStyle/>
            <a:p>
              <a:r>
                <a:rPr lang="en-US" dirty="0">
                  <a:latin typeface="Century Gothic" pitchFamily="-1" charset="0"/>
                </a:rPr>
                <a:t>F</a:t>
              </a:r>
            </a:p>
          </p:txBody>
        </p:sp>
      </p:grpSp>
      <p:sp>
        <p:nvSpPr>
          <p:cNvPr id="31" name="Oval 30"/>
          <p:cNvSpPr/>
          <p:nvPr/>
        </p:nvSpPr>
        <p:spPr bwMode="auto">
          <a:xfrm>
            <a:off x="0" y="4597400"/>
            <a:ext cx="8982075" cy="1973263"/>
          </a:xfrm>
          <a:prstGeom prst="ellipse">
            <a:avLst/>
          </a:prstGeom>
          <a:noFill/>
          <a:ln w="41275" cap="flat" cmpd="sng" algn="ctr">
            <a:solidFill>
              <a:schemeClr val="accent1">
                <a:lumMod val="75000"/>
              </a:schemeClr>
            </a:solidFill>
            <a:prstDash val="solid"/>
            <a:round/>
            <a:headEnd type="none" w="sm" len="sm"/>
            <a:tailEnd type="none" w="sm" len="sm"/>
          </a:ln>
          <a:effectLst/>
        </p:spPr>
        <p:txBody>
          <a:bodyPr/>
          <a:lstStyle/>
          <a:p>
            <a:pPr>
              <a:defRPr/>
            </a:pPr>
            <a:endParaRPr lang="en-GB" dirty="0">
              <a:latin typeface="Arial" pitchFamily="34" charset="0"/>
            </a:endParaRPr>
          </a:p>
        </p:txBody>
      </p:sp>
      <p:sp>
        <p:nvSpPr>
          <p:cNvPr id="58374" name="Espace réservé du numéro de diapositive 28"/>
          <p:cNvSpPr>
            <a:spLocks noGrp="1"/>
          </p:cNvSpPr>
          <p:nvPr>
            <p:ph type="sldNum" sz="quarter" idx="12"/>
          </p:nvPr>
        </p:nvSpPr>
        <p:spPr>
          <a:xfrm>
            <a:off x="8534400" y="6248400"/>
            <a:ext cx="381000" cy="476250"/>
          </a:xfrm>
          <a:noFill/>
        </p:spPr>
        <p:txBody>
          <a:bodyPr/>
          <a:lstStyle/>
          <a:p>
            <a:fld id="{C48D44EC-082F-4041-829D-44083FE7A821}" type="slidenum">
              <a:rPr lang="en-US"/>
              <a:pPr/>
              <a:t>9</a:t>
            </a:fld>
            <a:endParaRPr lang="en-US" dirty="0"/>
          </a:p>
        </p:txBody>
      </p:sp>
      <p:sp>
        <p:nvSpPr>
          <p:cNvPr id="33" name="Rectangle 2"/>
          <p:cNvSpPr>
            <a:spLocks noChangeArrowheads="1"/>
          </p:cNvSpPr>
          <p:nvPr/>
        </p:nvSpPr>
        <p:spPr bwMode="auto">
          <a:xfrm>
            <a:off x="2697163" y="0"/>
            <a:ext cx="4659312" cy="1047750"/>
          </a:xfrm>
          <a:prstGeom prst="rect">
            <a:avLst/>
          </a:prstGeom>
          <a:noFill/>
          <a:ln w="9525">
            <a:noFill/>
            <a:miter lim="800000"/>
            <a:headEnd/>
            <a:tailEnd/>
          </a:ln>
        </p:spPr>
        <p:txBody>
          <a:bodyPr lIns="90488" tIns="46038" rIns="90488" bIns="46038" anchor="ctr">
            <a:prstTxWarp prst="textNoShape">
              <a:avLst/>
            </a:prstTxWarp>
          </a:bodyPr>
          <a:lstStyle/>
          <a:p>
            <a:pPr defTabSz="752475"/>
            <a:r>
              <a:rPr lang="en-GB" sz="5400" b="1" dirty="0">
                <a:solidFill>
                  <a:srgbClr val="0070C0"/>
                </a:solidFill>
                <a:latin typeface="Century Gothic" pitchFamily="-1" charset="0"/>
              </a:rPr>
              <a:t>Attitudes</a:t>
            </a:r>
          </a:p>
        </p:txBody>
      </p:sp>
    </p:spTree>
    <p:extLst>
      <p:ext uri="{BB962C8B-B14F-4D97-AF65-F5344CB8AC3E}">
        <p14:creationId xmlns:p14="http://schemas.microsoft.com/office/powerpoint/2010/main" val="21737370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1000" fill="hold"/>
                                        <p:tgtEl>
                                          <p:spTgt spid="33"/>
                                        </p:tgtEl>
                                        <p:attrNameLst>
                                          <p:attrName>ppt_w</p:attrName>
                                        </p:attrNameLst>
                                      </p:cBhvr>
                                      <p:tavLst>
                                        <p:tav tm="0">
                                          <p:val>
                                            <p:fltVal val="0"/>
                                          </p:val>
                                        </p:tav>
                                        <p:tav tm="100000">
                                          <p:val>
                                            <p:strVal val="#ppt_w"/>
                                          </p:val>
                                        </p:tav>
                                      </p:tavLst>
                                    </p:anim>
                                    <p:anim calcmode="lin" valueType="num">
                                      <p:cBhvr>
                                        <p:cTn id="8" dur="1000" fill="hold"/>
                                        <p:tgtEl>
                                          <p:spTgt spid="33"/>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ID="17"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strVal val="#ppt_h"/>
                                          </p:val>
                                        </p:tav>
                                        <p:tav tm="100000">
                                          <p:val>
                                            <p:strVal val="#ppt_h"/>
                                          </p:val>
                                        </p:tav>
                                      </p:tavLst>
                                    </p:anim>
                                  </p:childTnLst>
                                </p:cTn>
                              </p:par>
                            </p:childTnLst>
                          </p:cTn>
                        </p:par>
                        <p:par>
                          <p:cTn id="14" fill="hold" nodeType="afterGroup">
                            <p:stCondLst>
                              <p:cond delay="1500"/>
                            </p:stCondLst>
                            <p:childTnLst>
                              <p:par>
                                <p:cTn id="15" presetID="21" presetClass="entr" presetSubtype="4" fill="hold" grpId="0" nodeType="after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heel(4)">
                                      <p:cBhvr>
                                        <p:cTn id="17"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23236</TotalTime>
  <Words>7194</Words>
  <Application>Microsoft Macintosh PowerPoint</Application>
  <PresentationFormat>On-screen Show (4:3)</PresentationFormat>
  <Paragraphs>1038</Paragraphs>
  <Slides>57</Slides>
  <Notes>46</Notes>
  <HiddenSlides>0</HiddenSlides>
  <MMClips>0</MMClips>
  <ScaleCrop>false</ScaleCrop>
  <HeadingPairs>
    <vt:vector size="10"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57</vt:i4>
      </vt:variant>
      <vt:variant>
        <vt:lpstr>Custom Shows</vt:lpstr>
      </vt:variant>
      <vt:variant>
        <vt:i4>1</vt:i4>
      </vt:variant>
    </vt:vector>
  </HeadingPairs>
  <TitlesOfParts>
    <vt:vector size="72" baseType="lpstr">
      <vt:lpstr>ＭＳ Ｐゴシック</vt:lpstr>
      <vt:lpstr>ＭＳ Ｐゴシック</vt:lpstr>
      <vt:lpstr>Arial</vt:lpstr>
      <vt:lpstr>Arial Narrow</vt:lpstr>
      <vt:lpstr>Calibri</vt:lpstr>
      <vt:lpstr>Century Gothic</vt:lpstr>
      <vt:lpstr>Comic Sans MS</vt:lpstr>
      <vt:lpstr>Monotype Sorts</vt:lpstr>
      <vt:lpstr>Palatino</vt:lpstr>
      <vt:lpstr>Segoe UI</vt:lpstr>
      <vt:lpstr>Symbol</vt:lpstr>
      <vt:lpstr>Wingdings</vt:lpstr>
      <vt:lpstr>Default Design</vt:lpstr>
      <vt:lpstr>Clip</vt:lpstr>
      <vt:lpstr>Personal Development &amp; Team Leadership</vt:lpstr>
      <vt:lpstr>Intention today </vt:lpstr>
      <vt:lpstr>That’s what we did last   week!</vt:lpstr>
      <vt:lpstr>Comments from Learning Logs </vt:lpstr>
      <vt:lpstr>Questions from Learning Logs </vt:lpstr>
      <vt:lpstr>How much choice do we have?</vt:lpstr>
      <vt:lpstr> Assignment for class 3: Explore MBTI questionnaires and types. Find best fit for you</vt:lpstr>
      <vt:lpstr>PowerPoint Presentation</vt:lpstr>
      <vt:lpstr>PowerPoint Presentation</vt:lpstr>
      <vt:lpstr>PowerPoint Presentation</vt:lpstr>
      <vt:lpstr>PowerPoint Presentation</vt:lpstr>
      <vt:lpstr>Activity for  Judging - Perceiving</vt:lpstr>
      <vt:lpstr>PowerPoint Presentation</vt:lpstr>
      <vt:lpstr>PowerPoint Presentation</vt:lpstr>
      <vt:lpstr>The MBTI assessment? Best fit?</vt:lpstr>
      <vt:lpstr>PowerPoint Presentation</vt:lpstr>
      <vt:lpstr>Finding your type</vt:lpstr>
      <vt:lpstr>The Process to find the “best-fit” type</vt:lpstr>
      <vt:lpstr>Characteristics of each type </vt:lpstr>
      <vt:lpstr>Type Alike Groups</vt:lpstr>
      <vt:lpstr>Break of 15’</vt:lpstr>
      <vt:lpstr>Valuing Differences</vt:lpstr>
      <vt:lpstr>PowerPoint Presentation</vt:lpstr>
      <vt:lpstr>PowerPoint Presentation</vt:lpstr>
      <vt:lpstr>PowerPoint Presentation</vt:lpstr>
      <vt:lpstr>Sensing</vt:lpstr>
      <vt:lpstr>iNtuition</vt:lpstr>
      <vt:lpstr>Thinking</vt:lpstr>
      <vt:lpstr>Feeling</vt:lpstr>
      <vt:lpstr>Type Alike Groups</vt:lpstr>
      <vt:lpstr>Understanding Different “quadrants” of Personality Types </vt:lpstr>
      <vt:lpstr>IS Thoughtful Realist “If it isn’t broke don’t fix it!”</vt:lpstr>
      <vt:lpstr>IN Thoughtful Innovator  “Let’s think ahead!”</vt:lpstr>
      <vt:lpstr>ES Action-Oriented Realist  “Let’s just do it!”</vt:lpstr>
      <vt:lpstr>EN Action-Oriented Innovator “Let’s change it!”</vt:lpstr>
      <vt:lpstr>Applied to Different Leaders Preferences for Change, Development and Learning? How does this apply to you? How might we handle conflicts between different types?</vt:lpstr>
      <vt:lpstr>Quadrants Lens &amp; Change/Learning</vt:lpstr>
      <vt:lpstr>     Forming diverse  learning groups</vt:lpstr>
      <vt:lpstr>About the ‘human nature’ aspect of behavior</vt:lpstr>
      <vt:lpstr>PowerPoint Presentation</vt:lpstr>
      <vt:lpstr>So, assignments for next class:</vt:lpstr>
      <vt:lpstr>Learning Log</vt:lpstr>
      <vt:lpstr>Appendix  Additional slides if needed</vt:lpstr>
      <vt:lpstr>PowerPoint Presentation</vt:lpstr>
      <vt:lpstr>MBTI – function preferences &amp; communication</vt:lpstr>
      <vt:lpstr>PowerPoint Presentation</vt:lpstr>
      <vt:lpstr>Temperament Lens - summary of characteristics</vt:lpstr>
      <vt:lpstr>Career Interests</vt:lpstr>
      <vt:lpstr> FYI summary of engineering school students by types</vt:lpstr>
      <vt:lpstr>So, what else can we do to improve our self-awareness?</vt:lpstr>
      <vt:lpstr>PowerPoint Presentation</vt:lpstr>
      <vt:lpstr>Jo Hari Window</vt:lpstr>
      <vt:lpstr>Jo Hari Window</vt:lpstr>
      <vt:lpstr>Opening up  Exercise – Two truths, one Lies? (20’)</vt:lpstr>
      <vt:lpstr>Getting feedback </vt:lpstr>
      <vt:lpstr>Sharing strengths &amp; weaknesses </vt:lpstr>
      <vt:lpstr>Human Needs:</vt:lpstr>
      <vt:lpstr>Custom Show 1</vt:lpstr>
    </vt:vector>
  </TitlesOfParts>
  <Manager/>
  <Company>APRIOR / EURECOM</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2</dc:title>
  <dc:subject/>
  <dc:creator>APRIOR</dc:creator>
  <cp:keywords/>
  <dc:description/>
  <cp:lastModifiedBy>Andrew Prior</cp:lastModifiedBy>
  <cp:revision>782</cp:revision>
  <cp:lastPrinted>2024-03-03T18:25:45Z</cp:lastPrinted>
  <dcterms:created xsi:type="dcterms:W3CDTF">2017-10-11T08:31:51Z</dcterms:created>
  <dcterms:modified xsi:type="dcterms:W3CDTF">2024-10-13T08:28:16Z</dcterms:modified>
  <cp:category/>
</cp:coreProperties>
</file>