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68" r:id="rId2"/>
    <p:sldId id="270" r:id="rId3"/>
    <p:sldId id="260" r:id="rId4"/>
    <p:sldId id="257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7A87"/>
    <a:srgbClr val="368D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AF27-B477-4BB1-A001-3C1FB1D1C7E5}" type="datetimeFigureOut">
              <a:rPr lang="en-IN" smtClean="0"/>
              <a:pPr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E736-7F19-4444-B2BE-2AEFBC15A8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77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AF27-B477-4BB1-A001-3C1FB1D1C7E5}" type="datetimeFigureOut">
              <a:rPr lang="en-IN" smtClean="0"/>
              <a:pPr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E736-7F19-4444-B2BE-2AEFBC15A8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41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AF27-B477-4BB1-A001-3C1FB1D1C7E5}" type="datetimeFigureOut">
              <a:rPr lang="en-IN" smtClean="0"/>
              <a:pPr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E736-7F19-4444-B2BE-2AEFBC15A8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301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AF27-B477-4BB1-A001-3C1FB1D1C7E5}" type="datetimeFigureOut">
              <a:rPr lang="en-IN" smtClean="0"/>
              <a:pPr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E736-7F19-4444-B2BE-2AEFBC15A8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17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AF27-B477-4BB1-A001-3C1FB1D1C7E5}" type="datetimeFigureOut">
              <a:rPr lang="en-IN" smtClean="0"/>
              <a:pPr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E736-7F19-4444-B2BE-2AEFBC15A8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8220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AF27-B477-4BB1-A001-3C1FB1D1C7E5}" type="datetimeFigureOut">
              <a:rPr lang="en-IN" smtClean="0"/>
              <a:pPr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E736-7F19-4444-B2BE-2AEFBC15A8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751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AF27-B477-4BB1-A001-3C1FB1D1C7E5}" type="datetimeFigureOut">
              <a:rPr lang="en-IN" smtClean="0"/>
              <a:pPr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E736-7F19-4444-B2BE-2AEFBC15A8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708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AF27-B477-4BB1-A001-3C1FB1D1C7E5}" type="datetimeFigureOut">
              <a:rPr lang="en-IN" smtClean="0"/>
              <a:pPr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E736-7F19-4444-B2BE-2AEFBC15A8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31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AF27-B477-4BB1-A001-3C1FB1D1C7E5}" type="datetimeFigureOut">
              <a:rPr lang="en-IN" smtClean="0"/>
              <a:pPr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E736-7F19-4444-B2BE-2AEFBC15A8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66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AF27-B477-4BB1-A001-3C1FB1D1C7E5}" type="datetimeFigureOut">
              <a:rPr lang="en-IN" smtClean="0"/>
              <a:pPr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E736-7F19-4444-B2BE-2AEFBC15A8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35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AF27-B477-4BB1-A001-3C1FB1D1C7E5}" type="datetimeFigureOut">
              <a:rPr lang="en-IN" smtClean="0"/>
              <a:pPr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E736-7F19-4444-B2BE-2AEFBC15A8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49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AF27-B477-4BB1-A001-3C1FB1D1C7E5}" type="datetimeFigureOut">
              <a:rPr lang="en-IN" smtClean="0"/>
              <a:pPr/>
              <a:t>31-05-2021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E736-7F19-4444-B2BE-2AEFBC15A8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54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AF27-B477-4BB1-A001-3C1FB1D1C7E5}" type="datetimeFigureOut">
              <a:rPr lang="en-IN" smtClean="0"/>
              <a:pPr/>
              <a:t>31-05-2021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E736-7F19-4444-B2BE-2AEFBC15A8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04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AF27-B477-4BB1-A001-3C1FB1D1C7E5}" type="datetimeFigureOut">
              <a:rPr lang="en-IN" smtClean="0"/>
              <a:pPr/>
              <a:t>31-05-2021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E736-7F19-4444-B2BE-2AEFBC15A8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54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AF27-B477-4BB1-A001-3C1FB1D1C7E5}" type="datetimeFigureOut">
              <a:rPr lang="en-IN" smtClean="0"/>
              <a:pPr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E736-7F19-4444-B2BE-2AEFBC15A8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94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AF27-B477-4BB1-A001-3C1FB1D1C7E5}" type="datetimeFigureOut">
              <a:rPr lang="en-IN" smtClean="0"/>
              <a:pPr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E736-7F19-4444-B2BE-2AEFBC15A8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73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9AF27-B477-4BB1-A001-3C1FB1D1C7E5}" type="datetimeFigureOut">
              <a:rPr lang="en-IN" smtClean="0"/>
              <a:pPr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59E736-7F19-4444-B2BE-2AEFBC15A8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8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4321-A4D9-4DC8-A46D-FAF1C7941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600" dirty="0"/>
              <a:t>Happy Customer Bank</a:t>
            </a:r>
            <a:r>
              <a:rPr lang="en-IN" sz="6600" b="1" dirty="0"/>
              <a:t> </a:t>
            </a:r>
            <a:br>
              <a:rPr lang="en-IN" b="1" dirty="0"/>
            </a:b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Credit Card Lead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17F2B-78CD-41E4-B9EA-A17E4C97D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Author: </a:t>
            </a:r>
            <a:r>
              <a:rPr lang="en-IN" dirty="0" err="1"/>
              <a:t>Settara</a:t>
            </a:r>
            <a:r>
              <a:rPr lang="en-IN" dirty="0"/>
              <a:t> Pramod</a:t>
            </a:r>
          </a:p>
        </p:txBody>
      </p:sp>
    </p:spTree>
    <p:extLst>
      <p:ext uri="{BB962C8B-B14F-4D97-AF65-F5344CB8AC3E}">
        <p14:creationId xmlns:p14="http://schemas.microsoft.com/office/powerpoint/2010/main" val="15103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5E45-FDF7-4ACE-97EF-63104ECA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About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4ADB9-D878-4B2B-AECF-6C4F9B5B0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9" y="1447061"/>
            <a:ext cx="8661443" cy="4594302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Target : </a:t>
            </a:r>
            <a:r>
              <a:rPr lang="en-IN" sz="2400" dirty="0" err="1"/>
              <a:t>Is_Lead</a:t>
            </a:r>
            <a:endParaRPr lang="en-IN" sz="2400" dirty="0"/>
          </a:p>
          <a:p>
            <a:r>
              <a:rPr lang="en-IN" sz="2400" dirty="0"/>
              <a:t>Categorical Attributes : </a:t>
            </a:r>
            <a:br>
              <a:rPr lang="en-IN" sz="2400" dirty="0"/>
            </a:br>
            <a:r>
              <a:rPr lang="en-IN" sz="2400" dirty="0" err="1"/>
              <a:t>i</a:t>
            </a:r>
            <a:r>
              <a:rPr lang="en-IN" sz="2400" dirty="0"/>
              <a:t>) Gender</a:t>
            </a:r>
            <a:br>
              <a:rPr lang="en-IN" sz="2400" dirty="0"/>
            </a:br>
            <a:r>
              <a:rPr lang="en-IN" sz="2400" dirty="0"/>
              <a:t>ii) Region Code</a:t>
            </a:r>
            <a:br>
              <a:rPr lang="en-IN" sz="2400" dirty="0"/>
            </a:br>
            <a:r>
              <a:rPr lang="en-IN" sz="2400" dirty="0"/>
              <a:t>iii) </a:t>
            </a:r>
            <a:r>
              <a:rPr lang="en-IN" sz="2400" dirty="0" err="1"/>
              <a:t>Occupaction</a:t>
            </a:r>
            <a:br>
              <a:rPr lang="en-IN" sz="2400" dirty="0"/>
            </a:br>
            <a:r>
              <a:rPr lang="en-IN" sz="2400" dirty="0"/>
              <a:t>iv) </a:t>
            </a:r>
            <a:r>
              <a:rPr lang="en-IN" sz="2400" dirty="0" err="1"/>
              <a:t>Channel_Code</a:t>
            </a:r>
            <a:br>
              <a:rPr lang="en-IN" sz="2400" dirty="0"/>
            </a:br>
            <a:r>
              <a:rPr lang="en-IN" sz="2400" dirty="0"/>
              <a:t>v) </a:t>
            </a:r>
            <a:r>
              <a:rPr lang="en-IN" sz="2400" dirty="0" err="1"/>
              <a:t>Credit_Product</a:t>
            </a:r>
            <a:br>
              <a:rPr lang="en-IN" sz="2400" dirty="0"/>
            </a:br>
            <a:r>
              <a:rPr lang="en-IN" sz="2400" dirty="0"/>
              <a:t>vi) </a:t>
            </a:r>
            <a:r>
              <a:rPr lang="en-IN" sz="2400" dirty="0" err="1"/>
              <a:t>Is_Active</a:t>
            </a:r>
            <a:endParaRPr lang="en-IN" sz="2400" dirty="0"/>
          </a:p>
          <a:p>
            <a:r>
              <a:rPr lang="en-IN" sz="2400" dirty="0"/>
              <a:t>Continuous Attributes :</a:t>
            </a:r>
            <a:br>
              <a:rPr lang="en-IN" sz="2400" dirty="0"/>
            </a:br>
            <a:r>
              <a:rPr lang="en-IN" sz="2400" dirty="0" err="1"/>
              <a:t>i</a:t>
            </a:r>
            <a:r>
              <a:rPr lang="en-IN" sz="2400" dirty="0"/>
              <a:t>) Age</a:t>
            </a:r>
            <a:br>
              <a:rPr lang="en-IN" sz="2400" dirty="0"/>
            </a:br>
            <a:r>
              <a:rPr lang="en-IN" sz="2400" dirty="0"/>
              <a:t>ii) Vintage</a:t>
            </a:r>
            <a:br>
              <a:rPr lang="en-IN" sz="2400" dirty="0"/>
            </a:br>
            <a:r>
              <a:rPr lang="en-IN" sz="2400" dirty="0"/>
              <a:t>iii) </a:t>
            </a:r>
            <a:r>
              <a:rPr lang="en-IN" sz="2400" dirty="0" err="1"/>
              <a:t>Avg_Account_Balance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1687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Summary &amp;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8030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dirty="0"/>
              <a:t>Dropped the variable ID.</a:t>
            </a:r>
          </a:p>
          <a:p>
            <a:r>
              <a:rPr lang="en-IN" sz="2400" dirty="0"/>
              <a:t>Missing value found for Credit Product.</a:t>
            </a:r>
            <a:br>
              <a:rPr lang="en-IN" sz="2400" dirty="0"/>
            </a:br>
            <a:r>
              <a:rPr lang="en-IN" sz="2400" dirty="0"/>
              <a:t>filled the missing values using KNN Imputer with neighbours=3.</a:t>
            </a:r>
          </a:p>
          <a:p>
            <a:r>
              <a:rPr lang="en-IN" sz="2400" dirty="0"/>
              <a:t>Used Standard Scaler for pre-processing the Data.</a:t>
            </a:r>
          </a:p>
          <a:p>
            <a:r>
              <a:rPr lang="en-IN" sz="2400" dirty="0"/>
              <a:t>Used Label Encoder to encode Categorical Variables</a:t>
            </a:r>
          </a:p>
          <a:p>
            <a:r>
              <a:rPr lang="en-IN" sz="2400" dirty="0"/>
              <a:t>Outliers present in column – Average Account balance.</a:t>
            </a:r>
          </a:p>
          <a:p>
            <a:r>
              <a:rPr lang="en-IN" sz="2400" dirty="0"/>
              <a:t>Data is pretty imbalanced. 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877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Methodology Applied</a:t>
            </a:r>
            <a:endParaRPr lang="en-IN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401" y="1187721"/>
            <a:ext cx="96403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LGBM Classifier</a:t>
            </a:r>
            <a:br>
              <a:rPr lang="en-IN" sz="2400" dirty="0"/>
            </a:br>
            <a:r>
              <a:rPr lang="en-IN" sz="2400" dirty="0">
                <a:solidFill>
                  <a:schemeClr val="tx1"/>
                </a:solidFill>
                <a:latin typeface="+mj-lt"/>
              </a:rPr>
              <a:t>Used </a:t>
            </a:r>
            <a:r>
              <a:rPr lang="en-IN" sz="2400" i="0" dirty="0">
                <a:solidFill>
                  <a:schemeClr val="tx1"/>
                </a:solidFill>
                <a:effectLst/>
                <a:latin typeface="+mj-lt"/>
              </a:rPr>
              <a:t>Bayesian Optimization algorithm to tune the LGBM parameters.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  <a:p>
            <a:r>
              <a:rPr lang="en-IN" sz="2400" dirty="0"/>
              <a:t>RANDOM FOREST Classifier</a:t>
            </a:r>
          </a:p>
          <a:p>
            <a:r>
              <a:rPr lang="en-IN" sz="2400" dirty="0"/>
              <a:t>XG Boost Classifier</a:t>
            </a:r>
            <a:br>
              <a:rPr lang="en-IN" sz="2400" dirty="0"/>
            </a:br>
            <a:r>
              <a:rPr lang="en-IN" sz="2400" dirty="0"/>
              <a:t>Used </a:t>
            </a:r>
            <a:r>
              <a:rPr lang="en-IN" sz="2400" dirty="0" err="1"/>
              <a:t>GridSearch</a:t>
            </a:r>
            <a:r>
              <a:rPr lang="en-IN" sz="2400" dirty="0"/>
              <a:t> CV to tune the XG Boost parameters.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8427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69" y="1456434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dirty="0"/>
              <a:t>LGBM Classifier gave the best result among 3 other classifier</a:t>
            </a:r>
          </a:p>
          <a:p>
            <a:r>
              <a:rPr lang="en-IN" sz="2400" dirty="0"/>
              <a:t>ROC around 87%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346575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612</TotalTime>
  <Words>178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Happy Customer Bank  Credit Card Lead Prediction</vt:lpstr>
      <vt:lpstr>About the Data Set</vt:lpstr>
      <vt:lpstr>Summary &amp; Observations</vt:lpstr>
      <vt:lpstr>Methodology Applied</vt:lpstr>
      <vt:lpstr>Results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G-JIO</dc:title>
  <dc:creator>aksha</dc:creator>
  <cp:lastModifiedBy>SETTARA PRAMOD</cp:lastModifiedBy>
  <cp:revision>67</cp:revision>
  <dcterms:created xsi:type="dcterms:W3CDTF">2020-09-24T14:55:08Z</dcterms:created>
  <dcterms:modified xsi:type="dcterms:W3CDTF">2021-05-31T16:56:36Z</dcterms:modified>
</cp:coreProperties>
</file>