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>
                <a:solidFill>
                  <a:schemeClr val="accent6">
                    <a:lumMod val="50000"/>
                  </a:schemeClr>
                </a:solidFill>
                <a:sym typeface="+mn-ea"/>
              </a:rPr>
              <a:t>BALANCE :</a:t>
            </a:r>
            <a:r>
              <a:rPr lang="en-GB" altLang="en-US">
                <a:sym typeface="+mn-ea"/>
              </a:rPr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Balance amount left in their account to make purchases, </a:t>
            </a:r>
            <a:r>
              <a:rPr lang="en-GB" altLang="en-US">
                <a:solidFill>
                  <a:schemeClr val="accent6">
                    <a:lumMod val="50000"/>
                  </a:schemeClr>
                </a:solidFill>
                <a:sym typeface="+mn-ea"/>
              </a:rPr>
              <a:t>CREDIT_LIMIT :</a:t>
            </a:r>
            <a:r>
              <a:rPr lang="en-GB" altLang="en-US">
                <a:sym typeface="+mn-ea"/>
              </a:rPr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Limit of Credit Card for user </a:t>
            </a:r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>
                <a:solidFill>
                  <a:schemeClr val="accent6">
                    <a:lumMod val="50000"/>
                  </a:schemeClr>
                </a:solidFill>
                <a:sym typeface="+mn-ea"/>
              </a:rPr>
              <a:t>PURCHASES_TRX :</a:t>
            </a:r>
            <a:r>
              <a:rPr lang="en-GB" altLang="en-US">
                <a:sym typeface="+mn-ea"/>
              </a:rPr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Numbe of purchase transactions made , </a:t>
            </a:r>
            <a:r>
              <a:rPr lang="en-GB" altLang="en-US">
                <a:solidFill>
                  <a:schemeClr val="accent6">
                    <a:lumMod val="50000"/>
                  </a:schemeClr>
                </a:solidFill>
                <a:sym typeface="+mn-ea"/>
              </a:rPr>
              <a:t>BALANCE :</a:t>
            </a:r>
            <a:r>
              <a:rPr lang="en-GB" altLang="en-US">
                <a:sym typeface="+mn-ea"/>
              </a:rPr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Balance amount left in their account to make purchase</a:t>
            </a: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/>
              <a:t>Customer Segmentation</a:t>
            </a:r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GB" altLang="en-US"/>
              <a:t>using un-supervised Machine Learning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Segmenting Customers Based on PURCHASES TRANSACTIONS with BALANCE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00990" y="36830"/>
            <a:ext cx="6287135" cy="65271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85025" y="982980"/>
            <a:ext cx="45446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The lower segment, indicates that, thought account balance is low, number of transactions are higher.  </a:t>
            </a:r>
            <a:r>
              <a:rPr lang="en-GB" altLang="en-US">
                <a:solidFill>
                  <a:srgbClr val="00B050"/>
                </a:solidFill>
              </a:rPr>
              <a:t>The number of transactions are almost equal to the number of high balanced customers.</a:t>
            </a:r>
            <a:endParaRPr lang="en-GB" altLang="en-US">
              <a:solidFill>
                <a:srgbClr val="00B050"/>
              </a:solidFill>
            </a:endParaRPr>
          </a:p>
          <a:p>
            <a:endParaRPr lang="en-GB" altLang="en-US"/>
          </a:p>
          <a:p>
            <a:r>
              <a:rPr lang="en-GB" altLang="en-US">
                <a:solidFill>
                  <a:schemeClr val="accent2"/>
                </a:solidFill>
              </a:rPr>
              <a:t>Bank can focus the customers belong </a:t>
            </a:r>
            <a:r>
              <a:rPr lang="en-GB" altLang="en-US">
                <a:solidFill>
                  <a:schemeClr val="accent2"/>
                </a:solidFill>
                <a:sym typeface="+mn-ea"/>
              </a:rPr>
              <a:t>2nd, 3rd and 4th segments, </a:t>
            </a:r>
            <a:r>
              <a:rPr lang="en-GB" altLang="en-US">
                <a:solidFill>
                  <a:schemeClr val="accent2"/>
                </a:solidFill>
              </a:rPr>
              <a:t>on improving number of transactions. </a:t>
            </a:r>
            <a:endParaRPr lang="en-GB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Segmenting Customers Based on PURCHASES TRANSACTIONS with CREDIT LIMIT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40665" y="370205"/>
            <a:ext cx="5939155" cy="6210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45020" y="1089660"/>
            <a:ext cx="4279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Below points from analysis:</a:t>
            </a:r>
            <a:endParaRPr lang="en-GB" altLang="en-US"/>
          </a:p>
          <a:p>
            <a:endParaRPr lang="en-GB" altLang="en-US"/>
          </a:p>
          <a:p>
            <a:r>
              <a:rPr lang="en-GB" altLang="en-US">
                <a:solidFill>
                  <a:srgbClr val="00B0F0"/>
                </a:solidFill>
              </a:rPr>
              <a:t>It appears that, with the increase of credit limit, purchase transactions are gradually increasing. This is a good sign.</a:t>
            </a:r>
            <a:endParaRPr lang="en-GB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Segmenting Customers Based on PURCHASES with BALANCE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9535" y="67310"/>
            <a:ext cx="6497955" cy="67691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866255" y="982980"/>
            <a:ext cx="49307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Below points from analysis: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For segments yellow, violet, and green, though balance amount is increasing but purchases are less. </a:t>
            </a:r>
            <a:r>
              <a:rPr lang="en-GB" altLang="en-US">
                <a:solidFill>
                  <a:schemeClr val="accent2"/>
                </a:solidFill>
              </a:rPr>
              <a:t>For the blue cluster, though balance is not too high, but purchases are comparitively more. These customers needs to inspected.</a:t>
            </a:r>
            <a:r>
              <a:rPr lang="en-GB" altLang="en-US"/>
              <a:t> </a:t>
            </a:r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en-GB" altLang="en-US" sz="3200" b="1" i="1" u="sng">
                <a:solidFill>
                  <a:schemeClr val="accent6">
                    <a:lumMod val="50000"/>
                  </a:schemeClr>
                </a:solidFill>
              </a:rPr>
              <a:t>Improvements:</a:t>
            </a:r>
            <a:endParaRPr lang="en-GB" altLang="en-US"/>
          </a:p>
          <a:p>
            <a:pPr lvl="1"/>
            <a:r>
              <a:rPr lang="en-GB" altLang="en-US"/>
              <a:t>Customers can be labelled as low, medium and high on the basis of</a:t>
            </a:r>
            <a:endParaRPr lang="en-GB" altLang="en-US"/>
          </a:p>
          <a:p>
            <a:pPr lvl="2"/>
            <a:r>
              <a:rPr lang="en-GB" altLang="en-US">
                <a:solidFill>
                  <a:schemeClr val="accent6">
                    <a:lumMod val="50000"/>
                  </a:schemeClr>
                </a:solidFill>
                <a:sym typeface="+mn-ea"/>
              </a:rPr>
              <a:t>PURCHASES_FREQUENCY</a:t>
            </a:r>
            <a:endParaRPr lang="en-GB" altLang="en-US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pPr lvl="2"/>
            <a:r>
              <a:rPr lang="en-GB" altLang="en-US"/>
              <a:t>Cash advance frequency</a:t>
            </a:r>
            <a:r>
              <a:rPr lang="en-GB" altLang="en-US">
                <a:solidFill>
                  <a:schemeClr val="accent6">
                    <a:lumMod val="50000"/>
                  </a:schemeClr>
                </a:solidFill>
                <a:sym typeface="+mn-ea"/>
              </a:rPr>
              <a:t> &amp; Cash advance transactions</a:t>
            </a:r>
            <a:endParaRPr lang="en-GB" altLang="en-US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pPr lvl="2" algn="l"/>
            <a:r>
              <a:rPr lang="en-GB" altLang="en-US">
                <a:sym typeface="+mn-ea"/>
              </a:rPr>
              <a:t>Percent of full payment paid by user </a:t>
            </a:r>
            <a:endParaRPr lang="en-GB" altLang="en-US">
              <a:sym typeface="+mn-ea"/>
            </a:endParaRPr>
          </a:p>
          <a:p>
            <a:pPr lvl="2" algn="l"/>
            <a:r>
              <a:rPr lang="en-GB" altLang="en-US"/>
              <a:t>Impact analysis can be performed to understand the features affecting variations in above features. This can be dealt with supervised learning.</a:t>
            </a:r>
            <a:endParaRPr lang="en-GB" altLang="en-US"/>
          </a:p>
          <a:p>
            <a:pPr lvl="2" algn="l"/>
            <a:endParaRPr lang="en-GB" altLang="en-US"/>
          </a:p>
          <a:p>
            <a:pPr lvl="1" algn="l"/>
            <a:r>
              <a:rPr lang="en-GB" altLang="en-US"/>
              <a:t>Created segments can be labelled appropriately to treat them accordingly.</a:t>
            </a:r>
            <a:endParaRPr lang="en-GB" altLang="en-US"/>
          </a:p>
          <a:p>
            <a:pPr algn="l">
              <a:buNone/>
            </a:pPr>
            <a:endParaRPr lang="en-GB" altLang="en-US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pPr algn="l"/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220"/>
          </a:xfrm>
        </p:spPr>
        <p:txBody>
          <a:bodyPr>
            <a:normAutofit fontScale="90000"/>
          </a:bodyPr>
          <a:p>
            <a:r>
              <a:rPr lang="en-GB" altLang="en-US"/>
              <a:t>Data Dictionary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3730" y="879475"/>
            <a:ext cx="114242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CUST_ID</a:t>
            </a:r>
            <a:r>
              <a:rPr lang="en-GB" altLang="en-US"/>
              <a:t> :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 Identification of Credit Card holder</a:t>
            </a:r>
            <a:r>
              <a:rPr lang="en-GB" altLang="en-US"/>
              <a:t> </a:t>
            </a:r>
            <a:endParaRPr lang="en-GB" altLang="en-US"/>
          </a:p>
          <a:p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BALANCE :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Balance amount left in their account to make purchases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BALANCE_FREQUENCY :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How frequently the Balance is updated, score between 0 and 1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PURCHASES :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Amount of purchases made from account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ONEOFF_PURCHASES :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Maximum purchase amount done in one-go </a:t>
            </a:r>
            <a:endParaRPr lang="en-GB" altLang="en-US"/>
          </a:p>
          <a:p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INSTALLMENTS_PURCHASES :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Amount of purchase done in installment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CASH_ADVANCE :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Cash in advance given by the user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PURCHASES_FREQUENCY :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How frequently the Purchases are being made,  score between 0 and 1 </a:t>
            </a:r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ONEOFFPURCHASESFREQUENCY</a:t>
            </a:r>
            <a:r>
              <a:rPr lang="en-GB" altLang="en-US"/>
              <a:t> :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How frequently Purchases are happening in one-go, 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score between 0 and 1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PURCHASESINSTALLMENTSFREQUENCY :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How frequently purchases in installments are being done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CASHADVANCEFREQUENCY :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How frequently the cash in advance being paid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CASHADVANCETRX :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Number of Transactions made with "Cash in Advanced"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PURCHASES_TRX :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Numbe of purchase transactions made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CREDIT_LIMIT :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Limit of Credit Card for user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PAYMENTS :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Amount of Payment done by user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MINIMUM_PAYMENTS :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Minimum amount of payments made by user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PRCFULLPAYMENT :</a:t>
            </a:r>
            <a:r>
              <a:rPr lang="en-GB" altLang="en-US"/>
              <a:t>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Percent of full payment paid by user 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altLang="en-US">
                <a:solidFill>
                  <a:schemeClr val="accent6">
                    <a:lumMod val="50000"/>
                  </a:schemeClr>
                </a:solidFill>
              </a:rPr>
              <a:t>TENURE </a:t>
            </a:r>
            <a:r>
              <a:rPr lang="en-GB" altLang="en-US"/>
              <a:t>: </a:t>
            </a:r>
            <a:r>
              <a:rPr lang="en-GB" altLang="en-US">
                <a:solidFill>
                  <a:schemeClr val="accent2">
                    <a:lumMod val="75000"/>
                  </a:schemeClr>
                </a:solidFill>
              </a:rPr>
              <a:t>Tenure of credit card service for user</a:t>
            </a:r>
            <a:endParaRPr lang="en-GB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altLang="en-US">
                <a:sym typeface="+mn-ea"/>
              </a:rPr>
              <a:t>(1 = frequently purchased, 0 = not frequently purchased) 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28905"/>
            <a:ext cx="10515600" cy="809625"/>
          </a:xfrm>
        </p:spPr>
        <p:txBody>
          <a:bodyPr/>
          <a:p>
            <a:r>
              <a:rPr lang="en-GB" altLang="en-US"/>
              <a:t>Problem Statement: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290" y="938530"/>
            <a:ext cx="10515600" cy="1370965"/>
          </a:xfrm>
        </p:spPr>
        <p:txBody>
          <a:bodyPr>
            <a:normAutofit/>
          </a:bodyPr>
          <a:p>
            <a:r>
              <a:rPr lang="en-GB" altLang="en-US" sz="2000"/>
              <a:t>Segmenting the customers, that are benifical/risky to the bank</a:t>
            </a:r>
            <a:endParaRPr lang="en-GB" altLang="en-US" sz="2000"/>
          </a:p>
          <a:p>
            <a:r>
              <a:rPr lang="en-GB" altLang="en-US" sz="2000"/>
              <a:t>No Labels are defined in the training data.</a:t>
            </a:r>
            <a:endParaRPr lang="en-GB" altLang="en-US" sz="2000"/>
          </a:p>
          <a:p>
            <a:r>
              <a:rPr lang="en-GB" altLang="en-US" sz="2000"/>
              <a:t>Implementing un-supervised learning to visualize the customer segments</a:t>
            </a:r>
            <a:endParaRPr lang="en-GB" altLang="en-US" sz="20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536575" y="3023870"/>
            <a:ext cx="1051560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alt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536575" y="2309495"/>
            <a:ext cx="1051560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/>
              <a:t>Problem Solving Approach: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73760" y="3119120"/>
            <a:ext cx="10391140" cy="2543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en-US" sz="2000"/>
              <a:t>This machine learning problem is to create segments of customers and is not going to deal with predictions with current implementation. Provided a test data, customers can be evaluated to identify their respective segments. </a:t>
            </a:r>
            <a:endParaRPr lang="en-GB" altLang="en-US" sz="2000"/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en-US" sz="2000"/>
              <a:t>Majority of the data is float/int. Missing value treatment is done with mean of the attributes.</a:t>
            </a:r>
            <a:endParaRPr lang="en-GB" altLang="en-US" sz="2000"/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en-US" sz="2000"/>
              <a:t>Implemented K-means clustering algorithm for mark the customers into segments.</a:t>
            </a:r>
            <a:endParaRPr lang="en-GB" altLang="en-US" sz="2000"/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en-US" sz="2000"/>
              <a:t>Identified the high co-relation attributes and removed for further analysis.</a:t>
            </a:r>
            <a:endParaRPr lang="en-GB" altLang="en-US" sz="2000"/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en-US" sz="2000"/>
              <a:t>Implemented elbow curve technique to identify the optimum number of clusters.</a:t>
            </a:r>
            <a:endParaRPr lang="en-GB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 descr="CorrelationMatrix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29235" y="-768350"/>
            <a:ext cx="13622655" cy="7477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Pairplot_Balance_Data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20980" y="365125"/>
            <a:ext cx="6924040" cy="63284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432040" y="709295"/>
            <a:ext cx="4260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Key Analysis on Balance related attributes:</a:t>
            </a:r>
            <a:endParaRPr lang="en-GB" altLang="en-US"/>
          </a:p>
          <a:p>
            <a:r>
              <a:rPr lang="en-GB" altLang="en-US"/>
              <a:t>1. Distribution of Balance, Balance frequency and credit limit clearly skewed.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2.  Though there are 6 levels of tenure, density is more towards 12 months of tenure (tenure is assumed in months)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Pairplot_payment_Data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33985" y="365125"/>
            <a:ext cx="6938010" cy="64001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644130" y="814705"/>
            <a:ext cx="4335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Key points on Payments related attributes:</a:t>
            </a:r>
            <a:endParaRPr lang="en-GB" altLang="en-US"/>
          </a:p>
          <a:p>
            <a:r>
              <a:rPr lang="en-GB" altLang="en-US"/>
              <a:t>1.  Payments done by user are very minimal compared to the distribution. Minimum payments done by user seems to follow similar pattern of payments.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2. This raises, Majority of the payments are minimum payment due</a:t>
            </a:r>
            <a:endParaRPr lang="en-GB" altLang="en-US"/>
          </a:p>
          <a:p>
            <a:r>
              <a:rPr lang="en-GB" altLang="en-US"/>
              <a:t> </a:t>
            </a:r>
            <a:endParaRPr lang="en-GB" altLang="en-US"/>
          </a:p>
          <a:p>
            <a:r>
              <a:rPr lang="en-GB" altLang="en-US"/>
              <a:t>3. </a:t>
            </a:r>
            <a:r>
              <a:rPr lang="en-GB" altLang="en-US">
                <a:sym typeface="+mn-ea"/>
              </a:rPr>
              <a:t>Though there are 6 levels of tenure, density is more towards 12 months of tenure (tenure is assumed in months)</a:t>
            </a:r>
            <a:endParaRPr lang="en-GB" altLang="en-US"/>
          </a:p>
          <a:p>
            <a:r>
              <a:rPr lang="en-GB" altLang="en-US"/>
              <a:t> 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Pairplot_purchase_Data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73025" y="365125"/>
            <a:ext cx="7016115" cy="64306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929245" y="624205"/>
            <a:ext cx="414655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ym typeface="+mn-ea"/>
              </a:rPr>
              <a:t>Key points on purchase related attributes:</a:t>
            </a:r>
            <a:endParaRPr lang="en-GB" altLang="en-US"/>
          </a:p>
          <a:p>
            <a:r>
              <a:rPr lang="en-GB" altLang="en-US">
                <a:solidFill>
                  <a:schemeClr val="accent4"/>
                </a:solidFill>
              </a:rPr>
              <a:t>1. Strangely, similar pattern observed in the distribution of payments and minimum payments is also observed for purchases and installment purchases.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2. distributution of Purchase frequency for tenure 12, is nearly uniform. It implies that, customers having less purchase frequnency is simliar to more frequent buyers.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3. Also, for rest of tenures (6 to 11), it implies, less frequent customers are more in number compared to more frequent customers.</a:t>
            </a:r>
            <a:endParaRPr lang="en-GB" altLang="en-US"/>
          </a:p>
          <a:p>
            <a:endParaRPr lang="en-GB" altLang="en-US"/>
          </a:p>
          <a:p>
            <a:r>
              <a:rPr lang="en-GB" altLang="en-US">
                <a:solidFill>
                  <a:srgbClr val="FF0000"/>
                </a:solidFill>
              </a:rPr>
              <a:t>4.  Having higher credit limit is not increasing either purchases or installment purchases. This could be a risk to bank.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Segmenting Customers Based on BALANCE with CREDIT LIMIT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79705" y="112395"/>
            <a:ext cx="5940425" cy="66192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26250" y="1116330"/>
            <a:ext cx="4451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Customers are divided into 5 segments (as per elbow curve to identify the optimal number of segments). 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Below are the key points: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a. violet segment: </a:t>
            </a:r>
            <a:endParaRPr lang="en-GB" altLang="en-US"/>
          </a:p>
          <a:p>
            <a:r>
              <a:rPr lang="en-GB" altLang="en-US"/>
              <a:t>b. yellow segment: Are the customers, having sufficient balance as almost equal to credit limit. This section could be, idle customers.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Segmenting Customers Based on PURCHASES FREQUENCY with CREDIT LIMIT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16230" y="127635"/>
            <a:ext cx="5984240" cy="66643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746240" y="982980"/>
            <a:ext cx="3655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This clearly shows purchase frequency is increasing with increasing of credit limit.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4696</Words>
  <Application>WPS Presentation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Customer Segmentation</vt:lpstr>
      <vt:lpstr>Data Dictionary</vt:lpstr>
      <vt:lpstr>Problem Statement: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ssreekan</dc:creator>
  <cp:lastModifiedBy>ssreekan</cp:lastModifiedBy>
  <cp:revision>22</cp:revision>
  <dcterms:created xsi:type="dcterms:W3CDTF">2019-07-20T15:35:00Z</dcterms:created>
  <dcterms:modified xsi:type="dcterms:W3CDTF">2019-07-21T18:56:42Z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2057-10.2.0.7646</vt:lpwstr>
  </property>
</Properties>
</file>