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8" r:id="rId7"/>
    <p:sldId id="269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04-02-2018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Member name : Sreekanth Settur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Member name : </a:t>
            </a:r>
            <a:r>
              <a:rPr lang="en-IN" sz="1800" dirty="0" err="1"/>
              <a:t>Srivalli</a:t>
            </a:r>
            <a:r>
              <a:rPr lang="en-IN" sz="1800" dirty="0"/>
              <a:t> </a:t>
            </a:r>
            <a:r>
              <a:rPr lang="en-IN" sz="1800" dirty="0" err="1"/>
              <a:t>Munagapati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Member name : Mathew Kenny Thomas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Member name : Aditya </a:t>
            </a:r>
            <a:r>
              <a:rPr lang="en-IN" sz="1800" dirty="0" err="1"/>
              <a:t>Rajeevan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This is performed as a case study to identify better options to invest in various countries along with respective sectors.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This analysis has been done using the past investment data that showcases various countries with their number of investments in major sectors.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During this analysis we have identified and focused on top English speaking countries.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Key-points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F2D114F-2DAE-4F0C-BE4E-2F4C14811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67" y="1122745"/>
            <a:ext cx="677370" cy="67737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55446" y="161615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Problem solving methodology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DDF0F4E3-87E1-475B-9F52-AC02C57AC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272" y="1118439"/>
            <a:ext cx="677370" cy="67737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BA6DBB-52D3-427B-8EBE-629D7F41EF7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08852" y="1800115"/>
            <a:ext cx="0" cy="205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8F73C3-7E1B-4BB6-8069-09E07E8E8D8B}"/>
              </a:ext>
            </a:extLst>
          </p:cNvPr>
          <p:cNvCxnSpPr>
            <a:cxnSpLocks/>
          </p:cNvCxnSpPr>
          <p:nvPr/>
        </p:nvCxnSpPr>
        <p:spPr>
          <a:xfrm>
            <a:off x="2342957" y="1762735"/>
            <a:ext cx="0" cy="2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862593-E843-4FD0-B9B4-1B77FAC80F14}"/>
              </a:ext>
            </a:extLst>
          </p:cNvPr>
          <p:cNvCxnSpPr>
            <a:cxnSpLocks/>
          </p:cNvCxnSpPr>
          <p:nvPr/>
        </p:nvCxnSpPr>
        <p:spPr>
          <a:xfrm flipH="1">
            <a:off x="1008852" y="2021460"/>
            <a:ext cx="1334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690F8C-9C57-4BAA-9CDC-27618A2E4F62}"/>
              </a:ext>
            </a:extLst>
          </p:cNvPr>
          <p:cNvCxnSpPr/>
          <p:nvPr/>
        </p:nvCxnSpPr>
        <p:spPr>
          <a:xfrm>
            <a:off x="1562986" y="2021460"/>
            <a:ext cx="0" cy="74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C710F32-B047-4F74-AA24-5DCC7DF4DFC1}"/>
              </a:ext>
            </a:extLst>
          </p:cNvPr>
          <p:cNvSpPr/>
          <p:nvPr/>
        </p:nvSpPr>
        <p:spPr>
          <a:xfrm>
            <a:off x="897708" y="2755853"/>
            <a:ext cx="1516879" cy="563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Merged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5C764C-DA8B-4E2C-9337-89B6BC00CB71}"/>
              </a:ext>
            </a:extLst>
          </p:cNvPr>
          <p:cNvSpPr txBox="1"/>
          <p:nvPr/>
        </p:nvSpPr>
        <p:spPr>
          <a:xfrm>
            <a:off x="2528713" y="1615907"/>
            <a:ext cx="133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Companies dataset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C7C05A-0207-4751-82CD-73AC3B8B4BED}"/>
              </a:ext>
            </a:extLst>
          </p:cNvPr>
          <p:cNvSpPr txBox="1"/>
          <p:nvPr/>
        </p:nvSpPr>
        <p:spPr>
          <a:xfrm>
            <a:off x="10072" y="1605501"/>
            <a:ext cx="133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Rounds </a:t>
            </a:r>
            <a:br>
              <a:rPr lang="en-US" sz="1200" dirty="0"/>
            </a:br>
            <a:r>
              <a:rPr lang="en-US" sz="1200" dirty="0"/>
              <a:t>dataset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4D74F2-B923-42A4-BC30-4DDB0E7C7996}"/>
              </a:ext>
            </a:extLst>
          </p:cNvPr>
          <p:cNvSpPr txBox="1"/>
          <p:nvPr/>
        </p:nvSpPr>
        <p:spPr>
          <a:xfrm>
            <a:off x="632139" y="2208838"/>
            <a:ext cx="3104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Key = company permalink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D9C2175E-45DF-4B31-9652-4694629329B1}"/>
              </a:ext>
            </a:extLst>
          </p:cNvPr>
          <p:cNvSpPr/>
          <p:nvPr/>
        </p:nvSpPr>
        <p:spPr>
          <a:xfrm>
            <a:off x="670166" y="4093535"/>
            <a:ext cx="1849750" cy="10738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200" dirty="0"/>
            </a:br>
            <a:r>
              <a:rPr lang="en-US" sz="1200" dirty="0"/>
              <a:t>5M to 15M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54D38F-848C-4679-9874-449C02BF5D37}"/>
              </a:ext>
            </a:extLst>
          </p:cNvPr>
          <p:cNvCxnSpPr/>
          <p:nvPr/>
        </p:nvCxnSpPr>
        <p:spPr>
          <a:xfrm>
            <a:off x="1562986" y="3350530"/>
            <a:ext cx="0" cy="74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7C39A40E-53CE-4BC5-B004-559F19647DC9}"/>
              </a:ext>
            </a:extLst>
          </p:cNvPr>
          <p:cNvSpPr/>
          <p:nvPr/>
        </p:nvSpPr>
        <p:spPr>
          <a:xfrm>
            <a:off x="441565" y="5777024"/>
            <a:ext cx="2306951" cy="10738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ctr"/>
            <a:br>
              <a:rPr lang="en-US" sz="1200" dirty="0"/>
            </a:br>
            <a:r>
              <a:rPr lang="en-US" sz="1200" dirty="0"/>
              <a:t>Venture</a:t>
            </a:r>
            <a:br>
              <a:rPr lang="en-US" sz="1200" dirty="0"/>
            </a:br>
            <a:r>
              <a:rPr lang="en-US" sz="1200" dirty="0"/>
              <a:t>Seed</a:t>
            </a:r>
            <a:br>
              <a:rPr lang="en-US" sz="1200" dirty="0"/>
            </a:br>
            <a:r>
              <a:rPr lang="en-US" sz="1200" dirty="0" err="1"/>
              <a:t>Private_Equity</a:t>
            </a:r>
            <a:r>
              <a:rPr lang="en-US" sz="1200" dirty="0"/>
              <a:t>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5D6A26-B905-4848-81CD-3101FD9F9F8D}"/>
              </a:ext>
            </a:extLst>
          </p:cNvPr>
          <p:cNvCxnSpPr/>
          <p:nvPr/>
        </p:nvCxnSpPr>
        <p:spPr>
          <a:xfrm>
            <a:off x="1595041" y="4980856"/>
            <a:ext cx="0" cy="74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A56977-0C87-460B-88C6-92FA73966DC4}"/>
              </a:ext>
            </a:extLst>
          </p:cNvPr>
          <p:cNvSpPr txBox="1"/>
          <p:nvPr/>
        </p:nvSpPr>
        <p:spPr>
          <a:xfrm>
            <a:off x="1562986" y="3613375"/>
            <a:ext cx="3104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for total investment amount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6465E3-270D-4CCB-A2DF-93CD0157EDFF}"/>
              </a:ext>
            </a:extLst>
          </p:cNvPr>
          <p:cNvSpPr txBox="1"/>
          <p:nvPr/>
        </p:nvSpPr>
        <p:spPr>
          <a:xfrm>
            <a:off x="3813039" y="6006226"/>
            <a:ext cx="3104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identifying for best Funding Type (FT)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3329CF-D2CD-48D0-BDA5-C1338DD396E0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748516" y="6287989"/>
            <a:ext cx="5792017" cy="2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Content Placeholder 7">
            <a:extLst>
              <a:ext uri="{FF2B5EF4-FFF2-40B4-BE49-F238E27FC236}">
                <a16:creationId xmlns:a16="http://schemas.microsoft.com/office/drawing/2014/main" id="{177EEA2D-5FE8-4B12-8B5E-618F7954C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915" y="1287136"/>
            <a:ext cx="677370" cy="67737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ACCD5A0-0142-4D4E-B8D3-0914FDC67CC5}"/>
              </a:ext>
            </a:extLst>
          </p:cNvPr>
          <p:cNvSpPr txBox="1"/>
          <p:nvPr/>
        </p:nvSpPr>
        <p:spPr>
          <a:xfrm>
            <a:off x="10170067" y="1865983"/>
            <a:ext cx="13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mapping dataset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1674973-A78A-4E4E-9EEA-C2D617F44C8B}"/>
              </a:ext>
            </a:extLst>
          </p:cNvPr>
          <p:cNvSpPr/>
          <p:nvPr/>
        </p:nvSpPr>
        <p:spPr>
          <a:xfrm>
            <a:off x="7287635" y="1408240"/>
            <a:ext cx="1516879" cy="563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Merged data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4EA92D-D4CC-4AEE-8FC7-DBFA769DE2B7}"/>
              </a:ext>
            </a:extLst>
          </p:cNvPr>
          <p:cNvCxnSpPr>
            <a:cxnSpLocks/>
          </p:cNvCxnSpPr>
          <p:nvPr/>
        </p:nvCxnSpPr>
        <p:spPr>
          <a:xfrm>
            <a:off x="8184678" y="2021460"/>
            <a:ext cx="0" cy="314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CB43332-8D50-4A12-9EBB-18EFE3FD06A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10138600" y="1964506"/>
            <a:ext cx="0" cy="356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9580FEB-ADAA-468B-97BA-6EEF0AE713F4}"/>
              </a:ext>
            </a:extLst>
          </p:cNvPr>
          <p:cNvCxnSpPr>
            <a:cxnSpLocks/>
          </p:cNvCxnSpPr>
          <p:nvPr/>
        </p:nvCxnSpPr>
        <p:spPr>
          <a:xfrm flipH="1">
            <a:off x="8184679" y="2306692"/>
            <a:ext cx="19539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FE341E-2097-42FB-A200-71EBB4562C04}"/>
              </a:ext>
            </a:extLst>
          </p:cNvPr>
          <p:cNvCxnSpPr/>
          <p:nvPr/>
        </p:nvCxnSpPr>
        <p:spPr>
          <a:xfrm>
            <a:off x="9106011" y="2352155"/>
            <a:ext cx="0" cy="74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F80105F-379E-4A55-AC61-51C9C6C95621}"/>
              </a:ext>
            </a:extLst>
          </p:cNvPr>
          <p:cNvSpPr/>
          <p:nvPr/>
        </p:nvSpPr>
        <p:spPr>
          <a:xfrm>
            <a:off x="8351464" y="3089948"/>
            <a:ext cx="1516879" cy="563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Top9 Counties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DDBE2C-914F-4A4E-89BF-BB50BF182BF8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8264358" y="3653474"/>
            <a:ext cx="845546" cy="73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290CAA-C403-407A-9B1C-AD928B622E9A}"/>
              </a:ext>
            </a:extLst>
          </p:cNvPr>
          <p:cNvCxnSpPr>
            <a:cxnSpLocks/>
            <a:stCxn id="48" idx="2"/>
            <a:endCxn id="56" idx="0"/>
          </p:cNvCxnSpPr>
          <p:nvPr/>
        </p:nvCxnSpPr>
        <p:spPr>
          <a:xfrm>
            <a:off x="9109904" y="3653474"/>
            <a:ext cx="1030830" cy="71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4928EF1-423E-4782-810E-CCE978151475}"/>
              </a:ext>
            </a:extLst>
          </p:cNvPr>
          <p:cNvSpPr/>
          <p:nvPr/>
        </p:nvSpPr>
        <p:spPr>
          <a:xfrm>
            <a:off x="7518164" y="4369981"/>
            <a:ext cx="1516879" cy="563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Top3 Countries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08C10AB-07CC-4DED-AEA7-0604E4A18CEF}"/>
              </a:ext>
            </a:extLst>
          </p:cNvPr>
          <p:cNvSpPr/>
          <p:nvPr/>
        </p:nvSpPr>
        <p:spPr>
          <a:xfrm>
            <a:off x="9382294" y="4369981"/>
            <a:ext cx="1516879" cy="563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Top3 Sectors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C7EE767-B214-49A4-A617-D0861DB77D96}"/>
              </a:ext>
            </a:extLst>
          </p:cNvPr>
          <p:cNvCxnSpPr>
            <a:cxnSpLocks/>
            <a:stCxn id="55" idx="2"/>
            <a:endCxn id="85" idx="0"/>
          </p:cNvCxnSpPr>
          <p:nvPr/>
        </p:nvCxnSpPr>
        <p:spPr>
          <a:xfrm>
            <a:off x="8276604" y="4933507"/>
            <a:ext cx="1052775" cy="10727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568056-27A1-4D98-AAAB-EC7EDC3AA6EB}"/>
              </a:ext>
            </a:extLst>
          </p:cNvPr>
          <p:cNvCxnSpPr>
            <a:cxnSpLocks/>
            <a:stCxn id="56" idx="2"/>
            <a:endCxn id="85" idx="0"/>
          </p:cNvCxnSpPr>
          <p:nvPr/>
        </p:nvCxnSpPr>
        <p:spPr>
          <a:xfrm flipH="1">
            <a:off x="9329379" y="4933507"/>
            <a:ext cx="811355" cy="10727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FA4693EE-F7C4-429F-84CC-94015606A810}"/>
              </a:ext>
            </a:extLst>
          </p:cNvPr>
          <p:cNvSpPr/>
          <p:nvPr/>
        </p:nvSpPr>
        <p:spPr>
          <a:xfrm>
            <a:off x="8570939" y="6006226"/>
            <a:ext cx="1516879" cy="563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Best FT</a:t>
            </a: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1" y="2134171"/>
            <a:ext cx="11168742" cy="4344261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Investment type analysis: </a:t>
            </a:r>
          </a:p>
          <a:p>
            <a:pPr marL="0" indent="0">
              <a:buNone/>
            </a:pP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Considering the investment amount from $5Million to $15Millon, to identify the appropriate funding type.</a:t>
            </a:r>
          </a:p>
          <a:p>
            <a:pPr marL="457200" lvl="1" indent="0"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Country analysis: </a:t>
            </a:r>
          </a:p>
          <a:p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sum of investments on chosen funding type, need to identify top9 countries and deriving to top3 English speaking countries with highest sum of investments .</a:t>
            </a:r>
          </a:p>
          <a:p>
            <a:pPr marL="457200" lvl="1" indent="0"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Sector analysis: </a:t>
            </a:r>
          </a:p>
          <a:p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the country &amp; investment type analysis, we drilled down the top3 sectors having highest number of investments.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5955A5-321F-4EB7-8D4F-12861339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Stages Of Analysis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5469C2-C53B-421A-9683-C8A8775E3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91" y="333238"/>
            <a:ext cx="9884780" cy="6524762"/>
          </a:xfr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6D83FE-35DA-49C2-9509-DC7A41F2A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80" y="966787"/>
            <a:ext cx="9516966" cy="5758103"/>
          </a:xfr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ED5EC6-CF8C-494C-ABE5-3F7D98949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9" y="904705"/>
            <a:ext cx="10616728" cy="5857598"/>
          </a:xfr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51" y="1589112"/>
            <a:ext cx="11168742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As per the Analysis we draw below conclusions:</a:t>
            </a:r>
          </a:p>
          <a:p>
            <a:pPr marL="342900" indent="-342900">
              <a:buAutoNum type="arabicPeriod"/>
            </a:pPr>
            <a:r>
              <a:rPr lang="en-IN" sz="1400" dirty="0"/>
              <a:t>Appropriate funding type could be ‘venture’ type</a:t>
            </a:r>
          </a:p>
          <a:p>
            <a:pPr marL="342900" indent="-342900">
              <a:buAutoNum type="arabicPeriod"/>
            </a:pPr>
            <a:endParaRPr lang="en-IN" sz="1400" dirty="0"/>
          </a:p>
          <a:p>
            <a:pPr marL="342900" indent="-342900">
              <a:buAutoNum type="arabicPeriod"/>
            </a:pPr>
            <a:r>
              <a:rPr lang="en-IN" sz="1400" dirty="0"/>
              <a:t>Keeping the companies interest to invest in the English speaking countries, and also the top countries in which investments were made are USA ,UK and India.</a:t>
            </a:r>
          </a:p>
          <a:p>
            <a:pPr marL="342900" indent="-342900">
              <a:buAutoNum type="arabicPeriod"/>
            </a:pPr>
            <a:endParaRPr lang="en-IN" sz="1400" dirty="0"/>
          </a:p>
          <a:p>
            <a:pPr marL="342900" indent="-342900">
              <a:buAutoNum type="arabicPeriod"/>
            </a:pPr>
            <a:r>
              <a:rPr lang="en-IN" sz="1400" dirty="0"/>
              <a:t>The sectors of interests within the above mentioned countries, which captured more number of investments are:</a:t>
            </a:r>
          </a:p>
          <a:p>
            <a:pPr marL="800100" lvl="1" indent="-342900">
              <a:buAutoNum type="arabicPeriod"/>
            </a:pPr>
            <a:r>
              <a:rPr lang="en-IN" sz="1200" dirty="0"/>
              <a:t>Others in USA, UK, and India.</a:t>
            </a:r>
          </a:p>
          <a:p>
            <a:pPr marL="800100" lvl="1" indent="-342900">
              <a:buAutoNum type="arabicPeriod"/>
            </a:pPr>
            <a:r>
              <a:rPr lang="en-IN" sz="1200" dirty="0"/>
              <a:t>Cleantech/ Semiconductors in USA and UK and News, Search and Messaging in India.</a:t>
            </a:r>
          </a:p>
          <a:p>
            <a:pPr marL="800100" lvl="1" indent="-342900">
              <a:buAutoNum type="arabicPeriod"/>
            </a:pPr>
            <a:r>
              <a:rPr lang="en-IN" sz="1200" dirty="0"/>
              <a:t>Social Finance, Analytics &amp; Advertising in all top3 countries.</a:t>
            </a:r>
          </a:p>
          <a:p>
            <a:pPr marL="457200" lvl="1" indent="0">
              <a:buNone/>
            </a:pPr>
            <a:endParaRPr lang="en-IN" sz="1200" dirty="0"/>
          </a:p>
          <a:p>
            <a:pPr marL="342900" indent="-342900">
              <a:buAutoNum type="arabicPeriod"/>
            </a:pPr>
            <a:r>
              <a:rPr lang="en-IN" sz="1400" dirty="0"/>
              <a:t>Companies from Top 3 Countries received highest investments from “Other” Sector: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IN" sz="1200" dirty="0" err="1"/>
              <a:t>AirTight</a:t>
            </a:r>
            <a:r>
              <a:rPr lang="en-IN" sz="1200" dirty="0"/>
              <a:t> Networks – USA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IN" sz="1200" dirty="0" err="1"/>
              <a:t>Myntra</a:t>
            </a:r>
            <a:r>
              <a:rPr lang="en-IN" sz="1200" dirty="0"/>
              <a:t> – India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IN" sz="1200" dirty="0"/>
              <a:t>Electric Cloud – UK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338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Tahoma</vt:lpstr>
      <vt:lpstr>Times New Roman</vt:lpstr>
      <vt:lpstr>Wingdings</vt:lpstr>
      <vt:lpstr>Office Theme</vt:lpstr>
      <vt:lpstr>INVESTMENT CASE STUDY   SUBMISSION </vt:lpstr>
      <vt:lpstr> Key-points</vt:lpstr>
      <vt:lpstr> Problem solving methodology</vt:lpstr>
      <vt:lpstr>Stages Of Analysis</vt:lpstr>
      <vt:lpstr>PowerPoint Presentation</vt:lpstr>
      <vt:lpstr>PowerPoint Presentation</vt:lpstr>
      <vt:lpstr>PowerPoint Presentation</vt:lpstr>
      <vt:lpstr>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Sreekanth Settur</cp:lastModifiedBy>
  <cp:revision>43</cp:revision>
  <dcterms:created xsi:type="dcterms:W3CDTF">2016-06-09T08:16:28Z</dcterms:created>
  <dcterms:modified xsi:type="dcterms:W3CDTF">2018-02-04T01:41:35Z</dcterms:modified>
</cp:coreProperties>
</file>