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7" r:id="rId2"/>
    <p:sldId id="276" r:id="rId3"/>
    <p:sldId id="258" r:id="rId4"/>
    <p:sldId id="259" r:id="rId5"/>
    <p:sldId id="277" r:id="rId6"/>
    <p:sldId id="262" r:id="rId7"/>
    <p:sldId id="263" r:id="rId8"/>
    <p:sldId id="264" r:id="rId9"/>
    <p:sldId id="351" r:id="rId10"/>
    <p:sldId id="265" r:id="rId11"/>
    <p:sldId id="354" r:id="rId12"/>
    <p:sldId id="355" r:id="rId13"/>
    <p:sldId id="356" r:id="rId14"/>
    <p:sldId id="352" r:id="rId15"/>
    <p:sldId id="266" r:id="rId16"/>
    <p:sldId id="275" r:id="rId17"/>
    <p:sldId id="269" r:id="rId18"/>
    <p:sldId id="270" r:id="rId19"/>
    <p:sldId id="271" r:id="rId20"/>
    <p:sldId id="357" r:id="rId21"/>
    <p:sldId id="358" r:id="rId22"/>
    <p:sldId id="359" r:id="rId23"/>
    <p:sldId id="360" r:id="rId24"/>
    <p:sldId id="361" r:id="rId25"/>
    <p:sldId id="362" r:id="rId26"/>
    <p:sldId id="364" r:id="rId27"/>
    <p:sldId id="272" r:id="rId28"/>
    <p:sldId id="273" r:id="rId29"/>
    <p:sldId id="349" r:id="rId30"/>
    <p:sldId id="35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nsree10@gmail.com" initials="d" lastIdx="1" clrIdx="0">
    <p:extLst>
      <p:ext uri="{19B8F6BF-5375-455C-9EA6-DF929625EA0E}">
        <p15:presenceInfo xmlns:p15="http://schemas.microsoft.com/office/powerpoint/2012/main" userId="ae44cd21ffe3d0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3C7921-E94F-4075-A620-4FFB80AB2E0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4314434-DC39-4DF7-803D-738181D4FED0}">
      <dgm:prSet/>
      <dgm:spPr/>
      <dgm:t>
        <a:bodyPr/>
        <a:lstStyle/>
        <a:p>
          <a:r>
            <a:rPr lang="en-IN" dirty="0" err="1"/>
            <a:t>Haq</a:t>
          </a:r>
          <a:r>
            <a:rPr lang="en-IN" dirty="0"/>
            <a:t>, K. R. A., &amp; </a:t>
          </a:r>
          <a:r>
            <a:rPr lang="en-IN" dirty="0" err="1"/>
            <a:t>Harigovindan</a:t>
          </a:r>
          <a:r>
            <a:rPr lang="en-IN" dirty="0"/>
            <a:t>, V. P. (2022). Water Quality Prediction for Smart Aquaculture using Hybrid Deep Learning Models. IEEE Access.</a:t>
          </a:r>
          <a:endParaRPr lang="en-US" dirty="0"/>
        </a:p>
      </dgm:t>
    </dgm:pt>
    <dgm:pt modelId="{79F3830B-D745-453C-8A8C-DCB814977564}" type="parTrans" cxnId="{700D97F4-8D35-40D8-B920-0D776F29DD2F}">
      <dgm:prSet/>
      <dgm:spPr/>
      <dgm:t>
        <a:bodyPr/>
        <a:lstStyle/>
        <a:p>
          <a:endParaRPr lang="en-US"/>
        </a:p>
      </dgm:t>
    </dgm:pt>
    <dgm:pt modelId="{BBD121E3-1033-4638-BBB4-0E03A71F4FDF}" type="sibTrans" cxnId="{700D97F4-8D35-40D8-B920-0D776F29DD2F}">
      <dgm:prSet/>
      <dgm:spPr/>
      <dgm:t>
        <a:bodyPr/>
        <a:lstStyle/>
        <a:p>
          <a:endParaRPr lang="en-US"/>
        </a:p>
      </dgm:t>
    </dgm:pt>
    <dgm:pt modelId="{07320D11-E492-4FFB-93B9-6052B732CB6F}">
      <dgm:prSet/>
      <dgm:spPr/>
      <dgm:t>
        <a:bodyPr/>
        <a:lstStyle/>
        <a:p>
          <a:r>
            <a:rPr lang="en-IN" u="none" dirty="0">
              <a:uFillTx/>
            </a:rPr>
            <a:t>Huan, J., Li, H., Li, M., &amp; Chen, B. (2020). Prediction of dissolved oxygen in aquaculture based on gradient boosting decision tree and long short-term memory network: A study of Chang Zhou fishery demonstration base, China. Computers and Electronics in Agriculture, 175, 105530. </a:t>
          </a:r>
          <a:endParaRPr lang="en-US" dirty="0"/>
        </a:p>
      </dgm:t>
    </dgm:pt>
    <dgm:pt modelId="{C5A76A31-50CB-4A8B-9494-00CE0DFB3885}" type="parTrans" cxnId="{9C31DEEE-3EF3-45F8-952C-5ACF150BA21B}">
      <dgm:prSet/>
      <dgm:spPr/>
      <dgm:t>
        <a:bodyPr/>
        <a:lstStyle/>
        <a:p>
          <a:endParaRPr lang="en-IN"/>
        </a:p>
      </dgm:t>
    </dgm:pt>
    <dgm:pt modelId="{BB895B51-A4A8-4CFD-8117-1D3F5D353087}" type="sibTrans" cxnId="{9C31DEEE-3EF3-45F8-952C-5ACF150BA21B}">
      <dgm:prSet/>
      <dgm:spPr/>
      <dgm:t>
        <a:bodyPr/>
        <a:lstStyle/>
        <a:p>
          <a:endParaRPr lang="en-IN"/>
        </a:p>
      </dgm:t>
    </dgm:pt>
    <dgm:pt modelId="{1175ED07-A1FF-4726-B495-A3731308054E}">
      <dgm:prSet/>
      <dgm:spPr/>
      <dgm:t>
        <a:bodyPr/>
        <a:lstStyle/>
        <a:p>
          <a:r>
            <a:rPr lang="en-IN"/>
            <a:t>Bao</a:t>
          </a:r>
          <a:r>
            <a:rPr lang="en-IN" dirty="0"/>
            <a:t>, Y. J., Ji, C. Y., &amp; Zhang, B. (2022). Prediction of dissolved oxygen content changes based on two-dimensional </a:t>
          </a:r>
          <a:r>
            <a:rPr lang="en-IN" dirty="0" err="1"/>
            <a:t>behavior</a:t>
          </a:r>
          <a:r>
            <a:rPr lang="en-IN" dirty="0"/>
            <a:t> features of fish school and T–S fuzzy neural network. Water Science and Engineering.</a:t>
          </a:r>
          <a:endParaRPr lang="en-US" dirty="0"/>
        </a:p>
      </dgm:t>
    </dgm:pt>
    <dgm:pt modelId="{922158ED-BF2F-4DCA-8517-0FAAF6CF9A62}" type="parTrans" cxnId="{ADD9BDA0-529E-4EA5-B61B-B2055F671C7B}">
      <dgm:prSet/>
      <dgm:spPr/>
      <dgm:t>
        <a:bodyPr/>
        <a:lstStyle/>
        <a:p>
          <a:endParaRPr lang="en-IN"/>
        </a:p>
      </dgm:t>
    </dgm:pt>
    <dgm:pt modelId="{1843FB6D-AD6E-4C13-9B82-1C1793BE1148}" type="sibTrans" cxnId="{ADD9BDA0-529E-4EA5-B61B-B2055F671C7B}">
      <dgm:prSet/>
      <dgm:spPr/>
      <dgm:t>
        <a:bodyPr/>
        <a:lstStyle/>
        <a:p>
          <a:endParaRPr lang="en-IN"/>
        </a:p>
      </dgm:t>
    </dgm:pt>
    <dgm:pt modelId="{1B46F22A-B3BC-4027-AC69-695C90FA8B51}">
      <dgm:prSet/>
      <dgm:spPr/>
      <dgm:t>
        <a:bodyPr/>
        <a:lstStyle/>
        <a:p>
          <a:pPr>
            <a:buClr>
              <a:srgbClr val="000000"/>
            </a:buClr>
            <a:buSzPts val="900"/>
            <a:buFont typeface="+mj-lt"/>
            <a:buAutoNum type="arabicPeriod"/>
          </a:pPr>
          <a:r>
            <a:rPr lang="en-IN" u="none">
              <a:uFillTx/>
            </a:rPr>
            <a:t>Yan, J., Liu, J., Yu, Y., &amp; Xu, H. (2021). Water quality prediction in the luan river based on 1-DRCNN and bigru hybrid neural network model. Water, 13(9), 1273. </a:t>
          </a:r>
          <a:endParaRPr lang="en-US" dirty="0"/>
        </a:p>
      </dgm:t>
    </dgm:pt>
    <dgm:pt modelId="{CA647D16-2CB9-423E-8F0C-AABB1D68753F}" type="parTrans" cxnId="{C3FBE374-BD6D-498F-B553-B6BCAB35F0F6}">
      <dgm:prSet/>
      <dgm:spPr/>
      <dgm:t>
        <a:bodyPr/>
        <a:lstStyle/>
        <a:p>
          <a:endParaRPr lang="en-IN"/>
        </a:p>
      </dgm:t>
    </dgm:pt>
    <dgm:pt modelId="{B94EC046-9061-4501-BD9E-35E79D1EA9EE}" type="sibTrans" cxnId="{C3FBE374-BD6D-498F-B553-B6BCAB35F0F6}">
      <dgm:prSet/>
      <dgm:spPr/>
      <dgm:t>
        <a:bodyPr/>
        <a:lstStyle/>
        <a:p>
          <a:endParaRPr lang="en-IN"/>
        </a:p>
      </dgm:t>
    </dgm:pt>
    <dgm:pt modelId="{26C826D8-7959-4A92-B052-BDAB5C82322D}" type="pres">
      <dgm:prSet presAssocID="{F33C7921-E94F-4075-A620-4FFB80AB2E0F}" presName="linear" presStyleCnt="0">
        <dgm:presLayoutVars>
          <dgm:animLvl val="lvl"/>
          <dgm:resizeHandles val="exact"/>
        </dgm:presLayoutVars>
      </dgm:prSet>
      <dgm:spPr/>
    </dgm:pt>
    <dgm:pt modelId="{06B1EFBF-EC55-45FD-9778-FC0D1C947935}" type="pres">
      <dgm:prSet presAssocID="{14314434-DC39-4DF7-803D-738181D4FED0}" presName="parentText" presStyleLbl="node1" presStyleIdx="0" presStyleCnt="4">
        <dgm:presLayoutVars>
          <dgm:chMax val="0"/>
          <dgm:bulletEnabled val="1"/>
        </dgm:presLayoutVars>
      </dgm:prSet>
      <dgm:spPr/>
    </dgm:pt>
    <dgm:pt modelId="{C47EBE71-321D-451A-BEFF-6C246371F3E8}" type="pres">
      <dgm:prSet presAssocID="{BBD121E3-1033-4638-BBB4-0E03A71F4FDF}" presName="spacer" presStyleCnt="0"/>
      <dgm:spPr/>
    </dgm:pt>
    <dgm:pt modelId="{60148ABA-B67E-4B60-909A-5FF51A61A0CD}" type="pres">
      <dgm:prSet presAssocID="{1175ED07-A1FF-4726-B495-A3731308054E}" presName="parentText" presStyleLbl="node1" presStyleIdx="1" presStyleCnt="4">
        <dgm:presLayoutVars>
          <dgm:chMax val="0"/>
          <dgm:bulletEnabled val="1"/>
        </dgm:presLayoutVars>
      </dgm:prSet>
      <dgm:spPr/>
    </dgm:pt>
    <dgm:pt modelId="{2D446929-230D-4A10-B1FD-ED2A006EF685}" type="pres">
      <dgm:prSet presAssocID="{1843FB6D-AD6E-4C13-9B82-1C1793BE1148}" presName="spacer" presStyleCnt="0"/>
      <dgm:spPr/>
    </dgm:pt>
    <dgm:pt modelId="{32230348-9A52-4441-A587-FCB58E601DC6}" type="pres">
      <dgm:prSet presAssocID="{07320D11-E492-4FFB-93B9-6052B732CB6F}" presName="parentText" presStyleLbl="node1" presStyleIdx="2" presStyleCnt="4">
        <dgm:presLayoutVars>
          <dgm:chMax val="0"/>
          <dgm:bulletEnabled val="1"/>
        </dgm:presLayoutVars>
      </dgm:prSet>
      <dgm:spPr/>
    </dgm:pt>
    <dgm:pt modelId="{F5DB734A-A586-49D9-9457-0079176C4E90}" type="pres">
      <dgm:prSet presAssocID="{BB895B51-A4A8-4CFD-8117-1D3F5D353087}" presName="spacer" presStyleCnt="0"/>
      <dgm:spPr/>
    </dgm:pt>
    <dgm:pt modelId="{5B09CF88-D1E3-41DE-AA6A-A30DEE820822}" type="pres">
      <dgm:prSet presAssocID="{1B46F22A-B3BC-4027-AC69-695C90FA8B51}" presName="parentText" presStyleLbl="node1" presStyleIdx="3" presStyleCnt="4">
        <dgm:presLayoutVars>
          <dgm:chMax val="0"/>
          <dgm:bulletEnabled val="1"/>
        </dgm:presLayoutVars>
      </dgm:prSet>
      <dgm:spPr/>
    </dgm:pt>
  </dgm:ptLst>
  <dgm:cxnLst>
    <dgm:cxn modelId="{73CB1019-A9E5-4FF7-A725-078958B63680}" type="presOf" srcId="{1B46F22A-B3BC-4027-AC69-695C90FA8B51}" destId="{5B09CF88-D1E3-41DE-AA6A-A30DEE820822}" srcOrd="0" destOrd="0" presId="urn:microsoft.com/office/officeart/2005/8/layout/vList2"/>
    <dgm:cxn modelId="{A377B352-7F27-455B-B3B6-D8DE0222523F}" type="presOf" srcId="{07320D11-E492-4FFB-93B9-6052B732CB6F}" destId="{32230348-9A52-4441-A587-FCB58E601DC6}" srcOrd="0" destOrd="0" presId="urn:microsoft.com/office/officeart/2005/8/layout/vList2"/>
    <dgm:cxn modelId="{C3FBE374-BD6D-498F-B553-B6BCAB35F0F6}" srcId="{F33C7921-E94F-4075-A620-4FFB80AB2E0F}" destId="{1B46F22A-B3BC-4027-AC69-695C90FA8B51}" srcOrd="3" destOrd="0" parTransId="{CA647D16-2CB9-423E-8F0C-AABB1D68753F}" sibTransId="{B94EC046-9061-4501-BD9E-35E79D1EA9EE}"/>
    <dgm:cxn modelId="{D9B4B391-C42D-4BD0-A7E1-1C8D5EB758CE}" type="presOf" srcId="{F33C7921-E94F-4075-A620-4FFB80AB2E0F}" destId="{26C826D8-7959-4A92-B052-BDAB5C82322D}" srcOrd="0" destOrd="0" presId="urn:microsoft.com/office/officeart/2005/8/layout/vList2"/>
    <dgm:cxn modelId="{ADD9BDA0-529E-4EA5-B61B-B2055F671C7B}" srcId="{F33C7921-E94F-4075-A620-4FFB80AB2E0F}" destId="{1175ED07-A1FF-4726-B495-A3731308054E}" srcOrd="1" destOrd="0" parTransId="{922158ED-BF2F-4DCA-8517-0FAAF6CF9A62}" sibTransId="{1843FB6D-AD6E-4C13-9B82-1C1793BE1148}"/>
    <dgm:cxn modelId="{65F539C4-B436-4BF6-A83E-BE4C4A90770B}" type="presOf" srcId="{14314434-DC39-4DF7-803D-738181D4FED0}" destId="{06B1EFBF-EC55-45FD-9778-FC0D1C947935}" srcOrd="0" destOrd="0" presId="urn:microsoft.com/office/officeart/2005/8/layout/vList2"/>
    <dgm:cxn modelId="{4B62E2D3-45EC-4157-8A54-F5DD50C71956}" type="presOf" srcId="{1175ED07-A1FF-4726-B495-A3731308054E}" destId="{60148ABA-B67E-4B60-909A-5FF51A61A0CD}" srcOrd="0" destOrd="0" presId="urn:microsoft.com/office/officeart/2005/8/layout/vList2"/>
    <dgm:cxn modelId="{9C31DEEE-3EF3-45F8-952C-5ACF150BA21B}" srcId="{F33C7921-E94F-4075-A620-4FFB80AB2E0F}" destId="{07320D11-E492-4FFB-93B9-6052B732CB6F}" srcOrd="2" destOrd="0" parTransId="{C5A76A31-50CB-4A8B-9494-00CE0DFB3885}" sibTransId="{BB895B51-A4A8-4CFD-8117-1D3F5D353087}"/>
    <dgm:cxn modelId="{700D97F4-8D35-40D8-B920-0D776F29DD2F}" srcId="{F33C7921-E94F-4075-A620-4FFB80AB2E0F}" destId="{14314434-DC39-4DF7-803D-738181D4FED0}" srcOrd="0" destOrd="0" parTransId="{79F3830B-D745-453C-8A8C-DCB814977564}" sibTransId="{BBD121E3-1033-4638-BBB4-0E03A71F4FDF}"/>
    <dgm:cxn modelId="{9E9EF296-E801-49B5-88FD-9B3D8C518190}" type="presParOf" srcId="{26C826D8-7959-4A92-B052-BDAB5C82322D}" destId="{06B1EFBF-EC55-45FD-9778-FC0D1C947935}" srcOrd="0" destOrd="0" presId="urn:microsoft.com/office/officeart/2005/8/layout/vList2"/>
    <dgm:cxn modelId="{21891A28-9A09-46A2-AEFA-E71C99B2AEFC}" type="presParOf" srcId="{26C826D8-7959-4A92-B052-BDAB5C82322D}" destId="{C47EBE71-321D-451A-BEFF-6C246371F3E8}" srcOrd="1" destOrd="0" presId="urn:microsoft.com/office/officeart/2005/8/layout/vList2"/>
    <dgm:cxn modelId="{4B765CB5-1104-4647-9250-A89C702B0C77}" type="presParOf" srcId="{26C826D8-7959-4A92-B052-BDAB5C82322D}" destId="{60148ABA-B67E-4B60-909A-5FF51A61A0CD}" srcOrd="2" destOrd="0" presId="urn:microsoft.com/office/officeart/2005/8/layout/vList2"/>
    <dgm:cxn modelId="{0EA13BFC-7673-4C2A-BEE9-3E7CA651119D}" type="presParOf" srcId="{26C826D8-7959-4A92-B052-BDAB5C82322D}" destId="{2D446929-230D-4A10-B1FD-ED2A006EF685}" srcOrd="3" destOrd="0" presId="urn:microsoft.com/office/officeart/2005/8/layout/vList2"/>
    <dgm:cxn modelId="{FF095A3A-8FCF-4AB1-8C4F-7CA350933254}" type="presParOf" srcId="{26C826D8-7959-4A92-B052-BDAB5C82322D}" destId="{32230348-9A52-4441-A587-FCB58E601DC6}" srcOrd="4" destOrd="0" presId="urn:microsoft.com/office/officeart/2005/8/layout/vList2"/>
    <dgm:cxn modelId="{8B1611FD-8809-4F43-B294-D0875B960A8E}" type="presParOf" srcId="{26C826D8-7959-4A92-B052-BDAB5C82322D}" destId="{F5DB734A-A586-49D9-9457-0079176C4E90}" srcOrd="5" destOrd="0" presId="urn:microsoft.com/office/officeart/2005/8/layout/vList2"/>
    <dgm:cxn modelId="{A0F0F2A6-24B3-41D3-B553-13F3566E65EE}" type="presParOf" srcId="{26C826D8-7959-4A92-B052-BDAB5C82322D}" destId="{5B09CF88-D1E3-41DE-AA6A-A30DEE8208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FBF-EC55-45FD-9778-FC0D1C947935}">
      <dsp:nvSpPr>
        <dsp:cNvPr id="0" name=""/>
        <dsp:cNvSpPr/>
      </dsp:nvSpPr>
      <dsp:spPr>
        <a:xfrm>
          <a:off x="0" y="216606"/>
          <a:ext cx="6666833" cy="121845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err="1"/>
            <a:t>Haq</a:t>
          </a:r>
          <a:r>
            <a:rPr lang="en-IN" sz="1700" kern="1200" dirty="0"/>
            <a:t>, K. R. A., &amp; </a:t>
          </a:r>
          <a:r>
            <a:rPr lang="en-IN" sz="1700" kern="1200" dirty="0" err="1"/>
            <a:t>Harigovindan</a:t>
          </a:r>
          <a:r>
            <a:rPr lang="en-IN" sz="1700" kern="1200" dirty="0"/>
            <a:t>, V. P. (2022). Water Quality Prediction for Smart Aquaculture using Hybrid Deep Learning Models. IEEE Access.</a:t>
          </a:r>
          <a:endParaRPr lang="en-US" sz="1700" kern="1200" dirty="0"/>
        </a:p>
      </dsp:txBody>
      <dsp:txXfrm>
        <a:off x="59480" y="276086"/>
        <a:ext cx="6547873" cy="1099496"/>
      </dsp:txXfrm>
    </dsp:sp>
    <dsp:sp modelId="{60148ABA-B67E-4B60-909A-5FF51A61A0CD}">
      <dsp:nvSpPr>
        <dsp:cNvPr id="0" name=""/>
        <dsp:cNvSpPr/>
      </dsp:nvSpPr>
      <dsp:spPr>
        <a:xfrm>
          <a:off x="0" y="1484023"/>
          <a:ext cx="6666833" cy="1218456"/>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Bao</a:t>
          </a:r>
          <a:r>
            <a:rPr lang="en-IN" sz="1700" kern="1200" dirty="0"/>
            <a:t>, Y. J., Ji, C. Y., &amp; Zhang, B. (2022). Prediction of dissolved oxygen content changes based on two-dimensional </a:t>
          </a:r>
          <a:r>
            <a:rPr lang="en-IN" sz="1700" kern="1200" dirty="0" err="1"/>
            <a:t>behavior</a:t>
          </a:r>
          <a:r>
            <a:rPr lang="en-IN" sz="1700" kern="1200" dirty="0"/>
            <a:t> features of fish school and T–S fuzzy neural network. Water Science and Engineering.</a:t>
          </a:r>
          <a:endParaRPr lang="en-US" sz="1700" kern="1200" dirty="0"/>
        </a:p>
      </dsp:txBody>
      <dsp:txXfrm>
        <a:off x="59480" y="1543503"/>
        <a:ext cx="6547873" cy="1099496"/>
      </dsp:txXfrm>
    </dsp:sp>
    <dsp:sp modelId="{32230348-9A52-4441-A587-FCB58E601DC6}">
      <dsp:nvSpPr>
        <dsp:cNvPr id="0" name=""/>
        <dsp:cNvSpPr/>
      </dsp:nvSpPr>
      <dsp:spPr>
        <a:xfrm>
          <a:off x="0" y="2751440"/>
          <a:ext cx="6666833" cy="1218456"/>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u="none" kern="1200" dirty="0">
              <a:uFillTx/>
            </a:rPr>
            <a:t>Huan, J., Li, H., Li, M., &amp; Chen, B. (2020). Prediction of dissolved oxygen in aquaculture based on gradient boosting decision tree and long short-term memory network: A study of Chang Zhou fishery demonstration base, China. Computers and Electronics in Agriculture, 175, 105530. </a:t>
          </a:r>
          <a:endParaRPr lang="en-US" sz="1700" kern="1200" dirty="0"/>
        </a:p>
      </dsp:txBody>
      <dsp:txXfrm>
        <a:off x="59480" y="2810920"/>
        <a:ext cx="6547873" cy="1099496"/>
      </dsp:txXfrm>
    </dsp:sp>
    <dsp:sp modelId="{5B09CF88-D1E3-41DE-AA6A-A30DEE820822}">
      <dsp:nvSpPr>
        <dsp:cNvPr id="0" name=""/>
        <dsp:cNvSpPr/>
      </dsp:nvSpPr>
      <dsp:spPr>
        <a:xfrm>
          <a:off x="0" y="4018856"/>
          <a:ext cx="6666833" cy="121845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Clr>
              <a:srgbClr val="000000"/>
            </a:buClr>
            <a:buSzPts val="900"/>
            <a:buFont typeface="+mj-lt"/>
            <a:buNone/>
          </a:pPr>
          <a:r>
            <a:rPr lang="en-IN" sz="1700" u="none" kern="1200">
              <a:uFillTx/>
            </a:rPr>
            <a:t>Yan, J., Liu, J., Yu, Y., &amp; Xu, H. (2021). Water quality prediction in the luan river based on 1-DRCNN and bigru hybrid neural network model. Water, 13(9), 1273. </a:t>
          </a:r>
          <a:endParaRPr lang="en-US" sz="1700" kern="1200" dirty="0"/>
        </a:p>
      </dsp:txBody>
      <dsp:txXfrm>
        <a:off x="59480" y="4078336"/>
        <a:ext cx="6547873" cy="10994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C576-19D4-D57D-5302-E7DD05DC1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F53FA5-FD90-3C5E-500D-8844326F0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C1916C-7748-D715-3DB8-584526E2EB11}"/>
              </a:ext>
            </a:extLst>
          </p:cNvPr>
          <p:cNvSpPr>
            <a:spLocks noGrp="1"/>
          </p:cNvSpPr>
          <p:nvPr>
            <p:ph type="dt" sz="half" idx="10"/>
          </p:nvPr>
        </p:nvSpPr>
        <p:spPr/>
        <p:txBody>
          <a:bodyPr/>
          <a:lstStyle/>
          <a:p>
            <a:fld id="{5923F103-BC34-4FE4-A40E-EDDEECFDA5D0}" type="datetimeFigureOut">
              <a:rPr lang="en-US" smtClean="0"/>
              <a:pPr/>
              <a:t>1/17/2025</a:t>
            </a:fld>
            <a:endParaRPr lang="en-US" dirty="0"/>
          </a:p>
        </p:txBody>
      </p:sp>
      <p:sp>
        <p:nvSpPr>
          <p:cNvPr id="5" name="Footer Placeholder 4">
            <a:extLst>
              <a:ext uri="{FF2B5EF4-FFF2-40B4-BE49-F238E27FC236}">
                <a16:creationId xmlns:a16="http://schemas.microsoft.com/office/drawing/2014/main" id="{ACA2793D-D9ED-96CB-8AF2-4A38D26E3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77DAF-5790-7D8B-D824-F8D3A9C68D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65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FA9D-7E5D-F74F-5C33-C68FDA8D09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DA1C0-6543-0A5A-6610-AE1633002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009A7-C75C-12EC-BC78-673CE949D227}"/>
              </a:ext>
            </a:extLst>
          </p:cNvPr>
          <p:cNvSpPr>
            <a:spLocks noGrp="1"/>
          </p:cNvSpPr>
          <p:nvPr>
            <p:ph type="dt" sz="half" idx="10"/>
          </p:nvPr>
        </p:nvSpPr>
        <p:spPr/>
        <p:txBody>
          <a:bodyPr/>
          <a:lstStyle/>
          <a:p>
            <a:fld id="{53086D93-FCAC-47E0-A2EE-787E62CA814C}" type="datetimeFigureOut">
              <a:rPr lang="en-US" smtClean="0"/>
              <a:t>1/17/2025</a:t>
            </a:fld>
            <a:endParaRPr lang="en-US" dirty="0"/>
          </a:p>
        </p:txBody>
      </p:sp>
      <p:sp>
        <p:nvSpPr>
          <p:cNvPr id="5" name="Footer Placeholder 4">
            <a:extLst>
              <a:ext uri="{FF2B5EF4-FFF2-40B4-BE49-F238E27FC236}">
                <a16:creationId xmlns:a16="http://schemas.microsoft.com/office/drawing/2014/main" id="{9177ED69-92AD-953F-EB86-6FD4680964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937AEC-BCB5-9AF9-C32D-31D62DCB31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74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06C73-5AFD-2299-F195-E352A7ECCD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1B13A6-07FB-43BC-DCC6-234FFBBFF5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2F759-41C4-9135-CEB5-595A35C38F6D}"/>
              </a:ext>
            </a:extLst>
          </p:cNvPr>
          <p:cNvSpPr>
            <a:spLocks noGrp="1"/>
          </p:cNvSpPr>
          <p:nvPr>
            <p:ph type="dt" sz="half" idx="10"/>
          </p:nvPr>
        </p:nvSpPr>
        <p:spPr/>
        <p:txBody>
          <a:bodyPr/>
          <a:lstStyle/>
          <a:p>
            <a:fld id="{CDA879A6-0FD0-4734-A311-86BFCA472E6E}" type="datetimeFigureOut">
              <a:rPr lang="en-US" smtClean="0"/>
              <a:t>1/17/2025</a:t>
            </a:fld>
            <a:endParaRPr lang="en-US" dirty="0"/>
          </a:p>
        </p:txBody>
      </p:sp>
      <p:sp>
        <p:nvSpPr>
          <p:cNvPr id="5" name="Footer Placeholder 4">
            <a:extLst>
              <a:ext uri="{FF2B5EF4-FFF2-40B4-BE49-F238E27FC236}">
                <a16:creationId xmlns:a16="http://schemas.microsoft.com/office/drawing/2014/main" id="{571AA185-1CEE-B0BB-C254-2D519C4881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35DA50-87F0-67D1-3DA3-714E22A8D4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96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2732-805D-2CED-053D-D26C4482BC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BAD694-36BD-2EF1-E941-967BB407CB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BEF15-2E96-F94C-B80D-478DDD555029}"/>
              </a:ext>
            </a:extLst>
          </p:cNvPr>
          <p:cNvSpPr>
            <a:spLocks noGrp="1"/>
          </p:cNvSpPr>
          <p:nvPr>
            <p:ph type="dt" sz="half" idx="10"/>
          </p:nvPr>
        </p:nvSpPr>
        <p:spPr/>
        <p:txBody>
          <a:bodyPr/>
          <a:lstStyle/>
          <a:p>
            <a:fld id="{19C9CA7B-DFD4-44B5-8C60-D14B8CD1FB59}" type="datetimeFigureOut">
              <a:rPr lang="en-US" smtClean="0"/>
              <a:t>1/17/2025</a:t>
            </a:fld>
            <a:endParaRPr lang="en-US" dirty="0"/>
          </a:p>
        </p:txBody>
      </p:sp>
      <p:sp>
        <p:nvSpPr>
          <p:cNvPr id="5" name="Footer Placeholder 4">
            <a:extLst>
              <a:ext uri="{FF2B5EF4-FFF2-40B4-BE49-F238E27FC236}">
                <a16:creationId xmlns:a16="http://schemas.microsoft.com/office/drawing/2014/main" id="{25F08CDE-544D-C960-2E06-53D4D0ED02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F6EC9E-BEEE-66AC-D1F0-8DDBA0839E3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870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D010-DBF6-B022-804F-DE9D1ED2C3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26243-C849-E959-2E52-0BB6CD7D2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87183-C8A5-7E5C-6CC6-998BFB019DA3}"/>
              </a:ext>
            </a:extLst>
          </p:cNvPr>
          <p:cNvSpPr>
            <a:spLocks noGrp="1"/>
          </p:cNvSpPr>
          <p:nvPr>
            <p:ph type="dt" sz="half" idx="10"/>
          </p:nvPr>
        </p:nvSpPr>
        <p:spPr/>
        <p:txBody>
          <a:bodyPr/>
          <a:lstStyle/>
          <a:p>
            <a:fld id="{F34E6425-0181-43F2-84FC-787E803FD2F8}" type="datetimeFigureOut">
              <a:rPr lang="en-US" smtClean="0"/>
              <a:t>1/17/2025</a:t>
            </a:fld>
            <a:endParaRPr lang="en-US" dirty="0"/>
          </a:p>
        </p:txBody>
      </p:sp>
      <p:sp>
        <p:nvSpPr>
          <p:cNvPr id="5" name="Footer Placeholder 4">
            <a:extLst>
              <a:ext uri="{FF2B5EF4-FFF2-40B4-BE49-F238E27FC236}">
                <a16:creationId xmlns:a16="http://schemas.microsoft.com/office/drawing/2014/main" id="{D2DF48C8-A7CB-BE99-7A86-5E0454D10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A1DCB0-A1B1-F748-F36E-77306D0934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345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3027-2670-272D-E041-539A89521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1D076D-3FE9-D2CB-82B4-D8F5C31D0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FD70D6-39C7-69FA-6154-D1E1193DB9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2CB5E1-8115-A4AF-23FB-4E6C48C94DCA}"/>
              </a:ext>
            </a:extLst>
          </p:cNvPr>
          <p:cNvSpPr>
            <a:spLocks noGrp="1"/>
          </p:cNvSpPr>
          <p:nvPr>
            <p:ph type="dt" sz="half" idx="10"/>
          </p:nvPr>
        </p:nvSpPr>
        <p:spPr/>
        <p:txBody>
          <a:bodyPr/>
          <a:lstStyle/>
          <a:p>
            <a:fld id="{3BDB8791-F1B0-41E7-B7FD-A781E65C4266}" type="datetimeFigureOut">
              <a:rPr lang="en-US" smtClean="0"/>
              <a:t>1/17/2025</a:t>
            </a:fld>
            <a:endParaRPr lang="en-US" dirty="0"/>
          </a:p>
        </p:txBody>
      </p:sp>
      <p:sp>
        <p:nvSpPr>
          <p:cNvPr id="6" name="Footer Placeholder 5">
            <a:extLst>
              <a:ext uri="{FF2B5EF4-FFF2-40B4-BE49-F238E27FC236}">
                <a16:creationId xmlns:a16="http://schemas.microsoft.com/office/drawing/2014/main" id="{8736B596-0BD3-9021-08F4-142D7A6FE0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ADA795-8B82-92FC-C946-60CF17F12DE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16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A968-D30D-80CA-8EF0-F46408528B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5C7675-713E-56E2-C2AC-AB89ACBDC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986309-AFC5-C485-CBBD-755A5D7EFF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C31A25-FC61-6E90-B578-23043C3D7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69B84-D9AB-B5F6-6270-C6CDB7358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9D9F7E-D1F3-3D43-33B5-42FF98C1DC34}"/>
              </a:ext>
            </a:extLst>
          </p:cNvPr>
          <p:cNvSpPr>
            <a:spLocks noGrp="1"/>
          </p:cNvSpPr>
          <p:nvPr>
            <p:ph type="dt" sz="half" idx="10"/>
          </p:nvPr>
        </p:nvSpPr>
        <p:spPr/>
        <p:txBody>
          <a:bodyPr/>
          <a:lstStyle/>
          <a:p>
            <a:fld id="{5FDD63B2-E120-4ED8-B27B-C685F510A5FE}" type="datetimeFigureOut">
              <a:rPr lang="en-US" smtClean="0"/>
              <a:t>1/17/2025</a:t>
            </a:fld>
            <a:endParaRPr lang="en-US" dirty="0"/>
          </a:p>
        </p:txBody>
      </p:sp>
      <p:sp>
        <p:nvSpPr>
          <p:cNvPr id="8" name="Footer Placeholder 7">
            <a:extLst>
              <a:ext uri="{FF2B5EF4-FFF2-40B4-BE49-F238E27FC236}">
                <a16:creationId xmlns:a16="http://schemas.microsoft.com/office/drawing/2014/main" id="{1BD84CD9-9BC1-BB54-B327-9B0D7644E58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3D4F77-FED2-D36E-9BD3-C9275729792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0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5CF5-6C9A-07C0-BFEA-52D655D879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D65108-ED6C-B389-455F-2ECBED4EA8FF}"/>
              </a:ext>
            </a:extLst>
          </p:cNvPr>
          <p:cNvSpPr>
            <a:spLocks noGrp="1"/>
          </p:cNvSpPr>
          <p:nvPr>
            <p:ph type="dt" sz="half" idx="10"/>
          </p:nvPr>
        </p:nvSpPr>
        <p:spPr/>
        <p:txBody>
          <a:bodyPr/>
          <a:lstStyle/>
          <a:p>
            <a:fld id="{7AA18ACC-A947-437B-A130-35BD54FDF1E9}" type="datetimeFigureOut">
              <a:rPr lang="en-US" smtClean="0"/>
              <a:t>1/17/2025</a:t>
            </a:fld>
            <a:endParaRPr lang="en-US" dirty="0"/>
          </a:p>
        </p:txBody>
      </p:sp>
      <p:sp>
        <p:nvSpPr>
          <p:cNvPr id="4" name="Footer Placeholder 3">
            <a:extLst>
              <a:ext uri="{FF2B5EF4-FFF2-40B4-BE49-F238E27FC236}">
                <a16:creationId xmlns:a16="http://schemas.microsoft.com/office/drawing/2014/main" id="{AF0DB40B-08E4-A5B7-2873-6BBACC84EA6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4A9AAA1-DE19-7014-B373-4E07EAC3B5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584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DB134-FB05-2F27-8392-A8FBC69466A2}"/>
              </a:ext>
            </a:extLst>
          </p:cNvPr>
          <p:cNvSpPr>
            <a:spLocks noGrp="1"/>
          </p:cNvSpPr>
          <p:nvPr>
            <p:ph type="dt" sz="half" idx="10"/>
          </p:nvPr>
        </p:nvSpPr>
        <p:spPr/>
        <p:txBody>
          <a:bodyPr/>
          <a:lstStyle/>
          <a:p>
            <a:fld id="{7C8D7E02-BCB8-4D50-A234-369438C08659}" type="datetimeFigureOut">
              <a:rPr lang="en-US" smtClean="0"/>
              <a:t>1/17/2025</a:t>
            </a:fld>
            <a:endParaRPr lang="en-US" dirty="0"/>
          </a:p>
        </p:txBody>
      </p:sp>
      <p:sp>
        <p:nvSpPr>
          <p:cNvPr id="3" name="Footer Placeholder 2">
            <a:extLst>
              <a:ext uri="{FF2B5EF4-FFF2-40B4-BE49-F238E27FC236}">
                <a16:creationId xmlns:a16="http://schemas.microsoft.com/office/drawing/2014/main" id="{9EE2B086-EB8A-B3EF-9ABC-223B8B38476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B239E7C-AD84-DE13-0DBF-855590BE8D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61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3BFF-ED7D-116B-26CB-EB0E1A6B3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513E68-2AA6-7994-0B02-EA010DFA1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B95D9C-1123-9AF7-9FEB-DDD4CBE7F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9D20C-770A-96B2-E726-68922E151238}"/>
              </a:ext>
            </a:extLst>
          </p:cNvPr>
          <p:cNvSpPr>
            <a:spLocks noGrp="1"/>
          </p:cNvSpPr>
          <p:nvPr>
            <p:ph type="dt" sz="half" idx="10"/>
          </p:nvPr>
        </p:nvSpPr>
        <p:spPr/>
        <p:txBody>
          <a:bodyPr/>
          <a:lstStyle/>
          <a:p>
            <a:fld id="{76E86A4C-8E40-4F87-A4F0-01A0687C5742}" type="datetimeFigureOut">
              <a:rPr lang="en-US" smtClean="0"/>
              <a:t>1/17/2025</a:t>
            </a:fld>
            <a:endParaRPr lang="en-US" dirty="0"/>
          </a:p>
        </p:txBody>
      </p:sp>
      <p:sp>
        <p:nvSpPr>
          <p:cNvPr id="6" name="Footer Placeholder 5">
            <a:extLst>
              <a:ext uri="{FF2B5EF4-FFF2-40B4-BE49-F238E27FC236}">
                <a16:creationId xmlns:a16="http://schemas.microsoft.com/office/drawing/2014/main" id="{1AB917DF-93E0-8C9B-C353-6AFC286A56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0FA7FB-A929-D542-CF67-41FB25C43CB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79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76E6-3E2F-7AD6-1904-DF15DA7CF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0E6DA6-92EA-3593-1FAA-CC7ABBF96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E8C6F-E0B2-D5D1-DFBE-FE4C163DB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B69FC-6310-0DDF-2F5A-28BEB19085F5}"/>
              </a:ext>
            </a:extLst>
          </p:cNvPr>
          <p:cNvSpPr>
            <a:spLocks noGrp="1"/>
          </p:cNvSpPr>
          <p:nvPr>
            <p:ph type="dt" sz="half" idx="10"/>
          </p:nvPr>
        </p:nvSpPr>
        <p:spPr/>
        <p:txBody>
          <a:bodyPr/>
          <a:lstStyle/>
          <a:p>
            <a:fld id="{35E72C73-2D91-4E12-BA25-F0AA0C03599B}" type="datetimeFigureOut">
              <a:rPr lang="en-US" smtClean="0"/>
              <a:t>1/17/2025</a:t>
            </a:fld>
            <a:endParaRPr lang="en-US" dirty="0"/>
          </a:p>
        </p:txBody>
      </p:sp>
      <p:sp>
        <p:nvSpPr>
          <p:cNvPr id="6" name="Footer Placeholder 5">
            <a:extLst>
              <a:ext uri="{FF2B5EF4-FFF2-40B4-BE49-F238E27FC236}">
                <a16:creationId xmlns:a16="http://schemas.microsoft.com/office/drawing/2014/main" id="{5364D322-B933-8942-6F66-06365B93E6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BA7B64-55E1-357C-1E0A-BCF38FF360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3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E5DC5E-0B75-D441-C708-0CFA4C7A7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B1A62E-83F1-F214-6CC3-A8F4E09E3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FC6FC-01A4-22D9-E6BE-E3A9E01CB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1/17/2025</a:t>
            </a:fld>
            <a:endParaRPr lang="en-US" dirty="0"/>
          </a:p>
        </p:txBody>
      </p:sp>
      <p:sp>
        <p:nvSpPr>
          <p:cNvPr id="5" name="Footer Placeholder 4">
            <a:extLst>
              <a:ext uri="{FF2B5EF4-FFF2-40B4-BE49-F238E27FC236}">
                <a16:creationId xmlns:a16="http://schemas.microsoft.com/office/drawing/2014/main" id="{2C8A9D99-D924-D868-FD6A-04E08FB9E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F46A931-45FC-D49D-B82C-E487531EB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34241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8C83A-FD3F-4090-BB0D-155EF8242DC7}"/>
              </a:ext>
            </a:extLst>
          </p:cNvPr>
          <p:cNvSpPr txBox="1"/>
          <p:nvPr/>
        </p:nvSpPr>
        <p:spPr>
          <a:xfrm>
            <a:off x="2121505" y="252587"/>
            <a:ext cx="8564120" cy="863250"/>
          </a:xfrm>
          <a:prstGeom prst="rect">
            <a:avLst/>
          </a:prstGeom>
          <a:noFill/>
        </p:spPr>
        <p:txBody>
          <a:bodyPr wrap="squar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VIGNAN’S NIRULA INSTITUTE OF TECHNOLOGY AND SCIENCE FOR WOMEN</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91CE0F2-FD85-449A-B848-EC8B7A3A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5" y="73243"/>
            <a:ext cx="1469139" cy="1463043"/>
          </a:xfrm>
          <a:prstGeom prst="rect">
            <a:avLst/>
          </a:prstGeom>
        </p:spPr>
      </p:pic>
      <p:sp>
        <p:nvSpPr>
          <p:cNvPr id="9" name="TextBox 8">
            <a:extLst>
              <a:ext uri="{FF2B5EF4-FFF2-40B4-BE49-F238E27FC236}">
                <a16:creationId xmlns:a16="http://schemas.microsoft.com/office/drawing/2014/main" id="{51E34454-A7D1-427A-ACC5-0592DCC304EC}"/>
              </a:ext>
            </a:extLst>
          </p:cNvPr>
          <p:cNvSpPr txBox="1"/>
          <p:nvPr/>
        </p:nvSpPr>
        <p:spPr>
          <a:xfrm>
            <a:off x="3048000" y="1521080"/>
            <a:ext cx="6096000" cy="374077"/>
          </a:xfrm>
          <a:prstGeom prst="rect">
            <a:avLst/>
          </a:prstGeom>
          <a:noFill/>
        </p:spPr>
        <p:txBody>
          <a:bodyPr wrap="square">
            <a:spAutoFit/>
          </a:bodyPr>
          <a:lstStyle/>
          <a:p>
            <a:pPr algn="ct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DEPARTMENT OF CSE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6D571AA-2E19-42A0-99A5-61A94365CE2A}"/>
              </a:ext>
            </a:extLst>
          </p:cNvPr>
          <p:cNvSpPr txBox="1"/>
          <p:nvPr/>
        </p:nvSpPr>
        <p:spPr>
          <a:xfrm>
            <a:off x="1808252" y="2185233"/>
            <a:ext cx="8800623" cy="993926"/>
          </a:xfrm>
          <a:prstGeom prst="rect">
            <a:avLst/>
          </a:prstGeom>
          <a:noFill/>
        </p:spPr>
        <p:txBody>
          <a:bodyPr wrap="square">
            <a:spAutoFit/>
          </a:bodyPr>
          <a:lstStyle/>
          <a:p>
            <a:pPr algn="ctr">
              <a:lnSpc>
                <a:spcPct val="107000"/>
              </a:lnSpc>
              <a:spcAft>
                <a:spcPts val="800"/>
              </a:spcAft>
            </a:pPr>
            <a:r>
              <a:rPr lang="en-IN" sz="2800" b="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PREDICTION OF DISSOLVED OXYGEN IN AQUACULTURE PONDS USING LSTM-GRU(HYBRID) MODEL</a:t>
            </a:r>
            <a:endParaRPr lang="en-IN" sz="2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58B68F5-D7A1-4A7C-A7F8-5BAA537E9CF5}"/>
              </a:ext>
            </a:extLst>
          </p:cNvPr>
          <p:cNvSpPr txBox="1"/>
          <p:nvPr/>
        </p:nvSpPr>
        <p:spPr>
          <a:xfrm>
            <a:off x="563203" y="3784582"/>
            <a:ext cx="6096000" cy="646331"/>
          </a:xfrm>
          <a:prstGeom prst="rect">
            <a:avLst/>
          </a:prstGeom>
          <a:noFill/>
        </p:spPr>
        <p:txBody>
          <a:bodyPr wrap="square">
            <a:spAutoFit/>
          </a:bodyPr>
          <a:lstStyle/>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a:t>
            </a:r>
            <a:endParaRPr lang="en-IN" dirty="0"/>
          </a:p>
        </p:txBody>
      </p:sp>
      <p:sp>
        <p:nvSpPr>
          <p:cNvPr id="20" name="TextBox 19">
            <a:extLst>
              <a:ext uri="{FF2B5EF4-FFF2-40B4-BE49-F238E27FC236}">
                <a16:creationId xmlns:a16="http://schemas.microsoft.com/office/drawing/2014/main" id="{F8431AA2-FB37-4795-846D-348BF062F931}"/>
              </a:ext>
            </a:extLst>
          </p:cNvPr>
          <p:cNvSpPr txBox="1"/>
          <p:nvPr/>
        </p:nvSpPr>
        <p:spPr>
          <a:xfrm>
            <a:off x="8383978" y="4476433"/>
            <a:ext cx="9726947" cy="1754326"/>
          </a:xfrm>
          <a:prstGeom prst="rect">
            <a:avLst/>
          </a:prstGeom>
          <a:noFill/>
        </p:spPr>
        <p:txBody>
          <a:bodyPr wrap="square">
            <a:sp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Presented By:</a:t>
            </a:r>
          </a:p>
          <a:p>
            <a:r>
              <a:rPr lang="en-US" dirty="0">
                <a:latin typeface="Times New Roman" panose="02020603050405020304" pitchFamily="18" charset="0"/>
                <a:ea typeface="Calibri" panose="020F0502020204030204" pitchFamily="34" charset="0"/>
                <a:cs typeface="Times New Roman" panose="02020603050405020304" pitchFamily="18" charset="0"/>
              </a:rPr>
              <a:t>Batch 02</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S.Lavanya</a:t>
            </a:r>
            <a:r>
              <a:rPr lang="en-US" dirty="0">
                <a:latin typeface="Times New Roman" panose="02020603050405020304" pitchFamily="18" charset="0"/>
                <a:cs typeface="Times New Roman" panose="02020603050405020304" pitchFamily="18" charset="0"/>
              </a:rPr>
              <a:t>                 (20NN1A05A4)</a:t>
            </a:r>
          </a:p>
          <a:p>
            <a:r>
              <a:rPr lang="en-US" dirty="0" err="1">
                <a:latin typeface="Times New Roman" panose="02020603050405020304" pitchFamily="18" charset="0"/>
                <a:cs typeface="Times New Roman" panose="02020603050405020304" pitchFamily="18" charset="0"/>
              </a:rPr>
              <a:t>R.Hema</a:t>
            </a:r>
            <a:r>
              <a:rPr lang="en-US" dirty="0">
                <a:latin typeface="Times New Roman" panose="02020603050405020304" pitchFamily="18" charset="0"/>
                <a:cs typeface="Times New Roman" panose="02020603050405020304" pitchFamily="18" charset="0"/>
              </a:rPr>
              <a:t> Latha           (20NN1A0598)</a:t>
            </a:r>
          </a:p>
          <a:p>
            <a:r>
              <a:rPr lang="en-US" dirty="0" err="1">
                <a:latin typeface="Times New Roman" panose="02020603050405020304" pitchFamily="18" charset="0"/>
                <a:cs typeface="Times New Roman" panose="02020603050405020304" pitchFamily="18" charset="0"/>
              </a:rPr>
              <a:t>R.Srivani</a:t>
            </a:r>
            <a:r>
              <a:rPr lang="en-US" dirty="0">
                <a:latin typeface="Times New Roman" panose="02020603050405020304" pitchFamily="18" charset="0"/>
                <a:cs typeface="Times New Roman" panose="02020603050405020304" pitchFamily="18" charset="0"/>
              </a:rPr>
              <a:t>                    (20NN1A05A1)</a:t>
            </a:r>
          </a:p>
          <a:p>
            <a:r>
              <a:rPr lang="en-US" dirty="0" err="1">
                <a:latin typeface="Times New Roman" panose="02020603050405020304" pitchFamily="18" charset="0"/>
                <a:cs typeface="Times New Roman" panose="02020603050405020304" pitchFamily="18" charset="0"/>
              </a:rPr>
              <a:t>R.Rajya</a:t>
            </a:r>
            <a:r>
              <a:rPr lang="en-US" dirty="0">
                <a:latin typeface="Times New Roman" panose="02020603050405020304" pitchFamily="18" charset="0"/>
                <a:cs typeface="Times New Roman" panose="02020603050405020304" pitchFamily="18" charset="0"/>
              </a:rPr>
              <a:t> Lakshmi       (20NN1A0599)</a:t>
            </a:r>
          </a:p>
        </p:txBody>
      </p:sp>
      <p:sp>
        <p:nvSpPr>
          <p:cNvPr id="22" name="TextBox 21">
            <a:extLst>
              <a:ext uri="{FF2B5EF4-FFF2-40B4-BE49-F238E27FC236}">
                <a16:creationId xmlns:a16="http://schemas.microsoft.com/office/drawing/2014/main" id="{69CC316B-10C3-4A0F-B4BA-BE11767B6089}"/>
              </a:ext>
            </a:extLst>
          </p:cNvPr>
          <p:cNvSpPr txBox="1"/>
          <p:nvPr/>
        </p:nvSpPr>
        <p:spPr>
          <a:xfrm>
            <a:off x="288883" y="4476433"/>
            <a:ext cx="3928787" cy="2308324"/>
          </a:xfrm>
          <a:prstGeom prst="rect">
            <a:avLst/>
          </a:prstGeom>
          <a:noFill/>
        </p:spPr>
        <p:txBody>
          <a:bodyPr wrap="square">
            <a:sp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Under the Esteemed Guidance of</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Mr. </a:t>
            </a:r>
            <a:r>
              <a:rPr lang="en-US" dirty="0" err="1">
                <a:latin typeface="Times New Roman" panose="02020603050405020304" pitchFamily="18" charset="0"/>
                <a:ea typeface="Calibri" panose="020F0502020204030204" pitchFamily="34" charset="0"/>
                <a:cs typeface="Times New Roman" panose="02020603050405020304" pitchFamily="18" charset="0"/>
              </a:rPr>
              <a:t>A.Peda</a:t>
            </a:r>
            <a:r>
              <a:rPr lang="en-US" dirty="0">
                <a:latin typeface="Times New Roman" panose="02020603050405020304" pitchFamily="18" charset="0"/>
                <a:ea typeface="Calibri" panose="020F0502020204030204" pitchFamily="34" charset="0"/>
                <a:cs typeface="Times New Roman" panose="02020603050405020304" pitchFamily="18" charset="0"/>
              </a:rPr>
              <a:t> Gopi</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Assistant professor</a:t>
            </a:r>
          </a:p>
          <a:p>
            <a:r>
              <a:rPr lang="en-US" dirty="0">
                <a:latin typeface="Times New Roman" panose="02020603050405020304" pitchFamily="18" charset="0"/>
                <a:cs typeface="Times New Roman" panose="02020603050405020304" pitchFamily="18" charset="0"/>
              </a:rPr>
              <a:t>		</a:t>
            </a:r>
          </a:p>
          <a:p>
            <a:endParaRPr lang="en-IN" dirty="0"/>
          </a:p>
          <a:p>
            <a:r>
              <a:rPr lang="en-US"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13912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307FF02-2BA3-B901-EF9F-283FE11D64E9}"/>
              </a:ext>
            </a:extLst>
          </p:cNvPr>
          <p:cNvSpPr>
            <a:spLocks noGrp="1"/>
          </p:cNvSpPr>
          <p:nvPr>
            <p:ph type="title"/>
          </p:nvPr>
        </p:nvSpPr>
        <p:spPr>
          <a:xfrm>
            <a:off x="958506" y="800392"/>
            <a:ext cx="10264697" cy="1212102"/>
          </a:xfrm>
        </p:spPr>
        <p:txBody>
          <a:bodyPr>
            <a:normAutofit/>
          </a:bodyPr>
          <a:lstStyle/>
          <a:p>
            <a:pPr algn="ctr"/>
            <a:r>
              <a:rPr lang="en-IN" sz="4000" b="1" dirty="0">
                <a:solidFill>
                  <a:srgbClr val="FFFFFF"/>
                </a:solidFill>
              </a:rPr>
              <a:t>MODULES</a:t>
            </a:r>
          </a:p>
        </p:txBody>
      </p:sp>
      <p:sp>
        <p:nvSpPr>
          <p:cNvPr id="5" name="Content Placeholder 4">
            <a:extLst>
              <a:ext uri="{FF2B5EF4-FFF2-40B4-BE49-F238E27FC236}">
                <a16:creationId xmlns:a16="http://schemas.microsoft.com/office/drawing/2014/main" id="{C5E18F8E-69C9-F05F-83F6-7CC862B2DF81}"/>
              </a:ext>
            </a:extLst>
          </p:cNvPr>
          <p:cNvSpPr>
            <a:spLocks noGrp="1"/>
          </p:cNvSpPr>
          <p:nvPr>
            <p:ph idx="1"/>
          </p:nvPr>
        </p:nvSpPr>
        <p:spPr/>
        <p:txBody>
          <a:bodyPr/>
          <a:lstStyle/>
          <a:p>
            <a:endParaRPr lang="en-IN" dirty="0"/>
          </a:p>
          <a:p>
            <a:pPr marL="0" indent="0">
              <a:buNone/>
            </a:pPr>
            <a:r>
              <a:rPr lang="en-IN" dirty="0"/>
              <a:t>    </a:t>
            </a:r>
            <a:r>
              <a:rPr lang="en-IN" sz="1800" dirty="0"/>
              <a:t>The major functionalities present in our project are:</a:t>
            </a:r>
          </a:p>
          <a:p>
            <a:pPr marL="514350" indent="-514350">
              <a:buFont typeface="+mj-lt"/>
              <a:buAutoNum type="arabicPeriod"/>
            </a:pPr>
            <a:r>
              <a:rPr lang="en-IN" sz="1800" dirty="0"/>
              <a:t>Gathering and understanding the data.</a:t>
            </a:r>
          </a:p>
          <a:p>
            <a:pPr marL="514350" indent="-514350">
              <a:buFont typeface="+mj-lt"/>
              <a:buAutoNum type="arabicPeriod"/>
            </a:pPr>
            <a:r>
              <a:rPr lang="en-IN" sz="1800" dirty="0"/>
              <a:t>Data Visualizing and Data Pre-processing.</a:t>
            </a:r>
          </a:p>
          <a:p>
            <a:pPr marL="514350" indent="-514350">
              <a:buFont typeface="+mj-lt"/>
              <a:buAutoNum type="arabicPeriod"/>
            </a:pPr>
            <a:r>
              <a:rPr lang="en-IN" sz="1800" dirty="0"/>
              <a:t>Training and Testing the model.</a:t>
            </a:r>
          </a:p>
          <a:p>
            <a:pPr marL="514350" indent="-514350">
              <a:buFont typeface="+mj-lt"/>
              <a:buAutoNum type="arabicPeriod"/>
            </a:pPr>
            <a:r>
              <a:rPr lang="en-IN" sz="1800" dirty="0"/>
              <a:t>Finding the model that is best fit for the data</a:t>
            </a:r>
            <a:r>
              <a:rPr lang="en-IN" dirty="0"/>
              <a:t>.</a:t>
            </a:r>
          </a:p>
          <a:p>
            <a:pPr marL="0" indent="0">
              <a:buNone/>
            </a:pPr>
            <a:endParaRPr lang="en-IN" dirty="0"/>
          </a:p>
        </p:txBody>
      </p:sp>
    </p:spTree>
    <p:extLst>
      <p:ext uri="{BB962C8B-B14F-4D97-AF65-F5344CB8AC3E}">
        <p14:creationId xmlns:p14="http://schemas.microsoft.com/office/powerpoint/2010/main" val="74535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1CE7E3-3E7F-7AD3-568A-91A430067E80}"/>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rPr>
              <a:t>MODULE 1</a:t>
            </a:r>
          </a:p>
        </p:txBody>
      </p:sp>
      <p:sp>
        <p:nvSpPr>
          <p:cNvPr id="3" name="Content Placeholder 2">
            <a:extLst>
              <a:ext uri="{FF2B5EF4-FFF2-40B4-BE49-F238E27FC236}">
                <a16:creationId xmlns:a16="http://schemas.microsoft.com/office/drawing/2014/main" id="{8868DB82-2B83-0EF0-5D3C-A13AC9D1D8C5}"/>
              </a:ext>
            </a:extLst>
          </p:cNvPr>
          <p:cNvSpPr>
            <a:spLocks noGrp="1"/>
          </p:cNvSpPr>
          <p:nvPr>
            <p:ph idx="1"/>
          </p:nvPr>
        </p:nvSpPr>
        <p:spPr>
          <a:xfrm>
            <a:off x="4810259" y="649480"/>
            <a:ext cx="6555347" cy="5546047"/>
          </a:xfrm>
        </p:spPr>
        <p:txBody>
          <a:bodyPr anchor="ct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Module 1 : Gathering and Understanding data</a:t>
            </a:r>
          </a:p>
          <a:p>
            <a:r>
              <a:rPr lang="en-US" sz="1800" dirty="0">
                <a:latin typeface="Times New Roman" panose="02020603050405020304" pitchFamily="18" charset="0"/>
                <a:cs typeface="Times New Roman" panose="02020603050405020304" pitchFamily="18" charset="0"/>
              </a:rPr>
              <a:t>Here, We will gather the data that is suitable to our project and perform Data Analysis.</a:t>
            </a:r>
          </a:p>
          <a:p>
            <a:r>
              <a:rPr lang="en-US" sz="1800" dirty="0">
                <a:latin typeface="Times New Roman" panose="02020603050405020304" pitchFamily="18" charset="0"/>
                <a:cs typeface="Times New Roman" panose="02020603050405020304" pitchFamily="18" charset="0"/>
              </a:rPr>
              <a:t>The data set is collected with different attributes which are used to predict the rate of Dissolved oxygen .</a:t>
            </a:r>
          </a:p>
          <a:p>
            <a:r>
              <a:rPr lang="en-US" sz="1800" dirty="0">
                <a:latin typeface="Times New Roman" panose="02020603050405020304" pitchFamily="18" charset="0"/>
                <a:cs typeface="Times New Roman" panose="02020603050405020304" pitchFamily="18" charset="0"/>
              </a:rPr>
              <a:t>The attributes present in our dataset are Date, Time, Nitrate, PH, Temperature, Dissolved oxygen, Turbidity and Manganese.</a:t>
            </a:r>
          </a:p>
          <a:p>
            <a:r>
              <a:rPr lang="en-US" sz="1800" dirty="0">
                <a:latin typeface="Times New Roman" panose="02020603050405020304" pitchFamily="18" charset="0"/>
                <a:cs typeface="Times New Roman" panose="02020603050405020304" pitchFamily="18" charset="0"/>
              </a:rPr>
              <a:t>And also we analyze the data to ensure Data Integrity.</a:t>
            </a:r>
          </a:p>
          <a:p>
            <a:r>
              <a:rPr lang="en-US" sz="1800" dirty="0">
                <a:latin typeface="Times New Roman" panose="02020603050405020304" pitchFamily="18" charset="0"/>
                <a:cs typeface="Times New Roman" panose="02020603050405020304" pitchFamily="18" charset="0"/>
              </a:rPr>
              <a:t>Some of the libraries used here are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pandas,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matplotlib, Scikit-learn, seaborn.</a:t>
            </a:r>
          </a:p>
          <a:p>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03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1CE7E3-3E7F-7AD3-568A-91A430067E80}"/>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rPr>
              <a:t>MODULE 2</a:t>
            </a:r>
          </a:p>
        </p:txBody>
      </p:sp>
      <p:sp>
        <p:nvSpPr>
          <p:cNvPr id="3" name="Content Placeholder 2">
            <a:extLst>
              <a:ext uri="{FF2B5EF4-FFF2-40B4-BE49-F238E27FC236}">
                <a16:creationId xmlns:a16="http://schemas.microsoft.com/office/drawing/2014/main" id="{8868DB82-2B83-0EF0-5D3C-A13AC9D1D8C5}"/>
              </a:ext>
            </a:extLst>
          </p:cNvPr>
          <p:cNvSpPr>
            <a:spLocks noGrp="1"/>
          </p:cNvSpPr>
          <p:nvPr>
            <p:ph idx="1"/>
          </p:nvPr>
        </p:nvSpPr>
        <p:spPr>
          <a:xfrm>
            <a:off x="4810259" y="649480"/>
            <a:ext cx="6555347" cy="5546047"/>
          </a:xfrm>
        </p:spPr>
        <p:txBody>
          <a:bodyPr anchor="ctr">
            <a:normAutofit/>
          </a:bodyPr>
          <a:lstStyle/>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Module 2 : Data Visualization and Data Preprocessing</a:t>
            </a:r>
          </a:p>
          <a:p>
            <a:r>
              <a:rPr lang="en-US" sz="1800" dirty="0">
                <a:latin typeface="Times New Roman" panose="02020603050405020304" pitchFamily="18" charset="0"/>
                <a:cs typeface="Times New Roman" panose="02020603050405020304" pitchFamily="18" charset="0"/>
              </a:rPr>
              <a:t>Data visualization is the representation of data or information in a graph, chart, or other visual format. It communicates relationships of the data with images.</a:t>
            </a:r>
          </a:p>
          <a:p>
            <a:r>
              <a:rPr lang="en-US" sz="1800" dirty="0">
                <a:latin typeface="Times New Roman" panose="02020603050405020304" pitchFamily="18" charset="0"/>
                <a:cs typeface="Times New Roman" panose="02020603050405020304" pitchFamily="18" charset="0"/>
              </a:rPr>
              <a:t>Different types of data visualizations present are:</a:t>
            </a:r>
          </a:p>
          <a:p>
            <a:pPr lvl="2">
              <a:buFont typeface="+mj-lt"/>
              <a:buAutoNum type="arabicPeriod"/>
            </a:pPr>
            <a:r>
              <a:rPr lang="en-US" sz="1800" dirty="0">
                <a:latin typeface="Times New Roman" panose="02020603050405020304" pitchFamily="18" charset="0"/>
                <a:cs typeface="Times New Roman" panose="02020603050405020304" pitchFamily="18" charset="0"/>
              </a:rPr>
              <a:t>Histogram</a:t>
            </a:r>
          </a:p>
          <a:p>
            <a:pPr lvl="2">
              <a:buFont typeface="+mj-lt"/>
              <a:buAutoNum type="arabicPeriod"/>
            </a:pPr>
            <a:r>
              <a:rPr lang="en-US" sz="1800" dirty="0">
                <a:latin typeface="Times New Roman" panose="02020603050405020304" pitchFamily="18" charset="0"/>
                <a:cs typeface="Times New Roman" panose="02020603050405020304" pitchFamily="18" charset="0"/>
              </a:rPr>
              <a:t>Bar plot</a:t>
            </a:r>
          </a:p>
          <a:p>
            <a:pPr lvl="2">
              <a:buFont typeface="+mj-lt"/>
              <a:buAutoNum type="arabicPeriod"/>
            </a:pPr>
            <a:r>
              <a:rPr lang="en-US" sz="1800" dirty="0">
                <a:latin typeface="Times New Roman" panose="02020603050405020304" pitchFamily="18" charset="0"/>
                <a:cs typeface="Times New Roman" panose="02020603050405020304" pitchFamily="18" charset="0"/>
              </a:rPr>
              <a:t>Scatter plot</a:t>
            </a:r>
          </a:p>
          <a:p>
            <a:r>
              <a:rPr lang="en-US" sz="1800" dirty="0">
                <a:latin typeface="Times New Roman" panose="02020603050405020304" pitchFamily="18" charset="0"/>
                <a:cs typeface="Times New Roman" panose="02020603050405020304" pitchFamily="18" charset="0"/>
              </a:rPr>
              <a:t>Data pre-processing is a process of cleaning the raw data i.e. the data is collected in the real world and is converted to a clean data set.</a:t>
            </a:r>
          </a:p>
          <a:p>
            <a:r>
              <a:rPr lang="en-IN" sz="1800" dirty="0">
                <a:latin typeface="Times New Roman" panose="02020603050405020304" pitchFamily="18" charset="0"/>
                <a:cs typeface="Times New Roman" panose="02020603050405020304" pitchFamily="18" charset="0"/>
              </a:rPr>
              <a:t>It includes outlier detection, filling the missing values and conversion of data</a:t>
            </a:r>
          </a:p>
          <a:p>
            <a:pPr marL="0" indent="0">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718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1CE7E3-3E7F-7AD3-568A-91A430067E80}"/>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rPr>
              <a:t>MODULES</a:t>
            </a:r>
            <a:br>
              <a:rPr lang="en-IN" sz="4000" b="1" dirty="0">
                <a:solidFill>
                  <a:srgbClr val="FFFFFF"/>
                </a:solidFill>
              </a:rPr>
            </a:br>
            <a:r>
              <a:rPr lang="en-IN" sz="4000" b="1" dirty="0">
                <a:solidFill>
                  <a:srgbClr val="FFFFFF"/>
                </a:solidFill>
              </a:rPr>
              <a:t>CONTINUED….</a:t>
            </a:r>
          </a:p>
        </p:txBody>
      </p:sp>
      <p:sp>
        <p:nvSpPr>
          <p:cNvPr id="3" name="Content Placeholder 2">
            <a:extLst>
              <a:ext uri="{FF2B5EF4-FFF2-40B4-BE49-F238E27FC236}">
                <a16:creationId xmlns:a16="http://schemas.microsoft.com/office/drawing/2014/main" id="{8868DB82-2B83-0EF0-5D3C-A13AC9D1D8C5}"/>
              </a:ext>
            </a:extLst>
          </p:cNvPr>
          <p:cNvSpPr>
            <a:spLocks noGrp="1"/>
          </p:cNvSpPr>
          <p:nvPr>
            <p:ph idx="1"/>
          </p:nvPr>
        </p:nvSpPr>
        <p:spPr>
          <a:xfrm>
            <a:off x="4810259" y="649480"/>
            <a:ext cx="6555347" cy="5546047"/>
          </a:xfrm>
        </p:spPr>
        <p:txBody>
          <a:bodyPr anchor="ctr">
            <a:normAutofit/>
          </a:bodyPr>
          <a:lstStyle/>
          <a:p>
            <a:pPr marL="0" indent="0">
              <a:buNone/>
            </a:pPr>
            <a:r>
              <a:rPr lang="en-US" sz="1800" b="1" dirty="0">
                <a:latin typeface="Times New Roman" panose="02020603050405020304" pitchFamily="18" charset="0"/>
                <a:cs typeface="Times New Roman" panose="02020603050405020304" pitchFamily="18" charset="0"/>
              </a:rPr>
              <a:t>Module 3 : Training and testing the data</a:t>
            </a:r>
          </a:p>
          <a:p>
            <a:pPr algn="l"/>
            <a:r>
              <a:rPr lang="en-US" sz="1800" b="0" i="0" dirty="0">
                <a:solidFill>
                  <a:srgbClr val="000000"/>
                </a:solidFill>
                <a:effectLst/>
                <a:latin typeface="Times New Roman" panose="02020603050405020304" pitchFamily="18" charset="0"/>
                <a:cs typeface="Times New Roman" panose="02020603050405020304" pitchFamily="18" charset="0"/>
              </a:rPr>
              <a:t>Here we measure the accuracy of our model.</a:t>
            </a:r>
          </a:p>
          <a:p>
            <a:pPr algn="l"/>
            <a:r>
              <a:rPr lang="en-US" sz="1800" dirty="0">
                <a:solidFill>
                  <a:srgbClr val="000000"/>
                </a:solidFill>
                <a:latin typeface="Times New Roman" panose="02020603050405020304" pitchFamily="18" charset="0"/>
                <a:cs typeface="Times New Roman" panose="02020603050405020304" pitchFamily="18" charset="0"/>
              </a:rPr>
              <a:t>T</a:t>
            </a:r>
            <a:r>
              <a:rPr lang="en-US" sz="1800" b="0" i="0" dirty="0">
                <a:solidFill>
                  <a:srgbClr val="000000"/>
                </a:solidFill>
                <a:effectLst/>
                <a:latin typeface="Times New Roman" panose="02020603050405020304" pitchFamily="18" charset="0"/>
                <a:cs typeface="Times New Roman" panose="02020603050405020304" pitchFamily="18" charset="0"/>
              </a:rPr>
              <a:t>he data is divided into two sets: a training set and a testing set where 80% is training and 20% is testing data.</a:t>
            </a:r>
          </a:p>
          <a:p>
            <a:pPr algn="l"/>
            <a:r>
              <a:rPr lang="en-US" sz="1800" dirty="0">
                <a:solidFill>
                  <a:srgbClr val="000000"/>
                </a:solidFill>
                <a:latin typeface="Times New Roman" panose="02020603050405020304" pitchFamily="18" charset="0"/>
                <a:cs typeface="Times New Roman" panose="02020603050405020304" pitchFamily="18" charset="0"/>
              </a:rPr>
              <a:t>We</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dirty="0">
                <a:solidFill>
                  <a:srgbClr val="000000"/>
                </a:solidFill>
                <a:effectLst/>
                <a:latin typeface="Times New Roman" panose="02020603050405020304" pitchFamily="18" charset="0"/>
                <a:cs typeface="Times New Roman" panose="02020603050405020304" pitchFamily="18" charset="0"/>
              </a:rPr>
              <a:t>train</a:t>
            </a:r>
            <a:r>
              <a:rPr lang="en-US" sz="1800" b="0" i="0" dirty="0">
                <a:solidFill>
                  <a:srgbClr val="000000"/>
                </a:solidFill>
                <a:effectLst/>
                <a:latin typeface="Times New Roman" panose="02020603050405020304" pitchFamily="18" charset="0"/>
                <a:cs typeface="Times New Roman" panose="02020603050405020304" pitchFamily="18" charset="0"/>
              </a:rPr>
              <a:t> the model using the training set and </a:t>
            </a:r>
            <a:r>
              <a:rPr lang="en-US" sz="1800" b="0" dirty="0">
                <a:solidFill>
                  <a:srgbClr val="000000"/>
                </a:solidFill>
                <a:effectLst/>
                <a:latin typeface="Times New Roman" panose="02020603050405020304" pitchFamily="18" charset="0"/>
                <a:cs typeface="Times New Roman" panose="02020603050405020304" pitchFamily="18" charset="0"/>
              </a:rPr>
              <a:t>test</a:t>
            </a:r>
            <a:r>
              <a:rPr lang="en-US" sz="1800" b="0" i="0" dirty="0">
                <a:solidFill>
                  <a:srgbClr val="000000"/>
                </a:solidFill>
                <a:effectLst/>
                <a:latin typeface="Times New Roman" panose="02020603050405020304" pitchFamily="18" charset="0"/>
                <a:cs typeface="Times New Roman" panose="02020603050405020304" pitchFamily="18" charset="0"/>
              </a:rPr>
              <a:t> the model using the testing set.</a:t>
            </a:r>
          </a:p>
          <a:p>
            <a:pPr marL="0" indent="0">
              <a:buNone/>
            </a:pPr>
            <a:r>
              <a:rPr lang="en-US" sz="1800" b="1" dirty="0">
                <a:latin typeface="Times New Roman" panose="02020603050405020304" pitchFamily="18" charset="0"/>
                <a:cs typeface="Times New Roman" panose="02020603050405020304" pitchFamily="18" charset="0"/>
              </a:rPr>
              <a:t>Module 4 : Fitting the model for data</a:t>
            </a:r>
          </a:p>
          <a:p>
            <a:r>
              <a:rPr lang="en-US" sz="1800" b="0" i="0" dirty="0">
                <a:solidFill>
                  <a:srgbClr val="292929"/>
                </a:solidFill>
                <a:effectLst/>
                <a:latin typeface="Times New Roman" panose="02020603050405020304" pitchFamily="18" charset="0"/>
                <a:cs typeface="Times New Roman" panose="02020603050405020304" pitchFamily="18" charset="0"/>
              </a:rPr>
              <a:t>Our main goal is to train the best performing model possible using the pre-processed data.</a:t>
            </a:r>
          </a:p>
          <a:p>
            <a:pPr marL="0" indent="0">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631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307FF02-2BA3-B901-EF9F-283FE11D64E9}"/>
              </a:ext>
            </a:extLst>
          </p:cNvPr>
          <p:cNvSpPr>
            <a:spLocks noGrp="1"/>
          </p:cNvSpPr>
          <p:nvPr>
            <p:ph type="title"/>
          </p:nvPr>
        </p:nvSpPr>
        <p:spPr>
          <a:xfrm>
            <a:off x="958506" y="800392"/>
            <a:ext cx="10264697" cy="1212102"/>
          </a:xfrm>
        </p:spPr>
        <p:txBody>
          <a:bodyPr>
            <a:normAutofit/>
          </a:bodyPr>
          <a:lstStyle/>
          <a:p>
            <a:pPr algn="ctr"/>
            <a:r>
              <a:rPr lang="en-IN" sz="4000" b="1" dirty="0">
                <a:solidFill>
                  <a:srgbClr val="FFFFFF"/>
                </a:solidFill>
              </a:rPr>
              <a:t>PROPOSED ALGORITHM</a:t>
            </a:r>
          </a:p>
        </p:txBody>
      </p:sp>
      <p:sp>
        <p:nvSpPr>
          <p:cNvPr id="3" name="Content Placeholder 2">
            <a:extLst>
              <a:ext uri="{FF2B5EF4-FFF2-40B4-BE49-F238E27FC236}">
                <a16:creationId xmlns:a16="http://schemas.microsoft.com/office/drawing/2014/main" id="{0608C80A-B162-92D7-017F-AA553C070B51}"/>
              </a:ext>
            </a:extLst>
          </p:cNvPr>
          <p:cNvSpPr>
            <a:spLocks noGrp="1"/>
          </p:cNvSpPr>
          <p:nvPr>
            <p:ph idx="1"/>
          </p:nvPr>
        </p:nvSpPr>
        <p:spPr>
          <a:xfrm>
            <a:off x="1367624" y="2177172"/>
            <a:ext cx="10098235" cy="4519465"/>
          </a:xfrm>
        </p:spPr>
        <p:txBody>
          <a:bodyPr anchor="ctr">
            <a:normAutofit fontScale="25000" lnSpcReduction="20000"/>
          </a:bodyPr>
          <a:lstStyle/>
          <a:p>
            <a:pPr marL="0" indent="0" fontAlgn="t">
              <a:buNone/>
            </a:pPr>
            <a:r>
              <a:rPr lang="en-US" sz="5600" dirty="0"/>
              <a:t>Algorithm: Prediction of Rate of Dissolved Oxygen in Aquaculture ponds using LSTM-GRU hybrid model .</a:t>
            </a:r>
            <a:endParaRPr lang="en-IN" sz="5600" dirty="0"/>
          </a:p>
          <a:p>
            <a:pPr marL="0" indent="0" fontAlgn="t">
              <a:buNone/>
            </a:pPr>
            <a:r>
              <a:rPr lang="en-US" sz="5600" dirty="0"/>
              <a:t>Input</a:t>
            </a:r>
            <a:r>
              <a:rPr lang="en-IN" sz="5600" dirty="0"/>
              <a:t>: </a:t>
            </a:r>
            <a:r>
              <a:rPr lang="en-US" sz="5600" dirty="0"/>
              <a:t>input all the parameters like </a:t>
            </a:r>
            <a:r>
              <a:rPr lang="en-US" sz="5600" dirty="0" err="1"/>
              <a:t>ph</a:t>
            </a:r>
            <a:r>
              <a:rPr lang="en-US" sz="5600" dirty="0"/>
              <a:t>, turbidity, temperature, …. </a:t>
            </a:r>
            <a:r>
              <a:rPr lang="en-US" sz="5600" dirty="0" err="1"/>
              <a:t>etc</a:t>
            </a:r>
            <a:endParaRPr lang="en-IN" sz="5600" dirty="0"/>
          </a:p>
          <a:p>
            <a:pPr marL="0" indent="0" fontAlgn="t">
              <a:buNone/>
            </a:pPr>
            <a:r>
              <a:rPr lang="en-US" sz="5600" dirty="0"/>
              <a:t>Output</a:t>
            </a:r>
            <a:r>
              <a:rPr lang="en-IN" sz="5600" dirty="0"/>
              <a:t>: </a:t>
            </a:r>
            <a:r>
              <a:rPr lang="en-US" sz="5600" dirty="0"/>
              <a:t>predict the rate of dissolved oxygen.</a:t>
            </a:r>
            <a:endParaRPr lang="en-IN" sz="5600" dirty="0"/>
          </a:p>
          <a:p>
            <a:pPr fontAlgn="t"/>
            <a:r>
              <a:rPr lang="en-US" sz="5600" dirty="0"/>
              <a:t>Step 1:</a:t>
            </a:r>
            <a:r>
              <a:rPr lang="en-IN" sz="5600" dirty="0"/>
              <a:t> Loading and Pre-processing of the data </a:t>
            </a:r>
          </a:p>
          <a:p>
            <a:pPr fontAlgn="t"/>
            <a:r>
              <a:rPr lang="en-US" sz="5600" dirty="0"/>
              <a:t>Step 2:</a:t>
            </a:r>
            <a:r>
              <a:rPr lang="en-IN" sz="5600" dirty="0"/>
              <a:t> Split the data into train data set and test data set </a:t>
            </a:r>
          </a:p>
          <a:p>
            <a:pPr fontAlgn="t"/>
            <a:r>
              <a:rPr lang="en-US" sz="5600" dirty="0"/>
              <a:t>Step 3:</a:t>
            </a:r>
            <a:r>
              <a:rPr lang="en-IN" sz="5600" dirty="0"/>
              <a:t> Modelling the Training data using LSTM-GRU (Steps 3-5) </a:t>
            </a:r>
          </a:p>
          <a:p>
            <a:pPr fontAlgn="t"/>
            <a:r>
              <a:rPr lang="en-US" sz="5600" dirty="0"/>
              <a:t>Step 4: Initialize the net parameters LSTM net, calculate the forget gate</a:t>
            </a:r>
            <a:r>
              <a:rPr lang="en-IN" sz="5600" dirty="0"/>
              <a:t> </a:t>
            </a:r>
            <a:r>
              <a:rPr lang="en-US" sz="5600" dirty="0"/>
              <a:t>as following.</a:t>
            </a:r>
            <a:endParaRPr lang="en-IN" sz="5600" dirty="0"/>
          </a:p>
          <a:p>
            <a:pPr marL="0" indent="0" fontAlgn="t">
              <a:buNone/>
            </a:pPr>
            <a:r>
              <a:rPr lang="en-IN" sz="5600" dirty="0"/>
              <a:t>            </a:t>
            </a:r>
            <a:r>
              <a:rPr lang="en-US" sz="5600" dirty="0"/>
              <a:t>  Ft= σ [(</a:t>
            </a:r>
            <a:r>
              <a:rPr lang="en-US" sz="5600" dirty="0" err="1"/>
              <a:t>Wf</a:t>
            </a:r>
            <a:r>
              <a:rPr lang="en-US" sz="5600" dirty="0"/>
              <a:t> *</a:t>
            </a:r>
            <a:r>
              <a:rPr lang="en-US" sz="5600" dirty="0" err="1"/>
              <a:t>Xt</a:t>
            </a:r>
            <a:r>
              <a:rPr lang="en-US" sz="5600" dirty="0"/>
              <a:t>)+(</a:t>
            </a:r>
            <a:r>
              <a:rPr lang="en-US" sz="5600" dirty="0" err="1"/>
              <a:t>Wf</a:t>
            </a:r>
            <a:r>
              <a:rPr lang="en-US" sz="5600" dirty="0"/>
              <a:t>*h(t-1))+ bf]</a:t>
            </a:r>
            <a:endParaRPr lang="en-IN" sz="5600" dirty="0"/>
          </a:p>
          <a:p>
            <a:pPr marL="0" indent="0" fontAlgn="t">
              <a:buNone/>
            </a:pPr>
            <a:r>
              <a:rPr lang="en-US" sz="5600" dirty="0"/>
              <a:t>              Now calculate the output of forget gate as follows:</a:t>
            </a:r>
            <a:endParaRPr lang="en-IN" sz="5600" dirty="0"/>
          </a:p>
          <a:p>
            <a:pPr marL="0" indent="0" fontAlgn="t">
              <a:buNone/>
            </a:pPr>
            <a:r>
              <a:rPr lang="en-US" sz="5600" dirty="0"/>
              <a:t>              </a:t>
            </a:r>
            <a:r>
              <a:rPr lang="en-US" sz="5600" dirty="0" err="1"/>
              <a:t>Ctf</a:t>
            </a:r>
            <a:r>
              <a:rPr lang="en-US" sz="5600" dirty="0"/>
              <a:t>= c(t-1)*ft</a:t>
            </a:r>
            <a:endParaRPr lang="en-IN" sz="5600" dirty="0"/>
          </a:p>
          <a:p>
            <a:pPr fontAlgn="t"/>
            <a:r>
              <a:rPr lang="en-US" sz="5600" dirty="0"/>
              <a:t>Step 5:</a:t>
            </a:r>
            <a:r>
              <a:rPr lang="en-IN" sz="5600" dirty="0"/>
              <a:t>  </a:t>
            </a:r>
            <a:r>
              <a:rPr lang="en-US" sz="5600" dirty="0"/>
              <a:t>calculate the input gate ,it has two parts as shown below</a:t>
            </a:r>
            <a:endParaRPr lang="en-IN" sz="5600" dirty="0"/>
          </a:p>
          <a:p>
            <a:pPr marL="0" indent="0" fontAlgn="t">
              <a:buNone/>
            </a:pPr>
            <a:r>
              <a:rPr lang="en-US" sz="5600" dirty="0"/>
              <a:t>             it= σ [(Wi *</a:t>
            </a:r>
            <a:r>
              <a:rPr lang="en-US" sz="5600" dirty="0" err="1"/>
              <a:t>Xt</a:t>
            </a:r>
            <a:r>
              <a:rPr lang="en-US" sz="5600" dirty="0"/>
              <a:t>)+(Wi*h(t-1))+ bi]</a:t>
            </a:r>
            <a:endParaRPr lang="en-IN" sz="5600" dirty="0"/>
          </a:p>
          <a:p>
            <a:pPr marL="0" indent="0" fontAlgn="t">
              <a:buNone/>
            </a:pPr>
            <a:r>
              <a:rPr lang="en-US" sz="5600" dirty="0"/>
              <a:t>             </a:t>
            </a:r>
            <a:r>
              <a:rPr lang="en-US" sz="5600" dirty="0" err="1"/>
              <a:t>gt</a:t>
            </a:r>
            <a:r>
              <a:rPr lang="en-US" sz="5600" dirty="0"/>
              <a:t>=tanh[(</a:t>
            </a:r>
            <a:r>
              <a:rPr lang="en-US" sz="5600" dirty="0" err="1"/>
              <a:t>Wg</a:t>
            </a:r>
            <a:r>
              <a:rPr lang="en-US" sz="5600" dirty="0"/>
              <a:t>*</a:t>
            </a:r>
            <a:r>
              <a:rPr lang="en-US" sz="5600" dirty="0" err="1"/>
              <a:t>Xt</a:t>
            </a:r>
            <a:r>
              <a:rPr lang="en-US" sz="5600" dirty="0"/>
              <a:t>)+(</a:t>
            </a:r>
            <a:r>
              <a:rPr lang="en-US" sz="5600" dirty="0" err="1"/>
              <a:t>Wg</a:t>
            </a:r>
            <a:r>
              <a:rPr lang="en-US" sz="5600" dirty="0"/>
              <a:t>*h(t-1))+ </a:t>
            </a:r>
            <a:r>
              <a:rPr lang="en-US" sz="5600" dirty="0" err="1"/>
              <a:t>bg</a:t>
            </a:r>
            <a:r>
              <a:rPr lang="en-US" sz="5600" dirty="0"/>
              <a:t>]</a:t>
            </a:r>
            <a:endParaRPr lang="en-IN" sz="5600" dirty="0"/>
          </a:p>
          <a:p>
            <a:pPr marL="0" indent="0" fontAlgn="t">
              <a:buNone/>
            </a:pPr>
            <a:r>
              <a:rPr lang="en-US" sz="5600" dirty="0"/>
              <a:t>             Now calculate the output of input gate as follows:</a:t>
            </a:r>
            <a:endParaRPr lang="en-IN" sz="5600" dirty="0"/>
          </a:p>
          <a:p>
            <a:pPr marL="0" indent="0" fontAlgn="t">
              <a:buNone/>
            </a:pPr>
            <a:r>
              <a:rPr lang="en-US" sz="5600" dirty="0"/>
              <a:t>             </a:t>
            </a:r>
            <a:r>
              <a:rPr lang="en-US" sz="5600" dirty="0" err="1"/>
              <a:t>Cti</a:t>
            </a:r>
            <a:r>
              <a:rPr lang="en-US" sz="5600" dirty="0"/>
              <a:t>= it*</a:t>
            </a:r>
            <a:r>
              <a:rPr lang="en-US" sz="5600" dirty="0" err="1"/>
              <a:t>gt</a:t>
            </a:r>
            <a:endParaRPr lang="en-IN" sz="5600" dirty="0"/>
          </a:p>
          <a:p>
            <a:pPr marL="0" indent="0" fontAlgn="t">
              <a:buNone/>
            </a:pPr>
            <a:r>
              <a:rPr lang="en-US" sz="5600" dirty="0"/>
              <a:t>             Ct=</a:t>
            </a:r>
            <a:r>
              <a:rPr lang="en-US" sz="5600" dirty="0" err="1"/>
              <a:t>Cti+Ctf</a:t>
            </a:r>
            <a:r>
              <a:rPr lang="en-US" sz="5600" dirty="0"/>
              <a:t>.</a:t>
            </a:r>
            <a:endParaRPr lang="en-IN" sz="5600" dirty="0"/>
          </a:p>
          <a:p>
            <a:pPr marL="0" indent="0">
              <a:buNone/>
            </a:pPr>
            <a:endParaRPr lang="en-IN" sz="2400" dirty="0"/>
          </a:p>
        </p:txBody>
      </p:sp>
    </p:spTree>
    <p:extLst>
      <p:ext uri="{BB962C8B-B14F-4D97-AF65-F5344CB8AC3E}">
        <p14:creationId xmlns:p14="http://schemas.microsoft.com/office/powerpoint/2010/main" val="426123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CE7E3-3E7F-7AD3-568A-91A430067E80}"/>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rPr>
              <a:t>ALGORITHM CONTINUED…</a:t>
            </a:r>
          </a:p>
        </p:txBody>
      </p:sp>
      <p:sp>
        <p:nvSpPr>
          <p:cNvPr id="3" name="Content Placeholder 2">
            <a:extLst>
              <a:ext uri="{FF2B5EF4-FFF2-40B4-BE49-F238E27FC236}">
                <a16:creationId xmlns:a16="http://schemas.microsoft.com/office/drawing/2014/main" id="{8868DB82-2B83-0EF0-5D3C-A13AC9D1D8C5}"/>
              </a:ext>
            </a:extLst>
          </p:cNvPr>
          <p:cNvSpPr>
            <a:spLocks noGrp="1"/>
          </p:cNvSpPr>
          <p:nvPr>
            <p:ph idx="1"/>
          </p:nvPr>
        </p:nvSpPr>
        <p:spPr>
          <a:xfrm>
            <a:off x="4810259" y="649480"/>
            <a:ext cx="6555347" cy="5546047"/>
          </a:xfrm>
        </p:spPr>
        <p:txBody>
          <a:bodyPr anchor="ctr">
            <a:normAutofit/>
          </a:bodyPr>
          <a:lstStyle/>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6 : calculate the output gate ,as below</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97485" indent="0">
              <a:spcBef>
                <a:spcPts val="685"/>
              </a:spcBef>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ot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σ [(Wo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)+(Wo*h(t-1))+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bo</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7 : now calculate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ht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 tanh(Ct)+</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ot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97485" indent="0">
              <a:spcBef>
                <a:spcPts val="685"/>
              </a:spcBef>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 GRU algorithm</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8 :  take the past information as input , Calculate the  Update gate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Zt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As Follows: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97485" indent="0">
              <a:spcBef>
                <a:spcPts val="685"/>
              </a:spcBef>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Zt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σ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Wz</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Wz</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h(t-1)]</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9 : Calculate the reset gate denoted by Rt as follows: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97485" indent="0">
              <a:spcBef>
                <a:spcPts val="685"/>
              </a:spcBef>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Rt= σ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Wr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Wr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h(t-1)]</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10 : Calculate the memory content which will use the reset gate to Store the Relevant information from the past: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97485" indent="0">
              <a:spcBef>
                <a:spcPts val="685"/>
              </a:spcBef>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ht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=tanh[W*</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Xt+Rt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xnor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W*h(t-1)]</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11: Now finally calculate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htt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—Vector which holds the information, Update gate is Required.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97485" indent="0">
              <a:spcBef>
                <a:spcPts val="685"/>
              </a:spcBef>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ht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Zt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xnor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h(t-1) +(1-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Zt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xnor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h’t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426720" indent="-229235">
              <a:spcBef>
                <a:spcPts val="685"/>
              </a:spcBef>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Step 12: END.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437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797A9D-EF9D-91FA-BD97-9489621951EB}"/>
              </a:ext>
            </a:extLst>
          </p:cNvPr>
          <p:cNvPicPr>
            <a:picLocks noChangeAspect="1"/>
          </p:cNvPicPr>
          <p:nvPr/>
        </p:nvPicPr>
        <p:blipFill>
          <a:blip r:embed="rId2"/>
          <a:stretch>
            <a:fillRect/>
          </a:stretch>
        </p:blipFill>
        <p:spPr>
          <a:xfrm>
            <a:off x="2022398" y="638175"/>
            <a:ext cx="7067550" cy="5581650"/>
          </a:xfrm>
          <a:prstGeom prst="rect">
            <a:avLst/>
          </a:prstGeom>
        </p:spPr>
      </p:pic>
    </p:spTree>
    <p:extLst>
      <p:ext uri="{BB962C8B-B14F-4D97-AF65-F5344CB8AC3E}">
        <p14:creationId xmlns:p14="http://schemas.microsoft.com/office/powerpoint/2010/main" val="416521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9A512-DF32-4CE2-9668-E3B728FFE3E2}"/>
              </a:ext>
            </a:extLst>
          </p:cNvPr>
          <p:cNvPicPr/>
          <p:nvPr/>
        </p:nvPicPr>
        <p:blipFill>
          <a:blip r:embed="rId2"/>
          <a:stretch>
            <a:fillRect/>
          </a:stretch>
        </p:blipFill>
        <p:spPr>
          <a:xfrm>
            <a:off x="2277035" y="188259"/>
            <a:ext cx="6741459" cy="6517341"/>
          </a:xfrm>
          <a:prstGeom prst="rect">
            <a:avLst/>
          </a:prstGeom>
        </p:spPr>
      </p:pic>
    </p:spTree>
    <p:extLst>
      <p:ext uri="{BB962C8B-B14F-4D97-AF65-F5344CB8AC3E}">
        <p14:creationId xmlns:p14="http://schemas.microsoft.com/office/powerpoint/2010/main" val="304487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DBD4EED-5025-3480-8F9D-7B48E2AFB2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USE CASE DIAGRAM</a:t>
            </a:r>
          </a:p>
        </p:txBody>
      </p:sp>
      <p:sp>
        <p:nvSpPr>
          <p:cNvPr id="10" name="Content Placeholder 9">
            <a:extLst>
              <a:ext uri="{FF2B5EF4-FFF2-40B4-BE49-F238E27FC236}">
                <a16:creationId xmlns:a16="http://schemas.microsoft.com/office/drawing/2014/main" id="{26B56635-CAC3-4131-8FBD-35AFF75DDA8C}"/>
              </a:ext>
            </a:extLst>
          </p:cNvPr>
          <p:cNvSpPr>
            <a:spLocks noGrp="1"/>
          </p:cNvSpPr>
          <p:nvPr>
            <p:ph idx="1"/>
          </p:nvPr>
        </p:nvSpPr>
        <p:spPr>
          <a:xfrm>
            <a:off x="4143840" y="0"/>
            <a:ext cx="7209959" cy="6176963"/>
          </a:xfrm>
        </p:spPr>
        <p:txBody>
          <a:bodyPr/>
          <a:lstStyle/>
          <a:p>
            <a:pPr marL="0" indent="0">
              <a:buNone/>
            </a:pPr>
            <a:endParaRPr lang="en-IN" dirty="0"/>
          </a:p>
        </p:txBody>
      </p:sp>
      <p:pic>
        <p:nvPicPr>
          <p:cNvPr id="16" name="image7.jpeg">
            <a:extLst>
              <a:ext uri="{FF2B5EF4-FFF2-40B4-BE49-F238E27FC236}">
                <a16:creationId xmlns:a16="http://schemas.microsoft.com/office/drawing/2014/main" id="{F897561A-1883-4271-87E0-CE21936A56A6}"/>
              </a:ext>
            </a:extLst>
          </p:cNvPr>
          <p:cNvPicPr/>
          <p:nvPr/>
        </p:nvPicPr>
        <p:blipFill>
          <a:blip r:embed="rId2" cstate="print"/>
          <a:stretch>
            <a:fillRect/>
          </a:stretch>
        </p:blipFill>
        <p:spPr>
          <a:xfrm>
            <a:off x="5133973" y="836613"/>
            <a:ext cx="6034573" cy="5232494"/>
          </a:xfrm>
          <a:prstGeom prst="rect">
            <a:avLst/>
          </a:prstGeom>
        </p:spPr>
      </p:pic>
      <p:sp>
        <p:nvSpPr>
          <p:cNvPr id="12" name="Rectangle 11">
            <a:extLst>
              <a:ext uri="{FF2B5EF4-FFF2-40B4-BE49-F238E27FC236}">
                <a16:creationId xmlns:a16="http://schemas.microsoft.com/office/drawing/2014/main" id="{9D6382B5-EB75-4F70-A477-7CE82B269F1B}"/>
              </a:ext>
            </a:extLst>
          </p:cNvPr>
          <p:cNvSpPr/>
          <p:nvPr/>
        </p:nvSpPr>
        <p:spPr>
          <a:xfrm>
            <a:off x="6624918" y="836613"/>
            <a:ext cx="2716306" cy="490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Dissolved oxygen prediction system</a:t>
            </a:r>
          </a:p>
        </p:txBody>
      </p:sp>
    </p:spTree>
    <p:extLst>
      <p:ext uri="{BB962C8B-B14F-4D97-AF65-F5344CB8AC3E}">
        <p14:creationId xmlns:p14="http://schemas.microsoft.com/office/powerpoint/2010/main" val="364799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AEC58-A80E-BFE2-04F0-8DCE308344E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SEQUENCE DIAGRAM</a:t>
            </a:r>
          </a:p>
        </p:txBody>
      </p:sp>
      <p:pic>
        <p:nvPicPr>
          <p:cNvPr id="4" name="Content Placeholder 3">
            <a:extLst>
              <a:ext uri="{FF2B5EF4-FFF2-40B4-BE49-F238E27FC236}">
                <a16:creationId xmlns:a16="http://schemas.microsoft.com/office/drawing/2014/main" id="{A5E96BDD-575E-A790-5363-B20AD266B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0710" y="644630"/>
            <a:ext cx="6386051" cy="5568739"/>
          </a:xfrm>
          <a:prstGeom prst="rect">
            <a:avLst/>
          </a:prstGeom>
        </p:spPr>
      </p:pic>
      <p:sp>
        <p:nvSpPr>
          <p:cNvPr id="6" name="Rectangle 5">
            <a:extLst>
              <a:ext uri="{FF2B5EF4-FFF2-40B4-BE49-F238E27FC236}">
                <a16:creationId xmlns:a16="http://schemas.microsoft.com/office/drawing/2014/main" id="{7A5474C2-D454-436B-BF73-87F53AB651AC}"/>
              </a:ext>
            </a:extLst>
          </p:cNvPr>
          <p:cNvSpPr/>
          <p:nvPr/>
        </p:nvSpPr>
        <p:spPr>
          <a:xfrm>
            <a:off x="7494494" y="2994213"/>
            <a:ext cx="1326777" cy="33169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Fit the LSTM-GRU network</a:t>
            </a:r>
          </a:p>
        </p:txBody>
      </p:sp>
      <p:sp>
        <p:nvSpPr>
          <p:cNvPr id="62" name="Rectangle 61">
            <a:extLst>
              <a:ext uri="{FF2B5EF4-FFF2-40B4-BE49-F238E27FC236}">
                <a16:creationId xmlns:a16="http://schemas.microsoft.com/office/drawing/2014/main" id="{41F45448-E0E5-444A-948A-42AA75E96AD1}"/>
              </a:ext>
            </a:extLst>
          </p:cNvPr>
          <p:cNvSpPr/>
          <p:nvPr/>
        </p:nvSpPr>
        <p:spPr>
          <a:xfrm>
            <a:off x="6858000" y="3532094"/>
            <a:ext cx="2492188" cy="277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LSTM-GRU hybrid model</a:t>
            </a:r>
          </a:p>
        </p:txBody>
      </p:sp>
    </p:spTree>
    <p:extLst>
      <p:ext uri="{BB962C8B-B14F-4D97-AF65-F5344CB8AC3E}">
        <p14:creationId xmlns:p14="http://schemas.microsoft.com/office/powerpoint/2010/main" val="126710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E5D6855-F7F1-40AB-A644-826C03264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2448" y="3131936"/>
            <a:ext cx="1240640" cy="1240638"/>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65388C-2EC9-49CB-94AE-C126FD4C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3" y="0"/>
            <a:ext cx="6067239" cy="6858000"/>
          </a:xfrm>
          <a:custGeom>
            <a:avLst/>
            <a:gdLst>
              <a:gd name="connsiteX0" fmla="*/ 1619628 w 6067239"/>
              <a:gd name="connsiteY0" fmla="*/ 0 h 6858000"/>
              <a:gd name="connsiteX1" fmla="*/ 6067239 w 6067239"/>
              <a:gd name="connsiteY1" fmla="*/ 0 h 6858000"/>
              <a:gd name="connsiteX2" fmla="*/ 6067239 w 6067239"/>
              <a:gd name="connsiteY2" fmla="*/ 6858000 h 6858000"/>
              <a:gd name="connsiteX3" fmla="*/ 1619627 w 6067239"/>
              <a:gd name="connsiteY3" fmla="*/ 6858000 h 6858000"/>
              <a:gd name="connsiteX4" fmla="*/ 1615622 w 6067239"/>
              <a:gd name="connsiteY4" fmla="*/ 6854853 h 6858000"/>
              <a:gd name="connsiteX5" fmla="*/ 0 w 6067239"/>
              <a:gd name="connsiteY5" fmla="*/ 3429000 h 6858000"/>
              <a:gd name="connsiteX6" fmla="*/ 1615622 w 606723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9" h="6858000">
                <a:moveTo>
                  <a:pt x="1619628" y="0"/>
                </a:moveTo>
                <a:lnTo>
                  <a:pt x="6067239" y="0"/>
                </a:lnTo>
                <a:lnTo>
                  <a:pt x="6067239"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62B7C1D-B627-4FCA-9295-7D7187655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7837"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51214F-B4F9-16CF-160E-34ED5ECF93AC}"/>
              </a:ext>
            </a:extLst>
          </p:cNvPr>
          <p:cNvSpPr>
            <a:spLocks noGrp="1"/>
          </p:cNvSpPr>
          <p:nvPr>
            <p:ph type="title"/>
          </p:nvPr>
        </p:nvSpPr>
        <p:spPr>
          <a:xfrm>
            <a:off x="1156448" y="1091821"/>
            <a:ext cx="4087702" cy="4674358"/>
          </a:xfrm>
        </p:spPr>
        <p:txBody>
          <a:bodyPr anchor="ctr">
            <a:normAutofit/>
          </a:bodyPr>
          <a:lstStyle/>
          <a:p>
            <a:r>
              <a:rPr lang="en-IN" sz="6600" b="1" dirty="0">
                <a:solidFill>
                  <a:schemeClr val="tx1">
                    <a:lumMod val="85000"/>
                    <a:lumOff val="15000"/>
                  </a:schemeClr>
                </a:solidFill>
              </a:rPr>
              <a:t>CONTENTS</a:t>
            </a:r>
          </a:p>
        </p:txBody>
      </p:sp>
      <p:sp>
        <p:nvSpPr>
          <p:cNvPr id="3" name="Content Placeholder 2">
            <a:extLst>
              <a:ext uri="{FF2B5EF4-FFF2-40B4-BE49-F238E27FC236}">
                <a16:creationId xmlns:a16="http://schemas.microsoft.com/office/drawing/2014/main" id="{7859D77A-D0ED-F09E-E166-0DBC01015C1F}"/>
              </a:ext>
            </a:extLst>
          </p:cNvPr>
          <p:cNvSpPr>
            <a:spLocks noGrp="1"/>
          </p:cNvSpPr>
          <p:nvPr>
            <p:ph idx="1"/>
          </p:nvPr>
        </p:nvSpPr>
        <p:spPr>
          <a:xfrm>
            <a:off x="7329412" y="1091821"/>
            <a:ext cx="4363895" cy="4674357"/>
          </a:xfrm>
        </p:spPr>
        <p:txBody>
          <a:bodyPr anchor="ctr">
            <a:normAutofit/>
          </a:bodyPr>
          <a:lstStyle/>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Drawbacks of Existing System</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Proposed Algorithm</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20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DD13-CDE0-696F-6633-434EF67E0DAD}"/>
              </a:ext>
            </a:extLst>
          </p:cNvPr>
          <p:cNvSpPr>
            <a:spLocks noGrp="1"/>
          </p:cNvSpPr>
          <p:nvPr>
            <p:ph type="title"/>
          </p:nvPr>
        </p:nvSpPr>
        <p:spPr>
          <a:xfrm>
            <a:off x="838200" y="365126"/>
            <a:ext cx="10515600" cy="1012262"/>
          </a:xfrm>
        </p:spPr>
        <p:txBody>
          <a:bodyPr>
            <a:normAutofit fontScale="90000"/>
          </a:bodyPr>
          <a:lstStyle/>
          <a:p>
            <a:r>
              <a:rPr lang="en-US" sz="3600" b="1" dirty="0"/>
              <a:t> Gathering and understanding the data</a:t>
            </a:r>
            <a:br>
              <a:rPr lang="en-US" b="1" dirty="0"/>
            </a:br>
            <a:endParaRPr lang="en-IN" dirty="0"/>
          </a:p>
        </p:txBody>
      </p:sp>
      <p:sp>
        <p:nvSpPr>
          <p:cNvPr id="3" name="Content Placeholder 2">
            <a:extLst>
              <a:ext uri="{FF2B5EF4-FFF2-40B4-BE49-F238E27FC236}">
                <a16:creationId xmlns:a16="http://schemas.microsoft.com/office/drawing/2014/main" id="{A8234C74-3B3D-D324-DB96-3F88B9585CDF}"/>
              </a:ext>
            </a:extLst>
          </p:cNvPr>
          <p:cNvSpPr>
            <a:spLocks noGrp="1"/>
          </p:cNvSpPr>
          <p:nvPr>
            <p:ph idx="1"/>
          </p:nvPr>
        </p:nvSpPr>
        <p:spPr>
          <a:xfrm>
            <a:off x="838200" y="1169043"/>
            <a:ext cx="10515600" cy="5007920"/>
          </a:xfrm>
        </p:spPr>
        <p:txBody>
          <a:bodyPr/>
          <a:lstStyle/>
          <a:p>
            <a:pPr marL="0" indent="0">
              <a:buNone/>
            </a:pPr>
            <a:endParaRPr lang="en-IN" dirty="0"/>
          </a:p>
        </p:txBody>
      </p:sp>
      <p:pic>
        <p:nvPicPr>
          <p:cNvPr id="5" name="Picture 4">
            <a:extLst>
              <a:ext uri="{FF2B5EF4-FFF2-40B4-BE49-F238E27FC236}">
                <a16:creationId xmlns:a16="http://schemas.microsoft.com/office/drawing/2014/main" id="{5237A81D-9235-CB9F-9AC6-86C06FFACB0F}"/>
              </a:ext>
            </a:extLst>
          </p:cNvPr>
          <p:cNvPicPr>
            <a:picLocks noChangeAspect="1"/>
          </p:cNvPicPr>
          <p:nvPr/>
        </p:nvPicPr>
        <p:blipFill>
          <a:blip r:embed="rId2"/>
          <a:stretch>
            <a:fillRect/>
          </a:stretch>
        </p:blipFill>
        <p:spPr>
          <a:xfrm>
            <a:off x="713772" y="1064871"/>
            <a:ext cx="10764456" cy="5207341"/>
          </a:xfrm>
          <a:prstGeom prst="rect">
            <a:avLst/>
          </a:prstGeom>
        </p:spPr>
      </p:pic>
    </p:spTree>
    <p:extLst>
      <p:ext uri="{BB962C8B-B14F-4D97-AF65-F5344CB8AC3E}">
        <p14:creationId xmlns:p14="http://schemas.microsoft.com/office/powerpoint/2010/main" val="52978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B3F6-F319-96E7-21DB-310A6E28B0AE}"/>
              </a:ext>
            </a:extLst>
          </p:cNvPr>
          <p:cNvSpPr>
            <a:spLocks noGrp="1"/>
          </p:cNvSpPr>
          <p:nvPr>
            <p:ph type="title"/>
          </p:nvPr>
        </p:nvSpPr>
        <p:spPr>
          <a:xfrm>
            <a:off x="2257062" y="833377"/>
            <a:ext cx="6944811" cy="857311"/>
          </a:xfrm>
        </p:spPr>
        <p:txBody>
          <a:bodyPr/>
          <a:lstStyle/>
          <a:p>
            <a:endParaRPr lang="en-IN" dirty="0"/>
          </a:p>
        </p:txBody>
      </p:sp>
      <p:pic>
        <p:nvPicPr>
          <p:cNvPr id="5" name="Content Placeholder 4">
            <a:extLst>
              <a:ext uri="{FF2B5EF4-FFF2-40B4-BE49-F238E27FC236}">
                <a16:creationId xmlns:a16="http://schemas.microsoft.com/office/drawing/2014/main" id="{E9FD73B8-BA36-A72D-09BD-1521BB8846C9}"/>
              </a:ext>
            </a:extLst>
          </p:cNvPr>
          <p:cNvPicPr>
            <a:picLocks noGrp="1" noChangeAspect="1"/>
          </p:cNvPicPr>
          <p:nvPr>
            <p:ph idx="1"/>
          </p:nvPr>
        </p:nvPicPr>
        <p:blipFill>
          <a:blip r:embed="rId2"/>
          <a:stretch>
            <a:fillRect/>
          </a:stretch>
        </p:blipFill>
        <p:spPr>
          <a:xfrm>
            <a:off x="1088020" y="3217761"/>
            <a:ext cx="9632367" cy="3171463"/>
          </a:xfrm>
        </p:spPr>
      </p:pic>
      <p:pic>
        <p:nvPicPr>
          <p:cNvPr id="7" name="Picture 6">
            <a:extLst>
              <a:ext uri="{FF2B5EF4-FFF2-40B4-BE49-F238E27FC236}">
                <a16:creationId xmlns:a16="http://schemas.microsoft.com/office/drawing/2014/main" id="{DABD6A9E-4FDA-83FF-8D6F-CAD9151506BB}"/>
              </a:ext>
            </a:extLst>
          </p:cNvPr>
          <p:cNvPicPr>
            <a:picLocks noChangeAspect="1"/>
          </p:cNvPicPr>
          <p:nvPr/>
        </p:nvPicPr>
        <p:blipFill>
          <a:blip r:embed="rId3"/>
          <a:stretch>
            <a:fillRect/>
          </a:stretch>
        </p:blipFill>
        <p:spPr>
          <a:xfrm>
            <a:off x="1088020" y="468776"/>
            <a:ext cx="9632366" cy="2733675"/>
          </a:xfrm>
          <a:prstGeom prst="rect">
            <a:avLst/>
          </a:prstGeom>
        </p:spPr>
      </p:pic>
    </p:spTree>
    <p:extLst>
      <p:ext uri="{BB962C8B-B14F-4D97-AF65-F5344CB8AC3E}">
        <p14:creationId xmlns:p14="http://schemas.microsoft.com/office/powerpoint/2010/main" val="389427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6048-E4E3-3A11-9552-B1633B7556A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Data Visualization</a:t>
            </a:r>
            <a:br>
              <a:rPr lang="en-US" sz="2800" b="1" dirty="0">
                <a:latin typeface="Times New Roman" panose="02020603050405020304" pitchFamily="18" charset="0"/>
                <a:cs typeface="Times New Roman" panose="02020603050405020304" pitchFamily="18" charset="0"/>
              </a:rPr>
            </a:br>
            <a:endParaRPr lang="en-IN" sz="2800" dirty="0"/>
          </a:p>
        </p:txBody>
      </p:sp>
      <p:pic>
        <p:nvPicPr>
          <p:cNvPr id="4" name="Content Placeholder 4">
            <a:extLst>
              <a:ext uri="{FF2B5EF4-FFF2-40B4-BE49-F238E27FC236}">
                <a16:creationId xmlns:a16="http://schemas.microsoft.com/office/drawing/2014/main" id="{896AF396-77C5-4C0A-BBF7-0E8FF443E924}"/>
              </a:ext>
            </a:extLst>
          </p:cNvPr>
          <p:cNvPicPr>
            <a:picLocks noGrp="1" noChangeAspect="1"/>
          </p:cNvPicPr>
          <p:nvPr>
            <p:ph idx="1"/>
          </p:nvPr>
        </p:nvPicPr>
        <p:blipFill>
          <a:blip r:embed="rId2"/>
          <a:stretch>
            <a:fillRect/>
          </a:stretch>
        </p:blipFill>
        <p:spPr>
          <a:xfrm>
            <a:off x="1218360" y="1138471"/>
            <a:ext cx="7191375" cy="2290529"/>
          </a:xfrm>
          <a:prstGeom prst="rect">
            <a:avLst/>
          </a:prstGeom>
        </p:spPr>
      </p:pic>
      <p:pic>
        <p:nvPicPr>
          <p:cNvPr id="5" name="Picture 4">
            <a:extLst>
              <a:ext uri="{FF2B5EF4-FFF2-40B4-BE49-F238E27FC236}">
                <a16:creationId xmlns:a16="http://schemas.microsoft.com/office/drawing/2014/main" id="{E4E76206-212E-499A-A18A-7887D1EEF5DD}"/>
              </a:ext>
            </a:extLst>
          </p:cNvPr>
          <p:cNvPicPr>
            <a:picLocks noChangeAspect="1"/>
          </p:cNvPicPr>
          <p:nvPr/>
        </p:nvPicPr>
        <p:blipFill>
          <a:blip r:embed="rId3"/>
          <a:stretch>
            <a:fillRect/>
          </a:stretch>
        </p:blipFill>
        <p:spPr>
          <a:xfrm>
            <a:off x="1110783" y="3590197"/>
            <a:ext cx="7640015" cy="2659504"/>
          </a:xfrm>
          <a:prstGeom prst="rect">
            <a:avLst/>
          </a:prstGeom>
        </p:spPr>
      </p:pic>
    </p:spTree>
    <p:extLst>
      <p:ext uri="{BB962C8B-B14F-4D97-AF65-F5344CB8AC3E}">
        <p14:creationId xmlns:p14="http://schemas.microsoft.com/office/powerpoint/2010/main" val="57182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7992-F719-2A84-5297-BE9DC24D673D}"/>
              </a:ext>
            </a:extLst>
          </p:cNvPr>
          <p:cNvSpPr>
            <a:spLocks noGrp="1"/>
          </p:cNvSpPr>
          <p:nvPr>
            <p:ph type="title"/>
          </p:nvPr>
        </p:nvSpPr>
        <p:spPr>
          <a:xfrm>
            <a:off x="838200" y="365126"/>
            <a:ext cx="10515600" cy="919664"/>
          </a:xfrm>
        </p:spPr>
        <p:txBody>
          <a:bodyPr>
            <a:normAutofit fontScale="90000"/>
          </a:bodyPr>
          <a:lstStyle/>
          <a:p>
            <a:r>
              <a:rPr lang="en-US" sz="2800" b="1" dirty="0"/>
              <a:t>Training and testing the data</a:t>
            </a:r>
            <a:br>
              <a:rPr lang="en-US" b="1" dirty="0"/>
            </a:br>
            <a:endParaRPr lang="en-IN" dirty="0"/>
          </a:p>
        </p:txBody>
      </p:sp>
      <p:pic>
        <p:nvPicPr>
          <p:cNvPr id="5" name="Content Placeholder 6">
            <a:extLst>
              <a:ext uri="{FF2B5EF4-FFF2-40B4-BE49-F238E27FC236}">
                <a16:creationId xmlns:a16="http://schemas.microsoft.com/office/drawing/2014/main" id="{E7BF1247-19AA-4045-8A57-C9B7252BD66C}"/>
              </a:ext>
            </a:extLst>
          </p:cNvPr>
          <p:cNvPicPr>
            <a:picLocks noGrp="1" noChangeAspect="1"/>
          </p:cNvPicPr>
          <p:nvPr>
            <p:ph idx="1"/>
          </p:nvPr>
        </p:nvPicPr>
        <p:blipFill>
          <a:blip r:embed="rId2"/>
          <a:stretch>
            <a:fillRect/>
          </a:stretch>
        </p:blipFill>
        <p:spPr>
          <a:xfrm>
            <a:off x="802341" y="2097740"/>
            <a:ext cx="10515600" cy="3720353"/>
          </a:xfrm>
        </p:spPr>
      </p:pic>
    </p:spTree>
    <p:extLst>
      <p:ext uri="{BB962C8B-B14F-4D97-AF65-F5344CB8AC3E}">
        <p14:creationId xmlns:p14="http://schemas.microsoft.com/office/powerpoint/2010/main" val="194411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31C9-2224-748A-3EA4-9D300AF4C02B}"/>
              </a:ext>
            </a:extLst>
          </p:cNvPr>
          <p:cNvSpPr>
            <a:spLocks noGrp="1"/>
          </p:cNvSpPr>
          <p:nvPr>
            <p:ph type="title"/>
          </p:nvPr>
        </p:nvSpPr>
        <p:spPr/>
        <p:txBody>
          <a:bodyPr/>
          <a:lstStyle/>
          <a:p>
            <a:r>
              <a:rPr lang="en-US" b="1" dirty="0"/>
              <a:t>Building the model</a:t>
            </a:r>
            <a:endParaRPr lang="en-IN" dirty="0"/>
          </a:p>
        </p:txBody>
      </p:sp>
      <p:pic>
        <p:nvPicPr>
          <p:cNvPr id="5" name="Content Placeholder 6">
            <a:extLst>
              <a:ext uri="{FF2B5EF4-FFF2-40B4-BE49-F238E27FC236}">
                <a16:creationId xmlns:a16="http://schemas.microsoft.com/office/drawing/2014/main" id="{2E7FE0D1-9CD9-4277-85A5-9E4479ADE1FD}"/>
              </a:ext>
            </a:extLst>
          </p:cNvPr>
          <p:cNvPicPr>
            <a:picLocks noGrp="1" noChangeAspect="1"/>
          </p:cNvPicPr>
          <p:nvPr>
            <p:ph idx="1"/>
          </p:nvPr>
        </p:nvPicPr>
        <p:blipFill>
          <a:blip r:embed="rId2"/>
          <a:stretch>
            <a:fillRect/>
          </a:stretch>
        </p:blipFill>
        <p:spPr>
          <a:xfrm>
            <a:off x="838200" y="2341104"/>
            <a:ext cx="10515600" cy="3320380"/>
          </a:xfrm>
        </p:spPr>
      </p:pic>
    </p:spTree>
    <p:extLst>
      <p:ext uri="{BB962C8B-B14F-4D97-AF65-F5344CB8AC3E}">
        <p14:creationId xmlns:p14="http://schemas.microsoft.com/office/powerpoint/2010/main" val="1966309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0750-33AF-90D4-56F7-B4AD9FAE7E16}"/>
              </a:ext>
            </a:extLst>
          </p:cNvPr>
          <p:cNvSpPr>
            <a:spLocks noGrp="1"/>
          </p:cNvSpPr>
          <p:nvPr>
            <p:ph type="title"/>
          </p:nvPr>
        </p:nvSpPr>
        <p:spPr/>
        <p:txBody>
          <a:bodyPr>
            <a:normAutofit/>
          </a:bodyPr>
          <a:lstStyle/>
          <a:p>
            <a:r>
              <a:rPr lang="en-US" sz="3600" b="1" dirty="0"/>
              <a:t>Fitting the model</a:t>
            </a:r>
            <a:endParaRPr lang="en-IN" sz="3600" dirty="0"/>
          </a:p>
        </p:txBody>
      </p:sp>
      <p:pic>
        <p:nvPicPr>
          <p:cNvPr id="5" name="Content Placeholder 6">
            <a:extLst>
              <a:ext uri="{FF2B5EF4-FFF2-40B4-BE49-F238E27FC236}">
                <a16:creationId xmlns:a16="http://schemas.microsoft.com/office/drawing/2014/main" id="{82C0704B-C178-4615-9D24-587EF9152560}"/>
              </a:ext>
            </a:extLst>
          </p:cNvPr>
          <p:cNvPicPr>
            <a:picLocks noGrp="1" noChangeAspect="1"/>
          </p:cNvPicPr>
          <p:nvPr>
            <p:ph idx="1"/>
          </p:nvPr>
        </p:nvPicPr>
        <p:blipFill>
          <a:blip r:embed="rId2"/>
          <a:stretch>
            <a:fillRect/>
          </a:stretch>
        </p:blipFill>
        <p:spPr>
          <a:xfrm>
            <a:off x="1323922" y="1825625"/>
            <a:ext cx="9544156" cy="4351338"/>
          </a:xfrm>
        </p:spPr>
      </p:pic>
    </p:spTree>
    <p:extLst>
      <p:ext uri="{BB962C8B-B14F-4D97-AF65-F5344CB8AC3E}">
        <p14:creationId xmlns:p14="http://schemas.microsoft.com/office/powerpoint/2010/main" val="167939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07FF02-2BA3-B901-EF9F-283FE11D64E9}"/>
              </a:ext>
            </a:extLst>
          </p:cNvPr>
          <p:cNvSpPr>
            <a:spLocks noGrp="1"/>
          </p:cNvSpPr>
          <p:nvPr>
            <p:ph type="title"/>
          </p:nvPr>
        </p:nvSpPr>
        <p:spPr>
          <a:xfrm>
            <a:off x="958506" y="800392"/>
            <a:ext cx="10264697" cy="1212102"/>
          </a:xfrm>
        </p:spPr>
        <p:txBody>
          <a:bodyPr>
            <a:normAutofit/>
          </a:bodyPr>
          <a:lstStyle/>
          <a:p>
            <a:pPr algn="ctr"/>
            <a:r>
              <a:rPr lang="en-IN" sz="4000" b="1" dirty="0">
                <a:solidFill>
                  <a:srgbClr val="FFFFFF"/>
                </a:solidFill>
              </a:rPr>
              <a:t>RESULTS</a:t>
            </a:r>
          </a:p>
        </p:txBody>
      </p:sp>
      <p:sp>
        <p:nvSpPr>
          <p:cNvPr id="32" name="TextBox 31">
            <a:extLst>
              <a:ext uri="{FF2B5EF4-FFF2-40B4-BE49-F238E27FC236}">
                <a16:creationId xmlns:a16="http://schemas.microsoft.com/office/drawing/2014/main" id="{A00983B5-0E5E-5B20-2369-147F2E4B100B}"/>
              </a:ext>
            </a:extLst>
          </p:cNvPr>
          <p:cNvSpPr txBox="1"/>
          <p:nvPr/>
        </p:nvSpPr>
        <p:spPr>
          <a:xfrm>
            <a:off x="2329406" y="5809664"/>
            <a:ext cx="2983374"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endParaRPr lang="en-IN" dirty="0"/>
          </a:p>
        </p:txBody>
      </p:sp>
      <p:sp>
        <p:nvSpPr>
          <p:cNvPr id="34" name="TextBox 33">
            <a:extLst>
              <a:ext uri="{FF2B5EF4-FFF2-40B4-BE49-F238E27FC236}">
                <a16:creationId xmlns:a16="http://schemas.microsoft.com/office/drawing/2014/main" id="{FDD8C1F1-F8C1-147E-9A02-13C2C20B0FA0}"/>
              </a:ext>
            </a:extLst>
          </p:cNvPr>
          <p:cNvSpPr txBox="1"/>
          <p:nvPr/>
        </p:nvSpPr>
        <p:spPr>
          <a:xfrm>
            <a:off x="7954702" y="5676389"/>
            <a:ext cx="2708266"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Loss</a:t>
            </a:r>
            <a:endParaRPr lang="en-IN" dirty="0"/>
          </a:p>
        </p:txBody>
      </p:sp>
      <p:pic>
        <p:nvPicPr>
          <p:cNvPr id="2050" name="Picture 2">
            <a:extLst>
              <a:ext uri="{FF2B5EF4-FFF2-40B4-BE49-F238E27FC236}">
                <a16:creationId xmlns:a16="http://schemas.microsoft.com/office/drawing/2014/main" id="{9E3959DC-B2C0-4C7A-8F15-69AEEC87D0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4840" y="2543176"/>
            <a:ext cx="4575654" cy="27652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5CCC42-9F58-4CE0-9959-B9500A45D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3175"/>
            <a:ext cx="4701160" cy="276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06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35734-C5F6-203B-58E6-52319967A6BD}"/>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rPr>
              <a:t>CONCLUSION</a:t>
            </a:r>
          </a:p>
        </p:txBody>
      </p:sp>
      <p:sp>
        <p:nvSpPr>
          <p:cNvPr id="3" name="Content Placeholder 2">
            <a:extLst>
              <a:ext uri="{FF2B5EF4-FFF2-40B4-BE49-F238E27FC236}">
                <a16:creationId xmlns:a16="http://schemas.microsoft.com/office/drawing/2014/main" id="{87B94B22-3466-0C7C-BCA6-3D8170175B30}"/>
              </a:ext>
            </a:extLst>
          </p:cNvPr>
          <p:cNvSpPr>
            <a:spLocks noGrp="1"/>
          </p:cNvSpPr>
          <p:nvPr>
            <p:ph idx="1"/>
          </p:nvPr>
        </p:nvSpPr>
        <p:spPr>
          <a:xfrm>
            <a:off x="4876494" y="586855"/>
            <a:ext cx="6555347" cy="5546047"/>
          </a:xfrm>
        </p:spPr>
        <p:txBody>
          <a:bodyPr anchor="ctr">
            <a:normAutofit fontScale="92500" lnSpcReduction="10000"/>
          </a:bodyPr>
          <a:lstStyle/>
          <a:p>
            <a:pPr algn="just"/>
            <a:r>
              <a:rPr lang="en-IN" sz="2200" dirty="0"/>
              <a:t>Aquaculture is an extremely important sector of the food and nutrition business. The aim of this hybrid prediction model is to improve aquaculture management by allowing for more precise forecasts of DO concentration. The LSTM method and the GRU approach were combined in order to develop the hybrid model. It is necessary to make accurate real-time predictions of dissolved oxygen levels in order to achieve precise management of recirculating aquaculture. The model that is based on LSTM-GRU has been proposed as a solution to the problems that are caused by traditional prediction models. These models are plagued by insufficient precision and poor stability due to noise in locally observed characteristics of water quality. Its usefulness has been demonstrated through applications in the actual world. It is able to forecast dissolved oxygen levels, hence reducing and minimising needless losses such as the death rate of fish that can be caused by either high or low dissolved oxygen levels. The results of the experimental inquiry show that the LSTM-GRU hybrid model performs better than other models in terms of its overall performance. </a:t>
            </a:r>
          </a:p>
          <a:p>
            <a:pPr algn="just"/>
            <a:endParaRPr lang="en-IN" sz="2000" dirty="0"/>
          </a:p>
        </p:txBody>
      </p:sp>
    </p:spTree>
    <p:extLst>
      <p:ext uri="{BB962C8B-B14F-4D97-AF65-F5344CB8AC3E}">
        <p14:creationId xmlns:p14="http://schemas.microsoft.com/office/powerpoint/2010/main" val="2990889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6D6FE-B7A8-83C3-8FB9-8CEC95C28DE2}"/>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REFERENCES</a:t>
            </a:r>
          </a:p>
        </p:txBody>
      </p:sp>
      <p:graphicFrame>
        <p:nvGraphicFramePr>
          <p:cNvPr id="5" name="Content Placeholder 2">
            <a:extLst>
              <a:ext uri="{FF2B5EF4-FFF2-40B4-BE49-F238E27FC236}">
                <a16:creationId xmlns:a16="http://schemas.microsoft.com/office/drawing/2014/main" id="{D7D890CA-230F-A51A-9D94-CDA55EC64398}"/>
              </a:ext>
            </a:extLst>
          </p:cNvPr>
          <p:cNvGraphicFramePr>
            <a:graphicFrameLocks noGrp="1"/>
          </p:cNvGraphicFramePr>
          <p:nvPr>
            <p:ph idx="1"/>
            <p:extLst>
              <p:ext uri="{D42A27DB-BD31-4B8C-83A1-F6EECF244321}">
                <p14:modId xmlns:p14="http://schemas.microsoft.com/office/powerpoint/2010/main" val="60436710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77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BE34-16E5-5C88-4AE8-F3A11E9B8D3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altLang="en-US" sz="4000" b="1" kern="1200" dirty="0">
                <a:solidFill>
                  <a:schemeClr val="tx2"/>
                </a:solidFill>
                <a:latin typeface="+mj-lt"/>
                <a:ea typeface="+mj-ea"/>
                <a:cs typeface="+mj-cs"/>
              </a:rPr>
              <a:t>QUERIES</a:t>
            </a:r>
            <a:endParaRPr lang="en-US" sz="4000" b="1" kern="1200" dirty="0">
              <a:solidFill>
                <a:schemeClr val="tx2"/>
              </a:solidFill>
              <a:latin typeface="+mj-lt"/>
              <a:ea typeface="+mj-ea"/>
              <a:cs typeface="+mj-cs"/>
            </a:endParaRPr>
          </a:p>
        </p:txBody>
      </p:sp>
      <p:pic>
        <p:nvPicPr>
          <p:cNvPr id="7" name="Graphic 6" descr="Help">
            <a:extLst>
              <a:ext uri="{FF2B5EF4-FFF2-40B4-BE49-F238E27FC236}">
                <a16:creationId xmlns:a16="http://schemas.microsoft.com/office/drawing/2014/main" id="{E2FA1924-7833-78B5-7D6B-F777D13773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59651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1AFA5-6850-6460-AF8F-CDE2C85B2DE9}"/>
              </a:ext>
            </a:extLst>
          </p:cNvPr>
          <p:cNvSpPr>
            <a:spLocks noGrp="1"/>
          </p:cNvSpPr>
          <p:nvPr>
            <p:ph type="title"/>
          </p:nvPr>
        </p:nvSpPr>
        <p:spPr>
          <a:xfrm>
            <a:off x="838200" y="624568"/>
            <a:ext cx="3766457" cy="5412920"/>
          </a:xfrm>
        </p:spPr>
        <p:txBody>
          <a:bodyPr>
            <a:normAutofit/>
          </a:bodyPr>
          <a:lstStyle/>
          <a:p>
            <a:pPr algn="ctr"/>
            <a:r>
              <a:rPr lang="en-IN" b="1" dirty="0">
                <a:solidFill>
                  <a:srgbClr val="FFFFFF"/>
                </a:solidFill>
              </a:rPr>
              <a:t>ABSTRACT</a:t>
            </a:r>
          </a:p>
        </p:txBody>
      </p:sp>
      <p:sp>
        <p:nvSpPr>
          <p:cNvPr id="3" name="Content Placeholder 2">
            <a:extLst>
              <a:ext uri="{FF2B5EF4-FFF2-40B4-BE49-F238E27FC236}">
                <a16:creationId xmlns:a16="http://schemas.microsoft.com/office/drawing/2014/main" id="{1693A127-8D29-C38C-73D5-9219219401FD}"/>
              </a:ext>
            </a:extLst>
          </p:cNvPr>
          <p:cNvSpPr>
            <a:spLocks noGrp="1"/>
          </p:cNvSpPr>
          <p:nvPr>
            <p:ph idx="1"/>
          </p:nvPr>
        </p:nvSpPr>
        <p:spPr>
          <a:xfrm>
            <a:off x="5176684" y="624568"/>
            <a:ext cx="6177114" cy="5923716"/>
          </a:xfrm>
        </p:spPr>
        <p:txBody>
          <a:bodyPr anchor="ctr">
            <a:noAutofit/>
          </a:bodyPr>
          <a:lstStyle/>
          <a:p>
            <a:pPr algn="just"/>
            <a:r>
              <a:rPr lang="en-IN" sz="1600" dirty="0"/>
              <a:t>The presence of dissolved oxygen (DO) in water is an ecological factor that plays an important role in fostering the growth of aquatic goods. The amount of DO in recirculating aquaculture systems is a critical indicator of control. Its composition and the dynamic fluctuations have a substantial impact on the rohu fish capacity to grow in a healthy manner. The amount of dissolved oxygen in water is determined by several biological, physical and chemical features, including PH, BOD; EC, Temperature; Ca; Mg, Nitrate; Turbidity; PO4, Na and NO3 respectively. Because of this, it is essential to conduct dissolved oxygen tests on water. In former times, individuals predicted the water quality using conventional methods such as laboratory examination. Traditional approaches, on the other hand, are unable to collect non-linear and non-stationary data regarding water quality. In addition, laboratory methods demand a significant amount of both time and physical labour. In the fields of ML, DL and artificial neural networks (ANN), long </a:t>
            </a:r>
            <a:r>
              <a:rPr lang="en-IN" sz="1600" dirty="0" err="1"/>
              <a:t>shortterm</a:t>
            </a:r>
            <a:r>
              <a:rPr lang="en-IN" sz="1600" dirty="0"/>
              <a:t> memory (LSTM), and gated recurrent units (GRU) are utilised quite frequently. ANN requires a significant quantity of data and has a high propensity for slipping into local minima. although it is uncertain which of them is more suited for predicting DO in Aquaculture. To improve the accuracy and efficacy of DO prediction, an integrated forecasting model based on an LSTM-GRU hybrid model was developed. This model was used to estimate the concentration of DO in water for rohu fish development and survival. Compared to the current models, the proposed hybrid model produces more precise values. </a:t>
            </a:r>
          </a:p>
        </p:txBody>
      </p:sp>
    </p:spTree>
    <p:extLst>
      <p:ext uri="{BB962C8B-B14F-4D97-AF65-F5344CB8AC3E}">
        <p14:creationId xmlns:p14="http://schemas.microsoft.com/office/powerpoint/2010/main" val="4040529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F91A-D8EE-5FC0-D735-F1B66BA47721}"/>
              </a:ext>
            </a:extLst>
          </p:cNvPr>
          <p:cNvSpPr>
            <a:spLocks noGrp="1"/>
          </p:cNvSpPr>
          <p:nvPr>
            <p:ph type="title"/>
          </p:nvPr>
        </p:nvSpPr>
        <p:spPr>
          <a:xfrm>
            <a:off x="3341238" y="3980237"/>
            <a:ext cx="5495069" cy="727748"/>
          </a:xfrm>
        </p:spPr>
        <p:txBody>
          <a:bodyPr vert="horz" lIns="91440" tIns="45720" rIns="91440" bIns="45720" rtlCol="0" anchor="b">
            <a:normAutofit/>
          </a:bodyPr>
          <a:lstStyle/>
          <a:p>
            <a:pPr algn="ctr"/>
            <a:br>
              <a:rPr lang="en-US" altLang="en-US" sz="2200" kern="1200" dirty="0">
                <a:solidFill>
                  <a:srgbClr val="FFFFFF"/>
                </a:solidFill>
                <a:latin typeface="+mj-lt"/>
                <a:ea typeface="+mj-ea"/>
                <a:cs typeface="+mj-cs"/>
              </a:rPr>
            </a:br>
            <a:r>
              <a:rPr lang="en-US" altLang="en-US" sz="2200" kern="1200" dirty="0">
                <a:solidFill>
                  <a:srgbClr val="FFFFFF"/>
                </a:solidFill>
                <a:latin typeface="+mj-lt"/>
                <a:ea typeface="+mj-ea"/>
                <a:cs typeface="+mj-cs"/>
              </a:rPr>
              <a:t>THANK YOU</a:t>
            </a:r>
            <a:endParaRPr lang="en-US" sz="2200" kern="1200" dirty="0">
              <a:solidFill>
                <a:srgbClr val="FFFFFF"/>
              </a:solidFill>
              <a:latin typeface="+mj-lt"/>
              <a:ea typeface="+mj-ea"/>
              <a:cs typeface="+mj-cs"/>
            </a:endParaRPr>
          </a:p>
        </p:txBody>
      </p:sp>
      <p:pic>
        <p:nvPicPr>
          <p:cNvPr id="7" name="Graphic 6" descr="Handshake">
            <a:extLst>
              <a:ext uri="{FF2B5EF4-FFF2-40B4-BE49-F238E27FC236}">
                <a16:creationId xmlns:a16="http://schemas.microsoft.com/office/drawing/2014/main" id="{F2E01D34-8120-E82C-188C-B609BDD47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3021" y="1344133"/>
            <a:ext cx="2289685" cy="2289685"/>
          </a:xfrm>
          <a:prstGeom prst="rect">
            <a:avLst/>
          </a:prstGeom>
          <a:ln w="12700">
            <a:noFill/>
          </a:ln>
        </p:spPr>
      </p:pic>
    </p:spTree>
    <p:extLst>
      <p:ext uri="{BB962C8B-B14F-4D97-AF65-F5344CB8AC3E}">
        <p14:creationId xmlns:p14="http://schemas.microsoft.com/office/powerpoint/2010/main" val="400506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0C0E4-EE59-261A-E91A-1849C74AA7BF}"/>
              </a:ext>
            </a:extLst>
          </p:cNvPr>
          <p:cNvSpPr>
            <a:spLocks noGrp="1"/>
          </p:cNvSpPr>
          <p:nvPr>
            <p:ph type="title"/>
          </p:nvPr>
        </p:nvSpPr>
        <p:spPr>
          <a:xfrm>
            <a:off x="838200" y="624568"/>
            <a:ext cx="3766457" cy="5412920"/>
          </a:xfrm>
        </p:spPr>
        <p:txBody>
          <a:bodyPr>
            <a:normAutofit/>
          </a:bodyPr>
          <a:lstStyle/>
          <a:p>
            <a:r>
              <a:rPr lang="en-IN" b="1" dirty="0">
                <a:solidFill>
                  <a:srgbClr val="FFFFFF"/>
                </a:solidFill>
              </a:rPr>
              <a:t>INTRODUCTION</a:t>
            </a:r>
          </a:p>
        </p:txBody>
      </p:sp>
      <p:sp>
        <p:nvSpPr>
          <p:cNvPr id="3" name="Content Placeholder 2">
            <a:extLst>
              <a:ext uri="{FF2B5EF4-FFF2-40B4-BE49-F238E27FC236}">
                <a16:creationId xmlns:a16="http://schemas.microsoft.com/office/drawing/2014/main" id="{06AF7EE4-D4CB-5C40-D9EE-BF0A10827F33}"/>
              </a:ext>
            </a:extLst>
          </p:cNvPr>
          <p:cNvSpPr>
            <a:spLocks noGrp="1"/>
          </p:cNvSpPr>
          <p:nvPr>
            <p:ph idx="1"/>
          </p:nvPr>
        </p:nvSpPr>
        <p:spPr>
          <a:xfrm>
            <a:off x="5600700" y="624568"/>
            <a:ext cx="5753098" cy="5412920"/>
          </a:xfrm>
        </p:spPr>
        <p:txBody>
          <a:bodyPr anchor="ctr">
            <a:normAutofit/>
          </a:bodyPr>
          <a:lstStyle/>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 aquaculture, dissolved oxygen (DO) has become an important parameter to predict water quality.</a:t>
            </a:r>
            <a:endParaRPr lang="en-US"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 </a:t>
            </a:r>
            <a:r>
              <a:rPr lang="en-US" sz="1400" dirty="0" err="1">
                <a:latin typeface="Times New Roman" panose="02020603050405020304" pitchFamily="18" charset="0"/>
                <a:cs typeface="Times New Roman" panose="02020603050405020304" pitchFamily="18" charset="0"/>
              </a:rPr>
              <a:t>Aquacultural</a:t>
            </a:r>
            <a:r>
              <a:rPr lang="en-US" sz="1400" dirty="0">
                <a:latin typeface="Times New Roman" panose="02020603050405020304" pitchFamily="18" charset="0"/>
                <a:cs typeface="Times New Roman" panose="02020603050405020304" pitchFamily="18" charset="0"/>
              </a:rPr>
              <a:t> farming, water quality plays a major role in determining fish growth and survival . Particularly, fishes  have a huge demand in the market which requires continuous observation to obtain more harvest.</a:t>
            </a:r>
          </a:p>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Fishes grows in fresh water environment, it is necessary to maintain the quality of water. In the aquaculture farms, the required concentration of dissolved oxygen typically depends on the fish species and the water temperature.</a:t>
            </a:r>
          </a:p>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Dissolved Oxygen in Water  is affected by many physical, chemical and biological parameters. These parameters include pH, Temperature, BOD, DO, Nitrate, Sulphates, salinity, Turbidity, Ammonia, and many more .</a:t>
            </a: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characteristics of dissolved oxygen in pond aquaculture water vary with meteorological and diurnal changes. Under better weather conditions, the dissolved oxygen content in water is higher during the day, but decreases significantly at night and in the early morning.</a:t>
            </a:r>
          </a:p>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Temperature is a predominant controlling factor for fish growth and effect the Dissolved oxygen. All chemical and biological mechanisms are influenced by temperature. By using above factors, we can estimate the Rate of Dissolved Oxygen in water required for healthy growth of Fishes</a:t>
            </a:r>
            <a:r>
              <a:rPr lang="en-US" sz="1400" dirty="0"/>
              <a:t>.</a:t>
            </a:r>
            <a:endParaRPr lang="en-IN"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449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DC39A3B-B654-8E7E-021C-FD9C25CECFBC}"/>
              </a:ext>
            </a:extLst>
          </p:cNvPr>
          <p:cNvSpPr>
            <a:spLocks noGrp="1"/>
          </p:cNvSpPr>
          <p:nvPr>
            <p:ph type="title"/>
          </p:nvPr>
        </p:nvSpPr>
        <p:spPr>
          <a:xfrm>
            <a:off x="1098468" y="885651"/>
            <a:ext cx="3229803" cy="4624603"/>
          </a:xfrm>
        </p:spPr>
        <p:txBody>
          <a:bodyPr>
            <a:normAutofit/>
          </a:bodyPr>
          <a:lstStyle/>
          <a:p>
            <a:r>
              <a:rPr lang="en-IN" b="1">
                <a:solidFill>
                  <a:srgbClr val="FFFFFF"/>
                </a:solidFill>
              </a:rPr>
              <a:t>Introduction continued…</a:t>
            </a:r>
          </a:p>
        </p:txBody>
      </p:sp>
      <p:sp>
        <p:nvSpPr>
          <p:cNvPr id="14" name="Content Placeholder 2">
            <a:extLst>
              <a:ext uri="{FF2B5EF4-FFF2-40B4-BE49-F238E27FC236}">
                <a16:creationId xmlns:a16="http://schemas.microsoft.com/office/drawing/2014/main" id="{2B8E823E-A4B1-CDCB-2B32-F5388BF5EC5C}"/>
              </a:ext>
            </a:extLst>
          </p:cNvPr>
          <p:cNvSpPr>
            <a:spLocks noGrp="1"/>
          </p:cNvSpPr>
          <p:nvPr>
            <p:ph idx="1"/>
          </p:nvPr>
        </p:nvSpPr>
        <p:spPr>
          <a:xfrm>
            <a:off x="4978708" y="744071"/>
            <a:ext cx="6525220" cy="4758429"/>
          </a:xfrm>
        </p:spPr>
        <p:txBody>
          <a:bodyPr anchor="ctr">
            <a:normAutofit/>
          </a:bodyPr>
          <a:lstStyle/>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parameters used in ANN are pH, Nitrate, BOD, temperature. This algorithm gave better results in predicting Rate of Dissolved Oxygen in Water, but the accuracy for these algorithms is not so optimal</a:t>
            </a:r>
            <a:r>
              <a:rPr lang="en-US" sz="14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This is because ANN gives a probing solution that leads to loss of trust in the network. To overcome this problem, LSTM- GRU  hybrid algorithm was adopted. LSTM-GRU algorithm gave better results when compared to ANN algorithm.</a:t>
            </a: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IN" sz="2000" dirty="0"/>
          </a:p>
        </p:txBody>
      </p:sp>
    </p:spTree>
    <p:extLst>
      <p:ext uri="{BB962C8B-B14F-4D97-AF65-F5344CB8AC3E}">
        <p14:creationId xmlns:p14="http://schemas.microsoft.com/office/powerpoint/2010/main" val="401676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67660-BE7D-DD50-7376-2068DDAB203D}"/>
              </a:ext>
            </a:extLst>
          </p:cNvPr>
          <p:cNvSpPr>
            <a:spLocks noGrp="1"/>
          </p:cNvSpPr>
          <p:nvPr>
            <p:ph type="title"/>
          </p:nvPr>
        </p:nvSpPr>
        <p:spPr>
          <a:xfrm>
            <a:off x="838200" y="365125"/>
            <a:ext cx="10515600" cy="1325563"/>
          </a:xfrm>
        </p:spPr>
        <p:txBody>
          <a:bodyPr>
            <a:normAutofit/>
          </a:bodyPr>
          <a:lstStyle/>
          <a:p>
            <a:r>
              <a:rPr lang="en-IN" sz="5400" b="1"/>
              <a:t>EXISTING SYSTEM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B1435-4C42-C7C4-7444-D307F69D890C}"/>
              </a:ext>
            </a:extLst>
          </p:cNvPr>
          <p:cNvSpPr>
            <a:spLocks noGrp="1"/>
          </p:cNvSpPr>
          <p:nvPr>
            <p:ph idx="1"/>
          </p:nvPr>
        </p:nvSpPr>
        <p:spPr>
          <a:xfrm>
            <a:off x="257756" y="4327919"/>
            <a:ext cx="10613875" cy="1812546"/>
          </a:xfrm>
        </p:spPr>
        <p:txBody>
          <a:bodyPr>
            <a:normAutofit/>
          </a:bodyPr>
          <a:lstStyle/>
          <a:p>
            <a:pPr marL="273050" indent="-273050" algn="just">
              <a:buFont typeface="Wingdings" panose="05000000000000000000" pitchFamily="2" charset="2"/>
              <a:buChar char="Ø"/>
              <a:tabLst>
                <a:tab pos="174625" algn="l"/>
              </a:tabLst>
            </a:pP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In the existing system there are various methods for predicting the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Dissolved oxygen</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 level in aquaculture ponds including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ANN.</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0" indent="-273050" algn="just">
              <a:buFont typeface="Wingdings" panose="05000000000000000000" pitchFamily="2" charset="2"/>
              <a:buChar char="Ø"/>
              <a:tabLst>
                <a:tab pos="174625" algn="l"/>
              </a:tabLst>
            </a:pPr>
            <a:r>
              <a:rPr lang="en-US" sz="1600" dirty="0">
                <a:latin typeface="Times New Roman" panose="02020603050405020304" pitchFamily="18" charset="0"/>
                <a:cs typeface="Times New Roman" panose="02020603050405020304" pitchFamily="18" charset="0"/>
              </a:rPr>
              <a:t>In the existing system, ANN algorithm was used to predict the rate of dissolved oxygen in water by considering only two or three parameters that effect the rate of Dissolved Oxygen.</a:t>
            </a:r>
            <a:r>
              <a:rPr lang="en-US" sz="1600" dirty="0"/>
              <a:t> </a:t>
            </a:r>
            <a:r>
              <a:rPr lang="en-US" sz="1600" dirty="0">
                <a:latin typeface="Times New Roman" panose="02020603050405020304" pitchFamily="18" charset="0"/>
                <a:cs typeface="Times New Roman" panose="02020603050405020304" pitchFamily="18" charset="0"/>
              </a:rPr>
              <a:t>The dataset considered in the existing system includes a few features of the water in the pond. </a:t>
            </a:r>
            <a:endParaRPr lang="en-IN" sz="1600" dirty="0"/>
          </a:p>
        </p:txBody>
      </p:sp>
      <p:pic>
        <p:nvPicPr>
          <p:cNvPr id="1026" name="Picture 2">
            <a:extLst>
              <a:ext uri="{FF2B5EF4-FFF2-40B4-BE49-F238E27FC236}">
                <a16:creationId xmlns:a16="http://schemas.microsoft.com/office/drawing/2014/main" id="{FA0F28D9-258F-4A79-8F88-2D61820FA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929" y="1875676"/>
            <a:ext cx="4114799" cy="226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56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606A-61EC-B91A-B540-014D588216AC}"/>
              </a:ext>
            </a:extLst>
          </p:cNvPr>
          <p:cNvSpPr>
            <a:spLocks noGrp="1"/>
          </p:cNvSpPr>
          <p:nvPr>
            <p:ph type="title"/>
          </p:nvPr>
        </p:nvSpPr>
        <p:spPr>
          <a:xfrm>
            <a:off x="1136428" y="627564"/>
            <a:ext cx="7474172" cy="1325563"/>
          </a:xfrm>
        </p:spPr>
        <p:txBody>
          <a:bodyPr>
            <a:normAutofit/>
          </a:bodyPr>
          <a:lstStyle/>
          <a:p>
            <a:pPr algn="ctr"/>
            <a:r>
              <a:rPr lang="en-IN" b="1" dirty="0"/>
              <a:t>DRAWBACKS OF EXISTING MODEL</a:t>
            </a:r>
          </a:p>
        </p:txBody>
      </p:sp>
      <p:sp>
        <p:nvSpPr>
          <p:cNvPr id="3" name="Content Placeholder 2">
            <a:extLst>
              <a:ext uri="{FF2B5EF4-FFF2-40B4-BE49-F238E27FC236}">
                <a16:creationId xmlns:a16="http://schemas.microsoft.com/office/drawing/2014/main" id="{3A83BB22-CD79-2EAE-ACF8-9192BC900F75}"/>
              </a:ext>
            </a:extLst>
          </p:cNvPr>
          <p:cNvSpPr>
            <a:spLocks noGrp="1"/>
          </p:cNvSpPr>
          <p:nvPr>
            <p:ph idx="1"/>
          </p:nvPr>
        </p:nvSpPr>
        <p:spPr>
          <a:xfrm>
            <a:off x="1136429" y="1792941"/>
            <a:ext cx="6467867" cy="4742330"/>
          </a:xfrm>
        </p:spPr>
        <p:txBody>
          <a:bodyPr anchor="ctr">
            <a:normAutofit fontScale="25000" lnSpcReduction="20000"/>
          </a:bodyPr>
          <a:lstStyle/>
          <a:p>
            <a:pPr marL="90488" indent="-90488">
              <a:buFont typeface="Wingdings" panose="05000000000000000000" pitchFamily="2" charset="2"/>
              <a:buChar char="Ø"/>
            </a:pPr>
            <a:endParaRPr lang="en-US" sz="1600" b="0" i="0" dirty="0">
              <a:solidFill>
                <a:srgbClr val="232629"/>
              </a:solidFill>
              <a:effectLst/>
              <a:latin typeface="inherit"/>
            </a:endParaRP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Hardware Dependence: </a:t>
            </a:r>
          </a:p>
          <a:p>
            <a:pPr marL="0" indent="0">
              <a:lnSpc>
                <a:spcPct val="170000"/>
              </a:lnSpc>
              <a:buNone/>
            </a:pPr>
            <a:r>
              <a:rPr lang="en-US" sz="5600" dirty="0">
                <a:latin typeface="Times New Roman" panose="02020603050405020304" pitchFamily="18" charset="0"/>
                <a:cs typeface="Times New Roman" panose="02020603050405020304" pitchFamily="18" charset="0"/>
              </a:rPr>
              <a:t>      Artificial Neural Networks require processors with parallel processing power, by                 their structure. For this reason, the realization of the equipment is dependent.</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Unexplained functioning of the network: </a:t>
            </a:r>
          </a:p>
          <a:p>
            <a:pPr marL="0" indent="0">
              <a:buNone/>
            </a:pPr>
            <a:r>
              <a:rPr lang="en-US" sz="5600" dirty="0">
                <a:latin typeface="Times New Roman" panose="02020603050405020304" pitchFamily="18" charset="0"/>
                <a:cs typeface="Times New Roman" panose="02020603050405020304" pitchFamily="18" charset="0"/>
              </a:rPr>
              <a:t>      This is the most important problem of ANN. </a:t>
            </a:r>
          </a:p>
          <a:p>
            <a:pPr marL="0" indent="0">
              <a:buNone/>
            </a:pPr>
            <a:r>
              <a:rPr lang="en-US" sz="5600" dirty="0">
                <a:latin typeface="Times New Roman" panose="02020603050405020304" pitchFamily="18" charset="0"/>
                <a:cs typeface="Times New Roman" panose="02020603050405020304" pitchFamily="18" charset="0"/>
              </a:rPr>
              <a:t>      When ANN gives a probing solution, it does not give a clue as to why and how. </a:t>
            </a:r>
          </a:p>
          <a:p>
            <a:pPr marL="0" indent="0">
              <a:buNone/>
            </a:pPr>
            <a:r>
              <a:rPr lang="en-US" sz="5600" dirty="0">
                <a:latin typeface="Times New Roman" panose="02020603050405020304" pitchFamily="18" charset="0"/>
                <a:cs typeface="Times New Roman" panose="02020603050405020304" pitchFamily="18" charset="0"/>
              </a:rPr>
              <a:t>      This reduces trust in the network.</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Assurance of proper network structure:</a:t>
            </a:r>
          </a:p>
          <a:p>
            <a:pPr marL="0" indent="0">
              <a:buNone/>
            </a:pPr>
            <a:r>
              <a:rPr lang="en-US" sz="5600" dirty="0">
                <a:latin typeface="Times New Roman" panose="02020603050405020304" pitchFamily="18" charset="0"/>
                <a:cs typeface="Times New Roman" panose="02020603050405020304" pitchFamily="18" charset="0"/>
              </a:rPr>
              <a:t>       There is no specific rule for determining the structure of artificial neural networks. </a:t>
            </a:r>
          </a:p>
          <a:p>
            <a:pPr marL="0" indent="0">
              <a:buNone/>
            </a:pPr>
            <a:r>
              <a:rPr lang="en-US" sz="5600" dirty="0">
                <a:latin typeface="Times New Roman" panose="02020603050405020304" pitchFamily="18" charset="0"/>
                <a:cs typeface="Times New Roman" panose="02020603050405020304" pitchFamily="18" charset="0"/>
              </a:rPr>
              <a:t>       The appropriate network structure is achieved through experience and trial and </a:t>
            </a:r>
          </a:p>
          <a:p>
            <a:pPr marL="0" indent="0">
              <a:buNone/>
            </a:pPr>
            <a:r>
              <a:rPr lang="en-US" sz="5600" dirty="0">
                <a:latin typeface="Times New Roman" panose="02020603050405020304" pitchFamily="18" charset="0"/>
                <a:cs typeface="Times New Roman" panose="02020603050405020304" pitchFamily="18" charset="0"/>
              </a:rPr>
              <a:t>       error.</a:t>
            </a:r>
          </a:p>
          <a:p>
            <a:pPr>
              <a:buFont typeface="Wingdings" panose="05000000000000000000" pitchFamily="2" charset="2"/>
              <a:buChar char="§"/>
            </a:pPr>
            <a:r>
              <a:rPr lang="en-US" sz="6000" dirty="0">
                <a:latin typeface="Times New Roman" panose="02020603050405020304" pitchFamily="18" charset="0"/>
                <a:cs typeface="Times New Roman" panose="02020603050405020304" pitchFamily="18" charset="0"/>
              </a:rPr>
              <a:t>The difficulty of showing the problem to the network: </a:t>
            </a:r>
          </a:p>
          <a:p>
            <a:pPr marL="0" indent="0">
              <a:buNone/>
            </a:pPr>
            <a:r>
              <a:rPr lang="en-US" sz="6000" dirty="0">
                <a:latin typeface="Times New Roman" panose="02020603050405020304" pitchFamily="18" charset="0"/>
                <a:cs typeface="Times New Roman" panose="02020603050405020304" pitchFamily="18" charset="0"/>
              </a:rPr>
              <a:t>        ANNs can work with numerical information. </a:t>
            </a:r>
          </a:p>
          <a:p>
            <a:pPr marL="0" indent="0">
              <a:buNone/>
            </a:pPr>
            <a:r>
              <a:rPr lang="en-US" sz="6000" dirty="0">
                <a:latin typeface="Times New Roman" panose="02020603050405020304" pitchFamily="18" charset="0"/>
                <a:cs typeface="Times New Roman" panose="02020603050405020304" pitchFamily="18" charset="0"/>
              </a:rPr>
              <a:t>        Problems have to be translated into numerical values before being introduced </a:t>
            </a:r>
          </a:p>
          <a:p>
            <a:pPr marL="0" indent="0">
              <a:buNone/>
            </a:pPr>
            <a:r>
              <a:rPr lang="en-US" sz="6000" dirty="0">
                <a:latin typeface="Times New Roman" panose="02020603050405020304" pitchFamily="18" charset="0"/>
                <a:cs typeface="Times New Roman" panose="02020603050405020304" pitchFamily="18" charset="0"/>
              </a:rPr>
              <a:t>        to </a:t>
            </a:r>
            <a:r>
              <a:rPr lang="en-US" sz="6000" dirty="0" err="1">
                <a:latin typeface="Times New Roman" panose="02020603050405020304" pitchFamily="18" charset="0"/>
                <a:cs typeface="Times New Roman" panose="02020603050405020304" pitchFamily="18" charset="0"/>
              </a:rPr>
              <a:t>ANN.ss</a:t>
            </a:r>
            <a:endParaRPr lang="en-US" sz="5600" dirty="0">
              <a:latin typeface="Times New Roman" panose="02020603050405020304" pitchFamily="18" charset="0"/>
              <a:cs typeface="Times New Roman" panose="02020603050405020304" pitchFamily="18" charset="0"/>
            </a:endParaRPr>
          </a:p>
          <a:p>
            <a:pPr marL="0" indent="0">
              <a:buNone/>
            </a:pPr>
            <a:endParaRPr lang="en-US" sz="5600" dirty="0">
              <a:solidFill>
                <a:srgbClr val="232629"/>
              </a:solidFill>
              <a:latin typeface="inherit"/>
              <a:ea typeface="Times New Roman" panose="02020603050405020304" pitchFamily="18" charset="0"/>
            </a:endParaRPr>
          </a:p>
          <a:p>
            <a:pPr marL="0" indent="0">
              <a:buNone/>
            </a:pPr>
            <a:endParaRPr lang="en-IN" sz="2400" dirty="0">
              <a:latin typeface="Times New Roman" panose="02020603050405020304" pitchFamily="18" charset="0"/>
            </a:endParaRPr>
          </a:p>
          <a:p>
            <a:endParaRPr lang="en-IN"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B8EB738F-F4DB-48C8-DA94-B983B3AD28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6578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2FB7B-9F71-6EFD-D54B-63E5D30D6106}"/>
              </a:ext>
            </a:extLst>
          </p:cNvPr>
          <p:cNvSpPr>
            <a:spLocks noGrp="1"/>
          </p:cNvSpPr>
          <p:nvPr>
            <p:ph type="title"/>
          </p:nvPr>
        </p:nvSpPr>
        <p:spPr>
          <a:xfrm>
            <a:off x="466722" y="586855"/>
            <a:ext cx="3201366" cy="3387497"/>
          </a:xfrm>
        </p:spPr>
        <p:txBody>
          <a:bodyPr anchor="b">
            <a:normAutofit/>
          </a:bodyPr>
          <a:lstStyle/>
          <a:p>
            <a:pPr algn="ctr"/>
            <a:r>
              <a:rPr lang="en-IN" sz="4000" dirty="0">
                <a:solidFill>
                  <a:srgbClr val="FFFFFF"/>
                </a:solidFill>
              </a:rPr>
              <a:t>PROPOSED SYSTEM</a:t>
            </a:r>
          </a:p>
        </p:txBody>
      </p:sp>
      <p:sp>
        <p:nvSpPr>
          <p:cNvPr id="3" name="Content Placeholder 2">
            <a:extLst>
              <a:ext uri="{FF2B5EF4-FFF2-40B4-BE49-F238E27FC236}">
                <a16:creationId xmlns:a16="http://schemas.microsoft.com/office/drawing/2014/main" id="{829B7721-A21F-4F0E-010F-C55F2795BC7D}"/>
              </a:ext>
            </a:extLst>
          </p:cNvPr>
          <p:cNvSpPr>
            <a:spLocks noGrp="1"/>
          </p:cNvSpPr>
          <p:nvPr>
            <p:ph idx="1"/>
          </p:nvPr>
        </p:nvSpPr>
        <p:spPr>
          <a:xfrm>
            <a:off x="4835711" y="690282"/>
            <a:ext cx="6555347" cy="6177856"/>
          </a:xfrm>
        </p:spPr>
        <p:txBody>
          <a:bodyPr anchor="ctr">
            <a:normAutofit/>
          </a:bodyPr>
          <a:lstStyle/>
          <a:p>
            <a:pPr>
              <a:lnSpc>
                <a:spcPct val="150000"/>
              </a:lnSpc>
            </a:pPr>
            <a:r>
              <a:rPr lang="en-US" sz="1600" dirty="0">
                <a:effectLst/>
                <a:latin typeface="Times New Roman" panose="02020603050405020304" pitchFamily="18" charset="0"/>
                <a:ea typeface="Times New Roman" panose="02020603050405020304" pitchFamily="18" charset="0"/>
              </a:rPr>
              <a:t>Proposed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40" dirty="0">
                <a:effectLst/>
                <a:latin typeface="Times New Roman" panose="02020603050405020304" pitchFamily="18" charset="0"/>
                <a:ea typeface="Times New Roman" panose="02020603050405020304" pitchFamily="18" charset="0"/>
              </a:rPr>
              <a:t> </a:t>
            </a:r>
            <a:r>
              <a:rPr lang="en-US" sz="1600" spc="-40" dirty="0">
                <a:latin typeface="Times New Roman" panose="02020603050405020304" pitchFamily="18" charset="0"/>
                <a:ea typeface="Times New Roman" panose="02020603050405020304" pitchFamily="18" charset="0"/>
              </a:rPr>
              <a:t>Long short term memory</a:t>
            </a:r>
            <a:r>
              <a:rPr lang="en-US" sz="1600" spc="-30" dirty="0">
                <a:effectLst/>
                <a:latin typeface="Times New Roman" panose="02020603050405020304" pitchFamily="18" charset="0"/>
                <a:ea typeface="Times New Roman" panose="02020603050405020304" pitchFamily="18" charset="0"/>
              </a:rPr>
              <a:t> </a:t>
            </a:r>
            <a:r>
              <a:rPr lang="en-US" sz="1600" spc="-30" dirty="0">
                <a:latin typeface="Times New Roman" panose="02020603050405020304" pitchFamily="18" charset="0"/>
                <a:ea typeface="Times New Roman" panose="02020603050405020304" pitchFamily="18" charset="0"/>
              </a:rPr>
              <a:t>(LSTM</a:t>
            </a:r>
            <a:r>
              <a:rPr lang="en-US" sz="1600" dirty="0">
                <a:effectLst/>
                <a:latin typeface="Times New Roman" panose="02020603050405020304" pitchFamily="18" charset="0"/>
                <a:ea typeface="Times New Roman" panose="02020603050405020304" pitchFamily="18" charset="0"/>
              </a:rPr>
              <a: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along with </a:t>
            </a:r>
            <a:r>
              <a:rPr lang="en-US" sz="1600" dirty="0">
                <a:latin typeface="Times New Roman" panose="02020603050405020304" pitchFamily="18" charset="0"/>
                <a:ea typeface="Times New Roman" panose="02020603050405020304" pitchFamily="18" charset="0"/>
              </a:rPr>
              <a:t>Gated recurrent Unit</a:t>
            </a:r>
            <a:r>
              <a:rPr lang="en-US" sz="1600" dirty="0">
                <a:effectLst/>
                <a:latin typeface="Times New Roman" panose="02020603050405020304" pitchFamily="18" charset="0"/>
                <a:ea typeface="Times New Roman" panose="02020603050405020304" pitchFamily="18" charset="0"/>
              </a:rPr>
              <a:t>(GRU) as a hybrid model for predicting the output. </a:t>
            </a:r>
          </a:p>
          <a:p>
            <a:r>
              <a:rPr lang="en-US" sz="1600" dirty="0">
                <a:latin typeface="Times New Roman" panose="02020603050405020304" pitchFamily="18" charset="0"/>
                <a:cs typeface="Times New Roman" panose="02020603050405020304" pitchFamily="18" charset="0"/>
              </a:rPr>
              <a:t>In the proposed system, the LSTM-GRU algorithm was used</a:t>
            </a:r>
          </a:p>
          <a:p>
            <a:endParaRPr lang="en-US" sz="2000" dirty="0">
              <a:latin typeface="Times New Roman" panose="02020603050405020304" pitchFamily="18" charset="0"/>
              <a:cs typeface="Times New Roman" panose="02020603050405020304" pitchFamily="18" charset="0"/>
            </a:endParaRPr>
          </a:p>
          <a:p>
            <a:pPr marR="623570" lvl="2">
              <a:lnSpc>
                <a:spcPct val="145000"/>
              </a:lnSpc>
              <a:buSzPts val="1200"/>
              <a:buFont typeface="Symbol" panose="05050102010706020507" pitchFamily="18" charset="2"/>
              <a:buChar char=""/>
              <a:tabLst>
                <a:tab pos="977900" algn="l"/>
                <a:tab pos="978535" algn="l"/>
              </a:tabLst>
            </a:pPr>
            <a:r>
              <a:rPr lang="en-US" sz="1700" dirty="0">
                <a:solidFill>
                  <a:srgbClr val="202124"/>
                </a:solidFill>
                <a:latin typeface="Times New Roman" panose="02020603050405020304" pitchFamily="18" charset="0"/>
                <a:ea typeface="Symbol" panose="05050102010706020507" pitchFamily="18" charset="2"/>
                <a:cs typeface="Times New Roman" panose="02020603050405020304" pitchFamily="18" charset="0"/>
              </a:rPr>
              <a:t>LSTM-GRU is less complex than any other neural network because the gates are flexible. </a:t>
            </a:r>
            <a:endParaRPr lang="en-IN" sz="1700" dirty="0">
              <a:latin typeface="Times New Roman" panose="02020603050405020304" pitchFamily="18" charset="0"/>
              <a:ea typeface="Symbol" panose="05050102010706020507" pitchFamily="18" charset="2"/>
              <a:cs typeface="Times New Roman" panose="02020603050405020304" pitchFamily="18" charset="0"/>
            </a:endParaRPr>
          </a:p>
          <a:p>
            <a:pPr marR="622935" lvl="2">
              <a:lnSpc>
                <a:spcPct val="145000"/>
              </a:lnSpc>
              <a:spcBef>
                <a:spcPts val="95"/>
              </a:spcBef>
              <a:buSzPts val="1200"/>
              <a:buFont typeface="Symbol" panose="05050102010706020507" pitchFamily="18" charset="2"/>
              <a:buChar char=""/>
              <a:tabLst>
                <a:tab pos="977900" algn="l"/>
                <a:tab pos="978535" algn="l"/>
              </a:tabLst>
            </a:pPr>
            <a:r>
              <a:rPr lang="en-US" sz="1700" dirty="0">
                <a:latin typeface="Times New Roman" panose="02020603050405020304" pitchFamily="18" charset="0"/>
                <a:ea typeface="Symbol" panose="05050102010706020507" pitchFamily="18" charset="2"/>
                <a:cs typeface="Times New Roman" panose="02020603050405020304" pitchFamily="18" charset="0"/>
              </a:rPr>
              <a:t>The</a:t>
            </a:r>
            <a:r>
              <a:rPr lang="en-US" sz="1700" spc="275"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Accuracy</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obtained</a:t>
            </a:r>
            <a:r>
              <a:rPr lang="en-US" sz="1700" spc="29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was</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almost</a:t>
            </a:r>
            <a:r>
              <a:rPr lang="en-US" sz="1700" spc="29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equal</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to</a:t>
            </a:r>
            <a:r>
              <a:rPr lang="en-US" sz="1700" spc="1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cent</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percent</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which</a:t>
            </a:r>
            <a:r>
              <a:rPr lang="en-US" sz="1700" spc="295"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proves</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a:t>
            </a:r>
            <a:r>
              <a:rPr lang="en-US" sz="1700" dirty="0">
                <a:latin typeface="Times New Roman" panose="02020603050405020304" pitchFamily="18" charset="0"/>
                <a:ea typeface="Symbol" panose="05050102010706020507" pitchFamily="18" charset="2"/>
                <a:cs typeface="Times New Roman" panose="02020603050405020304" pitchFamily="18" charset="0"/>
              </a:rPr>
              <a:t>using</a:t>
            </a:r>
            <a:r>
              <a:rPr lang="en-US" sz="1700" spc="280" dirty="0">
                <a:latin typeface="Times New Roman" panose="02020603050405020304" pitchFamily="18" charset="0"/>
                <a:ea typeface="Symbol" panose="05050102010706020507" pitchFamily="18" charset="2"/>
                <a:cs typeface="Times New Roman" panose="02020603050405020304" pitchFamily="18" charset="0"/>
              </a:rPr>
              <a:t> LSTM-</a:t>
            </a:r>
            <a:r>
              <a:rPr lang="en-US" sz="1700" dirty="0">
                <a:latin typeface="Times New Roman" panose="02020603050405020304" pitchFamily="18" charset="0"/>
                <a:ea typeface="Symbol" panose="05050102010706020507" pitchFamily="18" charset="2"/>
                <a:cs typeface="Times New Roman" panose="02020603050405020304" pitchFamily="18" charset="0"/>
              </a:rPr>
              <a:t>GRU gives the best results.</a:t>
            </a:r>
            <a:endParaRPr lang="en-IN" sz="1700" dirty="0">
              <a:latin typeface="Times New Roman" panose="02020603050405020304" pitchFamily="18" charset="0"/>
              <a:ea typeface="Symbol" panose="05050102010706020507" pitchFamily="18" charset="2"/>
              <a:cs typeface="Times New Roman" panose="02020603050405020304" pitchFamily="18" charset="0"/>
            </a:endParaRPr>
          </a:p>
          <a:p>
            <a:pPr marR="622935" lvl="2">
              <a:lnSpc>
                <a:spcPct val="145000"/>
              </a:lnSpc>
              <a:spcBef>
                <a:spcPts val="65"/>
              </a:spcBef>
              <a:buSzPts val="1200"/>
              <a:buFont typeface="Symbol" panose="05050102010706020507" pitchFamily="18" charset="2"/>
              <a:buChar char=""/>
              <a:tabLst>
                <a:tab pos="977900" algn="l"/>
                <a:tab pos="978535" algn="l"/>
              </a:tabLst>
            </a:pPr>
            <a:r>
              <a:rPr lang="en-US" sz="1700" spc="15" dirty="0">
                <a:solidFill>
                  <a:srgbClr val="000000"/>
                </a:solidFill>
                <a:latin typeface="Times New Roman" panose="02020603050405020304" pitchFamily="18" charset="0"/>
                <a:ea typeface="Symbol" panose="05050102010706020507" pitchFamily="18" charset="2"/>
                <a:cs typeface="Times New Roman" panose="02020603050405020304" pitchFamily="18" charset="0"/>
              </a:rPr>
              <a:t>LSTM-GRU trains faster and performs better than any other Artificial neural network.</a:t>
            </a:r>
          </a:p>
          <a:p>
            <a:pPr marR="622935" lvl="2">
              <a:lnSpc>
                <a:spcPct val="145000"/>
              </a:lnSpc>
              <a:spcBef>
                <a:spcPts val="65"/>
              </a:spcBef>
              <a:buSzPts val="1200"/>
              <a:buFont typeface="Symbol" panose="05050102010706020507" pitchFamily="18" charset="2"/>
              <a:buChar char=""/>
              <a:tabLst>
                <a:tab pos="977900" algn="l"/>
                <a:tab pos="978535" algn="l"/>
              </a:tabLst>
            </a:pPr>
            <a:r>
              <a:rPr lang="en-US" sz="1700" spc="15" dirty="0">
                <a:solidFill>
                  <a:srgbClr val="000000"/>
                </a:solidFill>
                <a:latin typeface="Times New Roman" panose="02020603050405020304" pitchFamily="18" charset="0"/>
                <a:ea typeface="Symbol" panose="05050102010706020507" pitchFamily="18" charset="2"/>
                <a:cs typeface="Times New Roman" panose="02020603050405020304" pitchFamily="18" charset="0"/>
              </a:rPr>
              <a:t>LSTM-GRU uses less training parameters and therefore uses less memory and executes faster.</a:t>
            </a:r>
            <a:endParaRPr lang="en-IN" sz="1700" dirty="0">
              <a:latin typeface="Times New Roman" panose="02020603050405020304" pitchFamily="18" charset="0"/>
              <a:ea typeface="Symbol" panose="05050102010706020507" pitchFamily="18" charset="2"/>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47835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9D6E-5C57-863D-0A83-07DA8573D83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8654FDC-FF48-05A4-FB69-EBCD533909C1}"/>
              </a:ext>
            </a:extLst>
          </p:cNvPr>
          <p:cNvPicPr>
            <a:picLocks noGrp="1" noChangeAspect="1"/>
          </p:cNvPicPr>
          <p:nvPr>
            <p:ph idx="1"/>
          </p:nvPr>
        </p:nvPicPr>
        <p:blipFill>
          <a:blip r:embed="rId2"/>
          <a:stretch>
            <a:fillRect/>
          </a:stretch>
        </p:blipFill>
        <p:spPr>
          <a:xfrm>
            <a:off x="838200" y="365125"/>
            <a:ext cx="10637520" cy="5875653"/>
          </a:xfrm>
          <a:prstGeom prst="rect">
            <a:avLst/>
          </a:prstGeom>
        </p:spPr>
      </p:pic>
    </p:spTree>
    <p:extLst>
      <p:ext uri="{BB962C8B-B14F-4D97-AF65-F5344CB8AC3E}">
        <p14:creationId xmlns:p14="http://schemas.microsoft.com/office/powerpoint/2010/main" val="38866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1580</TotalTime>
  <Words>2172</Words>
  <Application>Microsoft Office PowerPoint</Application>
  <PresentationFormat>Widescreen</PresentationFormat>
  <Paragraphs>170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inherit</vt:lpstr>
      <vt:lpstr>Symbol</vt:lpstr>
      <vt:lpstr>Times New Roman</vt:lpstr>
      <vt:lpstr>Wingdings</vt:lpstr>
      <vt:lpstr>Office Theme</vt:lpstr>
      <vt:lpstr>PowerPoint Presentation</vt:lpstr>
      <vt:lpstr>CONTENTS</vt:lpstr>
      <vt:lpstr>ABSTRACT</vt:lpstr>
      <vt:lpstr>INTRODUCTION</vt:lpstr>
      <vt:lpstr>Introduction continued…</vt:lpstr>
      <vt:lpstr>EXISTING SYSTEM</vt:lpstr>
      <vt:lpstr>DRAWBACKS OF EXISTING MODEL</vt:lpstr>
      <vt:lpstr>PROPOSED SYSTEM</vt:lpstr>
      <vt:lpstr>PowerPoint Presentation</vt:lpstr>
      <vt:lpstr>MODULES</vt:lpstr>
      <vt:lpstr>MODULE 1</vt:lpstr>
      <vt:lpstr>MODULE 2</vt:lpstr>
      <vt:lpstr>MODULES CONTINUED….</vt:lpstr>
      <vt:lpstr>PROPOSED ALGORITHM</vt:lpstr>
      <vt:lpstr>ALGORITHM CONTINUED…</vt:lpstr>
      <vt:lpstr>PowerPoint Presentation</vt:lpstr>
      <vt:lpstr>PowerPoint Presentation</vt:lpstr>
      <vt:lpstr>USE CASE DIAGRAM</vt:lpstr>
      <vt:lpstr>SEQUENCE DIAGRAM</vt:lpstr>
      <vt:lpstr> Gathering and understanding the data </vt:lpstr>
      <vt:lpstr>PowerPoint Presentation</vt:lpstr>
      <vt:lpstr> Data Visualization </vt:lpstr>
      <vt:lpstr>Training and testing the data </vt:lpstr>
      <vt:lpstr>Building the model</vt:lpstr>
      <vt:lpstr>Fitting the model</vt:lpstr>
      <vt:lpstr>RESULTS</vt:lpstr>
      <vt:lpstr>CONCLUSION</vt:lpstr>
      <vt:lpstr>REFERENCES</vt:lpstr>
      <vt:lpstr>QUERIES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VIGNAN’S NIRULA INSTIUTE OF TECHNOLOGY AND SCIENCE FOR WOMEN                             DEPARTMENT OF CSE</dc:title>
  <dc:creator>dnsree10@gmail.com</dc:creator>
  <cp:lastModifiedBy>LAVANYA SETTY</cp:lastModifiedBy>
  <cp:revision>142</cp:revision>
  <dcterms:created xsi:type="dcterms:W3CDTF">2022-08-01T18:04:44Z</dcterms:created>
  <dcterms:modified xsi:type="dcterms:W3CDTF">2025-01-17T14:41:48Z</dcterms:modified>
</cp:coreProperties>
</file>