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9" r:id="rId4"/>
    <p:sldId id="271" r:id="rId5"/>
    <p:sldId id="268" r:id="rId6"/>
    <p:sldId id="263" r:id="rId7"/>
    <p:sldId id="262" r:id="rId8"/>
    <p:sldId id="264" r:id="rId9"/>
    <p:sldId id="265" r:id="rId10"/>
    <p:sldId id="258" r:id="rId11"/>
    <p:sldId id="274" r:id="rId12"/>
    <p:sldId id="276" r:id="rId13"/>
    <p:sldId id="259" r:id="rId14"/>
    <p:sldId id="272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9DE04-3257-4A62-B953-69C2E3E59F8E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FC38A-5A56-4E25-A4AD-F851E832D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C38A-5A56-4E25-A4AD-F851E832D6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3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C38A-5A56-4E25-A4AD-F851E832D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A27E-CE13-4245-B363-3F0AEFF4E2AB}" type="datetime1">
              <a:rPr lang="en-US" smtClean="0"/>
              <a:t>8/27/2015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53D3-A365-4EEB-ABE2-83DBDFC99272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D92-1CE5-45BE-A872-49F4FB4740F8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EEC-E33E-4BCF-80A4-0174566847DD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F342-76CD-47D1-86D2-F4CAE05D87F4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4AC-CA10-4EA4-A1ED-2C66660FDC2F}" type="datetime1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0F82-2288-4732-8A91-98D4AF155D1E}" type="datetime1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8AC2-F559-4F30-A9B5-632975D6BD95}" type="datetime1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FB23-2935-4986-92E6-D2A39312D219}" type="datetime1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E5DB-6DEA-4C90-B239-5243837B2B2B}" type="datetime1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1BC1-8C3A-4008-9505-2744F70AD057}" type="datetime1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676A37-6C31-4B99-A039-D5140F6367B7}" type="datetime1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EA7F48-7C86-4984-BF5E-92961CCBC1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arnumber=6021809" TargetMode="External"/><Relationship Id="rId2" Type="http://schemas.openxmlformats.org/officeDocument/2006/relationships/hyperlink" Target="http://ieeexplore.ieee.org/stamp/stamp.jsp?tp=&amp;arnumber=62033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stamp/stamp.jsp?tp=&amp;arnumber=542842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In MANETs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95800"/>
            <a:ext cx="8077200" cy="209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0" indent="0" algn="ctr">
              <a:lnSpc>
                <a:spcPct val="107000"/>
              </a:lnSpc>
              <a:spcBef>
                <a:spcPts val="0"/>
              </a:spcBef>
              <a:spcAft>
                <a:spcPts val="765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740"/>
              </a:spcAft>
            </a:pPr>
            <a:r>
              <a:rPr lang="en-US" sz="22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Guided By: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</a:t>
            </a: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200" b="1" u="sng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Prepared </a:t>
            </a:r>
            <a:r>
              <a:rPr lang="en-US" sz="22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By: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Dr. Fred </a:t>
            </a:r>
            <a:r>
              <a:rPr lang="en-US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Daneshgaran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	    </a:t>
            </a:r>
            <a:r>
              <a:rPr lang="en-US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Nipun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Shah-303233455 </a:t>
            </a:r>
          </a:p>
          <a:p>
            <a:pPr marL="228346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</a:t>
            </a:r>
            <a:r>
              <a:rPr lang="en-US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Rutu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Shah - 304351988 </a:t>
            </a:r>
          </a:p>
          <a:p>
            <a:pPr marL="228346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	                 </a:t>
            </a:r>
            <a:r>
              <a:rPr lang="en-US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Shwetabahen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Patel -304397644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381000"/>
            <a:ext cx="6400800" cy="932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37465" indent="-6350" algn="ctr">
              <a:lnSpc>
                <a:spcPct val="107000"/>
              </a:lnSpc>
              <a:spcBef>
                <a:spcPts val="0"/>
              </a:spcBef>
              <a:spcAft>
                <a:spcPts val="87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EE 545 </a:t>
            </a:r>
          </a:p>
          <a:p>
            <a:pPr marL="1635760" marR="0" indent="0">
              <a:lnSpc>
                <a:spcPct val="107000"/>
              </a:lnSpc>
              <a:spcBef>
                <a:spcPts val="0"/>
              </a:spcBef>
              <a:spcAft>
                <a:spcPts val="875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Mobile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Ad-Hoc Networks )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6292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of Application Layer IDS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           Application-Level </a:t>
            </a:r>
          </a:p>
          <a:p>
            <a:pPr marL="0" indent="0">
              <a:buNone/>
            </a:pPr>
            <a:r>
              <a:rPr lang="en-US" sz="1800" dirty="0" smtClean="0"/>
              <a:t>                 Activities 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533400" y="2209800"/>
            <a:ext cx="74676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2779931"/>
            <a:ext cx="1600200" cy="725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400" y="2782669"/>
            <a:ext cx="159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 and Detection Agent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76400" y="3821668"/>
            <a:ext cx="1676400" cy="445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52600" y="3821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Agent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76400" y="44958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4583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Secure Comm.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419600" y="2779931"/>
            <a:ext cx="1600200" cy="87766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0" y="31425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Database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6477000" y="3821668"/>
            <a:ext cx="457200" cy="4455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77000" y="388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7467600" y="3810000"/>
            <a:ext cx="457200" cy="4455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676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248400" y="44958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24600" y="4583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Agent Place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1840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Node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38600" y="249951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IDS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14800" y="5334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Wireless Ad-Hoc</a:t>
            </a:r>
          </a:p>
          <a:p>
            <a:r>
              <a:rPr lang="en-US" dirty="0" smtClean="0"/>
              <a:t>       Network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33487" y="6120452"/>
            <a:ext cx="662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The local IDS architecture on a mobile node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62200" y="2133600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62200" y="3511897"/>
            <a:ext cx="0" cy="285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62200" y="4255532"/>
            <a:ext cx="0" cy="27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9" idx="2"/>
          </p:cNvCxnSpPr>
          <p:nvPr/>
        </p:nvCxnSpPr>
        <p:spPr>
          <a:xfrm>
            <a:off x="3271838" y="3194690"/>
            <a:ext cx="1147762" cy="240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9" idx="3"/>
          </p:cNvCxnSpPr>
          <p:nvPr/>
        </p:nvCxnSpPr>
        <p:spPr>
          <a:xfrm rot="16200000" flipH="1">
            <a:off x="5241929" y="3635370"/>
            <a:ext cx="984242" cy="102870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25" idx="1"/>
          </p:cNvCxnSpPr>
          <p:nvPr/>
        </p:nvCxnSpPr>
        <p:spPr>
          <a:xfrm>
            <a:off x="3271838" y="3429000"/>
            <a:ext cx="2976562" cy="1333500"/>
          </a:xfrm>
          <a:prstGeom prst="bentConnector3">
            <a:avLst>
              <a:gd name="adj1" fmla="val 2696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3348038" y="4048467"/>
            <a:ext cx="2900361" cy="813252"/>
          </a:xfrm>
          <a:prstGeom prst="bentConnector3">
            <a:avLst>
              <a:gd name="adj1" fmla="val 1699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>
            <a:off x="3369470" y="4819776"/>
            <a:ext cx="2878929" cy="169523"/>
          </a:xfrm>
          <a:prstGeom prst="bentConnector3">
            <a:avLst>
              <a:gd name="adj1" fmla="val 1079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33" idx="1"/>
          </p:cNvCxnSpPr>
          <p:nvPr/>
        </p:nvCxnSpPr>
        <p:spPr>
          <a:xfrm>
            <a:off x="2362200" y="5029200"/>
            <a:ext cx="1752600" cy="627966"/>
          </a:xfrm>
          <a:prstGeom prst="bentConnector3">
            <a:avLst>
              <a:gd name="adj1" fmla="val 27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4"/>
          </p:cNvCxnSpPr>
          <p:nvPr/>
        </p:nvCxnSpPr>
        <p:spPr>
          <a:xfrm>
            <a:off x="6705600" y="4267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696200" y="4267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Mobile Agents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MAs: add new attack signatures, patch and install programs on mobile nodes.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MAs:  Requesting nodes for further analysis and diagnosis for anomaly behaviors.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MAs: To verify the IDS agents on the nodes and check on the IDS logs and local IDS execution states.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048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are MAs Needed for ID…?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Network 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Network Latency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IDS attack resistant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Execution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Adaption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by comparing the three methods with respect to their profits, limitations and future scope.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logic is useful to accurately analyze the intrusion level but is dependent on the threshold value.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LID is an advancement over SID and provides increased throughput and decreased delay and overhead with the limitation of assuming trusted previous nodes which is not always the case.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 in IDS augment each node’s intrusion detection capability in the network by updating attack signatures and normal application profiles.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://ieeexplore.ieee.org/stamp/stamp.jsp?tp=&amp;</a:t>
            </a:r>
            <a:r>
              <a:rPr lang="en-US" dirty="0" smtClean="0">
                <a:hlinkClick r:id="rId2"/>
              </a:rPr>
              <a:t>arnumber=6203324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ieeexplore.ieee.org/stamp/stamp.jsp?arnumber=6021809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4"/>
              </a:rPr>
              <a:t>http://ieeexplore.ieee.org/stamp/stamp.jsp?tp=&amp;</a:t>
            </a:r>
            <a:r>
              <a:rPr lang="en-US" dirty="0" smtClean="0">
                <a:hlinkClick r:id="rId4"/>
              </a:rPr>
              <a:t>arnumber=5428421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334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Mobile Ad hoc Network (MANET) is a self configured network consisting of wireless mobile nodes and it does not rely on the stationary network structure.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Due to their broadcasting nature and altering topology they are highly susceptible to security attacks.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Intrusion Detection System(IDS) is hence developed which can identify any intrusion and changes in the network.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studied three methods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Ad-hoc On demand distance vector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Fuzzy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Logic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Local IDS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Layer IDS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formulated schemes provide knowledge on improvement of throughput and to reduce the end to end delay and overhead hence making the network highly efficient and secure.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 DETECTION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562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logic mechanism is a calculative approximated tool and deals with the following three attack forms and compares them to a threshold value: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 Attack(BHA)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Total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packet dropped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Threshold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[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 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 Attack towards Source(GHS)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Total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packet dropped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Threshold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[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 2]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Total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packet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Threshold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from source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 Attack towards Destination(GHD)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packet dropped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Threshold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[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 3]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Total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packet dropped 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Threshold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from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  <a:p>
            <a:pPr marL="0" indent="0" algn="just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59" y="4648200"/>
            <a:ext cx="2981741" cy="198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4800"/>
            <a:ext cx="7772400" cy="6096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FUZZY LOGIC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symptoms(S) and attacks(A) are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priorly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set of all nodes(N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 at each node:</a:t>
            </a:r>
          </a:p>
          <a:p>
            <a:pPr marL="1439862" lvl="4" indent="-342900"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        : 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NxS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9862" lvl="4" indent="-342900"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  : Ro=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9862" lvl="4" indent="-342900"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 :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SxA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1096962" lvl="4" indent="0"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on (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NxA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611630" lvl="4" indent="-514350"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                       : R1=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Ro</a:t>
            </a:r>
          </a:p>
          <a:p>
            <a:pPr marL="1611630" lvl="4" indent="-514350"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Confirmability                  : R2=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1630" lvl="4" indent="-5143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                : R3=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(1-Ro)</a:t>
            </a:r>
          </a:p>
          <a:p>
            <a:pPr marL="1611630" lvl="4" indent="-5143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                : R4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=(1-Rs) o Ro</a:t>
            </a:r>
          </a:p>
          <a:p>
            <a:pPr marL="0" lvl="4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How to Count # of Packet Dropped?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packet list data structure is used to count number of packet dropped and track the following :</a:t>
            </a:r>
          </a:p>
          <a:p>
            <a:pPr marL="693738" indent="161925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Sequence number</a:t>
            </a:r>
          </a:p>
          <a:p>
            <a:pPr marL="693738" indent="161925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Source</a:t>
            </a:r>
          </a:p>
          <a:p>
            <a:pPr marL="693738" indent="161925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Destination</a:t>
            </a:r>
          </a:p>
          <a:p>
            <a:pPr marL="693738" indent="161925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Packet type</a:t>
            </a:r>
          </a:p>
          <a:p>
            <a:pPr marL="693738" indent="161925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Forwarded</a:t>
            </a:r>
          </a:p>
          <a:p>
            <a:pPr marL="693738" indent="161925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Expire time</a:t>
            </a:r>
          </a:p>
          <a:p>
            <a:pPr marL="87313" indent="161925">
              <a:buFont typeface="Arial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structure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packetlist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packetlist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consists of :</a:t>
            </a:r>
          </a:p>
          <a:p>
            <a:pPr marL="978853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Source</a:t>
            </a:r>
          </a:p>
          <a:p>
            <a:pPr marL="978853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dropped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78853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forwarded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35953" lvl="4" indent="161925">
              <a:buFont typeface="Arial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953" lvl="4" indent="161925">
              <a:buFont typeface="Arial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2" indent="709613">
              <a:buFont typeface="Arial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6492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Categories of Attacks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33450" y="923926"/>
            <a:ext cx="7772400" cy="5705474"/>
          </a:xfrm>
        </p:spPr>
        <p:txBody>
          <a:bodyPr>
            <a:normAutofit/>
          </a:bodyPr>
          <a:lstStyle/>
          <a:p>
            <a:pPr algn="just"/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Passive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Attacks : Include eavesdropping of data, traffic analysis and monitoring.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e.g. eavesdropping attack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Active Attacks:  Include replication, modification, insertion, deletion of data to be exchanged, external service attacks.	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e.g. Black Hole Attack(BHA)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4495800" y="114300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524000" y="487680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4964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3124200" y="487680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4964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4419600" y="411480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19600" y="4202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N5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6248400" y="441960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48400" y="4507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N6</a:t>
            </a:r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2438399" y="5867400"/>
            <a:ext cx="461963" cy="4762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59831" y="59780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4343400" y="5867400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43400" y="595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N4</a:t>
            </a:r>
            <a:endParaRPr lang="en-US" dirty="0"/>
          </a:p>
        </p:txBody>
      </p:sp>
      <p:cxnSp>
        <p:nvCxnSpPr>
          <p:cNvPr id="24" name="Straight Connector 23"/>
          <p:cNvCxnSpPr>
            <a:endCxn id="14" idx="1"/>
          </p:cNvCxnSpPr>
          <p:nvPr/>
        </p:nvCxnSpPr>
        <p:spPr>
          <a:xfrm>
            <a:off x="1981200" y="5105400"/>
            <a:ext cx="1143000" cy="4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6" idx="1"/>
          </p:cNvCxnSpPr>
          <p:nvPr/>
        </p:nvCxnSpPr>
        <p:spPr>
          <a:xfrm flipV="1">
            <a:off x="3581400" y="4387334"/>
            <a:ext cx="838200" cy="71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6800" y="4419600"/>
            <a:ext cx="1438555" cy="87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17" idx="3"/>
          </p:cNvCxnSpPr>
          <p:nvPr/>
        </p:nvCxnSpPr>
        <p:spPr>
          <a:xfrm flipV="1">
            <a:off x="4800600" y="4809845"/>
            <a:ext cx="1514755" cy="1286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6"/>
            <a:endCxn id="22" idx="1"/>
          </p:cNvCxnSpPr>
          <p:nvPr/>
        </p:nvCxnSpPr>
        <p:spPr>
          <a:xfrm>
            <a:off x="2900362" y="6105525"/>
            <a:ext cx="1443038" cy="34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828645" y="5334000"/>
            <a:ext cx="505105" cy="621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21" idx="0"/>
          </p:cNvCxnSpPr>
          <p:nvPr/>
        </p:nvCxnSpPr>
        <p:spPr>
          <a:xfrm>
            <a:off x="3581400" y="5149334"/>
            <a:ext cx="990600" cy="71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981200" y="5334000"/>
            <a:ext cx="447675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71664" y="5474733"/>
            <a:ext cx="464343" cy="503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17031" y="5508367"/>
            <a:ext cx="274124" cy="2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917031" y="5614988"/>
            <a:ext cx="326232" cy="11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255168" y="5988308"/>
            <a:ext cx="274124" cy="2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255168" y="6052066"/>
            <a:ext cx="274124" cy="15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371600" y="4583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72200" y="4050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69473" y="6019800"/>
            <a:ext cx="142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Attacker node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52800" y="63524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Block Hole Attack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3485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Security Routing Mechanism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09492"/>
            <a:ext cx="7772400" cy="491030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Source Intrusion Detection (SID):  ID performs via source node.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Detects the BHA(Black Hole Attack).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143000" y="36576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1981200" y="36576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676400" y="44958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495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819400" y="30480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N5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2819400" y="44196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N4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3657600" y="36576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576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N6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8768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876800" y="1066800"/>
            <a:ext cx="7772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5105400" y="36576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54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5943600" y="36576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5638800" y="44958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800" y="4495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6781800" y="30480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81800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N5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6781800" y="44196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8180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N4</a:t>
            </a:r>
            <a:endParaRPr lang="en-US" dirty="0"/>
          </a:p>
        </p:txBody>
      </p:sp>
      <p:sp>
        <p:nvSpPr>
          <p:cNvPr id="28" name="Flowchart: Connector 27"/>
          <p:cNvSpPr/>
          <p:nvPr/>
        </p:nvSpPr>
        <p:spPr>
          <a:xfrm>
            <a:off x="7620000" y="36576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200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N6</a:t>
            </a:r>
            <a:endParaRPr lang="en-US" dirty="0"/>
          </a:p>
        </p:txBody>
      </p:sp>
      <p:cxnSp>
        <p:nvCxnSpPr>
          <p:cNvPr id="33" name="Straight Connector 32"/>
          <p:cNvCxnSpPr>
            <a:endCxn id="6" idx="2"/>
          </p:cNvCxnSpPr>
          <p:nvPr/>
        </p:nvCxnSpPr>
        <p:spPr>
          <a:xfrm flipV="1">
            <a:off x="1443038" y="3848100"/>
            <a:ext cx="538162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0"/>
            <a:endCxn id="11" idx="1"/>
          </p:cNvCxnSpPr>
          <p:nvPr/>
        </p:nvCxnSpPr>
        <p:spPr>
          <a:xfrm flipV="1">
            <a:off x="2209800" y="3232666"/>
            <a:ext cx="60960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2"/>
          </p:cNvCxnSpPr>
          <p:nvPr/>
        </p:nvCxnSpPr>
        <p:spPr>
          <a:xfrm>
            <a:off x="1371600" y="4026932"/>
            <a:ext cx="381000" cy="55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2"/>
            <a:endCxn id="12" idx="1"/>
          </p:cNvCxnSpPr>
          <p:nvPr/>
        </p:nvCxnSpPr>
        <p:spPr>
          <a:xfrm>
            <a:off x="2209800" y="4026932"/>
            <a:ext cx="665396" cy="448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24200" y="3308866"/>
            <a:ext cx="60960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200400" y="3999034"/>
            <a:ext cx="533400" cy="476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21" idx="1"/>
          </p:cNvCxnSpPr>
          <p:nvPr/>
        </p:nvCxnSpPr>
        <p:spPr>
          <a:xfrm>
            <a:off x="5486400" y="384226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5" idx="1"/>
          </p:cNvCxnSpPr>
          <p:nvPr/>
        </p:nvCxnSpPr>
        <p:spPr>
          <a:xfrm flipV="1">
            <a:off x="6286500" y="3232666"/>
            <a:ext cx="495300" cy="509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124700" y="3322767"/>
            <a:ext cx="571500" cy="346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8" idx="4"/>
          </p:cNvCxnSpPr>
          <p:nvPr/>
        </p:nvCxnSpPr>
        <p:spPr>
          <a:xfrm flipH="1">
            <a:off x="7124700" y="4038600"/>
            <a:ext cx="685800" cy="484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20" idx="5"/>
          </p:cNvCxnSpPr>
          <p:nvPr/>
        </p:nvCxnSpPr>
        <p:spPr>
          <a:xfrm flipH="1" flipV="1">
            <a:off x="6268804" y="3982804"/>
            <a:ext cx="568792" cy="501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8" idx="4"/>
          </p:cNvCxnSpPr>
          <p:nvPr/>
        </p:nvCxnSpPr>
        <p:spPr>
          <a:xfrm>
            <a:off x="5295900" y="4038600"/>
            <a:ext cx="419100" cy="54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19200" y="5486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Propagation of  Further  Route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(FRREQ) packet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67400" y="5410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The path of a Further  Route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(FRREP) packet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562100" y="3733800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171700" y="3090692"/>
            <a:ext cx="571500" cy="40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" idx="3"/>
          </p:cNvCxnSpPr>
          <p:nvPr/>
        </p:nvCxnSpPr>
        <p:spPr>
          <a:xfrm>
            <a:off x="3276600" y="3232666"/>
            <a:ext cx="457200" cy="31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333500" y="4233468"/>
            <a:ext cx="266700" cy="34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247900" y="4190951"/>
            <a:ext cx="495300" cy="38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21" idx="3"/>
          </p:cNvCxnSpPr>
          <p:nvPr/>
        </p:nvCxnSpPr>
        <p:spPr>
          <a:xfrm flipH="1" flipV="1">
            <a:off x="6400800" y="3842266"/>
            <a:ext cx="533400" cy="48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05450" y="3669268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370496" y="4152900"/>
            <a:ext cx="363304" cy="37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14400" y="3364468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81412" y="3276600"/>
            <a:ext cx="11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00612" y="3352800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700962" y="3352800"/>
            <a:ext cx="11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Intrusion Detection (LID): ID performs locally using the previous node of the attacker node.</a:t>
            </a:r>
          </a:p>
          <a:p>
            <a:pPr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219200" y="25908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362200" y="25908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2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3505200" y="25908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52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4572000" y="25908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N4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6248400" y="25908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484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N6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7086600" y="25908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866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N7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5029200" y="35814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292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N8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5486400" y="2590800"/>
            <a:ext cx="381000" cy="381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2590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N5</a:t>
            </a:r>
            <a:endParaRPr lang="en-US" dirty="0"/>
          </a:p>
        </p:txBody>
      </p:sp>
      <p:cxnSp>
        <p:nvCxnSpPr>
          <p:cNvPr id="34" name="Straight Connector 33"/>
          <p:cNvCxnSpPr>
            <a:endCxn id="11" idx="1"/>
          </p:cNvCxnSpPr>
          <p:nvPr/>
        </p:nvCxnSpPr>
        <p:spPr>
          <a:xfrm>
            <a:off x="1600200" y="2775466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3" idx="1"/>
          </p:cNvCxnSpPr>
          <p:nvPr/>
        </p:nvCxnSpPr>
        <p:spPr>
          <a:xfrm>
            <a:off x="2743200" y="2775466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5" idx="1"/>
          </p:cNvCxnSpPr>
          <p:nvPr/>
        </p:nvCxnSpPr>
        <p:spPr>
          <a:xfrm>
            <a:off x="3886200" y="2775466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1" idx="1"/>
          </p:cNvCxnSpPr>
          <p:nvPr/>
        </p:nvCxnSpPr>
        <p:spPr>
          <a:xfrm>
            <a:off x="4953000" y="2775466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9" idx="1"/>
          </p:cNvCxnSpPr>
          <p:nvPr/>
        </p:nvCxnSpPr>
        <p:spPr>
          <a:xfrm>
            <a:off x="5867400" y="2775466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1" idx="1"/>
          </p:cNvCxnSpPr>
          <p:nvPr/>
        </p:nvCxnSpPr>
        <p:spPr>
          <a:xfrm>
            <a:off x="6629400" y="277546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4" idx="4"/>
          </p:cNvCxnSpPr>
          <p:nvPr/>
        </p:nvCxnSpPr>
        <p:spPr>
          <a:xfrm>
            <a:off x="4762500" y="2971800"/>
            <a:ext cx="342900" cy="63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4"/>
          </p:cNvCxnSpPr>
          <p:nvPr/>
        </p:nvCxnSpPr>
        <p:spPr>
          <a:xfrm flipH="1">
            <a:off x="5372100" y="2971800"/>
            <a:ext cx="1066800" cy="794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76400" y="2895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819400" y="2895600"/>
            <a:ext cx="685800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62400" y="290726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029200" y="28956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676400" y="2831068"/>
            <a:ext cx="68580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819400" y="2831068"/>
            <a:ext cx="68580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962400" y="2819400"/>
            <a:ext cx="533400" cy="116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029200" y="2831068"/>
            <a:ext cx="38100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62500" y="3124200"/>
            <a:ext cx="266700" cy="47916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7" idx="3"/>
          </p:cNvCxnSpPr>
          <p:nvPr/>
        </p:nvCxnSpPr>
        <p:spPr>
          <a:xfrm flipV="1">
            <a:off x="5486400" y="3091933"/>
            <a:ext cx="914400" cy="67413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4648200" y="3124200"/>
            <a:ext cx="266700" cy="4908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524500" y="3168133"/>
            <a:ext cx="876300" cy="6844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143000" y="4343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1143000" y="4572000"/>
            <a:ext cx="68580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143000" y="4800600"/>
            <a:ext cx="6858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143000" y="5029200"/>
            <a:ext cx="68580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828800" y="419100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RREQ Packet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828800" y="441960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RREP Packet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809750" y="464820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FRREQ Packet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809750" y="488846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FRREP Packet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90600" y="2221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267200" y="1981200"/>
            <a:ext cx="93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Node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181600" y="1676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</a:t>
            </a:r>
          </a:p>
          <a:p>
            <a:r>
              <a:rPr lang="en-US" dirty="0" smtClean="0"/>
              <a:t>Node (Attacker)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305550" y="1981200"/>
            <a:ext cx="64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Node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934200" y="2020669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</a:p>
          <a:p>
            <a:r>
              <a:rPr lang="en-US" dirty="0" smtClean="0"/>
              <a:t>    Node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219200" y="5486400"/>
            <a:ext cx="662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Proposed Local Intrusion Detection (LID) Security routing mechanism 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0192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Simulation Results and Evaluation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76561"/>
            <a:ext cx="7772400" cy="575283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itchFamily="18" charset="0"/>
              </a:rPr>
              <a:t>To simulate and evaluate the performance of SID and LID,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GloMoSim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2.03 network simulator is used.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>
              <a:buNone/>
            </a:pP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      Throughput Vs # of nodes                                                                                        Average end to end delay Vs # of nodes</a:t>
            </a:r>
          </a:p>
          <a:p>
            <a:pPr>
              <a:buNone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</a:p>
          <a:p>
            <a:pPr>
              <a:buNone/>
            </a:pP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Routing overhead Vs # of nodes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010082"/>
            <a:ext cx="2943636" cy="1867161"/>
          </a:xfrm>
          <a:prstGeom prst="rect">
            <a:avLst/>
          </a:prstGeom>
        </p:spPr>
      </p:pic>
      <p:pic>
        <p:nvPicPr>
          <p:cNvPr id="5" name="Picture 4" descr="Captur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7427" y="1686187"/>
            <a:ext cx="3029373" cy="2191056"/>
          </a:xfrm>
          <a:prstGeom prst="rect">
            <a:avLst/>
          </a:prstGeom>
        </p:spPr>
      </p:pic>
      <p:pic>
        <p:nvPicPr>
          <p:cNvPr id="6" name="Picture 5" descr="Captur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4038600"/>
            <a:ext cx="3077005" cy="2162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7F48-7C86-4984-BF5E-92961CCBC1C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633</TotalTime>
  <Words>692</Words>
  <Application>Microsoft Office PowerPoint</Application>
  <PresentationFormat>On-screen Show (4:3)</PresentationFormat>
  <Paragraphs>214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Intrusion Detection In MANETs</vt:lpstr>
      <vt:lpstr>INTRODUCTION</vt:lpstr>
      <vt:lpstr>FUZZY LOGIC DETECTION METHOD</vt:lpstr>
      <vt:lpstr>PowerPoint Presentation</vt:lpstr>
      <vt:lpstr>How to Count # of Packet Dropped?</vt:lpstr>
      <vt:lpstr>Categories of Attacks</vt:lpstr>
      <vt:lpstr>Security Routing Mechanism</vt:lpstr>
      <vt:lpstr>PowerPoint Presentation</vt:lpstr>
      <vt:lpstr>Simulation Results and Evaluation</vt:lpstr>
      <vt:lpstr>Design of Application Layer IDS</vt:lpstr>
      <vt:lpstr>Functions of Mobile Agents</vt:lpstr>
      <vt:lpstr>Why are MAs Needed for ID…?</vt:lpstr>
      <vt:lpstr>Conclusion </vt:lpstr>
      <vt:lpstr>Reference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In MANETs</dc:title>
  <dc:creator>Nipun Shah</dc:creator>
  <cp:lastModifiedBy>shweta patel</cp:lastModifiedBy>
  <cp:revision>142</cp:revision>
  <dcterms:created xsi:type="dcterms:W3CDTF">2015-08-26T21:36:08Z</dcterms:created>
  <dcterms:modified xsi:type="dcterms:W3CDTF">2015-08-28T00:54:42Z</dcterms:modified>
</cp:coreProperties>
</file>