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4"/>
  </p:notesMasterIdLst>
  <p:sldIdLst>
    <p:sldId id="256" r:id="rId2"/>
    <p:sldId id="257" r:id="rId3"/>
    <p:sldId id="258" r:id="rId4"/>
    <p:sldId id="271" r:id="rId5"/>
    <p:sldId id="262" r:id="rId6"/>
    <p:sldId id="275" r:id="rId7"/>
    <p:sldId id="267" r:id="rId8"/>
    <p:sldId id="280" r:id="rId9"/>
    <p:sldId id="282" r:id="rId10"/>
    <p:sldId id="284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FFF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0" autoAdjust="0"/>
    <p:restoredTop sz="62050" autoAdjust="0"/>
  </p:normalViewPr>
  <p:slideViewPr>
    <p:cSldViewPr snapToGrid="0">
      <p:cViewPr varScale="1">
        <p:scale>
          <a:sx n="65" d="100"/>
          <a:sy n="65" d="100"/>
        </p:scale>
        <p:origin x="26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92B2E-5CDD-4AE6-ABAA-1EABA67A92C9}" type="datetimeFigureOut">
              <a:rPr lang="ko-KR" altLang="en-US" smtClean="0"/>
              <a:t>2020. 6. 26.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ACBEA-9249-4305-9660-5BD770E47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36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ACBEA-9249-4305-9660-5BD770E47F4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00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ACBEA-9249-4305-9660-5BD770E47F4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196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ACBEA-9249-4305-9660-5BD770E47F4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79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B94A-1296-4087-B8E0-D39FFB66CED6}" type="datetimeFigureOut">
              <a:rPr lang="ko-KR" altLang="en-US" smtClean="0"/>
              <a:t>2020. 6. 26.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075D-EE4C-4448-B295-8506F597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4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B94A-1296-4087-B8E0-D39FFB66CED6}" type="datetimeFigureOut">
              <a:rPr lang="ko-KR" altLang="en-US" smtClean="0"/>
              <a:t>2020. 6. 26.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075D-EE4C-4448-B295-8506F597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01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B94A-1296-4087-B8E0-D39FFB66CED6}" type="datetimeFigureOut">
              <a:rPr lang="ko-KR" altLang="en-US" smtClean="0"/>
              <a:t>2020. 6. 26.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075D-EE4C-4448-B295-8506F597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605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B94A-1296-4087-B8E0-D39FFB66CED6}" type="datetimeFigureOut">
              <a:rPr lang="ko-KR" altLang="en-US" smtClean="0"/>
              <a:t>2020. 6. 26.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075D-EE4C-4448-B295-8506F597FD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761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B94A-1296-4087-B8E0-D39FFB66CED6}" type="datetimeFigureOut">
              <a:rPr lang="ko-KR" altLang="en-US" smtClean="0"/>
              <a:t>2020. 6. 26.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075D-EE4C-4448-B295-8506F597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340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B94A-1296-4087-B8E0-D39FFB66CED6}" type="datetimeFigureOut">
              <a:rPr lang="ko-KR" altLang="en-US" smtClean="0"/>
              <a:t>2020. 6. 26.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075D-EE4C-4448-B295-8506F597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395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B94A-1296-4087-B8E0-D39FFB66CED6}" type="datetimeFigureOut">
              <a:rPr lang="ko-KR" altLang="en-US" smtClean="0"/>
              <a:t>2020. 6. 26.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075D-EE4C-4448-B295-8506F597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770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B94A-1296-4087-B8E0-D39FFB66CED6}" type="datetimeFigureOut">
              <a:rPr lang="ko-KR" altLang="en-US" smtClean="0"/>
              <a:t>2020. 6. 26.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075D-EE4C-4448-B295-8506F597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18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B94A-1296-4087-B8E0-D39FFB66CED6}" type="datetimeFigureOut">
              <a:rPr lang="ko-KR" altLang="en-US" smtClean="0"/>
              <a:t>2020. 6. 26.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075D-EE4C-4448-B295-8506F597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40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B94A-1296-4087-B8E0-D39FFB66CED6}" type="datetimeFigureOut">
              <a:rPr lang="ko-KR" altLang="en-US" smtClean="0"/>
              <a:t>2020. 6. 26.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075D-EE4C-4448-B295-8506F597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69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B94A-1296-4087-B8E0-D39FFB66CED6}" type="datetimeFigureOut">
              <a:rPr lang="ko-KR" altLang="en-US" smtClean="0"/>
              <a:t>2020. 6. 26.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075D-EE4C-4448-B295-8506F597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46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B94A-1296-4087-B8E0-D39FFB66CED6}" type="datetimeFigureOut">
              <a:rPr lang="ko-KR" altLang="en-US" smtClean="0"/>
              <a:t>2020. 6. 26.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075D-EE4C-4448-B295-8506F597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9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B94A-1296-4087-B8E0-D39FFB66CED6}" type="datetimeFigureOut">
              <a:rPr lang="ko-KR" altLang="en-US" smtClean="0"/>
              <a:t>2020. 6. 26.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075D-EE4C-4448-B295-8506F597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33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B94A-1296-4087-B8E0-D39FFB66CED6}" type="datetimeFigureOut">
              <a:rPr lang="ko-KR" altLang="en-US" smtClean="0"/>
              <a:t>2020. 6. 26.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075D-EE4C-4448-B295-8506F597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0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B94A-1296-4087-B8E0-D39FFB66CED6}" type="datetimeFigureOut">
              <a:rPr lang="ko-KR" altLang="en-US" smtClean="0"/>
              <a:t>2020. 6. 26.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075D-EE4C-4448-B295-8506F597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61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B94A-1296-4087-B8E0-D39FFB66CED6}" type="datetimeFigureOut">
              <a:rPr lang="ko-KR" altLang="en-US" smtClean="0"/>
              <a:t>2020. 6. 26.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075D-EE4C-4448-B295-8506F597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5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B94A-1296-4087-B8E0-D39FFB66CED6}" type="datetimeFigureOut">
              <a:rPr lang="ko-KR" altLang="en-US" smtClean="0"/>
              <a:t>2020. 6. 26.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075D-EE4C-4448-B295-8506F597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5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BB8B94A-1296-4087-B8E0-D39FFB66CED6}" type="datetimeFigureOut">
              <a:rPr lang="ko-KR" altLang="en-US" smtClean="0"/>
              <a:t>2020. 6. 26.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BA075D-EE4C-4448-B295-8506F597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621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86B0F-33AB-45DE-A090-5DCCB484F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B09EF0-523D-4775-90BD-00F41975E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</a:p>
        </p:txBody>
      </p:sp>
    </p:spTree>
    <p:extLst>
      <p:ext uri="{BB962C8B-B14F-4D97-AF65-F5344CB8AC3E}">
        <p14:creationId xmlns:p14="http://schemas.microsoft.com/office/powerpoint/2010/main" val="3208845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13628-BFAC-4C59-9F4A-27E3A3F1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00364"/>
            <a:ext cx="10353762" cy="970450"/>
          </a:xfrm>
        </p:spPr>
        <p:txBody>
          <a:bodyPr/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연결리스트 기반 스택</a:t>
            </a:r>
            <a:r>
              <a:rPr lang="en-US" altLang="ko-KR" sz="3600" dirty="0"/>
              <a:t>(pop)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A4B507F-7DAB-4DEB-AD60-A75B2CDE59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96" r="28262" b="34383"/>
          <a:stretch/>
        </p:blipFill>
        <p:spPr>
          <a:xfrm>
            <a:off x="586186" y="5378989"/>
            <a:ext cx="3272963" cy="32833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90B3570-A2D3-4BA3-A70A-BF228D18F0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50"/>
          <a:stretch/>
        </p:blipFill>
        <p:spPr>
          <a:xfrm>
            <a:off x="509803" y="2043291"/>
            <a:ext cx="5306731" cy="256053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1889C0D-1D56-466D-965E-D0222E1104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t="62320" r="1278" b="21120"/>
          <a:stretch/>
        </p:blipFill>
        <p:spPr>
          <a:xfrm>
            <a:off x="586186" y="4633396"/>
            <a:ext cx="5046648" cy="63616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6AFF7BD-4828-4D21-8727-DA53444E93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96" r="28262" b="34383"/>
          <a:stretch/>
        </p:blipFill>
        <p:spPr>
          <a:xfrm>
            <a:off x="586186" y="5816750"/>
            <a:ext cx="3272963" cy="32833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EC2F0F5-E11A-4E61-85AC-4824E9B62E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96" r="28262" b="34383"/>
          <a:stretch/>
        </p:blipFill>
        <p:spPr>
          <a:xfrm>
            <a:off x="586186" y="6282930"/>
            <a:ext cx="3272963" cy="328337"/>
          </a:xfrm>
          <a:prstGeom prst="rect">
            <a:avLst/>
          </a:prstGeom>
        </p:spPr>
      </p:pic>
      <p:graphicFrame>
        <p:nvGraphicFramePr>
          <p:cNvPr id="42" name="표 5">
            <a:extLst>
              <a:ext uri="{FF2B5EF4-FFF2-40B4-BE49-F238E27FC236}">
                <a16:creationId xmlns:a16="http://schemas.microsoft.com/office/drawing/2014/main" id="{D8A110DD-59D9-4289-ACB2-FAB4DBC6C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301288"/>
              </p:ext>
            </p:extLst>
          </p:nvPr>
        </p:nvGraphicFramePr>
        <p:xfrm>
          <a:off x="9073102" y="2212568"/>
          <a:ext cx="2869184" cy="4022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648">
                  <a:extLst>
                    <a:ext uri="{9D8B030D-6E8A-4147-A177-3AD203B41FA5}">
                      <a16:colId xmlns:a16="http://schemas.microsoft.com/office/drawing/2014/main" val="3410144371"/>
                    </a:ext>
                  </a:extLst>
                </a:gridCol>
                <a:gridCol w="358648">
                  <a:extLst>
                    <a:ext uri="{9D8B030D-6E8A-4147-A177-3AD203B41FA5}">
                      <a16:colId xmlns:a16="http://schemas.microsoft.com/office/drawing/2014/main" val="652970914"/>
                    </a:ext>
                  </a:extLst>
                </a:gridCol>
                <a:gridCol w="358648">
                  <a:extLst>
                    <a:ext uri="{9D8B030D-6E8A-4147-A177-3AD203B41FA5}">
                      <a16:colId xmlns:a16="http://schemas.microsoft.com/office/drawing/2014/main" val="1059557401"/>
                    </a:ext>
                  </a:extLst>
                </a:gridCol>
                <a:gridCol w="358648">
                  <a:extLst>
                    <a:ext uri="{9D8B030D-6E8A-4147-A177-3AD203B41FA5}">
                      <a16:colId xmlns:a16="http://schemas.microsoft.com/office/drawing/2014/main" val="1163004944"/>
                    </a:ext>
                  </a:extLst>
                </a:gridCol>
                <a:gridCol w="358648">
                  <a:extLst>
                    <a:ext uri="{9D8B030D-6E8A-4147-A177-3AD203B41FA5}">
                      <a16:colId xmlns:a16="http://schemas.microsoft.com/office/drawing/2014/main" val="3180204670"/>
                    </a:ext>
                  </a:extLst>
                </a:gridCol>
                <a:gridCol w="358648">
                  <a:extLst>
                    <a:ext uri="{9D8B030D-6E8A-4147-A177-3AD203B41FA5}">
                      <a16:colId xmlns:a16="http://schemas.microsoft.com/office/drawing/2014/main" val="420002432"/>
                    </a:ext>
                  </a:extLst>
                </a:gridCol>
                <a:gridCol w="358648">
                  <a:extLst>
                    <a:ext uri="{9D8B030D-6E8A-4147-A177-3AD203B41FA5}">
                      <a16:colId xmlns:a16="http://schemas.microsoft.com/office/drawing/2014/main" val="623731944"/>
                    </a:ext>
                  </a:extLst>
                </a:gridCol>
                <a:gridCol w="358648">
                  <a:extLst>
                    <a:ext uri="{9D8B030D-6E8A-4147-A177-3AD203B41FA5}">
                      <a16:colId xmlns:a16="http://schemas.microsoft.com/office/drawing/2014/main" val="3188786046"/>
                    </a:ext>
                  </a:extLst>
                </a:gridCol>
              </a:tblGrid>
              <a:tr h="5027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959421"/>
                  </a:ext>
                </a:extLst>
              </a:tr>
              <a:tr h="5027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40063"/>
                  </a:ext>
                </a:extLst>
              </a:tr>
              <a:tr h="5027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135741"/>
                  </a:ext>
                </a:extLst>
              </a:tr>
              <a:tr h="5027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35691"/>
                  </a:ext>
                </a:extLst>
              </a:tr>
              <a:tr h="5027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755200"/>
                  </a:ext>
                </a:extLst>
              </a:tr>
              <a:tr h="5027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369836"/>
                  </a:ext>
                </a:extLst>
              </a:tr>
              <a:tr h="5027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153197"/>
                  </a:ext>
                </a:extLst>
              </a:tr>
              <a:tr h="5027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640366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6A43088D-CC42-4D11-A98A-78533BAF8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63173"/>
              </p:ext>
            </p:extLst>
          </p:nvPr>
        </p:nvGraphicFramePr>
        <p:xfrm>
          <a:off x="9062084" y="3206865"/>
          <a:ext cx="1440062" cy="495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362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2916596505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813649059"/>
                    </a:ext>
                  </a:extLst>
                </a:gridCol>
              </a:tblGrid>
              <a:tr h="495759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0a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1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graphicFrame>
        <p:nvGraphicFramePr>
          <p:cNvPr id="44" name="표 5">
            <a:extLst>
              <a:ext uri="{FF2B5EF4-FFF2-40B4-BE49-F238E27FC236}">
                <a16:creationId xmlns:a16="http://schemas.microsoft.com/office/drawing/2014/main" id="{BF66BF61-3916-4D58-81BD-064788D96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241394"/>
              </p:ext>
            </p:extLst>
          </p:nvPr>
        </p:nvGraphicFramePr>
        <p:xfrm>
          <a:off x="6614865" y="2201184"/>
          <a:ext cx="1431436" cy="4034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859">
                  <a:extLst>
                    <a:ext uri="{9D8B030D-6E8A-4147-A177-3AD203B41FA5}">
                      <a16:colId xmlns:a16="http://schemas.microsoft.com/office/drawing/2014/main" val="3410144371"/>
                    </a:ext>
                  </a:extLst>
                </a:gridCol>
                <a:gridCol w="357859">
                  <a:extLst>
                    <a:ext uri="{9D8B030D-6E8A-4147-A177-3AD203B41FA5}">
                      <a16:colId xmlns:a16="http://schemas.microsoft.com/office/drawing/2014/main" val="652970914"/>
                    </a:ext>
                  </a:extLst>
                </a:gridCol>
                <a:gridCol w="357859">
                  <a:extLst>
                    <a:ext uri="{9D8B030D-6E8A-4147-A177-3AD203B41FA5}">
                      <a16:colId xmlns:a16="http://schemas.microsoft.com/office/drawing/2014/main" val="1059557401"/>
                    </a:ext>
                  </a:extLst>
                </a:gridCol>
                <a:gridCol w="357859">
                  <a:extLst>
                    <a:ext uri="{9D8B030D-6E8A-4147-A177-3AD203B41FA5}">
                      <a16:colId xmlns:a16="http://schemas.microsoft.com/office/drawing/2014/main" val="1163004944"/>
                    </a:ext>
                  </a:extLst>
                </a:gridCol>
              </a:tblGrid>
              <a:tr h="504298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959421"/>
                  </a:ext>
                </a:extLst>
              </a:tr>
              <a:tr h="504298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40063"/>
                  </a:ext>
                </a:extLst>
              </a:tr>
              <a:tr h="504298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135741"/>
                  </a:ext>
                </a:extLst>
              </a:tr>
              <a:tr h="504298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35691"/>
                  </a:ext>
                </a:extLst>
              </a:tr>
              <a:tr h="504298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755200"/>
                  </a:ext>
                </a:extLst>
              </a:tr>
              <a:tr h="504298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369836"/>
                  </a:ext>
                </a:extLst>
              </a:tr>
              <a:tr h="504298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153197"/>
                  </a:ext>
                </a:extLst>
              </a:tr>
              <a:tr h="504298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640366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B534F9-31D4-4A56-920F-30E28B332C40}"/>
              </a:ext>
            </a:extLst>
          </p:cNvPr>
          <p:cNvSpPr/>
          <p:nvPr/>
        </p:nvSpPr>
        <p:spPr>
          <a:xfrm>
            <a:off x="6614865" y="2184860"/>
            <a:ext cx="1431434" cy="507510"/>
          </a:xfrm>
          <a:prstGeom prst="rect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6" name="표 27">
            <a:extLst>
              <a:ext uri="{FF2B5EF4-FFF2-40B4-BE49-F238E27FC236}">
                <a16:creationId xmlns:a16="http://schemas.microsoft.com/office/drawing/2014/main" id="{CC89CB42-7CF3-4951-8E19-1B8B3264D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261258"/>
              </p:ext>
            </p:extLst>
          </p:nvPr>
        </p:nvGraphicFramePr>
        <p:xfrm>
          <a:off x="6183068" y="2201184"/>
          <a:ext cx="413873" cy="4028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3873">
                  <a:extLst>
                    <a:ext uri="{9D8B030D-6E8A-4147-A177-3AD203B41FA5}">
                      <a16:colId xmlns:a16="http://schemas.microsoft.com/office/drawing/2014/main" val="3244620587"/>
                    </a:ext>
                  </a:extLst>
                </a:gridCol>
              </a:tblGrid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7561528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8332830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0116192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516359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654947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1355409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4027471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7651705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878AFD92-7D9E-4AAA-9FCD-56C58A0D7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38141"/>
              </p:ext>
            </p:extLst>
          </p:nvPr>
        </p:nvGraphicFramePr>
        <p:xfrm>
          <a:off x="8659230" y="2228892"/>
          <a:ext cx="413873" cy="4028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3873">
                  <a:extLst>
                    <a:ext uri="{9D8B030D-6E8A-4147-A177-3AD203B41FA5}">
                      <a16:colId xmlns:a16="http://schemas.microsoft.com/office/drawing/2014/main" val="3244620587"/>
                    </a:ext>
                  </a:extLst>
                </a:gridCol>
              </a:tblGrid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7561528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8332830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0116192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516359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654947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1355409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4027471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7651705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6E0C677-5AF4-4978-8B17-C38B2D819061}"/>
              </a:ext>
            </a:extLst>
          </p:cNvPr>
          <p:cNvSpPr txBox="1"/>
          <p:nvPr/>
        </p:nvSpPr>
        <p:spPr>
          <a:xfrm>
            <a:off x="6596941" y="1846306"/>
            <a:ext cx="1398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SS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BDD99C-2144-463B-8AF9-E6EF37B0CB2F}"/>
              </a:ext>
            </a:extLst>
          </p:cNvPr>
          <p:cNvSpPr txBox="1"/>
          <p:nvPr/>
        </p:nvSpPr>
        <p:spPr>
          <a:xfrm>
            <a:off x="9763390" y="1874014"/>
            <a:ext cx="1398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HS</a:t>
            </a:r>
            <a:endParaRPr lang="ko-KR" altLang="en-US" dirty="0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BFC2881B-09DE-4426-B64B-79A018C10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36654"/>
              </p:ext>
            </p:extLst>
          </p:nvPr>
        </p:nvGraphicFramePr>
        <p:xfrm>
          <a:off x="10507694" y="3225466"/>
          <a:ext cx="1440062" cy="495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362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2916596505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813649059"/>
                    </a:ext>
                  </a:extLst>
                </a:gridCol>
              </a:tblGrid>
              <a:tr h="495759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>
                        <a:alpha val="1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017CB8A4-EE17-4D08-B58B-44838C6C2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26761"/>
              </p:ext>
            </p:extLst>
          </p:nvPr>
        </p:nvGraphicFramePr>
        <p:xfrm>
          <a:off x="9070368" y="5249253"/>
          <a:ext cx="1440062" cy="495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362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2916596505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813649059"/>
                    </a:ext>
                  </a:extLst>
                </a:gridCol>
              </a:tblGrid>
              <a:tr h="495759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1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30212A09-FEE1-4C90-A61C-236DB0D5A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190958"/>
              </p:ext>
            </p:extLst>
          </p:nvPr>
        </p:nvGraphicFramePr>
        <p:xfrm>
          <a:off x="10507694" y="5251916"/>
          <a:ext cx="1440062" cy="49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362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2916596505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813649059"/>
                    </a:ext>
                  </a:extLst>
                </a:gridCol>
              </a:tblGrid>
              <a:tr h="493096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H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S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>
                        <a:alpha val="1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47DD4AB6-A4A9-427C-AC4B-DDCBB7CBE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15127"/>
              </p:ext>
            </p:extLst>
          </p:nvPr>
        </p:nvGraphicFramePr>
        <p:xfrm>
          <a:off x="9070368" y="2229026"/>
          <a:ext cx="1440062" cy="495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362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2916596505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813649059"/>
                    </a:ext>
                  </a:extLst>
                </a:gridCol>
              </a:tblGrid>
              <a:tr h="495759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1e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1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BE706433-DA96-4D6F-9F48-757A47DAA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539067"/>
              </p:ext>
            </p:extLst>
          </p:nvPr>
        </p:nvGraphicFramePr>
        <p:xfrm>
          <a:off x="10507694" y="2231689"/>
          <a:ext cx="1440062" cy="495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362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2916596505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813649059"/>
                    </a:ext>
                  </a:extLst>
                </a:gridCol>
              </a:tblGrid>
              <a:tr h="495759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H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S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>
                        <a:alpha val="1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EC0A90FB-C2B5-41C7-8599-AC2631B5C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78360"/>
              </p:ext>
            </p:extLst>
          </p:nvPr>
        </p:nvGraphicFramePr>
        <p:xfrm>
          <a:off x="6624163" y="2184860"/>
          <a:ext cx="1440060" cy="504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54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72430">
                  <a:extLst>
                    <a:ext uri="{9D8B030D-6E8A-4147-A177-3AD203B41FA5}">
                      <a16:colId xmlns:a16="http://schemas.microsoft.com/office/drawing/2014/main" val="1065667979"/>
                    </a:ext>
                  </a:extLst>
                </a:gridCol>
                <a:gridCol w="361788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1788">
                  <a:extLst>
                    <a:ext uri="{9D8B030D-6E8A-4147-A177-3AD203B41FA5}">
                      <a16:colId xmlns:a16="http://schemas.microsoft.com/office/drawing/2014/main" val="3697794783"/>
                    </a:ext>
                  </a:extLst>
                </a:gridCol>
              </a:tblGrid>
              <a:tr h="504233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H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S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sp>
        <p:nvSpPr>
          <p:cNvPr id="68" name="직사각형 67">
            <a:extLst>
              <a:ext uri="{FF2B5EF4-FFF2-40B4-BE49-F238E27FC236}">
                <a16:creationId xmlns:a16="http://schemas.microsoft.com/office/drawing/2014/main" id="{F783F86D-B1A6-43B5-BFF2-A4239080E817}"/>
              </a:ext>
            </a:extLst>
          </p:cNvPr>
          <p:cNvSpPr/>
          <p:nvPr/>
        </p:nvSpPr>
        <p:spPr>
          <a:xfrm>
            <a:off x="6596941" y="2708694"/>
            <a:ext cx="1467282" cy="4981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EFD5B653-1C16-4F42-B53E-3D899F2D4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728612"/>
              </p:ext>
            </p:extLst>
          </p:nvPr>
        </p:nvGraphicFramePr>
        <p:xfrm>
          <a:off x="6613932" y="2731894"/>
          <a:ext cx="1445297" cy="451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05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73784">
                  <a:extLst>
                    <a:ext uri="{9D8B030D-6E8A-4147-A177-3AD203B41FA5}">
                      <a16:colId xmlns:a16="http://schemas.microsoft.com/office/drawing/2014/main" val="1065667979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3697794783"/>
                    </a:ext>
                  </a:extLst>
                </a:gridCol>
              </a:tblGrid>
              <a:tr h="451372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H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S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DEFDD7AC-535F-4427-AADC-5DFE01BB10EA}"/>
              </a:ext>
            </a:extLst>
          </p:cNvPr>
          <p:cNvSpPr/>
          <p:nvPr/>
        </p:nvSpPr>
        <p:spPr>
          <a:xfrm>
            <a:off x="6596941" y="3232892"/>
            <a:ext cx="1467282" cy="4981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61430760-85A0-4239-9B47-BAC8AADBB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77260"/>
              </p:ext>
            </p:extLst>
          </p:nvPr>
        </p:nvGraphicFramePr>
        <p:xfrm>
          <a:off x="6621329" y="2731894"/>
          <a:ext cx="1445297" cy="451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05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73784">
                  <a:extLst>
                    <a:ext uri="{9D8B030D-6E8A-4147-A177-3AD203B41FA5}">
                      <a16:colId xmlns:a16="http://schemas.microsoft.com/office/drawing/2014/main" val="1065667979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3697794783"/>
                    </a:ext>
                  </a:extLst>
                </a:gridCol>
              </a:tblGrid>
              <a:tr h="451372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H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S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id="{7A1CE17A-5A6F-46F3-B586-10233AAA4ADB}"/>
              </a:ext>
            </a:extLst>
          </p:cNvPr>
          <p:cNvSpPr/>
          <p:nvPr/>
        </p:nvSpPr>
        <p:spPr>
          <a:xfrm>
            <a:off x="6599675" y="2206854"/>
            <a:ext cx="1467282" cy="4981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62DB80A1-5AE7-483F-BCEE-885C68613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569097"/>
              </p:ext>
            </p:extLst>
          </p:nvPr>
        </p:nvGraphicFramePr>
        <p:xfrm>
          <a:off x="6621329" y="2184860"/>
          <a:ext cx="1440060" cy="504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54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72430">
                  <a:extLst>
                    <a:ext uri="{9D8B030D-6E8A-4147-A177-3AD203B41FA5}">
                      <a16:colId xmlns:a16="http://schemas.microsoft.com/office/drawing/2014/main" val="1065667979"/>
                    </a:ext>
                  </a:extLst>
                </a:gridCol>
                <a:gridCol w="361788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1788">
                  <a:extLst>
                    <a:ext uri="{9D8B030D-6E8A-4147-A177-3AD203B41FA5}">
                      <a16:colId xmlns:a16="http://schemas.microsoft.com/office/drawing/2014/main" val="3697794783"/>
                    </a:ext>
                  </a:extLst>
                </a:gridCol>
              </a:tblGrid>
              <a:tr h="504233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H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S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A70F1CEA-B669-41C4-872D-2AD1212F5422}"/>
              </a:ext>
            </a:extLst>
          </p:cNvPr>
          <p:cNvSpPr/>
          <p:nvPr/>
        </p:nvSpPr>
        <p:spPr>
          <a:xfrm>
            <a:off x="9062085" y="2214848"/>
            <a:ext cx="2869184" cy="4957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825F87A2-15FA-4C69-B5FF-818BFE25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886392"/>
              </p:ext>
            </p:extLst>
          </p:nvPr>
        </p:nvGraphicFramePr>
        <p:xfrm>
          <a:off x="6616429" y="3228035"/>
          <a:ext cx="1445297" cy="451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05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73784">
                  <a:extLst>
                    <a:ext uri="{9D8B030D-6E8A-4147-A177-3AD203B41FA5}">
                      <a16:colId xmlns:a16="http://schemas.microsoft.com/office/drawing/2014/main" val="1065667979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3697794783"/>
                    </a:ext>
                  </a:extLst>
                </a:gridCol>
              </a:tblGrid>
              <a:tr h="451372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1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FFB25E56-2C61-4980-A951-DF0A054456BB}"/>
              </a:ext>
            </a:extLst>
          </p:cNvPr>
          <p:cNvSpPr/>
          <p:nvPr/>
        </p:nvSpPr>
        <p:spPr>
          <a:xfrm>
            <a:off x="9086855" y="5225154"/>
            <a:ext cx="2869184" cy="4957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9D0EB779-CF86-470D-A34A-DB1E10662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238507"/>
              </p:ext>
            </p:extLst>
          </p:nvPr>
        </p:nvGraphicFramePr>
        <p:xfrm>
          <a:off x="6626659" y="2185002"/>
          <a:ext cx="1440060" cy="504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54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72430">
                  <a:extLst>
                    <a:ext uri="{9D8B030D-6E8A-4147-A177-3AD203B41FA5}">
                      <a16:colId xmlns:a16="http://schemas.microsoft.com/office/drawing/2014/main" val="1065667979"/>
                    </a:ext>
                  </a:extLst>
                </a:gridCol>
                <a:gridCol w="361788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1788">
                  <a:extLst>
                    <a:ext uri="{9D8B030D-6E8A-4147-A177-3AD203B41FA5}">
                      <a16:colId xmlns:a16="http://schemas.microsoft.com/office/drawing/2014/main" val="3697794783"/>
                    </a:ext>
                  </a:extLst>
                </a:gridCol>
              </a:tblGrid>
              <a:tr h="504233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H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S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6F717381-F81F-4CBD-9C7D-96E8F44C1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966882"/>
              </p:ext>
            </p:extLst>
          </p:nvPr>
        </p:nvGraphicFramePr>
        <p:xfrm>
          <a:off x="6611607" y="2213805"/>
          <a:ext cx="1440060" cy="504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54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72430">
                  <a:extLst>
                    <a:ext uri="{9D8B030D-6E8A-4147-A177-3AD203B41FA5}">
                      <a16:colId xmlns:a16="http://schemas.microsoft.com/office/drawing/2014/main" val="1065667979"/>
                    </a:ext>
                  </a:extLst>
                </a:gridCol>
                <a:gridCol w="361788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1788">
                  <a:extLst>
                    <a:ext uri="{9D8B030D-6E8A-4147-A177-3AD203B41FA5}">
                      <a16:colId xmlns:a16="http://schemas.microsoft.com/office/drawing/2014/main" val="3697794783"/>
                    </a:ext>
                  </a:extLst>
                </a:gridCol>
              </a:tblGrid>
              <a:tr h="504233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86960F9-C272-4FEE-ACDB-CFE7348B1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39033"/>
              </p:ext>
            </p:extLst>
          </p:nvPr>
        </p:nvGraphicFramePr>
        <p:xfrm>
          <a:off x="6613932" y="3241999"/>
          <a:ext cx="1445297" cy="451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05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73784">
                  <a:extLst>
                    <a:ext uri="{9D8B030D-6E8A-4147-A177-3AD203B41FA5}">
                      <a16:colId xmlns:a16="http://schemas.microsoft.com/office/drawing/2014/main" val="1065667979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3697794783"/>
                    </a:ext>
                  </a:extLst>
                </a:gridCol>
              </a:tblGrid>
              <a:tr h="451372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1e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>
                        <a:alpha val="1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58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8" grpId="2" animBg="1"/>
      <p:bldP spid="68" grpId="3" animBg="1"/>
      <p:bldP spid="72" grpId="0" animBg="1"/>
      <p:bldP spid="72" grpId="1" animBg="1"/>
      <p:bldP spid="72" grpId="2" animBg="1"/>
      <p:bldP spid="72" grpId="3" animBg="1"/>
      <p:bldP spid="74" grpId="0" animBg="1"/>
      <p:bldP spid="74" grpId="1" animBg="1"/>
      <p:bldP spid="74" grpId="2" animBg="1"/>
      <p:bldP spid="74" grpId="3" animBg="1"/>
      <p:bldP spid="76" grpId="0" animBg="1"/>
      <p:bldP spid="76" grpId="1" animBg="1"/>
      <p:bldP spid="79" grpId="0" animBg="1"/>
      <p:bldP spid="7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7A08B-E6F7-48AA-9EDD-EF95BD9C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8800" dirty="0" err="1"/>
              <a:t>QnA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05655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D2CF4-74B9-4AED-A7CC-952D26E1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7200" dirty="0"/>
              <a:t>감사합니다</a:t>
            </a:r>
            <a:r>
              <a:rPr lang="en-US" altLang="ko-KR" sz="7200" dirty="0"/>
              <a:t>.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83216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0985E-D930-4A23-A113-85FA9CCE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1AB25-FB01-4C9A-AC19-8A9A3B0E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4100" indent="-457200">
              <a:buAutoNum type="arabicPeriod"/>
            </a:pPr>
            <a:r>
              <a:rPr lang="ko-KR" altLang="en-US" sz="2800" dirty="0"/>
              <a:t>스택 개념</a:t>
            </a:r>
            <a:endParaRPr lang="en-US" altLang="ko-KR" sz="2800" dirty="0"/>
          </a:p>
          <a:p>
            <a:pPr marL="494100" indent="-457200">
              <a:buAutoNum type="arabicPeriod"/>
            </a:pPr>
            <a:r>
              <a:rPr lang="ko-KR" altLang="en-US" sz="2800" dirty="0"/>
              <a:t>스택 추상 자료형</a:t>
            </a:r>
            <a:r>
              <a:rPr lang="en-US" altLang="ko-KR" sz="2800" dirty="0"/>
              <a:t>(ADT)</a:t>
            </a:r>
          </a:p>
          <a:p>
            <a:pPr marL="494100" indent="-457200">
              <a:buAutoNum type="arabicPeriod"/>
            </a:pPr>
            <a:r>
              <a:rPr lang="ko-KR" altLang="en-US" sz="2800" dirty="0"/>
              <a:t>스택 구현</a:t>
            </a:r>
            <a:endParaRPr lang="en-US" altLang="ko-KR" sz="2800" dirty="0"/>
          </a:p>
          <a:p>
            <a:pPr marL="871200" lvl="1" indent="-457200">
              <a:buAutoNum type="arabicPeriod"/>
            </a:pPr>
            <a:r>
              <a:rPr lang="ko-KR" altLang="en-US" dirty="0"/>
              <a:t>배열 기반 스택</a:t>
            </a:r>
            <a:endParaRPr lang="en-US" altLang="ko-KR" dirty="0"/>
          </a:p>
          <a:p>
            <a:pPr marL="871200" lvl="1" indent="-457200">
              <a:buAutoNum type="arabicPeriod"/>
            </a:pPr>
            <a:r>
              <a:rPr lang="ko-KR" altLang="en-US" dirty="0"/>
              <a:t>연결리스트 기반 스택</a:t>
            </a:r>
            <a:endParaRPr lang="en-US" altLang="ko-KR" dirty="0"/>
          </a:p>
          <a:p>
            <a:pPr marL="494100" indent="-457200">
              <a:buAutoNum type="arabicPeriod"/>
            </a:pPr>
            <a:r>
              <a:rPr lang="en-US" altLang="ko-KR" sz="2800" dirty="0" err="1"/>
              <a:t>QnA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408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BAE15-C1B4-4931-92AE-9C1256EF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스택의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F1991-B497-45A2-A7D4-E2C0EAC02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728576" cy="515801"/>
          </a:xfrm>
        </p:spPr>
        <p:txBody>
          <a:bodyPr/>
          <a:lstStyle/>
          <a:p>
            <a:r>
              <a:rPr lang="ko-KR" altLang="en-US" dirty="0"/>
              <a:t>데이터 입출력이 한 방향에서 이루어지는 선형 리스트</a:t>
            </a:r>
            <a:r>
              <a:rPr lang="en-US" altLang="ko-KR" dirty="0"/>
              <a:t>.</a:t>
            </a:r>
          </a:p>
          <a:p>
            <a:pPr marL="36900" indent="0">
              <a:buNone/>
            </a:pPr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D6DA8EE-DDF2-4CA3-9862-2FEC1D787B6B}"/>
              </a:ext>
            </a:extLst>
          </p:cNvPr>
          <p:cNvGrpSpPr/>
          <p:nvPr/>
        </p:nvGrpSpPr>
        <p:grpSpPr>
          <a:xfrm>
            <a:off x="7834693" y="2308370"/>
            <a:ext cx="1205218" cy="4287595"/>
            <a:chOff x="7649651" y="1732449"/>
            <a:chExt cx="1213382" cy="4515951"/>
          </a:xfrm>
        </p:grpSpPr>
        <p:sp>
          <p:nvSpPr>
            <p:cNvPr id="5" name="정육면체 4">
              <a:extLst>
                <a:ext uri="{FF2B5EF4-FFF2-40B4-BE49-F238E27FC236}">
                  <a16:creationId xmlns:a16="http://schemas.microsoft.com/office/drawing/2014/main" id="{D80E6CA2-94AB-4AE8-8294-F2EC4AD86EAC}"/>
                </a:ext>
              </a:extLst>
            </p:cNvPr>
            <p:cNvSpPr/>
            <p:nvPr/>
          </p:nvSpPr>
          <p:spPr>
            <a:xfrm>
              <a:off x="7651058" y="1732449"/>
              <a:ext cx="1211975" cy="4515951"/>
            </a:xfrm>
            <a:prstGeom prst="cube">
              <a:avLst/>
            </a:prstGeom>
            <a:solidFill>
              <a:schemeClr val="accent1">
                <a:lumMod val="75000"/>
                <a:alpha val="24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" name="평행 사변형[P] 7">
              <a:extLst>
                <a:ext uri="{FF2B5EF4-FFF2-40B4-BE49-F238E27FC236}">
                  <a16:creationId xmlns:a16="http://schemas.microsoft.com/office/drawing/2014/main" id="{A252E0D4-43E0-4BE7-A429-B9017FABD1C3}"/>
                </a:ext>
              </a:extLst>
            </p:cNvPr>
            <p:cNvSpPr/>
            <p:nvPr/>
          </p:nvSpPr>
          <p:spPr>
            <a:xfrm>
              <a:off x="7649651" y="1732449"/>
              <a:ext cx="1205218" cy="326924"/>
            </a:xfrm>
            <a:prstGeom prst="parallelogram">
              <a:avLst>
                <a:gd name="adj" fmla="val 97171"/>
              </a:avLst>
            </a:prstGeom>
            <a:solidFill>
              <a:schemeClr val="tx2">
                <a:lumMod val="25000"/>
                <a:alpha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6E325225-C372-4D98-90DB-3738B56AE1B9}"/>
              </a:ext>
            </a:extLst>
          </p:cNvPr>
          <p:cNvSpPr/>
          <p:nvPr/>
        </p:nvSpPr>
        <p:spPr>
          <a:xfrm>
            <a:off x="9569364" y="5059359"/>
            <a:ext cx="1202944" cy="1176758"/>
          </a:xfrm>
          <a:prstGeom prst="cube">
            <a:avLst/>
          </a:prstGeom>
          <a:solidFill>
            <a:srgbClr val="00206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317BAA3A-D603-49D8-A22B-209CAD04D54F}"/>
              </a:ext>
            </a:extLst>
          </p:cNvPr>
          <p:cNvSpPr/>
          <p:nvPr/>
        </p:nvSpPr>
        <p:spPr>
          <a:xfrm>
            <a:off x="9567090" y="3304055"/>
            <a:ext cx="1205218" cy="1176758"/>
          </a:xfrm>
          <a:prstGeom prst="cube">
            <a:avLst/>
          </a:prstGeom>
          <a:solidFill>
            <a:srgbClr val="00B05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7370D8C7-8074-49C7-B7EB-252938DA164E}"/>
              </a:ext>
            </a:extLst>
          </p:cNvPr>
          <p:cNvSpPr/>
          <p:nvPr/>
        </p:nvSpPr>
        <p:spPr>
          <a:xfrm>
            <a:off x="9569364" y="4186878"/>
            <a:ext cx="1205218" cy="1176758"/>
          </a:xfrm>
          <a:prstGeom prst="cube">
            <a:avLst/>
          </a:prstGeom>
          <a:solidFill>
            <a:srgbClr val="C0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DEA5E337-97DA-4A50-80A7-F1737198D483}"/>
              </a:ext>
            </a:extLst>
          </p:cNvPr>
          <p:cNvSpPr txBox="1">
            <a:spLocks/>
          </p:cNvSpPr>
          <p:nvPr/>
        </p:nvSpPr>
        <p:spPr>
          <a:xfrm>
            <a:off x="-3239106" y="-1672692"/>
            <a:ext cx="6728576" cy="19029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스택 상단 </a:t>
            </a:r>
            <a:r>
              <a:rPr lang="en-US" altLang="ko-KR" dirty="0"/>
              <a:t>: </a:t>
            </a:r>
            <a:r>
              <a:rPr lang="ko-KR" altLang="en-US" dirty="0"/>
              <a:t>스택에서 입출력이 이루어지는 부분</a:t>
            </a:r>
            <a:endParaRPr lang="en-US" altLang="ko-KR" dirty="0"/>
          </a:p>
          <a:p>
            <a:r>
              <a:rPr lang="ko-KR" altLang="en-US" dirty="0"/>
              <a:t>스택 하단 </a:t>
            </a:r>
            <a:r>
              <a:rPr lang="en-US" altLang="ko-KR" dirty="0"/>
              <a:t>: </a:t>
            </a:r>
            <a:r>
              <a:rPr lang="ko-KR" altLang="en-US" dirty="0"/>
              <a:t>스택 상단의 반대 부분</a:t>
            </a:r>
            <a:endParaRPr lang="en-US" altLang="ko-KR" dirty="0"/>
          </a:p>
          <a:p>
            <a:r>
              <a:rPr lang="en-US" altLang="ko-KR" dirty="0"/>
              <a:t>PUSH : </a:t>
            </a:r>
            <a:r>
              <a:rPr lang="ko-KR" altLang="en-US" dirty="0"/>
              <a:t>데이터 삽입</a:t>
            </a:r>
            <a:endParaRPr lang="en-US" altLang="ko-KR" dirty="0"/>
          </a:p>
          <a:p>
            <a:r>
              <a:rPr lang="en-US" altLang="ko-KR" dirty="0"/>
              <a:t>POP : </a:t>
            </a:r>
            <a:r>
              <a:rPr lang="ko-KR" altLang="en-US" dirty="0"/>
              <a:t>데이터 삭제</a:t>
            </a:r>
            <a:endParaRPr lang="en-US" altLang="ko-KR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8CDB4347-88AF-44CD-9600-53DB32304502}"/>
              </a:ext>
            </a:extLst>
          </p:cNvPr>
          <p:cNvSpPr txBox="1">
            <a:spLocks/>
          </p:cNvSpPr>
          <p:nvPr/>
        </p:nvSpPr>
        <p:spPr>
          <a:xfrm>
            <a:off x="913795" y="2664059"/>
            <a:ext cx="5817238" cy="46279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스택 상단 </a:t>
            </a:r>
            <a:r>
              <a:rPr lang="en-US" altLang="ko-KR" dirty="0"/>
              <a:t>: </a:t>
            </a:r>
            <a:r>
              <a:rPr lang="ko-KR" altLang="en-US" dirty="0"/>
              <a:t>스택에서 입출력이 이루어지는 부분</a:t>
            </a:r>
            <a:endParaRPr lang="en-US" altLang="ko-KR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0B47910-0E64-4EB1-B4A5-D17CFD5737A0}"/>
              </a:ext>
            </a:extLst>
          </p:cNvPr>
          <p:cNvGrpSpPr/>
          <p:nvPr/>
        </p:nvGrpSpPr>
        <p:grpSpPr>
          <a:xfrm>
            <a:off x="8939694" y="6304792"/>
            <a:ext cx="2954162" cy="369332"/>
            <a:chOff x="8971443" y="6210238"/>
            <a:chExt cx="2954162" cy="369332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61D1FF97-A53A-4E88-A47F-6C8E8EDBF1E8}"/>
                </a:ext>
              </a:extLst>
            </p:cNvPr>
            <p:cNvCxnSpPr>
              <a:cxnSpLocks/>
            </p:cNvCxnSpPr>
            <p:nvPr/>
          </p:nvCxnSpPr>
          <p:spPr>
            <a:xfrm>
              <a:off x="8971443" y="6394904"/>
              <a:ext cx="178685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6D39EE-280A-44F4-8BC7-AA5AE742F7AA}"/>
                </a:ext>
              </a:extLst>
            </p:cNvPr>
            <p:cNvSpPr txBox="1"/>
            <p:nvPr/>
          </p:nvSpPr>
          <p:spPr>
            <a:xfrm>
              <a:off x="10758298" y="6210238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스택 하단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ADE2553-00BC-42B1-88BC-01FA9CCD1392}"/>
              </a:ext>
            </a:extLst>
          </p:cNvPr>
          <p:cNvGrpSpPr/>
          <p:nvPr/>
        </p:nvGrpSpPr>
        <p:grpSpPr>
          <a:xfrm>
            <a:off x="8433247" y="368541"/>
            <a:ext cx="911902" cy="1305648"/>
            <a:chOff x="8422854" y="1185261"/>
            <a:chExt cx="911902" cy="13056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AC3545-57B7-41B4-BE9A-EBA31D1CAB9D}"/>
                </a:ext>
              </a:extLst>
            </p:cNvPr>
            <p:cNvSpPr txBox="1"/>
            <p:nvPr/>
          </p:nvSpPr>
          <p:spPr>
            <a:xfrm>
              <a:off x="8512095" y="1544614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PUSH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0002207-916B-4511-87B1-866B014F71F0}"/>
                </a:ext>
              </a:extLst>
            </p:cNvPr>
            <p:cNvCxnSpPr>
              <a:cxnSpLocks/>
            </p:cNvCxnSpPr>
            <p:nvPr/>
          </p:nvCxnSpPr>
          <p:spPr>
            <a:xfrm>
              <a:off x="8422854" y="1185261"/>
              <a:ext cx="0" cy="130564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CB2B976-460F-42AC-82D9-4C383BE6BD01}"/>
              </a:ext>
            </a:extLst>
          </p:cNvPr>
          <p:cNvGrpSpPr/>
          <p:nvPr/>
        </p:nvGrpSpPr>
        <p:grpSpPr>
          <a:xfrm>
            <a:off x="8433247" y="302775"/>
            <a:ext cx="854781" cy="1219569"/>
            <a:chOff x="12546800" y="1028681"/>
            <a:chExt cx="854781" cy="121956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99B1A2-8663-4ACD-8EB5-50692160F4CF}"/>
                </a:ext>
              </a:extLst>
            </p:cNvPr>
            <p:cNvSpPr txBox="1"/>
            <p:nvPr/>
          </p:nvSpPr>
          <p:spPr>
            <a:xfrm>
              <a:off x="12578920" y="1453799"/>
              <a:ext cx="82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POP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E793567C-4785-4A8B-8A0F-9879E1CB3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46800" y="1028681"/>
              <a:ext cx="0" cy="12195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363CBD5-20E5-4661-B3D4-150D03C4A885}"/>
              </a:ext>
            </a:extLst>
          </p:cNvPr>
          <p:cNvGrpSpPr/>
          <p:nvPr/>
        </p:nvGrpSpPr>
        <p:grpSpPr>
          <a:xfrm>
            <a:off x="8971443" y="2278900"/>
            <a:ext cx="2954162" cy="369332"/>
            <a:chOff x="8971443" y="2278900"/>
            <a:chExt cx="2954162" cy="369332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389DD6C-3511-474B-945F-0FAAE9BEF2F2}"/>
                </a:ext>
              </a:extLst>
            </p:cNvPr>
            <p:cNvCxnSpPr>
              <a:cxnSpLocks/>
            </p:cNvCxnSpPr>
            <p:nvPr/>
          </p:nvCxnSpPr>
          <p:spPr>
            <a:xfrm>
              <a:off x="8971443" y="2491913"/>
              <a:ext cx="178685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6E279D-6871-40FE-A065-A20DA42CCE9A}"/>
                </a:ext>
              </a:extLst>
            </p:cNvPr>
            <p:cNvSpPr txBox="1"/>
            <p:nvPr/>
          </p:nvSpPr>
          <p:spPr>
            <a:xfrm>
              <a:off x="10758298" y="2278900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스택 상단</a:t>
              </a:r>
            </a:p>
          </p:txBody>
        </p:sp>
      </p:grpSp>
      <p:sp>
        <p:nvSpPr>
          <p:cNvPr id="47" name="내용 개체 틀 2">
            <a:extLst>
              <a:ext uri="{FF2B5EF4-FFF2-40B4-BE49-F238E27FC236}">
                <a16:creationId xmlns:a16="http://schemas.microsoft.com/office/drawing/2014/main" id="{505A8523-BF35-4E06-AC15-6FC5C29AF2BE}"/>
              </a:ext>
            </a:extLst>
          </p:cNvPr>
          <p:cNvSpPr txBox="1">
            <a:spLocks/>
          </p:cNvSpPr>
          <p:nvPr/>
        </p:nvSpPr>
        <p:spPr>
          <a:xfrm>
            <a:off x="913795" y="3353784"/>
            <a:ext cx="5817238" cy="46279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스택 하단 </a:t>
            </a:r>
            <a:r>
              <a:rPr lang="en-US" altLang="ko-KR" dirty="0"/>
              <a:t>: </a:t>
            </a:r>
            <a:r>
              <a:rPr lang="ko-KR" altLang="en-US" dirty="0"/>
              <a:t>스택 상단의 반대 부분</a:t>
            </a:r>
            <a:endParaRPr lang="en-US" altLang="ko-KR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14F4283-96B5-470A-9CFA-5198373BFDC0}"/>
              </a:ext>
            </a:extLst>
          </p:cNvPr>
          <p:cNvSpPr txBox="1">
            <a:spLocks/>
          </p:cNvSpPr>
          <p:nvPr/>
        </p:nvSpPr>
        <p:spPr>
          <a:xfrm>
            <a:off x="913795" y="3919125"/>
            <a:ext cx="5817238" cy="46279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PUSH : </a:t>
            </a:r>
            <a:r>
              <a:rPr lang="ko-KR" altLang="en-US" dirty="0"/>
              <a:t>데이터 삽입</a:t>
            </a:r>
            <a:endParaRPr lang="en-US" altLang="ko-KR" dirty="0"/>
          </a:p>
        </p:txBody>
      </p: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7D157F33-EF3F-49A6-BD33-C1886EB464EF}"/>
              </a:ext>
            </a:extLst>
          </p:cNvPr>
          <p:cNvSpPr txBox="1">
            <a:spLocks/>
          </p:cNvSpPr>
          <p:nvPr/>
        </p:nvSpPr>
        <p:spPr>
          <a:xfrm>
            <a:off x="913795" y="4528725"/>
            <a:ext cx="5817238" cy="46279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POP : </a:t>
            </a:r>
            <a:r>
              <a:rPr lang="ko-KR" altLang="en-US" dirty="0"/>
              <a:t>데이터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855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1 0.00648 L 0.00339 -0.4324 L -0.13411 -0.4287 L -0.14244 0.30996 " pathEditMode="relative" rAng="0" ptsTypes="AAAA">
                                      <p:cBhvr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 -0.00556 L 0.00639 -0.56111 L -0.13736 -0.56297 L -0.14257 0.0537 " pathEditMode="relative" rAng="0" ptsTypes="AAAA">
                                      <p:cBhvr>
                                        <p:cTn id="6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2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0023 L 0.0043 -0.69375 L -0.14049 -0.6956 L -0.14257 -0.20486 " pathEditMode="relative" rAng="0" ptsTypes="AAAA">
                                      <p:cBhvr>
                                        <p:cTn id="7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23" y="-3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257 -0.20301 C -0.14231 -0.36551 -0.14192 -0.52778 -0.14153 -0.69005 L 0.0043 -0.69005 L 0.00014 0.00255 " pathEditMode="relative" ptsTypes="AAAA">
                                      <p:cBhvr>
                                        <p:cTn id="8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882 0.0574 C -0.14856 -0.1463 -0.14817 -0.35 -0.14778 -0.55371 L -0.00091 -0.55186 L -0.00091 3.7037E-6 " pathEditMode="relative" rAng="0" ptsTypes="AAAA">
                                      <p:cBhvr>
                                        <p:cTn id="8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3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48 0.30278 L -0.14557 -0.43426 L 0.00339 -0.43796 L 0.00027 -0.00092 " pathEditMode="relative" rAng="0" ptsTypes="AAAA">
                                      <p:cBhvr>
                                        <p:cTn id="9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3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8" grpId="0"/>
      <p:bldP spid="47" grpId="0"/>
      <p:bldP spid="48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99F53A8-DE06-6C44-B567-D3349DAC5024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/>
              <a:t>2. </a:t>
            </a:r>
            <a:r>
              <a:rPr lang="ko-KR" altLang="en-US" dirty="0"/>
              <a:t>스택 추상 자료형</a:t>
            </a:r>
            <a:r>
              <a:rPr lang="en-US" altLang="ko-KR" dirty="0"/>
              <a:t>(ADT)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53C7BB2-4DD9-5E43-A9C4-1897E5290ED7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10353762" cy="481096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lnSpc>
                <a:spcPct val="150000"/>
              </a:lnSpc>
              <a:buFont typeface="Wingdings 2" charset="2"/>
              <a:buNone/>
            </a:pPr>
            <a:r>
              <a:rPr lang="ko-KR" altLang="en-US" sz="2800" dirty="0"/>
              <a:t>객체 </a:t>
            </a:r>
            <a:r>
              <a:rPr lang="en-US" altLang="ko-KR" sz="2800" dirty="0"/>
              <a:t>: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0</a:t>
            </a:r>
            <a:r>
              <a:rPr lang="ko-KR" altLang="en-US" sz="2400" dirty="0"/>
              <a:t>개 이상의 원소를 가지는 유한 선형 리스트</a:t>
            </a:r>
            <a:endParaRPr lang="en-US" altLang="ko-KR" sz="2400" dirty="0"/>
          </a:p>
          <a:p>
            <a:pPr marL="36900" indent="0">
              <a:lnSpc>
                <a:spcPct val="150000"/>
              </a:lnSpc>
              <a:buFont typeface="Wingdings 2" charset="2"/>
              <a:buNone/>
            </a:pPr>
            <a:r>
              <a:rPr lang="ko-KR" altLang="en-US" sz="2800" dirty="0"/>
              <a:t>연산 </a:t>
            </a:r>
            <a:r>
              <a:rPr lang="en-US" altLang="ko-KR" sz="2800" dirty="0"/>
              <a:t>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create(size) ::= </a:t>
            </a:r>
            <a:r>
              <a:rPr lang="ko-KR" altLang="en-US" sz="2400" dirty="0"/>
              <a:t>최대 크기가 </a:t>
            </a:r>
            <a:r>
              <a:rPr lang="en-US" altLang="ko-KR" sz="2400" dirty="0"/>
              <a:t>size</a:t>
            </a:r>
            <a:r>
              <a:rPr lang="ko-KR" altLang="en-US" sz="2400" dirty="0"/>
              <a:t>인 공백 스택을 생성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/>
              <a:t>is_full</a:t>
            </a:r>
            <a:r>
              <a:rPr lang="en-US" altLang="ko-KR" sz="2400" dirty="0"/>
              <a:t>(s)      ::= </a:t>
            </a:r>
            <a:r>
              <a:rPr lang="ko-KR" altLang="en-US" sz="2400" dirty="0"/>
              <a:t>스택이 가득 찼는지 검사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/>
              <a:t>is_empty</a:t>
            </a:r>
            <a:r>
              <a:rPr lang="en-US" altLang="ko-KR" sz="2400" dirty="0"/>
              <a:t>(s) ::= </a:t>
            </a:r>
            <a:r>
              <a:rPr lang="ko-KR" altLang="en-US" sz="2400" dirty="0"/>
              <a:t>스택이 </a:t>
            </a:r>
            <a:r>
              <a:rPr lang="ko-KR" altLang="en-US" sz="2400" dirty="0" err="1"/>
              <a:t>비어있는지</a:t>
            </a:r>
            <a:r>
              <a:rPr lang="ko-KR" altLang="en-US" sz="2400" dirty="0"/>
              <a:t> 검사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push(</a:t>
            </a:r>
            <a:r>
              <a:rPr lang="en-US" altLang="ko-KR" sz="2400" dirty="0" err="1"/>
              <a:t>s,e</a:t>
            </a:r>
            <a:r>
              <a:rPr lang="en-US" altLang="ko-KR" sz="2400" dirty="0"/>
              <a:t>)     :: = </a:t>
            </a:r>
            <a:r>
              <a:rPr lang="ko-KR" altLang="en-US" sz="2400" dirty="0"/>
              <a:t>스택에 요소 </a:t>
            </a:r>
            <a:r>
              <a:rPr lang="en-US" altLang="ko-KR" sz="2400" dirty="0"/>
              <a:t>e</a:t>
            </a:r>
            <a:r>
              <a:rPr lang="ko-KR" altLang="en-US" sz="2400" dirty="0"/>
              <a:t>를</a:t>
            </a:r>
            <a:r>
              <a:rPr lang="en-US" altLang="ko-KR" sz="2400" dirty="0"/>
              <a:t> </a:t>
            </a:r>
            <a:r>
              <a:rPr lang="ko-KR" altLang="en-US" sz="2400" dirty="0"/>
              <a:t>추가</a:t>
            </a:r>
            <a:r>
              <a:rPr lang="en-US" altLang="ko-KR" sz="2400" dirty="0"/>
              <a:t>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pop(s)          ::= </a:t>
            </a:r>
            <a:r>
              <a:rPr lang="ko-KR" altLang="en-US" sz="2400" dirty="0"/>
              <a:t>스택의 </a:t>
            </a:r>
            <a:r>
              <a:rPr lang="ko-KR" altLang="en-US" sz="2400" dirty="0" err="1"/>
              <a:t>최상단</a:t>
            </a:r>
            <a:r>
              <a:rPr lang="ko-KR" altLang="en-US" sz="2400" dirty="0"/>
              <a:t> 요소를 반환 및 삭제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peek(s)         ::= </a:t>
            </a:r>
            <a:r>
              <a:rPr lang="ko-KR" altLang="en-US" sz="2400" dirty="0"/>
              <a:t>스택의 </a:t>
            </a:r>
            <a:r>
              <a:rPr lang="ko-KR" altLang="en-US" sz="2400" dirty="0" err="1"/>
              <a:t>최상단</a:t>
            </a:r>
            <a:r>
              <a:rPr lang="ko-KR" altLang="en-US" sz="2400" dirty="0"/>
              <a:t> 요소를 반환</a:t>
            </a:r>
          </a:p>
        </p:txBody>
      </p:sp>
    </p:spTree>
    <p:extLst>
      <p:ext uri="{BB962C8B-B14F-4D97-AF65-F5344CB8AC3E}">
        <p14:creationId xmlns:p14="http://schemas.microsoft.com/office/powerpoint/2010/main" val="184294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69C279-BA90-4246-938C-5312479AA575}"/>
              </a:ext>
            </a:extLst>
          </p:cNvPr>
          <p:cNvSpPr/>
          <p:nvPr/>
        </p:nvSpPr>
        <p:spPr>
          <a:xfrm>
            <a:off x="6150647" y="1756925"/>
            <a:ext cx="5682778" cy="4204604"/>
          </a:xfrm>
          <a:prstGeom prst="rect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413628-BFAC-4C59-9F4A-27E3A3F1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배열 기반 스택</a:t>
            </a:r>
            <a:r>
              <a:rPr lang="en-US" altLang="ko-KR" sz="3600" dirty="0"/>
              <a:t>(create)</a:t>
            </a:r>
            <a:r>
              <a:rPr lang="ko-KR" altLang="en-US" sz="3600" dirty="0"/>
              <a:t> </a:t>
            </a:r>
          </a:p>
        </p:txBody>
      </p:sp>
      <p:pic>
        <p:nvPicPr>
          <p:cNvPr id="6" name="내용 개체 틀 5" descr="검은색, 쥐고있는, 앉아있는, 어두운이(가) 표시된 사진&#10;&#10;자동 생성된 설명">
            <a:extLst>
              <a:ext uri="{FF2B5EF4-FFF2-40B4-BE49-F238E27FC236}">
                <a16:creationId xmlns:a16="http://schemas.microsoft.com/office/drawing/2014/main" id="{9A092B14-8E52-49EE-B377-B4FC9A7928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95" y="1777618"/>
            <a:ext cx="3949458" cy="1651381"/>
          </a:xfrm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52E3A75-8731-4090-B125-779E38D81CE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33771943"/>
              </p:ext>
            </p:extLst>
          </p:nvPr>
        </p:nvGraphicFramePr>
        <p:xfrm>
          <a:off x="6158753" y="1766047"/>
          <a:ext cx="5674672" cy="465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667">
                  <a:extLst>
                    <a:ext uri="{9D8B030D-6E8A-4147-A177-3AD203B41FA5}">
                      <a16:colId xmlns:a16="http://schemas.microsoft.com/office/drawing/2014/main" val="489887863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1987993949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291031200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912158578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1043163462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3689250812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1420039645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970986717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503697641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3732108576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1630902213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3066193864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2155553356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3683836925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375147172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387090178"/>
                    </a:ext>
                  </a:extLst>
                </a:gridCol>
              </a:tblGrid>
              <a:tr h="4652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73860"/>
                  </a:ext>
                </a:extLst>
              </a:tr>
              <a:tr h="4652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868733"/>
                  </a:ext>
                </a:extLst>
              </a:tr>
              <a:tr h="4652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661015"/>
                  </a:ext>
                </a:extLst>
              </a:tr>
              <a:tr h="2326340">
                <a:tc gridSpan="1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 . . . .</a:t>
                      </a:r>
                      <a:endParaRPr lang="ko-KR" altLang="en-US" dirty="0"/>
                    </a:p>
                  </a:txBody>
                  <a:tcPr vert="eaVert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58001"/>
                  </a:ext>
                </a:extLst>
              </a:tr>
              <a:tr h="4652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987585"/>
                  </a:ext>
                </a:extLst>
              </a:tr>
              <a:tr h="4652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5557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DA79DED-F14E-43C0-8B50-683CEA574F0F}"/>
              </a:ext>
            </a:extLst>
          </p:cNvPr>
          <p:cNvSpPr txBox="1"/>
          <p:nvPr/>
        </p:nvSpPr>
        <p:spPr>
          <a:xfrm>
            <a:off x="7962626" y="1387593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메모리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리틀엔디안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C431545E-E99D-4501-94F5-4D4EC0D99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51207"/>
              </p:ext>
            </p:extLst>
          </p:nvPr>
        </p:nvGraphicFramePr>
        <p:xfrm>
          <a:off x="5520470" y="1777619"/>
          <a:ext cx="630177" cy="4747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177">
                  <a:extLst>
                    <a:ext uri="{9D8B030D-6E8A-4147-A177-3AD203B41FA5}">
                      <a16:colId xmlns:a16="http://schemas.microsoft.com/office/drawing/2014/main" val="207083516"/>
                    </a:ext>
                  </a:extLst>
                </a:gridCol>
              </a:tblGrid>
              <a:tr h="45914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56159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42864"/>
                  </a:ext>
                </a:extLst>
              </a:tr>
              <a:tr h="50059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537898"/>
                  </a:ext>
                </a:extLst>
              </a:tr>
              <a:tr h="2335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   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   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ko-KR" altLang="en-US" dirty="0"/>
                        <a:t>   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ko-KR" altLang="en-US" dirty="0"/>
                        <a:t>   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ko-KR" altLang="en-US" dirty="0"/>
                        <a:t>   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938075"/>
                  </a:ext>
                </a:extLst>
              </a:tr>
              <a:tr h="49030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384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94992"/>
                  </a:ext>
                </a:extLst>
              </a:tr>
              <a:tr h="4696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36596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026E1CA-A762-48DC-803D-DA9543882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94" y="4593139"/>
            <a:ext cx="3722767" cy="6304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D3E195-E2DE-47FF-907A-9F66BD354F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94" y="5406117"/>
            <a:ext cx="3587667" cy="55541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A3E032-25B9-4F95-86B9-79212F31C35A}"/>
              </a:ext>
            </a:extLst>
          </p:cNvPr>
          <p:cNvSpPr/>
          <p:nvPr/>
        </p:nvSpPr>
        <p:spPr>
          <a:xfrm>
            <a:off x="6158753" y="5961529"/>
            <a:ext cx="1442774" cy="457198"/>
          </a:xfrm>
          <a:prstGeom prst="rect">
            <a:avLst/>
          </a:prstGeom>
          <a:solidFill>
            <a:srgbClr val="FFC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 descr="화면, 방, 비디오, 테이블이(가) 표시된 사진&#10;&#10;자동 생성된 설명">
            <a:extLst>
              <a:ext uri="{FF2B5EF4-FFF2-40B4-BE49-F238E27FC236}">
                <a16:creationId xmlns:a16="http://schemas.microsoft.com/office/drawing/2014/main" id="{9F70015A-09B1-4A27-BE84-753654C450B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43"/>
          <a:stretch/>
        </p:blipFill>
        <p:spPr>
          <a:xfrm>
            <a:off x="592295" y="3445997"/>
            <a:ext cx="3949458" cy="826459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73466CE-ACFD-47CD-A245-DF611A94F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05921"/>
              </p:ext>
            </p:extLst>
          </p:nvPr>
        </p:nvGraphicFramePr>
        <p:xfrm>
          <a:off x="6158753" y="5967354"/>
          <a:ext cx="1445297" cy="451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05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73784">
                  <a:extLst>
                    <a:ext uri="{9D8B030D-6E8A-4147-A177-3AD203B41FA5}">
                      <a16:colId xmlns:a16="http://schemas.microsoft.com/office/drawing/2014/main" val="1065667979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3697794783"/>
                    </a:ext>
                  </a:extLst>
                </a:gridCol>
              </a:tblGrid>
              <a:tr h="451373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ff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ff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ff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ff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F747DA-F0EE-476A-8807-DBFCD42FA5C6}"/>
              </a:ext>
            </a:extLst>
          </p:cNvPr>
          <p:cNvSpPr/>
          <p:nvPr/>
        </p:nvSpPr>
        <p:spPr>
          <a:xfrm>
            <a:off x="6156230" y="5951182"/>
            <a:ext cx="1427693" cy="4778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78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344F77-D834-4DEC-94BA-72849E0127F3}"/>
              </a:ext>
            </a:extLst>
          </p:cNvPr>
          <p:cNvSpPr/>
          <p:nvPr/>
        </p:nvSpPr>
        <p:spPr>
          <a:xfrm>
            <a:off x="6150647" y="1756925"/>
            <a:ext cx="5682778" cy="4204604"/>
          </a:xfrm>
          <a:prstGeom prst="rect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413628-BFAC-4C59-9F4A-27E3A3F1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배열 기반 스택</a:t>
            </a:r>
            <a:r>
              <a:rPr lang="en-US" altLang="ko-KR" sz="3600" dirty="0"/>
              <a:t>(push)</a:t>
            </a:r>
            <a:endParaRPr lang="ko-KR" altLang="en-US" dirty="0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3B487668-1C23-4411-B3A5-0C7BD26E9A4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58753" y="1766047"/>
          <a:ext cx="5674672" cy="465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667">
                  <a:extLst>
                    <a:ext uri="{9D8B030D-6E8A-4147-A177-3AD203B41FA5}">
                      <a16:colId xmlns:a16="http://schemas.microsoft.com/office/drawing/2014/main" val="489887863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1987993949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291031200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912158578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1043163462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3689250812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1420039645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970986717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503697641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3732108576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1630902213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3066193864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2155553356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3683836925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375147172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387090178"/>
                    </a:ext>
                  </a:extLst>
                </a:gridCol>
              </a:tblGrid>
              <a:tr h="4652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73860"/>
                  </a:ext>
                </a:extLst>
              </a:tr>
              <a:tr h="4652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868733"/>
                  </a:ext>
                </a:extLst>
              </a:tr>
              <a:tr h="4652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661015"/>
                  </a:ext>
                </a:extLst>
              </a:tr>
              <a:tr h="2326340">
                <a:tc gridSpan="1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 . . . .</a:t>
                      </a:r>
                      <a:endParaRPr lang="ko-KR" altLang="en-US" dirty="0"/>
                    </a:p>
                  </a:txBody>
                  <a:tcPr vert="eaVert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58001"/>
                  </a:ext>
                </a:extLst>
              </a:tr>
              <a:tr h="4652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987585"/>
                  </a:ext>
                </a:extLst>
              </a:tr>
              <a:tr h="4652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55573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A276C58-B01E-4D2F-BF93-6AE34B2A19E5}"/>
              </a:ext>
            </a:extLst>
          </p:cNvPr>
          <p:cNvSpPr txBox="1"/>
          <p:nvPr/>
        </p:nvSpPr>
        <p:spPr>
          <a:xfrm>
            <a:off x="7962626" y="1387593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메모리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리틀엔디안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graphicFrame>
        <p:nvGraphicFramePr>
          <p:cNvPr id="11" name="표 13">
            <a:extLst>
              <a:ext uri="{FF2B5EF4-FFF2-40B4-BE49-F238E27FC236}">
                <a16:creationId xmlns:a16="http://schemas.microsoft.com/office/drawing/2014/main" id="{6FBCE633-D2F1-4364-BE66-C7C2DB14EC04}"/>
              </a:ext>
            </a:extLst>
          </p:cNvPr>
          <p:cNvGraphicFramePr>
            <a:graphicFrameLocks noGrp="1"/>
          </p:cNvGraphicFramePr>
          <p:nvPr/>
        </p:nvGraphicFramePr>
        <p:xfrm>
          <a:off x="5520470" y="1777619"/>
          <a:ext cx="630177" cy="4747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177">
                  <a:extLst>
                    <a:ext uri="{9D8B030D-6E8A-4147-A177-3AD203B41FA5}">
                      <a16:colId xmlns:a16="http://schemas.microsoft.com/office/drawing/2014/main" val="207083516"/>
                    </a:ext>
                  </a:extLst>
                </a:gridCol>
              </a:tblGrid>
              <a:tr h="45914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56159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42864"/>
                  </a:ext>
                </a:extLst>
              </a:tr>
              <a:tr h="50059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537898"/>
                  </a:ext>
                </a:extLst>
              </a:tr>
              <a:tr h="2335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   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   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ko-KR" altLang="en-US" dirty="0"/>
                        <a:t>   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ko-KR" altLang="en-US" dirty="0"/>
                        <a:t>   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ko-KR" altLang="en-US" dirty="0"/>
                        <a:t>   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938075"/>
                  </a:ext>
                </a:extLst>
              </a:tr>
              <a:tr h="49030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384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94992"/>
                  </a:ext>
                </a:extLst>
              </a:tr>
              <a:tr h="4696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36596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4061CCC-78B2-4158-8B91-6081869309FF}"/>
              </a:ext>
            </a:extLst>
          </p:cNvPr>
          <p:cNvGraphicFramePr>
            <a:graphicFrameLocks noGrp="1"/>
          </p:cNvGraphicFramePr>
          <p:nvPr/>
        </p:nvGraphicFramePr>
        <p:xfrm>
          <a:off x="6161856" y="5961529"/>
          <a:ext cx="1445297" cy="451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05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73784">
                  <a:extLst>
                    <a:ext uri="{9D8B030D-6E8A-4147-A177-3AD203B41FA5}">
                      <a16:colId xmlns:a16="http://schemas.microsoft.com/office/drawing/2014/main" val="1065667979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3697794783"/>
                    </a:ext>
                  </a:extLst>
                </a:gridCol>
              </a:tblGrid>
              <a:tr h="451373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ff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ff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ff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ff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pic>
        <p:nvPicPr>
          <p:cNvPr id="17" name="그림 16" descr="사진, 쥐고있는, 화면, 검은색이(가) 표시된 사진&#10;&#10;자동 생성된 설명">
            <a:extLst>
              <a:ext uri="{FF2B5EF4-FFF2-40B4-BE49-F238E27FC236}">
                <a16:creationId xmlns:a16="http://schemas.microsoft.com/office/drawing/2014/main" id="{ECB4CFC8-4F62-40E3-B2BE-8626A7D20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60" y="1751238"/>
            <a:ext cx="3982742" cy="1651381"/>
          </a:xfrm>
          <a:prstGeom prst="rect">
            <a:avLst/>
          </a:prstGeom>
        </p:spPr>
      </p:pic>
      <p:pic>
        <p:nvPicPr>
          <p:cNvPr id="18" name="그림 17" descr="사진, 오렌지, 빨간색, 음식이(가) 표시된 사진&#10;&#10;자동 생성된 설명">
            <a:extLst>
              <a:ext uri="{FF2B5EF4-FFF2-40B4-BE49-F238E27FC236}">
                <a16:creationId xmlns:a16="http://schemas.microsoft.com/office/drawing/2014/main" id="{B02275BE-45B0-45A0-AF28-EB920AF59A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71" b="70307"/>
          <a:stretch/>
        </p:blipFill>
        <p:spPr>
          <a:xfrm>
            <a:off x="709486" y="4711361"/>
            <a:ext cx="3907102" cy="350634"/>
          </a:xfrm>
          <a:prstGeom prst="rect">
            <a:avLst/>
          </a:prstGeom>
        </p:spPr>
      </p:pic>
      <p:pic>
        <p:nvPicPr>
          <p:cNvPr id="19" name="그림 18" descr="사진, 오렌지, 빨간색, 음식이(가) 표시된 사진&#10;&#10;자동 생성된 설명">
            <a:extLst>
              <a:ext uri="{FF2B5EF4-FFF2-40B4-BE49-F238E27FC236}">
                <a16:creationId xmlns:a16="http://schemas.microsoft.com/office/drawing/2014/main" id="{DAF38555-E087-4D1C-B66F-C8519B69A3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59" r="18571" b="39147"/>
          <a:stretch/>
        </p:blipFill>
        <p:spPr>
          <a:xfrm>
            <a:off x="709486" y="5386814"/>
            <a:ext cx="3907102" cy="350634"/>
          </a:xfrm>
          <a:prstGeom prst="rect">
            <a:avLst/>
          </a:prstGeom>
        </p:spPr>
      </p:pic>
      <p:pic>
        <p:nvPicPr>
          <p:cNvPr id="20" name="그림 19" descr="사진, 오렌지, 빨간색, 음식이(가) 표시된 사진&#10;&#10;자동 생성된 설명">
            <a:extLst>
              <a:ext uri="{FF2B5EF4-FFF2-40B4-BE49-F238E27FC236}">
                <a16:creationId xmlns:a16="http://schemas.microsoft.com/office/drawing/2014/main" id="{ECEB60BF-D986-436D-8213-31ACC8F940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42" r="18570" b="12864"/>
          <a:stretch/>
        </p:blipFill>
        <p:spPr>
          <a:xfrm>
            <a:off x="709486" y="6062267"/>
            <a:ext cx="3907103" cy="350634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4ECF38E-7BD9-4435-B911-2EE5CC757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649333"/>
              </p:ext>
            </p:extLst>
          </p:nvPr>
        </p:nvGraphicFramePr>
        <p:xfrm>
          <a:off x="6170656" y="5949536"/>
          <a:ext cx="1445297" cy="451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05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73784">
                  <a:extLst>
                    <a:ext uri="{9D8B030D-6E8A-4147-A177-3AD203B41FA5}">
                      <a16:colId xmlns:a16="http://schemas.microsoft.com/office/drawing/2014/main" val="1065667979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3697794783"/>
                    </a:ext>
                  </a:extLst>
                </a:gridCol>
              </a:tblGrid>
              <a:tr h="451373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3245FBAA-A677-48C3-8EFB-3830EA0AE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80010"/>
              </p:ext>
            </p:extLst>
          </p:nvPr>
        </p:nvGraphicFramePr>
        <p:xfrm>
          <a:off x="6161856" y="1777619"/>
          <a:ext cx="1445297" cy="451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05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73784">
                  <a:extLst>
                    <a:ext uri="{9D8B030D-6E8A-4147-A177-3AD203B41FA5}">
                      <a16:colId xmlns:a16="http://schemas.microsoft.com/office/drawing/2014/main" val="1065667979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3697794783"/>
                    </a:ext>
                  </a:extLst>
                </a:gridCol>
              </a:tblGrid>
              <a:tr h="451373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0a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87DC2911-CB7F-4DE9-9F3D-1C163B258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51414"/>
              </p:ext>
            </p:extLst>
          </p:nvPr>
        </p:nvGraphicFramePr>
        <p:xfrm>
          <a:off x="6161856" y="5958445"/>
          <a:ext cx="1445297" cy="451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05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73784">
                  <a:extLst>
                    <a:ext uri="{9D8B030D-6E8A-4147-A177-3AD203B41FA5}">
                      <a16:colId xmlns:a16="http://schemas.microsoft.com/office/drawing/2014/main" val="1065667979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3697794783"/>
                    </a:ext>
                  </a:extLst>
                </a:gridCol>
              </a:tblGrid>
              <a:tr h="451373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01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1D3CCED-8FBB-44DC-B9FF-98CA9AB6B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757241"/>
              </p:ext>
            </p:extLst>
          </p:nvPr>
        </p:nvGraphicFramePr>
        <p:xfrm>
          <a:off x="7579156" y="1777619"/>
          <a:ext cx="1445297" cy="451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05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73784">
                  <a:extLst>
                    <a:ext uri="{9D8B030D-6E8A-4147-A177-3AD203B41FA5}">
                      <a16:colId xmlns:a16="http://schemas.microsoft.com/office/drawing/2014/main" val="1065667979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3697794783"/>
                    </a:ext>
                  </a:extLst>
                </a:gridCol>
              </a:tblGrid>
              <a:tr h="451373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1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2096882-776C-4FAF-853C-F71DE0F3B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571676"/>
              </p:ext>
            </p:extLst>
          </p:nvPr>
        </p:nvGraphicFramePr>
        <p:xfrm>
          <a:off x="6169962" y="5966506"/>
          <a:ext cx="1445297" cy="451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05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73784">
                  <a:extLst>
                    <a:ext uri="{9D8B030D-6E8A-4147-A177-3AD203B41FA5}">
                      <a16:colId xmlns:a16="http://schemas.microsoft.com/office/drawing/2014/main" val="1065667979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3697794783"/>
                    </a:ext>
                  </a:extLst>
                </a:gridCol>
              </a:tblGrid>
              <a:tr h="451373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02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A70CA74-2247-4362-A74D-CDE0C23EC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325634"/>
              </p:ext>
            </p:extLst>
          </p:nvPr>
        </p:nvGraphicFramePr>
        <p:xfrm>
          <a:off x="8973564" y="1777619"/>
          <a:ext cx="1445297" cy="451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05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73784">
                  <a:extLst>
                    <a:ext uri="{9D8B030D-6E8A-4147-A177-3AD203B41FA5}">
                      <a16:colId xmlns:a16="http://schemas.microsoft.com/office/drawing/2014/main" val="1065667979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3697794783"/>
                    </a:ext>
                  </a:extLst>
                </a:gridCol>
              </a:tblGrid>
              <a:tr h="451373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1e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pic>
        <p:nvPicPr>
          <p:cNvPr id="21" name="그림 20" descr="화면, 방, 비디오, 테이블이(가) 표시된 사진&#10;&#10;자동 생성된 설명">
            <a:extLst>
              <a:ext uri="{FF2B5EF4-FFF2-40B4-BE49-F238E27FC236}">
                <a16:creationId xmlns:a16="http://schemas.microsoft.com/office/drawing/2014/main" id="{9BFBEE2D-EB64-4BF2-A2E0-673FC889E1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54" b="4613"/>
          <a:stretch/>
        </p:blipFill>
        <p:spPr>
          <a:xfrm>
            <a:off x="621660" y="3591586"/>
            <a:ext cx="3982742" cy="76351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74D4F6E-55BB-4163-B0A0-0878239D7CD0}"/>
              </a:ext>
            </a:extLst>
          </p:cNvPr>
          <p:cNvSpPr/>
          <p:nvPr/>
        </p:nvSpPr>
        <p:spPr>
          <a:xfrm>
            <a:off x="6170656" y="5955361"/>
            <a:ext cx="1427693" cy="4778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9654B4-881D-4FF9-B8D9-521BDE3BF1A0}"/>
              </a:ext>
            </a:extLst>
          </p:cNvPr>
          <p:cNvSpPr/>
          <p:nvPr/>
        </p:nvSpPr>
        <p:spPr>
          <a:xfrm>
            <a:off x="6163544" y="1763093"/>
            <a:ext cx="1427693" cy="4778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9F4BD3-9A75-45DB-A21E-1F9A4A6AB775}"/>
              </a:ext>
            </a:extLst>
          </p:cNvPr>
          <p:cNvSpPr/>
          <p:nvPr/>
        </p:nvSpPr>
        <p:spPr>
          <a:xfrm>
            <a:off x="7578432" y="1759161"/>
            <a:ext cx="1427693" cy="4778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03B8C4-BD4A-4974-910C-D6A25D811BA3}"/>
              </a:ext>
            </a:extLst>
          </p:cNvPr>
          <p:cNvSpPr/>
          <p:nvPr/>
        </p:nvSpPr>
        <p:spPr>
          <a:xfrm>
            <a:off x="9004145" y="1759161"/>
            <a:ext cx="1427693" cy="4778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19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5F043C-0F18-4F3C-B5C8-E3CFF5D0AE7F}"/>
              </a:ext>
            </a:extLst>
          </p:cNvPr>
          <p:cNvSpPr/>
          <p:nvPr/>
        </p:nvSpPr>
        <p:spPr>
          <a:xfrm>
            <a:off x="6150647" y="1756925"/>
            <a:ext cx="5682778" cy="4204604"/>
          </a:xfrm>
          <a:prstGeom prst="rect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413628-BFAC-4C59-9F4A-27E3A3F1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00364"/>
            <a:ext cx="10353762" cy="970450"/>
          </a:xfrm>
        </p:spPr>
        <p:txBody>
          <a:bodyPr/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배열 기반 스택</a:t>
            </a:r>
            <a:r>
              <a:rPr lang="en-US" altLang="ko-KR" sz="3600" dirty="0"/>
              <a:t>(pop)</a:t>
            </a:r>
            <a:endParaRPr lang="ko-KR" altLang="en-US" dirty="0"/>
          </a:p>
        </p:txBody>
      </p:sp>
      <p:pic>
        <p:nvPicPr>
          <p:cNvPr id="8" name="내용 개체 틀 7" descr="검은색, 테이블, 전화, 하얀색이(가) 표시된 사진&#10;&#10;자동 생성된 설명">
            <a:extLst>
              <a:ext uri="{FF2B5EF4-FFF2-40B4-BE49-F238E27FC236}">
                <a16:creationId xmlns:a16="http://schemas.microsoft.com/office/drawing/2014/main" id="{91DFC3E8-62F8-4E40-8F04-A444FB842E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5" y="1766048"/>
            <a:ext cx="3998877" cy="1781993"/>
          </a:xfrm>
        </p:spPr>
      </p:pic>
      <p:pic>
        <p:nvPicPr>
          <p:cNvPr id="9" name="그림 8" descr="사진, 검은색, 오렌지, 빨간색이(가) 표시된 사진&#10;&#10;자동 생성된 설명">
            <a:extLst>
              <a:ext uri="{FF2B5EF4-FFF2-40B4-BE49-F238E27FC236}">
                <a16:creationId xmlns:a16="http://schemas.microsoft.com/office/drawing/2014/main" id="{12E0584F-DBD5-43C1-A901-9E26914162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81"/>
          <a:stretch/>
        </p:blipFill>
        <p:spPr>
          <a:xfrm>
            <a:off x="645226" y="4682587"/>
            <a:ext cx="3819200" cy="329149"/>
          </a:xfrm>
          <a:prstGeom prst="rect">
            <a:avLst/>
          </a:prstGeom>
        </p:spPr>
      </p:pic>
      <p:graphicFrame>
        <p:nvGraphicFramePr>
          <p:cNvPr id="10" name="표 7">
            <a:extLst>
              <a:ext uri="{FF2B5EF4-FFF2-40B4-BE49-F238E27FC236}">
                <a16:creationId xmlns:a16="http://schemas.microsoft.com/office/drawing/2014/main" id="{D51A006D-881A-482E-997B-916688F8951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19483326"/>
              </p:ext>
            </p:extLst>
          </p:nvPr>
        </p:nvGraphicFramePr>
        <p:xfrm>
          <a:off x="6158753" y="1766047"/>
          <a:ext cx="5674672" cy="465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667">
                  <a:extLst>
                    <a:ext uri="{9D8B030D-6E8A-4147-A177-3AD203B41FA5}">
                      <a16:colId xmlns:a16="http://schemas.microsoft.com/office/drawing/2014/main" val="489887863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1987993949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291031200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912158578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1043163462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3689250812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1420039645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970986717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503697641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3732108576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1630902213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3066193864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2155553356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3683836925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375147172"/>
                    </a:ext>
                  </a:extLst>
                </a:gridCol>
                <a:gridCol w="354667">
                  <a:extLst>
                    <a:ext uri="{9D8B030D-6E8A-4147-A177-3AD203B41FA5}">
                      <a16:colId xmlns:a16="http://schemas.microsoft.com/office/drawing/2014/main" val="387090178"/>
                    </a:ext>
                  </a:extLst>
                </a:gridCol>
              </a:tblGrid>
              <a:tr h="4652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73860"/>
                  </a:ext>
                </a:extLst>
              </a:tr>
              <a:tr h="4652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868733"/>
                  </a:ext>
                </a:extLst>
              </a:tr>
              <a:tr h="4652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661015"/>
                  </a:ext>
                </a:extLst>
              </a:tr>
              <a:tr h="2326340">
                <a:tc gridSpan="1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 . . . .</a:t>
                      </a:r>
                      <a:endParaRPr lang="ko-KR" altLang="en-US" dirty="0"/>
                    </a:p>
                  </a:txBody>
                  <a:tcPr vert="eaVert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58001"/>
                  </a:ext>
                </a:extLst>
              </a:tr>
              <a:tr h="4652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987585"/>
                  </a:ext>
                </a:extLst>
              </a:tr>
              <a:tr h="4652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555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F15BD98-50DE-4657-8156-15E3AE4A1EE8}"/>
              </a:ext>
            </a:extLst>
          </p:cNvPr>
          <p:cNvSpPr txBox="1"/>
          <p:nvPr/>
        </p:nvSpPr>
        <p:spPr>
          <a:xfrm>
            <a:off x="7962626" y="1387593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메모리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리틀엔디안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graphicFrame>
        <p:nvGraphicFramePr>
          <p:cNvPr id="12" name="표 13">
            <a:extLst>
              <a:ext uri="{FF2B5EF4-FFF2-40B4-BE49-F238E27FC236}">
                <a16:creationId xmlns:a16="http://schemas.microsoft.com/office/drawing/2014/main" id="{3390E451-AC49-49AD-B47F-2479F8B13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856969"/>
              </p:ext>
            </p:extLst>
          </p:nvPr>
        </p:nvGraphicFramePr>
        <p:xfrm>
          <a:off x="5520470" y="1777619"/>
          <a:ext cx="630177" cy="4747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177">
                  <a:extLst>
                    <a:ext uri="{9D8B030D-6E8A-4147-A177-3AD203B41FA5}">
                      <a16:colId xmlns:a16="http://schemas.microsoft.com/office/drawing/2014/main" val="207083516"/>
                    </a:ext>
                  </a:extLst>
                </a:gridCol>
              </a:tblGrid>
              <a:tr h="45914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56159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42864"/>
                  </a:ext>
                </a:extLst>
              </a:tr>
              <a:tr h="50059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537898"/>
                  </a:ext>
                </a:extLst>
              </a:tr>
              <a:tr h="2335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   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   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ko-KR" altLang="en-US" dirty="0"/>
                        <a:t>   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ko-KR" altLang="en-US" dirty="0"/>
                        <a:t>   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ko-KR" altLang="en-US" dirty="0"/>
                        <a:t>   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938075"/>
                  </a:ext>
                </a:extLst>
              </a:tr>
              <a:tr h="49030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384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94992"/>
                  </a:ext>
                </a:extLst>
              </a:tr>
              <a:tr h="4696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36596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EC1F55A-4A80-45DD-BDF0-DED1C1DCC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907203"/>
              </p:ext>
            </p:extLst>
          </p:nvPr>
        </p:nvGraphicFramePr>
        <p:xfrm>
          <a:off x="6178068" y="5961527"/>
          <a:ext cx="1445297" cy="451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05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73784">
                  <a:extLst>
                    <a:ext uri="{9D8B030D-6E8A-4147-A177-3AD203B41FA5}">
                      <a16:colId xmlns:a16="http://schemas.microsoft.com/office/drawing/2014/main" val="1065667979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3697794783"/>
                    </a:ext>
                  </a:extLst>
                </a:gridCol>
              </a:tblGrid>
              <a:tr h="451373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ff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ff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ff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ff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8D8024B-27F0-404B-9DB7-13656EC85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632618"/>
              </p:ext>
            </p:extLst>
          </p:nvPr>
        </p:nvGraphicFramePr>
        <p:xfrm>
          <a:off x="6158753" y="5961528"/>
          <a:ext cx="1445297" cy="451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05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73784">
                  <a:extLst>
                    <a:ext uri="{9D8B030D-6E8A-4147-A177-3AD203B41FA5}">
                      <a16:colId xmlns:a16="http://schemas.microsoft.com/office/drawing/2014/main" val="1065667979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3697794783"/>
                    </a:ext>
                  </a:extLst>
                </a:gridCol>
              </a:tblGrid>
              <a:tr h="451373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22FAE2B-D43B-484D-BF1C-336C89FAA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318457"/>
              </p:ext>
            </p:extLst>
          </p:nvPr>
        </p:nvGraphicFramePr>
        <p:xfrm>
          <a:off x="6161856" y="1777619"/>
          <a:ext cx="1445297" cy="451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05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73784">
                  <a:extLst>
                    <a:ext uri="{9D8B030D-6E8A-4147-A177-3AD203B41FA5}">
                      <a16:colId xmlns:a16="http://schemas.microsoft.com/office/drawing/2014/main" val="1065667979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3697794783"/>
                    </a:ext>
                  </a:extLst>
                </a:gridCol>
              </a:tblGrid>
              <a:tr h="451373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0a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379A080-E56C-46A3-8979-B5C981E89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030016"/>
              </p:ext>
            </p:extLst>
          </p:nvPr>
        </p:nvGraphicFramePr>
        <p:xfrm>
          <a:off x="6158752" y="5961528"/>
          <a:ext cx="1445297" cy="451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05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73784">
                  <a:extLst>
                    <a:ext uri="{9D8B030D-6E8A-4147-A177-3AD203B41FA5}">
                      <a16:colId xmlns:a16="http://schemas.microsoft.com/office/drawing/2014/main" val="1065667979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3697794783"/>
                    </a:ext>
                  </a:extLst>
                </a:gridCol>
              </a:tblGrid>
              <a:tr h="451373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01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951175F-F865-4E7F-AB2B-E86F0AB2B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60043"/>
              </p:ext>
            </p:extLst>
          </p:nvPr>
        </p:nvGraphicFramePr>
        <p:xfrm>
          <a:off x="7588681" y="1777619"/>
          <a:ext cx="1445297" cy="451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05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73784">
                  <a:extLst>
                    <a:ext uri="{9D8B030D-6E8A-4147-A177-3AD203B41FA5}">
                      <a16:colId xmlns:a16="http://schemas.microsoft.com/office/drawing/2014/main" val="1065667979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3697794783"/>
                    </a:ext>
                  </a:extLst>
                </a:gridCol>
              </a:tblGrid>
              <a:tr h="451373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1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503DD4E-E857-43DE-96B4-4AF649190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092905"/>
              </p:ext>
            </p:extLst>
          </p:nvPr>
        </p:nvGraphicFramePr>
        <p:xfrm>
          <a:off x="6150646" y="5961528"/>
          <a:ext cx="1445297" cy="451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05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73784">
                  <a:extLst>
                    <a:ext uri="{9D8B030D-6E8A-4147-A177-3AD203B41FA5}">
                      <a16:colId xmlns:a16="http://schemas.microsoft.com/office/drawing/2014/main" val="1065667979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3697794783"/>
                    </a:ext>
                  </a:extLst>
                </a:gridCol>
              </a:tblGrid>
              <a:tr h="451373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02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97BD98C-41B9-424B-9372-BD73B2A5B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645407"/>
              </p:ext>
            </p:extLst>
          </p:nvPr>
        </p:nvGraphicFramePr>
        <p:xfrm>
          <a:off x="8973564" y="1777619"/>
          <a:ext cx="1445297" cy="451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05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73784">
                  <a:extLst>
                    <a:ext uri="{9D8B030D-6E8A-4147-A177-3AD203B41FA5}">
                      <a16:colId xmlns:a16="http://schemas.microsoft.com/office/drawing/2014/main" val="1065667979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3697794783"/>
                    </a:ext>
                  </a:extLst>
                </a:gridCol>
              </a:tblGrid>
              <a:tr h="451373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1e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pic>
        <p:nvPicPr>
          <p:cNvPr id="23" name="그림 22" descr="사진, 검은색, 오렌지, 빨간색이(가) 표시된 사진&#10;&#10;자동 생성된 설명">
            <a:extLst>
              <a:ext uri="{FF2B5EF4-FFF2-40B4-BE49-F238E27FC236}">
                <a16:creationId xmlns:a16="http://schemas.microsoft.com/office/drawing/2014/main" id="{74757935-A5FE-4910-9B8D-1A98FAD410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81"/>
          <a:stretch/>
        </p:blipFill>
        <p:spPr>
          <a:xfrm>
            <a:off x="645225" y="5251731"/>
            <a:ext cx="3819200" cy="329149"/>
          </a:xfrm>
          <a:prstGeom prst="rect">
            <a:avLst/>
          </a:prstGeom>
        </p:spPr>
      </p:pic>
      <p:pic>
        <p:nvPicPr>
          <p:cNvPr id="24" name="그림 23" descr="사진, 검은색, 오렌지, 빨간색이(가) 표시된 사진&#10;&#10;자동 생성된 설명">
            <a:extLst>
              <a:ext uri="{FF2B5EF4-FFF2-40B4-BE49-F238E27FC236}">
                <a16:creationId xmlns:a16="http://schemas.microsoft.com/office/drawing/2014/main" id="{EEF647EA-9211-463F-A4BC-0491FBC9E8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81"/>
          <a:stretch/>
        </p:blipFill>
        <p:spPr>
          <a:xfrm>
            <a:off x="645225" y="5961527"/>
            <a:ext cx="3819200" cy="329149"/>
          </a:xfrm>
          <a:prstGeom prst="rect">
            <a:avLst/>
          </a:prstGeom>
        </p:spPr>
      </p:pic>
      <p:pic>
        <p:nvPicPr>
          <p:cNvPr id="21" name="그림 20" descr="화면, 방, 비디오, 테이블이(가) 표시된 사진&#10;&#10;자동 생성된 설명">
            <a:extLst>
              <a:ext uri="{FF2B5EF4-FFF2-40B4-BE49-F238E27FC236}">
                <a16:creationId xmlns:a16="http://schemas.microsoft.com/office/drawing/2014/main" id="{79972B25-74DF-43B5-8481-9923A7230E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79" b="35667"/>
          <a:stretch/>
        </p:blipFill>
        <p:spPr>
          <a:xfrm>
            <a:off x="645224" y="3660826"/>
            <a:ext cx="3998877" cy="83143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EA1377-5A61-48B8-AC2D-55EA66389C00}"/>
              </a:ext>
            </a:extLst>
          </p:cNvPr>
          <p:cNvSpPr/>
          <p:nvPr/>
        </p:nvSpPr>
        <p:spPr>
          <a:xfrm>
            <a:off x="6168423" y="5960062"/>
            <a:ext cx="1427693" cy="4778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97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5">
            <a:extLst>
              <a:ext uri="{FF2B5EF4-FFF2-40B4-BE49-F238E27FC236}">
                <a16:creationId xmlns:a16="http://schemas.microsoft.com/office/drawing/2014/main" id="{8A37D33D-F846-40F3-9A1A-F3057E17D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81125"/>
              </p:ext>
            </p:extLst>
          </p:nvPr>
        </p:nvGraphicFramePr>
        <p:xfrm>
          <a:off x="6614865" y="2201184"/>
          <a:ext cx="1431436" cy="4034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859">
                  <a:extLst>
                    <a:ext uri="{9D8B030D-6E8A-4147-A177-3AD203B41FA5}">
                      <a16:colId xmlns:a16="http://schemas.microsoft.com/office/drawing/2014/main" val="3410144371"/>
                    </a:ext>
                  </a:extLst>
                </a:gridCol>
                <a:gridCol w="357859">
                  <a:extLst>
                    <a:ext uri="{9D8B030D-6E8A-4147-A177-3AD203B41FA5}">
                      <a16:colId xmlns:a16="http://schemas.microsoft.com/office/drawing/2014/main" val="652970914"/>
                    </a:ext>
                  </a:extLst>
                </a:gridCol>
                <a:gridCol w="357859">
                  <a:extLst>
                    <a:ext uri="{9D8B030D-6E8A-4147-A177-3AD203B41FA5}">
                      <a16:colId xmlns:a16="http://schemas.microsoft.com/office/drawing/2014/main" val="1059557401"/>
                    </a:ext>
                  </a:extLst>
                </a:gridCol>
                <a:gridCol w="357859">
                  <a:extLst>
                    <a:ext uri="{9D8B030D-6E8A-4147-A177-3AD203B41FA5}">
                      <a16:colId xmlns:a16="http://schemas.microsoft.com/office/drawing/2014/main" val="1163004944"/>
                    </a:ext>
                  </a:extLst>
                </a:gridCol>
              </a:tblGrid>
              <a:tr h="504298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959421"/>
                  </a:ext>
                </a:extLst>
              </a:tr>
              <a:tr h="504298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40063"/>
                  </a:ext>
                </a:extLst>
              </a:tr>
              <a:tr h="504298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135741"/>
                  </a:ext>
                </a:extLst>
              </a:tr>
              <a:tr h="504298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35691"/>
                  </a:ext>
                </a:extLst>
              </a:tr>
              <a:tr h="504298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755200"/>
                  </a:ext>
                </a:extLst>
              </a:tr>
              <a:tr h="504298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369836"/>
                  </a:ext>
                </a:extLst>
              </a:tr>
              <a:tr h="504298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153197"/>
                  </a:ext>
                </a:extLst>
              </a:tr>
              <a:tr h="504298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640366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F677BE81-B329-4221-BC69-5C5179D8326C}"/>
              </a:ext>
            </a:extLst>
          </p:cNvPr>
          <p:cNvSpPr/>
          <p:nvPr/>
        </p:nvSpPr>
        <p:spPr>
          <a:xfrm>
            <a:off x="6614865" y="2184860"/>
            <a:ext cx="1431434" cy="507510"/>
          </a:xfrm>
          <a:prstGeom prst="rect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413628-BFAC-4C59-9F4A-27E3A3F1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00364"/>
            <a:ext cx="10353762" cy="970450"/>
          </a:xfrm>
        </p:spPr>
        <p:txBody>
          <a:bodyPr/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연결리스트 기반 스택</a:t>
            </a:r>
            <a:r>
              <a:rPr lang="en-US" altLang="ko-KR" sz="3600" dirty="0"/>
              <a:t>(create)</a:t>
            </a:r>
            <a:endParaRPr lang="ko-KR" altLang="en-US" dirty="0"/>
          </a:p>
        </p:txBody>
      </p:sp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D9F0E552-3401-42EE-A867-9DC459304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680650"/>
              </p:ext>
            </p:extLst>
          </p:nvPr>
        </p:nvGraphicFramePr>
        <p:xfrm>
          <a:off x="6183068" y="2201184"/>
          <a:ext cx="413873" cy="4028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3873">
                  <a:extLst>
                    <a:ext uri="{9D8B030D-6E8A-4147-A177-3AD203B41FA5}">
                      <a16:colId xmlns:a16="http://schemas.microsoft.com/office/drawing/2014/main" val="3244620587"/>
                    </a:ext>
                  </a:extLst>
                </a:gridCol>
              </a:tblGrid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7561528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8332830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0116192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516359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654947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1355409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4027471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765170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01DCC95D-EC4F-4CDD-B855-0B57906AFB9C}"/>
              </a:ext>
            </a:extLst>
          </p:cNvPr>
          <p:cNvSpPr txBox="1"/>
          <p:nvPr/>
        </p:nvSpPr>
        <p:spPr>
          <a:xfrm>
            <a:off x="6596941" y="1846306"/>
            <a:ext cx="1398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SS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DD6C95F-E279-47AD-8B71-140092FE7C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1" b="80130"/>
          <a:stretch/>
        </p:blipFill>
        <p:spPr>
          <a:xfrm>
            <a:off x="634085" y="6058939"/>
            <a:ext cx="4471310" cy="28603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9AD1F5C-C839-415C-A0D3-47A304A471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5" r="28451" b="77701"/>
          <a:stretch/>
        </p:blipFill>
        <p:spPr>
          <a:xfrm>
            <a:off x="676269" y="1977118"/>
            <a:ext cx="4471314" cy="105399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187912D-92A1-45B4-8326-265504E494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6" r="28451" b="57210"/>
          <a:stretch/>
        </p:blipFill>
        <p:spPr>
          <a:xfrm>
            <a:off x="676268" y="3141378"/>
            <a:ext cx="4471315" cy="97370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631CB8C-052E-4E2A-9754-F0798975C6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19" r="28451" b="37518"/>
          <a:stretch/>
        </p:blipFill>
        <p:spPr>
          <a:xfrm>
            <a:off x="676269" y="4277883"/>
            <a:ext cx="4471312" cy="105399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86330B15-7F26-4657-91CE-C5B4E7B318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43"/>
          <a:stretch/>
        </p:blipFill>
        <p:spPr>
          <a:xfrm>
            <a:off x="697090" y="5494679"/>
            <a:ext cx="4471310" cy="401459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C1B9C7F-B421-4CDB-8260-5F8AC30363C5}"/>
              </a:ext>
            </a:extLst>
          </p:cNvPr>
          <p:cNvSpPr/>
          <p:nvPr/>
        </p:nvSpPr>
        <p:spPr>
          <a:xfrm>
            <a:off x="6614862" y="2201184"/>
            <a:ext cx="1431433" cy="5129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421B27B6-9489-4F7A-BA87-143243362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157175"/>
              </p:ext>
            </p:extLst>
          </p:nvPr>
        </p:nvGraphicFramePr>
        <p:xfrm>
          <a:off x="6614865" y="2188137"/>
          <a:ext cx="1440060" cy="504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54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72430">
                  <a:extLst>
                    <a:ext uri="{9D8B030D-6E8A-4147-A177-3AD203B41FA5}">
                      <a16:colId xmlns:a16="http://schemas.microsoft.com/office/drawing/2014/main" val="1065667979"/>
                    </a:ext>
                  </a:extLst>
                </a:gridCol>
                <a:gridCol w="361788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1788">
                  <a:extLst>
                    <a:ext uri="{9D8B030D-6E8A-4147-A177-3AD203B41FA5}">
                      <a16:colId xmlns:a16="http://schemas.microsoft.com/office/drawing/2014/main" val="3697794783"/>
                    </a:ext>
                  </a:extLst>
                </a:gridCol>
              </a:tblGrid>
              <a:tr h="504233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graphicFrame>
        <p:nvGraphicFramePr>
          <p:cNvPr id="48" name="표 5">
            <a:extLst>
              <a:ext uri="{FF2B5EF4-FFF2-40B4-BE49-F238E27FC236}">
                <a16:creationId xmlns:a16="http://schemas.microsoft.com/office/drawing/2014/main" id="{8678303D-442E-451F-80A2-C4992525A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72367"/>
              </p:ext>
            </p:extLst>
          </p:nvPr>
        </p:nvGraphicFramePr>
        <p:xfrm>
          <a:off x="9073102" y="2212568"/>
          <a:ext cx="2869184" cy="4022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648">
                  <a:extLst>
                    <a:ext uri="{9D8B030D-6E8A-4147-A177-3AD203B41FA5}">
                      <a16:colId xmlns:a16="http://schemas.microsoft.com/office/drawing/2014/main" val="3410144371"/>
                    </a:ext>
                  </a:extLst>
                </a:gridCol>
                <a:gridCol w="358648">
                  <a:extLst>
                    <a:ext uri="{9D8B030D-6E8A-4147-A177-3AD203B41FA5}">
                      <a16:colId xmlns:a16="http://schemas.microsoft.com/office/drawing/2014/main" val="652970914"/>
                    </a:ext>
                  </a:extLst>
                </a:gridCol>
                <a:gridCol w="358648">
                  <a:extLst>
                    <a:ext uri="{9D8B030D-6E8A-4147-A177-3AD203B41FA5}">
                      <a16:colId xmlns:a16="http://schemas.microsoft.com/office/drawing/2014/main" val="1059557401"/>
                    </a:ext>
                  </a:extLst>
                </a:gridCol>
                <a:gridCol w="358648">
                  <a:extLst>
                    <a:ext uri="{9D8B030D-6E8A-4147-A177-3AD203B41FA5}">
                      <a16:colId xmlns:a16="http://schemas.microsoft.com/office/drawing/2014/main" val="1163004944"/>
                    </a:ext>
                  </a:extLst>
                </a:gridCol>
                <a:gridCol w="358648">
                  <a:extLst>
                    <a:ext uri="{9D8B030D-6E8A-4147-A177-3AD203B41FA5}">
                      <a16:colId xmlns:a16="http://schemas.microsoft.com/office/drawing/2014/main" val="3180204670"/>
                    </a:ext>
                  </a:extLst>
                </a:gridCol>
                <a:gridCol w="358648">
                  <a:extLst>
                    <a:ext uri="{9D8B030D-6E8A-4147-A177-3AD203B41FA5}">
                      <a16:colId xmlns:a16="http://schemas.microsoft.com/office/drawing/2014/main" val="420002432"/>
                    </a:ext>
                  </a:extLst>
                </a:gridCol>
                <a:gridCol w="358648">
                  <a:extLst>
                    <a:ext uri="{9D8B030D-6E8A-4147-A177-3AD203B41FA5}">
                      <a16:colId xmlns:a16="http://schemas.microsoft.com/office/drawing/2014/main" val="623731944"/>
                    </a:ext>
                  </a:extLst>
                </a:gridCol>
                <a:gridCol w="358648">
                  <a:extLst>
                    <a:ext uri="{9D8B030D-6E8A-4147-A177-3AD203B41FA5}">
                      <a16:colId xmlns:a16="http://schemas.microsoft.com/office/drawing/2014/main" val="3188786046"/>
                    </a:ext>
                  </a:extLst>
                </a:gridCol>
              </a:tblGrid>
              <a:tr h="5027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959421"/>
                  </a:ext>
                </a:extLst>
              </a:tr>
              <a:tr h="5027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40063"/>
                  </a:ext>
                </a:extLst>
              </a:tr>
              <a:tr h="5027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135741"/>
                  </a:ext>
                </a:extLst>
              </a:tr>
              <a:tr h="5027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35691"/>
                  </a:ext>
                </a:extLst>
              </a:tr>
              <a:tr h="5027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755200"/>
                  </a:ext>
                </a:extLst>
              </a:tr>
              <a:tr h="5027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369836"/>
                  </a:ext>
                </a:extLst>
              </a:tr>
              <a:tr h="5027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153197"/>
                  </a:ext>
                </a:extLst>
              </a:tr>
              <a:tr h="5027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640366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6A26AA9C-15E8-4684-9433-D79B8A33E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36295"/>
              </p:ext>
            </p:extLst>
          </p:nvPr>
        </p:nvGraphicFramePr>
        <p:xfrm>
          <a:off x="8659230" y="2228892"/>
          <a:ext cx="413873" cy="4028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3873">
                  <a:extLst>
                    <a:ext uri="{9D8B030D-6E8A-4147-A177-3AD203B41FA5}">
                      <a16:colId xmlns:a16="http://schemas.microsoft.com/office/drawing/2014/main" val="3244620587"/>
                    </a:ext>
                  </a:extLst>
                </a:gridCol>
              </a:tblGrid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7561528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8332830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0116192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516359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654947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1355409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4027471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7651705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51928F92-7595-4827-809D-2A07EB86351E}"/>
              </a:ext>
            </a:extLst>
          </p:cNvPr>
          <p:cNvSpPr txBox="1"/>
          <p:nvPr/>
        </p:nvSpPr>
        <p:spPr>
          <a:xfrm>
            <a:off x="9763390" y="1874014"/>
            <a:ext cx="1398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4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5">
            <a:extLst>
              <a:ext uri="{FF2B5EF4-FFF2-40B4-BE49-F238E27FC236}">
                <a16:creationId xmlns:a16="http://schemas.microsoft.com/office/drawing/2014/main" id="{5B9A633E-5DAE-44C4-8FF5-7C8C9F7B3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569373"/>
              </p:ext>
            </p:extLst>
          </p:nvPr>
        </p:nvGraphicFramePr>
        <p:xfrm>
          <a:off x="9073102" y="2212568"/>
          <a:ext cx="2869184" cy="4022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648">
                  <a:extLst>
                    <a:ext uri="{9D8B030D-6E8A-4147-A177-3AD203B41FA5}">
                      <a16:colId xmlns:a16="http://schemas.microsoft.com/office/drawing/2014/main" val="3410144371"/>
                    </a:ext>
                  </a:extLst>
                </a:gridCol>
                <a:gridCol w="358648">
                  <a:extLst>
                    <a:ext uri="{9D8B030D-6E8A-4147-A177-3AD203B41FA5}">
                      <a16:colId xmlns:a16="http://schemas.microsoft.com/office/drawing/2014/main" val="652970914"/>
                    </a:ext>
                  </a:extLst>
                </a:gridCol>
                <a:gridCol w="358648">
                  <a:extLst>
                    <a:ext uri="{9D8B030D-6E8A-4147-A177-3AD203B41FA5}">
                      <a16:colId xmlns:a16="http://schemas.microsoft.com/office/drawing/2014/main" val="1059557401"/>
                    </a:ext>
                  </a:extLst>
                </a:gridCol>
                <a:gridCol w="358648">
                  <a:extLst>
                    <a:ext uri="{9D8B030D-6E8A-4147-A177-3AD203B41FA5}">
                      <a16:colId xmlns:a16="http://schemas.microsoft.com/office/drawing/2014/main" val="1163004944"/>
                    </a:ext>
                  </a:extLst>
                </a:gridCol>
                <a:gridCol w="358648">
                  <a:extLst>
                    <a:ext uri="{9D8B030D-6E8A-4147-A177-3AD203B41FA5}">
                      <a16:colId xmlns:a16="http://schemas.microsoft.com/office/drawing/2014/main" val="3180204670"/>
                    </a:ext>
                  </a:extLst>
                </a:gridCol>
                <a:gridCol w="358648">
                  <a:extLst>
                    <a:ext uri="{9D8B030D-6E8A-4147-A177-3AD203B41FA5}">
                      <a16:colId xmlns:a16="http://schemas.microsoft.com/office/drawing/2014/main" val="420002432"/>
                    </a:ext>
                  </a:extLst>
                </a:gridCol>
                <a:gridCol w="358648">
                  <a:extLst>
                    <a:ext uri="{9D8B030D-6E8A-4147-A177-3AD203B41FA5}">
                      <a16:colId xmlns:a16="http://schemas.microsoft.com/office/drawing/2014/main" val="623731944"/>
                    </a:ext>
                  </a:extLst>
                </a:gridCol>
                <a:gridCol w="358648">
                  <a:extLst>
                    <a:ext uri="{9D8B030D-6E8A-4147-A177-3AD203B41FA5}">
                      <a16:colId xmlns:a16="http://schemas.microsoft.com/office/drawing/2014/main" val="3188786046"/>
                    </a:ext>
                  </a:extLst>
                </a:gridCol>
              </a:tblGrid>
              <a:tr h="5027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959421"/>
                  </a:ext>
                </a:extLst>
              </a:tr>
              <a:tr h="5027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40063"/>
                  </a:ext>
                </a:extLst>
              </a:tr>
              <a:tr h="5027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135741"/>
                  </a:ext>
                </a:extLst>
              </a:tr>
              <a:tr h="5027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35691"/>
                  </a:ext>
                </a:extLst>
              </a:tr>
              <a:tr h="5027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755200"/>
                  </a:ext>
                </a:extLst>
              </a:tr>
              <a:tr h="5027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369836"/>
                  </a:ext>
                </a:extLst>
              </a:tr>
              <a:tr h="5027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153197"/>
                  </a:ext>
                </a:extLst>
              </a:tr>
              <a:tr h="5027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640366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A7177948-FB01-4154-8FC9-1A833331E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345323"/>
              </p:ext>
            </p:extLst>
          </p:nvPr>
        </p:nvGraphicFramePr>
        <p:xfrm>
          <a:off x="9062084" y="3206865"/>
          <a:ext cx="1440062" cy="495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362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2916596505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813649059"/>
                    </a:ext>
                  </a:extLst>
                </a:gridCol>
              </a:tblGrid>
              <a:tr h="495759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0a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1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EA413628-BFAC-4C59-9F4A-27E3A3F1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00364"/>
            <a:ext cx="10353762" cy="970450"/>
          </a:xfrm>
        </p:spPr>
        <p:txBody>
          <a:bodyPr/>
          <a:lstStyle/>
          <a:p>
            <a:pPr algn="l"/>
            <a:r>
              <a:rPr lang="en-US" altLang="ko-KR"/>
              <a:t>3. </a:t>
            </a:r>
            <a:r>
              <a:rPr lang="ko-KR" altLang="en-US"/>
              <a:t>연결리스트 기반 스택</a:t>
            </a:r>
            <a:r>
              <a:rPr lang="en-US" altLang="ko-KR" sz="3600"/>
              <a:t>(push)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B745314-0EF7-4A5E-BF13-B22F3CD42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6" t="21998" r="52858" b="65353"/>
          <a:stretch/>
        </p:blipFill>
        <p:spPr>
          <a:xfrm>
            <a:off x="260731" y="4037255"/>
            <a:ext cx="2082200" cy="4771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53AF43C-9DCA-4968-9D5A-40A2F6E47B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67"/>
          <a:stretch/>
        </p:blipFill>
        <p:spPr>
          <a:xfrm>
            <a:off x="104381" y="2075287"/>
            <a:ext cx="6037465" cy="162733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4487F4A-DE39-4CC4-A359-E1D7464773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6" t="34888" r="52858" b="56258"/>
          <a:stretch/>
        </p:blipFill>
        <p:spPr>
          <a:xfrm>
            <a:off x="260731" y="4681152"/>
            <a:ext cx="2082201" cy="33398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69FBCBC-7283-4C2C-9409-92C898D542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6" t="44864" r="52858" b="44068"/>
          <a:stretch/>
        </p:blipFill>
        <p:spPr>
          <a:xfrm>
            <a:off x="260732" y="5327529"/>
            <a:ext cx="2082202" cy="417483"/>
          </a:xfrm>
          <a:prstGeom prst="rect">
            <a:avLst/>
          </a:prstGeom>
        </p:spPr>
      </p:pic>
      <p:graphicFrame>
        <p:nvGraphicFramePr>
          <p:cNvPr id="22" name="표 5">
            <a:extLst>
              <a:ext uri="{FF2B5EF4-FFF2-40B4-BE49-F238E27FC236}">
                <a16:creationId xmlns:a16="http://schemas.microsoft.com/office/drawing/2014/main" id="{7C09AB13-3DF6-411F-806A-BE424FD88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386842"/>
              </p:ext>
            </p:extLst>
          </p:nvPr>
        </p:nvGraphicFramePr>
        <p:xfrm>
          <a:off x="6614865" y="2201184"/>
          <a:ext cx="1431436" cy="4034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859">
                  <a:extLst>
                    <a:ext uri="{9D8B030D-6E8A-4147-A177-3AD203B41FA5}">
                      <a16:colId xmlns:a16="http://schemas.microsoft.com/office/drawing/2014/main" val="3410144371"/>
                    </a:ext>
                  </a:extLst>
                </a:gridCol>
                <a:gridCol w="357859">
                  <a:extLst>
                    <a:ext uri="{9D8B030D-6E8A-4147-A177-3AD203B41FA5}">
                      <a16:colId xmlns:a16="http://schemas.microsoft.com/office/drawing/2014/main" val="652970914"/>
                    </a:ext>
                  </a:extLst>
                </a:gridCol>
                <a:gridCol w="357859">
                  <a:extLst>
                    <a:ext uri="{9D8B030D-6E8A-4147-A177-3AD203B41FA5}">
                      <a16:colId xmlns:a16="http://schemas.microsoft.com/office/drawing/2014/main" val="1059557401"/>
                    </a:ext>
                  </a:extLst>
                </a:gridCol>
                <a:gridCol w="357859">
                  <a:extLst>
                    <a:ext uri="{9D8B030D-6E8A-4147-A177-3AD203B41FA5}">
                      <a16:colId xmlns:a16="http://schemas.microsoft.com/office/drawing/2014/main" val="1163004944"/>
                    </a:ext>
                  </a:extLst>
                </a:gridCol>
              </a:tblGrid>
              <a:tr h="504298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959421"/>
                  </a:ext>
                </a:extLst>
              </a:tr>
              <a:tr h="504298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40063"/>
                  </a:ext>
                </a:extLst>
              </a:tr>
              <a:tr h="504298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135741"/>
                  </a:ext>
                </a:extLst>
              </a:tr>
              <a:tr h="504298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35691"/>
                  </a:ext>
                </a:extLst>
              </a:tr>
              <a:tr h="504298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755200"/>
                  </a:ext>
                </a:extLst>
              </a:tr>
              <a:tr h="504298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369836"/>
                  </a:ext>
                </a:extLst>
              </a:tr>
              <a:tr h="504298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153197"/>
                  </a:ext>
                </a:extLst>
              </a:tr>
              <a:tr h="504298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64036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3EA9E5-BBC8-4B5C-A5E7-FAB4279ADCCC}"/>
              </a:ext>
            </a:extLst>
          </p:cNvPr>
          <p:cNvSpPr/>
          <p:nvPr/>
        </p:nvSpPr>
        <p:spPr>
          <a:xfrm>
            <a:off x="6614865" y="2184860"/>
            <a:ext cx="1431434" cy="507510"/>
          </a:xfrm>
          <a:prstGeom prst="rect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6" name="표 27">
            <a:extLst>
              <a:ext uri="{FF2B5EF4-FFF2-40B4-BE49-F238E27FC236}">
                <a16:creationId xmlns:a16="http://schemas.microsoft.com/office/drawing/2014/main" id="{3A1BF265-78C6-41F8-9891-FB8BBAF57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724533"/>
              </p:ext>
            </p:extLst>
          </p:nvPr>
        </p:nvGraphicFramePr>
        <p:xfrm>
          <a:off x="6183068" y="2201184"/>
          <a:ext cx="413873" cy="4028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3873">
                  <a:extLst>
                    <a:ext uri="{9D8B030D-6E8A-4147-A177-3AD203B41FA5}">
                      <a16:colId xmlns:a16="http://schemas.microsoft.com/office/drawing/2014/main" val="3244620587"/>
                    </a:ext>
                  </a:extLst>
                </a:gridCol>
              </a:tblGrid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7561528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8332830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0116192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516359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654947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1355409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4027471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7651705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04532FD6-3485-4E28-A95C-AB3E1D365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656762"/>
              </p:ext>
            </p:extLst>
          </p:nvPr>
        </p:nvGraphicFramePr>
        <p:xfrm>
          <a:off x="8659230" y="2228892"/>
          <a:ext cx="413873" cy="4028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3873">
                  <a:extLst>
                    <a:ext uri="{9D8B030D-6E8A-4147-A177-3AD203B41FA5}">
                      <a16:colId xmlns:a16="http://schemas.microsoft.com/office/drawing/2014/main" val="3244620587"/>
                    </a:ext>
                  </a:extLst>
                </a:gridCol>
              </a:tblGrid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7561528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8332830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0116192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24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516359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654947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1355409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4027471"/>
                  </a:ext>
                </a:extLst>
              </a:tr>
              <a:tr h="5035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765170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4D44681A-E520-4214-9201-BF753577B2FA}"/>
              </a:ext>
            </a:extLst>
          </p:cNvPr>
          <p:cNvSpPr txBox="1"/>
          <p:nvPr/>
        </p:nvSpPr>
        <p:spPr>
          <a:xfrm>
            <a:off x="6596941" y="1846306"/>
            <a:ext cx="1398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SS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3EA4B9-D783-4684-B39A-0618353FF935}"/>
              </a:ext>
            </a:extLst>
          </p:cNvPr>
          <p:cNvSpPr txBox="1"/>
          <p:nvPr/>
        </p:nvSpPr>
        <p:spPr>
          <a:xfrm>
            <a:off x="9763390" y="1874014"/>
            <a:ext cx="1398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HS</a:t>
            </a:r>
            <a:endParaRPr lang="ko-KR" altLang="en-US" dirty="0"/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F3CFC8DB-4102-4113-ADDA-343E1AE9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276696"/>
              </p:ext>
            </p:extLst>
          </p:nvPr>
        </p:nvGraphicFramePr>
        <p:xfrm>
          <a:off x="6627552" y="2736157"/>
          <a:ext cx="1445297" cy="451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05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73784">
                  <a:extLst>
                    <a:ext uri="{9D8B030D-6E8A-4147-A177-3AD203B41FA5}">
                      <a16:colId xmlns:a16="http://schemas.microsoft.com/office/drawing/2014/main" val="1065667979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3697794783"/>
                    </a:ext>
                  </a:extLst>
                </a:gridCol>
              </a:tblGrid>
              <a:tr h="451372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H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S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189BF4D0-0D4F-4213-9BC3-6A3081125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597999"/>
              </p:ext>
            </p:extLst>
          </p:nvPr>
        </p:nvGraphicFramePr>
        <p:xfrm>
          <a:off x="6606241" y="2218877"/>
          <a:ext cx="1440060" cy="504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54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72430">
                  <a:extLst>
                    <a:ext uri="{9D8B030D-6E8A-4147-A177-3AD203B41FA5}">
                      <a16:colId xmlns:a16="http://schemas.microsoft.com/office/drawing/2014/main" val="1065667979"/>
                    </a:ext>
                  </a:extLst>
                </a:gridCol>
                <a:gridCol w="361788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1788">
                  <a:extLst>
                    <a:ext uri="{9D8B030D-6E8A-4147-A177-3AD203B41FA5}">
                      <a16:colId xmlns:a16="http://schemas.microsoft.com/office/drawing/2014/main" val="3697794783"/>
                    </a:ext>
                  </a:extLst>
                </a:gridCol>
              </a:tblGrid>
              <a:tr h="504233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689E5B66-F3D1-48BB-904C-96330C9DF2E3}"/>
              </a:ext>
            </a:extLst>
          </p:cNvPr>
          <p:cNvSpPr/>
          <p:nvPr/>
        </p:nvSpPr>
        <p:spPr>
          <a:xfrm>
            <a:off x="6614865" y="2705417"/>
            <a:ext cx="1440060" cy="4957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D489263-940E-4B62-89A2-645276C41956}"/>
              </a:ext>
            </a:extLst>
          </p:cNvPr>
          <p:cNvSpPr/>
          <p:nvPr/>
        </p:nvSpPr>
        <p:spPr>
          <a:xfrm>
            <a:off x="9062085" y="3218478"/>
            <a:ext cx="2869184" cy="4957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6B9CEFF9-B3F6-4CCD-9F61-FD3E32D03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872603"/>
              </p:ext>
            </p:extLst>
          </p:nvPr>
        </p:nvGraphicFramePr>
        <p:xfrm>
          <a:off x="10507694" y="3225466"/>
          <a:ext cx="1440062" cy="495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362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2916596505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813649059"/>
                    </a:ext>
                  </a:extLst>
                </a:gridCol>
              </a:tblGrid>
              <a:tr h="495759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>
                        <a:alpha val="1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09B2681D-9AF5-4817-AA9B-AF58A31FD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452158"/>
              </p:ext>
            </p:extLst>
          </p:nvPr>
        </p:nvGraphicFramePr>
        <p:xfrm>
          <a:off x="6621962" y="2189237"/>
          <a:ext cx="1440060" cy="504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54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72430">
                  <a:extLst>
                    <a:ext uri="{9D8B030D-6E8A-4147-A177-3AD203B41FA5}">
                      <a16:colId xmlns:a16="http://schemas.microsoft.com/office/drawing/2014/main" val="1065667979"/>
                    </a:ext>
                  </a:extLst>
                </a:gridCol>
                <a:gridCol w="361788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1788">
                  <a:extLst>
                    <a:ext uri="{9D8B030D-6E8A-4147-A177-3AD203B41FA5}">
                      <a16:colId xmlns:a16="http://schemas.microsoft.com/office/drawing/2014/main" val="3697794783"/>
                    </a:ext>
                  </a:extLst>
                </a:gridCol>
              </a:tblGrid>
              <a:tr h="504233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H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S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57B170F3-2DE7-4D29-90F7-8EE087C24376}"/>
              </a:ext>
            </a:extLst>
          </p:cNvPr>
          <p:cNvSpPr/>
          <p:nvPr/>
        </p:nvSpPr>
        <p:spPr>
          <a:xfrm>
            <a:off x="6614865" y="2198812"/>
            <a:ext cx="1440060" cy="4957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5339831-9A42-4189-B925-C71BC2F98382}"/>
              </a:ext>
            </a:extLst>
          </p:cNvPr>
          <p:cNvSpPr/>
          <p:nvPr/>
        </p:nvSpPr>
        <p:spPr>
          <a:xfrm>
            <a:off x="9062085" y="5237717"/>
            <a:ext cx="2869184" cy="4957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5FB51187-D58C-4860-8A64-1A35619C5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139332"/>
              </p:ext>
            </p:extLst>
          </p:nvPr>
        </p:nvGraphicFramePr>
        <p:xfrm>
          <a:off x="6627552" y="2744777"/>
          <a:ext cx="1445297" cy="451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05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73784">
                  <a:extLst>
                    <a:ext uri="{9D8B030D-6E8A-4147-A177-3AD203B41FA5}">
                      <a16:colId xmlns:a16="http://schemas.microsoft.com/office/drawing/2014/main" val="1065667979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3104">
                  <a:extLst>
                    <a:ext uri="{9D8B030D-6E8A-4147-A177-3AD203B41FA5}">
                      <a16:colId xmlns:a16="http://schemas.microsoft.com/office/drawing/2014/main" val="3697794783"/>
                    </a:ext>
                  </a:extLst>
                </a:gridCol>
              </a:tblGrid>
              <a:tr h="451372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H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S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1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20655F93-0845-4D2F-816F-FF20F9623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72165"/>
              </p:ext>
            </p:extLst>
          </p:nvPr>
        </p:nvGraphicFramePr>
        <p:xfrm>
          <a:off x="9070368" y="5249253"/>
          <a:ext cx="1440062" cy="495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362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2916596505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813649059"/>
                    </a:ext>
                  </a:extLst>
                </a:gridCol>
              </a:tblGrid>
              <a:tr h="495759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1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F993832B-730E-4F91-814C-9DAE39A12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797287"/>
              </p:ext>
            </p:extLst>
          </p:nvPr>
        </p:nvGraphicFramePr>
        <p:xfrm>
          <a:off x="10507694" y="5251916"/>
          <a:ext cx="1440062" cy="495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362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2916596505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813649059"/>
                    </a:ext>
                  </a:extLst>
                </a:gridCol>
              </a:tblGrid>
              <a:tr h="495759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H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S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>
                        <a:alpha val="1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8B2E9DB5-E00E-4F82-BD2C-2A50C580D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610347"/>
              </p:ext>
            </p:extLst>
          </p:nvPr>
        </p:nvGraphicFramePr>
        <p:xfrm>
          <a:off x="6621961" y="2184860"/>
          <a:ext cx="1440060" cy="504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54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72430">
                  <a:extLst>
                    <a:ext uri="{9D8B030D-6E8A-4147-A177-3AD203B41FA5}">
                      <a16:colId xmlns:a16="http://schemas.microsoft.com/office/drawing/2014/main" val="1065667979"/>
                    </a:ext>
                  </a:extLst>
                </a:gridCol>
                <a:gridCol w="361788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1788">
                  <a:extLst>
                    <a:ext uri="{9D8B030D-6E8A-4147-A177-3AD203B41FA5}">
                      <a16:colId xmlns:a16="http://schemas.microsoft.com/office/drawing/2014/main" val="3697794783"/>
                    </a:ext>
                  </a:extLst>
                </a:gridCol>
              </a:tblGrid>
              <a:tr h="504233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H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S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09072FCA-056E-4F1D-B6D6-E5AC49A85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823056"/>
              </p:ext>
            </p:extLst>
          </p:nvPr>
        </p:nvGraphicFramePr>
        <p:xfrm>
          <a:off x="9070368" y="2229026"/>
          <a:ext cx="1440062" cy="495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362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2916596505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813649059"/>
                    </a:ext>
                  </a:extLst>
                </a:gridCol>
              </a:tblGrid>
              <a:tr h="495759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1e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1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>
                        <a:alpha val="1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BDB8E790-5487-40C7-BB9E-A5303D5CC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104308"/>
              </p:ext>
            </p:extLst>
          </p:nvPr>
        </p:nvGraphicFramePr>
        <p:xfrm>
          <a:off x="10507694" y="2231689"/>
          <a:ext cx="1440062" cy="495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362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2916596505"/>
                    </a:ext>
                  </a:extLst>
                </a:gridCol>
                <a:gridCol w="360900">
                  <a:extLst>
                    <a:ext uri="{9D8B030D-6E8A-4147-A177-3AD203B41FA5}">
                      <a16:colId xmlns:a16="http://schemas.microsoft.com/office/drawing/2014/main" val="813649059"/>
                    </a:ext>
                  </a:extLst>
                </a:gridCol>
              </a:tblGrid>
              <a:tr h="495759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H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S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>
                        <a:alpha val="1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>
                        <a:alpha val="1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31CA1069-4145-4B0F-9839-EA1C49271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673237"/>
              </p:ext>
            </p:extLst>
          </p:nvPr>
        </p:nvGraphicFramePr>
        <p:xfrm>
          <a:off x="6608975" y="2198970"/>
          <a:ext cx="1440060" cy="504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54">
                  <a:extLst>
                    <a:ext uri="{9D8B030D-6E8A-4147-A177-3AD203B41FA5}">
                      <a16:colId xmlns:a16="http://schemas.microsoft.com/office/drawing/2014/main" val="3270048334"/>
                    </a:ext>
                  </a:extLst>
                </a:gridCol>
                <a:gridCol w="372430">
                  <a:extLst>
                    <a:ext uri="{9D8B030D-6E8A-4147-A177-3AD203B41FA5}">
                      <a16:colId xmlns:a16="http://schemas.microsoft.com/office/drawing/2014/main" val="1065667979"/>
                    </a:ext>
                  </a:extLst>
                </a:gridCol>
                <a:gridCol w="361788">
                  <a:extLst>
                    <a:ext uri="{9D8B030D-6E8A-4147-A177-3AD203B41FA5}">
                      <a16:colId xmlns:a16="http://schemas.microsoft.com/office/drawing/2014/main" val="922790918"/>
                    </a:ext>
                  </a:extLst>
                </a:gridCol>
                <a:gridCol w="361788">
                  <a:extLst>
                    <a:ext uri="{9D8B030D-6E8A-4147-A177-3AD203B41FA5}">
                      <a16:colId xmlns:a16="http://schemas.microsoft.com/office/drawing/2014/main" val="3697794783"/>
                    </a:ext>
                  </a:extLst>
                </a:gridCol>
              </a:tblGrid>
              <a:tr h="504233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H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S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309264"/>
                  </a:ext>
                </a:extLst>
              </a:tr>
            </a:tbl>
          </a:graphicData>
        </a:graphic>
      </p:graphicFrame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2624044D-5B27-47D6-B276-76883E98D10B}"/>
              </a:ext>
            </a:extLst>
          </p:cNvPr>
          <p:cNvCxnSpPr/>
          <p:nvPr/>
        </p:nvCxnSpPr>
        <p:spPr>
          <a:xfrm flipV="1">
            <a:off x="8057316" y="2218059"/>
            <a:ext cx="1015785" cy="474311"/>
          </a:xfrm>
          <a:prstGeom prst="bentConnector3">
            <a:avLst>
              <a:gd name="adj1" fmla="val 29393"/>
            </a:avLst>
          </a:prstGeom>
          <a:ln w="57150">
            <a:solidFill>
              <a:srgbClr val="FF0000">
                <a:alpha val="76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521E62A1-10D5-472E-BF26-82503E8A000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73102" y="2689094"/>
            <a:ext cx="2869187" cy="2534423"/>
          </a:xfrm>
          <a:prstGeom prst="bentConnector3">
            <a:avLst>
              <a:gd name="adj1" fmla="val 117195"/>
            </a:avLst>
          </a:prstGeom>
          <a:ln w="57150">
            <a:solidFill>
              <a:srgbClr val="FF0000">
                <a:alpha val="76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D54DCDFB-A488-4E30-BCC8-C52EB1EB791D}"/>
              </a:ext>
            </a:extLst>
          </p:cNvPr>
          <p:cNvCxnSpPr>
            <a:cxnSpLocks/>
          </p:cNvCxnSpPr>
          <p:nvPr/>
        </p:nvCxnSpPr>
        <p:spPr>
          <a:xfrm rot="10800000">
            <a:off x="9059349" y="3218478"/>
            <a:ext cx="2882938" cy="2515000"/>
          </a:xfrm>
          <a:prstGeom prst="bentConnector3">
            <a:avLst>
              <a:gd name="adj1" fmla="val 107703"/>
            </a:avLst>
          </a:prstGeom>
          <a:ln w="57150">
            <a:solidFill>
              <a:srgbClr val="FF0000">
                <a:alpha val="76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42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2" grpId="3" animBg="1"/>
      <p:bldP spid="42" grpId="4" animBg="1"/>
      <p:bldP spid="48" grpId="0" animBg="1"/>
      <p:bldP spid="48" grpId="1" animBg="1"/>
      <p:bldP spid="48" grpId="2" animBg="1"/>
      <p:bldP spid="52" grpId="0" animBg="1"/>
      <p:bldP spid="52" grpId="1" animBg="1"/>
      <p:bldP spid="52" grpId="2" animBg="1"/>
      <p:bldP spid="52" grpId="3" animBg="1"/>
      <p:bldP spid="53" grpId="0" animBg="1"/>
      <p:bldP spid="53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1131</TotalTime>
  <Words>516</Words>
  <Application>Microsoft Macintosh PowerPoint</Application>
  <PresentationFormat>와이드스크린</PresentationFormat>
  <Paragraphs>302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Calisto MT</vt:lpstr>
      <vt:lpstr>Wingdings 2</vt:lpstr>
      <vt:lpstr>슬레이트</vt:lpstr>
      <vt:lpstr>Stack</vt:lpstr>
      <vt:lpstr>목차</vt:lpstr>
      <vt:lpstr>1. 스택의 개념</vt:lpstr>
      <vt:lpstr>PowerPoint 프레젠테이션</vt:lpstr>
      <vt:lpstr>3. 배열 기반 스택(create) </vt:lpstr>
      <vt:lpstr>3. 배열 기반 스택(push)</vt:lpstr>
      <vt:lpstr>3. 배열 기반 스택(pop)</vt:lpstr>
      <vt:lpstr>3. 연결리스트 기반 스택(create)</vt:lpstr>
      <vt:lpstr>3. 연결리스트 기반 스택(push)</vt:lpstr>
      <vt:lpstr>3. 연결리스트 기반 스택(pop)</vt:lpstr>
      <vt:lpstr>QnA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zmp</dc:creator>
  <cp:lastModifiedBy>zmp</cp:lastModifiedBy>
  <cp:revision>80</cp:revision>
  <dcterms:created xsi:type="dcterms:W3CDTF">2020-06-17T10:34:44Z</dcterms:created>
  <dcterms:modified xsi:type="dcterms:W3CDTF">2020-06-26T01:38:34Z</dcterms:modified>
</cp:coreProperties>
</file>