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8CD9EA-B2F3-49A9-8657-8BE027BA4140}">
  <a:tblStyle styleId="{1F8CD9EA-B2F3-49A9-8657-8BE027BA41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b070a8300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b070a8300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0e24d026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b0e24d026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b0e24d026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b0e24d026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b0e24d026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b0e24d026a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0e24d026a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b0e24d026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b0e24d026a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b0e24d026a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070a8300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070a8300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18" cy="5143501"/>
          </a:xfrm>
          <a:prstGeom prst="rect">
            <a:avLst/>
          </a:prstGeom>
          <a:noFill/>
          <a:ln>
            <a:noFill/>
          </a:ln>
        </p:spPr>
      </p:pic>
      <p:sp>
        <p:nvSpPr>
          <p:cNvPr id="55" name="Google Shape;55;p13"/>
          <p:cNvSpPr txBox="1"/>
          <p:nvPr/>
        </p:nvSpPr>
        <p:spPr>
          <a:xfrm>
            <a:off x="147799" y="3261500"/>
            <a:ext cx="6062805" cy="14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Team Name: Byte </a:t>
            </a:r>
            <a:r>
              <a:rPr lang="en-GB" sz="1800" dirty="0" err="1">
                <a:solidFill>
                  <a:schemeClr val="dk2"/>
                </a:solidFill>
              </a:rPr>
              <a:t>BackPackers</a:t>
            </a:r>
            <a:endParaRPr sz="1800" dirty="0">
              <a:solidFill>
                <a:schemeClr val="dk2"/>
              </a:solidFill>
            </a:endParaRPr>
          </a:p>
          <a:p>
            <a:pPr marL="0" lvl="0" indent="0" algn="l" rtl="0">
              <a:spcBef>
                <a:spcPts val="0"/>
              </a:spcBef>
              <a:spcAft>
                <a:spcPts val="0"/>
              </a:spcAft>
              <a:buNone/>
            </a:pPr>
            <a:r>
              <a:rPr lang="en-GB" sz="1800" dirty="0">
                <a:solidFill>
                  <a:schemeClr val="dk2"/>
                </a:solidFill>
              </a:rPr>
              <a:t>Problem Statement: Real-time Market Insights</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dirty="0">
                <a:solidFill>
                  <a:schemeClr val="dk2"/>
                </a:solidFill>
              </a:rPr>
              <a:t>Team Member Names: 1) Setu Sai Ram 2) Surya Vikram 3) Jeevan Surya 4) Roop Chand 5) Sai Siri</a:t>
            </a:r>
            <a:endParaRPr sz="18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18" cy="5143501"/>
          </a:xfrm>
          <a:prstGeom prst="rect">
            <a:avLst/>
          </a:prstGeom>
          <a:noFill/>
          <a:ln>
            <a:noFill/>
          </a:ln>
        </p:spPr>
      </p:pic>
      <p:sp>
        <p:nvSpPr>
          <p:cNvPr id="61" name="Google Shape;61;p14"/>
          <p:cNvSpPr txBox="1"/>
          <p:nvPr/>
        </p:nvSpPr>
        <p:spPr>
          <a:xfrm>
            <a:off x="197075" y="739000"/>
            <a:ext cx="8306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Idea Brief</a:t>
            </a:r>
            <a:endParaRPr sz="1800" dirty="0">
              <a:solidFill>
                <a:schemeClr val="dk2"/>
              </a:solidFill>
            </a:endParaRPr>
          </a:p>
        </p:txBody>
      </p:sp>
      <p:sp>
        <p:nvSpPr>
          <p:cNvPr id="2" name="TextBox 1">
            <a:extLst>
              <a:ext uri="{FF2B5EF4-FFF2-40B4-BE49-F238E27FC236}">
                <a16:creationId xmlns:a16="http://schemas.microsoft.com/office/drawing/2014/main" id="{4802AB10-8E5E-DEC9-8B08-6BF11F541791}"/>
              </a:ext>
            </a:extLst>
          </p:cNvPr>
          <p:cNvSpPr txBox="1"/>
          <p:nvPr/>
        </p:nvSpPr>
        <p:spPr>
          <a:xfrm>
            <a:off x="343815" y="1521562"/>
            <a:ext cx="8375904" cy="2118529"/>
          </a:xfrm>
          <a:prstGeom prst="rect">
            <a:avLst/>
          </a:prstGeom>
          <a:noFill/>
        </p:spPr>
        <p:txBody>
          <a:bodyPr wrap="square" rtlCol="0">
            <a:spAutoFit/>
          </a:bodyPr>
          <a:lstStyle/>
          <a:p>
            <a:pPr>
              <a:lnSpc>
                <a:spcPct val="150000"/>
              </a:lnSpc>
            </a:pPr>
            <a:r>
              <a:rPr lang="en-US" sz="1800" dirty="0"/>
              <a:t>This AI model use advanced machine learning techniques to accurately estimate property prices. This model aims to address the challenges in traditional pricing methods by incorporating the of factors which influence house prices. The primary objective is to provide a reliable tool for both buyers and sellers in the real estate market, aiding in better decision-making and market understanding.</a:t>
            </a: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8" y="-1"/>
            <a:ext cx="9144018" cy="5143501"/>
          </a:xfrm>
          <a:prstGeom prst="rect">
            <a:avLst/>
          </a:prstGeom>
          <a:noFill/>
          <a:ln>
            <a:noFill/>
          </a:ln>
        </p:spPr>
      </p:pic>
      <p:sp>
        <p:nvSpPr>
          <p:cNvPr id="67" name="Google Shape;67;p15"/>
          <p:cNvSpPr txBox="1"/>
          <p:nvPr/>
        </p:nvSpPr>
        <p:spPr>
          <a:xfrm>
            <a:off x="197075" y="798125"/>
            <a:ext cx="8602200" cy="43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Tech Stack Used</a:t>
            </a:r>
            <a:endParaRPr sz="1800">
              <a:solidFill>
                <a:schemeClr val="dk2"/>
              </a:solidFill>
            </a:endParaRPr>
          </a:p>
        </p:txBody>
      </p:sp>
      <p:sp>
        <p:nvSpPr>
          <p:cNvPr id="2" name="TextBox 1">
            <a:extLst>
              <a:ext uri="{FF2B5EF4-FFF2-40B4-BE49-F238E27FC236}">
                <a16:creationId xmlns:a16="http://schemas.microsoft.com/office/drawing/2014/main" id="{F4B997A5-1005-BCB1-F574-EDBA99762804}"/>
              </a:ext>
            </a:extLst>
          </p:cNvPr>
          <p:cNvSpPr txBox="1"/>
          <p:nvPr/>
        </p:nvSpPr>
        <p:spPr>
          <a:xfrm>
            <a:off x="197075" y="1395850"/>
            <a:ext cx="8024774" cy="2949525"/>
          </a:xfrm>
          <a:prstGeom prst="rect">
            <a:avLst/>
          </a:prstGeom>
          <a:noFill/>
        </p:spPr>
        <p:txBody>
          <a:bodyPr wrap="square" rtlCol="0">
            <a:spAutoFit/>
          </a:bodyPr>
          <a:lstStyle/>
          <a:p>
            <a:pPr>
              <a:lnSpc>
                <a:spcPct val="150000"/>
              </a:lnSpc>
            </a:pPr>
            <a:r>
              <a:rPr lang="en-US" sz="1800" b="0" i="0" dirty="0">
                <a:solidFill>
                  <a:schemeClr val="tx1"/>
                </a:solidFill>
                <a:effectLst/>
                <a:latin typeface="+mj-lt"/>
              </a:rPr>
              <a:t>technology stack employed in building the house price prediction AI model is  complexities of real estate data analysis. The model is developed using the Python programming language, with key libraries such as TensorFlow and scikit-learn for machine learning tasks. Additionally, data manipulation and visualization are facilitated through pandas and matplotlib. The utilization of these tools ensures efficiency, scalability, and accuracy in the prediction process.</a:t>
            </a:r>
            <a:endParaRPr lang="en-IN" sz="1800" dirty="0">
              <a:solidFill>
                <a:schemeClr val="tx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0" y="0"/>
            <a:ext cx="9144018" cy="5143501"/>
          </a:xfrm>
          <a:prstGeom prst="rect">
            <a:avLst/>
          </a:prstGeom>
          <a:noFill/>
          <a:ln>
            <a:noFill/>
          </a:ln>
        </p:spPr>
      </p:pic>
      <p:sp>
        <p:nvSpPr>
          <p:cNvPr id="73" name="Google Shape;73;p16"/>
          <p:cNvSpPr txBox="1"/>
          <p:nvPr/>
        </p:nvSpPr>
        <p:spPr>
          <a:xfrm>
            <a:off x="226625" y="807975"/>
            <a:ext cx="86808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Architecture Design</a:t>
            </a:r>
            <a:endParaRPr sz="1800">
              <a:solidFill>
                <a:schemeClr val="dk2"/>
              </a:solidFill>
            </a:endParaRPr>
          </a:p>
        </p:txBody>
      </p:sp>
      <p:sp>
        <p:nvSpPr>
          <p:cNvPr id="3" name="TextBox 2">
            <a:extLst>
              <a:ext uri="{FF2B5EF4-FFF2-40B4-BE49-F238E27FC236}">
                <a16:creationId xmlns:a16="http://schemas.microsoft.com/office/drawing/2014/main" id="{04027235-6F49-F7CD-9526-914D5139C7F5}"/>
              </a:ext>
            </a:extLst>
          </p:cNvPr>
          <p:cNvSpPr txBox="1"/>
          <p:nvPr/>
        </p:nvSpPr>
        <p:spPr>
          <a:xfrm>
            <a:off x="307238" y="1340187"/>
            <a:ext cx="8324698" cy="3365024"/>
          </a:xfrm>
          <a:prstGeom prst="rect">
            <a:avLst/>
          </a:prstGeom>
          <a:noFill/>
        </p:spPr>
        <p:txBody>
          <a:bodyPr wrap="square">
            <a:spAutoFit/>
          </a:bodyPr>
          <a:lstStyle/>
          <a:p>
            <a:pPr>
              <a:lnSpc>
                <a:spcPct val="150000"/>
              </a:lnSpc>
            </a:pPr>
            <a:r>
              <a:rPr lang="en-US" sz="1800" b="0" i="0" dirty="0">
                <a:solidFill>
                  <a:schemeClr val="tx1"/>
                </a:solidFill>
                <a:effectLst/>
                <a:latin typeface="+mj-lt"/>
              </a:rPr>
              <a:t>The architecture of the AI model involves a multi-layered approach. The input have a diverse range of features, including property size, location, historical pricing trends, and economic indicators. The model employs Machine learning algorithms to extract complex patterns and relationships within the data. Regularization techniques are implemented to prevent overfitting, and thorough validation processes ensure the model's generalizability. The output layer provides a precise prediction of the property price based on the learned patterns.</a:t>
            </a:r>
            <a:endParaRPr lang="en-IN" sz="1800" dirty="0">
              <a:solidFill>
                <a:schemeClr val="tx1"/>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18" cy="5143501"/>
          </a:xfrm>
          <a:prstGeom prst="rect">
            <a:avLst/>
          </a:prstGeom>
          <a:noFill/>
          <a:ln>
            <a:noFill/>
          </a:ln>
        </p:spPr>
      </p:pic>
      <p:sp>
        <p:nvSpPr>
          <p:cNvPr id="79" name="Google Shape;79;p17"/>
          <p:cNvSpPr txBox="1"/>
          <p:nvPr/>
        </p:nvSpPr>
        <p:spPr>
          <a:xfrm>
            <a:off x="275900" y="857250"/>
            <a:ext cx="8533200" cy="45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t>What positive and unique solutions your idea have?</a:t>
            </a:r>
            <a:endParaRPr sz="1800"/>
          </a:p>
        </p:txBody>
      </p:sp>
      <p:sp>
        <p:nvSpPr>
          <p:cNvPr id="3" name="TextBox 2">
            <a:extLst>
              <a:ext uri="{FF2B5EF4-FFF2-40B4-BE49-F238E27FC236}">
                <a16:creationId xmlns:a16="http://schemas.microsoft.com/office/drawing/2014/main" id="{C13D1204-3A41-1CB1-7304-FCCC79356048}"/>
              </a:ext>
            </a:extLst>
          </p:cNvPr>
          <p:cNvSpPr txBox="1"/>
          <p:nvPr/>
        </p:nvSpPr>
        <p:spPr>
          <a:xfrm>
            <a:off x="358445" y="1340187"/>
            <a:ext cx="8450655" cy="3365024"/>
          </a:xfrm>
          <a:prstGeom prst="rect">
            <a:avLst/>
          </a:prstGeom>
          <a:noFill/>
        </p:spPr>
        <p:txBody>
          <a:bodyPr wrap="square">
            <a:spAutoFit/>
          </a:bodyPr>
          <a:lstStyle/>
          <a:p>
            <a:pPr>
              <a:lnSpc>
                <a:spcPct val="150000"/>
              </a:lnSpc>
            </a:pPr>
            <a:r>
              <a:rPr lang="en-IN" sz="1800" dirty="0"/>
              <a:t>One of the unique features of this house price prediction model is its incorporation of sentiment analysis from social media and news sources. By </a:t>
            </a:r>
            <a:r>
              <a:rPr lang="en-IN" sz="1800" dirty="0" err="1"/>
              <a:t>analyzing</a:t>
            </a:r>
            <a:r>
              <a:rPr lang="en-IN" sz="1800" dirty="0"/>
              <a:t> public sentiments related to the </a:t>
            </a:r>
            <a:r>
              <a:rPr lang="en-IN" sz="1800" dirty="0" err="1"/>
              <a:t>neighborhood</a:t>
            </a:r>
            <a:r>
              <a:rPr lang="en-IN" sz="1800" dirty="0"/>
              <a:t> or the housing market, the model captures additional contextual information that can influence property prices. Moreover, the model dynamically adapts to changing market conditions, making it more resilient to unforeseen events such as economic fluctuations or regional developments. These innovative elements contribute to the model's accuracy and adaptability.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0" y="0"/>
            <a:ext cx="9144018" cy="5143501"/>
          </a:xfrm>
          <a:prstGeom prst="rect">
            <a:avLst/>
          </a:prstGeom>
          <a:noFill/>
          <a:ln>
            <a:noFill/>
          </a:ln>
        </p:spPr>
      </p:pic>
      <p:sp>
        <p:nvSpPr>
          <p:cNvPr id="85" name="Google Shape;85;p18"/>
          <p:cNvSpPr txBox="1"/>
          <p:nvPr/>
        </p:nvSpPr>
        <p:spPr>
          <a:xfrm>
            <a:off x="187225" y="788275"/>
            <a:ext cx="87204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GitHub &amp; Demo Video Links</a:t>
            </a:r>
            <a:endParaRPr sz="1800">
              <a:solidFill>
                <a:schemeClr val="dk2"/>
              </a:solidFill>
            </a:endParaRPr>
          </a:p>
        </p:txBody>
      </p:sp>
      <p:graphicFrame>
        <p:nvGraphicFramePr>
          <p:cNvPr id="86" name="Google Shape;86;p18"/>
          <p:cNvGraphicFramePr/>
          <p:nvPr/>
        </p:nvGraphicFramePr>
        <p:xfrm>
          <a:off x="952500" y="2190750"/>
          <a:ext cx="7239000" cy="792420"/>
        </p:xfrm>
        <a:graphic>
          <a:graphicData uri="http://schemas.openxmlformats.org/drawingml/2006/table">
            <a:tbl>
              <a:tblPr>
                <a:noFill/>
                <a:tableStyleId>{1F8CD9EA-B2F3-49A9-8657-8BE027BA4140}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GB"/>
                        <a:t>GitHub Repository Link</a:t>
                      </a: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Prototype Demo Video Link</a:t>
                      </a: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0" y="0"/>
            <a:ext cx="9144018" cy="5143501"/>
          </a:xfrm>
          <a:prstGeom prst="rect">
            <a:avLst/>
          </a:prstGeom>
          <a:noFill/>
          <a:ln>
            <a:noFill/>
          </a:ln>
        </p:spPr>
      </p:pic>
      <p:sp>
        <p:nvSpPr>
          <p:cNvPr id="92" name="Google Shape;92;p19"/>
          <p:cNvSpPr txBox="1"/>
          <p:nvPr/>
        </p:nvSpPr>
        <p:spPr>
          <a:xfrm>
            <a:off x="216775" y="788275"/>
            <a:ext cx="82275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Summary</a:t>
            </a:r>
            <a:endParaRPr sz="1800">
              <a:solidFill>
                <a:schemeClr val="dk2"/>
              </a:solidFill>
            </a:endParaRPr>
          </a:p>
        </p:txBody>
      </p:sp>
      <p:sp>
        <p:nvSpPr>
          <p:cNvPr id="3" name="TextBox 2">
            <a:extLst>
              <a:ext uri="{FF2B5EF4-FFF2-40B4-BE49-F238E27FC236}">
                <a16:creationId xmlns:a16="http://schemas.microsoft.com/office/drawing/2014/main" id="{9AF5F863-C566-41E1-0BB3-AB2E592C9771}"/>
              </a:ext>
            </a:extLst>
          </p:cNvPr>
          <p:cNvSpPr txBox="1"/>
          <p:nvPr/>
        </p:nvSpPr>
        <p:spPr>
          <a:xfrm>
            <a:off x="216775" y="1285492"/>
            <a:ext cx="8649247" cy="3365024"/>
          </a:xfrm>
          <a:prstGeom prst="rect">
            <a:avLst/>
          </a:prstGeom>
          <a:noFill/>
        </p:spPr>
        <p:txBody>
          <a:bodyPr wrap="square">
            <a:spAutoFit/>
          </a:bodyPr>
          <a:lstStyle/>
          <a:p>
            <a:pPr>
              <a:lnSpc>
                <a:spcPct val="150000"/>
              </a:lnSpc>
            </a:pPr>
            <a:r>
              <a:rPr lang="en-US" sz="1800" dirty="0">
                <a:solidFill>
                  <a:schemeClr val="tx1"/>
                </a:solidFill>
                <a:latin typeface="+mj-lt"/>
              </a:rPr>
              <a:t>T</a:t>
            </a:r>
            <a:r>
              <a:rPr lang="en-US" sz="1800" b="0" i="0" dirty="0">
                <a:solidFill>
                  <a:schemeClr val="tx1"/>
                </a:solidFill>
                <a:effectLst/>
                <a:latin typeface="+mj-lt"/>
              </a:rPr>
              <a:t>he house price prediction AI model presents a cutting-edge solution to the challenges faced in the real estate market. By amalgamating advanced machine learning techniques with comprehensive data sources, the model aims to redefine the accuracy and reliability of property price predictions. The seamless integration of technology not only provides users with valuable insights but also enhances transparency and efficiency in real estate transactions. This model stands as a testament to the transformative potential of artificial intelligence in revolutionizing traditional industries.</a:t>
            </a:r>
            <a:endParaRPr lang="en-IN" sz="1800" dirty="0">
              <a:solidFill>
                <a:schemeClr val="tx1"/>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0" y="0"/>
            <a:ext cx="9144018" cy="5143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456</Words>
  <Application>Microsoft Office PowerPoint</Application>
  <PresentationFormat>On-screen Show (16:9)</PresentationFormat>
  <Paragraphs>17</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setu sai ram yarlagadda</cp:lastModifiedBy>
  <cp:revision>1</cp:revision>
  <dcterms:modified xsi:type="dcterms:W3CDTF">2024-01-28T16:08:12Z</dcterms:modified>
</cp:coreProperties>
</file>