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6F75-ED5E-42D9-8DA9-FF24088AFAC7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5F55-D46F-4853-B245-2B526327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6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6F75-ED5E-42D9-8DA9-FF24088AFAC7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5F55-D46F-4853-B245-2B526327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91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6F75-ED5E-42D9-8DA9-FF24088AFAC7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5F55-D46F-4853-B245-2B526327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3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6F75-ED5E-42D9-8DA9-FF24088AFAC7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5F55-D46F-4853-B245-2B526327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6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6F75-ED5E-42D9-8DA9-FF24088AFAC7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5F55-D46F-4853-B245-2B526327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7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6F75-ED5E-42D9-8DA9-FF24088AFAC7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5F55-D46F-4853-B245-2B526327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3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6F75-ED5E-42D9-8DA9-FF24088AFAC7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5F55-D46F-4853-B245-2B526327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40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6F75-ED5E-42D9-8DA9-FF24088AFAC7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5F55-D46F-4853-B245-2B526327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4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6F75-ED5E-42D9-8DA9-FF24088AFAC7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5F55-D46F-4853-B245-2B526327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5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6F75-ED5E-42D9-8DA9-FF24088AFAC7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5F55-D46F-4853-B245-2B526327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96F75-ED5E-42D9-8DA9-FF24088AFAC7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5F55-D46F-4853-B245-2B526327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9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96F75-ED5E-42D9-8DA9-FF24088AFAC7}" type="datetimeFigureOut">
              <a:rPr lang="en-US" smtClean="0"/>
              <a:t>5/11/2021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F5F55-D46F-4853-B245-2B5263274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3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03648" y="1700808"/>
            <a:ext cx="6336704" cy="34563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54843" y="3136613"/>
            <a:ext cx="3422663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prstTxWarp prst="textSto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3200" b="1" cap="none" spc="100" dirty="0" err="1" smtClean="0">
                <a:ln w="18000">
                  <a:solidFill>
                    <a:srgbClr val="00B0F0"/>
                  </a:solidFill>
                  <a:prstDash val="solid"/>
                </a:ln>
                <a:solidFill>
                  <a:srgbClr val="002060">
                    <a:alpha val="5700"/>
                  </a:srgb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Perpajakan</a:t>
            </a:r>
            <a:endParaRPr lang="en-US" sz="3200" b="1" cap="none" spc="100" dirty="0">
              <a:ln w="18000">
                <a:solidFill>
                  <a:srgbClr val="00B0F0"/>
                </a:solidFill>
                <a:prstDash val="solid"/>
              </a:ln>
              <a:solidFill>
                <a:srgbClr val="002060">
                  <a:alpha val="5700"/>
                </a:srgb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677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03648" y="1721681"/>
            <a:ext cx="6336704" cy="34563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71733" y="2996952"/>
            <a:ext cx="4800535" cy="11024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prstTxWarp prst="textFadeDown">
              <a:avLst/>
            </a:prstTxWarp>
            <a:spAutoFit/>
          </a:bodyPr>
          <a:lstStyle/>
          <a:p>
            <a:pPr algn="ctr"/>
            <a:r>
              <a:rPr lang="en-US" sz="32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Sistem</a:t>
            </a: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32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Informasi</a:t>
            </a: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32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Akuntansi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0763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1000" r="-5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03648" y="1721681"/>
            <a:ext cx="6336704" cy="34563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71733" y="2996952"/>
            <a:ext cx="4800535" cy="11024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prstTxWarp prst="textStop">
              <a:avLst/>
            </a:prstTxWarp>
            <a:spAutoFit/>
          </a:bodyPr>
          <a:lstStyle/>
          <a:p>
            <a:pPr algn="ctr"/>
            <a:r>
              <a:rPr lang="en-US" sz="32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Etika</a:t>
            </a: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32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Bisnis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9108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Ribbon 1"/>
          <p:cNvSpPr/>
          <p:nvPr/>
        </p:nvSpPr>
        <p:spPr>
          <a:xfrm>
            <a:off x="1331640" y="2096852"/>
            <a:ext cx="6696744" cy="2664296"/>
          </a:xfrm>
          <a:prstGeom prst="ribb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24" y="3244334"/>
            <a:ext cx="3384376" cy="461665"/>
          </a:xfrm>
          <a:prstGeom prst="rect">
            <a:avLst/>
          </a:prstGeom>
          <a:noFill/>
        </p:spPr>
        <p:txBody>
          <a:bodyPr wrap="square" rtlCol="0">
            <a:prstTxWarp prst="textStop">
              <a:avLst/>
            </a:prstTxWarp>
            <a:spAutoFit/>
          </a:bodyPr>
          <a:lstStyle/>
          <a:p>
            <a:pPr algn="ctr"/>
            <a:r>
              <a:rPr lang="en-US" sz="2400" dirty="0" err="1">
                <a:latin typeface="Jokerman" pitchFamily="82" charset="0"/>
              </a:rPr>
              <a:t>Statistik</a:t>
            </a:r>
            <a:r>
              <a:rPr lang="en-US" sz="2400" dirty="0">
                <a:latin typeface="Jokerman" pitchFamily="82" charset="0"/>
              </a:rPr>
              <a:t> </a:t>
            </a:r>
            <a:r>
              <a:rPr lang="en-US" sz="2400" dirty="0" err="1">
                <a:latin typeface="Jokerman" pitchFamily="82" charset="0"/>
              </a:rPr>
              <a:t>Ekonomi</a:t>
            </a:r>
            <a:r>
              <a:rPr lang="en-US" sz="2400" dirty="0">
                <a:latin typeface="Jokerman" pitchFamily="82" charset="0"/>
              </a:rPr>
              <a:t> II</a:t>
            </a:r>
          </a:p>
        </p:txBody>
      </p:sp>
    </p:spTree>
    <p:extLst>
      <p:ext uri="{BB962C8B-B14F-4D97-AF65-F5344CB8AC3E}">
        <p14:creationId xmlns:p14="http://schemas.microsoft.com/office/powerpoint/2010/main" val="371921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Ribbon 1"/>
          <p:cNvSpPr/>
          <p:nvPr/>
        </p:nvSpPr>
        <p:spPr>
          <a:xfrm>
            <a:off x="1331640" y="2096852"/>
            <a:ext cx="6696744" cy="2664296"/>
          </a:xfrm>
          <a:prstGeom prst="ribb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87824" y="3244334"/>
            <a:ext cx="3384376" cy="461665"/>
          </a:xfrm>
          <a:prstGeom prst="rect">
            <a:avLst/>
          </a:prstGeom>
          <a:noFill/>
        </p:spPr>
        <p:txBody>
          <a:bodyPr wrap="square" rtlCol="0">
            <a:prstTxWarp prst="textStop">
              <a:avLst/>
            </a:prstTxWarp>
            <a:spAutoFit/>
          </a:bodyPr>
          <a:lstStyle/>
          <a:p>
            <a:pPr algn="ctr"/>
            <a:r>
              <a:rPr lang="en-US" sz="2400" dirty="0" err="1">
                <a:latin typeface="Jokerman" pitchFamily="82" charset="0"/>
              </a:rPr>
              <a:t>Akuntansi</a:t>
            </a:r>
            <a:r>
              <a:rPr lang="en-US" sz="2400" dirty="0">
                <a:latin typeface="Jokerman" pitchFamily="82" charset="0"/>
              </a:rPr>
              <a:t> </a:t>
            </a:r>
            <a:r>
              <a:rPr lang="en-US" sz="2400" dirty="0" err="1">
                <a:latin typeface="Jokerman" pitchFamily="82" charset="0"/>
              </a:rPr>
              <a:t>Biaya</a:t>
            </a:r>
            <a:endParaRPr lang="en-US" sz="2400" dirty="0">
              <a:latin typeface="Jokerm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Ribbon 1"/>
          <p:cNvSpPr/>
          <p:nvPr/>
        </p:nvSpPr>
        <p:spPr>
          <a:xfrm>
            <a:off x="1223628" y="2096852"/>
            <a:ext cx="6696744" cy="2664296"/>
          </a:xfrm>
          <a:prstGeom prst="ribb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9812" y="3068960"/>
            <a:ext cx="3384376" cy="864096"/>
          </a:xfrm>
          <a:prstGeom prst="rect">
            <a:avLst/>
          </a:prstGeom>
          <a:noFill/>
        </p:spPr>
        <p:txBody>
          <a:bodyPr wrap="square" rtlCol="0">
            <a:prstTxWarp prst="textStop">
              <a:avLst/>
            </a:prstTxWarp>
            <a:spAutoFit/>
          </a:bodyPr>
          <a:lstStyle/>
          <a:p>
            <a:pPr algn="ctr"/>
            <a:r>
              <a:rPr lang="en-US" sz="2400" dirty="0" err="1">
                <a:latin typeface="Jokerman" pitchFamily="82" charset="0"/>
              </a:rPr>
              <a:t>Pengantar</a:t>
            </a:r>
            <a:r>
              <a:rPr lang="en-US" sz="2400" dirty="0">
                <a:latin typeface="Jokerman" pitchFamily="82" charset="0"/>
              </a:rPr>
              <a:t> </a:t>
            </a:r>
            <a:r>
              <a:rPr lang="en-US" sz="2400" dirty="0" err="1">
                <a:latin typeface="Jokerman" pitchFamily="82" charset="0"/>
              </a:rPr>
              <a:t>Hukum</a:t>
            </a:r>
            <a:r>
              <a:rPr lang="en-US" sz="2400" dirty="0">
                <a:latin typeface="Jokerman" pitchFamily="82" charset="0"/>
              </a:rPr>
              <a:t> </a:t>
            </a:r>
            <a:r>
              <a:rPr lang="en-US" sz="2400" dirty="0" err="1">
                <a:latin typeface="Jokerman" pitchFamily="82" charset="0"/>
              </a:rPr>
              <a:t>Bisnis</a:t>
            </a:r>
            <a:endParaRPr lang="en-US" sz="2400" dirty="0">
              <a:latin typeface="Jokerm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3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Ribbon 1"/>
          <p:cNvSpPr/>
          <p:nvPr/>
        </p:nvSpPr>
        <p:spPr>
          <a:xfrm>
            <a:off x="1223628" y="2096852"/>
            <a:ext cx="6696744" cy="2664296"/>
          </a:xfrm>
          <a:prstGeom prst="ribb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9812" y="3068960"/>
            <a:ext cx="3384376" cy="1048762"/>
          </a:xfrm>
          <a:prstGeom prst="rect">
            <a:avLst/>
          </a:prstGeom>
          <a:noFill/>
        </p:spPr>
        <p:txBody>
          <a:bodyPr wrap="square" rtlCol="0">
            <a:prstTxWarp prst="textTriangle">
              <a:avLst/>
            </a:prstTxWarp>
            <a:spAutoFit/>
          </a:bodyPr>
          <a:lstStyle/>
          <a:p>
            <a:pPr algn="ctr"/>
            <a:r>
              <a:rPr lang="en-US" sz="2400" dirty="0" err="1">
                <a:latin typeface="Jokerman" pitchFamily="82" charset="0"/>
              </a:rPr>
              <a:t>Akuntansi</a:t>
            </a:r>
            <a:r>
              <a:rPr lang="en-US" sz="2400" dirty="0">
                <a:latin typeface="Jokerman" pitchFamily="82" charset="0"/>
              </a:rPr>
              <a:t> </a:t>
            </a:r>
            <a:r>
              <a:rPr lang="en-US" sz="2400" dirty="0" err="1" smtClean="0">
                <a:latin typeface="Jokerman" pitchFamily="82" charset="0"/>
              </a:rPr>
              <a:t>Keuangan</a:t>
            </a:r>
            <a:r>
              <a:rPr lang="en-US" sz="2400" dirty="0" smtClean="0">
                <a:latin typeface="Jokerman" pitchFamily="82" charset="0"/>
              </a:rPr>
              <a:t> </a:t>
            </a:r>
            <a:r>
              <a:rPr lang="en-US" sz="2400" dirty="0" err="1">
                <a:latin typeface="Jokerman" pitchFamily="82" charset="0"/>
              </a:rPr>
              <a:t>Menengah</a:t>
            </a:r>
            <a:r>
              <a:rPr lang="en-US" sz="2400" dirty="0">
                <a:latin typeface="Jokerman" pitchFamily="82" charset="0"/>
              </a:rPr>
              <a:t> II</a:t>
            </a:r>
          </a:p>
        </p:txBody>
      </p:sp>
    </p:spTree>
    <p:extLst>
      <p:ext uri="{BB962C8B-B14F-4D97-AF65-F5344CB8AC3E}">
        <p14:creationId xmlns:p14="http://schemas.microsoft.com/office/powerpoint/2010/main" val="25428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Ribbon 1"/>
          <p:cNvSpPr/>
          <p:nvPr/>
        </p:nvSpPr>
        <p:spPr>
          <a:xfrm>
            <a:off x="1223628" y="2096852"/>
            <a:ext cx="6696744" cy="2664296"/>
          </a:xfrm>
          <a:prstGeom prst="ribb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9812" y="3068960"/>
            <a:ext cx="3384376" cy="1048762"/>
          </a:xfrm>
          <a:prstGeom prst="rect">
            <a:avLst/>
          </a:prstGeom>
          <a:noFill/>
        </p:spPr>
        <p:txBody>
          <a:bodyPr wrap="square" rtlCol="0">
            <a:prstTxWarp prst="textCurveUp">
              <a:avLst/>
            </a:prstTxWarp>
            <a:spAutoFit/>
          </a:bodyPr>
          <a:lstStyle/>
          <a:p>
            <a:pPr algn="ctr"/>
            <a:r>
              <a:rPr lang="en-US" sz="2400" dirty="0" err="1">
                <a:latin typeface="Jokerman" pitchFamily="82" charset="0"/>
              </a:rPr>
              <a:t>Perekonomian</a:t>
            </a:r>
            <a:r>
              <a:rPr lang="en-US" sz="2400" dirty="0">
                <a:latin typeface="Jokerman" pitchFamily="82" charset="0"/>
              </a:rPr>
              <a:t> Indonesia</a:t>
            </a:r>
          </a:p>
        </p:txBody>
      </p:sp>
    </p:spTree>
    <p:extLst>
      <p:ext uri="{BB962C8B-B14F-4D97-AF65-F5344CB8AC3E}">
        <p14:creationId xmlns:p14="http://schemas.microsoft.com/office/powerpoint/2010/main" val="226860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84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Ribbon 1"/>
          <p:cNvSpPr/>
          <p:nvPr/>
        </p:nvSpPr>
        <p:spPr>
          <a:xfrm>
            <a:off x="1223628" y="2096852"/>
            <a:ext cx="6696744" cy="2664296"/>
          </a:xfrm>
          <a:prstGeom prst="ribb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9812" y="3068960"/>
            <a:ext cx="3384376" cy="1048762"/>
          </a:xfrm>
          <a:prstGeom prst="rect">
            <a:avLst/>
          </a:prstGeom>
          <a:noFill/>
        </p:spPr>
        <p:txBody>
          <a:bodyPr wrap="square" rtlCol="0">
            <a:prstTxWarp prst="textCurveDown">
              <a:avLst/>
            </a:prstTxWarp>
            <a:spAutoFit/>
          </a:bodyPr>
          <a:lstStyle/>
          <a:p>
            <a:pPr algn="ctr"/>
            <a:r>
              <a:rPr lang="en-US" sz="2400" dirty="0" err="1">
                <a:latin typeface="Jokerman" pitchFamily="82" charset="0"/>
              </a:rPr>
              <a:t>Akuntansi</a:t>
            </a:r>
            <a:r>
              <a:rPr lang="en-US" sz="2400" dirty="0">
                <a:latin typeface="Jokerman" pitchFamily="82" charset="0"/>
              </a:rPr>
              <a:t> </a:t>
            </a:r>
            <a:r>
              <a:rPr lang="en-US" sz="2400" dirty="0" err="1">
                <a:latin typeface="Jokerman" pitchFamily="82" charset="0"/>
              </a:rPr>
              <a:t>Sektor</a:t>
            </a:r>
            <a:r>
              <a:rPr lang="en-US" sz="2400" dirty="0">
                <a:latin typeface="Jokerman" pitchFamily="82" charset="0"/>
              </a:rPr>
              <a:t> </a:t>
            </a:r>
            <a:r>
              <a:rPr lang="en-US" sz="2400" dirty="0" err="1">
                <a:latin typeface="Jokerman" pitchFamily="82" charset="0"/>
              </a:rPr>
              <a:t>Publik</a:t>
            </a:r>
            <a:endParaRPr lang="en-US" sz="2400" dirty="0">
              <a:latin typeface="Jokerm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31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Ribbon 1"/>
          <p:cNvSpPr/>
          <p:nvPr/>
        </p:nvSpPr>
        <p:spPr>
          <a:xfrm>
            <a:off x="1223628" y="2096852"/>
            <a:ext cx="6696744" cy="2664296"/>
          </a:xfrm>
          <a:prstGeom prst="ribb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9812" y="3068960"/>
            <a:ext cx="3384376" cy="1048762"/>
          </a:xfrm>
          <a:prstGeom prst="rect">
            <a:avLst/>
          </a:prstGeom>
          <a:noFill/>
        </p:spPr>
        <p:txBody>
          <a:bodyPr wrap="square" rtlCol="0">
            <a:prstTxWarp prst="textCurveDown">
              <a:avLst/>
            </a:prstTxWarp>
            <a:spAutoFit/>
            <a:scene3d>
              <a:camera prst="perspectiveContrastingLeftFacing"/>
              <a:lightRig rig="threePt" dir="t"/>
            </a:scene3d>
          </a:bodyPr>
          <a:lstStyle/>
          <a:p>
            <a:pPr algn="ctr"/>
            <a:r>
              <a:rPr lang="en-US" sz="2400" dirty="0" err="1">
                <a:latin typeface="Jokerman" pitchFamily="82" charset="0"/>
              </a:rPr>
              <a:t>Perpajakan</a:t>
            </a:r>
            <a:r>
              <a:rPr lang="en-US" sz="2400" dirty="0">
                <a:latin typeface="Jokerman" pitchFamily="82" charset="0"/>
              </a:rPr>
              <a:t> II</a:t>
            </a:r>
          </a:p>
        </p:txBody>
      </p:sp>
    </p:spTree>
    <p:extLst>
      <p:ext uri="{BB962C8B-B14F-4D97-AF65-F5344CB8AC3E}">
        <p14:creationId xmlns:p14="http://schemas.microsoft.com/office/powerpoint/2010/main" val="371850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Ribbon 1"/>
          <p:cNvSpPr/>
          <p:nvPr/>
        </p:nvSpPr>
        <p:spPr>
          <a:xfrm>
            <a:off x="1223628" y="2096852"/>
            <a:ext cx="6696744" cy="2664296"/>
          </a:xfrm>
          <a:prstGeom prst="ribb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9812" y="3068960"/>
            <a:ext cx="3384376" cy="1048762"/>
          </a:xfrm>
          <a:prstGeom prst="rect">
            <a:avLst/>
          </a:prstGeom>
          <a:noFill/>
        </p:spPr>
        <p:txBody>
          <a:bodyPr wrap="square" rtlCol="0">
            <a:prstTxWarp prst="textWave1">
              <a:avLst/>
            </a:prstTxWarp>
            <a:spAutoFit/>
            <a:scene3d>
              <a:camera prst="perspectiveContrastingLeftFacing"/>
              <a:lightRig rig="threePt" dir="t"/>
            </a:scene3d>
          </a:bodyPr>
          <a:lstStyle/>
          <a:p>
            <a:pPr algn="ctr"/>
            <a:r>
              <a:rPr lang="en-US" sz="2400" dirty="0" err="1">
                <a:latin typeface="Jokerman" pitchFamily="82" charset="0"/>
              </a:rPr>
              <a:t>Akuntansi</a:t>
            </a:r>
            <a:r>
              <a:rPr lang="en-US" sz="2400" dirty="0">
                <a:latin typeface="Jokerman" pitchFamily="82" charset="0"/>
              </a:rPr>
              <a:t> </a:t>
            </a:r>
            <a:r>
              <a:rPr lang="en-US" sz="2400" dirty="0" err="1">
                <a:latin typeface="Jokerman" pitchFamily="82" charset="0"/>
              </a:rPr>
              <a:t>Perilakuan</a:t>
            </a:r>
            <a:endParaRPr lang="en-US" sz="2400" dirty="0">
              <a:latin typeface="Jokerm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17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6000" r="-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03648" y="1700808"/>
            <a:ext cx="6336704" cy="34563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54843" y="3136613"/>
            <a:ext cx="3422663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prstTxWarp prst="textSto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3200" b="1" cap="none" spc="100" dirty="0" err="1" smtClean="0">
                <a:ln w="18000">
                  <a:solidFill>
                    <a:srgbClr val="00B0F0"/>
                  </a:solidFill>
                  <a:prstDash val="solid"/>
                </a:ln>
                <a:solidFill>
                  <a:srgbClr val="002060">
                    <a:alpha val="5700"/>
                  </a:srgb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Statistik</a:t>
            </a:r>
            <a:r>
              <a:rPr lang="en-US" sz="3200" b="1" cap="none" spc="100" dirty="0" smtClean="0">
                <a:ln w="18000">
                  <a:solidFill>
                    <a:srgbClr val="00B0F0"/>
                  </a:solidFill>
                  <a:prstDash val="solid"/>
                </a:ln>
                <a:solidFill>
                  <a:srgbClr val="002060">
                    <a:alpha val="5700"/>
                  </a:srgb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 </a:t>
            </a:r>
            <a:r>
              <a:rPr lang="en-US" sz="3200" b="1" cap="none" spc="100" dirty="0" err="1" smtClean="0">
                <a:ln w="18000">
                  <a:solidFill>
                    <a:srgbClr val="00B0F0"/>
                  </a:solidFill>
                  <a:prstDash val="solid"/>
                </a:ln>
                <a:solidFill>
                  <a:srgbClr val="002060">
                    <a:alpha val="5700"/>
                  </a:srgb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Ekonomi</a:t>
            </a:r>
            <a:r>
              <a:rPr lang="en-US" sz="3200" b="1" cap="none" spc="100" dirty="0" smtClean="0">
                <a:ln w="18000">
                  <a:solidFill>
                    <a:srgbClr val="00B0F0"/>
                  </a:solidFill>
                  <a:prstDash val="solid"/>
                </a:ln>
                <a:solidFill>
                  <a:srgbClr val="002060">
                    <a:alpha val="5700"/>
                  </a:srgb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 1</a:t>
            </a:r>
            <a:endParaRPr lang="en-US" sz="3200" b="1" cap="none" spc="100" dirty="0">
              <a:ln w="18000">
                <a:solidFill>
                  <a:srgbClr val="00B0F0"/>
                </a:solidFill>
                <a:prstDash val="solid"/>
              </a:ln>
              <a:solidFill>
                <a:srgbClr val="002060">
                  <a:alpha val="5700"/>
                </a:srgb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205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8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Ribbon 1"/>
          <p:cNvSpPr/>
          <p:nvPr/>
        </p:nvSpPr>
        <p:spPr>
          <a:xfrm>
            <a:off x="1223628" y="2096852"/>
            <a:ext cx="6696744" cy="2664296"/>
          </a:xfrm>
          <a:prstGeom prst="ribb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9812" y="3068960"/>
            <a:ext cx="3384376" cy="1048762"/>
          </a:xfrm>
          <a:prstGeom prst="rect">
            <a:avLst/>
          </a:prstGeom>
          <a:noFill/>
        </p:spPr>
        <p:txBody>
          <a:bodyPr wrap="square" rtlCol="0">
            <a:prstTxWarp prst="textWave1">
              <a:avLst/>
            </a:prstTxWarp>
            <a:spAutoFit/>
            <a:scene3d>
              <a:camera prst="isometricRightUp"/>
              <a:lightRig rig="threePt" dir="t"/>
            </a:scene3d>
          </a:bodyPr>
          <a:lstStyle/>
          <a:p>
            <a:pPr algn="ctr"/>
            <a:r>
              <a:rPr lang="en-US" sz="2400" dirty="0" err="1">
                <a:latin typeface="Jokerman" pitchFamily="82" charset="0"/>
              </a:rPr>
              <a:t>Ekonomi</a:t>
            </a:r>
            <a:r>
              <a:rPr lang="en-US" sz="2400" dirty="0">
                <a:latin typeface="Jokerman" pitchFamily="82" charset="0"/>
              </a:rPr>
              <a:t> </a:t>
            </a:r>
            <a:r>
              <a:rPr lang="en-US" sz="2400" dirty="0" err="1">
                <a:latin typeface="Jokerman" pitchFamily="82" charset="0"/>
              </a:rPr>
              <a:t>Mikro</a:t>
            </a:r>
            <a:endParaRPr lang="en-US" sz="2400" dirty="0">
              <a:latin typeface="Jokerm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21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5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Ribbon 1"/>
          <p:cNvSpPr/>
          <p:nvPr/>
        </p:nvSpPr>
        <p:spPr>
          <a:xfrm>
            <a:off x="1223628" y="2096852"/>
            <a:ext cx="6696744" cy="2664296"/>
          </a:xfrm>
          <a:prstGeom prst="ribb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perspectiveRelaxed"/>
              <a:lightRig rig="threePt" dir="t"/>
            </a:scene3d>
          </a:bodyPr>
          <a:lstStyle/>
          <a:p>
            <a:pPr algn="ctr"/>
            <a:endParaRPr lang="en-US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9812" y="3068960"/>
            <a:ext cx="3384376" cy="1048762"/>
          </a:xfrm>
          <a:prstGeom prst="rect">
            <a:avLst/>
          </a:prstGeom>
          <a:noFill/>
        </p:spPr>
        <p:txBody>
          <a:bodyPr wrap="square" rtlCol="0">
            <a:prstTxWarp prst="textWave1">
              <a:avLst/>
            </a:prstTxWarp>
            <a:spAutoFit/>
            <a:scene3d>
              <a:camera prst="isometricLeftDown"/>
              <a:lightRig rig="threePt" dir="t"/>
            </a:scene3d>
          </a:bodyPr>
          <a:lstStyle/>
          <a:p>
            <a:pPr algn="ctr"/>
            <a:r>
              <a:rPr lang="en-US" sz="2400" dirty="0" err="1">
                <a:latin typeface="Jokerman" pitchFamily="82" charset="0"/>
              </a:rPr>
              <a:t>Ekonomi</a:t>
            </a:r>
            <a:r>
              <a:rPr lang="en-US" sz="2400" dirty="0">
                <a:latin typeface="Jokerman" pitchFamily="82" charset="0"/>
              </a:rPr>
              <a:t> </a:t>
            </a:r>
            <a:r>
              <a:rPr lang="en-US" sz="2400" dirty="0" err="1" smtClean="0">
                <a:latin typeface="Jokerman" pitchFamily="82" charset="0"/>
              </a:rPr>
              <a:t>Makro</a:t>
            </a:r>
            <a:endParaRPr lang="en-US" sz="2400" dirty="0">
              <a:latin typeface="Jokerm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45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Ribbon 1"/>
          <p:cNvSpPr/>
          <p:nvPr/>
        </p:nvSpPr>
        <p:spPr>
          <a:xfrm>
            <a:off x="1223628" y="2096852"/>
            <a:ext cx="6696744" cy="2664296"/>
          </a:xfrm>
          <a:prstGeom prst="ribb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perspectiveRelaxed"/>
              <a:lightRig rig="threePt" dir="t"/>
            </a:scene3d>
          </a:bodyPr>
          <a:lstStyle/>
          <a:p>
            <a:pPr algn="ctr"/>
            <a:endParaRPr lang="en-US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9812" y="3068960"/>
            <a:ext cx="3384376" cy="1048762"/>
          </a:xfrm>
          <a:prstGeom prst="rect">
            <a:avLst/>
          </a:prstGeom>
          <a:noFill/>
        </p:spPr>
        <p:txBody>
          <a:bodyPr wrap="square" rtlCol="0">
            <a:prstTxWarp prst="textWave1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2400" dirty="0" err="1">
                <a:latin typeface="Jokerman" pitchFamily="82" charset="0"/>
              </a:rPr>
              <a:t>Manajemen</a:t>
            </a:r>
            <a:r>
              <a:rPr lang="en-US" sz="2400" dirty="0">
                <a:latin typeface="Jokerman" pitchFamily="82" charset="0"/>
              </a:rPr>
              <a:t> </a:t>
            </a:r>
            <a:r>
              <a:rPr lang="en-US" sz="2400" dirty="0" err="1">
                <a:latin typeface="Jokerman" pitchFamily="82" charset="0"/>
              </a:rPr>
              <a:t>Pergudangan</a:t>
            </a:r>
            <a:endParaRPr lang="en-US" sz="2400" dirty="0">
              <a:latin typeface="Jokerm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54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Ribbon 1"/>
          <p:cNvSpPr/>
          <p:nvPr/>
        </p:nvSpPr>
        <p:spPr>
          <a:xfrm>
            <a:off x="1223628" y="2096852"/>
            <a:ext cx="6696744" cy="2664296"/>
          </a:xfrm>
          <a:prstGeom prst="ribb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perspectiveRelaxed"/>
              <a:lightRig rig="threePt" dir="t"/>
            </a:scene3d>
          </a:bodyPr>
          <a:lstStyle/>
          <a:p>
            <a:pPr algn="ctr"/>
            <a:endParaRPr lang="en-US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9812" y="3068960"/>
            <a:ext cx="3384376" cy="1048762"/>
          </a:xfrm>
          <a:prstGeom prst="rect">
            <a:avLst/>
          </a:prstGeom>
          <a:noFill/>
        </p:spPr>
        <p:txBody>
          <a:bodyPr wrap="square" rtlCol="0">
            <a:prstTxWarp prst="textWave1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2400" dirty="0" err="1">
                <a:latin typeface="Jokerman" pitchFamily="82" charset="0"/>
              </a:rPr>
              <a:t>Manajemen</a:t>
            </a:r>
            <a:r>
              <a:rPr lang="en-US" sz="2400" dirty="0">
                <a:latin typeface="Jokerman" pitchFamily="82" charset="0"/>
              </a:rPr>
              <a:t> </a:t>
            </a:r>
            <a:r>
              <a:rPr lang="en-US" sz="2400" dirty="0" err="1">
                <a:latin typeface="Jokerman" pitchFamily="82" charset="0"/>
              </a:rPr>
              <a:t>Pemasaran</a:t>
            </a:r>
            <a:r>
              <a:rPr lang="en-US" sz="2400" dirty="0">
                <a:latin typeface="Jokerman" pitchFamily="82" charset="0"/>
              </a:rPr>
              <a:t> </a:t>
            </a:r>
            <a:r>
              <a:rPr lang="en-US" sz="2400" dirty="0" err="1">
                <a:latin typeface="Jokerman" pitchFamily="82" charset="0"/>
              </a:rPr>
              <a:t>Logistik</a:t>
            </a:r>
            <a:endParaRPr lang="en-US" sz="2400" dirty="0">
              <a:latin typeface="Jokerm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93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wn Ribbon 1"/>
          <p:cNvSpPr/>
          <p:nvPr/>
        </p:nvSpPr>
        <p:spPr>
          <a:xfrm>
            <a:off x="1223628" y="2096852"/>
            <a:ext cx="6696744" cy="2664296"/>
          </a:xfrm>
          <a:prstGeom prst="ribb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>
            <a:scene3d>
              <a:camera prst="perspectiveRelaxed"/>
              <a:lightRig rig="threePt" dir="t"/>
            </a:scene3d>
          </a:bodyPr>
          <a:lstStyle/>
          <a:p>
            <a:pPr algn="ctr"/>
            <a:endParaRPr lang="en-US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79812" y="3068960"/>
            <a:ext cx="3384376" cy="1048762"/>
          </a:xfrm>
          <a:prstGeom prst="rect">
            <a:avLst/>
          </a:prstGeom>
          <a:noFill/>
        </p:spPr>
        <p:txBody>
          <a:bodyPr wrap="square" rtlCol="0">
            <a:prstTxWarp prst="textWave1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2400" b="1" spc="100" dirty="0">
                <a:ln w="18000">
                  <a:solidFill>
                    <a:srgbClr val="00B0F0"/>
                  </a:solidFill>
                  <a:prstDash val="solid"/>
                </a:ln>
                <a:solidFill>
                  <a:srgbClr val="002060">
                    <a:alpha val="5700"/>
                  </a:srgb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English </a:t>
            </a:r>
            <a:r>
              <a:rPr lang="en-US" sz="2400" b="1" spc="100" dirty="0" smtClean="0">
                <a:ln w="18000">
                  <a:solidFill>
                    <a:srgbClr val="00B0F0"/>
                  </a:solidFill>
                  <a:prstDash val="solid"/>
                </a:ln>
                <a:solidFill>
                  <a:srgbClr val="002060">
                    <a:alpha val="5700"/>
                  </a:srgb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For </a:t>
            </a:r>
            <a:r>
              <a:rPr lang="en-US" sz="2400" b="1" spc="100" dirty="0">
                <a:ln w="18000">
                  <a:solidFill>
                    <a:srgbClr val="00B0F0"/>
                  </a:solidFill>
                  <a:prstDash val="solid"/>
                </a:ln>
                <a:solidFill>
                  <a:srgbClr val="002060">
                    <a:alpha val="5700"/>
                  </a:srgb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Logistics 2</a:t>
            </a:r>
          </a:p>
        </p:txBody>
      </p:sp>
    </p:spTree>
    <p:extLst>
      <p:ext uri="{BB962C8B-B14F-4D97-AF65-F5344CB8AC3E}">
        <p14:creationId xmlns:p14="http://schemas.microsoft.com/office/powerpoint/2010/main" val="368338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555776" y="1412776"/>
            <a:ext cx="4032448" cy="3960440"/>
          </a:xfrm>
          <a:prstGeom prst="ellips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11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555776" y="1445729"/>
            <a:ext cx="4032448" cy="3961978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FF00"/>
                </a:solidFill>
              </a:ln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03848" y="324205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latin typeface="Bauhaus 93" pitchFamily="82" charset="0"/>
              </a:rPr>
              <a:t>PRATEK KERJA</a:t>
            </a:r>
            <a:endParaRPr lang="en-US" dirty="0">
              <a:solidFill>
                <a:srgbClr val="0070C0"/>
              </a:solidFill>
              <a:latin typeface="Bauhaus 93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05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03648" y="1700808"/>
            <a:ext cx="6336704" cy="34563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54843" y="3136613"/>
            <a:ext cx="3422663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3200" b="1" cap="none" spc="100" dirty="0" smtClean="0">
                <a:ln w="18000">
                  <a:solidFill>
                    <a:srgbClr val="00B0F0"/>
                  </a:solidFill>
                  <a:prstDash val="solid"/>
                </a:ln>
                <a:solidFill>
                  <a:srgbClr val="002060">
                    <a:alpha val="5700"/>
                  </a:srgb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English For Logistics 1</a:t>
            </a:r>
            <a:endParaRPr lang="en-US" sz="3200" b="1" cap="none" spc="100" dirty="0">
              <a:ln w="18000">
                <a:solidFill>
                  <a:srgbClr val="00B0F0"/>
                </a:solidFill>
                <a:prstDash val="solid"/>
              </a:ln>
              <a:solidFill>
                <a:srgbClr val="002060">
                  <a:alpha val="5700"/>
                </a:srgb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143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03648" y="1700808"/>
            <a:ext cx="6336704" cy="34563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59767" y="3136613"/>
            <a:ext cx="4320480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prstTxWarp prst="textPlain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200" b="1" cap="none" spc="100" dirty="0" err="1" smtClean="0">
                <a:ln w="18000">
                  <a:solidFill>
                    <a:srgbClr val="00B050"/>
                  </a:solidFill>
                  <a:prstDash val="solid"/>
                </a:ln>
                <a:solidFill>
                  <a:srgbClr val="002060">
                    <a:alpha val="5700"/>
                  </a:srgb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Manajemen</a:t>
            </a:r>
            <a:r>
              <a:rPr lang="en-US" sz="3200" b="1" cap="none" spc="100" dirty="0" smtClean="0">
                <a:ln w="18000">
                  <a:solidFill>
                    <a:srgbClr val="00B050"/>
                  </a:solidFill>
                  <a:prstDash val="solid"/>
                </a:ln>
                <a:solidFill>
                  <a:srgbClr val="002060">
                    <a:alpha val="5700"/>
                  </a:srgb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 </a:t>
            </a:r>
            <a:r>
              <a:rPr lang="en-US" sz="3200" b="1" cap="none" spc="100" dirty="0" err="1" smtClean="0">
                <a:ln w="18000">
                  <a:solidFill>
                    <a:srgbClr val="00B050"/>
                  </a:solidFill>
                  <a:prstDash val="solid"/>
                </a:ln>
                <a:solidFill>
                  <a:srgbClr val="002060">
                    <a:alpha val="5700"/>
                  </a:srgb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Pemasaran</a:t>
            </a:r>
            <a:endParaRPr lang="en-US" sz="3200" b="1" cap="none" spc="100" dirty="0">
              <a:ln w="18000">
                <a:solidFill>
                  <a:srgbClr val="00B050"/>
                </a:solidFill>
                <a:prstDash val="solid"/>
              </a:ln>
              <a:solidFill>
                <a:srgbClr val="002060">
                  <a:alpha val="5700"/>
                </a:srgb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862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1000" r="-5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03648" y="1700808"/>
            <a:ext cx="6336704" cy="34563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59767" y="3136613"/>
            <a:ext cx="4320480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prstTxWarp prst="textCurveDown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200" b="1" cap="none" spc="100" dirty="0" err="1" smtClean="0">
                <a:ln w="18000">
                  <a:solidFill>
                    <a:srgbClr val="FFFF00"/>
                  </a:solidFill>
                  <a:prstDash val="solid"/>
                </a:ln>
                <a:solidFill>
                  <a:srgbClr val="002060">
                    <a:alpha val="5700"/>
                  </a:srgb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Manajemen</a:t>
            </a:r>
            <a:r>
              <a:rPr lang="en-US" sz="3200" b="1" cap="none" spc="100" dirty="0" smtClean="0">
                <a:ln w="18000">
                  <a:solidFill>
                    <a:srgbClr val="FFFF00"/>
                  </a:solidFill>
                  <a:prstDash val="solid"/>
                </a:ln>
                <a:solidFill>
                  <a:srgbClr val="002060">
                    <a:alpha val="5700"/>
                  </a:srgb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 </a:t>
            </a:r>
            <a:r>
              <a:rPr lang="en-US" sz="3200" b="1" cap="none" spc="100" dirty="0" err="1" smtClean="0">
                <a:ln w="18000">
                  <a:solidFill>
                    <a:srgbClr val="FFFF00"/>
                  </a:solidFill>
                  <a:prstDash val="solid"/>
                </a:ln>
                <a:solidFill>
                  <a:srgbClr val="002060">
                    <a:alpha val="5700"/>
                  </a:srgb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Operasional</a:t>
            </a:r>
            <a:endParaRPr lang="en-US" sz="3200" b="1" cap="none" spc="100" dirty="0">
              <a:ln w="18000">
                <a:solidFill>
                  <a:srgbClr val="FFFF00"/>
                </a:solidFill>
                <a:prstDash val="solid"/>
              </a:ln>
              <a:solidFill>
                <a:srgbClr val="002060">
                  <a:alpha val="5700"/>
                </a:srgb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803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8000" r="-6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03648" y="1700808"/>
            <a:ext cx="6336704" cy="34563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59767" y="3136613"/>
            <a:ext cx="4320480" cy="584775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prstTxWarp prst="textWave1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200" b="1" cap="none" spc="100" dirty="0" err="1" smtClean="0">
                <a:ln w="18000">
                  <a:solidFill>
                    <a:srgbClr val="7030A0"/>
                  </a:solidFill>
                  <a:prstDash val="solid"/>
                </a:ln>
                <a:solidFill>
                  <a:srgbClr val="002060">
                    <a:alpha val="5700"/>
                  </a:srgb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Manajemen</a:t>
            </a:r>
            <a:r>
              <a:rPr lang="en-US" sz="3200" b="1" cap="none" spc="100" dirty="0" smtClean="0">
                <a:ln w="18000">
                  <a:solidFill>
                    <a:srgbClr val="7030A0"/>
                  </a:solidFill>
                  <a:prstDash val="solid"/>
                </a:ln>
                <a:solidFill>
                  <a:srgbClr val="002060">
                    <a:alpha val="5700"/>
                  </a:srgb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 </a:t>
            </a:r>
            <a:r>
              <a:rPr lang="en-US" sz="3200" b="1" cap="none" spc="100" dirty="0" err="1" smtClean="0">
                <a:ln w="18000">
                  <a:solidFill>
                    <a:srgbClr val="7030A0"/>
                  </a:solidFill>
                  <a:prstDash val="solid"/>
                </a:ln>
                <a:solidFill>
                  <a:srgbClr val="002060">
                    <a:alpha val="5700"/>
                  </a:srgb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Keuangan</a:t>
            </a:r>
            <a:endParaRPr lang="en-US" sz="3200" b="1" cap="none" spc="100" dirty="0">
              <a:ln w="18000">
                <a:solidFill>
                  <a:srgbClr val="7030A0"/>
                </a:solidFill>
                <a:prstDash val="solid"/>
              </a:ln>
              <a:solidFill>
                <a:srgbClr val="002060">
                  <a:alpha val="5700"/>
                </a:srgb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585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1000" r="-5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03648" y="1700808"/>
            <a:ext cx="6336704" cy="34563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79714" y="3136612"/>
            <a:ext cx="4800535" cy="72443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prstTxWarp prst="textInflateTop">
              <a:avLst/>
            </a:prstTxWarp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3200" b="1" cap="none" spc="100" dirty="0" err="1" smtClean="0">
                <a:ln w="18000">
                  <a:solidFill>
                    <a:srgbClr val="FF0000"/>
                  </a:solidFill>
                  <a:prstDash val="solid"/>
                </a:ln>
                <a:solidFill>
                  <a:srgbClr val="002060">
                    <a:alpha val="5700"/>
                  </a:srgb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Manajemen</a:t>
            </a:r>
            <a:r>
              <a:rPr lang="en-US" sz="3200" b="1" cap="none" spc="100" dirty="0" smtClean="0">
                <a:ln w="18000">
                  <a:solidFill>
                    <a:srgbClr val="FF0000"/>
                  </a:solidFill>
                  <a:prstDash val="solid"/>
                </a:ln>
                <a:solidFill>
                  <a:srgbClr val="002060">
                    <a:alpha val="5700"/>
                  </a:srgb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 </a:t>
            </a:r>
            <a:r>
              <a:rPr lang="en-US" sz="3200" b="1" cap="none" spc="100" dirty="0" err="1" smtClean="0">
                <a:ln w="18000">
                  <a:solidFill>
                    <a:srgbClr val="FF0000"/>
                  </a:solidFill>
                  <a:prstDash val="solid"/>
                </a:ln>
                <a:solidFill>
                  <a:srgbClr val="002060">
                    <a:alpha val="5700"/>
                  </a:srgb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Sumber</a:t>
            </a:r>
            <a:r>
              <a:rPr lang="en-US" sz="3200" b="1" cap="none" spc="100" dirty="0" smtClean="0">
                <a:ln w="18000">
                  <a:solidFill>
                    <a:srgbClr val="FF0000"/>
                  </a:solidFill>
                  <a:prstDash val="solid"/>
                </a:ln>
                <a:solidFill>
                  <a:srgbClr val="002060">
                    <a:alpha val="5700"/>
                  </a:srgb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 </a:t>
            </a:r>
            <a:r>
              <a:rPr lang="en-US" sz="3200" b="1" cap="none" spc="100" dirty="0" err="1" smtClean="0">
                <a:ln w="18000">
                  <a:solidFill>
                    <a:srgbClr val="FF0000"/>
                  </a:solidFill>
                  <a:prstDash val="solid"/>
                </a:ln>
                <a:solidFill>
                  <a:srgbClr val="002060">
                    <a:alpha val="5700"/>
                  </a:srgb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Daya</a:t>
            </a:r>
            <a:r>
              <a:rPr lang="en-US" sz="3200" b="1" cap="none" spc="100" dirty="0" smtClean="0">
                <a:ln w="18000">
                  <a:solidFill>
                    <a:srgbClr val="FF0000"/>
                  </a:solidFill>
                  <a:prstDash val="solid"/>
                </a:ln>
                <a:solidFill>
                  <a:srgbClr val="002060">
                    <a:alpha val="5700"/>
                  </a:srgb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 </a:t>
            </a:r>
            <a:r>
              <a:rPr lang="en-US" sz="3200" b="1" cap="none" spc="100" dirty="0" err="1" smtClean="0">
                <a:ln w="18000">
                  <a:solidFill>
                    <a:srgbClr val="FF0000"/>
                  </a:solidFill>
                  <a:prstDash val="solid"/>
                </a:ln>
                <a:solidFill>
                  <a:srgbClr val="002060">
                    <a:alpha val="5700"/>
                  </a:srgb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Manusia</a:t>
            </a:r>
            <a:endParaRPr lang="en-US" sz="3200" b="1" cap="none" spc="100" dirty="0">
              <a:ln w="18000">
                <a:solidFill>
                  <a:srgbClr val="FF0000"/>
                </a:solidFill>
                <a:prstDash val="solid"/>
              </a:ln>
              <a:solidFill>
                <a:srgbClr val="002060">
                  <a:alpha val="5700"/>
                </a:srgb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443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0" r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03648" y="1700808"/>
            <a:ext cx="6336704" cy="34563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79714" y="3136612"/>
            <a:ext cx="4800535" cy="724436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prstTxWarp prst="textInflate">
              <a:avLst/>
            </a:prstTxWarp>
            <a:spAutoFit/>
          </a:bodyPr>
          <a:lstStyle/>
          <a:p>
            <a:pPr algn="ctr"/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Pengantar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Manajemen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Logistik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86029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403648" y="1721681"/>
            <a:ext cx="6336704" cy="345638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71733" y="2996952"/>
            <a:ext cx="4800535" cy="1102478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prstTxWarp prst="textInflate">
              <a:avLst/>
            </a:prstTxWarp>
            <a:spAutoFit/>
          </a:bodyPr>
          <a:lstStyle/>
          <a:p>
            <a:pPr algn="ctr"/>
            <a:r>
              <a:rPr lang="en-US" sz="32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Akuntansi</a:t>
            </a: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Keuangan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sz="32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Menengah</a:t>
            </a: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I</a:t>
            </a:r>
          </a:p>
        </p:txBody>
      </p:sp>
    </p:spTree>
    <p:extLst>
      <p:ext uri="{BB962C8B-B14F-4D97-AF65-F5344CB8AC3E}">
        <p14:creationId xmlns:p14="http://schemas.microsoft.com/office/powerpoint/2010/main" val="241890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66</Words>
  <Application>Microsoft Office PowerPoint</Application>
  <PresentationFormat>On-screen Show (4:3)</PresentationFormat>
  <Paragraphs>25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29</cp:revision>
  <dcterms:created xsi:type="dcterms:W3CDTF">2021-05-09T14:03:22Z</dcterms:created>
  <dcterms:modified xsi:type="dcterms:W3CDTF">2021-05-11T16:44:51Z</dcterms:modified>
</cp:coreProperties>
</file>