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6.xml" ContentType="application/vnd.openxmlformats-officedocument.presentationml.notesSlide+xml"/>
  <Override PartName="/ppt/tags/tag46.xml" ContentType="application/vnd.openxmlformats-officedocument.presentationml.tags+xml"/>
  <Override PartName="/ppt/notesSlides/notesSlide17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8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41" r:id="rId2"/>
    <p:sldId id="317" r:id="rId3"/>
    <p:sldId id="368" r:id="rId4"/>
    <p:sldId id="404" r:id="rId5"/>
    <p:sldId id="467" r:id="rId6"/>
    <p:sldId id="401" r:id="rId7"/>
    <p:sldId id="394" r:id="rId8"/>
    <p:sldId id="466" r:id="rId9"/>
    <p:sldId id="438" r:id="rId10"/>
    <p:sldId id="439" r:id="rId11"/>
    <p:sldId id="502" r:id="rId12"/>
    <p:sldId id="508" r:id="rId13"/>
    <p:sldId id="509" r:id="rId14"/>
    <p:sldId id="501" r:id="rId15"/>
    <p:sldId id="437" r:id="rId16"/>
    <p:sldId id="395" r:id="rId17"/>
    <p:sldId id="505" r:id="rId18"/>
    <p:sldId id="506" r:id="rId19"/>
    <p:sldId id="396" r:id="rId20"/>
    <p:sldId id="503" r:id="rId21"/>
    <p:sldId id="397" r:id="rId22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5" userDrawn="1">
          <p15:clr>
            <a:srgbClr val="A4A3A4"/>
          </p15:clr>
        </p15:guide>
        <p15:guide id="2" pos="28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宇晨" initials="王宇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09A"/>
    <a:srgbClr val="3C3C8E"/>
    <a:srgbClr val="587558"/>
    <a:srgbClr val="F6AB00"/>
    <a:srgbClr val="25331E"/>
    <a:srgbClr val="6B2D0B"/>
    <a:srgbClr val="445437"/>
    <a:srgbClr val="502208"/>
    <a:srgbClr val="4B6251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5" autoAdjust="0"/>
    <p:restoredTop sz="85991" autoAdjust="0"/>
  </p:normalViewPr>
  <p:slideViewPr>
    <p:cSldViewPr snapToGrid="0" showGuides="1">
      <p:cViewPr varScale="1">
        <p:scale>
          <a:sx n="96" d="100"/>
          <a:sy n="96" d="100"/>
        </p:scale>
        <p:origin x="2232" y="68"/>
      </p:cViewPr>
      <p:guideLst>
        <p:guide orient="horz" pos="2325"/>
        <p:guide pos="28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97A1-4835-44A0-92EB-AD5452DEE273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767F2-0C03-406D-8BA6-A174136B2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28764-9015-4647-AA92-F749CEE7B340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4212-A9A7-4B0A-843A-3259CA5895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921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54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ok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ok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ok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ok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ok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ok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ok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ok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;p2"/>
          <p:cNvSpPr/>
          <p:nvPr userDrawn="1"/>
        </p:nvSpPr>
        <p:spPr>
          <a:xfrm>
            <a:off x="628650" y="1923011"/>
            <a:ext cx="7886700" cy="2234930"/>
          </a:xfrm>
          <a:prstGeom prst="rect">
            <a:avLst/>
          </a:prstGeom>
          <a:noFill/>
          <a:ln w="25400" cap="flat" cmpd="sng">
            <a:solidFill>
              <a:srgbClr val="0240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916536"/>
            <a:ext cx="1676189" cy="532800"/>
          </a:xfrm>
          <a:prstGeom prst="rect">
            <a:avLst/>
          </a:prstGeom>
        </p:spPr>
      </p:pic>
      <p:sp>
        <p:nvSpPr>
          <p:cNvPr id="24" name="Footer Placeholder 4"/>
          <p:cNvSpPr txBox="1"/>
          <p:nvPr userDrawn="1"/>
        </p:nvSpPr>
        <p:spPr>
          <a:xfrm>
            <a:off x="3036282" y="641347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altLang="zh-CN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Southeast University</a:t>
            </a:r>
          </a:p>
        </p:txBody>
      </p:sp>
      <p:sp>
        <p:nvSpPr>
          <p:cNvPr id="25" name="日期占位符 3"/>
          <p:cNvSpPr txBox="1"/>
          <p:nvPr userDrawn="1"/>
        </p:nvSpPr>
        <p:spPr>
          <a:xfrm>
            <a:off x="628650" y="64134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  <a:t>2023/11/17</a:t>
            </a:fld>
            <a:endParaRPr lang="zh-CN" altLang="en-US"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;p2"/>
          <p:cNvSpPr/>
          <p:nvPr userDrawn="1"/>
        </p:nvSpPr>
        <p:spPr>
          <a:xfrm>
            <a:off x="628650" y="1923011"/>
            <a:ext cx="7886700" cy="2234930"/>
          </a:xfrm>
          <a:prstGeom prst="rect">
            <a:avLst/>
          </a:prstGeom>
          <a:noFill/>
          <a:ln w="25400" cap="flat" cmpd="sng">
            <a:solidFill>
              <a:srgbClr val="0240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Footer Placeholder 4"/>
          <p:cNvSpPr txBox="1"/>
          <p:nvPr userDrawn="1"/>
        </p:nvSpPr>
        <p:spPr>
          <a:xfrm>
            <a:off x="3036282" y="641347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altLang="zh-CN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Southeast University</a:t>
            </a:r>
          </a:p>
        </p:txBody>
      </p:sp>
      <p:sp>
        <p:nvSpPr>
          <p:cNvPr id="25" name="日期占位符 3"/>
          <p:cNvSpPr txBox="1"/>
          <p:nvPr userDrawn="1"/>
        </p:nvSpPr>
        <p:spPr>
          <a:xfrm>
            <a:off x="628650" y="64134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  <a:t>2023/11/17</a:t>
            </a:fld>
            <a:endParaRPr lang="zh-CN" altLang="en-US" sz="12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162000" y="172128"/>
            <a:ext cx="8820000" cy="6167075"/>
            <a:chOff x="162000" y="172128"/>
            <a:chExt cx="8820000" cy="6167075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62000" y="172128"/>
              <a:ext cx="8820000" cy="6167075"/>
              <a:chOff x="431514" y="174661"/>
              <a:chExt cx="8280971" cy="6155314"/>
            </a:xfrm>
          </p:grpSpPr>
          <p:sp>
            <p:nvSpPr>
              <p:cNvPr id="9" name="Google Shape;10;p2"/>
              <p:cNvSpPr/>
              <p:nvPr/>
            </p:nvSpPr>
            <p:spPr>
              <a:xfrm>
                <a:off x="431514" y="760288"/>
                <a:ext cx="8280971" cy="5569687"/>
              </a:xfrm>
              <a:prstGeom prst="rect">
                <a:avLst/>
              </a:prstGeom>
              <a:noFill/>
              <a:ln w="25400" cap="flat" cmpd="sng">
                <a:solidFill>
                  <a:srgbClr val="0240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31514" y="174661"/>
                <a:ext cx="8280971" cy="585627"/>
              </a:xfrm>
              <a:prstGeom prst="rect">
                <a:avLst/>
              </a:prstGeom>
              <a:solidFill>
                <a:srgbClr val="02409A"/>
              </a:solidFill>
              <a:ln w="25400">
                <a:solidFill>
                  <a:srgbClr val="0240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Google Shape;835;p34"/>
            <p:cNvGrpSpPr/>
            <p:nvPr userDrawn="1"/>
          </p:nvGrpSpPr>
          <p:grpSpPr>
            <a:xfrm>
              <a:off x="199071" y="297017"/>
              <a:ext cx="196346" cy="282999"/>
              <a:chOff x="5083925" y="2066350"/>
              <a:chExt cx="28825" cy="41550"/>
            </a:xfrm>
          </p:grpSpPr>
          <p:sp>
            <p:nvSpPr>
              <p:cNvPr id="18" name="Google Shape;836;p34"/>
              <p:cNvSpPr/>
              <p:nvPr/>
            </p:nvSpPr>
            <p:spPr>
              <a:xfrm>
                <a:off x="5084050" y="2066350"/>
                <a:ext cx="28700" cy="41550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662" extrusionOk="0">
                    <a:moveTo>
                      <a:pt x="52" y="1"/>
                    </a:moveTo>
                    <a:cubicBezTo>
                      <a:pt x="27" y="1"/>
                      <a:pt x="0" y="24"/>
                      <a:pt x="0" y="56"/>
                    </a:cubicBezTo>
                    <a:lnTo>
                      <a:pt x="0" y="200"/>
                    </a:lnTo>
                    <a:cubicBezTo>
                      <a:pt x="0" y="243"/>
                      <a:pt x="22" y="279"/>
                      <a:pt x="51" y="308"/>
                    </a:cubicBezTo>
                    <a:lnTo>
                      <a:pt x="700" y="791"/>
                    </a:lnTo>
                    <a:cubicBezTo>
                      <a:pt x="729" y="813"/>
                      <a:pt x="729" y="849"/>
                      <a:pt x="700" y="871"/>
                    </a:cubicBezTo>
                    <a:lnTo>
                      <a:pt x="51" y="1354"/>
                    </a:lnTo>
                    <a:cubicBezTo>
                      <a:pt x="22" y="1383"/>
                      <a:pt x="0" y="1419"/>
                      <a:pt x="0" y="1462"/>
                    </a:cubicBezTo>
                    <a:lnTo>
                      <a:pt x="0" y="1613"/>
                    </a:lnTo>
                    <a:cubicBezTo>
                      <a:pt x="0" y="1639"/>
                      <a:pt x="26" y="1661"/>
                      <a:pt x="51" y="1661"/>
                    </a:cubicBezTo>
                    <a:cubicBezTo>
                      <a:pt x="61" y="1661"/>
                      <a:pt x="71" y="1658"/>
                      <a:pt x="80" y="1649"/>
                    </a:cubicBezTo>
                    <a:lnTo>
                      <a:pt x="1111" y="878"/>
                    </a:lnTo>
                    <a:cubicBezTo>
                      <a:pt x="1147" y="856"/>
                      <a:pt x="1147" y="806"/>
                      <a:pt x="1111" y="784"/>
                    </a:cubicBezTo>
                    <a:lnTo>
                      <a:pt x="80" y="12"/>
                    </a:lnTo>
                    <a:cubicBezTo>
                      <a:pt x="72" y="4"/>
                      <a:pt x="62" y="1"/>
                      <a:pt x="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37;p34"/>
              <p:cNvSpPr/>
              <p:nvPr/>
            </p:nvSpPr>
            <p:spPr>
              <a:xfrm>
                <a:off x="5083925" y="2081325"/>
                <a:ext cx="880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64" extrusionOk="0">
                    <a:moveTo>
                      <a:pt x="53" y="0"/>
                    </a:moveTo>
                    <a:cubicBezTo>
                      <a:pt x="25" y="0"/>
                      <a:pt x="0" y="24"/>
                      <a:pt x="5" y="55"/>
                    </a:cubicBezTo>
                    <a:lnTo>
                      <a:pt x="5" y="416"/>
                    </a:lnTo>
                    <a:cubicBezTo>
                      <a:pt x="5" y="442"/>
                      <a:pt x="31" y="464"/>
                      <a:pt x="56" y="464"/>
                    </a:cubicBezTo>
                    <a:cubicBezTo>
                      <a:pt x="66" y="464"/>
                      <a:pt x="76" y="460"/>
                      <a:pt x="85" y="452"/>
                    </a:cubicBezTo>
                    <a:lnTo>
                      <a:pt x="323" y="279"/>
                    </a:lnTo>
                    <a:cubicBezTo>
                      <a:pt x="352" y="257"/>
                      <a:pt x="352" y="207"/>
                      <a:pt x="323" y="185"/>
                    </a:cubicBezTo>
                    <a:lnTo>
                      <a:pt x="85" y="12"/>
                    </a:lnTo>
                    <a:cubicBezTo>
                      <a:pt x="75" y="4"/>
                      <a:pt x="63" y="0"/>
                      <a:pt x="53" y="0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" name="图片 11"/>
            <p:cNvPicPr/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" t="-1" r="68184" b="524"/>
            <a:stretch>
              <a:fillRect/>
            </a:stretch>
          </p:blipFill>
          <p:spPr>
            <a:xfrm>
              <a:off x="8404974" y="202608"/>
              <a:ext cx="532800" cy="5328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3466" y="3866329"/>
            <a:ext cx="2390210" cy="1661357"/>
          </a:xfrm>
          <a:prstGeom prst="rect">
            <a:avLst/>
          </a:prstGeom>
        </p:spPr>
      </p:pic>
      <p:pic>
        <p:nvPicPr>
          <p:cNvPr id="10" name="图片 9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907430" y="3866329"/>
            <a:ext cx="2326247" cy="1661363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1455870" y="3167418"/>
            <a:ext cx="12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平衡色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793578" y="3708165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793578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907430" y="469320"/>
            <a:ext cx="232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同频色</a:t>
            </a:r>
          </a:p>
        </p:txBody>
      </p:sp>
      <p:pic>
        <p:nvPicPr>
          <p:cNvPr id="15" name="图片 14"/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6131435" y="1165514"/>
            <a:ext cx="2326247" cy="1661363"/>
          </a:xfrm>
          <a:prstGeom prst="rect">
            <a:avLst/>
          </a:prstGeom>
        </p:spPr>
      </p:pic>
      <p:pic>
        <p:nvPicPr>
          <p:cNvPr id="16" name="图片 15"/>
          <p:cNvPicPr/>
          <p:nvPr userDrawn="1"/>
        </p:nvPicPr>
        <p:blipFill>
          <a:blip r:embed="rId5"/>
          <a:stretch>
            <a:fillRect/>
          </a:stretch>
        </p:blipFill>
        <p:spPr>
          <a:xfrm>
            <a:off x="3695977" y="1165515"/>
            <a:ext cx="2326247" cy="1661363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5189425" y="469320"/>
            <a:ext cx="1884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浅色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深色</a:t>
            </a: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5854460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06117" y="1164020"/>
            <a:ext cx="2328874" cy="16643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523465" y="4697007"/>
            <a:ext cx="1447800" cy="2476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11" y="3708165"/>
            <a:ext cx="1676189" cy="532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Southeast University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654820" y="1369609"/>
            <a:ext cx="7834360" cy="3363240"/>
            <a:chOff x="2406920" y="1481369"/>
            <a:chExt cx="4325080" cy="3363240"/>
          </a:xfrm>
        </p:grpSpPr>
        <p:sp>
          <p:nvSpPr>
            <p:cNvPr id="6" name="Google Shape;10;p2"/>
            <p:cNvSpPr/>
            <p:nvPr/>
          </p:nvSpPr>
          <p:spPr>
            <a:xfrm>
              <a:off x="2412000" y="1481369"/>
              <a:ext cx="4320000" cy="2700000"/>
            </a:xfrm>
            <a:prstGeom prst="rect">
              <a:avLst/>
            </a:prstGeom>
            <a:noFill/>
            <a:ln w="28575" cap="flat" cmpd="sng">
              <a:solidFill>
                <a:srgbClr val="02409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矩形 7"/>
            <p:cNvSpPr/>
            <p:nvPr/>
          </p:nvSpPr>
          <p:spPr>
            <a:xfrm>
              <a:off x="2406920" y="4196609"/>
              <a:ext cx="4325080" cy="648000"/>
            </a:xfrm>
            <a:prstGeom prst="rect">
              <a:avLst/>
            </a:prstGeom>
            <a:solidFill>
              <a:srgbClr val="02409A"/>
            </a:solidFill>
            <a:ln w="2540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94805" y="2046539"/>
              <a:ext cx="35493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4800" b="1">
                  <a:solidFill>
                    <a:srgbClr val="C00000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 感谢各位老师和同学！</a:t>
              </a:r>
            </a:p>
            <a:p>
              <a:pPr lvl="0" algn="ctr">
                <a:defRPr/>
              </a:pPr>
              <a:r>
                <a:rPr lang="zh-CN" altLang="en-US" sz="4800" b="1">
                  <a:solidFill>
                    <a:srgbClr val="C00000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 请大家提出宝贵意见！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621324" y="3849858"/>
              <a:ext cx="1800000" cy="0"/>
            </a:xfrm>
            <a:prstGeom prst="line">
              <a:avLst/>
            </a:prstGeom>
            <a:ln w="25400" cap="rnd">
              <a:solidFill>
                <a:srgbClr val="3C3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534575" y="4274536"/>
              <a:ext cx="4074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2400" b="1">
                  <a:solidFill>
                    <a:schemeClr val="bg1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母版里面改邮箱</a:t>
              </a:r>
              <a:r>
                <a:rPr lang="en-US" altLang="zh-CN" sz="2400" b="1">
                  <a:solidFill>
                    <a:schemeClr val="bg1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@seu.edu.cn</a:t>
              </a:r>
              <a:endParaRPr lang="zh-CN" altLang="en-US" sz="2400" b="1">
                <a:solidFill>
                  <a:schemeClr val="bg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6042-846A-4757-8390-D685C505E326}" type="datetime1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FFD6-F58A-4D20-9F2A-46EA578AFD1E}" type="datetime1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Southeast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10" Type="http://schemas.openxmlformats.org/officeDocument/2006/relationships/notesSlide" Target="../notesSlides/notesSlide16.xml"/><Relationship Id="rId4" Type="http://schemas.openxmlformats.org/officeDocument/2006/relationships/tags" Target="../tags/tag41.xml"/><Relationship Id="rId9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notesSlide" Target="../notesSlides/notesSlide19.xml"/><Relationship Id="rId4" Type="http://schemas.openxmlformats.org/officeDocument/2006/relationships/tags" Target="../tags/tag52.xml"/><Relationship Id="rId9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10" Type="http://schemas.openxmlformats.org/officeDocument/2006/relationships/notesSlide" Target="../notesSlides/notesSlide7.xml"/><Relationship Id="rId4" Type="http://schemas.openxmlformats.org/officeDocument/2006/relationships/tags" Target="../tags/tag24.xml"/><Relationship Id="rId9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0229" y="1940357"/>
            <a:ext cx="8243514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rgbClr val="02409A"/>
                </a:solidFill>
                <a:ea typeface="微软雅黑" panose="020B0503020204020204" pitchFamily="34" charset="-122"/>
              </a:rPr>
              <a:t>Boosting Inter-process Communication with</a:t>
            </a: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rgbClr val="02409A"/>
                </a:solidFill>
                <a:ea typeface="微软雅黑" panose="020B0503020204020204" pitchFamily="34" charset="-122"/>
              </a:rPr>
              <a:t> Architectural Support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5970" y="2818306"/>
            <a:ext cx="7752031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YUBIN XIA, DONG DU, ZHICHAO HUA, BINYU ZANG,</a:t>
            </a:r>
          </a:p>
          <a:p>
            <a:pPr algn="ctr">
              <a:lnSpc>
                <a:spcPct val="130000"/>
              </a:lnSpc>
            </a:pP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 HAIBO CHEN, and HAIBING GUAN</a:t>
            </a:r>
          </a:p>
          <a:p>
            <a:pPr algn="ctr">
              <a:lnSpc>
                <a:spcPct val="130000"/>
              </a:lnSpc>
            </a:pP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ACM Transactions on Computer Systems 2022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74702" y="5159817"/>
            <a:ext cx="279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140" dirty="0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汇报人：李亚宁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7990" y="199390"/>
            <a:ext cx="5558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xcall&amp;xret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4613" y="1236092"/>
            <a:ext cx="7974773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+mn-ea"/>
              </a:rPr>
              <a:t>xcall</a:t>
            </a:r>
          </a:p>
          <a:p>
            <a:r>
              <a:rPr lang="zh-CN" altLang="en-US" dirty="0">
                <a:sym typeface="+mn-ea"/>
              </a:rPr>
              <a:t>一个新的汇编指令</a:t>
            </a:r>
            <a:r>
              <a:rPr lang="en-US" altLang="zh-CN" dirty="0">
                <a:sym typeface="+mn-ea"/>
              </a:rPr>
              <a:t>`xcall #reg`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 dirty="0"/>
              <a:t>过程：</a:t>
            </a:r>
            <a:endParaRPr lang="en-US" altLang="zh-CN" dirty="0"/>
          </a:p>
          <a:p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操作系统通过读取</a:t>
            </a:r>
            <a:r>
              <a:rPr lang="en-US" altLang="zh-CN" dirty="0" err="1"/>
              <a:t>xcall</a:t>
            </a:r>
            <a:r>
              <a:rPr lang="en-US" altLang="zh-CN" dirty="0"/>
              <a:t>-cap</a:t>
            </a:r>
            <a:r>
              <a:rPr lang="zh-CN" altLang="en-US" dirty="0"/>
              <a:t>确认该次调用合法。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 XPC-engine</a:t>
            </a:r>
            <a:r>
              <a:rPr lang="zh-CN" altLang="en-US" dirty="0"/>
              <a:t>通过</a:t>
            </a:r>
            <a:r>
              <a:rPr lang="en-US" altLang="zh-CN" dirty="0"/>
              <a:t>x-entry-table</a:t>
            </a:r>
            <a:r>
              <a:rPr lang="zh-CN" altLang="en-US" dirty="0"/>
              <a:t>中加载对应的</a:t>
            </a:r>
            <a:r>
              <a:rPr lang="en-US" altLang="zh-CN" dirty="0"/>
              <a:t>x-entry</a:t>
            </a:r>
            <a:r>
              <a:rPr lang="zh-CN" altLang="en-US" dirty="0"/>
              <a:t>条目。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 XPC-engine</a:t>
            </a:r>
            <a:r>
              <a:rPr lang="zh-CN" altLang="en-US" dirty="0"/>
              <a:t>向</a:t>
            </a:r>
            <a:r>
              <a:rPr lang="en-US" altLang="zh-CN" dirty="0"/>
              <a:t>link-stack</a:t>
            </a:r>
            <a:r>
              <a:rPr lang="zh-CN" altLang="en-US" dirty="0"/>
              <a:t>压入一个新的条目，记录着当前调用者的信息。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4. XPC-engine</a:t>
            </a:r>
            <a:r>
              <a:rPr lang="zh-CN" altLang="en-US" dirty="0"/>
              <a:t>根据获取到的</a:t>
            </a:r>
            <a:r>
              <a:rPr lang="en-US" altLang="zh-CN" dirty="0"/>
              <a:t>x-entry</a:t>
            </a:r>
            <a:r>
              <a:rPr lang="zh-CN" altLang="en-US" dirty="0"/>
              <a:t>条目更新状态，包括页表基址和</a:t>
            </a:r>
            <a:r>
              <a:rPr lang="en-US" altLang="zh-CN" dirty="0"/>
              <a:t>pc</a:t>
            </a:r>
            <a:r>
              <a:rPr lang="zh-CN" altLang="en-US" dirty="0"/>
              <a:t>指针等。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r>
              <a:rPr lang="en-US" altLang="zh-CN" b="1" dirty="0" err="1"/>
              <a:t>xret</a:t>
            </a:r>
            <a:endParaRPr lang="zh-CN" altLang="en-US" b="1" dirty="0"/>
          </a:p>
          <a:p>
            <a:r>
              <a:rPr lang="zh-CN" altLang="en-US" dirty="0"/>
              <a:t>xret指令从链接堆栈中弹出一条链接记录并返回到上一个进程。</a:t>
            </a:r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优化：</a:t>
            </a:r>
            <a:r>
              <a:rPr lang="en-US" altLang="zh-CN" dirty="0">
                <a:sym typeface="+mn-ea"/>
              </a:rPr>
              <a:t>x-entry</a:t>
            </a:r>
            <a:r>
              <a:rPr lang="zh-CN" altLang="en-US" dirty="0">
                <a:sym typeface="+mn-ea"/>
              </a:rPr>
              <a:t>加缓存。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7990" y="199390"/>
            <a:ext cx="5558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指令解耦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2150" y="1348740"/>
            <a:ext cx="69557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+mn-ea"/>
              </a:rPr>
              <a:t>xcall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xcall-load：</a:t>
            </a:r>
            <a:r>
              <a:rPr lang="en-US" altLang="zh-CN" dirty="0" err="1"/>
              <a:t>加载</a:t>
            </a:r>
            <a:r>
              <a:rPr lang="en-US" altLang="zh-CN" dirty="0"/>
              <a:t> x-entry </a:t>
            </a:r>
            <a:r>
              <a:rPr lang="en-US" altLang="zh-CN" dirty="0" err="1"/>
              <a:t>中记录的目标进程的状态到临时寄存器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xcall-store：</a:t>
            </a:r>
            <a:r>
              <a:rPr lang="en-US" altLang="zh-CN" dirty="0" err="1"/>
              <a:t>将当前</a:t>
            </a:r>
            <a:r>
              <a:rPr lang="zh-CN" altLang="en-US" dirty="0"/>
              <a:t>进程</a:t>
            </a:r>
            <a:r>
              <a:rPr lang="en-US" altLang="zh-CN" dirty="0" err="1"/>
              <a:t>状态存储到link</a:t>
            </a:r>
            <a:r>
              <a:rPr lang="en-US" altLang="zh-CN" dirty="0"/>
              <a:t>-stack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xcall-switc</a:t>
            </a:r>
            <a:r>
              <a:rPr lang="en-US" altLang="zh-CN" dirty="0"/>
              <a:t>h</a:t>
            </a:r>
            <a:r>
              <a:rPr lang="zh-CN" altLang="en-US" dirty="0"/>
              <a:t>：切换到被调用者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 err="1"/>
              <a:t>xret</a:t>
            </a:r>
            <a:endParaRPr lang="en-US" altLang="zh-CN" b="1" dirty="0"/>
          </a:p>
          <a:p>
            <a:endParaRPr lang="en-US" altLang="zh-CN" b="1" dirty="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xret-load：从</a:t>
            </a:r>
            <a:r>
              <a:rPr lang="en-US" altLang="zh-CN" dirty="0"/>
              <a:t>link-stack</a:t>
            </a:r>
            <a:r>
              <a:rPr lang="zh-CN" altLang="en-US" dirty="0"/>
              <a:t>加载</a:t>
            </a:r>
            <a:r>
              <a:rPr lang="en-US" altLang="zh-CN" dirty="0"/>
              <a:t>link-record</a:t>
            </a:r>
            <a:r>
              <a:rPr lang="zh-CN" altLang="en-US" dirty="0"/>
              <a:t>加载到临时寄存器中</a:t>
            </a: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xret-switch： 切换回到调用者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7990" y="199390"/>
            <a:ext cx="5558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信用系统解决并发问题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E0410B-3458-4E5F-BFFE-5F781A4A9AA8}"/>
              </a:ext>
            </a:extLst>
          </p:cNvPr>
          <p:cNvSpPr txBox="1"/>
          <p:nvPr/>
        </p:nvSpPr>
        <p:spPr>
          <a:xfrm>
            <a:off x="980365" y="1042621"/>
            <a:ext cx="71832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call和xret的设计可以支持并发通信，即多个调用者进程可以调用同一个被调用者进程。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这导致：任何一个被调用者，都要支持能被任意多个调用者调用！</a:t>
            </a:r>
          </a:p>
        </p:txBody>
      </p:sp>
    </p:spTree>
    <p:extLst>
      <p:ext uri="{BB962C8B-B14F-4D97-AF65-F5344CB8AC3E}">
        <p14:creationId xmlns:p14="http://schemas.microsoft.com/office/powerpoint/2010/main" val="155313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7990" y="199390"/>
            <a:ext cx="5558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信用系统解决并发问题</a:t>
            </a: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F0BA9B66-2A44-446C-A17A-85E7F865E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359340"/>
              </p:ext>
            </p:extLst>
          </p:nvPr>
        </p:nvGraphicFramePr>
        <p:xfrm>
          <a:off x="1392067" y="1660478"/>
          <a:ext cx="499053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510">
                  <a:extLst>
                    <a:ext uri="{9D8B030D-6E8A-4147-A177-3AD203B41FA5}">
                      <a16:colId xmlns:a16="http://schemas.microsoft.com/office/drawing/2014/main" val="527789636"/>
                    </a:ext>
                  </a:extLst>
                </a:gridCol>
                <a:gridCol w="1663510">
                  <a:extLst>
                    <a:ext uri="{9D8B030D-6E8A-4147-A177-3AD203B41FA5}">
                      <a16:colId xmlns:a16="http://schemas.microsoft.com/office/drawing/2014/main" val="1261025141"/>
                    </a:ext>
                  </a:extLst>
                </a:gridCol>
                <a:gridCol w="1663510">
                  <a:extLst>
                    <a:ext uri="{9D8B030D-6E8A-4147-A177-3AD203B41FA5}">
                      <a16:colId xmlns:a16="http://schemas.microsoft.com/office/drawing/2014/main" val="13875252"/>
                    </a:ext>
                  </a:extLst>
                </a:gridCol>
              </a:tblGrid>
              <a:tr h="338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x-entry-id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credit-index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18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81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311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DDCE0E4-9BC5-4FCF-BA2D-038A555D5737}"/>
              </a:ext>
            </a:extLst>
          </p:cNvPr>
          <p:cNvSpPr txBox="1"/>
          <p:nvPr/>
        </p:nvSpPr>
        <p:spPr>
          <a:xfrm>
            <a:off x="3186746" y="1342995"/>
            <a:ext cx="140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x-entry-table</a:t>
            </a:r>
            <a:endParaRPr lang="zh-CN" altLang="en-US" dirty="0"/>
          </a:p>
        </p:txBody>
      </p:sp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2B30CE3B-6612-46B7-8ACE-13E8307F1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037609"/>
              </p:ext>
            </p:extLst>
          </p:nvPr>
        </p:nvGraphicFramePr>
        <p:xfrm>
          <a:off x="1793917" y="3270114"/>
          <a:ext cx="406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277896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75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credit-index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credit-value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18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81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31109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EE2A070-FEAB-4D86-992A-8AAC0E92F8C5}"/>
              </a:ext>
            </a:extLst>
          </p:cNvPr>
          <p:cNvSpPr txBox="1"/>
          <p:nvPr/>
        </p:nvSpPr>
        <p:spPr>
          <a:xfrm>
            <a:off x="3193570" y="2906544"/>
            <a:ext cx="126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credit-table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8247D4-1100-431F-8C79-D0BDE9810048}"/>
              </a:ext>
            </a:extLst>
          </p:cNvPr>
          <p:cNvSpPr txBox="1"/>
          <p:nvPr/>
        </p:nvSpPr>
        <p:spPr>
          <a:xfrm>
            <a:off x="1148688" y="4935932"/>
            <a:ext cx="733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为什么要有</a:t>
            </a:r>
            <a:r>
              <a:rPr lang="en-US" altLang="zh-CN" dirty="0"/>
              <a:t>credit-table?</a:t>
            </a:r>
            <a:r>
              <a:rPr lang="zh-CN" altLang="en-US" dirty="0"/>
              <a:t>每个</a:t>
            </a:r>
            <a:r>
              <a:rPr lang="en-US" altLang="zh-CN" dirty="0"/>
              <a:t>x-entry</a:t>
            </a:r>
            <a:r>
              <a:rPr lang="zh-CN" altLang="en-US" dirty="0"/>
              <a:t>都直接放一个</a:t>
            </a:r>
            <a:r>
              <a:rPr lang="en-US" altLang="zh-CN" dirty="0"/>
              <a:t>credit-value</a:t>
            </a:r>
            <a:r>
              <a:rPr lang="zh-CN" altLang="en-US" dirty="0"/>
              <a:t>不就行了么？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F9ABBE9-1FAB-4CDE-B0AF-7694106F90F8}"/>
              </a:ext>
            </a:extLst>
          </p:cNvPr>
          <p:cNvCxnSpPr>
            <a:cxnSpLocks/>
            <a:stCxn id="5" idx="3"/>
            <a:endCxn id="10" idx="3"/>
          </p:cNvCxnSpPr>
          <p:nvPr/>
        </p:nvCxnSpPr>
        <p:spPr>
          <a:xfrm flipH="1">
            <a:off x="5857917" y="2214198"/>
            <a:ext cx="524680" cy="1612176"/>
          </a:xfrm>
          <a:prstGeom prst="bentConnector3">
            <a:avLst>
              <a:gd name="adj1" fmla="val -17362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A06DC426-13F4-443A-B6B7-EFBD56281E7D}"/>
              </a:ext>
            </a:extLst>
          </p:cNvPr>
          <p:cNvCxnSpPr>
            <a:cxnSpLocks/>
          </p:cNvCxnSpPr>
          <p:nvPr/>
        </p:nvCxnSpPr>
        <p:spPr>
          <a:xfrm flipH="1">
            <a:off x="5857916" y="2564164"/>
            <a:ext cx="524681" cy="1270000"/>
          </a:xfrm>
          <a:prstGeom prst="bentConnector4">
            <a:avLst>
              <a:gd name="adj1" fmla="val -43569"/>
              <a:gd name="adj2" fmla="val 10081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EBB000F5-79B6-4C1C-B01C-AE755C013456}"/>
              </a:ext>
            </a:extLst>
          </p:cNvPr>
          <p:cNvSpPr txBox="1"/>
          <p:nvPr/>
        </p:nvSpPr>
        <p:spPr>
          <a:xfrm>
            <a:off x="4722119" y="3641708"/>
            <a:ext cx="104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7ADECAE-D595-40EB-9871-30809589A26C}"/>
              </a:ext>
            </a:extLst>
          </p:cNvPr>
          <p:cNvSpPr txBox="1"/>
          <p:nvPr/>
        </p:nvSpPr>
        <p:spPr>
          <a:xfrm>
            <a:off x="4722118" y="3667259"/>
            <a:ext cx="104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29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7990" y="199390"/>
            <a:ext cx="5558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零拷贝消息传输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2760" y="880745"/>
            <a:ext cx="8069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dirty="0"/>
              <a:t>传统页表重映射的问题：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/>
              <a:t>1.TLB</a:t>
            </a:r>
            <a:r>
              <a:rPr lang="zh-CN" altLang="en-US" dirty="0"/>
              <a:t>命中率降低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/>
              <a:t>2.</a:t>
            </a:r>
            <a:r>
              <a:rPr lang="zh-CN" altLang="en-US" dirty="0"/>
              <a:t>安全问题（TOCTTOU，</a:t>
            </a:r>
            <a:r>
              <a:rPr lang="en-US" altLang="zh-CN" dirty="0"/>
              <a:t> Time-Of-Check-To-Time-Of-Use</a:t>
            </a:r>
            <a:r>
              <a:rPr lang="zh-CN" altLang="en-US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2411730" y="2610485"/>
            <a:ext cx="857885" cy="11366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411730" y="4349115"/>
            <a:ext cx="857885" cy="12503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5619750" y="2975610"/>
            <a:ext cx="857885" cy="1932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411095" y="3146425"/>
            <a:ext cx="858520" cy="3352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VA1</a:t>
            </a: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2411095" y="4671060"/>
            <a:ext cx="858520" cy="3352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VA2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5619750" y="3717400"/>
            <a:ext cx="858520" cy="3352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PA1</a:t>
            </a:r>
          </a:p>
        </p:txBody>
      </p:sp>
      <p:cxnSp>
        <p:nvCxnSpPr>
          <p:cNvPr id="14" name="直接箭头连接符 13"/>
          <p:cNvCxnSpPr>
            <a:stCxn id="11" idx="3"/>
            <a:endCxn id="13" idx="1"/>
          </p:cNvCxnSpPr>
          <p:nvPr/>
        </p:nvCxnSpPr>
        <p:spPr>
          <a:xfrm>
            <a:off x="3269615" y="3314065"/>
            <a:ext cx="2350135" cy="57097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5"/>
            </p:custDataLst>
          </p:nvPr>
        </p:nvCxnSpPr>
        <p:spPr>
          <a:xfrm flipV="1">
            <a:off x="3269615" y="3959225"/>
            <a:ext cx="2319020" cy="88519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519045" y="2236470"/>
            <a:ext cx="642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VM1</a:t>
            </a: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2519045" y="3920490"/>
            <a:ext cx="642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VM2</a:t>
            </a:r>
          </a:p>
        </p:txBody>
      </p: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5798820" y="2604770"/>
            <a:ext cx="499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7990" y="199390"/>
            <a:ext cx="5558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Relay Segment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2760" y="880745"/>
            <a:ext cx="8069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引入seg-</a:t>
            </a:r>
            <a:r>
              <a:rPr lang="en-US" altLang="zh-CN" dirty="0">
                <a:latin typeface="+mn-ea"/>
              </a:rPr>
              <a:t>list-</a:t>
            </a:r>
            <a:r>
              <a:rPr lang="zh-CN" altLang="en-US" dirty="0">
                <a:latin typeface="+mn-ea"/>
              </a:rPr>
              <a:t>reg寄存器，指向内存中的</a:t>
            </a:r>
            <a:r>
              <a:rPr lang="en-US" altLang="zh-CN" dirty="0">
                <a:latin typeface="+mn-ea"/>
              </a:rPr>
              <a:t>relay-list</a:t>
            </a:r>
            <a:r>
              <a:rPr lang="zh-CN" altLang="en-US" dirty="0">
                <a:latin typeface="+mn-ea"/>
              </a:rPr>
              <a:t>作为TLB模块的扩展。</a:t>
            </a:r>
            <a:endParaRPr lang="en-US" altLang="zh-CN" dirty="0">
              <a:latin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latin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每一条</a:t>
            </a:r>
            <a:r>
              <a:rPr lang="en-US" altLang="zh-CN" dirty="0">
                <a:latin typeface="+mn-ea"/>
              </a:rPr>
              <a:t>relay-segment</a:t>
            </a:r>
            <a:r>
              <a:rPr lang="zh-CN" altLang="en-US" dirty="0">
                <a:latin typeface="+mn-ea"/>
              </a:rPr>
              <a:t>包括四个字段：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64187" y="3688326"/>
            <a:ext cx="4330700" cy="2127250"/>
          </a:xfrm>
          <a:prstGeom prst="rect">
            <a:avLst/>
          </a:prstGeom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A289BB7-7088-45D2-968C-B3FCFAD42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005776"/>
              </p:ext>
            </p:extLst>
          </p:nvPr>
        </p:nvGraphicFramePr>
        <p:xfrm>
          <a:off x="1861929" y="1971380"/>
          <a:ext cx="552615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790">
                  <a:extLst>
                    <a:ext uri="{9D8B030D-6E8A-4147-A177-3AD203B41FA5}">
                      <a16:colId xmlns:a16="http://schemas.microsoft.com/office/drawing/2014/main" val="3238344640"/>
                    </a:ext>
                  </a:extLst>
                </a:gridCol>
                <a:gridCol w="1804885">
                  <a:extLst>
                    <a:ext uri="{9D8B030D-6E8A-4147-A177-3AD203B41FA5}">
                      <a16:colId xmlns:a16="http://schemas.microsoft.com/office/drawing/2014/main" val="88903065"/>
                    </a:ext>
                  </a:extLst>
                </a:gridCol>
                <a:gridCol w="824344">
                  <a:extLst>
                    <a:ext uri="{9D8B030D-6E8A-4147-A177-3AD203B41FA5}">
                      <a16:colId xmlns:a16="http://schemas.microsoft.com/office/drawing/2014/main" val="3244757338"/>
                    </a:ext>
                  </a:extLst>
                </a:gridCol>
                <a:gridCol w="848138">
                  <a:extLst>
                    <a:ext uri="{9D8B030D-6E8A-4147-A177-3AD203B41FA5}">
                      <a16:colId xmlns:a16="http://schemas.microsoft.com/office/drawing/2014/main" val="3194889494"/>
                    </a:ext>
                  </a:extLst>
                </a:gridCol>
              </a:tblGrid>
              <a:tr h="3162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虚拟地址基址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物理地址基址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权限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732584"/>
                  </a:ext>
                </a:extLst>
              </a:tr>
              <a:tr h="3162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虚拟地址基址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物理地址基址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权限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532652"/>
                  </a:ext>
                </a:extLst>
              </a:tr>
              <a:tr h="3162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3055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063C911-BAEB-4285-93CF-343BB504B986}"/>
              </a:ext>
            </a:extLst>
          </p:cNvPr>
          <p:cNvSpPr txBox="1"/>
          <p:nvPr/>
        </p:nvSpPr>
        <p:spPr>
          <a:xfrm>
            <a:off x="3511824" y="5815576"/>
            <a:ext cx="195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/>
              <a:t>seg-mask register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28281" y="199434"/>
            <a:ext cx="3259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9" name="Group 51"/>
          <p:cNvGrpSpPr/>
          <p:nvPr/>
        </p:nvGrpSpPr>
        <p:grpSpPr bwMode="auto">
          <a:xfrm>
            <a:off x="2497424" y="2696369"/>
            <a:ext cx="3960526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AutoShape 5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本文主要工作</a:t>
              </a:r>
            </a:p>
          </p:txBody>
        </p:sp>
        <p:sp>
          <p:nvSpPr>
            <p:cNvPr id="61" name="AutoShape 5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2" name="Group 51"/>
          <p:cNvGrpSpPr/>
          <p:nvPr/>
        </p:nvGrpSpPr>
        <p:grpSpPr bwMode="auto">
          <a:xfrm>
            <a:off x="2505361" y="1688307"/>
            <a:ext cx="3952588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3" name="AutoShape 5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研究背景及现状</a:t>
              </a:r>
            </a:p>
          </p:txBody>
        </p:sp>
        <p:sp>
          <p:nvSpPr>
            <p:cNvPr id="64" name="AutoShape 5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5" name="Group 51"/>
          <p:cNvGrpSpPr/>
          <p:nvPr/>
        </p:nvGrpSpPr>
        <p:grpSpPr bwMode="auto">
          <a:xfrm>
            <a:off x="2497424" y="3704432"/>
            <a:ext cx="3960526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6" name="AutoShape 5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实验</a:t>
              </a:r>
            </a:p>
          </p:txBody>
        </p:sp>
        <p:sp>
          <p:nvSpPr>
            <p:cNvPr id="67" name="AutoShape 53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8" name="Group 51"/>
          <p:cNvGrpSpPr/>
          <p:nvPr/>
        </p:nvGrpSpPr>
        <p:grpSpPr bwMode="auto">
          <a:xfrm>
            <a:off x="2505361" y="4712494"/>
            <a:ext cx="3952588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9" name="AutoShape 52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总结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5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28281" y="199434"/>
            <a:ext cx="3259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IPC</a:t>
            </a: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延迟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95705" y="889000"/>
            <a:ext cx="6527800" cy="3270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90665" y="4217311"/>
            <a:ext cx="4871528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Full-</a:t>
            </a:r>
            <a:r>
              <a:rPr lang="en-US" altLang="zh-CN" dirty="0" err="1"/>
              <a:t>Cxt</a:t>
            </a:r>
            <a:r>
              <a:rPr lang="zh-CN" altLang="en-US" dirty="0"/>
              <a:t>：保存和恢复完整上下文</a:t>
            </a:r>
          </a:p>
          <a:p>
            <a:r>
              <a:rPr lang="zh-CN" altLang="en-US" dirty="0"/>
              <a:t>Partial-Ctx：保存和恢复部分上下文</a:t>
            </a:r>
          </a:p>
          <a:p>
            <a:r>
              <a:rPr lang="zh-CN" altLang="en-US" dirty="0"/>
              <a:t>Tagged TLB：</a:t>
            </a:r>
            <a:r>
              <a:rPr lang="zh-CN" dirty="0">
                <a:sym typeface="+mn-ea"/>
              </a:rPr>
              <a:t>启用Tagged TLB</a:t>
            </a:r>
          </a:p>
          <a:p>
            <a:r>
              <a:rPr lang="zh-CN" altLang="en-US" dirty="0"/>
              <a:t>Non-blocking Link Stack：采用非阻塞</a:t>
            </a:r>
            <a:r>
              <a:rPr lang="en-US" altLang="zh-CN" dirty="0"/>
              <a:t>link stack</a:t>
            </a:r>
          </a:p>
          <a:p>
            <a:r>
              <a:rPr lang="en-US" altLang="zh-CN" dirty="0"/>
              <a:t>Engine Cache</a:t>
            </a:r>
            <a:r>
              <a:rPr lang="zh-CN" altLang="en-US" dirty="0"/>
              <a:t>：</a:t>
            </a:r>
            <a:r>
              <a:rPr lang="en-US" altLang="zh-CN" dirty="0" err="1"/>
              <a:t>对x</a:t>
            </a:r>
            <a:r>
              <a:rPr lang="en-US" altLang="zh-CN" dirty="0"/>
              <a:t>-entry</a:t>
            </a:r>
            <a:r>
              <a:rPr lang="zh-CN" altLang="en-US" dirty="0"/>
              <a:t>使用缓存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28281" y="199434"/>
            <a:ext cx="3259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系统功能测试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67933" y="887117"/>
            <a:ext cx="6921500" cy="1784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80633" y="3212216"/>
            <a:ext cx="6908800" cy="1968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06417" y="2630623"/>
            <a:ext cx="269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文件系统吞吐量测试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522944" y="5180716"/>
            <a:ext cx="381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YCSB benchmark</a:t>
            </a:r>
          </a:p>
          <a:p>
            <a:pPr algn="ctr"/>
            <a:r>
              <a:rPr lang="en-US" altLang="zh-CN" dirty="0" err="1"/>
              <a:t>Sqlite</a:t>
            </a:r>
            <a:r>
              <a:rPr lang="zh-CN" altLang="en-US" dirty="0"/>
              <a:t>和</a:t>
            </a:r>
            <a:r>
              <a:rPr lang="en-US" altLang="zh-CN" dirty="0" err="1"/>
              <a:t>httpserver</a:t>
            </a:r>
            <a:r>
              <a:rPr lang="zh-CN" altLang="en-US" dirty="0"/>
              <a:t>的吞吐量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28281" y="199434"/>
            <a:ext cx="3259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9" name="Group 51"/>
          <p:cNvGrpSpPr/>
          <p:nvPr/>
        </p:nvGrpSpPr>
        <p:grpSpPr bwMode="auto">
          <a:xfrm>
            <a:off x="2497424" y="2696369"/>
            <a:ext cx="3960526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AutoShape 5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0000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本文主要工作</a:t>
              </a:r>
            </a:p>
          </p:txBody>
        </p:sp>
        <p:sp>
          <p:nvSpPr>
            <p:cNvPr id="61" name="AutoShape 5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0000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2" name="Group 51"/>
          <p:cNvGrpSpPr/>
          <p:nvPr/>
        </p:nvGrpSpPr>
        <p:grpSpPr bwMode="auto">
          <a:xfrm>
            <a:off x="2505361" y="1688307"/>
            <a:ext cx="3952588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3" name="AutoShape 5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0000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研究背景及现状</a:t>
              </a:r>
            </a:p>
          </p:txBody>
        </p:sp>
        <p:sp>
          <p:nvSpPr>
            <p:cNvPr id="64" name="AutoShape 5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0000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5" name="Group 51"/>
          <p:cNvGrpSpPr/>
          <p:nvPr/>
        </p:nvGrpSpPr>
        <p:grpSpPr bwMode="auto">
          <a:xfrm>
            <a:off x="2497424" y="3704432"/>
            <a:ext cx="3960526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6" name="AutoShape 5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0000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实验结果评估</a:t>
              </a:r>
            </a:p>
          </p:txBody>
        </p:sp>
        <p:sp>
          <p:nvSpPr>
            <p:cNvPr id="67" name="AutoShape 53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0000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8" name="Group 51"/>
          <p:cNvGrpSpPr/>
          <p:nvPr/>
        </p:nvGrpSpPr>
        <p:grpSpPr bwMode="auto">
          <a:xfrm>
            <a:off x="2505361" y="4712494"/>
            <a:ext cx="3952588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9" name="AutoShape 52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总结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5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28281" y="199434"/>
            <a:ext cx="3259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9" name="Group 51"/>
          <p:cNvGrpSpPr/>
          <p:nvPr/>
        </p:nvGrpSpPr>
        <p:grpSpPr bwMode="auto">
          <a:xfrm>
            <a:off x="2497424" y="2696369"/>
            <a:ext cx="3960526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0" name="AutoShape 5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本文主要工作</a:t>
              </a:r>
            </a:p>
          </p:txBody>
        </p:sp>
        <p:sp>
          <p:nvSpPr>
            <p:cNvPr id="61" name="AutoShape 5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2" name="Group 51"/>
          <p:cNvGrpSpPr/>
          <p:nvPr/>
        </p:nvGrpSpPr>
        <p:grpSpPr bwMode="auto">
          <a:xfrm>
            <a:off x="2505361" y="1688307"/>
            <a:ext cx="3952588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3" name="AutoShape 5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研究背景及现状</a:t>
              </a:r>
            </a:p>
          </p:txBody>
        </p:sp>
        <p:sp>
          <p:nvSpPr>
            <p:cNvPr id="64" name="AutoShape 5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5" name="Group 51"/>
          <p:cNvGrpSpPr/>
          <p:nvPr/>
        </p:nvGrpSpPr>
        <p:grpSpPr bwMode="auto">
          <a:xfrm>
            <a:off x="2497424" y="3704432"/>
            <a:ext cx="3960526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6" name="AutoShape 5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实验</a:t>
              </a:r>
            </a:p>
          </p:txBody>
        </p:sp>
        <p:sp>
          <p:nvSpPr>
            <p:cNvPr id="67" name="AutoShape 53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8" name="Group 51"/>
          <p:cNvGrpSpPr/>
          <p:nvPr/>
        </p:nvGrpSpPr>
        <p:grpSpPr bwMode="auto">
          <a:xfrm>
            <a:off x="2505361" y="4712494"/>
            <a:ext cx="3952588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9" name="AutoShape 52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总结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5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28281" y="199434"/>
            <a:ext cx="3259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0715" y="1337310"/>
            <a:ext cx="7569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本文介绍了 </a:t>
            </a:r>
            <a:r>
              <a:rPr lang="en-US" altLang="zh-CN" dirty="0"/>
              <a:t>XPC</a:t>
            </a:r>
            <a:r>
              <a:rPr lang="zh-CN" altLang="en-US" dirty="0"/>
              <a:t>，这是一种用于快速、安全 </a:t>
            </a:r>
            <a:r>
              <a:rPr lang="en-US" altLang="zh-CN" dirty="0"/>
              <a:t>IPC </a:t>
            </a:r>
            <a:r>
              <a:rPr lang="zh-CN" altLang="en-US" dirty="0"/>
              <a:t>的硬件</a:t>
            </a:r>
            <a:r>
              <a:rPr lang="en-US" altLang="zh-CN" dirty="0"/>
              <a:t>/</a:t>
            </a:r>
            <a:r>
              <a:rPr lang="zh-CN" altLang="en-US" dirty="0"/>
              <a:t>软件协同设计。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该扩展与传统的地址空间隔离机制兼容，并且可以轻松地与现有操作系统内核集成。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实现评估表明，</a:t>
            </a:r>
            <a:r>
              <a:rPr lang="en-US" altLang="zh-CN" dirty="0"/>
              <a:t>XPC</a:t>
            </a:r>
            <a:r>
              <a:rPr lang="zh-CN" altLang="en-US" dirty="0"/>
              <a:t>可以显着提高现代微内核的各种工作负载的性能。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0230" y="2453989"/>
            <a:ext cx="8243514" cy="119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6000" b="1" dirty="0">
                <a:solidFill>
                  <a:srgbClr val="02409A"/>
                </a:solidFill>
                <a:ea typeface="微软雅黑" panose="020B0503020204020204" pitchFamily="34" charset="-122"/>
              </a:rPr>
              <a:t>Thanks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74702" y="4704522"/>
            <a:ext cx="279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140" dirty="0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汇报人：李亚宁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28281" y="199434"/>
            <a:ext cx="3259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5" name="Group 51"/>
          <p:cNvGrpSpPr/>
          <p:nvPr/>
        </p:nvGrpSpPr>
        <p:grpSpPr bwMode="auto">
          <a:xfrm>
            <a:off x="2497424" y="2696369"/>
            <a:ext cx="3960526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AutoShape 5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本文主要工作</a:t>
              </a:r>
            </a:p>
          </p:txBody>
        </p:sp>
        <p:sp>
          <p:nvSpPr>
            <p:cNvPr id="17" name="AutoShape 5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8" name="Group 51"/>
          <p:cNvGrpSpPr/>
          <p:nvPr/>
        </p:nvGrpSpPr>
        <p:grpSpPr bwMode="auto">
          <a:xfrm>
            <a:off x="2505361" y="1688307"/>
            <a:ext cx="3952588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19" name="AutoShape 5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研究背景及现状</a:t>
              </a:r>
            </a:p>
          </p:txBody>
        </p:sp>
        <p:sp>
          <p:nvSpPr>
            <p:cNvPr id="20" name="AutoShape 5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21" name="Group 51"/>
          <p:cNvGrpSpPr/>
          <p:nvPr/>
        </p:nvGrpSpPr>
        <p:grpSpPr bwMode="auto">
          <a:xfrm>
            <a:off x="2497424" y="3704432"/>
            <a:ext cx="3960526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22" name="AutoShape 5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实验</a:t>
              </a:r>
            </a:p>
          </p:txBody>
        </p:sp>
        <p:sp>
          <p:nvSpPr>
            <p:cNvPr id="23" name="AutoShape 53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24" name="Group 51"/>
          <p:cNvGrpSpPr/>
          <p:nvPr/>
        </p:nvGrpSpPr>
        <p:grpSpPr bwMode="auto">
          <a:xfrm>
            <a:off x="2505361" y="4712494"/>
            <a:ext cx="3952588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25" name="AutoShape 52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总结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6" name="AutoShape 5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7990" y="199390"/>
            <a:ext cx="5558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背景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:IPC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性能仍然重要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635" y="1699895"/>
            <a:ext cx="6794500" cy="2489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9680" y="4471670"/>
            <a:ext cx="69380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图（</a:t>
            </a:r>
            <a:r>
              <a:rPr lang="en-US" altLang="zh-CN" dirty="0"/>
              <a:t>a</a:t>
            </a:r>
            <a:r>
              <a:rPr lang="zh-CN" altLang="en-US" dirty="0"/>
              <a:t>）：使用</a:t>
            </a:r>
            <a:r>
              <a:rPr lang="en-US" altLang="zh-CN" dirty="0"/>
              <a:t>seL4</a:t>
            </a:r>
            <a:r>
              <a:rPr lang="zh-CN" altLang="en-US" dirty="0"/>
              <a:t>微内核运行 </a:t>
            </a:r>
            <a:r>
              <a:rPr lang="zh-CN" altLang="en-US" dirty="0">
                <a:sym typeface="+mn-ea"/>
              </a:rPr>
              <a:t>YCSB </a:t>
            </a:r>
            <a:r>
              <a:rPr lang="en-US" altLang="zh-CN" dirty="0">
                <a:sym typeface="+mn-ea"/>
              </a:rPr>
              <a:t>benchmark</a:t>
            </a:r>
            <a:r>
              <a:rPr lang="zh-CN" altLang="en-US" dirty="0"/>
              <a:t>，显示 Sqlite3将 18% 到 39% 的时间花费在 IPC 上。</a:t>
            </a:r>
          </a:p>
          <a:p>
            <a:r>
              <a:rPr lang="zh-CN" altLang="en-US" dirty="0"/>
              <a:t>图（</a:t>
            </a:r>
            <a:r>
              <a:rPr lang="en-US" altLang="zh-CN" dirty="0"/>
              <a:t>b</a:t>
            </a:r>
            <a:r>
              <a:rPr lang="zh-CN" altLang="en-US" dirty="0"/>
              <a:t>）：对于短消息的IPC来说，主要的性能开销来自于上下文切换；随着消息长度的增加，数据传输时间占主导地位。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7990" y="199390"/>
            <a:ext cx="5558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IPC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+mn-ea"/>
              </a:rPr>
              <a:t>流程的拆解与优化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88110" y="828040"/>
            <a:ext cx="5483225" cy="3406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06500" y="4234815"/>
            <a:ext cx="1730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Trap &amp; Restore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Process Switch</a:t>
            </a:r>
          </a:p>
        </p:txBody>
      </p:sp>
      <p:sp>
        <p:nvSpPr>
          <p:cNvPr id="6" name="右箭头 5"/>
          <p:cNvSpPr/>
          <p:nvPr/>
        </p:nvSpPr>
        <p:spPr>
          <a:xfrm>
            <a:off x="2850515" y="4341495"/>
            <a:ext cx="2813050" cy="22479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89295" y="4291330"/>
            <a:ext cx="308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只保存必要的寄存器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用户级别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" name="右箭头 10"/>
          <p:cNvSpPr/>
          <p:nvPr>
            <p:custDataLst>
              <p:tags r:id="rId3"/>
            </p:custDataLst>
          </p:nvPr>
        </p:nvSpPr>
        <p:spPr>
          <a:xfrm>
            <a:off x="2850515" y="4872423"/>
            <a:ext cx="2813050" cy="22479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7990" y="199390"/>
            <a:ext cx="5558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设计目标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3404" y="1421130"/>
            <a:ext cx="79742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ym typeface="+mn-ea"/>
              </a:rPr>
              <a:t>当前主流操作系统的</a:t>
            </a:r>
            <a:r>
              <a:rPr lang="en-US" altLang="zh-CN" dirty="0">
                <a:sym typeface="+mn-ea"/>
              </a:rPr>
              <a:t>IPC</a:t>
            </a:r>
            <a:r>
              <a:rPr lang="zh-CN" altLang="en-US" dirty="0">
                <a:sym typeface="+mn-ea"/>
              </a:rPr>
              <a:t>，主要有两大耗时操作：域切换、数据传输。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endParaRPr lang="zh-CN" dirty="0"/>
          </a:p>
          <a:p>
            <a:pPr lvl="0"/>
            <a:r>
              <a:rPr dirty="0" err="1">
                <a:sym typeface="+mn-ea"/>
              </a:rPr>
              <a:t>在本文中</a:t>
            </a:r>
            <a:r>
              <a:rPr dirty="0">
                <a:sym typeface="+mn-ea"/>
              </a:rPr>
              <a:t>，</a:t>
            </a:r>
            <a:r>
              <a:rPr lang="zh-CN" dirty="0">
                <a:sym typeface="+mn-ea"/>
              </a:rPr>
              <a:t>作者</a:t>
            </a:r>
            <a:r>
              <a:rPr dirty="0" err="1">
                <a:sym typeface="+mn-ea"/>
              </a:rPr>
              <a:t>提出了一种新的硬件辅助操作系统原语</a:t>
            </a:r>
            <a:r>
              <a:rPr dirty="0">
                <a:sym typeface="+mn-ea"/>
              </a:rPr>
              <a:t> </a:t>
            </a:r>
            <a:r>
              <a:rPr dirty="0" err="1">
                <a:sym typeface="+mn-ea"/>
              </a:rPr>
              <a:t>XPC，以安全地提高</a:t>
            </a:r>
            <a:r>
              <a:rPr dirty="0">
                <a:sym typeface="+mn-ea"/>
              </a:rPr>
              <a:t> IPC </a:t>
            </a:r>
            <a:r>
              <a:rPr dirty="0" err="1">
                <a:sym typeface="+mn-ea"/>
              </a:rPr>
              <a:t>的性能。该设计有四个目标</a:t>
            </a:r>
            <a:r>
              <a:rPr dirty="0">
                <a:sym typeface="+mn-ea"/>
              </a:rPr>
              <a:t>：</a:t>
            </a:r>
          </a:p>
          <a:p>
            <a:pPr lvl="0"/>
            <a:endParaRPr lang="zh-CN" dirty="0"/>
          </a:p>
          <a:p>
            <a:pPr lvl="0">
              <a:lnSpc>
                <a:spcPct val="150000"/>
              </a:lnSpc>
            </a:pPr>
            <a:r>
              <a:rPr dirty="0">
                <a:sym typeface="+mn-ea"/>
              </a:rPr>
              <a:t>(1) </a:t>
            </a:r>
            <a:r>
              <a:rPr dirty="0" err="1">
                <a:sym typeface="+mn-ea"/>
              </a:rPr>
              <a:t>直接切换，无需陷入内核</a:t>
            </a:r>
            <a:r>
              <a:rPr dirty="0">
                <a:sym typeface="+mn-ea"/>
              </a:rPr>
              <a:t>。 </a:t>
            </a:r>
          </a:p>
          <a:p>
            <a:pPr lvl="0">
              <a:lnSpc>
                <a:spcPct val="150000"/>
              </a:lnSpc>
            </a:pPr>
            <a:r>
              <a:rPr dirty="0">
                <a:sym typeface="+mn-ea"/>
              </a:rPr>
              <a:t>(2) </a:t>
            </a:r>
            <a:r>
              <a:rPr dirty="0" err="1">
                <a:sym typeface="+mn-ea"/>
              </a:rPr>
              <a:t>消息传递</a:t>
            </a:r>
            <a:r>
              <a:rPr lang="zh-CN" altLang="en-US" dirty="0">
                <a:sym typeface="+mn-ea"/>
              </a:rPr>
              <a:t>安全、零拷贝</a:t>
            </a:r>
            <a:r>
              <a:rPr dirty="0">
                <a:sym typeface="+mn-ea"/>
              </a:rPr>
              <a:t>。 </a:t>
            </a:r>
          </a:p>
          <a:p>
            <a:pPr lvl="0">
              <a:lnSpc>
                <a:spcPct val="150000"/>
              </a:lnSpc>
            </a:pPr>
            <a:r>
              <a:rPr dirty="0">
                <a:sym typeface="+mn-ea"/>
              </a:rPr>
              <a:t>(3) </a:t>
            </a:r>
            <a:r>
              <a:rPr dirty="0" err="1">
                <a:sym typeface="+mn-ea"/>
              </a:rPr>
              <a:t>与现有内核轻松集成</a:t>
            </a:r>
            <a:r>
              <a:rPr dirty="0">
                <a:sym typeface="+mn-ea"/>
              </a:rPr>
              <a:t>。</a:t>
            </a:r>
          </a:p>
          <a:p>
            <a:pPr lvl="0">
              <a:lnSpc>
                <a:spcPct val="150000"/>
              </a:lnSpc>
            </a:pPr>
            <a:r>
              <a:rPr dirty="0">
                <a:sym typeface="+mn-ea"/>
              </a:rPr>
              <a:t>(4) </a:t>
            </a:r>
            <a:r>
              <a:rPr dirty="0" err="1">
                <a:sym typeface="+mn-ea"/>
              </a:rPr>
              <a:t>最少的硬件修改</a:t>
            </a:r>
            <a:r>
              <a:rPr dirty="0">
                <a:sym typeface="+mn-ea"/>
              </a:rPr>
              <a:t>。</a:t>
            </a:r>
          </a:p>
          <a:p>
            <a:pPr indent="0">
              <a:buFont typeface="Arial" panose="020B0604020202020204" pitchFamily="34" charset="0"/>
              <a:buNone/>
            </a:pPr>
            <a:endParaRPr 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28281" y="199434"/>
            <a:ext cx="3259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9" name="Group 51"/>
          <p:cNvGrpSpPr/>
          <p:nvPr/>
        </p:nvGrpSpPr>
        <p:grpSpPr bwMode="auto">
          <a:xfrm>
            <a:off x="2497424" y="2696369"/>
            <a:ext cx="3960526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0" name="AutoShape 5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本文主要工作</a:t>
              </a:r>
            </a:p>
          </p:txBody>
        </p:sp>
        <p:sp>
          <p:nvSpPr>
            <p:cNvPr id="61" name="AutoShape 5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2" name="Group 51"/>
          <p:cNvGrpSpPr/>
          <p:nvPr/>
        </p:nvGrpSpPr>
        <p:grpSpPr bwMode="auto">
          <a:xfrm>
            <a:off x="2505361" y="1688307"/>
            <a:ext cx="3952588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3" name="AutoShape 5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研究背景及现状</a:t>
              </a:r>
            </a:p>
          </p:txBody>
        </p:sp>
        <p:sp>
          <p:nvSpPr>
            <p:cNvPr id="64" name="AutoShape 5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5" name="Group 51"/>
          <p:cNvGrpSpPr/>
          <p:nvPr/>
        </p:nvGrpSpPr>
        <p:grpSpPr bwMode="auto">
          <a:xfrm>
            <a:off x="2497424" y="3704432"/>
            <a:ext cx="3960526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6" name="AutoShape 5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实验</a:t>
              </a:r>
            </a:p>
          </p:txBody>
        </p:sp>
        <p:sp>
          <p:nvSpPr>
            <p:cNvPr id="67" name="AutoShape 53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8" name="Group 51"/>
          <p:cNvGrpSpPr/>
          <p:nvPr/>
        </p:nvGrpSpPr>
        <p:grpSpPr bwMode="auto">
          <a:xfrm>
            <a:off x="2505361" y="4712494"/>
            <a:ext cx="3952588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9" name="AutoShape 52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总结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5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7990" y="199390"/>
            <a:ext cx="5558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整体设计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3405" y="1421130"/>
            <a:ext cx="80695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dirty="0" err="1"/>
              <a:t>本文提出了XPC，这是一种硬件软件协同设计IPC解决方案</a:t>
            </a:r>
            <a:r>
              <a:rPr dirty="0"/>
              <a:t>。</a:t>
            </a:r>
          </a:p>
          <a:p>
            <a:pPr indent="0">
              <a:buFont typeface="Arial" panose="020B0604020202020204" pitchFamily="34" charset="0"/>
              <a:buNone/>
            </a:pP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XPC-engine</a:t>
            </a:r>
            <a:r>
              <a:rPr lang="zh-CN" altLang="en-US" dirty="0"/>
              <a:t>：添加了新的硬件，为IPC调用和返回提供了两个新的指令，</a:t>
            </a:r>
            <a:r>
              <a:rPr lang="en-US" altLang="zh-CN" dirty="0"/>
              <a:t>"</a:t>
            </a:r>
            <a:r>
              <a:rPr lang="zh-CN" altLang="en-US" dirty="0"/>
              <a:t>xcall #reg</a:t>
            </a:r>
            <a:r>
              <a:rPr lang="en-US" altLang="zh-CN" dirty="0"/>
              <a:t> "</a:t>
            </a:r>
            <a:r>
              <a:rPr lang="zh-CN" altLang="en-US" dirty="0"/>
              <a:t>和</a:t>
            </a:r>
            <a:r>
              <a:rPr lang="en-US" altLang="zh-CN" dirty="0"/>
              <a:t>" </a:t>
            </a:r>
            <a:r>
              <a:rPr lang="zh-CN" altLang="en-US" dirty="0"/>
              <a:t>xret</a:t>
            </a:r>
            <a:r>
              <a:rPr lang="en-US" altLang="zh-CN" dirty="0"/>
              <a:t> " </a:t>
            </a:r>
            <a:r>
              <a:rPr lang="zh-CN" altLang="en-US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relay-segment</a:t>
            </a:r>
            <a:r>
              <a:rPr lang="zh-CN" altLang="en-US" dirty="0"/>
              <a:t>中继段：用于零拷贝消息传输。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内核负责离线执行 </a:t>
            </a:r>
            <a:r>
              <a:rPr lang="en-US" altLang="zh-CN" dirty="0"/>
              <a:t>IPC </a:t>
            </a:r>
            <a:r>
              <a:rPr lang="zh-CN" altLang="en-US" dirty="0"/>
              <a:t>之前的检查逻辑，如果检查通过，则内核允许 </a:t>
            </a:r>
            <a:r>
              <a:rPr lang="en-US" altLang="zh-CN" dirty="0"/>
              <a:t>Process-A </a:t>
            </a:r>
            <a:r>
              <a:rPr lang="zh-CN" altLang="en-US" dirty="0"/>
              <a:t>通过配置 </a:t>
            </a:r>
            <a:r>
              <a:rPr lang="en-US" altLang="zh-CN" dirty="0">
                <a:solidFill>
                  <a:srgbClr val="FF0000"/>
                </a:solidFill>
              </a:rPr>
              <a:t>XPC-engine</a:t>
            </a:r>
            <a:r>
              <a:rPr lang="zh-CN" altLang="en-US" dirty="0"/>
              <a:t>直接调用 </a:t>
            </a:r>
            <a:r>
              <a:rPr lang="en-US" altLang="zh-CN" dirty="0"/>
              <a:t>Process-B </a:t>
            </a:r>
            <a:r>
              <a:rPr lang="zh-CN" altLang="en-US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7990" y="199390"/>
            <a:ext cx="5558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XPC-engine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2610" y="658495"/>
            <a:ext cx="8336280" cy="33299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4638" y="3988435"/>
            <a:ext cx="781472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 x-entry-table:</a:t>
            </a:r>
            <a:r>
              <a:rPr lang="zh-CN" altLang="en-US" dirty="0"/>
              <a:t>新增了两个寄存器，在内存中保存一个</a:t>
            </a:r>
            <a:r>
              <a:rPr lang="en-US" altLang="zh-CN" dirty="0"/>
              <a:t>x-entry-table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en-US" altLang="zh-CN" dirty="0" err="1"/>
              <a:t>xcall-cap:xcall-cap-reg</a:t>
            </a:r>
            <a:r>
              <a:rPr lang="zh-CN" altLang="en-US" dirty="0"/>
              <a:t>指向一段内存地址，记录每个</a:t>
            </a:r>
            <a:r>
              <a:rPr lang="en-US" altLang="zh-CN" dirty="0"/>
              <a:t>x-entry</a:t>
            </a:r>
            <a:r>
              <a:rPr lang="zh-CN" altLang="en-US" dirty="0"/>
              <a:t>的权限。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 link-stack:</a:t>
            </a:r>
            <a:r>
              <a:rPr lang="zh-CN" altLang="en-US" dirty="0"/>
              <a:t>保存着</a:t>
            </a:r>
            <a:r>
              <a:rPr lang="en-US" altLang="zh-CN" dirty="0"/>
              <a:t>link-record</a:t>
            </a:r>
            <a:r>
              <a:rPr lang="zh-CN" altLang="en-US" dirty="0"/>
              <a:t>，每个</a:t>
            </a:r>
            <a:r>
              <a:rPr lang="en-US" altLang="zh-CN" dirty="0"/>
              <a:t>link-record</a:t>
            </a:r>
            <a:r>
              <a:rPr lang="zh-CN" altLang="en-US" dirty="0"/>
              <a:t>保存着调用者的页表基址、</a:t>
            </a:r>
            <a:r>
              <a:rPr lang="en-US" altLang="zh-CN" dirty="0"/>
              <a:t>pc</a:t>
            </a:r>
            <a:r>
              <a:rPr lang="zh-CN" altLang="en-US" dirty="0"/>
              <a:t>指针等信息。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 credit-base-reg: </a:t>
            </a:r>
            <a:r>
              <a:rPr lang="zh-CN" altLang="en-US" dirty="0"/>
              <a:t>指向</a:t>
            </a:r>
            <a:r>
              <a:rPr lang="en-US" altLang="zh-CN" dirty="0"/>
              <a:t>credit table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c4YzZkOTgxMDBjYWI4N2IzNTRiMGVhZDRkMTRkZ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组会字体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</TotalTime>
  <Words>895</Words>
  <Application>Microsoft Office PowerPoint</Application>
  <PresentationFormat>全屏显示(4:3)</PresentationFormat>
  <Paragraphs>223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思源黑体 CN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王宇晨</dc:creator>
  <cp:lastModifiedBy>亚宁 李</cp:lastModifiedBy>
  <cp:revision>1753</cp:revision>
  <dcterms:created xsi:type="dcterms:W3CDTF">2023-11-08T07:22:00Z</dcterms:created>
  <dcterms:modified xsi:type="dcterms:W3CDTF">2023-11-16T18:04:27Z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95D66F748EA14D0AAD5ECA9B58B73247_13</vt:lpwstr>
  </property>
  <property fmtid="{D5CDD505-2E9C-101B-9397-08002B2CF9AE}" pid="3" name="KSOProductBuildVer">
    <vt:lpwstr>2052-12.1.0.15712</vt:lpwstr>
  </property>
</Properties>
</file>