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7" r:id="rId3"/>
    <p:sldId id="284" r:id="rId4"/>
    <p:sldId id="403" r:id="rId5"/>
    <p:sldId id="439" r:id="rId6"/>
    <p:sldId id="438" r:id="rId7"/>
    <p:sldId id="440" r:id="rId8"/>
    <p:sldId id="349" r:id="rId9"/>
    <p:sldId id="443" r:id="rId10"/>
    <p:sldId id="415" r:id="rId11"/>
    <p:sldId id="442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362" r:id="rId24"/>
    <p:sldId id="323" r:id="rId25"/>
    <p:sldId id="456" r:id="rId26"/>
    <p:sldId id="455" r:id="rId27"/>
    <p:sldId id="457" r:id="rId28"/>
    <p:sldId id="458" r:id="rId29"/>
    <p:sldId id="459" r:id="rId30"/>
    <p:sldId id="460" r:id="rId31"/>
    <p:sldId id="316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志鹏" initials="徐志鹏" lastIdx="3" clrIdx="0"/>
  <p:cmAuthor id="2" name="bai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2409A"/>
    <a:srgbClr val="F6AB00"/>
    <a:srgbClr val="6B2D0B"/>
    <a:srgbClr val="587558"/>
    <a:srgbClr val="FFCC00"/>
    <a:srgbClr val="3C3C8E"/>
    <a:srgbClr val="25331E"/>
    <a:srgbClr val="445437"/>
    <a:srgbClr val="502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82644" autoAdjust="0"/>
  </p:normalViewPr>
  <p:slideViewPr>
    <p:cSldViewPr snapToGrid="0">
      <p:cViewPr>
        <p:scale>
          <a:sx n="98" d="100"/>
          <a:sy n="98" d="100"/>
        </p:scale>
        <p:origin x="1056" y="376"/>
      </p:cViewPr>
      <p:guideLst>
        <p:guide orient="horz" pos="21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先大致通过下面的图介绍一下结构 然后讲好处</a:t>
            </a:r>
            <a:br>
              <a:rPr lang="en-US" altLang="zh-CN" dirty="0"/>
            </a:br>
            <a:r>
              <a:rPr lang="zh-CN" altLang="en-US" dirty="0"/>
              <a:t>很多</a:t>
            </a:r>
            <a:r>
              <a:rPr lang="en-US" altLang="zh-CN" dirty="0"/>
              <a:t>vector</a:t>
            </a:r>
            <a:r>
              <a:rPr lang="zh-CN" altLang="en-US" dirty="0"/>
              <a:t>来表示  </a:t>
            </a:r>
            <a:endParaRPr lang="en-US" altLang="zh-CN" dirty="0"/>
          </a:p>
          <a:p>
            <a:r>
              <a:rPr lang="zh-CN" altLang="en-US" dirty="0"/>
              <a:t>链接信息可以帮助学到更好地</a:t>
            </a:r>
            <a:r>
              <a:rPr lang="en-US" altLang="zh-CN" dirty="0"/>
              <a:t>embedding</a:t>
            </a:r>
          </a:p>
          <a:p>
            <a:r>
              <a:rPr lang="zh-CN" altLang="en-US" dirty="0"/>
              <a:t>实体一对多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更加具体的例子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8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的</a:t>
            </a:r>
            <a:r>
              <a:rPr lang="en-US" altLang="zh-CN" dirty="0" err="1"/>
              <a:t>embeding</a:t>
            </a:r>
            <a:endParaRPr lang="en-US" altLang="zh-CN" dirty="0"/>
          </a:p>
          <a:p>
            <a:r>
              <a:rPr lang="zh-CN" altLang="en-US" dirty="0"/>
              <a:t>合成</a:t>
            </a:r>
            <a:r>
              <a:rPr lang="en-US" altLang="zh-CN" dirty="0" err="1"/>
              <a:t>entitiy</a:t>
            </a:r>
            <a:r>
              <a:rPr lang="zh-CN" altLang="en-US" dirty="0"/>
              <a:t>的</a:t>
            </a:r>
            <a:r>
              <a:rPr lang="en-US" altLang="zh-CN" dirty="0" err="1"/>
              <a:t>embeding</a:t>
            </a:r>
            <a:endParaRPr lang="en-US" altLang="zh-CN" dirty="0"/>
          </a:p>
          <a:p>
            <a:r>
              <a:rPr lang="zh-CN" altLang="en-US" dirty="0"/>
              <a:t>对比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03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已经有一些</a:t>
            </a:r>
            <a:r>
              <a:rPr lang="en-US" altLang="zh-CN" dirty="0" err="1"/>
              <a:t>embeding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捕捉</a:t>
            </a:r>
            <a:r>
              <a:rPr lang="en-US" altLang="zh-CN" dirty="0"/>
              <a:t>token</a:t>
            </a:r>
            <a:r>
              <a:rPr lang="zh-CN" altLang="en-US" dirty="0"/>
              <a:t>不同级别的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1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45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8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自下而上的聚集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8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2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クレPro by 宁静之雨，微信公众号njzyshare" panose="02000000000000000000" pitchFamily="2" charset="-122"/>
                <a:ea typeface="クレPro by 宁静之雨，微信公众号njzyshare" panose="02000000000000000000" pitchFamily="2" charset="-122"/>
              </a:rPr>
              <a:t>我的汇报将围绕问题背景、算法设计、实验分析展开。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49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用了别人的方法</a:t>
            </a:r>
            <a:br>
              <a:rPr lang="en-US" altLang="zh-CN" dirty="0"/>
            </a:br>
            <a:r>
              <a:rPr lang="en-US" altLang="zh-CN" sz="1200" dirty="0"/>
              <a:t>Attribute Comparison Layer</a:t>
            </a:r>
            <a:r>
              <a:rPr lang="zh-CN" altLang="en-US" sz="1200" dirty="0"/>
              <a:t> 把两个</a:t>
            </a:r>
            <a:r>
              <a:rPr lang="en-US" altLang="zh-CN" sz="1200" dirty="0"/>
              <a:t>attribute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embeding</a:t>
            </a:r>
            <a:r>
              <a:rPr lang="zh-CN" altLang="en-US" sz="1200" dirty="0"/>
              <a:t>拼接在一起过</a:t>
            </a:r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Entity Comparison Layer</a:t>
            </a:r>
            <a:r>
              <a:rPr lang="zh-CN" altLang="en-US" sz="1200" dirty="0"/>
              <a:t> 可以把每个</a:t>
            </a:r>
            <a:r>
              <a:rPr lang="en-US" altLang="zh-CN" sz="1200" dirty="0"/>
              <a:t>attribute</a:t>
            </a:r>
            <a:r>
              <a:rPr lang="zh-CN" altLang="en-US" sz="1200" dirty="0"/>
              <a:t>直接拼起来给</a:t>
            </a:r>
            <a:r>
              <a:rPr lang="en-US" altLang="zh-CN" sz="1200" dirty="0"/>
              <a:t>transformer</a:t>
            </a:r>
            <a:r>
              <a:rPr lang="zh-CN" altLang="en-US" sz="1200" dirty="0"/>
              <a:t> 但这样就没有权重了 每个</a:t>
            </a:r>
            <a:r>
              <a:rPr lang="en-US" altLang="zh-CN" sz="1200" dirty="0"/>
              <a:t>view</a:t>
            </a:r>
            <a:r>
              <a:rPr lang="zh-CN" altLang="en-US" sz="1200" dirty="0"/>
              <a:t>有不同权重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6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8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9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9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3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attribute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里面有随机加入的错误信息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benchmark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就是对比</a:t>
            </a:r>
            <a:endParaRPr lang="en-US" altLang="zh-CN" sz="12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dirty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robust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mixed</a:t>
            </a:r>
            <a:r>
              <a:rPr lang="zh-CN" altLang="en-US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测</a:t>
            </a:r>
            <a:r>
              <a:rPr lang="en-US" altLang="zh-CN" sz="12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multi-domain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36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各种数据都可以对齐 但这里数据是。。。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长什么样</a:t>
            </a:r>
            <a:endParaRPr lang="en-US" altLang="zh-CN" dirty="0"/>
          </a:p>
          <a:p>
            <a:r>
              <a:rPr lang="zh-CN" altLang="en-US" dirty="0"/>
              <a:t>以前的方法概括来说把每个</a:t>
            </a:r>
            <a:r>
              <a:rPr lang="en-US" altLang="zh-CN" dirty="0"/>
              <a:t>attribute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编码成向量 向量之间看是否差得多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两个问题：</a:t>
            </a:r>
            <a:endParaRPr lang="en-US" altLang="zh-CN" dirty="0"/>
          </a:p>
          <a:p>
            <a:r>
              <a:rPr lang="zh-CN" altLang="en-US" dirty="0"/>
              <a:t>词没有权重</a:t>
            </a:r>
            <a:endParaRPr lang="en-US" altLang="zh-CN" dirty="0"/>
          </a:p>
          <a:p>
            <a:r>
              <a:rPr lang="zh-CN" altLang="en-US" dirty="0"/>
              <a:t>一词多义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5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7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前半部分是过滤器 具体用</a:t>
            </a:r>
            <a:r>
              <a:rPr lang="en-US" altLang="zh-CN" dirty="0"/>
              <a:t>blocker</a:t>
            </a:r>
            <a:r>
              <a:rPr lang="zh-CN" altLang="en-US" dirty="0"/>
              <a:t>来去除掉不可能</a:t>
            </a:r>
            <a:r>
              <a:rPr lang="en-US" altLang="zh-CN" dirty="0"/>
              <a:t>match</a:t>
            </a:r>
            <a:r>
              <a:rPr lang="zh-CN" altLang="en-US" dirty="0"/>
              <a:t>的</a:t>
            </a:r>
            <a:r>
              <a:rPr lang="en-US" altLang="zh-CN" dirty="0"/>
              <a:t>pair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2023/10/11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12000" y="1481369"/>
            <a:ext cx="4320000" cy="3254832"/>
            <a:chOff x="2412000" y="1481369"/>
            <a:chExt cx="4320000" cy="3254832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欢迎指正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yuchen_seu@seu.edu.cn</a:t>
              </a:r>
              <a:endParaRPr lang="zh-CN" altLang="en-US" sz="2400" b="1" dirty="0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4701" y="4759441"/>
            <a:ext cx="279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朱浩嘉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4494" y="2186606"/>
            <a:ext cx="7914985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Entity Resolution with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Hierarchical Graph Attention 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nl-NL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Dezhong</a:t>
            </a:r>
            <a:r>
              <a:rPr lang="nl-NL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  <a:r>
              <a:rPr lang="nl-NL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Yao</a:t>
            </a:r>
            <a:r>
              <a:rPr lang="nl-NL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; </a:t>
            </a:r>
            <a:r>
              <a:rPr lang="nl-NL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Yuhong</a:t>
            </a:r>
            <a:r>
              <a:rPr lang="nl-NL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  <a:r>
              <a:rPr lang="nl-NL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Gu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;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  <a:r>
              <a:rPr lang="en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Gao Cong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; Hai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Jin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;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Xinqiao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Lv</a:t>
            </a:r>
            <a:endParaRPr lang="nl-NL" altLang="zh-CN" b="1" i="1" dirty="0">
              <a:solidFill>
                <a:srgbClr val="6B2D0B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SIGMOD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HHG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506BA-A1F5-4EB2-564A-59B32805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71" y="2689410"/>
            <a:ext cx="5400058" cy="3517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A4C6D2-63F7-D61C-E7D4-65C93520A994}"/>
              </a:ext>
            </a:extLst>
          </p:cNvPr>
          <p:cNvSpPr txBox="1"/>
          <p:nvPr/>
        </p:nvSpPr>
        <p:spPr>
          <a:xfrm>
            <a:off x="644860" y="933299"/>
            <a:ext cx="796418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Advantages:</a:t>
            </a:r>
          </a:p>
          <a:p>
            <a:pPr marL="457200" indent="-457200">
              <a:buAutoNum type="arabicPeriod"/>
            </a:pPr>
            <a:r>
              <a:rPr lang="en" altLang="zh-CN" sz="2000" dirty="0"/>
              <a:t>HHG preserves </a:t>
            </a:r>
            <a:r>
              <a:rPr lang="en" altLang="zh-CN" sz="2000" dirty="0">
                <a:solidFill>
                  <a:srgbClr val="FF0000"/>
                </a:solidFill>
              </a:rPr>
              <a:t>the hierarchical structure of an entity</a:t>
            </a:r>
            <a:r>
              <a:rPr lang="en" altLang="zh-CN" sz="2000" dirty="0"/>
              <a:t>, and we can learn the entity embedding from bottom to top by following the hierarchy in the HHG.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Multiple candidate entities corresponding to a query entity can be represented in one graph.</a:t>
            </a:r>
          </a:p>
        </p:txBody>
      </p:sp>
    </p:spTree>
    <p:extLst>
      <p:ext uri="{BB962C8B-B14F-4D97-AF65-F5344CB8AC3E}">
        <p14:creationId xmlns:p14="http://schemas.microsoft.com/office/powerpoint/2010/main" val="110636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HHG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146CB-2092-113F-FA52-84335236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4" y="1979735"/>
            <a:ext cx="8263770" cy="31221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7549FE-0068-EB28-08DD-3449C2281B28}"/>
              </a:ext>
            </a:extLst>
          </p:cNvPr>
          <p:cNvSpPr txBox="1"/>
          <p:nvPr/>
        </p:nvSpPr>
        <p:spPr>
          <a:xfrm>
            <a:off x="517491" y="1003316"/>
            <a:ext cx="3329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HHG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0CFF2-42DA-A618-88D1-080416A44077}"/>
              </a:ext>
            </a:extLst>
          </p:cNvPr>
          <p:cNvSpPr txBox="1"/>
          <p:nvPr/>
        </p:nvSpPr>
        <p:spPr>
          <a:xfrm>
            <a:off x="834299" y="1532524"/>
            <a:ext cx="7951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Each </a:t>
            </a:r>
            <a:r>
              <a:rPr lang="zh-CN" altLang="en-US" sz="2000" dirty="0">
                <a:solidFill>
                  <a:srgbClr val="FF0000"/>
                </a:solidFill>
              </a:rPr>
              <a:t>node</a:t>
            </a:r>
            <a:r>
              <a:rPr lang="zh-CN" altLang="en-US" sz="2000" dirty="0"/>
              <a:t> in a HHG is represented by a </a:t>
            </a:r>
            <a:r>
              <a:rPr lang="zh-CN" altLang="en-US" sz="2000" dirty="0">
                <a:solidFill>
                  <a:srgbClr val="FF0000"/>
                </a:solidFill>
              </a:rPr>
              <a:t>semantic vector </a:t>
            </a:r>
            <a:r>
              <a:rPr lang="zh-CN" altLang="en-US" sz="2000" dirty="0"/>
              <a:t>of the same length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67CE89-1E16-9A82-99FB-591A34A9002D}"/>
              </a:ext>
            </a:extLst>
          </p:cNvPr>
          <p:cNvSpPr txBox="1"/>
          <p:nvPr/>
        </p:nvSpPr>
        <p:spPr>
          <a:xfrm>
            <a:off x="2182023" y="5101845"/>
            <a:ext cx="5584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How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to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calculate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these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vectors</a:t>
            </a:r>
            <a:r>
              <a:rPr lang="zh-CN" altLang="en-US" sz="2800" b="1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AE013-71EB-487A-EE67-DEF8ED90569E}"/>
              </a:ext>
            </a:extLst>
          </p:cNvPr>
          <p:cNvSpPr txBox="1"/>
          <p:nvPr/>
        </p:nvSpPr>
        <p:spPr>
          <a:xfrm>
            <a:off x="3115427" y="5625065"/>
            <a:ext cx="5584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How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to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use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HHG</a:t>
            </a:r>
            <a:r>
              <a:rPr lang="zh-CN" altLang="en-US" sz="2800" b="1" dirty="0">
                <a:solidFill>
                  <a:srgbClr val="0070C0"/>
                </a:solidFill>
              </a:rPr>
              <a:t>？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2D1ABF-2977-3B45-A9FB-B96CB24E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75" t="9907" r="11606" b="2837"/>
          <a:stretch/>
        </p:blipFill>
        <p:spPr>
          <a:xfrm>
            <a:off x="952521" y="4066201"/>
            <a:ext cx="3500972" cy="19861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E40B4F4-4878-895A-99F3-AB08B5B3B57C}"/>
              </a:ext>
            </a:extLst>
          </p:cNvPr>
          <p:cNvSpPr txBox="1"/>
          <p:nvPr/>
        </p:nvSpPr>
        <p:spPr>
          <a:xfrm>
            <a:off x="462808" y="1016634"/>
            <a:ext cx="619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Components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HierGAT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14CE8-1B48-F43A-18CC-49AFB8F945B3}"/>
              </a:ext>
            </a:extLst>
          </p:cNvPr>
          <p:cNvSpPr txBox="1"/>
          <p:nvPr/>
        </p:nvSpPr>
        <p:spPr>
          <a:xfrm>
            <a:off x="671151" y="1612615"/>
            <a:ext cx="81143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/>
              <a:t>Contextual embedding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generate</a:t>
            </a:r>
            <a:r>
              <a:rPr lang="en" altLang="zh-CN" sz="2400" dirty="0"/>
              <a:t> </a:t>
            </a:r>
            <a:r>
              <a:rPr lang="en" altLang="zh-CN" sz="2400" dirty="0" err="1"/>
              <a:t>word+context</a:t>
            </a:r>
            <a:r>
              <a:rPr lang="en" altLang="zh-CN" sz="2400" dirty="0"/>
              <a:t> (</a:t>
            </a:r>
            <a:r>
              <a:rPr lang="en" altLang="zh-CN" sz="2400" dirty="0" err="1"/>
              <a:t>WpC</a:t>
            </a:r>
            <a:r>
              <a:rPr lang="en" altLang="zh-CN" sz="2400" dirty="0"/>
              <a:t>) embeddings</a:t>
            </a:r>
          </a:p>
          <a:p>
            <a:pPr marL="457200" indent="-457200">
              <a:buAutoNum type="arabicParenBoth"/>
            </a:pPr>
            <a:r>
              <a:rPr lang="en" altLang="zh-CN" sz="2400" dirty="0"/>
              <a:t>Entity aggregation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aggregates</a:t>
            </a:r>
            <a:r>
              <a:rPr lang="en" altLang="zh-CN" sz="2400" dirty="0"/>
              <a:t> </a:t>
            </a:r>
            <a:r>
              <a:rPr lang="en" altLang="zh-CN" sz="2400" dirty="0" err="1"/>
              <a:t>WpC</a:t>
            </a:r>
            <a:r>
              <a:rPr lang="en" altLang="zh-CN" sz="2400" dirty="0"/>
              <a:t> embeddings to derive entity embeddings based on HHG</a:t>
            </a:r>
          </a:p>
          <a:p>
            <a:pPr marL="457200" indent="-457200">
              <a:buAutoNum type="arabicParenBoth"/>
            </a:pPr>
            <a:r>
              <a:rPr lang="en" altLang="zh-CN" sz="2400" dirty="0"/>
              <a:t>Entity comparison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" altLang="zh-CN" sz="2400" dirty="0"/>
              <a:t>hierarchically </a:t>
            </a:r>
            <a:r>
              <a:rPr lang="en" altLang="zh-CN" sz="2400" dirty="0">
                <a:solidFill>
                  <a:srgbClr val="0070C0"/>
                </a:solidFill>
              </a:rPr>
              <a:t>compares</a:t>
            </a:r>
            <a:r>
              <a:rPr lang="en" altLang="zh-CN" sz="2400" dirty="0"/>
              <a:t> the entities’ similarities to derive entity similarity embeddings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CD546-B4CE-C6FC-68D8-65C5DE43DD18}"/>
              </a:ext>
            </a:extLst>
          </p:cNvPr>
          <p:cNvSpPr txBox="1"/>
          <p:nvPr/>
        </p:nvSpPr>
        <p:spPr>
          <a:xfrm>
            <a:off x="4792448" y="4582239"/>
            <a:ext cx="3737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How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each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part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works?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How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to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train?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5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0B4F4-4878-895A-99F3-AB08B5B3B57C}"/>
              </a:ext>
            </a:extLst>
          </p:cNvPr>
          <p:cNvSpPr txBox="1"/>
          <p:nvPr/>
        </p:nvSpPr>
        <p:spPr>
          <a:xfrm>
            <a:off x="462808" y="1016634"/>
            <a:ext cx="619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Components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HierGAT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3F921-9206-7C88-7097-CECE2B74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4" y="1685211"/>
            <a:ext cx="7772400" cy="42978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3A67B6-9955-66E6-C256-240585FA6C6F}"/>
              </a:ext>
            </a:extLst>
          </p:cNvPr>
          <p:cNvSpPr/>
          <p:nvPr/>
        </p:nvSpPr>
        <p:spPr>
          <a:xfrm>
            <a:off x="854110" y="1539854"/>
            <a:ext cx="3366198" cy="455949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3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49783-228C-8E74-F0E0-A1B297CFFF1D}"/>
              </a:ext>
            </a:extLst>
          </p:cNvPr>
          <p:cNvSpPr txBox="1"/>
          <p:nvPr/>
        </p:nvSpPr>
        <p:spPr>
          <a:xfrm>
            <a:off x="387362" y="9864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Contextual embedding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9DB276-0FA8-E825-AE83-43EECE02416A}"/>
              </a:ext>
            </a:extLst>
          </p:cNvPr>
          <p:cNvSpPr txBox="1"/>
          <p:nvPr/>
        </p:nvSpPr>
        <p:spPr>
          <a:xfrm>
            <a:off x="559545" y="1582831"/>
            <a:ext cx="8225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Challenges: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Unknown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  <a:r>
              <a:rPr lang="zh-CN" altLang="en-US" sz="2400" dirty="0"/>
              <a:t> </a:t>
            </a:r>
            <a:r>
              <a:rPr lang="en" altLang="zh-CN" sz="2400" dirty="0"/>
              <a:t>are ignored, but they are very</a:t>
            </a:r>
            <a:r>
              <a:rPr lang="zh-CN" altLang="en-US" sz="2400" dirty="0"/>
              <a:t> </a:t>
            </a:r>
            <a:r>
              <a:rPr lang="en" altLang="zh-CN" sz="2400" dirty="0"/>
              <a:t>discriminating in the ER problem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The same word token in different attributes or different entities may have different contextual information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41166E-AB32-6C22-7711-67633B26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24" y="4520993"/>
            <a:ext cx="5246654" cy="1350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8F6744-E481-D316-BD89-DD5B7325D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916" y="3963328"/>
            <a:ext cx="5579536" cy="4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49783-228C-8E74-F0E0-A1B297CFFF1D}"/>
              </a:ext>
            </a:extLst>
          </p:cNvPr>
          <p:cNvSpPr txBox="1"/>
          <p:nvPr/>
        </p:nvSpPr>
        <p:spPr>
          <a:xfrm>
            <a:off x="387362" y="9864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Contextual embedding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8077F-BCE1-8EF7-82E3-C047891C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12" y="2117628"/>
            <a:ext cx="7565637" cy="39019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DB80B6-AEA2-74FE-7599-83033260D05D}"/>
              </a:ext>
            </a:extLst>
          </p:cNvPr>
          <p:cNvSpPr txBox="1"/>
          <p:nvPr/>
        </p:nvSpPr>
        <p:spPr>
          <a:xfrm>
            <a:off x="559545" y="1582831"/>
            <a:ext cx="8225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21197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C068F-6554-D596-0D92-4231E8FB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0" y="1549324"/>
            <a:ext cx="4269587" cy="4826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44D88C-BB18-01D5-DF26-037D0CFF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3"/>
          <a:stretch/>
        </p:blipFill>
        <p:spPr>
          <a:xfrm>
            <a:off x="468385" y="2523199"/>
            <a:ext cx="4647305" cy="720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012E66-C72E-C431-95E9-C37484E2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50" y="3181725"/>
            <a:ext cx="3822700" cy="49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010F39-F122-6796-D8EB-DF7716ADB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85" y="4739389"/>
            <a:ext cx="4915280" cy="5653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4B50C6-D7F6-0338-A1EB-B230AE2BB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10" y="4188718"/>
            <a:ext cx="4459454" cy="6272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565488-66AE-5E3B-E268-16390C784C84}"/>
              </a:ext>
            </a:extLst>
          </p:cNvPr>
          <p:cNvSpPr txBox="1"/>
          <p:nvPr/>
        </p:nvSpPr>
        <p:spPr>
          <a:xfrm>
            <a:off x="544080" y="10690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Token-Level Context Embedding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8CC25C-86EE-4FE3-4FB6-89ADFC0D6DAF}"/>
              </a:ext>
            </a:extLst>
          </p:cNvPr>
          <p:cNvSpPr txBox="1"/>
          <p:nvPr/>
        </p:nvSpPr>
        <p:spPr>
          <a:xfrm>
            <a:off x="543690" y="208997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Attribute</a:t>
            </a:r>
            <a:r>
              <a:rPr lang="zh-CN" altLang="en-US" sz="2400" dirty="0"/>
              <a:t>-Level Context Embedding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614466-A95C-DDBF-B2B0-F086A830CA4D}"/>
              </a:ext>
            </a:extLst>
          </p:cNvPr>
          <p:cNvSpPr txBox="1"/>
          <p:nvPr/>
        </p:nvSpPr>
        <p:spPr>
          <a:xfrm>
            <a:off x="543690" y="372705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/>
              <a:t>Entity</a:t>
            </a:r>
            <a:r>
              <a:rPr lang="zh-CN" altLang="en-US" sz="2400" dirty="0"/>
              <a:t>-Level Context Embedding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0CB3964-235E-41A8-041A-F0D7D2CFA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50" y="5389259"/>
            <a:ext cx="4673600" cy="520700"/>
          </a:xfrm>
          <a:prstGeom prst="rect">
            <a:avLst/>
          </a:prstGeom>
        </p:spPr>
      </p:pic>
      <p:sp>
        <p:nvSpPr>
          <p:cNvPr id="28" name="左弧形箭头 27">
            <a:extLst>
              <a:ext uri="{FF2B5EF4-FFF2-40B4-BE49-F238E27FC236}">
                <a16:creationId xmlns:a16="http://schemas.microsoft.com/office/drawing/2014/main" id="{8B5A821C-6BF3-6099-A2B9-9B9ED70D8066}"/>
              </a:ext>
            </a:extLst>
          </p:cNvPr>
          <p:cNvSpPr/>
          <p:nvPr/>
        </p:nvSpPr>
        <p:spPr>
          <a:xfrm>
            <a:off x="5383665" y="1820143"/>
            <a:ext cx="653068" cy="146299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28FA75-31E8-DFA5-E74A-414E11C3D8EA}"/>
              </a:ext>
            </a:extLst>
          </p:cNvPr>
          <p:cNvSpPr txBox="1"/>
          <p:nvPr/>
        </p:nvSpPr>
        <p:spPr>
          <a:xfrm>
            <a:off x="6168286" y="2031973"/>
            <a:ext cx="29132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weight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token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HHG</a:t>
            </a:r>
          </a:p>
        </p:txBody>
      </p:sp>
      <p:sp>
        <p:nvSpPr>
          <p:cNvPr id="31" name="左弧形箭头 30">
            <a:extLst>
              <a:ext uri="{FF2B5EF4-FFF2-40B4-BE49-F238E27FC236}">
                <a16:creationId xmlns:a16="http://schemas.microsoft.com/office/drawing/2014/main" id="{69E5BE7C-80DC-90F2-7DCE-1CBC6D225212}"/>
              </a:ext>
            </a:extLst>
          </p:cNvPr>
          <p:cNvSpPr/>
          <p:nvPr/>
        </p:nvSpPr>
        <p:spPr>
          <a:xfrm>
            <a:off x="5402285" y="3559083"/>
            <a:ext cx="653068" cy="146299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39956A-D3E8-2F4F-2A96-0669EB5BF3B1}"/>
              </a:ext>
            </a:extLst>
          </p:cNvPr>
          <p:cNvSpPr txBox="1"/>
          <p:nvPr/>
        </p:nvSpPr>
        <p:spPr>
          <a:xfrm>
            <a:off x="6168287" y="3549972"/>
            <a:ext cx="29132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Remove</a:t>
            </a:r>
            <a:r>
              <a:rPr lang="en-US" altLang="zh-CN" sz="2400" dirty="0"/>
              <a:t> the redundant context from attributed context</a:t>
            </a:r>
            <a:endParaRPr lang="zh-CN" altLang="en-US" sz="24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0610DF9-6E2A-F4C9-C88F-542CB2D5F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8579" y="5676607"/>
            <a:ext cx="2612559" cy="38123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16BF243-7A28-E749-3F09-9B56B2AEBC38}"/>
              </a:ext>
            </a:extLst>
          </p:cNvPr>
          <p:cNvSpPr txBox="1"/>
          <p:nvPr/>
        </p:nvSpPr>
        <p:spPr>
          <a:xfrm>
            <a:off x="5874773" y="51879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Context Embedding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555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0B4F4-4878-895A-99F3-AB08B5B3B57C}"/>
              </a:ext>
            </a:extLst>
          </p:cNvPr>
          <p:cNvSpPr txBox="1"/>
          <p:nvPr/>
        </p:nvSpPr>
        <p:spPr>
          <a:xfrm>
            <a:off x="462808" y="1016634"/>
            <a:ext cx="619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Components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HierGAT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3F921-9206-7C88-7097-CECE2B74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2" y="1670698"/>
            <a:ext cx="7772400" cy="42978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43D0C0-B470-6CBD-B853-31CE5C070C52}"/>
              </a:ext>
            </a:extLst>
          </p:cNvPr>
          <p:cNvSpPr/>
          <p:nvPr/>
        </p:nvSpPr>
        <p:spPr>
          <a:xfrm>
            <a:off x="4109776" y="1539854"/>
            <a:ext cx="1276140" cy="455949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2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21882A-9484-C4E3-D082-8E5C2248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80" y="1643534"/>
            <a:ext cx="7101672" cy="4545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DB0CD0-B677-57F3-BE96-19A5D84DDC7D}"/>
              </a:ext>
            </a:extLst>
          </p:cNvPr>
          <p:cNvSpPr txBox="1"/>
          <p:nvPr/>
        </p:nvSpPr>
        <p:spPr>
          <a:xfrm>
            <a:off x="648119" y="1016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/>
              <a:t>Entity aggregation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721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DB0CD0-B677-57F3-BE96-19A5D84DDC7D}"/>
              </a:ext>
            </a:extLst>
          </p:cNvPr>
          <p:cNvSpPr txBox="1"/>
          <p:nvPr/>
        </p:nvSpPr>
        <p:spPr>
          <a:xfrm>
            <a:off x="468385" y="97591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/>
              <a:t>Entity aggregation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B73498-6E3E-9F4F-8CE5-87CCDC976861}"/>
              </a:ext>
            </a:extLst>
          </p:cNvPr>
          <p:cNvSpPr txBox="1"/>
          <p:nvPr/>
        </p:nvSpPr>
        <p:spPr>
          <a:xfrm>
            <a:off x="648119" y="1601797"/>
            <a:ext cx="8225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Drawbacks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previous</a:t>
            </a:r>
            <a:r>
              <a:rPr lang="zh-CN" altLang="en-US" sz="2400" dirty="0"/>
              <a:t> </a:t>
            </a:r>
            <a:r>
              <a:rPr lang="en-US" altLang="zh-CN" sz="2400" dirty="0"/>
              <a:t>method: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RNN network fails to incorporate the tokens’ </a:t>
            </a:r>
            <a:r>
              <a:rPr lang="en-US" altLang="zh-CN" sz="2400" dirty="0">
                <a:solidFill>
                  <a:srgbClr val="0070C0"/>
                </a:solidFill>
              </a:rPr>
              <a:t>importance and position information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Transformer-based approach</a:t>
            </a:r>
            <a:r>
              <a:rPr lang="zh-CN" altLang="en-US" sz="2400" dirty="0"/>
              <a:t> </a:t>
            </a:r>
            <a:r>
              <a:rPr lang="en-US" altLang="zh-CN" sz="2400" dirty="0"/>
              <a:t>fails to consider </a:t>
            </a:r>
            <a:r>
              <a:rPr lang="en-US" altLang="zh-CN" sz="2400" dirty="0">
                <a:solidFill>
                  <a:srgbClr val="0070C0"/>
                </a:solidFill>
              </a:rPr>
              <a:t>structural information</a:t>
            </a:r>
            <a:r>
              <a:rPr lang="en-US" altLang="zh-CN" sz="2400" dirty="0"/>
              <a:t> of entities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60424-DC02-A5B3-EA9D-670C1EAD9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48" t="54259"/>
          <a:stretch/>
        </p:blipFill>
        <p:spPr>
          <a:xfrm>
            <a:off x="4449971" y="3802974"/>
            <a:ext cx="4250453" cy="2079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764C84-C9BF-9B33-CB08-1571E876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41" y="3802974"/>
            <a:ext cx="3329948" cy="4454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23F0FE-3483-7F0A-9792-5B3F194C88EC}"/>
              </a:ext>
            </a:extLst>
          </p:cNvPr>
          <p:cNvSpPr txBox="1"/>
          <p:nvPr/>
        </p:nvSpPr>
        <p:spPr>
          <a:xfrm>
            <a:off x="1059014" y="4558412"/>
            <a:ext cx="2668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Position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HHG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8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/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问题背景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/>
            <p:cNvGrpSpPr/>
            <p:nvPr/>
          </p:nvGrpSpPr>
          <p:grpSpPr>
            <a:xfrm>
              <a:off x="2128595" y="3198167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692418" y="2198492"/>
                <a:ext cx="4132835" cy="538474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 algn="ctr">
                  <a:defRPr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defRPr>
                </a:lvl1pPr>
              </a:lstStyle>
              <a:p>
                <a:r>
                  <a:rPr lang="zh-CN" altLang="en-US" dirty="0"/>
                  <a:t>算法设计</a:t>
                </a:r>
              </a:p>
            </p:txBody>
          </p:sp>
          <p:grpSp>
            <p:nvGrpSpPr>
              <p:cNvPr id="67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692417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 algn="ctr">
                  <a:defRPr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defRPr>
                </a:lvl1pPr>
              </a:lstStyle>
              <a:p>
                <a:r>
                  <a:rPr lang="zh-CN" altLang="en-US" dirty="0"/>
                  <a:t>实验分析</a:t>
                </a:r>
                <a:endParaRPr lang="en-US" altLang="zh-CN" dirty="0"/>
              </a:p>
            </p:txBody>
          </p:sp>
          <p:grpSp>
            <p:nvGrpSpPr>
              <p:cNvPr id="76" name="Google Shape;863;p65"/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/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文本框 27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0B4F4-4878-895A-99F3-AB08B5B3B57C}"/>
              </a:ext>
            </a:extLst>
          </p:cNvPr>
          <p:cNvSpPr txBox="1"/>
          <p:nvPr/>
        </p:nvSpPr>
        <p:spPr>
          <a:xfrm>
            <a:off x="462808" y="1016634"/>
            <a:ext cx="619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Components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HierGAT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3F921-9206-7C88-7097-CECE2B74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2" y="1670698"/>
            <a:ext cx="7772400" cy="42978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43D0C0-B470-6CBD-B853-31CE5C070C52}"/>
              </a:ext>
            </a:extLst>
          </p:cNvPr>
          <p:cNvSpPr/>
          <p:nvPr/>
        </p:nvSpPr>
        <p:spPr>
          <a:xfrm>
            <a:off x="5014127" y="1539852"/>
            <a:ext cx="1647313" cy="455949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DB0CD0-B677-57F3-BE96-19A5D84DDC7D}"/>
              </a:ext>
            </a:extLst>
          </p:cNvPr>
          <p:cNvSpPr txBox="1"/>
          <p:nvPr/>
        </p:nvSpPr>
        <p:spPr>
          <a:xfrm>
            <a:off x="558821" y="10261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/>
              <a:t>Entity comparison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8E8426-3F00-F0CC-3EBF-CA1F521FE433}"/>
              </a:ext>
            </a:extLst>
          </p:cNvPr>
          <p:cNvSpPr txBox="1"/>
          <p:nvPr/>
        </p:nvSpPr>
        <p:spPr>
          <a:xfrm>
            <a:off x="648119" y="1601797"/>
            <a:ext cx="82259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Layers: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Attribute Comparison Layer:</a:t>
            </a:r>
            <a:r>
              <a:rPr lang="zh-CN" altLang="en-US" sz="2400" dirty="0"/>
              <a:t> </a:t>
            </a:r>
            <a:r>
              <a:rPr lang="en-US" altLang="zh-CN" sz="2400" dirty="0"/>
              <a:t>measure the </a:t>
            </a:r>
            <a:r>
              <a:rPr lang="en-US" altLang="zh-CN" sz="2400" dirty="0">
                <a:solidFill>
                  <a:srgbClr val="0070C0"/>
                </a:solidFill>
              </a:rPr>
              <a:t>similarity of the attributes</a:t>
            </a:r>
            <a:r>
              <a:rPr lang="en-US" altLang="zh-CN" sz="2400" dirty="0"/>
              <a:t> of two entities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Transformer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/>
              <a:t>Entity Comparison Layer: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multi-view learning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" altLang="zh-CN" sz="2400" dirty="0"/>
              <a:t>generate the </a:t>
            </a:r>
            <a:r>
              <a:rPr lang="en" altLang="zh-CN" sz="2400" dirty="0">
                <a:solidFill>
                  <a:srgbClr val="0070C0"/>
                </a:solidFill>
              </a:rPr>
              <a:t>similarity embedding of entities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Entity Alignment Layer:</a:t>
            </a:r>
            <a:r>
              <a:rPr lang="zh-CN" altLang="en-US" sz="2400" dirty="0"/>
              <a:t> </a:t>
            </a:r>
            <a:r>
              <a:rPr lang="en" altLang="zh-CN" sz="2400" dirty="0"/>
              <a:t>remove the redundant token embeddings from each entities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hard attention mechanism</a:t>
            </a:r>
            <a:r>
              <a:rPr lang="en-US" altLang="zh-CN" sz="2400" dirty="0"/>
              <a:t>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" altLang="zh-CN" sz="2400" dirty="0"/>
              <a:t>compute the similarity embeddings of entity pairs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6D8C8-9F96-9CAB-E22C-EEC42808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16" y="5256203"/>
            <a:ext cx="4682968" cy="5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HierGAT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3467A-31A1-1E6A-47FA-9CEDB3334C1A}"/>
              </a:ext>
            </a:extLst>
          </p:cNvPr>
          <p:cNvSpPr txBox="1"/>
          <p:nvPr/>
        </p:nvSpPr>
        <p:spPr>
          <a:xfrm>
            <a:off x="558821" y="10261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Training</a:t>
            </a:r>
            <a:r>
              <a:rPr lang="zh-CN" altLang="en-US" sz="2800" dirty="0"/>
              <a:t> </a:t>
            </a:r>
            <a:r>
              <a:rPr lang="en-US" altLang="zh-CN" sz="2800" dirty="0"/>
              <a:t>process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B7D159-DB2D-F000-29E6-86A198BF5910}"/>
              </a:ext>
            </a:extLst>
          </p:cNvPr>
          <p:cNvSpPr txBox="1"/>
          <p:nvPr/>
        </p:nvSpPr>
        <p:spPr>
          <a:xfrm>
            <a:off x="831954" y="1900993"/>
            <a:ext cx="74800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2000" dirty="0"/>
              <a:t>Initialize the pre-trained LM and obtain </a:t>
            </a:r>
            <a:r>
              <a:rPr lang="zh-CN" altLang="en-US" sz="2000" dirty="0">
                <a:solidFill>
                  <a:srgbClr val="FF0000"/>
                </a:solidFill>
              </a:rPr>
              <a:t>word embedding</a:t>
            </a:r>
            <a:r>
              <a:rPr lang="zh-CN" altLang="en-US" sz="2000" dirty="0"/>
              <a:t>. Construct the HHGs from the training set;</a:t>
            </a:r>
            <a:endParaRPr lang="en-US" altLang="zh-CN" sz="2000" dirty="0"/>
          </a:p>
          <a:p>
            <a:pPr marL="342900" indent="-342900">
              <a:buAutoNum type="arabicParenBoth"/>
            </a:pPr>
            <a:r>
              <a:rPr lang="zh-CN" altLang="en-US" sz="2000" dirty="0"/>
              <a:t>Compute </a:t>
            </a:r>
            <a:r>
              <a:rPr lang="zh-CN" altLang="en-US" sz="2000" dirty="0">
                <a:solidFill>
                  <a:srgbClr val="FF0000"/>
                </a:solidFill>
              </a:rPr>
              <a:t>contextual embeddings</a:t>
            </a:r>
            <a:r>
              <a:rPr lang="zh-CN" altLang="en-US" sz="2000" dirty="0"/>
              <a:t>, and get WpC embeddings; </a:t>
            </a:r>
            <a:endParaRPr lang="en-US" altLang="zh-CN" sz="2000" dirty="0"/>
          </a:p>
          <a:p>
            <a:pPr marL="342900" indent="-342900">
              <a:buAutoNum type="arabicParenBoth"/>
            </a:pPr>
            <a:r>
              <a:rPr lang="zh-CN" altLang="en-US" sz="2000" dirty="0"/>
              <a:t>Obtain </a:t>
            </a:r>
            <a:r>
              <a:rPr lang="zh-CN" altLang="en-US" sz="2000" dirty="0">
                <a:solidFill>
                  <a:srgbClr val="FF0000"/>
                </a:solidFill>
              </a:rPr>
              <a:t>attribute embedding and entity embedding </a:t>
            </a:r>
            <a:r>
              <a:rPr lang="zh-CN" altLang="en-US" sz="2000" dirty="0"/>
              <a:t>through hierarchical aggregation; </a:t>
            </a:r>
            <a:endParaRPr lang="en-US" altLang="zh-CN" sz="2000" dirty="0"/>
          </a:p>
          <a:p>
            <a:pPr marL="342900" indent="-342900">
              <a:buAutoNum type="arabicParenBoth"/>
            </a:pPr>
            <a:r>
              <a:rPr lang="zh-CN" altLang="en-US" sz="2000" dirty="0"/>
              <a:t>Compute attribute </a:t>
            </a:r>
            <a:r>
              <a:rPr lang="zh-CN" altLang="en-US" sz="2000" dirty="0">
                <a:solidFill>
                  <a:srgbClr val="FF0000"/>
                </a:solidFill>
              </a:rPr>
              <a:t>similarity embeddings </a:t>
            </a:r>
            <a:r>
              <a:rPr lang="zh-CN" altLang="en-US" sz="2000" dirty="0"/>
              <a:t>and entity similarity embedding of two entities;</a:t>
            </a:r>
            <a:endParaRPr lang="en-US" altLang="zh-CN" sz="2000" dirty="0"/>
          </a:p>
          <a:p>
            <a:pPr marL="342900" indent="-342900">
              <a:buAutoNum type="arabicParenBoth"/>
            </a:pPr>
            <a:r>
              <a:rPr lang="en" altLang="zh-CN" sz="2000" dirty="0"/>
              <a:t>The final matching results are obtained using the </a:t>
            </a:r>
            <a:r>
              <a:rPr lang="en" altLang="zh-CN" sz="2000" dirty="0">
                <a:solidFill>
                  <a:srgbClr val="FF0000"/>
                </a:solidFill>
              </a:rPr>
              <a:t>classifier</a:t>
            </a:r>
            <a:r>
              <a:rPr lang="en" altLang="zh-CN" sz="2000" dirty="0"/>
              <a:t> that takes similarity embedding as input </a:t>
            </a:r>
          </a:p>
          <a:p>
            <a:pPr marL="342900" indent="-342900">
              <a:buAutoNum type="arabicParenBoth"/>
            </a:pPr>
            <a:r>
              <a:rPr lang="en-US" altLang="zh-CN" sz="2000" dirty="0"/>
              <a:t>U</a:t>
            </a:r>
            <a:r>
              <a:rPr lang="en" altLang="zh-CN" sz="2000" dirty="0"/>
              <a:t>se the cross</a:t>
            </a:r>
            <a:r>
              <a:rPr lang="en-US" altLang="zh-CN" sz="2000" dirty="0"/>
              <a:t>-</a:t>
            </a:r>
            <a:r>
              <a:rPr lang="en" altLang="zh-CN" sz="2000" dirty="0"/>
              <a:t>entropy function to calculate the classification </a:t>
            </a:r>
            <a:r>
              <a:rPr lang="en" altLang="zh-CN" sz="2000" dirty="0">
                <a:solidFill>
                  <a:srgbClr val="FF0000"/>
                </a:solidFill>
              </a:rPr>
              <a:t>loss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0A8CEE-92EE-CD61-E9ED-5DCF87CD972E}"/>
              </a:ext>
            </a:extLst>
          </p:cNvPr>
          <p:cNvSpPr txBox="1"/>
          <p:nvPr/>
        </p:nvSpPr>
        <p:spPr>
          <a:xfrm>
            <a:off x="639511" y="5447119"/>
            <a:ext cx="7974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training of the HierGAT </a:t>
            </a:r>
            <a:r>
              <a:rPr lang="en-US" altLang="zh-CN" sz="2400" dirty="0"/>
              <a:t>+</a:t>
            </a:r>
            <a:r>
              <a:rPr lang="zh-CN" altLang="en-US" sz="2400" dirty="0"/>
              <a:t> the fine-tuning of the pre-trained LM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908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122163" y="3184371"/>
            <a:ext cx="2520169" cy="523220"/>
            <a:chOff x="1104898" y="1549242"/>
            <a:chExt cx="2520169" cy="523220"/>
          </a:xfrm>
        </p:grpSpPr>
        <p:sp>
          <p:nvSpPr>
            <p:cNvPr id="27" name="文本框 26"/>
            <p:cNvSpPr txBox="1"/>
            <p:nvPr/>
          </p:nvSpPr>
          <p:spPr>
            <a:xfrm>
              <a:off x="1463656" y="1549242"/>
              <a:ext cx="216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实验分析</a:t>
              </a:r>
            </a:p>
          </p:txBody>
        </p:sp>
        <p:grpSp>
          <p:nvGrpSpPr>
            <p:cNvPr id="28" name="Google Shape;1483;p78"/>
            <p:cNvGrpSpPr/>
            <p:nvPr/>
          </p:nvGrpSpPr>
          <p:grpSpPr>
            <a:xfrm>
              <a:off x="1104898" y="1661974"/>
              <a:ext cx="206582" cy="297757"/>
              <a:chOff x="5083925" y="2066350"/>
              <a:chExt cx="28825" cy="41550"/>
            </a:xfrm>
          </p:grpSpPr>
          <p:sp>
            <p:nvSpPr>
              <p:cNvPr id="29" name="Google Shape;1484;p78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rgbClr val="024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85;p78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4572000" y="2348556"/>
            <a:ext cx="0" cy="2233913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EBEAE58-6070-2E05-9258-BAE1C313E2FB}"/>
              </a:ext>
            </a:extLst>
          </p:cNvPr>
          <p:cNvSpPr txBox="1"/>
          <p:nvPr/>
        </p:nvSpPr>
        <p:spPr>
          <a:xfrm>
            <a:off x="4841317" y="2493664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Datasets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0467C-791D-4293-DD05-ECA7DE696508}"/>
              </a:ext>
            </a:extLst>
          </p:cNvPr>
          <p:cNvSpPr txBox="1"/>
          <p:nvPr/>
        </p:nvSpPr>
        <p:spPr>
          <a:xfrm>
            <a:off x="4841317" y="3009570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Settings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4ECC93-9DE2-FD76-B317-AEB56CC61D1A}"/>
              </a:ext>
            </a:extLst>
          </p:cNvPr>
          <p:cNvSpPr txBox="1"/>
          <p:nvPr/>
        </p:nvSpPr>
        <p:spPr>
          <a:xfrm>
            <a:off x="4841317" y="3525476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Baseline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Models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7FF2C-9C08-A393-44B6-70EC41CABA28}"/>
              </a:ext>
            </a:extLst>
          </p:cNvPr>
          <p:cNvSpPr txBox="1"/>
          <p:nvPr/>
        </p:nvSpPr>
        <p:spPr>
          <a:xfrm>
            <a:off x="4841317" y="4033278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Results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Datasets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655D97-B530-31ED-49D6-2F548817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2785"/>
            <a:ext cx="7772400" cy="39754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489BBF-D6B5-0857-1E5E-D40FD7951B35}"/>
              </a:ext>
            </a:extLst>
          </p:cNvPr>
          <p:cNvSpPr txBox="1"/>
          <p:nvPr/>
        </p:nvSpPr>
        <p:spPr>
          <a:xfrm>
            <a:off x="594359" y="893897"/>
            <a:ext cx="6799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Benchmark Datasets </a:t>
            </a:r>
            <a:r>
              <a:rPr lang="en-US" altLang="zh-CN" sz="2400" dirty="0"/>
              <a:t>(after</a:t>
            </a:r>
            <a:r>
              <a:rPr lang="zh-CN" altLang="en-US" sz="2400" dirty="0"/>
              <a:t> </a:t>
            </a:r>
            <a:r>
              <a:rPr lang="en-US" altLang="zh-CN" sz="2400" dirty="0"/>
              <a:t>blocking)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Dirty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Mixed</a:t>
            </a:r>
            <a:r>
              <a:rPr lang="zh-CN" altLang="en-US" sz="2400" dirty="0"/>
              <a:t> </a:t>
            </a:r>
            <a:r>
              <a:rPr lang="en-US" altLang="zh-CN" sz="2400" dirty="0"/>
              <a:t>Datasets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Settings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CEEE8D-FE39-301A-2247-3651166D7E9D}"/>
              </a:ext>
            </a:extLst>
          </p:cNvPr>
          <p:cNvSpPr txBox="1"/>
          <p:nvPr/>
        </p:nvSpPr>
        <p:spPr>
          <a:xfrm>
            <a:off x="1070605" y="2459504"/>
            <a:ext cx="7901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learning rate:</a:t>
            </a:r>
            <a:r>
              <a:rPr lang="zh-CN" altLang="en-US" sz="2400" dirty="0"/>
              <a:t> </a:t>
            </a:r>
            <a:r>
              <a:rPr lang="en-US" altLang="zh-CN" sz="2400" dirty="0"/>
              <a:t>1e-5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epochs:</a:t>
            </a:r>
            <a:r>
              <a:rPr lang="zh-CN" altLang="en-US" sz="2400" dirty="0"/>
              <a:t> </a:t>
            </a:r>
            <a:r>
              <a:rPr lang="en-US" altLang="zh-CN" sz="2400" dirty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parameter optimizer:</a:t>
            </a:r>
            <a:r>
              <a:rPr lang="zh-CN" altLang="en-US" sz="2400" dirty="0"/>
              <a:t> </a:t>
            </a:r>
            <a:r>
              <a:rPr lang="en-US" altLang="zh-CN" sz="2400" dirty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Transformer</a:t>
            </a:r>
            <a:r>
              <a:rPr lang="zh-CN" altLang="en-US" sz="2400" dirty="0"/>
              <a:t> </a:t>
            </a:r>
            <a:r>
              <a:rPr lang="en-US" altLang="zh-CN" sz="2400" dirty="0"/>
              <a:t>sequence length:</a:t>
            </a:r>
            <a:r>
              <a:rPr lang="zh-CN" altLang="en-US" sz="2400" dirty="0"/>
              <a:t> </a:t>
            </a:r>
            <a:r>
              <a:rPr lang="en-US" altLang="zh-CN" sz="2400" dirty="0"/>
              <a:t>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batch size:</a:t>
            </a:r>
            <a:r>
              <a:rPr lang="zh-CN" altLang="en-US" sz="2400" dirty="0"/>
              <a:t> </a:t>
            </a:r>
            <a:r>
              <a:rPr lang="en-US" altLang="zh-CN" sz="2400" dirty="0"/>
              <a:t>16, 4 for the iTunes-Amazon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evaluation metrics:</a:t>
            </a:r>
            <a:r>
              <a:rPr lang="zh-CN" altLang="en-US" sz="2400" dirty="0"/>
              <a:t> </a:t>
            </a:r>
            <a:r>
              <a:rPr lang="en-US" altLang="zh-CN" sz="2400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10986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Baseline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Models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CEEE8D-FE39-301A-2247-3651166D7E9D}"/>
              </a:ext>
            </a:extLst>
          </p:cNvPr>
          <p:cNvSpPr txBox="1"/>
          <p:nvPr/>
        </p:nvSpPr>
        <p:spPr>
          <a:xfrm>
            <a:off x="621439" y="2644170"/>
            <a:ext cx="79011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Magellan: decision tree, random forest, SVM, linear regression, and logistic regression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DeepMatcher (DM): GRU-RNN model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Ditto</a:t>
            </a:r>
            <a:r>
              <a:rPr lang="en-US" altLang="zh-CN" sz="2400" dirty="0"/>
              <a:t>:</a:t>
            </a:r>
            <a:r>
              <a:rPr lang="zh-CN" altLang="en-US" sz="2400" dirty="0"/>
              <a:t> Transforme</a:t>
            </a:r>
            <a:r>
              <a:rPr lang="en-US" altLang="zh-CN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002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Results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6666B-9F86-0CCD-79B7-B2E9FE6C8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0" t="1043"/>
          <a:stretch/>
        </p:blipFill>
        <p:spPr>
          <a:xfrm>
            <a:off x="1623649" y="1933446"/>
            <a:ext cx="5896701" cy="42583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B89CF5-531D-8FC5-A6E1-3EAD14154225}"/>
              </a:ext>
            </a:extLst>
          </p:cNvPr>
          <p:cNvSpPr txBox="1"/>
          <p:nvPr/>
        </p:nvSpPr>
        <p:spPr>
          <a:xfrm>
            <a:off x="616762" y="1260302"/>
            <a:ext cx="8063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F1 score improvement is up to </a:t>
            </a:r>
            <a:r>
              <a:rPr lang="zh-CN" altLang="en-US" sz="2000" dirty="0">
                <a:solidFill>
                  <a:srgbClr val="FF0000"/>
                </a:solidFill>
              </a:rPr>
              <a:t>32.5%</a:t>
            </a:r>
            <a:r>
              <a:rPr lang="zh-CN" altLang="en-US" sz="2000" dirty="0"/>
              <a:t> for DeepMatcher and </a:t>
            </a:r>
            <a:r>
              <a:rPr lang="zh-CN" altLang="en-US" sz="2000" dirty="0">
                <a:solidFill>
                  <a:srgbClr val="FF0000"/>
                </a:solidFill>
              </a:rPr>
              <a:t>8.7% </a:t>
            </a:r>
            <a:r>
              <a:rPr lang="zh-CN" altLang="en-US" sz="2000" dirty="0"/>
              <a:t>for Ditto</a:t>
            </a:r>
          </a:p>
        </p:txBody>
      </p:sp>
    </p:spTree>
    <p:extLst>
      <p:ext uri="{BB962C8B-B14F-4D97-AF65-F5344CB8AC3E}">
        <p14:creationId xmlns:p14="http://schemas.microsoft.com/office/powerpoint/2010/main" val="276047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Results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C7C894-C288-467B-3CF0-06EC100A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8" y="2270044"/>
            <a:ext cx="8136963" cy="35951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019EF6-D393-4B22-EECE-F30D3581A755}"/>
              </a:ext>
            </a:extLst>
          </p:cNvPr>
          <p:cNvSpPr txBox="1"/>
          <p:nvPr/>
        </p:nvSpPr>
        <p:spPr>
          <a:xfrm>
            <a:off x="685800" y="1232230"/>
            <a:ext cx="7648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HierGAT gives more importance to discriminating words and important attributes</a:t>
            </a:r>
          </a:p>
        </p:txBody>
      </p:sp>
    </p:spTree>
    <p:extLst>
      <p:ext uri="{BB962C8B-B14F-4D97-AF65-F5344CB8AC3E}">
        <p14:creationId xmlns:p14="http://schemas.microsoft.com/office/powerpoint/2010/main" val="262544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Results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19EF6-D393-4B22-EECE-F30D3581A755}"/>
              </a:ext>
            </a:extLst>
          </p:cNvPr>
          <p:cNvSpPr txBox="1"/>
          <p:nvPr/>
        </p:nvSpPr>
        <p:spPr>
          <a:xfrm>
            <a:off x="1052120" y="2133567"/>
            <a:ext cx="764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/>
              <a:t>𝐹1-score with vs without contextual information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99889-5792-A10F-4335-2E42A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2" y="2718520"/>
            <a:ext cx="8097336" cy="2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386840" y="3185343"/>
            <a:ext cx="2476621" cy="521970"/>
            <a:chOff x="1104898" y="1549242"/>
            <a:chExt cx="2323652" cy="524052"/>
          </a:xfrm>
        </p:grpSpPr>
        <p:sp>
          <p:nvSpPr>
            <p:cNvPr id="27" name="文本框 26"/>
            <p:cNvSpPr txBox="1"/>
            <p:nvPr/>
          </p:nvSpPr>
          <p:spPr>
            <a:xfrm>
              <a:off x="1463657" y="1549242"/>
              <a:ext cx="1964893" cy="524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问题背景</a:t>
              </a:r>
            </a:p>
          </p:txBody>
        </p:sp>
        <p:grpSp>
          <p:nvGrpSpPr>
            <p:cNvPr id="28" name="Google Shape;1483;p78"/>
            <p:cNvGrpSpPr/>
            <p:nvPr/>
          </p:nvGrpSpPr>
          <p:grpSpPr>
            <a:xfrm>
              <a:off x="1104898" y="1661974"/>
              <a:ext cx="206582" cy="297757"/>
              <a:chOff x="5083925" y="2066350"/>
              <a:chExt cx="28825" cy="41550"/>
            </a:xfrm>
          </p:grpSpPr>
          <p:sp>
            <p:nvSpPr>
              <p:cNvPr id="29" name="Google Shape;1484;p78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rgbClr val="024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85;p78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4008662" y="2316480"/>
            <a:ext cx="0" cy="2225040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88154" y="2785233"/>
            <a:ext cx="336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Resolution(ER)</a:t>
            </a:r>
            <a:endParaRPr lang="zh-CN" altLang="zh-CN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15672-C9EF-A4A3-39BD-139E7A442368}"/>
              </a:ext>
            </a:extLst>
          </p:cNvPr>
          <p:cNvSpPr txBox="1"/>
          <p:nvPr/>
        </p:nvSpPr>
        <p:spPr>
          <a:xfrm>
            <a:off x="4288154" y="3429000"/>
            <a:ext cx="33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Drawbacks</a:t>
            </a: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zh-CN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477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Results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19EF6-D393-4B22-EECE-F30D3581A755}"/>
              </a:ext>
            </a:extLst>
          </p:cNvPr>
          <p:cNvSpPr txBox="1"/>
          <p:nvPr/>
        </p:nvSpPr>
        <p:spPr>
          <a:xfrm>
            <a:off x="1982568" y="1169776"/>
            <a:ext cx="5178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/>
              <a:t>Training time for the </a:t>
            </a:r>
            <a:r>
              <a:rPr lang="en" altLang="zh-CN" sz="2400" dirty="0" err="1"/>
              <a:t>Megallan</a:t>
            </a:r>
            <a:r>
              <a:rPr lang="en" altLang="zh-CN" sz="2400" dirty="0"/>
              <a:t> datasets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7BFDF4-8CA9-88A7-D41D-C3D3A45F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631441"/>
            <a:ext cx="6946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93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Entity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Resolution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533D66-C2CA-602C-7F43-BE11B7CBB9CF}"/>
              </a:ext>
            </a:extLst>
          </p:cNvPr>
          <p:cNvSpPr txBox="1"/>
          <p:nvPr/>
        </p:nvSpPr>
        <p:spPr>
          <a:xfrm>
            <a:off x="507951" y="1011870"/>
            <a:ext cx="73867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Definition:</a:t>
            </a:r>
            <a:r>
              <a:rPr lang="zh-CN" altLang="en-US" sz="2400" dirty="0"/>
              <a:t> Entity resolution (ER) aims to find whether two data entities refer to the same entity</a:t>
            </a:r>
          </a:p>
        </p:txBody>
      </p:sp>
      <p:pic>
        <p:nvPicPr>
          <p:cNvPr id="1028" name="Picture 4" descr="浅谈迈克尔·杰克逊的演唱特点与对音乐的贡献，以《Thriller》为|">
            <a:extLst>
              <a:ext uri="{FF2B5EF4-FFF2-40B4-BE49-F238E27FC236}">
                <a16:creationId xmlns:a16="http://schemas.microsoft.com/office/drawing/2014/main" id="{5E628AE5-E3CD-44E5-FF59-AC7CAECB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2" y="4047724"/>
            <a:ext cx="3310550" cy="198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68308C-6A8C-34A0-26E0-DB21A77DE337}"/>
              </a:ext>
            </a:extLst>
          </p:cNvPr>
          <p:cNvSpPr txBox="1"/>
          <p:nvPr/>
        </p:nvSpPr>
        <p:spPr>
          <a:xfrm>
            <a:off x="1179183" y="2468056"/>
            <a:ext cx="7054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Michael</a:t>
            </a:r>
            <a:r>
              <a:rPr lang="en" altLang="zh-CN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scored 50 points at the basketball game.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9E3E5-B78B-BEC4-F3CB-88FFA110D558}"/>
              </a:ext>
            </a:extLst>
          </p:cNvPr>
          <p:cNvSpPr txBox="1"/>
          <p:nvPr/>
        </p:nvSpPr>
        <p:spPr>
          <a:xfrm>
            <a:off x="5623360" y="3567063"/>
            <a:ext cx="2618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Michael Jordan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26CC5-53A0-4BBC-A1E4-97733B6F6EB4}"/>
              </a:ext>
            </a:extLst>
          </p:cNvPr>
          <p:cNvSpPr txBox="1"/>
          <p:nvPr/>
        </p:nvSpPr>
        <p:spPr>
          <a:xfrm>
            <a:off x="1691308" y="3567063"/>
            <a:ext cx="249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Michael </a:t>
            </a:r>
            <a:r>
              <a:rPr lang="en" altLang="zh-CN" sz="2400" dirty="0"/>
              <a:t>Jackson</a:t>
            </a:r>
            <a:endParaRPr lang="zh-CN" altLang="en-US" sz="2400" dirty="0"/>
          </a:p>
        </p:txBody>
      </p:sp>
      <p:pic>
        <p:nvPicPr>
          <p:cNvPr id="1030" name="Picture 6" descr="迈克尔·乔丹介绍_图片_作品-猫眼电影">
            <a:extLst>
              <a:ext uri="{FF2B5EF4-FFF2-40B4-BE49-F238E27FC236}">
                <a16:creationId xmlns:a16="http://schemas.microsoft.com/office/drawing/2014/main" id="{5A16BB1C-3A5A-F0FC-4605-F03E3229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92" y="4047724"/>
            <a:ext cx="3071040" cy="198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363CFB-AA92-48F2-8A3E-9DD01BD2917D}"/>
              </a:ext>
            </a:extLst>
          </p:cNvPr>
          <p:cNvSpPr txBox="1"/>
          <p:nvPr/>
        </p:nvSpPr>
        <p:spPr>
          <a:xfrm>
            <a:off x="665666" y="1971793"/>
            <a:ext cx="738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Data1(news):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0E4074-1683-B1A9-27BC-DD92A3C31727}"/>
              </a:ext>
            </a:extLst>
          </p:cNvPr>
          <p:cNvSpPr txBox="1"/>
          <p:nvPr/>
        </p:nvSpPr>
        <p:spPr>
          <a:xfrm>
            <a:off x="665666" y="3105398"/>
            <a:ext cx="738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Data2(Wiki):</a:t>
            </a:r>
            <a:endParaRPr lang="zh-CN" altLang="en-US" sz="2400" dirty="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57F6377-F248-C39E-1FDB-3F6F5F121B74}"/>
              </a:ext>
            </a:extLst>
          </p:cNvPr>
          <p:cNvSpPr/>
          <p:nvPr/>
        </p:nvSpPr>
        <p:spPr>
          <a:xfrm rot="679167">
            <a:off x="2379450" y="3133238"/>
            <a:ext cx="3316457" cy="258451"/>
          </a:xfrm>
          <a:prstGeom prst="rightArrow">
            <a:avLst>
              <a:gd name="adj1" fmla="val 50000"/>
              <a:gd name="adj2" fmla="val 74006"/>
            </a:avLst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93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Entity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Resolution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AC386C-64C8-156D-648E-2586B278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41795"/>
            <a:ext cx="7772400" cy="30810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2E5AA0-1528-9E6F-C878-FF5759E3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87" y="1568476"/>
            <a:ext cx="3262375" cy="13585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32805F-E6D4-8ED2-BF38-761A6D76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675" y="1568476"/>
            <a:ext cx="3262375" cy="140369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09B6B1-43C9-273F-44CF-BAAFE271CD84}"/>
              </a:ext>
            </a:extLst>
          </p:cNvPr>
          <p:cNvSpPr txBox="1"/>
          <p:nvPr/>
        </p:nvSpPr>
        <p:spPr>
          <a:xfrm>
            <a:off x="428281" y="971969"/>
            <a:ext cx="738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Entities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made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attributes: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27B57E-E6CA-98A9-8F5B-82B654DB1B60}"/>
              </a:ext>
            </a:extLst>
          </p:cNvPr>
          <p:cNvSpPr txBox="1"/>
          <p:nvPr/>
        </p:nvSpPr>
        <p:spPr>
          <a:xfrm>
            <a:off x="428281" y="2967335"/>
            <a:ext cx="738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Traditional</a:t>
            </a:r>
            <a:r>
              <a:rPr lang="zh-CN" altLang="en-US" sz="2400" dirty="0"/>
              <a:t> </a:t>
            </a:r>
            <a:r>
              <a:rPr lang="en-US" altLang="zh-CN" sz="2400" dirty="0"/>
              <a:t>ER: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8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667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Drawbacks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ER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EA64D-EAC0-1189-FFF0-487A654D8798}"/>
              </a:ext>
            </a:extLst>
          </p:cNvPr>
          <p:cNvSpPr txBox="1"/>
          <p:nvPr/>
        </p:nvSpPr>
        <p:spPr>
          <a:xfrm>
            <a:off x="945854" y="1318832"/>
            <a:ext cx="7483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" altLang="zh-CN" sz="2400" dirty="0"/>
              <a:t>F</a:t>
            </a:r>
            <a:r>
              <a:rPr lang="en" altLang="zh-CN" sz="2400" dirty="0">
                <a:effectLst/>
              </a:rPr>
              <a:t>ails to identify the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discriminative words</a:t>
            </a:r>
            <a:r>
              <a:rPr lang="en" altLang="zh-CN" sz="2400" dirty="0">
                <a:effectLst/>
              </a:rPr>
              <a:t> and give the important words higher weight</a:t>
            </a:r>
            <a:r>
              <a:rPr lang="en-US" altLang="zh-CN" sz="2400" dirty="0"/>
              <a:t>.</a:t>
            </a:r>
          </a:p>
          <a:p>
            <a:pPr marL="342900" indent="-342900">
              <a:buAutoNum type="arabicPeriod"/>
            </a:pPr>
            <a:r>
              <a:rPr lang="en" altLang="zh-CN" sz="2400" dirty="0">
                <a:effectLst/>
              </a:rPr>
              <a:t>Entity descriptions often include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ambiguous phrases</a:t>
            </a:r>
            <a:r>
              <a:rPr lang="en-US" altLang="zh-CN" sz="2400" dirty="0">
                <a:effectLst/>
              </a:rPr>
              <a:t>.</a:t>
            </a:r>
            <a:endParaRPr lang="en" altLang="zh-CN" sz="24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73674-0B71-E1B7-ECC8-021B09AA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7" y="2965242"/>
            <a:ext cx="7995237" cy="28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667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Drawbacks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ER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EA64D-EAC0-1189-FFF0-487A654D8798}"/>
              </a:ext>
            </a:extLst>
          </p:cNvPr>
          <p:cNvSpPr txBox="1"/>
          <p:nvPr/>
        </p:nvSpPr>
        <p:spPr>
          <a:xfrm>
            <a:off x="525568" y="2134440"/>
            <a:ext cx="3542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" altLang="zh-CN" sz="2400" dirty="0"/>
              <a:t>F</a:t>
            </a:r>
            <a:r>
              <a:rPr lang="en" altLang="zh-CN" sz="2400" dirty="0">
                <a:effectLst/>
              </a:rPr>
              <a:t>ails to identify the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discriminative words</a:t>
            </a:r>
            <a:r>
              <a:rPr lang="en" altLang="zh-CN" sz="2400" dirty="0">
                <a:effectLst/>
              </a:rPr>
              <a:t> and give the important words higher weight</a:t>
            </a:r>
            <a:r>
              <a:rPr lang="en-US" altLang="zh-CN" sz="2400" dirty="0"/>
              <a:t>.</a:t>
            </a:r>
          </a:p>
          <a:p>
            <a:pPr marL="342900" indent="-342900">
              <a:buAutoNum type="arabicPeriod"/>
            </a:pPr>
            <a:r>
              <a:rPr lang="en" altLang="zh-CN" sz="2400" dirty="0">
                <a:effectLst/>
              </a:rPr>
              <a:t>Entity descriptions often include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ambiguous phrases</a:t>
            </a:r>
            <a:endParaRPr lang="en" altLang="zh-CN" sz="2400" dirty="0">
              <a:effectLst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44E4AD47-69DE-AA4A-1874-3A11F1FDD01A}"/>
              </a:ext>
            </a:extLst>
          </p:cNvPr>
          <p:cNvSpPr/>
          <p:nvPr/>
        </p:nvSpPr>
        <p:spPr>
          <a:xfrm>
            <a:off x="3922646" y="2403939"/>
            <a:ext cx="1189512" cy="378588"/>
          </a:xfrm>
          <a:prstGeom prst="rightArrow">
            <a:avLst>
              <a:gd name="adj1" fmla="val 50000"/>
              <a:gd name="adj2" fmla="val 74006"/>
            </a:avLst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2274AE92-FD23-CD0C-8140-71AC7A6A1CCD}"/>
              </a:ext>
            </a:extLst>
          </p:cNvPr>
          <p:cNvSpPr/>
          <p:nvPr/>
        </p:nvSpPr>
        <p:spPr>
          <a:xfrm>
            <a:off x="3922646" y="4137971"/>
            <a:ext cx="1189512" cy="378588"/>
          </a:xfrm>
          <a:prstGeom prst="rightArrow">
            <a:avLst>
              <a:gd name="adj1" fmla="val 50000"/>
              <a:gd name="adj2" fmla="val 74006"/>
            </a:avLst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9CDD6-BA22-8775-03D1-1549E44CC784}"/>
              </a:ext>
            </a:extLst>
          </p:cNvPr>
          <p:cNvSpPr txBox="1"/>
          <p:nvPr/>
        </p:nvSpPr>
        <p:spPr>
          <a:xfrm>
            <a:off x="5331739" y="1684163"/>
            <a:ext cx="35428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" altLang="zh-CN" sz="2400" dirty="0"/>
              <a:t>Extend the </a:t>
            </a:r>
            <a:r>
              <a:rPr lang="en" altLang="zh-CN" sz="2400" dirty="0">
                <a:solidFill>
                  <a:srgbClr val="FF0000"/>
                </a:solidFill>
              </a:rPr>
              <a:t>graph neural network </a:t>
            </a:r>
            <a:r>
              <a:rPr lang="en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FF0000"/>
                </a:solidFill>
              </a:rPr>
              <a:t>Hierarchical Heterogeneous Graph (HHG)</a:t>
            </a:r>
          </a:p>
          <a:p>
            <a:pPr marL="342900" indent="-342900">
              <a:buFontTx/>
              <a:buAutoNum type="arabicPeriod"/>
            </a:pPr>
            <a:r>
              <a:rPr lang="en" altLang="zh-CN" sz="2400" dirty="0">
                <a:effectLst/>
              </a:rPr>
              <a:t>Adopt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contextual embedding</a:t>
            </a:r>
            <a:r>
              <a:rPr lang="en" altLang="zh-CN" sz="2400" dirty="0">
                <a:effectLst/>
              </a:rPr>
              <a:t> technique</a:t>
            </a:r>
            <a:r>
              <a:rPr lang="zh-CN" altLang="en-US" sz="2400" dirty="0">
                <a:effectLst/>
              </a:rPr>
              <a:t> </a:t>
            </a:r>
            <a:r>
              <a:rPr lang="en-US" altLang="zh-CN" sz="2400" dirty="0">
                <a:effectLst/>
              </a:rPr>
              <a:t>and</a:t>
            </a:r>
            <a:r>
              <a:rPr lang="zh-CN" altLang="en-US" sz="2400" dirty="0">
                <a:effectLst/>
              </a:rPr>
              <a:t> </a:t>
            </a:r>
            <a:r>
              <a:rPr lang="en-US" altLang="zh-CN" sz="2400" dirty="0">
                <a:effectLst/>
              </a:rPr>
              <a:t>propose</a:t>
            </a:r>
            <a:r>
              <a:rPr lang="zh-CN" altLang="en-US" sz="2400" dirty="0"/>
              <a:t> 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Hierarchical Graph Attention Transformer model (</a:t>
            </a:r>
            <a:r>
              <a:rPr lang="en" altLang="zh-CN" sz="2400" dirty="0" err="1">
                <a:solidFill>
                  <a:srgbClr val="FF0000"/>
                </a:solidFill>
                <a:effectLst/>
              </a:rPr>
              <a:t>HierGAT</a:t>
            </a:r>
            <a:r>
              <a:rPr lang="en" altLang="zh-CN" sz="2400" dirty="0">
                <a:solidFill>
                  <a:srgbClr val="FF0000"/>
                </a:solidFill>
                <a:effectLst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8822B-C070-CBBD-5ABD-D741917455B4}"/>
              </a:ext>
            </a:extLst>
          </p:cNvPr>
          <p:cNvSpPr txBox="1"/>
          <p:nvPr/>
        </p:nvSpPr>
        <p:spPr>
          <a:xfrm>
            <a:off x="1373706" y="1068249"/>
            <a:ext cx="290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/>
              <a:t>Drawbacks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7742D5-18DD-2FB5-D2CA-98B8FA54B3ED}"/>
              </a:ext>
            </a:extLst>
          </p:cNvPr>
          <p:cNvSpPr txBox="1"/>
          <p:nvPr/>
        </p:nvSpPr>
        <p:spPr>
          <a:xfrm>
            <a:off x="6489198" y="1040076"/>
            <a:ext cx="290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/>
              <a:t>Solution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33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57393" y="2312043"/>
            <a:ext cx="2459885" cy="2357755"/>
            <a:chOff x="1549246" y="2295061"/>
            <a:chExt cx="2459885" cy="2357755"/>
          </a:xfrm>
        </p:grpSpPr>
        <p:grpSp>
          <p:nvGrpSpPr>
            <p:cNvPr id="26" name="组合 25"/>
            <p:cNvGrpSpPr/>
            <p:nvPr/>
          </p:nvGrpSpPr>
          <p:grpSpPr>
            <a:xfrm>
              <a:off x="1549246" y="3167389"/>
              <a:ext cx="2323652" cy="521970"/>
              <a:chOff x="1104898" y="1549242"/>
              <a:chExt cx="2323652" cy="52197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463657" y="1549242"/>
                <a:ext cx="1964893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算法设计</a:t>
                </a:r>
              </a:p>
            </p:txBody>
          </p:sp>
          <p:grpSp>
            <p:nvGrpSpPr>
              <p:cNvPr id="28" name="Google Shape;1483;p78"/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/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/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 flipH="1">
              <a:off x="3998336" y="2295061"/>
              <a:ext cx="10795" cy="2357755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815192" y="3650090"/>
            <a:ext cx="432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err="1">
                <a:solidFill>
                  <a:schemeClr val="tx1"/>
                </a:solidFill>
              </a:rPr>
              <a:t>HierGAT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1E523-5FBF-B8B9-E682-FFE1CEFF010B}"/>
              </a:ext>
            </a:extLst>
          </p:cNvPr>
          <p:cNvSpPr txBox="1"/>
          <p:nvPr/>
        </p:nvSpPr>
        <p:spPr>
          <a:xfrm>
            <a:off x="4815192" y="2896993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HHG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69672-0626-4A5A-5D1F-BD9050F94ED9}"/>
              </a:ext>
            </a:extLst>
          </p:cNvPr>
          <p:cNvSpPr txBox="1"/>
          <p:nvPr/>
        </p:nvSpPr>
        <p:spPr>
          <a:xfrm>
            <a:off x="468385" y="212882"/>
            <a:ext cx="8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Overview</a:t>
            </a:r>
            <a:endParaRPr lang="zh-CN" altLang="en-US" sz="24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2D1ABF-2977-3B45-A9FB-B96CB24E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7" y="3671097"/>
            <a:ext cx="7319287" cy="21899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E40B4F4-4878-895A-99F3-AB08B5B3B57C}"/>
              </a:ext>
            </a:extLst>
          </p:cNvPr>
          <p:cNvSpPr txBox="1"/>
          <p:nvPr/>
        </p:nvSpPr>
        <p:spPr>
          <a:xfrm>
            <a:off x="468385" y="1134947"/>
            <a:ext cx="619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ER system architecture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8A703478-E343-DAE4-739F-0A50EE9243E4}"/>
              </a:ext>
            </a:extLst>
          </p:cNvPr>
          <p:cNvSpPr/>
          <p:nvPr/>
        </p:nvSpPr>
        <p:spPr>
          <a:xfrm rot="16200000">
            <a:off x="2156173" y="1982799"/>
            <a:ext cx="399558" cy="2766379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BA663D-6246-9876-109C-4A699160C6CE}"/>
              </a:ext>
            </a:extLst>
          </p:cNvPr>
          <p:cNvSpPr txBox="1"/>
          <p:nvPr/>
        </p:nvSpPr>
        <p:spPr>
          <a:xfrm>
            <a:off x="151951" y="2206033"/>
            <a:ext cx="4408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Filter</a:t>
            </a:r>
            <a:endParaRPr kumimoji="1" lang="en-US" altLang="zh-CN" sz="2400" dirty="0"/>
          </a:p>
          <a:p>
            <a:pPr algn="ctr"/>
            <a:r>
              <a:rPr kumimoji="1" lang="en" altLang="zh-CN" sz="2400" dirty="0"/>
              <a:t>prune obviously unmatching pairs</a:t>
            </a:r>
            <a:endParaRPr kumimoji="1" lang="zh-CN" altLang="en-US" sz="24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3EADBB5C-9E99-89D0-724E-10424F23D994}"/>
              </a:ext>
            </a:extLst>
          </p:cNvPr>
          <p:cNvSpPr/>
          <p:nvPr/>
        </p:nvSpPr>
        <p:spPr>
          <a:xfrm rot="16200000">
            <a:off x="7313265" y="3029252"/>
            <a:ext cx="399558" cy="696624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F9B67E-1AD3-1B70-6740-148F3065929F}"/>
              </a:ext>
            </a:extLst>
          </p:cNvPr>
          <p:cNvSpPr txBox="1"/>
          <p:nvPr/>
        </p:nvSpPr>
        <p:spPr>
          <a:xfrm>
            <a:off x="5848922" y="2206033"/>
            <a:ext cx="31738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Classifier</a:t>
            </a:r>
          </a:p>
          <a:p>
            <a:pPr algn="ctr"/>
            <a:r>
              <a:rPr kumimoji="1" lang="en-US" altLang="zh-CN" sz="2400" dirty="0"/>
              <a:t>determine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275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QwMWIyZGUzMDVjOTk0Nzk0YTMyMzZiYTAzZWM1OD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4391</TotalTime>
  <Words>1101</Words>
  <Application>Microsoft Macintosh PowerPoint</Application>
  <PresentationFormat>全屏显示(4:3)</PresentationFormat>
  <Paragraphs>241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思源黑体 CN</vt:lpstr>
      <vt:lpstr>微软雅黑</vt:lpstr>
      <vt:lpstr>クレPro by 宁静之雨，微信公众号njzyshare</vt:lpstr>
      <vt:lpstr>Arial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zhu haojia</cp:lastModifiedBy>
  <cp:revision>2998</cp:revision>
  <dcterms:created xsi:type="dcterms:W3CDTF">2021-05-16T02:35:00Z</dcterms:created>
  <dcterms:modified xsi:type="dcterms:W3CDTF">2023-10-12T10:56:20Z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B72C09C2B83A49BFB7EB022D0C6857D7</vt:lpwstr>
  </property>
  <property fmtid="{D5CDD505-2E9C-101B-9397-08002B2CF9AE}" pid="3" name="KSOProductBuildVer">
    <vt:lpwstr>2052-11.1.0.12358</vt:lpwstr>
  </property>
</Properties>
</file>