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66" r:id="rId2"/>
    <p:sldId id="268" r:id="rId3"/>
    <p:sldId id="272" r:id="rId4"/>
    <p:sldId id="269" r:id="rId5"/>
    <p:sldId id="270" r:id="rId6"/>
    <p:sldId id="285" r:id="rId7"/>
    <p:sldId id="284" r:id="rId8"/>
    <p:sldId id="286" r:id="rId9"/>
    <p:sldId id="271" r:id="rId10"/>
    <p:sldId id="273" r:id="rId11"/>
    <p:sldId id="275" r:id="rId12"/>
    <p:sldId id="274" r:id="rId13"/>
    <p:sldId id="290" r:id="rId14"/>
    <p:sldId id="287" r:id="rId15"/>
    <p:sldId id="288" r:id="rId16"/>
    <p:sldId id="291" r:id="rId17"/>
    <p:sldId id="289" r:id="rId18"/>
    <p:sldId id="292" r:id="rId19"/>
    <p:sldId id="294" r:id="rId20"/>
    <p:sldId id="281" r:id="rId21"/>
    <p:sldId id="295" r:id="rId22"/>
    <p:sldId id="296" r:id="rId23"/>
    <p:sldId id="293" r:id="rId24"/>
    <p:sldId id="267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98" autoAdjust="0"/>
    <p:restoredTop sz="79896" autoAdjust="0"/>
  </p:normalViewPr>
  <p:slideViewPr>
    <p:cSldViewPr snapToGrid="0">
      <p:cViewPr>
        <p:scale>
          <a:sx n="75" d="100"/>
          <a:sy n="75" d="100"/>
        </p:scale>
        <p:origin x="1627" y="59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370319-F7D6-4CB5-B3E4-F41BDD9C7654}" type="datetimeFigureOut">
              <a:rPr lang="zh-CN" altLang="en-US" smtClean="0"/>
              <a:t>2023/11/2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27BEBC-9826-486B-9DC1-0107F3C92D2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Stackelberg </a:t>
            </a:r>
            <a:r>
              <a:rPr lang="zh-CN" altLang="en-US" dirty="0"/>
              <a:t>博弈是一个双层博弈，什么是双层博弈？需要先了解什么是单层博弈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单层博弈中存在一个有名的博弈：囚徒困境，囚犯需要在</a:t>
            </a:r>
            <a:r>
              <a:rPr lang="zh-CN" altLang="en-US" b="1" dirty="0"/>
              <a:t>不知道对方的决策下</a:t>
            </a:r>
            <a:r>
              <a:rPr lang="zh-CN" altLang="en-US" dirty="0"/>
              <a:t>做出最有利于自己的决策。两个</a:t>
            </a:r>
            <a:r>
              <a:rPr lang="zh-CN" altLang="en-US" b="1" dirty="0"/>
              <a:t>自私且理性</a:t>
            </a:r>
            <a:r>
              <a:rPr lang="zh-CN" altLang="en-US" dirty="0"/>
              <a:t>的囚犯在条件下往往会做出有利于自己的决策，最终就是两个囚犯都背叛了对方。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因为不管对方做出什么决定，背叛对方始终时最好的选择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类似的还有双寡头的削价竞争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27BEBC-9826-486B-9DC1-0107F3C92D2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8588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介绍一下拥塞公式，就是之前提及的根据容量和总体数量来评估。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27BEBC-9826-486B-9DC1-0107F3C92D2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7588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方法之一：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将底层优化问题（汽车最小化花费问题）通过</a:t>
            </a:r>
            <a:r>
              <a:rPr lang="en-US" altLang="zh-CN" dirty="0"/>
              <a:t>KKT</a:t>
            </a:r>
            <a:r>
              <a:rPr lang="zh-CN" altLang="en-US" dirty="0"/>
              <a:t>条件转换后，作为约束条件添加到上层优化问题中（公司</a:t>
            </a:r>
            <a:r>
              <a:rPr lang="en-US" altLang="zh-CN" dirty="0" err="1"/>
              <a:t>i</a:t>
            </a:r>
            <a:r>
              <a:rPr lang="zh-CN" altLang="en-US" dirty="0"/>
              <a:t>最大化其利润），将问题转换成一个</a:t>
            </a:r>
            <a:r>
              <a:rPr lang="en-US" altLang="zh-CN" dirty="0"/>
              <a:t>mathematical program with equilibrium constraints </a:t>
            </a:r>
            <a:r>
              <a:rPr lang="zh-CN" altLang="en-US" dirty="0"/>
              <a:t>（</a:t>
            </a:r>
            <a:r>
              <a:rPr lang="en-US" altLang="zh-CN" dirty="0"/>
              <a:t>MPEC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通俗来讲，每一个公司</a:t>
            </a:r>
            <a:r>
              <a:rPr lang="en-US" altLang="zh-CN" dirty="0" err="1"/>
              <a:t>i</a:t>
            </a:r>
            <a:r>
              <a:rPr lang="zh-CN" altLang="en-US" dirty="0"/>
              <a:t>在调整自己的定价策略时，将会同时考虑其他公司的策略，以及底层的拥塞博弈。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然后通过迭代算法、求解器等求解</a:t>
            </a:r>
            <a:r>
              <a:rPr lang="en-US" altLang="zh-CN" dirty="0"/>
              <a:t>MPEC</a:t>
            </a:r>
            <a:r>
              <a:rPr lang="zh-CN" altLang="en-US" dirty="0"/>
              <a:t>的问题，得到公司</a:t>
            </a:r>
            <a:r>
              <a:rPr lang="en-US" altLang="zh-CN" dirty="0" err="1"/>
              <a:t>i</a:t>
            </a:r>
            <a:r>
              <a:rPr lang="zh-CN" altLang="en-US" dirty="0"/>
              <a:t>的最优解，一般这个过程需要指数级别时间复杂度。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根据最优解，更新公司</a:t>
            </a:r>
            <a:r>
              <a:rPr lang="en-US" altLang="zh-CN" dirty="0" err="1"/>
              <a:t>i</a:t>
            </a:r>
            <a:r>
              <a:rPr lang="zh-CN" altLang="en-US" dirty="0"/>
              <a:t>的策略，然后开始更新公司</a:t>
            </a:r>
            <a:r>
              <a:rPr lang="en-US" altLang="zh-CN" dirty="0"/>
              <a:t>i+1</a:t>
            </a:r>
            <a:r>
              <a:rPr lang="zh-CN" altLang="en-US" dirty="0"/>
              <a:t>的最优解，不断重复迭代，直到达到均衡，这样子操作，最后的时间复杂度不可估计。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27BEBC-9826-486B-9DC1-0107F3C92D2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77875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下面黑色的部分的高度代表</a:t>
            </a:r>
            <a:r>
              <a:rPr lang="en-US" altLang="zh-CN" dirty="0"/>
              <a:t>toll</a:t>
            </a:r>
            <a:r>
              <a:rPr lang="zh-CN" altLang="en-US" dirty="0"/>
              <a:t>，而水柱的高度越高，代表拥塞越大。每一个汽车像一滴水一样滴在这个水池里，哪里液面最低他滴向哪里。所有汽车进入水池，到最后完全淹没所有的柱子，对于每一块来说，</a:t>
            </a:r>
            <a:r>
              <a:rPr lang="en-US" altLang="zh-CN" dirty="0"/>
              <a:t>toll</a:t>
            </a:r>
            <a:r>
              <a:rPr lang="zh-CN" altLang="en-US" dirty="0"/>
              <a:t>的高度</a:t>
            </a:r>
            <a:r>
              <a:rPr lang="en-US" altLang="zh-CN" dirty="0"/>
              <a:t>+</a:t>
            </a:r>
            <a:r>
              <a:rPr lang="zh-CN" altLang="en-US" dirty="0"/>
              <a:t>水的高度相等，液面一致，其和为</a:t>
            </a:r>
            <a:r>
              <a:rPr lang="en-US" altLang="zh-CN" dirty="0"/>
              <a:t>K</a:t>
            </a:r>
          </a:p>
          <a:p>
            <a:endParaRPr lang="en-US" altLang="zh-CN" dirty="0"/>
          </a:p>
          <a:p>
            <a:r>
              <a:rPr lang="zh-CN" altLang="en-US" dirty="0"/>
              <a:t>然而Wardrop均衡可以用来简化拥塞，Wardrop均衡指：</a:t>
            </a:r>
            <a:endParaRPr lang="en-US" altLang="zh-CN" dirty="0"/>
          </a:p>
          <a:p>
            <a:r>
              <a:rPr lang="zh-CN" altLang="en-US" dirty="0"/>
              <a:t>所有follower在达到均衡时，花费相同。</a:t>
            </a:r>
          </a:p>
          <a:p>
            <a:endParaRPr lang="en-US" altLang="zh-CN" dirty="0"/>
          </a:p>
          <a:p>
            <a:r>
              <a:rPr lang="zh-CN" altLang="en-US" dirty="0"/>
              <a:t>在考虑带有拥塞效应的</a:t>
            </a:r>
            <a:r>
              <a:rPr lang="en-US" altLang="zh-CN" dirty="0"/>
              <a:t>Stackelberg</a:t>
            </a:r>
            <a:r>
              <a:rPr lang="zh-CN" altLang="en-US" dirty="0"/>
              <a:t> </a:t>
            </a:r>
            <a:r>
              <a:rPr lang="en-US" altLang="zh-CN" dirty="0"/>
              <a:t>pricing</a:t>
            </a:r>
            <a:r>
              <a:rPr lang="zh-CN" altLang="en-US" dirty="0"/>
              <a:t> </a:t>
            </a:r>
            <a:r>
              <a:rPr lang="en-US" altLang="zh-CN" dirty="0"/>
              <a:t>game</a:t>
            </a:r>
            <a:r>
              <a:rPr lang="zh-CN" altLang="en-US" dirty="0"/>
              <a:t>时，我们可以利用</a:t>
            </a:r>
            <a:r>
              <a:rPr lang="en-US" altLang="zh-CN" dirty="0" err="1"/>
              <a:t>Wardrop</a:t>
            </a:r>
            <a:r>
              <a:rPr lang="zh-CN" altLang="en-US" dirty="0"/>
              <a:t>均衡进行简化：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在不考虑用户偏好的情况下，所有用户的总花费相同，即拥塞花费和资源花费之和相同。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通俗来说：只要价格不是过高，</a:t>
            </a:r>
            <a:r>
              <a:rPr lang="en-US" altLang="zh-CN" dirty="0"/>
              <a:t>follower</a:t>
            </a:r>
            <a:r>
              <a:rPr lang="zh-CN" altLang="en-US" dirty="0"/>
              <a:t>会达成一种平衡。此时如果再来一个</a:t>
            </a:r>
            <a:r>
              <a:rPr lang="en-US" altLang="zh-CN" dirty="0"/>
              <a:t>follower</a:t>
            </a:r>
            <a:r>
              <a:rPr lang="zh-CN" altLang="en-US" dirty="0"/>
              <a:t>，不管他选择哪一个</a:t>
            </a:r>
            <a:r>
              <a:rPr lang="en-US" altLang="zh-CN" dirty="0"/>
              <a:t>leader</a:t>
            </a:r>
            <a:r>
              <a:rPr lang="zh-CN" altLang="en-US" dirty="0"/>
              <a:t>，资源花费</a:t>
            </a:r>
            <a:r>
              <a:rPr lang="en-US" altLang="zh-CN" dirty="0"/>
              <a:t>+</a:t>
            </a:r>
            <a:r>
              <a:rPr lang="zh-CN" altLang="en-US" dirty="0"/>
              <a:t>拥塞花费都是相等的。（这要求博弈为非原子博弈）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以此为基础从而可以进行进一步推导。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27BEBC-9826-486B-9DC1-0107F3C92D2D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5720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可以多项式时间内得到单个公司的最佳反应，只需要一个一个更新最佳反应，最后趋于均衡后，就能得到均衡策略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27BEBC-9826-486B-9DC1-0107F3C92D2D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0110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然而</a:t>
            </a:r>
            <a:r>
              <a:rPr kumimoji="1" lang="en-US" altLang="zh-CN" dirty="0" err="1"/>
              <a:t>Wardrop</a:t>
            </a:r>
            <a:r>
              <a:rPr kumimoji="1" lang="zh-CN" altLang="en-US" dirty="0"/>
              <a:t>均衡却无法覆盖所有的情况。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在考虑用户偏好的情况下，</a:t>
            </a:r>
            <a:r>
              <a:rPr kumimoji="1" lang="en-US" altLang="zh-CN" dirty="0" err="1"/>
              <a:t>Wardrop</a:t>
            </a:r>
            <a:r>
              <a:rPr kumimoji="1" lang="zh-CN" altLang="en-US" dirty="0"/>
              <a:t>均衡无法成立。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例如，考虑两群数量相同的用户，也就是说拥塞程度相同。两个价格不同的包子铺，地理位置差距大。</a:t>
            </a:r>
            <a:r>
              <a:rPr kumimoji="1" lang="en-US" altLang="zh-CN" dirty="0"/>
              <a:t>B</a:t>
            </a:r>
            <a:r>
              <a:rPr kumimoji="1" lang="zh-CN" altLang="en-US" dirty="0"/>
              <a:t>地的群众再承受相同拥塞的情况下，还要忍受</a:t>
            </a:r>
            <a:r>
              <a:rPr kumimoji="1" lang="en-US" altLang="zh-CN" dirty="0"/>
              <a:t>5</a:t>
            </a:r>
            <a:r>
              <a:rPr kumimoji="1" lang="zh-CN" altLang="en-US" dirty="0"/>
              <a:t>美元的包子，最终花费和</a:t>
            </a:r>
            <a:r>
              <a:rPr kumimoji="1" lang="en-US" altLang="zh-CN" dirty="0"/>
              <a:t>A</a:t>
            </a:r>
            <a:r>
              <a:rPr kumimoji="1" lang="zh-CN" altLang="en-US" dirty="0"/>
              <a:t>地的群众并不相同，无法达到</a:t>
            </a:r>
            <a:r>
              <a:rPr kumimoji="1" lang="en-US" altLang="zh-CN" dirty="0" err="1"/>
              <a:t>wardrop</a:t>
            </a:r>
            <a:r>
              <a:rPr kumimoji="1" lang="zh-CN" altLang="en-US" dirty="0"/>
              <a:t>均衡。此处我们考虑的用户偏好时用户的地理位置。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27BEBC-9826-486B-9DC1-0107F3C92D2D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8386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什么是双层博弈？和单层博弈的同时做出决定不同，双层博弈中，博弈双方并非同时做出博弈</a:t>
            </a:r>
            <a:endParaRPr lang="en-US" altLang="zh-CN" dirty="0"/>
          </a:p>
          <a:p>
            <a:r>
              <a:rPr lang="zh-CN" altLang="en-US" dirty="0"/>
              <a:t>先做出决策的一方被称作</a:t>
            </a:r>
            <a:r>
              <a:rPr lang="en-US" altLang="zh-CN" dirty="0"/>
              <a:t>Leader</a:t>
            </a:r>
            <a:r>
              <a:rPr lang="zh-CN" altLang="en-US" dirty="0"/>
              <a:t>，后做出决策的一方被称作</a:t>
            </a:r>
            <a:r>
              <a:rPr lang="en-US" altLang="zh-CN" dirty="0"/>
              <a:t>follower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follower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可以根据</a:t>
            </a: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Leader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的决策做出最合适的决策。</a:t>
            </a:r>
            <a:endParaRPr lang="en-US" altLang="zh-CN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然而</a:t>
            </a: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Leader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可以预判</a:t>
            </a: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follower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，在一开始做出最有利于自己的决策。</a:t>
            </a:r>
            <a:endParaRPr lang="en-US" altLang="zh-CN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例如大公司和小公司之间的博弈，大公司先做出决策改变市场，小公司只能根据大公司的策略调整自己的策略</a:t>
            </a:r>
            <a:endParaRPr lang="en-US" altLang="zh-CN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这就是</a:t>
            </a:r>
            <a:r>
              <a:rPr lang="en-US" altLang="zh-CN" sz="1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Stackelberg</a:t>
            </a:r>
            <a:r>
              <a:rPr lang="zh-CN" altLang="en-US" sz="1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博弈。这种博弈在现实生活中更为常见。</a:t>
            </a:r>
            <a:endParaRPr lang="en-US" altLang="zh-CN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27BEBC-9826-486B-9DC1-0107F3C92D2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94999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Stackelberg game</a:t>
            </a:r>
            <a:r>
              <a:rPr lang="zh-CN" altLang="en-US" sz="1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有很多种类型：</a:t>
            </a:r>
            <a:endParaRPr lang="en-US" altLang="zh-CN" sz="12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12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单</a:t>
            </a:r>
            <a:r>
              <a:rPr lang="en-US" altLang="zh-CN" sz="1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leader</a:t>
            </a:r>
            <a:r>
              <a:rPr lang="zh-CN" altLang="en-US" sz="1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，单</a:t>
            </a:r>
            <a:r>
              <a:rPr lang="en-US" altLang="zh-CN" sz="1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follower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单</a:t>
            </a:r>
            <a:r>
              <a:rPr lang="en-US" altLang="zh-CN" sz="1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leader</a:t>
            </a:r>
            <a:r>
              <a:rPr lang="zh-CN" altLang="en-US" sz="1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，多</a:t>
            </a:r>
            <a:r>
              <a:rPr lang="en-US" altLang="zh-CN" sz="1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follower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多</a:t>
            </a:r>
            <a:r>
              <a:rPr lang="en-US" altLang="zh-CN" sz="1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leader</a:t>
            </a:r>
            <a:r>
              <a:rPr lang="zh-CN" altLang="en-US" sz="1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，单</a:t>
            </a:r>
            <a:r>
              <a:rPr lang="en-US" altLang="zh-CN" sz="1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follower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多</a:t>
            </a:r>
            <a:r>
              <a:rPr lang="en-US" altLang="zh-CN" sz="1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leader</a:t>
            </a:r>
            <a:r>
              <a:rPr lang="zh-CN" altLang="en-US" sz="1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，多</a:t>
            </a:r>
            <a:r>
              <a:rPr lang="en-US" altLang="zh-CN" sz="1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follower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12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一般研究的是多</a:t>
            </a:r>
            <a:r>
              <a:rPr lang="en-US" altLang="zh-CN" sz="1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follower</a:t>
            </a:r>
            <a:r>
              <a:rPr lang="zh-CN" altLang="en-US" sz="1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的情况。</a:t>
            </a:r>
            <a:endParaRPr lang="en-US" altLang="zh-CN" sz="12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12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1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在多</a:t>
            </a:r>
            <a:r>
              <a:rPr lang="en-US" altLang="zh-CN" sz="1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follower</a:t>
            </a:r>
            <a:r>
              <a:rPr lang="zh-CN" altLang="en-US" sz="1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的情况下，一般</a:t>
            </a:r>
            <a:r>
              <a:rPr lang="en-US" altLang="zh-CN" sz="1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follower</a:t>
            </a:r>
            <a:r>
              <a:rPr lang="zh-CN" altLang="en-US" sz="1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之间也存在一个博弈：</a:t>
            </a:r>
            <a:endParaRPr lang="en-US" altLang="zh-CN" sz="12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Follower</a:t>
            </a:r>
            <a:r>
              <a:rPr lang="zh-CN" altLang="en-US" sz="1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往往是自私且理智的；</a:t>
            </a:r>
            <a:endParaRPr lang="en-US" altLang="zh-CN" sz="12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在做出决策时，并不知道其他</a:t>
            </a:r>
            <a:r>
              <a:rPr lang="en-US" altLang="zh-CN" sz="1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follower</a:t>
            </a:r>
            <a:r>
              <a:rPr lang="zh-CN" altLang="en-US" sz="1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的决策。</a:t>
            </a:r>
            <a:endParaRPr lang="en-US" altLang="zh-CN" sz="12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27BEBC-9826-486B-9DC1-0107F3C92D2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28699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sz="1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什么是博弈的均衡点？</a:t>
            </a:r>
            <a:endParaRPr kumimoji="1" lang="en-US" altLang="zh-CN" sz="12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kumimoji="1" lang="en-US" altLang="zh-CN" sz="12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kumimoji="1" lang="zh-CN" altLang="en-US" sz="1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假设博弈中</a:t>
            </a:r>
            <a:r>
              <a:rPr kumimoji="1" lang="en-US" altLang="zh-CN" sz="1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follower</a:t>
            </a:r>
            <a:r>
              <a:rPr kumimoji="1" lang="zh-CN" altLang="en-US" sz="1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都是自私且理性的。</a:t>
            </a:r>
            <a:endParaRPr kumimoji="1" lang="en-US" altLang="zh-CN" sz="12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kumimoji="1" lang="zh-CN" altLang="en-US" sz="1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在所有</a:t>
            </a:r>
            <a:r>
              <a:rPr kumimoji="1" lang="en-US" altLang="zh-CN" sz="1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follower</a:t>
            </a:r>
            <a:r>
              <a:rPr kumimoji="1" lang="zh-CN" altLang="en-US" sz="1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都做出决定后，一些</a:t>
            </a:r>
            <a:r>
              <a:rPr kumimoji="1" lang="en-US" altLang="zh-CN" sz="1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follower</a:t>
            </a:r>
            <a:r>
              <a:rPr kumimoji="1" lang="zh-CN" altLang="en-US" sz="1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发现通过单方面调整自己的博弈策略，可以使自己的收益增高，经过不断的调整，最终所有的</a:t>
            </a:r>
            <a:r>
              <a:rPr kumimoji="1" lang="en-US" altLang="zh-CN" sz="1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follower</a:t>
            </a:r>
            <a:r>
              <a:rPr kumimoji="1" lang="zh-CN" altLang="en-US" sz="1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发现，无法通过单方面调整自己的资源购买策略，此时我们称此时</a:t>
            </a:r>
            <a:r>
              <a:rPr kumimoji="1" lang="en-US" altLang="zh-CN" sz="1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followers</a:t>
            </a:r>
            <a:r>
              <a:rPr kumimoji="1" lang="zh-CN" altLang="en-US" sz="1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达到了均衡。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27BEBC-9826-486B-9DC1-0107F3C92D2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1278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sz="1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kumimoji="1" lang="en-US" altLang="zh-CN" sz="1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Stackelberg</a:t>
            </a:r>
            <a:r>
              <a:rPr kumimoji="1" lang="zh-CN" altLang="en-US" sz="1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1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pricing</a:t>
            </a:r>
            <a:r>
              <a:rPr kumimoji="1" lang="zh-CN" altLang="en-US" sz="1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1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game</a:t>
            </a:r>
            <a:r>
              <a:rPr kumimoji="1" lang="zh-CN" altLang="en-US" sz="1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中，</a:t>
            </a:r>
            <a:r>
              <a:rPr kumimoji="1" lang="en-US" altLang="zh-CN" sz="1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leader</a:t>
            </a:r>
            <a:r>
              <a:rPr kumimoji="1" lang="zh-CN" altLang="en-US" sz="1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会首先做出价格策略，</a:t>
            </a:r>
            <a:r>
              <a:rPr kumimoji="1" lang="en-US" altLang="zh-CN" sz="1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follower</a:t>
            </a:r>
            <a:r>
              <a:rPr kumimoji="1" lang="zh-CN" altLang="en-US" sz="1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根据价格策略做出最合适的资源购买策略。</a:t>
            </a:r>
            <a:endParaRPr kumimoji="1" lang="en-US" altLang="zh-CN" sz="12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kumimoji="1" lang="en-US" altLang="zh-CN" sz="12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kumimoji="1" lang="zh-CN" altLang="en-US" sz="1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一般</a:t>
            </a:r>
            <a:r>
              <a:rPr kumimoji="1" lang="en-US" altLang="zh-CN" sz="1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follower</a:t>
            </a:r>
            <a:r>
              <a:rPr kumimoji="1" lang="zh-CN" altLang="en-US" sz="1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存在两种资源购买策略，以电力市场为例：</a:t>
            </a:r>
            <a:endParaRPr kumimoji="1" lang="en-US" altLang="zh-CN" sz="12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kumimoji="1" lang="en-US" altLang="zh-CN" sz="12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kumimoji="1" lang="zh-CN" altLang="en-US" sz="1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弹性需求：</a:t>
            </a:r>
            <a:endParaRPr kumimoji="1" lang="en-US" altLang="zh-CN" sz="12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1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春秋季时的空调；</a:t>
            </a:r>
            <a:endParaRPr kumimoji="1" lang="en-US" altLang="zh-CN" sz="12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kumimoji="1" lang="en-US" altLang="zh-CN" sz="12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kumimoji="1" lang="zh-CN" altLang="en-US" sz="1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非弹性需求：</a:t>
            </a:r>
            <a:endParaRPr kumimoji="1" lang="en-US" altLang="zh-CN" sz="12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1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照明；</a:t>
            </a:r>
            <a:endParaRPr kumimoji="1" lang="en-US" altLang="zh-CN" sz="12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1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电冰箱；</a:t>
            </a:r>
            <a:endParaRPr kumimoji="1" lang="en-US" altLang="zh-CN" sz="12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1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洗衣机；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27BEBC-9826-486B-9DC1-0107F3C92D2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77353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类似的还有：</a:t>
            </a:r>
            <a:endParaRPr kumimoji="1" lang="en-US" altLang="zh-CN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kumimoji="1"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端口单位时间处理数据包的速率为</a:t>
            </a:r>
            <a:r>
              <a:rPr kumimoji="1" lang="en-US" altLang="zh-CN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100</a:t>
            </a:r>
            <a:r>
              <a:rPr kumimoji="1"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个，但是数据包的单位时间到达速率接近</a:t>
            </a:r>
            <a:r>
              <a:rPr kumimoji="1" lang="en-US" altLang="zh-CN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100</a:t>
            </a:r>
            <a:r>
              <a:rPr kumimoji="1"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，那么此时就会发生网络拥塞现象，丢包的现象时常发生，传输质量下降。</a:t>
            </a:r>
            <a:endParaRPr kumimoji="1" lang="en-US" altLang="zh-CN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27BEBC-9826-486B-9DC1-0107F3C92D2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74268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当我们考虑</a:t>
            </a:r>
            <a:r>
              <a:rPr kumimoji="1" lang="en-US" altLang="zh-CN" dirty="0"/>
              <a:t>follower</a:t>
            </a:r>
            <a:r>
              <a:rPr kumimoji="1" lang="zh-CN" altLang="en-US" dirty="0"/>
              <a:t>之间的拥塞效应时，</a:t>
            </a:r>
            <a:r>
              <a:rPr kumimoji="1" lang="en-US" altLang="zh-CN" dirty="0"/>
              <a:t>Stackelberg</a:t>
            </a:r>
            <a:r>
              <a:rPr kumimoji="1" lang="zh-CN" altLang="en-US" dirty="0"/>
              <a:t> </a:t>
            </a:r>
            <a:r>
              <a:rPr kumimoji="1" lang="en-US" altLang="zh-CN" dirty="0"/>
              <a:t>pricing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game</a:t>
            </a:r>
            <a:r>
              <a:rPr kumimoji="1" lang="zh-CN" altLang="en-US" dirty="0"/>
              <a:t>不再变得简单。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因为</a:t>
            </a:r>
            <a:r>
              <a:rPr kumimoji="1" lang="en-US" altLang="zh-CN" dirty="0"/>
              <a:t>follower</a:t>
            </a:r>
            <a:r>
              <a:rPr kumimoji="1" lang="zh-CN" altLang="en-US" dirty="0"/>
              <a:t>此时不仅仅需要考虑</a:t>
            </a:r>
            <a:r>
              <a:rPr kumimoji="1" lang="en-US" altLang="zh-CN" dirty="0"/>
              <a:t>leader</a:t>
            </a:r>
            <a:r>
              <a:rPr kumimoji="1" lang="zh-CN" altLang="en-US" dirty="0"/>
              <a:t>给出的价格，而且还需要考虑其他</a:t>
            </a:r>
            <a:r>
              <a:rPr kumimoji="1" lang="en-US" altLang="zh-CN" dirty="0"/>
              <a:t>follower</a:t>
            </a:r>
            <a:r>
              <a:rPr kumimoji="1" lang="zh-CN" altLang="en-US" dirty="0"/>
              <a:t>做出的决策。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例如，在具有两个</a:t>
            </a:r>
            <a:r>
              <a:rPr kumimoji="1" lang="en-US" altLang="zh-CN" dirty="0"/>
              <a:t>leader</a:t>
            </a:r>
            <a:r>
              <a:rPr kumimoji="1" lang="zh-CN" altLang="en-US" dirty="0"/>
              <a:t>，多个</a:t>
            </a:r>
            <a:r>
              <a:rPr kumimoji="1" lang="en-US" altLang="zh-CN" dirty="0"/>
              <a:t>follower</a:t>
            </a:r>
            <a:r>
              <a:rPr kumimoji="1" lang="zh-CN" altLang="en-US" dirty="0"/>
              <a:t>的</a:t>
            </a:r>
            <a:r>
              <a:rPr kumimoji="1" lang="en-US" altLang="zh-CN" dirty="0"/>
              <a:t>Stackelberg</a:t>
            </a:r>
            <a:r>
              <a:rPr kumimoji="1" lang="zh-CN" altLang="en-US" dirty="0"/>
              <a:t> </a:t>
            </a:r>
            <a:r>
              <a:rPr kumimoji="1" lang="en-US" altLang="zh-CN" dirty="0"/>
              <a:t>pricing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game</a:t>
            </a:r>
            <a:r>
              <a:rPr kumimoji="1" lang="zh-CN" altLang="en-US" dirty="0"/>
              <a:t>中。一个</a:t>
            </a:r>
            <a:r>
              <a:rPr kumimoji="1" lang="en-US" altLang="zh-CN" dirty="0"/>
              <a:t>follower</a:t>
            </a:r>
            <a:r>
              <a:rPr kumimoji="1" lang="zh-CN" altLang="en-US" dirty="0"/>
              <a:t>面对一个低价格</a:t>
            </a:r>
            <a:endParaRPr kumimoji="1" lang="en-US" altLang="zh-CN" dirty="0"/>
          </a:p>
          <a:p>
            <a:r>
              <a:rPr kumimoji="1" lang="zh-CN" altLang="en-US" dirty="0"/>
              <a:t>的</a:t>
            </a:r>
            <a:r>
              <a:rPr kumimoji="1" lang="en-US" altLang="zh-CN" dirty="0"/>
              <a:t>leader</a:t>
            </a:r>
            <a:r>
              <a:rPr kumimoji="1" lang="zh-CN" altLang="en-US" dirty="0"/>
              <a:t>时，他不会仅仅因为价格低就盲目选择该</a:t>
            </a:r>
            <a:r>
              <a:rPr kumimoji="1" lang="en-US" altLang="zh-CN" dirty="0"/>
              <a:t>leader</a:t>
            </a:r>
            <a:r>
              <a:rPr kumimoji="1" lang="zh-CN" altLang="en-US" dirty="0"/>
              <a:t>，还要判断其他</a:t>
            </a:r>
            <a:r>
              <a:rPr kumimoji="1" lang="en-US" altLang="zh-CN" dirty="0"/>
              <a:t>follower</a:t>
            </a:r>
            <a:r>
              <a:rPr kumimoji="1" lang="zh-CN" altLang="en-US" dirty="0"/>
              <a:t>的决定，看这个</a:t>
            </a:r>
            <a:r>
              <a:rPr kumimoji="1" lang="en-US" altLang="zh-CN" dirty="0"/>
              <a:t>leader</a:t>
            </a:r>
          </a:p>
          <a:p>
            <a:r>
              <a:rPr kumimoji="1" lang="zh-CN" altLang="en-US" dirty="0"/>
              <a:t>是否会拥塞。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不仅</a:t>
            </a:r>
            <a:r>
              <a:rPr kumimoji="1" lang="en-US" altLang="zh-CN" dirty="0"/>
              <a:t>follower</a:t>
            </a:r>
            <a:r>
              <a:rPr kumimoji="1" lang="zh-CN" altLang="en-US" dirty="0"/>
              <a:t>做出决策的难度增加了，</a:t>
            </a:r>
            <a:r>
              <a:rPr kumimoji="1" lang="en-US" altLang="zh-CN" dirty="0"/>
              <a:t>leader</a:t>
            </a:r>
            <a:r>
              <a:rPr kumimoji="1" lang="zh-CN" altLang="en-US" dirty="0"/>
              <a:t>在做出价格策略时，也必须考虑拥塞，</a:t>
            </a:r>
            <a:endParaRPr kumimoji="1" lang="en-US" altLang="zh-CN" dirty="0"/>
          </a:p>
          <a:p>
            <a:r>
              <a:rPr kumimoji="1" lang="zh-CN" altLang="en-US" dirty="0"/>
              <a:t>如果盲目地将价格设置太低，因为价格低带来</a:t>
            </a:r>
            <a:r>
              <a:rPr kumimoji="1" lang="en-US" altLang="zh-CN" dirty="0"/>
              <a:t>follower</a:t>
            </a:r>
            <a:r>
              <a:rPr kumimoji="1" lang="zh-CN" altLang="en-US" dirty="0"/>
              <a:t>数量的增多，拥塞程度也在不断增大。</a:t>
            </a:r>
            <a:endParaRPr kumimoji="1" lang="en-US" altLang="zh-CN" dirty="0"/>
          </a:p>
          <a:p>
            <a:r>
              <a:rPr kumimoji="1" lang="zh-CN" altLang="en-US" dirty="0"/>
              <a:t>较大的拥塞代价会抑制</a:t>
            </a:r>
            <a:r>
              <a:rPr kumimoji="1" lang="en-US" altLang="zh-CN" dirty="0"/>
              <a:t>follower</a:t>
            </a:r>
            <a:r>
              <a:rPr kumimoji="1" lang="zh-CN" altLang="en-US" dirty="0"/>
              <a:t>数量的增多，反而无法获得更多的收益。</a:t>
            </a:r>
            <a:endParaRPr kumimoji="1" lang="en-US" altLang="zh-CN" dirty="0"/>
          </a:p>
          <a:p>
            <a:endParaRPr kumimoji="1"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27BEBC-9826-486B-9DC1-0107F3C92D2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11175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在这个例子中，公司是</a:t>
            </a:r>
            <a:r>
              <a:rPr lang="en-US" altLang="zh-CN" dirty="0"/>
              <a:t>leader</a:t>
            </a:r>
            <a:r>
              <a:rPr lang="zh-CN" altLang="en-US" dirty="0"/>
              <a:t>，决定道路的容量和收费的价格；</a:t>
            </a:r>
            <a:endParaRPr lang="en-US" altLang="zh-CN" dirty="0"/>
          </a:p>
          <a:p>
            <a:r>
              <a:rPr lang="zh-CN" altLang="en-US" dirty="0"/>
              <a:t>而汽车则是</a:t>
            </a:r>
            <a:r>
              <a:rPr lang="en-US" altLang="zh-CN" dirty="0"/>
              <a:t>follower</a:t>
            </a:r>
            <a:r>
              <a:rPr lang="zh-CN" altLang="en-US" dirty="0"/>
              <a:t>，决定使用哪一条公路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27BEBC-9826-486B-9DC1-0107F3C92D2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5125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解释一下这个图：</a:t>
            </a:r>
            <a:endParaRPr lang="en-US" altLang="zh-CN" dirty="0"/>
          </a:p>
          <a:p>
            <a:r>
              <a:rPr lang="zh-CN" altLang="en-US" dirty="0"/>
              <a:t>线代表路，城市</a:t>
            </a:r>
            <a:r>
              <a:rPr lang="en-US" altLang="zh-CN" dirty="0"/>
              <a:t>A</a:t>
            </a:r>
            <a:r>
              <a:rPr lang="zh-CN" altLang="en-US" dirty="0"/>
              <a:t>。</a:t>
            </a:r>
            <a:r>
              <a:rPr lang="en-US" altLang="zh-CN" dirty="0"/>
              <a:t>B</a:t>
            </a:r>
            <a:r>
              <a:rPr lang="zh-CN" altLang="en-US" dirty="0"/>
              <a:t>之间通过这些道路连接，而汽车选择一条通过。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27BEBC-9826-486B-9DC1-0107F3C92D2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75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0F8C9-D560-4695-9EC6-F7A14558BF35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0820A34-E015-4710-B82E-571157B692FB}"/>
              </a:ext>
            </a:extLst>
          </p:cNvPr>
          <p:cNvSpPr/>
          <p:nvPr userDrawn="1"/>
        </p:nvSpPr>
        <p:spPr>
          <a:xfrm>
            <a:off x="2823722" y="1"/>
            <a:ext cx="10006150" cy="68893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五边形 1">
            <a:extLst>
              <a:ext uri="{FF2B5EF4-FFF2-40B4-BE49-F238E27FC236}">
                <a16:creationId xmlns:a16="http://schemas.microsoft.com/office/drawing/2014/main" id="{036AEFCF-EEE2-4481-AD36-A765173EAADD}"/>
              </a:ext>
            </a:extLst>
          </p:cNvPr>
          <p:cNvSpPr/>
          <p:nvPr userDrawn="1"/>
        </p:nvSpPr>
        <p:spPr>
          <a:xfrm>
            <a:off x="-214312" y="1"/>
            <a:ext cx="7875112" cy="688930"/>
          </a:xfrm>
          <a:prstGeom prst="homePlat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84EA733E-794A-4F0D-99B0-BD3053280BA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66" y="85266"/>
            <a:ext cx="516422" cy="518400"/>
          </a:xfrm>
          <a:prstGeom prst="rect">
            <a:avLst/>
          </a:prstGeom>
        </p:spPr>
      </p:pic>
      <p:sp>
        <p:nvSpPr>
          <p:cNvPr id="16" name="文本占位符 7">
            <a:extLst>
              <a:ext uri="{FF2B5EF4-FFF2-40B4-BE49-F238E27FC236}">
                <a16:creationId xmlns:a16="http://schemas.microsoft.com/office/drawing/2014/main" id="{AC62FAEB-84F7-4F23-875B-A07CFA56EB9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53917" y="123760"/>
            <a:ext cx="6569365" cy="4732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altLang="zh-CN" dirty="0"/>
              <a:t>Edit the Title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89E7F20-C736-4FB9-BE9C-D5F698223015}"/>
              </a:ext>
            </a:extLst>
          </p:cNvPr>
          <p:cNvSpPr txBox="1"/>
          <p:nvPr userDrawn="1"/>
        </p:nvSpPr>
        <p:spPr>
          <a:xfrm>
            <a:off x="10225284" y="67672"/>
            <a:ext cx="13388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郭振东</a:t>
            </a:r>
            <a:endParaRPr kumimoji="1" lang="en-US" altLang="zh-CN" sz="30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C26ABFF-ED1C-4E21-8474-9D745B622DC0}"/>
              </a:ext>
            </a:extLst>
          </p:cNvPr>
          <p:cNvSpPr txBox="1"/>
          <p:nvPr userDrawn="1"/>
        </p:nvSpPr>
        <p:spPr>
          <a:xfrm>
            <a:off x="8602074" y="67672"/>
            <a:ext cx="17363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23/11/03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020EF99-29CE-4BA0-A7FA-FCE950C4B2C7}" type="datetimeFigureOut">
              <a:rPr lang="zh-CN" altLang="en-US" smtClean="0"/>
              <a:t>2023/11/2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0F8C9-D560-4695-9EC6-F7A14558BF3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020EF99-29CE-4BA0-A7FA-FCE950C4B2C7}" type="datetimeFigureOut">
              <a:rPr lang="zh-CN" altLang="en-US" smtClean="0"/>
              <a:t>2023/11/2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0F8C9-D560-4695-9EC6-F7A14558BF3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0F8C9-D560-4695-9EC6-F7A14558BF3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F35DAB0C-73A1-49C1-A8BB-4B0E5C39EBB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53917" y="123760"/>
            <a:ext cx="6569365" cy="4732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altLang="zh-CN" dirty="0"/>
              <a:t>Edit the Title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020EF99-29CE-4BA0-A7FA-FCE950C4B2C7}" type="datetimeFigureOut">
              <a:rPr lang="zh-CN" altLang="en-US" smtClean="0"/>
              <a:t>2023/11/2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0F8C9-D560-4695-9EC6-F7A14558BF3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020EF99-29CE-4BA0-A7FA-FCE950C4B2C7}" type="datetimeFigureOut">
              <a:rPr lang="zh-CN" altLang="en-US" smtClean="0"/>
              <a:t>2023/11/2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0F8C9-D560-4695-9EC6-F7A14558BF3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020EF99-29CE-4BA0-A7FA-FCE950C4B2C7}" type="datetimeFigureOut">
              <a:rPr lang="zh-CN" altLang="en-US" smtClean="0"/>
              <a:t>2023/11/2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0F8C9-D560-4695-9EC6-F7A14558BF3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43947" y="1478578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020EF99-29CE-4BA0-A7FA-FCE950C4B2C7}" type="datetimeFigureOut">
              <a:rPr lang="zh-CN" altLang="en-US" smtClean="0"/>
              <a:t>2023/11/2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0F8C9-D560-4695-9EC6-F7A14558BF3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020EF99-29CE-4BA0-A7FA-FCE950C4B2C7}" type="datetimeFigureOut">
              <a:rPr lang="zh-CN" altLang="en-US" smtClean="0"/>
              <a:t>2023/11/2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0F8C9-D560-4695-9EC6-F7A14558BF3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020EF99-29CE-4BA0-A7FA-FCE950C4B2C7}" type="datetimeFigureOut">
              <a:rPr lang="zh-CN" altLang="en-US" smtClean="0"/>
              <a:t>2023/11/2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0F8C9-D560-4695-9EC6-F7A14558BF3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020EF99-29CE-4BA0-A7FA-FCE950C4B2C7}" type="datetimeFigureOut">
              <a:rPr lang="zh-CN" altLang="en-US" smtClean="0"/>
              <a:t>2023/11/2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0F8C9-D560-4695-9EC6-F7A14558BF3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0F8C9-D560-4695-9EC6-F7A14558BF3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9A1AE40-4DE5-4890-BAD4-D111CA347E1B}"/>
              </a:ext>
            </a:extLst>
          </p:cNvPr>
          <p:cNvSpPr/>
          <p:nvPr userDrawn="1"/>
        </p:nvSpPr>
        <p:spPr>
          <a:xfrm>
            <a:off x="2823722" y="1"/>
            <a:ext cx="10006150" cy="68893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451EAC5-91EA-4641-B69C-FA667DB0F4B3}"/>
              </a:ext>
            </a:extLst>
          </p:cNvPr>
          <p:cNvSpPr txBox="1"/>
          <p:nvPr userDrawn="1"/>
        </p:nvSpPr>
        <p:spPr>
          <a:xfrm>
            <a:off x="753350" y="67467"/>
            <a:ext cx="156485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title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1DE9BE3-523E-4298-A16E-DE7088943901}"/>
              </a:ext>
            </a:extLst>
          </p:cNvPr>
          <p:cNvSpPr txBox="1"/>
          <p:nvPr userDrawn="1"/>
        </p:nvSpPr>
        <p:spPr>
          <a:xfrm>
            <a:off x="10225284" y="67672"/>
            <a:ext cx="13388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郭振东</a:t>
            </a:r>
            <a:endParaRPr kumimoji="1" lang="en-US" altLang="zh-CN" sz="30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0255126-9E8D-4359-B16C-DFCBFFA9A5D5}"/>
              </a:ext>
            </a:extLst>
          </p:cNvPr>
          <p:cNvSpPr txBox="1"/>
          <p:nvPr userDrawn="1"/>
        </p:nvSpPr>
        <p:spPr>
          <a:xfrm>
            <a:off x="8602074" y="67672"/>
            <a:ext cx="17363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23/11/03</a:t>
            </a:r>
          </a:p>
        </p:txBody>
      </p:sp>
      <p:sp>
        <p:nvSpPr>
          <p:cNvPr id="12" name="五边形 1">
            <a:extLst>
              <a:ext uri="{FF2B5EF4-FFF2-40B4-BE49-F238E27FC236}">
                <a16:creationId xmlns:a16="http://schemas.microsoft.com/office/drawing/2014/main" id="{2221C109-8B4F-43B8-9A86-5B9ECD0417F4}"/>
              </a:ext>
            </a:extLst>
          </p:cNvPr>
          <p:cNvSpPr/>
          <p:nvPr userDrawn="1"/>
        </p:nvSpPr>
        <p:spPr>
          <a:xfrm>
            <a:off x="-214312" y="1"/>
            <a:ext cx="7875112" cy="688930"/>
          </a:xfrm>
          <a:prstGeom prst="homePlat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1E805C31-2A56-4334-9E14-FA605A99145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66" y="85266"/>
            <a:ext cx="516422" cy="518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svg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B05A0C6-C2F1-4B01-B440-222A66282F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sz="3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Stackelberg game</a:t>
            </a:r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简单介绍</a:t>
            </a:r>
            <a:endParaRPr lang="en-US" altLang="zh-CN" sz="32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5886325-3400-4936-8232-8470766203E0}"/>
              </a:ext>
            </a:extLst>
          </p:cNvPr>
          <p:cNvSpPr txBox="1"/>
          <p:nvPr/>
        </p:nvSpPr>
        <p:spPr>
          <a:xfrm>
            <a:off x="1070963" y="1930134"/>
            <a:ext cx="11078967" cy="8238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4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Stackelberg game</a:t>
            </a:r>
            <a:r>
              <a:rPr lang="zh-CN" altLang="en-US" sz="4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简单介绍</a:t>
            </a:r>
            <a:endParaRPr lang="en-US" altLang="zh-CN" sz="48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8CAF461-3484-4414-87ED-59187B7925DE}"/>
              </a:ext>
            </a:extLst>
          </p:cNvPr>
          <p:cNvSpPr txBox="1"/>
          <p:nvPr/>
        </p:nvSpPr>
        <p:spPr>
          <a:xfrm>
            <a:off x="1070963" y="2753999"/>
            <a:ext cx="406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郭振东</a:t>
            </a:r>
            <a:endParaRPr lang="en-US" altLang="zh-CN" sz="3600" b="1" dirty="0">
              <a:solidFill>
                <a:srgbClr val="7030A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B49534C-69AB-49C8-AF77-D8ABDDD1DD8E}"/>
              </a:ext>
            </a:extLst>
          </p:cNvPr>
          <p:cNvSpPr txBox="1"/>
          <p:nvPr/>
        </p:nvSpPr>
        <p:spPr>
          <a:xfrm>
            <a:off x="1070963" y="4224195"/>
            <a:ext cx="406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23/11/02</a:t>
            </a:r>
          </a:p>
        </p:txBody>
      </p:sp>
    </p:spTree>
    <p:extLst>
      <p:ext uri="{BB962C8B-B14F-4D97-AF65-F5344CB8AC3E}">
        <p14:creationId xmlns:p14="http://schemas.microsoft.com/office/powerpoint/2010/main" val="2538135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2D2671D4-D446-BDD8-2685-3E8685C364CE}"/>
                  </a:ext>
                </a:extLst>
              </p:cNvPr>
              <p:cNvSpPr txBox="1"/>
              <p:nvPr/>
            </p:nvSpPr>
            <p:spPr>
              <a:xfrm>
                <a:off x="1313133" y="1396313"/>
                <a:ext cx="9565734" cy="45858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2400" b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在</a:t>
                </a:r>
                <a:r>
                  <a:rPr kumimoji="1" lang="en-US" altLang="zh-CN" sz="2400" b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Stackelberg</a:t>
                </a:r>
                <a:r>
                  <a:rPr kumimoji="1" lang="zh-CN" altLang="en-US" sz="2400" b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2400" b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pricing</a:t>
                </a:r>
                <a:r>
                  <a:rPr kumimoji="1" lang="zh-CN" altLang="en-US" sz="2400" b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2400" b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game</a:t>
                </a:r>
                <a:r>
                  <a:rPr kumimoji="1" lang="zh-CN" altLang="en-US" sz="2400" b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中，</a:t>
                </a:r>
                <a:r>
                  <a:rPr kumimoji="1" lang="en-US" altLang="zh-CN" sz="2400" b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leader</a:t>
                </a:r>
                <a:r>
                  <a:rPr kumimoji="1" lang="zh-CN" altLang="en-US" sz="2400" b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会首先给出价格</a:t>
                </a:r>
                <a14:m>
                  <m:oMath xmlns:m="http://schemas.openxmlformats.org/officeDocument/2006/math">
                    <m:r>
                      <a:rPr kumimoji="1" lang="en-US" altLang="zh-CN" sz="2400" b="1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𝒑</m:t>
                    </m:r>
                  </m:oMath>
                </a14:m>
                <a:r>
                  <a:rPr kumimoji="1" lang="zh-CN" altLang="en-US" sz="2400" b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</a:t>
                </a:r>
                <a:endParaRPr kumimoji="1" lang="en-US" altLang="zh-CN" sz="2400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kumimoji="1" lang="en-US" altLang="zh-CN" sz="2400" b="1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𝒇𝒐𝒍𝒍𝒐𝒘𝒆</m:t>
                    </m:r>
                    <m:sSub>
                      <m:sSubPr>
                        <m:ctrlPr>
                          <a:rPr kumimoji="1" lang="en-US" altLang="zh-CN" sz="2400" b="1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𝒓</m:t>
                        </m:r>
                      </m:e>
                      <m:sub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kumimoji="1" lang="zh-CN" altLang="en-US" sz="2400" b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根据价格做出最合适的资源购买量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𝒖</m:t>
                        </m:r>
                      </m:e>
                      <m:sub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kumimoji="1" lang="zh-CN" altLang="en-US" sz="2400" b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。</a:t>
                </a:r>
                <a:endParaRPr kumimoji="1" lang="en-US" altLang="zh-CN" sz="2400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kumimoji="1" lang="en-US" altLang="zh-CN" sz="2400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kumimoji="1" lang="zh-CN" altLang="en-US" sz="2400" b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一般</a:t>
                </a:r>
                <a:r>
                  <a:rPr kumimoji="1" lang="en-US" altLang="zh-CN" sz="2400" b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follower</a:t>
                </a:r>
                <a:r>
                  <a:rPr kumimoji="1" lang="zh-CN" altLang="en-US" sz="2400" b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存在两种资源购买策略，以电力市场为例：</a:t>
                </a:r>
                <a:endParaRPr kumimoji="1" lang="en-US" altLang="zh-CN" sz="2400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kumimoji="1" lang="en-US" altLang="zh-CN" sz="2400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kumimoji="1" lang="zh-CN" altLang="en-US" sz="26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弹性需求：</a:t>
                </a:r>
                <a:endParaRPr kumimoji="1" lang="en-US" altLang="zh-CN" sz="26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kumimoji="1" lang="zh-CN" altLang="en-US" sz="2400" b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春秋季时的空调；</a:t>
                </a:r>
                <a:endParaRPr kumimoji="1" lang="en-US" altLang="zh-CN" sz="2400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kumimoji="1" lang="en-US" altLang="zh-CN" sz="2400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kumimoji="1" lang="zh-CN" altLang="en-US" sz="26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非弹性需求：</a:t>
                </a:r>
                <a:endParaRPr kumimoji="1" lang="en-US" altLang="zh-CN" sz="26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kumimoji="1" lang="zh-CN" altLang="en-US" sz="2400" b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照明；</a:t>
                </a:r>
                <a:endParaRPr kumimoji="1" lang="en-US" altLang="zh-CN" sz="2400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kumimoji="1" lang="zh-CN" altLang="en-US" sz="2400" b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电冰箱；</a:t>
                </a:r>
                <a:endParaRPr kumimoji="1" lang="en-US" altLang="zh-CN" sz="2400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kumimoji="1" lang="zh-CN" altLang="en-US" sz="2400" b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洗衣机；</a:t>
                </a:r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2D2671D4-D446-BDD8-2685-3E8685C364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3133" y="1396313"/>
                <a:ext cx="9565734" cy="4585871"/>
              </a:xfrm>
              <a:prstGeom prst="rect">
                <a:avLst/>
              </a:prstGeom>
              <a:blipFill>
                <a:blip r:embed="rId3"/>
                <a:stretch>
                  <a:fillRect l="-1146" t="-1463" b="-18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形 7">
            <a:extLst>
              <a:ext uri="{FF2B5EF4-FFF2-40B4-BE49-F238E27FC236}">
                <a16:creationId xmlns:a16="http://schemas.microsoft.com/office/drawing/2014/main" id="{CE26D0A7-3F64-41F7-9A17-1FEBFB8642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45113" y="3338962"/>
            <a:ext cx="1764488" cy="1072532"/>
          </a:xfrm>
          <a:prstGeom prst="rect">
            <a:avLst/>
          </a:prstGeom>
        </p:spPr>
      </p:pic>
      <p:pic>
        <p:nvPicPr>
          <p:cNvPr id="10" name="图形 9">
            <a:extLst>
              <a:ext uri="{FF2B5EF4-FFF2-40B4-BE49-F238E27FC236}">
                <a16:creationId xmlns:a16="http://schemas.microsoft.com/office/drawing/2014/main" id="{545DCF9C-75C5-429B-A09A-7D8A3070D9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38713" y="5210811"/>
            <a:ext cx="1562887" cy="416770"/>
          </a:xfrm>
          <a:prstGeom prst="rect">
            <a:avLst/>
          </a:prstGeom>
        </p:spPr>
      </p:pic>
      <p:sp>
        <p:nvSpPr>
          <p:cNvPr id="23" name="文本占位符 1">
            <a:extLst>
              <a:ext uri="{FF2B5EF4-FFF2-40B4-BE49-F238E27FC236}">
                <a16:creationId xmlns:a16="http://schemas.microsoft.com/office/drawing/2014/main" id="{8692911B-2E05-412B-A0E9-A5907E4088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4063" y="123825"/>
            <a:ext cx="6569075" cy="473075"/>
          </a:xfrm>
        </p:spPr>
        <p:txBody>
          <a:bodyPr/>
          <a:lstStyle/>
          <a:p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带有拥塞效应的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Stackelberg pricing game</a:t>
            </a:r>
          </a:p>
        </p:txBody>
      </p:sp>
    </p:spTree>
    <p:extLst>
      <p:ext uri="{BB962C8B-B14F-4D97-AF65-F5344CB8AC3E}">
        <p14:creationId xmlns:p14="http://schemas.microsoft.com/office/powerpoint/2010/main" val="2282420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5BCB832-7B15-CB19-85AD-F7D80F5B7400}"/>
                  </a:ext>
                </a:extLst>
              </p:cNvPr>
              <p:cNvSpPr txBox="1"/>
              <p:nvPr/>
            </p:nvSpPr>
            <p:spPr>
              <a:xfrm>
                <a:off x="996917" y="927975"/>
                <a:ext cx="9608683" cy="5632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拥塞效应：</a:t>
                </a:r>
                <a:endParaRPr kumimoji="1"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kumimoji="1" lang="en-US" altLang="zh-CN" b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follower</a:t>
                </a:r>
                <a:r>
                  <a:rPr kumimoji="1" lang="zh-CN" altLang="en-US" b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数量众多，但是资源有限时，就会产生拥塞。</a:t>
                </a:r>
                <a:endParaRPr kumimoji="1" lang="en-US" altLang="zh-CN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kumimoji="1" lang="en-US" altLang="zh-CN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kumimoji="1" lang="zh-CN" altLang="en-US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容量</a:t>
                </a:r>
                <a14:m>
                  <m:oMath xmlns:m="http://schemas.openxmlformats.org/officeDocument/2006/math">
                    <m:r>
                      <a:rPr kumimoji="1"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𝒛</m:t>
                    </m:r>
                  </m:oMath>
                </a14:m>
                <a:r>
                  <a:rPr kumimoji="1" lang="zh-CN" altLang="en-US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和到达速率</a:t>
                </a:r>
                <a14:m>
                  <m:oMath xmlns:m="http://schemas.openxmlformats.org/officeDocument/2006/math">
                    <m:r>
                      <a:rPr kumimoji="1"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𝒗</m:t>
                    </m:r>
                  </m:oMath>
                </a14:m>
                <a:r>
                  <a:rPr kumimoji="1" lang="zh-CN" altLang="en-US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评估拥塞程度</a:t>
                </a:r>
                <a14:m>
                  <m:oMath xmlns:m="http://schemas.openxmlformats.org/officeDocument/2006/math">
                    <m:r>
                      <a:rPr kumimoji="1"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𝒄</m:t>
                    </m:r>
                  </m:oMath>
                </a14:m>
                <a:r>
                  <a:rPr kumimoji="1" lang="zh-CN" altLang="en-US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：</a:t>
                </a:r>
                <a:endParaRPr kumimoji="1"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kumimoji="1" lang="zh-CN" altLang="en-US" b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当道路在</a:t>
                </a:r>
                <a:r>
                  <a:rPr kumimoji="1" lang="en-US" altLang="zh-CN" b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1h</a:t>
                </a:r>
                <a:r>
                  <a:rPr kumimoji="1" lang="zh-CN" altLang="en-US" b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仅能支持同时</a:t>
                </a:r>
                <a:r>
                  <a:rPr kumimoji="1" lang="en-US" altLang="zh-CN" b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100</a:t>
                </a:r>
                <a:r>
                  <a:rPr kumimoji="1" lang="zh-CN" altLang="en-US" b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辆车通过，但是</a:t>
                </a:r>
                <a:r>
                  <a:rPr kumimoji="1" lang="en-US" altLang="zh-CN" b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1h</a:t>
                </a:r>
                <a:r>
                  <a:rPr kumimoji="1" lang="zh-CN" altLang="en-US" b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内到达的车辆却接近</a:t>
                </a:r>
                <a:r>
                  <a:rPr kumimoji="1" lang="en-US" altLang="zh-CN" b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100</a:t>
                </a:r>
                <a:r>
                  <a:rPr kumimoji="1" lang="zh-CN" altLang="en-US" b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辆，那么此时道路</a:t>
                </a:r>
                <a:endParaRPr kumimoji="1" lang="en-US" altLang="zh-CN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kumimoji="1" lang="zh-CN" altLang="en-US" b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就会产生拥塞，大大的降低车辆通过的速度。</a:t>
                </a:r>
                <a:endParaRPr kumimoji="1" lang="en-US" altLang="zh-CN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kumimoji="1" lang="en-US" altLang="zh-CN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kumimoji="1" lang="en-US" altLang="zh-CN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kumimoji="1" lang="en-US" altLang="zh-CN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kumimoji="1" lang="en-US" altLang="zh-CN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kumimoji="1" lang="zh-CN" altLang="en-US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容量</a:t>
                </a:r>
                <a14:m>
                  <m:oMath xmlns:m="http://schemas.openxmlformats.org/officeDocument/2006/math">
                    <m:r>
                      <a:rPr kumimoji="1"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𝒛</m:t>
                    </m:r>
                  </m:oMath>
                </a14:m>
                <a:r>
                  <a:rPr kumimoji="1" lang="zh-CN" altLang="en-US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和总体数量</a:t>
                </a:r>
                <a14:m>
                  <m:oMath xmlns:m="http://schemas.openxmlformats.org/officeDocument/2006/math">
                    <m:r>
                      <a:rPr kumimoji="1"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𝒏</m:t>
                    </m:r>
                  </m:oMath>
                </a14:m>
                <a:r>
                  <a:rPr kumimoji="1" lang="zh-CN" altLang="en-US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估计拥塞程度</a:t>
                </a:r>
                <a14:m>
                  <m:oMath xmlns:m="http://schemas.openxmlformats.org/officeDocument/2006/math">
                    <m:r>
                      <a:rPr kumimoji="1"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𝒄</m:t>
                    </m:r>
                  </m:oMath>
                </a14:m>
                <a:r>
                  <a:rPr kumimoji="1" lang="zh-CN" altLang="en-US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：</a:t>
                </a:r>
                <a:endParaRPr kumimoji="1"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kumimoji="1" lang="zh-CN" altLang="en-US" b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一个地区内存在</a:t>
                </a:r>
                <a:r>
                  <a:rPr kumimoji="1" lang="en-US" altLang="zh-CN" b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100</a:t>
                </a:r>
                <a:r>
                  <a:rPr kumimoji="1" lang="zh-CN" altLang="en-US" b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个充电桩，该地区每增加一辆电动汽车，那么充电过程中拥塞等待时间平均增加</a:t>
                </a:r>
                <a:r>
                  <a:rPr kumimoji="1" lang="en-US" altLang="zh-CN" b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1min</a:t>
                </a:r>
                <a:r>
                  <a:rPr kumimoji="1" lang="zh-CN" altLang="en-US" b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。</a:t>
                </a:r>
                <a:endParaRPr kumimoji="1" lang="en-US" altLang="zh-CN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kumimoji="1" lang="en-US" altLang="zh-CN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kumimoji="1" lang="en-US" altLang="zh-CN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kumimoji="1" lang="en-US" altLang="zh-CN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kumimoji="1" lang="en-US" altLang="zh-CN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kumimoji="1" lang="en-US" altLang="zh-CN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kumimoji="1" lang="zh-CN" altLang="en-US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5BCB832-7B15-CB19-85AD-F7D80F5B74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917" y="927975"/>
                <a:ext cx="9608683" cy="5632311"/>
              </a:xfrm>
              <a:prstGeom prst="rect">
                <a:avLst/>
              </a:prstGeom>
              <a:blipFill>
                <a:blip r:embed="rId3"/>
                <a:stretch>
                  <a:fillRect l="-1015" t="-11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图形 12">
            <a:extLst>
              <a:ext uri="{FF2B5EF4-FFF2-40B4-BE49-F238E27FC236}">
                <a16:creationId xmlns:a16="http://schemas.microsoft.com/office/drawing/2014/main" id="{7B739130-1084-4C96-A4BF-464BAC1908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9311" y="3034517"/>
            <a:ext cx="3625152" cy="641033"/>
          </a:xfrm>
          <a:prstGeom prst="rect">
            <a:avLst/>
          </a:prstGeom>
        </p:spPr>
      </p:pic>
      <p:sp>
        <p:nvSpPr>
          <p:cNvPr id="25" name="文本占位符 1">
            <a:extLst>
              <a:ext uri="{FF2B5EF4-FFF2-40B4-BE49-F238E27FC236}">
                <a16:creationId xmlns:a16="http://schemas.microsoft.com/office/drawing/2014/main" id="{3938AD0D-94B3-43EF-8A47-DDABB3187F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4063" y="123825"/>
            <a:ext cx="6569075" cy="473075"/>
          </a:xfrm>
        </p:spPr>
        <p:txBody>
          <a:bodyPr/>
          <a:lstStyle/>
          <a:p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带有拥塞效应的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Stackelberg pricing game</a:t>
            </a:r>
          </a:p>
        </p:txBody>
      </p:sp>
      <p:pic>
        <p:nvPicPr>
          <p:cNvPr id="27" name="图形 26">
            <a:extLst>
              <a:ext uri="{FF2B5EF4-FFF2-40B4-BE49-F238E27FC236}">
                <a16:creationId xmlns:a16="http://schemas.microsoft.com/office/drawing/2014/main" id="{0DA0FD0A-3923-4C6E-B2FD-29B8EC6C19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10591" y="5139472"/>
            <a:ext cx="1847569" cy="680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572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5CDB5B7-15C2-DFBE-EE74-89F4486C1ABF}"/>
                  </a:ext>
                </a:extLst>
              </p:cNvPr>
              <p:cNvSpPr txBox="1"/>
              <p:nvPr/>
            </p:nvSpPr>
            <p:spPr>
              <a:xfrm>
                <a:off x="187200" y="1307092"/>
                <a:ext cx="11772000" cy="23391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2400" b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当考虑</a:t>
                </a:r>
                <a:r>
                  <a:rPr kumimoji="1" lang="en-US" altLang="zh-CN" sz="2400" b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follower</a:t>
                </a:r>
                <a:r>
                  <a:rPr kumimoji="1" lang="zh-CN" altLang="en-US" sz="2400" b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之间的</a:t>
                </a:r>
                <a:r>
                  <a:rPr kumimoji="1" lang="zh-CN" altLang="en-US" sz="26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拥塞效应</a:t>
                </a:r>
                <a:r>
                  <a:rPr kumimoji="1" lang="zh-CN" altLang="en-US" sz="2400" b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时，</a:t>
                </a:r>
                <a:r>
                  <a:rPr kumimoji="1" lang="en-US" altLang="zh-CN" sz="2400" b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Stackelberg</a:t>
                </a:r>
                <a:r>
                  <a:rPr kumimoji="1" lang="zh-CN" altLang="en-US" sz="2400" b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2400" b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pricing</a:t>
                </a:r>
                <a:r>
                  <a:rPr kumimoji="1" lang="zh-CN" altLang="en-US" sz="2400" b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2400" b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game</a:t>
                </a:r>
                <a:r>
                  <a:rPr kumimoji="1" lang="zh-CN" altLang="en-US" sz="2400" b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变得复杂。</a:t>
                </a:r>
                <a:endParaRPr kumimoji="1" lang="en-US" altLang="zh-CN" sz="2400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kumimoji="1" lang="en-US" altLang="zh-CN" sz="2400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kumimoji="1" lang="en-US" altLang="zh-CN" sz="2400" b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follower</a:t>
                </a:r>
                <a:r>
                  <a:rPr kumimoji="1" lang="zh-CN" altLang="en-US" sz="2400" b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不仅仅需要考虑</a:t>
                </a:r>
                <a:r>
                  <a:rPr kumimoji="1" lang="en-US" altLang="zh-CN" sz="2400" b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leader</a:t>
                </a:r>
                <a:r>
                  <a:rPr kumimoji="1" lang="zh-CN" altLang="en-US" sz="2400" b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的价格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𝒑</m:t>
                        </m:r>
                      </m:e>
                      <m:sub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kumimoji="1" lang="zh-CN" altLang="en-US" sz="2400" b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，而且还需要考虑其他</a:t>
                </a:r>
                <a:r>
                  <a:rPr kumimoji="1" lang="en-US" altLang="zh-CN" sz="2400" b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follower</a:t>
                </a:r>
                <a:r>
                  <a:rPr kumimoji="1" lang="zh-CN" altLang="en-US" sz="2400" b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做出的决策。</a:t>
                </a:r>
                <a:endParaRPr kumimoji="1" lang="en-US" altLang="zh-CN" sz="2400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kumimoji="1" lang="en-US" altLang="zh-CN" sz="2400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kumimoji="1" lang="zh-CN" altLang="en-US" sz="2400" b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如果</a:t>
                </a:r>
                <a:r>
                  <a:rPr kumimoji="1" lang="en-US" altLang="zh-CN" sz="2400" b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leader</a:t>
                </a:r>
                <a:r>
                  <a:rPr kumimoji="1" lang="zh-CN" altLang="en-US" sz="2400" b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盲目地将价格设置太低，因为低价格带来</a:t>
                </a:r>
                <a:r>
                  <a:rPr kumimoji="1" lang="en-US" altLang="zh-CN" sz="2400" b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follower</a:t>
                </a:r>
                <a:r>
                  <a:rPr kumimoji="1" lang="zh-CN" altLang="en-US" sz="2400" b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数量的增多，拥塞程度也在不断增大，较大的拥塞代价</a:t>
                </a:r>
                <a14:m>
                  <m:oMath xmlns:m="http://schemas.openxmlformats.org/officeDocument/2006/math">
                    <m:r>
                      <a:rPr kumimoji="1" lang="en-US" altLang="zh-CN" sz="2400" b="1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𝒄</m:t>
                    </m:r>
                  </m:oMath>
                </a14:m>
                <a:r>
                  <a:rPr kumimoji="1" lang="zh-CN" altLang="en-US" sz="2400" b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会使其他</a:t>
                </a:r>
                <a:r>
                  <a:rPr kumimoji="1" lang="en-US" altLang="zh-CN" sz="2400" b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follower</a:t>
                </a:r>
                <a:r>
                  <a:rPr kumimoji="1" lang="zh-CN" altLang="en-US" sz="2400" b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望而却步，转而选择价格更高的</a:t>
                </a:r>
                <a:r>
                  <a:rPr kumimoji="1" lang="en-US" altLang="zh-CN" sz="2400" b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leader</a:t>
                </a:r>
                <a:r>
                  <a:rPr kumimoji="1" lang="zh-CN" altLang="en-US" sz="2400" b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。</a:t>
                </a:r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5CDB5B7-15C2-DFBE-EE74-89F4486C1A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200" y="1307092"/>
                <a:ext cx="11772000" cy="2339102"/>
              </a:xfrm>
              <a:prstGeom prst="rect">
                <a:avLst/>
              </a:prstGeom>
              <a:blipFill>
                <a:blip r:embed="rId3"/>
                <a:stretch>
                  <a:fillRect l="-829" t="-2604" r="-3418" b="-52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 descr="为了缓解拥堵，他们自掏腰包给杭州安了个“数据大脑”|DT">
            <a:extLst>
              <a:ext uri="{FF2B5EF4-FFF2-40B4-BE49-F238E27FC236}">
                <a16:creationId xmlns:a16="http://schemas.microsoft.com/office/drawing/2014/main" id="{DC5FA462-60B5-4795-A9B1-E765179062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4400" y="4125960"/>
            <a:ext cx="3385488" cy="2278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高速公路44258_交通_交通类_图库壁纸_68Design">
            <a:extLst>
              <a:ext uri="{FF2B5EF4-FFF2-40B4-BE49-F238E27FC236}">
                <a16:creationId xmlns:a16="http://schemas.microsoft.com/office/drawing/2014/main" id="{4B7EC200-CDFE-4489-891F-7B5BDA6217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120" y="4125960"/>
            <a:ext cx="4556880" cy="2278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文本占位符 1">
            <a:extLst>
              <a:ext uri="{FF2B5EF4-FFF2-40B4-BE49-F238E27FC236}">
                <a16:creationId xmlns:a16="http://schemas.microsoft.com/office/drawing/2014/main" id="{97C1D534-CE6D-4D25-ABE3-ED4D9F78698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4063" y="123825"/>
            <a:ext cx="6569075" cy="473075"/>
          </a:xfrm>
        </p:spPr>
        <p:txBody>
          <a:bodyPr/>
          <a:lstStyle/>
          <a:p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带有拥塞效应的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Stackelberg pricing game</a:t>
            </a:r>
          </a:p>
        </p:txBody>
      </p:sp>
    </p:spTree>
    <p:extLst>
      <p:ext uri="{BB962C8B-B14F-4D97-AF65-F5344CB8AC3E}">
        <p14:creationId xmlns:p14="http://schemas.microsoft.com/office/powerpoint/2010/main" val="304512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>
            <a:extLst>
              <a:ext uri="{FF2B5EF4-FFF2-40B4-BE49-F238E27FC236}">
                <a16:creationId xmlns:a16="http://schemas.microsoft.com/office/drawing/2014/main" id="{735C4771-7F57-4E45-81E1-B70CE65B4F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4063" y="123825"/>
            <a:ext cx="6569075" cy="473075"/>
          </a:xfrm>
        </p:spPr>
        <p:txBody>
          <a:bodyPr/>
          <a:lstStyle/>
          <a:p>
            <a:r>
              <a:rPr lang="zh-CN" altLang="en-US" dirty="0"/>
              <a:t>例子：</a:t>
            </a:r>
            <a:r>
              <a:rPr kumimoji="1" lang="zh-CN" altLang="en-US" dirty="0"/>
              <a:t>私人承包公共公路建设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725AF97-3A67-4025-B526-F46948B23D3C}"/>
              </a:ext>
            </a:extLst>
          </p:cNvPr>
          <p:cNvSpPr txBox="1"/>
          <p:nvPr/>
        </p:nvSpPr>
        <p:spPr>
          <a:xfrm>
            <a:off x="2984430" y="2782669"/>
            <a:ext cx="62231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例子：私人承包公共公路建设</a:t>
            </a:r>
          </a:p>
        </p:txBody>
      </p:sp>
    </p:spTree>
    <p:extLst>
      <p:ext uri="{BB962C8B-B14F-4D97-AF65-F5344CB8AC3E}">
        <p14:creationId xmlns:p14="http://schemas.microsoft.com/office/powerpoint/2010/main" val="41850371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6DF8C9F-70B2-4FA3-8FA9-12F136E32D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例子：</a:t>
            </a:r>
            <a:r>
              <a:rPr kumimoji="1" lang="zh-CN" altLang="en-US" dirty="0"/>
              <a:t>私人承包公共公路建设</a:t>
            </a:r>
            <a:endParaRPr lang="zh-CN" altLang="en-US" dirty="0"/>
          </a:p>
        </p:txBody>
      </p:sp>
      <p:sp>
        <p:nvSpPr>
          <p:cNvPr id="3" name="内容占位符 5">
            <a:extLst>
              <a:ext uri="{FF2B5EF4-FFF2-40B4-BE49-F238E27FC236}">
                <a16:creationId xmlns:a16="http://schemas.microsoft.com/office/drawing/2014/main" id="{111D7EA1-8172-4C9E-9AD9-74A9BF1AE526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b="1" dirty="0">
                <a:solidFill>
                  <a:srgbClr val="000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多个 </a:t>
            </a:r>
            <a:r>
              <a:rPr kumimoji="1"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私人公司承包 </a:t>
            </a:r>
            <a:r>
              <a:rPr kumimoji="1" lang="zh-CN" altLang="en-US" b="1" dirty="0">
                <a:solidFill>
                  <a:srgbClr val="000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多条 </a:t>
            </a:r>
            <a:r>
              <a:rPr kumimoji="1"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公共公路建设</a:t>
            </a:r>
            <a:endParaRPr kumimoji="1"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kumimoji="1"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作为 </a:t>
            </a:r>
            <a:r>
              <a:rPr kumimoji="1" lang="zh-CN" altLang="en-US" dirty="0">
                <a:solidFill>
                  <a:srgbClr val="000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成本</a:t>
            </a:r>
            <a:r>
              <a:rPr kumimoji="1"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补偿，汽车使用公路需要 </a:t>
            </a:r>
            <a:r>
              <a:rPr kumimoji="1" lang="zh-CN" altLang="en-US" dirty="0">
                <a:solidFill>
                  <a:srgbClr val="000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通行费</a:t>
            </a:r>
            <a:endParaRPr kumimoji="1" lang="en-US" altLang="zh-CN" dirty="0">
              <a:solidFill>
                <a:srgbClr val="00008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kumimoji="1"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政府管控，公司制定价格超过规定 </a:t>
            </a:r>
            <a:r>
              <a:rPr kumimoji="1" lang="zh-CN" altLang="en-US" dirty="0">
                <a:solidFill>
                  <a:srgbClr val="000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上限</a:t>
            </a:r>
            <a:endParaRPr kumimoji="1" lang="en-US" altLang="zh-CN" dirty="0">
              <a:solidFill>
                <a:srgbClr val="00008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kumimoji="1"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汽车数量增多会导致 </a:t>
            </a:r>
            <a:r>
              <a:rPr kumimoji="1" lang="zh-CN" altLang="en-US" dirty="0">
                <a:solidFill>
                  <a:srgbClr val="000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拥堵</a:t>
            </a:r>
            <a:endParaRPr kumimoji="1" lang="en-US" altLang="zh-CN" dirty="0">
              <a:solidFill>
                <a:srgbClr val="00008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Font typeface="Arial" panose="020B0604020202090204" pitchFamily="34" charset="0"/>
              <a:buNone/>
            </a:pPr>
            <a:endParaRPr kumimoji="1" lang="en-US" altLang="zh-CN" dirty="0">
              <a:solidFill>
                <a:srgbClr val="00008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kumimoji="1" lang="zh-CN" altLang="en-US" dirty="0">
                <a:solidFill>
                  <a:srgbClr val="000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每一个公司都想最大化利润</a:t>
            </a:r>
            <a:endParaRPr kumimoji="1" lang="en-US" altLang="zh-CN" dirty="0">
              <a:solidFill>
                <a:srgbClr val="00008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kumimoji="1" lang="en-US" altLang="zh-CN" dirty="0">
              <a:solidFill>
                <a:srgbClr val="00008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kumimoji="1"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3461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6DF8C9F-70B2-4FA3-8FA9-12F136E32D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例子：</a:t>
            </a:r>
            <a:r>
              <a:rPr kumimoji="1" lang="zh-CN" altLang="en-US" dirty="0"/>
              <a:t>私人承包公共公路建设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748873C4-45EF-4A7F-8CF7-AD5D96E9E3F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9184" y="1553101"/>
                <a:ext cx="11028331" cy="2982028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9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kumimoji="1"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假设</a:t>
                </a:r>
                <a14:m>
                  <m:oMath xmlns:m="http://schemas.openxmlformats.org/officeDocument/2006/math">
                    <m:r>
                      <a:rPr kumimoji="1" lang="en-US" altLang="zh-CN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kumimoji="1"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个公司，每一个公司</a:t>
                </a:r>
                <a14:m>
                  <m:oMath xmlns:m="http://schemas.openxmlformats.org/officeDocument/2006/math">
                    <m:r>
                      <a:rPr kumimoji="1" lang="en-US" altLang="zh-CN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kumimoji="1"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建设一条公路。</a:t>
                </a:r>
                <a:endParaRPr kumimoji="1" lang="en-US" altLang="zh-CN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kumimoji="1"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每一个公司所能决定的：</a:t>
                </a:r>
                <a:endParaRPr kumimoji="1" lang="en-US" altLang="zh-CN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lvl="1"/>
                <a:r>
                  <a:rPr kumimoji="1" lang="zh-CN" altLang="en-US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容量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kumimoji="1" lang="en-US" altLang="zh-CN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kumimoji="1"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，当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b>
                        <m:r>
                          <a:rPr kumimoji="1" lang="en-US" altLang="zh-CN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kumimoji="1"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时，代表此路不通</a:t>
                </a:r>
                <a:endParaRPr kumimoji="1" lang="en-US" altLang="zh-CN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lvl="1"/>
                <a:r>
                  <a:rPr kumimoji="1" lang="zh-CN" altLang="en-US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价格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1" i="1" dirty="0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kumimoji="1" lang="en-US" altLang="zh-CN" b="1" i="1" dirty="0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kumimoji="1" lang="en-US" altLang="zh-CN" i="1" dirty="0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kumimoji="1"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，当汽车驶过需要支付的费用。存在 </a:t>
                </a:r>
                <a:r>
                  <a:rPr kumimoji="1" lang="zh-CN" altLang="en-US" b="1" dirty="0">
                    <a:solidFill>
                      <a:srgbClr val="00008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上限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1" i="1" smtClean="0">
                            <a:solidFill>
                              <a:srgbClr val="00008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1" i="1" smtClean="0">
                            <a:solidFill>
                              <a:srgbClr val="000080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kumimoji="1" lang="en-US" altLang="zh-CN" b="1" i="1" smtClean="0">
                            <a:solidFill>
                              <a:srgbClr val="00008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endParaRPr kumimoji="1" lang="en-US" altLang="zh-CN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kumimoji="1"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至少有一个公司的公路是可以通行的，即至少存在一个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kumimoji="1" lang="en-US" altLang="zh-CN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kumimoji="1" lang="en-US" altLang="zh-CN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kumimoji="1"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使用</a:t>
                </a:r>
                <a14:m>
                  <m:oMath xmlns:m="http://schemas.openxmlformats.org/officeDocument/2006/math">
                    <m:r>
                      <a:rPr kumimoji="1" lang="en-US" altLang="zh-CN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b="1" i="1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kumimoji="1" lang="en-US" altLang="zh-CN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zh-CN" b="1" i="1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kumimoji="1" lang="en-US" altLang="zh-CN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来表示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kumimoji="1"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个公司所采取的策略，其中</a:t>
                </a:r>
                <a14:m>
                  <m:oMath xmlns:m="http://schemas.openxmlformats.org/officeDocument/2006/math">
                    <m:r>
                      <a:rPr kumimoji="1" lang="en-US" altLang="zh-CN" b="1" i="1">
                        <a:latin typeface="Cambria Math" panose="02040503050406030204" pitchFamily="18" charset="0"/>
                      </a:rPr>
                      <m:t>𝒛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zh-CN" b="1" i="1"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kumimoji="1"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均为𝑁维向量</a:t>
                </a:r>
                <a:endParaRPr kumimoji="1" lang="en-US" altLang="zh-CN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748873C4-45EF-4A7F-8CF7-AD5D96E9E3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184" y="1553101"/>
                <a:ext cx="11028331" cy="2982028"/>
              </a:xfrm>
              <a:prstGeom prst="rect">
                <a:avLst/>
              </a:prstGeom>
              <a:blipFill>
                <a:blip r:embed="rId3"/>
                <a:stretch>
                  <a:fillRect l="-995" t="-40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椭圆 6">
            <a:extLst>
              <a:ext uri="{FF2B5EF4-FFF2-40B4-BE49-F238E27FC236}">
                <a16:creationId xmlns:a16="http://schemas.microsoft.com/office/drawing/2014/main" id="{C5E489E0-F9B6-4755-832F-720A6A371ACF}"/>
              </a:ext>
            </a:extLst>
          </p:cNvPr>
          <p:cNvSpPr/>
          <p:nvPr/>
        </p:nvSpPr>
        <p:spPr>
          <a:xfrm>
            <a:off x="1423333" y="4663342"/>
            <a:ext cx="2926080" cy="1280160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518A87BD-BC3C-4DF4-B672-66702E5DAB62}"/>
              </a:ext>
            </a:extLst>
          </p:cNvPr>
          <p:cNvSpPr/>
          <p:nvPr/>
        </p:nvSpPr>
        <p:spPr>
          <a:xfrm flipH="1">
            <a:off x="1377284" y="5257020"/>
            <a:ext cx="92099" cy="92099"/>
          </a:xfrm>
          <a:prstGeom prst="ellipse">
            <a:avLst/>
          </a:prstGeom>
          <a:solidFill>
            <a:schemeClr val="tx1"/>
          </a:solidFill>
          <a:ln w="6171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C454D86-AA80-402D-9A72-E6AB0A45A781}"/>
              </a:ext>
            </a:extLst>
          </p:cNvPr>
          <p:cNvSpPr/>
          <p:nvPr/>
        </p:nvSpPr>
        <p:spPr>
          <a:xfrm flipH="1">
            <a:off x="4303363" y="5257021"/>
            <a:ext cx="92099" cy="92099"/>
          </a:xfrm>
          <a:prstGeom prst="ellipse">
            <a:avLst/>
          </a:prstGeom>
          <a:solidFill>
            <a:schemeClr val="tx1"/>
          </a:solidFill>
          <a:ln w="6171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任意形状 110">
            <a:extLst>
              <a:ext uri="{FF2B5EF4-FFF2-40B4-BE49-F238E27FC236}">
                <a16:creationId xmlns:a16="http://schemas.microsoft.com/office/drawing/2014/main" id="{E0BFD2DB-EDA5-49F4-A1E7-C57AB54D814D}"/>
              </a:ext>
            </a:extLst>
          </p:cNvPr>
          <p:cNvSpPr/>
          <p:nvPr/>
        </p:nvSpPr>
        <p:spPr>
          <a:xfrm>
            <a:off x="1445130" y="5054909"/>
            <a:ext cx="2920181" cy="246980"/>
          </a:xfrm>
          <a:custGeom>
            <a:avLst/>
            <a:gdLst>
              <a:gd name="connsiteX0" fmla="*/ 0 w 2920181"/>
              <a:gd name="connsiteY0" fmla="*/ 294998 h 309746"/>
              <a:gd name="connsiteX1" fmla="*/ 1408471 w 2920181"/>
              <a:gd name="connsiteY1" fmla="*/ 30 h 309746"/>
              <a:gd name="connsiteX2" fmla="*/ 2920181 w 2920181"/>
              <a:gd name="connsiteY2" fmla="*/ 309746 h 309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20181" h="309746">
                <a:moveTo>
                  <a:pt x="0" y="294998"/>
                </a:moveTo>
                <a:cubicBezTo>
                  <a:pt x="460887" y="146285"/>
                  <a:pt x="921774" y="-2428"/>
                  <a:pt x="1408471" y="30"/>
                </a:cubicBezTo>
                <a:cubicBezTo>
                  <a:pt x="1895168" y="2488"/>
                  <a:pt x="2407674" y="156117"/>
                  <a:pt x="2920181" y="309746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10A46101-20E1-4685-B3A2-C493258CED7B}"/>
                  </a:ext>
                </a:extLst>
              </p:cNvPr>
              <p:cNvSpPr/>
              <p:nvPr/>
            </p:nvSpPr>
            <p:spPr>
              <a:xfrm>
                <a:off x="2119868" y="4947304"/>
                <a:ext cx="1570703" cy="30971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>
                    <a:solidFill>
                      <a:schemeClr val="tx1"/>
                    </a:solidFill>
                  </a:rPr>
                  <a:t>公司</a:t>
                </a:r>
                <a:r>
                  <a:rPr kumimoji="1" lang="en-US" altLang="zh-CN" dirty="0">
                    <a:solidFill>
                      <a:schemeClr val="tx1"/>
                    </a:solidFill>
                  </a:rPr>
                  <a:t>2</a:t>
                </a:r>
                <a:r>
                  <a:rPr kumimoji="1" lang="zh-CN" alt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10A46101-20E1-4685-B3A2-C493258CED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9868" y="4947304"/>
                <a:ext cx="1570703" cy="309716"/>
              </a:xfrm>
              <a:prstGeom prst="rect">
                <a:avLst/>
              </a:prstGeom>
              <a:blipFill>
                <a:blip r:embed="rId4"/>
                <a:stretch>
                  <a:fillRect l="-2335" t="-22000" r="-778" b="-42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8D029F7C-F066-4F53-875C-76D8DE9AF72E}"/>
                  </a:ext>
                </a:extLst>
              </p:cNvPr>
              <p:cNvSpPr/>
              <p:nvPr/>
            </p:nvSpPr>
            <p:spPr>
              <a:xfrm>
                <a:off x="2101021" y="4467914"/>
                <a:ext cx="1570703" cy="30971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>
                    <a:solidFill>
                      <a:schemeClr val="tx1"/>
                    </a:solidFill>
                  </a:rPr>
                  <a:t>公司</a:t>
                </a:r>
                <a:r>
                  <a:rPr kumimoji="1" lang="en-US" altLang="zh-CN" dirty="0">
                    <a:solidFill>
                      <a:schemeClr val="tx1"/>
                    </a:solidFill>
                  </a:rPr>
                  <a:t>1</a:t>
                </a:r>
                <a:r>
                  <a:rPr kumimoji="1" lang="zh-CN" alt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8D029F7C-F066-4F53-875C-76D8DE9AF7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1021" y="4467914"/>
                <a:ext cx="1570703" cy="309716"/>
              </a:xfrm>
              <a:prstGeom prst="rect">
                <a:avLst/>
              </a:prstGeom>
              <a:blipFill>
                <a:blip r:embed="rId5"/>
                <a:stretch>
                  <a:fillRect l="-1946" t="-19608" r="-389" b="-3921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99DE876F-604B-432E-A521-845EFDD0CF50}"/>
                  </a:ext>
                </a:extLst>
              </p:cNvPr>
              <p:cNvSpPr/>
              <p:nvPr/>
            </p:nvSpPr>
            <p:spPr>
              <a:xfrm>
                <a:off x="2101021" y="5775656"/>
                <a:ext cx="1659606" cy="30971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>
                    <a:solidFill>
                      <a:schemeClr val="tx1"/>
                    </a:solidFill>
                  </a:rPr>
                  <a:t>公司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kumimoji="1" lang="zh-CN" alt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99DE876F-604B-432E-A521-845EFDD0CF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1021" y="5775656"/>
                <a:ext cx="1659606" cy="309716"/>
              </a:xfrm>
              <a:prstGeom prst="rect">
                <a:avLst/>
              </a:prstGeom>
              <a:blipFill>
                <a:blip r:embed="rId6"/>
                <a:stretch>
                  <a:fillRect l="-2574" t="-19608" r="-735" b="-4117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椭圆 13">
            <a:extLst>
              <a:ext uri="{FF2B5EF4-FFF2-40B4-BE49-F238E27FC236}">
                <a16:creationId xmlns:a16="http://schemas.microsoft.com/office/drawing/2014/main" id="{3071023E-7C48-4397-9263-0C504D7C873E}"/>
              </a:ext>
            </a:extLst>
          </p:cNvPr>
          <p:cNvSpPr/>
          <p:nvPr/>
        </p:nvSpPr>
        <p:spPr>
          <a:xfrm flipH="1">
            <a:off x="2859169" y="5372727"/>
            <a:ext cx="59514" cy="59514"/>
          </a:xfrm>
          <a:prstGeom prst="ellipse">
            <a:avLst/>
          </a:prstGeom>
          <a:solidFill>
            <a:schemeClr val="tx1"/>
          </a:solidFill>
          <a:ln w="6171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B211EBE3-9683-4DDD-B0C7-1B08461DB569}"/>
              </a:ext>
            </a:extLst>
          </p:cNvPr>
          <p:cNvSpPr/>
          <p:nvPr/>
        </p:nvSpPr>
        <p:spPr>
          <a:xfrm flipH="1">
            <a:off x="2859168" y="5629179"/>
            <a:ext cx="59514" cy="59514"/>
          </a:xfrm>
          <a:prstGeom prst="ellipse">
            <a:avLst/>
          </a:prstGeom>
          <a:solidFill>
            <a:schemeClr val="tx1"/>
          </a:solidFill>
          <a:ln w="6171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9227C12B-1F6A-43B5-96C1-68046FF029C7}"/>
              </a:ext>
            </a:extLst>
          </p:cNvPr>
          <p:cNvSpPr/>
          <p:nvPr/>
        </p:nvSpPr>
        <p:spPr>
          <a:xfrm flipH="1">
            <a:off x="2859168" y="5498255"/>
            <a:ext cx="59514" cy="59514"/>
          </a:xfrm>
          <a:prstGeom prst="ellipse">
            <a:avLst/>
          </a:prstGeom>
          <a:solidFill>
            <a:schemeClr val="tx1"/>
          </a:solidFill>
          <a:ln w="6171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056BC6C-7114-454D-AE18-CBE79D184045}"/>
              </a:ext>
            </a:extLst>
          </p:cNvPr>
          <p:cNvSpPr txBox="1"/>
          <p:nvPr/>
        </p:nvSpPr>
        <p:spPr>
          <a:xfrm>
            <a:off x="383477" y="5117223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城市</a:t>
            </a:r>
            <a:r>
              <a:rPr kumimoji="1" lang="en-US" altLang="zh-CN" dirty="0"/>
              <a:t>A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02159A5-FDD0-4911-8EB5-5B77E6FB0630}"/>
              </a:ext>
            </a:extLst>
          </p:cNvPr>
          <p:cNvSpPr txBox="1"/>
          <p:nvPr/>
        </p:nvSpPr>
        <p:spPr>
          <a:xfrm>
            <a:off x="4652763" y="5136455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城市</a:t>
            </a:r>
            <a:r>
              <a:rPr kumimoji="1" lang="en-US" altLang="zh-CN" dirty="0"/>
              <a:t>B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42928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5">
                <a:extLst>
                  <a:ext uri="{FF2B5EF4-FFF2-40B4-BE49-F238E27FC236}">
                    <a16:creationId xmlns:a16="http://schemas.microsoft.com/office/drawing/2014/main" id="{6A0CB335-2A24-436C-B5AA-6F9324A377C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9984" y="1337945"/>
                <a:ext cx="11152031" cy="4351338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9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kumimoji="1" lang="zh-CN" altLang="en-US" b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消费者会从当前的选择中选择</a:t>
                </a:r>
                <a:r>
                  <a:rPr kumimoji="1" lang="zh-CN" altLang="en-US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最小的通行花费</a:t>
                </a:r>
                <a:endParaRPr kumimoji="1" lang="en-US" altLang="zh-CN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kumimoji="1" lang="zh-CN" altLang="en-US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单个汽车（消费者）可以被视作无穷小，但是其 </a:t>
                </a:r>
                <a:r>
                  <a:rPr kumimoji="1" lang="zh-CN" altLang="en-US" b="1" dirty="0">
                    <a:solidFill>
                      <a:srgbClr val="00008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总数固定为</a:t>
                </a:r>
                <a:r>
                  <a:rPr kumimoji="1" lang="en-US" altLang="zh-CN" b="1" dirty="0">
                    <a:solidFill>
                      <a:srgbClr val="00008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1</a:t>
                </a:r>
              </a:p>
              <a:p>
                <a:r>
                  <a:rPr kumimoji="1" lang="zh-CN" altLang="en-US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选择道路</a:t>
                </a:r>
                <a14:m>
                  <m:oMath xmlns:m="http://schemas.openxmlformats.org/officeDocument/2006/math">
                    <m:r>
                      <a:rPr kumimoji="1" lang="en-US" altLang="zh-CN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kumimoji="1" lang="zh-CN" altLang="en-US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所造成的花费</a:t>
                </a:r>
                <a:endParaRPr kumimoji="1" lang="en-US" altLang="zh-CN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lvl="1"/>
                <a:r>
                  <a:rPr kumimoji="1" lang="zh-CN" altLang="en-US" b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通行费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kumimoji="1" lang="zh-CN" altLang="en-US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以及拥塞花费（由拥堵所造成时间开销等效而来）之和</a:t>
                </a:r>
                <a:endParaRPr kumimoji="1" lang="en-US" altLang="zh-CN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lvl="1"/>
                <a:r>
                  <a:rPr kumimoji="1" lang="zh-CN" altLang="en-US" b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拥塞花费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kumimoji="1" lang="en-US" altLang="zh-CN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kumimoji="1" lang="en-US" altLang="zh-CN" b="1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zh-CN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kumimoji="1" lang="en-US" altLang="zh-CN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kumimoji="1" lang="en-US" altLang="zh-CN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kumimoji="1" lang="en-US" altLang="zh-CN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zh-CN" altLang="en-US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zh-CN" altLang="en-US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（该道路上的人数）和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kumimoji="1" lang="en-US" altLang="zh-CN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zh-CN" altLang="en-US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（该道路的容量）决定</a:t>
                </a:r>
                <a:endParaRPr kumimoji="1" lang="en-US" altLang="zh-CN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内容占位符 5">
                <a:extLst>
                  <a:ext uri="{FF2B5EF4-FFF2-40B4-BE49-F238E27FC236}">
                    <a16:creationId xmlns:a16="http://schemas.microsoft.com/office/drawing/2014/main" id="{6A0CB335-2A24-436C-B5AA-6F9324A377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984" y="1337945"/>
                <a:ext cx="11152031" cy="4351338"/>
              </a:xfrm>
              <a:prstGeom prst="rect">
                <a:avLst/>
              </a:prstGeom>
              <a:blipFill>
                <a:blip r:embed="rId3"/>
                <a:stretch>
                  <a:fillRect l="-984" t="-28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椭圆 3">
            <a:extLst>
              <a:ext uri="{FF2B5EF4-FFF2-40B4-BE49-F238E27FC236}">
                <a16:creationId xmlns:a16="http://schemas.microsoft.com/office/drawing/2014/main" id="{9EBC2295-66A6-456F-B2D3-E2C2A7E6B58B}"/>
              </a:ext>
            </a:extLst>
          </p:cNvPr>
          <p:cNvSpPr/>
          <p:nvPr/>
        </p:nvSpPr>
        <p:spPr>
          <a:xfrm>
            <a:off x="1507643" y="4267253"/>
            <a:ext cx="2926080" cy="1280160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408FE02-9749-44D8-AAA7-522EB60FE705}"/>
              </a:ext>
            </a:extLst>
          </p:cNvPr>
          <p:cNvSpPr/>
          <p:nvPr/>
        </p:nvSpPr>
        <p:spPr>
          <a:xfrm flipH="1">
            <a:off x="1461594" y="4860931"/>
            <a:ext cx="92099" cy="92099"/>
          </a:xfrm>
          <a:prstGeom prst="ellipse">
            <a:avLst/>
          </a:prstGeom>
          <a:solidFill>
            <a:schemeClr val="tx1"/>
          </a:solidFill>
          <a:ln w="6171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748B62B0-C022-44D3-8867-286223F053A5}"/>
              </a:ext>
            </a:extLst>
          </p:cNvPr>
          <p:cNvSpPr/>
          <p:nvPr/>
        </p:nvSpPr>
        <p:spPr>
          <a:xfrm flipH="1">
            <a:off x="4387673" y="4860932"/>
            <a:ext cx="92099" cy="92099"/>
          </a:xfrm>
          <a:prstGeom prst="ellipse">
            <a:avLst/>
          </a:prstGeom>
          <a:solidFill>
            <a:schemeClr val="tx1"/>
          </a:solidFill>
          <a:ln w="6171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任意形状 67">
            <a:extLst>
              <a:ext uri="{FF2B5EF4-FFF2-40B4-BE49-F238E27FC236}">
                <a16:creationId xmlns:a16="http://schemas.microsoft.com/office/drawing/2014/main" id="{E0003AC0-A5ED-4147-845C-7E4E0EC8FE8C}"/>
              </a:ext>
            </a:extLst>
          </p:cNvPr>
          <p:cNvSpPr/>
          <p:nvPr/>
        </p:nvSpPr>
        <p:spPr>
          <a:xfrm>
            <a:off x="1529440" y="4658820"/>
            <a:ext cx="2920181" cy="246980"/>
          </a:xfrm>
          <a:custGeom>
            <a:avLst/>
            <a:gdLst>
              <a:gd name="connsiteX0" fmla="*/ 0 w 2920181"/>
              <a:gd name="connsiteY0" fmla="*/ 294998 h 309746"/>
              <a:gd name="connsiteX1" fmla="*/ 1408471 w 2920181"/>
              <a:gd name="connsiteY1" fmla="*/ 30 h 309746"/>
              <a:gd name="connsiteX2" fmla="*/ 2920181 w 2920181"/>
              <a:gd name="connsiteY2" fmla="*/ 309746 h 309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20181" h="309746">
                <a:moveTo>
                  <a:pt x="0" y="294998"/>
                </a:moveTo>
                <a:cubicBezTo>
                  <a:pt x="460887" y="146285"/>
                  <a:pt x="921774" y="-2428"/>
                  <a:pt x="1408471" y="30"/>
                </a:cubicBezTo>
                <a:cubicBezTo>
                  <a:pt x="1895168" y="2488"/>
                  <a:pt x="2407674" y="156117"/>
                  <a:pt x="2920181" y="309746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6FA14ECA-D56A-4B21-81F6-273D91574BBC}"/>
                  </a:ext>
                </a:extLst>
              </p:cNvPr>
              <p:cNvSpPr/>
              <p:nvPr/>
            </p:nvSpPr>
            <p:spPr>
              <a:xfrm>
                <a:off x="2204178" y="4551215"/>
                <a:ext cx="1570703" cy="30971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>
                    <a:solidFill>
                      <a:schemeClr val="tx1"/>
                    </a:solidFill>
                  </a:rPr>
                  <a:t>公司</a:t>
                </a:r>
                <a:r>
                  <a:rPr kumimoji="1" lang="en-US" altLang="zh-CN" dirty="0">
                    <a:solidFill>
                      <a:schemeClr val="tx1"/>
                    </a:solidFill>
                  </a:rPr>
                  <a:t>2</a:t>
                </a:r>
                <a:r>
                  <a:rPr kumimoji="1" lang="zh-CN" alt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6FA14ECA-D56A-4B21-81F6-273D91574B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4178" y="4551215"/>
                <a:ext cx="1570703" cy="309716"/>
              </a:xfrm>
              <a:prstGeom prst="rect">
                <a:avLst/>
              </a:prstGeom>
              <a:blipFill>
                <a:blip r:embed="rId4"/>
                <a:stretch>
                  <a:fillRect l="-2335" t="-22000" r="-778" b="-42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377368ED-4525-47A9-A288-9719D5605811}"/>
                  </a:ext>
                </a:extLst>
              </p:cNvPr>
              <p:cNvSpPr/>
              <p:nvPr/>
            </p:nvSpPr>
            <p:spPr>
              <a:xfrm>
                <a:off x="2185331" y="4071825"/>
                <a:ext cx="1570703" cy="30971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>
                    <a:solidFill>
                      <a:schemeClr val="tx1"/>
                    </a:solidFill>
                  </a:rPr>
                  <a:t>公司</a:t>
                </a:r>
                <a:r>
                  <a:rPr kumimoji="1" lang="en-US" altLang="zh-CN" dirty="0">
                    <a:solidFill>
                      <a:schemeClr val="tx1"/>
                    </a:solidFill>
                  </a:rPr>
                  <a:t>1</a:t>
                </a:r>
                <a:r>
                  <a:rPr kumimoji="1" lang="zh-CN" alt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377368ED-4525-47A9-A288-9719D56058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5331" y="4071825"/>
                <a:ext cx="1570703" cy="309716"/>
              </a:xfrm>
              <a:prstGeom prst="rect">
                <a:avLst/>
              </a:prstGeom>
              <a:blipFill>
                <a:blip r:embed="rId5"/>
                <a:stretch>
                  <a:fillRect l="-1550" t="-19608" r="-388" b="-3921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7A909ECD-B7E2-4DFC-821C-ACD07EC741EF}"/>
                  </a:ext>
                </a:extLst>
              </p:cNvPr>
              <p:cNvSpPr/>
              <p:nvPr/>
            </p:nvSpPr>
            <p:spPr>
              <a:xfrm>
                <a:off x="2185331" y="5379567"/>
                <a:ext cx="1659606" cy="30971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>
                    <a:solidFill>
                      <a:schemeClr val="tx1"/>
                    </a:solidFill>
                  </a:rPr>
                  <a:t>公司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kumimoji="1" lang="zh-CN" alt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7A909ECD-B7E2-4DFC-821C-ACD07EC741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5331" y="5379567"/>
                <a:ext cx="1659606" cy="309716"/>
              </a:xfrm>
              <a:prstGeom prst="rect">
                <a:avLst/>
              </a:prstGeom>
              <a:blipFill>
                <a:blip r:embed="rId6"/>
                <a:stretch>
                  <a:fillRect l="-2198" t="-19608" r="-733" b="-4117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椭圆 10">
            <a:extLst>
              <a:ext uri="{FF2B5EF4-FFF2-40B4-BE49-F238E27FC236}">
                <a16:creationId xmlns:a16="http://schemas.microsoft.com/office/drawing/2014/main" id="{3517B3FA-2E1A-4984-943D-EC4DEFFF978A}"/>
              </a:ext>
            </a:extLst>
          </p:cNvPr>
          <p:cNvSpPr/>
          <p:nvPr/>
        </p:nvSpPr>
        <p:spPr>
          <a:xfrm flipH="1">
            <a:off x="2943479" y="4976638"/>
            <a:ext cx="59514" cy="59514"/>
          </a:xfrm>
          <a:prstGeom prst="ellipse">
            <a:avLst/>
          </a:prstGeom>
          <a:solidFill>
            <a:schemeClr val="tx1"/>
          </a:solidFill>
          <a:ln w="6171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A0498D54-D6B8-4B52-B57E-74A6633830E0}"/>
              </a:ext>
            </a:extLst>
          </p:cNvPr>
          <p:cNvSpPr/>
          <p:nvPr/>
        </p:nvSpPr>
        <p:spPr>
          <a:xfrm flipH="1">
            <a:off x="2943478" y="5233090"/>
            <a:ext cx="59514" cy="59514"/>
          </a:xfrm>
          <a:prstGeom prst="ellipse">
            <a:avLst/>
          </a:prstGeom>
          <a:solidFill>
            <a:schemeClr val="tx1"/>
          </a:solidFill>
          <a:ln w="6171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2E789355-BA4F-415F-A84A-0A145FDFCFAE}"/>
              </a:ext>
            </a:extLst>
          </p:cNvPr>
          <p:cNvSpPr/>
          <p:nvPr/>
        </p:nvSpPr>
        <p:spPr>
          <a:xfrm flipH="1">
            <a:off x="2943478" y="5102166"/>
            <a:ext cx="59514" cy="59514"/>
          </a:xfrm>
          <a:prstGeom prst="ellipse">
            <a:avLst/>
          </a:prstGeom>
          <a:solidFill>
            <a:schemeClr val="tx1"/>
          </a:solidFill>
          <a:ln w="6171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A431199-452C-46A2-8089-827FB7D59DC3}"/>
              </a:ext>
            </a:extLst>
          </p:cNvPr>
          <p:cNvSpPr txBox="1"/>
          <p:nvPr/>
        </p:nvSpPr>
        <p:spPr>
          <a:xfrm>
            <a:off x="467787" y="4721134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城市</a:t>
            </a:r>
            <a:r>
              <a:rPr kumimoji="1" lang="en-US" altLang="zh-CN" dirty="0"/>
              <a:t>A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62C6D62-5FAA-49EA-92D2-93304E8EDF2E}"/>
              </a:ext>
            </a:extLst>
          </p:cNvPr>
          <p:cNvSpPr txBox="1"/>
          <p:nvPr/>
        </p:nvSpPr>
        <p:spPr>
          <a:xfrm>
            <a:off x="4737073" y="4740366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城市</a:t>
            </a:r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pic>
        <p:nvPicPr>
          <p:cNvPr id="16" name="图形 15">
            <a:extLst>
              <a:ext uri="{FF2B5EF4-FFF2-40B4-BE49-F238E27FC236}">
                <a16:creationId xmlns:a16="http://schemas.microsoft.com/office/drawing/2014/main" id="{7D36FCBF-2177-4F0B-A45A-E39043BA75B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933516" y="4508682"/>
            <a:ext cx="5394186" cy="794236"/>
          </a:xfrm>
          <a:prstGeom prst="rect">
            <a:avLst/>
          </a:prstGeom>
        </p:spPr>
      </p:pic>
      <p:sp>
        <p:nvSpPr>
          <p:cNvPr id="17" name="文本占位符 1">
            <a:extLst>
              <a:ext uri="{FF2B5EF4-FFF2-40B4-BE49-F238E27FC236}">
                <a16:creationId xmlns:a16="http://schemas.microsoft.com/office/drawing/2014/main" id="{3B4B6274-5F99-40BB-9E37-3F20CDDFD8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4063" y="123825"/>
            <a:ext cx="6569075" cy="473075"/>
          </a:xfrm>
        </p:spPr>
        <p:txBody>
          <a:bodyPr/>
          <a:lstStyle/>
          <a:p>
            <a:r>
              <a:rPr lang="zh-CN" altLang="en-US" dirty="0"/>
              <a:t>例子：</a:t>
            </a:r>
            <a:r>
              <a:rPr kumimoji="1" lang="zh-CN" altLang="en-US" dirty="0"/>
              <a:t>私人承包公共公路建设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24427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6DF8C9F-70B2-4FA3-8FA9-12F136E32D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例子：</a:t>
            </a:r>
            <a:r>
              <a:rPr kumimoji="1" lang="zh-CN" altLang="en-US" dirty="0"/>
              <a:t>私人承包公共公路建设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内容占位符 5">
                <a:extLst>
                  <a:ext uri="{FF2B5EF4-FFF2-40B4-BE49-F238E27FC236}">
                    <a16:creationId xmlns:a16="http://schemas.microsoft.com/office/drawing/2014/main" id="{1DC78256-D5A0-4D86-959B-C9BC434F90D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9184" y="1553101"/>
                <a:ext cx="11812816" cy="2441046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9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kumimoji="1" lang="zh-CN" altLang="en-US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消费者会理智地选择综合价格最低的公路</a:t>
                </a:r>
                <a:endParaRPr kumimoji="1" lang="en-US" altLang="zh-CN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kumimoji="1" lang="zh-CN" altLang="en-US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不同的公路，消费者数量也会不同。</a:t>
                </a:r>
                <a:endParaRPr kumimoji="1" lang="en-US" altLang="zh-CN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kumimoji="1" lang="zh-CN" altLang="en-US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使用</a:t>
                </a:r>
                <a14:m>
                  <m:oMath xmlns:m="http://schemas.openxmlformats.org/officeDocument/2006/math">
                    <m:r>
                      <a:rPr lang="uk-UA" altLang="zh-CN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uk-UA" altLang="zh-CN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uk-UA" altLang="zh-CN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uk-UA" altLang="zh-CN" i="1">
                        <a:latin typeface="Cambria Math" panose="02040503050406030204" pitchFamily="18" charset="0"/>
                      </a:rPr>
                      <m:t>:={</m:t>
                    </m:r>
                    <m:r>
                      <a:rPr lang="uk-UA" altLang="zh-CN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uk-UA" altLang="zh-CN" i="1"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uk-UA" altLang="zh-CN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b>
                        <m:r>
                          <a:rPr lang="uk-UA" altLang="zh-CN" i="1">
                            <a:latin typeface="Cambria Math" panose="02040503050406030204" pitchFamily="18" charset="0"/>
                          </a:rPr>
                          <m:t>≥0</m:t>
                        </m:r>
                      </m:sub>
                      <m:sup>
                        <m:r>
                          <a:rPr lang="uk-UA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uk-UA" altLang="zh-CN" i="1">
                        <a:latin typeface="Cambria Math" panose="02040503050406030204" pitchFamily="18" charset="0"/>
                      </a:rPr>
                      <m:t>∣</m:t>
                    </m:r>
                    <m:nary>
                      <m:naryPr>
                        <m:chr m:val="∑"/>
                        <m:limLoc m:val="undOvr"/>
                        <m:grow m:val="on"/>
                        <m:supHide m:val="on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uk-UA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uk-UA" altLang="zh-CN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uk-UA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uk-UA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uk-UA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uk-UA" altLang="zh-CN" i="1">
                        <a:latin typeface="Cambria Math" panose="02040503050406030204" pitchFamily="18" charset="0"/>
                      </a:rPr>
                      <m:t>=1}</m:t>
                    </m:r>
                  </m:oMath>
                </a14:m>
                <a:r>
                  <a:rPr kumimoji="1" lang="zh-CN" altLang="en-US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来表示总体的情况。</a:t>
                </a:r>
                <a:endParaRPr kumimoji="1" lang="en-US" altLang="zh-CN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kumimoji="1" lang="zh-CN" altLang="en-US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使用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>
                            <a:latin typeface="Times New Roman" panose="020206030504050203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>
                            <a:latin typeface="Times New Roman" panose="020206030504050203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zh-CN">
                            <a:latin typeface="Times New Roman" panose="020206030504050203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kumimoji="1" lang="en-US" altLang="zh-CN">
                            <a:latin typeface="Times New Roman" panose="020206030504050203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  <m:r>
                      <a:rPr kumimoji="1" lang="en-US" altLang="zh-CN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={</m:t>
                    </m:r>
                    <m:sSub>
                      <m:sSubPr>
                        <m:ctrlPr>
                          <a:rPr kumimoji="1" lang="en-US" altLang="zh-CN">
                            <a:latin typeface="Times New Roman" panose="020206030504050203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>
                            <a:latin typeface="Times New Roman" panose="020206030504050203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b="0" i="1">
                            <a:latin typeface="Times New Roman" panose="020206030504050203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b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>
                            <a:latin typeface="Times New Roman" panose="020206030504050203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>
                            <a:latin typeface="Times New Roman" panose="020206030504050203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b="0" i="1">
                            <a:latin typeface="Times New Roman" panose="020206030504050203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zh-CN" b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,…,</m:t>
                    </m:r>
                    <m:sSub>
                      <m:sSubPr>
                        <m:ctrlPr>
                          <a:rPr kumimoji="1" lang="en-US" altLang="zh-CN">
                            <a:latin typeface="Times New Roman" panose="020206030504050203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>
                            <a:latin typeface="Times New Roman" panose="020206030504050203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b="0" i="1">
                            <a:latin typeface="Times New Roman" panose="020206030504050203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kumimoji="1" lang="en-US" altLang="zh-CN" b="0">
                            <a:latin typeface="Times New Roman" panose="020206030504050203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kumimoji="1" lang="en-US" altLang="zh-CN" b="0" i="1">
                            <a:latin typeface="Times New Roman" panose="020206030504050203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b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>
                            <a:latin typeface="Times New Roman" panose="020206030504050203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>
                            <a:latin typeface="Times New Roman" panose="020206030504050203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b="0" i="1">
                            <a:latin typeface="Times New Roman" panose="020206030504050203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kumimoji="1" lang="en-US" altLang="zh-CN" b="0">
                            <a:latin typeface="Times New Roman" panose="020206030504050203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kumimoji="1" lang="en-US" altLang="zh-CN" b="0" i="1">
                            <a:latin typeface="Times New Roman" panose="020206030504050203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b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,…,</m:t>
                    </m:r>
                    <m:sSub>
                      <m:sSubPr>
                        <m:ctrlPr>
                          <a:rPr kumimoji="1" lang="en-US" altLang="zh-CN">
                            <a:latin typeface="Times New Roman" panose="020206030504050203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>
                            <a:latin typeface="Times New Roman" panose="020206030504050203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b="0" i="1">
                            <a:latin typeface="Times New Roman" panose="020206030504050203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kumimoji="1" lang="en-US" altLang="zh-CN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kumimoji="1" lang="zh-CN" altLang="en-US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来表示除了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>
                            <a:latin typeface="Times New Roman" panose="020206030504050203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>
                            <a:latin typeface="Times New Roman" panose="020206030504050203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zh-CN">
                            <a:latin typeface="Times New Roman" panose="020206030504050203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kumimoji="1" lang="zh-CN" altLang="en-US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以外的集合。</a:t>
                </a:r>
                <a:endParaRPr kumimoji="1" lang="en-US" altLang="zh-CN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内容占位符 5">
                <a:extLst>
                  <a:ext uri="{FF2B5EF4-FFF2-40B4-BE49-F238E27FC236}">
                    <a16:creationId xmlns:a16="http://schemas.microsoft.com/office/drawing/2014/main" id="{1DC78256-D5A0-4D86-959B-C9BC434F90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184" y="1553101"/>
                <a:ext cx="11812816" cy="2441046"/>
              </a:xfrm>
              <a:prstGeom prst="rect">
                <a:avLst/>
              </a:prstGeom>
              <a:blipFill>
                <a:blip r:embed="rId2"/>
                <a:stretch>
                  <a:fillRect l="-929" t="-5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椭圆 4">
            <a:extLst>
              <a:ext uri="{FF2B5EF4-FFF2-40B4-BE49-F238E27FC236}">
                <a16:creationId xmlns:a16="http://schemas.microsoft.com/office/drawing/2014/main" id="{6602E985-9181-444C-8799-F9F2D1371756}"/>
              </a:ext>
            </a:extLst>
          </p:cNvPr>
          <p:cNvSpPr/>
          <p:nvPr/>
        </p:nvSpPr>
        <p:spPr>
          <a:xfrm>
            <a:off x="4029373" y="4495702"/>
            <a:ext cx="2926080" cy="1280160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E357770A-2E7F-456C-86A9-A49384CA249C}"/>
              </a:ext>
            </a:extLst>
          </p:cNvPr>
          <p:cNvSpPr/>
          <p:nvPr/>
        </p:nvSpPr>
        <p:spPr>
          <a:xfrm flipH="1">
            <a:off x="3983324" y="5089380"/>
            <a:ext cx="92099" cy="92099"/>
          </a:xfrm>
          <a:prstGeom prst="ellipse">
            <a:avLst/>
          </a:prstGeom>
          <a:solidFill>
            <a:schemeClr val="tx1"/>
          </a:solidFill>
          <a:ln w="6171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A73F7746-E52D-40E5-89BD-945CAAA918BE}"/>
              </a:ext>
            </a:extLst>
          </p:cNvPr>
          <p:cNvSpPr/>
          <p:nvPr/>
        </p:nvSpPr>
        <p:spPr>
          <a:xfrm flipH="1">
            <a:off x="6909403" y="5089381"/>
            <a:ext cx="92099" cy="92099"/>
          </a:xfrm>
          <a:prstGeom prst="ellipse">
            <a:avLst/>
          </a:prstGeom>
          <a:solidFill>
            <a:schemeClr val="tx1"/>
          </a:solidFill>
          <a:ln w="6171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任意形状 110">
            <a:extLst>
              <a:ext uri="{FF2B5EF4-FFF2-40B4-BE49-F238E27FC236}">
                <a16:creationId xmlns:a16="http://schemas.microsoft.com/office/drawing/2014/main" id="{FEE76B50-277B-4EE5-BFCC-863CE29E410A}"/>
              </a:ext>
            </a:extLst>
          </p:cNvPr>
          <p:cNvSpPr/>
          <p:nvPr/>
        </p:nvSpPr>
        <p:spPr>
          <a:xfrm>
            <a:off x="4051170" y="4887269"/>
            <a:ext cx="2920181" cy="246980"/>
          </a:xfrm>
          <a:custGeom>
            <a:avLst/>
            <a:gdLst>
              <a:gd name="connsiteX0" fmla="*/ 0 w 2920181"/>
              <a:gd name="connsiteY0" fmla="*/ 294998 h 309746"/>
              <a:gd name="connsiteX1" fmla="*/ 1408471 w 2920181"/>
              <a:gd name="connsiteY1" fmla="*/ 30 h 309746"/>
              <a:gd name="connsiteX2" fmla="*/ 2920181 w 2920181"/>
              <a:gd name="connsiteY2" fmla="*/ 309746 h 309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20181" h="309746">
                <a:moveTo>
                  <a:pt x="0" y="294998"/>
                </a:moveTo>
                <a:cubicBezTo>
                  <a:pt x="460887" y="146285"/>
                  <a:pt x="921774" y="-2428"/>
                  <a:pt x="1408471" y="30"/>
                </a:cubicBezTo>
                <a:cubicBezTo>
                  <a:pt x="1895168" y="2488"/>
                  <a:pt x="2407674" y="156117"/>
                  <a:pt x="2920181" y="309746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4CA480DD-D40A-48B5-8EC3-160E5BB22385}"/>
                  </a:ext>
                </a:extLst>
              </p:cNvPr>
              <p:cNvSpPr/>
              <p:nvPr/>
            </p:nvSpPr>
            <p:spPr>
              <a:xfrm>
                <a:off x="4725908" y="4779664"/>
                <a:ext cx="1570703" cy="30971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>
                    <a:solidFill>
                      <a:schemeClr val="tx1"/>
                    </a:solidFill>
                  </a:rPr>
                  <a:t>公司</a:t>
                </a:r>
                <a:r>
                  <a:rPr kumimoji="1" lang="en-US" altLang="zh-CN" dirty="0">
                    <a:solidFill>
                      <a:schemeClr val="tx1"/>
                    </a:solidFill>
                  </a:rPr>
                  <a:t>2</a:t>
                </a:r>
                <a:r>
                  <a:rPr kumimoji="1" lang="zh-CN" alt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4CA480DD-D40A-48B5-8EC3-160E5BB223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5908" y="4779664"/>
                <a:ext cx="1570703" cy="309716"/>
              </a:xfrm>
              <a:prstGeom prst="rect">
                <a:avLst/>
              </a:prstGeom>
              <a:blipFill>
                <a:blip r:embed="rId3"/>
                <a:stretch>
                  <a:fillRect l="-1938" t="-19608" r="-388" b="-3921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0BC7DBC2-31BA-483E-887F-CBB3D0016DB8}"/>
                  </a:ext>
                </a:extLst>
              </p:cNvPr>
              <p:cNvSpPr/>
              <p:nvPr/>
            </p:nvSpPr>
            <p:spPr>
              <a:xfrm>
                <a:off x="4707061" y="4300274"/>
                <a:ext cx="1570703" cy="30971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>
                    <a:solidFill>
                      <a:schemeClr val="tx1"/>
                    </a:solidFill>
                  </a:rPr>
                  <a:t>公司</a:t>
                </a:r>
                <a:r>
                  <a:rPr kumimoji="1" lang="en-US" altLang="zh-CN" dirty="0">
                    <a:solidFill>
                      <a:schemeClr val="tx1"/>
                    </a:solidFill>
                  </a:rPr>
                  <a:t>1</a:t>
                </a:r>
                <a:r>
                  <a:rPr kumimoji="1" lang="zh-CN" alt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0BC7DBC2-31BA-483E-887F-CBB3D0016D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7061" y="4300274"/>
                <a:ext cx="1570703" cy="309716"/>
              </a:xfrm>
              <a:prstGeom prst="rect">
                <a:avLst/>
              </a:prstGeom>
              <a:blipFill>
                <a:blip r:embed="rId4"/>
                <a:stretch>
                  <a:fillRect l="-1550" t="-19608" b="-4117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0473453D-8295-47DB-8F30-AF97F7A5D39D}"/>
                  </a:ext>
                </a:extLst>
              </p:cNvPr>
              <p:cNvSpPr/>
              <p:nvPr/>
            </p:nvSpPr>
            <p:spPr>
              <a:xfrm>
                <a:off x="4707061" y="5608016"/>
                <a:ext cx="1659606" cy="30971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>
                    <a:solidFill>
                      <a:schemeClr val="tx1"/>
                    </a:solidFill>
                  </a:rPr>
                  <a:t>公司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kumimoji="1" lang="zh-CN" alt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0473453D-8295-47DB-8F30-AF97F7A5D3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7061" y="5608016"/>
                <a:ext cx="1659606" cy="309716"/>
              </a:xfrm>
              <a:prstGeom prst="rect">
                <a:avLst/>
              </a:prstGeom>
              <a:blipFill>
                <a:blip r:embed="rId5"/>
                <a:stretch>
                  <a:fillRect l="-2206" t="-19608" r="-735" b="-3921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椭圆 11">
            <a:extLst>
              <a:ext uri="{FF2B5EF4-FFF2-40B4-BE49-F238E27FC236}">
                <a16:creationId xmlns:a16="http://schemas.microsoft.com/office/drawing/2014/main" id="{20BA3FA5-86FF-4FCC-950F-A367C124577A}"/>
              </a:ext>
            </a:extLst>
          </p:cNvPr>
          <p:cNvSpPr/>
          <p:nvPr/>
        </p:nvSpPr>
        <p:spPr>
          <a:xfrm flipH="1">
            <a:off x="5465209" y="5205087"/>
            <a:ext cx="59514" cy="59514"/>
          </a:xfrm>
          <a:prstGeom prst="ellipse">
            <a:avLst/>
          </a:prstGeom>
          <a:solidFill>
            <a:schemeClr val="tx1"/>
          </a:solidFill>
          <a:ln w="6171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36C6DAC7-BAC5-4AE3-81BB-FCF420F77A8B}"/>
              </a:ext>
            </a:extLst>
          </p:cNvPr>
          <p:cNvSpPr/>
          <p:nvPr/>
        </p:nvSpPr>
        <p:spPr>
          <a:xfrm flipH="1">
            <a:off x="5465208" y="5461539"/>
            <a:ext cx="59514" cy="59514"/>
          </a:xfrm>
          <a:prstGeom prst="ellipse">
            <a:avLst/>
          </a:prstGeom>
          <a:solidFill>
            <a:schemeClr val="tx1"/>
          </a:solidFill>
          <a:ln w="6171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2419E7B9-4501-4884-92BA-F58E005B3AE0}"/>
              </a:ext>
            </a:extLst>
          </p:cNvPr>
          <p:cNvSpPr/>
          <p:nvPr/>
        </p:nvSpPr>
        <p:spPr>
          <a:xfrm flipH="1">
            <a:off x="5465208" y="5330615"/>
            <a:ext cx="59514" cy="59514"/>
          </a:xfrm>
          <a:prstGeom prst="ellipse">
            <a:avLst/>
          </a:prstGeom>
          <a:solidFill>
            <a:schemeClr val="tx1"/>
          </a:solidFill>
          <a:ln w="6171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F2BD781-E245-477F-9B30-599581CB0716}"/>
              </a:ext>
            </a:extLst>
          </p:cNvPr>
          <p:cNvSpPr txBox="1"/>
          <p:nvPr/>
        </p:nvSpPr>
        <p:spPr>
          <a:xfrm>
            <a:off x="2989517" y="4949583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城市</a:t>
            </a:r>
            <a:r>
              <a:rPr kumimoji="1" lang="en-US" altLang="zh-CN" dirty="0"/>
              <a:t>A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4258B3E-E45D-4202-8D44-8A5DF5D5CAD7}"/>
              </a:ext>
            </a:extLst>
          </p:cNvPr>
          <p:cNvSpPr txBox="1"/>
          <p:nvPr/>
        </p:nvSpPr>
        <p:spPr>
          <a:xfrm>
            <a:off x="7258803" y="4968815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城市</a:t>
            </a:r>
            <a:r>
              <a:rPr kumimoji="1" lang="en-US" altLang="zh-CN" dirty="0"/>
              <a:t>B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98388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>
            <a:extLst>
              <a:ext uri="{FF2B5EF4-FFF2-40B4-BE49-F238E27FC236}">
                <a16:creationId xmlns:a16="http://schemas.microsoft.com/office/drawing/2014/main" id="{9063AFEA-67D7-4328-A69A-DBCA18CF4F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90604" y="1333500"/>
            <a:ext cx="5312412" cy="2034540"/>
          </a:xfrm>
          <a:prstGeom prst="rect">
            <a:avLst/>
          </a:prstGeom>
        </p:spPr>
      </p:pic>
      <p:pic>
        <p:nvPicPr>
          <p:cNvPr id="9" name="图形 8">
            <a:extLst>
              <a:ext uri="{FF2B5EF4-FFF2-40B4-BE49-F238E27FC236}">
                <a16:creationId xmlns:a16="http://schemas.microsoft.com/office/drawing/2014/main" id="{EE4B1D34-6F17-4151-B1F0-BC1D3A857E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90604" y="4104544"/>
            <a:ext cx="5631012" cy="1715699"/>
          </a:xfrm>
          <a:prstGeom prst="rect">
            <a:avLst/>
          </a:prstGeom>
        </p:spPr>
      </p:pic>
      <p:sp>
        <p:nvSpPr>
          <p:cNvPr id="10" name="文本占位符 1">
            <a:extLst>
              <a:ext uri="{FF2B5EF4-FFF2-40B4-BE49-F238E27FC236}">
                <a16:creationId xmlns:a16="http://schemas.microsoft.com/office/drawing/2014/main" id="{2395B64C-6088-4ECC-81E2-C5988A5C5A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4063" y="123825"/>
            <a:ext cx="6569075" cy="473075"/>
          </a:xfrm>
        </p:spPr>
        <p:txBody>
          <a:bodyPr/>
          <a:lstStyle/>
          <a:p>
            <a:r>
              <a:rPr lang="zh-CN" altLang="en-US" dirty="0"/>
              <a:t>例子：</a:t>
            </a:r>
            <a:r>
              <a:rPr kumimoji="1" lang="zh-CN" altLang="en-US" dirty="0"/>
              <a:t>私人承包公共公路建设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4A02FF8-8761-4EA0-80F7-B090649F0EA2}"/>
                  </a:ext>
                </a:extLst>
              </p:cNvPr>
              <p:cNvSpPr txBox="1"/>
              <p:nvPr/>
            </p:nvSpPr>
            <p:spPr>
              <a:xfrm>
                <a:off x="883920" y="1653540"/>
                <a:ext cx="4793323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对于给定的全部道路的收费和容量策略集合有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，每一辆汽车都希望能最小化自己花费，其优化函数可以表示为：</a:t>
                </a:r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4A02FF8-8761-4EA0-80F7-B090649F0E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920" y="1653540"/>
                <a:ext cx="4793323" cy="1569660"/>
              </a:xfrm>
              <a:prstGeom prst="rect">
                <a:avLst/>
              </a:prstGeom>
              <a:blipFill>
                <a:blip r:embed="rId6"/>
                <a:stretch>
                  <a:fillRect l="-1908" t="-3101" r="-1145" b="-77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7EF0361-629C-4C27-A434-ED9E5434E1B2}"/>
                  </a:ext>
                </a:extLst>
              </p:cNvPr>
              <p:cNvSpPr txBox="1"/>
              <p:nvPr/>
            </p:nvSpPr>
            <p:spPr>
              <a:xfrm>
                <a:off x="883919" y="4362228"/>
                <a:ext cx="479332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对于给定其他公司的策略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𝒔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−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，公司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𝑖</m:t>
                    </m:r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希望能最大化收益，其优化函数可以表示为：</a:t>
                </a:r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7EF0361-629C-4C27-A434-ED9E5434E1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919" y="4362228"/>
                <a:ext cx="4793323" cy="1200329"/>
              </a:xfrm>
              <a:prstGeom prst="rect">
                <a:avLst/>
              </a:prstGeom>
              <a:blipFill>
                <a:blip r:embed="rId7"/>
                <a:stretch>
                  <a:fillRect l="-1908" t="-5612" b="-112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75642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3FB66BEE-C5EE-4476-B8AD-D8FECC5E0B33}"/>
              </a:ext>
            </a:extLst>
          </p:cNvPr>
          <p:cNvSpPr txBox="1"/>
          <p:nvPr/>
        </p:nvSpPr>
        <p:spPr>
          <a:xfrm>
            <a:off x="3813965" y="3075057"/>
            <a:ext cx="45640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latin typeface="黑体" panose="02010609060101010101" pitchFamily="49" charset="-122"/>
                <a:ea typeface="黑体" panose="02010609060101010101" pitchFamily="49" charset="-122"/>
              </a:rPr>
              <a:t>很难求解！</a:t>
            </a:r>
            <a:r>
              <a:rPr lang="en-US" altLang="zh-CN" sz="4000" b="1" dirty="0">
                <a:latin typeface="黑体" panose="02010609060101010101" pitchFamily="49" charset="-122"/>
                <a:ea typeface="黑体" panose="02010609060101010101" pitchFamily="49" charset="-122"/>
              </a:rPr>
              <a:t>NP-Hard</a:t>
            </a:r>
            <a:endParaRPr lang="zh-CN" altLang="en-US" sz="4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3EB34E93-4AE0-49D1-9538-7CA5341CA6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4063" y="123825"/>
            <a:ext cx="6569075" cy="473075"/>
          </a:xfrm>
        </p:spPr>
        <p:txBody>
          <a:bodyPr/>
          <a:lstStyle/>
          <a:p>
            <a:r>
              <a:rPr lang="zh-CN" altLang="en-US" dirty="0"/>
              <a:t>例子：</a:t>
            </a:r>
            <a:r>
              <a:rPr kumimoji="1" lang="zh-CN" altLang="en-US" dirty="0"/>
              <a:t>私人承包公共公路建设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3136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527A11D-EAA2-4D93-A3A9-49234403D3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目录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259D071-6793-420C-BD61-A92F42B106E1}"/>
              </a:ext>
            </a:extLst>
          </p:cNvPr>
          <p:cNvSpPr txBox="1"/>
          <p:nvPr/>
        </p:nvSpPr>
        <p:spPr>
          <a:xfrm>
            <a:off x="1051200" y="1274400"/>
            <a:ext cx="9338400" cy="3654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关于</a:t>
            </a:r>
            <a:r>
              <a:rPr lang="en-US" altLang="zh-C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Stackelberg game</a:t>
            </a:r>
            <a:r>
              <a:rPr lang="zh-CN" alt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的一些定义</a:t>
            </a: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带有拥塞效应的</a:t>
            </a:r>
            <a:r>
              <a:rPr lang="en-US" altLang="zh-C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Stackelberg</a:t>
            </a:r>
            <a:r>
              <a:rPr lang="zh-CN" alt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pricing game</a:t>
            </a:r>
            <a:endParaRPr lang="zh-CN" alt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一个例子：私人承包公共公路建设</a:t>
            </a: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大致的解法</a:t>
            </a:r>
            <a:endParaRPr lang="en-US" altLang="zh-CN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94491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BC3E0C2-B285-45D8-95D3-6E3E4FB94A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大概解法</a:t>
            </a:r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E1B1317-581C-400D-9896-6ECDE9538884}"/>
              </a:ext>
            </a:extLst>
          </p:cNvPr>
          <p:cNvSpPr txBox="1"/>
          <p:nvPr/>
        </p:nvSpPr>
        <p:spPr>
          <a:xfrm>
            <a:off x="487680" y="825310"/>
            <a:ext cx="107975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方法一：</a:t>
            </a: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将底层优化问题（汽车最小化花费问题）通过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KKT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条件转换后，作为约束条件添加到上层优化问题中（公司</a:t>
            </a:r>
            <a:r>
              <a:rPr lang="en-US" altLang="zh-CN" b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最大化其利润），将问题转换成一个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mathematical program with equilibrium constraints 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MPEC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endParaRPr lang="en-US" altLang="zh-CN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28E4C94-2A5F-4182-9BA0-8D8B9FB0BC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900" y="2007732"/>
            <a:ext cx="9383488" cy="4972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7470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>
            <a:extLst>
              <a:ext uri="{FF2B5EF4-FFF2-40B4-BE49-F238E27FC236}">
                <a16:creationId xmlns:a16="http://schemas.microsoft.com/office/drawing/2014/main" id="{D9D258C6-FABE-480F-832C-A76556CF8C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4063" y="123825"/>
            <a:ext cx="6569075" cy="473075"/>
          </a:xfrm>
        </p:spPr>
        <p:txBody>
          <a:bodyPr/>
          <a:lstStyle/>
          <a:p>
            <a:r>
              <a:rPr lang="zh-CN" alt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大概解法</a:t>
            </a:r>
          </a:p>
          <a:p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C4C868A-E219-4F74-BDA6-5B2348B26E6C}"/>
                  </a:ext>
                </a:extLst>
              </p:cNvPr>
              <p:cNvSpPr txBox="1"/>
              <p:nvPr/>
            </p:nvSpPr>
            <p:spPr>
              <a:xfrm>
                <a:off x="381002" y="1280656"/>
                <a:ext cx="11437618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1" lang="zh-CN" altLang="en-US" sz="24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方法二：利用本模型的特性，</a:t>
                </a:r>
                <a:r>
                  <a:rPr kumimoji="1" lang="en-US" altLang="zh-CN" sz="2400" dirty="0" err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Wardrop</a:t>
                </a:r>
                <a:r>
                  <a:rPr kumimoji="1" lang="zh-CN" altLang="en-US" sz="24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均衡，推导公司</a:t>
                </a:r>
                <a:r>
                  <a:rPr kumimoji="1" lang="en-US" altLang="zh-CN" sz="2400" dirty="0" err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i</a:t>
                </a:r>
                <a:r>
                  <a:rPr kumimoji="1" lang="zh-CN" altLang="en-US" sz="24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的最优解的闭式表达式</a:t>
                </a: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kumimoji="1" lang="zh-CN" altLang="en-US" sz="24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。</a:t>
                </a:r>
                <a:endParaRPr kumimoji="1" lang="en-US" altLang="zh-CN" sz="24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lvl="1"/>
                <a:r>
                  <a:rPr kumimoji="1" lang="en-US" altLang="zh-CN" sz="2400" dirty="0" err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Wardrop</a:t>
                </a:r>
                <a:r>
                  <a:rPr kumimoji="1" lang="zh-CN" altLang="en-US" sz="24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均衡：</a:t>
                </a:r>
                <a:endParaRPr kumimoji="1" lang="en-US" altLang="zh-CN" sz="24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kumimoji="1" lang="zh-CN" altLang="en-US" sz="24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任意公路</a:t>
                </a:r>
                <a14:m>
                  <m:oMath xmlns:m="http://schemas.openxmlformats.org/officeDocument/2006/math">
                    <m:r>
                      <a:rPr kumimoji="1" lang="en-US" altLang="zh-CN" sz="240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kumimoji="1" lang="zh-CN" altLang="en-US" sz="24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40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sz="240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sz="2400" i="1" smtClean="0">
                        <a:latin typeface="Cambria Math" panose="02040503050406030204" pitchFamily="18" charset="0"/>
                      </a:rPr>
                      <m:t>&gt;0)</m:t>
                    </m:r>
                  </m:oMath>
                </a14:m>
                <a:r>
                  <a:rPr kumimoji="1" lang="zh-CN" altLang="en-US" sz="24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的综合价格全部相等，均为</a:t>
                </a:r>
                <a14:m>
                  <m:oMath xmlns:m="http://schemas.openxmlformats.org/officeDocument/2006/math">
                    <m:r>
                      <a:rPr kumimoji="1" lang="en-US" altLang="zh-CN" sz="240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kumimoji="1" lang="en-US" altLang="zh-CN" sz="24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kumimoji="1" lang="zh-CN" altLang="en-US" sz="24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称 </a:t>
                </a:r>
                <a14:m>
                  <m:oMath xmlns:m="http://schemas.openxmlformats.org/officeDocument/2006/math">
                    <m:r>
                      <a:rPr kumimoji="1" lang="en-US" altLang="zh-CN" sz="2400" b="1" i="1" smtClean="0">
                        <a:solidFill>
                          <a:srgbClr val="000080"/>
                        </a:solidFill>
                        <a:latin typeface="Cambria Math" panose="02040503050406030204" pitchFamily="18" charset="0"/>
                      </a:rPr>
                      <m:t>𝑲</m:t>
                    </m:r>
                  </m:oMath>
                </a14:m>
                <a:r>
                  <a:rPr kumimoji="1" lang="zh-CN" altLang="en-US" sz="2400" b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为为该</a:t>
                </a:r>
                <a:r>
                  <a:rPr kumimoji="1" lang="en-US" altLang="zh-CN" sz="2400" b="1" dirty="0" err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Wardrop</a:t>
                </a:r>
                <a:r>
                  <a:rPr kumimoji="1" lang="zh-CN" altLang="en-US" sz="2400" b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均衡的 </a:t>
                </a:r>
                <a:r>
                  <a:rPr kumimoji="1" lang="zh-CN" altLang="en-US" sz="2400" b="1" dirty="0">
                    <a:solidFill>
                      <a:srgbClr val="00008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花费</a:t>
                </a:r>
                <a:endParaRPr kumimoji="1" lang="en-US" altLang="zh-CN" sz="2400" b="1" dirty="0">
                  <a:solidFill>
                    <a:srgbClr val="00008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C4C868A-E219-4F74-BDA6-5B2348B26E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2" y="1280656"/>
                <a:ext cx="11437618" cy="1569660"/>
              </a:xfrm>
              <a:prstGeom prst="rect">
                <a:avLst/>
              </a:prstGeom>
              <a:blipFill>
                <a:blip r:embed="rId3"/>
                <a:stretch>
                  <a:fillRect l="-853" t="-4264" b="-81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 14">
            <a:extLst>
              <a:ext uri="{FF2B5EF4-FFF2-40B4-BE49-F238E27FC236}">
                <a16:creationId xmlns:a16="http://schemas.microsoft.com/office/drawing/2014/main" id="{3A89BBAB-CC44-4848-9D3F-88DEAD4574E9}"/>
              </a:ext>
            </a:extLst>
          </p:cNvPr>
          <p:cNvSpPr/>
          <p:nvPr/>
        </p:nvSpPr>
        <p:spPr>
          <a:xfrm>
            <a:off x="4225607" y="3771899"/>
            <a:ext cx="1052828" cy="49782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657EE14-CB61-455D-8229-890188B55E12}"/>
              </a:ext>
            </a:extLst>
          </p:cNvPr>
          <p:cNvSpPr/>
          <p:nvPr/>
        </p:nvSpPr>
        <p:spPr>
          <a:xfrm>
            <a:off x="5278434" y="3771898"/>
            <a:ext cx="1052828" cy="12710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0E034EE-4C15-4F83-883E-0ECA1691027B}"/>
              </a:ext>
            </a:extLst>
          </p:cNvPr>
          <p:cNvSpPr/>
          <p:nvPr/>
        </p:nvSpPr>
        <p:spPr>
          <a:xfrm>
            <a:off x="6331259" y="3771899"/>
            <a:ext cx="1052828" cy="116513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2A0BBC6D-D2B7-455B-A6FA-2E9E358153EA}"/>
              </a:ext>
            </a:extLst>
          </p:cNvPr>
          <p:cNvGrpSpPr/>
          <p:nvPr/>
        </p:nvGrpSpPr>
        <p:grpSpPr>
          <a:xfrm>
            <a:off x="4225608" y="2994659"/>
            <a:ext cx="3158490" cy="3329940"/>
            <a:chOff x="2937510" y="3273711"/>
            <a:chExt cx="1440180" cy="2395569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6D7CDAF4-922D-456B-A3B9-960F036C9969}"/>
                </a:ext>
              </a:extLst>
            </p:cNvPr>
            <p:cNvSpPr/>
            <p:nvPr/>
          </p:nvSpPr>
          <p:spPr>
            <a:xfrm>
              <a:off x="3417570" y="3924300"/>
              <a:ext cx="480060" cy="174498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67C24A37-AEBA-448C-A5EA-57E21BC12BA6}"/>
                </a:ext>
              </a:extLst>
            </p:cNvPr>
            <p:cNvSpPr/>
            <p:nvPr/>
          </p:nvSpPr>
          <p:spPr>
            <a:xfrm>
              <a:off x="3897630" y="4671060"/>
              <a:ext cx="480060" cy="99822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B301C9C0-5228-4040-8DDB-2A1F1813F0E8}"/>
                </a:ext>
              </a:extLst>
            </p:cNvPr>
            <p:cNvSpPr/>
            <p:nvPr/>
          </p:nvSpPr>
          <p:spPr>
            <a:xfrm>
              <a:off x="2937510" y="4191000"/>
              <a:ext cx="480060" cy="147828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15FEF7F6-1BED-4321-B7C6-EE4521E674B3}"/>
                </a:ext>
              </a:extLst>
            </p:cNvPr>
            <p:cNvCxnSpPr/>
            <p:nvPr/>
          </p:nvCxnSpPr>
          <p:spPr>
            <a:xfrm>
              <a:off x="2937510" y="3832860"/>
              <a:ext cx="0" cy="183642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EF07110A-CD80-4D04-AC2A-37394E64E4FF}"/>
                </a:ext>
              </a:extLst>
            </p:cNvPr>
            <p:cNvCxnSpPr>
              <a:cxnSpLocks/>
            </p:cNvCxnSpPr>
            <p:nvPr/>
          </p:nvCxnSpPr>
          <p:spPr>
            <a:xfrm>
              <a:off x="4377690" y="3273711"/>
              <a:ext cx="0" cy="2395569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9991444D-6F8B-4C37-9C2D-CD95DCA70C68}"/>
                </a:ext>
              </a:extLst>
            </p:cNvPr>
            <p:cNvCxnSpPr>
              <a:cxnSpLocks/>
            </p:cNvCxnSpPr>
            <p:nvPr/>
          </p:nvCxnSpPr>
          <p:spPr>
            <a:xfrm>
              <a:off x="2937510" y="3273711"/>
              <a:ext cx="0" cy="2395569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C0A9E104-33CB-4CD2-9AE9-7FD9A14EC1B6}"/>
                  </a:ext>
                </a:extLst>
              </p:cNvPr>
              <p:cNvSpPr txBox="1"/>
              <p:nvPr/>
            </p:nvSpPr>
            <p:spPr>
              <a:xfrm>
                <a:off x="7640652" y="3494899"/>
                <a:ext cx="632460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300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zh-CN" altLang="en-US" sz="3000" dirty="0"/>
              </a:p>
            </p:txBody>
          </p:sp>
        </mc:Choice>
        <mc:Fallback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C0A9E104-33CB-4CD2-9AE9-7FD9A14EC1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0652" y="3494899"/>
                <a:ext cx="632460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文本框 21">
            <a:extLst>
              <a:ext uri="{FF2B5EF4-FFF2-40B4-BE49-F238E27FC236}">
                <a16:creationId xmlns:a16="http://schemas.microsoft.com/office/drawing/2014/main" id="{8B41534E-D5CC-45A8-B98D-2779543CED00}"/>
              </a:ext>
            </a:extLst>
          </p:cNvPr>
          <p:cNvSpPr txBox="1"/>
          <p:nvPr/>
        </p:nvSpPr>
        <p:spPr>
          <a:xfrm>
            <a:off x="7384087" y="4246743"/>
            <a:ext cx="177805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Congestion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49EEF1C-AD92-488C-A1E2-AC16A7999B77}"/>
              </a:ext>
            </a:extLst>
          </p:cNvPr>
          <p:cNvSpPr txBox="1"/>
          <p:nvPr/>
        </p:nvSpPr>
        <p:spPr>
          <a:xfrm>
            <a:off x="7592102" y="5463540"/>
            <a:ext cx="72955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Toll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9E7AE03-DB2A-4486-B21E-14B7472FEFFE}"/>
              </a:ext>
            </a:extLst>
          </p:cNvPr>
          <p:cNvSpPr txBox="1"/>
          <p:nvPr/>
        </p:nvSpPr>
        <p:spPr>
          <a:xfrm>
            <a:off x="7769170" y="4802027"/>
            <a:ext cx="37542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5A34F91-71A1-4542-8D0A-6C4F68434895}"/>
              </a:ext>
            </a:extLst>
          </p:cNvPr>
          <p:cNvSpPr txBox="1"/>
          <p:nvPr/>
        </p:nvSpPr>
        <p:spPr>
          <a:xfrm rot="16200000">
            <a:off x="7748866" y="3864966"/>
            <a:ext cx="37542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0EF32982-9DB9-43A0-9C9E-A8D7344E0BB3}"/>
              </a:ext>
            </a:extLst>
          </p:cNvPr>
          <p:cNvCxnSpPr>
            <a:cxnSpLocks/>
          </p:cNvCxnSpPr>
          <p:nvPr/>
        </p:nvCxnSpPr>
        <p:spPr>
          <a:xfrm flipV="1">
            <a:off x="2598420" y="3764358"/>
            <a:ext cx="5821680" cy="753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11258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>
            <a:extLst>
              <a:ext uri="{FF2B5EF4-FFF2-40B4-BE49-F238E27FC236}">
                <a16:creationId xmlns:a16="http://schemas.microsoft.com/office/drawing/2014/main" id="{9F78F7F2-D300-4038-8912-E29D7EB616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4063" y="123825"/>
            <a:ext cx="6569075" cy="473075"/>
          </a:xfrm>
        </p:spPr>
        <p:txBody>
          <a:bodyPr/>
          <a:lstStyle/>
          <a:p>
            <a:r>
              <a:rPr lang="zh-CN" alt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大概解法</a:t>
            </a:r>
          </a:p>
          <a:p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3C3EE5F-C04D-4870-B606-1FC9D537BF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898" y="1477000"/>
            <a:ext cx="10540203" cy="4370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4870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E2B4A21-6066-4EB3-89E0-D1B2A30FA942}"/>
              </a:ext>
            </a:extLst>
          </p:cNvPr>
          <p:cNvSpPr txBox="1"/>
          <p:nvPr/>
        </p:nvSpPr>
        <p:spPr>
          <a:xfrm>
            <a:off x="2895600" y="2350260"/>
            <a:ext cx="89915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3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</a:p>
        </p:txBody>
      </p:sp>
      <p:pic>
        <p:nvPicPr>
          <p:cNvPr id="4098" name="Picture 2" descr="包子图标图片免费下载_包子图标素材_包子图标模板-新图网">
            <a:extLst>
              <a:ext uri="{FF2B5EF4-FFF2-40B4-BE49-F238E27FC236}">
                <a16:creationId xmlns:a16="http://schemas.microsoft.com/office/drawing/2014/main" id="{11078EAE-1171-4B25-9C68-55CCF927C5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1739" y="2833687"/>
            <a:ext cx="1190625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包子图标图片免费下载_包子图标素材_包子图标模板-新图网">
            <a:extLst>
              <a:ext uri="{FF2B5EF4-FFF2-40B4-BE49-F238E27FC236}">
                <a16:creationId xmlns:a16="http://schemas.microsoft.com/office/drawing/2014/main" id="{8E0BCA26-0BB2-4991-A425-B44B78715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7283" y="2833687"/>
            <a:ext cx="1187053" cy="1187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72B6FC8D-B3D8-4BB7-93E0-87006EB3D4F2}"/>
              </a:ext>
            </a:extLst>
          </p:cNvPr>
          <p:cNvSpPr txBox="1"/>
          <p:nvPr/>
        </p:nvSpPr>
        <p:spPr>
          <a:xfrm>
            <a:off x="822960" y="1279505"/>
            <a:ext cx="1033272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3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然而</a:t>
            </a:r>
            <a:r>
              <a:rPr kumimoji="1" lang="en-US" altLang="zh-CN" sz="3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Wardrop</a:t>
            </a:r>
            <a:r>
              <a:rPr kumimoji="1" lang="zh-CN" altLang="en-US" sz="3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均衡并不一定存在，例如：</a:t>
            </a:r>
            <a:endParaRPr kumimoji="1" lang="en-US" altLang="zh-CN" sz="3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A49E47D8-1E52-4024-AB7F-98996A15E8FD}"/>
              </a:ext>
            </a:extLst>
          </p:cNvPr>
          <p:cNvSpPr txBox="1"/>
          <p:nvPr/>
        </p:nvSpPr>
        <p:spPr>
          <a:xfrm>
            <a:off x="9114589" y="2279689"/>
            <a:ext cx="89915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3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E420B022-237B-4CA6-B470-89B0FB2B3B57}"/>
              </a:ext>
            </a:extLst>
          </p:cNvPr>
          <p:cNvSpPr txBox="1"/>
          <p:nvPr/>
        </p:nvSpPr>
        <p:spPr>
          <a:xfrm>
            <a:off x="2783205" y="4089108"/>
            <a:ext cx="89915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3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2$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D1F0E37C-272A-44DA-B20D-B702D5347022}"/>
              </a:ext>
            </a:extLst>
          </p:cNvPr>
          <p:cNvSpPr txBox="1"/>
          <p:nvPr/>
        </p:nvSpPr>
        <p:spPr>
          <a:xfrm>
            <a:off x="9114588" y="4089108"/>
            <a:ext cx="89915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3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5$</a:t>
            </a: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19BEF045-C7A9-45A3-B0D7-62EBD4A2D7C0}"/>
              </a:ext>
            </a:extLst>
          </p:cNvPr>
          <p:cNvCxnSpPr/>
          <p:nvPr/>
        </p:nvCxnSpPr>
        <p:spPr>
          <a:xfrm flipH="1">
            <a:off x="4084320" y="3427213"/>
            <a:ext cx="4381500" cy="0"/>
          </a:xfrm>
          <a:prstGeom prst="straightConnector1">
            <a:avLst/>
          </a:prstGeom>
          <a:ln w="6350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EFEBEAA6-5719-4244-B6EB-2F76BC068BF4}"/>
              </a:ext>
            </a:extLst>
          </p:cNvPr>
          <p:cNvSpPr txBox="1"/>
          <p:nvPr/>
        </p:nvSpPr>
        <p:spPr>
          <a:xfrm>
            <a:off x="5338552" y="2847974"/>
            <a:ext cx="176254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3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打车</a:t>
            </a:r>
            <a:r>
              <a:rPr kumimoji="1" lang="en-US" altLang="zh-CN" sz="3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160$</a:t>
            </a:r>
          </a:p>
        </p:txBody>
      </p:sp>
      <p:pic>
        <p:nvPicPr>
          <p:cNvPr id="4102" name="Picture 6" descr="图标大全-图标下载-设计素材-icon素材网 - icon.chrafz.com">
            <a:extLst>
              <a:ext uri="{FF2B5EF4-FFF2-40B4-BE49-F238E27FC236}">
                <a16:creationId xmlns:a16="http://schemas.microsoft.com/office/drawing/2014/main" id="{5E43E782-1282-483B-BEBD-DF3112F5B5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2940" y="4815657"/>
            <a:ext cx="686869" cy="686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6" descr="图标大全-图标下载-设计素材-icon素材网 - icon.chrafz.com">
            <a:extLst>
              <a:ext uri="{FF2B5EF4-FFF2-40B4-BE49-F238E27FC236}">
                <a16:creationId xmlns:a16="http://schemas.microsoft.com/office/drawing/2014/main" id="{FE1DFA7C-C5BD-4CBC-BE1C-1E7163CA67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9809" y="4815657"/>
            <a:ext cx="686869" cy="686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6" descr="图标大全-图标下载-设计素材-icon素材网 - icon.chrafz.com">
            <a:extLst>
              <a:ext uri="{FF2B5EF4-FFF2-40B4-BE49-F238E27FC236}">
                <a16:creationId xmlns:a16="http://schemas.microsoft.com/office/drawing/2014/main" id="{CEDB4512-741C-4239-8041-8EAE02EA7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678" y="4815656"/>
            <a:ext cx="686869" cy="686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6" descr="图标大全-图标下载-设计素材-icon素材网 - icon.chrafz.com">
            <a:extLst>
              <a:ext uri="{FF2B5EF4-FFF2-40B4-BE49-F238E27FC236}">
                <a16:creationId xmlns:a16="http://schemas.microsoft.com/office/drawing/2014/main" id="{6CB730FB-E8CA-4A93-BA87-3665A935B4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2939" y="5409533"/>
            <a:ext cx="686869" cy="686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6" descr="图标大全-图标下载-设计素材-icon素材网 - icon.chrafz.com">
            <a:extLst>
              <a:ext uri="{FF2B5EF4-FFF2-40B4-BE49-F238E27FC236}">
                <a16:creationId xmlns:a16="http://schemas.microsoft.com/office/drawing/2014/main" id="{187E5DBA-FEA6-4C61-80E9-16E158A6E9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9808" y="5409183"/>
            <a:ext cx="686869" cy="686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6" descr="图标大全-图标下载-设计素材-icon素材网 - icon.chrafz.com">
            <a:extLst>
              <a:ext uri="{FF2B5EF4-FFF2-40B4-BE49-F238E27FC236}">
                <a16:creationId xmlns:a16="http://schemas.microsoft.com/office/drawing/2014/main" id="{F0CF38CA-558F-4502-BBC1-99AB9CFEBD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677" y="5408833"/>
            <a:ext cx="686869" cy="686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6" descr="图标大全-图标下载-设计素材-icon素材网 - icon.chrafz.com">
            <a:extLst>
              <a:ext uri="{FF2B5EF4-FFF2-40B4-BE49-F238E27FC236}">
                <a16:creationId xmlns:a16="http://schemas.microsoft.com/office/drawing/2014/main" id="{871A0923-DE4A-48E1-B5C1-BB1CCB1A07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7586" y="4815657"/>
            <a:ext cx="686869" cy="686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6" descr="图标大全-图标下载-设计素材-icon素材网 - icon.chrafz.com">
            <a:extLst>
              <a:ext uri="{FF2B5EF4-FFF2-40B4-BE49-F238E27FC236}">
                <a16:creationId xmlns:a16="http://schemas.microsoft.com/office/drawing/2014/main" id="{B579B984-1FAF-4DC0-BD0A-A11D92B77D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4455" y="4815657"/>
            <a:ext cx="686869" cy="686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6" descr="图标大全-图标下载-设计素材-icon素材网 - icon.chrafz.com">
            <a:extLst>
              <a:ext uri="{FF2B5EF4-FFF2-40B4-BE49-F238E27FC236}">
                <a16:creationId xmlns:a16="http://schemas.microsoft.com/office/drawing/2014/main" id="{2D911A21-8B59-4B00-8420-E907CF9FDC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1324" y="4815656"/>
            <a:ext cx="686869" cy="686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6" descr="图标大全-图标下载-设计素材-icon素材网 - icon.chrafz.com">
            <a:extLst>
              <a:ext uri="{FF2B5EF4-FFF2-40B4-BE49-F238E27FC236}">
                <a16:creationId xmlns:a16="http://schemas.microsoft.com/office/drawing/2014/main" id="{47EDA9C9-4BC9-4C4B-8898-5017DA4358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7585" y="5409533"/>
            <a:ext cx="686869" cy="686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6" descr="图标大全-图标下载-设计素材-icon素材网 - icon.chrafz.com">
            <a:extLst>
              <a:ext uri="{FF2B5EF4-FFF2-40B4-BE49-F238E27FC236}">
                <a16:creationId xmlns:a16="http://schemas.microsoft.com/office/drawing/2014/main" id="{58B2D397-E97B-4E4D-A6C0-A705FEADD8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4454" y="5409183"/>
            <a:ext cx="686869" cy="686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6" descr="图标大全-图标下载-设计素材-icon素材网 - icon.chrafz.com">
            <a:extLst>
              <a:ext uri="{FF2B5EF4-FFF2-40B4-BE49-F238E27FC236}">
                <a16:creationId xmlns:a16="http://schemas.microsoft.com/office/drawing/2014/main" id="{15D52292-3ECF-4559-9A3B-E14C811E3A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1323" y="5408833"/>
            <a:ext cx="686869" cy="686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文本占位符 1">
            <a:extLst>
              <a:ext uri="{FF2B5EF4-FFF2-40B4-BE49-F238E27FC236}">
                <a16:creationId xmlns:a16="http://schemas.microsoft.com/office/drawing/2014/main" id="{930FF524-6EA9-4378-ABEF-07DD66C9E6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4063" y="123825"/>
            <a:ext cx="6569075" cy="473075"/>
          </a:xfrm>
        </p:spPr>
        <p:txBody>
          <a:bodyPr/>
          <a:lstStyle/>
          <a:p>
            <a:r>
              <a:rPr lang="zh-CN" alt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大概解法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31230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0C655A9-DFDC-4CC2-B779-E68F69B887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END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F46E87F-7C4E-4E9F-9319-AA957444152F}"/>
              </a:ext>
            </a:extLst>
          </p:cNvPr>
          <p:cNvSpPr txBox="1"/>
          <p:nvPr/>
        </p:nvSpPr>
        <p:spPr>
          <a:xfrm>
            <a:off x="3993502" y="2440543"/>
            <a:ext cx="42049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 </a:t>
            </a:r>
            <a:endParaRPr lang="zh-CN" altLang="en-US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8047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8A2F2B8-C2FF-1158-6B1C-EA5ADE6210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关于</a:t>
            </a:r>
            <a:r>
              <a:rPr lang="en-US" altLang="zh-CN" sz="3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Stackelberg game</a:t>
            </a:r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的一些定义</a:t>
            </a:r>
            <a:endParaRPr lang="en-US" altLang="zh-CN" sz="32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990A58E-91B4-36CA-D9FC-881BD99DA94E}"/>
              </a:ext>
            </a:extLst>
          </p:cNvPr>
          <p:cNvSpPr txBox="1"/>
          <p:nvPr/>
        </p:nvSpPr>
        <p:spPr>
          <a:xfrm>
            <a:off x="2580588" y="2602375"/>
            <a:ext cx="70308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6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关于</a:t>
            </a:r>
            <a:r>
              <a:rPr lang="en-US" altLang="zh-CN" sz="36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Stackelberg game</a:t>
            </a:r>
            <a:r>
              <a:rPr lang="zh-CN" altLang="en-US" sz="36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的一些定义</a:t>
            </a:r>
            <a:endParaRPr lang="en-US" altLang="zh-CN" sz="36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8799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ADB2E02-7841-436A-B082-3D1592F592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关于</a:t>
            </a:r>
            <a:r>
              <a:rPr lang="en-US" altLang="zh-CN" sz="3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Stackelberg game</a:t>
            </a:r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的一些定义</a:t>
            </a:r>
            <a:endParaRPr lang="en-US" altLang="zh-CN" sz="32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2AB1EB1-2803-477D-B24F-385C66955A26}"/>
              </a:ext>
            </a:extLst>
          </p:cNvPr>
          <p:cNvSpPr txBox="1"/>
          <p:nvPr/>
        </p:nvSpPr>
        <p:spPr>
          <a:xfrm>
            <a:off x="1058400" y="1507381"/>
            <a:ext cx="696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什么是单层博弈？什么是双层博弈？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有名的单层博弈：囚徒困境，双寡头的削价竞争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1E5E041E-CE41-42DE-9098-0D5C64AB9E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7815805"/>
              </p:ext>
            </p:extLst>
          </p:nvPr>
        </p:nvGraphicFramePr>
        <p:xfrm>
          <a:off x="1245600" y="3301295"/>
          <a:ext cx="4197599" cy="23033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83481">
                  <a:extLst>
                    <a:ext uri="{9D8B030D-6E8A-4147-A177-3AD203B41FA5}">
                      <a16:colId xmlns:a16="http://schemas.microsoft.com/office/drawing/2014/main" val="210274359"/>
                    </a:ext>
                  </a:extLst>
                </a:gridCol>
                <a:gridCol w="1107059">
                  <a:extLst>
                    <a:ext uri="{9D8B030D-6E8A-4147-A177-3AD203B41FA5}">
                      <a16:colId xmlns:a16="http://schemas.microsoft.com/office/drawing/2014/main" val="357575036"/>
                    </a:ext>
                  </a:extLst>
                </a:gridCol>
                <a:gridCol w="1107059">
                  <a:extLst>
                    <a:ext uri="{9D8B030D-6E8A-4147-A177-3AD203B41FA5}">
                      <a16:colId xmlns:a16="http://schemas.microsoft.com/office/drawing/2014/main" val="2354738056"/>
                    </a:ext>
                  </a:extLst>
                </a:gridCol>
              </a:tblGrid>
              <a:tr h="107913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1" u="none" strike="noStrike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         罪犯</a:t>
                      </a:r>
                      <a:r>
                        <a:rPr lang="en-US" sz="2000" b="1" u="none" strike="noStrike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A</a:t>
                      </a:r>
                      <a:br>
                        <a:rPr lang="en-US" sz="2000" b="1" u="none" strike="noStrike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</a:br>
                      <a:r>
                        <a:rPr lang="en-US" sz="2000" b="1" u="none" strike="noStrike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  </a:t>
                      </a:r>
                      <a:r>
                        <a:rPr lang="zh-CN" altLang="en-US" sz="2000" b="1" u="none" strike="noStrike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罪犯</a:t>
                      </a:r>
                      <a:r>
                        <a:rPr lang="en-US" sz="2000" b="1" u="none" strike="noStrike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B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u="none" strike="noStrike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合作</a:t>
                      </a:r>
                      <a:endParaRPr lang="zh-CN" alt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u="none" strike="noStrike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背叛</a:t>
                      </a:r>
                      <a:endParaRPr lang="zh-CN" alt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8780681"/>
                  </a:ext>
                </a:extLst>
              </a:tr>
              <a:tr h="64372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u="none" strike="noStrike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合作</a:t>
                      </a:r>
                      <a:endParaRPr lang="zh-CN" alt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u="none" strike="noStrike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3,3</a:t>
                      </a:r>
                      <a:endParaRPr lang="en-US" altLang="zh-CN" sz="2000" b="1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u="none" strike="noStrike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10,0</a:t>
                      </a:r>
                      <a:endParaRPr lang="en-US" altLang="zh-CN" sz="2000" b="1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6818946"/>
                  </a:ext>
                </a:extLst>
              </a:tr>
              <a:tr h="58052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u="none" strike="noStrike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背叛</a:t>
                      </a:r>
                      <a:endParaRPr lang="zh-CN" alt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u="none" strike="noStrike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0,10</a:t>
                      </a:r>
                      <a:endParaRPr lang="en-US" altLang="zh-CN" sz="2000" b="1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u="none" strike="noStrike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7,7</a:t>
                      </a:r>
                      <a:endParaRPr lang="en-US" altLang="zh-CN" sz="2000" b="1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3560036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B0C0AC17-EB68-4CD4-A1FB-6E06E00A47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901120"/>
              </p:ext>
            </p:extLst>
          </p:nvPr>
        </p:nvGraphicFramePr>
        <p:xfrm>
          <a:off x="6174782" y="3301295"/>
          <a:ext cx="4589218" cy="23033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68532">
                  <a:extLst>
                    <a:ext uri="{9D8B030D-6E8A-4147-A177-3AD203B41FA5}">
                      <a16:colId xmlns:a16="http://schemas.microsoft.com/office/drawing/2014/main" val="4047375948"/>
                    </a:ext>
                  </a:extLst>
                </a:gridCol>
                <a:gridCol w="1210343">
                  <a:extLst>
                    <a:ext uri="{9D8B030D-6E8A-4147-A177-3AD203B41FA5}">
                      <a16:colId xmlns:a16="http://schemas.microsoft.com/office/drawing/2014/main" val="586170099"/>
                    </a:ext>
                  </a:extLst>
                </a:gridCol>
                <a:gridCol w="1210343">
                  <a:extLst>
                    <a:ext uri="{9D8B030D-6E8A-4147-A177-3AD203B41FA5}">
                      <a16:colId xmlns:a16="http://schemas.microsoft.com/office/drawing/2014/main" val="2181264774"/>
                    </a:ext>
                  </a:extLst>
                </a:gridCol>
              </a:tblGrid>
              <a:tr h="113105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1" u="none" strike="noStrike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          寡头</a:t>
                      </a:r>
                      <a:r>
                        <a:rPr lang="en-US" sz="2000" b="1" u="none" strike="noStrike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A</a:t>
                      </a:r>
                      <a:br>
                        <a:rPr lang="en-US" sz="2000" b="1" u="none" strike="noStrike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</a:br>
                      <a:r>
                        <a:rPr lang="en-US" sz="2000" b="1" u="none" strike="noStrike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  </a:t>
                      </a:r>
                      <a:r>
                        <a:rPr lang="zh-CN" altLang="en-US" sz="2000" b="1" u="none" strike="noStrike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寡头</a:t>
                      </a:r>
                      <a:r>
                        <a:rPr lang="en-US" sz="2000" b="1" u="none" strike="noStrike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B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u="none" strike="noStrike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高价</a:t>
                      </a:r>
                      <a:endParaRPr lang="zh-CN" alt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u="none" strike="noStrike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低价</a:t>
                      </a:r>
                      <a:endParaRPr lang="zh-CN" alt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1499043"/>
                  </a:ext>
                </a:extLst>
              </a:tr>
              <a:tr h="65481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高价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100,100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20,150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5963450"/>
                  </a:ext>
                </a:extLst>
              </a:tr>
              <a:tr h="51751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低价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150,20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70,70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61803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5372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16FE1B8-8882-4100-B7AF-011A51C8EC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关于</a:t>
            </a:r>
            <a:r>
              <a:rPr lang="en-US" altLang="zh-CN" sz="3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Stackelberg game</a:t>
            </a:r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的一些定义</a:t>
            </a:r>
            <a:endParaRPr lang="en-US" altLang="zh-CN" sz="32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C14DC40-182F-4EA3-ACAB-E274C51C25C3}"/>
              </a:ext>
            </a:extLst>
          </p:cNvPr>
          <p:cNvSpPr txBox="1"/>
          <p:nvPr/>
        </p:nvSpPr>
        <p:spPr>
          <a:xfrm>
            <a:off x="1042153" y="1432800"/>
            <a:ext cx="6925294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什么是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Stackelberg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博弈？</a:t>
            </a: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双层博弈，存在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leader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follower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两方。</a:t>
            </a: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Leader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：先做出决策的一方；</a:t>
            </a: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Follower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：根据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Leader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的决策，做出最佳的决策。</a:t>
            </a: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例如：</a:t>
            </a: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服务提供商和消费者；</a:t>
            </a: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寡头和小公司；</a:t>
            </a: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……</a:t>
            </a:r>
          </a:p>
          <a:p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7507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>
            <a:extLst>
              <a:ext uri="{FF2B5EF4-FFF2-40B4-BE49-F238E27FC236}">
                <a16:creationId xmlns:a16="http://schemas.microsoft.com/office/drawing/2014/main" id="{86CDCAAD-5FC0-4007-A7CF-8F02092447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3917" y="123760"/>
            <a:ext cx="6569365" cy="473236"/>
          </a:xfrm>
        </p:spPr>
        <p:txBody>
          <a:bodyPr/>
          <a:lstStyle/>
          <a:p>
            <a:pPr algn="ctr"/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关于</a:t>
            </a:r>
            <a:r>
              <a:rPr lang="en-US" altLang="zh-CN" sz="3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Stackelberg game</a:t>
            </a:r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的一些定义</a:t>
            </a:r>
            <a:endParaRPr lang="en-US" altLang="zh-CN" sz="32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91A3BDC-8C78-4E3D-82D3-EA3ED87ED92C}"/>
              </a:ext>
            </a:extLst>
          </p:cNvPr>
          <p:cNvSpPr txBox="1"/>
          <p:nvPr/>
        </p:nvSpPr>
        <p:spPr>
          <a:xfrm>
            <a:off x="1036800" y="1368000"/>
            <a:ext cx="11155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Stackelberg game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有很多种类型：</a:t>
            </a: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单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leader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，单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follower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单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leader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，多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follower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多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leader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，单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follower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多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leader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，多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follower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在多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follower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的情况下，一般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follower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之间也存在一个博弈：</a:t>
            </a: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Follower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往往是自私且理智的；</a:t>
            </a: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在做出决策时，并不知道其他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follower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的决策。</a:t>
            </a: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9419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BBD9B11-ECC8-4205-BC33-C59B13ABF42A}"/>
              </a:ext>
            </a:extLst>
          </p:cNvPr>
          <p:cNvSpPr txBox="1"/>
          <p:nvPr/>
        </p:nvSpPr>
        <p:spPr>
          <a:xfrm>
            <a:off x="302400" y="1267589"/>
            <a:ext cx="11750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什么是博弈的均衡点？假设博弈中</a:t>
            </a:r>
            <a:r>
              <a:rPr kumimoji="1"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follower</a:t>
            </a:r>
            <a:r>
              <a:rPr kumimoji="1"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都是自私且理性的：</a:t>
            </a:r>
            <a:endParaRPr kumimoji="1"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kumimoji="1"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给定</a:t>
            </a:r>
            <a:r>
              <a:rPr kumimoji="1"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leader</a:t>
            </a:r>
            <a:r>
              <a:rPr kumimoji="1"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的策略，所有</a:t>
            </a:r>
            <a:r>
              <a:rPr kumimoji="1"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follower</a:t>
            </a:r>
            <a:r>
              <a:rPr kumimoji="1"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都做出决定；</a:t>
            </a:r>
            <a:endParaRPr kumimoji="1"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一些</a:t>
            </a:r>
            <a:r>
              <a:rPr kumimoji="1"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follower</a:t>
            </a:r>
            <a:r>
              <a:rPr kumimoji="1"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发现通过单方面调整自己的博弈策略，可以使自己的收益增高；</a:t>
            </a:r>
            <a:endParaRPr kumimoji="1"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在这些</a:t>
            </a:r>
            <a:r>
              <a:rPr kumimoji="1"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follower</a:t>
            </a:r>
            <a:r>
              <a:rPr kumimoji="1"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更改后，此时其他的</a:t>
            </a:r>
            <a:r>
              <a:rPr kumimoji="1"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follower</a:t>
            </a:r>
            <a:r>
              <a:rPr kumimoji="1"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发现自己同样可以</a:t>
            </a:r>
            <a:r>
              <a:rPr kumimoji="1"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…</a:t>
            </a:r>
            <a:r>
              <a:rPr kumimoji="1"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；</a:t>
            </a:r>
            <a:endParaRPr kumimoji="1"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不断调整策略；</a:t>
            </a:r>
            <a:endParaRPr kumimoji="1"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最终所有的</a:t>
            </a:r>
            <a:r>
              <a:rPr kumimoji="1"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follower</a:t>
            </a:r>
            <a:r>
              <a:rPr kumimoji="1"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都无法通过单方面调整自己的策略提高收益；</a:t>
            </a:r>
            <a:endParaRPr kumimoji="1"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3E2D3B22-0A78-4771-BB62-4590798DC1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4063" y="123825"/>
            <a:ext cx="6569075" cy="473075"/>
          </a:xfrm>
        </p:spPr>
        <p:txBody>
          <a:bodyPr/>
          <a:lstStyle/>
          <a:p>
            <a:pPr algn="ctr"/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关于</a:t>
            </a:r>
            <a:r>
              <a:rPr lang="en-US" altLang="zh-CN" sz="3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Stackelberg game</a:t>
            </a:r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的一些定义</a:t>
            </a:r>
            <a:endParaRPr lang="en-US" altLang="zh-CN" sz="32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E42BAA5-D913-472B-9907-79D1D76B762C}"/>
              </a:ext>
            </a:extLst>
          </p:cNvPr>
          <p:cNvSpPr txBox="1"/>
          <p:nvPr/>
        </p:nvSpPr>
        <p:spPr>
          <a:xfrm>
            <a:off x="1058400" y="4667081"/>
            <a:ext cx="56448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1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例如，囚徒困境：</a:t>
            </a:r>
            <a:endParaRPr kumimoji="1" lang="en-US" altLang="zh-CN" sz="18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kumimoji="1" lang="zh-CN" altLang="en-US" sz="1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两个囚犯均背叛对方时，没有一个人能单方面改变自己的策略提高自己的收益（降低自己的损失）。</a:t>
            </a:r>
            <a:endParaRPr kumimoji="1" lang="en-US" altLang="zh-CN" sz="18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2050" name="Picture 2" descr="囚徒困境：坦白？抵赖？ - 知乎">
            <a:extLst>
              <a:ext uri="{FF2B5EF4-FFF2-40B4-BE49-F238E27FC236}">
                <a16:creationId xmlns:a16="http://schemas.microsoft.com/office/drawing/2014/main" id="{C9744974-4FB6-4006-BFC6-136411C1A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9600" y="4344845"/>
            <a:ext cx="3593815" cy="2389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7980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CC780A9-E84E-4D17-9244-F6A04138A22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关于</a:t>
            </a:r>
            <a:r>
              <a:rPr lang="en-US" altLang="zh-CN" sz="3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Stackelberg game</a:t>
            </a:r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的一些定义</a:t>
            </a:r>
            <a:endParaRPr lang="en-US" altLang="zh-CN" sz="32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4004373-5DA3-40CC-9D01-E099C1201562}"/>
              </a:ext>
            </a:extLst>
          </p:cNvPr>
          <p:cNvSpPr txBox="1"/>
          <p:nvPr/>
        </p:nvSpPr>
        <p:spPr>
          <a:xfrm>
            <a:off x="1052400" y="1351508"/>
            <a:ext cx="8848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是否所有博弈都存在纯策略纳什均衡？</a:t>
            </a:r>
            <a:endParaRPr kumimoji="1"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kumimoji="1"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kumimoji="1"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不是。</a:t>
            </a:r>
            <a:endParaRPr kumimoji="1"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kumimoji="1"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kumimoji="1"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1D61CCA-A7FB-4A6D-A74F-96CF0F2DB5DB}"/>
              </a:ext>
            </a:extLst>
          </p:cNvPr>
          <p:cNvSpPr txBox="1"/>
          <p:nvPr/>
        </p:nvSpPr>
        <p:spPr>
          <a:xfrm>
            <a:off x="1052400" y="3429000"/>
            <a:ext cx="50436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1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石头剪刀布博弈：</a:t>
            </a:r>
            <a:endParaRPr kumimoji="1" lang="en-US" altLang="zh-CN" sz="18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kumimoji="1" lang="zh-CN" altLang="en-US" sz="1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对于对手给出任意一种策略（石头、剪刀、布），都可以单方面改变自己的策略获胜。</a:t>
            </a:r>
            <a:endParaRPr kumimoji="1" lang="en-US" altLang="zh-CN" sz="18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AA7F046-B1DD-4ACD-9E5C-8EEC61A8A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9700" y="2734325"/>
            <a:ext cx="4989900" cy="2772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768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B3F0ED9-7C72-48F3-09DA-CFAB35A86A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5817" y="149504"/>
            <a:ext cx="6647780" cy="473236"/>
          </a:xfrm>
        </p:spPr>
        <p:txBody>
          <a:bodyPr/>
          <a:lstStyle/>
          <a:p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带有拥塞效应的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Stackelberg pricing game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16015D6-E355-1C2D-2507-69A912D90854}"/>
              </a:ext>
            </a:extLst>
          </p:cNvPr>
          <p:cNvSpPr txBox="1"/>
          <p:nvPr/>
        </p:nvSpPr>
        <p:spPr>
          <a:xfrm>
            <a:off x="1810350" y="2782669"/>
            <a:ext cx="85713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6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带有拥塞效应的</a:t>
            </a:r>
            <a:r>
              <a:rPr lang="en-US" altLang="zh-CN" sz="36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Stackelberg</a:t>
            </a:r>
            <a:r>
              <a:rPr lang="zh-CN" altLang="en-US" sz="36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6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pricing game</a:t>
            </a:r>
          </a:p>
        </p:txBody>
      </p:sp>
    </p:spTree>
    <p:extLst>
      <p:ext uri="{BB962C8B-B14F-4D97-AF65-F5344CB8AC3E}">
        <p14:creationId xmlns:p14="http://schemas.microsoft.com/office/powerpoint/2010/main" val="2974609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959</TotalTime>
  <Words>2462</Words>
  <Application>Microsoft Office PowerPoint</Application>
  <PresentationFormat>宽屏</PresentationFormat>
  <Paragraphs>280</Paragraphs>
  <Slides>24</Slides>
  <Notes>14</Notes>
  <HiddenSlides>1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2" baseType="lpstr">
      <vt:lpstr>等线</vt:lpstr>
      <vt:lpstr>等线 Light</vt:lpstr>
      <vt:lpstr>黑体</vt:lpstr>
      <vt:lpstr>Arial</vt:lpstr>
      <vt:lpstr>Cambria Math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zd g</dc:creator>
  <cp:lastModifiedBy>zd g</cp:lastModifiedBy>
  <cp:revision>91</cp:revision>
  <dcterms:created xsi:type="dcterms:W3CDTF">2023-10-30T02:07:23Z</dcterms:created>
  <dcterms:modified xsi:type="dcterms:W3CDTF">2023-11-02T18:39:13Z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ABE5021D49C1C227DB0F3F65D3344D74_42</vt:lpwstr>
  </property>
  <property fmtid="{D5CDD505-2E9C-101B-9397-08002B2CF9AE}" pid="3" name="KSOProductBuildVer">
    <vt:lpwstr>2052-6.2.2.8394</vt:lpwstr>
  </property>
</Properties>
</file>