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7.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02.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329" r:id="rId2"/>
    <p:sldId id="335" r:id="rId3"/>
    <p:sldId id="405" r:id="rId4"/>
    <p:sldId id="474" r:id="rId5"/>
    <p:sldId id="475" r:id="rId6"/>
    <p:sldId id="479" r:id="rId7"/>
    <p:sldId id="444" r:id="rId8"/>
    <p:sldId id="476" r:id="rId9"/>
    <p:sldId id="477" r:id="rId10"/>
    <p:sldId id="480" r:id="rId11"/>
    <p:sldId id="376" r:id="rId12"/>
    <p:sldId id="484" r:id="rId13"/>
    <p:sldId id="487" r:id="rId14"/>
    <p:sldId id="486" r:id="rId15"/>
    <p:sldId id="488" r:id="rId16"/>
    <p:sldId id="489" r:id="rId17"/>
    <p:sldId id="490" r:id="rId18"/>
    <p:sldId id="492" r:id="rId19"/>
    <p:sldId id="495" r:id="rId20"/>
    <p:sldId id="493" r:id="rId21"/>
    <p:sldId id="502" r:id="rId22"/>
    <p:sldId id="383" r:id="rId23"/>
    <p:sldId id="496" r:id="rId24"/>
    <p:sldId id="499" r:id="rId25"/>
    <p:sldId id="497" r:id="rId26"/>
    <p:sldId id="498" r:id="rId27"/>
    <p:sldId id="500" r:id="rId28"/>
    <p:sldId id="501" r:id="rId29"/>
    <p:sldId id="384" r:id="rId30"/>
    <p:sldId id="472" r:id="rId31"/>
    <p:sldId id="473" r:id="rId32"/>
  </p:sldIdLst>
  <p:sldSz cx="12192000" cy="6858000"/>
  <p:notesSz cx="6858000" cy="9144000"/>
  <p:custDataLst>
    <p:tags r:id="rId3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37AA99C-9CDF-45C0-93AE-45E8E5B75093}">
          <p14:sldIdLst>
            <p14:sldId id="329"/>
            <p14:sldId id="335"/>
            <p14:sldId id="405"/>
            <p14:sldId id="474"/>
            <p14:sldId id="475"/>
            <p14:sldId id="479"/>
            <p14:sldId id="444"/>
            <p14:sldId id="476"/>
            <p14:sldId id="477"/>
            <p14:sldId id="480"/>
            <p14:sldId id="376"/>
            <p14:sldId id="484"/>
            <p14:sldId id="487"/>
            <p14:sldId id="486"/>
            <p14:sldId id="488"/>
            <p14:sldId id="489"/>
            <p14:sldId id="490"/>
            <p14:sldId id="492"/>
            <p14:sldId id="495"/>
            <p14:sldId id="493"/>
            <p14:sldId id="502"/>
            <p14:sldId id="383"/>
            <p14:sldId id="496"/>
            <p14:sldId id="499"/>
            <p14:sldId id="497"/>
            <p14:sldId id="498"/>
            <p14:sldId id="500"/>
            <p14:sldId id="501"/>
            <p14:sldId id="384"/>
            <p14:sldId id="472"/>
            <p14:sldId id="473"/>
          </p14:sldIdLst>
        </p14:section>
      </p14:sectionLst>
    </p:ext>
    <p:ext uri="{EFAFB233-063F-42B5-8137-9DF3F51BA10A}">
      <p15:sldGuideLst xmlns:p15="http://schemas.microsoft.com/office/powerpoint/2012/main">
        <p15:guide id="1" orient="horz" pos="2159" userDrawn="1">
          <p15:clr>
            <a:srgbClr val="A4A3A4"/>
          </p15:clr>
        </p15:guide>
        <p15:guide id="2" pos="390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宇晨" initials="王宇晨" lastIdx="1" clrIdx="0"/>
  <p:cmAuthor id="2" name="wang yuchen" initials="wy" lastIdx="1" clrIdx="1"/>
  <p:cmAuthor id="3" name="丁 婧伊" initials="丁"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8360"/>
    <a:srgbClr val="FF0000"/>
    <a:srgbClr val="FFFFFF"/>
    <a:srgbClr val="FD9B69"/>
    <a:srgbClr val="459F2D"/>
    <a:srgbClr val="EB7055"/>
    <a:srgbClr val="E6E6E6"/>
    <a:srgbClr val="385723"/>
    <a:srgbClr val="9BAA90"/>
    <a:srgbClr val="C835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89" autoAdjust="0"/>
    <p:restoredTop sz="73310" autoAdjust="0"/>
  </p:normalViewPr>
  <p:slideViewPr>
    <p:cSldViewPr snapToGrid="0" showGuides="1">
      <p:cViewPr varScale="1">
        <p:scale>
          <a:sx n="88" d="100"/>
          <a:sy n="88" d="100"/>
        </p:scale>
        <p:origin x="768" y="192"/>
      </p:cViewPr>
      <p:guideLst>
        <p:guide orient="horz" pos="2159"/>
        <p:guide pos="3901"/>
      </p:guideLst>
    </p:cSldViewPr>
  </p:slideViewPr>
  <p:notesTextViewPr>
    <p:cViewPr>
      <p:scale>
        <a:sx n="100" d="100"/>
        <a:sy n="100" d="100"/>
      </p:scale>
      <p:origin x="0" y="0"/>
    </p:cViewPr>
  </p:notesTextViewPr>
  <p:notesViewPr>
    <p:cSldViewPr snapToGrid="0">
      <p:cViewPr varScale="1">
        <p:scale>
          <a:sx n="66" d="100"/>
          <a:sy n="66" d="100"/>
        </p:scale>
        <p:origin x="3180"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t>2023/11/3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t>2023/11/3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我今天分享的一篇论文是发表在</a:t>
            </a:r>
            <a:r>
              <a:rPr lang="en-US" altLang="zh-CN" dirty="0"/>
              <a:t>WWW21</a:t>
            </a:r>
            <a:r>
              <a:rPr lang="zh-CN" altLang="en-US" dirty="0"/>
              <a:t>上的一篇</a:t>
            </a:r>
            <a:r>
              <a:rPr lang="zh-CN" altLang="en-US" b="0" i="0" dirty="0">
                <a:solidFill>
                  <a:srgbClr val="374151"/>
                </a:solidFill>
                <a:effectLst/>
                <a:latin typeface="Söhne"/>
              </a:rPr>
              <a:t>利用因果嵌入解耦用户兴趣和从众行为进行推荐</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r>
              <a:rPr lang="zh-CN" altLang="en-US" dirty="0"/>
              <a:t>从众性由</a:t>
            </a:r>
            <a:r>
              <a:rPr lang="en-US" altLang="zh-CN" dirty="0"/>
              <a:t>user</a:t>
            </a:r>
            <a:r>
              <a:rPr lang="zh-CN" altLang="en-US" dirty="0"/>
              <a:t>和</a:t>
            </a:r>
            <a:r>
              <a:rPr lang="en-US" altLang="zh-CN" dirty="0"/>
              <a:t>item</a:t>
            </a:r>
            <a:r>
              <a:rPr lang="zh-CN" altLang="en-US" dirty="0"/>
              <a:t>共同决定。</a:t>
            </a:r>
            <a:endParaRPr lang="en-US" altLang="zh-CN" dirty="0"/>
          </a:p>
          <a:p>
            <a:pPr marL="228600" indent="-228600">
              <a:buFont typeface="+mj-lt"/>
              <a:buAutoNum type="arabicPeriod"/>
            </a:pPr>
            <a:r>
              <a:rPr lang="zh-CN" altLang="en-US" dirty="0"/>
              <a:t>用户对不同物品的从众性会有所不同：这意味着即使是同一个用户，在面对不同的物品时，他们表现出来的从众性可能会有很大差异。例如，一个用户可能在购买流行服饰时很容易受到大众流行趋势的影响，但在选择阅读材料时，他可能更倾向于根据自己的兴趣和偏好来做决定。</a:t>
            </a:r>
            <a:endParaRPr lang="en-US" altLang="zh-CN" dirty="0"/>
          </a:p>
          <a:p>
            <a:pPr marL="0" indent="0">
              <a:buFont typeface="+mj-lt"/>
              <a:buNone/>
            </a:pPr>
            <a:endParaRPr lang="en-US" altLang="zh-CN" dirty="0"/>
          </a:p>
          <a:p>
            <a:pPr marL="228600" indent="-228600">
              <a:buFont typeface="+mj-lt"/>
              <a:buAutoNum type="arabicPeriod"/>
            </a:pPr>
            <a:r>
              <a:rPr lang="en-US" altLang="zh-CN" dirty="0"/>
              <a:t>2</a:t>
            </a:r>
            <a:r>
              <a:rPr lang="zh-CN" altLang="en-US" dirty="0"/>
              <a:t>不同用户对同一物品的从众性也各不相同：这表示不同的用户即使面对同样的物品，他们从众的程度也可能不同。有些人可能更容易受到他人影响，而另一些人则可能更加坚持自己的选择，不易受到外界的干扰。</a:t>
            </a:r>
            <a:endParaRPr lang="en-US" altLang="zh-CN" dirty="0"/>
          </a:p>
          <a:p>
            <a:pPr marL="228600" indent="-228600">
              <a:buFont typeface="+mj-lt"/>
              <a:buAutoNum type="arabicPeriod"/>
            </a:pPr>
            <a:endParaRPr lang="zh-CN" altLang="en-US" dirty="0"/>
          </a:p>
          <a:p>
            <a:pPr>
              <a:buFont typeface="+mj-lt"/>
              <a:buNone/>
            </a:pPr>
            <a:r>
              <a:rPr lang="zh-CN" altLang="en-US" dirty="0"/>
              <a:t>解耦表征学习缺乏监督信号，现有的数据集无法定量表示某个行为背后</a:t>
            </a:r>
            <a:r>
              <a:rPr lang="en-US" altLang="zh-CN" dirty="0"/>
              <a:t>interest </a:t>
            </a:r>
            <a:r>
              <a:rPr lang="zh-CN" altLang="en-US" dirty="0"/>
              <a:t>的影响有多大。</a:t>
            </a:r>
          </a:p>
          <a:p>
            <a:pPr>
              <a:buFont typeface="+mj-lt"/>
              <a:buAutoNum type="arabicPeriod"/>
            </a:pPr>
            <a:r>
              <a:rPr lang="zh-CN" altLang="en-US" dirty="0"/>
              <a:t>  </a:t>
            </a:r>
            <a:r>
              <a:rPr lang="en-US" altLang="zh-CN" u="sng" dirty="0">
                <a:solidFill>
                  <a:srgbClr val="DE7802"/>
                </a:solidFill>
                <a:effectLst/>
              </a:rPr>
              <a:t>no labeled ground-truth value </a:t>
            </a:r>
            <a:r>
              <a:rPr lang="en-US" altLang="zh-CN" u="sng" dirty="0"/>
              <a:t>for interest and conformity</a:t>
            </a:r>
            <a:r>
              <a:rPr lang="zh-CN" altLang="en-US" dirty="0"/>
              <a:t>解析：当我们只有用户与物品之间的交互数据（如点击、购买、评分等）可用时，我们实际上是在观察这些因素综合作用的结果。用户为什么会对某个物品感兴趣？是因为他们真的喜欢这个物品（兴趣），还是因为这个物品很流行（从众性）？通过观察数据 </a:t>
            </a:r>
            <a:r>
              <a:rPr lang="en-US" altLang="zh-CN" dirty="0"/>
              <a:t>alone </a:t>
            </a:r>
            <a:r>
              <a:rPr lang="zh-CN" altLang="en-US" dirty="0"/>
              <a:t>是很难分辨出这两者的。</a:t>
            </a:r>
          </a:p>
          <a:p>
            <a:pPr>
              <a:buFont typeface="+mj-lt"/>
              <a:buAutoNum type="arabicPeriod"/>
            </a:pPr>
            <a:r>
              <a:rPr lang="zh-CN" altLang="en-US" dirty="0"/>
              <a:t>一次点击交互可能来自兴趣和从众性的一个或两个原因</a:t>
            </a:r>
          </a:p>
          <a:p>
            <a:pPr algn="l">
              <a:buFont typeface="+mj-lt"/>
              <a:buNone/>
            </a:pPr>
            <a:r>
              <a:rPr lang="zh-CN" altLang="en-US" dirty="0">
                <a:effectLst/>
              </a:rPr>
              <a:t>用户行为背后 </a:t>
            </a:r>
            <a:r>
              <a:rPr lang="en-US" altLang="zh-CN" dirty="0">
                <a:effectLst/>
              </a:rPr>
              <a:t>interest </a:t>
            </a:r>
            <a:r>
              <a:rPr lang="zh-CN" altLang="en-US" dirty="0">
                <a:effectLst/>
              </a:rPr>
              <a:t>和 </a:t>
            </a:r>
            <a:r>
              <a:rPr lang="en-US" altLang="zh-CN" dirty="0">
                <a:effectLst/>
              </a:rPr>
              <a:t>conformity </a:t>
            </a:r>
            <a:r>
              <a:rPr lang="zh-CN" altLang="en-US" dirty="0">
                <a:effectLst/>
              </a:rPr>
              <a:t>的影响程度不一样，如何平衡二者</a:t>
            </a:r>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10</a:t>
            </a:fld>
            <a:endParaRPr lang="zh-CN" altLang="en-US"/>
          </a:p>
        </p:txBody>
      </p:sp>
    </p:spTree>
    <p:extLst>
      <p:ext uri="{BB962C8B-B14F-4D97-AF65-F5344CB8AC3E}">
        <p14:creationId xmlns:p14="http://schemas.microsoft.com/office/powerpoint/2010/main" val="2687151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4D4D4D"/>
                </a:solidFill>
                <a:effectLst/>
                <a:latin typeface="-apple-system"/>
              </a:rPr>
              <a:t>面对上述这些问题，接下来我就来介绍一下本文的主要工作。</a:t>
            </a:r>
            <a:endParaRPr lang="en-US" altLang="zh-CN" b="0" i="0" dirty="0">
              <a:solidFill>
                <a:srgbClr val="4D4D4D"/>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21212"/>
                </a:solidFill>
                <a:effectLst/>
                <a:latin typeface="-apple-system"/>
              </a:rPr>
              <a:t>对加性因果模型的两部分，独立学</a:t>
            </a:r>
            <a:r>
              <a:rPr lang="en-US" altLang="zh-CN" b="0" i="0" dirty="0" err="1">
                <a:solidFill>
                  <a:srgbClr val="121212"/>
                </a:solidFill>
                <a:effectLst/>
                <a:latin typeface="-apple-system"/>
              </a:rPr>
              <a:t>emb</a:t>
            </a:r>
            <a:r>
              <a:rPr lang="zh-CN" altLang="en-US" b="0" i="0" dirty="0">
                <a:solidFill>
                  <a:srgbClr val="121212"/>
                </a:solidFill>
                <a:effectLst/>
                <a:latin typeface="-apple-system"/>
              </a:rPr>
              <a:t>；每个</a:t>
            </a:r>
            <a:r>
              <a:rPr lang="en-US" altLang="zh-CN" b="0" i="0" dirty="0">
                <a:solidFill>
                  <a:srgbClr val="121212"/>
                </a:solidFill>
                <a:effectLst/>
                <a:latin typeface="-apple-system"/>
              </a:rPr>
              <a:t>user </a:t>
            </a:r>
            <a:r>
              <a:rPr lang="zh-CN" altLang="en-US" b="0" i="0" dirty="0">
                <a:solidFill>
                  <a:srgbClr val="121212"/>
                </a:solidFill>
                <a:effectLst/>
                <a:latin typeface="-apple-system"/>
              </a:rPr>
              <a:t>和</a:t>
            </a:r>
            <a:r>
              <a:rPr lang="en-US" altLang="zh-CN" b="0" i="0" dirty="0">
                <a:solidFill>
                  <a:srgbClr val="121212"/>
                </a:solidFill>
                <a:effectLst/>
                <a:latin typeface="-apple-system"/>
              </a:rPr>
              <a:t>item </a:t>
            </a:r>
            <a:r>
              <a:rPr lang="zh-CN" altLang="en-US" b="0" i="0" dirty="0">
                <a:solidFill>
                  <a:srgbClr val="121212"/>
                </a:solidFill>
                <a:effectLst/>
                <a:latin typeface="-apple-system"/>
              </a:rPr>
              <a:t>都有 </a:t>
            </a:r>
            <a:r>
              <a:rPr lang="en-US" altLang="zh-CN" b="0" i="0" dirty="0">
                <a:solidFill>
                  <a:srgbClr val="121212"/>
                </a:solidFill>
                <a:effectLst/>
                <a:latin typeface="-apple-system"/>
              </a:rPr>
              <a:t>int </a:t>
            </a:r>
            <a:r>
              <a:rPr lang="en-US" altLang="zh-CN" b="0" i="0" dirty="0" err="1">
                <a:solidFill>
                  <a:srgbClr val="121212"/>
                </a:solidFill>
                <a:effectLst/>
                <a:latin typeface="-apple-system"/>
              </a:rPr>
              <a:t>emb</a:t>
            </a:r>
            <a:r>
              <a:rPr lang="zh-CN" altLang="en-US" b="0" i="0" dirty="0">
                <a:solidFill>
                  <a:srgbClr val="121212"/>
                </a:solidFill>
                <a:effectLst/>
                <a:latin typeface="-apple-system"/>
              </a:rPr>
              <a:t>和 </a:t>
            </a:r>
            <a:r>
              <a:rPr lang="en-US" altLang="zh-CN" b="0" i="0" dirty="0">
                <a:solidFill>
                  <a:srgbClr val="121212"/>
                </a:solidFill>
                <a:effectLst/>
                <a:latin typeface="-apple-system"/>
              </a:rPr>
              <a:t>con </a:t>
            </a:r>
            <a:r>
              <a:rPr lang="en-US" altLang="zh-CN" b="0" i="0" dirty="0" err="1">
                <a:solidFill>
                  <a:srgbClr val="121212"/>
                </a:solidFill>
                <a:effectLst/>
                <a:latin typeface="-apple-system"/>
              </a:rPr>
              <a:t>emb</a:t>
            </a:r>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解决</a:t>
            </a:r>
            <a:r>
              <a:rPr lang="en-US" altLang="zh-CN" b="0" i="0" dirty="0">
                <a:solidFill>
                  <a:srgbClr val="121212"/>
                </a:solidFill>
                <a:effectLst/>
                <a:latin typeface="-apple-system"/>
              </a:rPr>
              <a:t>challenge 1</a:t>
            </a:r>
          </a:p>
          <a:p>
            <a:pPr algn="l"/>
            <a:r>
              <a:rPr lang="en-US" altLang="zh-CN" b="0" i="0" dirty="0">
                <a:solidFill>
                  <a:srgbClr val="121212"/>
                </a:solidFill>
                <a:effectLst/>
                <a:latin typeface="-apple-system"/>
              </a:rPr>
              <a:t>3.</a:t>
            </a:r>
            <a:r>
              <a:rPr lang="zh-CN" altLang="en-US" b="0" i="0" dirty="0">
                <a:solidFill>
                  <a:srgbClr val="121212"/>
                </a:solidFill>
                <a:effectLst/>
                <a:latin typeface="-apple-system"/>
              </a:rPr>
              <a:t>根据</a:t>
            </a:r>
            <a:r>
              <a:rPr lang="en-US" altLang="zh-CN" b="0" i="0" dirty="0">
                <a:solidFill>
                  <a:srgbClr val="121212"/>
                </a:solidFill>
                <a:effectLst/>
                <a:latin typeface="-apple-system"/>
              </a:rPr>
              <a:t>SCM</a:t>
            </a:r>
            <a:r>
              <a:rPr lang="zh-CN" altLang="en-US" b="0" i="0" dirty="0">
                <a:solidFill>
                  <a:srgbClr val="121212"/>
                </a:solidFill>
                <a:effectLst/>
                <a:latin typeface="-apple-system"/>
              </a:rPr>
              <a:t>和因果推理，将等式拆解成不等式组，将任务拆解成四个子任务（包括限制两部分</a:t>
            </a:r>
            <a:r>
              <a:rPr lang="en-US" altLang="zh-CN" b="0" i="0" dirty="0" err="1">
                <a:solidFill>
                  <a:srgbClr val="121212"/>
                </a:solidFill>
                <a:effectLst/>
                <a:latin typeface="-apple-system"/>
              </a:rPr>
              <a:t>emb</a:t>
            </a:r>
            <a:r>
              <a:rPr lang="zh-CN" altLang="en-US" b="0" i="0" dirty="0">
                <a:solidFill>
                  <a:srgbClr val="121212"/>
                </a:solidFill>
                <a:effectLst/>
                <a:latin typeface="-apple-system"/>
              </a:rPr>
              <a:t>不相关的约束项）；利用因果推理构建两个数据集分别用以训练两部分</a:t>
            </a:r>
            <a:r>
              <a:rPr lang="en-US" altLang="zh-CN" b="0" i="0" dirty="0" err="1">
                <a:solidFill>
                  <a:srgbClr val="121212"/>
                </a:solidFill>
                <a:effectLst/>
                <a:latin typeface="-apple-system"/>
              </a:rPr>
              <a:t>emb</a:t>
            </a:r>
            <a:r>
              <a:rPr lang="zh-CN" altLang="en-US" b="0" i="0" dirty="0">
                <a:solidFill>
                  <a:srgbClr val="121212"/>
                </a:solidFill>
                <a:effectLst/>
                <a:latin typeface="-apple-system"/>
              </a:rPr>
              <a:t>；</a:t>
            </a:r>
          </a:p>
          <a:p>
            <a:pPr algn="l"/>
            <a:r>
              <a:rPr lang="zh-CN" altLang="en-US" b="0" i="0" dirty="0">
                <a:solidFill>
                  <a:srgbClr val="121212"/>
                </a:solidFill>
                <a:effectLst/>
                <a:latin typeface="-apple-system"/>
              </a:rPr>
              <a:t>解决</a:t>
            </a:r>
            <a:r>
              <a:rPr lang="en-US" altLang="zh-CN" b="0" i="0" dirty="0">
                <a:solidFill>
                  <a:srgbClr val="121212"/>
                </a:solidFill>
                <a:effectLst/>
                <a:latin typeface="-apple-system"/>
              </a:rPr>
              <a:t>challenge 2</a:t>
            </a:r>
          </a:p>
          <a:p>
            <a:pPr algn="l"/>
            <a:r>
              <a:rPr lang="en-US" altLang="zh-CN" b="0" i="0" dirty="0">
                <a:solidFill>
                  <a:srgbClr val="121212"/>
                </a:solidFill>
                <a:effectLst/>
                <a:latin typeface="-apple-system"/>
              </a:rPr>
              <a:t>4.</a:t>
            </a:r>
            <a:r>
              <a:rPr lang="zh-CN" altLang="en-US" b="0" i="0" dirty="0">
                <a:solidFill>
                  <a:srgbClr val="121212"/>
                </a:solidFill>
                <a:effectLst/>
                <a:latin typeface="-apple-system"/>
              </a:rPr>
              <a:t>引入多任务下的课程学习平衡</a:t>
            </a:r>
            <a:r>
              <a:rPr lang="en-US" altLang="zh-CN" b="0" i="0" dirty="0">
                <a:solidFill>
                  <a:srgbClr val="121212"/>
                </a:solidFill>
                <a:effectLst/>
                <a:latin typeface="-apple-system"/>
              </a:rPr>
              <a:t>interest</a:t>
            </a:r>
            <a:r>
              <a:rPr lang="zh-CN" altLang="en-US" b="0" i="0" dirty="0">
                <a:solidFill>
                  <a:srgbClr val="121212"/>
                </a:solidFill>
                <a:effectLst/>
                <a:latin typeface="-apple-system"/>
              </a:rPr>
              <a:t>和</a:t>
            </a:r>
            <a:r>
              <a:rPr lang="en-US" altLang="zh-CN" b="0" i="0" dirty="0">
                <a:solidFill>
                  <a:srgbClr val="121212"/>
                </a:solidFill>
                <a:effectLst/>
                <a:latin typeface="-apple-system"/>
              </a:rPr>
              <a:t>conformity</a:t>
            </a:r>
            <a:r>
              <a:rPr lang="zh-CN" altLang="en-US" b="0" i="0" dirty="0">
                <a:solidFill>
                  <a:srgbClr val="121212"/>
                </a:solidFill>
                <a:effectLst/>
                <a:latin typeface="-apple-system"/>
              </a:rPr>
              <a:t>，也使得学习过程更平稳</a:t>
            </a:r>
          </a:p>
          <a:p>
            <a:pPr algn="l"/>
            <a:r>
              <a:rPr lang="zh-CN" altLang="en-US" b="0" i="0" dirty="0">
                <a:solidFill>
                  <a:srgbClr val="121212"/>
                </a:solidFill>
                <a:effectLst/>
                <a:latin typeface="-apple-system"/>
              </a:rPr>
              <a:t>解决</a:t>
            </a:r>
            <a:r>
              <a:rPr lang="en-US" altLang="zh-CN" b="0" i="0" dirty="0">
                <a:solidFill>
                  <a:srgbClr val="121212"/>
                </a:solidFill>
                <a:effectLst/>
                <a:latin typeface="-apple-system"/>
              </a:rPr>
              <a:t>challenge 3</a:t>
            </a:r>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12</a:t>
            </a:fld>
            <a:endParaRPr lang="zh-CN" altLang="en-US"/>
          </a:p>
        </p:txBody>
      </p:sp>
    </p:spTree>
    <p:extLst>
      <p:ext uri="{BB962C8B-B14F-4D97-AF65-F5344CB8AC3E}">
        <p14:creationId xmlns:p14="http://schemas.microsoft.com/office/powerpoint/2010/main" val="2150266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用户对于一个问题是否点击可以看成有两个因素在共同影响，一个是兴趣得分，一个是从众（一致性）得分，</a:t>
            </a:r>
            <a:r>
              <a:rPr lang="en-US" altLang="zh-CN" b="0" i="0" dirty="0">
                <a:solidFill>
                  <a:srgbClr val="121212"/>
                </a:solidFill>
                <a:effectLst/>
                <a:latin typeface="-apple-system"/>
              </a:rPr>
              <a:t>conformity </a:t>
            </a:r>
            <a:r>
              <a:rPr lang="zh-CN" altLang="en-US" b="0" i="0" dirty="0">
                <a:solidFill>
                  <a:srgbClr val="121212"/>
                </a:solidFill>
                <a:effectLst/>
                <a:latin typeface="-apple-system"/>
              </a:rPr>
              <a:t>类似 </a:t>
            </a:r>
            <a:r>
              <a:rPr lang="en-US" altLang="zh-CN" b="0" i="0" dirty="0">
                <a:solidFill>
                  <a:srgbClr val="121212"/>
                </a:solidFill>
                <a:effectLst/>
                <a:latin typeface="-apple-system"/>
              </a:rPr>
              <a:t>interest </a:t>
            </a:r>
            <a:r>
              <a:rPr lang="zh-CN" altLang="en-US" b="0" i="0" dirty="0">
                <a:solidFill>
                  <a:srgbClr val="121212"/>
                </a:solidFill>
                <a:effectLst/>
                <a:latin typeface="-apple-system"/>
              </a:rPr>
              <a:t>不仅取决于</a:t>
            </a:r>
            <a:r>
              <a:rPr lang="en-US" altLang="zh-CN" b="0" i="0" dirty="0">
                <a:solidFill>
                  <a:srgbClr val="121212"/>
                </a:solidFill>
                <a:effectLst/>
                <a:latin typeface="-apple-system"/>
              </a:rPr>
              <a:t>user</a:t>
            </a:r>
            <a:r>
              <a:rPr lang="zh-CN" altLang="en-US" b="0" i="0" dirty="0">
                <a:solidFill>
                  <a:srgbClr val="121212"/>
                </a:solidFill>
                <a:effectLst/>
                <a:latin typeface="-apple-system"/>
              </a:rPr>
              <a:t>，也取决于</a:t>
            </a:r>
            <a:r>
              <a:rPr lang="en-US" altLang="zh-CN" b="0" i="0" dirty="0">
                <a:solidFill>
                  <a:srgbClr val="121212"/>
                </a:solidFill>
                <a:effectLst/>
                <a:latin typeface="-apple-system"/>
              </a:rPr>
              <a:t>item</a:t>
            </a:r>
            <a:r>
              <a:rPr lang="zh-CN" altLang="en-US" b="0" i="0" dirty="0">
                <a:solidFill>
                  <a:srgbClr val="121212"/>
                </a:solidFill>
                <a:effectLst/>
                <a:latin typeface="-apple-system"/>
              </a:rPr>
              <a:t>。因此文章将</a:t>
            </a:r>
            <a:r>
              <a:rPr lang="en-US" altLang="zh-CN" b="0" i="0" dirty="0">
                <a:solidFill>
                  <a:srgbClr val="121212"/>
                </a:solidFill>
                <a:effectLst/>
                <a:latin typeface="-apple-system"/>
              </a:rPr>
              <a:t>user</a:t>
            </a:r>
            <a:r>
              <a:rPr lang="zh-CN" altLang="en-US" b="0" i="0" dirty="0">
                <a:solidFill>
                  <a:srgbClr val="121212"/>
                </a:solidFill>
                <a:effectLst/>
                <a:latin typeface="-apple-system"/>
              </a:rPr>
              <a:t>、</a:t>
            </a:r>
            <a:r>
              <a:rPr lang="en-US" altLang="zh-CN" b="0" i="0" dirty="0">
                <a:solidFill>
                  <a:srgbClr val="121212"/>
                </a:solidFill>
                <a:effectLst/>
                <a:latin typeface="-apple-system"/>
              </a:rPr>
              <a:t>item </a:t>
            </a:r>
            <a:r>
              <a:rPr lang="en-US" altLang="zh-CN" b="0" i="0" dirty="0" err="1">
                <a:solidFill>
                  <a:srgbClr val="121212"/>
                </a:solidFill>
                <a:effectLst/>
                <a:latin typeface="-apple-system"/>
              </a:rPr>
              <a:t>emb</a:t>
            </a:r>
            <a:r>
              <a:rPr lang="zh-CN" altLang="en-US" b="0" i="0" dirty="0">
                <a:solidFill>
                  <a:srgbClr val="121212"/>
                </a:solidFill>
                <a:effectLst/>
                <a:latin typeface="-apple-system"/>
              </a:rPr>
              <a:t>独立建模成两段，如上图</a:t>
            </a:r>
            <a:r>
              <a:rPr lang="en-US" altLang="zh-CN" b="0" i="0" dirty="0">
                <a:solidFill>
                  <a:srgbClr val="121212"/>
                </a:solidFill>
                <a:effectLst/>
                <a:latin typeface="-apple-system"/>
              </a:rPr>
              <a:t>b</a:t>
            </a:r>
            <a:r>
              <a:rPr lang="zh-CN" altLang="en-US" b="0" i="0" dirty="0">
                <a:solidFill>
                  <a:srgbClr val="121212"/>
                </a:solidFill>
                <a:effectLst/>
                <a:latin typeface="-apple-system"/>
              </a:rPr>
              <a:t>所示分别建模</a:t>
            </a:r>
            <a:r>
              <a:rPr lang="en-US" altLang="zh-CN" b="0" i="0" dirty="0">
                <a:solidFill>
                  <a:srgbClr val="121212"/>
                </a:solidFill>
                <a:effectLst/>
                <a:latin typeface="-apple-system"/>
              </a:rPr>
              <a:t>int </a:t>
            </a:r>
            <a:r>
              <a:rPr lang="zh-CN" altLang="en-US" b="0" i="0" dirty="0">
                <a:solidFill>
                  <a:srgbClr val="121212"/>
                </a:solidFill>
                <a:effectLst/>
                <a:latin typeface="-apple-system"/>
              </a:rPr>
              <a:t>和</a:t>
            </a:r>
            <a:r>
              <a:rPr lang="en-US" altLang="zh-CN" b="0" i="0" dirty="0">
                <a:solidFill>
                  <a:srgbClr val="121212"/>
                </a:solidFill>
                <a:effectLst/>
                <a:latin typeface="-apple-system"/>
              </a:rPr>
              <a:t>con</a:t>
            </a:r>
            <a:r>
              <a:rPr lang="zh-CN" altLang="en-US" b="0" i="0" dirty="0">
                <a:solidFill>
                  <a:srgbClr val="121212"/>
                </a:solidFill>
                <a:effectLst/>
                <a:latin typeface="-apple-system"/>
              </a:rPr>
              <a:t>，而不是用一个无法体现用户</a:t>
            </a:r>
            <a:r>
              <a:rPr lang="en-US" altLang="zh-CN" b="0" i="0" dirty="0">
                <a:solidFill>
                  <a:srgbClr val="121212"/>
                </a:solidFill>
                <a:effectLst/>
                <a:latin typeface="-apple-system"/>
              </a:rPr>
              <a:t>conformity</a:t>
            </a:r>
            <a:r>
              <a:rPr lang="zh-CN" altLang="en-US" b="0" i="0" dirty="0">
                <a:solidFill>
                  <a:srgbClr val="121212"/>
                </a:solidFill>
                <a:effectLst/>
                <a:latin typeface="-apple-system"/>
              </a:rPr>
              <a:t>多样性的全局</a:t>
            </a:r>
            <a:r>
              <a:rPr lang="en-US" altLang="zh-CN" b="0" i="0" dirty="0">
                <a:solidFill>
                  <a:srgbClr val="121212"/>
                </a:solidFill>
                <a:effectLst/>
                <a:latin typeface="-apple-system"/>
              </a:rPr>
              <a:t>bias</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algn="l"/>
            <a:r>
              <a:rPr lang="zh-CN" altLang="en-US" b="1" i="0" dirty="0">
                <a:solidFill>
                  <a:srgbClr val="121212"/>
                </a:solidFill>
                <a:effectLst/>
                <a:latin typeface="-apple-system"/>
              </a:rPr>
              <a:t>然而当两个加数没有基本真值且只有求和可用时，它有无穷多个解</a:t>
            </a:r>
            <a:endParaRPr lang="zh-CN" altLang="en-US" b="0" i="0" dirty="0">
              <a:solidFill>
                <a:srgbClr val="121212"/>
              </a:solidFill>
              <a:effectLst/>
              <a:latin typeface="-apple-system"/>
            </a:endParaRPr>
          </a:p>
          <a:p>
            <a:pPr algn="l"/>
            <a:r>
              <a:rPr lang="zh-CN" altLang="en-US" b="0" i="0" dirty="0">
                <a:solidFill>
                  <a:srgbClr val="121212"/>
                </a:solidFill>
                <a:effectLst/>
                <a:latin typeface="-apple-system"/>
              </a:rPr>
              <a:t>本文基于因果推理将等式扩展为不等式，利用不等式的相对关系学习</a:t>
            </a:r>
            <a:r>
              <a:rPr lang="en-US" altLang="zh-CN" b="0" i="0" dirty="0">
                <a:solidFill>
                  <a:srgbClr val="121212"/>
                </a:solidFill>
                <a:effectLst/>
                <a:latin typeface="-apple-system"/>
              </a:rPr>
              <a:t>int </a:t>
            </a:r>
            <a:r>
              <a:rPr lang="zh-CN" altLang="en-US" b="0" i="0" dirty="0">
                <a:solidFill>
                  <a:srgbClr val="121212"/>
                </a:solidFill>
                <a:effectLst/>
                <a:latin typeface="-apple-system"/>
              </a:rPr>
              <a:t>和 </a:t>
            </a:r>
            <a:r>
              <a:rPr lang="en-US" altLang="zh-CN" b="0" i="0" dirty="0">
                <a:solidFill>
                  <a:srgbClr val="121212"/>
                </a:solidFill>
                <a:effectLst/>
                <a:latin typeface="-apple-system"/>
              </a:rPr>
              <a:t>con</a:t>
            </a:r>
            <a:r>
              <a:rPr lang="zh-CN" altLang="en-US" b="0" i="0" dirty="0">
                <a:solidFill>
                  <a:srgbClr val="121212"/>
                </a:solidFill>
                <a:effectLst/>
                <a:latin typeface="-apple-system"/>
              </a:rPr>
              <a:t>的相对值而不是绝对值，这使得将</a:t>
            </a:r>
            <a:r>
              <a:rPr lang="en-US" altLang="zh-CN" b="0" i="0" dirty="0">
                <a:solidFill>
                  <a:srgbClr val="121212"/>
                </a:solidFill>
                <a:effectLst/>
                <a:latin typeface="-apple-system"/>
              </a:rPr>
              <a:t>int</a:t>
            </a:r>
            <a:r>
              <a:rPr lang="zh-CN" altLang="en-US" b="0" i="0" dirty="0">
                <a:solidFill>
                  <a:srgbClr val="121212"/>
                </a:solidFill>
                <a:effectLst/>
                <a:latin typeface="-apple-system"/>
              </a:rPr>
              <a:t>和</a:t>
            </a:r>
            <a:r>
              <a:rPr lang="en-US" altLang="zh-CN" b="0" i="0" dirty="0">
                <a:solidFill>
                  <a:srgbClr val="121212"/>
                </a:solidFill>
                <a:effectLst/>
                <a:latin typeface="-apple-system"/>
              </a:rPr>
              <a:t>con</a:t>
            </a:r>
            <a:r>
              <a:rPr lang="zh-CN" altLang="en-US" b="0" i="0" dirty="0">
                <a:solidFill>
                  <a:srgbClr val="121212"/>
                </a:solidFill>
                <a:effectLst/>
                <a:latin typeface="-apple-system"/>
              </a:rPr>
              <a:t>解耦变得可行。</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b="0" i="0" dirty="0">
              <a:solidFill>
                <a:srgbClr val="4D4D4D"/>
              </a:solidFill>
              <a:effectLst/>
              <a:latin typeface="-apple-system"/>
            </a:endParaRPr>
          </a:p>
          <a:p>
            <a:r>
              <a:rPr lang="zh-CN" altLang="en-US" b="0" i="0" dirty="0">
                <a:solidFill>
                  <a:srgbClr val="4D4D4D"/>
                </a:solidFill>
                <a:effectLst/>
                <a:latin typeface="-apple-system"/>
              </a:rPr>
              <a:t>（解决了挑战一）</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13</a:t>
            </a:fld>
            <a:endParaRPr lang="zh-CN" altLang="en-US"/>
          </a:p>
        </p:txBody>
      </p:sp>
    </p:spTree>
    <p:extLst>
      <p:ext uri="{BB962C8B-B14F-4D97-AF65-F5344CB8AC3E}">
        <p14:creationId xmlns:p14="http://schemas.microsoft.com/office/powerpoint/2010/main" val="355985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从作者构建的因果图中可知，用户的点击行为同时取决于用户兴趣与用户从众性，兴趣与从众性是因，用户点击行为是果，箭头朝向由因至果。直观来看，兴趣 </a:t>
            </a:r>
            <a:r>
              <a:rPr lang="en-US" altLang="zh-CN" b="0" i="0" dirty="0">
                <a:solidFill>
                  <a:srgbClr val="4D4D4D"/>
                </a:solidFill>
                <a:effectLst/>
                <a:latin typeface="-apple-system"/>
              </a:rPr>
              <a:t>embedding </a:t>
            </a:r>
            <a:r>
              <a:rPr lang="zh-CN" altLang="en-US" b="0" i="0" dirty="0">
                <a:solidFill>
                  <a:srgbClr val="4D4D4D"/>
                </a:solidFill>
                <a:effectLst/>
                <a:latin typeface="-apple-system"/>
              </a:rPr>
              <a:t>与从众 </a:t>
            </a:r>
            <a:r>
              <a:rPr lang="en-US" altLang="zh-CN" b="0" i="0" dirty="0">
                <a:solidFill>
                  <a:srgbClr val="4D4D4D"/>
                </a:solidFill>
                <a:effectLst/>
                <a:latin typeface="-apple-system"/>
              </a:rPr>
              <a:t>embedding </a:t>
            </a:r>
            <a:r>
              <a:rPr lang="zh-CN" altLang="en-US" b="0" i="0" dirty="0">
                <a:solidFill>
                  <a:srgbClr val="4D4D4D"/>
                </a:solidFill>
                <a:effectLst/>
                <a:latin typeface="-apple-system"/>
              </a:rPr>
              <a:t>需要各自特定的样本来训练，但实际中无法准确判定用户行为背后的起因，由此无法精确的对样本做切分。幸运的是，在因果图中用户兴趣、从众性与用户点击行为三个节点形成碰撞结构，利用碰撞结构中条件相关理论，可大致推测用户行为背后的起因。</a:t>
            </a:r>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结构因果模型</a:t>
            </a:r>
            <a:r>
              <a:rPr lang="en-US" altLang="zh-CN" b="0" i="0" dirty="0">
                <a:solidFill>
                  <a:srgbClr val="4D4D4D"/>
                </a:solidFill>
                <a:effectLst/>
                <a:latin typeface="-apple-system"/>
              </a:rPr>
              <a:t>(SCM)SCM</a:t>
            </a:r>
            <a:r>
              <a:rPr lang="zh-CN" altLang="en-US" b="0" i="0" dirty="0">
                <a:solidFill>
                  <a:srgbClr val="4D4D4D"/>
                </a:solidFill>
                <a:effectLst/>
                <a:latin typeface="-apple-system"/>
              </a:rPr>
              <a:t>用于对因果推断过程建模。在</a:t>
            </a:r>
            <a:r>
              <a:rPr lang="en-US" altLang="zh-CN" b="0" i="0" dirty="0">
                <a:solidFill>
                  <a:srgbClr val="4D4D4D"/>
                </a:solidFill>
                <a:effectLst/>
                <a:latin typeface="-apple-system"/>
              </a:rPr>
              <a:t>SCM</a:t>
            </a:r>
            <a:r>
              <a:rPr lang="zh-CN" altLang="en-US" b="0" i="0" dirty="0">
                <a:solidFill>
                  <a:srgbClr val="4D4D4D"/>
                </a:solidFill>
                <a:effectLst/>
                <a:latin typeface="-apple-system"/>
              </a:rPr>
              <a:t>中。</a:t>
            </a:r>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外生变量：表示模型没有考虑到的一些因素，如：噪声、不确定性等。</a:t>
            </a:r>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内生变量：主要要研究的变量，图中的</a:t>
            </a:r>
            <a:r>
              <a:rPr lang="en-US" altLang="zh-CN" b="0" i="0" dirty="0">
                <a:solidFill>
                  <a:srgbClr val="4D4D4D"/>
                </a:solidFill>
                <a:effectLst/>
                <a:latin typeface="-apple-system"/>
              </a:rPr>
              <a:t>X</a:t>
            </a:r>
            <a:r>
              <a:rPr lang="zh-CN" altLang="en-US" b="0" i="0" dirty="0">
                <a:solidFill>
                  <a:srgbClr val="4D4D4D"/>
                </a:solidFill>
                <a:effectLst/>
                <a:latin typeface="-apple-system"/>
              </a:rPr>
              <a:t>和</a:t>
            </a:r>
            <a:r>
              <a:rPr lang="en-US" altLang="zh-CN" b="0" i="0" dirty="0">
                <a:solidFill>
                  <a:srgbClr val="4D4D4D"/>
                </a:solidFill>
                <a:effectLst/>
                <a:latin typeface="-apple-system"/>
              </a:rPr>
              <a:t>Y</a:t>
            </a:r>
            <a:r>
              <a:rPr lang="zh-CN" altLang="en-US" b="0" i="0" dirty="0">
                <a:solidFill>
                  <a:srgbClr val="4D4D4D"/>
                </a:solidFill>
                <a:effectLst/>
                <a:latin typeface="-apple-system"/>
              </a:rPr>
              <a:t>都是内生变量。</a:t>
            </a:r>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函数：外生变量与内生变量之间的计算关系，图中右侧的两个式子即为函数</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14</a:t>
            </a:fld>
            <a:endParaRPr lang="zh-CN" altLang="en-US"/>
          </a:p>
        </p:txBody>
      </p:sp>
    </p:spTree>
    <p:extLst>
      <p:ext uri="{BB962C8B-B14F-4D97-AF65-F5344CB8AC3E}">
        <p14:creationId xmlns:p14="http://schemas.microsoft.com/office/powerpoint/2010/main" val="4064690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endParaRPr lang="en-US" altLang="zh-CN" dirty="0"/>
          </a:p>
          <a:p>
            <a:endParaRPr lang="en-US" altLang="zh-CN" dirty="0"/>
          </a:p>
          <a:p>
            <a:r>
              <a:rPr lang="zh-CN" altLang="en-US" b="1" i="0" dirty="0">
                <a:effectLst/>
                <a:latin typeface="Söhne"/>
              </a:rPr>
              <a:t>碰撞器（</a:t>
            </a:r>
            <a:r>
              <a:rPr lang="en-US" altLang="zh-CN" b="1" i="0" dirty="0">
                <a:effectLst/>
                <a:latin typeface="Söhne"/>
              </a:rPr>
              <a:t>Collider</a:t>
            </a:r>
            <a:r>
              <a:rPr lang="zh-CN" altLang="en-US" b="1" i="0" dirty="0">
                <a:effectLst/>
                <a:latin typeface="Söhne"/>
              </a:rPr>
              <a:t>）的定义</a:t>
            </a:r>
            <a:r>
              <a:rPr lang="zh-CN" altLang="en-US" b="0" i="0" dirty="0">
                <a:solidFill>
                  <a:srgbClr val="374151"/>
                </a:solidFill>
                <a:effectLst/>
                <a:latin typeface="Söhne"/>
              </a:rPr>
              <a:t>：当两个变量都有箭头指向第三个变量时，这第三个变量被称为碰撞器。例如，在图中，如果 </a:t>
            </a:r>
            <a:r>
              <a:rPr lang="en-US" altLang="zh-CN" b="0" i="0" dirty="0">
                <a:solidFill>
                  <a:srgbClr val="374151"/>
                </a:solidFill>
                <a:effectLst/>
                <a:latin typeface="Söhne"/>
              </a:rPr>
              <a:t>A -&gt; C &lt;- B</a:t>
            </a:r>
            <a:r>
              <a:rPr lang="zh-CN" altLang="en-US" b="0" i="0" dirty="0">
                <a:solidFill>
                  <a:srgbClr val="374151"/>
                </a:solidFill>
                <a:effectLst/>
                <a:latin typeface="Söhne"/>
              </a:rPr>
              <a:t>，则</a:t>
            </a:r>
            <a:r>
              <a:rPr lang="en-US" altLang="zh-CN" b="0" i="0" dirty="0">
                <a:solidFill>
                  <a:srgbClr val="374151"/>
                </a:solidFill>
                <a:effectLst/>
                <a:latin typeface="Söhne"/>
              </a:rPr>
              <a:t>C</a:t>
            </a:r>
            <a:r>
              <a:rPr lang="zh-CN" altLang="en-US" b="0" i="0" dirty="0">
                <a:solidFill>
                  <a:srgbClr val="374151"/>
                </a:solidFill>
                <a:effectLst/>
                <a:latin typeface="Söhne"/>
              </a:rPr>
              <a:t>是</a:t>
            </a:r>
            <a:r>
              <a:rPr lang="en-US" altLang="zh-CN" b="0" i="0" dirty="0">
                <a:solidFill>
                  <a:srgbClr val="374151"/>
                </a:solidFill>
                <a:effectLst/>
                <a:latin typeface="Söhne"/>
              </a:rPr>
              <a:t>A</a:t>
            </a:r>
            <a:r>
              <a:rPr lang="zh-CN" altLang="en-US" b="0" i="0" dirty="0">
                <a:solidFill>
                  <a:srgbClr val="374151"/>
                </a:solidFill>
                <a:effectLst/>
                <a:latin typeface="Söhne"/>
              </a:rPr>
              <a:t>和</a:t>
            </a:r>
            <a:r>
              <a:rPr lang="en-US" altLang="zh-CN" b="0" i="0" dirty="0">
                <a:solidFill>
                  <a:srgbClr val="374151"/>
                </a:solidFill>
                <a:effectLst/>
                <a:latin typeface="Söhne"/>
              </a:rPr>
              <a:t>B</a:t>
            </a:r>
            <a:r>
              <a:rPr lang="zh-CN" altLang="en-US" b="0" i="0" dirty="0">
                <a:solidFill>
                  <a:srgbClr val="374151"/>
                </a:solidFill>
                <a:effectLst/>
                <a:latin typeface="Söhne"/>
              </a:rPr>
              <a:t>的碰撞器</a:t>
            </a:r>
            <a:endParaRPr lang="en-US" altLang="zh-CN" b="0" i="0" dirty="0">
              <a:solidFill>
                <a:srgbClr val="374151"/>
              </a:solidFill>
              <a:effectLst/>
              <a:latin typeface="Söhne"/>
            </a:endParaRPr>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15</a:t>
            </a:fld>
            <a:endParaRPr lang="zh-CN" altLang="en-US"/>
          </a:p>
        </p:txBody>
      </p:sp>
    </p:spTree>
    <p:extLst>
      <p:ext uri="{BB962C8B-B14F-4D97-AF65-F5344CB8AC3E}">
        <p14:creationId xmlns:p14="http://schemas.microsoft.com/office/powerpoint/2010/main" val="4145120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  </a:t>
            </a:r>
            <a:r>
              <a:rPr lang="en-US" altLang="zh-CN" dirty="0"/>
              <a:t>M^I</a:t>
            </a:r>
            <a:r>
              <a:rPr lang="zh-CN" altLang="en-US" dirty="0"/>
              <a:t>所有用户和项目的兴趣匹配分数矩阵，</a:t>
            </a:r>
            <a:r>
              <a:rPr lang="en-US" altLang="zh-CN" dirty="0"/>
              <a:t>M^{c}</a:t>
            </a:r>
            <a:r>
              <a:rPr lang="zh-CN" altLang="en-US" dirty="0"/>
              <a:t>从众匹配分数</a:t>
            </a:r>
          </a:p>
          <a:p>
            <a:r>
              <a:rPr lang="zh-CN" altLang="en-US" dirty="0"/>
              <a:t>  大小都为</a:t>
            </a:r>
            <a:r>
              <a:rPr lang="en-US" altLang="zh-CN" dirty="0"/>
              <a:t>M(user</a:t>
            </a:r>
            <a:r>
              <a:rPr lang="zh-CN" altLang="en-US" dirty="0"/>
              <a:t>数量</a:t>
            </a:r>
            <a:r>
              <a:rPr lang="en-US" altLang="zh-CN" dirty="0"/>
              <a:t>) x N(item</a:t>
            </a:r>
            <a:r>
              <a:rPr lang="zh-CN" altLang="en-US" dirty="0"/>
              <a:t>数量</a:t>
            </a:r>
            <a:r>
              <a:rPr lang="en-US" altLang="zh-CN" dirty="0"/>
              <a:t>)</a:t>
            </a:r>
          </a:p>
          <a:p>
            <a:r>
              <a:rPr lang="en-US" altLang="zh-CN" dirty="0"/>
              <a:t>  Case 1</a:t>
            </a:r>
            <a:r>
              <a:rPr lang="zh-CN" altLang="en-US" dirty="0"/>
              <a:t>：如果用户𝒖 点击一个受欢迎的项目</a:t>
            </a:r>
            <a:r>
              <a:rPr lang="en-US" altLang="zh-CN" dirty="0"/>
              <a:t>a, </a:t>
            </a:r>
            <a:r>
              <a:rPr lang="zh-CN" altLang="en-US" dirty="0"/>
              <a:t>而没有点击不受欢迎的项目</a:t>
            </a:r>
            <a:r>
              <a:rPr lang="en-US" altLang="zh-CN" dirty="0"/>
              <a:t>b, </a:t>
            </a:r>
            <a:r>
              <a:rPr lang="zh-CN" altLang="en-US" dirty="0"/>
              <a:t>我们不确定用户是否对</a:t>
            </a:r>
            <a:r>
              <a:rPr lang="en-US" altLang="zh-CN" dirty="0"/>
              <a:t>a </a:t>
            </a:r>
            <a:r>
              <a:rPr lang="zh-CN" altLang="en-US" dirty="0"/>
              <a:t>的兴趣强于</a:t>
            </a:r>
            <a:r>
              <a:rPr lang="en-US" altLang="zh-CN" dirty="0"/>
              <a:t>b,</a:t>
            </a:r>
            <a:r>
              <a:rPr lang="zh-CN" altLang="en-US" dirty="0"/>
              <a:t>因为用户对流行物品有从众性。</a:t>
            </a:r>
          </a:p>
          <a:p>
            <a:r>
              <a:rPr lang="zh-CN" altLang="en-US" dirty="0"/>
              <a:t>  </a:t>
            </a:r>
            <a:r>
              <a:rPr lang="en-US" altLang="zh-CN" dirty="0"/>
              <a:t>Case 2</a:t>
            </a:r>
            <a:r>
              <a:rPr lang="zh-CN" altLang="en-US" dirty="0"/>
              <a:t>： 如果用户单击不受欢迎的项目</a:t>
            </a:r>
            <a:r>
              <a:rPr lang="en-US" altLang="zh-CN" dirty="0"/>
              <a:t>c, </a:t>
            </a:r>
            <a:r>
              <a:rPr lang="zh-CN" altLang="en-US" dirty="0"/>
              <a:t>而不单击流行项目</a:t>
            </a:r>
            <a:r>
              <a:rPr lang="en-US" altLang="zh-CN" dirty="0"/>
              <a:t>d, </a:t>
            </a:r>
            <a:r>
              <a:rPr lang="zh-CN" altLang="en-US" dirty="0"/>
              <a:t>那么碰撞效应可以带来更多的信息。因为</a:t>
            </a:r>
            <a:r>
              <a:rPr lang="en-US" altLang="zh-CN" dirty="0"/>
              <a:t>c </a:t>
            </a:r>
            <a:r>
              <a:rPr lang="zh-CN" altLang="en-US" dirty="0"/>
              <a:t>它的受欢迎程度不如</a:t>
            </a:r>
            <a:r>
              <a:rPr lang="en-US" altLang="zh-CN" dirty="0"/>
              <a:t>d </a:t>
            </a:r>
            <a:r>
              <a:rPr lang="zh-CN" altLang="en-US" dirty="0"/>
              <a:t>，点击</a:t>
            </a:r>
            <a:r>
              <a:rPr lang="en-US" altLang="zh-CN" dirty="0"/>
              <a:t>c </a:t>
            </a:r>
            <a:r>
              <a:rPr lang="zh-CN" altLang="en-US" dirty="0"/>
              <a:t>主要是由于用户的兴趣。</a:t>
            </a:r>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16</a:t>
            </a:fld>
            <a:endParaRPr lang="zh-CN" altLang="en-US"/>
          </a:p>
        </p:txBody>
      </p:sp>
    </p:spTree>
    <p:extLst>
      <p:ext uri="{BB962C8B-B14F-4D97-AF65-F5344CB8AC3E}">
        <p14:creationId xmlns:p14="http://schemas.microsoft.com/office/powerpoint/2010/main" val="2401154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根据以上两种情况，可以构建由</a:t>
            </a:r>
            <a:r>
              <a:rPr lang="en-US" altLang="zh-CN" dirty="0"/>
              <a:t>u</a:t>
            </a:r>
            <a:r>
              <a:rPr lang="zh-CN" altLang="en-US" dirty="0"/>
              <a:t>样本对构成的数据集</a:t>
            </a:r>
            <a:r>
              <a:rPr lang="en-US" altLang="zh-CN" dirty="0"/>
              <a:t>$$O_1$$</a:t>
            </a:r>
            <a:r>
              <a:rPr lang="zh-CN" altLang="en-US" dirty="0"/>
              <a:t>和</a:t>
            </a:r>
            <a:r>
              <a:rPr lang="en-US" altLang="zh-CN" dirty="0"/>
              <a:t>$$O_2$$</a:t>
            </a:r>
          </a:p>
          <a:p>
            <a:r>
              <a:rPr lang="en-US" altLang="zh-CN" dirty="0"/>
              <a:t>  $$O_1$$</a:t>
            </a:r>
            <a:r>
              <a:rPr lang="zh-CN" altLang="en-US" dirty="0"/>
              <a:t>：正样本</a:t>
            </a:r>
            <a:r>
              <a:rPr lang="en-US" altLang="zh-CN" dirty="0"/>
              <a:t>a</a:t>
            </a:r>
            <a:r>
              <a:rPr lang="zh-CN" altLang="en-US" dirty="0"/>
              <a:t>比负样本</a:t>
            </a:r>
            <a:r>
              <a:rPr lang="en-US" altLang="zh-CN" dirty="0"/>
              <a:t>b</a:t>
            </a:r>
            <a:r>
              <a:rPr lang="zh-CN" altLang="en-US" dirty="0"/>
              <a:t>流行</a:t>
            </a:r>
          </a:p>
          <a:p>
            <a:r>
              <a:rPr lang="zh-CN" altLang="en-US" dirty="0"/>
              <a:t>  </a:t>
            </a:r>
            <a:r>
              <a:rPr lang="en-US" altLang="zh-CN" dirty="0"/>
              <a:t>$$O_2$$</a:t>
            </a:r>
            <a:r>
              <a:rPr lang="zh-CN" altLang="en-US" dirty="0"/>
              <a:t>：正样本</a:t>
            </a:r>
            <a:r>
              <a:rPr lang="en-US" altLang="zh-CN" dirty="0"/>
              <a:t>c</a:t>
            </a:r>
            <a:r>
              <a:rPr lang="zh-CN" altLang="en-US" dirty="0"/>
              <a:t>没负样本</a:t>
            </a:r>
            <a:r>
              <a:rPr lang="en-US" altLang="zh-CN" dirty="0"/>
              <a:t>d</a:t>
            </a:r>
            <a:r>
              <a:rPr lang="zh-CN" altLang="en-US" dirty="0"/>
              <a:t>流行</a:t>
            </a:r>
          </a:p>
          <a:p>
            <a:r>
              <a:rPr lang="zh-CN" altLang="en-US" dirty="0">
                <a:effectLst/>
              </a:rPr>
              <a:t>  在</a:t>
            </a:r>
            <a:r>
              <a:rPr lang="en-US" altLang="zh-CN" dirty="0">
                <a:effectLst/>
              </a:rPr>
              <a:t>O2</a:t>
            </a:r>
            <a:r>
              <a:rPr lang="zh-CN" altLang="en-US" dirty="0">
                <a:effectLst/>
              </a:rPr>
              <a:t>数据集，有理由相信用户出于兴趣，选择不流行的</a:t>
            </a:r>
            <a:r>
              <a:rPr lang="en-US" altLang="zh-CN" dirty="0">
                <a:effectLst/>
              </a:rPr>
              <a:t>c </a:t>
            </a:r>
            <a:r>
              <a:rPr lang="zh-CN" altLang="en-US" dirty="0">
                <a:effectLst/>
              </a:rPr>
              <a:t>通过拆解数据集，</a:t>
            </a:r>
            <a:r>
              <a:rPr lang="en-US" altLang="zh-CN" dirty="0">
                <a:effectLst/>
              </a:rPr>
              <a:t>$$O_1$$</a:t>
            </a:r>
            <a:r>
              <a:rPr lang="zh-CN" altLang="en-US" dirty="0">
                <a:effectLst/>
              </a:rPr>
              <a:t>学</a:t>
            </a:r>
            <a:r>
              <a:rPr lang="en-US" altLang="zh-CN" dirty="0">
                <a:effectLst/>
              </a:rPr>
              <a:t>con</a:t>
            </a:r>
            <a:r>
              <a:rPr lang="zh-CN" altLang="en-US" dirty="0">
                <a:effectLst/>
              </a:rPr>
              <a:t>和</a:t>
            </a:r>
            <a:r>
              <a:rPr lang="en-US" altLang="zh-CN" dirty="0">
                <a:effectLst/>
              </a:rPr>
              <a:t>click</a:t>
            </a:r>
            <a:r>
              <a:rPr lang="zh-CN" altLang="en-US" dirty="0">
                <a:effectLst/>
              </a:rPr>
              <a:t>、通过</a:t>
            </a:r>
            <a:r>
              <a:rPr lang="en-US" altLang="zh-CN" dirty="0">
                <a:effectLst/>
              </a:rPr>
              <a:t>$$O_2$$</a:t>
            </a:r>
            <a:r>
              <a:rPr lang="zh-CN" altLang="en-US" dirty="0">
                <a:effectLst/>
              </a:rPr>
              <a:t>学 </a:t>
            </a:r>
            <a:r>
              <a:rPr lang="en-US" altLang="zh-CN" dirty="0">
                <a:effectLst/>
              </a:rPr>
              <a:t>int</a:t>
            </a:r>
            <a:r>
              <a:rPr lang="zh-CN" altLang="en-US" dirty="0">
                <a:effectLst/>
              </a:rPr>
              <a:t>、</a:t>
            </a:r>
            <a:r>
              <a:rPr lang="en-US" altLang="zh-CN" dirty="0">
                <a:effectLst/>
              </a:rPr>
              <a:t>con</a:t>
            </a:r>
            <a:r>
              <a:rPr lang="zh-CN" altLang="en-US" dirty="0">
                <a:effectLst/>
              </a:rPr>
              <a:t>和</a:t>
            </a:r>
            <a:r>
              <a:rPr lang="en-US" altLang="zh-CN" dirty="0">
                <a:effectLst/>
              </a:rPr>
              <a:t>click</a:t>
            </a:r>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17</a:t>
            </a:fld>
            <a:endParaRPr lang="zh-CN" altLang="en-US"/>
          </a:p>
        </p:txBody>
      </p:sp>
    </p:spTree>
    <p:extLst>
      <p:ext uri="{BB962C8B-B14F-4D97-AF65-F5344CB8AC3E}">
        <p14:creationId xmlns:p14="http://schemas.microsoft.com/office/powerpoint/2010/main" val="3483788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endParaRPr lang="en-US" altLang="zh-CN" dirty="0"/>
          </a:p>
          <a:p>
            <a:r>
              <a:rPr lang="zh-CN" altLang="en-US" b="0" i="0" dirty="0">
                <a:solidFill>
                  <a:srgbClr val="121212"/>
                </a:solidFill>
                <a:effectLst/>
                <a:latin typeface="-apple-system"/>
              </a:rPr>
              <a:t>以下公式中 </a:t>
            </a:r>
            <a:r>
              <a:rPr lang="en-US" altLang="zh-CN" b="0" i="0" dirty="0" err="1">
                <a:solidFill>
                  <a:srgbClr val="121212"/>
                </a:solidFill>
                <a:effectLst/>
                <a:latin typeface="-apple-system"/>
              </a:rPr>
              <a:t>i</a:t>
            </a:r>
            <a:r>
              <a:rPr lang="zh-CN" altLang="en-US" b="0" i="0" dirty="0">
                <a:solidFill>
                  <a:srgbClr val="121212"/>
                </a:solidFill>
                <a:effectLst/>
                <a:latin typeface="-apple-system"/>
              </a:rPr>
              <a:t>代表正样本，</a:t>
            </a:r>
            <a:r>
              <a:rPr lang="en-US" altLang="zh-CN" b="0" i="0" dirty="0">
                <a:solidFill>
                  <a:srgbClr val="121212"/>
                </a:solidFill>
                <a:effectLst/>
                <a:latin typeface="-apple-system"/>
              </a:rPr>
              <a:t>j</a:t>
            </a:r>
            <a:r>
              <a:rPr lang="zh-CN" altLang="en-US" b="0" i="0" dirty="0">
                <a:solidFill>
                  <a:srgbClr val="121212"/>
                </a:solidFill>
                <a:effectLst/>
                <a:latin typeface="-apple-system"/>
              </a:rPr>
              <a:t>代表负样本</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pPr algn="l"/>
            <a:r>
              <a:rPr lang="en-US" altLang="zh-CN" b="0" i="0" dirty="0">
                <a:solidFill>
                  <a:srgbClr val="374151"/>
                </a:solidFill>
                <a:effectLst/>
                <a:latin typeface="Söhne"/>
              </a:rPr>
              <a:t>BPR</a:t>
            </a:r>
            <a:r>
              <a:rPr lang="zh-CN" altLang="en-US" b="0" i="0" dirty="0">
                <a:solidFill>
                  <a:srgbClr val="374151"/>
                </a:solidFill>
                <a:effectLst/>
                <a:latin typeface="Söhne"/>
              </a:rPr>
              <a:t>指的是</a:t>
            </a:r>
            <a:r>
              <a:rPr lang="en-US" altLang="zh-CN" b="0" i="0" dirty="0">
                <a:solidFill>
                  <a:srgbClr val="374151"/>
                </a:solidFill>
                <a:effectLst/>
                <a:latin typeface="Söhne"/>
              </a:rPr>
              <a:t>Bayesian Personalized Ranking</a:t>
            </a:r>
            <a:r>
              <a:rPr lang="zh-CN" altLang="en-US" b="0" i="0" dirty="0">
                <a:solidFill>
                  <a:srgbClr val="374151"/>
                </a:solidFill>
                <a:effectLst/>
                <a:latin typeface="Söhne"/>
              </a:rPr>
              <a:t>，它是用于推荐系统的一种常见损失函数，特别是用于隐式反馈数据。</a:t>
            </a:r>
          </a:p>
          <a:p>
            <a:pPr algn="l"/>
            <a:r>
              <a:rPr lang="en-US" altLang="zh-CN" b="0" i="0" dirty="0">
                <a:solidFill>
                  <a:srgbClr val="374151"/>
                </a:solidFill>
                <a:effectLst/>
                <a:latin typeface="Söhne"/>
              </a:rPr>
              <a:t>BPR</a:t>
            </a:r>
            <a:r>
              <a:rPr lang="zh-CN" altLang="en-US" b="0" i="0" dirty="0">
                <a:solidFill>
                  <a:srgbClr val="374151"/>
                </a:solidFill>
                <a:effectLst/>
                <a:latin typeface="Söhne"/>
              </a:rPr>
              <a:t>的核心思想是为每个用户生成正向和负向物品对，并尝试优化这些对的排序。这意味着，对于一个用户，如果物品</a:t>
            </a:r>
            <a:r>
              <a:rPr lang="en-US" altLang="zh-CN" b="0" i="0" dirty="0">
                <a:solidFill>
                  <a:srgbClr val="374151"/>
                </a:solidFill>
                <a:effectLst/>
                <a:latin typeface="Söhne"/>
              </a:rPr>
              <a:t>A</a:t>
            </a:r>
            <a:r>
              <a:rPr lang="zh-CN" altLang="en-US" b="0" i="0" dirty="0">
                <a:solidFill>
                  <a:srgbClr val="374151"/>
                </a:solidFill>
                <a:effectLst/>
                <a:latin typeface="Söhne"/>
              </a:rPr>
              <a:t>被该用户喜欢（例如，用户点击了</a:t>
            </a:r>
            <a:r>
              <a:rPr lang="en-US" altLang="zh-CN" b="0" i="0" dirty="0">
                <a:solidFill>
                  <a:srgbClr val="374151"/>
                </a:solidFill>
                <a:effectLst/>
                <a:latin typeface="Söhne"/>
              </a:rPr>
              <a:t>A</a:t>
            </a:r>
            <a:r>
              <a:rPr lang="zh-CN" altLang="en-US" b="0" i="0" dirty="0">
                <a:solidFill>
                  <a:srgbClr val="374151"/>
                </a:solidFill>
                <a:effectLst/>
                <a:latin typeface="Söhne"/>
              </a:rPr>
              <a:t>），而物品</a:t>
            </a:r>
            <a:r>
              <a:rPr lang="en-US" altLang="zh-CN" b="0" i="0" dirty="0">
                <a:solidFill>
                  <a:srgbClr val="374151"/>
                </a:solidFill>
                <a:effectLst/>
                <a:latin typeface="Söhne"/>
              </a:rPr>
              <a:t>B</a:t>
            </a:r>
            <a:r>
              <a:rPr lang="zh-CN" altLang="en-US" b="0" i="0" dirty="0">
                <a:solidFill>
                  <a:srgbClr val="374151"/>
                </a:solidFill>
                <a:effectLst/>
                <a:latin typeface="Söhne"/>
              </a:rPr>
              <a:t>没有被该用户喜欢，那么我们的模型应该赋予物品</a:t>
            </a:r>
            <a:r>
              <a:rPr lang="en-US" altLang="zh-CN" b="0" i="0" dirty="0">
                <a:solidFill>
                  <a:srgbClr val="374151"/>
                </a:solidFill>
                <a:effectLst/>
                <a:latin typeface="Söhne"/>
              </a:rPr>
              <a:t>A</a:t>
            </a:r>
            <a:r>
              <a:rPr lang="zh-CN" altLang="en-US" b="0" i="0" dirty="0">
                <a:solidFill>
                  <a:srgbClr val="374151"/>
                </a:solidFill>
                <a:effectLst/>
                <a:latin typeface="Söhne"/>
              </a:rPr>
              <a:t>一个比物品</a:t>
            </a:r>
            <a:r>
              <a:rPr lang="en-US" altLang="zh-CN" b="0" i="0" dirty="0">
                <a:solidFill>
                  <a:srgbClr val="374151"/>
                </a:solidFill>
                <a:effectLst/>
                <a:latin typeface="Söhne"/>
              </a:rPr>
              <a:t>B</a:t>
            </a:r>
            <a:r>
              <a:rPr lang="zh-CN" altLang="en-US" b="0" i="0" dirty="0">
                <a:solidFill>
                  <a:srgbClr val="374151"/>
                </a:solidFill>
                <a:effectLst/>
                <a:latin typeface="Söhne"/>
              </a:rPr>
              <a:t>更高的分数。</a:t>
            </a:r>
            <a:endParaRPr lang="en-US" altLang="zh-CN" b="0" i="0" dirty="0">
              <a:solidFill>
                <a:srgbClr val="374151"/>
              </a:solidFill>
              <a:effectLst/>
              <a:latin typeface="Söhne"/>
            </a:endParaRPr>
          </a:p>
          <a:p>
            <a:pPr algn="l"/>
            <a:endParaRPr lang="en-US" altLang="zh-CN" b="0" i="0" dirty="0">
              <a:solidFill>
                <a:srgbClr val="374151"/>
              </a:solidFill>
              <a:effectLst/>
              <a:latin typeface="Söhne"/>
            </a:endParaRPr>
          </a:p>
          <a:p>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例如，在一个训练实例</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𝑢，，𝑗</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中，负性项目比正性项目更受欢迎，兴趣建模任务迫使两组嵌入学习到用户𝑢对的兴趣大于𝑗，而一致性建模任务迫使它们学习到用户𝑢对项目的一致性小于𝑗。同时，对点击量的估计迫使他们认识到，整体上的强度大于𝑗。因此，该模型真正学到的是，</a:t>
            </a:r>
            <a:r>
              <a:rPr lang="zh-CN" altLang="en-US" b="0" i="0" dirty="0">
                <a:solidFill>
                  <a:srgbClr val="374151"/>
                </a:solidFill>
                <a:effectLst/>
                <a:latin typeface="Söhne"/>
              </a:rPr>
              <a:t>物品𝑖相对于物品𝑗在兴趣上的优势更大。</a:t>
            </a:r>
            <a:endParaRPr lang="en-US" altLang="zh-CN" dirty="0"/>
          </a:p>
          <a:p>
            <a:endParaRPr lang="en-US" altLang="zh-CN" dirty="0"/>
          </a:p>
          <a:p>
            <a:r>
              <a:rPr lang="zh-CN" altLang="en-US" b="0" i="0" dirty="0">
                <a:solidFill>
                  <a:srgbClr val="121212"/>
                </a:solidFill>
                <a:effectLst/>
                <a:latin typeface="-apple-system"/>
              </a:rPr>
              <a:t>们希望对于 </a:t>
            </a:r>
            <a:r>
              <a:rPr lang="en-US" altLang="zh-CN" b="0" i="0" dirty="0" err="1">
                <a:solidFill>
                  <a:srgbClr val="121212"/>
                </a:solidFill>
                <a:effectLst/>
                <a:latin typeface="-apple-system"/>
              </a:rPr>
              <a:t>i</a:t>
            </a:r>
            <a:r>
              <a:rPr lang="zh-CN" altLang="en-US" b="0" i="0" dirty="0">
                <a:solidFill>
                  <a:srgbClr val="121212"/>
                </a:solidFill>
                <a:effectLst/>
                <a:latin typeface="-apple-system"/>
              </a:rPr>
              <a:t> 的得分尽可能大于 </a:t>
            </a:r>
            <a:r>
              <a:rPr lang="en-US" altLang="zh-CN" b="0" i="0" dirty="0">
                <a:solidFill>
                  <a:srgbClr val="121212"/>
                </a:solidFill>
                <a:effectLst/>
                <a:latin typeface="-apple-system"/>
              </a:rPr>
              <a:t>j</a:t>
            </a:r>
            <a:r>
              <a:rPr lang="zh-CN" altLang="en-US" b="0" i="0" dirty="0">
                <a:solidFill>
                  <a:srgbClr val="121212"/>
                </a:solidFill>
                <a:effectLst/>
                <a:latin typeface="-apple-system"/>
              </a:rPr>
              <a:t> 的得分，也就是希望 </a:t>
            </a:r>
            <a:r>
              <a:rPr lang="en-US" altLang="zh-CN" b="0" i="0" dirty="0" err="1">
                <a:solidFill>
                  <a:srgbClr val="121212"/>
                </a:solidFill>
                <a:effectLst/>
                <a:latin typeface="-apple-system"/>
              </a:rPr>
              <a:t>yi</a:t>
            </a:r>
            <a:r>
              <a:rPr lang="en-US" altLang="zh-CN" b="0" i="0" dirty="0">
                <a:solidFill>
                  <a:srgbClr val="121212"/>
                </a:solidFill>
                <a:effectLst/>
                <a:latin typeface="-apple-system"/>
              </a:rPr>
              <a:t> – </a:t>
            </a:r>
            <a:r>
              <a:rPr lang="en-US" altLang="zh-CN" b="0" i="0" dirty="0" err="1">
                <a:solidFill>
                  <a:srgbClr val="121212"/>
                </a:solidFill>
                <a:effectLst/>
                <a:latin typeface="-apple-system"/>
              </a:rPr>
              <a:t>y_j</a:t>
            </a:r>
            <a:r>
              <a:rPr lang="zh-CN" altLang="en-US" b="0" i="0" dirty="0">
                <a:solidFill>
                  <a:srgbClr val="121212"/>
                </a:solidFill>
                <a:effectLst/>
                <a:latin typeface="-apple-system"/>
              </a:rPr>
              <a:t>的差大于</a:t>
            </a:r>
            <a:r>
              <a:rPr lang="en-US" altLang="zh-CN" b="0" i="0" dirty="0">
                <a:solidFill>
                  <a:srgbClr val="121212"/>
                </a:solidFill>
                <a:effectLst/>
                <a:latin typeface="-apple-system"/>
              </a:rPr>
              <a:t>0</a:t>
            </a:r>
            <a:r>
              <a:rPr lang="zh-CN" altLang="en-US" b="0" i="0" dirty="0">
                <a:solidFill>
                  <a:srgbClr val="121212"/>
                </a:solidFill>
                <a:effectLst/>
                <a:latin typeface="-apple-system"/>
              </a:rPr>
              <a:t>且尽可能大，又由于 </a:t>
            </a:r>
            <a:r>
              <a:rPr lang="en-US" altLang="zh-CN" b="0" i="0" dirty="0" err="1">
                <a:solidFill>
                  <a:srgbClr val="121212"/>
                </a:solidFill>
                <a:effectLst/>
                <a:latin typeface="-apple-system"/>
              </a:rPr>
              <a:t>sigmod</a:t>
            </a:r>
            <a:r>
              <a:rPr lang="zh-CN" altLang="en-US" b="0" i="0" dirty="0">
                <a:solidFill>
                  <a:srgbClr val="121212"/>
                </a:solidFill>
                <a:effectLst/>
                <a:latin typeface="-apple-system"/>
              </a:rPr>
              <a:t>激活函数的特点是横坐标越大，</a:t>
            </a:r>
            <a:r>
              <a:rPr lang="en-US" altLang="zh-CN" b="0" i="0" dirty="0">
                <a:solidFill>
                  <a:srgbClr val="121212"/>
                </a:solidFill>
                <a:effectLst/>
                <a:latin typeface="-apple-system"/>
              </a:rPr>
              <a:t>y</a:t>
            </a:r>
            <a:r>
              <a:rPr lang="zh-CN" altLang="en-US" b="0" i="0" dirty="0">
                <a:solidFill>
                  <a:srgbClr val="121212"/>
                </a:solidFill>
                <a:effectLst/>
                <a:latin typeface="-apple-system"/>
              </a:rPr>
              <a:t>值越接近</a:t>
            </a:r>
            <a:r>
              <a:rPr lang="en-US" altLang="zh-CN" b="0" i="0" dirty="0">
                <a:solidFill>
                  <a:srgbClr val="121212"/>
                </a:solidFill>
                <a:effectLst/>
                <a:latin typeface="-apple-system"/>
              </a:rPr>
              <a:t>1</a:t>
            </a:r>
            <a:r>
              <a:rPr lang="zh-CN" altLang="en-US" b="0" i="0" dirty="0">
                <a:solidFill>
                  <a:srgbClr val="121212"/>
                </a:solidFill>
                <a:effectLst/>
                <a:latin typeface="-apple-system"/>
              </a:rPr>
              <a:t>，那么偏好分的差越大，经过 </a:t>
            </a:r>
            <a:r>
              <a:rPr lang="en-US" altLang="zh-CN" b="0" i="0" dirty="0" err="1">
                <a:solidFill>
                  <a:srgbClr val="121212"/>
                </a:solidFill>
                <a:effectLst/>
                <a:latin typeface="-apple-system"/>
              </a:rPr>
              <a:t>sigmod</a:t>
            </a:r>
            <a:r>
              <a:rPr lang="zh-CN" altLang="en-US" b="0" i="0" dirty="0">
                <a:solidFill>
                  <a:srgbClr val="121212"/>
                </a:solidFill>
                <a:effectLst/>
                <a:latin typeface="-apple-system"/>
              </a:rPr>
              <a:t>之后的结果越靠近</a:t>
            </a:r>
            <a:r>
              <a:rPr lang="en-US" altLang="zh-CN" b="0" i="0" dirty="0">
                <a:solidFill>
                  <a:srgbClr val="121212"/>
                </a:solidFill>
                <a:effectLst/>
                <a:latin typeface="-apple-system"/>
              </a:rPr>
              <a:t>1</a:t>
            </a:r>
            <a:r>
              <a:rPr lang="zh-CN" altLang="en-US" b="0" i="0" dirty="0">
                <a:solidFill>
                  <a:srgbClr val="121212"/>
                </a:solidFill>
                <a:effectLst/>
                <a:latin typeface="-apple-system"/>
              </a:rPr>
              <a:t>，再送入 </a:t>
            </a:r>
            <a:r>
              <a:rPr lang="en-US" altLang="zh-CN" b="0" i="0" dirty="0">
                <a:solidFill>
                  <a:srgbClr val="121212"/>
                </a:solidFill>
                <a:effectLst/>
                <a:latin typeface="-apple-system"/>
              </a:rPr>
              <a:t>ln</a:t>
            </a:r>
            <a:r>
              <a:rPr lang="zh-CN" altLang="en-US" b="0" i="0" dirty="0">
                <a:solidFill>
                  <a:srgbClr val="121212"/>
                </a:solidFill>
                <a:effectLst/>
                <a:latin typeface="-apple-system"/>
              </a:rPr>
              <a:t>函数中也就会越接近</a:t>
            </a:r>
            <a:r>
              <a:rPr lang="en-US" altLang="zh-CN" b="0" i="0" dirty="0">
                <a:solidFill>
                  <a:srgbClr val="121212"/>
                </a:solidFill>
                <a:effectLst/>
                <a:latin typeface="-apple-system"/>
              </a:rPr>
              <a:t>0</a:t>
            </a:r>
            <a:r>
              <a:rPr lang="zh-CN" altLang="en-US" b="0" i="0" dirty="0">
                <a:solidFill>
                  <a:srgbClr val="121212"/>
                </a:solidFill>
                <a:effectLst/>
                <a:latin typeface="-apple-system"/>
              </a:rPr>
              <a:t>，反之越大，因为 </a:t>
            </a:r>
            <a:r>
              <a:rPr lang="en-US" altLang="zh-CN" b="0" i="0" dirty="0">
                <a:solidFill>
                  <a:srgbClr val="121212"/>
                </a:solidFill>
                <a:effectLst/>
                <a:latin typeface="-apple-system"/>
              </a:rPr>
              <a:t>log</a:t>
            </a:r>
            <a:r>
              <a:rPr lang="zh-CN" altLang="en-US" b="0" i="0" dirty="0">
                <a:solidFill>
                  <a:srgbClr val="121212"/>
                </a:solidFill>
                <a:effectLst/>
                <a:latin typeface="-apple-system"/>
              </a:rPr>
              <a:t> 的值域为</a:t>
            </a:r>
            <a:r>
              <a:rPr lang="en-US" altLang="zh-CN" b="0" i="0" dirty="0">
                <a:solidFill>
                  <a:srgbClr val="121212"/>
                </a:solidFill>
                <a:effectLst/>
                <a:latin typeface="-apple-system"/>
              </a:rPr>
              <a:t>0-1</a:t>
            </a:r>
            <a:r>
              <a:rPr lang="zh-CN" altLang="en-US" b="0" i="0" dirty="0">
                <a:solidFill>
                  <a:srgbClr val="121212"/>
                </a:solidFill>
                <a:effectLst/>
                <a:latin typeface="-apple-system"/>
              </a:rPr>
              <a:t>，所以经过</a:t>
            </a:r>
            <a:r>
              <a:rPr lang="en-US" altLang="zh-CN" b="0" i="0" dirty="0">
                <a:solidFill>
                  <a:srgbClr val="121212"/>
                </a:solidFill>
                <a:effectLst/>
                <a:latin typeface="-apple-system"/>
              </a:rPr>
              <a:t>ln</a:t>
            </a:r>
            <a:r>
              <a:rPr lang="zh-CN" altLang="en-US" b="0" i="0" dirty="0">
                <a:solidFill>
                  <a:srgbClr val="121212"/>
                </a:solidFill>
                <a:effectLst/>
                <a:latin typeface="-apple-system"/>
              </a:rPr>
              <a:t>之后的值为负数，为了表示损失所以在前面添加负号。</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18</a:t>
            </a:fld>
            <a:endParaRPr lang="zh-CN" altLang="en-US"/>
          </a:p>
        </p:txBody>
      </p:sp>
    </p:spTree>
    <p:extLst>
      <p:ext uri="{BB962C8B-B14F-4D97-AF65-F5344CB8AC3E}">
        <p14:creationId xmlns:p14="http://schemas.microsoft.com/office/powerpoint/2010/main" val="2814604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以下公式中 </a:t>
            </a:r>
            <a:r>
              <a:rPr lang="en-US" altLang="zh-CN" b="0" i="0" dirty="0" err="1">
                <a:solidFill>
                  <a:srgbClr val="121212"/>
                </a:solidFill>
                <a:effectLst/>
                <a:latin typeface="-apple-system"/>
              </a:rPr>
              <a:t>i</a:t>
            </a:r>
            <a:r>
              <a:rPr lang="zh-CN" altLang="en-US" b="0" i="0" dirty="0">
                <a:solidFill>
                  <a:srgbClr val="121212"/>
                </a:solidFill>
                <a:effectLst/>
                <a:latin typeface="-apple-system"/>
              </a:rPr>
              <a:t>代表正样本，</a:t>
            </a:r>
            <a:r>
              <a:rPr lang="en-US" altLang="zh-CN" b="0" i="0" dirty="0">
                <a:solidFill>
                  <a:srgbClr val="121212"/>
                </a:solidFill>
                <a:effectLst/>
                <a:latin typeface="-apple-system"/>
              </a:rPr>
              <a:t>j</a:t>
            </a:r>
            <a:r>
              <a:rPr lang="zh-CN" altLang="en-US" b="0" i="0" dirty="0">
                <a:solidFill>
                  <a:srgbClr val="121212"/>
                </a:solidFill>
                <a:effectLst/>
                <a:latin typeface="-apple-system"/>
              </a:rPr>
              <a:t>代表负样本</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pPr algn="l"/>
            <a:r>
              <a:rPr lang="en-US" altLang="zh-CN" b="0" i="0" dirty="0">
                <a:solidFill>
                  <a:srgbClr val="374151"/>
                </a:solidFill>
                <a:effectLst/>
                <a:latin typeface="Söhne"/>
              </a:rPr>
              <a:t>BPR</a:t>
            </a:r>
            <a:r>
              <a:rPr lang="zh-CN" altLang="en-US" b="0" i="0" dirty="0">
                <a:solidFill>
                  <a:srgbClr val="374151"/>
                </a:solidFill>
                <a:effectLst/>
                <a:latin typeface="Söhne"/>
              </a:rPr>
              <a:t>指的是</a:t>
            </a:r>
            <a:r>
              <a:rPr lang="en-US" altLang="zh-CN" b="0" i="0" dirty="0">
                <a:solidFill>
                  <a:srgbClr val="374151"/>
                </a:solidFill>
                <a:effectLst/>
                <a:latin typeface="Söhne"/>
              </a:rPr>
              <a:t>Bayesian Personalized Ranking</a:t>
            </a:r>
            <a:r>
              <a:rPr lang="zh-CN" altLang="en-US" b="0" i="0" dirty="0">
                <a:solidFill>
                  <a:srgbClr val="374151"/>
                </a:solidFill>
                <a:effectLst/>
                <a:latin typeface="Söhne"/>
              </a:rPr>
              <a:t>，它是用于推荐系统的一种常见损失函数，特别是用于隐式反馈数据。</a:t>
            </a:r>
          </a:p>
          <a:p>
            <a:pPr algn="l"/>
            <a:r>
              <a:rPr lang="en-US" altLang="zh-CN" b="0" i="0" dirty="0">
                <a:solidFill>
                  <a:srgbClr val="374151"/>
                </a:solidFill>
                <a:effectLst/>
                <a:latin typeface="Söhne"/>
              </a:rPr>
              <a:t>BPR</a:t>
            </a:r>
            <a:r>
              <a:rPr lang="zh-CN" altLang="en-US" b="0" i="0" dirty="0">
                <a:solidFill>
                  <a:srgbClr val="374151"/>
                </a:solidFill>
                <a:effectLst/>
                <a:latin typeface="Söhne"/>
              </a:rPr>
              <a:t>的核心思想是为每个用户生成正向和负向物品对，并尝试优化这些对的排序。这意味着，对于一个用户，如果物品</a:t>
            </a:r>
            <a:r>
              <a:rPr lang="en-US" altLang="zh-CN" b="0" i="0" dirty="0">
                <a:solidFill>
                  <a:srgbClr val="374151"/>
                </a:solidFill>
                <a:effectLst/>
                <a:latin typeface="Söhne"/>
              </a:rPr>
              <a:t>A</a:t>
            </a:r>
            <a:r>
              <a:rPr lang="zh-CN" altLang="en-US" b="0" i="0" dirty="0">
                <a:solidFill>
                  <a:srgbClr val="374151"/>
                </a:solidFill>
                <a:effectLst/>
                <a:latin typeface="Söhne"/>
              </a:rPr>
              <a:t>被该用户喜欢（例如，用户点击了</a:t>
            </a:r>
            <a:r>
              <a:rPr lang="en-US" altLang="zh-CN" b="0" i="0" dirty="0">
                <a:solidFill>
                  <a:srgbClr val="374151"/>
                </a:solidFill>
                <a:effectLst/>
                <a:latin typeface="Söhne"/>
              </a:rPr>
              <a:t>A</a:t>
            </a:r>
            <a:r>
              <a:rPr lang="zh-CN" altLang="en-US" b="0" i="0" dirty="0">
                <a:solidFill>
                  <a:srgbClr val="374151"/>
                </a:solidFill>
                <a:effectLst/>
                <a:latin typeface="Söhne"/>
              </a:rPr>
              <a:t>），而物品</a:t>
            </a:r>
            <a:r>
              <a:rPr lang="en-US" altLang="zh-CN" b="0" i="0" dirty="0">
                <a:solidFill>
                  <a:srgbClr val="374151"/>
                </a:solidFill>
                <a:effectLst/>
                <a:latin typeface="Söhne"/>
              </a:rPr>
              <a:t>B</a:t>
            </a:r>
            <a:r>
              <a:rPr lang="zh-CN" altLang="en-US" b="0" i="0" dirty="0">
                <a:solidFill>
                  <a:srgbClr val="374151"/>
                </a:solidFill>
                <a:effectLst/>
                <a:latin typeface="Söhne"/>
              </a:rPr>
              <a:t>没有被该用户喜欢，那么我们的模型应该赋予物品</a:t>
            </a:r>
            <a:r>
              <a:rPr lang="en-US" altLang="zh-CN" b="0" i="0" dirty="0">
                <a:solidFill>
                  <a:srgbClr val="374151"/>
                </a:solidFill>
                <a:effectLst/>
                <a:latin typeface="Söhne"/>
              </a:rPr>
              <a:t>A</a:t>
            </a:r>
            <a:r>
              <a:rPr lang="zh-CN" altLang="en-US" b="0" i="0" dirty="0">
                <a:solidFill>
                  <a:srgbClr val="374151"/>
                </a:solidFill>
                <a:effectLst/>
                <a:latin typeface="Söhne"/>
              </a:rPr>
              <a:t>一个比物品</a:t>
            </a:r>
            <a:r>
              <a:rPr lang="en-US" altLang="zh-CN" b="0" i="0" dirty="0">
                <a:solidFill>
                  <a:srgbClr val="374151"/>
                </a:solidFill>
                <a:effectLst/>
                <a:latin typeface="Söhne"/>
              </a:rPr>
              <a:t>B</a:t>
            </a:r>
            <a:r>
              <a:rPr lang="zh-CN" altLang="en-US" b="0" i="0" dirty="0">
                <a:solidFill>
                  <a:srgbClr val="374151"/>
                </a:solidFill>
                <a:effectLst/>
                <a:latin typeface="Söhne"/>
              </a:rPr>
              <a:t>更高的分数。</a:t>
            </a:r>
            <a:endParaRPr lang="en-US" altLang="zh-CN" b="0" i="0" dirty="0">
              <a:solidFill>
                <a:srgbClr val="374151"/>
              </a:solidFill>
              <a:effectLst/>
              <a:latin typeface="Söhne"/>
            </a:endParaRPr>
          </a:p>
          <a:p>
            <a:pPr algn="l"/>
            <a:endParaRPr lang="en-US" altLang="zh-CN" b="0" i="0" dirty="0">
              <a:solidFill>
                <a:srgbClr val="374151"/>
              </a:solidFill>
              <a:effectLst/>
              <a:latin typeface="Söhne"/>
            </a:endParaRPr>
          </a:p>
          <a:p>
            <a:pPr algn="l"/>
            <a:r>
              <a:rPr lang="zh-CN" altLang="en-US" b="0" i="0" dirty="0">
                <a:solidFill>
                  <a:srgbClr val="121212"/>
                </a:solidFill>
                <a:effectLst/>
                <a:latin typeface="-apple-system"/>
              </a:rPr>
              <a:t>注意在</a:t>
            </a:r>
            <a:r>
              <a:rPr lang="en-US" altLang="zh-CN" b="0" i="0" dirty="0">
                <a:solidFill>
                  <a:srgbClr val="121212"/>
                </a:solidFill>
                <a:effectLst/>
                <a:latin typeface="-apple-system"/>
              </a:rPr>
              <a:t>O2</a:t>
            </a:r>
            <a:r>
              <a:rPr lang="zh-CN" altLang="en-US" b="0" i="0" dirty="0">
                <a:solidFill>
                  <a:srgbClr val="121212"/>
                </a:solidFill>
                <a:effectLst/>
                <a:latin typeface="-apple-system"/>
              </a:rPr>
              <a:t>数据集上，模型要学到正样本比负样本不流行</a:t>
            </a:r>
            <a:endParaRPr lang="zh-CN" altLang="en-US" b="0" i="0" dirty="0">
              <a:solidFill>
                <a:srgbClr val="374151"/>
              </a:solidFill>
              <a:effectLst/>
              <a:latin typeface="Söhne"/>
            </a:endParaRPr>
          </a:p>
          <a:p>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19</a:t>
            </a:fld>
            <a:endParaRPr lang="zh-CN" altLang="en-US"/>
          </a:p>
        </p:txBody>
      </p:sp>
    </p:spTree>
    <p:extLst>
      <p:ext uri="{BB962C8B-B14F-4D97-AF65-F5344CB8AC3E}">
        <p14:creationId xmlns:p14="http://schemas.microsoft.com/office/powerpoint/2010/main" val="64811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接下来我将从以下四个方面进行分享。</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20</a:t>
            </a:fld>
            <a:endParaRPr lang="zh-CN" altLang="en-US"/>
          </a:p>
        </p:txBody>
      </p:sp>
    </p:spTree>
    <p:extLst>
      <p:ext uri="{BB962C8B-B14F-4D97-AF65-F5344CB8AC3E}">
        <p14:creationId xmlns:p14="http://schemas.microsoft.com/office/powerpoint/2010/main" val="4003836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21212"/>
                </a:solidFill>
                <a:effectLst/>
                <a:latin typeface="-apple-system"/>
              </a:rPr>
              <a:t>出于解耦学习的要求，文章利用 一阶范数，二阶范数和协方差这三种计算方式约束</a:t>
            </a:r>
            <a:r>
              <a:rPr lang="en-US" altLang="zh-CN" b="0" i="0" dirty="0">
                <a:solidFill>
                  <a:srgbClr val="121212"/>
                </a:solidFill>
                <a:effectLst/>
                <a:latin typeface="-apple-system"/>
              </a:rPr>
              <a:t>con </a:t>
            </a:r>
            <a:r>
              <a:rPr lang="en-US" altLang="zh-CN" b="0" i="0" dirty="0" err="1">
                <a:solidFill>
                  <a:srgbClr val="121212"/>
                </a:solidFill>
                <a:effectLst/>
                <a:latin typeface="-apple-system"/>
              </a:rPr>
              <a:t>emb</a:t>
            </a:r>
            <a:r>
              <a:rPr lang="en-US" altLang="zh-CN" b="0" i="0" dirty="0">
                <a:solidFill>
                  <a:srgbClr val="121212"/>
                </a:solidFill>
                <a:effectLst/>
                <a:latin typeface="-apple-system"/>
              </a:rPr>
              <a:t> </a:t>
            </a:r>
            <a:r>
              <a:rPr lang="zh-CN" altLang="en-US" b="0" i="0" dirty="0">
                <a:solidFill>
                  <a:srgbClr val="121212"/>
                </a:solidFill>
                <a:effectLst/>
                <a:latin typeface="-apple-system"/>
              </a:rPr>
              <a:t>和</a:t>
            </a:r>
            <a:r>
              <a:rPr lang="en-US" altLang="zh-CN" b="0" i="0" dirty="0">
                <a:solidFill>
                  <a:srgbClr val="121212"/>
                </a:solidFill>
                <a:effectLst/>
                <a:latin typeface="-apple-system"/>
              </a:rPr>
              <a:t>int </a:t>
            </a:r>
            <a:r>
              <a:rPr lang="en-US" altLang="zh-CN" b="0" i="0" dirty="0" err="1">
                <a:solidFill>
                  <a:srgbClr val="121212"/>
                </a:solidFill>
                <a:effectLst/>
                <a:latin typeface="-apple-system"/>
              </a:rPr>
              <a:t>emb</a:t>
            </a:r>
            <a:r>
              <a:rPr lang="zh-CN" altLang="en-US" b="0" i="0" dirty="0">
                <a:solidFill>
                  <a:srgbClr val="121212"/>
                </a:solidFill>
                <a:effectLst/>
                <a:latin typeface="-apple-system"/>
              </a:rPr>
              <a:t>要尽可能不相关。</a:t>
            </a:r>
            <a:r>
              <a:rPr lang="zh-CN" altLang="en-US" b="1" i="0" dirty="0">
                <a:solidFill>
                  <a:srgbClr val="121212"/>
                </a:solidFill>
                <a:effectLst/>
                <a:latin typeface="-apple-system"/>
              </a:rPr>
              <a:t>实验结果表示，协方差的效果最好但计算速度慢，不适合用于大规模的数据场景。</a:t>
            </a:r>
            <a:endParaRPr lang="en-US" altLang="zh-CN" b="0" i="0" dirty="0">
              <a:solidFill>
                <a:srgbClr val="121212"/>
              </a:solidFill>
              <a:effectLst/>
              <a:latin typeface="-apple-system"/>
            </a:endParaRPr>
          </a:p>
          <a:p>
            <a:pPr algn="l"/>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考虑到”正负样本的流行度差别越大，则结论可行度越高。“举例，如果正样本</a:t>
            </a:r>
            <a:r>
              <a:rPr lang="en-US" altLang="zh-CN" b="0" i="0" dirty="0">
                <a:solidFill>
                  <a:srgbClr val="121212"/>
                </a:solidFill>
                <a:effectLst/>
                <a:latin typeface="-apple-system"/>
              </a:rPr>
              <a:t>a</a:t>
            </a:r>
            <a:r>
              <a:rPr lang="zh-CN" altLang="en-US" b="0" i="0" dirty="0">
                <a:solidFill>
                  <a:srgbClr val="121212"/>
                </a:solidFill>
                <a:effectLst/>
                <a:latin typeface="-apple-system"/>
              </a:rPr>
              <a:t>比负样本</a:t>
            </a:r>
            <a:r>
              <a:rPr lang="en-US" altLang="zh-CN" b="0" i="0" dirty="0">
                <a:solidFill>
                  <a:srgbClr val="121212"/>
                </a:solidFill>
                <a:effectLst/>
                <a:latin typeface="-apple-system"/>
              </a:rPr>
              <a:t>b</a:t>
            </a:r>
            <a:r>
              <a:rPr lang="zh-CN" altLang="en-US" b="0" i="0" dirty="0">
                <a:solidFill>
                  <a:srgbClr val="121212"/>
                </a:solidFill>
                <a:effectLst/>
                <a:latin typeface="-apple-system"/>
              </a:rPr>
              <a:t>流行度低得多，则</a:t>
            </a:r>
            <a:r>
              <a:rPr lang="en-US" altLang="zh-CN" b="0" i="0" dirty="0">
                <a:solidFill>
                  <a:srgbClr val="121212"/>
                </a:solidFill>
                <a:effectLst/>
                <a:latin typeface="-apple-system"/>
              </a:rPr>
              <a:t>a</a:t>
            </a:r>
            <a:r>
              <a:rPr lang="zh-CN" altLang="en-US" b="0" i="0" dirty="0">
                <a:solidFill>
                  <a:srgbClr val="121212"/>
                </a:solidFill>
                <a:effectLst/>
                <a:latin typeface="-apple-system"/>
              </a:rPr>
              <a:t>更能体现用户兴趣。因此，</a:t>
            </a:r>
            <a:r>
              <a:rPr lang="zh-CN" altLang="en-US" b="1" i="0" dirty="0">
                <a:solidFill>
                  <a:srgbClr val="121212"/>
                </a:solidFill>
                <a:effectLst/>
                <a:latin typeface="-apple-system"/>
              </a:rPr>
              <a:t>文章设计</a:t>
            </a:r>
            <a:r>
              <a:rPr lang="en-US" altLang="zh-CN" b="1" i="0" dirty="0">
                <a:solidFill>
                  <a:srgbClr val="121212"/>
                </a:solidFill>
                <a:effectLst/>
                <a:latin typeface="-apple-system"/>
              </a:rPr>
              <a:t>PNSM</a:t>
            </a:r>
            <a:r>
              <a:rPr lang="zh-CN" altLang="en-US" b="1" i="0" dirty="0">
                <a:solidFill>
                  <a:srgbClr val="121212"/>
                </a:solidFill>
                <a:effectLst/>
                <a:latin typeface="-apple-system"/>
              </a:rPr>
              <a:t>控制正负样本的流行度差很多</a:t>
            </a:r>
            <a:r>
              <a:rPr lang="zh-CN" altLang="en-US" b="0" i="0" dirty="0">
                <a:solidFill>
                  <a:srgbClr val="121212"/>
                </a:solidFill>
                <a:effectLst/>
                <a:latin typeface="-apple-system"/>
              </a:rPr>
              <a:t>，即负样本流行度的区间是：</a:t>
            </a:r>
          </a:p>
          <a:p>
            <a:pPr algn="l"/>
            <a:r>
              <a:rPr lang="zh-CN" altLang="en-US" dirty="0"/>
              <a:t>要么打于</a:t>
            </a:r>
            <a:r>
              <a:rPr lang="en-US" altLang="zh-CN" dirty="0" err="1"/>
              <a:t>p+mp</a:t>
            </a:r>
            <a:r>
              <a:rPr lang="en-US" altLang="zh-CN" dirty="0"/>
              <a:t> </a:t>
            </a:r>
            <a:r>
              <a:rPr lang="zh-CN" altLang="en-US" dirty="0"/>
              <a:t>要么小于</a:t>
            </a:r>
            <a:r>
              <a:rPr lang="en-US" altLang="zh-CN" dirty="0"/>
              <a:t>p-md</a:t>
            </a:r>
            <a:r>
              <a:rPr lang="zh-CN" altLang="en-US" b="0" i="0" dirty="0">
                <a:solidFill>
                  <a:srgbClr val="121212"/>
                </a:solidFill>
                <a:effectLst/>
                <a:latin typeface="-apple-system"/>
              </a:rPr>
              <a:t>此外，文章利用课程学习让模型学习过程由易到难。模型训练早期，让模型在可信度高的样本上训练，</a:t>
            </a:r>
            <a:r>
              <a:rPr lang="en-US" altLang="zh-CN" b="0" i="0" dirty="0" err="1">
                <a:solidFill>
                  <a:srgbClr val="121212"/>
                </a:solidFill>
                <a:effectLst/>
                <a:latin typeface="-apple-system"/>
              </a:rPr>
              <a:t>mp</a:t>
            </a:r>
            <a:r>
              <a:rPr lang="zh-CN" altLang="en-US" b="0" i="0" dirty="0">
                <a:solidFill>
                  <a:srgbClr val="121212"/>
                </a:solidFill>
                <a:effectLst/>
                <a:latin typeface="-apple-system"/>
              </a:rPr>
              <a:t>、</a:t>
            </a:r>
            <a:r>
              <a:rPr lang="en-US" altLang="zh-CN" b="0" i="0" dirty="0">
                <a:solidFill>
                  <a:srgbClr val="121212"/>
                </a:solidFill>
                <a:effectLst/>
                <a:latin typeface="-apple-system"/>
              </a:rPr>
              <a:t>alpha</a:t>
            </a:r>
            <a:r>
              <a:rPr lang="zh-CN" altLang="en-US" b="0" i="0" dirty="0">
                <a:solidFill>
                  <a:srgbClr val="121212"/>
                </a:solidFill>
                <a:effectLst/>
                <a:latin typeface="-apple-system"/>
              </a:rPr>
              <a:t>值较大。随着</a:t>
            </a:r>
            <a:r>
              <a:rPr lang="en-US" altLang="zh-CN" b="0" i="0" dirty="0">
                <a:solidFill>
                  <a:srgbClr val="121212"/>
                </a:solidFill>
                <a:effectLst/>
                <a:latin typeface="-apple-system"/>
              </a:rPr>
              <a:t>epoch</a:t>
            </a:r>
            <a:r>
              <a:rPr lang="zh-CN" altLang="en-US" b="0" i="0" dirty="0">
                <a:solidFill>
                  <a:srgbClr val="121212"/>
                </a:solidFill>
                <a:effectLst/>
                <a:latin typeface="-apple-system"/>
              </a:rPr>
              <a:t>增加，逐渐减小</a:t>
            </a:r>
            <a:r>
              <a:rPr lang="en-US" altLang="zh-CN" b="0" i="0" dirty="0">
                <a:solidFill>
                  <a:srgbClr val="121212"/>
                </a:solidFill>
                <a:effectLst/>
                <a:latin typeface="-apple-system"/>
              </a:rPr>
              <a:t>m</a:t>
            </a:r>
            <a:r>
              <a:rPr lang="zh-CN" altLang="en-US" b="0" i="0" dirty="0">
                <a:solidFill>
                  <a:srgbClr val="121212"/>
                </a:solidFill>
                <a:effectLst/>
                <a:latin typeface="-apple-system"/>
              </a:rPr>
              <a:t>、</a:t>
            </a:r>
            <a:r>
              <a:rPr lang="en-US" altLang="zh-CN" b="0" i="0" dirty="0">
                <a:solidFill>
                  <a:srgbClr val="121212"/>
                </a:solidFill>
                <a:effectLst/>
                <a:latin typeface="-apple-system"/>
              </a:rPr>
              <a:t>alpha</a:t>
            </a:r>
            <a:r>
              <a:rPr lang="zh-CN" altLang="en-US" b="0" i="0" dirty="0">
                <a:solidFill>
                  <a:srgbClr val="121212"/>
                </a:solidFill>
                <a:effectLst/>
                <a:latin typeface="-apple-system"/>
              </a:rPr>
              <a:t>。课程学习的另一个好处是有</a:t>
            </a:r>
            <a:r>
              <a:rPr lang="en-US" altLang="zh-CN" b="0" i="0" dirty="0">
                <a:solidFill>
                  <a:srgbClr val="121212"/>
                </a:solidFill>
                <a:effectLst/>
                <a:latin typeface="-apple-system"/>
              </a:rPr>
              <a:t>decay</a:t>
            </a:r>
            <a:r>
              <a:rPr lang="zh-CN" altLang="en-US" b="0" i="0" dirty="0">
                <a:solidFill>
                  <a:srgbClr val="121212"/>
                </a:solidFill>
                <a:effectLst/>
                <a:latin typeface="-apple-system"/>
              </a:rPr>
              <a:t>过程（超参数随着训练过程变化），</a:t>
            </a:r>
            <a:endParaRPr lang="en-US" altLang="zh-CN" b="0" i="0" dirty="0">
              <a:solidFill>
                <a:srgbClr val="121212"/>
              </a:solidFill>
              <a:effectLst/>
              <a:latin typeface="-apple-system"/>
            </a:endParaRPr>
          </a:p>
          <a:p>
            <a:pPr algn="l"/>
            <a:endParaRPr lang="en-US" altLang="zh-CN" b="0" i="0" dirty="0">
              <a:solidFill>
                <a:srgbClr val="121212"/>
              </a:solidFill>
              <a:effectLst/>
              <a:latin typeface="-apple-system"/>
            </a:endParaRPr>
          </a:p>
          <a:p>
            <a:pPr algn="l"/>
            <a:endParaRPr lang="en-US" altLang="zh-CN" b="0" i="0" dirty="0">
              <a:solidFill>
                <a:srgbClr val="121212"/>
              </a:solidFill>
              <a:effectLst/>
              <a:latin typeface="-apple-system"/>
            </a:endParaRPr>
          </a:p>
          <a:p>
            <a:pPr algn="l"/>
            <a:r>
              <a:rPr lang="en-US" altLang="zh-CN" b="0" i="0" dirty="0">
                <a:solidFill>
                  <a:srgbClr val="000000"/>
                </a:solidFill>
                <a:effectLst/>
                <a:latin typeface="微软雅黑" panose="020B0503020204020204" pitchFamily="34" charset="-122"/>
                <a:ea typeface="微软雅黑" panose="020B0503020204020204" pitchFamily="34" charset="-122"/>
              </a:rPr>
              <a:t>L1-inv</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L2-inv</a:t>
            </a:r>
            <a:r>
              <a:rPr lang="zh-CN" altLang="en-US" b="0" i="0" dirty="0">
                <a:solidFill>
                  <a:srgbClr val="000000"/>
                </a:solidFill>
                <a:effectLst/>
                <a:latin typeface="微软雅黑" panose="020B0503020204020204" pitchFamily="34" charset="-122"/>
                <a:ea typeface="微软雅黑" panose="020B0503020204020204" pitchFamily="34" charset="-122"/>
              </a:rPr>
              <a:t>分别使</a:t>
            </a:r>
            <a:r>
              <a:rPr lang="en-US" altLang="zh-CN" b="0" i="0" dirty="0">
                <a:solidFill>
                  <a:srgbClr val="000000"/>
                </a:solidFill>
                <a:effectLst/>
                <a:latin typeface="微软雅黑" panose="020B0503020204020204" pitchFamily="34" charset="-122"/>
                <a:ea typeface="微软雅黑" panose="020B0503020204020204" pitchFamily="34" charset="-122"/>
              </a:rPr>
              <a:t>E (int)</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E (con)</a:t>
            </a:r>
            <a:r>
              <a:rPr lang="zh-CN" altLang="en-US" b="0" i="0" dirty="0">
                <a:solidFill>
                  <a:srgbClr val="000000"/>
                </a:solidFill>
                <a:effectLst/>
                <a:latin typeface="微软雅黑" panose="020B0503020204020204" pitchFamily="34" charset="-122"/>
                <a:ea typeface="微软雅黑" panose="020B0503020204020204" pitchFamily="34" charset="-122"/>
              </a:rPr>
              <a:t>之间的</a:t>
            </a:r>
            <a:r>
              <a:rPr lang="en-US" altLang="zh-CN" b="0" i="0" dirty="0">
                <a:solidFill>
                  <a:srgbClr val="000000"/>
                </a:solidFill>
                <a:effectLst/>
                <a:latin typeface="微软雅黑" panose="020B0503020204020204" pitchFamily="34" charset="-122"/>
                <a:ea typeface="微软雅黑" panose="020B0503020204020204" pitchFamily="34" charset="-122"/>
              </a:rPr>
              <a:t>L1</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L2</a:t>
            </a:r>
            <a:r>
              <a:rPr lang="zh-CN" altLang="en-US" b="0" i="0" dirty="0">
                <a:solidFill>
                  <a:srgbClr val="000000"/>
                </a:solidFill>
                <a:effectLst/>
                <a:latin typeface="微软雅黑" panose="020B0503020204020204" pitchFamily="34" charset="-122"/>
                <a:ea typeface="微软雅黑" panose="020B0503020204020204" pitchFamily="34" charset="-122"/>
              </a:rPr>
              <a:t>距离最大化</a:t>
            </a:r>
            <a:endParaRPr lang="zh-CN" altLang="en-US" b="0" i="0" dirty="0">
              <a:solidFill>
                <a:srgbClr val="121212"/>
              </a:solidFill>
              <a:effectLst/>
              <a:latin typeface="-apple-system"/>
            </a:endParaRPr>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21</a:t>
            </a:fld>
            <a:endParaRPr lang="zh-CN" altLang="en-US"/>
          </a:p>
        </p:txBody>
      </p:sp>
    </p:spTree>
    <p:extLst>
      <p:ext uri="{BB962C8B-B14F-4D97-AF65-F5344CB8AC3E}">
        <p14:creationId xmlns:p14="http://schemas.microsoft.com/office/powerpoint/2010/main" val="2601895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接下来是实验部分。</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我们通过构建一个不同的测试集来进行干预，该测试集与训练集在一致性方面是非</a:t>
            </a:r>
            <a:r>
              <a:rPr lang="en-US" altLang="zh-CN" b="0" i="0" dirty="0" err="1">
                <a:solidFill>
                  <a:srgbClr val="000000"/>
                </a:solidFill>
                <a:effectLst/>
                <a:latin typeface="微软雅黑" panose="020B0503020204020204" pitchFamily="34" charset="-122"/>
                <a:ea typeface="微软雅黑" panose="020B0503020204020204" pitchFamily="34" charset="-122"/>
              </a:rPr>
              <a:t>iid</a:t>
            </a:r>
            <a:r>
              <a:rPr lang="zh-CN" altLang="en-US" b="0" i="0" dirty="0">
                <a:solidFill>
                  <a:srgbClr val="000000"/>
                </a:solidFill>
                <a:effectLst/>
                <a:latin typeface="微软雅黑" panose="020B0503020204020204" pitchFamily="34" charset="-122"/>
                <a:ea typeface="微软雅黑" panose="020B0503020204020204" pitchFamily="34" charset="-122"/>
              </a:rPr>
              <a:t>的。用户以相同的概率访问所有项目，而不是在训练集中看到更受欢迎的项目。具体来说，一个实例被纳入测试集的概率是其对应的项目流行度值的倒数。请注意，我们将概率上限为</a:t>
            </a:r>
            <a:r>
              <a:rPr lang="en-US" altLang="zh-CN" b="0" i="0" dirty="0">
                <a:solidFill>
                  <a:srgbClr val="000000"/>
                </a:solidFill>
                <a:effectLst/>
                <a:latin typeface="微软雅黑" panose="020B0503020204020204" pitchFamily="34" charset="-122"/>
                <a:ea typeface="微软雅黑" panose="020B0503020204020204" pitchFamily="34" charset="-122"/>
              </a:rPr>
              <a:t>0.9</a:t>
            </a:r>
            <a:r>
              <a:rPr lang="zh-CN" altLang="en-US" b="0" i="0" dirty="0">
                <a:solidFill>
                  <a:srgbClr val="000000"/>
                </a:solidFill>
                <a:effectLst/>
                <a:latin typeface="微软雅黑" panose="020B0503020204020204" pitchFamily="34" charset="-122"/>
                <a:ea typeface="微软雅黑" panose="020B0503020204020204" pitchFamily="34" charset="-122"/>
              </a:rPr>
              <a:t>，以避免测试集中有太多的冷启动项目，这控制了干预的强度。上限值越低，我们施加的干预就越弱，因此用户更有可能接触到受欢迎的项目。相反，封顶值越大，干预作用越强，不同项目被推荐的机会越平等。</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23</a:t>
            </a:fld>
            <a:endParaRPr lang="zh-CN" altLang="en-US"/>
          </a:p>
        </p:txBody>
      </p:sp>
    </p:spTree>
    <p:extLst>
      <p:ext uri="{BB962C8B-B14F-4D97-AF65-F5344CB8AC3E}">
        <p14:creationId xmlns:p14="http://schemas.microsoft.com/office/powerpoint/2010/main" val="599680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实验对比的</a:t>
            </a:r>
            <a:r>
              <a:rPr lang="en-US" altLang="zh-CN" dirty="0"/>
              <a:t>baseline</a:t>
            </a:r>
            <a:r>
              <a:rPr lang="zh-CN" altLang="en-US" dirty="0"/>
              <a:t>是入</a:t>
            </a:r>
            <a:r>
              <a:rPr lang="en-US" altLang="zh-CN" dirty="0"/>
              <a:t>PPT</a:t>
            </a:r>
            <a:r>
              <a:rPr lang="zh-CN" altLang="en-US" dirty="0"/>
              <a:t>所示的几个模型。</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solidFill>
                <a:prstClr val="black"/>
              </a:solidFill>
              <a:latin typeface="阿里巴巴普惠体" panose="00020600040101010101" charset="-122"/>
              <a:ea typeface="阿里巴巴普惠体" panose="00020600040101010101" charset="-122"/>
              <a:cs typeface="阿里巴巴普惠体" panose="00020600040101010101"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latin typeface="阿里巴巴普惠体" panose="00020600040101010101" charset="-122"/>
                <a:ea typeface="阿里巴巴普惠体" panose="00020600040101010101" charset="-122"/>
                <a:cs typeface="阿里巴巴普惠体" panose="00020600040101010101" charset="-122"/>
              </a:rPr>
              <a:t>IPS</a:t>
            </a:r>
            <a:r>
              <a:rPr lang="zh-CN" altLang="en-US" b="1" dirty="0">
                <a:solidFill>
                  <a:prstClr val="black"/>
                </a:solidFill>
                <a:latin typeface="阿里巴巴普惠体" panose="00020600040101010101" charset="-122"/>
                <a:ea typeface="阿里巴巴普惠体" panose="00020600040101010101" charset="-122"/>
                <a:cs typeface="阿里巴巴普惠体" panose="00020600040101010101" charset="-122"/>
              </a:rPr>
              <a:t>（</a:t>
            </a:r>
            <a:r>
              <a:rPr lang="en-US" altLang="zh-CN" b="1" dirty="0">
                <a:solidFill>
                  <a:prstClr val="black"/>
                </a:solidFill>
                <a:latin typeface="阿里巴巴普惠体" panose="00020600040101010101" charset="-122"/>
                <a:ea typeface="阿里巴巴普惠体" panose="00020600040101010101" charset="-122"/>
                <a:cs typeface="阿里巴巴普惠体" panose="00020600040101010101" charset="-122"/>
              </a:rPr>
              <a:t>Inverse Propensity Scoring</a:t>
            </a:r>
            <a:r>
              <a:rPr lang="zh-CN" altLang="en-US" b="0" i="0" u="sng" dirty="0">
                <a:solidFill>
                  <a:srgbClr val="1A0DAB"/>
                </a:solidFill>
                <a:effectLst/>
                <a:latin typeface="arial" panose="020B0604020202020204" pitchFamily="34" charset="0"/>
              </a:rPr>
              <a:t>逆向倾向评分</a:t>
            </a:r>
          </a:p>
          <a:p>
            <a:r>
              <a:rPr lang="zh-CN" altLang="en-US" b="1" dirty="0">
                <a:solidFill>
                  <a:prstClr val="black"/>
                </a:solidFill>
                <a:latin typeface="阿里巴巴普惠体" panose="00020600040101010101" charset="-122"/>
                <a:ea typeface="阿里巴巴普惠体" panose="00020600040101010101" charset="-122"/>
                <a:cs typeface="阿里巴巴普惠体" panose="00020600040101010101" charset="-122"/>
              </a:rPr>
              <a:t>）</a:t>
            </a:r>
            <a:r>
              <a:rPr lang="en-US" altLang="zh-CN" b="0" i="0" dirty="0">
                <a:solidFill>
                  <a:srgbClr val="4D4D4D"/>
                </a:solidFill>
                <a:effectLst/>
                <a:latin typeface="-apple-system"/>
                <a:ea typeface="阿里巴巴普惠体" panose="00020600040101010101" charset="-122"/>
                <a:cs typeface="阿里巴巴普惠体" panose="00020600040101010101"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IPS</a:t>
            </a:r>
            <a:r>
              <a:rPr lang="zh-CN" altLang="en-US" b="0" i="0" dirty="0">
                <a:solidFill>
                  <a:srgbClr val="000000"/>
                </a:solidFill>
                <a:effectLst/>
                <a:latin typeface="微软雅黑" panose="020B0503020204020204" pitchFamily="34" charset="-122"/>
                <a:ea typeface="微软雅黑" panose="020B0503020204020204" pitchFamily="34" charset="-122"/>
              </a:rPr>
              <a:t>将每个实例的权重作为对应的物品流行度的倒数，从而降低流行物品的权重，而提高长尾物品的权重。</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为了在</a:t>
            </a:r>
            <a:r>
              <a:rPr lang="en-US" altLang="zh-CN" b="0" i="0" dirty="0">
                <a:solidFill>
                  <a:srgbClr val="000000"/>
                </a:solidFill>
                <a:effectLst/>
                <a:latin typeface="微软雅黑" panose="020B0503020204020204" pitchFamily="34" charset="-122"/>
                <a:ea typeface="微软雅黑" panose="020B0503020204020204" pitchFamily="34" charset="-122"/>
              </a:rPr>
              <a:t>IPS</a:t>
            </a:r>
            <a:r>
              <a:rPr lang="zh-CN" altLang="en-US" b="0" i="0" dirty="0">
                <a:solidFill>
                  <a:srgbClr val="000000"/>
                </a:solidFill>
                <a:effectLst/>
                <a:latin typeface="微软雅黑" panose="020B0503020204020204" pitchFamily="34" charset="-122"/>
                <a:ea typeface="微软雅黑" panose="020B0503020204020204" pitchFamily="34" charset="-122"/>
              </a:rPr>
              <a:t>的基础上获得更稳定的结果，提出了一系列的变体</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err="1">
                <a:solidFill>
                  <a:srgbClr val="000000"/>
                </a:solidFill>
                <a:effectLst/>
                <a:latin typeface="微软雅黑" panose="020B0503020204020204" pitchFamily="34" charset="-122"/>
                <a:ea typeface="微软雅黑" panose="020B0503020204020204" pitchFamily="34" charset="-122"/>
              </a:rPr>
              <a:t>IPS-c:max-capping</a:t>
            </a:r>
            <a:r>
              <a:rPr lang="zh-CN" altLang="en-US" b="0" i="0" dirty="0">
                <a:solidFill>
                  <a:srgbClr val="000000"/>
                </a:solidFill>
                <a:effectLst/>
                <a:latin typeface="微软雅黑" panose="020B0503020204020204" pitchFamily="34" charset="-122"/>
                <a:ea typeface="微软雅黑" panose="020B0503020204020204" pitchFamily="34" charset="-122"/>
              </a:rPr>
              <a:t>，减小了</a:t>
            </a:r>
            <a:r>
              <a:rPr lang="en-US" altLang="zh-CN" b="0" i="0" dirty="0">
                <a:solidFill>
                  <a:srgbClr val="000000"/>
                </a:solidFill>
                <a:effectLst/>
                <a:latin typeface="微软雅黑" panose="020B0503020204020204" pitchFamily="34" charset="-122"/>
                <a:ea typeface="微软雅黑" panose="020B0503020204020204" pitchFamily="34" charset="-122"/>
              </a:rPr>
              <a:t>IPS</a:t>
            </a:r>
            <a:r>
              <a:rPr lang="zh-CN" altLang="en-US" b="0" i="0" dirty="0">
                <a:solidFill>
                  <a:srgbClr val="000000"/>
                </a:solidFill>
                <a:effectLst/>
                <a:latin typeface="微软雅黑" panose="020B0503020204020204" pitchFamily="34" charset="-122"/>
                <a:ea typeface="微软雅黑" panose="020B0503020204020204" pitchFamily="34" charset="-122"/>
              </a:rPr>
              <a:t>的方差</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ea typeface="阿里巴巴普惠体" panose="00020600040101010101" charset="-122"/>
                <a:cs typeface="阿里巴巴普惠体" panose="00020600040101010101" charset="-122"/>
              </a:rPr>
              <a:t>IPS-CNSR</a:t>
            </a:r>
            <a:r>
              <a:rPr lang="zh-CN" altLang="en-US" b="1" i="0" dirty="0">
                <a:solidFill>
                  <a:prstClr val="black"/>
                </a:solidFill>
                <a:effectLst/>
                <a:latin typeface="+mn-lt"/>
                <a:ea typeface="阿里巴巴普惠体" panose="00020600040101010101" charset="-122"/>
                <a:cs typeface="阿里巴巴普惠体" panose="00020600040101010101"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加入了归一化，并加入了平滑和再归一化来减小</a:t>
            </a:r>
            <a:r>
              <a:rPr lang="en-US" altLang="zh-CN" b="0" i="0" dirty="0">
                <a:solidFill>
                  <a:srgbClr val="000000"/>
                </a:solidFill>
                <a:effectLst/>
                <a:latin typeface="微软雅黑" panose="020B0503020204020204" pitchFamily="34" charset="-122"/>
                <a:ea typeface="微软雅黑" panose="020B0503020204020204" pitchFamily="34" charset="-122"/>
              </a:rPr>
              <a:t>IPS[18]</a:t>
            </a:r>
            <a:r>
              <a:rPr lang="zh-CN" altLang="en-US" b="0" i="0" dirty="0">
                <a:solidFill>
                  <a:srgbClr val="000000"/>
                </a:solidFill>
                <a:effectLst/>
                <a:latin typeface="微软雅黑" panose="020B0503020204020204" pitchFamily="34" charset="-122"/>
                <a:ea typeface="微软雅黑" panose="020B0503020204020204" pitchFamily="34" charset="-122"/>
              </a:rPr>
              <a:t>的方差。</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dirty="0" err="1">
                <a:solidFill>
                  <a:srgbClr val="000000"/>
                </a:solidFill>
                <a:effectLst/>
              </a:rPr>
              <a:t>CausE</a:t>
            </a:r>
            <a:r>
              <a:rPr lang="zh-CN" altLang="en-US" sz="1200"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CausE</a:t>
            </a:r>
            <a:r>
              <a:rPr lang="zh-CN" altLang="en-US" b="0" i="0" dirty="0">
                <a:solidFill>
                  <a:srgbClr val="000000"/>
                </a:solidFill>
                <a:effectLst/>
                <a:latin typeface="微软雅黑" panose="020B0503020204020204" pitchFamily="34" charset="-122"/>
                <a:ea typeface="微软雅黑" panose="020B0503020204020204" pitchFamily="34" charset="-122"/>
              </a:rPr>
              <a:t>分别在一个大的有偏数据集和一个小的无偏数据集上执行两次</a:t>
            </a:r>
            <a:r>
              <a:rPr lang="en-US" altLang="zh-CN" b="0" i="0" dirty="0">
                <a:solidFill>
                  <a:srgbClr val="000000"/>
                </a:solidFill>
                <a:effectLst/>
                <a:latin typeface="微软雅黑" panose="020B0503020204020204" pitchFamily="34" charset="-122"/>
                <a:ea typeface="微软雅黑" panose="020B0503020204020204" pitchFamily="34" charset="-122"/>
              </a:rPr>
              <a:t>MF</a:t>
            </a:r>
            <a:r>
              <a:rPr lang="zh-CN" altLang="en-US" b="0" i="0" dirty="0">
                <a:solidFill>
                  <a:srgbClr val="000000"/>
                </a:solidFill>
                <a:effectLst/>
                <a:latin typeface="微软雅黑" panose="020B0503020204020204" pitchFamily="34" charset="-122"/>
                <a:ea typeface="微软雅黑" panose="020B0503020204020204" pitchFamily="34" charset="-122"/>
              </a:rPr>
              <a:t>。利用</a:t>
            </a:r>
            <a:r>
              <a:rPr lang="en-US" altLang="zh-CN" b="0" i="0" dirty="0">
                <a:solidFill>
                  <a:srgbClr val="000000"/>
                </a:solidFill>
                <a:effectLst/>
                <a:latin typeface="微软雅黑" panose="020B0503020204020204" pitchFamily="34" charset="-122"/>
                <a:ea typeface="微软雅黑" panose="020B0503020204020204" pitchFamily="34" charset="-122"/>
              </a:rPr>
              <a:t>L1</a:t>
            </a:r>
            <a:r>
              <a:rPr lang="zh-CN" altLang="en-US" b="0" i="0" dirty="0">
                <a:solidFill>
                  <a:srgbClr val="000000"/>
                </a:solidFill>
                <a:effectLst/>
                <a:latin typeface="微软雅黑" panose="020B0503020204020204" pitchFamily="34" charset="-122"/>
                <a:ea typeface="微软雅黑" panose="020B0503020204020204" pitchFamily="34" charset="-122"/>
              </a:rPr>
              <a:t>或</a:t>
            </a:r>
            <a:r>
              <a:rPr lang="en-US" altLang="zh-CN" b="0" i="0" dirty="0">
                <a:solidFill>
                  <a:srgbClr val="000000"/>
                </a:solidFill>
                <a:effectLst/>
                <a:latin typeface="微软雅黑" panose="020B0503020204020204" pitchFamily="34" charset="-122"/>
                <a:ea typeface="微软雅黑" panose="020B0503020204020204" pitchFamily="34" charset="-122"/>
              </a:rPr>
              <a:t>L2</a:t>
            </a:r>
            <a:r>
              <a:rPr lang="zh-CN" altLang="en-US" b="0" i="0" dirty="0">
                <a:solidFill>
                  <a:srgbClr val="000000"/>
                </a:solidFill>
                <a:effectLst/>
                <a:latin typeface="微软雅黑" panose="020B0503020204020204" pitchFamily="34" charset="-122"/>
                <a:ea typeface="微软雅黑" panose="020B0503020204020204" pitchFamily="34" charset="-122"/>
              </a:rPr>
              <a:t>正则化来强制两个分解嵌入彼此相似。然而，在</a:t>
            </a:r>
            <a:r>
              <a:rPr lang="en-US" altLang="zh-CN" b="0" i="0" dirty="0" err="1">
                <a:solidFill>
                  <a:srgbClr val="000000"/>
                </a:solidFill>
                <a:effectLst/>
                <a:latin typeface="微软雅黑" panose="020B0503020204020204" pitchFamily="34" charset="-122"/>
                <a:ea typeface="微软雅黑" panose="020B0503020204020204" pitchFamily="34" charset="-122"/>
              </a:rPr>
              <a:t>CausE</a:t>
            </a:r>
            <a:r>
              <a:rPr lang="zh-CN" altLang="en-US" b="0" i="0" dirty="0">
                <a:solidFill>
                  <a:srgbClr val="000000"/>
                </a:solidFill>
                <a:effectLst/>
                <a:latin typeface="微软雅黑" panose="020B0503020204020204" pitchFamily="34" charset="-122"/>
                <a:ea typeface="微软雅黑" panose="020B0503020204020204" pitchFamily="34" charset="-122"/>
              </a:rPr>
              <a:t>中仍然没有考虑到从众性。</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buFont typeface="Arial" panose="020B0604020202020204" pitchFamily="34" charset="0"/>
              <a:buChar char="•"/>
            </a:pPr>
            <a:r>
              <a:rPr lang="en-US" altLang="zh-CN" b="0" i="0" dirty="0">
                <a:solidFill>
                  <a:srgbClr val="121212"/>
                </a:solidFill>
                <a:effectLst/>
                <a:latin typeface="-apple-system"/>
              </a:rPr>
              <a:t>IPS:</a:t>
            </a:r>
            <a:r>
              <a:rPr lang="zh-CN" altLang="en-US" b="0" i="0" dirty="0">
                <a:solidFill>
                  <a:srgbClr val="121212"/>
                </a:solidFill>
                <a:effectLst/>
                <a:latin typeface="-apple-system"/>
              </a:rPr>
              <a:t>降低头部效应，越流行的</a:t>
            </a:r>
            <a:r>
              <a:rPr lang="en-US" altLang="zh-CN" b="0" i="0" dirty="0">
                <a:solidFill>
                  <a:srgbClr val="121212"/>
                </a:solidFill>
                <a:effectLst/>
                <a:latin typeface="-apple-system"/>
              </a:rPr>
              <a:t>item</a:t>
            </a:r>
            <a:r>
              <a:rPr lang="zh-CN" altLang="en-US" b="0" i="0" dirty="0">
                <a:solidFill>
                  <a:srgbClr val="121212"/>
                </a:solidFill>
                <a:effectLst/>
                <a:latin typeface="-apple-system"/>
              </a:rPr>
              <a:t>，样本权重越低</a:t>
            </a:r>
          </a:p>
          <a:p>
            <a:pPr algn="l">
              <a:buFont typeface="Arial" panose="020B0604020202020204" pitchFamily="34" charset="0"/>
              <a:buChar char="•"/>
            </a:pPr>
            <a:r>
              <a:rPr lang="en-US" altLang="zh-CN" b="0" i="0" dirty="0">
                <a:solidFill>
                  <a:srgbClr val="121212"/>
                </a:solidFill>
                <a:effectLst/>
                <a:latin typeface="-apple-system"/>
              </a:rPr>
              <a:t>IPS-C</a:t>
            </a:r>
            <a:r>
              <a:rPr lang="zh-CN" altLang="en-US" b="0" i="0" dirty="0">
                <a:solidFill>
                  <a:srgbClr val="121212"/>
                </a:solidFill>
                <a:effectLst/>
                <a:latin typeface="-apple-system"/>
              </a:rPr>
              <a:t>：限制</a:t>
            </a:r>
            <a:r>
              <a:rPr lang="en-US" altLang="zh-CN" b="0" i="0" dirty="0">
                <a:solidFill>
                  <a:srgbClr val="121212"/>
                </a:solidFill>
                <a:effectLst/>
                <a:latin typeface="-apple-system"/>
              </a:rPr>
              <a:t>IPS</a:t>
            </a:r>
            <a:r>
              <a:rPr lang="zh-CN" altLang="en-US" b="0" i="0" dirty="0">
                <a:solidFill>
                  <a:srgbClr val="121212"/>
                </a:solidFill>
                <a:effectLst/>
                <a:latin typeface="-apple-system"/>
              </a:rPr>
              <a:t>的权重范围</a:t>
            </a:r>
          </a:p>
          <a:p>
            <a:pPr algn="l">
              <a:buFont typeface="Arial" panose="020B0604020202020204" pitchFamily="34" charset="0"/>
              <a:buChar char="•"/>
            </a:pPr>
            <a:r>
              <a:rPr lang="en-US" altLang="zh-CN" b="0" i="0" dirty="0">
                <a:solidFill>
                  <a:srgbClr val="121212"/>
                </a:solidFill>
                <a:effectLst/>
                <a:latin typeface="-apple-system"/>
              </a:rPr>
              <a:t>IPS-CN</a:t>
            </a:r>
            <a:r>
              <a:rPr lang="zh-CN" altLang="en-US" b="0" i="0" dirty="0">
                <a:solidFill>
                  <a:srgbClr val="121212"/>
                </a:solidFill>
                <a:effectLst/>
                <a:latin typeface="-apple-system"/>
              </a:rPr>
              <a:t>：除了限制外，增加标准化以降低方差</a:t>
            </a:r>
          </a:p>
          <a:p>
            <a:pPr algn="l">
              <a:buFont typeface="Arial" panose="020B0604020202020204" pitchFamily="34" charset="0"/>
              <a:buChar char="•"/>
            </a:pPr>
            <a:r>
              <a:rPr lang="en-US" altLang="zh-CN" b="0" i="0" dirty="0">
                <a:solidFill>
                  <a:srgbClr val="121212"/>
                </a:solidFill>
                <a:effectLst/>
                <a:latin typeface="-apple-system"/>
              </a:rPr>
              <a:t>IPS-CNSR</a:t>
            </a:r>
            <a:r>
              <a:rPr lang="zh-CN" altLang="en-US" b="0" i="0" dirty="0">
                <a:solidFill>
                  <a:srgbClr val="121212"/>
                </a:solidFill>
                <a:effectLst/>
                <a:latin typeface="-apple-system"/>
              </a:rPr>
              <a:t>：增加</a:t>
            </a:r>
            <a:r>
              <a:rPr lang="en-US" altLang="zh-CN" b="0" i="0" dirty="0">
                <a:solidFill>
                  <a:srgbClr val="121212"/>
                </a:solidFill>
                <a:effectLst/>
                <a:latin typeface="-apple-system"/>
              </a:rPr>
              <a:t>Smoothing</a:t>
            </a:r>
            <a:r>
              <a:rPr lang="zh-CN" altLang="en-US" b="0" i="0" dirty="0">
                <a:solidFill>
                  <a:srgbClr val="121212"/>
                </a:solidFill>
                <a:effectLst/>
                <a:latin typeface="-apple-system"/>
              </a:rPr>
              <a:t>和</a:t>
            </a:r>
            <a:r>
              <a:rPr lang="en-US" altLang="zh-CN" b="0" i="0" dirty="0">
                <a:solidFill>
                  <a:srgbClr val="121212"/>
                </a:solidFill>
                <a:effectLst/>
                <a:latin typeface="-apple-system"/>
              </a:rPr>
              <a:t>re-Normalization</a:t>
            </a:r>
            <a:r>
              <a:rPr lang="zh-CN" altLang="en-US" b="0" i="0" dirty="0">
                <a:solidFill>
                  <a:srgbClr val="121212"/>
                </a:solidFill>
                <a:effectLst/>
                <a:latin typeface="-apple-system"/>
              </a:rPr>
              <a:t>，</a:t>
            </a:r>
            <a:r>
              <a:rPr lang="en-US" altLang="zh-CN" b="0" i="0" dirty="0">
                <a:solidFill>
                  <a:srgbClr val="121212"/>
                </a:solidFill>
                <a:effectLst/>
                <a:latin typeface="-apple-system"/>
              </a:rPr>
              <a:t>IPS</a:t>
            </a:r>
            <a:r>
              <a:rPr lang="zh-CN" altLang="en-US" b="0" i="0" dirty="0">
                <a:solidFill>
                  <a:srgbClr val="121212"/>
                </a:solidFill>
                <a:effectLst/>
                <a:latin typeface="-apple-system"/>
              </a:rPr>
              <a:t>的输出更平稳</a:t>
            </a:r>
          </a:p>
          <a:p>
            <a:pPr algn="l">
              <a:buFont typeface="Arial" panose="020B0604020202020204" pitchFamily="34" charset="0"/>
              <a:buChar char="•"/>
            </a:pPr>
            <a:r>
              <a:rPr lang="en-US" altLang="zh-CN" b="0" i="0" dirty="0" err="1">
                <a:solidFill>
                  <a:srgbClr val="121212"/>
                </a:solidFill>
                <a:effectLst/>
                <a:latin typeface="-apple-system"/>
              </a:rPr>
              <a:t>CausE</a:t>
            </a:r>
            <a:r>
              <a:rPr lang="zh-CN" altLang="en-US" b="0" i="0" dirty="0">
                <a:solidFill>
                  <a:srgbClr val="121212"/>
                </a:solidFill>
                <a:effectLst/>
                <a:latin typeface="-apple-system"/>
              </a:rPr>
              <a:t>：一个有偏数据集和一个无偏数据集各对应一个</a:t>
            </a:r>
            <a:r>
              <a:rPr lang="en-US" altLang="zh-CN" b="0" i="0" dirty="0" err="1">
                <a:solidFill>
                  <a:srgbClr val="121212"/>
                </a:solidFill>
                <a:effectLst/>
                <a:latin typeface="-apple-system"/>
              </a:rPr>
              <a:t>emb</a:t>
            </a:r>
            <a:r>
              <a:rPr lang="zh-CN" altLang="en-US" b="0" i="0" dirty="0">
                <a:solidFill>
                  <a:srgbClr val="121212"/>
                </a:solidFill>
                <a:effectLst/>
                <a:latin typeface="-apple-system"/>
              </a:rPr>
              <a:t>，约束项控制</a:t>
            </a:r>
            <a:r>
              <a:rPr lang="en-US" altLang="zh-CN" b="0" i="0" dirty="0" err="1">
                <a:solidFill>
                  <a:srgbClr val="121212"/>
                </a:solidFill>
                <a:effectLst/>
                <a:latin typeface="-apple-system"/>
              </a:rPr>
              <a:t>emb</a:t>
            </a:r>
            <a:r>
              <a:rPr lang="zh-CN" altLang="en-US" b="0" i="0" dirty="0">
                <a:solidFill>
                  <a:srgbClr val="121212"/>
                </a:solidFill>
                <a:effectLst/>
                <a:latin typeface="-apple-system"/>
              </a:rPr>
              <a:t>足够相关</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但是上述的方法都并不能反映从众的个性化</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是用了统一的流行度偏差或者权重来降低流行商品的关注度，而不关心流行商品是否更符合用户的偏好。消除受欢迎程度偏差的关键在于了解项目受欢迎程度如何影响每一次互动，而不是盲目地将推荐人推向长尾。</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24</a:t>
            </a:fld>
            <a:endParaRPr lang="zh-CN" altLang="en-US"/>
          </a:p>
        </p:txBody>
      </p:sp>
    </p:spTree>
    <p:extLst>
      <p:ext uri="{BB962C8B-B14F-4D97-AF65-F5344CB8AC3E}">
        <p14:creationId xmlns:p14="http://schemas.microsoft.com/office/powerpoint/2010/main" val="584152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dirty="0">
                <a:solidFill>
                  <a:srgbClr val="121212"/>
                </a:solidFill>
                <a:effectLst/>
                <a:latin typeface="-apple-system"/>
              </a:rPr>
              <a:t>无论是在什么数据集上、适配什么模型还是用什么评价指标衡量，</a:t>
            </a:r>
            <a:r>
              <a:rPr lang="en-US" altLang="zh-CN" b="0" i="0" dirty="0">
                <a:solidFill>
                  <a:srgbClr val="121212"/>
                </a:solidFill>
                <a:effectLst/>
                <a:latin typeface="-apple-system"/>
              </a:rPr>
              <a:t>DICE</a:t>
            </a:r>
            <a:r>
              <a:rPr lang="zh-CN" altLang="en-US" b="0" i="0" dirty="0">
                <a:solidFill>
                  <a:srgbClr val="121212"/>
                </a:solidFill>
                <a:effectLst/>
                <a:latin typeface="-apple-system"/>
              </a:rPr>
              <a:t>都</a:t>
            </a:r>
            <a:r>
              <a:rPr lang="en-US" altLang="zh-CN" b="0" i="0" dirty="0">
                <a:solidFill>
                  <a:srgbClr val="121212"/>
                </a:solidFill>
                <a:effectLst/>
                <a:latin typeface="-apple-system"/>
              </a:rPr>
              <a:t>outperform</a:t>
            </a:r>
          </a:p>
          <a:p>
            <a:pPr algn="l">
              <a:buFont typeface="Arial" panose="020B0604020202020204" pitchFamily="34" charset="0"/>
              <a:buChar char="•"/>
            </a:pPr>
            <a:r>
              <a:rPr lang="en-US" altLang="zh-CN" b="0" i="0" dirty="0">
                <a:solidFill>
                  <a:srgbClr val="121212"/>
                </a:solidFill>
                <a:effectLst/>
                <a:latin typeface="-apple-system"/>
              </a:rPr>
              <a:t>DICE</a:t>
            </a:r>
            <a:r>
              <a:rPr lang="zh-CN" altLang="en-US" b="0" i="0" dirty="0">
                <a:solidFill>
                  <a:srgbClr val="121212"/>
                </a:solidFill>
                <a:effectLst/>
                <a:latin typeface="-apple-system"/>
              </a:rPr>
              <a:t>框架仅和数据集</a:t>
            </a:r>
            <a:r>
              <a:rPr lang="en-US" altLang="zh-CN" b="0" i="0" dirty="0">
                <a:solidFill>
                  <a:srgbClr val="121212"/>
                </a:solidFill>
                <a:effectLst/>
                <a:latin typeface="-apple-system"/>
              </a:rPr>
              <a:t>split</a:t>
            </a:r>
            <a:r>
              <a:rPr lang="zh-CN" altLang="en-US" b="0" i="0" dirty="0">
                <a:solidFill>
                  <a:srgbClr val="121212"/>
                </a:solidFill>
                <a:effectLst/>
                <a:latin typeface="-apple-system"/>
              </a:rPr>
              <a:t>有关和模型无关，因此可适配多种主流推荐模型</a:t>
            </a:r>
          </a:p>
          <a:p>
            <a:pPr algn="l">
              <a:buFont typeface="Arial" panose="020B0604020202020204" pitchFamily="34" charset="0"/>
              <a:buChar char="•"/>
            </a:pPr>
            <a:r>
              <a:rPr lang="zh-CN" altLang="en-US" b="0" i="0" dirty="0">
                <a:solidFill>
                  <a:srgbClr val="121212"/>
                </a:solidFill>
                <a:effectLst/>
                <a:latin typeface="-apple-system"/>
              </a:rPr>
              <a:t>其它一些方法（</a:t>
            </a:r>
            <a:r>
              <a:rPr lang="en-US" altLang="zh-CN" b="0" i="0" dirty="0">
                <a:solidFill>
                  <a:srgbClr val="121212"/>
                </a:solidFill>
                <a:effectLst/>
                <a:latin typeface="-apple-system"/>
              </a:rPr>
              <a:t>IPS based</a:t>
            </a:r>
            <a:r>
              <a:rPr lang="zh-CN" altLang="en-US" b="0" i="0" dirty="0">
                <a:solidFill>
                  <a:srgbClr val="121212"/>
                </a:solidFill>
                <a:effectLst/>
                <a:latin typeface="-apple-system"/>
              </a:rPr>
              <a:t>、</a:t>
            </a:r>
            <a:r>
              <a:rPr lang="en-US" altLang="zh-CN" b="0" i="0" dirty="0" err="1">
                <a:solidFill>
                  <a:srgbClr val="121212"/>
                </a:solidFill>
                <a:effectLst/>
                <a:latin typeface="-apple-system"/>
              </a:rPr>
              <a:t>CausE</a:t>
            </a:r>
            <a:r>
              <a:rPr lang="zh-CN" altLang="en-US" b="0" i="0" dirty="0">
                <a:solidFill>
                  <a:srgbClr val="121212"/>
                </a:solidFill>
                <a:effectLst/>
                <a:latin typeface="-apple-system"/>
              </a:rPr>
              <a:t>）表现不够平稳，找不到最强</a:t>
            </a:r>
            <a:r>
              <a:rPr lang="en-US" altLang="zh-CN" b="0" i="0" dirty="0">
                <a:solidFill>
                  <a:srgbClr val="121212"/>
                </a:solidFill>
                <a:effectLst/>
                <a:latin typeface="-apple-system"/>
              </a:rPr>
              <a:t>baseline</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25</a:t>
            </a:fld>
            <a:endParaRPr lang="zh-CN" altLang="en-US"/>
          </a:p>
        </p:txBody>
      </p:sp>
    </p:spTree>
    <p:extLst>
      <p:ext uri="{BB962C8B-B14F-4D97-AF65-F5344CB8AC3E}">
        <p14:creationId xmlns:p14="http://schemas.microsoft.com/office/powerpoint/2010/main" val="2220203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嵌入与标量的比较。</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用户𝑎比用户𝑏对项目𝑠有更强的符合性，因此用户𝑎的偏差项应该比用户𝑏高。然而，用户𝑎对项目𝑡的符合性要弱于用户𝑏，这就要求用户𝑎的偏倚项要低于用户𝑏。这在实践中很常见，因为用户在熟悉和不熟悉的领域</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如物品类别或电影类型</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往往有不同的一致性。</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上述矛盾表明，使用标量值来捕获用户一致性的能力有限。</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在本文中通过提高解空间的维数，保证了用户从众性的多样性。</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将</a:t>
            </a:r>
            <a:r>
              <a:rPr lang="en-US" altLang="zh-CN" b="0" i="0" dirty="0">
                <a:solidFill>
                  <a:srgbClr val="000000"/>
                </a:solidFill>
                <a:effectLst/>
                <a:latin typeface="微软雅黑" panose="020B0503020204020204" pitchFamily="34" charset="-122"/>
                <a:ea typeface="微软雅黑" panose="020B0503020204020204" pitchFamily="34" charset="-122"/>
              </a:rPr>
              <a:t>DICE</a:t>
            </a:r>
            <a:r>
              <a:rPr lang="zh-CN" altLang="en-US" b="0" i="0" dirty="0">
                <a:solidFill>
                  <a:srgbClr val="000000"/>
                </a:solidFill>
                <a:effectLst/>
                <a:latin typeface="微软雅黑" panose="020B0503020204020204" pitchFamily="34" charset="-122"/>
                <a:ea typeface="微软雅黑" panose="020B0503020204020204" pitchFamily="34" charset="-122"/>
              </a:rPr>
              <a:t>框架与使用标量值的现有算法进行比较。将</a:t>
            </a:r>
            <a:r>
              <a:rPr lang="en-US" altLang="zh-CN" b="0" i="0" dirty="0">
                <a:solidFill>
                  <a:srgbClr val="000000"/>
                </a:solidFill>
                <a:effectLst/>
                <a:latin typeface="微软雅黑" panose="020B0503020204020204" pitchFamily="34" charset="-122"/>
                <a:ea typeface="微软雅黑" panose="020B0503020204020204" pitchFamily="34" charset="-122"/>
              </a:rPr>
              <a:t>DICE</a:t>
            </a:r>
            <a:r>
              <a:rPr lang="zh-CN" altLang="en-US" b="0" i="0" dirty="0">
                <a:solidFill>
                  <a:srgbClr val="000000"/>
                </a:solidFill>
                <a:effectLst/>
                <a:latin typeface="微软雅黑" panose="020B0503020204020204" pitchFamily="34" charset="-122"/>
                <a:ea typeface="微软雅黑" panose="020B0503020204020204" pitchFamily="34" charset="-122"/>
              </a:rPr>
              <a:t>与</a:t>
            </a:r>
            <a:r>
              <a:rPr lang="en-US" altLang="zh-CN" b="0" i="0" dirty="0">
                <a:solidFill>
                  <a:srgbClr val="000000"/>
                </a:solidFill>
                <a:effectLst/>
                <a:latin typeface="微软雅黑" panose="020B0503020204020204" pitchFamily="34" charset="-122"/>
                <a:ea typeface="微软雅黑" panose="020B0503020204020204" pitchFamily="34" charset="-122"/>
              </a:rPr>
              <a:t>MF</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GCN</a:t>
            </a:r>
            <a:r>
              <a:rPr lang="zh-CN" altLang="en-US" b="0" i="0" dirty="0">
                <a:solidFill>
                  <a:srgbClr val="000000"/>
                </a:solidFill>
                <a:effectLst/>
                <a:latin typeface="微软雅黑" panose="020B0503020204020204" pitchFamily="34" charset="-122"/>
                <a:ea typeface="微软雅黑" panose="020B0503020204020204" pitchFamily="34" charset="-122"/>
              </a:rPr>
              <a:t>上的</a:t>
            </a:r>
            <a:r>
              <a:rPr lang="en-US" altLang="zh-CN" b="0" i="0" dirty="0">
                <a:solidFill>
                  <a:srgbClr val="000000"/>
                </a:solidFill>
                <a:effectLst/>
                <a:latin typeface="微软雅黑" panose="020B0503020204020204" pitchFamily="34" charset="-122"/>
                <a:ea typeface="微软雅黑" panose="020B0503020204020204" pitchFamily="34" charset="-122"/>
              </a:rPr>
              <a:t>BIASU(</a:t>
            </a:r>
            <a:r>
              <a:rPr lang="zh-CN" altLang="en-US" b="0" i="0" dirty="0">
                <a:solidFill>
                  <a:srgbClr val="000000"/>
                </a:solidFill>
                <a:effectLst/>
                <a:latin typeface="微软雅黑" panose="020B0503020204020204" pitchFamily="34" charset="-122"/>
                <a:ea typeface="微软雅黑" panose="020B0503020204020204" pitchFamily="34" charset="-122"/>
              </a:rPr>
              <a:t>为每个用户添加标量偏置项</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bias - </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为每个项目添加标量偏置项</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bias - </a:t>
            </a:r>
            <a:r>
              <a:rPr lang="en-US" altLang="zh-CN" b="0" i="0" dirty="0" err="1">
                <a:solidFill>
                  <a:srgbClr val="000000"/>
                </a:solidFill>
                <a:effectLst/>
                <a:latin typeface="微软雅黑" panose="020B0503020204020204" pitchFamily="34" charset="-122"/>
                <a:ea typeface="微软雅黑" panose="020B0503020204020204" pitchFamily="34" charset="-122"/>
              </a:rPr>
              <a:t>ui</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为每个用户和项目添加标量偏置项</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进行了比较。图</a:t>
            </a:r>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显示了这两个数据集上的结果。</a:t>
            </a:r>
            <a:r>
              <a:rPr lang="en-US" altLang="zh-CN" b="0" i="0" dirty="0">
                <a:solidFill>
                  <a:srgbClr val="000000"/>
                </a:solidFill>
                <a:effectLst/>
                <a:latin typeface="微软雅黑" panose="020B0503020204020204" pitchFamily="34" charset="-122"/>
                <a:ea typeface="微软雅黑" panose="020B0503020204020204" pitchFamily="34" charset="-122"/>
              </a:rPr>
              <a:t>DICE</a:t>
            </a:r>
            <a:r>
              <a:rPr lang="zh-CN" altLang="en-US" b="0" i="0" dirty="0">
                <a:solidFill>
                  <a:srgbClr val="000000"/>
                </a:solidFill>
                <a:effectLst/>
                <a:latin typeface="微软雅黑" panose="020B0503020204020204" pitchFamily="34" charset="-122"/>
                <a:ea typeface="微软雅黑" panose="020B0503020204020204" pitchFamily="34" charset="-122"/>
              </a:rPr>
              <a:t>以显著的余量优于所有其他具有标量偏差项的模型。</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26</a:t>
            </a:fld>
            <a:endParaRPr lang="zh-CN" altLang="en-US"/>
          </a:p>
        </p:txBody>
      </p:sp>
    </p:spTree>
    <p:extLst>
      <p:ext uri="{BB962C8B-B14F-4D97-AF65-F5344CB8AC3E}">
        <p14:creationId xmlns:p14="http://schemas.microsoft.com/office/powerpoint/2010/main" val="4010536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DICE-int</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DICE-con</a:t>
            </a:r>
            <a:r>
              <a:rPr lang="zh-CN" altLang="en-US" b="0" i="0" dirty="0">
                <a:solidFill>
                  <a:srgbClr val="000000"/>
                </a:solidFill>
                <a:effectLst/>
                <a:latin typeface="微软雅黑" panose="020B0503020204020204" pitchFamily="34" charset="-122"/>
                <a:ea typeface="微软雅黑" panose="020B0503020204020204" pitchFamily="34" charset="-122"/>
              </a:rPr>
              <a:t>。它们分别只使用兴趣或一致性嵌入进行推荐。</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buFont typeface="+mj-lt"/>
              <a:buNone/>
            </a:pPr>
            <a:r>
              <a:rPr lang="zh-CN" altLang="en-US" b="0" i="0" dirty="0">
                <a:solidFill>
                  <a:srgbClr val="000000"/>
                </a:solidFill>
                <a:effectLst/>
                <a:latin typeface="微软雅黑" panose="020B0503020204020204" pitchFamily="34" charset="-122"/>
                <a:ea typeface="微软雅黑" panose="020B0503020204020204" pitchFamily="34" charset="-122"/>
              </a:rPr>
              <a:t>使用</a:t>
            </a:r>
            <a:r>
              <a:rPr lang="en-US" altLang="zh-CN" b="0" i="0" dirty="0">
                <a:solidFill>
                  <a:srgbClr val="000000"/>
                </a:solidFill>
                <a:effectLst/>
                <a:latin typeface="微软雅黑" panose="020B0503020204020204" pitchFamily="34" charset="-122"/>
                <a:ea typeface="微软雅黑" panose="020B0503020204020204" pitchFamily="34" charset="-122"/>
              </a:rPr>
              <a:t>t-SNE[34]</a:t>
            </a:r>
            <a:r>
              <a:rPr lang="zh-CN" altLang="en-US" b="0" i="0" dirty="0">
                <a:solidFill>
                  <a:srgbClr val="000000"/>
                </a:solidFill>
                <a:effectLst/>
                <a:latin typeface="微软雅黑" panose="020B0503020204020204" pitchFamily="34" charset="-122"/>
                <a:ea typeface="微软雅黑" panose="020B0503020204020204" pitchFamily="34" charset="-122"/>
              </a:rPr>
              <a:t>将学习到的项目嵌入在</a:t>
            </a:r>
            <a:r>
              <a:rPr lang="en-US" altLang="zh-CN" b="0" i="0" dirty="0">
                <a:solidFill>
                  <a:srgbClr val="000000"/>
                </a:solidFill>
                <a:effectLst/>
                <a:latin typeface="微软雅黑" panose="020B0503020204020204" pitchFamily="34" charset="-122"/>
                <a:ea typeface="微软雅黑" panose="020B0503020204020204" pitchFamily="34" charset="-122"/>
              </a:rPr>
              <a:t>DICE</a:t>
            </a:r>
            <a:r>
              <a:rPr lang="zh-CN" altLang="en-US" b="0" i="0" dirty="0">
                <a:solidFill>
                  <a:srgbClr val="000000"/>
                </a:solidFill>
                <a:effectLst/>
                <a:latin typeface="微软雅黑" panose="020B0503020204020204" pitchFamily="34" charset="-122"/>
                <a:ea typeface="微软雅黑" panose="020B0503020204020204" pitchFamily="34" charset="-122"/>
              </a:rPr>
              <a:t>中可视化。图</a:t>
            </a:r>
            <a:r>
              <a:rPr lang="en-US" altLang="zh-CN" b="0" i="0" dirty="0">
                <a:solidFill>
                  <a:srgbClr val="000000"/>
                </a:solidFill>
                <a:effectLst/>
                <a:latin typeface="微软雅黑" panose="020B0503020204020204" pitchFamily="34" charset="-122"/>
                <a:ea typeface="微软雅黑" panose="020B0503020204020204" pitchFamily="34" charset="-122"/>
              </a:rPr>
              <a:t>5(b)</a:t>
            </a:r>
            <a:r>
              <a:rPr lang="zh-CN" altLang="en-US" b="0" i="0" dirty="0">
                <a:solidFill>
                  <a:srgbClr val="000000"/>
                </a:solidFill>
                <a:effectLst/>
                <a:latin typeface="微软雅黑" panose="020B0503020204020204" pitchFamily="34" charset="-122"/>
                <a:ea typeface="微软雅黑" panose="020B0503020204020204" pitchFamily="34" charset="-122"/>
              </a:rPr>
              <a:t>显示了两个数据集上学习到的项目嵌入，其中叉表示兴趣嵌入，点表示从众性嵌入。</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buFont typeface="+mj-lt"/>
              <a:buAutoNum type="arabicPeriod"/>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buFont typeface="+mj-lt"/>
              <a:buNone/>
            </a:pPr>
            <a:r>
              <a:rPr lang="en-US" altLang="zh-CN" b="0" i="0" dirty="0">
                <a:solidFill>
                  <a:srgbClr val="000000"/>
                </a:solidFill>
                <a:effectLst/>
                <a:latin typeface="微软雅黑" panose="020B0503020204020204" pitchFamily="34" charset="-122"/>
                <a:ea typeface="微软雅黑" panose="020B0503020204020204" pitchFamily="34" charset="-122"/>
              </a:rPr>
              <a:t>1. </a:t>
            </a:r>
            <a:r>
              <a:rPr lang="zh-CN" altLang="en-US" b="0" i="0" dirty="0">
                <a:solidFill>
                  <a:srgbClr val="121212"/>
                </a:solidFill>
                <a:effectLst/>
                <a:latin typeface="-apple-system"/>
              </a:rPr>
              <a:t>解耦目的达到，</a:t>
            </a:r>
            <a:r>
              <a:rPr lang="en-US" altLang="zh-CN" b="0" i="0" dirty="0">
                <a:solidFill>
                  <a:srgbClr val="121212"/>
                </a:solidFill>
                <a:effectLst/>
                <a:latin typeface="-apple-system"/>
              </a:rPr>
              <a:t>int </a:t>
            </a:r>
            <a:r>
              <a:rPr lang="en-US" altLang="zh-CN" b="0" i="0" dirty="0" err="1">
                <a:solidFill>
                  <a:srgbClr val="121212"/>
                </a:solidFill>
                <a:effectLst/>
                <a:latin typeface="-apple-system"/>
              </a:rPr>
              <a:t>emb</a:t>
            </a:r>
            <a:r>
              <a:rPr lang="en-US" altLang="zh-CN" b="0" i="0" dirty="0">
                <a:solidFill>
                  <a:srgbClr val="121212"/>
                </a:solidFill>
                <a:effectLst/>
                <a:latin typeface="-apple-system"/>
              </a:rPr>
              <a:t> </a:t>
            </a:r>
            <a:r>
              <a:rPr lang="zh-CN" altLang="en-US" b="0" i="0" dirty="0">
                <a:solidFill>
                  <a:srgbClr val="121212"/>
                </a:solidFill>
                <a:effectLst/>
                <a:latin typeface="-apple-system"/>
              </a:rPr>
              <a:t>和</a:t>
            </a:r>
            <a:r>
              <a:rPr lang="en-US" altLang="zh-CN" b="0" i="0" dirty="0">
                <a:solidFill>
                  <a:srgbClr val="121212"/>
                </a:solidFill>
                <a:effectLst/>
                <a:latin typeface="-apple-system"/>
              </a:rPr>
              <a:t>con </a:t>
            </a:r>
            <a:r>
              <a:rPr lang="en-US" altLang="zh-CN" b="0" i="0" dirty="0" err="1">
                <a:solidFill>
                  <a:srgbClr val="121212"/>
                </a:solidFill>
                <a:effectLst/>
                <a:latin typeface="-apple-system"/>
              </a:rPr>
              <a:t>emb</a:t>
            </a:r>
            <a:r>
              <a:rPr lang="en-US" altLang="zh-CN" b="0" i="0" dirty="0">
                <a:solidFill>
                  <a:srgbClr val="121212"/>
                </a:solidFill>
                <a:effectLst/>
                <a:latin typeface="-apple-system"/>
              </a:rPr>
              <a:t> </a:t>
            </a:r>
            <a:r>
              <a:rPr lang="zh-CN" altLang="en-US" b="0" i="0" dirty="0">
                <a:solidFill>
                  <a:srgbClr val="121212"/>
                </a:solidFill>
                <a:effectLst/>
                <a:latin typeface="-apple-system"/>
              </a:rPr>
              <a:t>在二维空间中有明显分割线</a:t>
            </a:r>
          </a:p>
          <a:p>
            <a:pPr algn="l">
              <a:buFont typeface="+mj-lt"/>
              <a:buNone/>
            </a:pPr>
            <a:r>
              <a:rPr lang="en-US" altLang="zh-CN" b="0" i="0" dirty="0">
                <a:solidFill>
                  <a:srgbClr val="121212"/>
                </a:solidFill>
                <a:effectLst/>
                <a:latin typeface="-apple-system"/>
              </a:rPr>
              <a:t>2. con </a:t>
            </a:r>
            <a:r>
              <a:rPr lang="en-US" altLang="zh-CN" b="0" i="0" dirty="0" err="1">
                <a:solidFill>
                  <a:srgbClr val="121212"/>
                </a:solidFill>
                <a:effectLst/>
                <a:latin typeface="-apple-system"/>
              </a:rPr>
              <a:t>emb</a:t>
            </a:r>
            <a:r>
              <a:rPr lang="en-US" altLang="zh-CN" b="0" i="0" dirty="0">
                <a:solidFill>
                  <a:srgbClr val="121212"/>
                </a:solidFill>
                <a:effectLst/>
                <a:latin typeface="-apple-system"/>
              </a:rPr>
              <a:t> </a:t>
            </a:r>
            <a:r>
              <a:rPr lang="zh-CN" altLang="en-US" b="0" i="0" dirty="0">
                <a:solidFill>
                  <a:srgbClr val="121212"/>
                </a:solidFill>
                <a:effectLst/>
                <a:latin typeface="-apple-system"/>
              </a:rPr>
              <a:t>会根据商品流行度而聚类，而如果是用标量</a:t>
            </a:r>
            <a:r>
              <a:rPr lang="en-US" altLang="zh-CN" b="0" i="0" dirty="0">
                <a:solidFill>
                  <a:srgbClr val="121212"/>
                </a:solidFill>
                <a:effectLst/>
                <a:latin typeface="-apple-system"/>
              </a:rPr>
              <a:t>bias</a:t>
            </a:r>
            <a:r>
              <a:rPr lang="zh-CN" altLang="en-US" b="0" i="0" dirty="0">
                <a:solidFill>
                  <a:srgbClr val="121212"/>
                </a:solidFill>
                <a:effectLst/>
                <a:latin typeface="-apple-system"/>
              </a:rPr>
              <a:t>表征</a:t>
            </a:r>
            <a:r>
              <a:rPr lang="en-US" altLang="zh-CN" b="0" i="0" dirty="0">
                <a:solidFill>
                  <a:srgbClr val="121212"/>
                </a:solidFill>
                <a:effectLst/>
                <a:latin typeface="-apple-system"/>
              </a:rPr>
              <a:t>conformity</a:t>
            </a:r>
            <a:r>
              <a:rPr lang="zh-CN" altLang="en-US" b="0" i="0" dirty="0">
                <a:solidFill>
                  <a:srgbClr val="121212"/>
                </a:solidFill>
                <a:effectLst/>
                <a:latin typeface="-apple-system"/>
              </a:rPr>
              <a:t>，这些点在空间中会变成一条直线</a:t>
            </a:r>
          </a:p>
          <a:p>
            <a:pPr algn="l">
              <a:buFont typeface="+mj-lt"/>
              <a:buNone/>
            </a:pPr>
            <a:r>
              <a:rPr lang="en-US" altLang="zh-CN" b="0" i="0" dirty="0">
                <a:solidFill>
                  <a:srgbClr val="121212"/>
                </a:solidFill>
                <a:effectLst/>
                <a:latin typeface="-apple-system"/>
              </a:rPr>
              <a:t>3. int </a:t>
            </a:r>
            <a:r>
              <a:rPr lang="en-US" altLang="zh-CN" b="0" i="0" dirty="0" err="1">
                <a:solidFill>
                  <a:srgbClr val="121212"/>
                </a:solidFill>
                <a:effectLst/>
                <a:latin typeface="-apple-system"/>
              </a:rPr>
              <a:t>emb</a:t>
            </a:r>
            <a:r>
              <a:rPr lang="en-US" altLang="zh-CN" b="0" i="0" dirty="0">
                <a:solidFill>
                  <a:srgbClr val="121212"/>
                </a:solidFill>
                <a:effectLst/>
                <a:latin typeface="-apple-system"/>
              </a:rPr>
              <a:t> </a:t>
            </a:r>
            <a:r>
              <a:rPr lang="zh-CN" altLang="en-US" b="0" i="0" dirty="0">
                <a:solidFill>
                  <a:srgbClr val="121212"/>
                </a:solidFill>
                <a:effectLst/>
                <a:latin typeface="-apple-system"/>
              </a:rPr>
              <a:t>确实严格混杂在一起。这说明</a:t>
            </a:r>
            <a:r>
              <a:rPr lang="en-US" altLang="zh-CN" b="0" i="0" dirty="0">
                <a:solidFill>
                  <a:srgbClr val="121212"/>
                </a:solidFill>
                <a:effectLst/>
                <a:latin typeface="-apple-system"/>
              </a:rPr>
              <a:t>int </a:t>
            </a:r>
            <a:r>
              <a:rPr lang="en-US" altLang="zh-CN" b="0" i="0" dirty="0" err="1">
                <a:solidFill>
                  <a:srgbClr val="121212"/>
                </a:solidFill>
                <a:effectLst/>
                <a:latin typeface="-apple-system"/>
              </a:rPr>
              <a:t>emb</a:t>
            </a:r>
            <a:r>
              <a:rPr lang="en-US" altLang="zh-CN" b="0" i="0" dirty="0">
                <a:solidFill>
                  <a:srgbClr val="121212"/>
                </a:solidFill>
                <a:effectLst/>
                <a:latin typeface="-apple-system"/>
              </a:rPr>
              <a:t> </a:t>
            </a:r>
            <a:r>
              <a:rPr lang="zh-CN" altLang="en-US" b="0" i="0" dirty="0">
                <a:solidFill>
                  <a:srgbClr val="121212"/>
                </a:solidFill>
                <a:effectLst/>
                <a:latin typeface="-apple-system"/>
              </a:rPr>
              <a:t>已经完全不包含于流行度有关的信息，只表示用户兴趣</a:t>
            </a: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27</a:t>
            </a:fld>
            <a:endParaRPr lang="zh-CN" altLang="en-US"/>
          </a:p>
        </p:txBody>
      </p:sp>
    </p:spTree>
    <p:extLst>
      <p:ext uri="{BB962C8B-B14F-4D97-AF65-F5344CB8AC3E}">
        <p14:creationId xmlns:p14="http://schemas.microsoft.com/office/powerpoint/2010/main" val="2937604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当封顶值为</a:t>
            </a:r>
            <a:r>
              <a:rPr lang="en-US" altLang="zh-CN" b="0" i="0" dirty="0">
                <a:solidFill>
                  <a:srgbClr val="000000"/>
                </a:solidFill>
                <a:effectLst/>
                <a:latin typeface="微软雅黑" panose="020B0503020204020204" pitchFamily="34" charset="-122"/>
                <a:ea typeface="微软雅黑" panose="020B0503020204020204" pitchFamily="34" charset="-122"/>
              </a:rPr>
              <a:t>0.5</a:t>
            </a:r>
            <a:r>
              <a:rPr lang="zh-CN" altLang="en-US" b="0" i="0" dirty="0">
                <a:solidFill>
                  <a:srgbClr val="000000"/>
                </a:solidFill>
                <a:effectLst/>
                <a:latin typeface="微软雅黑" panose="020B0503020204020204" pitchFamily="34" charset="-122"/>
                <a:ea typeface="微软雅黑" panose="020B0503020204020204" pitchFamily="34" charset="-122"/>
              </a:rPr>
              <a:t>时，用户更有可能遵从流行物品，因为流行物品的曝光概率更大，而当封顶值为</a:t>
            </a:r>
            <a:r>
              <a:rPr lang="en-US" altLang="zh-CN" b="0" i="0" dirty="0">
                <a:solidFill>
                  <a:srgbClr val="000000"/>
                </a:solidFill>
                <a:effectLst/>
                <a:latin typeface="微软雅黑" panose="020B0503020204020204" pitchFamily="34" charset="-122"/>
                <a:ea typeface="微软雅黑" panose="020B0503020204020204" pitchFamily="34" charset="-122"/>
              </a:rPr>
              <a:t>0.9</a:t>
            </a:r>
            <a:r>
              <a:rPr lang="zh-CN" altLang="en-US" b="0" i="0" dirty="0">
                <a:solidFill>
                  <a:srgbClr val="000000"/>
                </a:solidFill>
                <a:effectLst/>
                <a:latin typeface="微软雅黑" panose="020B0503020204020204" pitchFamily="34" charset="-122"/>
                <a:ea typeface="微软雅黑" panose="020B0503020204020204" pitchFamily="34" charset="-122"/>
              </a:rPr>
              <a:t>时，用户倾向于根据自己的真实兴趣进行互动，因为物品的曝光几乎是随机的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121212"/>
                </a:solidFill>
                <a:effectLst/>
                <a:latin typeface="-apple-system"/>
              </a:rPr>
              <a:t>众所周知，解耦模型比非解耦模型的鲁棒性要好。文章通过构造非独立同分布的测试集，验证模型在不同环境下的鲁棒性。</a:t>
            </a:r>
            <a:r>
              <a:rPr lang="en-US" altLang="zh-CN" b="0" i="0" dirty="0">
                <a:solidFill>
                  <a:srgbClr val="121212"/>
                </a:solidFill>
                <a:effectLst/>
                <a:latin typeface="-apple-system"/>
              </a:rPr>
              <a:t>intervention level</a:t>
            </a:r>
            <a:r>
              <a:rPr lang="zh-CN" altLang="en-US" b="0" i="0" dirty="0">
                <a:solidFill>
                  <a:srgbClr val="121212"/>
                </a:solidFill>
                <a:effectLst/>
                <a:latin typeface="-apple-system"/>
              </a:rPr>
              <a:t>（可视为商品流行度倒数）越大，意味着头部效应越不明显（限制</a:t>
            </a:r>
            <a:r>
              <a:rPr lang="en-US" altLang="zh-CN" b="0" i="0" dirty="0">
                <a:solidFill>
                  <a:srgbClr val="121212"/>
                </a:solidFill>
                <a:effectLst/>
                <a:latin typeface="-apple-system"/>
              </a:rPr>
              <a:t>intervention level </a:t>
            </a:r>
            <a:r>
              <a:rPr lang="zh-CN" altLang="en-US" b="0" i="0" dirty="0">
                <a:solidFill>
                  <a:srgbClr val="121212"/>
                </a:solidFill>
                <a:effectLst/>
                <a:latin typeface="-apple-system"/>
              </a:rPr>
              <a:t>不应大于</a:t>
            </a:r>
            <a:r>
              <a:rPr lang="en-US" altLang="zh-CN" b="0" i="0" dirty="0">
                <a:solidFill>
                  <a:srgbClr val="121212"/>
                </a:solidFill>
                <a:effectLst/>
                <a:latin typeface="-apple-system"/>
              </a:rPr>
              <a:t>0.9</a:t>
            </a:r>
            <a:r>
              <a:rPr lang="zh-CN" altLang="en-US" b="0" i="0" dirty="0">
                <a:solidFill>
                  <a:srgbClr val="121212"/>
                </a:solidFill>
                <a:effectLst/>
                <a:latin typeface="-apple-system"/>
              </a:rPr>
              <a:t>，确保不包含冷启动商品）</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28</a:t>
            </a:fld>
            <a:endParaRPr lang="zh-CN" altLang="en-US"/>
          </a:p>
        </p:txBody>
      </p:sp>
    </p:spTree>
    <p:extLst>
      <p:ext uri="{BB962C8B-B14F-4D97-AF65-F5344CB8AC3E}">
        <p14:creationId xmlns:p14="http://schemas.microsoft.com/office/powerpoint/2010/main" val="1755270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111111"/>
              </a:solidFill>
              <a:effectLst/>
              <a:latin typeface="-apple-system"/>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74151"/>
                </a:solidFill>
                <a:effectLst/>
                <a:latin typeface="Söhne"/>
              </a:rPr>
              <a:t>推荐系统在我们的日常生活中起着越来越重要的作用，它通过分析用户的行为和偏好，为用户提供个性化的内容或商品建议。</a:t>
            </a:r>
            <a:endParaRPr lang="en-US" altLang="zh-CN" b="0" i="0" dirty="0">
              <a:solidFill>
                <a:srgbClr val="374151"/>
              </a:solidFill>
              <a:effectLst/>
              <a:latin typeface="Söhne"/>
            </a:endParaRPr>
          </a:p>
          <a:p>
            <a:pPr algn="l"/>
            <a:r>
              <a:rPr lang="zh-CN" altLang="en-US" b="1" i="0" dirty="0">
                <a:solidFill>
                  <a:srgbClr val="374151"/>
                </a:solidFill>
                <a:effectLst/>
                <a:latin typeface="Söhne"/>
              </a:rPr>
              <a:t>电商网站</a:t>
            </a:r>
            <a:r>
              <a:rPr lang="zh-CN" altLang="en-US" b="0" i="0" dirty="0">
                <a:solidFill>
                  <a:srgbClr val="374151"/>
                </a:solidFill>
                <a:effectLst/>
                <a:latin typeface="Söhne"/>
              </a:rPr>
              <a:t>：如亚马逊、淘宝等，推荐系统可以根据用户的购买历史、浏览记录和其他用户的购买模式，为用户推荐可能感兴趣的商品。</a:t>
            </a:r>
            <a:endParaRPr lang="en-US" altLang="zh-CN" b="0" i="0" dirty="0">
              <a:solidFill>
                <a:srgbClr val="374151"/>
              </a:solidFill>
              <a:effectLst/>
              <a:latin typeface="Söhne"/>
            </a:endParaRPr>
          </a:p>
          <a:p>
            <a:pPr algn="l">
              <a:buFont typeface="+mj-lt"/>
              <a:buNone/>
            </a:pPr>
            <a:r>
              <a:rPr lang="zh-CN" altLang="en-US" b="1" i="0" dirty="0">
                <a:solidFill>
                  <a:srgbClr val="374151"/>
                </a:solidFill>
                <a:effectLst/>
                <a:latin typeface="Söhne"/>
              </a:rPr>
              <a:t>音乐和视频流平台</a:t>
            </a:r>
            <a:r>
              <a:rPr lang="zh-CN" altLang="en-US" b="0" i="0" dirty="0">
                <a:solidFill>
                  <a:srgbClr val="374151"/>
                </a:solidFill>
                <a:effectLst/>
                <a:latin typeface="Söhne"/>
              </a:rPr>
              <a:t>：如</a:t>
            </a:r>
            <a:r>
              <a:rPr lang="en-US" altLang="zh-CN" b="0" i="0" dirty="0">
                <a:solidFill>
                  <a:srgbClr val="374151"/>
                </a:solidFill>
                <a:effectLst/>
                <a:latin typeface="Söhne"/>
              </a:rPr>
              <a:t>Spotify</a:t>
            </a:r>
            <a:r>
              <a:rPr lang="zh-CN" altLang="en-US" b="0" i="0" dirty="0">
                <a:solidFill>
                  <a:srgbClr val="374151"/>
                </a:solidFill>
                <a:effectLst/>
                <a:latin typeface="Söhne"/>
              </a:rPr>
              <a:t>、</a:t>
            </a:r>
            <a:r>
              <a:rPr lang="en-US" altLang="zh-CN" b="0" i="0" dirty="0">
                <a:solidFill>
                  <a:srgbClr val="374151"/>
                </a:solidFill>
                <a:effectLst/>
                <a:latin typeface="Söhne"/>
              </a:rPr>
              <a:t>Netflix</a:t>
            </a:r>
            <a:r>
              <a:rPr lang="zh-CN" altLang="en-US" b="0" i="0" dirty="0">
                <a:solidFill>
                  <a:srgbClr val="374151"/>
                </a:solidFill>
                <a:effectLst/>
                <a:latin typeface="Söhne"/>
              </a:rPr>
              <a:t>、</a:t>
            </a:r>
            <a:r>
              <a:rPr lang="en-US" altLang="zh-CN" b="0" i="0" dirty="0">
                <a:solidFill>
                  <a:srgbClr val="374151"/>
                </a:solidFill>
                <a:effectLst/>
                <a:latin typeface="Söhne"/>
              </a:rPr>
              <a:t>YouTube</a:t>
            </a:r>
            <a:r>
              <a:rPr lang="zh-CN" altLang="en-US" b="0" i="0" dirty="0">
                <a:solidFill>
                  <a:srgbClr val="374151"/>
                </a:solidFill>
                <a:effectLst/>
                <a:latin typeface="Söhne"/>
              </a:rPr>
              <a:t>等，推荐系统会根据用户的观看或听歌历史、评分和其他用户的偏好，推荐歌曲、电影或视频。</a:t>
            </a:r>
          </a:p>
          <a:p>
            <a:pPr algn="l">
              <a:buFont typeface="+mj-lt"/>
              <a:buNone/>
            </a:pPr>
            <a:r>
              <a:rPr lang="zh-CN" altLang="en-US" b="1" i="0" dirty="0">
                <a:solidFill>
                  <a:srgbClr val="374151"/>
                </a:solidFill>
                <a:effectLst/>
                <a:latin typeface="Söhne"/>
              </a:rPr>
              <a:t>社交媒体</a:t>
            </a:r>
            <a:r>
              <a:rPr lang="zh-CN" altLang="en-US" b="0" i="0" dirty="0">
                <a:solidFill>
                  <a:srgbClr val="374151"/>
                </a:solidFill>
                <a:effectLst/>
                <a:latin typeface="Söhne"/>
              </a:rPr>
              <a:t>：如</a:t>
            </a:r>
            <a:r>
              <a:rPr lang="en-US" altLang="zh-CN" b="0" i="0" dirty="0">
                <a:solidFill>
                  <a:srgbClr val="374151"/>
                </a:solidFill>
                <a:effectLst/>
                <a:latin typeface="Söhne"/>
              </a:rPr>
              <a:t>Facebook</a:t>
            </a:r>
            <a:r>
              <a:rPr lang="zh-CN" altLang="en-US" b="0" i="0" dirty="0">
                <a:solidFill>
                  <a:srgbClr val="374151"/>
                </a:solidFill>
                <a:effectLst/>
                <a:latin typeface="Söhne"/>
              </a:rPr>
              <a:t>、</a:t>
            </a:r>
            <a:r>
              <a:rPr lang="en-US" altLang="zh-CN" b="0" i="0" dirty="0">
                <a:solidFill>
                  <a:srgbClr val="374151"/>
                </a:solidFill>
                <a:effectLst/>
                <a:latin typeface="Söhne"/>
              </a:rPr>
              <a:t>Twitter</a:t>
            </a:r>
            <a:r>
              <a:rPr lang="zh-CN" altLang="en-US" b="0" i="0" dirty="0">
                <a:solidFill>
                  <a:srgbClr val="374151"/>
                </a:solidFill>
                <a:effectLst/>
                <a:latin typeface="Söhne"/>
              </a:rPr>
              <a:t>等，推荐系统可以为用户推荐可能感兴趣的新闻、文章或者是可能认识的人。</a:t>
            </a:r>
          </a:p>
          <a:p>
            <a:pPr algn="l">
              <a:buFont typeface="+mj-lt"/>
              <a:buNone/>
            </a:pPr>
            <a:endParaRPr lang="zh-CN" altLang="en-US" b="0" i="0" dirty="0">
              <a:solidFill>
                <a:srgbClr val="374151"/>
              </a:solidFill>
              <a:effectLst/>
              <a:latin typeface="Söhne"/>
            </a:endParaRPr>
          </a:p>
          <a:p>
            <a:pPr algn="l"/>
            <a:r>
              <a:rPr lang="zh-CN" altLang="en-US" b="0" i="0" dirty="0">
                <a:solidFill>
                  <a:srgbClr val="374151"/>
                </a:solidFill>
                <a:effectLst/>
                <a:latin typeface="Söhne"/>
              </a:rPr>
              <a:t>这些应用背后的推荐系统通常基于不同的技术和算法，。</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协同过滤是推荐系统中最为经典和广泛应用的方法之一。它主要基于用户的历史行为（如购买、评分、浏览）来预测用户对未知项目的兴趣。</a:t>
            </a:r>
            <a:endParaRPr lang="en-US" altLang="zh-CN" b="0" i="0" dirty="0">
              <a:solidFill>
                <a:srgbClr val="374151"/>
              </a:solidFill>
              <a:effectLst/>
              <a:latin typeface="Söhne"/>
            </a:endParaRPr>
          </a:p>
          <a:p>
            <a:r>
              <a:rPr lang="zh-CN" altLang="en-US" dirty="0"/>
              <a:t>输入一般是用户的历史交互行为或者一些属性信息，例如社交关系和知识</a:t>
            </a:r>
            <a:endParaRPr lang="en-US" altLang="zh-CN" dirty="0"/>
          </a:p>
          <a:p>
            <a:r>
              <a:rPr lang="zh-CN" altLang="en-US" dirty="0"/>
              <a:t>输出是预测用户与目标物品交互的可能性</a:t>
            </a:r>
            <a:endParaRPr lang="en-US" altLang="zh-CN" dirty="0"/>
          </a:p>
          <a:p>
            <a:endParaRPr lang="en-US" altLang="zh-CN" dirty="0"/>
          </a:p>
          <a:p>
            <a:r>
              <a:rPr lang="zh-CN" altLang="en-US" dirty="0"/>
              <a:t>这里我们能看到一些用户对电影的打分，这作为交互历史行为</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4</a:t>
            </a:fld>
            <a:endParaRPr lang="zh-CN" altLang="en-US"/>
          </a:p>
        </p:txBody>
      </p:sp>
    </p:spTree>
    <p:extLst>
      <p:ext uri="{BB962C8B-B14F-4D97-AF65-F5344CB8AC3E}">
        <p14:creationId xmlns:p14="http://schemas.microsoft.com/office/powerpoint/2010/main" val="3056636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1" i="0" dirty="0">
                <a:solidFill>
                  <a:srgbClr val="374151"/>
                </a:solidFill>
                <a:effectLst/>
                <a:latin typeface="Söhne"/>
              </a:rPr>
              <a:t>用户</a:t>
            </a:r>
            <a:r>
              <a:rPr lang="en-US" altLang="zh-CN" b="1" i="0" dirty="0">
                <a:solidFill>
                  <a:srgbClr val="374151"/>
                </a:solidFill>
                <a:effectLst/>
                <a:latin typeface="Söhne"/>
              </a:rPr>
              <a:t>-</a:t>
            </a:r>
            <a:r>
              <a:rPr lang="zh-CN" altLang="en-US" b="1" i="0" dirty="0">
                <a:solidFill>
                  <a:srgbClr val="374151"/>
                </a:solidFill>
                <a:effectLst/>
                <a:latin typeface="Söhne"/>
              </a:rPr>
              <a:t>用户协同过滤 </a:t>
            </a:r>
            <a:r>
              <a:rPr lang="en-US" altLang="zh-CN" b="1" i="0" dirty="0">
                <a:solidFill>
                  <a:srgbClr val="374151"/>
                </a:solidFill>
                <a:effectLst/>
                <a:latin typeface="Söhne"/>
              </a:rPr>
              <a:t>(User-User Collaborative Filtering)</a:t>
            </a:r>
            <a:r>
              <a:rPr lang="en-US" altLang="zh-CN" b="0" i="0" dirty="0">
                <a:solidFill>
                  <a:srgbClr val="374151"/>
                </a:solidFill>
                <a:effectLst/>
                <a:latin typeface="Söhne"/>
              </a:rPr>
              <a:t>:</a:t>
            </a:r>
          </a:p>
          <a:p>
            <a:pPr marL="742950" lvl="1" indent="-285750" algn="l">
              <a:buFont typeface="+mj-lt"/>
              <a:buAutoNum type="arabicPeriod"/>
            </a:pPr>
            <a:r>
              <a:rPr lang="zh-CN" altLang="en-US" b="0" i="0" dirty="0">
                <a:solidFill>
                  <a:srgbClr val="374151"/>
                </a:solidFill>
                <a:effectLst/>
                <a:latin typeface="Söhne"/>
              </a:rPr>
              <a:t>基于用户的行为相似性为用户提供推荐。</a:t>
            </a:r>
          </a:p>
          <a:p>
            <a:pPr marL="742950" lvl="1" indent="-285750" algn="l">
              <a:buFont typeface="+mj-lt"/>
              <a:buAutoNum type="arabicPeriod"/>
            </a:pPr>
            <a:r>
              <a:rPr lang="zh-CN" altLang="en-US" b="0" i="0" dirty="0">
                <a:solidFill>
                  <a:srgbClr val="374151"/>
                </a:solidFill>
                <a:effectLst/>
                <a:latin typeface="Söhne"/>
              </a:rPr>
              <a:t>方法：找到和目标用户兴趣相似的其他用户，然后推荐这些相似用户喜欢的、而目标用户没有互动过的项目。</a:t>
            </a:r>
          </a:p>
          <a:p>
            <a:pPr marL="742950" lvl="1" indent="-285750" algn="l">
              <a:buFont typeface="+mj-lt"/>
              <a:buAutoNum type="arabicPeriod"/>
            </a:pPr>
            <a:r>
              <a:rPr lang="zh-CN" altLang="en-US" b="0" i="0" dirty="0">
                <a:solidFill>
                  <a:srgbClr val="374151"/>
                </a:solidFill>
                <a:effectLst/>
                <a:latin typeface="Söhne"/>
              </a:rPr>
              <a:t>例如：用户</a:t>
            </a:r>
            <a:r>
              <a:rPr lang="en-US" altLang="zh-CN" b="0" i="0" dirty="0">
                <a:solidFill>
                  <a:srgbClr val="374151"/>
                </a:solidFill>
                <a:effectLst/>
                <a:latin typeface="Söhne"/>
              </a:rPr>
              <a:t>A</a:t>
            </a:r>
            <a:r>
              <a:rPr lang="zh-CN" altLang="en-US" b="0" i="0" dirty="0">
                <a:solidFill>
                  <a:srgbClr val="374151"/>
                </a:solidFill>
                <a:effectLst/>
                <a:latin typeface="Söhne"/>
              </a:rPr>
              <a:t>和用户</a:t>
            </a:r>
            <a:r>
              <a:rPr lang="en-US" altLang="zh-CN" b="0" i="0" dirty="0">
                <a:solidFill>
                  <a:srgbClr val="374151"/>
                </a:solidFill>
                <a:effectLst/>
                <a:latin typeface="Söhne"/>
              </a:rPr>
              <a:t>B</a:t>
            </a:r>
            <a:r>
              <a:rPr lang="zh-CN" altLang="en-US" b="0" i="0" dirty="0">
                <a:solidFill>
                  <a:srgbClr val="374151"/>
                </a:solidFill>
                <a:effectLst/>
                <a:latin typeface="Söhne"/>
              </a:rPr>
              <a:t>都喜欢了同样的三部电影，当用户</a:t>
            </a:r>
            <a:r>
              <a:rPr lang="en-US" altLang="zh-CN" b="0" i="0" dirty="0">
                <a:solidFill>
                  <a:srgbClr val="374151"/>
                </a:solidFill>
                <a:effectLst/>
                <a:latin typeface="Söhne"/>
              </a:rPr>
              <a:t>A</a:t>
            </a:r>
            <a:r>
              <a:rPr lang="zh-CN" altLang="en-US" b="0" i="0" dirty="0">
                <a:solidFill>
                  <a:srgbClr val="374151"/>
                </a:solidFill>
                <a:effectLst/>
                <a:latin typeface="Söhne"/>
              </a:rPr>
              <a:t>喜欢了一部新电影时，这部电影就可能被推荐给用户</a:t>
            </a:r>
            <a:r>
              <a:rPr lang="en-US" altLang="zh-CN" b="0" i="0" dirty="0">
                <a:solidFill>
                  <a:srgbClr val="374151"/>
                </a:solidFill>
                <a:effectLst/>
                <a:latin typeface="Söhne"/>
              </a:rPr>
              <a:t>B</a:t>
            </a:r>
            <a:r>
              <a:rPr lang="zh-CN" altLang="en-US" b="0" i="0" dirty="0">
                <a:solidFill>
                  <a:srgbClr val="374151"/>
                </a:solidFill>
                <a:effectLst/>
                <a:latin typeface="Söhne"/>
              </a:rPr>
              <a:t>。</a:t>
            </a:r>
          </a:p>
          <a:p>
            <a:pPr algn="l">
              <a:buFont typeface="+mj-lt"/>
              <a:buAutoNum type="arabicPeriod"/>
            </a:pPr>
            <a:r>
              <a:rPr lang="zh-CN" altLang="en-US" b="1" i="0" dirty="0">
                <a:solidFill>
                  <a:srgbClr val="374151"/>
                </a:solidFill>
                <a:effectLst/>
                <a:latin typeface="Söhne"/>
              </a:rPr>
              <a:t>项目</a:t>
            </a:r>
            <a:r>
              <a:rPr lang="en-US" altLang="zh-CN" b="1" i="0" dirty="0">
                <a:solidFill>
                  <a:srgbClr val="374151"/>
                </a:solidFill>
                <a:effectLst/>
                <a:latin typeface="Söhne"/>
              </a:rPr>
              <a:t>-</a:t>
            </a:r>
            <a:r>
              <a:rPr lang="zh-CN" altLang="en-US" b="1" i="0" dirty="0">
                <a:solidFill>
                  <a:srgbClr val="374151"/>
                </a:solidFill>
                <a:effectLst/>
                <a:latin typeface="Söhne"/>
              </a:rPr>
              <a:t>项目协同过滤 </a:t>
            </a:r>
            <a:r>
              <a:rPr lang="en-US" altLang="zh-CN" b="1" i="0" dirty="0">
                <a:solidFill>
                  <a:srgbClr val="374151"/>
                </a:solidFill>
                <a:effectLst/>
                <a:latin typeface="Söhne"/>
              </a:rPr>
              <a:t>(Item-Item Collaborative Filtering)</a:t>
            </a:r>
            <a:r>
              <a:rPr lang="en-US" altLang="zh-CN" b="0" i="0" dirty="0">
                <a:solidFill>
                  <a:srgbClr val="374151"/>
                </a:solidFill>
                <a:effectLst/>
                <a:latin typeface="Söhne"/>
              </a:rPr>
              <a:t>:</a:t>
            </a:r>
          </a:p>
          <a:p>
            <a:pPr marL="742950" lvl="1" indent="-285750" algn="l">
              <a:buFont typeface="+mj-lt"/>
              <a:buAutoNum type="arabicPeriod"/>
            </a:pPr>
            <a:r>
              <a:rPr lang="zh-CN" altLang="en-US" b="0" i="0" dirty="0">
                <a:solidFill>
                  <a:srgbClr val="374151"/>
                </a:solidFill>
                <a:effectLst/>
                <a:latin typeface="Söhne"/>
              </a:rPr>
              <a:t>基于项目的相似性为用户提供推荐。</a:t>
            </a:r>
          </a:p>
          <a:p>
            <a:pPr marL="742950" lvl="1" indent="-285750" algn="l">
              <a:buFont typeface="+mj-lt"/>
              <a:buAutoNum type="arabicPeriod"/>
            </a:pPr>
            <a:r>
              <a:rPr lang="zh-CN" altLang="en-US" b="0" i="0" dirty="0">
                <a:solidFill>
                  <a:srgbClr val="374151"/>
                </a:solidFill>
                <a:effectLst/>
                <a:latin typeface="Söhne"/>
              </a:rPr>
              <a:t>方法：对于一个用户，找到他过去喜欢的项目，然后推荐与这些项目相似的其他项目。</a:t>
            </a:r>
          </a:p>
          <a:p>
            <a:pPr marL="742950" lvl="1" indent="-285750" algn="l">
              <a:buFont typeface="+mj-lt"/>
              <a:buAutoNum type="arabicPeriod"/>
            </a:pPr>
            <a:r>
              <a:rPr lang="zh-CN" altLang="en-US" b="0" i="0" dirty="0">
                <a:solidFill>
                  <a:srgbClr val="374151"/>
                </a:solidFill>
                <a:effectLst/>
                <a:latin typeface="Söhne"/>
              </a:rPr>
              <a:t>例如：如果电影</a:t>
            </a:r>
            <a:r>
              <a:rPr lang="en-US" altLang="zh-CN" b="0" i="0" dirty="0">
                <a:solidFill>
                  <a:srgbClr val="374151"/>
                </a:solidFill>
                <a:effectLst/>
                <a:latin typeface="Söhne"/>
              </a:rPr>
              <a:t>X</a:t>
            </a:r>
            <a:r>
              <a:rPr lang="zh-CN" altLang="en-US" b="0" i="0" dirty="0">
                <a:solidFill>
                  <a:srgbClr val="374151"/>
                </a:solidFill>
                <a:effectLst/>
                <a:latin typeface="Söhne"/>
              </a:rPr>
              <a:t>和电影</a:t>
            </a:r>
            <a:r>
              <a:rPr lang="en-US" altLang="zh-CN" b="0" i="0" dirty="0">
                <a:solidFill>
                  <a:srgbClr val="374151"/>
                </a:solidFill>
                <a:effectLst/>
                <a:latin typeface="Söhne"/>
              </a:rPr>
              <a:t>Y</a:t>
            </a:r>
            <a:r>
              <a:rPr lang="zh-CN" altLang="en-US" b="0" i="0" dirty="0">
                <a:solidFill>
                  <a:srgbClr val="374151"/>
                </a:solidFill>
                <a:effectLst/>
                <a:latin typeface="Söhne"/>
              </a:rPr>
              <a:t>被很多用户共同喜欢，当一个用户喜欢了电影</a:t>
            </a:r>
            <a:r>
              <a:rPr lang="en-US" altLang="zh-CN" b="0" i="0" dirty="0">
                <a:solidFill>
                  <a:srgbClr val="374151"/>
                </a:solidFill>
                <a:effectLst/>
                <a:latin typeface="Söhne"/>
              </a:rPr>
              <a:t>X</a:t>
            </a:r>
            <a:r>
              <a:rPr lang="zh-CN" altLang="en-US" b="0" i="0" dirty="0">
                <a:solidFill>
                  <a:srgbClr val="374151"/>
                </a:solidFill>
                <a:effectLst/>
                <a:latin typeface="Söhne"/>
              </a:rPr>
              <a:t>，那么电影</a:t>
            </a:r>
            <a:r>
              <a:rPr lang="en-US" altLang="zh-CN" b="0" i="0" dirty="0">
                <a:solidFill>
                  <a:srgbClr val="374151"/>
                </a:solidFill>
                <a:effectLst/>
                <a:latin typeface="Söhne"/>
              </a:rPr>
              <a:t>Y</a:t>
            </a:r>
            <a:r>
              <a:rPr lang="zh-CN" altLang="en-US" b="0" i="0" dirty="0">
                <a:solidFill>
                  <a:srgbClr val="374151"/>
                </a:solidFill>
                <a:effectLst/>
                <a:latin typeface="Söhne"/>
              </a:rPr>
              <a:t>可能会被推荐给这个用户。</a:t>
            </a:r>
          </a:p>
          <a:p>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5</a:t>
            </a:fld>
            <a:endParaRPr lang="zh-CN" altLang="en-US"/>
          </a:p>
        </p:txBody>
      </p:sp>
    </p:spTree>
    <p:extLst>
      <p:ext uri="{BB962C8B-B14F-4D97-AF65-F5344CB8AC3E}">
        <p14:creationId xmlns:p14="http://schemas.microsoft.com/office/powerpoint/2010/main" val="1196581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一个假设主要对科幻电影感兴趣的男生也想看最受欢迎的动画电影玩具总动员。虽然她对动画电影不感兴趣，但她想知道为什么玩具总动员能受到如此多的关注。她的每一个选择都是出于兴趣和从众。这个例子表明，从众也是一种内在的需要，值得充分的关注和兴趣。</a:t>
            </a: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在电商平台，一个用户点击一个商品可能仅仅是因为很多其他用户已经点击了它。事实上，这些互动主要是由用户的从众性驱动的，而不是真正的兴趣。作为决策的关键因素，</a:t>
            </a:r>
            <a:r>
              <a:rPr lang="zh-CN" altLang="en-US" b="1" i="0" dirty="0">
                <a:solidFill>
                  <a:srgbClr val="000000"/>
                </a:solidFill>
                <a:effectLst/>
                <a:latin typeface="微软雅黑" panose="020B0503020204020204" pitchFamily="34" charset="-122"/>
                <a:ea typeface="微软雅黑" panose="020B0503020204020204" pitchFamily="34" charset="-122"/>
              </a:rPr>
              <a:t>从众描述了用户如何倾向于跟随他人。</a:t>
            </a:r>
            <a:r>
              <a:rPr lang="zh-CN" altLang="en-US" b="0" i="0" dirty="0">
                <a:solidFill>
                  <a:srgbClr val="000000"/>
                </a:solidFill>
                <a:effectLst/>
                <a:latin typeface="微软雅黑" panose="020B0503020204020204" pitchFamily="34" charset="-122"/>
                <a:ea typeface="微软雅黑" panose="020B0503020204020204" pitchFamily="34" charset="-122"/>
              </a:rPr>
              <a:t>但是这会存在的数据偏见问题。一方面，用户</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物品交互数据在物品受欢迎程度上通常呈现长尾分布</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少数头部物品占据了大部分交互，而大多数物品受到的关注相对较少</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374151"/>
                </a:solidFill>
                <a:effectLst/>
                <a:latin typeface="Söhne"/>
              </a:rPr>
              <a:t>用户更有可能与受欢迎的物品互动，导致这些物品在数据集中出现得更频繁</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6</a:t>
            </a:fld>
            <a:endParaRPr lang="zh-CN" altLang="en-US"/>
          </a:p>
        </p:txBody>
      </p:sp>
    </p:spTree>
    <p:extLst>
      <p:ext uri="{BB962C8B-B14F-4D97-AF65-F5344CB8AC3E}">
        <p14:creationId xmlns:p14="http://schemas.microsoft.com/office/powerpoint/2010/main" val="3922858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所以越来越多的研究希望消除流行偏差以提取纯兴趣</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例如基于逆倾向评分</a:t>
            </a:r>
            <a:r>
              <a:rPr lang="en-US" altLang="zh-CN" b="0" i="0" dirty="0">
                <a:solidFill>
                  <a:srgbClr val="000000"/>
                </a:solidFill>
                <a:effectLst/>
                <a:latin typeface="微软雅黑" panose="020B0503020204020204" pitchFamily="34" charset="-122"/>
                <a:ea typeface="微软雅黑" panose="020B0503020204020204" pitchFamily="34" charset="-122"/>
              </a:rPr>
              <a:t>IPS</a:t>
            </a:r>
            <a:endParaRPr lang="en-US" altLang="zh-CN" b="1" dirty="0">
              <a:solidFill>
                <a:prstClr val="black"/>
              </a:solidFill>
              <a:latin typeface="阿里巴巴普惠体" panose="00020600040101010101" charset="-122"/>
              <a:ea typeface="阿里巴巴普惠体" panose="00020600040101010101" charset="-122"/>
              <a:cs typeface="阿里巴巴普惠体" panose="00020600040101010101"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solidFill>
                <a:prstClr val="black"/>
              </a:solidFill>
              <a:latin typeface="阿里巴巴普惠体" panose="00020600040101010101" charset="-122"/>
              <a:ea typeface="阿里巴巴普惠体" panose="00020600040101010101" charset="-122"/>
              <a:cs typeface="阿里巴巴普惠体" panose="00020600040101010101"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latin typeface="阿里巴巴普惠体" panose="00020600040101010101" charset="-122"/>
                <a:ea typeface="阿里巴巴普惠体" panose="00020600040101010101" charset="-122"/>
                <a:cs typeface="阿里巴巴普惠体" panose="00020600040101010101" charset="-122"/>
              </a:rPr>
              <a:t>IPS</a:t>
            </a:r>
            <a:r>
              <a:rPr lang="zh-CN" altLang="en-US" b="1" dirty="0">
                <a:solidFill>
                  <a:prstClr val="black"/>
                </a:solidFill>
                <a:latin typeface="阿里巴巴普惠体" panose="00020600040101010101" charset="-122"/>
                <a:ea typeface="阿里巴巴普惠体" panose="00020600040101010101" charset="-122"/>
                <a:cs typeface="阿里巴巴普惠体" panose="00020600040101010101" charset="-122"/>
              </a:rPr>
              <a:t>（</a:t>
            </a:r>
            <a:r>
              <a:rPr lang="en-US" altLang="zh-CN" b="1" dirty="0">
                <a:solidFill>
                  <a:prstClr val="black"/>
                </a:solidFill>
                <a:latin typeface="阿里巴巴普惠体" panose="00020600040101010101" charset="-122"/>
                <a:ea typeface="阿里巴巴普惠体" panose="00020600040101010101" charset="-122"/>
                <a:cs typeface="阿里巴巴普惠体" panose="00020600040101010101" charset="-122"/>
              </a:rPr>
              <a:t>Inverse Propensity Scoring</a:t>
            </a:r>
            <a:r>
              <a:rPr lang="zh-CN" altLang="en-US" b="0" i="0" u="sng" dirty="0">
                <a:solidFill>
                  <a:srgbClr val="1A0DAB"/>
                </a:solidFill>
                <a:effectLst/>
                <a:latin typeface="arial" panose="020B0604020202020204" pitchFamily="34" charset="0"/>
              </a:rPr>
              <a:t>逆向倾向评分</a:t>
            </a:r>
          </a:p>
          <a:p>
            <a:r>
              <a:rPr lang="zh-CN" altLang="en-US" b="1" dirty="0">
                <a:solidFill>
                  <a:prstClr val="black"/>
                </a:solidFill>
                <a:latin typeface="阿里巴巴普惠体" panose="00020600040101010101" charset="-122"/>
                <a:ea typeface="阿里巴巴普惠体" panose="00020600040101010101" charset="-122"/>
                <a:cs typeface="阿里巴巴普惠体" panose="00020600040101010101" charset="-122"/>
              </a:rPr>
              <a:t>）</a:t>
            </a:r>
            <a:r>
              <a:rPr lang="en-US" altLang="zh-CN" b="0" i="0" dirty="0">
                <a:solidFill>
                  <a:srgbClr val="4D4D4D"/>
                </a:solidFill>
                <a:effectLst/>
                <a:latin typeface="-apple-system"/>
                <a:ea typeface="阿里巴巴普惠体" panose="00020600040101010101" charset="-122"/>
                <a:cs typeface="阿里巴巴普惠体" panose="00020600040101010101"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IPS</a:t>
            </a:r>
            <a:r>
              <a:rPr lang="zh-CN" altLang="en-US" b="0" i="0" dirty="0">
                <a:solidFill>
                  <a:srgbClr val="000000"/>
                </a:solidFill>
                <a:effectLst/>
                <a:latin typeface="微软雅黑" panose="020B0503020204020204" pitchFamily="34" charset="-122"/>
                <a:ea typeface="微软雅黑" panose="020B0503020204020204" pitchFamily="34" charset="-122"/>
              </a:rPr>
              <a:t>将每个实例的权重作为对应的物品流行度的倒数，从而降低流行物品的权重，而提高长尾物品的权重。</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为了在</a:t>
            </a:r>
            <a:r>
              <a:rPr lang="en-US" altLang="zh-CN" b="0" i="0" dirty="0">
                <a:solidFill>
                  <a:srgbClr val="000000"/>
                </a:solidFill>
                <a:effectLst/>
                <a:latin typeface="微软雅黑" panose="020B0503020204020204" pitchFamily="34" charset="-122"/>
                <a:ea typeface="微软雅黑" panose="020B0503020204020204" pitchFamily="34" charset="-122"/>
              </a:rPr>
              <a:t>IPS</a:t>
            </a:r>
            <a:r>
              <a:rPr lang="zh-CN" altLang="en-US" b="0" i="0" dirty="0">
                <a:solidFill>
                  <a:srgbClr val="000000"/>
                </a:solidFill>
                <a:effectLst/>
                <a:latin typeface="微软雅黑" panose="020B0503020204020204" pitchFamily="34" charset="-122"/>
                <a:ea typeface="微软雅黑" panose="020B0503020204020204" pitchFamily="34" charset="-122"/>
              </a:rPr>
              <a:t>的基础上获得更稳定的结果，提出了一系列的变体</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ea typeface="阿里巴巴普惠体" panose="00020600040101010101" charset="-122"/>
                <a:cs typeface="阿里巴巴普惠体" panose="00020600040101010101" charset="-122"/>
              </a:rPr>
              <a:t>IPS-CNSR</a:t>
            </a:r>
            <a:r>
              <a:rPr lang="zh-CN" altLang="en-US" b="1" i="0" dirty="0">
                <a:solidFill>
                  <a:prstClr val="black"/>
                </a:solidFill>
                <a:effectLst/>
                <a:latin typeface="+mn-lt"/>
                <a:ea typeface="阿里巴巴普惠体" panose="00020600040101010101" charset="-122"/>
                <a:cs typeface="阿里巴巴普惠体" panose="00020600040101010101"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加入了归一化，并加入了平滑和再归一化来减小</a:t>
            </a:r>
            <a:r>
              <a:rPr lang="en-US" altLang="zh-CN" b="0" i="0" dirty="0">
                <a:solidFill>
                  <a:srgbClr val="000000"/>
                </a:solidFill>
                <a:effectLst/>
                <a:latin typeface="微软雅黑" panose="020B0503020204020204" pitchFamily="34" charset="-122"/>
                <a:ea typeface="微软雅黑" panose="020B0503020204020204" pitchFamily="34" charset="-122"/>
              </a:rPr>
              <a:t>IPS[18]</a:t>
            </a:r>
            <a:r>
              <a:rPr lang="zh-CN" altLang="en-US" b="0" i="0" dirty="0">
                <a:solidFill>
                  <a:srgbClr val="000000"/>
                </a:solidFill>
                <a:effectLst/>
                <a:latin typeface="微软雅黑" panose="020B0503020204020204" pitchFamily="34" charset="-122"/>
                <a:ea typeface="微软雅黑" panose="020B0503020204020204" pitchFamily="34" charset="-122"/>
              </a:rPr>
              <a:t>的方差。</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dirty="0" err="1">
                <a:solidFill>
                  <a:srgbClr val="000000"/>
                </a:solidFill>
                <a:effectLst/>
              </a:rPr>
              <a:t>CausE</a:t>
            </a:r>
            <a:r>
              <a:rPr lang="zh-CN" altLang="en-US" sz="1200"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CausE</a:t>
            </a:r>
            <a:r>
              <a:rPr lang="zh-CN" altLang="en-US" b="0" i="0" dirty="0">
                <a:solidFill>
                  <a:srgbClr val="000000"/>
                </a:solidFill>
                <a:effectLst/>
                <a:latin typeface="微软雅黑" panose="020B0503020204020204" pitchFamily="34" charset="-122"/>
                <a:ea typeface="微软雅黑" panose="020B0503020204020204" pitchFamily="34" charset="-122"/>
              </a:rPr>
              <a:t>分别在一个大的有偏数据集和一个小的无偏数据集上执行两次</a:t>
            </a:r>
            <a:r>
              <a:rPr lang="en-US" altLang="zh-CN" b="0" i="0" dirty="0">
                <a:solidFill>
                  <a:srgbClr val="000000"/>
                </a:solidFill>
                <a:effectLst/>
                <a:latin typeface="微软雅黑" panose="020B0503020204020204" pitchFamily="34" charset="-122"/>
                <a:ea typeface="微软雅黑" panose="020B0503020204020204" pitchFamily="34" charset="-122"/>
              </a:rPr>
              <a:t>MF</a:t>
            </a:r>
            <a:r>
              <a:rPr lang="zh-CN" altLang="en-US" b="0" i="0" dirty="0">
                <a:solidFill>
                  <a:srgbClr val="000000"/>
                </a:solidFill>
                <a:effectLst/>
                <a:latin typeface="微软雅黑" panose="020B0503020204020204" pitchFamily="34" charset="-122"/>
                <a:ea typeface="微软雅黑" panose="020B0503020204020204" pitchFamily="34" charset="-122"/>
              </a:rPr>
              <a:t>。利用</a:t>
            </a:r>
            <a:r>
              <a:rPr lang="en-US" altLang="zh-CN" b="0" i="0" dirty="0">
                <a:solidFill>
                  <a:srgbClr val="000000"/>
                </a:solidFill>
                <a:effectLst/>
                <a:latin typeface="微软雅黑" panose="020B0503020204020204" pitchFamily="34" charset="-122"/>
                <a:ea typeface="微软雅黑" panose="020B0503020204020204" pitchFamily="34" charset="-122"/>
              </a:rPr>
              <a:t>L1</a:t>
            </a:r>
            <a:r>
              <a:rPr lang="zh-CN" altLang="en-US" b="0" i="0" dirty="0">
                <a:solidFill>
                  <a:srgbClr val="000000"/>
                </a:solidFill>
                <a:effectLst/>
                <a:latin typeface="微软雅黑" panose="020B0503020204020204" pitchFamily="34" charset="-122"/>
                <a:ea typeface="微软雅黑" panose="020B0503020204020204" pitchFamily="34" charset="-122"/>
              </a:rPr>
              <a:t>或</a:t>
            </a:r>
            <a:r>
              <a:rPr lang="en-US" altLang="zh-CN" b="0" i="0" dirty="0">
                <a:solidFill>
                  <a:srgbClr val="000000"/>
                </a:solidFill>
                <a:effectLst/>
                <a:latin typeface="微软雅黑" panose="020B0503020204020204" pitchFamily="34" charset="-122"/>
                <a:ea typeface="微软雅黑" panose="020B0503020204020204" pitchFamily="34" charset="-122"/>
              </a:rPr>
              <a:t>L2</a:t>
            </a:r>
            <a:r>
              <a:rPr lang="zh-CN" altLang="en-US" b="0" i="0" dirty="0">
                <a:solidFill>
                  <a:srgbClr val="000000"/>
                </a:solidFill>
                <a:effectLst/>
                <a:latin typeface="微软雅黑" panose="020B0503020204020204" pitchFamily="34" charset="-122"/>
                <a:ea typeface="微软雅黑" panose="020B0503020204020204" pitchFamily="34" charset="-122"/>
              </a:rPr>
              <a:t>正则化来强制两个分解嵌入彼此相似。然而，在</a:t>
            </a:r>
            <a:r>
              <a:rPr lang="en-US" altLang="zh-CN" b="0" i="0" dirty="0" err="1">
                <a:solidFill>
                  <a:srgbClr val="000000"/>
                </a:solidFill>
                <a:effectLst/>
                <a:latin typeface="微软雅黑" panose="020B0503020204020204" pitchFamily="34" charset="-122"/>
                <a:ea typeface="微软雅黑" panose="020B0503020204020204" pitchFamily="34" charset="-122"/>
              </a:rPr>
              <a:t>CausE</a:t>
            </a:r>
            <a:r>
              <a:rPr lang="zh-CN" altLang="en-US" b="0" i="0" dirty="0">
                <a:solidFill>
                  <a:srgbClr val="000000"/>
                </a:solidFill>
                <a:effectLst/>
                <a:latin typeface="微软雅黑" panose="020B0503020204020204" pitchFamily="34" charset="-122"/>
                <a:ea typeface="微软雅黑" panose="020B0503020204020204" pitchFamily="34" charset="-122"/>
              </a:rPr>
              <a:t>中仍然没有考虑到从众性。</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buFont typeface="Arial" panose="020B0604020202020204" pitchFamily="34" charset="0"/>
              <a:buChar char="•"/>
            </a:pPr>
            <a:r>
              <a:rPr lang="en-US" altLang="zh-CN" b="0" i="0" dirty="0">
                <a:solidFill>
                  <a:srgbClr val="121212"/>
                </a:solidFill>
                <a:effectLst/>
                <a:latin typeface="-apple-system"/>
              </a:rPr>
              <a:t>IPS:</a:t>
            </a:r>
            <a:r>
              <a:rPr lang="zh-CN" altLang="en-US" b="0" i="0" dirty="0">
                <a:solidFill>
                  <a:srgbClr val="121212"/>
                </a:solidFill>
                <a:effectLst/>
                <a:latin typeface="-apple-system"/>
              </a:rPr>
              <a:t>降低头部效应，越流行的</a:t>
            </a:r>
            <a:r>
              <a:rPr lang="en-US" altLang="zh-CN" b="0" i="0" dirty="0">
                <a:solidFill>
                  <a:srgbClr val="121212"/>
                </a:solidFill>
                <a:effectLst/>
                <a:latin typeface="-apple-system"/>
              </a:rPr>
              <a:t>item</a:t>
            </a:r>
            <a:r>
              <a:rPr lang="zh-CN" altLang="en-US" b="0" i="0" dirty="0">
                <a:solidFill>
                  <a:srgbClr val="121212"/>
                </a:solidFill>
                <a:effectLst/>
                <a:latin typeface="-apple-system"/>
              </a:rPr>
              <a:t>，样本权重越低</a:t>
            </a:r>
          </a:p>
          <a:p>
            <a:pPr algn="l">
              <a:buFont typeface="Arial" panose="020B0604020202020204" pitchFamily="34" charset="0"/>
              <a:buChar char="•"/>
            </a:pPr>
            <a:r>
              <a:rPr lang="en-US" altLang="zh-CN" b="0" i="0" dirty="0">
                <a:solidFill>
                  <a:srgbClr val="121212"/>
                </a:solidFill>
                <a:effectLst/>
                <a:latin typeface="-apple-system"/>
              </a:rPr>
              <a:t>IPS-C</a:t>
            </a:r>
            <a:r>
              <a:rPr lang="zh-CN" altLang="en-US" b="0" i="0" dirty="0">
                <a:solidFill>
                  <a:srgbClr val="121212"/>
                </a:solidFill>
                <a:effectLst/>
                <a:latin typeface="-apple-system"/>
              </a:rPr>
              <a:t>：限制</a:t>
            </a:r>
            <a:r>
              <a:rPr lang="en-US" altLang="zh-CN" b="0" i="0" dirty="0">
                <a:solidFill>
                  <a:srgbClr val="121212"/>
                </a:solidFill>
                <a:effectLst/>
                <a:latin typeface="-apple-system"/>
              </a:rPr>
              <a:t>IPS</a:t>
            </a:r>
            <a:r>
              <a:rPr lang="zh-CN" altLang="en-US" b="0" i="0" dirty="0">
                <a:solidFill>
                  <a:srgbClr val="121212"/>
                </a:solidFill>
                <a:effectLst/>
                <a:latin typeface="-apple-system"/>
              </a:rPr>
              <a:t>的权重范围</a:t>
            </a:r>
          </a:p>
          <a:p>
            <a:pPr algn="l">
              <a:buFont typeface="Arial" panose="020B0604020202020204" pitchFamily="34" charset="0"/>
              <a:buChar char="•"/>
            </a:pPr>
            <a:r>
              <a:rPr lang="en-US" altLang="zh-CN" b="0" i="0" dirty="0">
                <a:solidFill>
                  <a:srgbClr val="121212"/>
                </a:solidFill>
                <a:effectLst/>
                <a:latin typeface="-apple-system"/>
              </a:rPr>
              <a:t>IPS-CN</a:t>
            </a:r>
            <a:r>
              <a:rPr lang="zh-CN" altLang="en-US" b="0" i="0" dirty="0">
                <a:solidFill>
                  <a:srgbClr val="121212"/>
                </a:solidFill>
                <a:effectLst/>
                <a:latin typeface="-apple-system"/>
              </a:rPr>
              <a:t>：除了限制外，增加标准化以降低方差</a:t>
            </a:r>
          </a:p>
          <a:p>
            <a:pPr algn="l">
              <a:buFont typeface="Arial" panose="020B0604020202020204" pitchFamily="34" charset="0"/>
              <a:buChar char="•"/>
            </a:pPr>
            <a:r>
              <a:rPr lang="en-US" altLang="zh-CN" b="0" i="0" dirty="0">
                <a:solidFill>
                  <a:srgbClr val="121212"/>
                </a:solidFill>
                <a:effectLst/>
                <a:latin typeface="-apple-system"/>
              </a:rPr>
              <a:t>IPS-CNSR</a:t>
            </a:r>
            <a:r>
              <a:rPr lang="zh-CN" altLang="en-US" b="0" i="0" dirty="0">
                <a:solidFill>
                  <a:srgbClr val="121212"/>
                </a:solidFill>
                <a:effectLst/>
                <a:latin typeface="-apple-system"/>
              </a:rPr>
              <a:t>：增加</a:t>
            </a:r>
            <a:r>
              <a:rPr lang="en-US" altLang="zh-CN" b="0" i="0" dirty="0">
                <a:solidFill>
                  <a:srgbClr val="121212"/>
                </a:solidFill>
                <a:effectLst/>
                <a:latin typeface="-apple-system"/>
              </a:rPr>
              <a:t>Smoothing</a:t>
            </a:r>
            <a:r>
              <a:rPr lang="zh-CN" altLang="en-US" b="0" i="0" dirty="0">
                <a:solidFill>
                  <a:srgbClr val="121212"/>
                </a:solidFill>
                <a:effectLst/>
                <a:latin typeface="-apple-system"/>
              </a:rPr>
              <a:t>和</a:t>
            </a:r>
            <a:r>
              <a:rPr lang="en-US" altLang="zh-CN" b="0" i="0" dirty="0">
                <a:solidFill>
                  <a:srgbClr val="121212"/>
                </a:solidFill>
                <a:effectLst/>
                <a:latin typeface="-apple-system"/>
              </a:rPr>
              <a:t>re-Normalization</a:t>
            </a:r>
            <a:r>
              <a:rPr lang="zh-CN" altLang="en-US" b="0" i="0" dirty="0">
                <a:solidFill>
                  <a:srgbClr val="121212"/>
                </a:solidFill>
                <a:effectLst/>
                <a:latin typeface="-apple-system"/>
              </a:rPr>
              <a:t>，</a:t>
            </a:r>
            <a:r>
              <a:rPr lang="en-US" altLang="zh-CN" b="0" i="0" dirty="0">
                <a:solidFill>
                  <a:srgbClr val="121212"/>
                </a:solidFill>
                <a:effectLst/>
                <a:latin typeface="-apple-system"/>
              </a:rPr>
              <a:t>IPS</a:t>
            </a:r>
            <a:r>
              <a:rPr lang="zh-CN" altLang="en-US" b="0" i="0" dirty="0">
                <a:solidFill>
                  <a:srgbClr val="121212"/>
                </a:solidFill>
                <a:effectLst/>
                <a:latin typeface="-apple-system"/>
              </a:rPr>
              <a:t>的输出更平稳</a:t>
            </a:r>
          </a:p>
          <a:p>
            <a:pPr algn="l">
              <a:buFont typeface="Arial" panose="020B0604020202020204" pitchFamily="34" charset="0"/>
              <a:buChar char="•"/>
            </a:pPr>
            <a:r>
              <a:rPr lang="en-US" altLang="zh-CN" b="0" i="0" dirty="0" err="1">
                <a:solidFill>
                  <a:srgbClr val="121212"/>
                </a:solidFill>
                <a:effectLst/>
                <a:latin typeface="-apple-system"/>
              </a:rPr>
              <a:t>CausE</a:t>
            </a:r>
            <a:r>
              <a:rPr lang="zh-CN" altLang="en-US" b="0" i="0" dirty="0">
                <a:solidFill>
                  <a:srgbClr val="121212"/>
                </a:solidFill>
                <a:effectLst/>
                <a:latin typeface="-apple-system"/>
              </a:rPr>
              <a:t>：一个有偏数据集和一个无偏数据集各对应一个</a:t>
            </a:r>
            <a:r>
              <a:rPr lang="en-US" altLang="zh-CN" b="0" i="0" dirty="0" err="1">
                <a:solidFill>
                  <a:srgbClr val="121212"/>
                </a:solidFill>
                <a:effectLst/>
                <a:latin typeface="-apple-system"/>
              </a:rPr>
              <a:t>emb</a:t>
            </a:r>
            <a:r>
              <a:rPr lang="zh-CN" altLang="en-US" b="0" i="0" dirty="0">
                <a:solidFill>
                  <a:srgbClr val="121212"/>
                </a:solidFill>
                <a:effectLst/>
                <a:latin typeface="-apple-system"/>
              </a:rPr>
              <a:t>，约束项控制</a:t>
            </a:r>
            <a:r>
              <a:rPr lang="en-US" altLang="zh-CN" b="0" i="0" dirty="0" err="1">
                <a:solidFill>
                  <a:srgbClr val="121212"/>
                </a:solidFill>
                <a:effectLst/>
                <a:latin typeface="-apple-system"/>
              </a:rPr>
              <a:t>emb</a:t>
            </a:r>
            <a:r>
              <a:rPr lang="zh-CN" altLang="en-US" b="0" i="0" dirty="0">
                <a:solidFill>
                  <a:srgbClr val="121212"/>
                </a:solidFill>
                <a:effectLst/>
                <a:latin typeface="-apple-system"/>
              </a:rPr>
              <a:t>足够相关</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但是上述的方法都并不能反映从众的个性化</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是用了统一的流行度偏差或者权重来降低流行商品的关注度，而不关心流行商品是否更符合用户的偏好。消除受欢迎程度偏差的关键在于了解项目受欢迎程度如何影响每一次互动，而不是盲目地将推荐人推向长尾。</a:t>
            </a:r>
            <a:endParaRPr lang="en-US" altLang="zh-CN" dirty="0"/>
          </a:p>
          <a:p>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例如，一个运动爱好者购买一辆具有高销售价值的自行车，是因为他对特定特征</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如轮胎尺寸或速度容量</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有独特的品味，而一个上班族购买同一辆自行车可能只是因为它的高销售额。</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简单说就是购买自行车的行为一致，但两者的原因不同，使用统一流行度偏差无法区分这两个用户的不同从众性，因为一个项目的流行度评分对于所有用户来说都是相同的。因此，理清用户兴趣与从众性是提高推荐质量的关键。</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8</a:t>
            </a:fld>
            <a:endParaRPr lang="zh-CN" altLang="en-US"/>
          </a:p>
        </p:txBody>
      </p:sp>
    </p:spTree>
    <p:extLst>
      <p:ext uri="{BB962C8B-B14F-4D97-AF65-F5344CB8AC3E}">
        <p14:creationId xmlns:p14="http://schemas.microsoft.com/office/powerpoint/2010/main" val="1872528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AutoNum type="arabicPeriod"/>
            </a:pPr>
            <a:r>
              <a:rPr lang="en-US" altLang="zh-CN" dirty="0"/>
              <a:t>ID</a:t>
            </a:r>
          </a:p>
          <a:p>
            <a:pPr marL="742950" lvl="1" indent="-285750">
              <a:buFont typeface="+mj-lt"/>
              <a:buAutoNum type="arabicPeriod"/>
            </a:pPr>
            <a:r>
              <a:rPr lang="zh-CN" altLang="en-US" dirty="0"/>
              <a:t>独立：数据之间没有相互依赖的关系，一个数据点的生成不会影响另一个数据点的生成。</a:t>
            </a:r>
          </a:p>
          <a:p>
            <a:pPr marL="742950" lvl="1" indent="-285750">
              <a:buFont typeface="+mj-lt"/>
              <a:buAutoNum type="arabicPeriod"/>
            </a:pPr>
            <a:r>
              <a:rPr lang="zh-CN" altLang="en-US" dirty="0"/>
              <a:t>同分布：所有数据点都来自相同的概率分布。</a:t>
            </a:r>
          </a:p>
          <a:p>
            <a:pPr>
              <a:buFont typeface="+mj-lt"/>
              <a:buAutoNum type="arabicPeriod"/>
            </a:pPr>
            <a:r>
              <a:rPr lang="zh-CN" altLang="en-US" dirty="0"/>
              <a:t>    在机器学习中，很多经典的算法和模型的理论基础是建立在数据是独立同分布的假设之上的。例如，许多统计测试、机器学习模型（如线性回归、逻辑回归）都是在这一假设下进行的。</a:t>
            </a:r>
          </a:p>
          <a:p>
            <a:pPr>
              <a:buFont typeface="+mj-lt"/>
              <a:buAutoNum type="arabicPeriod"/>
            </a:pPr>
            <a:r>
              <a:rPr lang="zh-CN" altLang="en-US" dirty="0"/>
              <a:t>    非独立同分布 </a:t>
            </a:r>
            <a:r>
              <a:rPr lang="en-US" altLang="zh-CN" dirty="0"/>
              <a:t>(non-</a:t>
            </a:r>
            <a:r>
              <a:rPr lang="en-US" altLang="zh-CN" dirty="0" err="1"/>
              <a:t>i.i.d.</a:t>
            </a:r>
            <a:r>
              <a:rPr lang="en-US" altLang="zh-CN" dirty="0"/>
              <a:t>)</a:t>
            </a:r>
          </a:p>
          <a:p>
            <a:pPr>
              <a:buFont typeface="+mj-lt"/>
              <a:buAutoNum type="arabicPeriod"/>
            </a:pPr>
            <a:r>
              <a:rPr lang="en-US" altLang="zh-CN" dirty="0"/>
              <a:t>Non-IID</a:t>
            </a:r>
          </a:p>
          <a:p>
            <a:pPr marL="742950" lvl="1" indent="-285750">
              <a:buFont typeface="+mj-lt"/>
              <a:buAutoNum type="arabicPeriod"/>
            </a:pPr>
            <a:r>
              <a:rPr lang="zh-CN" altLang="en-US" dirty="0"/>
              <a:t>非独立：数据之间存在某种依赖关系，一个数据点的生成可能会影响另一个数据点的生成。</a:t>
            </a:r>
          </a:p>
          <a:p>
            <a:pPr marL="742950" lvl="1" indent="-285750">
              <a:buFont typeface="+mj-lt"/>
              <a:buAutoNum type="arabicPeriod"/>
            </a:pPr>
            <a:r>
              <a:rPr lang="zh-CN" altLang="en-US" dirty="0"/>
              <a:t>同分布：所有数据点依然来自相同的概率分布，尽管它们之间可能存在依赖关系。</a:t>
            </a:r>
          </a:p>
          <a:p>
            <a:pPr>
              <a:buFont typeface="+mj-lt"/>
              <a:buAutoNum type="arabicPeriod"/>
            </a:pPr>
            <a:r>
              <a:rPr lang="zh-CN" altLang="en-US" dirty="0"/>
              <a:t>    非独立同分布的情况在现实世界中非常常见，比如时间序列数据（股票价格、气温记录等），其中一个时刻的数据往往依赖于前一个时刻的数据。</a:t>
            </a:r>
            <a:endParaRPr lang="en-US" altLang="zh-CN" dirty="0"/>
          </a:p>
          <a:p>
            <a:pPr>
              <a:buFont typeface="+mj-lt"/>
              <a:buAutoNum type="arabicPeriod"/>
            </a:pPr>
            <a:endParaRPr lang="en-US" altLang="zh-CN" dirty="0"/>
          </a:p>
          <a:p>
            <a:pPr>
              <a:buFont typeface="+mj-lt"/>
              <a:buNone/>
            </a:pPr>
            <a:r>
              <a:rPr lang="zh-CN" altLang="en-US" dirty="0"/>
              <a:t>解耦的优点提升鲁棒性和可解释性</a:t>
            </a:r>
            <a:endParaRPr lang="en-US" altLang="zh-CN" dirty="0"/>
          </a:p>
          <a:p>
            <a:pPr>
              <a:buFont typeface="+mj-lt"/>
              <a:buNone/>
            </a:pPr>
            <a:endParaRPr lang="en-US" altLang="zh-CN" dirty="0"/>
          </a:p>
          <a:p>
            <a:pPr>
              <a:buFont typeface="+mj-lt"/>
              <a:buNone/>
            </a:pPr>
            <a:r>
              <a:rPr lang="zh-CN" altLang="en-US" b="0" i="0" dirty="0">
                <a:solidFill>
                  <a:srgbClr val="000000"/>
                </a:solidFill>
                <a:effectLst/>
                <a:latin typeface="微软雅黑" panose="020B0503020204020204" pitchFamily="34" charset="-122"/>
                <a:ea typeface="微软雅黑" panose="020B0503020204020204" pitchFamily="34" charset="-122"/>
              </a:rPr>
              <a:t>现实世界的推荐系统通常使用实时用户交互不断训练和更新，训练数据和测试数据是非独立同分布数据</a:t>
            </a:r>
            <a:r>
              <a:rPr lang="en-US" altLang="zh-CN" b="0" i="0" dirty="0">
                <a:solidFill>
                  <a:srgbClr val="000000"/>
                </a:solidFill>
                <a:effectLst/>
                <a:latin typeface="微软雅黑" panose="020B0503020204020204" pitchFamily="34" charset="-122"/>
                <a:ea typeface="微软雅黑" panose="020B0503020204020204" pitchFamily="34" charset="-122"/>
              </a:rPr>
              <a:t>(IID)</a:t>
            </a:r>
          </a:p>
          <a:p>
            <a:pPr>
              <a:buFont typeface="+mj-lt"/>
              <a:buNone/>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文章中举了一个</a:t>
            </a:r>
            <a:r>
              <a:rPr lang="en-US" altLang="zh-CN" dirty="0"/>
              <a:t>Non-IID</a:t>
            </a:r>
            <a:r>
              <a:rPr lang="zh-CN" altLang="en-US" dirty="0"/>
              <a:t>数据的表征问题：</a:t>
            </a:r>
            <a:r>
              <a:rPr lang="zh-CN" altLang="en-US" b="0" i="0" dirty="0">
                <a:solidFill>
                  <a:srgbClr val="000000"/>
                </a:solidFill>
                <a:effectLst/>
                <a:latin typeface="微软雅黑" panose="020B0503020204020204" pitchFamily="34" charset="-122"/>
                <a:ea typeface="微软雅黑" panose="020B0503020204020204" pitchFamily="34" charset="-122"/>
              </a:rPr>
              <a:t>假设我们正在开发一个形状识别模型，我们从原始图片中学习表征，并根据学习到的表征预测它们的形状。</a:t>
            </a:r>
            <a:r>
              <a:rPr lang="zh-CN" altLang="en-US" b="0" i="0" dirty="0">
                <a:solidFill>
                  <a:srgbClr val="121212"/>
                </a:solidFill>
                <a:effectLst/>
                <a:latin typeface="-apple-system"/>
              </a:rPr>
              <a:t>统模型可能会偏向于从颜色和大小而不是轮廓来区分形状。（如蓝色就是矩形。）但是当测试集和训练集的数据不是独立同分布时，模型将无法正确分类。（测试集中蓝色是圆形。）而那些能够将潜在因子（形状，颜色，轮廓）解耦开的模型才能在测试集有好的表现。如果将推荐任务的商品流行度视为</a:t>
            </a:r>
            <a:r>
              <a:rPr lang="en-US" altLang="zh-CN" b="0" i="0" dirty="0">
                <a:solidFill>
                  <a:srgbClr val="121212"/>
                </a:solidFill>
                <a:effectLst/>
                <a:latin typeface="-apple-system"/>
              </a:rPr>
              <a:t>conformity</a:t>
            </a:r>
            <a:r>
              <a:rPr lang="zh-CN" altLang="en-US" b="0" i="0" dirty="0">
                <a:solidFill>
                  <a:srgbClr val="121212"/>
                </a:solidFill>
                <a:effectLst/>
                <a:latin typeface="-apple-system"/>
              </a:rPr>
              <a:t>，在现实场景中，训练数据和测试数据的流行商品在变化（</a:t>
            </a:r>
            <a:r>
              <a:rPr lang="en-US" altLang="zh-CN" b="0" i="0" dirty="0">
                <a:solidFill>
                  <a:srgbClr val="121212"/>
                </a:solidFill>
                <a:effectLst/>
                <a:latin typeface="-apple-system"/>
              </a:rPr>
              <a:t>non-IID</a:t>
            </a:r>
            <a:r>
              <a:rPr lang="zh-CN" altLang="en-US" b="0" i="0" dirty="0">
                <a:solidFill>
                  <a:srgbClr val="121212"/>
                </a:solidFill>
                <a:effectLst/>
                <a:latin typeface="-apple-system"/>
              </a:rPr>
              <a:t>）。因此有必要将用户行为背后用户兴趣（</a:t>
            </a:r>
            <a:r>
              <a:rPr lang="en-US" altLang="zh-CN" b="0" i="0" dirty="0">
                <a:solidFill>
                  <a:srgbClr val="121212"/>
                </a:solidFill>
                <a:effectLst/>
                <a:latin typeface="-apple-system"/>
              </a:rPr>
              <a:t>interest</a:t>
            </a:r>
            <a:r>
              <a:rPr lang="zh-CN" altLang="en-US" b="0" i="0" dirty="0">
                <a:solidFill>
                  <a:srgbClr val="121212"/>
                </a:solidFill>
                <a:effectLst/>
                <a:latin typeface="-apple-system"/>
              </a:rPr>
              <a:t>）和随众心理（</a:t>
            </a:r>
            <a:r>
              <a:rPr lang="en-US" altLang="zh-CN" b="0" i="0" dirty="0">
                <a:solidFill>
                  <a:srgbClr val="121212"/>
                </a:solidFill>
                <a:effectLst/>
                <a:latin typeface="-apple-system"/>
              </a:rPr>
              <a:t>conformity</a:t>
            </a:r>
            <a:r>
              <a:rPr lang="zh-CN" altLang="en-US" b="0" i="0" dirty="0">
                <a:solidFill>
                  <a:srgbClr val="121212"/>
                </a:solidFill>
                <a:effectLst/>
                <a:latin typeface="-apple-system"/>
              </a:rPr>
              <a:t>）解纠缠。</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9</a:t>
            </a:fld>
            <a:endParaRPr lang="zh-CN" altLang="en-US"/>
          </a:p>
        </p:txBody>
      </p:sp>
    </p:spTree>
    <p:extLst>
      <p:ext uri="{BB962C8B-B14F-4D97-AF65-F5344CB8AC3E}">
        <p14:creationId xmlns:p14="http://schemas.microsoft.com/office/powerpoint/2010/main" val="160879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4" name="Footer Placeholder 4"/>
          <p:cNvSpPr txBox="1"/>
          <p:nvPr userDrawn="1"/>
        </p:nvSpPr>
        <p:spPr>
          <a:xfrm>
            <a:off x="4048376" y="6413479"/>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p:cNvSpPr txBox="1"/>
          <p:nvPr userDrawn="1"/>
        </p:nvSpPr>
        <p:spPr>
          <a:xfrm>
            <a:off x="838200" y="6413478"/>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t>2023/11/3</a:t>
            </a:fld>
            <a:endParaRPr lang="zh-CN" altLang="en-US" sz="1200">
              <a:solidFill>
                <a:schemeClr val="tx1"/>
              </a:solidFill>
              <a:latin typeface="+mn-lt"/>
            </a:endParaRPr>
          </a:p>
        </p:txBody>
      </p:sp>
      <p:pic>
        <p:nvPicPr>
          <p:cNvPr id="5" name="图片 4"/>
          <p:cNvPicPr>
            <a:picLocks noChangeAspect="1"/>
          </p:cNvPicPr>
          <p:nvPr userDrawn="1"/>
        </p:nvPicPr>
        <p:blipFill>
          <a:blip r:embed="rId2"/>
          <a:stretch>
            <a:fillRect/>
          </a:stretch>
        </p:blipFill>
        <p:spPr>
          <a:xfrm>
            <a:off x="0" y="1823422"/>
            <a:ext cx="12192000" cy="228191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矩形: 圆角 6"/>
          <p:cNvSpPr/>
          <p:nvPr userDrawn="1"/>
        </p:nvSpPr>
        <p:spPr>
          <a:xfrm>
            <a:off x="243601" y="173419"/>
            <a:ext cx="11718700" cy="740981"/>
          </a:xfrm>
          <a:prstGeom prst="roundRect">
            <a:avLst/>
          </a:prstGeom>
          <a:solidFill>
            <a:srgbClr val="6E8360"/>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xfrm>
            <a:off x="11238829" y="6407033"/>
            <a:ext cx="723472" cy="365125"/>
          </a:xfrm>
        </p:spPr>
        <p:txBody>
          <a:bodyPr/>
          <a:lstStyle>
            <a:lvl1pPr>
              <a:defRPr>
                <a:solidFill>
                  <a:schemeClr val="tx1"/>
                </a:solidFill>
              </a:defRPr>
            </a:lvl1pPr>
          </a:lstStyle>
          <a:p>
            <a:fld id="{72A5E12F-523A-4D75-95A2-779F57F5D9E2}" type="slidenum">
              <a:rPr lang="zh-CN" altLang="en-US" smtClean="0"/>
              <a:t>‹#›</a:t>
            </a:fld>
            <a:endParaRPr lang="zh-CN" altLang="en-US"/>
          </a:p>
        </p:txBody>
      </p:sp>
      <p:pic>
        <p:nvPicPr>
          <p:cNvPr id="9" name="图片 8"/>
          <p:cNvPicPr/>
          <p:nvPr userDrawn="1"/>
        </p:nvPicPr>
        <p:blipFill rotWithShape="1">
          <a:blip r:embed="rId2" cstate="print">
            <a:extLst>
              <a:ext uri="{28A0092B-C50C-407E-A947-70E740481C1C}">
                <a14:useLocalDpi xmlns:a14="http://schemas.microsoft.com/office/drawing/2010/main" val="0"/>
              </a:ext>
            </a:extLst>
          </a:blip>
          <a:srcRect l="-29" t="-1" r="68184" b="524"/>
          <a:stretch>
            <a:fillRect/>
          </a:stretch>
        </p:blipFill>
        <p:spPr>
          <a:xfrm>
            <a:off x="11289945" y="233289"/>
            <a:ext cx="621240" cy="621240"/>
          </a:xfrm>
          <a:prstGeom prst="rect">
            <a:avLst/>
          </a:prstGeom>
        </p:spPr>
      </p:pic>
      <p:sp>
        <p:nvSpPr>
          <p:cNvPr id="3" name="文本占位符 2"/>
          <p:cNvSpPr>
            <a:spLocks noGrp="1"/>
          </p:cNvSpPr>
          <p:nvPr>
            <p:ph type="body" sz="quarter" idx="13"/>
          </p:nvPr>
        </p:nvSpPr>
        <p:spPr>
          <a:xfrm>
            <a:off x="291114" y="258953"/>
            <a:ext cx="10122886" cy="569912"/>
          </a:xfrm>
        </p:spPr>
        <p:txBody>
          <a:bodyPr>
            <a:normAutofit/>
          </a:bodyPr>
          <a:lstStyle>
            <a:lvl1pPr marL="0" indent="0" fontAlgn="ctr">
              <a:lnSpc>
                <a:spcPct val="100000"/>
              </a:lnSpc>
              <a:spcBef>
                <a:spcPts val="0"/>
              </a:spcBef>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4911288" y="3866330"/>
            <a:ext cx="3186947" cy="1661357"/>
          </a:xfrm>
          <a:prstGeom prst="rect">
            <a:avLst/>
          </a:prstGeom>
        </p:spPr>
      </p:pic>
      <p:pic>
        <p:nvPicPr>
          <p:cNvPr id="10" name="图片 9"/>
          <p:cNvPicPr/>
          <p:nvPr userDrawn="1"/>
        </p:nvPicPr>
        <p:blipFill>
          <a:blip r:embed="rId3"/>
          <a:stretch>
            <a:fillRect/>
          </a:stretch>
        </p:blipFill>
        <p:spPr>
          <a:xfrm>
            <a:off x="1209907" y="3866330"/>
            <a:ext cx="3101663" cy="1661363"/>
          </a:xfrm>
          <a:prstGeom prst="rect">
            <a:avLst/>
          </a:prstGeom>
        </p:spPr>
      </p:pic>
      <p:sp>
        <p:nvSpPr>
          <p:cNvPr id="11" name="文本框 10"/>
          <p:cNvSpPr txBox="1"/>
          <p:nvPr userDrawn="1"/>
        </p:nvSpPr>
        <p:spPr>
          <a:xfrm>
            <a:off x="1941161" y="3167419"/>
            <a:ext cx="1639156"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p:cNvCxnSpPr/>
          <p:nvPr userDrawn="1"/>
        </p:nvCxnSpPr>
        <p:spPr>
          <a:xfrm>
            <a:off x="2391438" y="3708165"/>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91438" y="1015879"/>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1209907" y="469321"/>
            <a:ext cx="310166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p:cNvPicPr/>
          <p:nvPr userDrawn="1"/>
        </p:nvPicPr>
        <p:blipFill>
          <a:blip r:embed="rId4"/>
          <a:stretch>
            <a:fillRect/>
          </a:stretch>
        </p:blipFill>
        <p:spPr>
          <a:xfrm>
            <a:off x="8175247" y="1165515"/>
            <a:ext cx="3101663" cy="1661363"/>
          </a:xfrm>
          <a:prstGeom prst="rect">
            <a:avLst/>
          </a:prstGeom>
        </p:spPr>
      </p:pic>
      <p:pic>
        <p:nvPicPr>
          <p:cNvPr id="16" name="图片 15"/>
          <p:cNvPicPr/>
          <p:nvPr userDrawn="1"/>
        </p:nvPicPr>
        <p:blipFill>
          <a:blip r:embed="rId5"/>
          <a:stretch>
            <a:fillRect/>
          </a:stretch>
        </p:blipFill>
        <p:spPr>
          <a:xfrm>
            <a:off x="4927970" y="1165516"/>
            <a:ext cx="3101663" cy="1661363"/>
          </a:xfrm>
          <a:prstGeom prst="rect">
            <a:avLst/>
          </a:prstGeom>
        </p:spPr>
      </p:pic>
      <p:sp>
        <p:nvSpPr>
          <p:cNvPr id="17" name="文本框 16"/>
          <p:cNvSpPr txBox="1"/>
          <p:nvPr userDrawn="1"/>
        </p:nvSpPr>
        <p:spPr>
          <a:xfrm>
            <a:off x="6919234" y="469321"/>
            <a:ext cx="25120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p:cNvCxnSpPr/>
          <p:nvPr userDrawn="1"/>
        </p:nvCxnSpPr>
        <p:spPr>
          <a:xfrm>
            <a:off x="7805947" y="1015879"/>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userDrawn="1"/>
        </p:nvPicPr>
        <p:blipFill>
          <a:blip r:embed="rId6"/>
          <a:stretch>
            <a:fillRect/>
          </a:stretch>
        </p:blipFill>
        <p:spPr>
          <a:xfrm>
            <a:off x="1208156" y="1164020"/>
            <a:ext cx="3105165" cy="1664352"/>
          </a:xfrm>
          <a:prstGeom prst="rect">
            <a:avLst/>
          </a:prstGeom>
        </p:spPr>
      </p:pic>
      <p:pic>
        <p:nvPicPr>
          <p:cNvPr id="2" name="图片 1"/>
          <p:cNvPicPr>
            <a:picLocks noChangeAspect="1"/>
          </p:cNvPicPr>
          <p:nvPr userDrawn="1"/>
        </p:nvPicPr>
        <p:blipFill>
          <a:blip r:embed="rId7"/>
          <a:stretch>
            <a:fillRect/>
          </a:stretch>
        </p:blipFill>
        <p:spPr>
          <a:xfrm>
            <a:off x="8697953" y="4697007"/>
            <a:ext cx="1930400" cy="247650"/>
          </a:xfrm>
          <a:prstGeom prst="rect">
            <a:avLst/>
          </a:prstGeom>
        </p:spPr>
      </p:pic>
      <p:pic>
        <p:nvPicPr>
          <p:cNvPr id="20" name="图片 19"/>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544549" y="3708165"/>
            <a:ext cx="2234919" cy="532800"/>
          </a:xfrm>
          <a:prstGeom prst="rect">
            <a:avLst/>
          </a:prstGeom>
        </p:spPr>
      </p:pic>
      <p:sp>
        <p:nvSpPr>
          <p:cNvPr id="21" name="矩形: 圆角 20"/>
          <p:cNvSpPr/>
          <p:nvPr userDrawn="1"/>
        </p:nvSpPr>
        <p:spPr>
          <a:xfrm>
            <a:off x="243601" y="173419"/>
            <a:ext cx="11718700" cy="740981"/>
          </a:xfrm>
          <a:prstGeom prst="roundRect">
            <a:avLst/>
          </a:prstGeom>
          <a:solidFill>
            <a:srgbClr val="6E8360"/>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0375" y="236129"/>
            <a:ext cx="8591550" cy="638574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t>2023/11/3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svg"/><Relationship Id="rId3" Type="http://schemas.openxmlformats.org/officeDocument/2006/relationships/image" Target="../media/image43.png"/><Relationship Id="rId7" Type="http://schemas.openxmlformats.org/officeDocument/2006/relationships/image" Target="../media/image47.svg"/><Relationship Id="rId12"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svg"/><Relationship Id="rId5" Type="http://schemas.openxmlformats.org/officeDocument/2006/relationships/image" Target="../media/image45.png"/><Relationship Id="rId15" Type="http://schemas.openxmlformats.org/officeDocument/2006/relationships/image" Target="../media/image55.sv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svg"/><Relationship Id="rId14" Type="http://schemas.openxmlformats.org/officeDocument/2006/relationships/image" Target="../media/image54.png"/></Relationships>
</file>

<file path=ppt/slides/_rels/slide14.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svg"/><Relationship Id="rId5" Type="http://schemas.openxmlformats.org/officeDocument/2006/relationships/image" Target="../media/image58.sv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svg"/><Relationship Id="rId18" Type="http://schemas.openxmlformats.org/officeDocument/2006/relationships/image" Target="../media/image79.png"/><Relationship Id="rId3" Type="http://schemas.openxmlformats.org/officeDocument/2006/relationships/image" Target="../media/image65.png"/><Relationship Id="rId7" Type="http://schemas.openxmlformats.org/officeDocument/2006/relationships/image" Target="../media/image68.svg"/><Relationship Id="rId12" Type="http://schemas.openxmlformats.org/officeDocument/2006/relationships/image" Target="../media/image73.png"/><Relationship Id="rId17" Type="http://schemas.openxmlformats.org/officeDocument/2006/relationships/image" Target="../media/image78.svg"/><Relationship Id="rId2" Type="http://schemas.openxmlformats.org/officeDocument/2006/relationships/notesSlide" Target="../notesSlides/notesSlide16.xml"/><Relationship Id="rId16"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svg"/><Relationship Id="rId5" Type="http://schemas.openxmlformats.org/officeDocument/2006/relationships/image" Target="../media/image56.png"/><Relationship Id="rId15" Type="http://schemas.openxmlformats.org/officeDocument/2006/relationships/image" Target="../media/image76.svg"/><Relationship Id="rId10" Type="http://schemas.openxmlformats.org/officeDocument/2006/relationships/image" Target="../media/image71.png"/><Relationship Id="rId19" Type="http://schemas.openxmlformats.org/officeDocument/2006/relationships/image" Target="../media/image80.svg"/><Relationship Id="rId4" Type="http://schemas.openxmlformats.org/officeDocument/2006/relationships/image" Target="../media/image66.png"/><Relationship Id="rId9" Type="http://schemas.openxmlformats.org/officeDocument/2006/relationships/image" Target="../media/image70.svg"/><Relationship Id="rId14" Type="http://schemas.openxmlformats.org/officeDocument/2006/relationships/image" Target="../media/image75.png"/></Relationships>
</file>

<file path=ppt/slides/_rels/slide17.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svg"/><Relationship Id="rId18" Type="http://schemas.openxmlformats.org/officeDocument/2006/relationships/image" Target="../media/image85.png"/><Relationship Id="rId3" Type="http://schemas.openxmlformats.org/officeDocument/2006/relationships/image" Target="../media/image69.png"/><Relationship Id="rId21" Type="http://schemas.openxmlformats.org/officeDocument/2006/relationships/image" Target="../media/image88.svg"/><Relationship Id="rId7" Type="http://schemas.openxmlformats.org/officeDocument/2006/relationships/image" Target="../media/image56.png"/><Relationship Id="rId12" Type="http://schemas.openxmlformats.org/officeDocument/2006/relationships/image" Target="../media/image75.png"/><Relationship Id="rId17" Type="http://schemas.openxmlformats.org/officeDocument/2006/relationships/image" Target="../media/image84.svg"/><Relationship Id="rId2" Type="http://schemas.openxmlformats.org/officeDocument/2006/relationships/notesSlide" Target="../notesSlides/notesSlide17.xml"/><Relationship Id="rId16" Type="http://schemas.openxmlformats.org/officeDocument/2006/relationships/image" Target="../media/image83.png"/><Relationship Id="rId20"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68.svg"/><Relationship Id="rId11" Type="http://schemas.openxmlformats.org/officeDocument/2006/relationships/image" Target="../media/image74.svg"/><Relationship Id="rId5" Type="http://schemas.openxmlformats.org/officeDocument/2006/relationships/image" Target="../media/image67.png"/><Relationship Id="rId15" Type="http://schemas.openxmlformats.org/officeDocument/2006/relationships/image" Target="../media/image82.svg"/><Relationship Id="rId10" Type="http://schemas.openxmlformats.org/officeDocument/2006/relationships/image" Target="../media/image73.png"/><Relationship Id="rId19" Type="http://schemas.openxmlformats.org/officeDocument/2006/relationships/image" Target="../media/image86.svg"/><Relationship Id="rId4" Type="http://schemas.openxmlformats.org/officeDocument/2006/relationships/image" Target="../media/image70.svg"/><Relationship Id="rId9" Type="http://schemas.openxmlformats.org/officeDocument/2006/relationships/image" Target="../media/image72.svg"/><Relationship Id="rId14" Type="http://schemas.openxmlformats.org/officeDocument/2006/relationships/image" Target="../media/image81.png"/></Relationships>
</file>

<file path=ppt/slides/_rels/slide18.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42.png"/><Relationship Id="rId7" Type="http://schemas.openxmlformats.org/officeDocument/2006/relationships/image" Target="../media/image86.sv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2.svg"/><Relationship Id="rId5" Type="http://schemas.openxmlformats.org/officeDocument/2006/relationships/image" Target="../media/image68.svg"/><Relationship Id="rId10" Type="http://schemas.openxmlformats.org/officeDocument/2006/relationships/image" Target="../media/image91.png"/><Relationship Id="rId4" Type="http://schemas.openxmlformats.org/officeDocument/2006/relationships/image" Target="../media/image67.png"/><Relationship Id="rId9" Type="http://schemas.openxmlformats.org/officeDocument/2006/relationships/image" Target="../media/image90.svg"/></Relationships>
</file>

<file path=ppt/slides/_rels/slide19.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4.svg"/><Relationship Id="rId3" Type="http://schemas.openxmlformats.org/officeDocument/2006/relationships/image" Target="../media/image42.png"/><Relationship Id="rId7" Type="http://schemas.openxmlformats.org/officeDocument/2006/relationships/image" Target="../media/image68.svg"/><Relationship Id="rId12" Type="http://schemas.openxmlformats.org/officeDocument/2006/relationships/image" Target="../media/image9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86.svg"/><Relationship Id="rId5" Type="http://schemas.openxmlformats.org/officeDocument/2006/relationships/image" Target="../media/image70.svg"/><Relationship Id="rId10" Type="http://schemas.openxmlformats.org/officeDocument/2006/relationships/image" Target="../media/image85.png"/><Relationship Id="rId4" Type="http://schemas.openxmlformats.org/officeDocument/2006/relationships/image" Target="../media/image69.png"/><Relationship Id="rId9" Type="http://schemas.openxmlformats.org/officeDocument/2006/relationships/image" Target="../media/image88.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6.svg"/><Relationship Id="rId3" Type="http://schemas.openxmlformats.org/officeDocument/2006/relationships/image" Target="../media/image42.png"/><Relationship Id="rId7" Type="http://schemas.openxmlformats.org/officeDocument/2006/relationships/image" Target="../media/image68.svg"/><Relationship Id="rId12" Type="http://schemas.openxmlformats.org/officeDocument/2006/relationships/image" Target="../media/image9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86.svg"/><Relationship Id="rId5" Type="http://schemas.openxmlformats.org/officeDocument/2006/relationships/image" Target="../media/image70.svg"/><Relationship Id="rId15" Type="http://schemas.openxmlformats.org/officeDocument/2006/relationships/image" Target="../media/image98.svg"/><Relationship Id="rId10" Type="http://schemas.openxmlformats.org/officeDocument/2006/relationships/image" Target="../media/image85.png"/><Relationship Id="rId4" Type="http://schemas.openxmlformats.org/officeDocument/2006/relationships/image" Target="../media/image69.png"/><Relationship Id="rId9" Type="http://schemas.openxmlformats.org/officeDocument/2006/relationships/image" Target="../media/image88.svg"/><Relationship Id="rId14" Type="http://schemas.openxmlformats.org/officeDocument/2006/relationships/image" Target="../media/image97.png"/></Relationships>
</file>

<file path=ppt/slides/_rels/slide21.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970.png"/><Relationship Id="rId4" Type="http://schemas.openxmlformats.org/officeDocument/2006/relationships/image" Target="../media/image100.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tags" Target="../tags/tag84.xml"/><Relationship Id="rId18" Type="http://schemas.openxmlformats.org/officeDocument/2006/relationships/tags" Target="../tags/tag89.xml"/><Relationship Id="rId26" Type="http://schemas.openxmlformats.org/officeDocument/2006/relationships/tags" Target="../tags/tag97.xml"/><Relationship Id="rId3" Type="http://schemas.openxmlformats.org/officeDocument/2006/relationships/tags" Target="../tags/tag74.xml"/><Relationship Id="rId21" Type="http://schemas.openxmlformats.org/officeDocument/2006/relationships/tags" Target="../tags/tag92.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5" Type="http://schemas.openxmlformats.org/officeDocument/2006/relationships/tags" Target="../tags/tag96.xml"/><Relationship Id="rId2" Type="http://schemas.openxmlformats.org/officeDocument/2006/relationships/tags" Target="../tags/tag73.xml"/><Relationship Id="rId16" Type="http://schemas.openxmlformats.org/officeDocument/2006/relationships/tags" Target="../tags/tag87.xml"/><Relationship Id="rId20" Type="http://schemas.openxmlformats.org/officeDocument/2006/relationships/tags" Target="../tags/tag91.xml"/><Relationship Id="rId29" Type="http://schemas.openxmlformats.org/officeDocument/2006/relationships/tags" Target="../tags/tag100.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tags" Target="../tags/tag95.xml"/><Relationship Id="rId32" Type="http://schemas.openxmlformats.org/officeDocument/2006/relationships/notesSlide" Target="../notesSlides/notesSlide24.xml"/><Relationship Id="rId5" Type="http://schemas.openxmlformats.org/officeDocument/2006/relationships/tags" Target="../tags/tag76.xml"/><Relationship Id="rId15" Type="http://schemas.openxmlformats.org/officeDocument/2006/relationships/tags" Target="../tags/tag86.xml"/><Relationship Id="rId23" Type="http://schemas.openxmlformats.org/officeDocument/2006/relationships/tags" Target="../tags/tag94.xml"/><Relationship Id="rId28" Type="http://schemas.openxmlformats.org/officeDocument/2006/relationships/tags" Target="../tags/tag99.xml"/><Relationship Id="rId10" Type="http://schemas.openxmlformats.org/officeDocument/2006/relationships/tags" Target="../tags/tag81.xml"/><Relationship Id="rId19" Type="http://schemas.openxmlformats.org/officeDocument/2006/relationships/tags" Target="../tags/tag90.xml"/><Relationship Id="rId31" Type="http://schemas.openxmlformats.org/officeDocument/2006/relationships/slideLayout" Target="../slideLayouts/slideLayout2.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 Id="rId22" Type="http://schemas.openxmlformats.org/officeDocument/2006/relationships/tags" Target="../tags/tag93.xml"/><Relationship Id="rId27" Type="http://schemas.openxmlformats.org/officeDocument/2006/relationships/tags" Target="../tags/tag98.xml"/><Relationship Id="rId30" Type="http://schemas.openxmlformats.org/officeDocument/2006/relationships/tags" Target="../tags/tag101.xml"/></Relationships>
</file>

<file path=ppt/slides/_rels/slide2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image" Target="../media/image20.png"/><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image" Target="../media/image19.png"/><Relationship Id="rId33" Type="http://schemas.openxmlformats.org/officeDocument/2006/relationships/image" Target="../media/image27.png"/><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image" Target="../media/image23.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notesSlide" Target="../notesSlides/notesSlide4.xml"/><Relationship Id="rId32" Type="http://schemas.openxmlformats.org/officeDocument/2006/relationships/image" Target="../media/image26.png"/><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slideLayout" Target="../slideLayouts/slideLayout2.xml"/><Relationship Id="rId28" Type="http://schemas.openxmlformats.org/officeDocument/2006/relationships/image" Target="../media/image22.png"/><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image" Target="../media/image25.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image" Target="../media/image21.png"/><Relationship Id="rId30" Type="http://schemas.openxmlformats.org/officeDocument/2006/relationships/image" Target="../media/image24.png"/><Relationship Id="rId8" Type="http://schemas.openxmlformats.org/officeDocument/2006/relationships/tags" Target="../tags/tag9.xml"/></Relationships>
</file>

<file path=ppt/slides/_rels/slide5.xml.rels><?xml version="1.0" encoding="UTF-8" standalone="yes"?>
<Relationships xmlns="http://schemas.openxmlformats.org/package/2006/relationships"><Relationship Id="rId13" Type="http://schemas.openxmlformats.org/officeDocument/2006/relationships/tags" Target="../tags/tag36.xml"/><Relationship Id="rId18" Type="http://schemas.openxmlformats.org/officeDocument/2006/relationships/tags" Target="../tags/tag41.xml"/><Relationship Id="rId26" Type="http://schemas.openxmlformats.org/officeDocument/2006/relationships/image" Target="../media/image20.png"/><Relationship Id="rId3" Type="http://schemas.openxmlformats.org/officeDocument/2006/relationships/tags" Target="../tags/tag26.xml"/><Relationship Id="rId21" Type="http://schemas.openxmlformats.org/officeDocument/2006/relationships/image" Target="../media/image28.png"/><Relationship Id="rId7" Type="http://schemas.openxmlformats.org/officeDocument/2006/relationships/tags" Target="../tags/tag30.xml"/><Relationship Id="rId12" Type="http://schemas.openxmlformats.org/officeDocument/2006/relationships/tags" Target="../tags/tag35.xml"/><Relationship Id="rId17" Type="http://schemas.openxmlformats.org/officeDocument/2006/relationships/tags" Target="../tags/tag40.xml"/><Relationship Id="rId25" Type="http://schemas.openxmlformats.org/officeDocument/2006/relationships/image" Target="../media/image19.png"/><Relationship Id="rId33" Type="http://schemas.openxmlformats.org/officeDocument/2006/relationships/image" Target="../media/image35.png"/><Relationship Id="rId2" Type="http://schemas.openxmlformats.org/officeDocument/2006/relationships/tags" Target="../tags/tag25.xml"/><Relationship Id="rId16" Type="http://schemas.openxmlformats.org/officeDocument/2006/relationships/tags" Target="../tags/tag39.xml"/><Relationship Id="rId20" Type="http://schemas.openxmlformats.org/officeDocument/2006/relationships/notesSlide" Target="../notesSlides/notesSlide5.xml"/><Relationship Id="rId29" Type="http://schemas.openxmlformats.org/officeDocument/2006/relationships/image" Target="../media/image23.png"/><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24" Type="http://schemas.openxmlformats.org/officeDocument/2006/relationships/image" Target="../media/image31.png"/><Relationship Id="rId32" Type="http://schemas.openxmlformats.org/officeDocument/2006/relationships/image" Target="../media/image34.png"/><Relationship Id="rId5" Type="http://schemas.openxmlformats.org/officeDocument/2006/relationships/tags" Target="../tags/tag28.xml"/><Relationship Id="rId15" Type="http://schemas.openxmlformats.org/officeDocument/2006/relationships/tags" Target="../tags/tag38.xml"/><Relationship Id="rId23" Type="http://schemas.openxmlformats.org/officeDocument/2006/relationships/image" Target="../media/image30.png"/><Relationship Id="rId28" Type="http://schemas.openxmlformats.org/officeDocument/2006/relationships/image" Target="../media/image22.png"/><Relationship Id="rId10" Type="http://schemas.openxmlformats.org/officeDocument/2006/relationships/tags" Target="../tags/tag33.xml"/><Relationship Id="rId19" Type="http://schemas.openxmlformats.org/officeDocument/2006/relationships/slideLayout" Target="../slideLayouts/slideLayout2.xml"/><Relationship Id="rId31" Type="http://schemas.openxmlformats.org/officeDocument/2006/relationships/image" Target="../media/image33.png"/><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tags" Target="../tags/tag37.xml"/><Relationship Id="rId22" Type="http://schemas.openxmlformats.org/officeDocument/2006/relationships/image" Target="../media/image29.png"/><Relationship Id="rId27" Type="http://schemas.openxmlformats.org/officeDocument/2006/relationships/image" Target="../media/image21.png"/><Relationship Id="rId30" Type="http://schemas.openxmlformats.org/officeDocument/2006/relationships/image" Target="../media/image32.png"/><Relationship Id="rId8" Type="http://schemas.openxmlformats.org/officeDocument/2006/relationships/tags" Target="../tags/tag31.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44.xml"/><Relationship Id="rId7" Type="http://schemas.openxmlformats.org/officeDocument/2006/relationships/image" Target="../media/image20.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9.png"/><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tags" Target="../tags/tag62.xml"/><Relationship Id="rId3" Type="http://schemas.openxmlformats.org/officeDocument/2006/relationships/tags" Target="../tags/tag47.xml"/><Relationship Id="rId21" Type="http://schemas.openxmlformats.org/officeDocument/2006/relationships/tags" Target="../tags/tag65.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 Type="http://schemas.openxmlformats.org/officeDocument/2006/relationships/tags" Target="../tags/tag46.xml"/><Relationship Id="rId16" Type="http://schemas.openxmlformats.org/officeDocument/2006/relationships/tags" Target="../tags/tag60.xml"/><Relationship Id="rId20" Type="http://schemas.openxmlformats.org/officeDocument/2006/relationships/tags" Target="../tags/tag64.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24" Type="http://schemas.openxmlformats.org/officeDocument/2006/relationships/notesSlide" Target="../notesSlides/notesSlide7.xml"/><Relationship Id="rId5" Type="http://schemas.openxmlformats.org/officeDocument/2006/relationships/tags" Target="../tags/tag49.xml"/><Relationship Id="rId15" Type="http://schemas.openxmlformats.org/officeDocument/2006/relationships/tags" Target="../tags/tag59.xml"/><Relationship Id="rId23" Type="http://schemas.openxmlformats.org/officeDocument/2006/relationships/slideLayout" Target="../slideLayouts/slideLayout2.xml"/><Relationship Id="rId10" Type="http://schemas.openxmlformats.org/officeDocument/2006/relationships/tags" Target="../tags/tag54.xml"/><Relationship Id="rId19" Type="http://schemas.openxmlformats.org/officeDocument/2006/relationships/tags" Target="../tags/tag63.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 Id="rId22" Type="http://schemas.openxmlformats.org/officeDocument/2006/relationships/tags" Target="../tags/tag66.xml"/></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69.xml"/><Relationship Id="rId7" Type="http://schemas.openxmlformats.org/officeDocument/2006/relationships/notesSlide" Target="../notesSlides/notesSlide8.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Layout" Target="../slideLayouts/slideLayout2.xml"/><Relationship Id="rId5" Type="http://schemas.openxmlformats.org/officeDocument/2006/relationships/tags" Target="../tags/tag71.xml"/><Relationship Id="rId10" Type="http://schemas.openxmlformats.org/officeDocument/2006/relationships/image" Target="../media/image39.png"/><Relationship Id="rId4" Type="http://schemas.openxmlformats.org/officeDocument/2006/relationships/tags" Target="../tags/tag70.xml"/><Relationship Id="rId9"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 name="文本框 8"/>
          <p:cNvSpPr txBox="1"/>
          <p:nvPr/>
        </p:nvSpPr>
        <p:spPr>
          <a:xfrm>
            <a:off x="1270" y="2104390"/>
            <a:ext cx="12192000" cy="1914525"/>
          </a:xfrm>
          <a:prstGeom prst="rect">
            <a:avLst/>
          </a:prstGeom>
          <a:noFill/>
        </p:spPr>
        <p:txBody>
          <a:bodyPr wrap="square" rtlCol="0" anchor="ctr" anchorCtr="0">
            <a:noAutofit/>
          </a:bodyPr>
          <a:lstStyle/>
          <a:p>
            <a:pPr marR="0" lvl="0" indent="0" algn="ctr" defTabSz="457200" rtl="0" fontAlgn="auto">
              <a:lnSpc>
                <a:spcPts val="2300"/>
              </a:lnSpc>
              <a:spcBef>
                <a:spcPts val="1200"/>
              </a:spcBef>
              <a:spcAft>
                <a:spcPts val="1200"/>
              </a:spcAft>
              <a:buClrTx/>
              <a:buSzTx/>
              <a:buFontTx/>
              <a:buNone/>
              <a:defRPr/>
            </a:pPr>
            <a:r>
              <a:rPr lang="en-US" altLang="zh-CN" sz="3200" b="1" kern="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WWW</a:t>
            </a:r>
            <a:r>
              <a:rPr kumimoji="0" lang="en-US" altLang="zh-CN" sz="3200" b="1" i="0" u="none" strike="noStrike" kern="0" cap="none" normalizeH="0" noProof="0" dirty="0">
                <a:ln>
                  <a:noFill/>
                </a:ln>
                <a:solidFill>
                  <a:schemeClr val="accent6">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rPr>
              <a:t>’2021</a:t>
            </a:r>
          </a:p>
          <a:p>
            <a:pPr algn="ctr">
              <a:lnSpc>
                <a:spcPts val="2300"/>
              </a:lnSpc>
              <a:spcBef>
                <a:spcPts val="1200"/>
              </a:spcBef>
              <a:spcAft>
                <a:spcPts val="1200"/>
              </a:spcAft>
              <a:defRPr/>
            </a:pPr>
            <a:r>
              <a:rPr lang="en-US" altLang="zh-CN" sz="3200" b="1" kern="0" dirty="0">
                <a:solidFill>
                  <a:schemeClr val="accent6">
                    <a:lumMod val="50000"/>
                  </a:schemeClr>
                </a:solidFill>
                <a:latin typeface="Calibri" panose="020F0502020204030204" pitchFamily="34" charset="0"/>
                <a:cs typeface="Calibri" panose="020F0502020204030204" pitchFamily="34" charset="0"/>
              </a:rPr>
              <a:t>Disentangling User Interest and Conformity for</a:t>
            </a:r>
          </a:p>
          <a:p>
            <a:pPr algn="ctr">
              <a:lnSpc>
                <a:spcPts val="2300"/>
              </a:lnSpc>
              <a:spcBef>
                <a:spcPts val="1200"/>
              </a:spcBef>
              <a:spcAft>
                <a:spcPts val="1200"/>
              </a:spcAft>
              <a:defRPr/>
            </a:pPr>
            <a:r>
              <a:rPr lang="en-US" altLang="zh-CN" sz="3200" b="1" kern="0" dirty="0">
                <a:solidFill>
                  <a:schemeClr val="accent6">
                    <a:lumMod val="50000"/>
                  </a:schemeClr>
                </a:solidFill>
                <a:latin typeface="Calibri" panose="020F0502020204030204" pitchFamily="34" charset="0"/>
                <a:cs typeface="Calibri" panose="020F0502020204030204" pitchFamily="34" charset="0"/>
              </a:rPr>
              <a:t> Recommendation with Causal Embedding</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455" y="607866"/>
            <a:ext cx="2017186" cy="641190"/>
          </a:xfrm>
          <a:prstGeom prst="rect">
            <a:avLst/>
          </a:prstGeom>
        </p:spPr>
      </p:pic>
      <p:sp>
        <p:nvSpPr>
          <p:cNvPr id="6" name="文本框 5"/>
          <p:cNvSpPr txBox="1"/>
          <p:nvPr/>
        </p:nvSpPr>
        <p:spPr>
          <a:xfrm>
            <a:off x="0" y="4186555"/>
            <a:ext cx="12193270" cy="2171364"/>
          </a:xfrm>
          <a:prstGeom prst="rect">
            <a:avLst/>
          </a:prstGeom>
          <a:noFill/>
        </p:spPr>
        <p:txBody>
          <a:bodyPr wrap="square" rtlCol="0">
            <a:spAutoFit/>
          </a:bodyPr>
          <a:lstStyle/>
          <a:p>
            <a:pPr algn="ctr">
              <a:lnSpc>
                <a:spcPct val="130000"/>
              </a:lnSpc>
            </a:pPr>
            <a:r>
              <a:rPr lang="en-US" altLang="zh-CN" sz="1600" b="1" i="1" dirty="0">
                <a:ea typeface="微软雅黑" panose="020B0503020204020204" pitchFamily="34" charset="-122"/>
              </a:rPr>
              <a:t>Yu Zheng</a:t>
            </a:r>
            <a:r>
              <a:rPr lang="en-US" altLang="zh-CN" sz="1600" b="1" i="1" baseline="30000" dirty="0">
                <a:ea typeface="微软雅黑" panose="020B0503020204020204" pitchFamily="34" charset="-122"/>
              </a:rPr>
              <a:t>1,2</a:t>
            </a:r>
            <a:r>
              <a:rPr lang="en-US" altLang="zh-CN" sz="1600" b="1" i="1" dirty="0">
                <a:ea typeface="微软雅黑" panose="020B0503020204020204" pitchFamily="34" charset="-122"/>
              </a:rPr>
              <a:t>, Chen Gao</a:t>
            </a:r>
            <a:r>
              <a:rPr lang="en-US" altLang="zh-CN" sz="1600" b="1" i="1" baseline="30000" dirty="0">
                <a:ea typeface="微软雅黑" panose="020B0503020204020204" pitchFamily="34" charset="-122"/>
              </a:rPr>
              <a:t>1,2</a:t>
            </a:r>
            <a:r>
              <a:rPr lang="en-US" altLang="zh-CN" sz="1600" b="1" i="1" dirty="0">
                <a:ea typeface="微软雅黑" panose="020B0503020204020204" pitchFamily="34" charset="-122"/>
              </a:rPr>
              <a:t>, Xiang Li</a:t>
            </a:r>
            <a:r>
              <a:rPr lang="en-US" altLang="zh-CN" sz="1600" b="1" i="1" baseline="30000" dirty="0">
                <a:ea typeface="微软雅黑" panose="020B0503020204020204" pitchFamily="34" charset="-122"/>
              </a:rPr>
              <a:t>3</a:t>
            </a:r>
            <a:r>
              <a:rPr lang="en-US" altLang="zh-CN" sz="1600" b="1" i="1" dirty="0">
                <a:ea typeface="微软雅黑" panose="020B0503020204020204" pitchFamily="34" charset="-122"/>
              </a:rPr>
              <a:t> , </a:t>
            </a:r>
            <a:r>
              <a:rPr lang="en-US" altLang="zh-CN" sz="1600" b="1" i="1" dirty="0" err="1">
                <a:ea typeface="微软雅黑" panose="020B0503020204020204" pitchFamily="34" charset="-122"/>
              </a:rPr>
              <a:t>Xiangnan</a:t>
            </a:r>
            <a:r>
              <a:rPr lang="en-US" altLang="zh-CN" sz="1600" b="1" i="1" dirty="0">
                <a:ea typeface="微软雅黑" panose="020B0503020204020204" pitchFamily="34" charset="-122"/>
              </a:rPr>
              <a:t> He</a:t>
            </a:r>
            <a:r>
              <a:rPr lang="en-US" altLang="zh-CN" sz="1600" b="1" i="1" baseline="30000" dirty="0">
                <a:ea typeface="微软雅黑" panose="020B0503020204020204" pitchFamily="34" charset="-122"/>
              </a:rPr>
              <a:t>4</a:t>
            </a:r>
            <a:r>
              <a:rPr lang="en-US" altLang="zh-CN" sz="1600" b="1" i="1" dirty="0">
                <a:ea typeface="微软雅黑" panose="020B0503020204020204" pitchFamily="34" charset="-122"/>
              </a:rPr>
              <a:t> , </a:t>
            </a:r>
            <a:r>
              <a:rPr lang="en-US" altLang="zh-CN" sz="1600" b="1" i="1" dirty="0" err="1">
                <a:ea typeface="微软雅黑" panose="020B0503020204020204" pitchFamily="34" charset="-122"/>
              </a:rPr>
              <a:t>Depeng</a:t>
            </a:r>
            <a:r>
              <a:rPr lang="en-US" altLang="zh-CN" sz="1600" b="1" i="1" dirty="0">
                <a:ea typeface="微软雅黑" panose="020B0503020204020204" pitchFamily="34" charset="-122"/>
              </a:rPr>
              <a:t> Jin</a:t>
            </a:r>
            <a:r>
              <a:rPr lang="en-US" altLang="zh-CN" sz="1600" b="1" i="1" baseline="30000" dirty="0">
                <a:ea typeface="微软雅黑" panose="020B0503020204020204" pitchFamily="34" charset="-122"/>
              </a:rPr>
              <a:t>1,2</a:t>
            </a:r>
            <a:r>
              <a:rPr lang="en-US" altLang="zh-CN" sz="1600" b="1" i="1" dirty="0">
                <a:ea typeface="微软雅黑" panose="020B0503020204020204" pitchFamily="34" charset="-122"/>
              </a:rPr>
              <a:t> , Yong Li</a:t>
            </a:r>
            <a:r>
              <a:rPr lang="en-US" altLang="zh-CN" sz="1600" b="1" i="1" baseline="30000" dirty="0">
                <a:ea typeface="微软雅黑" panose="020B0503020204020204" pitchFamily="34" charset="-122"/>
              </a:rPr>
              <a:t>1,2</a:t>
            </a:r>
          </a:p>
          <a:p>
            <a:pPr algn="ctr">
              <a:lnSpc>
                <a:spcPct val="130000"/>
              </a:lnSpc>
            </a:pPr>
            <a:r>
              <a:rPr lang="en-US" altLang="zh-CN" sz="1100" b="1" i="1" dirty="0">
                <a:solidFill>
                  <a:schemeClr val="tx1"/>
                </a:solidFill>
                <a:ea typeface="微软雅黑" panose="020B0503020204020204" pitchFamily="34" charset="-122"/>
              </a:rPr>
              <a:t> </a:t>
            </a:r>
          </a:p>
          <a:p>
            <a:pPr algn="ctr"/>
            <a:r>
              <a:rPr lang="en-US" altLang="zh-CN" sz="1600" b="1" i="1" baseline="30000" dirty="0">
                <a:ea typeface="微软雅黑" panose="020B0503020204020204" pitchFamily="34" charset="-122"/>
              </a:rPr>
              <a:t>1</a:t>
            </a:r>
            <a:r>
              <a:rPr lang="en-US" altLang="zh-CN" sz="1600" b="1" i="1" dirty="0">
                <a:ea typeface="微软雅黑" panose="020B0503020204020204" pitchFamily="34" charset="-122"/>
              </a:rPr>
              <a:t>Beijing National Research Center for Information Science and Technology </a:t>
            </a:r>
          </a:p>
          <a:p>
            <a:pPr algn="ctr"/>
            <a:r>
              <a:rPr lang="en-US" altLang="zh-CN" sz="1600" b="1" i="1" baseline="30000" dirty="0">
                <a:ea typeface="微软雅黑" panose="020B0503020204020204" pitchFamily="34" charset="-122"/>
              </a:rPr>
              <a:t>2</a:t>
            </a:r>
            <a:r>
              <a:rPr lang="en-US" altLang="zh-CN" sz="1600" b="1" i="1" dirty="0">
                <a:ea typeface="微软雅黑" panose="020B0503020204020204" pitchFamily="34" charset="-122"/>
              </a:rPr>
              <a:t>Department of Electronic Engineering, Tsinghua University </a:t>
            </a:r>
          </a:p>
          <a:p>
            <a:pPr algn="ctr"/>
            <a:r>
              <a:rPr lang="en-US" altLang="zh-CN" sz="1600" b="1" i="1" baseline="30000" dirty="0">
                <a:ea typeface="微软雅黑" panose="020B0503020204020204" pitchFamily="34" charset="-122"/>
              </a:rPr>
              <a:t>3</a:t>
            </a:r>
            <a:r>
              <a:rPr lang="en-US" altLang="zh-CN" sz="1600" b="1" i="1" dirty="0">
                <a:ea typeface="微软雅黑" panose="020B0503020204020204" pitchFamily="34" charset="-122"/>
              </a:rPr>
              <a:t>University of Hong Kong </a:t>
            </a:r>
          </a:p>
          <a:p>
            <a:pPr algn="ctr"/>
            <a:r>
              <a:rPr lang="en-US" altLang="zh-CN" sz="1600" b="1" i="1" baseline="30000" dirty="0">
                <a:ea typeface="微软雅黑" panose="020B0503020204020204" pitchFamily="34" charset="-122"/>
              </a:rPr>
              <a:t>4</a:t>
            </a:r>
            <a:r>
              <a:rPr lang="en-US" altLang="zh-CN" sz="1600" b="1" i="1" dirty="0">
                <a:ea typeface="微软雅黑" panose="020B0503020204020204" pitchFamily="34" charset="-122"/>
              </a:rPr>
              <a:t>University of Science and Technology of China</a:t>
            </a:r>
            <a:r>
              <a:rPr lang="en-US" altLang="zh-CN" sz="1600" b="1" i="1" dirty="0">
                <a:ea typeface="微软雅黑" panose="020B0503020204020204" pitchFamily="34" charset="-122"/>
                <a:sym typeface="+mn-ea"/>
              </a:rPr>
              <a:t> </a:t>
            </a:r>
          </a:p>
          <a:p>
            <a:pPr algn="ctr"/>
            <a:endParaRPr lang="en-US" altLang="zh-CN" b="1" i="1" dirty="0">
              <a:ea typeface="微软雅黑" panose="020B0503020204020204" pitchFamily="34" charset="-122"/>
            </a:endParaRPr>
          </a:p>
          <a:p>
            <a:pPr algn="ctr"/>
            <a:r>
              <a:rPr lang="en-US" altLang="zh-CN" sz="1600" b="1" i="1" dirty="0">
                <a:solidFill>
                  <a:srgbClr val="6B2D0B"/>
                </a:solidFill>
                <a:ea typeface="微软雅黑" panose="020B0503020204020204" pitchFamily="34" charset="-122"/>
                <a:sym typeface="+mn-ea"/>
              </a:rPr>
              <a:t>Presented by Siyuan Huang</a:t>
            </a:r>
          </a:p>
        </p:txBody>
      </p:sp>
      <p:sp>
        <p:nvSpPr>
          <p:cNvPr id="4" name="文本框 3"/>
          <p:cNvSpPr txBox="1"/>
          <p:nvPr/>
        </p:nvSpPr>
        <p:spPr>
          <a:xfrm>
            <a:off x="5342890" y="1753235"/>
            <a:ext cx="4064000" cy="368300"/>
          </a:xfrm>
          <a:prstGeom prst="rect">
            <a:avLst/>
          </a:prstGeom>
          <a:noFill/>
        </p:spPr>
        <p:txBody>
          <a:bodyPr wrap="square" rtlCol="0">
            <a:spAutoFit/>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10</a:t>
            </a:r>
            <a:endParaRPr lang="zh-CN" altLang="en-US" dirty="0"/>
          </a:p>
        </p:txBody>
      </p:sp>
      <p:sp>
        <p:nvSpPr>
          <p:cNvPr id="3" name="文本占位符 2"/>
          <p:cNvSpPr>
            <a:spLocks noGrp="1"/>
          </p:cNvSpPr>
          <p:nvPr>
            <p:ph type="body" sz="quarter" idx="13"/>
          </p:nvPr>
        </p:nvSpPr>
        <p:spPr/>
        <p:txBody>
          <a:bodyPr/>
          <a:lstStyle/>
          <a:p>
            <a:r>
              <a:rPr lang="zh-CN" altLang="en-US" dirty="0">
                <a:latin typeface="+mn-lt"/>
              </a:rPr>
              <a:t>研究背景</a:t>
            </a:r>
            <a:r>
              <a:rPr lang="en-US" altLang="zh-CN" dirty="0">
                <a:latin typeface="+mn-lt"/>
              </a:rPr>
              <a:t>-</a:t>
            </a:r>
            <a:r>
              <a:rPr lang="zh-CN" altLang="en-US" dirty="0">
                <a:latin typeface="+mn-lt"/>
              </a:rPr>
              <a:t>解耦从众性和兴趣的挑战</a:t>
            </a:r>
          </a:p>
        </p:txBody>
      </p:sp>
      <p:sp>
        <p:nvSpPr>
          <p:cNvPr id="5" name="文本框 4">
            <a:extLst>
              <a:ext uri="{FF2B5EF4-FFF2-40B4-BE49-F238E27FC236}">
                <a16:creationId xmlns:a16="http://schemas.microsoft.com/office/drawing/2014/main" id="{ABB2746D-7854-99DF-1F5A-B3E59F22A9D2}"/>
              </a:ext>
            </a:extLst>
          </p:cNvPr>
          <p:cNvSpPr txBox="1"/>
          <p:nvPr/>
        </p:nvSpPr>
        <p:spPr>
          <a:xfrm>
            <a:off x="1612074" y="1549131"/>
            <a:ext cx="10122886" cy="3944670"/>
          </a:xfrm>
          <a:prstGeom prst="rect">
            <a:avLst/>
          </a:prstGeom>
          <a:noFill/>
        </p:spPr>
        <p:txBody>
          <a:bodyPr wrap="square">
            <a:spAutoFit/>
          </a:bodyPr>
          <a:lstStyle/>
          <a:p>
            <a:pPr marL="342900" indent="-342900">
              <a:spcBef>
                <a:spcPts val="1000"/>
              </a:spcBef>
              <a:buAutoNum type="arabicPeriod"/>
            </a:pPr>
            <a:r>
              <a:rPr lang="zh-CN" altLang="en-US" sz="2400" b="1" dirty="0">
                <a:cs typeface="Arial" panose="020B0604020202020204" pitchFamily="34" charset="0"/>
              </a:rPr>
              <a:t>Variety of conformity</a:t>
            </a:r>
            <a:endParaRPr lang="en-US" altLang="zh-CN" sz="2400" b="1" dirty="0">
              <a:cs typeface="Arial" panose="020B0604020202020204" pitchFamily="34" charset="0"/>
            </a:endParaRPr>
          </a:p>
          <a:p>
            <a:pPr marL="800100" lvl="1" indent="-342900">
              <a:spcBef>
                <a:spcPts val="1000"/>
              </a:spcBef>
              <a:buFont typeface="Arial" panose="020B0604020202020204" pitchFamily="34" charset="0"/>
              <a:buChar char="•"/>
            </a:pPr>
            <a:r>
              <a:rPr lang="en-US" altLang="zh-CN" sz="2000" dirty="0">
                <a:cs typeface="Arial" panose="020B0604020202020204" pitchFamily="34" charset="0"/>
              </a:rPr>
              <a:t>Conformity depends on both </a:t>
            </a:r>
            <a:r>
              <a:rPr lang="en-US" altLang="zh-CN" sz="2000" dirty="0">
                <a:solidFill>
                  <a:srgbClr val="FF0000"/>
                </a:solidFill>
                <a:cs typeface="Arial" panose="020B0604020202020204" pitchFamily="34" charset="0"/>
              </a:rPr>
              <a:t>users</a:t>
            </a:r>
            <a:r>
              <a:rPr lang="en-US" altLang="zh-CN" sz="2000" dirty="0">
                <a:cs typeface="Arial" panose="020B0604020202020204" pitchFamily="34" charset="0"/>
              </a:rPr>
              <a:t> and </a:t>
            </a:r>
            <a:r>
              <a:rPr lang="en-US" altLang="zh-CN" sz="2000" dirty="0">
                <a:solidFill>
                  <a:srgbClr val="FF0000"/>
                </a:solidFill>
                <a:cs typeface="Arial" panose="020B0604020202020204" pitchFamily="34" charset="0"/>
              </a:rPr>
              <a:t>items</a:t>
            </a:r>
          </a:p>
          <a:p>
            <a:pPr marL="800100" lvl="1" indent="-342900">
              <a:spcBef>
                <a:spcPts val="1000"/>
              </a:spcBef>
              <a:buFont typeface="Arial" panose="020B0604020202020204" pitchFamily="34" charset="0"/>
              <a:buChar char="•"/>
            </a:pPr>
            <a:r>
              <a:rPr lang="en-US" altLang="zh-CN" sz="2000" dirty="0">
                <a:cs typeface="Arial" panose="020B0604020202020204" pitchFamily="34" charset="0"/>
              </a:rPr>
              <a:t>One user's conformity varies on different items, and conformity towards one item varies for different users</a:t>
            </a:r>
          </a:p>
          <a:p>
            <a:pPr marL="342900" indent="-342900">
              <a:spcBef>
                <a:spcPts val="1000"/>
              </a:spcBef>
              <a:buAutoNum type="arabicPeriod"/>
            </a:pPr>
            <a:r>
              <a:rPr lang="en-US" altLang="zh-CN" sz="2400" b="1" dirty="0">
                <a:cs typeface="Arial" panose="020B0604020202020204" pitchFamily="34" charset="0"/>
              </a:rPr>
              <a:t>Learning disentangled representations is intrinsically hard</a:t>
            </a:r>
          </a:p>
          <a:p>
            <a:pPr marL="800100" lvl="1" indent="-342900">
              <a:spcBef>
                <a:spcPts val="1000"/>
              </a:spcBef>
              <a:buFont typeface="Arial" panose="020B0604020202020204" pitchFamily="34" charset="0"/>
              <a:buChar char="•"/>
            </a:pPr>
            <a:r>
              <a:rPr lang="en-US" altLang="zh-CN" sz="2000" dirty="0">
                <a:cs typeface="Arial" panose="020B0604020202020204" pitchFamily="34" charset="0"/>
              </a:rPr>
              <a:t>Only observational data is accessible</a:t>
            </a:r>
          </a:p>
          <a:p>
            <a:pPr marL="800100" lvl="1" indent="-342900">
              <a:spcBef>
                <a:spcPts val="1000"/>
              </a:spcBef>
              <a:buFont typeface="Arial" panose="020B0604020202020204" pitchFamily="34" charset="0"/>
              <a:buChar char="•"/>
            </a:pPr>
            <a:r>
              <a:rPr lang="en-US" altLang="zh-CN" sz="2000" dirty="0">
                <a:cs typeface="Arial" panose="020B0604020202020204" pitchFamily="34" charset="0"/>
              </a:rPr>
              <a:t>No ground-truth for user interest</a:t>
            </a:r>
          </a:p>
          <a:p>
            <a:pPr marL="342900" indent="-342900">
              <a:spcBef>
                <a:spcPts val="1000"/>
              </a:spcBef>
              <a:buAutoNum type="arabicPeriod"/>
            </a:pPr>
            <a:r>
              <a:rPr lang="en-US" altLang="zh-CN" sz="2400" b="1" dirty="0">
                <a:cs typeface="Arial" panose="020B0604020202020204" pitchFamily="34" charset="0"/>
              </a:rPr>
              <a:t>An interaction can come from one or both factor</a:t>
            </a:r>
            <a:endParaRPr lang="en-US" altLang="zh-CN" b="1" dirty="0">
              <a:cs typeface="Arial" panose="020B0604020202020204" pitchFamily="34" charset="0"/>
            </a:endParaRPr>
          </a:p>
          <a:p>
            <a:pPr marL="800100" lvl="1" indent="-342900">
              <a:spcBef>
                <a:spcPts val="1000"/>
              </a:spcBef>
              <a:buFont typeface="Arial" panose="020B0604020202020204" pitchFamily="34" charset="0"/>
              <a:buChar char="•"/>
            </a:pPr>
            <a:r>
              <a:rPr lang="en-US" altLang="zh-CN" sz="2000" dirty="0">
                <a:cs typeface="Arial" panose="020B0604020202020204" pitchFamily="34" charset="0"/>
              </a:rPr>
              <a:t>Careful designs are needed for combining the two factors to make recommendations</a:t>
            </a:r>
            <a:r>
              <a:rPr lang="en-US" altLang="zh-CN" dirty="0">
                <a:cs typeface="Arial" panose="020B0604020202020204" pitchFamily="34" charset="0"/>
              </a:rPr>
              <a:t>.</a:t>
            </a:r>
            <a:endParaRPr lang="zh-CN" altLang="en-US" dirty="0">
              <a:cs typeface="Arial" panose="020B0604020202020204" pitchFamily="34" charset="0"/>
            </a:endParaRPr>
          </a:p>
        </p:txBody>
      </p:sp>
    </p:spTree>
    <p:extLst>
      <p:ext uri="{BB962C8B-B14F-4D97-AF65-F5344CB8AC3E}">
        <p14:creationId xmlns:p14="http://schemas.microsoft.com/office/powerpoint/2010/main" val="328941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a:t>提纲</a:t>
            </a:r>
          </a:p>
        </p:txBody>
      </p:sp>
      <p:grpSp>
        <p:nvGrpSpPr>
          <p:cNvPr id="94" name="组合 93">
            <a:extLst>
              <a:ext uri="{FF2B5EF4-FFF2-40B4-BE49-F238E27FC236}">
                <a16:creationId xmlns:a16="http://schemas.microsoft.com/office/drawing/2014/main" id="{B029AB81-44F0-C1EC-257C-80DC12C04392}"/>
              </a:ext>
            </a:extLst>
          </p:cNvPr>
          <p:cNvGrpSpPr/>
          <p:nvPr/>
        </p:nvGrpSpPr>
        <p:grpSpPr>
          <a:xfrm>
            <a:off x="3655902" y="1775113"/>
            <a:ext cx="4880195" cy="3611202"/>
            <a:chOff x="3655902" y="1775113"/>
            <a:chExt cx="4880195" cy="3611202"/>
          </a:xfrm>
        </p:grpSpPr>
        <p:grpSp>
          <p:nvGrpSpPr>
            <p:cNvPr id="95" name="组合 94">
              <a:extLst>
                <a:ext uri="{FF2B5EF4-FFF2-40B4-BE49-F238E27FC236}">
                  <a16:creationId xmlns:a16="http://schemas.microsoft.com/office/drawing/2014/main" id="{D514DAA5-DB32-093C-A77C-0236243E40FF}"/>
                </a:ext>
              </a:extLst>
            </p:cNvPr>
            <p:cNvGrpSpPr/>
            <p:nvPr/>
          </p:nvGrpSpPr>
          <p:grpSpPr>
            <a:xfrm>
              <a:off x="3655902" y="1775113"/>
              <a:ext cx="4880195" cy="553054"/>
              <a:chOff x="3655902" y="1765588"/>
              <a:chExt cx="4880195" cy="553054"/>
            </a:xfrm>
            <a:solidFill>
              <a:schemeClr val="bg1">
                <a:lumMod val="65000"/>
                <a:alpha val="50000"/>
              </a:schemeClr>
            </a:solidFill>
          </p:grpSpPr>
          <p:grpSp>
            <p:nvGrpSpPr>
              <p:cNvPr id="120" name="Google Shape;863;p65">
                <a:extLst>
                  <a:ext uri="{FF2B5EF4-FFF2-40B4-BE49-F238E27FC236}">
                    <a16:creationId xmlns:a16="http://schemas.microsoft.com/office/drawing/2014/main" id="{801BB512-9066-92AC-DCA0-5940208358C6}"/>
                  </a:ext>
                </a:extLst>
              </p:cNvPr>
              <p:cNvGrpSpPr>
                <a:grpSpLocks noChangeAspect="1"/>
              </p:cNvGrpSpPr>
              <p:nvPr/>
            </p:nvGrpSpPr>
            <p:grpSpPr>
              <a:xfrm>
                <a:off x="3655902" y="1952115"/>
                <a:ext cx="190147" cy="180000"/>
                <a:chOff x="4660325" y="1866850"/>
                <a:chExt cx="68350" cy="58100"/>
              </a:xfrm>
              <a:grpFill/>
            </p:grpSpPr>
            <p:sp>
              <p:nvSpPr>
                <p:cNvPr id="125" name="Google Shape;864;p65">
                  <a:extLst>
                    <a:ext uri="{FF2B5EF4-FFF2-40B4-BE49-F238E27FC236}">
                      <a16:creationId xmlns:a16="http://schemas.microsoft.com/office/drawing/2014/main" id="{0553AF73-12DF-6DB9-F47C-905F47D06C7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126" name="Google Shape;865;p65">
                  <a:extLst>
                    <a:ext uri="{FF2B5EF4-FFF2-40B4-BE49-F238E27FC236}">
                      <a16:creationId xmlns:a16="http://schemas.microsoft.com/office/drawing/2014/main" id="{D4D8EE77-A594-6A97-50A1-CF126316A6F8}"/>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121" name="Google Shape;863;p65">
                <a:extLst>
                  <a:ext uri="{FF2B5EF4-FFF2-40B4-BE49-F238E27FC236}">
                    <a16:creationId xmlns:a16="http://schemas.microsoft.com/office/drawing/2014/main" id="{DC759244-FC7F-9FE3-8B34-8BDF8ADACAA6}"/>
                  </a:ext>
                </a:extLst>
              </p:cNvPr>
              <p:cNvGrpSpPr>
                <a:grpSpLocks noChangeAspect="1"/>
              </p:cNvGrpSpPr>
              <p:nvPr/>
            </p:nvGrpSpPr>
            <p:grpSpPr>
              <a:xfrm flipH="1">
                <a:off x="8345950" y="1952115"/>
                <a:ext cx="190147" cy="180000"/>
                <a:chOff x="4660325" y="1866850"/>
                <a:chExt cx="68350" cy="58100"/>
              </a:xfrm>
              <a:grpFill/>
            </p:grpSpPr>
            <p:sp>
              <p:nvSpPr>
                <p:cNvPr id="123" name="Google Shape;864;p65">
                  <a:extLst>
                    <a:ext uri="{FF2B5EF4-FFF2-40B4-BE49-F238E27FC236}">
                      <a16:creationId xmlns:a16="http://schemas.microsoft.com/office/drawing/2014/main" id="{DACD1DAC-6EC0-3C9E-8C8B-910B592AEB91}"/>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124" name="Google Shape;865;p65">
                  <a:extLst>
                    <a:ext uri="{FF2B5EF4-FFF2-40B4-BE49-F238E27FC236}">
                      <a16:creationId xmlns:a16="http://schemas.microsoft.com/office/drawing/2014/main" id="{2D4466DE-E4A0-8FFF-88CB-0FB121652F09}"/>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122" name="矩形: 圆角 121">
                <a:extLst>
                  <a:ext uri="{FF2B5EF4-FFF2-40B4-BE49-F238E27FC236}">
                    <a16:creationId xmlns:a16="http://schemas.microsoft.com/office/drawing/2014/main" id="{E1129847-7164-5472-3AD9-FF79514B403A}"/>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研</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究</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背</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景</a:t>
                </a:r>
              </a:p>
            </p:txBody>
          </p:sp>
        </p:grpSp>
        <p:grpSp>
          <p:nvGrpSpPr>
            <p:cNvPr id="96" name="组合 95">
              <a:extLst>
                <a:ext uri="{FF2B5EF4-FFF2-40B4-BE49-F238E27FC236}">
                  <a16:creationId xmlns:a16="http://schemas.microsoft.com/office/drawing/2014/main" id="{5C6B8272-5A59-C56D-188B-64EB41A7392F}"/>
                </a:ext>
              </a:extLst>
            </p:cNvPr>
            <p:cNvGrpSpPr/>
            <p:nvPr/>
          </p:nvGrpSpPr>
          <p:grpSpPr>
            <a:xfrm>
              <a:off x="3655902" y="4833261"/>
              <a:ext cx="4880195" cy="553054"/>
              <a:chOff x="3655902" y="1765588"/>
              <a:chExt cx="4880195" cy="553054"/>
            </a:xfrm>
            <a:solidFill>
              <a:schemeClr val="bg1">
                <a:lumMod val="65000"/>
                <a:alpha val="50000"/>
              </a:schemeClr>
            </a:solidFill>
          </p:grpSpPr>
          <p:grpSp>
            <p:nvGrpSpPr>
              <p:cNvPr id="113" name="Google Shape;863;p65">
                <a:extLst>
                  <a:ext uri="{FF2B5EF4-FFF2-40B4-BE49-F238E27FC236}">
                    <a16:creationId xmlns:a16="http://schemas.microsoft.com/office/drawing/2014/main" id="{0C00CD53-F1A9-C4C6-3144-913559A2B3A4}"/>
                  </a:ext>
                </a:extLst>
              </p:cNvPr>
              <p:cNvGrpSpPr>
                <a:grpSpLocks noChangeAspect="1"/>
              </p:cNvGrpSpPr>
              <p:nvPr/>
            </p:nvGrpSpPr>
            <p:grpSpPr>
              <a:xfrm>
                <a:off x="3655902" y="1952115"/>
                <a:ext cx="190147" cy="180000"/>
                <a:chOff x="4660325" y="1866850"/>
                <a:chExt cx="68350" cy="58100"/>
              </a:xfrm>
              <a:grpFill/>
            </p:grpSpPr>
            <p:sp>
              <p:nvSpPr>
                <p:cNvPr id="118" name="Google Shape;864;p65">
                  <a:extLst>
                    <a:ext uri="{FF2B5EF4-FFF2-40B4-BE49-F238E27FC236}">
                      <a16:creationId xmlns:a16="http://schemas.microsoft.com/office/drawing/2014/main" id="{0D8F7B1C-30F3-36A2-29EB-9FF6FC20A699}"/>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119" name="Google Shape;865;p65">
                  <a:extLst>
                    <a:ext uri="{FF2B5EF4-FFF2-40B4-BE49-F238E27FC236}">
                      <a16:creationId xmlns:a16="http://schemas.microsoft.com/office/drawing/2014/main" id="{8CD15415-8C82-AC14-CF0A-BC315CFE012B}"/>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114" name="Google Shape;863;p65">
                <a:extLst>
                  <a:ext uri="{FF2B5EF4-FFF2-40B4-BE49-F238E27FC236}">
                    <a16:creationId xmlns:a16="http://schemas.microsoft.com/office/drawing/2014/main" id="{CFE87A00-9005-A2EC-F560-DEEA5E7EFF0E}"/>
                  </a:ext>
                </a:extLst>
              </p:cNvPr>
              <p:cNvGrpSpPr>
                <a:grpSpLocks noChangeAspect="1"/>
              </p:cNvGrpSpPr>
              <p:nvPr/>
            </p:nvGrpSpPr>
            <p:grpSpPr>
              <a:xfrm flipH="1">
                <a:off x="8345950" y="1952115"/>
                <a:ext cx="190147" cy="180000"/>
                <a:chOff x="4660325" y="1866850"/>
                <a:chExt cx="68350" cy="58100"/>
              </a:xfrm>
              <a:grpFill/>
            </p:grpSpPr>
            <p:sp>
              <p:nvSpPr>
                <p:cNvPr id="116" name="Google Shape;864;p65">
                  <a:extLst>
                    <a:ext uri="{FF2B5EF4-FFF2-40B4-BE49-F238E27FC236}">
                      <a16:creationId xmlns:a16="http://schemas.microsoft.com/office/drawing/2014/main" id="{D76C1D61-C98D-87B8-BB09-727A2112588B}"/>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117" name="Google Shape;865;p65">
                  <a:extLst>
                    <a:ext uri="{FF2B5EF4-FFF2-40B4-BE49-F238E27FC236}">
                      <a16:creationId xmlns:a16="http://schemas.microsoft.com/office/drawing/2014/main" id="{48261A40-CF8F-84BA-E9FD-9E8F310187DD}"/>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115" name="矩形: 圆角 114">
                <a:extLst>
                  <a:ext uri="{FF2B5EF4-FFF2-40B4-BE49-F238E27FC236}">
                    <a16:creationId xmlns:a16="http://schemas.microsoft.com/office/drawing/2014/main" id="{27BF82D7-EB59-753E-D38B-2C263683C80A}"/>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defRPr/>
                </a:pP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思</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考</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总</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结</a:t>
                </a:r>
                <a:endPar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97" name="组合 96">
              <a:extLst>
                <a:ext uri="{FF2B5EF4-FFF2-40B4-BE49-F238E27FC236}">
                  <a16:creationId xmlns:a16="http://schemas.microsoft.com/office/drawing/2014/main" id="{DC3F1E5B-E9E4-BF96-4CB8-41532EF9B5B0}"/>
                </a:ext>
              </a:extLst>
            </p:cNvPr>
            <p:cNvGrpSpPr/>
            <p:nvPr/>
          </p:nvGrpSpPr>
          <p:grpSpPr>
            <a:xfrm>
              <a:off x="3655902" y="2794496"/>
              <a:ext cx="4880195" cy="553054"/>
              <a:chOff x="3655902" y="1765588"/>
              <a:chExt cx="4880195" cy="553054"/>
            </a:xfrm>
          </p:grpSpPr>
          <p:grpSp>
            <p:nvGrpSpPr>
              <p:cNvPr id="106" name="Google Shape;863;p65">
                <a:extLst>
                  <a:ext uri="{FF2B5EF4-FFF2-40B4-BE49-F238E27FC236}">
                    <a16:creationId xmlns:a16="http://schemas.microsoft.com/office/drawing/2014/main" id="{48A46DB2-1BD5-A321-E84C-99C1031DB84F}"/>
                  </a:ext>
                </a:extLst>
              </p:cNvPr>
              <p:cNvGrpSpPr>
                <a:grpSpLocks noChangeAspect="1"/>
              </p:cNvGrpSpPr>
              <p:nvPr/>
            </p:nvGrpSpPr>
            <p:grpSpPr>
              <a:xfrm>
                <a:off x="3655902" y="1952115"/>
                <a:ext cx="190147" cy="180000"/>
                <a:chOff x="4660325" y="1866850"/>
                <a:chExt cx="68350" cy="58100"/>
              </a:xfrm>
            </p:grpSpPr>
            <p:sp>
              <p:nvSpPr>
                <p:cNvPr id="111" name="Google Shape;864;p65">
                  <a:extLst>
                    <a:ext uri="{FF2B5EF4-FFF2-40B4-BE49-F238E27FC236}">
                      <a16:creationId xmlns:a16="http://schemas.microsoft.com/office/drawing/2014/main" id="{B54907B8-97FC-3C7F-5A48-82ABA36BE78E}"/>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2" name="Google Shape;865;p65">
                  <a:extLst>
                    <a:ext uri="{FF2B5EF4-FFF2-40B4-BE49-F238E27FC236}">
                      <a16:creationId xmlns:a16="http://schemas.microsoft.com/office/drawing/2014/main" id="{8BF72CCB-53F0-2950-0B5D-DFC1B9D71A26}"/>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07" name="Google Shape;863;p65">
                <a:extLst>
                  <a:ext uri="{FF2B5EF4-FFF2-40B4-BE49-F238E27FC236}">
                    <a16:creationId xmlns:a16="http://schemas.microsoft.com/office/drawing/2014/main" id="{8D53EA04-A51E-8BF4-6928-AAEEE0DF0C87}"/>
                  </a:ext>
                </a:extLst>
              </p:cNvPr>
              <p:cNvGrpSpPr>
                <a:grpSpLocks noChangeAspect="1"/>
              </p:cNvGrpSpPr>
              <p:nvPr/>
            </p:nvGrpSpPr>
            <p:grpSpPr>
              <a:xfrm flipH="1">
                <a:off x="8345950" y="1952115"/>
                <a:ext cx="190147" cy="180000"/>
                <a:chOff x="4660325" y="1866850"/>
                <a:chExt cx="68350" cy="58100"/>
              </a:xfrm>
            </p:grpSpPr>
            <p:sp>
              <p:nvSpPr>
                <p:cNvPr id="109" name="Google Shape;864;p65">
                  <a:extLst>
                    <a:ext uri="{FF2B5EF4-FFF2-40B4-BE49-F238E27FC236}">
                      <a16:creationId xmlns:a16="http://schemas.microsoft.com/office/drawing/2014/main" id="{51AD9568-91C8-C8B4-B74B-EDB2DC8C7643}"/>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0" name="Google Shape;865;p65">
                  <a:extLst>
                    <a:ext uri="{FF2B5EF4-FFF2-40B4-BE49-F238E27FC236}">
                      <a16:creationId xmlns:a16="http://schemas.microsoft.com/office/drawing/2014/main" id="{656FC5BA-EE95-D133-3CD2-04BC7D612157}"/>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108" name="矩形: 圆角 107">
                <a:extLst>
                  <a:ext uri="{FF2B5EF4-FFF2-40B4-BE49-F238E27FC236}">
                    <a16:creationId xmlns:a16="http://schemas.microsoft.com/office/drawing/2014/main" id="{6B23B5A1-2EFD-6CD2-EE53-68C19FEC103C}"/>
                  </a:ext>
                </a:extLst>
              </p:cNvPr>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a:solidFill>
                      <a:srgbClr val="384331"/>
                    </a:solidFill>
                    <a:latin typeface="微软雅黑" panose="020B0503020204020204" pitchFamily="34" charset="-122"/>
                    <a:ea typeface="微软雅黑" panose="020B0503020204020204" pitchFamily="34" charset="-122"/>
                    <a:cs typeface="+mn-ea"/>
                  </a:rPr>
                  <a:t>本</a:t>
                </a:r>
                <a:r>
                  <a:rPr lang="en-US" altLang="zh-CN" sz="2800" b="1">
                    <a:solidFill>
                      <a:srgbClr val="384331"/>
                    </a:solidFill>
                    <a:latin typeface="微软雅黑" panose="020B0503020204020204" pitchFamily="34" charset="-122"/>
                    <a:ea typeface="微软雅黑" panose="020B0503020204020204" pitchFamily="34" charset="-122"/>
                    <a:cs typeface="+mn-ea"/>
                  </a:rPr>
                  <a:t> </a:t>
                </a:r>
                <a:r>
                  <a:rPr lang="zh-CN" altLang="en-US" sz="2800" b="1">
                    <a:solidFill>
                      <a:srgbClr val="384331"/>
                    </a:solidFill>
                    <a:latin typeface="微软雅黑" panose="020B0503020204020204" pitchFamily="34" charset="-122"/>
                    <a:ea typeface="微软雅黑" panose="020B0503020204020204" pitchFamily="34" charset="-122"/>
                    <a:cs typeface="+mn-ea"/>
                  </a:rPr>
                  <a:t>文</a:t>
                </a:r>
                <a:r>
                  <a:rPr lang="en-US" altLang="zh-CN" sz="2800" b="1">
                    <a:solidFill>
                      <a:srgbClr val="384331"/>
                    </a:solidFill>
                    <a:latin typeface="微软雅黑" panose="020B0503020204020204" pitchFamily="34" charset="-122"/>
                    <a:ea typeface="微软雅黑" panose="020B0503020204020204" pitchFamily="34" charset="-122"/>
                    <a:cs typeface="+mn-ea"/>
                  </a:rPr>
                  <a:t> </a:t>
                </a:r>
                <a:r>
                  <a:rPr lang="zh-CN" altLang="en-US" sz="2800" b="1">
                    <a:solidFill>
                      <a:srgbClr val="384331"/>
                    </a:solidFill>
                    <a:latin typeface="微软雅黑" panose="020B0503020204020204" pitchFamily="34" charset="-122"/>
                    <a:ea typeface="微软雅黑" panose="020B0503020204020204" pitchFamily="34" charset="-122"/>
                    <a:cs typeface="+mn-ea"/>
                  </a:rPr>
                  <a:t>工</a:t>
                </a:r>
                <a:r>
                  <a:rPr lang="en-US" altLang="zh-CN" sz="2800" b="1">
                    <a:solidFill>
                      <a:srgbClr val="384331"/>
                    </a:solidFill>
                    <a:latin typeface="微软雅黑" panose="020B0503020204020204" pitchFamily="34" charset="-122"/>
                    <a:ea typeface="微软雅黑" panose="020B0503020204020204" pitchFamily="34" charset="-122"/>
                    <a:cs typeface="+mn-ea"/>
                  </a:rPr>
                  <a:t> </a:t>
                </a:r>
                <a:r>
                  <a:rPr lang="zh-CN" altLang="en-US" sz="2800" b="1">
                    <a:solidFill>
                      <a:srgbClr val="384331"/>
                    </a:solidFill>
                    <a:latin typeface="微软雅黑" panose="020B0503020204020204" pitchFamily="34" charset="-122"/>
                    <a:ea typeface="微软雅黑" panose="020B0503020204020204" pitchFamily="34" charset="-122"/>
                    <a:cs typeface="+mn-ea"/>
                  </a:rPr>
                  <a:t>作</a:t>
                </a:r>
              </a:p>
            </p:txBody>
          </p:sp>
        </p:grpSp>
        <p:grpSp>
          <p:nvGrpSpPr>
            <p:cNvPr id="98" name="组合 97">
              <a:extLst>
                <a:ext uri="{FF2B5EF4-FFF2-40B4-BE49-F238E27FC236}">
                  <a16:creationId xmlns:a16="http://schemas.microsoft.com/office/drawing/2014/main" id="{1CF42C64-9EA0-30D6-0C95-B648D1149EED}"/>
                </a:ext>
              </a:extLst>
            </p:cNvPr>
            <p:cNvGrpSpPr/>
            <p:nvPr/>
          </p:nvGrpSpPr>
          <p:grpSpPr>
            <a:xfrm>
              <a:off x="3655902" y="3813879"/>
              <a:ext cx="4880195" cy="553054"/>
              <a:chOff x="3655902" y="1765588"/>
              <a:chExt cx="4880195" cy="553054"/>
            </a:xfrm>
            <a:solidFill>
              <a:schemeClr val="bg1">
                <a:lumMod val="65000"/>
                <a:alpha val="50000"/>
              </a:schemeClr>
            </a:solidFill>
          </p:grpSpPr>
          <p:grpSp>
            <p:nvGrpSpPr>
              <p:cNvPr id="99" name="Google Shape;863;p65">
                <a:extLst>
                  <a:ext uri="{FF2B5EF4-FFF2-40B4-BE49-F238E27FC236}">
                    <a16:creationId xmlns:a16="http://schemas.microsoft.com/office/drawing/2014/main" id="{62255F88-CAFC-86F6-66DC-FF5991E5339E}"/>
                  </a:ext>
                </a:extLst>
              </p:cNvPr>
              <p:cNvGrpSpPr>
                <a:grpSpLocks noChangeAspect="1"/>
              </p:cNvGrpSpPr>
              <p:nvPr/>
            </p:nvGrpSpPr>
            <p:grpSpPr>
              <a:xfrm>
                <a:off x="3655902" y="1952115"/>
                <a:ext cx="190147" cy="180000"/>
                <a:chOff x="4660325" y="1866850"/>
                <a:chExt cx="68350" cy="58100"/>
              </a:xfrm>
              <a:grpFill/>
            </p:grpSpPr>
            <p:sp>
              <p:nvSpPr>
                <p:cNvPr id="104" name="Google Shape;864;p65">
                  <a:extLst>
                    <a:ext uri="{FF2B5EF4-FFF2-40B4-BE49-F238E27FC236}">
                      <a16:creationId xmlns:a16="http://schemas.microsoft.com/office/drawing/2014/main" id="{20556016-54E4-1EE6-E0BE-69DFCD7E89CB}"/>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105" name="Google Shape;865;p65">
                  <a:extLst>
                    <a:ext uri="{FF2B5EF4-FFF2-40B4-BE49-F238E27FC236}">
                      <a16:creationId xmlns:a16="http://schemas.microsoft.com/office/drawing/2014/main" id="{878CCD4A-CECD-1E7D-1EC8-7F421A918C60}"/>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100" name="Google Shape;863;p65">
                <a:extLst>
                  <a:ext uri="{FF2B5EF4-FFF2-40B4-BE49-F238E27FC236}">
                    <a16:creationId xmlns:a16="http://schemas.microsoft.com/office/drawing/2014/main" id="{ED89CA75-0277-6841-94F7-4EDE2BD6DECC}"/>
                  </a:ext>
                </a:extLst>
              </p:cNvPr>
              <p:cNvGrpSpPr>
                <a:grpSpLocks noChangeAspect="1"/>
              </p:cNvGrpSpPr>
              <p:nvPr/>
            </p:nvGrpSpPr>
            <p:grpSpPr>
              <a:xfrm flipH="1">
                <a:off x="8345950" y="1952115"/>
                <a:ext cx="190147" cy="180000"/>
                <a:chOff x="4660325" y="1866850"/>
                <a:chExt cx="68350" cy="58100"/>
              </a:xfrm>
              <a:grpFill/>
            </p:grpSpPr>
            <p:sp>
              <p:nvSpPr>
                <p:cNvPr id="102" name="Google Shape;864;p65">
                  <a:extLst>
                    <a:ext uri="{FF2B5EF4-FFF2-40B4-BE49-F238E27FC236}">
                      <a16:creationId xmlns:a16="http://schemas.microsoft.com/office/drawing/2014/main" id="{1CAE4BD0-EBC7-892D-7805-0F51D52C6873}"/>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103" name="Google Shape;865;p65">
                  <a:extLst>
                    <a:ext uri="{FF2B5EF4-FFF2-40B4-BE49-F238E27FC236}">
                      <a16:creationId xmlns:a16="http://schemas.microsoft.com/office/drawing/2014/main" id="{8F26D4C0-6F30-BBBF-E0AB-C6B744F2318C}"/>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101" name="矩形: 圆角 100">
                <a:extLst>
                  <a:ext uri="{FF2B5EF4-FFF2-40B4-BE49-F238E27FC236}">
                    <a16:creationId xmlns:a16="http://schemas.microsoft.com/office/drawing/2014/main" id="{FA5FBBCA-0B6B-F00B-BE09-009729B175BB}"/>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defRPr/>
                </a:pP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实 验 结 果</a:t>
                </a: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12</a:t>
            </a:r>
            <a:endParaRPr lang="zh-CN" altLang="en-US" dirty="0"/>
          </a:p>
        </p:txBody>
      </p:sp>
      <p:sp>
        <p:nvSpPr>
          <p:cNvPr id="11" name="文本占位符 2">
            <a:extLst>
              <a:ext uri="{FF2B5EF4-FFF2-40B4-BE49-F238E27FC236}">
                <a16:creationId xmlns:a16="http://schemas.microsoft.com/office/drawing/2014/main" id="{8F6359F6-F7D1-E20D-5A42-F1983EEE7DC8}"/>
              </a:ext>
            </a:extLst>
          </p:cNvPr>
          <p:cNvSpPr>
            <a:spLocks noGrp="1"/>
          </p:cNvSpPr>
          <p:nvPr>
            <p:ph type="body" sz="quarter" idx="13"/>
          </p:nvPr>
        </p:nvSpPr>
        <p:spPr>
          <a:xfrm>
            <a:off x="291114" y="258953"/>
            <a:ext cx="10122886" cy="569912"/>
          </a:xfrm>
        </p:spPr>
        <p:txBody>
          <a:bodyPr/>
          <a:lstStyle/>
          <a:p>
            <a:r>
              <a:rPr lang="zh-CN" altLang="en-US" dirty="0">
                <a:latin typeface="+mn-lt"/>
              </a:rPr>
              <a:t>本文工作</a:t>
            </a:r>
            <a:r>
              <a:rPr lang="en-US" altLang="zh-CN" dirty="0">
                <a:latin typeface="+mn-lt"/>
              </a:rPr>
              <a:t>-</a:t>
            </a:r>
            <a:r>
              <a:rPr lang="zh-CN" altLang="en-US" sz="2800" b="1" dirty="0">
                <a:latin typeface="+mn-lt"/>
                <a:cs typeface="Arial" panose="020B0604020202020204" pitchFamily="34" charset="0"/>
              </a:rPr>
              <a:t> </a:t>
            </a:r>
            <a:r>
              <a:rPr lang="zh-CN" altLang="en-US" dirty="0">
                <a:latin typeface="+mn-lt"/>
                <a:cs typeface="Arial" panose="020B0604020202020204" pitchFamily="34" charset="0"/>
              </a:rPr>
              <a:t>问题定义</a:t>
            </a:r>
            <a:endParaRPr lang="zh-CN" altLang="en-US" dirty="0">
              <a:latin typeface="+mn-lt"/>
            </a:endParaRPr>
          </a:p>
        </p:txBody>
      </p:sp>
      <p:sp>
        <p:nvSpPr>
          <p:cNvPr id="3" name="文本框 2">
            <a:extLst>
              <a:ext uri="{FF2B5EF4-FFF2-40B4-BE49-F238E27FC236}">
                <a16:creationId xmlns:a16="http://schemas.microsoft.com/office/drawing/2014/main" id="{C3DE9FBF-EF96-D3A2-56F6-C49DDEF18E3B}"/>
              </a:ext>
            </a:extLst>
          </p:cNvPr>
          <p:cNvSpPr txBox="1"/>
          <p:nvPr/>
        </p:nvSpPr>
        <p:spPr>
          <a:xfrm>
            <a:off x="876637" y="1114658"/>
            <a:ext cx="9358225" cy="461665"/>
          </a:xfrm>
          <a:prstGeom prst="rect">
            <a:avLst/>
          </a:prstGeom>
          <a:noFill/>
        </p:spPr>
        <p:txBody>
          <a:bodyPr wrap="square">
            <a:spAutoFit/>
          </a:bodyPr>
          <a:lstStyle/>
          <a:p>
            <a:r>
              <a:rPr lang="en-US" altLang="zh-CN" sz="2400" b="1" dirty="0">
                <a:cs typeface="Arial" panose="020B0604020202020204" pitchFamily="34" charset="0"/>
              </a:rPr>
              <a:t>Problem Statement:</a:t>
            </a:r>
          </a:p>
        </p:txBody>
      </p:sp>
      <p:sp>
        <p:nvSpPr>
          <p:cNvPr id="12" name="文本框 11">
            <a:extLst>
              <a:ext uri="{FF2B5EF4-FFF2-40B4-BE49-F238E27FC236}">
                <a16:creationId xmlns:a16="http://schemas.microsoft.com/office/drawing/2014/main" id="{3832B269-0B7D-AA55-F5F3-6B7A19B811F1}"/>
              </a:ext>
            </a:extLst>
          </p:cNvPr>
          <p:cNvSpPr txBox="1"/>
          <p:nvPr/>
        </p:nvSpPr>
        <p:spPr>
          <a:xfrm>
            <a:off x="876637" y="4124745"/>
            <a:ext cx="5390813" cy="830997"/>
          </a:xfrm>
          <a:prstGeom prst="rect">
            <a:avLst/>
          </a:prstGeom>
          <a:noFill/>
        </p:spPr>
        <p:txBody>
          <a:bodyPr wrap="square">
            <a:spAutoFit/>
          </a:bodyPr>
          <a:lstStyle/>
          <a:p>
            <a:r>
              <a:rPr lang="zh-CN" altLang="en-US" sz="2400" b="1" dirty="0">
                <a:solidFill>
                  <a:schemeClr val="accent2"/>
                </a:solidFill>
                <a:cs typeface="Arial" panose="020B0604020202020204" pitchFamily="34" charset="0"/>
              </a:rPr>
              <a:t>D</a:t>
            </a:r>
            <a:r>
              <a:rPr lang="zh-CN" altLang="en-US" sz="2400" b="1" dirty="0">
                <a:cs typeface="Arial" panose="020B0604020202020204" pitchFamily="34" charset="0"/>
              </a:rPr>
              <a:t>isentangling </a:t>
            </a:r>
            <a:r>
              <a:rPr lang="zh-CN" altLang="en-US" sz="2400" b="1" dirty="0">
                <a:solidFill>
                  <a:schemeClr val="accent2"/>
                </a:solidFill>
                <a:cs typeface="Arial" panose="020B0604020202020204" pitchFamily="34" charset="0"/>
              </a:rPr>
              <a:t>I</a:t>
            </a:r>
            <a:r>
              <a:rPr lang="zh-CN" altLang="en-US" sz="2400" b="1" dirty="0">
                <a:cs typeface="Arial" panose="020B0604020202020204" pitchFamily="34" charset="0"/>
              </a:rPr>
              <a:t>nterest and </a:t>
            </a:r>
            <a:r>
              <a:rPr lang="zh-CN" altLang="en-US" sz="2400" b="1" dirty="0">
                <a:solidFill>
                  <a:schemeClr val="accent2"/>
                </a:solidFill>
                <a:cs typeface="Arial" panose="020B0604020202020204" pitchFamily="34" charset="0"/>
              </a:rPr>
              <a:t>C</a:t>
            </a:r>
            <a:r>
              <a:rPr lang="zh-CN" altLang="en-US" sz="2400" b="1" dirty="0">
                <a:cs typeface="Arial" panose="020B0604020202020204" pitchFamily="34" charset="0"/>
              </a:rPr>
              <a:t>onformity with Causal </a:t>
            </a:r>
            <a:r>
              <a:rPr lang="zh-CN" altLang="en-US" sz="2400" b="1" dirty="0">
                <a:solidFill>
                  <a:schemeClr val="accent2"/>
                </a:solidFill>
                <a:cs typeface="Arial" panose="020B0604020202020204" pitchFamily="34" charset="0"/>
              </a:rPr>
              <a:t>E</a:t>
            </a:r>
            <a:r>
              <a:rPr lang="zh-CN" altLang="en-US" sz="2400" b="1" dirty="0">
                <a:cs typeface="Arial" panose="020B0604020202020204" pitchFamily="34" charset="0"/>
              </a:rPr>
              <a:t>mbedding (DICE)</a:t>
            </a:r>
          </a:p>
        </p:txBody>
      </p:sp>
      <p:sp>
        <p:nvSpPr>
          <p:cNvPr id="13" name="文本框 12">
            <a:extLst>
              <a:ext uri="{FF2B5EF4-FFF2-40B4-BE49-F238E27FC236}">
                <a16:creationId xmlns:a16="http://schemas.microsoft.com/office/drawing/2014/main" id="{2C97253F-CDCE-7F39-C634-A78A91D52C98}"/>
              </a:ext>
            </a:extLst>
          </p:cNvPr>
          <p:cNvSpPr txBox="1"/>
          <p:nvPr/>
        </p:nvSpPr>
        <p:spPr>
          <a:xfrm>
            <a:off x="876637" y="5083594"/>
            <a:ext cx="6096000" cy="1323439"/>
          </a:xfrm>
          <a:prstGeom prst="rect">
            <a:avLst/>
          </a:prstGeom>
          <a:noFill/>
        </p:spPr>
        <p:txBody>
          <a:bodyPr wrap="square">
            <a:spAutoFit/>
          </a:bodyPr>
          <a:lstStyle/>
          <a:p>
            <a:pPr marL="342900" indent="-342900">
              <a:buFont typeface="Arial" panose="020B0604020202020204" pitchFamily="34" charset="0"/>
              <a:buChar char="•"/>
            </a:pPr>
            <a:r>
              <a:rPr lang="en-US" altLang="zh-CN" sz="2000" b="1" dirty="0">
                <a:cs typeface="Arial" panose="020B0604020202020204" pitchFamily="34" charset="0"/>
              </a:rPr>
              <a:t>Causal Embedding</a:t>
            </a:r>
          </a:p>
          <a:p>
            <a:pPr marL="342900" indent="-342900">
              <a:buFont typeface="Arial" panose="020B0604020202020204" pitchFamily="34" charset="0"/>
              <a:buChar char="•"/>
            </a:pPr>
            <a:r>
              <a:rPr lang="en-US" altLang="zh-CN" sz="2000" b="1" dirty="0">
                <a:cs typeface="Arial" panose="020B0604020202020204" pitchFamily="34" charset="0"/>
              </a:rPr>
              <a:t>Disentangled Representation Learning</a:t>
            </a:r>
          </a:p>
          <a:p>
            <a:pPr marL="342900" indent="-342900">
              <a:buFont typeface="Arial" panose="020B0604020202020204" pitchFamily="34" charset="0"/>
              <a:buChar char="•"/>
            </a:pPr>
            <a:r>
              <a:rPr lang="en-US" altLang="zh-CN" sz="2000" b="1" dirty="0">
                <a:cs typeface="Arial" panose="020B0604020202020204" pitchFamily="34" charset="0"/>
              </a:rPr>
              <a:t>Multi-task Curriculum Learning</a:t>
            </a:r>
          </a:p>
          <a:p>
            <a:pPr>
              <a:buFont typeface="+mj-lt"/>
              <a:buAutoNum type="arabicPeriod"/>
            </a:pPr>
            <a:endParaRPr lang="en-US" altLang="zh-CN" b="1" dirty="0">
              <a:cs typeface="Arial" panose="020B0604020202020204" pitchFamily="34" charset="0"/>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EA645AD-38D2-AF88-3A01-DA209C067BDF}"/>
                  </a:ext>
                </a:extLst>
              </p:cNvPr>
              <p:cNvSpPr txBox="1"/>
              <p:nvPr/>
            </p:nvSpPr>
            <p:spPr>
              <a:xfrm>
                <a:off x="1101227" y="1557862"/>
                <a:ext cx="8804773" cy="2246769"/>
              </a:xfrm>
              <a:prstGeom prst="rect">
                <a:avLst/>
              </a:prstGeom>
              <a:noFill/>
            </p:spPr>
            <p:txBody>
              <a:bodyPr wrap="square">
                <a:spAutoFit/>
              </a:bodyPr>
              <a:lstStyle/>
              <a:p>
                <a:r>
                  <a:rPr lang="en-US" altLang="zh-CN" sz="2000" dirty="0">
                    <a:cs typeface="Arial" panose="020B0604020202020204" pitchFamily="34" charset="0"/>
                  </a:rPr>
                  <a:t>Dataset </a:t>
                </a:r>
                <a14:m>
                  <m:oMath xmlns:m="http://schemas.openxmlformats.org/officeDocument/2006/math">
                    <m:r>
                      <a:rPr lang="en-US" altLang="zh-CN" sz="2000">
                        <a:latin typeface="Cambria Math" panose="02040503050406030204" pitchFamily="18" charset="0"/>
                        <a:cs typeface="Arial" panose="020B0604020202020204" pitchFamily="34" charset="0"/>
                      </a:rPr>
                      <m:t>𝑂</m:t>
                    </m:r>
                  </m:oMath>
                </a14:m>
                <a:r>
                  <a:rPr lang="en-US" altLang="zh-CN" sz="2000" dirty="0">
                    <a:cs typeface="Arial" panose="020B0604020202020204" pitchFamily="34" charset="0"/>
                  </a:rPr>
                  <a:t> is composed of </a:t>
                </a:r>
                <a:r>
                  <a:rPr lang="zh-CN" altLang="en-US" sz="2000" dirty="0">
                    <a:cs typeface="Arial" panose="020B0604020202020204" pitchFamily="34" charset="0"/>
                  </a:rPr>
                  <a:t>𝑁 </a:t>
                </a:r>
                <a:r>
                  <a:rPr lang="en-US" altLang="zh-CN" sz="2000" dirty="0">
                    <a:cs typeface="Arial" panose="020B0604020202020204" pitchFamily="34" charset="0"/>
                  </a:rPr>
                  <a:t>instances of (</a:t>
                </a:r>
                <a:r>
                  <a:rPr lang="zh-CN" altLang="en-US" sz="2000" dirty="0">
                    <a:cs typeface="Arial" panose="020B0604020202020204" pitchFamily="34" charset="0"/>
                  </a:rPr>
                  <a:t>𝑢</a:t>
                </a:r>
                <a:r>
                  <a:rPr lang="en-US" altLang="zh-CN" sz="2000" dirty="0">
                    <a:cs typeface="Arial" panose="020B0604020202020204" pitchFamily="34" charset="0"/>
                  </a:rPr>
                  <a:t>,</a:t>
                </a:r>
                <a:r>
                  <a:rPr lang="zh-CN" altLang="en-US" sz="2000" dirty="0">
                    <a:cs typeface="Arial" panose="020B0604020202020204" pitchFamily="34" charset="0"/>
                  </a:rPr>
                  <a:t>𝑖</a:t>
                </a:r>
                <a:r>
                  <a:rPr lang="en-US" altLang="zh-CN" sz="2000" dirty="0">
                    <a:cs typeface="Arial" panose="020B0604020202020204" pitchFamily="34" charset="0"/>
                  </a:rPr>
                  <a:t>, </a:t>
                </a:r>
                <a:r>
                  <a:rPr lang="zh-CN" altLang="en-US" sz="2000" dirty="0">
                    <a:cs typeface="Arial" panose="020B0604020202020204" pitchFamily="34" charset="0"/>
                  </a:rPr>
                  <a:t>𝑝</a:t>
                </a:r>
                <a:r>
                  <a:rPr lang="en-US" altLang="zh-CN" sz="2000" dirty="0">
                    <a:cs typeface="Arial" panose="020B0604020202020204" pitchFamily="34" charset="0"/>
                  </a:rPr>
                  <a:t>),	</a:t>
                </a:r>
              </a:p>
              <a:p>
                <a:r>
                  <a:rPr lang="en-US" altLang="zh-CN" sz="2000" dirty="0">
                    <a:cs typeface="Arial" panose="020B0604020202020204" pitchFamily="34" charset="0"/>
                  </a:rPr>
                  <a:t>	- where </a:t>
                </a:r>
                <a14:m>
                  <m:oMath xmlns:m="http://schemas.openxmlformats.org/officeDocument/2006/math">
                    <m:r>
                      <a:rPr lang="zh-CN" altLang="en-US" sz="2000" dirty="0">
                        <a:latin typeface="Cambria Math" panose="02040503050406030204" pitchFamily="18" charset="0"/>
                        <a:cs typeface="Arial" panose="020B0604020202020204" pitchFamily="34" charset="0"/>
                      </a:rPr>
                      <m:t>𝑝</m:t>
                    </m:r>
                  </m:oMath>
                </a14:m>
                <a:r>
                  <a:rPr lang="zh-CN" altLang="en-US" sz="2000" dirty="0">
                    <a:cs typeface="Arial" panose="020B0604020202020204" pitchFamily="34" charset="0"/>
                  </a:rPr>
                  <a:t> is the popularity of item 𝑖</a:t>
                </a:r>
                <a:r>
                  <a:rPr lang="en-US" altLang="zh-CN" sz="2000" dirty="0">
                    <a:cs typeface="Arial" panose="020B0604020202020204" pitchFamily="34" charset="0"/>
                  </a:rPr>
                  <a:t>, the number of interactions on item </a:t>
                </a:r>
                <a:r>
                  <a:rPr lang="zh-CN" altLang="en-US" sz="2000" dirty="0">
                    <a:cs typeface="Arial" panose="020B0604020202020204" pitchFamily="34" charset="0"/>
                  </a:rPr>
                  <a:t>𝑖</a:t>
                </a:r>
                <a:r>
                  <a:rPr lang="en-US" altLang="zh-CN" sz="2000" dirty="0">
                    <a:cs typeface="Arial" panose="020B0604020202020204" pitchFamily="34" charset="0"/>
                  </a:rPr>
                  <a:t>.</a:t>
                </a:r>
              </a:p>
              <a:p>
                <a:endParaRPr lang="en-US" altLang="zh-CN" sz="2000" dirty="0">
                  <a:cs typeface="Arial" panose="020B0604020202020204" pitchFamily="34" charset="0"/>
                </a:endParaRPr>
              </a:p>
              <a:p>
                <a:r>
                  <a:rPr lang="en-US" altLang="zh-CN" sz="2000" b="1" dirty="0">
                    <a:cs typeface="Arial" panose="020B0604020202020204" pitchFamily="34" charset="0"/>
                  </a:rPr>
                  <a:t>Input</a:t>
                </a:r>
                <a:r>
                  <a:rPr lang="en-US" altLang="zh-CN" sz="2000" dirty="0">
                    <a:cs typeface="Arial" panose="020B0604020202020204" pitchFamily="34" charset="0"/>
                  </a:rPr>
                  <a:t>: Observational interaction data </a:t>
                </a:r>
                <a14:m>
                  <m:oMath xmlns:m="http://schemas.openxmlformats.org/officeDocument/2006/math">
                    <m:r>
                      <a:rPr lang="en-US" altLang="zh-CN" sz="2000">
                        <a:latin typeface="Cambria Math" panose="02040503050406030204" pitchFamily="18" charset="0"/>
                        <a:cs typeface="Arial" panose="020B0604020202020204" pitchFamily="34" charset="0"/>
                      </a:rPr>
                      <m:t>𝑂</m:t>
                    </m:r>
                  </m:oMath>
                </a14:m>
                <a:r>
                  <a:rPr lang="en-US" altLang="zh-CN" sz="2000" dirty="0">
                    <a:cs typeface="Arial" panose="020B0604020202020204" pitchFamily="34" charset="0"/>
                  </a:rPr>
                  <a:t>, which is </a:t>
                </a:r>
                <a:r>
                  <a:rPr lang="en-US" altLang="zh-CN" sz="2000" dirty="0" err="1">
                    <a:cs typeface="Arial" panose="020B0604020202020204" pitchFamily="34" charset="0"/>
                  </a:rPr>
                  <a:t>splitted</a:t>
                </a:r>
                <a:r>
                  <a:rPr lang="en-US" altLang="zh-CN" sz="2000" dirty="0">
                    <a:cs typeface="Arial" panose="020B0604020202020204" pitchFamily="34" charset="0"/>
                  </a:rPr>
                  <a:t> into </a:t>
                </a:r>
                <a14:m>
                  <m:oMath xmlns:m="http://schemas.openxmlformats.org/officeDocument/2006/math">
                    <m:sSub>
                      <m:sSubPr>
                        <m:ctrlPr>
                          <a:rPr lang="en-US" altLang="zh-CN" sz="2000" i="1">
                            <a:latin typeface="Cambria Math" panose="02040503050406030204" pitchFamily="18" charset="0"/>
                            <a:cs typeface="Arial" panose="020B0604020202020204" pitchFamily="34" charset="0"/>
                          </a:rPr>
                        </m:ctrlPr>
                      </m:sSubPr>
                      <m:e>
                        <m:r>
                          <a:rPr lang="en-US" altLang="zh-CN" sz="2000">
                            <a:latin typeface="Cambria Math" panose="02040503050406030204" pitchFamily="18" charset="0"/>
                            <a:cs typeface="Arial" panose="020B0604020202020204" pitchFamily="34" charset="0"/>
                          </a:rPr>
                          <m:t>𝑂</m:t>
                        </m:r>
                      </m:e>
                      <m:sub>
                        <m:r>
                          <a:rPr lang="en-US" altLang="zh-CN" sz="2000">
                            <a:latin typeface="Cambria Math" panose="02040503050406030204" pitchFamily="18" charset="0"/>
                            <a:cs typeface="Arial" panose="020B0604020202020204" pitchFamily="34" charset="0"/>
                          </a:rPr>
                          <m:t>𝑡𝑟𝑎𝑖𝑛</m:t>
                        </m:r>
                      </m:sub>
                    </m:sSub>
                  </m:oMath>
                </a14:m>
                <a:r>
                  <a:rPr lang="en-US" altLang="zh-CN" sz="2000" dirty="0">
                    <a:cs typeface="Arial" panose="020B0604020202020204" pitchFamily="34" charset="0"/>
                  </a:rPr>
                  <a:t>and </a:t>
                </a:r>
                <a14:m>
                  <m:oMath xmlns:m="http://schemas.openxmlformats.org/officeDocument/2006/math">
                    <m:sSub>
                      <m:sSubPr>
                        <m:ctrlPr>
                          <a:rPr lang="en-US" altLang="zh-CN" sz="2000" i="1">
                            <a:latin typeface="Cambria Math" panose="02040503050406030204" pitchFamily="18" charset="0"/>
                            <a:cs typeface="Arial" panose="020B0604020202020204" pitchFamily="34" charset="0"/>
                          </a:rPr>
                        </m:ctrlPr>
                      </m:sSubPr>
                      <m:e>
                        <m:r>
                          <a:rPr lang="en-US" altLang="zh-CN" sz="2000">
                            <a:latin typeface="Cambria Math" panose="02040503050406030204" pitchFamily="18" charset="0"/>
                            <a:cs typeface="Arial" panose="020B0604020202020204" pitchFamily="34" charset="0"/>
                          </a:rPr>
                          <m:t>𝑂</m:t>
                        </m:r>
                      </m:e>
                      <m:sub>
                        <m:r>
                          <a:rPr lang="en-US" altLang="zh-CN" sz="2000">
                            <a:latin typeface="Cambria Math" panose="02040503050406030204" pitchFamily="18" charset="0"/>
                            <a:cs typeface="Arial" panose="020B0604020202020204" pitchFamily="34" charset="0"/>
                          </a:rPr>
                          <m:t>𝑡𝑒𝑠𝑡</m:t>
                        </m:r>
                      </m:sub>
                    </m:sSub>
                  </m:oMath>
                </a14:m>
                <a:r>
                  <a:rPr lang="en-US" altLang="zh-CN" sz="2000" dirty="0">
                    <a:cs typeface="Arial" panose="020B0604020202020204" pitchFamily="34" charset="0"/>
                  </a:rPr>
                  <a:t>,</a:t>
                </a:r>
              </a:p>
              <a:p>
                <a:endParaRPr lang="en-US" altLang="zh-CN" sz="2000" dirty="0">
                  <a:cs typeface="Arial" panose="020B0604020202020204" pitchFamily="34" charset="0"/>
                </a:endParaRPr>
              </a:p>
              <a:p>
                <a:r>
                  <a:rPr lang="en-US" altLang="zh-CN" sz="2000" b="1" dirty="0">
                    <a:cs typeface="Arial" panose="020B0604020202020204" pitchFamily="34" charset="0"/>
                  </a:rPr>
                  <a:t>Output</a:t>
                </a:r>
                <a:r>
                  <a:rPr lang="en-US" altLang="zh-CN" sz="2000" dirty="0">
                    <a:cs typeface="Arial" panose="020B0604020202020204" pitchFamily="34" charset="0"/>
                  </a:rPr>
                  <a:t>: A predictive model estimating whether a user will click an item considering both interest and conformity</a:t>
                </a:r>
                <a:endParaRPr lang="zh-CN" altLang="en-US" sz="2000" dirty="0">
                  <a:cs typeface="Arial" panose="020B0604020202020204" pitchFamily="34" charset="0"/>
                </a:endParaRPr>
              </a:p>
            </p:txBody>
          </p:sp>
        </mc:Choice>
        <mc:Fallback xmlns="">
          <p:sp>
            <p:nvSpPr>
              <p:cNvPr id="15" name="文本框 14">
                <a:extLst>
                  <a:ext uri="{FF2B5EF4-FFF2-40B4-BE49-F238E27FC236}">
                    <a16:creationId xmlns:a16="http://schemas.microsoft.com/office/drawing/2014/main" id="{EEA645AD-38D2-AF88-3A01-DA209C067BDF}"/>
                  </a:ext>
                </a:extLst>
              </p:cNvPr>
              <p:cNvSpPr txBox="1">
                <a:spLocks noRot="1" noChangeAspect="1" noMove="1" noResize="1" noEditPoints="1" noAdjustHandles="1" noChangeArrowheads="1" noChangeShapeType="1" noTextEdit="1"/>
              </p:cNvSpPr>
              <p:nvPr/>
            </p:nvSpPr>
            <p:spPr>
              <a:xfrm>
                <a:off x="1101227" y="1557862"/>
                <a:ext cx="8804773" cy="2246769"/>
              </a:xfrm>
              <a:prstGeom prst="rect">
                <a:avLst/>
              </a:prstGeom>
              <a:blipFill>
                <a:blip r:embed="rId3"/>
                <a:stretch>
                  <a:fillRect l="-762" t="-2174" r="-1177" b="-4076"/>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369BCF04-5903-2AEB-C781-67461C17FDD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503613" y="3963800"/>
            <a:ext cx="6497149" cy="2336191"/>
          </a:xfrm>
          <a:prstGeom prst="rect">
            <a:avLst/>
          </a:prstGeom>
        </p:spPr>
      </p:pic>
    </p:spTree>
    <p:extLst>
      <p:ext uri="{BB962C8B-B14F-4D97-AF65-F5344CB8AC3E}">
        <p14:creationId xmlns:p14="http://schemas.microsoft.com/office/powerpoint/2010/main" val="833615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13</a:t>
            </a:r>
            <a:endParaRPr lang="zh-CN" altLang="en-US" dirty="0"/>
          </a:p>
        </p:txBody>
      </p:sp>
      <p:sp>
        <p:nvSpPr>
          <p:cNvPr id="4" name="文本框 3">
            <a:extLst>
              <a:ext uri="{FF2B5EF4-FFF2-40B4-BE49-F238E27FC236}">
                <a16:creationId xmlns:a16="http://schemas.microsoft.com/office/drawing/2014/main" id="{16739A0C-7C8C-AB13-0A8C-9DF332F3474B}"/>
              </a:ext>
            </a:extLst>
          </p:cNvPr>
          <p:cNvSpPr txBox="1"/>
          <p:nvPr/>
        </p:nvSpPr>
        <p:spPr>
          <a:xfrm>
            <a:off x="941471" y="1487724"/>
            <a:ext cx="7026442" cy="461665"/>
          </a:xfrm>
          <a:prstGeom prst="rect">
            <a:avLst/>
          </a:prstGeom>
          <a:noFill/>
        </p:spPr>
        <p:txBody>
          <a:bodyPr wrap="square">
            <a:spAutoFit/>
          </a:bodyPr>
          <a:lstStyle/>
          <a:p>
            <a:r>
              <a:rPr lang="en-US" altLang="zh-CN" sz="2400" b="1" dirty="0"/>
              <a:t>Separate embeddings for interest and conformity :</a:t>
            </a:r>
            <a:endParaRPr lang="en-US" altLang="zh-CN" sz="2400" dirty="0"/>
          </a:p>
        </p:txBody>
      </p:sp>
      <p:grpSp>
        <p:nvGrpSpPr>
          <p:cNvPr id="22" name="组合 21">
            <a:extLst>
              <a:ext uri="{FF2B5EF4-FFF2-40B4-BE49-F238E27FC236}">
                <a16:creationId xmlns:a16="http://schemas.microsoft.com/office/drawing/2014/main" id="{B4EE3892-26CC-0CA9-783D-77E597A3B77C}"/>
              </a:ext>
            </a:extLst>
          </p:cNvPr>
          <p:cNvGrpSpPr/>
          <p:nvPr/>
        </p:nvGrpSpPr>
        <p:grpSpPr>
          <a:xfrm>
            <a:off x="6576034" y="2333193"/>
            <a:ext cx="4478310" cy="3138212"/>
            <a:chOff x="3130472" y="3012690"/>
            <a:chExt cx="4478310" cy="3138212"/>
          </a:xfrm>
        </p:grpSpPr>
        <p:pic>
          <p:nvPicPr>
            <p:cNvPr id="6" name="图片 5">
              <a:extLst>
                <a:ext uri="{FF2B5EF4-FFF2-40B4-BE49-F238E27FC236}">
                  <a16:creationId xmlns:a16="http://schemas.microsoft.com/office/drawing/2014/main" id="{A360DC58-009F-3CB0-16F6-143B635B365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132406" y="3914274"/>
              <a:ext cx="1444235" cy="1374156"/>
            </a:xfrm>
            <a:prstGeom prst="rect">
              <a:avLst/>
            </a:prstGeom>
          </p:spPr>
        </p:pic>
        <p:pic>
          <p:nvPicPr>
            <p:cNvPr id="8" name="图片 7">
              <a:extLst>
                <a:ext uri="{FF2B5EF4-FFF2-40B4-BE49-F238E27FC236}">
                  <a16:creationId xmlns:a16="http://schemas.microsoft.com/office/drawing/2014/main" id="{2319605B-4A79-A5FD-30C8-57CA5F6F1C5E}"/>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699403" y="3862397"/>
              <a:ext cx="1340449" cy="1531942"/>
            </a:xfrm>
            <a:prstGeom prst="rect">
              <a:avLst/>
            </a:prstGeom>
          </p:spPr>
        </p:pic>
        <p:pic>
          <p:nvPicPr>
            <p:cNvPr id="10" name="图片 9">
              <a:extLst>
                <a:ext uri="{FF2B5EF4-FFF2-40B4-BE49-F238E27FC236}">
                  <a16:creationId xmlns:a16="http://schemas.microsoft.com/office/drawing/2014/main" id="{EDB0E4B7-B7C1-F296-F8C3-EBB792F447C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270265" y="4046504"/>
              <a:ext cx="1232797" cy="1163727"/>
            </a:xfrm>
            <a:prstGeom prst="rect">
              <a:avLst/>
            </a:prstGeom>
          </p:spPr>
        </p:pic>
        <p:sp>
          <p:nvSpPr>
            <p:cNvPr id="12" name="矩形 11">
              <a:extLst>
                <a:ext uri="{FF2B5EF4-FFF2-40B4-BE49-F238E27FC236}">
                  <a16:creationId xmlns:a16="http://schemas.microsoft.com/office/drawing/2014/main" id="{57D893B9-D443-A642-BDD1-D8F28DABE52C}"/>
                </a:ext>
              </a:extLst>
            </p:cNvPr>
            <p:cNvSpPr/>
            <p:nvPr/>
          </p:nvSpPr>
          <p:spPr>
            <a:xfrm>
              <a:off x="6164546" y="3921288"/>
              <a:ext cx="1444236" cy="1374156"/>
            </a:xfrm>
            <a:prstGeom prst="rect">
              <a:avLst/>
            </a:prstGeom>
            <a:noFill/>
            <a:ln w="19050">
              <a:solidFill>
                <a:srgbClr val="6E836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2B4FD0FC-207C-F62C-C11D-79E92DE9A834}"/>
                </a:ext>
              </a:extLst>
            </p:cNvPr>
            <p:cNvGrpSpPr/>
            <p:nvPr/>
          </p:nvGrpSpPr>
          <p:grpSpPr>
            <a:xfrm>
              <a:off x="3130473" y="5394339"/>
              <a:ext cx="1444236" cy="756563"/>
              <a:chOff x="3132406" y="3050717"/>
              <a:chExt cx="1444236" cy="756563"/>
            </a:xfrm>
          </p:grpSpPr>
          <p:sp>
            <p:nvSpPr>
              <p:cNvPr id="14" name="文本框 13">
                <a:extLst>
                  <a:ext uri="{FF2B5EF4-FFF2-40B4-BE49-F238E27FC236}">
                    <a16:creationId xmlns:a16="http://schemas.microsoft.com/office/drawing/2014/main" id="{C93A0620-BBC7-8BB3-2F50-3EE1F18B4F17}"/>
                  </a:ext>
                </a:extLst>
              </p:cNvPr>
              <p:cNvSpPr txBox="1"/>
              <p:nvPr/>
            </p:nvSpPr>
            <p:spPr>
              <a:xfrm>
                <a:off x="3221083" y="3105834"/>
                <a:ext cx="1355558" cy="646331"/>
              </a:xfrm>
              <a:prstGeom prst="rect">
                <a:avLst/>
              </a:prstGeom>
              <a:noFill/>
            </p:spPr>
            <p:txBody>
              <a:bodyPr wrap="square">
                <a:spAutoFit/>
              </a:bodyPr>
              <a:lstStyle/>
              <a:p>
                <a:r>
                  <a:rPr lang="zh-CN" altLang="en-US" dirty="0"/>
                  <a:t>conformity</a:t>
                </a:r>
              </a:p>
              <a:p>
                <a:r>
                  <a:rPr lang="zh-CN" altLang="en-US" dirty="0"/>
                  <a:t>embedding</a:t>
                </a:r>
              </a:p>
            </p:txBody>
          </p:sp>
          <p:sp>
            <p:nvSpPr>
              <p:cNvPr id="15" name="矩形 14">
                <a:extLst>
                  <a:ext uri="{FF2B5EF4-FFF2-40B4-BE49-F238E27FC236}">
                    <a16:creationId xmlns:a16="http://schemas.microsoft.com/office/drawing/2014/main" id="{8887CED8-FADE-88E2-CF59-CD17015EA2A1}"/>
                  </a:ext>
                </a:extLst>
              </p:cNvPr>
              <p:cNvSpPr/>
              <p:nvPr/>
            </p:nvSpPr>
            <p:spPr>
              <a:xfrm>
                <a:off x="3132406" y="3050717"/>
                <a:ext cx="1444236" cy="756563"/>
              </a:xfrm>
              <a:prstGeom prst="rect">
                <a:avLst/>
              </a:prstGeom>
              <a:noFill/>
              <a:ln w="19050">
                <a:solidFill>
                  <a:srgbClr val="6E836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a16="http://schemas.microsoft.com/office/drawing/2014/main" id="{8541DA23-A80D-4216-9FD5-3C113DA663F4}"/>
                </a:ext>
              </a:extLst>
            </p:cNvPr>
            <p:cNvGrpSpPr/>
            <p:nvPr/>
          </p:nvGrpSpPr>
          <p:grpSpPr>
            <a:xfrm>
              <a:off x="3130472" y="3012690"/>
              <a:ext cx="1444236" cy="756563"/>
              <a:chOff x="5265840" y="2387653"/>
              <a:chExt cx="1444236" cy="756563"/>
            </a:xfrm>
          </p:grpSpPr>
          <p:sp>
            <p:nvSpPr>
              <p:cNvPr id="18" name="文本框 17">
                <a:extLst>
                  <a:ext uri="{FF2B5EF4-FFF2-40B4-BE49-F238E27FC236}">
                    <a16:creationId xmlns:a16="http://schemas.microsoft.com/office/drawing/2014/main" id="{63D7DD9E-8987-E7C1-C80D-C6C46A77966F}"/>
                  </a:ext>
                </a:extLst>
              </p:cNvPr>
              <p:cNvSpPr txBox="1"/>
              <p:nvPr/>
            </p:nvSpPr>
            <p:spPr>
              <a:xfrm>
                <a:off x="5369627" y="2442770"/>
                <a:ext cx="1340449" cy="646331"/>
              </a:xfrm>
              <a:prstGeom prst="rect">
                <a:avLst/>
              </a:prstGeom>
              <a:noFill/>
            </p:spPr>
            <p:txBody>
              <a:bodyPr wrap="square">
                <a:spAutoFit/>
              </a:bodyPr>
              <a:lstStyle/>
              <a:p>
                <a:r>
                  <a:rPr lang="zh-CN" altLang="en-US" dirty="0"/>
                  <a:t>interest</a:t>
                </a:r>
              </a:p>
              <a:p>
                <a:r>
                  <a:rPr lang="zh-CN" altLang="en-US" dirty="0"/>
                  <a:t>embedding</a:t>
                </a:r>
              </a:p>
            </p:txBody>
          </p:sp>
          <p:sp>
            <p:nvSpPr>
              <p:cNvPr id="19" name="矩形 18">
                <a:extLst>
                  <a:ext uri="{FF2B5EF4-FFF2-40B4-BE49-F238E27FC236}">
                    <a16:creationId xmlns:a16="http://schemas.microsoft.com/office/drawing/2014/main" id="{272B711F-47C8-0E4E-57C6-637772152EAE}"/>
                  </a:ext>
                </a:extLst>
              </p:cNvPr>
              <p:cNvSpPr/>
              <p:nvPr/>
            </p:nvSpPr>
            <p:spPr>
              <a:xfrm>
                <a:off x="5265840" y="2387653"/>
                <a:ext cx="1444236" cy="756563"/>
              </a:xfrm>
              <a:prstGeom prst="rect">
                <a:avLst/>
              </a:prstGeom>
              <a:noFill/>
              <a:ln w="19050">
                <a:solidFill>
                  <a:srgbClr val="6E836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3" name="文本框 22">
            <a:extLst>
              <a:ext uri="{FF2B5EF4-FFF2-40B4-BE49-F238E27FC236}">
                <a16:creationId xmlns:a16="http://schemas.microsoft.com/office/drawing/2014/main" id="{4155F843-6515-C654-C30B-107143154CBC}"/>
              </a:ext>
            </a:extLst>
          </p:cNvPr>
          <p:cNvSpPr txBox="1"/>
          <p:nvPr/>
        </p:nvSpPr>
        <p:spPr>
          <a:xfrm>
            <a:off x="941471" y="2022221"/>
            <a:ext cx="1189879" cy="707886"/>
          </a:xfrm>
          <a:prstGeom prst="rect">
            <a:avLst/>
          </a:prstGeom>
          <a:noFill/>
        </p:spPr>
        <p:txBody>
          <a:bodyPr wrap="square">
            <a:spAutoFit/>
          </a:bodyPr>
          <a:lstStyle/>
          <a:p>
            <a:pPr marL="342900" indent="-342900">
              <a:buFont typeface="Arial" panose="020B0604020202020204" pitchFamily="34" charset="0"/>
              <a:buChar char="•"/>
            </a:pPr>
            <a:r>
              <a:rPr lang="en-US" altLang="zh-CN" sz="2000" b="1" dirty="0"/>
              <a:t>User:            </a:t>
            </a:r>
            <a:r>
              <a:rPr lang="en-US" altLang="zh-CN" sz="2000" dirty="0"/>
              <a:t> </a:t>
            </a:r>
          </a:p>
          <a:p>
            <a:pPr marL="342900" indent="-342900">
              <a:buFont typeface="Arial" panose="020B0604020202020204" pitchFamily="34" charset="0"/>
              <a:buChar char="•"/>
            </a:pPr>
            <a:r>
              <a:rPr lang="en-US" altLang="zh-CN" sz="2000" b="1" dirty="0"/>
              <a:t>Item:            </a:t>
            </a:r>
            <a:r>
              <a:rPr lang="en-US" altLang="zh-CN" sz="2000" dirty="0"/>
              <a:t> </a:t>
            </a:r>
          </a:p>
        </p:txBody>
      </p:sp>
      <p:pic>
        <p:nvPicPr>
          <p:cNvPr id="25" name="图形 24">
            <a:extLst>
              <a:ext uri="{FF2B5EF4-FFF2-40B4-BE49-F238E27FC236}">
                <a16:creationId xmlns:a16="http://schemas.microsoft.com/office/drawing/2014/main" id="{E1E1F109-F877-1CD6-9007-E4B8DC03DA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55415" y="4933691"/>
            <a:ext cx="2266066" cy="355461"/>
          </a:xfrm>
          <a:prstGeom prst="rect">
            <a:avLst/>
          </a:prstGeom>
        </p:spPr>
      </p:pic>
      <p:pic>
        <p:nvPicPr>
          <p:cNvPr id="29" name="图形 28">
            <a:extLst>
              <a:ext uri="{FF2B5EF4-FFF2-40B4-BE49-F238E27FC236}">
                <a16:creationId xmlns:a16="http://schemas.microsoft.com/office/drawing/2014/main" id="{26354FF9-07E6-75D6-BF6A-B3A0DFFF83A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55415" y="4388803"/>
            <a:ext cx="2336750" cy="327965"/>
          </a:xfrm>
          <a:prstGeom prst="rect">
            <a:avLst/>
          </a:prstGeom>
        </p:spPr>
      </p:pic>
      <p:pic>
        <p:nvPicPr>
          <p:cNvPr id="31" name="图形 30">
            <a:extLst>
              <a:ext uri="{FF2B5EF4-FFF2-40B4-BE49-F238E27FC236}">
                <a16:creationId xmlns:a16="http://schemas.microsoft.com/office/drawing/2014/main" id="{18BB5A57-3159-4E9F-7BA4-DE4882C3D1D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55416" y="3822460"/>
            <a:ext cx="2336749" cy="349420"/>
          </a:xfrm>
          <a:prstGeom prst="rect">
            <a:avLst/>
          </a:prstGeom>
        </p:spPr>
      </p:pic>
      <p:sp>
        <p:nvSpPr>
          <p:cNvPr id="37" name="文本框 36">
            <a:extLst>
              <a:ext uri="{FF2B5EF4-FFF2-40B4-BE49-F238E27FC236}">
                <a16:creationId xmlns:a16="http://schemas.microsoft.com/office/drawing/2014/main" id="{F08CBD7C-88AC-DA69-74C0-74B57590397D}"/>
              </a:ext>
            </a:extLst>
          </p:cNvPr>
          <p:cNvSpPr txBox="1"/>
          <p:nvPr/>
        </p:nvSpPr>
        <p:spPr>
          <a:xfrm>
            <a:off x="928454" y="2820992"/>
            <a:ext cx="6096000" cy="400110"/>
          </a:xfrm>
          <a:prstGeom prst="rect">
            <a:avLst/>
          </a:prstGeom>
          <a:noFill/>
        </p:spPr>
        <p:txBody>
          <a:bodyPr wrap="square">
            <a:spAutoFit/>
          </a:bodyPr>
          <a:lstStyle/>
          <a:p>
            <a:r>
              <a:rPr lang="zh-CN" altLang="en-US" sz="2000" dirty="0"/>
              <a:t>Use inner product to compute matching score</a:t>
            </a:r>
          </a:p>
        </p:txBody>
      </p:sp>
      <p:sp>
        <p:nvSpPr>
          <p:cNvPr id="39" name="文本框 38">
            <a:extLst>
              <a:ext uri="{FF2B5EF4-FFF2-40B4-BE49-F238E27FC236}">
                <a16:creationId xmlns:a16="http://schemas.microsoft.com/office/drawing/2014/main" id="{D5835A1A-7ADF-FB5D-846D-8FCBBA158F4C}"/>
              </a:ext>
            </a:extLst>
          </p:cNvPr>
          <p:cNvSpPr txBox="1"/>
          <p:nvPr/>
        </p:nvSpPr>
        <p:spPr>
          <a:xfrm>
            <a:off x="941471" y="3276219"/>
            <a:ext cx="6096000" cy="400110"/>
          </a:xfrm>
          <a:prstGeom prst="rect">
            <a:avLst/>
          </a:prstGeom>
          <a:noFill/>
        </p:spPr>
        <p:txBody>
          <a:bodyPr wrap="square">
            <a:spAutoFit/>
          </a:bodyPr>
          <a:lstStyle/>
          <a:p>
            <a:r>
              <a:rPr lang="zh-CN" altLang="en-US" sz="2000" dirty="0"/>
              <a:t>Predict click by combining two causes</a:t>
            </a:r>
          </a:p>
        </p:txBody>
      </p:sp>
      <p:pic>
        <p:nvPicPr>
          <p:cNvPr id="49" name="图形 48">
            <a:extLst>
              <a:ext uri="{FF2B5EF4-FFF2-40B4-BE49-F238E27FC236}">
                <a16:creationId xmlns:a16="http://schemas.microsoft.com/office/drawing/2014/main" id="{E2F020FE-30A1-FF78-78FA-6A7D3EAD18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045799" y="2063588"/>
            <a:ext cx="1194780" cy="280027"/>
          </a:xfrm>
          <a:prstGeom prst="rect">
            <a:avLst/>
          </a:prstGeom>
        </p:spPr>
      </p:pic>
      <p:pic>
        <p:nvPicPr>
          <p:cNvPr id="51" name="图形 50">
            <a:extLst>
              <a:ext uri="{FF2B5EF4-FFF2-40B4-BE49-F238E27FC236}">
                <a16:creationId xmlns:a16="http://schemas.microsoft.com/office/drawing/2014/main" id="{A87BCA98-2E8E-A027-710A-1B6BF68AB2C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057330" y="2383492"/>
            <a:ext cx="1189879" cy="307728"/>
          </a:xfrm>
          <a:prstGeom prst="rect">
            <a:avLst/>
          </a:prstGeom>
        </p:spPr>
      </p:pic>
      <p:sp>
        <p:nvSpPr>
          <p:cNvPr id="55" name="文本占位符 2">
            <a:extLst>
              <a:ext uri="{FF2B5EF4-FFF2-40B4-BE49-F238E27FC236}">
                <a16:creationId xmlns:a16="http://schemas.microsoft.com/office/drawing/2014/main" id="{DD18F13B-1C57-30C7-2710-F62C318502F7}"/>
              </a:ext>
            </a:extLst>
          </p:cNvPr>
          <p:cNvSpPr>
            <a:spLocks noGrp="1"/>
          </p:cNvSpPr>
          <p:nvPr>
            <p:ph type="body" sz="quarter" idx="13"/>
          </p:nvPr>
        </p:nvSpPr>
        <p:spPr>
          <a:xfrm>
            <a:off x="291114" y="258953"/>
            <a:ext cx="10122886" cy="569912"/>
          </a:xfrm>
        </p:spPr>
        <p:txBody>
          <a:bodyPr/>
          <a:lstStyle/>
          <a:p>
            <a:r>
              <a:rPr lang="zh-CN" altLang="en-US" dirty="0"/>
              <a:t>本文工作</a:t>
            </a:r>
            <a:r>
              <a:rPr lang="en-US" altLang="zh-CN" dirty="0"/>
              <a:t>-</a:t>
            </a:r>
            <a:r>
              <a:rPr lang="zh-CN" altLang="en-US" sz="2800" b="1" dirty="0">
                <a:latin typeface="Arial" panose="020B0604020202020204" pitchFamily="34" charset="0"/>
                <a:cs typeface="Arial" panose="020B0604020202020204" pitchFamily="34" charset="0"/>
              </a:rPr>
              <a:t> DICE </a:t>
            </a:r>
            <a:r>
              <a:rPr lang="en-US" altLang="zh-CN" dirty="0">
                <a:latin typeface="Arial" panose="020B0604020202020204" pitchFamily="34" charset="0"/>
                <a:cs typeface="Arial" panose="020B0604020202020204" pitchFamily="34" charset="0"/>
              </a:rPr>
              <a:t>Model-</a:t>
            </a:r>
            <a:r>
              <a:rPr lang="en-US" altLang="zh-CN" sz="2800" b="1" dirty="0">
                <a:cs typeface="Arial" panose="020B0604020202020204" pitchFamily="34" charset="0"/>
              </a:rPr>
              <a:t>Causal Embedding</a:t>
            </a:r>
          </a:p>
          <a:p>
            <a:endParaRPr lang="zh-CN" altLang="en-US" dirty="0"/>
          </a:p>
        </p:txBody>
      </p:sp>
    </p:spTree>
    <p:extLst>
      <p:ext uri="{BB962C8B-B14F-4D97-AF65-F5344CB8AC3E}">
        <p14:creationId xmlns:p14="http://schemas.microsoft.com/office/powerpoint/2010/main" val="425507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14</a:t>
            </a:r>
            <a:endParaRPr lang="zh-CN" altLang="en-US" dirty="0"/>
          </a:p>
        </p:txBody>
      </p:sp>
      <p:sp>
        <p:nvSpPr>
          <p:cNvPr id="11" name="文本占位符 2">
            <a:extLst>
              <a:ext uri="{FF2B5EF4-FFF2-40B4-BE49-F238E27FC236}">
                <a16:creationId xmlns:a16="http://schemas.microsoft.com/office/drawing/2014/main" id="{8F6359F6-F7D1-E20D-5A42-F1983EEE7DC8}"/>
              </a:ext>
            </a:extLst>
          </p:cNvPr>
          <p:cNvSpPr>
            <a:spLocks noGrp="1"/>
          </p:cNvSpPr>
          <p:nvPr>
            <p:ph type="body" sz="quarter" idx="13"/>
          </p:nvPr>
        </p:nvSpPr>
        <p:spPr>
          <a:xfrm>
            <a:off x="291114" y="258953"/>
            <a:ext cx="10122886" cy="569912"/>
          </a:xfrm>
        </p:spPr>
        <p:txBody>
          <a:bodyPr/>
          <a:lstStyle/>
          <a:p>
            <a:r>
              <a:rPr lang="zh-CN" altLang="en-US" dirty="0"/>
              <a:t>本文工作</a:t>
            </a:r>
            <a:r>
              <a:rPr lang="en-US" altLang="zh-CN" dirty="0"/>
              <a:t>-</a:t>
            </a:r>
            <a:r>
              <a:rPr lang="zh-CN" altLang="en-US" sz="2800" b="1" dirty="0">
                <a:latin typeface="Arial" panose="020B0604020202020204" pitchFamily="34" charset="0"/>
                <a:cs typeface="Arial" panose="020B0604020202020204" pitchFamily="34" charset="0"/>
              </a:rPr>
              <a:t> DICE </a:t>
            </a:r>
            <a:r>
              <a:rPr lang="en-US" altLang="zh-CN" dirty="0">
                <a:latin typeface="Arial" panose="020B0604020202020204" pitchFamily="34" charset="0"/>
                <a:cs typeface="Arial" panose="020B0604020202020204" pitchFamily="34" charset="0"/>
              </a:rPr>
              <a:t>Model-</a:t>
            </a:r>
            <a:r>
              <a:rPr lang="en-US" altLang="zh-CN" sz="2800" b="1" dirty="0">
                <a:cs typeface="Arial" panose="020B0604020202020204" pitchFamily="34" charset="0"/>
              </a:rPr>
              <a:t>Causal Embedding</a:t>
            </a:r>
          </a:p>
          <a:p>
            <a:endParaRPr lang="zh-CN" altLang="en-US" dirty="0"/>
          </a:p>
        </p:txBody>
      </p:sp>
      <p:sp>
        <p:nvSpPr>
          <p:cNvPr id="4" name="文本框 3">
            <a:extLst>
              <a:ext uri="{FF2B5EF4-FFF2-40B4-BE49-F238E27FC236}">
                <a16:creationId xmlns:a16="http://schemas.microsoft.com/office/drawing/2014/main" id="{F3C9CB90-6D65-0894-8811-B549200C4923}"/>
              </a:ext>
            </a:extLst>
          </p:cNvPr>
          <p:cNvSpPr txBox="1"/>
          <p:nvPr/>
        </p:nvSpPr>
        <p:spPr>
          <a:xfrm>
            <a:off x="585537" y="1175068"/>
            <a:ext cx="8165432" cy="461665"/>
          </a:xfrm>
          <a:prstGeom prst="rect">
            <a:avLst/>
          </a:prstGeom>
          <a:noFill/>
        </p:spPr>
        <p:txBody>
          <a:bodyPr wrap="square">
            <a:spAutoFit/>
          </a:bodyPr>
          <a:lstStyle/>
          <a:p>
            <a:pPr marL="342900" indent="-342900">
              <a:buFont typeface="Arial" panose="020B0604020202020204" pitchFamily="34" charset="0"/>
              <a:buChar char="•"/>
            </a:pPr>
            <a:r>
              <a:rPr lang="en-US" altLang="zh-CN" sz="2400" dirty="0"/>
              <a:t>Causal graph and Structural Causal Model(SCM)</a:t>
            </a:r>
            <a:endParaRPr lang="zh-CN" altLang="en-US" sz="2400" dirty="0"/>
          </a:p>
        </p:txBody>
      </p:sp>
      <p:pic>
        <p:nvPicPr>
          <p:cNvPr id="6" name="图片 5">
            <a:extLst>
              <a:ext uri="{FF2B5EF4-FFF2-40B4-BE49-F238E27FC236}">
                <a16:creationId xmlns:a16="http://schemas.microsoft.com/office/drawing/2014/main" id="{8F45F610-55F7-47F2-49C8-38E8E5587E4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843593" y="1969566"/>
            <a:ext cx="4803101" cy="2458579"/>
          </a:xfrm>
          <a:prstGeom prst="rect">
            <a:avLst/>
          </a:prstGeom>
        </p:spPr>
      </p:pic>
      <p:pic>
        <p:nvPicPr>
          <p:cNvPr id="14" name="图形 13">
            <a:extLst>
              <a:ext uri="{FF2B5EF4-FFF2-40B4-BE49-F238E27FC236}">
                <a16:creationId xmlns:a16="http://schemas.microsoft.com/office/drawing/2014/main" id="{47B59A7D-C616-E824-346E-EA2599153A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64178" y="1969566"/>
            <a:ext cx="2180966" cy="244268"/>
          </a:xfrm>
          <a:prstGeom prst="rect">
            <a:avLst/>
          </a:prstGeom>
        </p:spPr>
      </p:pic>
      <p:pic>
        <p:nvPicPr>
          <p:cNvPr id="16" name="图形 15">
            <a:extLst>
              <a:ext uri="{FF2B5EF4-FFF2-40B4-BE49-F238E27FC236}">
                <a16:creationId xmlns:a16="http://schemas.microsoft.com/office/drawing/2014/main" id="{FA847F4C-9360-CE84-85B8-CC1E25ADEB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31099" y="3302112"/>
            <a:ext cx="2047123" cy="253775"/>
          </a:xfrm>
          <a:prstGeom prst="rect">
            <a:avLst/>
          </a:prstGeom>
        </p:spPr>
      </p:pic>
      <p:pic>
        <p:nvPicPr>
          <p:cNvPr id="18" name="图形 17">
            <a:extLst>
              <a:ext uri="{FF2B5EF4-FFF2-40B4-BE49-F238E27FC236}">
                <a16:creationId xmlns:a16="http://schemas.microsoft.com/office/drawing/2014/main" id="{40E8BA7A-BB02-C4CD-9593-4164B02B49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55494" y="2645919"/>
            <a:ext cx="2593307" cy="238465"/>
          </a:xfrm>
          <a:prstGeom prst="rect">
            <a:avLst/>
          </a:prstGeom>
        </p:spPr>
      </p:pic>
      <p:sp>
        <p:nvSpPr>
          <p:cNvPr id="19" name="矩形 18">
            <a:extLst>
              <a:ext uri="{FF2B5EF4-FFF2-40B4-BE49-F238E27FC236}">
                <a16:creationId xmlns:a16="http://schemas.microsoft.com/office/drawing/2014/main" id="{C54E3B56-E980-1713-BEE7-5F75DA268484}"/>
              </a:ext>
            </a:extLst>
          </p:cNvPr>
          <p:cNvSpPr/>
          <p:nvPr/>
        </p:nvSpPr>
        <p:spPr>
          <a:xfrm>
            <a:off x="4449105" y="4727498"/>
            <a:ext cx="3808867" cy="1551858"/>
          </a:xfrm>
          <a:prstGeom prst="rect">
            <a:avLst/>
          </a:prstGeom>
          <a:noFill/>
          <a:ln w="19050">
            <a:solidFill>
              <a:srgbClr val="6E836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形 20">
            <a:extLst>
              <a:ext uri="{FF2B5EF4-FFF2-40B4-BE49-F238E27FC236}">
                <a16:creationId xmlns:a16="http://schemas.microsoft.com/office/drawing/2014/main" id="{B3E19C3A-5E1E-971B-EB39-7173197F86F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34715" y="5013408"/>
            <a:ext cx="2948506" cy="898108"/>
          </a:xfrm>
          <a:prstGeom prst="rect">
            <a:avLst/>
          </a:prstGeom>
        </p:spPr>
      </p:pic>
      <p:sp>
        <p:nvSpPr>
          <p:cNvPr id="22" name="文本框 21">
            <a:extLst>
              <a:ext uri="{FF2B5EF4-FFF2-40B4-BE49-F238E27FC236}">
                <a16:creationId xmlns:a16="http://schemas.microsoft.com/office/drawing/2014/main" id="{364825C6-3699-B8D7-9374-573757FC248C}"/>
              </a:ext>
            </a:extLst>
          </p:cNvPr>
          <p:cNvSpPr txBox="1"/>
          <p:nvPr/>
        </p:nvSpPr>
        <p:spPr>
          <a:xfrm>
            <a:off x="1789579" y="2954138"/>
            <a:ext cx="2197768" cy="400110"/>
          </a:xfrm>
          <a:prstGeom prst="rect">
            <a:avLst/>
          </a:prstGeom>
          <a:noFill/>
        </p:spPr>
        <p:txBody>
          <a:bodyPr wrap="square">
            <a:spAutoFit/>
          </a:bodyPr>
          <a:lstStyle/>
          <a:p>
            <a:r>
              <a:rPr lang="en-US" altLang="zh-CN" sz="2000" dirty="0"/>
              <a:t>Causal graph</a:t>
            </a:r>
            <a:endParaRPr lang="zh-CN" altLang="en-US" sz="2000" dirty="0"/>
          </a:p>
        </p:txBody>
      </p:sp>
      <p:sp>
        <p:nvSpPr>
          <p:cNvPr id="23" name="文本框 22">
            <a:extLst>
              <a:ext uri="{FF2B5EF4-FFF2-40B4-BE49-F238E27FC236}">
                <a16:creationId xmlns:a16="http://schemas.microsoft.com/office/drawing/2014/main" id="{45C3220D-1499-63C7-949A-87629A06F580}"/>
              </a:ext>
            </a:extLst>
          </p:cNvPr>
          <p:cNvSpPr txBox="1"/>
          <p:nvPr/>
        </p:nvSpPr>
        <p:spPr>
          <a:xfrm>
            <a:off x="2169091" y="5127564"/>
            <a:ext cx="2005263" cy="400110"/>
          </a:xfrm>
          <a:prstGeom prst="rect">
            <a:avLst/>
          </a:prstGeom>
          <a:noFill/>
        </p:spPr>
        <p:txBody>
          <a:bodyPr wrap="square">
            <a:spAutoFit/>
          </a:bodyPr>
          <a:lstStyle/>
          <a:p>
            <a:r>
              <a:rPr lang="en-US" altLang="zh-CN" sz="2000" dirty="0"/>
              <a:t>SCM</a:t>
            </a:r>
            <a:endParaRPr lang="zh-CN" altLang="en-US" sz="2000" dirty="0"/>
          </a:p>
        </p:txBody>
      </p:sp>
    </p:spTree>
    <p:extLst>
      <p:ext uri="{BB962C8B-B14F-4D97-AF65-F5344CB8AC3E}">
        <p14:creationId xmlns:p14="http://schemas.microsoft.com/office/powerpoint/2010/main" val="3472378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15</a:t>
            </a:r>
            <a:endParaRPr lang="zh-CN" altLang="en-US" dirty="0"/>
          </a:p>
        </p:txBody>
      </p:sp>
      <p:sp>
        <p:nvSpPr>
          <p:cNvPr id="11" name="文本占位符 2">
            <a:extLst>
              <a:ext uri="{FF2B5EF4-FFF2-40B4-BE49-F238E27FC236}">
                <a16:creationId xmlns:a16="http://schemas.microsoft.com/office/drawing/2014/main" id="{8F6359F6-F7D1-E20D-5A42-F1983EEE7DC8}"/>
              </a:ext>
            </a:extLst>
          </p:cNvPr>
          <p:cNvSpPr>
            <a:spLocks noGrp="1"/>
          </p:cNvSpPr>
          <p:nvPr>
            <p:ph type="body" sz="quarter" idx="13"/>
          </p:nvPr>
        </p:nvSpPr>
        <p:spPr>
          <a:xfrm>
            <a:off x="291114" y="258953"/>
            <a:ext cx="10122886" cy="569912"/>
          </a:xfrm>
        </p:spPr>
        <p:txBody>
          <a:bodyPr>
            <a:normAutofit fontScale="92500"/>
          </a:bodyPr>
          <a:lstStyle/>
          <a:p>
            <a:r>
              <a:rPr lang="zh-CN" altLang="en-US" dirty="0"/>
              <a:t>本文工作</a:t>
            </a:r>
            <a:r>
              <a:rPr lang="en-US" altLang="zh-CN" dirty="0"/>
              <a:t>-</a:t>
            </a:r>
            <a:r>
              <a:rPr lang="zh-CN" altLang="en-US" sz="2800" b="1" dirty="0">
                <a:latin typeface="Arial" panose="020B0604020202020204" pitchFamily="34" charset="0"/>
                <a:cs typeface="Arial" panose="020B0604020202020204" pitchFamily="34" charset="0"/>
              </a:rPr>
              <a:t> DICE </a:t>
            </a:r>
            <a:r>
              <a:rPr lang="en-US" altLang="zh-CN" dirty="0">
                <a:latin typeface="Arial" panose="020B0604020202020204" pitchFamily="34" charset="0"/>
                <a:cs typeface="Arial" panose="020B0604020202020204" pitchFamily="34" charset="0"/>
              </a:rPr>
              <a:t>Model-</a:t>
            </a:r>
            <a:r>
              <a:rPr lang="en-US" altLang="zh-CN" sz="2800" b="1" dirty="0">
                <a:cs typeface="Arial" panose="020B0604020202020204" pitchFamily="34" charset="0"/>
              </a:rPr>
              <a:t>Disentangled Representation Learning</a:t>
            </a:r>
          </a:p>
        </p:txBody>
      </p:sp>
      <p:grpSp>
        <p:nvGrpSpPr>
          <p:cNvPr id="14" name="组合 13">
            <a:extLst>
              <a:ext uri="{FF2B5EF4-FFF2-40B4-BE49-F238E27FC236}">
                <a16:creationId xmlns:a16="http://schemas.microsoft.com/office/drawing/2014/main" id="{A6A97DC7-247C-D0D7-B3B3-114CA4D44783}"/>
              </a:ext>
            </a:extLst>
          </p:cNvPr>
          <p:cNvGrpSpPr/>
          <p:nvPr/>
        </p:nvGrpSpPr>
        <p:grpSpPr>
          <a:xfrm>
            <a:off x="8090379" y="2952096"/>
            <a:ext cx="2674620" cy="2697480"/>
            <a:chOff x="2537460" y="1912620"/>
            <a:chExt cx="2674620" cy="2697480"/>
          </a:xfrm>
        </p:grpSpPr>
        <p:grpSp>
          <p:nvGrpSpPr>
            <p:cNvPr id="13" name="组合 12">
              <a:extLst>
                <a:ext uri="{FF2B5EF4-FFF2-40B4-BE49-F238E27FC236}">
                  <a16:creationId xmlns:a16="http://schemas.microsoft.com/office/drawing/2014/main" id="{734BABD3-37BF-5F47-3DB7-74D73EE83488}"/>
                </a:ext>
              </a:extLst>
            </p:cNvPr>
            <p:cNvGrpSpPr/>
            <p:nvPr/>
          </p:nvGrpSpPr>
          <p:grpSpPr>
            <a:xfrm>
              <a:off x="2537460" y="1912620"/>
              <a:ext cx="2674620" cy="2697480"/>
              <a:chOff x="2537460" y="1912620"/>
              <a:chExt cx="2674620" cy="2697480"/>
            </a:xfrm>
          </p:grpSpPr>
          <p:sp>
            <p:nvSpPr>
              <p:cNvPr id="3" name="椭圆 2">
                <a:extLst>
                  <a:ext uri="{FF2B5EF4-FFF2-40B4-BE49-F238E27FC236}">
                    <a16:creationId xmlns:a16="http://schemas.microsoft.com/office/drawing/2014/main" id="{CEEF7462-5BDD-DE92-C221-8452D9E89E5E}"/>
                  </a:ext>
                </a:extLst>
              </p:cNvPr>
              <p:cNvSpPr/>
              <p:nvPr/>
            </p:nvSpPr>
            <p:spPr>
              <a:xfrm>
                <a:off x="2537460" y="1912620"/>
                <a:ext cx="891540" cy="86868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A</a:t>
                </a:r>
                <a:endParaRPr lang="zh-CN" altLang="en-US" sz="2000" dirty="0">
                  <a:solidFill>
                    <a:schemeClr val="tx1"/>
                  </a:solidFill>
                </a:endParaRPr>
              </a:p>
            </p:txBody>
          </p:sp>
          <p:sp>
            <p:nvSpPr>
              <p:cNvPr id="4" name="椭圆 3">
                <a:extLst>
                  <a:ext uri="{FF2B5EF4-FFF2-40B4-BE49-F238E27FC236}">
                    <a16:creationId xmlns:a16="http://schemas.microsoft.com/office/drawing/2014/main" id="{10EE3552-C939-4E02-5A85-8D59E614A6D9}"/>
                  </a:ext>
                </a:extLst>
              </p:cNvPr>
              <p:cNvSpPr/>
              <p:nvPr/>
            </p:nvSpPr>
            <p:spPr>
              <a:xfrm>
                <a:off x="4320540" y="1912620"/>
                <a:ext cx="891540" cy="86868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B</a:t>
                </a:r>
                <a:endParaRPr lang="zh-CN" altLang="en-US" sz="2000" dirty="0">
                  <a:solidFill>
                    <a:schemeClr val="tx1"/>
                  </a:solidFill>
                </a:endParaRPr>
              </a:p>
            </p:txBody>
          </p:sp>
          <p:sp>
            <p:nvSpPr>
              <p:cNvPr id="5" name="椭圆 4">
                <a:extLst>
                  <a:ext uri="{FF2B5EF4-FFF2-40B4-BE49-F238E27FC236}">
                    <a16:creationId xmlns:a16="http://schemas.microsoft.com/office/drawing/2014/main" id="{396B1D9E-1C94-2EC4-0EF9-3C009A6707DD}"/>
                  </a:ext>
                </a:extLst>
              </p:cNvPr>
              <p:cNvSpPr/>
              <p:nvPr/>
            </p:nvSpPr>
            <p:spPr>
              <a:xfrm>
                <a:off x="3429000" y="3741420"/>
                <a:ext cx="891540" cy="86868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C</a:t>
                </a:r>
                <a:endParaRPr lang="zh-CN" altLang="en-US" sz="2000" dirty="0">
                  <a:solidFill>
                    <a:schemeClr val="tx1"/>
                  </a:solidFill>
                </a:endParaRPr>
              </a:p>
            </p:txBody>
          </p:sp>
          <p:cxnSp>
            <p:nvCxnSpPr>
              <p:cNvPr id="7" name="直接箭头连接符 6">
                <a:extLst>
                  <a:ext uri="{FF2B5EF4-FFF2-40B4-BE49-F238E27FC236}">
                    <a16:creationId xmlns:a16="http://schemas.microsoft.com/office/drawing/2014/main" id="{ED9747AF-EBB9-53AD-6B3A-94C58752561D}"/>
                  </a:ext>
                </a:extLst>
              </p:cNvPr>
              <p:cNvCxnSpPr>
                <a:stCxn id="3" idx="4"/>
                <a:endCxn id="5" idx="0"/>
              </p:cNvCxnSpPr>
              <p:nvPr/>
            </p:nvCxnSpPr>
            <p:spPr>
              <a:xfrm>
                <a:off x="2983230" y="2781300"/>
                <a:ext cx="891540" cy="960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8" name="直接箭头连接符 7">
              <a:extLst>
                <a:ext uri="{FF2B5EF4-FFF2-40B4-BE49-F238E27FC236}">
                  <a16:creationId xmlns:a16="http://schemas.microsoft.com/office/drawing/2014/main" id="{8E01804F-2EAB-AECE-AF57-E8E7719740A9}"/>
                </a:ext>
              </a:extLst>
            </p:cNvPr>
            <p:cNvCxnSpPr>
              <a:cxnSpLocks/>
              <a:stCxn id="4" idx="4"/>
              <a:endCxn id="5" idx="0"/>
            </p:cNvCxnSpPr>
            <p:nvPr/>
          </p:nvCxnSpPr>
          <p:spPr>
            <a:xfrm flipH="1">
              <a:off x="3874770" y="2781300"/>
              <a:ext cx="891540" cy="9601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6" name="文本框 15">
            <a:extLst>
              <a:ext uri="{FF2B5EF4-FFF2-40B4-BE49-F238E27FC236}">
                <a16:creationId xmlns:a16="http://schemas.microsoft.com/office/drawing/2014/main" id="{D0B1E21B-4CD5-CE7C-ADFC-1BA5B0094775}"/>
              </a:ext>
            </a:extLst>
          </p:cNvPr>
          <p:cNvSpPr txBox="1"/>
          <p:nvPr/>
        </p:nvSpPr>
        <p:spPr>
          <a:xfrm>
            <a:off x="438149" y="1230570"/>
            <a:ext cx="6917155" cy="461665"/>
          </a:xfrm>
          <a:prstGeom prst="rect">
            <a:avLst/>
          </a:prstGeom>
          <a:noFill/>
        </p:spPr>
        <p:txBody>
          <a:bodyPr wrap="square">
            <a:spAutoFit/>
          </a:bodyPr>
          <a:lstStyle/>
          <a:p>
            <a:r>
              <a:rPr lang="zh-CN" altLang="en-US" sz="2400" b="1" dirty="0"/>
              <a:t>Mining cause-specific data with causal inference</a:t>
            </a:r>
          </a:p>
        </p:txBody>
      </p:sp>
      <p:sp>
        <p:nvSpPr>
          <p:cNvPr id="18" name="文本框 17">
            <a:extLst>
              <a:ext uri="{FF2B5EF4-FFF2-40B4-BE49-F238E27FC236}">
                <a16:creationId xmlns:a16="http://schemas.microsoft.com/office/drawing/2014/main" id="{37DBF985-85F9-3416-5C5E-49E7E184160A}"/>
              </a:ext>
            </a:extLst>
          </p:cNvPr>
          <p:cNvSpPr txBox="1"/>
          <p:nvPr/>
        </p:nvSpPr>
        <p:spPr>
          <a:xfrm>
            <a:off x="438150" y="1741408"/>
            <a:ext cx="6096000" cy="400110"/>
          </a:xfrm>
          <a:prstGeom prst="rect">
            <a:avLst/>
          </a:prstGeom>
          <a:noFill/>
        </p:spPr>
        <p:txBody>
          <a:bodyPr wrap="square">
            <a:spAutoFit/>
          </a:bodyPr>
          <a:lstStyle/>
          <a:p>
            <a:r>
              <a:rPr lang="en-US" altLang="zh-CN" sz="2000" dirty="0"/>
              <a:t>C</a:t>
            </a:r>
            <a:r>
              <a:rPr lang="zh-CN" altLang="en-US" sz="2000" dirty="0"/>
              <a:t>ollider</a:t>
            </a:r>
          </a:p>
        </p:txBody>
      </p:sp>
      <p:sp>
        <p:nvSpPr>
          <p:cNvPr id="36" name="矩形 35">
            <a:extLst>
              <a:ext uri="{FF2B5EF4-FFF2-40B4-BE49-F238E27FC236}">
                <a16:creationId xmlns:a16="http://schemas.microsoft.com/office/drawing/2014/main" id="{98C9AA68-086E-02E3-C0E7-C6C22AD522CF}"/>
              </a:ext>
            </a:extLst>
          </p:cNvPr>
          <p:cNvSpPr/>
          <p:nvPr/>
        </p:nvSpPr>
        <p:spPr>
          <a:xfrm>
            <a:off x="7838432" y="2589998"/>
            <a:ext cx="3178515" cy="3421677"/>
          </a:xfrm>
          <a:prstGeom prst="rect">
            <a:avLst/>
          </a:prstGeom>
          <a:no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77B9DA6D-C7AF-4601-D503-3A14CE73928F}"/>
              </a:ext>
            </a:extLst>
          </p:cNvPr>
          <p:cNvSpPr txBox="1"/>
          <p:nvPr/>
        </p:nvSpPr>
        <p:spPr>
          <a:xfrm>
            <a:off x="7479987" y="1146486"/>
            <a:ext cx="4368442" cy="1323439"/>
          </a:xfrm>
          <a:prstGeom prst="rect">
            <a:avLst/>
          </a:prstGeom>
          <a:noFill/>
        </p:spPr>
        <p:txBody>
          <a:bodyPr wrap="square">
            <a:spAutoFit/>
          </a:bodyPr>
          <a:lstStyle/>
          <a:p>
            <a:r>
              <a:rPr lang="zh-CN" altLang="en-US" sz="2000" dirty="0"/>
              <a:t>Colliding effect</a:t>
            </a:r>
            <a:endParaRPr lang="en-US" altLang="zh-CN" sz="2000" dirty="0"/>
          </a:p>
          <a:p>
            <a:pPr marL="285750" indent="-285750">
              <a:buFont typeface="Arial" panose="020B0604020202020204" pitchFamily="34" charset="0"/>
              <a:buChar char="•"/>
            </a:pPr>
            <a:r>
              <a:rPr lang="zh-CN" altLang="en-US" sz="2000" dirty="0"/>
              <a:t>A and B are independent</a:t>
            </a:r>
            <a:endParaRPr lang="en-US" altLang="zh-CN" sz="2000" dirty="0"/>
          </a:p>
          <a:p>
            <a:pPr marL="285750" indent="-285750">
              <a:buFont typeface="Arial" panose="020B0604020202020204" pitchFamily="34" charset="0"/>
              <a:buChar char="•"/>
            </a:pPr>
            <a:r>
              <a:rPr lang="zh-CN" altLang="en-US" sz="2000" dirty="0"/>
              <a:t>A and B are NOT independent when conditioned on C</a:t>
            </a:r>
          </a:p>
        </p:txBody>
      </p:sp>
      <p:sp>
        <p:nvSpPr>
          <p:cNvPr id="9" name="文本框 8">
            <a:extLst>
              <a:ext uri="{FF2B5EF4-FFF2-40B4-BE49-F238E27FC236}">
                <a16:creationId xmlns:a16="http://schemas.microsoft.com/office/drawing/2014/main" id="{9673658D-F3AD-AFBF-126E-FFEB1AC0DA45}"/>
              </a:ext>
            </a:extLst>
          </p:cNvPr>
          <p:cNvSpPr txBox="1"/>
          <p:nvPr/>
        </p:nvSpPr>
        <p:spPr>
          <a:xfrm>
            <a:off x="506574" y="2269329"/>
            <a:ext cx="6096000" cy="1015663"/>
          </a:xfrm>
          <a:prstGeom prst="rect">
            <a:avLst/>
          </a:prstGeom>
          <a:noFill/>
        </p:spPr>
        <p:txBody>
          <a:bodyPr wrap="square">
            <a:spAutoFit/>
          </a:bodyPr>
          <a:lstStyle/>
          <a:p>
            <a:r>
              <a:rPr lang="zh-CN" altLang="en-US" sz="2000" dirty="0"/>
              <a:t>A: whether a student is talented</a:t>
            </a:r>
            <a:endParaRPr lang="en-US" altLang="zh-CN" sz="2000" dirty="0"/>
          </a:p>
          <a:p>
            <a:r>
              <a:rPr lang="zh-CN" altLang="en-US" sz="2000" dirty="0"/>
              <a:t>B: whether a student is hard-working</a:t>
            </a:r>
            <a:endParaRPr lang="en-US" altLang="zh-CN" sz="2000" dirty="0"/>
          </a:p>
          <a:p>
            <a:r>
              <a:rPr lang="zh-CN" altLang="en-US" sz="2000" dirty="0"/>
              <a:t>C: whether a student passes an exam</a:t>
            </a:r>
          </a:p>
        </p:txBody>
      </p:sp>
      <p:sp>
        <p:nvSpPr>
          <p:cNvPr id="12" name="文本框 11">
            <a:extLst>
              <a:ext uri="{FF2B5EF4-FFF2-40B4-BE49-F238E27FC236}">
                <a16:creationId xmlns:a16="http://schemas.microsoft.com/office/drawing/2014/main" id="{B9B9CE72-E99D-8B36-68DF-3C5A9CB66EB0}"/>
              </a:ext>
            </a:extLst>
          </p:cNvPr>
          <p:cNvSpPr txBox="1"/>
          <p:nvPr/>
        </p:nvSpPr>
        <p:spPr>
          <a:xfrm>
            <a:off x="506574" y="3640531"/>
            <a:ext cx="6096000" cy="1631216"/>
          </a:xfrm>
          <a:prstGeom prst="rect">
            <a:avLst/>
          </a:prstGeom>
          <a:noFill/>
        </p:spPr>
        <p:txBody>
          <a:bodyPr wrap="square">
            <a:spAutoFit/>
          </a:bodyPr>
          <a:lstStyle/>
          <a:p>
            <a:pPr marL="342900" indent="-342900">
              <a:buFont typeface="Arial" panose="020B0604020202020204" pitchFamily="34" charset="0"/>
              <a:buChar char="•"/>
            </a:pPr>
            <a:r>
              <a:rPr lang="zh-CN" altLang="en-US" sz="2000" dirty="0"/>
              <a:t>Bob passes the exam, and Bob is not talented</a:t>
            </a:r>
            <a:endParaRPr lang="en-US" altLang="zh-CN" sz="2000" dirty="0"/>
          </a:p>
          <a:p>
            <a:r>
              <a:rPr lang="en-US" altLang="zh-CN" sz="2000" dirty="0"/>
              <a:t>		</a:t>
            </a:r>
            <a:r>
              <a:rPr lang="zh-CN" altLang="en-US" sz="2000" dirty="0"/>
              <a:t>He is hard-working with high probability</a:t>
            </a:r>
            <a:endParaRPr lang="en-US" altLang="zh-CN" sz="2000" dirty="0"/>
          </a:p>
          <a:p>
            <a:endParaRPr lang="en-US" altLang="zh-CN" sz="2000" dirty="0"/>
          </a:p>
          <a:p>
            <a:pPr marL="342900" indent="-342900">
              <a:buFont typeface="Arial" panose="020B0604020202020204" pitchFamily="34" charset="0"/>
              <a:buChar char="•"/>
            </a:pPr>
            <a:r>
              <a:rPr lang="zh-CN" altLang="en-US" sz="2000" dirty="0"/>
              <a:t>Alice doesn't pass the exam, and Alice is talented</a:t>
            </a:r>
            <a:endParaRPr lang="en-US" altLang="zh-CN" sz="2000" dirty="0"/>
          </a:p>
          <a:p>
            <a:r>
              <a:rPr lang="en-US" altLang="zh-CN" sz="2000" dirty="0"/>
              <a:t>		</a:t>
            </a:r>
            <a:r>
              <a:rPr lang="zh-CN" altLang="en-US" sz="2000" dirty="0"/>
              <a:t>She is most likely not hard-working</a:t>
            </a:r>
          </a:p>
        </p:txBody>
      </p:sp>
      <p:sp>
        <p:nvSpPr>
          <p:cNvPr id="15" name="箭头: 右 14">
            <a:extLst>
              <a:ext uri="{FF2B5EF4-FFF2-40B4-BE49-F238E27FC236}">
                <a16:creationId xmlns:a16="http://schemas.microsoft.com/office/drawing/2014/main" id="{6E042BF2-980B-B8E7-4CC8-31CDD948FDFD}"/>
              </a:ext>
            </a:extLst>
          </p:cNvPr>
          <p:cNvSpPr/>
          <p:nvPr/>
        </p:nvSpPr>
        <p:spPr>
          <a:xfrm>
            <a:off x="754896" y="4081269"/>
            <a:ext cx="436970" cy="155451"/>
          </a:xfrm>
          <a:prstGeom prst="rightArrow">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6196A96C-5B45-BEAB-A8D0-0F1A2315494D}"/>
              </a:ext>
            </a:extLst>
          </p:cNvPr>
          <p:cNvSpPr/>
          <p:nvPr/>
        </p:nvSpPr>
        <p:spPr>
          <a:xfrm>
            <a:off x="754896" y="4988049"/>
            <a:ext cx="436970" cy="155451"/>
          </a:xfrm>
          <a:prstGeom prst="rightArrow">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2536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16</a:t>
            </a:r>
            <a:endParaRPr lang="zh-CN" altLang="en-US" dirty="0"/>
          </a:p>
        </p:txBody>
      </p:sp>
      <p:sp>
        <p:nvSpPr>
          <p:cNvPr id="10" name="文本框 9">
            <a:extLst>
              <a:ext uri="{FF2B5EF4-FFF2-40B4-BE49-F238E27FC236}">
                <a16:creationId xmlns:a16="http://schemas.microsoft.com/office/drawing/2014/main" id="{722B0567-BE8A-3A0B-90C6-C7B90CA83E49}"/>
              </a:ext>
            </a:extLst>
          </p:cNvPr>
          <p:cNvSpPr txBox="1"/>
          <p:nvPr/>
        </p:nvSpPr>
        <p:spPr>
          <a:xfrm>
            <a:off x="552772" y="1170669"/>
            <a:ext cx="7115353" cy="769441"/>
          </a:xfrm>
          <a:prstGeom prst="rect">
            <a:avLst/>
          </a:prstGeom>
          <a:noFill/>
        </p:spPr>
        <p:txBody>
          <a:bodyPr wrap="square">
            <a:spAutoFit/>
          </a:bodyPr>
          <a:lstStyle/>
          <a:p>
            <a:r>
              <a:rPr lang="zh-CN" altLang="en-US" sz="2400" b="1" dirty="0"/>
              <a:t>Mining cause-specific data with causal inference</a:t>
            </a:r>
            <a:endParaRPr lang="en-US" altLang="zh-CN" sz="2400" b="1" dirty="0"/>
          </a:p>
          <a:p>
            <a:r>
              <a:rPr lang="zh-CN" altLang="en-US" sz="2000" dirty="0"/>
              <a:t>Click is the collider of interest and conformity</a:t>
            </a:r>
          </a:p>
        </p:txBody>
      </p:sp>
      <p:sp>
        <p:nvSpPr>
          <p:cNvPr id="16" name="文本框 15">
            <a:extLst>
              <a:ext uri="{FF2B5EF4-FFF2-40B4-BE49-F238E27FC236}">
                <a16:creationId xmlns:a16="http://schemas.microsoft.com/office/drawing/2014/main" id="{5CA7EEF5-4A7A-BC3A-7FD3-95BE6A9D7186}"/>
              </a:ext>
            </a:extLst>
          </p:cNvPr>
          <p:cNvSpPr txBox="1"/>
          <p:nvPr/>
        </p:nvSpPr>
        <p:spPr>
          <a:xfrm>
            <a:off x="661463" y="1949831"/>
            <a:ext cx="6098582" cy="1938992"/>
          </a:xfrm>
          <a:prstGeom prst="rect">
            <a:avLst/>
          </a:prstGeom>
          <a:noFill/>
        </p:spPr>
        <p:txBody>
          <a:bodyPr wrap="square">
            <a:spAutoFit/>
          </a:bodyPr>
          <a:lstStyle/>
          <a:p>
            <a:pPr marL="342900" indent="-342900">
              <a:buFont typeface="Arial" panose="020B0604020202020204" pitchFamily="34" charset="0"/>
              <a:buChar char="•"/>
            </a:pPr>
            <a:r>
              <a:rPr lang="zh-CN" altLang="en-US" sz="2000" dirty="0"/>
              <a:t>Use popularity as a proxy for conformity</a:t>
            </a:r>
            <a:endParaRPr lang="en-US" altLang="zh-CN" sz="2000" dirty="0"/>
          </a:p>
          <a:p>
            <a:pPr marL="342900" indent="-342900">
              <a:buFont typeface="Arial" panose="020B0604020202020204" pitchFamily="34" charset="0"/>
              <a:buChar char="•"/>
            </a:pPr>
            <a:r>
              <a:rPr lang="en-US" altLang="zh-CN" sz="2000" dirty="0"/>
              <a:t>A clicked item with low popularity</a:t>
            </a:r>
          </a:p>
          <a:p>
            <a:r>
              <a:rPr lang="en-US" altLang="zh-CN" sz="2000" dirty="0"/>
              <a:t>                          high interest</a:t>
            </a:r>
          </a:p>
          <a:p>
            <a:pPr marL="342900" indent="-342900">
              <a:buFont typeface="Arial" panose="020B0604020202020204" pitchFamily="34" charset="0"/>
              <a:buChar char="•"/>
            </a:pPr>
            <a:r>
              <a:rPr lang="en-US" altLang="zh-CN" sz="2000" dirty="0"/>
              <a:t>An unclicked item with high popularity</a:t>
            </a:r>
          </a:p>
          <a:p>
            <a:r>
              <a:rPr lang="en-US" altLang="zh-CN" sz="2000" dirty="0"/>
              <a:t>                           low interest</a:t>
            </a:r>
          </a:p>
          <a:p>
            <a:endParaRPr lang="zh-CN" altLang="en-US" sz="2000" dirty="0"/>
          </a:p>
        </p:txBody>
      </p:sp>
      <p:sp>
        <p:nvSpPr>
          <p:cNvPr id="20" name="箭头: 右 19">
            <a:extLst>
              <a:ext uri="{FF2B5EF4-FFF2-40B4-BE49-F238E27FC236}">
                <a16:creationId xmlns:a16="http://schemas.microsoft.com/office/drawing/2014/main" id="{A1F1E7F6-ACFF-89B6-3C2F-E7A9E01CEA7F}"/>
              </a:ext>
            </a:extLst>
          </p:cNvPr>
          <p:cNvSpPr/>
          <p:nvPr/>
        </p:nvSpPr>
        <p:spPr>
          <a:xfrm>
            <a:off x="1549212" y="2708271"/>
            <a:ext cx="456052" cy="211056"/>
          </a:xfrm>
          <a:prstGeom prst="rightArrow">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F4C4F73E-77BC-3FCF-3133-F85FC20FC299}"/>
              </a:ext>
            </a:extLst>
          </p:cNvPr>
          <p:cNvSpPr/>
          <p:nvPr/>
        </p:nvSpPr>
        <p:spPr>
          <a:xfrm>
            <a:off x="1549212" y="3314604"/>
            <a:ext cx="456052" cy="211056"/>
          </a:xfrm>
          <a:prstGeom prst="rightArrow">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92193CE9-FD2D-3546-58FD-072992020CB4}"/>
              </a:ext>
            </a:extLst>
          </p:cNvPr>
          <p:cNvSpPr txBox="1"/>
          <p:nvPr/>
        </p:nvSpPr>
        <p:spPr>
          <a:xfrm>
            <a:off x="6955695" y="1770554"/>
            <a:ext cx="7115353" cy="677108"/>
          </a:xfrm>
          <a:prstGeom prst="rect">
            <a:avLst/>
          </a:prstGeom>
          <a:noFill/>
        </p:spPr>
        <p:txBody>
          <a:bodyPr wrap="square">
            <a:spAutoFit/>
          </a:bodyPr>
          <a:lstStyle/>
          <a:p>
            <a:r>
              <a:rPr lang="en-US" altLang="zh-CN" sz="2000" b="1" dirty="0"/>
              <a:t>Notion:</a:t>
            </a:r>
          </a:p>
          <a:p>
            <a:endParaRPr lang="zh-CN" altLang="en-US" dirty="0"/>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1B3EFBF0-1CFC-B295-1B30-DEDF368328DF}"/>
                  </a:ext>
                </a:extLst>
              </p:cNvPr>
              <p:cNvSpPr txBox="1"/>
              <p:nvPr/>
            </p:nvSpPr>
            <p:spPr>
              <a:xfrm>
                <a:off x="465813" y="3672239"/>
                <a:ext cx="7289270" cy="677108"/>
              </a:xfrm>
              <a:prstGeom prst="rect">
                <a:avLst/>
              </a:prstGeom>
              <a:noFill/>
            </p:spPr>
            <p:txBody>
              <a:bodyPr wrap="square">
                <a:spAutoFit/>
              </a:bodyPr>
              <a:lstStyle/>
              <a:p>
                <a:r>
                  <a:rPr lang="en-US" altLang="zh-CN" sz="2000" b="1" dirty="0"/>
                  <a:t>Case1: </a:t>
                </a:r>
                <a14:m>
                  <m:oMath xmlns:m="http://schemas.openxmlformats.org/officeDocument/2006/math">
                    <m:r>
                      <m:rPr>
                        <m:sty m:val="p"/>
                      </m:rPr>
                      <a:rPr lang="en-US" altLang="zh-CN" sz="2000" b="1" i="1" dirty="0">
                        <a:latin typeface="Cambria Math" panose="02040503050406030204" pitchFamily="18" charset="0"/>
                      </a:rPr>
                      <m:t>u</m:t>
                    </m:r>
                  </m:oMath>
                </a14:m>
                <a:r>
                  <a:rPr lang="en-US" altLang="zh-CN" sz="2000" b="1" dirty="0"/>
                  <a:t> clicks a popular item </a:t>
                </a:r>
                <a14:m>
                  <m:oMath xmlns:m="http://schemas.openxmlformats.org/officeDocument/2006/math">
                    <m:r>
                      <m:rPr>
                        <m:sty m:val="p"/>
                      </m:rPr>
                      <a:rPr lang="en-US" altLang="zh-CN" sz="2000" b="1" i="1" dirty="0">
                        <a:latin typeface="Cambria Math" panose="02040503050406030204" pitchFamily="18" charset="0"/>
                      </a:rPr>
                      <m:t>a</m:t>
                    </m:r>
                  </m:oMath>
                </a14:m>
                <a:r>
                  <a:rPr lang="en-US" altLang="zh-CN" sz="2000" b="1" dirty="0"/>
                  <a:t>, doesn't click an unpopular item </a:t>
                </a:r>
                <a14:m>
                  <m:oMath xmlns:m="http://schemas.openxmlformats.org/officeDocument/2006/math">
                    <m:r>
                      <a:rPr lang="en-US" altLang="zh-CN" sz="2000" b="1" i="1" smtClean="0">
                        <a:latin typeface="Cambria Math" panose="02040503050406030204" pitchFamily="18" charset="0"/>
                      </a:rPr>
                      <m:t>𝒃</m:t>
                    </m:r>
                  </m:oMath>
                </a14:m>
                <a:r>
                  <a:rPr lang="en-US" altLang="zh-CN" sz="2000" b="1" dirty="0"/>
                  <a:t> </a:t>
                </a:r>
              </a:p>
              <a:p>
                <a:endParaRPr lang="zh-CN" altLang="en-US" dirty="0"/>
              </a:p>
            </p:txBody>
          </p:sp>
        </mc:Choice>
        <mc:Fallback xmlns="">
          <p:sp>
            <p:nvSpPr>
              <p:cNvPr id="23" name="文本框 22">
                <a:extLst>
                  <a:ext uri="{FF2B5EF4-FFF2-40B4-BE49-F238E27FC236}">
                    <a16:creationId xmlns:a16="http://schemas.microsoft.com/office/drawing/2014/main" id="{1B3EFBF0-1CFC-B295-1B30-DEDF368328DF}"/>
                  </a:ext>
                </a:extLst>
              </p:cNvPr>
              <p:cNvSpPr txBox="1">
                <a:spLocks noRot="1" noChangeAspect="1" noMove="1" noResize="1" noEditPoints="1" noAdjustHandles="1" noChangeArrowheads="1" noChangeShapeType="1" noTextEdit="1"/>
              </p:cNvSpPr>
              <p:nvPr/>
            </p:nvSpPr>
            <p:spPr>
              <a:xfrm>
                <a:off x="465813" y="3672239"/>
                <a:ext cx="7289270" cy="677108"/>
              </a:xfrm>
              <a:prstGeom prst="rect">
                <a:avLst/>
              </a:prstGeom>
              <a:blipFill>
                <a:blip r:embed="rId3"/>
                <a:stretch>
                  <a:fillRect l="-870" t="-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A7981D1F-6336-A9CE-F950-ACCB6FA0EEF7}"/>
                  </a:ext>
                </a:extLst>
              </p:cNvPr>
              <p:cNvSpPr txBox="1"/>
              <p:nvPr/>
            </p:nvSpPr>
            <p:spPr>
              <a:xfrm>
                <a:off x="465813" y="5176869"/>
                <a:ext cx="7289270" cy="984885"/>
              </a:xfrm>
              <a:prstGeom prst="rect">
                <a:avLst/>
              </a:prstGeom>
              <a:noFill/>
            </p:spPr>
            <p:txBody>
              <a:bodyPr wrap="square">
                <a:spAutoFit/>
              </a:bodyPr>
              <a:lstStyle/>
              <a:p>
                <a:r>
                  <a:rPr lang="en-US" altLang="zh-CN" sz="2000" b="1" dirty="0"/>
                  <a:t>Case2: </a:t>
                </a:r>
                <a14:m>
                  <m:oMath xmlns:m="http://schemas.openxmlformats.org/officeDocument/2006/math">
                    <m:r>
                      <m:rPr>
                        <m:sty m:val="p"/>
                      </m:rPr>
                      <a:rPr lang="en-US" altLang="zh-CN" sz="2000" b="1" i="1" dirty="0" smtClean="0">
                        <a:latin typeface="Cambria Math" panose="02040503050406030204" pitchFamily="18" charset="0"/>
                      </a:rPr>
                      <m:t>u</m:t>
                    </m:r>
                  </m:oMath>
                </a14:m>
                <a:r>
                  <a:rPr lang="en-US" altLang="zh-CN" sz="2000" b="1" dirty="0"/>
                  <a:t> clicks an unpopular item </a:t>
                </a:r>
                <a14:m>
                  <m:oMath xmlns:m="http://schemas.openxmlformats.org/officeDocument/2006/math">
                    <m:r>
                      <a:rPr lang="en-US" altLang="zh-CN" sz="2000" b="1" i="1" smtClean="0">
                        <a:latin typeface="Cambria Math" panose="02040503050406030204" pitchFamily="18" charset="0"/>
                      </a:rPr>
                      <m:t>𝒄</m:t>
                    </m:r>
                  </m:oMath>
                </a14:m>
                <a:r>
                  <a:rPr lang="en-US" altLang="zh-CN" sz="2000" b="1" dirty="0"/>
                  <a:t>, doesn't click a popular item </a:t>
                </a:r>
                <a14:m>
                  <m:oMath xmlns:m="http://schemas.openxmlformats.org/officeDocument/2006/math">
                    <m:r>
                      <a:rPr lang="en-US" altLang="zh-CN" sz="2000" b="1" i="1" smtClean="0">
                        <a:latin typeface="Cambria Math" panose="02040503050406030204" pitchFamily="18" charset="0"/>
                      </a:rPr>
                      <m:t>𝒅</m:t>
                    </m:r>
                  </m:oMath>
                </a14:m>
                <a:endParaRPr lang="en-US" altLang="zh-CN" sz="2000" b="1" dirty="0"/>
              </a:p>
              <a:p>
                <a:endParaRPr lang="en-US" altLang="zh-CN" sz="2000" b="1" dirty="0"/>
              </a:p>
              <a:p>
                <a:endParaRPr lang="zh-CN" altLang="en-US" dirty="0"/>
              </a:p>
            </p:txBody>
          </p:sp>
        </mc:Choice>
        <mc:Fallback xmlns="">
          <p:sp>
            <p:nvSpPr>
              <p:cNvPr id="24" name="文本框 23">
                <a:extLst>
                  <a:ext uri="{FF2B5EF4-FFF2-40B4-BE49-F238E27FC236}">
                    <a16:creationId xmlns:a16="http://schemas.microsoft.com/office/drawing/2014/main" id="{A7981D1F-6336-A9CE-F950-ACCB6FA0EEF7}"/>
                  </a:ext>
                </a:extLst>
              </p:cNvPr>
              <p:cNvSpPr txBox="1">
                <a:spLocks noRot="1" noChangeAspect="1" noMove="1" noResize="1" noEditPoints="1" noAdjustHandles="1" noChangeArrowheads="1" noChangeShapeType="1" noTextEdit="1"/>
              </p:cNvSpPr>
              <p:nvPr/>
            </p:nvSpPr>
            <p:spPr>
              <a:xfrm>
                <a:off x="465813" y="5176869"/>
                <a:ext cx="7289270" cy="984885"/>
              </a:xfrm>
              <a:prstGeom prst="rect">
                <a:avLst/>
              </a:prstGeom>
              <a:blipFill>
                <a:blip r:embed="rId4"/>
                <a:stretch>
                  <a:fillRect l="-870" t="-2532"/>
                </a:stretch>
              </a:blipFill>
            </p:spPr>
            <p:txBody>
              <a:bodyPr/>
              <a:lstStyle/>
              <a:p>
                <a:r>
                  <a:rPr lang="zh-CN" altLang="en-US">
                    <a:noFill/>
                  </a:rPr>
                  <a:t> </a:t>
                </a:r>
              </a:p>
            </p:txBody>
          </p:sp>
        </mc:Fallback>
      </mc:AlternateContent>
      <p:pic>
        <p:nvPicPr>
          <p:cNvPr id="27" name="图片 26">
            <a:extLst>
              <a:ext uri="{FF2B5EF4-FFF2-40B4-BE49-F238E27FC236}">
                <a16:creationId xmlns:a16="http://schemas.microsoft.com/office/drawing/2014/main" id="{133138A3-1E85-A0BF-0CED-CA79C20D39B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185228" y="3429000"/>
            <a:ext cx="2904872" cy="1486926"/>
          </a:xfrm>
          <a:prstGeom prst="rect">
            <a:avLst/>
          </a:prstGeom>
        </p:spPr>
      </p:pic>
      <p:pic>
        <p:nvPicPr>
          <p:cNvPr id="28" name="图片 27">
            <a:extLst>
              <a:ext uri="{FF2B5EF4-FFF2-40B4-BE49-F238E27FC236}">
                <a16:creationId xmlns:a16="http://schemas.microsoft.com/office/drawing/2014/main" id="{EB77AED7-9AE7-6EF3-847A-F109722CF8B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185228" y="4925848"/>
            <a:ext cx="2904872" cy="1486926"/>
          </a:xfrm>
          <a:prstGeom prst="rect">
            <a:avLst/>
          </a:prstGeom>
        </p:spPr>
      </p:pic>
      <p:pic>
        <p:nvPicPr>
          <p:cNvPr id="30" name="图形 29">
            <a:extLst>
              <a:ext uri="{FF2B5EF4-FFF2-40B4-BE49-F238E27FC236}">
                <a16:creationId xmlns:a16="http://schemas.microsoft.com/office/drawing/2014/main" id="{F3F6AA3D-2C6C-A39F-0CDE-DCB2FA270C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92834" y="5742023"/>
            <a:ext cx="2564374" cy="628010"/>
          </a:xfrm>
          <a:prstGeom prst="rect">
            <a:avLst/>
          </a:prstGeom>
        </p:spPr>
      </p:pic>
      <p:pic>
        <p:nvPicPr>
          <p:cNvPr id="32" name="图形 31">
            <a:extLst>
              <a:ext uri="{FF2B5EF4-FFF2-40B4-BE49-F238E27FC236}">
                <a16:creationId xmlns:a16="http://schemas.microsoft.com/office/drawing/2014/main" id="{D1F961A9-4156-1F12-AAA4-87E8911FA5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92834" y="4266283"/>
            <a:ext cx="2564374" cy="628010"/>
          </a:xfrm>
          <a:prstGeom prst="rect">
            <a:avLst/>
          </a:prstGeom>
        </p:spPr>
      </p:pic>
      <p:pic>
        <p:nvPicPr>
          <p:cNvPr id="34" name="图形 33">
            <a:extLst>
              <a:ext uri="{FF2B5EF4-FFF2-40B4-BE49-F238E27FC236}">
                <a16:creationId xmlns:a16="http://schemas.microsoft.com/office/drawing/2014/main" id="{B7FCBB2F-3BC2-8C24-D346-579D5B43606D}"/>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08782" y="3726828"/>
            <a:ext cx="252892" cy="252892"/>
          </a:xfrm>
          <a:prstGeom prst="rect">
            <a:avLst/>
          </a:prstGeom>
        </p:spPr>
      </p:pic>
      <p:pic>
        <p:nvPicPr>
          <p:cNvPr id="36" name="图形 35">
            <a:extLst>
              <a:ext uri="{FF2B5EF4-FFF2-40B4-BE49-F238E27FC236}">
                <a16:creationId xmlns:a16="http://schemas.microsoft.com/office/drawing/2014/main" id="{DA56D296-6192-2F7C-6163-12B3DB3B0E3B}"/>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943878" y="6005521"/>
            <a:ext cx="255525" cy="255525"/>
          </a:xfrm>
          <a:prstGeom prst="rect">
            <a:avLst/>
          </a:prstGeom>
        </p:spPr>
      </p:pic>
      <p:pic>
        <p:nvPicPr>
          <p:cNvPr id="38" name="图形 37">
            <a:extLst>
              <a:ext uri="{FF2B5EF4-FFF2-40B4-BE49-F238E27FC236}">
                <a16:creationId xmlns:a16="http://schemas.microsoft.com/office/drawing/2014/main" id="{CBC307C3-A4E8-B705-2A96-06F05535460C}"/>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929703" y="4486026"/>
            <a:ext cx="296353" cy="296353"/>
          </a:xfrm>
          <a:prstGeom prst="rect">
            <a:avLst/>
          </a:prstGeom>
        </p:spPr>
      </p:pic>
      <p:pic>
        <p:nvPicPr>
          <p:cNvPr id="39" name="图形 38">
            <a:extLst>
              <a:ext uri="{FF2B5EF4-FFF2-40B4-BE49-F238E27FC236}">
                <a16:creationId xmlns:a16="http://schemas.microsoft.com/office/drawing/2014/main" id="{C136A26A-6AA5-8E24-77B9-FE74087B9526}"/>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197448" y="4144942"/>
            <a:ext cx="296353" cy="296353"/>
          </a:xfrm>
          <a:prstGeom prst="rect">
            <a:avLst/>
          </a:prstGeom>
        </p:spPr>
      </p:pic>
      <p:pic>
        <p:nvPicPr>
          <p:cNvPr id="40" name="图形 39">
            <a:extLst>
              <a:ext uri="{FF2B5EF4-FFF2-40B4-BE49-F238E27FC236}">
                <a16:creationId xmlns:a16="http://schemas.microsoft.com/office/drawing/2014/main" id="{A96A28A7-7C8F-BBA2-A7F7-E0DBEE4D6164}"/>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197447" y="5580711"/>
            <a:ext cx="296353" cy="296353"/>
          </a:xfrm>
          <a:prstGeom prst="rect">
            <a:avLst/>
          </a:prstGeom>
        </p:spPr>
      </p:pic>
      <p:pic>
        <p:nvPicPr>
          <p:cNvPr id="41" name="图形 40">
            <a:extLst>
              <a:ext uri="{FF2B5EF4-FFF2-40B4-BE49-F238E27FC236}">
                <a16:creationId xmlns:a16="http://schemas.microsoft.com/office/drawing/2014/main" id="{EFC37B79-D892-09F5-D004-06F9CD0D985F}"/>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943878" y="5176869"/>
            <a:ext cx="296353" cy="296353"/>
          </a:xfrm>
          <a:prstGeom prst="rect">
            <a:avLst/>
          </a:prstGeom>
        </p:spPr>
      </p:pic>
      <p:sp>
        <p:nvSpPr>
          <p:cNvPr id="43" name="文本框 42">
            <a:extLst>
              <a:ext uri="{FF2B5EF4-FFF2-40B4-BE49-F238E27FC236}">
                <a16:creationId xmlns:a16="http://schemas.microsoft.com/office/drawing/2014/main" id="{29056E17-5AD2-6FD6-13F5-075803B8C043}"/>
              </a:ext>
            </a:extLst>
          </p:cNvPr>
          <p:cNvSpPr txBox="1"/>
          <p:nvPr/>
        </p:nvSpPr>
        <p:spPr>
          <a:xfrm>
            <a:off x="7324829" y="2117876"/>
            <a:ext cx="7322948" cy="400110"/>
          </a:xfrm>
          <a:prstGeom prst="rect">
            <a:avLst/>
          </a:prstGeom>
          <a:noFill/>
        </p:spPr>
        <p:txBody>
          <a:bodyPr wrap="square">
            <a:spAutoFit/>
          </a:bodyPr>
          <a:lstStyle/>
          <a:p>
            <a:r>
              <a:rPr lang="zh-CN" altLang="en-US" sz="2000" dirty="0"/>
              <a:t>: interest matching probability matrix</a:t>
            </a:r>
          </a:p>
        </p:txBody>
      </p:sp>
      <p:sp>
        <p:nvSpPr>
          <p:cNvPr id="45" name="文本框 44">
            <a:extLst>
              <a:ext uri="{FF2B5EF4-FFF2-40B4-BE49-F238E27FC236}">
                <a16:creationId xmlns:a16="http://schemas.microsoft.com/office/drawing/2014/main" id="{75EB2A59-5B14-CCDF-CA5B-9E0885B8C56B}"/>
              </a:ext>
            </a:extLst>
          </p:cNvPr>
          <p:cNvSpPr txBox="1"/>
          <p:nvPr/>
        </p:nvSpPr>
        <p:spPr>
          <a:xfrm>
            <a:off x="7258154" y="2522869"/>
            <a:ext cx="7322948" cy="400110"/>
          </a:xfrm>
          <a:prstGeom prst="rect">
            <a:avLst/>
          </a:prstGeom>
          <a:noFill/>
        </p:spPr>
        <p:txBody>
          <a:bodyPr wrap="square">
            <a:spAutoFit/>
          </a:bodyPr>
          <a:lstStyle/>
          <a:p>
            <a:r>
              <a:rPr lang="zh-CN" altLang="en-US" sz="2000" dirty="0"/>
              <a:t> : conformity matching probability matrix</a:t>
            </a:r>
          </a:p>
        </p:txBody>
      </p:sp>
      <p:pic>
        <p:nvPicPr>
          <p:cNvPr id="47" name="图形 46">
            <a:extLst>
              <a:ext uri="{FF2B5EF4-FFF2-40B4-BE49-F238E27FC236}">
                <a16:creationId xmlns:a16="http://schemas.microsoft.com/office/drawing/2014/main" id="{029C265F-C23E-D119-AB8A-F4E00BF936E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995824" y="2196989"/>
            <a:ext cx="371870" cy="212497"/>
          </a:xfrm>
          <a:prstGeom prst="rect">
            <a:avLst/>
          </a:prstGeom>
        </p:spPr>
      </p:pic>
      <p:pic>
        <p:nvPicPr>
          <p:cNvPr id="49" name="图形 48">
            <a:extLst>
              <a:ext uri="{FF2B5EF4-FFF2-40B4-BE49-F238E27FC236}">
                <a16:creationId xmlns:a16="http://schemas.microsoft.com/office/drawing/2014/main" id="{C6D90588-6E33-4EFA-F628-45B8F7A931A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978116" y="2608285"/>
            <a:ext cx="407286" cy="212497"/>
          </a:xfrm>
          <a:prstGeom prst="rect">
            <a:avLst/>
          </a:prstGeom>
        </p:spPr>
      </p:pic>
      <p:sp>
        <p:nvSpPr>
          <p:cNvPr id="53" name="文本占位符 2">
            <a:extLst>
              <a:ext uri="{FF2B5EF4-FFF2-40B4-BE49-F238E27FC236}">
                <a16:creationId xmlns:a16="http://schemas.microsoft.com/office/drawing/2014/main" id="{F7A63DCF-788A-9620-53F2-5E94F3348AE7}"/>
              </a:ext>
            </a:extLst>
          </p:cNvPr>
          <p:cNvSpPr>
            <a:spLocks noGrp="1"/>
          </p:cNvSpPr>
          <p:nvPr>
            <p:ph type="body" sz="quarter" idx="13"/>
          </p:nvPr>
        </p:nvSpPr>
        <p:spPr>
          <a:xfrm>
            <a:off x="291114" y="258953"/>
            <a:ext cx="10122886" cy="569912"/>
          </a:xfrm>
        </p:spPr>
        <p:txBody>
          <a:bodyPr>
            <a:normAutofit fontScale="92500"/>
          </a:bodyPr>
          <a:lstStyle/>
          <a:p>
            <a:r>
              <a:rPr lang="zh-CN" altLang="en-US" dirty="0"/>
              <a:t>本文工作</a:t>
            </a:r>
            <a:r>
              <a:rPr lang="en-US" altLang="zh-CN" dirty="0"/>
              <a:t>-</a:t>
            </a:r>
            <a:r>
              <a:rPr lang="zh-CN" altLang="en-US" sz="2800" b="1" dirty="0">
                <a:latin typeface="Arial" panose="020B0604020202020204" pitchFamily="34" charset="0"/>
                <a:cs typeface="Arial" panose="020B0604020202020204" pitchFamily="34" charset="0"/>
              </a:rPr>
              <a:t> DICE </a:t>
            </a:r>
            <a:r>
              <a:rPr lang="en-US" altLang="zh-CN" dirty="0">
                <a:latin typeface="Arial" panose="020B0604020202020204" pitchFamily="34" charset="0"/>
                <a:cs typeface="Arial" panose="020B0604020202020204" pitchFamily="34" charset="0"/>
              </a:rPr>
              <a:t>Model-</a:t>
            </a:r>
            <a:r>
              <a:rPr lang="en-US" altLang="zh-CN" sz="2800" b="1" dirty="0">
                <a:cs typeface="Arial" panose="020B0604020202020204" pitchFamily="34" charset="0"/>
              </a:rPr>
              <a:t>Disentangled Representation Learning</a:t>
            </a:r>
          </a:p>
        </p:txBody>
      </p:sp>
    </p:spTree>
    <p:extLst>
      <p:ext uri="{BB962C8B-B14F-4D97-AF65-F5344CB8AC3E}">
        <p14:creationId xmlns:p14="http://schemas.microsoft.com/office/powerpoint/2010/main" val="2861915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17</a:t>
            </a:r>
            <a:endParaRPr lang="zh-CN" altLang="en-US" dirty="0"/>
          </a:p>
        </p:txBody>
      </p:sp>
      <p:sp>
        <p:nvSpPr>
          <p:cNvPr id="16" name="文本框 15">
            <a:extLst>
              <a:ext uri="{FF2B5EF4-FFF2-40B4-BE49-F238E27FC236}">
                <a16:creationId xmlns:a16="http://schemas.microsoft.com/office/drawing/2014/main" id="{D0B1E21B-4CD5-CE7C-ADFC-1BA5B0094775}"/>
              </a:ext>
            </a:extLst>
          </p:cNvPr>
          <p:cNvSpPr txBox="1"/>
          <p:nvPr/>
        </p:nvSpPr>
        <p:spPr>
          <a:xfrm>
            <a:off x="1693029" y="1213882"/>
            <a:ext cx="8720971" cy="1569660"/>
          </a:xfrm>
          <a:prstGeom prst="rect">
            <a:avLst/>
          </a:prstGeom>
          <a:noFill/>
        </p:spPr>
        <p:txBody>
          <a:bodyPr wrap="square">
            <a:spAutoFit/>
          </a:bodyPr>
          <a:lstStyle/>
          <a:p>
            <a:r>
              <a:rPr lang="en-US" altLang="zh-CN" sz="2400" dirty="0"/>
              <a:t> : whole training (</a:t>
            </a:r>
            <a:r>
              <a:rPr lang="zh-CN" altLang="en-US" sz="2400" dirty="0"/>
              <a:t>𝑢</a:t>
            </a:r>
            <a:r>
              <a:rPr lang="en-US" altLang="zh-CN" sz="2400" dirty="0"/>
              <a:t>,</a:t>
            </a:r>
            <a:r>
              <a:rPr lang="zh-CN" altLang="en-US" sz="2400" dirty="0"/>
              <a:t>𝑖</a:t>
            </a:r>
            <a:r>
              <a:rPr lang="en-US" altLang="zh-CN" sz="2400" dirty="0"/>
              <a:t>, </a:t>
            </a:r>
            <a:r>
              <a:rPr lang="zh-CN" altLang="en-US" sz="2400" dirty="0"/>
              <a:t>𝑗</a:t>
            </a:r>
            <a:r>
              <a:rPr lang="en-US" altLang="zh-CN" sz="2400" dirty="0"/>
              <a:t>) : user, pos item, neg item</a:t>
            </a:r>
          </a:p>
          <a:p>
            <a:r>
              <a:rPr lang="en-US" altLang="zh-CN" sz="2400" dirty="0"/>
              <a:t> :negative samples more popular than positive samples</a:t>
            </a:r>
          </a:p>
          <a:p>
            <a:r>
              <a:rPr lang="en-US" altLang="zh-CN" sz="2400" dirty="0"/>
              <a:t> :negative samples less popular than positive samples t (</a:t>
            </a:r>
            <a:r>
              <a:rPr lang="zh-CN" altLang="en-US" sz="2400" dirty="0"/>
              <a:t>𝑢</a:t>
            </a:r>
            <a:r>
              <a:rPr lang="en-US" altLang="zh-CN" sz="2400" dirty="0"/>
              <a:t>,</a:t>
            </a:r>
            <a:r>
              <a:rPr lang="zh-CN" altLang="en-US" sz="2400" dirty="0"/>
              <a:t>𝑖</a:t>
            </a:r>
            <a:r>
              <a:rPr lang="en-US" altLang="zh-CN" sz="2400" dirty="0"/>
              <a:t>, </a:t>
            </a:r>
            <a:r>
              <a:rPr lang="zh-CN" altLang="en-US" sz="2400" dirty="0"/>
              <a:t>𝑗</a:t>
            </a:r>
            <a:r>
              <a:rPr lang="en-US" altLang="zh-CN" sz="2400" dirty="0"/>
              <a:t>) c</a:t>
            </a:r>
          </a:p>
          <a:p>
            <a:endParaRPr lang="zh-CN" altLang="en-US" sz="2400" dirty="0"/>
          </a:p>
        </p:txBody>
      </p:sp>
      <p:pic>
        <p:nvPicPr>
          <p:cNvPr id="6" name="图形 5">
            <a:extLst>
              <a:ext uri="{FF2B5EF4-FFF2-40B4-BE49-F238E27FC236}">
                <a16:creationId xmlns:a16="http://schemas.microsoft.com/office/drawing/2014/main" id="{77BB4E13-4C26-026C-833F-282534A766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93029" y="3720511"/>
            <a:ext cx="2564374" cy="628010"/>
          </a:xfrm>
          <a:prstGeom prst="rect">
            <a:avLst/>
          </a:prstGeom>
        </p:spPr>
      </p:pic>
      <p:pic>
        <p:nvPicPr>
          <p:cNvPr id="9" name="图形 8">
            <a:extLst>
              <a:ext uri="{FF2B5EF4-FFF2-40B4-BE49-F238E27FC236}">
                <a16:creationId xmlns:a16="http://schemas.microsoft.com/office/drawing/2014/main" id="{CB9C9B6B-6EA0-EC9B-CFBC-D43A6BEC68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13176" y="3720511"/>
            <a:ext cx="2564374" cy="628010"/>
          </a:xfrm>
          <a:prstGeom prst="rect">
            <a:avLst/>
          </a:prstGeom>
        </p:spPr>
      </p:pic>
      <p:pic>
        <p:nvPicPr>
          <p:cNvPr id="10" name="图片 9">
            <a:extLst>
              <a:ext uri="{FF2B5EF4-FFF2-40B4-BE49-F238E27FC236}">
                <a16:creationId xmlns:a16="http://schemas.microsoft.com/office/drawing/2014/main" id="{0C134229-798A-027A-A3F9-851D440991C3}"/>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1392860" y="4567343"/>
            <a:ext cx="2904872" cy="1486926"/>
          </a:xfrm>
          <a:prstGeom prst="rect">
            <a:avLst/>
          </a:prstGeom>
        </p:spPr>
      </p:pic>
      <p:pic>
        <p:nvPicPr>
          <p:cNvPr id="12" name="图片 11">
            <a:extLst>
              <a:ext uri="{FF2B5EF4-FFF2-40B4-BE49-F238E27FC236}">
                <a16:creationId xmlns:a16="http://schemas.microsoft.com/office/drawing/2014/main" id="{DC5608D4-4270-1818-0EFC-7752A6D3DEC9}"/>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7490568" y="4567343"/>
            <a:ext cx="2904872" cy="1486926"/>
          </a:xfrm>
          <a:prstGeom prst="rect">
            <a:avLst/>
          </a:prstGeom>
        </p:spPr>
      </p:pic>
      <p:pic>
        <p:nvPicPr>
          <p:cNvPr id="15" name="图形 14">
            <a:extLst>
              <a:ext uri="{FF2B5EF4-FFF2-40B4-BE49-F238E27FC236}">
                <a16:creationId xmlns:a16="http://schemas.microsoft.com/office/drawing/2014/main" id="{09D7FDE7-8619-0303-7348-0609CB48C93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16414" y="4865171"/>
            <a:ext cx="252892" cy="252892"/>
          </a:xfrm>
          <a:prstGeom prst="rect">
            <a:avLst/>
          </a:prstGeom>
        </p:spPr>
      </p:pic>
      <p:pic>
        <p:nvPicPr>
          <p:cNvPr id="17" name="图形 16">
            <a:extLst>
              <a:ext uri="{FF2B5EF4-FFF2-40B4-BE49-F238E27FC236}">
                <a16:creationId xmlns:a16="http://schemas.microsoft.com/office/drawing/2014/main" id="{E312C143-9E60-EA06-E02C-7C395D6E7F29}"/>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49218" y="5647016"/>
            <a:ext cx="255525" cy="255525"/>
          </a:xfrm>
          <a:prstGeom prst="rect">
            <a:avLst/>
          </a:prstGeom>
        </p:spPr>
      </p:pic>
      <p:pic>
        <p:nvPicPr>
          <p:cNvPr id="19" name="图形 18">
            <a:extLst>
              <a:ext uri="{FF2B5EF4-FFF2-40B4-BE49-F238E27FC236}">
                <a16:creationId xmlns:a16="http://schemas.microsoft.com/office/drawing/2014/main" id="{6516B9EA-641A-02D7-5D3E-188EF2E01B21}"/>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94683" y="5646480"/>
            <a:ext cx="296353" cy="296353"/>
          </a:xfrm>
          <a:prstGeom prst="rect">
            <a:avLst/>
          </a:prstGeom>
        </p:spPr>
      </p:pic>
      <p:pic>
        <p:nvPicPr>
          <p:cNvPr id="20" name="图形 19">
            <a:extLst>
              <a:ext uri="{FF2B5EF4-FFF2-40B4-BE49-F238E27FC236}">
                <a16:creationId xmlns:a16="http://schemas.microsoft.com/office/drawing/2014/main" id="{CEA1C20A-230F-3A3F-B304-B372CCBAF09B}"/>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405080" y="5283285"/>
            <a:ext cx="296353" cy="296353"/>
          </a:xfrm>
          <a:prstGeom prst="rect">
            <a:avLst/>
          </a:prstGeom>
        </p:spPr>
      </p:pic>
      <p:pic>
        <p:nvPicPr>
          <p:cNvPr id="21" name="图形 20">
            <a:extLst>
              <a:ext uri="{FF2B5EF4-FFF2-40B4-BE49-F238E27FC236}">
                <a16:creationId xmlns:a16="http://schemas.microsoft.com/office/drawing/2014/main" id="{8EDE97F7-4E4F-DFB3-D240-1704D219192A}"/>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502787" y="5222206"/>
            <a:ext cx="296353" cy="296353"/>
          </a:xfrm>
          <a:prstGeom prst="rect">
            <a:avLst/>
          </a:prstGeom>
        </p:spPr>
      </p:pic>
      <p:pic>
        <p:nvPicPr>
          <p:cNvPr id="22" name="图形 21">
            <a:extLst>
              <a:ext uri="{FF2B5EF4-FFF2-40B4-BE49-F238E27FC236}">
                <a16:creationId xmlns:a16="http://schemas.microsoft.com/office/drawing/2014/main" id="{30CE9931-D48B-F8A5-F85B-C6C09092F03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49218" y="4818364"/>
            <a:ext cx="296353" cy="296353"/>
          </a:xfrm>
          <a:prstGeom prst="rect">
            <a:avLst/>
          </a:prstGeom>
        </p:spPr>
      </p:pic>
      <p:pic>
        <p:nvPicPr>
          <p:cNvPr id="24" name="图形 23">
            <a:extLst>
              <a:ext uri="{FF2B5EF4-FFF2-40B4-BE49-F238E27FC236}">
                <a16:creationId xmlns:a16="http://schemas.microsoft.com/office/drawing/2014/main" id="{192D0F0D-1F3D-ED5A-666E-95A45E940D7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701433" y="2790651"/>
            <a:ext cx="2424910" cy="377908"/>
          </a:xfrm>
          <a:prstGeom prst="rect">
            <a:avLst/>
          </a:prstGeom>
        </p:spPr>
      </p:pic>
      <p:pic>
        <p:nvPicPr>
          <p:cNvPr id="26" name="图形 25">
            <a:extLst>
              <a:ext uri="{FF2B5EF4-FFF2-40B4-BE49-F238E27FC236}">
                <a16:creationId xmlns:a16="http://schemas.microsoft.com/office/drawing/2014/main" id="{6DA0B8E8-A9B7-3598-5D77-24472900007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474710" y="1357388"/>
            <a:ext cx="229636" cy="229636"/>
          </a:xfrm>
          <a:prstGeom prst="rect">
            <a:avLst/>
          </a:prstGeom>
        </p:spPr>
      </p:pic>
      <p:pic>
        <p:nvPicPr>
          <p:cNvPr id="28" name="图形 27">
            <a:extLst>
              <a:ext uri="{FF2B5EF4-FFF2-40B4-BE49-F238E27FC236}">
                <a16:creationId xmlns:a16="http://schemas.microsoft.com/office/drawing/2014/main" id="{E1D5D35A-3F1A-F7EF-1441-DAA23E9BAD0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481461" y="2075947"/>
            <a:ext cx="306181" cy="229636"/>
          </a:xfrm>
          <a:prstGeom prst="rect">
            <a:avLst/>
          </a:prstGeom>
        </p:spPr>
      </p:pic>
      <p:pic>
        <p:nvPicPr>
          <p:cNvPr id="30" name="图形 29">
            <a:extLst>
              <a:ext uri="{FF2B5EF4-FFF2-40B4-BE49-F238E27FC236}">
                <a16:creationId xmlns:a16="http://schemas.microsoft.com/office/drawing/2014/main" id="{E5946194-6082-FC61-5F88-CB91EB36451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474710" y="1699307"/>
            <a:ext cx="306180" cy="229635"/>
          </a:xfrm>
          <a:prstGeom prst="rect">
            <a:avLst/>
          </a:prstGeom>
        </p:spPr>
      </p:pic>
      <p:pic>
        <p:nvPicPr>
          <p:cNvPr id="31" name="图形 30">
            <a:extLst>
              <a:ext uri="{FF2B5EF4-FFF2-40B4-BE49-F238E27FC236}">
                <a16:creationId xmlns:a16="http://schemas.microsoft.com/office/drawing/2014/main" id="{5F33B066-50D2-7765-AAA9-A7A85E9F0110}"/>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05314" y="3271375"/>
            <a:ext cx="339803" cy="254852"/>
          </a:xfrm>
          <a:prstGeom prst="rect">
            <a:avLst/>
          </a:prstGeom>
        </p:spPr>
      </p:pic>
      <p:pic>
        <p:nvPicPr>
          <p:cNvPr id="32" name="图形 31">
            <a:extLst>
              <a:ext uri="{FF2B5EF4-FFF2-40B4-BE49-F238E27FC236}">
                <a16:creationId xmlns:a16="http://schemas.microsoft.com/office/drawing/2014/main" id="{D840456C-2ADD-AC0D-9064-E89C3467EA8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603202" y="3246837"/>
            <a:ext cx="339802" cy="254852"/>
          </a:xfrm>
          <a:prstGeom prst="rect">
            <a:avLst/>
          </a:prstGeom>
        </p:spPr>
      </p:pic>
      <p:sp>
        <p:nvSpPr>
          <p:cNvPr id="33" name="矩形 32">
            <a:extLst>
              <a:ext uri="{FF2B5EF4-FFF2-40B4-BE49-F238E27FC236}">
                <a16:creationId xmlns:a16="http://schemas.microsoft.com/office/drawing/2014/main" id="{F76C7A73-43AB-610C-1449-C865B5F956B7}"/>
              </a:ext>
            </a:extLst>
          </p:cNvPr>
          <p:cNvSpPr/>
          <p:nvPr/>
        </p:nvSpPr>
        <p:spPr>
          <a:xfrm>
            <a:off x="1369306" y="3636421"/>
            <a:ext cx="3035774" cy="879786"/>
          </a:xfrm>
          <a:prstGeom prst="rect">
            <a:avLst/>
          </a:prstGeom>
          <a:no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0362B770-A745-BE36-2093-6EFB053FB212}"/>
              </a:ext>
            </a:extLst>
          </p:cNvPr>
          <p:cNvSpPr/>
          <p:nvPr/>
        </p:nvSpPr>
        <p:spPr>
          <a:xfrm>
            <a:off x="7277476" y="3635187"/>
            <a:ext cx="3035774" cy="879786"/>
          </a:xfrm>
          <a:prstGeom prst="rect">
            <a:avLst/>
          </a:prstGeom>
          <a:no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5F1E7830-5919-3A9B-B8E8-0772649F6F9F}"/>
              </a:ext>
            </a:extLst>
          </p:cNvPr>
          <p:cNvSpPr txBox="1"/>
          <p:nvPr/>
        </p:nvSpPr>
        <p:spPr>
          <a:xfrm>
            <a:off x="1094683" y="6285717"/>
            <a:ext cx="7148136" cy="400110"/>
          </a:xfrm>
          <a:prstGeom prst="rect">
            <a:avLst/>
          </a:prstGeom>
          <a:noFill/>
        </p:spPr>
        <p:txBody>
          <a:bodyPr wrap="square">
            <a:spAutoFit/>
          </a:bodyPr>
          <a:lstStyle/>
          <a:p>
            <a:r>
              <a:rPr lang="zh-CN" altLang="en-US" sz="2000" dirty="0"/>
              <a:t> </a:t>
            </a:r>
            <a:r>
              <a:rPr lang="en-US" altLang="zh-CN" sz="2000" dirty="0"/>
              <a:t>Aim: T</a:t>
            </a:r>
            <a:r>
              <a:rPr lang="zh-CN" altLang="en-US" sz="2000" dirty="0"/>
              <a:t>rain different embeddingswith different cause-specific data</a:t>
            </a:r>
          </a:p>
        </p:txBody>
      </p:sp>
      <p:sp>
        <p:nvSpPr>
          <p:cNvPr id="42" name="文本占位符 2">
            <a:extLst>
              <a:ext uri="{FF2B5EF4-FFF2-40B4-BE49-F238E27FC236}">
                <a16:creationId xmlns:a16="http://schemas.microsoft.com/office/drawing/2014/main" id="{2F2CCFEE-B767-0656-55EB-6E72DB157301}"/>
              </a:ext>
            </a:extLst>
          </p:cNvPr>
          <p:cNvSpPr>
            <a:spLocks noGrp="1"/>
          </p:cNvSpPr>
          <p:nvPr>
            <p:ph type="body" sz="quarter" idx="13"/>
          </p:nvPr>
        </p:nvSpPr>
        <p:spPr>
          <a:xfrm>
            <a:off x="291114" y="258953"/>
            <a:ext cx="10122886" cy="569912"/>
          </a:xfrm>
        </p:spPr>
        <p:txBody>
          <a:bodyPr>
            <a:normAutofit fontScale="92500"/>
          </a:bodyPr>
          <a:lstStyle/>
          <a:p>
            <a:r>
              <a:rPr lang="zh-CN" altLang="en-US" dirty="0"/>
              <a:t>本文工作</a:t>
            </a:r>
            <a:r>
              <a:rPr lang="en-US" altLang="zh-CN" dirty="0"/>
              <a:t>-</a:t>
            </a:r>
            <a:r>
              <a:rPr lang="zh-CN" altLang="en-US" sz="2800" b="1" dirty="0">
                <a:latin typeface="Arial" panose="020B0604020202020204" pitchFamily="34" charset="0"/>
                <a:cs typeface="Arial" panose="020B0604020202020204" pitchFamily="34" charset="0"/>
              </a:rPr>
              <a:t> DICE </a:t>
            </a:r>
            <a:r>
              <a:rPr lang="en-US" altLang="zh-CN" dirty="0">
                <a:latin typeface="Arial" panose="020B0604020202020204" pitchFamily="34" charset="0"/>
                <a:cs typeface="Arial" panose="020B0604020202020204" pitchFamily="34" charset="0"/>
              </a:rPr>
              <a:t>Model-</a:t>
            </a:r>
            <a:r>
              <a:rPr lang="en-US" altLang="zh-CN" sz="2800" b="1" dirty="0">
                <a:cs typeface="Arial" panose="020B0604020202020204" pitchFamily="34" charset="0"/>
              </a:rPr>
              <a:t>Disentangled Representation Learning</a:t>
            </a:r>
          </a:p>
        </p:txBody>
      </p:sp>
    </p:spTree>
    <p:extLst>
      <p:ext uri="{BB962C8B-B14F-4D97-AF65-F5344CB8AC3E}">
        <p14:creationId xmlns:p14="http://schemas.microsoft.com/office/powerpoint/2010/main" val="489682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18</a:t>
            </a:r>
            <a:endParaRPr lang="zh-CN" altLang="en-US" dirty="0"/>
          </a:p>
        </p:txBody>
      </p:sp>
      <p:pic>
        <p:nvPicPr>
          <p:cNvPr id="3" name="图片 2">
            <a:extLst>
              <a:ext uri="{FF2B5EF4-FFF2-40B4-BE49-F238E27FC236}">
                <a16:creationId xmlns:a16="http://schemas.microsoft.com/office/drawing/2014/main" id="{11ACF097-71C4-D863-1B3A-8750D61C58D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541338" y="1092809"/>
            <a:ext cx="6497149" cy="2336191"/>
          </a:xfrm>
          <a:prstGeom prst="rect">
            <a:avLst/>
          </a:prstGeom>
        </p:spPr>
      </p:pic>
      <p:sp>
        <p:nvSpPr>
          <p:cNvPr id="4" name="矩形 3">
            <a:extLst>
              <a:ext uri="{FF2B5EF4-FFF2-40B4-BE49-F238E27FC236}">
                <a16:creationId xmlns:a16="http://schemas.microsoft.com/office/drawing/2014/main" id="{BAF7A3FC-0F57-4B44-09F0-6A554875A589}"/>
              </a:ext>
            </a:extLst>
          </p:cNvPr>
          <p:cNvSpPr/>
          <p:nvPr/>
        </p:nvSpPr>
        <p:spPr>
          <a:xfrm>
            <a:off x="3734730" y="1194346"/>
            <a:ext cx="5113995" cy="691604"/>
          </a:xfrm>
          <a:prstGeom prst="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highlight>
                <a:srgbClr val="FF0000"/>
              </a:highlight>
            </a:endParaRPr>
          </a:p>
        </p:txBody>
      </p:sp>
      <p:sp>
        <p:nvSpPr>
          <p:cNvPr id="7" name="文本占位符 2">
            <a:extLst>
              <a:ext uri="{FF2B5EF4-FFF2-40B4-BE49-F238E27FC236}">
                <a16:creationId xmlns:a16="http://schemas.microsoft.com/office/drawing/2014/main" id="{0575F9C1-5EAF-DC4B-1325-1DCE2557FF7A}"/>
              </a:ext>
            </a:extLst>
          </p:cNvPr>
          <p:cNvSpPr>
            <a:spLocks noGrp="1"/>
          </p:cNvSpPr>
          <p:nvPr>
            <p:ph type="body" sz="quarter" idx="13"/>
          </p:nvPr>
        </p:nvSpPr>
        <p:spPr>
          <a:xfrm>
            <a:off x="291114" y="258953"/>
            <a:ext cx="10122886" cy="569912"/>
          </a:xfrm>
        </p:spPr>
        <p:txBody>
          <a:bodyPr>
            <a:normAutofit fontScale="92500"/>
          </a:bodyPr>
          <a:lstStyle/>
          <a:p>
            <a:r>
              <a:rPr lang="zh-CN" altLang="en-US" dirty="0"/>
              <a:t>本文工作</a:t>
            </a:r>
            <a:r>
              <a:rPr lang="en-US" altLang="zh-CN" dirty="0"/>
              <a:t>-</a:t>
            </a:r>
            <a:r>
              <a:rPr lang="zh-CN" altLang="en-US" sz="2800" b="1" dirty="0">
                <a:latin typeface="Arial" panose="020B0604020202020204" pitchFamily="34" charset="0"/>
                <a:cs typeface="Arial" panose="020B0604020202020204" pitchFamily="34" charset="0"/>
              </a:rPr>
              <a:t> DICE </a:t>
            </a:r>
            <a:r>
              <a:rPr lang="en-US" altLang="zh-CN" dirty="0">
                <a:latin typeface="Arial" panose="020B0604020202020204" pitchFamily="34" charset="0"/>
                <a:cs typeface="Arial" panose="020B0604020202020204" pitchFamily="34" charset="0"/>
              </a:rPr>
              <a:t>Model-</a:t>
            </a:r>
            <a:r>
              <a:rPr lang="en-US" altLang="zh-CN" sz="2800" b="1" dirty="0">
                <a:cs typeface="Arial" panose="020B0604020202020204" pitchFamily="34" charset="0"/>
              </a:rPr>
              <a:t>Disentangled Representation Learning</a:t>
            </a:r>
          </a:p>
        </p:txBody>
      </p:sp>
      <p:sp>
        <p:nvSpPr>
          <p:cNvPr id="10" name="文本框 9">
            <a:extLst>
              <a:ext uri="{FF2B5EF4-FFF2-40B4-BE49-F238E27FC236}">
                <a16:creationId xmlns:a16="http://schemas.microsoft.com/office/drawing/2014/main" id="{4596C377-E4F7-BA03-91D5-7D38385B1CA7}"/>
              </a:ext>
            </a:extLst>
          </p:cNvPr>
          <p:cNvSpPr txBox="1"/>
          <p:nvPr/>
        </p:nvSpPr>
        <p:spPr>
          <a:xfrm>
            <a:off x="398926" y="1140038"/>
            <a:ext cx="2623674" cy="400110"/>
          </a:xfrm>
          <a:prstGeom prst="rect">
            <a:avLst/>
          </a:prstGeom>
          <a:noFill/>
        </p:spPr>
        <p:txBody>
          <a:bodyPr wrap="square">
            <a:spAutoFit/>
          </a:bodyPr>
          <a:lstStyle/>
          <a:p>
            <a:r>
              <a:rPr lang="zh-CN" altLang="en-US" sz="2000" b="1" dirty="0"/>
              <a:t>Interest modeling</a:t>
            </a:r>
            <a:endParaRPr lang="en-US" altLang="zh-CN" sz="2000" b="1" dirty="0"/>
          </a:p>
        </p:txBody>
      </p:sp>
      <p:pic>
        <p:nvPicPr>
          <p:cNvPr id="12" name="图形 11">
            <a:extLst>
              <a:ext uri="{FF2B5EF4-FFF2-40B4-BE49-F238E27FC236}">
                <a16:creationId xmlns:a16="http://schemas.microsoft.com/office/drawing/2014/main" id="{905AF32C-DE48-14E0-4F44-5FF6E70C1C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0601" y="4041812"/>
            <a:ext cx="2564374" cy="628010"/>
          </a:xfrm>
          <a:prstGeom prst="rect">
            <a:avLst/>
          </a:prstGeom>
        </p:spPr>
      </p:pic>
      <p:pic>
        <p:nvPicPr>
          <p:cNvPr id="13" name="图形 12">
            <a:extLst>
              <a:ext uri="{FF2B5EF4-FFF2-40B4-BE49-F238E27FC236}">
                <a16:creationId xmlns:a16="http://schemas.microsoft.com/office/drawing/2014/main" id="{421886D0-0965-F4C8-CB43-1C3833F238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90152" y="3527574"/>
            <a:ext cx="339802" cy="254852"/>
          </a:xfrm>
          <a:prstGeom prst="rect">
            <a:avLst/>
          </a:prstGeom>
        </p:spPr>
      </p:pic>
      <p:sp>
        <p:nvSpPr>
          <p:cNvPr id="14" name="矩形 13">
            <a:extLst>
              <a:ext uri="{FF2B5EF4-FFF2-40B4-BE49-F238E27FC236}">
                <a16:creationId xmlns:a16="http://schemas.microsoft.com/office/drawing/2014/main" id="{FBC30B31-8C14-4945-1D96-FC42260FF775}"/>
              </a:ext>
            </a:extLst>
          </p:cNvPr>
          <p:cNvSpPr/>
          <p:nvPr/>
        </p:nvSpPr>
        <p:spPr>
          <a:xfrm>
            <a:off x="4464426" y="3915924"/>
            <a:ext cx="3035774" cy="879786"/>
          </a:xfrm>
          <a:prstGeom prst="rect">
            <a:avLst/>
          </a:prstGeom>
          <a:no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A84D2CD-3E83-F1DE-AE74-742AFD5DF7BB}"/>
              </a:ext>
            </a:extLst>
          </p:cNvPr>
          <p:cNvSpPr/>
          <p:nvPr/>
        </p:nvSpPr>
        <p:spPr>
          <a:xfrm>
            <a:off x="4633705" y="4014998"/>
            <a:ext cx="1323599" cy="331294"/>
          </a:xfrm>
          <a:prstGeom prst="rect">
            <a:avLst/>
          </a:prstGeom>
          <a:noFill/>
          <a:ln w="1905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84824327-D569-BCB0-54EE-78F91263B397}"/>
              </a:ext>
            </a:extLst>
          </p:cNvPr>
          <p:cNvSpPr/>
          <p:nvPr/>
        </p:nvSpPr>
        <p:spPr>
          <a:xfrm rot="5400000">
            <a:off x="5616250" y="4977158"/>
            <a:ext cx="492683" cy="396783"/>
          </a:xfrm>
          <a:prstGeom prst="rightArrow">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形 16">
            <a:extLst>
              <a:ext uri="{FF2B5EF4-FFF2-40B4-BE49-F238E27FC236}">
                <a16:creationId xmlns:a16="http://schemas.microsoft.com/office/drawing/2014/main" id="{2D85B763-2A71-5635-6896-06E6E95E201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47025" y="5584303"/>
            <a:ext cx="5025803" cy="543330"/>
          </a:xfrm>
          <a:prstGeom prst="rect">
            <a:avLst/>
          </a:prstGeom>
        </p:spPr>
      </p:pic>
      <p:pic>
        <p:nvPicPr>
          <p:cNvPr id="6" name="图形 5">
            <a:extLst>
              <a:ext uri="{FF2B5EF4-FFF2-40B4-BE49-F238E27FC236}">
                <a16:creationId xmlns:a16="http://schemas.microsoft.com/office/drawing/2014/main" id="{FB56676F-4B64-2A8E-13FE-BC12F8A058D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30029" y="6260356"/>
            <a:ext cx="3520245" cy="293354"/>
          </a:xfrm>
          <a:prstGeom prst="rect">
            <a:avLst/>
          </a:prstGeom>
        </p:spPr>
      </p:pic>
    </p:spTree>
    <p:extLst>
      <p:ext uri="{BB962C8B-B14F-4D97-AF65-F5344CB8AC3E}">
        <p14:creationId xmlns:p14="http://schemas.microsoft.com/office/powerpoint/2010/main" val="2664910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19</a:t>
            </a:r>
            <a:endParaRPr lang="zh-CN" altLang="en-US" dirty="0"/>
          </a:p>
        </p:txBody>
      </p:sp>
      <p:pic>
        <p:nvPicPr>
          <p:cNvPr id="6" name="图片 5">
            <a:extLst>
              <a:ext uri="{FF2B5EF4-FFF2-40B4-BE49-F238E27FC236}">
                <a16:creationId xmlns:a16="http://schemas.microsoft.com/office/drawing/2014/main" id="{B1543AD0-FDE4-B4A4-5DF3-2ECF2A14071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541338" y="1092809"/>
            <a:ext cx="6497149" cy="2336191"/>
          </a:xfrm>
          <a:prstGeom prst="rect">
            <a:avLst/>
          </a:prstGeom>
        </p:spPr>
      </p:pic>
      <p:sp>
        <p:nvSpPr>
          <p:cNvPr id="9" name="矩形 8">
            <a:extLst>
              <a:ext uri="{FF2B5EF4-FFF2-40B4-BE49-F238E27FC236}">
                <a16:creationId xmlns:a16="http://schemas.microsoft.com/office/drawing/2014/main" id="{E85AD5FF-0730-2DFA-6433-E5D85E15CDBF}"/>
              </a:ext>
            </a:extLst>
          </p:cNvPr>
          <p:cNvSpPr/>
          <p:nvPr/>
        </p:nvSpPr>
        <p:spPr>
          <a:xfrm>
            <a:off x="3734730" y="2737396"/>
            <a:ext cx="5113995" cy="691604"/>
          </a:xfrm>
          <a:prstGeom prst="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highlight>
                <a:srgbClr val="FF0000"/>
              </a:highlight>
            </a:endParaRPr>
          </a:p>
        </p:txBody>
      </p:sp>
      <p:sp>
        <p:nvSpPr>
          <p:cNvPr id="5" name="文本占位符 2">
            <a:extLst>
              <a:ext uri="{FF2B5EF4-FFF2-40B4-BE49-F238E27FC236}">
                <a16:creationId xmlns:a16="http://schemas.microsoft.com/office/drawing/2014/main" id="{C97691DA-676D-229D-F1EF-742ECB7BC66D}"/>
              </a:ext>
            </a:extLst>
          </p:cNvPr>
          <p:cNvSpPr>
            <a:spLocks noGrp="1"/>
          </p:cNvSpPr>
          <p:nvPr>
            <p:ph type="body" sz="quarter" idx="13"/>
          </p:nvPr>
        </p:nvSpPr>
        <p:spPr>
          <a:xfrm>
            <a:off x="291114" y="258953"/>
            <a:ext cx="10122886" cy="569912"/>
          </a:xfrm>
        </p:spPr>
        <p:txBody>
          <a:bodyPr>
            <a:normAutofit fontScale="92500"/>
          </a:bodyPr>
          <a:lstStyle/>
          <a:p>
            <a:r>
              <a:rPr lang="zh-CN" altLang="en-US" dirty="0"/>
              <a:t>本文工作</a:t>
            </a:r>
            <a:r>
              <a:rPr lang="en-US" altLang="zh-CN" dirty="0"/>
              <a:t>-</a:t>
            </a:r>
            <a:r>
              <a:rPr lang="zh-CN" altLang="en-US" sz="2800" b="1" dirty="0">
                <a:latin typeface="Arial" panose="020B0604020202020204" pitchFamily="34" charset="0"/>
                <a:cs typeface="Arial" panose="020B0604020202020204" pitchFamily="34" charset="0"/>
              </a:rPr>
              <a:t> DICE </a:t>
            </a:r>
            <a:r>
              <a:rPr lang="en-US" altLang="zh-CN" dirty="0">
                <a:latin typeface="Arial" panose="020B0604020202020204" pitchFamily="34" charset="0"/>
                <a:cs typeface="Arial" panose="020B0604020202020204" pitchFamily="34" charset="0"/>
              </a:rPr>
              <a:t>Model-</a:t>
            </a:r>
            <a:r>
              <a:rPr lang="en-US" altLang="zh-CN" sz="2800" b="1" dirty="0">
                <a:cs typeface="Arial" panose="020B0604020202020204" pitchFamily="34" charset="0"/>
              </a:rPr>
              <a:t>Disentangled Representation Learning</a:t>
            </a:r>
          </a:p>
        </p:txBody>
      </p:sp>
      <p:pic>
        <p:nvPicPr>
          <p:cNvPr id="7" name="图形 6">
            <a:extLst>
              <a:ext uri="{FF2B5EF4-FFF2-40B4-BE49-F238E27FC236}">
                <a16:creationId xmlns:a16="http://schemas.microsoft.com/office/drawing/2014/main" id="{E3C183AD-1B2E-38B1-EDFC-8E3B26358E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70852" y="3975061"/>
            <a:ext cx="2564374" cy="628010"/>
          </a:xfrm>
          <a:prstGeom prst="rect">
            <a:avLst/>
          </a:prstGeom>
        </p:spPr>
      </p:pic>
      <p:pic>
        <p:nvPicPr>
          <p:cNvPr id="8" name="图形 7">
            <a:extLst>
              <a:ext uri="{FF2B5EF4-FFF2-40B4-BE49-F238E27FC236}">
                <a16:creationId xmlns:a16="http://schemas.microsoft.com/office/drawing/2014/main" id="{D5ED3A2E-DAAD-E16F-80B4-B911438B38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44797" y="3993312"/>
            <a:ext cx="2564374" cy="628010"/>
          </a:xfrm>
          <a:prstGeom prst="rect">
            <a:avLst/>
          </a:prstGeom>
        </p:spPr>
      </p:pic>
      <p:pic>
        <p:nvPicPr>
          <p:cNvPr id="10" name="图形 9">
            <a:extLst>
              <a:ext uri="{FF2B5EF4-FFF2-40B4-BE49-F238E27FC236}">
                <a16:creationId xmlns:a16="http://schemas.microsoft.com/office/drawing/2014/main" id="{39F62DE7-9AF0-D1C0-0CE2-22F8BBDBC4F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83137" y="3525925"/>
            <a:ext cx="339803" cy="254852"/>
          </a:xfrm>
          <a:prstGeom prst="rect">
            <a:avLst/>
          </a:prstGeom>
        </p:spPr>
      </p:pic>
      <p:pic>
        <p:nvPicPr>
          <p:cNvPr id="12" name="图形 11">
            <a:extLst>
              <a:ext uri="{FF2B5EF4-FFF2-40B4-BE49-F238E27FC236}">
                <a16:creationId xmlns:a16="http://schemas.microsoft.com/office/drawing/2014/main" id="{7DE9AFF2-2872-FD0A-690E-F41D9602A49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734823" y="3519638"/>
            <a:ext cx="339802" cy="254852"/>
          </a:xfrm>
          <a:prstGeom prst="rect">
            <a:avLst/>
          </a:prstGeom>
        </p:spPr>
      </p:pic>
      <p:sp>
        <p:nvSpPr>
          <p:cNvPr id="13" name="矩形 12">
            <a:extLst>
              <a:ext uri="{FF2B5EF4-FFF2-40B4-BE49-F238E27FC236}">
                <a16:creationId xmlns:a16="http://schemas.microsoft.com/office/drawing/2014/main" id="{A1D8FDB4-E70C-3136-4552-21C34E2B30F3}"/>
              </a:ext>
            </a:extLst>
          </p:cNvPr>
          <p:cNvSpPr/>
          <p:nvPr/>
        </p:nvSpPr>
        <p:spPr>
          <a:xfrm>
            <a:off x="2747129" y="3890971"/>
            <a:ext cx="3035774" cy="879786"/>
          </a:xfrm>
          <a:prstGeom prst="rect">
            <a:avLst/>
          </a:prstGeom>
          <a:no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8B10D17-7012-735C-A24C-E0A3A2F5A896}"/>
              </a:ext>
            </a:extLst>
          </p:cNvPr>
          <p:cNvSpPr/>
          <p:nvPr/>
        </p:nvSpPr>
        <p:spPr>
          <a:xfrm>
            <a:off x="6409097" y="3907988"/>
            <a:ext cx="3035774" cy="879786"/>
          </a:xfrm>
          <a:prstGeom prst="rect">
            <a:avLst/>
          </a:prstGeom>
          <a:no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84255C35-8605-6416-E7A3-B3A3980FC36E}"/>
              </a:ext>
            </a:extLst>
          </p:cNvPr>
          <p:cNvSpPr/>
          <p:nvPr/>
        </p:nvSpPr>
        <p:spPr>
          <a:xfrm>
            <a:off x="3029439" y="3957772"/>
            <a:ext cx="1323599" cy="331294"/>
          </a:xfrm>
          <a:prstGeom prst="rect">
            <a:avLst/>
          </a:prstGeom>
          <a:noFill/>
          <a:ln w="1905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ACA60D91-1BC3-04B3-51C4-BE2A98D437A1}"/>
              </a:ext>
            </a:extLst>
          </p:cNvPr>
          <p:cNvSpPr/>
          <p:nvPr/>
        </p:nvSpPr>
        <p:spPr>
          <a:xfrm>
            <a:off x="7838962" y="3976023"/>
            <a:ext cx="1323599" cy="331294"/>
          </a:xfrm>
          <a:prstGeom prst="rect">
            <a:avLst/>
          </a:prstGeom>
          <a:noFill/>
          <a:ln w="1905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DF9407FD-ED7D-6218-15CD-5B6B640C6271}"/>
              </a:ext>
            </a:extLst>
          </p:cNvPr>
          <p:cNvSpPr/>
          <p:nvPr/>
        </p:nvSpPr>
        <p:spPr>
          <a:xfrm rot="5400000">
            <a:off x="5935860" y="4722948"/>
            <a:ext cx="309244" cy="392036"/>
          </a:xfrm>
          <a:prstGeom prst="rightArrow">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9A844636-6AB5-094A-5D67-62AE88E97089}"/>
              </a:ext>
            </a:extLst>
          </p:cNvPr>
          <p:cNvSpPr txBox="1"/>
          <p:nvPr/>
        </p:nvSpPr>
        <p:spPr>
          <a:xfrm>
            <a:off x="291114" y="1209805"/>
            <a:ext cx="6096000" cy="400110"/>
          </a:xfrm>
          <a:prstGeom prst="rect">
            <a:avLst/>
          </a:prstGeom>
          <a:noFill/>
        </p:spPr>
        <p:txBody>
          <a:bodyPr wrap="square">
            <a:spAutoFit/>
          </a:bodyPr>
          <a:lstStyle/>
          <a:p>
            <a:r>
              <a:rPr lang="zh-CN" altLang="en-US" sz="2000" b="1" dirty="0"/>
              <a:t>Conformity modeling</a:t>
            </a:r>
          </a:p>
        </p:txBody>
      </p:sp>
      <p:pic>
        <p:nvPicPr>
          <p:cNvPr id="27" name="图形 26">
            <a:extLst>
              <a:ext uri="{FF2B5EF4-FFF2-40B4-BE49-F238E27FC236}">
                <a16:creationId xmlns:a16="http://schemas.microsoft.com/office/drawing/2014/main" id="{EEE70E15-9821-3C80-5CA8-60C5FD9DFEE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05242" y="5149082"/>
            <a:ext cx="5453129" cy="1449965"/>
          </a:xfrm>
          <a:prstGeom prst="rect">
            <a:avLst/>
          </a:prstGeom>
        </p:spPr>
      </p:pic>
    </p:spTree>
    <p:extLst>
      <p:ext uri="{BB962C8B-B14F-4D97-AF65-F5344CB8AC3E}">
        <p14:creationId xmlns:p14="http://schemas.microsoft.com/office/powerpoint/2010/main" val="35695998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a:t>提纲</a:t>
            </a:r>
          </a:p>
        </p:txBody>
      </p:sp>
      <p:grpSp>
        <p:nvGrpSpPr>
          <p:cNvPr id="36" name="组合 35">
            <a:extLst>
              <a:ext uri="{FF2B5EF4-FFF2-40B4-BE49-F238E27FC236}">
                <a16:creationId xmlns:a16="http://schemas.microsoft.com/office/drawing/2014/main" id="{A15B975D-E08E-629E-0CB2-878BB245F847}"/>
              </a:ext>
            </a:extLst>
          </p:cNvPr>
          <p:cNvGrpSpPr/>
          <p:nvPr/>
        </p:nvGrpSpPr>
        <p:grpSpPr>
          <a:xfrm>
            <a:off x="3655902" y="1775113"/>
            <a:ext cx="4880195" cy="3611202"/>
            <a:chOff x="3655902" y="1775113"/>
            <a:chExt cx="4880195" cy="3611202"/>
          </a:xfrm>
        </p:grpSpPr>
        <p:grpSp>
          <p:nvGrpSpPr>
            <p:cNvPr id="37" name="组合 36">
              <a:extLst>
                <a:ext uri="{FF2B5EF4-FFF2-40B4-BE49-F238E27FC236}">
                  <a16:creationId xmlns:a16="http://schemas.microsoft.com/office/drawing/2014/main" id="{046A17A3-7B5A-DFBC-1DAF-45704B9E4D58}"/>
                </a:ext>
              </a:extLst>
            </p:cNvPr>
            <p:cNvGrpSpPr/>
            <p:nvPr/>
          </p:nvGrpSpPr>
          <p:grpSpPr>
            <a:xfrm>
              <a:off x="3655902" y="1775113"/>
              <a:ext cx="4880195" cy="553054"/>
              <a:chOff x="3655902" y="1765588"/>
              <a:chExt cx="4880195" cy="553054"/>
            </a:xfrm>
          </p:grpSpPr>
          <p:grpSp>
            <p:nvGrpSpPr>
              <p:cNvPr id="87" name="Google Shape;863;p65">
                <a:extLst>
                  <a:ext uri="{FF2B5EF4-FFF2-40B4-BE49-F238E27FC236}">
                    <a16:creationId xmlns:a16="http://schemas.microsoft.com/office/drawing/2014/main" id="{5D11C28E-5080-40A4-DDFC-313B8682FCFE}"/>
                  </a:ext>
                </a:extLst>
              </p:cNvPr>
              <p:cNvGrpSpPr>
                <a:grpSpLocks noChangeAspect="1"/>
              </p:cNvGrpSpPr>
              <p:nvPr/>
            </p:nvGrpSpPr>
            <p:grpSpPr>
              <a:xfrm>
                <a:off x="3655902" y="1952115"/>
                <a:ext cx="190147" cy="180000"/>
                <a:chOff x="4660325" y="1866850"/>
                <a:chExt cx="68350" cy="58100"/>
              </a:xfrm>
            </p:grpSpPr>
            <p:sp>
              <p:nvSpPr>
                <p:cNvPr id="92" name="Google Shape;864;p65">
                  <a:extLst>
                    <a:ext uri="{FF2B5EF4-FFF2-40B4-BE49-F238E27FC236}">
                      <a16:creationId xmlns:a16="http://schemas.microsoft.com/office/drawing/2014/main" id="{23F1054B-4EBA-9045-5C4E-E0D6F1211558}"/>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3" name="Google Shape;865;p65">
                  <a:extLst>
                    <a:ext uri="{FF2B5EF4-FFF2-40B4-BE49-F238E27FC236}">
                      <a16:creationId xmlns:a16="http://schemas.microsoft.com/office/drawing/2014/main" id="{5D0DCCD4-9A17-37DC-655A-F25B68DBC5D7}"/>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88" name="Google Shape;863;p65">
                <a:extLst>
                  <a:ext uri="{FF2B5EF4-FFF2-40B4-BE49-F238E27FC236}">
                    <a16:creationId xmlns:a16="http://schemas.microsoft.com/office/drawing/2014/main" id="{5A0E19AE-2676-75DA-DEBD-CB46ADA43BEF}"/>
                  </a:ext>
                </a:extLst>
              </p:cNvPr>
              <p:cNvGrpSpPr>
                <a:grpSpLocks noChangeAspect="1"/>
              </p:cNvGrpSpPr>
              <p:nvPr/>
            </p:nvGrpSpPr>
            <p:grpSpPr>
              <a:xfrm flipH="1">
                <a:off x="8345950" y="1952115"/>
                <a:ext cx="190147" cy="180000"/>
                <a:chOff x="4660325" y="1866850"/>
                <a:chExt cx="68350" cy="58100"/>
              </a:xfrm>
            </p:grpSpPr>
            <p:sp>
              <p:nvSpPr>
                <p:cNvPr id="90" name="Google Shape;864;p65">
                  <a:extLst>
                    <a:ext uri="{FF2B5EF4-FFF2-40B4-BE49-F238E27FC236}">
                      <a16:creationId xmlns:a16="http://schemas.microsoft.com/office/drawing/2014/main" id="{E4CD25E6-BC77-F651-5F48-317CFC638729}"/>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91" name="Google Shape;865;p65">
                  <a:extLst>
                    <a:ext uri="{FF2B5EF4-FFF2-40B4-BE49-F238E27FC236}">
                      <a16:creationId xmlns:a16="http://schemas.microsoft.com/office/drawing/2014/main" id="{5207FE0C-12C3-8963-AE0C-2F091BE4BF54}"/>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89" name="矩形: 圆角 88">
                <a:extLst>
                  <a:ext uri="{FF2B5EF4-FFF2-40B4-BE49-F238E27FC236}">
                    <a16:creationId xmlns:a16="http://schemas.microsoft.com/office/drawing/2014/main" id="{8575D383-0541-F9FD-D75D-FBC2C9B48202}"/>
                  </a:ext>
                </a:extLst>
              </p:cNvPr>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defRPr/>
                </a:pPr>
                <a:r>
                  <a:rPr lang="zh-CN" altLang="en-US" sz="2800" b="1">
                    <a:solidFill>
                      <a:srgbClr val="384331"/>
                    </a:solidFill>
                    <a:latin typeface="微软雅黑" panose="020B0503020204020204" pitchFamily="34" charset="-122"/>
                    <a:ea typeface="微软雅黑" panose="020B0503020204020204" pitchFamily="34" charset="-122"/>
                    <a:cs typeface="+mn-ea"/>
                  </a:rPr>
                  <a:t>研</a:t>
                </a:r>
                <a:r>
                  <a:rPr lang="en-US" altLang="zh-CN" sz="2800" b="1">
                    <a:solidFill>
                      <a:srgbClr val="384331"/>
                    </a:solidFill>
                    <a:latin typeface="微软雅黑" panose="020B0503020204020204" pitchFamily="34" charset="-122"/>
                    <a:ea typeface="微软雅黑" panose="020B0503020204020204" pitchFamily="34" charset="-122"/>
                    <a:cs typeface="+mn-ea"/>
                  </a:rPr>
                  <a:t> </a:t>
                </a:r>
                <a:r>
                  <a:rPr lang="zh-CN" altLang="en-US" sz="2800" b="1">
                    <a:solidFill>
                      <a:srgbClr val="384331"/>
                    </a:solidFill>
                    <a:latin typeface="微软雅黑" panose="020B0503020204020204" pitchFamily="34" charset="-122"/>
                    <a:ea typeface="微软雅黑" panose="020B0503020204020204" pitchFamily="34" charset="-122"/>
                    <a:cs typeface="+mn-ea"/>
                  </a:rPr>
                  <a:t>究</a:t>
                </a:r>
                <a:r>
                  <a:rPr lang="en-US" altLang="zh-CN" sz="2800" b="1">
                    <a:solidFill>
                      <a:srgbClr val="384331"/>
                    </a:solidFill>
                    <a:latin typeface="微软雅黑" panose="020B0503020204020204" pitchFamily="34" charset="-122"/>
                    <a:ea typeface="微软雅黑" panose="020B0503020204020204" pitchFamily="34" charset="-122"/>
                    <a:cs typeface="+mn-ea"/>
                  </a:rPr>
                  <a:t> </a:t>
                </a:r>
                <a:r>
                  <a:rPr lang="zh-CN" altLang="en-US" sz="2800" b="1">
                    <a:solidFill>
                      <a:srgbClr val="384331"/>
                    </a:solidFill>
                    <a:latin typeface="微软雅黑" panose="020B0503020204020204" pitchFamily="34" charset="-122"/>
                    <a:ea typeface="微软雅黑" panose="020B0503020204020204" pitchFamily="34" charset="-122"/>
                    <a:cs typeface="+mn-ea"/>
                  </a:rPr>
                  <a:t>背</a:t>
                </a:r>
                <a:r>
                  <a:rPr lang="en-US" altLang="zh-CN" sz="2800" b="1">
                    <a:solidFill>
                      <a:srgbClr val="384331"/>
                    </a:solidFill>
                    <a:latin typeface="微软雅黑" panose="020B0503020204020204" pitchFamily="34" charset="-122"/>
                    <a:ea typeface="微软雅黑" panose="020B0503020204020204" pitchFamily="34" charset="-122"/>
                    <a:cs typeface="+mn-ea"/>
                  </a:rPr>
                  <a:t> </a:t>
                </a:r>
                <a:r>
                  <a:rPr lang="zh-CN" altLang="en-US" sz="2800" b="1">
                    <a:solidFill>
                      <a:srgbClr val="384331"/>
                    </a:solidFill>
                    <a:latin typeface="微软雅黑" panose="020B0503020204020204" pitchFamily="34" charset="-122"/>
                    <a:ea typeface="微软雅黑" panose="020B0503020204020204" pitchFamily="34" charset="-122"/>
                    <a:cs typeface="+mn-ea"/>
                  </a:rPr>
                  <a:t>景</a:t>
                </a:r>
              </a:p>
            </p:txBody>
          </p:sp>
        </p:grpSp>
        <p:grpSp>
          <p:nvGrpSpPr>
            <p:cNvPr id="38" name="组合 37">
              <a:extLst>
                <a:ext uri="{FF2B5EF4-FFF2-40B4-BE49-F238E27FC236}">
                  <a16:creationId xmlns:a16="http://schemas.microsoft.com/office/drawing/2014/main" id="{C197BF71-64A3-4362-0AAB-DF038F1E2C33}"/>
                </a:ext>
              </a:extLst>
            </p:cNvPr>
            <p:cNvGrpSpPr/>
            <p:nvPr/>
          </p:nvGrpSpPr>
          <p:grpSpPr>
            <a:xfrm>
              <a:off x="3655902" y="4833261"/>
              <a:ext cx="4880195" cy="553054"/>
              <a:chOff x="3655902" y="1765588"/>
              <a:chExt cx="4880195" cy="553054"/>
            </a:xfrm>
            <a:solidFill>
              <a:schemeClr val="bg1">
                <a:lumMod val="65000"/>
                <a:alpha val="50000"/>
              </a:schemeClr>
            </a:solidFill>
          </p:grpSpPr>
          <p:grpSp>
            <p:nvGrpSpPr>
              <p:cNvPr id="80" name="Google Shape;863;p65">
                <a:extLst>
                  <a:ext uri="{FF2B5EF4-FFF2-40B4-BE49-F238E27FC236}">
                    <a16:creationId xmlns:a16="http://schemas.microsoft.com/office/drawing/2014/main" id="{FC3E5D1C-C060-FD91-3AF1-5979009789F2}"/>
                  </a:ext>
                </a:extLst>
              </p:cNvPr>
              <p:cNvGrpSpPr>
                <a:grpSpLocks noChangeAspect="1"/>
              </p:cNvGrpSpPr>
              <p:nvPr/>
            </p:nvGrpSpPr>
            <p:grpSpPr>
              <a:xfrm>
                <a:off x="3655902" y="1952115"/>
                <a:ext cx="190147" cy="180000"/>
                <a:chOff x="4660325" y="1866850"/>
                <a:chExt cx="68350" cy="58100"/>
              </a:xfrm>
              <a:grpFill/>
            </p:grpSpPr>
            <p:sp>
              <p:nvSpPr>
                <p:cNvPr id="85" name="Google Shape;864;p65">
                  <a:extLst>
                    <a:ext uri="{FF2B5EF4-FFF2-40B4-BE49-F238E27FC236}">
                      <a16:creationId xmlns:a16="http://schemas.microsoft.com/office/drawing/2014/main" id="{726BC335-7216-E527-0685-CA1B91B0863F}"/>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86" name="Google Shape;865;p65">
                  <a:extLst>
                    <a:ext uri="{FF2B5EF4-FFF2-40B4-BE49-F238E27FC236}">
                      <a16:creationId xmlns:a16="http://schemas.microsoft.com/office/drawing/2014/main" id="{C6B09F43-2F33-76CC-6D9A-CF313E5F9F97}"/>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81" name="Google Shape;863;p65">
                <a:extLst>
                  <a:ext uri="{FF2B5EF4-FFF2-40B4-BE49-F238E27FC236}">
                    <a16:creationId xmlns:a16="http://schemas.microsoft.com/office/drawing/2014/main" id="{81461DC8-6503-C7F6-B68B-B24BF906D1E0}"/>
                  </a:ext>
                </a:extLst>
              </p:cNvPr>
              <p:cNvGrpSpPr>
                <a:grpSpLocks noChangeAspect="1"/>
              </p:cNvGrpSpPr>
              <p:nvPr/>
            </p:nvGrpSpPr>
            <p:grpSpPr>
              <a:xfrm flipH="1">
                <a:off x="8345950" y="1952115"/>
                <a:ext cx="190147" cy="180000"/>
                <a:chOff x="4660325" y="1866850"/>
                <a:chExt cx="68350" cy="58100"/>
              </a:xfrm>
              <a:grpFill/>
            </p:grpSpPr>
            <p:sp>
              <p:nvSpPr>
                <p:cNvPr id="83" name="Google Shape;864;p65">
                  <a:extLst>
                    <a:ext uri="{FF2B5EF4-FFF2-40B4-BE49-F238E27FC236}">
                      <a16:creationId xmlns:a16="http://schemas.microsoft.com/office/drawing/2014/main" id="{C479B3EC-0C5E-F520-DC30-BD07F8DC5F85}"/>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84" name="Google Shape;865;p65">
                  <a:extLst>
                    <a:ext uri="{FF2B5EF4-FFF2-40B4-BE49-F238E27FC236}">
                      <a16:creationId xmlns:a16="http://schemas.microsoft.com/office/drawing/2014/main" id="{AE87DACD-0730-F1A0-29C7-D61E9FE892C3}"/>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82" name="矩形: 圆角 81">
                <a:extLst>
                  <a:ext uri="{FF2B5EF4-FFF2-40B4-BE49-F238E27FC236}">
                    <a16:creationId xmlns:a16="http://schemas.microsoft.com/office/drawing/2014/main" id="{D8BC4115-F5E2-9ED0-4090-10C1F14009B9}"/>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defRPr/>
                </a:pP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思 考 总 结</a:t>
                </a:r>
              </a:p>
            </p:txBody>
          </p:sp>
        </p:grpSp>
        <p:grpSp>
          <p:nvGrpSpPr>
            <p:cNvPr id="39" name="组合 38">
              <a:extLst>
                <a:ext uri="{FF2B5EF4-FFF2-40B4-BE49-F238E27FC236}">
                  <a16:creationId xmlns:a16="http://schemas.microsoft.com/office/drawing/2014/main" id="{6A5AE3CC-3D4A-9441-AB3E-9CDE5549DED3}"/>
                </a:ext>
              </a:extLst>
            </p:cNvPr>
            <p:cNvGrpSpPr/>
            <p:nvPr/>
          </p:nvGrpSpPr>
          <p:grpSpPr>
            <a:xfrm>
              <a:off x="3655902" y="2794496"/>
              <a:ext cx="4880195" cy="553054"/>
              <a:chOff x="3655902" y="1765588"/>
              <a:chExt cx="4880195" cy="553054"/>
            </a:xfrm>
            <a:solidFill>
              <a:schemeClr val="bg1">
                <a:lumMod val="65000"/>
                <a:alpha val="50000"/>
              </a:schemeClr>
            </a:solidFill>
          </p:grpSpPr>
          <p:grpSp>
            <p:nvGrpSpPr>
              <p:cNvPr id="73" name="Google Shape;863;p65">
                <a:extLst>
                  <a:ext uri="{FF2B5EF4-FFF2-40B4-BE49-F238E27FC236}">
                    <a16:creationId xmlns:a16="http://schemas.microsoft.com/office/drawing/2014/main" id="{592CB3E6-24B2-5B44-005D-0CE088941D0C}"/>
                  </a:ext>
                </a:extLst>
              </p:cNvPr>
              <p:cNvGrpSpPr>
                <a:grpSpLocks noChangeAspect="1"/>
              </p:cNvGrpSpPr>
              <p:nvPr/>
            </p:nvGrpSpPr>
            <p:grpSpPr>
              <a:xfrm>
                <a:off x="3655902" y="1952115"/>
                <a:ext cx="190147" cy="180000"/>
                <a:chOff x="4660325" y="1866850"/>
                <a:chExt cx="68350" cy="58100"/>
              </a:xfrm>
              <a:grpFill/>
            </p:grpSpPr>
            <p:sp>
              <p:nvSpPr>
                <p:cNvPr id="78" name="Google Shape;864;p65">
                  <a:extLst>
                    <a:ext uri="{FF2B5EF4-FFF2-40B4-BE49-F238E27FC236}">
                      <a16:creationId xmlns:a16="http://schemas.microsoft.com/office/drawing/2014/main" id="{A938D391-0918-B8E1-B8A7-593389ACD77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79" name="Google Shape;865;p65">
                  <a:extLst>
                    <a:ext uri="{FF2B5EF4-FFF2-40B4-BE49-F238E27FC236}">
                      <a16:creationId xmlns:a16="http://schemas.microsoft.com/office/drawing/2014/main" id="{1912C019-3D04-8D6C-47F0-5A668B4F5ADB}"/>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74" name="Google Shape;863;p65">
                <a:extLst>
                  <a:ext uri="{FF2B5EF4-FFF2-40B4-BE49-F238E27FC236}">
                    <a16:creationId xmlns:a16="http://schemas.microsoft.com/office/drawing/2014/main" id="{EA0B9633-C331-3BFE-B168-5CF7871C5751}"/>
                  </a:ext>
                </a:extLst>
              </p:cNvPr>
              <p:cNvGrpSpPr>
                <a:grpSpLocks noChangeAspect="1"/>
              </p:cNvGrpSpPr>
              <p:nvPr/>
            </p:nvGrpSpPr>
            <p:grpSpPr>
              <a:xfrm flipH="1">
                <a:off x="8345950" y="1952115"/>
                <a:ext cx="190147" cy="180000"/>
                <a:chOff x="4660325" y="1866850"/>
                <a:chExt cx="68350" cy="58100"/>
              </a:xfrm>
              <a:grpFill/>
            </p:grpSpPr>
            <p:sp>
              <p:nvSpPr>
                <p:cNvPr id="76" name="Google Shape;864;p65">
                  <a:extLst>
                    <a:ext uri="{FF2B5EF4-FFF2-40B4-BE49-F238E27FC236}">
                      <a16:creationId xmlns:a16="http://schemas.microsoft.com/office/drawing/2014/main" id="{93CD2B86-A313-4C68-D37C-87EC8A86EDDD}"/>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77" name="Google Shape;865;p65">
                  <a:extLst>
                    <a:ext uri="{FF2B5EF4-FFF2-40B4-BE49-F238E27FC236}">
                      <a16:creationId xmlns:a16="http://schemas.microsoft.com/office/drawing/2014/main" id="{E4FFBB6F-C5AD-0931-0766-225F9D13EC77}"/>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75" name="矩形: 圆角 74">
                <a:extLst>
                  <a:ext uri="{FF2B5EF4-FFF2-40B4-BE49-F238E27FC236}">
                    <a16:creationId xmlns:a16="http://schemas.microsoft.com/office/drawing/2014/main" id="{63AFBA29-F50C-2611-D61C-CAE1C5DA1692}"/>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本</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文</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工</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作</a:t>
                </a:r>
              </a:p>
            </p:txBody>
          </p:sp>
        </p:grpSp>
        <p:grpSp>
          <p:nvGrpSpPr>
            <p:cNvPr id="65" name="组合 64">
              <a:extLst>
                <a:ext uri="{FF2B5EF4-FFF2-40B4-BE49-F238E27FC236}">
                  <a16:creationId xmlns:a16="http://schemas.microsoft.com/office/drawing/2014/main" id="{82B5274F-B5E5-40AC-4A0E-6656633818BB}"/>
                </a:ext>
              </a:extLst>
            </p:cNvPr>
            <p:cNvGrpSpPr/>
            <p:nvPr/>
          </p:nvGrpSpPr>
          <p:grpSpPr>
            <a:xfrm>
              <a:off x="3655902" y="3813879"/>
              <a:ext cx="4880195" cy="553085"/>
              <a:chOff x="3655902" y="1765588"/>
              <a:chExt cx="4880195" cy="553085"/>
            </a:xfrm>
            <a:solidFill>
              <a:schemeClr val="bg1">
                <a:lumMod val="65000"/>
                <a:alpha val="50000"/>
              </a:schemeClr>
            </a:solidFill>
          </p:grpSpPr>
          <p:grpSp>
            <p:nvGrpSpPr>
              <p:cNvPr id="66" name="Google Shape;863;p65">
                <a:extLst>
                  <a:ext uri="{FF2B5EF4-FFF2-40B4-BE49-F238E27FC236}">
                    <a16:creationId xmlns:a16="http://schemas.microsoft.com/office/drawing/2014/main" id="{048CF6FD-61DB-D962-2522-D24DC0CBE844}"/>
                  </a:ext>
                </a:extLst>
              </p:cNvPr>
              <p:cNvGrpSpPr>
                <a:grpSpLocks noChangeAspect="1"/>
              </p:cNvGrpSpPr>
              <p:nvPr/>
            </p:nvGrpSpPr>
            <p:grpSpPr>
              <a:xfrm>
                <a:off x="3655902" y="1952115"/>
                <a:ext cx="190147" cy="180000"/>
                <a:chOff x="4660325" y="1866850"/>
                <a:chExt cx="68350" cy="58100"/>
              </a:xfrm>
              <a:grpFill/>
            </p:grpSpPr>
            <p:sp>
              <p:nvSpPr>
                <p:cNvPr id="71" name="Google Shape;864;p65">
                  <a:extLst>
                    <a:ext uri="{FF2B5EF4-FFF2-40B4-BE49-F238E27FC236}">
                      <a16:creationId xmlns:a16="http://schemas.microsoft.com/office/drawing/2014/main" id="{D693D32F-EDDA-8AD9-CE47-FA82338133D4}"/>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72" name="Google Shape;865;p65">
                  <a:extLst>
                    <a:ext uri="{FF2B5EF4-FFF2-40B4-BE49-F238E27FC236}">
                      <a16:creationId xmlns:a16="http://schemas.microsoft.com/office/drawing/2014/main" id="{2714D9C5-B57E-8AE3-BB92-578DC64B4DB6}"/>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67" name="Google Shape;863;p65">
                <a:extLst>
                  <a:ext uri="{FF2B5EF4-FFF2-40B4-BE49-F238E27FC236}">
                    <a16:creationId xmlns:a16="http://schemas.microsoft.com/office/drawing/2014/main" id="{61B77E8E-541F-AE7C-28E3-ABCBAF95ADAB}"/>
                  </a:ext>
                </a:extLst>
              </p:cNvPr>
              <p:cNvGrpSpPr>
                <a:grpSpLocks noChangeAspect="1"/>
              </p:cNvGrpSpPr>
              <p:nvPr/>
            </p:nvGrpSpPr>
            <p:grpSpPr>
              <a:xfrm flipH="1">
                <a:off x="8345950" y="1952115"/>
                <a:ext cx="190147" cy="180000"/>
                <a:chOff x="4660325" y="1866850"/>
                <a:chExt cx="68350" cy="58100"/>
              </a:xfrm>
              <a:grpFill/>
            </p:grpSpPr>
            <p:sp>
              <p:nvSpPr>
                <p:cNvPr id="69" name="Google Shape;864;p65">
                  <a:extLst>
                    <a:ext uri="{FF2B5EF4-FFF2-40B4-BE49-F238E27FC236}">
                      <a16:creationId xmlns:a16="http://schemas.microsoft.com/office/drawing/2014/main" id="{D460EFFB-0B9B-F69D-932C-B9DDF19259AE}"/>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70" name="Google Shape;865;p65">
                  <a:extLst>
                    <a:ext uri="{FF2B5EF4-FFF2-40B4-BE49-F238E27FC236}">
                      <a16:creationId xmlns:a16="http://schemas.microsoft.com/office/drawing/2014/main" id="{7B1A8A73-4562-C685-E75F-C4274AD054B5}"/>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68" name="矩形: 圆角 67">
                <a:extLst>
                  <a:ext uri="{FF2B5EF4-FFF2-40B4-BE49-F238E27FC236}">
                    <a16:creationId xmlns:a16="http://schemas.microsoft.com/office/drawing/2014/main" id="{6A4E8B37-721E-9940-6953-3AFC589B8125}"/>
                  </a:ext>
                </a:extLst>
              </p:cNvPr>
              <p:cNvSpPr/>
              <p:nvPr/>
            </p:nvSpPr>
            <p:spPr>
              <a:xfrm>
                <a:off x="4031187" y="1765588"/>
                <a:ext cx="4128770" cy="553085"/>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defRPr/>
                </a:pP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实 验 结 果</a:t>
                </a: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20</a:t>
            </a:r>
            <a:endParaRPr lang="zh-CN" altLang="en-US" dirty="0"/>
          </a:p>
        </p:txBody>
      </p:sp>
      <p:pic>
        <p:nvPicPr>
          <p:cNvPr id="4" name="图片 3">
            <a:extLst>
              <a:ext uri="{FF2B5EF4-FFF2-40B4-BE49-F238E27FC236}">
                <a16:creationId xmlns:a16="http://schemas.microsoft.com/office/drawing/2014/main" id="{6E2CC8A5-E163-091C-8650-32A13A96A83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541338" y="1092809"/>
            <a:ext cx="6497149" cy="2336191"/>
          </a:xfrm>
          <a:prstGeom prst="rect">
            <a:avLst/>
          </a:prstGeom>
        </p:spPr>
      </p:pic>
      <p:sp>
        <p:nvSpPr>
          <p:cNvPr id="5" name="矩形 4">
            <a:extLst>
              <a:ext uri="{FF2B5EF4-FFF2-40B4-BE49-F238E27FC236}">
                <a16:creationId xmlns:a16="http://schemas.microsoft.com/office/drawing/2014/main" id="{487FED78-D25A-4118-5133-69EC31F5A51D}"/>
              </a:ext>
            </a:extLst>
          </p:cNvPr>
          <p:cNvSpPr/>
          <p:nvPr/>
        </p:nvSpPr>
        <p:spPr>
          <a:xfrm>
            <a:off x="5972174" y="1727745"/>
            <a:ext cx="3066313" cy="1215479"/>
          </a:xfrm>
          <a:prstGeom prst="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highlight>
                <a:srgbClr val="FF0000"/>
              </a:highlight>
            </a:endParaRPr>
          </a:p>
        </p:txBody>
      </p:sp>
      <p:sp>
        <p:nvSpPr>
          <p:cNvPr id="8" name="文本占位符 2">
            <a:extLst>
              <a:ext uri="{FF2B5EF4-FFF2-40B4-BE49-F238E27FC236}">
                <a16:creationId xmlns:a16="http://schemas.microsoft.com/office/drawing/2014/main" id="{C011C903-145D-F33A-97CC-B17B59B442F9}"/>
              </a:ext>
            </a:extLst>
          </p:cNvPr>
          <p:cNvSpPr>
            <a:spLocks noGrp="1"/>
          </p:cNvSpPr>
          <p:nvPr>
            <p:ph type="body" sz="quarter" idx="13"/>
          </p:nvPr>
        </p:nvSpPr>
        <p:spPr>
          <a:xfrm>
            <a:off x="291114" y="258953"/>
            <a:ext cx="10122886" cy="569912"/>
          </a:xfrm>
        </p:spPr>
        <p:txBody>
          <a:bodyPr>
            <a:normAutofit fontScale="92500"/>
          </a:bodyPr>
          <a:lstStyle/>
          <a:p>
            <a:r>
              <a:rPr lang="zh-CN" altLang="en-US" dirty="0"/>
              <a:t>本文工作</a:t>
            </a:r>
            <a:r>
              <a:rPr lang="en-US" altLang="zh-CN" dirty="0"/>
              <a:t>-</a:t>
            </a:r>
            <a:r>
              <a:rPr lang="zh-CN" altLang="en-US" sz="2800" b="1" dirty="0">
                <a:latin typeface="Arial" panose="020B0604020202020204" pitchFamily="34" charset="0"/>
                <a:cs typeface="Arial" panose="020B0604020202020204" pitchFamily="34" charset="0"/>
              </a:rPr>
              <a:t> DICE </a:t>
            </a:r>
            <a:r>
              <a:rPr lang="en-US" altLang="zh-CN" dirty="0">
                <a:latin typeface="Arial" panose="020B0604020202020204" pitchFamily="34" charset="0"/>
                <a:cs typeface="Arial" panose="020B0604020202020204" pitchFamily="34" charset="0"/>
              </a:rPr>
              <a:t>Model-</a:t>
            </a:r>
            <a:r>
              <a:rPr lang="en-US" altLang="zh-CN" sz="2800" b="1" dirty="0">
                <a:cs typeface="Arial" panose="020B0604020202020204" pitchFamily="34" charset="0"/>
              </a:rPr>
              <a:t>Disentangled Representation Learning</a:t>
            </a:r>
          </a:p>
        </p:txBody>
      </p:sp>
      <p:pic>
        <p:nvPicPr>
          <p:cNvPr id="9" name="图形 8">
            <a:extLst>
              <a:ext uri="{FF2B5EF4-FFF2-40B4-BE49-F238E27FC236}">
                <a16:creationId xmlns:a16="http://schemas.microsoft.com/office/drawing/2014/main" id="{5DDE81F6-76A2-E92C-F73E-E70F4FDED5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70852" y="3884423"/>
            <a:ext cx="2564374" cy="628010"/>
          </a:xfrm>
          <a:prstGeom prst="rect">
            <a:avLst/>
          </a:prstGeom>
        </p:spPr>
      </p:pic>
      <p:pic>
        <p:nvPicPr>
          <p:cNvPr id="10" name="图形 9">
            <a:extLst>
              <a:ext uri="{FF2B5EF4-FFF2-40B4-BE49-F238E27FC236}">
                <a16:creationId xmlns:a16="http://schemas.microsoft.com/office/drawing/2014/main" id="{0765F76B-5F44-47AF-3384-D8B2018C92F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44797" y="3902674"/>
            <a:ext cx="2564374" cy="628010"/>
          </a:xfrm>
          <a:prstGeom prst="rect">
            <a:avLst/>
          </a:prstGeom>
        </p:spPr>
      </p:pic>
      <p:pic>
        <p:nvPicPr>
          <p:cNvPr id="12" name="图形 11">
            <a:extLst>
              <a:ext uri="{FF2B5EF4-FFF2-40B4-BE49-F238E27FC236}">
                <a16:creationId xmlns:a16="http://schemas.microsoft.com/office/drawing/2014/main" id="{017705D3-69BE-2621-C09A-447D81A13F3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83137" y="3435287"/>
            <a:ext cx="339803" cy="254852"/>
          </a:xfrm>
          <a:prstGeom prst="rect">
            <a:avLst/>
          </a:prstGeom>
        </p:spPr>
      </p:pic>
      <p:pic>
        <p:nvPicPr>
          <p:cNvPr id="13" name="图形 12">
            <a:extLst>
              <a:ext uri="{FF2B5EF4-FFF2-40B4-BE49-F238E27FC236}">
                <a16:creationId xmlns:a16="http://schemas.microsoft.com/office/drawing/2014/main" id="{41FA2E6B-E3A9-1D7D-FAA3-AF30EE22D2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734823" y="3429000"/>
            <a:ext cx="339802" cy="254852"/>
          </a:xfrm>
          <a:prstGeom prst="rect">
            <a:avLst/>
          </a:prstGeom>
        </p:spPr>
      </p:pic>
      <p:sp>
        <p:nvSpPr>
          <p:cNvPr id="14" name="矩形 13">
            <a:extLst>
              <a:ext uri="{FF2B5EF4-FFF2-40B4-BE49-F238E27FC236}">
                <a16:creationId xmlns:a16="http://schemas.microsoft.com/office/drawing/2014/main" id="{F0F61FE1-C67F-FD27-FE3F-768082C6C33B}"/>
              </a:ext>
            </a:extLst>
          </p:cNvPr>
          <p:cNvSpPr/>
          <p:nvPr/>
        </p:nvSpPr>
        <p:spPr>
          <a:xfrm>
            <a:off x="2747129" y="3800333"/>
            <a:ext cx="3035774" cy="879786"/>
          </a:xfrm>
          <a:prstGeom prst="rect">
            <a:avLst/>
          </a:prstGeom>
          <a:no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AD28E22-7731-4774-131E-817AC3091AC3}"/>
              </a:ext>
            </a:extLst>
          </p:cNvPr>
          <p:cNvSpPr/>
          <p:nvPr/>
        </p:nvSpPr>
        <p:spPr>
          <a:xfrm>
            <a:off x="6409097" y="3817350"/>
            <a:ext cx="3035774" cy="879786"/>
          </a:xfrm>
          <a:prstGeom prst="rect">
            <a:avLst/>
          </a:prstGeom>
          <a:no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BDC1362-48DF-BC6D-E58B-3A22E873595F}"/>
              </a:ext>
            </a:extLst>
          </p:cNvPr>
          <p:cNvSpPr/>
          <p:nvPr/>
        </p:nvSpPr>
        <p:spPr>
          <a:xfrm>
            <a:off x="2995529" y="4206818"/>
            <a:ext cx="2652397" cy="331294"/>
          </a:xfrm>
          <a:prstGeom prst="rect">
            <a:avLst/>
          </a:prstGeom>
          <a:noFill/>
          <a:ln w="1905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D7960DD-8FBF-140C-A1CA-9F720CAFF09F}"/>
              </a:ext>
            </a:extLst>
          </p:cNvPr>
          <p:cNvSpPr/>
          <p:nvPr/>
        </p:nvSpPr>
        <p:spPr>
          <a:xfrm>
            <a:off x="6581125" y="4229379"/>
            <a:ext cx="2740675" cy="331294"/>
          </a:xfrm>
          <a:prstGeom prst="rect">
            <a:avLst/>
          </a:prstGeom>
          <a:noFill/>
          <a:ln w="1905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FCA12D5E-B500-3008-D034-867320924E0F}"/>
              </a:ext>
            </a:extLst>
          </p:cNvPr>
          <p:cNvSpPr/>
          <p:nvPr/>
        </p:nvSpPr>
        <p:spPr>
          <a:xfrm rot="5400000">
            <a:off x="5849658" y="4745086"/>
            <a:ext cx="492683" cy="396783"/>
          </a:xfrm>
          <a:prstGeom prst="rightArrow">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形 19">
            <a:extLst>
              <a:ext uri="{FF2B5EF4-FFF2-40B4-BE49-F238E27FC236}">
                <a16:creationId xmlns:a16="http://schemas.microsoft.com/office/drawing/2014/main" id="{86E9A343-E0CE-89D8-2AA8-0189E1B79EA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64978" y="5357621"/>
            <a:ext cx="6462042" cy="367946"/>
          </a:xfrm>
          <a:prstGeom prst="rect">
            <a:avLst/>
          </a:prstGeom>
        </p:spPr>
      </p:pic>
      <p:pic>
        <p:nvPicPr>
          <p:cNvPr id="22" name="图形 21">
            <a:extLst>
              <a:ext uri="{FF2B5EF4-FFF2-40B4-BE49-F238E27FC236}">
                <a16:creationId xmlns:a16="http://schemas.microsoft.com/office/drawing/2014/main" id="{0DF863C3-760B-895B-693D-A4389F41101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488847" y="5948255"/>
            <a:ext cx="3840500" cy="532017"/>
          </a:xfrm>
          <a:prstGeom prst="rect">
            <a:avLst/>
          </a:prstGeom>
        </p:spPr>
      </p:pic>
    </p:spTree>
    <p:extLst>
      <p:ext uri="{BB962C8B-B14F-4D97-AF65-F5344CB8AC3E}">
        <p14:creationId xmlns:p14="http://schemas.microsoft.com/office/powerpoint/2010/main" val="24480290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21</a:t>
            </a:r>
            <a:endParaRPr lang="zh-CN" altLang="en-US" dirty="0"/>
          </a:p>
        </p:txBody>
      </p:sp>
      <p:sp>
        <p:nvSpPr>
          <p:cNvPr id="11" name="文本占位符 2">
            <a:extLst>
              <a:ext uri="{FF2B5EF4-FFF2-40B4-BE49-F238E27FC236}">
                <a16:creationId xmlns:a16="http://schemas.microsoft.com/office/drawing/2014/main" id="{8F6359F6-F7D1-E20D-5A42-F1983EEE7DC8}"/>
              </a:ext>
            </a:extLst>
          </p:cNvPr>
          <p:cNvSpPr>
            <a:spLocks noGrp="1"/>
          </p:cNvSpPr>
          <p:nvPr>
            <p:ph type="body" sz="quarter" idx="13"/>
          </p:nvPr>
        </p:nvSpPr>
        <p:spPr>
          <a:xfrm>
            <a:off x="291114" y="258953"/>
            <a:ext cx="10122886" cy="569912"/>
          </a:xfrm>
        </p:spPr>
        <p:txBody>
          <a:bodyPr/>
          <a:lstStyle/>
          <a:p>
            <a:r>
              <a:rPr lang="zh-CN" altLang="en-US" dirty="0"/>
              <a:t>本文工作</a:t>
            </a:r>
            <a:r>
              <a:rPr lang="en-US" altLang="zh-CN" dirty="0"/>
              <a:t>-</a:t>
            </a:r>
            <a:r>
              <a:rPr lang="zh-CN" altLang="en-US" sz="2800" b="1" dirty="0">
                <a:latin typeface="Arial" panose="020B0604020202020204" pitchFamily="34" charset="0"/>
                <a:cs typeface="Arial" panose="020B0604020202020204" pitchFamily="34" charset="0"/>
              </a:rPr>
              <a:t> DICE </a:t>
            </a:r>
            <a:r>
              <a:rPr lang="en-US" altLang="zh-CN" dirty="0">
                <a:latin typeface="Arial" panose="020B0604020202020204" pitchFamily="34" charset="0"/>
                <a:cs typeface="Arial" panose="020B0604020202020204" pitchFamily="34" charset="0"/>
              </a:rPr>
              <a:t>Model-</a:t>
            </a:r>
            <a:r>
              <a:rPr lang="en-US" altLang="zh-CN" sz="2800" b="1" dirty="0">
                <a:cs typeface="Arial" panose="020B0604020202020204" pitchFamily="34" charset="0"/>
              </a:rPr>
              <a:t>Multi-task Curriculum Learning</a:t>
            </a:r>
          </a:p>
          <a:p>
            <a:endParaRPr lang="zh-CN" altLang="en-US" dirty="0"/>
          </a:p>
        </p:txBody>
      </p:sp>
      <p:sp>
        <p:nvSpPr>
          <p:cNvPr id="4" name="文本框 3">
            <a:extLst>
              <a:ext uri="{FF2B5EF4-FFF2-40B4-BE49-F238E27FC236}">
                <a16:creationId xmlns:a16="http://schemas.microsoft.com/office/drawing/2014/main" id="{4B5BBC60-5682-14D9-8EB0-BF9999D82101}"/>
              </a:ext>
            </a:extLst>
          </p:cNvPr>
          <p:cNvSpPr txBox="1"/>
          <p:nvPr/>
        </p:nvSpPr>
        <p:spPr>
          <a:xfrm>
            <a:off x="701871" y="1243557"/>
            <a:ext cx="6096000" cy="461665"/>
          </a:xfrm>
          <a:prstGeom prst="rect">
            <a:avLst/>
          </a:prstGeom>
          <a:noFill/>
        </p:spPr>
        <p:txBody>
          <a:bodyPr wrap="square">
            <a:spAutoFit/>
          </a:bodyPr>
          <a:lstStyle/>
          <a:p>
            <a:r>
              <a:rPr lang="en-US" altLang="zh-CN" sz="2400" b="1" dirty="0">
                <a:cs typeface="Arial" panose="020B0604020202020204" pitchFamily="34" charset="0"/>
              </a:rPr>
              <a:t>Multi-task Curriculum Learning</a:t>
            </a:r>
          </a:p>
        </p:txBody>
      </p:sp>
      <p:pic>
        <p:nvPicPr>
          <p:cNvPr id="6" name="图形 5">
            <a:extLst>
              <a:ext uri="{FF2B5EF4-FFF2-40B4-BE49-F238E27FC236}">
                <a16:creationId xmlns:a16="http://schemas.microsoft.com/office/drawing/2014/main" id="{B1511704-46F2-9B81-0E9A-687984E906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53392" y="2051352"/>
            <a:ext cx="6470651" cy="409808"/>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2AAD7D8-DEED-E4FC-1333-FA7E8BB99128}"/>
                  </a:ext>
                </a:extLst>
              </p:cNvPr>
              <p:cNvSpPr txBox="1"/>
              <p:nvPr/>
            </p:nvSpPr>
            <p:spPr>
              <a:xfrm>
                <a:off x="701871" y="2621381"/>
                <a:ext cx="8881915" cy="3785652"/>
              </a:xfrm>
              <a:prstGeom prst="rect">
                <a:avLst/>
              </a:prstGeom>
              <a:noFill/>
            </p:spPr>
            <p:txBody>
              <a:bodyPr wrap="square">
                <a:spAutoFit/>
              </a:bodyPr>
              <a:lstStyle/>
              <a:p>
                <a:r>
                  <a:rPr lang="zh-CN" altLang="en-US" sz="2400" dirty="0"/>
                  <a:t>Popularity based Negative Sampling with Margin (PNSM)</a:t>
                </a:r>
                <a:endParaRPr lang="en-US" altLang="zh-CN" sz="2400" dirty="0"/>
              </a:p>
              <a:p>
                <a:pPr marL="342900" indent="-342900">
                  <a:buFont typeface="Arial" panose="020B0604020202020204" pitchFamily="34" charset="0"/>
                  <a:buChar char="•"/>
                </a:pPr>
                <a:r>
                  <a:rPr lang="en-US" altLang="zh-CN" sz="2400" dirty="0"/>
                  <a:t>Popularity of the positive item: </a:t>
                </a:r>
                <a14:m>
                  <m:oMath xmlns:m="http://schemas.openxmlformats.org/officeDocument/2006/math">
                    <m:r>
                      <a:rPr lang="en-US" altLang="zh-CN" sz="2400" i="1" dirty="0" smtClean="0">
                        <a:latin typeface="Cambria Math" panose="02040503050406030204" pitchFamily="18" charset="0"/>
                      </a:rPr>
                      <m:t>𝑝</m:t>
                    </m:r>
                  </m:oMath>
                </a14:m>
                <a:endParaRPr lang="en-US" altLang="zh-CN" sz="2400" dirty="0"/>
              </a:p>
              <a:p>
                <a:pPr marL="342900" indent="-342900">
                  <a:buFont typeface="Arial" panose="020B0604020202020204" pitchFamily="34" charset="0"/>
                  <a:buChar char="•"/>
                </a:pPr>
                <a:r>
                  <a:rPr lang="en-US" altLang="zh-CN" sz="2400" dirty="0"/>
                  <a:t>Sample negative items with popularity:</a:t>
                </a:r>
              </a:p>
              <a:p>
                <a:pPr marL="800100" lvl="1" indent="-342900">
                  <a:buFont typeface="Arial" panose="020B0604020202020204" pitchFamily="34" charset="0"/>
                  <a:buChar char="•"/>
                </a:pPr>
                <a:r>
                  <a:rPr lang="en-US" altLang="zh-CN" sz="2400" dirty="0"/>
                  <a:t>Larger than </a:t>
                </a:r>
                <a14:m>
                  <m:oMath xmlns:m="http://schemas.openxmlformats.org/officeDocument/2006/math">
                    <m:r>
                      <a:rPr lang="en-US" altLang="zh-CN" sz="2400" i="1" dirty="0" smtClean="0">
                        <a:latin typeface="Cambria Math" panose="02040503050406030204" pitchFamily="18" charset="0"/>
                      </a:rPr>
                      <m:t>𝑝</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𝑚</m:t>
                    </m:r>
                  </m:oMath>
                </a14:m>
                <a:endParaRPr lang="en-US" altLang="zh-CN" sz="2400" dirty="0"/>
              </a:p>
              <a:p>
                <a:pPr marL="800100" lvl="1" indent="-342900">
                  <a:buFont typeface="Arial" panose="020B0604020202020204" pitchFamily="34" charset="0"/>
                  <a:buChar char="•"/>
                </a:pPr>
                <a:r>
                  <a:rPr lang="en-US" altLang="zh-CN" sz="2400" dirty="0"/>
                  <a:t>Lower than </a:t>
                </a:r>
                <a14:m>
                  <m:oMath xmlns:m="http://schemas.openxmlformats.org/officeDocument/2006/math">
                    <m:r>
                      <a:rPr lang="en-US" altLang="zh-CN" sz="2400" i="1" dirty="0" smtClean="0">
                        <a:latin typeface="Cambria Math" panose="02040503050406030204" pitchFamily="18" charset="0"/>
                      </a:rPr>
                      <m:t>𝑝</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𝑚</m:t>
                    </m:r>
                  </m:oMath>
                </a14:m>
                <a:endParaRPr lang="en-US" altLang="zh-CN" sz="2400" dirty="0"/>
              </a:p>
              <a:p>
                <a:pPr marL="342900" indent="-342900">
                  <a:buFont typeface="Arial" panose="020B0604020202020204" pitchFamily="34" charset="0"/>
                  <a:buChar char="•"/>
                </a:pPr>
                <a:r>
                  <a:rPr lang="en-US" altLang="zh-CN" sz="2400" dirty="0"/>
                  <a:t>Large </a:t>
                </a:r>
                <a14:m>
                  <m:oMath xmlns:m="http://schemas.openxmlformats.org/officeDocument/2006/math">
                    <m:r>
                      <a:rPr lang="en-US" altLang="zh-CN" sz="2400" b="0" i="1" dirty="0" smtClean="0">
                        <a:latin typeface="Cambria Math" panose="02040503050406030204" pitchFamily="18" charset="0"/>
                      </a:rPr>
                      <m:t>𝑚</m:t>
                    </m:r>
                    <m:r>
                      <a:rPr lang="en-US" altLang="zh-CN" sz="2400" i="1" dirty="0" smtClean="0">
                        <a:latin typeface="Cambria Math" panose="02040503050406030204" pitchFamily="18" charset="0"/>
                      </a:rPr>
                      <m:t> </m:t>
                    </m:r>
                  </m:oMath>
                </a14:m>
                <a:r>
                  <a:rPr lang="en-US" altLang="zh-CN" sz="2400" dirty="0"/>
                  <a:t>: high confidence on inequalities, </a:t>
                </a:r>
                <a:r>
                  <a:rPr lang="en-US" altLang="zh-CN" sz="2400" b="1" dirty="0"/>
                  <a:t>easy</a:t>
                </a:r>
              </a:p>
              <a:p>
                <a:pPr marL="342900" indent="-342900">
                  <a:buFont typeface="Arial" panose="020B0604020202020204" pitchFamily="34" charset="0"/>
                  <a:buChar char="•"/>
                </a:pPr>
                <a:r>
                  <a:rPr lang="en-US" altLang="zh-CN" sz="2400" dirty="0"/>
                  <a:t>Small </a:t>
                </a:r>
                <a14:m>
                  <m:oMath xmlns:m="http://schemas.openxmlformats.org/officeDocument/2006/math">
                    <m:r>
                      <a:rPr lang="en-US" altLang="zh-CN" sz="2400" b="0" i="1" dirty="0" smtClean="0">
                        <a:latin typeface="Cambria Math" panose="02040503050406030204" pitchFamily="18" charset="0"/>
                      </a:rPr>
                      <m:t>𝑚</m:t>
                    </m:r>
                    <m:r>
                      <a:rPr lang="en-US" altLang="zh-CN" sz="2400" b="0" i="1" dirty="0" smtClean="0">
                        <a:latin typeface="Cambria Math" panose="02040503050406030204" pitchFamily="18" charset="0"/>
                      </a:rPr>
                      <m:t> </m:t>
                    </m:r>
                  </m:oMath>
                </a14:m>
                <a:r>
                  <a:rPr lang="en-US" altLang="zh-CN" sz="2400" dirty="0"/>
                  <a:t>: low confidence on inequalities, </a:t>
                </a:r>
                <a:r>
                  <a:rPr lang="en-US" altLang="zh-CN" sz="2400" b="1" dirty="0"/>
                  <a:t>hard</a:t>
                </a:r>
              </a:p>
              <a:p>
                <a:pPr marL="342900" indent="-342900">
                  <a:buFont typeface="Arial" panose="020B0604020202020204" pitchFamily="34" charset="0"/>
                  <a:buChar char="•"/>
                </a:pPr>
                <a:endParaRPr lang="en-US" altLang="zh-CN" sz="2400" b="1" dirty="0"/>
              </a:p>
              <a:p>
                <a:pPr marL="342900" indent="-342900">
                  <a:buFont typeface="Arial" panose="020B0604020202020204" pitchFamily="34" charset="0"/>
                  <a:buChar char="•"/>
                </a:pPr>
                <a:r>
                  <a:rPr lang="en-US" altLang="zh-CN" sz="2400" dirty="0"/>
                  <a:t>Curriculum learning: an </a:t>
                </a:r>
                <a:r>
                  <a:rPr lang="en-US" altLang="zh-CN" sz="2400" b="1" dirty="0"/>
                  <a:t>easy-to-hard</a:t>
                </a:r>
                <a:r>
                  <a:rPr lang="en-US" altLang="zh-CN" sz="2400" dirty="0"/>
                  <a:t> strategy</a:t>
                </a:r>
              </a:p>
              <a:p>
                <a:pPr marL="800100" lvl="1" indent="-342900">
                  <a:buFont typeface="Arial" panose="020B0604020202020204" pitchFamily="34" charset="0"/>
                  <a:buChar char="•"/>
                </a:pPr>
                <a:r>
                  <a:rPr lang="en-US" altLang="zh-CN" sz="2400" dirty="0"/>
                  <a:t>decay m, a and B by a factor of 0.9 after each epoch</a:t>
                </a:r>
              </a:p>
            </p:txBody>
          </p:sp>
        </mc:Choice>
        <mc:Fallback xmlns="">
          <p:sp>
            <p:nvSpPr>
              <p:cNvPr id="8" name="文本框 7">
                <a:extLst>
                  <a:ext uri="{FF2B5EF4-FFF2-40B4-BE49-F238E27FC236}">
                    <a16:creationId xmlns:a16="http://schemas.microsoft.com/office/drawing/2014/main" id="{22AAD7D8-DEED-E4FC-1333-FA7E8BB99128}"/>
                  </a:ext>
                </a:extLst>
              </p:cNvPr>
              <p:cNvSpPr txBox="1">
                <a:spLocks noRot="1" noChangeAspect="1" noMove="1" noResize="1" noEditPoints="1" noAdjustHandles="1" noChangeArrowheads="1" noChangeShapeType="1" noTextEdit="1"/>
              </p:cNvSpPr>
              <p:nvPr/>
            </p:nvSpPr>
            <p:spPr>
              <a:xfrm>
                <a:off x="701871" y="2621381"/>
                <a:ext cx="8881915" cy="3785652"/>
              </a:xfrm>
              <a:prstGeom prst="rect">
                <a:avLst/>
              </a:prstGeom>
              <a:blipFill>
                <a:blip r:embed="rId5"/>
                <a:stretch>
                  <a:fillRect l="-1030" t="-1288" b="-2738"/>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4C9B10B5-7EB8-128F-E138-FDABFD60E4BD}"/>
              </a:ext>
            </a:extLst>
          </p:cNvPr>
          <p:cNvSpPr/>
          <p:nvPr/>
        </p:nvSpPr>
        <p:spPr>
          <a:xfrm>
            <a:off x="7564105" y="1971300"/>
            <a:ext cx="1559938" cy="569912"/>
          </a:xfrm>
          <a:prstGeom prst="rect">
            <a:avLst/>
          </a:prstGeom>
          <a:noFill/>
          <a:ln w="1905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1EB74D1-6987-FCCD-D5B2-70F1753E3D0C}"/>
              </a:ext>
            </a:extLst>
          </p:cNvPr>
          <p:cNvSpPr txBox="1"/>
          <p:nvPr/>
        </p:nvSpPr>
        <p:spPr>
          <a:xfrm>
            <a:off x="8755542" y="2701433"/>
            <a:ext cx="2971638" cy="1569660"/>
          </a:xfrm>
          <a:prstGeom prst="rect">
            <a:avLst/>
          </a:prstGeom>
          <a:noFill/>
        </p:spPr>
        <p:txBody>
          <a:bodyPr wrap="square">
            <a:spAutoFit/>
          </a:bodyPr>
          <a:lstStyle/>
          <a:p>
            <a:r>
              <a:rPr lang="en-US" altLang="zh-CN" sz="1600" dirty="0"/>
              <a:t>Discrepancy loss functions, which are L1-inv, L2-inv and distance correlation (</a:t>
            </a:r>
            <a:r>
              <a:rPr lang="en-US" altLang="zh-CN" sz="1600" dirty="0" err="1"/>
              <a:t>dCor</a:t>
            </a:r>
            <a:r>
              <a:rPr lang="en-US" altLang="zh-CN" sz="1600" dirty="0"/>
              <a:t>)</a:t>
            </a:r>
            <a:r>
              <a:rPr lang="zh-CN" altLang="en-US" sz="1600" dirty="0"/>
              <a:t> make</a:t>
            </a:r>
            <a:r>
              <a:rPr lang="en-US" altLang="zh-CN" sz="1600" dirty="0"/>
              <a:t>s</a:t>
            </a:r>
            <a:r>
              <a:rPr lang="zh-CN" altLang="en-US" sz="1600" dirty="0"/>
              <a:t> the two sets of embeddings independent</a:t>
            </a:r>
          </a:p>
          <a:p>
            <a:r>
              <a:rPr lang="zh-CN" altLang="en-US" sz="1600" dirty="0"/>
              <a:t>with each other</a:t>
            </a:r>
          </a:p>
          <a:p>
            <a:endParaRPr lang="zh-CN" altLang="en-US" sz="1600" dirty="0"/>
          </a:p>
        </p:txBody>
      </p:sp>
    </p:spTree>
    <p:extLst>
      <p:ext uri="{BB962C8B-B14F-4D97-AF65-F5344CB8AC3E}">
        <p14:creationId xmlns:p14="http://schemas.microsoft.com/office/powerpoint/2010/main" val="2408976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p:txBody>
          <a:bodyPr/>
          <a:lstStyle/>
          <a:p>
            <a:r>
              <a:rPr lang="zh-CN" altLang="en-US"/>
              <a:t>提纲</a:t>
            </a:r>
          </a:p>
        </p:txBody>
      </p:sp>
      <p:grpSp>
        <p:nvGrpSpPr>
          <p:cNvPr id="5" name="组合 4">
            <a:extLst>
              <a:ext uri="{FF2B5EF4-FFF2-40B4-BE49-F238E27FC236}">
                <a16:creationId xmlns:a16="http://schemas.microsoft.com/office/drawing/2014/main" id="{745D5E8F-AABB-BD5C-FF9C-578845599D54}"/>
              </a:ext>
            </a:extLst>
          </p:cNvPr>
          <p:cNvGrpSpPr/>
          <p:nvPr/>
        </p:nvGrpSpPr>
        <p:grpSpPr>
          <a:xfrm>
            <a:off x="3655902" y="1775113"/>
            <a:ext cx="4880195" cy="3611202"/>
            <a:chOff x="3655902" y="1775113"/>
            <a:chExt cx="4880195" cy="3611202"/>
          </a:xfrm>
        </p:grpSpPr>
        <p:grpSp>
          <p:nvGrpSpPr>
            <p:cNvPr id="6" name="组合 5">
              <a:extLst>
                <a:ext uri="{FF2B5EF4-FFF2-40B4-BE49-F238E27FC236}">
                  <a16:creationId xmlns:a16="http://schemas.microsoft.com/office/drawing/2014/main" id="{0C18D7FF-7FDE-4209-D31A-A0094CD464A5}"/>
                </a:ext>
              </a:extLst>
            </p:cNvPr>
            <p:cNvGrpSpPr/>
            <p:nvPr/>
          </p:nvGrpSpPr>
          <p:grpSpPr>
            <a:xfrm>
              <a:off x="3655902" y="1775113"/>
              <a:ext cx="4880195" cy="553054"/>
              <a:chOff x="3655902" y="1765588"/>
              <a:chExt cx="4880195" cy="553054"/>
            </a:xfrm>
            <a:solidFill>
              <a:schemeClr val="bg1">
                <a:lumMod val="65000"/>
                <a:alpha val="50000"/>
              </a:schemeClr>
            </a:solidFill>
          </p:grpSpPr>
          <p:grpSp>
            <p:nvGrpSpPr>
              <p:cNvPr id="37" name="Google Shape;863;p65">
                <a:extLst>
                  <a:ext uri="{FF2B5EF4-FFF2-40B4-BE49-F238E27FC236}">
                    <a16:creationId xmlns:a16="http://schemas.microsoft.com/office/drawing/2014/main" id="{1CA2F698-43AC-CB36-0BE3-A598652B060E}"/>
                  </a:ext>
                </a:extLst>
              </p:cNvPr>
              <p:cNvGrpSpPr>
                <a:grpSpLocks noChangeAspect="1"/>
              </p:cNvGrpSpPr>
              <p:nvPr/>
            </p:nvGrpSpPr>
            <p:grpSpPr>
              <a:xfrm>
                <a:off x="3655902" y="1952115"/>
                <a:ext cx="190147" cy="180000"/>
                <a:chOff x="4660325" y="1866850"/>
                <a:chExt cx="68350" cy="58100"/>
              </a:xfrm>
              <a:grpFill/>
            </p:grpSpPr>
            <p:sp>
              <p:nvSpPr>
                <p:cNvPr id="67" name="Google Shape;864;p65">
                  <a:extLst>
                    <a:ext uri="{FF2B5EF4-FFF2-40B4-BE49-F238E27FC236}">
                      <a16:creationId xmlns:a16="http://schemas.microsoft.com/office/drawing/2014/main" id="{3F6B378B-AB8A-A4DD-ED88-E9BBD1ACCE4B}"/>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8" name="Google Shape;865;p65">
                  <a:extLst>
                    <a:ext uri="{FF2B5EF4-FFF2-40B4-BE49-F238E27FC236}">
                      <a16:creationId xmlns:a16="http://schemas.microsoft.com/office/drawing/2014/main" id="{BC14DE18-778A-F8BF-02E3-A86CF593BB4E}"/>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38" name="Google Shape;863;p65">
                <a:extLst>
                  <a:ext uri="{FF2B5EF4-FFF2-40B4-BE49-F238E27FC236}">
                    <a16:creationId xmlns:a16="http://schemas.microsoft.com/office/drawing/2014/main" id="{864244B1-994E-0B7E-52AA-EC0A28A291A3}"/>
                  </a:ext>
                </a:extLst>
              </p:cNvPr>
              <p:cNvGrpSpPr>
                <a:grpSpLocks noChangeAspect="1"/>
              </p:cNvGrpSpPr>
              <p:nvPr/>
            </p:nvGrpSpPr>
            <p:grpSpPr>
              <a:xfrm flipH="1">
                <a:off x="8345950" y="1952115"/>
                <a:ext cx="190147" cy="180000"/>
                <a:chOff x="4660325" y="1866850"/>
                <a:chExt cx="68350" cy="58100"/>
              </a:xfrm>
              <a:grpFill/>
            </p:grpSpPr>
            <p:sp>
              <p:nvSpPr>
                <p:cNvPr id="65" name="Google Shape;864;p65">
                  <a:extLst>
                    <a:ext uri="{FF2B5EF4-FFF2-40B4-BE49-F238E27FC236}">
                      <a16:creationId xmlns:a16="http://schemas.microsoft.com/office/drawing/2014/main" id="{F14DD3E0-B0F3-92C7-7741-23D3CCA269B9}"/>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6" name="Google Shape;865;p65">
                  <a:extLst>
                    <a:ext uri="{FF2B5EF4-FFF2-40B4-BE49-F238E27FC236}">
                      <a16:creationId xmlns:a16="http://schemas.microsoft.com/office/drawing/2014/main" id="{305E39A3-798B-96C5-D01D-06C95B5BD69B}"/>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39" name="矩形: 圆角 38">
                <a:extLst>
                  <a:ext uri="{FF2B5EF4-FFF2-40B4-BE49-F238E27FC236}">
                    <a16:creationId xmlns:a16="http://schemas.microsoft.com/office/drawing/2014/main" id="{206DDCFA-209F-A456-7A1D-A445215814BB}"/>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研 究 背 景</a:t>
                </a:r>
              </a:p>
            </p:txBody>
          </p:sp>
        </p:grpSp>
        <p:grpSp>
          <p:nvGrpSpPr>
            <p:cNvPr id="7" name="组合 6">
              <a:extLst>
                <a:ext uri="{FF2B5EF4-FFF2-40B4-BE49-F238E27FC236}">
                  <a16:creationId xmlns:a16="http://schemas.microsoft.com/office/drawing/2014/main" id="{122363B2-A411-1D39-062A-E5F697E762F6}"/>
                </a:ext>
              </a:extLst>
            </p:cNvPr>
            <p:cNvGrpSpPr/>
            <p:nvPr/>
          </p:nvGrpSpPr>
          <p:grpSpPr>
            <a:xfrm>
              <a:off x="3655902" y="4833261"/>
              <a:ext cx="4880195" cy="553054"/>
              <a:chOff x="3655902" y="1765588"/>
              <a:chExt cx="4880195" cy="553054"/>
            </a:xfrm>
            <a:solidFill>
              <a:schemeClr val="bg1">
                <a:lumMod val="65000"/>
                <a:alpha val="50000"/>
              </a:schemeClr>
            </a:solidFill>
          </p:grpSpPr>
          <p:grpSp>
            <p:nvGrpSpPr>
              <p:cNvPr id="24" name="Google Shape;863;p65">
                <a:extLst>
                  <a:ext uri="{FF2B5EF4-FFF2-40B4-BE49-F238E27FC236}">
                    <a16:creationId xmlns:a16="http://schemas.microsoft.com/office/drawing/2014/main" id="{629216FC-92A6-9BF8-CEF6-45D75DEE097A}"/>
                  </a:ext>
                </a:extLst>
              </p:cNvPr>
              <p:cNvGrpSpPr>
                <a:grpSpLocks noChangeAspect="1"/>
              </p:cNvGrpSpPr>
              <p:nvPr/>
            </p:nvGrpSpPr>
            <p:grpSpPr>
              <a:xfrm>
                <a:off x="3655902" y="1952115"/>
                <a:ext cx="190147" cy="180000"/>
                <a:chOff x="4660325" y="1866850"/>
                <a:chExt cx="68350" cy="58100"/>
              </a:xfrm>
              <a:grpFill/>
            </p:grpSpPr>
            <p:sp>
              <p:nvSpPr>
                <p:cNvPr id="29" name="Google Shape;864;p65">
                  <a:extLst>
                    <a:ext uri="{FF2B5EF4-FFF2-40B4-BE49-F238E27FC236}">
                      <a16:creationId xmlns:a16="http://schemas.microsoft.com/office/drawing/2014/main" id="{2AFE2871-BECA-97B5-962A-5CE470B8C477}"/>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6" name="Google Shape;865;p65">
                  <a:extLst>
                    <a:ext uri="{FF2B5EF4-FFF2-40B4-BE49-F238E27FC236}">
                      <a16:creationId xmlns:a16="http://schemas.microsoft.com/office/drawing/2014/main" id="{9128F122-A54C-F9C0-8328-D41CB433C78D}"/>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25" name="Google Shape;863;p65">
                <a:extLst>
                  <a:ext uri="{FF2B5EF4-FFF2-40B4-BE49-F238E27FC236}">
                    <a16:creationId xmlns:a16="http://schemas.microsoft.com/office/drawing/2014/main" id="{2DB1B3E1-1C1B-F0A2-F293-80138CCF0575}"/>
                  </a:ext>
                </a:extLst>
              </p:cNvPr>
              <p:cNvGrpSpPr>
                <a:grpSpLocks noChangeAspect="1"/>
              </p:cNvGrpSpPr>
              <p:nvPr/>
            </p:nvGrpSpPr>
            <p:grpSpPr>
              <a:xfrm flipH="1">
                <a:off x="8345950" y="1952115"/>
                <a:ext cx="190147" cy="180000"/>
                <a:chOff x="4660325" y="1866850"/>
                <a:chExt cx="68350" cy="58100"/>
              </a:xfrm>
              <a:grpFill/>
            </p:grpSpPr>
            <p:sp>
              <p:nvSpPr>
                <p:cNvPr id="27" name="Google Shape;864;p65">
                  <a:extLst>
                    <a:ext uri="{FF2B5EF4-FFF2-40B4-BE49-F238E27FC236}">
                      <a16:creationId xmlns:a16="http://schemas.microsoft.com/office/drawing/2014/main" id="{DD9C22A9-D989-2604-6901-5DDA0D74F02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28" name="Google Shape;865;p65">
                  <a:extLst>
                    <a:ext uri="{FF2B5EF4-FFF2-40B4-BE49-F238E27FC236}">
                      <a16:creationId xmlns:a16="http://schemas.microsoft.com/office/drawing/2014/main" id="{D22469C8-420D-F25E-A8AD-0D300E91572D}"/>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26" name="矩形: 圆角 25">
                <a:extLst>
                  <a:ext uri="{FF2B5EF4-FFF2-40B4-BE49-F238E27FC236}">
                    <a16:creationId xmlns:a16="http://schemas.microsoft.com/office/drawing/2014/main" id="{F5CD796A-3AE7-CD2E-59DE-627975AEC6F7}"/>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思 考 总 结</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8" name="组合 7">
              <a:extLst>
                <a:ext uri="{FF2B5EF4-FFF2-40B4-BE49-F238E27FC236}">
                  <a16:creationId xmlns:a16="http://schemas.microsoft.com/office/drawing/2014/main" id="{9AF0E781-E877-D4E6-DCF0-871F98098C12}"/>
                </a:ext>
              </a:extLst>
            </p:cNvPr>
            <p:cNvGrpSpPr/>
            <p:nvPr/>
          </p:nvGrpSpPr>
          <p:grpSpPr>
            <a:xfrm>
              <a:off x="3655902" y="2794496"/>
              <a:ext cx="4880195" cy="553054"/>
              <a:chOff x="3655902" y="1765588"/>
              <a:chExt cx="4880195" cy="553054"/>
            </a:xfrm>
            <a:solidFill>
              <a:schemeClr val="bg1">
                <a:lumMod val="65000"/>
                <a:alpha val="50000"/>
              </a:schemeClr>
            </a:solidFill>
          </p:grpSpPr>
          <p:grpSp>
            <p:nvGrpSpPr>
              <p:cNvPr id="17" name="Google Shape;863;p65">
                <a:extLst>
                  <a:ext uri="{FF2B5EF4-FFF2-40B4-BE49-F238E27FC236}">
                    <a16:creationId xmlns:a16="http://schemas.microsoft.com/office/drawing/2014/main" id="{7F176701-7392-551B-86E7-F70B4CBC95A3}"/>
                  </a:ext>
                </a:extLst>
              </p:cNvPr>
              <p:cNvGrpSpPr>
                <a:grpSpLocks noChangeAspect="1"/>
              </p:cNvGrpSpPr>
              <p:nvPr/>
            </p:nvGrpSpPr>
            <p:grpSpPr>
              <a:xfrm>
                <a:off x="3655902" y="1952115"/>
                <a:ext cx="190147" cy="180000"/>
                <a:chOff x="4660325" y="1866850"/>
                <a:chExt cx="68350" cy="58100"/>
              </a:xfrm>
              <a:grpFill/>
            </p:grpSpPr>
            <p:sp>
              <p:nvSpPr>
                <p:cNvPr id="22" name="Google Shape;864;p65">
                  <a:extLst>
                    <a:ext uri="{FF2B5EF4-FFF2-40B4-BE49-F238E27FC236}">
                      <a16:creationId xmlns:a16="http://schemas.microsoft.com/office/drawing/2014/main" id="{BF28AC6B-9CDE-263A-6014-BF648DA8FC45}"/>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23" name="Google Shape;865;p65">
                  <a:extLst>
                    <a:ext uri="{FF2B5EF4-FFF2-40B4-BE49-F238E27FC236}">
                      <a16:creationId xmlns:a16="http://schemas.microsoft.com/office/drawing/2014/main" id="{48F973AF-9C84-CAAE-5F82-AA1FF5C02121}"/>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18" name="Google Shape;863;p65">
                <a:extLst>
                  <a:ext uri="{FF2B5EF4-FFF2-40B4-BE49-F238E27FC236}">
                    <a16:creationId xmlns:a16="http://schemas.microsoft.com/office/drawing/2014/main" id="{3041E12F-130F-7FE3-8FCC-EFDC0323AC1B}"/>
                  </a:ext>
                </a:extLst>
              </p:cNvPr>
              <p:cNvGrpSpPr>
                <a:grpSpLocks noChangeAspect="1"/>
              </p:cNvGrpSpPr>
              <p:nvPr/>
            </p:nvGrpSpPr>
            <p:grpSpPr>
              <a:xfrm flipH="1">
                <a:off x="8345950" y="1952115"/>
                <a:ext cx="190147" cy="180000"/>
                <a:chOff x="4660325" y="1866850"/>
                <a:chExt cx="68350" cy="58100"/>
              </a:xfrm>
              <a:grpFill/>
            </p:grpSpPr>
            <p:sp>
              <p:nvSpPr>
                <p:cNvPr id="20" name="Google Shape;864;p65">
                  <a:extLst>
                    <a:ext uri="{FF2B5EF4-FFF2-40B4-BE49-F238E27FC236}">
                      <a16:creationId xmlns:a16="http://schemas.microsoft.com/office/drawing/2014/main" id="{447F495C-FA25-20F1-799C-B82F9DF48F9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21" name="Google Shape;865;p65">
                  <a:extLst>
                    <a:ext uri="{FF2B5EF4-FFF2-40B4-BE49-F238E27FC236}">
                      <a16:creationId xmlns:a16="http://schemas.microsoft.com/office/drawing/2014/main" id="{3CAF0FAC-DA35-99F5-C175-56C6631A45FD}"/>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19" name="矩形: 圆角 18">
                <a:extLst>
                  <a:ext uri="{FF2B5EF4-FFF2-40B4-BE49-F238E27FC236}">
                    <a16:creationId xmlns:a16="http://schemas.microsoft.com/office/drawing/2014/main" id="{2C32C424-33A1-F0CE-9C78-445EBA986307}"/>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本</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文</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工</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作</a:t>
                </a:r>
              </a:p>
            </p:txBody>
          </p:sp>
        </p:grpSp>
        <p:grpSp>
          <p:nvGrpSpPr>
            <p:cNvPr id="9" name="组合 8">
              <a:extLst>
                <a:ext uri="{FF2B5EF4-FFF2-40B4-BE49-F238E27FC236}">
                  <a16:creationId xmlns:a16="http://schemas.microsoft.com/office/drawing/2014/main" id="{069CB436-349E-7EAF-A4E1-8F78822AEC5E}"/>
                </a:ext>
              </a:extLst>
            </p:cNvPr>
            <p:cNvGrpSpPr/>
            <p:nvPr/>
          </p:nvGrpSpPr>
          <p:grpSpPr>
            <a:xfrm>
              <a:off x="3655902" y="3813879"/>
              <a:ext cx="4880195" cy="553054"/>
              <a:chOff x="3655902" y="1765588"/>
              <a:chExt cx="4880195" cy="553054"/>
            </a:xfrm>
          </p:grpSpPr>
          <p:grpSp>
            <p:nvGrpSpPr>
              <p:cNvPr id="10" name="Google Shape;863;p65">
                <a:extLst>
                  <a:ext uri="{FF2B5EF4-FFF2-40B4-BE49-F238E27FC236}">
                    <a16:creationId xmlns:a16="http://schemas.microsoft.com/office/drawing/2014/main" id="{23C27433-95B9-1341-E06C-2F4E3234FCD5}"/>
                  </a:ext>
                </a:extLst>
              </p:cNvPr>
              <p:cNvGrpSpPr>
                <a:grpSpLocks noChangeAspect="1"/>
              </p:cNvGrpSpPr>
              <p:nvPr/>
            </p:nvGrpSpPr>
            <p:grpSpPr>
              <a:xfrm>
                <a:off x="3655902" y="1952115"/>
                <a:ext cx="190147" cy="180000"/>
                <a:chOff x="4660325" y="1866850"/>
                <a:chExt cx="68350" cy="58100"/>
              </a:xfrm>
            </p:grpSpPr>
            <p:sp>
              <p:nvSpPr>
                <p:cNvPr id="15" name="Google Shape;864;p65">
                  <a:extLst>
                    <a:ext uri="{FF2B5EF4-FFF2-40B4-BE49-F238E27FC236}">
                      <a16:creationId xmlns:a16="http://schemas.microsoft.com/office/drawing/2014/main" id="{4109C8A2-01C1-6532-51AA-45AD26EEB4FF}"/>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6" name="Google Shape;865;p65">
                  <a:extLst>
                    <a:ext uri="{FF2B5EF4-FFF2-40B4-BE49-F238E27FC236}">
                      <a16:creationId xmlns:a16="http://schemas.microsoft.com/office/drawing/2014/main" id="{6EDBC1EA-F4D3-58F0-986B-A6B8E103C5F4}"/>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11" name="Google Shape;863;p65">
                <a:extLst>
                  <a:ext uri="{FF2B5EF4-FFF2-40B4-BE49-F238E27FC236}">
                    <a16:creationId xmlns:a16="http://schemas.microsoft.com/office/drawing/2014/main" id="{3497E71B-F200-CCC3-CC0E-E8C9DC81C5EC}"/>
                  </a:ext>
                </a:extLst>
              </p:cNvPr>
              <p:cNvGrpSpPr>
                <a:grpSpLocks noChangeAspect="1"/>
              </p:cNvGrpSpPr>
              <p:nvPr/>
            </p:nvGrpSpPr>
            <p:grpSpPr>
              <a:xfrm flipH="1">
                <a:off x="8345950" y="1952115"/>
                <a:ext cx="190147" cy="180000"/>
                <a:chOff x="4660325" y="1866850"/>
                <a:chExt cx="68350" cy="58100"/>
              </a:xfrm>
            </p:grpSpPr>
            <p:sp>
              <p:nvSpPr>
                <p:cNvPr id="13" name="Google Shape;864;p65">
                  <a:extLst>
                    <a:ext uri="{FF2B5EF4-FFF2-40B4-BE49-F238E27FC236}">
                      <a16:creationId xmlns:a16="http://schemas.microsoft.com/office/drawing/2014/main" id="{9D3A8ED1-D93F-0011-38EB-F5C78D13CE58}"/>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4" name="Google Shape;865;p65">
                  <a:extLst>
                    <a:ext uri="{FF2B5EF4-FFF2-40B4-BE49-F238E27FC236}">
                      <a16:creationId xmlns:a16="http://schemas.microsoft.com/office/drawing/2014/main" id="{10475979-68B0-840F-2176-7034AE63F244}"/>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12" name="矩形: 圆角 11">
                <a:extLst>
                  <a:ext uri="{FF2B5EF4-FFF2-40B4-BE49-F238E27FC236}">
                    <a16:creationId xmlns:a16="http://schemas.microsoft.com/office/drawing/2014/main" id="{B28DF27A-2A98-6200-8370-EAAA9032DB15}"/>
                  </a:ext>
                </a:extLst>
              </p:cNvPr>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a:solidFill>
                      <a:srgbClr val="384331"/>
                    </a:solidFill>
                    <a:latin typeface="微软雅黑" panose="020B0503020204020204" pitchFamily="34" charset="-122"/>
                    <a:ea typeface="微软雅黑" panose="020B0503020204020204" pitchFamily="34" charset="-122"/>
                    <a:cs typeface="+mn-ea"/>
                  </a:rPr>
                  <a:t>实</a:t>
                </a:r>
                <a:r>
                  <a:rPr lang="en-US" altLang="zh-CN" sz="2800" b="1">
                    <a:solidFill>
                      <a:srgbClr val="384331"/>
                    </a:solidFill>
                    <a:latin typeface="微软雅黑" panose="020B0503020204020204" pitchFamily="34" charset="-122"/>
                    <a:ea typeface="微软雅黑" panose="020B0503020204020204" pitchFamily="34" charset="-122"/>
                    <a:cs typeface="+mn-ea"/>
                  </a:rPr>
                  <a:t> </a:t>
                </a:r>
                <a:r>
                  <a:rPr lang="zh-CN" altLang="en-US" sz="2800" b="1">
                    <a:solidFill>
                      <a:srgbClr val="384331"/>
                    </a:solidFill>
                    <a:latin typeface="微软雅黑" panose="020B0503020204020204" pitchFamily="34" charset="-122"/>
                    <a:ea typeface="微软雅黑" panose="020B0503020204020204" pitchFamily="34" charset="-122"/>
                    <a:cs typeface="+mn-ea"/>
                  </a:rPr>
                  <a:t>验</a:t>
                </a:r>
                <a:r>
                  <a:rPr lang="en-US" altLang="zh-CN" sz="2800" b="1">
                    <a:solidFill>
                      <a:srgbClr val="384331"/>
                    </a:solidFill>
                    <a:latin typeface="微软雅黑" panose="020B0503020204020204" pitchFamily="34" charset="-122"/>
                    <a:ea typeface="微软雅黑" panose="020B0503020204020204" pitchFamily="34" charset="-122"/>
                    <a:cs typeface="+mn-ea"/>
                  </a:rPr>
                  <a:t> </a:t>
                </a:r>
                <a:r>
                  <a:rPr lang="zh-CN" altLang="en-US" sz="2800" b="1">
                    <a:solidFill>
                      <a:srgbClr val="384331"/>
                    </a:solidFill>
                    <a:latin typeface="微软雅黑" panose="020B0503020204020204" pitchFamily="34" charset="-122"/>
                    <a:ea typeface="微软雅黑" panose="020B0503020204020204" pitchFamily="34" charset="-122"/>
                    <a:cs typeface="+mn-ea"/>
                  </a:rPr>
                  <a:t>结</a:t>
                </a:r>
                <a:r>
                  <a:rPr lang="en-US" altLang="zh-CN" sz="2800" b="1">
                    <a:solidFill>
                      <a:srgbClr val="384331"/>
                    </a:solidFill>
                    <a:latin typeface="微软雅黑" panose="020B0503020204020204" pitchFamily="34" charset="-122"/>
                    <a:ea typeface="微软雅黑" panose="020B0503020204020204" pitchFamily="34" charset="-122"/>
                    <a:cs typeface="+mn-ea"/>
                  </a:rPr>
                  <a:t> </a:t>
                </a:r>
                <a:r>
                  <a:rPr lang="zh-CN" altLang="en-US" sz="2800" b="1">
                    <a:solidFill>
                      <a:srgbClr val="384331"/>
                    </a:solidFill>
                    <a:latin typeface="微软雅黑" panose="020B0503020204020204" pitchFamily="34" charset="-122"/>
                    <a:ea typeface="微软雅黑" panose="020B0503020204020204" pitchFamily="34" charset="-122"/>
                    <a:cs typeface="+mn-ea"/>
                  </a:rPr>
                  <a:t>果</a:t>
                </a: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23</a:t>
            </a:r>
            <a:endParaRPr lang="zh-CN" altLang="en-US" dirty="0"/>
          </a:p>
        </p:txBody>
      </p:sp>
      <p:sp>
        <p:nvSpPr>
          <p:cNvPr id="3" name="文本占位符 2"/>
          <p:cNvSpPr>
            <a:spLocks noGrp="1"/>
          </p:cNvSpPr>
          <p:nvPr>
            <p:ph type="body" sz="quarter" idx="13"/>
          </p:nvPr>
        </p:nvSpPr>
        <p:spPr/>
        <p:txBody>
          <a:bodyPr/>
          <a:lstStyle/>
          <a:p>
            <a:r>
              <a:rPr lang="zh-CN" altLang="en-US" dirty="0"/>
              <a:t>实验结果</a:t>
            </a:r>
            <a:r>
              <a:rPr lang="en-US" altLang="zh-CN" dirty="0"/>
              <a:t>-</a:t>
            </a:r>
            <a:r>
              <a:rPr lang="zh-CN" altLang="en-US" dirty="0"/>
              <a:t>数据</a:t>
            </a:r>
          </a:p>
        </p:txBody>
      </p:sp>
      <p:sp>
        <p:nvSpPr>
          <p:cNvPr id="8" name="文本框 7">
            <a:extLst>
              <a:ext uri="{FF2B5EF4-FFF2-40B4-BE49-F238E27FC236}">
                <a16:creationId xmlns:a16="http://schemas.microsoft.com/office/drawing/2014/main" id="{A0E104CA-9D26-7E52-8F44-569FE6EEE6D2}"/>
              </a:ext>
            </a:extLst>
          </p:cNvPr>
          <p:cNvSpPr txBox="1"/>
          <p:nvPr/>
        </p:nvSpPr>
        <p:spPr>
          <a:xfrm>
            <a:off x="724657" y="3243717"/>
            <a:ext cx="7527729" cy="1569660"/>
          </a:xfrm>
          <a:prstGeom prst="rect">
            <a:avLst/>
          </a:prstGeom>
          <a:noFill/>
        </p:spPr>
        <p:txBody>
          <a:bodyPr wrap="square">
            <a:spAutoFit/>
          </a:bodyPr>
          <a:lstStyle/>
          <a:p>
            <a:pPr marL="342900" indent="-342900">
              <a:buFont typeface="Arial" panose="020B0604020202020204" pitchFamily="34" charset="0"/>
              <a:buChar char="•"/>
            </a:pPr>
            <a:r>
              <a:rPr lang="en-US" altLang="zh-CN" sz="2400" b="1" dirty="0">
                <a:cs typeface="Arial" panose="020B0604020202020204" pitchFamily="34" charset="0"/>
              </a:rPr>
              <a:t>Datasets:</a:t>
            </a:r>
          </a:p>
          <a:p>
            <a:pPr marL="800100" lvl="1" indent="-342900">
              <a:buFont typeface="Arial" panose="020B0604020202020204" pitchFamily="34" charset="0"/>
              <a:buChar char="•"/>
            </a:pPr>
            <a:r>
              <a:rPr lang="en-US" altLang="zh-CN" sz="2400" b="1" dirty="0">
                <a:cs typeface="Arial" panose="020B0604020202020204" pitchFamily="34" charset="0"/>
              </a:rPr>
              <a:t>Movielens-10M</a:t>
            </a:r>
          </a:p>
          <a:p>
            <a:pPr marL="800100" lvl="1" indent="-342900">
              <a:buFont typeface="Arial" panose="020B0604020202020204" pitchFamily="34" charset="0"/>
              <a:buChar char="•"/>
            </a:pPr>
            <a:r>
              <a:rPr lang="en-US" altLang="zh-CN" sz="2400" b="1" dirty="0">
                <a:cs typeface="Arial" panose="020B0604020202020204" pitchFamily="34" charset="0"/>
              </a:rPr>
              <a:t>Netflix</a:t>
            </a:r>
          </a:p>
          <a:p>
            <a:pPr marL="342900" indent="-342900">
              <a:buFont typeface="Arial" panose="020B0604020202020204" pitchFamily="34" charset="0"/>
              <a:buChar char="•"/>
            </a:pPr>
            <a:endParaRPr lang="en-US" altLang="zh-CN" sz="2400" b="1" dirty="0">
              <a:cs typeface="Arial" panose="020B0604020202020204" pitchFamily="34" charset="0"/>
            </a:endParaRPr>
          </a:p>
        </p:txBody>
      </p:sp>
      <p:pic>
        <p:nvPicPr>
          <p:cNvPr id="12" name="图片 11">
            <a:extLst>
              <a:ext uri="{FF2B5EF4-FFF2-40B4-BE49-F238E27FC236}">
                <a16:creationId xmlns:a16="http://schemas.microsoft.com/office/drawing/2014/main" id="{91C5CAD0-90B2-2DF1-4A13-BF03D1B11459}"/>
              </a:ext>
            </a:extLst>
          </p:cNvPr>
          <p:cNvPicPr>
            <a:picLocks noChangeAspect="1"/>
          </p:cNvPicPr>
          <p:nvPr/>
        </p:nvPicPr>
        <p:blipFill>
          <a:blip r:embed="rId3"/>
          <a:stretch>
            <a:fillRect/>
          </a:stretch>
        </p:blipFill>
        <p:spPr>
          <a:xfrm>
            <a:off x="1504152" y="1074197"/>
            <a:ext cx="9734677" cy="1862502"/>
          </a:xfrm>
          <a:prstGeom prst="rect">
            <a:avLst/>
          </a:prstGeom>
        </p:spPr>
      </p:pic>
      <p:sp>
        <p:nvSpPr>
          <p:cNvPr id="15" name="文本框 14">
            <a:extLst>
              <a:ext uri="{FF2B5EF4-FFF2-40B4-BE49-F238E27FC236}">
                <a16:creationId xmlns:a16="http://schemas.microsoft.com/office/drawing/2014/main" id="{62A59316-A802-F576-DF6C-2BEC7B1E6311}"/>
              </a:ext>
            </a:extLst>
          </p:cNvPr>
          <p:cNvSpPr txBox="1"/>
          <p:nvPr/>
        </p:nvSpPr>
        <p:spPr>
          <a:xfrm>
            <a:off x="724657" y="4475072"/>
            <a:ext cx="7794171" cy="1938992"/>
          </a:xfrm>
          <a:prstGeom prst="rect">
            <a:avLst/>
          </a:prstGeom>
          <a:noFill/>
        </p:spPr>
        <p:txBody>
          <a:bodyPr wrap="square">
            <a:spAutoFit/>
          </a:bodyPr>
          <a:lstStyle/>
          <a:p>
            <a:pPr marL="342900" indent="-342900">
              <a:buFont typeface="Arial" panose="020B0604020202020204" pitchFamily="34" charset="0"/>
              <a:buChar char="•"/>
            </a:pPr>
            <a:r>
              <a:rPr lang="zh-CN" altLang="en-US" sz="2400" b="1" dirty="0"/>
              <a:t>Metrics</a:t>
            </a:r>
            <a:r>
              <a:rPr lang="zh-CN" altLang="en-US" sz="2400" dirty="0"/>
              <a:t>:</a:t>
            </a:r>
            <a:endParaRPr lang="en-US" altLang="zh-CN" sz="2400" dirty="0"/>
          </a:p>
          <a:p>
            <a:pPr marL="800100" lvl="1" indent="-342900">
              <a:buFont typeface="Arial" panose="020B0604020202020204" pitchFamily="34" charset="0"/>
              <a:buChar char="•"/>
            </a:pPr>
            <a:r>
              <a:rPr lang="zh-CN" altLang="en-US" sz="2400" dirty="0"/>
              <a:t>Recall, Hit Ratio,NDCG</a:t>
            </a:r>
            <a:endParaRPr lang="en-US" altLang="zh-CN" sz="2400" dirty="0"/>
          </a:p>
          <a:p>
            <a:pPr marL="342900" indent="-342900">
              <a:buFont typeface="Arial" panose="020B0604020202020204" pitchFamily="34" charset="0"/>
              <a:buChar char="•"/>
            </a:pPr>
            <a:r>
              <a:rPr lang="zh-CN" altLang="en-US" sz="2400" b="1" dirty="0"/>
              <a:t>Recommendation models</a:t>
            </a:r>
            <a:endParaRPr lang="en-US" altLang="zh-CN" sz="2400" b="1" dirty="0"/>
          </a:p>
          <a:p>
            <a:pPr marL="800100" lvl="1" indent="-342900">
              <a:buFont typeface="Arial" panose="020B0604020202020204" pitchFamily="34" charset="0"/>
              <a:buChar char="•"/>
            </a:pPr>
            <a:r>
              <a:rPr lang="zh-CN" altLang="en-US" sz="2400" dirty="0"/>
              <a:t>MF</a:t>
            </a:r>
            <a:endParaRPr lang="en-US" altLang="zh-CN" sz="2400" dirty="0"/>
          </a:p>
          <a:p>
            <a:pPr marL="800100" lvl="1" indent="-342900">
              <a:buFont typeface="Arial" panose="020B0604020202020204" pitchFamily="34" charset="0"/>
              <a:buChar char="•"/>
            </a:pPr>
            <a:r>
              <a:rPr lang="zh-CN" altLang="en-US" sz="2400" dirty="0"/>
              <a:t>LightGCN</a:t>
            </a:r>
          </a:p>
        </p:txBody>
      </p:sp>
      <p:sp>
        <p:nvSpPr>
          <p:cNvPr id="16" name="文本框 15">
            <a:extLst>
              <a:ext uri="{FF2B5EF4-FFF2-40B4-BE49-F238E27FC236}">
                <a16:creationId xmlns:a16="http://schemas.microsoft.com/office/drawing/2014/main" id="{F1ED4DBB-9D1E-B5AB-90D2-5A58F74F61D2}"/>
              </a:ext>
            </a:extLst>
          </p:cNvPr>
          <p:cNvSpPr txBox="1"/>
          <p:nvPr/>
        </p:nvSpPr>
        <p:spPr>
          <a:xfrm>
            <a:off x="5663441" y="4997608"/>
            <a:ext cx="4215387" cy="830997"/>
          </a:xfrm>
          <a:prstGeom prst="rect">
            <a:avLst/>
          </a:prstGeom>
          <a:noFill/>
        </p:spPr>
        <p:txBody>
          <a:bodyPr wrap="square">
            <a:spAutoFit/>
          </a:bodyPr>
          <a:lstStyle/>
          <a:p>
            <a:r>
              <a:rPr lang="en-US" altLang="zh-CN" sz="2400" dirty="0"/>
              <a:t>U</a:t>
            </a:r>
            <a:r>
              <a:rPr lang="zh-CN" altLang="en-US" sz="2400" dirty="0"/>
              <a:t>nder non-IID circumstances, intervened test sets are needed</a:t>
            </a:r>
          </a:p>
        </p:txBody>
      </p:sp>
      <p:sp>
        <p:nvSpPr>
          <p:cNvPr id="18" name="文本框 17">
            <a:extLst>
              <a:ext uri="{FF2B5EF4-FFF2-40B4-BE49-F238E27FC236}">
                <a16:creationId xmlns:a16="http://schemas.microsoft.com/office/drawing/2014/main" id="{7CC710DB-352B-F50A-3314-6747140CFCD4}"/>
              </a:ext>
            </a:extLst>
          </p:cNvPr>
          <p:cNvSpPr txBox="1"/>
          <p:nvPr/>
        </p:nvSpPr>
        <p:spPr>
          <a:xfrm>
            <a:off x="5204384" y="3283357"/>
            <a:ext cx="7750628" cy="1569660"/>
          </a:xfrm>
          <a:prstGeom prst="rect">
            <a:avLst/>
          </a:prstGeom>
          <a:noFill/>
        </p:spPr>
        <p:txBody>
          <a:bodyPr wrap="square">
            <a:spAutoFit/>
          </a:bodyPr>
          <a:lstStyle/>
          <a:p>
            <a:pPr marL="342900" indent="-342900">
              <a:buFont typeface="Arial" panose="020B0604020202020204" pitchFamily="34" charset="0"/>
              <a:buChar char="•"/>
            </a:pPr>
            <a:r>
              <a:rPr lang="zh-CN" altLang="en-US" sz="2400" b="1" dirty="0"/>
              <a:t>Evaluation</a:t>
            </a:r>
            <a:r>
              <a:rPr lang="zh-CN" altLang="en-US" sz="2400" dirty="0"/>
              <a:t>: non-lD protocol (same with CausE)</a:t>
            </a:r>
            <a:endParaRPr lang="en-US" altLang="zh-CN" sz="2400" dirty="0"/>
          </a:p>
          <a:p>
            <a:pPr marL="800100" lvl="1" indent="-342900">
              <a:buFont typeface="Arial" panose="020B0604020202020204" pitchFamily="34" charset="0"/>
              <a:buChar char="•"/>
            </a:pPr>
            <a:r>
              <a:rPr lang="zh-CN" altLang="en-US" sz="2400" dirty="0"/>
              <a:t>Train: 60% normal + 10% intervened</a:t>
            </a:r>
            <a:endParaRPr lang="en-US" altLang="zh-CN" sz="2400" dirty="0"/>
          </a:p>
          <a:p>
            <a:pPr marL="800100" lvl="1" indent="-342900">
              <a:buFont typeface="Arial" panose="020B0604020202020204" pitchFamily="34" charset="0"/>
              <a:buChar char="•"/>
            </a:pPr>
            <a:r>
              <a:rPr lang="zh-CN" altLang="en-US" sz="2400" dirty="0"/>
              <a:t>Validation: 10% intervened</a:t>
            </a:r>
            <a:endParaRPr lang="en-US" altLang="zh-CN" sz="2400" dirty="0"/>
          </a:p>
          <a:p>
            <a:pPr marL="800100" lvl="1" indent="-342900">
              <a:buFont typeface="Arial" panose="020B0604020202020204" pitchFamily="34" charset="0"/>
              <a:buChar char="•"/>
            </a:pPr>
            <a:r>
              <a:rPr lang="zh-CN" altLang="en-US" sz="2400" dirty="0"/>
              <a:t>Test: 20% intervened</a:t>
            </a:r>
            <a:endParaRPr lang="en-US" altLang="zh-CN" sz="2400" dirty="0"/>
          </a:p>
        </p:txBody>
      </p:sp>
      <p:sp>
        <p:nvSpPr>
          <p:cNvPr id="5" name="文本框 4">
            <a:extLst>
              <a:ext uri="{FF2B5EF4-FFF2-40B4-BE49-F238E27FC236}">
                <a16:creationId xmlns:a16="http://schemas.microsoft.com/office/drawing/2014/main" id="{40B3E283-98FC-0EFC-278D-0F54504D8A03}"/>
              </a:ext>
            </a:extLst>
          </p:cNvPr>
          <p:cNvSpPr txBox="1"/>
          <p:nvPr/>
        </p:nvSpPr>
        <p:spPr>
          <a:xfrm>
            <a:off x="5663441" y="5828605"/>
            <a:ext cx="6477000" cy="461665"/>
          </a:xfrm>
          <a:prstGeom prst="rect">
            <a:avLst/>
          </a:prstGeom>
          <a:noFill/>
        </p:spPr>
        <p:txBody>
          <a:bodyPr wrap="square">
            <a:spAutoFit/>
          </a:bodyPr>
          <a:lstStyle/>
          <a:p>
            <a:r>
              <a:rPr lang="en-US" altLang="zh-CN" sz="2400" dirty="0"/>
              <a:t>Ent entropy </a:t>
            </a:r>
            <a:r>
              <a:rPr lang="zh-CN" altLang="en-US" sz="2000" b="0" i="0" dirty="0">
                <a:effectLst/>
                <a:latin typeface="-apple-system"/>
              </a:rPr>
              <a:t>越大，头部效应越不明显</a:t>
            </a:r>
            <a:endParaRPr lang="zh-CN" altLang="en-US" dirty="0"/>
          </a:p>
        </p:txBody>
      </p:sp>
    </p:spTree>
    <p:extLst>
      <p:ext uri="{BB962C8B-B14F-4D97-AF65-F5344CB8AC3E}">
        <p14:creationId xmlns:p14="http://schemas.microsoft.com/office/powerpoint/2010/main" val="3703215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24</a:t>
            </a:r>
            <a:endParaRPr lang="zh-CN" altLang="en-US" dirty="0"/>
          </a:p>
        </p:txBody>
      </p:sp>
      <p:sp>
        <p:nvSpPr>
          <p:cNvPr id="3" name="文本占位符 2"/>
          <p:cNvSpPr>
            <a:spLocks noGrp="1"/>
          </p:cNvSpPr>
          <p:nvPr>
            <p:ph type="body" sz="quarter" idx="13"/>
          </p:nvPr>
        </p:nvSpPr>
        <p:spPr/>
        <p:txBody>
          <a:bodyPr/>
          <a:lstStyle/>
          <a:p>
            <a:r>
              <a:rPr lang="zh-CN" altLang="en-US" dirty="0"/>
              <a:t>实验结果</a:t>
            </a:r>
            <a:r>
              <a:rPr lang="en-US" altLang="zh-CN" dirty="0"/>
              <a:t>-Baseline</a:t>
            </a:r>
            <a:endParaRPr lang="zh-CN" altLang="en-US" dirty="0"/>
          </a:p>
        </p:txBody>
      </p:sp>
      <p:sp>
        <p:nvSpPr>
          <p:cNvPr id="4" name="CustomShape 7"/>
          <p:cNvSpPr/>
          <p:nvPr>
            <p:custDataLst>
              <p:tags r:id="rId1"/>
            </p:custDataLst>
          </p:nvPr>
        </p:nvSpPr>
        <p:spPr>
          <a:xfrm>
            <a:off x="1715217" y="1421565"/>
            <a:ext cx="5952407" cy="638175"/>
          </a:xfrm>
          <a:prstGeom prst="roundRect">
            <a:avLst>
              <a:gd name="adj" fmla="val 25870"/>
            </a:avLst>
          </a:prstGeom>
          <a:solidFill>
            <a:schemeClr val="accent2">
              <a:lumMod val="60000"/>
              <a:lumOff val="40000"/>
              <a:alpha val="35000"/>
            </a:schemeClr>
          </a:solidFill>
          <a:ln w="38100" cap="flat" cmpd="sng" algn="ctr">
            <a:solidFill>
              <a:sysClr val="window" lastClr="FFFFFF"/>
            </a:solidFill>
            <a:prstDash val="solid"/>
            <a:miter lim="800000"/>
          </a:ln>
          <a:effectLst/>
        </p:spPr>
        <p:txBody>
          <a:bodyPr>
            <a:noAutofit/>
          </a:bodyPr>
          <a:lstStyle/>
          <a:p>
            <a:pPr lvl="0" algn="l" defTabSz="914400">
              <a:buClrTx/>
              <a:buSzTx/>
              <a:buFontTx/>
              <a:defRPr/>
            </a:pPr>
            <a:endParaRPr lang="zh-CN" altLang="en-US" kern="0" dirty="0">
              <a:solidFill>
                <a:srgbClr val="000000"/>
              </a:solidFill>
              <a:latin typeface="Arial" panose="020B0604020202020204"/>
              <a:ea typeface="宋体" panose="02010600030101010101" pitchFamily="2" charset="-122"/>
              <a:sym typeface="+mn-ea"/>
            </a:endParaRPr>
          </a:p>
        </p:txBody>
      </p:sp>
      <p:sp>
        <p:nvSpPr>
          <p:cNvPr id="5" name="文本框 4"/>
          <p:cNvSpPr txBox="1"/>
          <p:nvPr>
            <p:custDataLst>
              <p:tags r:id="rId2"/>
            </p:custDataLst>
          </p:nvPr>
        </p:nvSpPr>
        <p:spPr>
          <a:xfrm>
            <a:off x="2440365" y="1387799"/>
            <a:ext cx="4723047" cy="638810"/>
          </a:xfrm>
          <a:prstGeom prst="rect">
            <a:avLst/>
          </a:prstGeom>
          <a:noFill/>
        </p:spPr>
        <p:txBody>
          <a:bodyPr wrap="square" rtlCol="0" anchor="ctr" anchorCtr="0">
            <a:noAutofit/>
          </a:bodyPr>
          <a:lstStyle/>
          <a:p>
            <a:pPr algn="ctr">
              <a:defRPr/>
            </a:pPr>
            <a:r>
              <a:rPr lang="en-US" altLang="zh-CN" b="1" dirty="0">
                <a:solidFill>
                  <a:prstClr val="black"/>
                </a:solidFill>
                <a:latin typeface="阿里巴巴普惠体" panose="00020600040101010101" charset="-122"/>
                <a:ea typeface="阿里巴巴普惠体" panose="00020600040101010101" charset="-122"/>
                <a:cs typeface="阿里巴巴普惠体" panose="00020600040101010101" charset="-122"/>
              </a:rPr>
              <a:t>Paper</a:t>
            </a:r>
            <a:endParaRPr lang="zh-CN" altLang="en-US" b="1" dirty="0">
              <a:solidFill>
                <a:prstClr val="black"/>
              </a:solidFill>
              <a:latin typeface="阿里巴巴普惠体" panose="00020600040101010101" charset="-122"/>
              <a:ea typeface="阿里巴巴普惠体" panose="00020600040101010101" charset="-122"/>
              <a:cs typeface="阿里巴巴普惠体" panose="00020600040101010101" charset="-122"/>
            </a:endParaRPr>
          </a:p>
        </p:txBody>
      </p:sp>
      <p:sp>
        <p:nvSpPr>
          <p:cNvPr id="6" name="CustomShape 7"/>
          <p:cNvSpPr/>
          <p:nvPr>
            <p:custDataLst>
              <p:tags r:id="rId3"/>
            </p:custDataLst>
          </p:nvPr>
        </p:nvSpPr>
        <p:spPr>
          <a:xfrm>
            <a:off x="7833443" y="1421565"/>
            <a:ext cx="3526790" cy="638175"/>
          </a:xfrm>
          <a:prstGeom prst="roundRect">
            <a:avLst>
              <a:gd name="adj" fmla="val 23681"/>
            </a:avLst>
          </a:prstGeom>
          <a:solidFill>
            <a:schemeClr val="accent2">
              <a:lumMod val="60000"/>
              <a:lumOff val="40000"/>
              <a:alpha val="35000"/>
            </a:schemeClr>
          </a:solidFill>
          <a:ln w="38100" cap="flat" cmpd="sng" algn="ctr">
            <a:solidFill>
              <a:sysClr val="window" lastClr="FFFFFF"/>
            </a:solidFill>
            <a:prstDash val="solid"/>
            <a:miter lim="800000"/>
          </a:ln>
          <a:effectLst/>
        </p:spPr>
        <p:txBody>
          <a:bodyPr>
            <a:noAutofit/>
          </a:bodyPr>
          <a:lstStyle/>
          <a:p>
            <a:pPr lvl="0" algn="l" defTabSz="914400">
              <a:buClrTx/>
              <a:buSzTx/>
              <a:buFontTx/>
              <a:defRPr/>
            </a:pPr>
            <a:endParaRPr lang="zh-CN" altLang="en-US" kern="0" dirty="0">
              <a:solidFill>
                <a:srgbClr val="000000"/>
              </a:solidFill>
              <a:latin typeface="Arial" panose="020B0604020202020204"/>
              <a:ea typeface="宋体" panose="02010600030101010101" pitchFamily="2" charset="-122"/>
              <a:sym typeface="+mn-ea"/>
            </a:endParaRPr>
          </a:p>
        </p:txBody>
      </p:sp>
      <p:sp>
        <p:nvSpPr>
          <p:cNvPr id="7" name="文本框 6"/>
          <p:cNvSpPr txBox="1"/>
          <p:nvPr>
            <p:custDataLst>
              <p:tags r:id="rId4"/>
            </p:custDataLst>
          </p:nvPr>
        </p:nvSpPr>
        <p:spPr>
          <a:xfrm>
            <a:off x="7832808" y="1421565"/>
            <a:ext cx="3533775" cy="638810"/>
          </a:xfrm>
          <a:prstGeom prst="rect">
            <a:avLst/>
          </a:prstGeom>
          <a:noFill/>
        </p:spPr>
        <p:txBody>
          <a:bodyPr wrap="square" rtlCol="0" anchor="ctr" anchorCtr="0">
            <a:noAutofit/>
          </a:bodyPr>
          <a:lstStyle/>
          <a:p>
            <a:pPr algn="ctr">
              <a:defRPr/>
            </a:pPr>
            <a:r>
              <a:rPr lang="en-US" altLang="zh-CN" b="1" dirty="0">
                <a:solidFill>
                  <a:prstClr val="black"/>
                </a:solidFill>
                <a:latin typeface="阿里巴巴普惠体" panose="00020600040101010101" charset="-122"/>
                <a:ea typeface="阿里巴巴普惠体" panose="00020600040101010101" charset="-122"/>
                <a:cs typeface="阿里巴巴普惠体" panose="00020600040101010101" charset="-122"/>
              </a:rPr>
              <a:t>Method</a:t>
            </a:r>
            <a:endParaRPr lang="zh-CN" altLang="en-US" b="1" dirty="0">
              <a:solidFill>
                <a:prstClr val="black"/>
              </a:solidFill>
              <a:latin typeface="阿里巴巴普惠体" panose="00020600040101010101" charset="-122"/>
              <a:ea typeface="阿里巴巴普惠体" panose="00020600040101010101" charset="-122"/>
              <a:cs typeface="阿里巴巴普惠体" panose="00020600040101010101" charset="-122"/>
            </a:endParaRPr>
          </a:p>
        </p:txBody>
      </p:sp>
      <p:sp>
        <p:nvSpPr>
          <p:cNvPr id="21" name="CustomShape 7"/>
          <p:cNvSpPr/>
          <p:nvPr>
            <p:custDataLst>
              <p:tags r:id="rId5"/>
            </p:custDataLst>
          </p:nvPr>
        </p:nvSpPr>
        <p:spPr>
          <a:xfrm>
            <a:off x="1716488" y="2198148"/>
            <a:ext cx="6036861" cy="638175"/>
          </a:xfrm>
          <a:prstGeom prst="roundRect">
            <a:avLst>
              <a:gd name="adj" fmla="val 23681"/>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lstStyle/>
          <a:p>
            <a:pPr>
              <a:defRPr/>
            </a:pPr>
            <a:endParaRPr lang="zh-CN" altLang="en-US" kern="0" dirty="0">
              <a:solidFill>
                <a:srgbClr val="000000"/>
              </a:solidFill>
              <a:latin typeface="Arial" panose="020B0604020202020204"/>
              <a:ea typeface="宋体" panose="02010600030101010101" pitchFamily="2" charset="-122"/>
            </a:endParaRPr>
          </a:p>
        </p:txBody>
      </p:sp>
      <p:sp>
        <p:nvSpPr>
          <p:cNvPr id="23" name="CustomShape 7"/>
          <p:cNvSpPr/>
          <p:nvPr>
            <p:custDataLst>
              <p:tags r:id="rId6"/>
            </p:custDataLst>
          </p:nvPr>
        </p:nvSpPr>
        <p:spPr>
          <a:xfrm>
            <a:off x="1716488" y="3756394"/>
            <a:ext cx="6036226" cy="1417298"/>
          </a:xfrm>
          <a:prstGeom prst="roundRect">
            <a:avLst>
              <a:gd name="adj" fmla="val 23681"/>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lstStyle/>
          <a:p>
            <a:pPr>
              <a:defRPr/>
            </a:pPr>
            <a:endParaRPr lang="zh-CN" altLang="en-US" kern="0" dirty="0">
              <a:solidFill>
                <a:srgbClr val="000000"/>
              </a:solidFill>
              <a:latin typeface="Arial" panose="020B0604020202020204"/>
              <a:ea typeface="宋体" panose="02010600030101010101" pitchFamily="2" charset="-122"/>
            </a:endParaRPr>
          </a:p>
        </p:txBody>
      </p:sp>
      <p:sp>
        <p:nvSpPr>
          <p:cNvPr id="27" name="CustomShape 7"/>
          <p:cNvSpPr/>
          <p:nvPr>
            <p:custDataLst>
              <p:tags r:id="rId7"/>
            </p:custDataLst>
          </p:nvPr>
        </p:nvSpPr>
        <p:spPr>
          <a:xfrm>
            <a:off x="1723239" y="5317180"/>
            <a:ext cx="6029475" cy="638175"/>
          </a:xfrm>
          <a:prstGeom prst="roundRect">
            <a:avLst>
              <a:gd name="adj" fmla="val 23681"/>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lstStyle/>
          <a:p>
            <a:pPr>
              <a:defRPr/>
            </a:pPr>
            <a:endParaRPr lang="zh-CN" altLang="en-US" kern="0" dirty="0">
              <a:solidFill>
                <a:srgbClr val="000000"/>
              </a:solidFill>
              <a:latin typeface="Arial" panose="020B0604020202020204"/>
              <a:ea typeface="宋体" panose="02010600030101010101" pitchFamily="2" charset="-122"/>
            </a:endParaRPr>
          </a:p>
        </p:txBody>
      </p:sp>
      <p:sp>
        <p:nvSpPr>
          <p:cNvPr id="31" name="CustomShape 7"/>
          <p:cNvSpPr/>
          <p:nvPr>
            <p:custDataLst>
              <p:tags r:id="rId8"/>
            </p:custDataLst>
          </p:nvPr>
        </p:nvSpPr>
        <p:spPr>
          <a:xfrm>
            <a:off x="1716488" y="2974096"/>
            <a:ext cx="6036861" cy="638175"/>
          </a:xfrm>
          <a:prstGeom prst="roundRect">
            <a:avLst>
              <a:gd name="adj" fmla="val 23681"/>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lstStyle/>
          <a:p>
            <a:pPr>
              <a:defRPr/>
            </a:pPr>
            <a:endParaRPr lang="zh-CN" altLang="en-US" kern="0" dirty="0">
              <a:solidFill>
                <a:srgbClr val="000000"/>
              </a:solidFill>
              <a:latin typeface="Arial" panose="020B0604020202020204"/>
              <a:ea typeface="宋体" panose="02010600030101010101" pitchFamily="2" charset="-122"/>
            </a:endParaRPr>
          </a:p>
        </p:txBody>
      </p:sp>
      <p:sp>
        <p:nvSpPr>
          <p:cNvPr id="34" name="CustomShape 7"/>
          <p:cNvSpPr/>
          <p:nvPr>
            <p:custDataLst>
              <p:tags r:id="rId9"/>
            </p:custDataLst>
          </p:nvPr>
        </p:nvSpPr>
        <p:spPr>
          <a:xfrm>
            <a:off x="7841063" y="2198148"/>
            <a:ext cx="3786422" cy="638175"/>
          </a:xfrm>
          <a:prstGeom prst="roundRect">
            <a:avLst>
              <a:gd name="adj" fmla="val 25870"/>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noAutofit/>
          </a:bodyPr>
          <a:lstStyle/>
          <a:p>
            <a:pPr lvl="0" algn="l">
              <a:buClrTx/>
              <a:buSzTx/>
              <a:buFontTx/>
              <a:defRPr/>
            </a:pPr>
            <a:endParaRPr lang="zh-CN" altLang="en-US" kern="0" dirty="0">
              <a:solidFill>
                <a:srgbClr val="000000"/>
              </a:solidFill>
              <a:latin typeface="Arial" panose="020B0604020202020204"/>
              <a:ea typeface="宋体" panose="02010600030101010101" pitchFamily="2" charset="-122"/>
              <a:sym typeface="+mn-ea"/>
            </a:endParaRPr>
          </a:p>
        </p:txBody>
      </p:sp>
      <p:sp>
        <p:nvSpPr>
          <p:cNvPr id="35" name="文本框 34"/>
          <p:cNvSpPr txBox="1"/>
          <p:nvPr>
            <p:custDataLst>
              <p:tags r:id="rId10"/>
            </p:custDataLst>
          </p:nvPr>
        </p:nvSpPr>
        <p:spPr>
          <a:xfrm>
            <a:off x="7832173" y="2216636"/>
            <a:ext cx="3786422" cy="638810"/>
          </a:xfrm>
          <a:prstGeom prst="rect">
            <a:avLst/>
          </a:prstGeom>
          <a:noFill/>
        </p:spPr>
        <p:txBody>
          <a:bodyPr wrap="square" rtlCol="0" anchor="ctr" anchorCtr="0">
            <a:noAutofit/>
          </a:bodyPr>
          <a:lstStyle/>
          <a:p>
            <a:pPr algn="ctr">
              <a:defRPr/>
            </a:pPr>
            <a:r>
              <a:rPr lang="en-US" altLang="zh-CN" sz="1600" dirty="0">
                <a:solidFill>
                  <a:prstClr val="black"/>
                </a:solidFill>
                <a:ea typeface="阿里巴巴普惠体" panose="00020600040101010101" charset="-122"/>
                <a:cs typeface="阿里巴巴普惠体" panose="00020600040101010101" charset="-122"/>
              </a:rPr>
              <a:t>Eliminates popularity bias by re weighting each instance according to item popularity</a:t>
            </a:r>
            <a:endParaRPr lang="zh-CN" altLang="en-US" sz="1600" b="1" dirty="0">
              <a:solidFill>
                <a:prstClr val="black"/>
              </a:solidFill>
              <a:ea typeface="阿里巴巴普惠体" panose="00020600040101010101" charset="-122"/>
              <a:cs typeface="阿里巴巴普惠体" panose="00020600040101010101" charset="-122"/>
            </a:endParaRPr>
          </a:p>
        </p:txBody>
      </p:sp>
      <p:sp>
        <p:nvSpPr>
          <p:cNvPr id="38" name="CustomShape 7"/>
          <p:cNvSpPr/>
          <p:nvPr>
            <p:custDataLst>
              <p:tags r:id="rId11"/>
            </p:custDataLst>
          </p:nvPr>
        </p:nvSpPr>
        <p:spPr>
          <a:xfrm>
            <a:off x="319689" y="1419025"/>
            <a:ext cx="1234440" cy="638175"/>
          </a:xfrm>
          <a:prstGeom prst="roundRect">
            <a:avLst>
              <a:gd name="adj" fmla="val 25870"/>
            </a:avLst>
          </a:prstGeom>
          <a:solidFill>
            <a:schemeClr val="accent2">
              <a:lumMod val="60000"/>
              <a:lumOff val="40000"/>
              <a:alpha val="35000"/>
            </a:schemeClr>
          </a:solidFill>
          <a:ln w="38100" cap="flat" cmpd="sng" algn="ctr">
            <a:solidFill>
              <a:sysClr val="window" lastClr="FFFFFF"/>
            </a:solidFill>
            <a:prstDash val="solid"/>
            <a:miter lim="800000"/>
          </a:ln>
          <a:effectLst/>
        </p:spPr>
        <p:txBody>
          <a:bodyPr>
            <a:noAutofit/>
          </a:bodyPr>
          <a:lstStyle/>
          <a:p>
            <a:pPr lvl="0" algn="l" defTabSz="914400">
              <a:buClrTx/>
              <a:buSzTx/>
              <a:buFontTx/>
              <a:defRPr/>
            </a:pPr>
            <a:endParaRPr lang="zh-CN" altLang="en-US" kern="0" dirty="0">
              <a:solidFill>
                <a:srgbClr val="000000"/>
              </a:solidFill>
              <a:latin typeface="Arial" panose="020B0604020202020204"/>
              <a:ea typeface="宋体" panose="02010600030101010101" pitchFamily="2" charset="-122"/>
              <a:sym typeface="+mn-ea"/>
            </a:endParaRPr>
          </a:p>
        </p:txBody>
      </p:sp>
      <p:sp>
        <p:nvSpPr>
          <p:cNvPr id="39" name="文本框 38"/>
          <p:cNvSpPr txBox="1"/>
          <p:nvPr>
            <p:custDataLst>
              <p:tags r:id="rId12"/>
            </p:custDataLst>
          </p:nvPr>
        </p:nvSpPr>
        <p:spPr>
          <a:xfrm>
            <a:off x="320324" y="1419025"/>
            <a:ext cx="1222375" cy="638810"/>
          </a:xfrm>
          <a:prstGeom prst="rect">
            <a:avLst/>
          </a:prstGeom>
          <a:noFill/>
        </p:spPr>
        <p:txBody>
          <a:bodyPr wrap="square" rtlCol="0" anchor="ctr" anchorCtr="0">
            <a:noAutofit/>
          </a:bodyPr>
          <a:lstStyle/>
          <a:p>
            <a:pPr algn="ctr">
              <a:defRPr/>
            </a:pPr>
            <a:r>
              <a:rPr lang="en-US" altLang="zh-CN" sz="2400" b="1" dirty="0">
                <a:cs typeface="Arial" panose="020B0604020202020204" pitchFamily="34" charset="0"/>
              </a:rPr>
              <a:t>Model</a:t>
            </a:r>
            <a:endParaRPr lang="zh-CN" altLang="en-US" sz="2400" b="1" dirty="0">
              <a:cs typeface="Arial" panose="020B0604020202020204" pitchFamily="34" charset="0"/>
            </a:endParaRPr>
          </a:p>
        </p:txBody>
      </p:sp>
      <p:sp>
        <p:nvSpPr>
          <p:cNvPr id="40" name="CustomShape 7"/>
          <p:cNvSpPr/>
          <p:nvPr>
            <p:custDataLst>
              <p:tags r:id="rId13"/>
            </p:custDataLst>
          </p:nvPr>
        </p:nvSpPr>
        <p:spPr>
          <a:xfrm>
            <a:off x="326473" y="2198783"/>
            <a:ext cx="1222375" cy="638175"/>
          </a:xfrm>
          <a:prstGeom prst="roundRect">
            <a:avLst>
              <a:gd name="adj" fmla="val 25870"/>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noAutofit/>
          </a:bodyPr>
          <a:lstStyle/>
          <a:p>
            <a:pPr lvl="0" algn="l">
              <a:buClrTx/>
              <a:buSzTx/>
              <a:buFontTx/>
              <a:defRPr/>
            </a:pPr>
            <a:endParaRPr lang="zh-CN" altLang="en-US" kern="0" dirty="0">
              <a:solidFill>
                <a:srgbClr val="000000"/>
              </a:solidFill>
              <a:latin typeface="Arial" panose="020B0604020202020204"/>
              <a:ea typeface="宋体" panose="02010600030101010101" pitchFamily="2" charset="-122"/>
              <a:sym typeface="+mn-ea"/>
            </a:endParaRPr>
          </a:p>
        </p:txBody>
      </p:sp>
      <p:sp>
        <p:nvSpPr>
          <p:cNvPr id="41" name="文本框 40"/>
          <p:cNvSpPr txBox="1"/>
          <p:nvPr>
            <p:custDataLst>
              <p:tags r:id="rId14"/>
            </p:custDataLst>
          </p:nvPr>
        </p:nvSpPr>
        <p:spPr>
          <a:xfrm>
            <a:off x="327108" y="2198783"/>
            <a:ext cx="1222375" cy="638810"/>
          </a:xfrm>
          <a:prstGeom prst="rect">
            <a:avLst/>
          </a:prstGeom>
          <a:noFill/>
        </p:spPr>
        <p:txBody>
          <a:bodyPr wrap="square" rtlCol="0" anchor="ctr" anchorCtr="0">
            <a:noAutofit/>
          </a:bodyPr>
          <a:lstStyle/>
          <a:p>
            <a:pPr algn="ctr">
              <a:defRPr/>
            </a:pPr>
            <a:r>
              <a:rPr lang="en-US" altLang="zh-CN" sz="2400" b="1">
                <a:cs typeface="Arial" panose="020B0604020202020204" pitchFamily="34" charset="0"/>
              </a:rPr>
              <a:t>IPS</a:t>
            </a:r>
            <a:endParaRPr lang="zh-CN" altLang="en-US" sz="2400" b="1" dirty="0">
              <a:cs typeface="Arial" panose="020B0604020202020204" pitchFamily="34" charset="0"/>
            </a:endParaRPr>
          </a:p>
        </p:txBody>
      </p:sp>
      <p:sp>
        <p:nvSpPr>
          <p:cNvPr id="44" name="CustomShape 7"/>
          <p:cNvSpPr/>
          <p:nvPr>
            <p:custDataLst>
              <p:tags r:id="rId15"/>
            </p:custDataLst>
          </p:nvPr>
        </p:nvSpPr>
        <p:spPr>
          <a:xfrm>
            <a:off x="325838" y="2977906"/>
            <a:ext cx="1222375" cy="638175"/>
          </a:xfrm>
          <a:prstGeom prst="roundRect">
            <a:avLst>
              <a:gd name="adj" fmla="val 25870"/>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noAutofit/>
          </a:bodyPr>
          <a:lstStyle/>
          <a:p>
            <a:pPr lvl="0" algn="l">
              <a:buClrTx/>
              <a:buSzTx/>
              <a:buFontTx/>
              <a:defRPr/>
            </a:pPr>
            <a:endParaRPr lang="zh-CN" altLang="en-US" kern="0" dirty="0">
              <a:solidFill>
                <a:srgbClr val="000000"/>
              </a:solidFill>
              <a:latin typeface="Arial" panose="020B0604020202020204"/>
              <a:ea typeface="宋体" panose="02010600030101010101" pitchFamily="2" charset="-122"/>
              <a:sym typeface="+mn-ea"/>
            </a:endParaRPr>
          </a:p>
        </p:txBody>
      </p:sp>
      <p:sp>
        <p:nvSpPr>
          <p:cNvPr id="45" name="文本框 44"/>
          <p:cNvSpPr txBox="1"/>
          <p:nvPr>
            <p:custDataLst>
              <p:tags r:id="rId16"/>
            </p:custDataLst>
          </p:nvPr>
        </p:nvSpPr>
        <p:spPr>
          <a:xfrm>
            <a:off x="326473" y="2977906"/>
            <a:ext cx="1222375" cy="638810"/>
          </a:xfrm>
          <a:prstGeom prst="rect">
            <a:avLst/>
          </a:prstGeom>
          <a:noFill/>
        </p:spPr>
        <p:txBody>
          <a:bodyPr wrap="square" rtlCol="0" anchor="ctr" anchorCtr="0">
            <a:noAutofit/>
          </a:bodyPr>
          <a:lstStyle/>
          <a:p>
            <a:pPr algn="ctr">
              <a:defRPr/>
            </a:pPr>
            <a:r>
              <a:rPr lang="en-US" altLang="zh-CN" sz="2000" b="1" dirty="0">
                <a:cs typeface="Arial" panose="020B0604020202020204" pitchFamily="34" charset="0"/>
              </a:rPr>
              <a:t>IPS-C</a:t>
            </a:r>
            <a:endParaRPr lang="zh-CN" altLang="en-US" sz="2000" b="1" dirty="0">
              <a:cs typeface="Arial" panose="020B0604020202020204" pitchFamily="34" charset="0"/>
            </a:endParaRPr>
          </a:p>
        </p:txBody>
      </p:sp>
      <p:sp>
        <p:nvSpPr>
          <p:cNvPr id="46" name="CustomShape 7"/>
          <p:cNvSpPr/>
          <p:nvPr>
            <p:custDataLst>
              <p:tags r:id="rId17"/>
            </p:custDataLst>
          </p:nvPr>
        </p:nvSpPr>
        <p:spPr>
          <a:xfrm>
            <a:off x="325203" y="3756394"/>
            <a:ext cx="1222375" cy="638175"/>
          </a:xfrm>
          <a:prstGeom prst="roundRect">
            <a:avLst>
              <a:gd name="adj" fmla="val 25870"/>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noAutofit/>
          </a:bodyPr>
          <a:lstStyle/>
          <a:p>
            <a:pPr lvl="0" algn="l">
              <a:buClrTx/>
              <a:buSzTx/>
              <a:buFontTx/>
              <a:defRPr/>
            </a:pPr>
            <a:endParaRPr lang="zh-CN" altLang="en-US" kern="0" dirty="0">
              <a:solidFill>
                <a:srgbClr val="000000"/>
              </a:solidFill>
              <a:latin typeface="Arial" panose="020B0604020202020204"/>
              <a:ea typeface="宋体" panose="02010600030101010101" pitchFamily="2" charset="-122"/>
              <a:sym typeface="+mn-ea"/>
            </a:endParaRPr>
          </a:p>
        </p:txBody>
      </p:sp>
      <p:sp>
        <p:nvSpPr>
          <p:cNvPr id="47" name="文本框 46"/>
          <p:cNvSpPr txBox="1"/>
          <p:nvPr>
            <p:custDataLst>
              <p:tags r:id="rId18"/>
            </p:custDataLst>
          </p:nvPr>
        </p:nvSpPr>
        <p:spPr>
          <a:xfrm>
            <a:off x="255670" y="3756076"/>
            <a:ext cx="1365250" cy="638810"/>
          </a:xfrm>
          <a:prstGeom prst="rect">
            <a:avLst/>
          </a:prstGeom>
          <a:noFill/>
        </p:spPr>
        <p:txBody>
          <a:bodyPr wrap="square" rtlCol="0" anchor="ctr" anchorCtr="0">
            <a:noAutofit/>
          </a:bodyPr>
          <a:lstStyle/>
          <a:p>
            <a:pPr algn="ctr">
              <a:defRPr/>
            </a:pPr>
            <a:r>
              <a:rPr lang="en-US" altLang="zh-CN" sz="2000" b="1" dirty="0">
                <a:cs typeface="Arial" panose="020B0604020202020204" pitchFamily="34" charset="0"/>
              </a:rPr>
              <a:t>IPS-CN </a:t>
            </a:r>
            <a:endParaRPr lang="zh-CN" altLang="en-US" sz="2000" b="1" dirty="0">
              <a:cs typeface="Arial" panose="020B0604020202020204" pitchFamily="34" charset="0"/>
            </a:endParaRPr>
          </a:p>
        </p:txBody>
      </p:sp>
      <p:sp>
        <p:nvSpPr>
          <p:cNvPr id="48" name="CustomShape 7"/>
          <p:cNvSpPr/>
          <p:nvPr>
            <p:custDataLst>
              <p:tags r:id="rId19"/>
            </p:custDataLst>
          </p:nvPr>
        </p:nvSpPr>
        <p:spPr>
          <a:xfrm>
            <a:off x="324568" y="4535517"/>
            <a:ext cx="1222375" cy="638175"/>
          </a:xfrm>
          <a:prstGeom prst="roundRect">
            <a:avLst>
              <a:gd name="adj" fmla="val 25870"/>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noAutofit/>
          </a:bodyPr>
          <a:lstStyle/>
          <a:p>
            <a:pPr lvl="0" algn="l">
              <a:buClrTx/>
              <a:buSzTx/>
              <a:buFontTx/>
              <a:defRPr/>
            </a:pPr>
            <a:endParaRPr lang="zh-CN" altLang="en-US" kern="0" dirty="0">
              <a:solidFill>
                <a:srgbClr val="000000"/>
              </a:solidFill>
              <a:latin typeface="Arial" panose="020B0604020202020204"/>
              <a:ea typeface="宋体" panose="02010600030101010101" pitchFamily="2" charset="-122"/>
              <a:sym typeface="+mn-ea"/>
            </a:endParaRPr>
          </a:p>
        </p:txBody>
      </p:sp>
      <p:sp>
        <p:nvSpPr>
          <p:cNvPr id="49" name="文本框 48"/>
          <p:cNvSpPr txBox="1"/>
          <p:nvPr>
            <p:custDataLst>
              <p:tags r:id="rId20"/>
            </p:custDataLst>
          </p:nvPr>
        </p:nvSpPr>
        <p:spPr>
          <a:xfrm>
            <a:off x="325203" y="4535517"/>
            <a:ext cx="1222375" cy="638810"/>
          </a:xfrm>
          <a:prstGeom prst="rect">
            <a:avLst/>
          </a:prstGeom>
          <a:noFill/>
        </p:spPr>
        <p:txBody>
          <a:bodyPr wrap="square" rtlCol="0" anchor="ctr" anchorCtr="0">
            <a:noAutofit/>
          </a:bodyPr>
          <a:lstStyle/>
          <a:p>
            <a:pPr algn="ctr">
              <a:defRPr/>
            </a:pPr>
            <a:r>
              <a:rPr lang="en-US" altLang="zh-CN" sz="2000" b="1" dirty="0">
                <a:cs typeface="Arial" panose="020B0604020202020204" pitchFamily="34" charset="0"/>
              </a:rPr>
              <a:t>IPS-CNSR</a:t>
            </a:r>
            <a:r>
              <a:rPr lang="en-US" altLang="zh-CN" b="1" dirty="0">
                <a:cs typeface="Arial" panose="020B0604020202020204" pitchFamily="34" charset="0"/>
              </a:rPr>
              <a:t> </a:t>
            </a:r>
            <a:endParaRPr lang="zh-CN" altLang="en-US" b="1" dirty="0">
              <a:cs typeface="Arial" panose="020B0604020202020204" pitchFamily="34" charset="0"/>
            </a:endParaRPr>
          </a:p>
        </p:txBody>
      </p:sp>
      <p:sp>
        <p:nvSpPr>
          <p:cNvPr id="50" name="CustomShape 7"/>
          <p:cNvSpPr/>
          <p:nvPr>
            <p:custDataLst>
              <p:tags r:id="rId21"/>
            </p:custDataLst>
          </p:nvPr>
        </p:nvSpPr>
        <p:spPr>
          <a:xfrm>
            <a:off x="323933" y="5313370"/>
            <a:ext cx="1222375" cy="638175"/>
          </a:xfrm>
          <a:prstGeom prst="roundRect">
            <a:avLst>
              <a:gd name="adj" fmla="val 25870"/>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noAutofit/>
          </a:bodyPr>
          <a:lstStyle/>
          <a:p>
            <a:pPr lvl="0" algn="l">
              <a:buClrTx/>
              <a:buSzTx/>
              <a:buFontTx/>
              <a:defRPr/>
            </a:pPr>
            <a:endParaRPr lang="zh-CN" altLang="en-US" kern="0" dirty="0">
              <a:solidFill>
                <a:srgbClr val="000000"/>
              </a:solidFill>
              <a:latin typeface="Arial" panose="020B0604020202020204"/>
              <a:ea typeface="宋体" panose="02010600030101010101" pitchFamily="2" charset="-122"/>
              <a:sym typeface="+mn-ea"/>
            </a:endParaRPr>
          </a:p>
        </p:txBody>
      </p:sp>
      <p:sp>
        <p:nvSpPr>
          <p:cNvPr id="51" name="文本框 50"/>
          <p:cNvSpPr txBox="1"/>
          <p:nvPr>
            <p:custDataLst>
              <p:tags r:id="rId22"/>
            </p:custDataLst>
          </p:nvPr>
        </p:nvSpPr>
        <p:spPr>
          <a:xfrm>
            <a:off x="324568" y="5313370"/>
            <a:ext cx="1222375" cy="638810"/>
          </a:xfrm>
          <a:prstGeom prst="rect">
            <a:avLst/>
          </a:prstGeom>
          <a:noFill/>
        </p:spPr>
        <p:txBody>
          <a:bodyPr wrap="square" rtlCol="0" anchor="ctr" anchorCtr="0">
            <a:noAutofit/>
          </a:bodyPr>
          <a:lstStyle/>
          <a:p>
            <a:pPr algn="ctr">
              <a:defRPr/>
            </a:pPr>
            <a:r>
              <a:rPr lang="en-US" altLang="zh-CN" sz="2000" b="1" dirty="0" err="1">
                <a:cs typeface="Arial" panose="020B0604020202020204" pitchFamily="34" charset="0"/>
              </a:rPr>
              <a:t>CausE</a:t>
            </a:r>
            <a:endParaRPr lang="zh-CN" altLang="en-US" sz="2800" b="1" dirty="0">
              <a:cs typeface="Arial" panose="020B0604020202020204" pitchFamily="34" charset="0"/>
            </a:endParaRPr>
          </a:p>
        </p:txBody>
      </p:sp>
      <p:sp>
        <p:nvSpPr>
          <p:cNvPr id="10" name="CustomShape 7"/>
          <p:cNvSpPr/>
          <p:nvPr>
            <p:custDataLst>
              <p:tags r:id="rId23"/>
            </p:custDataLst>
          </p:nvPr>
        </p:nvSpPr>
        <p:spPr>
          <a:xfrm>
            <a:off x="7841063" y="2973461"/>
            <a:ext cx="3786422" cy="638175"/>
          </a:xfrm>
          <a:prstGeom prst="roundRect">
            <a:avLst>
              <a:gd name="adj" fmla="val 25870"/>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noAutofit/>
          </a:bodyPr>
          <a:lstStyle/>
          <a:p>
            <a:pPr lvl="0" algn="l">
              <a:buClrTx/>
              <a:buSzTx/>
              <a:buFontTx/>
              <a:defRPr/>
            </a:pPr>
            <a:endParaRPr lang="zh-CN" altLang="en-US" kern="0" dirty="0">
              <a:solidFill>
                <a:srgbClr val="000000"/>
              </a:solidFill>
              <a:latin typeface="Arial" panose="020B0604020202020204"/>
              <a:ea typeface="宋体" panose="02010600030101010101" pitchFamily="2" charset="-122"/>
              <a:sym typeface="+mn-ea"/>
            </a:endParaRPr>
          </a:p>
        </p:txBody>
      </p:sp>
      <p:sp>
        <p:nvSpPr>
          <p:cNvPr id="11" name="文本框 10"/>
          <p:cNvSpPr txBox="1"/>
          <p:nvPr>
            <p:custDataLst>
              <p:tags r:id="rId24"/>
            </p:custDataLst>
          </p:nvPr>
        </p:nvSpPr>
        <p:spPr>
          <a:xfrm>
            <a:off x="7841698" y="2973461"/>
            <a:ext cx="3397131" cy="638810"/>
          </a:xfrm>
          <a:prstGeom prst="rect">
            <a:avLst/>
          </a:prstGeom>
          <a:noFill/>
        </p:spPr>
        <p:txBody>
          <a:bodyPr wrap="square" rtlCol="0" anchor="ctr" anchorCtr="0">
            <a:noAutofit/>
          </a:bodyPr>
          <a:lstStyle/>
          <a:p>
            <a:pPr algn="ctr">
              <a:defRPr/>
            </a:pPr>
            <a:r>
              <a:rPr lang="en-US" altLang="zh-CN" sz="1600" b="1" dirty="0">
                <a:solidFill>
                  <a:prstClr val="black"/>
                </a:solidFill>
                <a:latin typeface="阿里巴巴普惠体" panose="00020600040101010101" charset="-122"/>
                <a:ea typeface="阿里巴巴普惠体" panose="00020600040101010101" charset="-122"/>
                <a:cs typeface="阿里巴巴普惠体" panose="00020600040101010101" charset="-122"/>
              </a:rPr>
              <a:t> </a:t>
            </a:r>
            <a:r>
              <a:rPr lang="en-US" altLang="zh-CN" sz="1600" dirty="0">
                <a:solidFill>
                  <a:prstClr val="black"/>
                </a:solidFill>
                <a:ea typeface="阿里巴巴普惠体" panose="00020600040101010101" charset="-122"/>
              </a:rPr>
              <a:t>Adds max-capping on IPS value </a:t>
            </a:r>
            <a:endParaRPr lang="zh-CN" altLang="en-US" sz="1600" dirty="0">
              <a:solidFill>
                <a:prstClr val="black"/>
              </a:solidFill>
              <a:ea typeface="阿里巴巴普惠体" panose="00020600040101010101" charset="-122"/>
            </a:endParaRPr>
          </a:p>
        </p:txBody>
      </p:sp>
      <p:sp>
        <p:nvSpPr>
          <p:cNvPr id="19" name="CustomShape 7"/>
          <p:cNvSpPr/>
          <p:nvPr>
            <p:custDataLst>
              <p:tags r:id="rId25"/>
            </p:custDataLst>
          </p:nvPr>
        </p:nvSpPr>
        <p:spPr>
          <a:xfrm>
            <a:off x="7841062" y="3760839"/>
            <a:ext cx="3786421" cy="638175"/>
          </a:xfrm>
          <a:prstGeom prst="roundRect">
            <a:avLst>
              <a:gd name="adj" fmla="val 25870"/>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noAutofit/>
          </a:bodyPr>
          <a:lstStyle/>
          <a:p>
            <a:pPr lvl="0" algn="l">
              <a:buClrTx/>
              <a:buSzTx/>
              <a:buFontTx/>
              <a:defRPr/>
            </a:pPr>
            <a:endParaRPr lang="zh-CN" altLang="en-US" kern="0" dirty="0">
              <a:solidFill>
                <a:srgbClr val="000000"/>
              </a:solidFill>
              <a:latin typeface="Arial" panose="020B0604020202020204"/>
              <a:ea typeface="宋体" panose="02010600030101010101" pitchFamily="2" charset="-122"/>
              <a:sym typeface="+mn-ea"/>
            </a:endParaRPr>
          </a:p>
        </p:txBody>
      </p:sp>
      <p:sp>
        <p:nvSpPr>
          <p:cNvPr id="20" name="文本框 19"/>
          <p:cNvSpPr txBox="1"/>
          <p:nvPr>
            <p:custDataLst>
              <p:tags r:id="rId26"/>
            </p:custDataLst>
          </p:nvPr>
        </p:nvSpPr>
        <p:spPr>
          <a:xfrm>
            <a:off x="8088677" y="3760839"/>
            <a:ext cx="3150152" cy="638810"/>
          </a:xfrm>
          <a:prstGeom prst="rect">
            <a:avLst/>
          </a:prstGeom>
          <a:noFill/>
        </p:spPr>
        <p:txBody>
          <a:bodyPr wrap="square" rtlCol="0" anchor="ctr" anchorCtr="0">
            <a:noAutofit/>
          </a:bodyPr>
          <a:lstStyle/>
          <a:p>
            <a:pPr algn="ctr">
              <a:defRPr/>
            </a:pPr>
            <a:r>
              <a:rPr lang="en-US" altLang="zh-CN" sz="1600" dirty="0">
                <a:solidFill>
                  <a:prstClr val="black"/>
                </a:solidFill>
                <a:ea typeface="阿里巴巴普惠体" panose="00020600040101010101" charset="-122"/>
                <a:cs typeface="阿里巴巴普惠体" panose="00020600040101010101" charset="-122"/>
              </a:rPr>
              <a:t>Add normalization</a:t>
            </a:r>
            <a:endParaRPr lang="zh-CN" altLang="en-US" sz="1600" dirty="0">
              <a:solidFill>
                <a:prstClr val="black"/>
              </a:solidFill>
              <a:ea typeface="阿里巴巴普惠体" panose="00020600040101010101" charset="-122"/>
              <a:cs typeface="阿里巴巴普惠体" panose="00020600040101010101" charset="-122"/>
            </a:endParaRPr>
          </a:p>
        </p:txBody>
      </p:sp>
      <p:sp>
        <p:nvSpPr>
          <p:cNvPr id="29" name="CustomShape 7"/>
          <p:cNvSpPr/>
          <p:nvPr>
            <p:custDataLst>
              <p:tags r:id="rId27"/>
            </p:custDataLst>
          </p:nvPr>
        </p:nvSpPr>
        <p:spPr>
          <a:xfrm>
            <a:off x="7832173" y="4535517"/>
            <a:ext cx="3795310" cy="638175"/>
          </a:xfrm>
          <a:prstGeom prst="roundRect">
            <a:avLst>
              <a:gd name="adj" fmla="val 25870"/>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noAutofit/>
          </a:bodyPr>
          <a:lstStyle/>
          <a:p>
            <a:pPr lvl="0" algn="l">
              <a:buClrTx/>
              <a:buSzTx/>
              <a:buFontTx/>
              <a:defRPr/>
            </a:pPr>
            <a:endParaRPr lang="zh-CN" altLang="en-US" kern="0" dirty="0">
              <a:solidFill>
                <a:srgbClr val="000000"/>
              </a:solidFill>
              <a:latin typeface="Arial" panose="020B0604020202020204"/>
              <a:ea typeface="宋体" panose="02010600030101010101" pitchFamily="2" charset="-122"/>
              <a:sym typeface="+mn-ea"/>
            </a:endParaRPr>
          </a:p>
        </p:txBody>
      </p:sp>
      <p:sp>
        <p:nvSpPr>
          <p:cNvPr id="30" name="文本框 29"/>
          <p:cNvSpPr txBox="1"/>
          <p:nvPr>
            <p:custDataLst>
              <p:tags r:id="rId28"/>
            </p:custDataLst>
          </p:nvPr>
        </p:nvSpPr>
        <p:spPr>
          <a:xfrm>
            <a:off x="8107763" y="4547582"/>
            <a:ext cx="3235242" cy="638810"/>
          </a:xfrm>
          <a:prstGeom prst="rect">
            <a:avLst/>
          </a:prstGeom>
          <a:noFill/>
        </p:spPr>
        <p:txBody>
          <a:bodyPr wrap="square" rtlCol="0" anchor="ctr" anchorCtr="0">
            <a:noAutofit/>
          </a:bodyPr>
          <a:lstStyle/>
          <a:p>
            <a:pPr algn="ctr">
              <a:defRPr/>
            </a:pPr>
            <a:r>
              <a:rPr lang="en-US" altLang="zh-CN" sz="1600" b="0" i="0" dirty="0">
                <a:solidFill>
                  <a:srgbClr val="000000"/>
                </a:solidFill>
                <a:effectLst/>
              </a:rPr>
              <a:t>Add smoothing and re-normalization</a:t>
            </a:r>
            <a:endParaRPr lang="zh-CN" altLang="en-US" sz="1600" b="1" dirty="0">
              <a:solidFill>
                <a:prstClr val="black"/>
              </a:solidFill>
              <a:ea typeface="阿里巴巴普惠体" panose="00020600040101010101" charset="-122"/>
              <a:cs typeface="阿里巴巴普惠体" panose="00020600040101010101" charset="-122"/>
            </a:endParaRPr>
          </a:p>
        </p:txBody>
      </p:sp>
      <p:sp>
        <p:nvSpPr>
          <p:cNvPr id="33" name="CustomShape 7"/>
          <p:cNvSpPr/>
          <p:nvPr>
            <p:custDataLst>
              <p:tags r:id="rId29"/>
            </p:custDataLst>
          </p:nvPr>
        </p:nvSpPr>
        <p:spPr>
          <a:xfrm>
            <a:off x="7832172" y="5309560"/>
            <a:ext cx="3795309" cy="638175"/>
          </a:xfrm>
          <a:prstGeom prst="roundRect">
            <a:avLst>
              <a:gd name="adj" fmla="val 25870"/>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noAutofit/>
          </a:bodyPr>
          <a:lstStyle/>
          <a:p>
            <a:pPr lvl="0" algn="l">
              <a:buClrTx/>
              <a:buSzTx/>
              <a:buFontTx/>
              <a:defRPr/>
            </a:pPr>
            <a:endParaRPr lang="zh-CN" altLang="en-US" kern="0" dirty="0">
              <a:solidFill>
                <a:srgbClr val="000000"/>
              </a:solidFill>
              <a:latin typeface="Arial" panose="020B0604020202020204"/>
              <a:ea typeface="宋体" panose="02010600030101010101" pitchFamily="2" charset="-122"/>
              <a:sym typeface="+mn-ea"/>
            </a:endParaRPr>
          </a:p>
        </p:txBody>
      </p:sp>
      <p:sp>
        <p:nvSpPr>
          <p:cNvPr id="42" name="文本框 41"/>
          <p:cNvSpPr txBox="1"/>
          <p:nvPr>
            <p:custDataLst>
              <p:tags r:id="rId30"/>
            </p:custDataLst>
          </p:nvPr>
        </p:nvSpPr>
        <p:spPr>
          <a:xfrm>
            <a:off x="7832808" y="5309560"/>
            <a:ext cx="3874131" cy="638810"/>
          </a:xfrm>
          <a:prstGeom prst="rect">
            <a:avLst/>
          </a:prstGeom>
          <a:noFill/>
        </p:spPr>
        <p:txBody>
          <a:bodyPr wrap="square" rtlCol="0" anchor="ctr" anchorCtr="0">
            <a:noAutofit/>
          </a:bodyPr>
          <a:lstStyle/>
          <a:p>
            <a:pPr algn="ctr">
              <a:defRPr/>
            </a:pPr>
            <a:r>
              <a:rPr lang="en-US" altLang="zh-CN" sz="1600" b="0" i="0" dirty="0">
                <a:solidFill>
                  <a:srgbClr val="000000"/>
                </a:solidFill>
                <a:effectLst/>
              </a:rPr>
              <a:t>The </a:t>
            </a:r>
            <a:r>
              <a:rPr lang="en-US" altLang="zh-CN" sz="1600" dirty="0">
                <a:solidFill>
                  <a:srgbClr val="000000"/>
                </a:solidFill>
              </a:rPr>
              <a:t>dataset is decomposed into </a:t>
            </a:r>
            <a:r>
              <a:rPr lang="en-US" altLang="zh-CN" sz="1600" b="0" i="0" dirty="0">
                <a:solidFill>
                  <a:srgbClr val="000000"/>
                </a:solidFill>
                <a:effectLst/>
              </a:rPr>
              <a:t>a large biased dataset and a small unbiased dataset</a:t>
            </a:r>
            <a:endParaRPr lang="zh-CN" altLang="en-US" sz="1600" dirty="0">
              <a:solidFill>
                <a:prstClr val="black"/>
              </a:solidFill>
              <a:ea typeface="阿里巴巴普惠体" panose="00020600040101010101" charset="-122"/>
              <a:cs typeface="阿里巴巴普惠体" panose="00020600040101010101" charset="-122"/>
            </a:endParaRPr>
          </a:p>
        </p:txBody>
      </p:sp>
      <p:sp>
        <p:nvSpPr>
          <p:cNvPr id="15" name="文本框 14">
            <a:extLst>
              <a:ext uri="{FF2B5EF4-FFF2-40B4-BE49-F238E27FC236}">
                <a16:creationId xmlns:a16="http://schemas.microsoft.com/office/drawing/2014/main" id="{F5000B44-8A16-70EB-851C-C4833FD2283B}"/>
              </a:ext>
            </a:extLst>
          </p:cNvPr>
          <p:cNvSpPr txBox="1"/>
          <p:nvPr/>
        </p:nvSpPr>
        <p:spPr>
          <a:xfrm>
            <a:off x="1850430" y="2980446"/>
            <a:ext cx="5902919" cy="646331"/>
          </a:xfrm>
          <a:prstGeom prst="rect">
            <a:avLst/>
          </a:prstGeom>
          <a:noFill/>
        </p:spPr>
        <p:txBody>
          <a:bodyPr wrap="square">
            <a:spAutoFit/>
          </a:bodyPr>
          <a:lstStyle/>
          <a:p>
            <a:pPr algn="just"/>
            <a:r>
              <a:rPr lang="en-US" altLang="zh-CN" sz="1200" b="0" i="0" dirty="0">
                <a:solidFill>
                  <a:srgbClr val="000000"/>
                </a:solidFill>
                <a:effectLst/>
              </a:rPr>
              <a:t>Léon </a:t>
            </a:r>
            <a:r>
              <a:rPr lang="en-US" altLang="zh-CN" sz="1200" b="0" i="0" dirty="0" err="1">
                <a:solidFill>
                  <a:srgbClr val="000000"/>
                </a:solidFill>
                <a:effectLst/>
              </a:rPr>
              <a:t>Bottou</a:t>
            </a:r>
            <a:r>
              <a:rPr lang="en-US" altLang="zh-CN" sz="1200" b="0" i="0" dirty="0">
                <a:solidFill>
                  <a:srgbClr val="000000"/>
                </a:solidFill>
                <a:effectLst/>
              </a:rPr>
              <a:t>, Jonas Peters, Joaquin </a:t>
            </a:r>
            <a:r>
              <a:rPr lang="en-US" altLang="zh-CN" sz="1200" b="0" i="0" dirty="0" err="1">
                <a:solidFill>
                  <a:srgbClr val="000000"/>
                </a:solidFill>
                <a:effectLst/>
              </a:rPr>
              <a:t>Quiñonero</a:t>
            </a:r>
            <a:r>
              <a:rPr lang="en-US" altLang="zh-CN" sz="1200" b="0" i="0" dirty="0">
                <a:solidFill>
                  <a:srgbClr val="000000"/>
                </a:solidFill>
                <a:effectLst/>
              </a:rPr>
              <a:t>-Candela, Denis X Charles, D Max Chickering, Elon </a:t>
            </a:r>
            <a:r>
              <a:rPr lang="en-US" altLang="zh-CN" sz="1200" b="0" i="0" dirty="0" err="1">
                <a:solidFill>
                  <a:srgbClr val="000000"/>
                </a:solidFill>
                <a:effectLst/>
              </a:rPr>
              <a:t>Portugaly</a:t>
            </a:r>
            <a:r>
              <a:rPr lang="en-US" altLang="zh-CN" sz="1200" b="0" i="0" dirty="0">
                <a:solidFill>
                  <a:srgbClr val="000000"/>
                </a:solidFill>
                <a:effectLst/>
              </a:rPr>
              <a:t>, Dipankar Ray, Patrice Simard, and Ed </a:t>
            </a:r>
            <a:r>
              <a:rPr lang="en-US" altLang="zh-CN" sz="1200" b="0" i="0" dirty="0" err="1">
                <a:solidFill>
                  <a:srgbClr val="000000"/>
                </a:solidFill>
                <a:effectLst/>
              </a:rPr>
              <a:t>Snelson</a:t>
            </a:r>
            <a:r>
              <a:rPr lang="en-US" altLang="zh-CN" sz="1200" b="0" i="0" dirty="0">
                <a:solidFill>
                  <a:srgbClr val="000000"/>
                </a:solidFill>
                <a:effectLst/>
              </a:rPr>
              <a:t>. 2013.</a:t>
            </a:r>
            <a:r>
              <a:rPr lang="en-US" altLang="zh-CN" sz="1200" dirty="0">
                <a:solidFill>
                  <a:srgbClr val="000000"/>
                </a:solidFill>
              </a:rPr>
              <a:t> </a:t>
            </a:r>
            <a:r>
              <a:rPr lang="en-US" altLang="zh-CN" sz="1200" b="1" i="0" dirty="0">
                <a:solidFill>
                  <a:srgbClr val="000000"/>
                </a:solidFill>
                <a:effectLst/>
              </a:rPr>
              <a:t>Counterfactual reasoning and learning systems: The example of computational advertising</a:t>
            </a:r>
            <a:r>
              <a:rPr lang="en-US" altLang="zh-CN" sz="1200" b="0" i="0" dirty="0">
                <a:solidFill>
                  <a:srgbClr val="000000"/>
                </a:solidFill>
                <a:effectLst/>
              </a:rPr>
              <a:t>.</a:t>
            </a:r>
          </a:p>
        </p:txBody>
      </p:sp>
      <p:sp>
        <p:nvSpPr>
          <p:cNvPr id="17" name="文本框 16">
            <a:extLst>
              <a:ext uri="{FF2B5EF4-FFF2-40B4-BE49-F238E27FC236}">
                <a16:creationId xmlns:a16="http://schemas.microsoft.com/office/drawing/2014/main" id="{B1F55F72-828D-7E00-88EA-EE316B4E71B3}"/>
              </a:ext>
            </a:extLst>
          </p:cNvPr>
          <p:cNvSpPr txBox="1"/>
          <p:nvPr/>
        </p:nvSpPr>
        <p:spPr>
          <a:xfrm>
            <a:off x="1810150" y="4123778"/>
            <a:ext cx="6096000" cy="646331"/>
          </a:xfrm>
          <a:prstGeom prst="rect">
            <a:avLst/>
          </a:prstGeom>
          <a:noFill/>
        </p:spPr>
        <p:txBody>
          <a:bodyPr wrap="square">
            <a:spAutoFit/>
          </a:bodyPr>
          <a:lstStyle/>
          <a:p>
            <a:r>
              <a:rPr lang="en-US" altLang="zh-CN" sz="1200" b="0" i="0" dirty="0">
                <a:solidFill>
                  <a:srgbClr val="000000"/>
                </a:solidFill>
                <a:effectLst/>
              </a:rPr>
              <a:t>Alois </a:t>
            </a:r>
            <a:r>
              <a:rPr lang="en-US" altLang="zh-CN" sz="1200" b="0" i="0" dirty="0" err="1">
                <a:solidFill>
                  <a:srgbClr val="000000"/>
                </a:solidFill>
                <a:effectLst/>
              </a:rPr>
              <a:t>Gruson</a:t>
            </a:r>
            <a:r>
              <a:rPr lang="en-US" altLang="zh-CN" sz="1200" b="0" i="0" dirty="0">
                <a:solidFill>
                  <a:srgbClr val="000000"/>
                </a:solidFill>
                <a:effectLst/>
              </a:rPr>
              <a:t>, Praveen </a:t>
            </a:r>
            <a:r>
              <a:rPr lang="en-US" altLang="zh-CN" sz="1200" b="0" i="0" dirty="0" err="1">
                <a:solidFill>
                  <a:srgbClr val="000000"/>
                </a:solidFill>
                <a:effectLst/>
              </a:rPr>
              <a:t>Chandar</a:t>
            </a:r>
            <a:r>
              <a:rPr lang="en-US" altLang="zh-CN" sz="1200" b="0" i="0" dirty="0">
                <a:solidFill>
                  <a:srgbClr val="000000"/>
                </a:solidFill>
                <a:effectLst/>
              </a:rPr>
              <a:t>, Christophe </a:t>
            </a:r>
            <a:r>
              <a:rPr lang="en-US" altLang="zh-CN" sz="1200" b="0" i="0" dirty="0" err="1">
                <a:solidFill>
                  <a:srgbClr val="000000"/>
                </a:solidFill>
                <a:effectLst/>
              </a:rPr>
              <a:t>Charbuillet</a:t>
            </a:r>
            <a:r>
              <a:rPr lang="en-US" altLang="zh-CN" sz="1200" b="0" i="0" dirty="0">
                <a:solidFill>
                  <a:srgbClr val="000000"/>
                </a:solidFill>
                <a:effectLst/>
              </a:rPr>
              <a:t>, James </a:t>
            </a:r>
            <a:r>
              <a:rPr lang="en-US" altLang="zh-CN" sz="1200" b="0" i="0" dirty="0" err="1">
                <a:solidFill>
                  <a:srgbClr val="000000"/>
                </a:solidFill>
                <a:effectLst/>
              </a:rPr>
              <a:t>McInerney</a:t>
            </a:r>
            <a:r>
              <a:rPr lang="en-US" altLang="zh-CN" sz="1200" b="0" i="0" dirty="0">
                <a:solidFill>
                  <a:srgbClr val="000000"/>
                </a:solidFill>
                <a:effectLst/>
              </a:rPr>
              <a:t>, Samantha Hansen, Damien Tardieu, and Ben </a:t>
            </a:r>
            <a:r>
              <a:rPr lang="en-US" altLang="zh-CN" sz="1200" b="0" i="0" dirty="0" err="1">
                <a:solidFill>
                  <a:srgbClr val="000000"/>
                </a:solidFill>
                <a:effectLst/>
              </a:rPr>
              <a:t>Carterette</a:t>
            </a:r>
            <a:r>
              <a:rPr lang="en-US" altLang="zh-CN" sz="1200" b="0" i="0" dirty="0">
                <a:solidFill>
                  <a:srgbClr val="000000"/>
                </a:solidFill>
                <a:effectLst/>
              </a:rPr>
              <a:t>. 2019</a:t>
            </a:r>
            <a:r>
              <a:rPr lang="en-US" altLang="zh-CN" sz="1200" b="1" i="0" dirty="0">
                <a:solidFill>
                  <a:srgbClr val="000000"/>
                </a:solidFill>
                <a:effectLst/>
              </a:rPr>
              <a:t>. Offline Evaluation to Make Decisions About </a:t>
            </a:r>
            <a:r>
              <a:rPr lang="en-US" altLang="zh-CN" sz="1200" b="1" i="0" dirty="0" err="1">
                <a:solidFill>
                  <a:srgbClr val="000000"/>
                </a:solidFill>
                <a:effectLst/>
              </a:rPr>
              <a:t>PlaylistRecommendation</a:t>
            </a:r>
            <a:r>
              <a:rPr lang="en-US" altLang="zh-CN" sz="1200" b="1" i="0" dirty="0">
                <a:solidFill>
                  <a:srgbClr val="000000"/>
                </a:solidFill>
                <a:effectLst/>
              </a:rPr>
              <a:t> Algorithms.</a:t>
            </a:r>
            <a:endParaRPr lang="zh-CN" altLang="en-US" sz="1200" b="1" dirty="0"/>
          </a:p>
        </p:txBody>
      </p:sp>
      <p:sp>
        <p:nvSpPr>
          <p:cNvPr id="36" name="文本框 35">
            <a:extLst>
              <a:ext uri="{FF2B5EF4-FFF2-40B4-BE49-F238E27FC236}">
                <a16:creationId xmlns:a16="http://schemas.microsoft.com/office/drawing/2014/main" id="{0586C728-D3E8-A5F2-739D-910732E8000C}"/>
              </a:ext>
            </a:extLst>
          </p:cNvPr>
          <p:cNvSpPr txBox="1"/>
          <p:nvPr/>
        </p:nvSpPr>
        <p:spPr>
          <a:xfrm>
            <a:off x="1850430" y="5490147"/>
            <a:ext cx="6096000" cy="276999"/>
          </a:xfrm>
          <a:prstGeom prst="rect">
            <a:avLst/>
          </a:prstGeom>
          <a:noFill/>
        </p:spPr>
        <p:txBody>
          <a:bodyPr wrap="square">
            <a:spAutoFit/>
          </a:bodyPr>
          <a:lstStyle/>
          <a:p>
            <a:r>
              <a:rPr lang="en-US" altLang="zh-CN" sz="1200" dirty="0">
                <a:solidFill>
                  <a:srgbClr val="000000"/>
                </a:solidFill>
              </a:rPr>
              <a:t>Stephen Bonner and Flavian </a:t>
            </a:r>
            <a:r>
              <a:rPr lang="en-US" altLang="zh-CN" sz="1200" dirty="0" err="1">
                <a:solidFill>
                  <a:srgbClr val="000000"/>
                </a:solidFill>
              </a:rPr>
              <a:t>Vasile</a:t>
            </a:r>
            <a:r>
              <a:rPr lang="en-US" altLang="zh-CN" sz="1200" dirty="0">
                <a:solidFill>
                  <a:srgbClr val="000000"/>
                </a:solidFill>
              </a:rPr>
              <a:t>. 2018. </a:t>
            </a:r>
            <a:r>
              <a:rPr lang="en-US" altLang="zh-CN" sz="1200" b="1" dirty="0">
                <a:solidFill>
                  <a:srgbClr val="000000"/>
                </a:solidFill>
              </a:rPr>
              <a:t>Causal embeddings for recommendation.</a:t>
            </a:r>
            <a:endParaRPr lang="zh-CN" altLang="en-US" sz="1200" b="1" dirty="0">
              <a:solidFill>
                <a:srgbClr val="000000"/>
              </a:solidFill>
            </a:endParaRPr>
          </a:p>
        </p:txBody>
      </p:sp>
      <p:sp>
        <p:nvSpPr>
          <p:cNvPr id="43" name="文本框 42">
            <a:extLst>
              <a:ext uri="{FF2B5EF4-FFF2-40B4-BE49-F238E27FC236}">
                <a16:creationId xmlns:a16="http://schemas.microsoft.com/office/drawing/2014/main" id="{9739CB4B-F95E-5AEE-F4C0-D1645BCC8A25}"/>
              </a:ext>
            </a:extLst>
          </p:cNvPr>
          <p:cNvSpPr txBox="1"/>
          <p:nvPr/>
        </p:nvSpPr>
        <p:spPr>
          <a:xfrm>
            <a:off x="1895240" y="2284774"/>
            <a:ext cx="5857474" cy="461665"/>
          </a:xfrm>
          <a:prstGeom prst="rect">
            <a:avLst/>
          </a:prstGeom>
          <a:noFill/>
        </p:spPr>
        <p:txBody>
          <a:bodyPr wrap="square">
            <a:spAutoFit/>
          </a:bodyPr>
          <a:lstStyle/>
          <a:p>
            <a:r>
              <a:rPr lang="en-US" altLang="zh-CN" sz="1200" b="0" i="0" dirty="0">
                <a:solidFill>
                  <a:srgbClr val="000000"/>
                </a:solidFill>
                <a:effectLst/>
              </a:rPr>
              <a:t>Tobias Schnabel, Adith Swaminathan, </a:t>
            </a:r>
            <a:r>
              <a:rPr lang="en-US" altLang="zh-CN" sz="1200" b="0" i="0" dirty="0" err="1">
                <a:solidFill>
                  <a:srgbClr val="000000"/>
                </a:solidFill>
                <a:effectLst/>
              </a:rPr>
              <a:t>Ashudeep</a:t>
            </a:r>
            <a:r>
              <a:rPr lang="en-US" altLang="zh-CN" sz="1200" b="0" i="0" dirty="0">
                <a:solidFill>
                  <a:srgbClr val="000000"/>
                </a:solidFill>
                <a:effectLst/>
              </a:rPr>
              <a:t> Singh, Navin Chandak, and Thorsten </a:t>
            </a:r>
            <a:r>
              <a:rPr lang="en-US" altLang="zh-CN" sz="1200" b="0" i="0" dirty="0" err="1">
                <a:solidFill>
                  <a:srgbClr val="000000"/>
                </a:solidFill>
                <a:effectLst/>
              </a:rPr>
              <a:t>Joachims</a:t>
            </a:r>
            <a:r>
              <a:rPr lang="en-US" altLang="zh-CN" sz="1200" b="0" i="0" dirty="0">
                <a:solidFill>
                  <a:srgbClr val="000000"/>
                </a:solidFill>
                <a:effectLst/>
              </a:rPr>
              <a:t>. </a:t>
            </a:r>
            <a:r>
              <a:rPr lang="en-US" altLang="zh-CN" sz="1200" b="1" i="0" dirty="0">
                <a:solidFill>
                  <a:srgbClr val="000000"/>
                </a:solidFill>
                <a:effectLst/>
              </a:rPr>
              <a:t>Recommendations as treatments: debiasing learning and evaluation.</a:t>
            </a:r>
            <a:endParaRPr lang="zh-CN" altLang="en-US" sz="1200" b="1" dirty="0"/>
          </a:p>
        </p:txBody>
      </p:sp>
    </p:spTree>
    <p:extLst>
      <p:ext uri="{BB962C8B-B14F-4D97-AF65-F5344CB8AC3E}">
        <p14:creationId xmlns:p14="http://schemas.microsoft.com/office/powerpoint/2010/main" val="3598701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25</a:t>
            </a:r>
            <a:endParaRPr lang="zh-CN" altLang="en-US" dirty="0"/>
          </a:p>
        </p:txBody>
      </p:sp>
      <p:sp>
        <p:nvSpPr>
          <p:cNvPr id="3" name="文本占位符 2"/>
          <p:cNvSpPr>
            <a:spLocks noGrp="1"/>
          </p:cNvSpPr>
          <p:nvPr>
            <p:ph type="body" sz="quarter" idx="13"/>
          </p:nvPr>
        </p:nvSpPr>
        <p:spPr/>
        <p:txBody>
          <a:bodyPr/>
          <a:lstStyle/>
          <a:p>
            <a:r>
              <a:rPr lang="zh-CN" altLang="en-US" dirty="0"/>
              <a:t>实验结果</a:t>
            </a:r>
            <a:r>
              <a:rPr lang="en-US" altLang="zh-CN" dirty="0"/>
              <a:t>- Performance Results</a:t>
            </a:r>
            <a:endParaRPr lang="zh-CN" altLang="en-US" dirty="0"/>
          </a:p>
        </p:txBody>
      </p:sp>
      <p:pic>
        <p:nvPicPr>
          <p:cNvPr id="13" name="图片 12">
            <a:extLst>
              <a:ext uri="{FF2B5EF4-FFF2-40B4-BE49-F238E27FC236}">
                <a16:creationId xmlns:a16="http://schemas.microsoft.com/office/drawing/2014/main" id="{BB637CF0-410E-1CA9-83B2-CF217898CFDD}"/>
              </a:ext>
            </a:extLst>
          </p:cNvPr>
          <p:cNvPicPr>
            <a:picLocks noChangeAspect="1"/>
          </p:cNvPicPr>
          <p:nvPr/>
        </p:nvPicPr>
        <p:blipFill>
          <a:blip r:embed="rId3"/>
          <a:stretch>
            <a:fillRect/>
          </a:stretch>
        </p:blipFill>
        <p:spPr>
          <a:xfrm>
            <a:off x="692644" y="1335462"/>
            <a:ext cx="10806712" cy="4187076"/>
          </a:xfrm>
          <a:prstGeom prst="rect">
            <a:avLst/>
          </a:prstGeom>
        </p:spPr>
      </p:pic>
      <p:sp>
        <p:nvSpPr>
          <p:cNvPr id="14" name="矩形 13">
            <a:extLst>
              <a:ext uri="{FF2B5EF4-FFF2-40B4-BE49-F238E27FC236}">
                <a16:creationId xmlns:a16="http://schemas.microsoft.com/office/drawing/2014/main" id="{CF65C41A-7ABD-C1C2-9080-EB7DA4DFADF6}"/>
              </a:ext>
            </a:extLst>
          </p:cNvPr>
          <p:cNvSpPr/>
          <p:nvPr/>
        </p:nvSpPr>
        <p:spPr>
          <a:xfrm>
            <a:off x="2524154" y="3545681"/>
            <a:ext cx="8639146" cy="248574"/>
          </a:xfrm>
          <a:prstGeom prst="rect">
            <a:avLst/>
          </a:prstGeom>
          <a:noFill/>
          <a:ln w="1905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889EF512-CDD0-13CE-C264-006991BDCC83}"/>
              </a:ext>
            </a:extLst>
          </p:cNvPr>
          <p:cNvSpPr/>
          <p:nvPr/>
        </p:nvSpPr>
        <p:spPr>
          <a:xfrm>
            <a:off x="2522220" y="5153501"/>
            <a:ext cx="8639146" cy="248574"/>
          </a:xfrm>
          <a:prstGeom prst="rect">
            <a:avLst/>
          </a:prstGeom>
          <a:noFill/>
          <a:ln w="1905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5152DB4E-9178-E677-2100-A11E553852A9}"/>
              </a:ext>
            </a:extLst>
          </p:cNvPr>
          <p:cNvSpPr txBox="1"/>
          <p:nvPr/>
        </p:nvSpPr>
        <p:spPr>
          <a:xfrm>
            <a:off x="2306320" y="5675192"/>
            <a:ext cx="6708140" cy="707886"/>
          </a:xfrm>
          <a:prstGeom prst="rect">
            <a:avLst/>
          </a:prstGeom>
          <a:noFill/>
        </p:spPr>
        <p:txBody>
          <a:bodyPr wrap="square">
            <a:spAutoFit/>
          </a:bodyPr>
          <a:lstStyle/>
          <a:p>
            <a:r>
              <a:rPr lang="en-US" altLang="zh-CN" sz="2000" dirty="0"/>
              <a:t>The </a:t>
            </a:r>
            <a:r>
              <a:rPr lang="zh-CN" altLang="en-US" sz="2000" dirty="0"/>
              <a:t>proposed framework is independent with backbone recommendation models</a:t>
            </a:r>
          </a:p>
        </p:txBody>
      </p:sp>
    </p:spTree>
    <p:extLst>
      <p:ext uri="{BB962C8B-B14F-4D97-AF65-F5344CB8AC3E}">
        <p14:creationId xmlns:p14="http://schemas.microsoft.com/office/powerpoint/2010/main" val="1539371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26</a:t>
            </a:r>
            <a:endParaRPr lang="zh-CN" altLang="en-US" dirty="0"/>
          </a:p>
        </p:txBody>
      </p:sp>
      <p:sp>
        <p:nvSpPr>
          <p:cNvPr id="3" name="文本占位符 2"/>
          <p:cNvSpPr>
            <a:spLocks noGrp="1"/>
          </p:cNvSpPr>
          <p:nvPr>
            <p:ph type="body" sz="quarter" idx="13"/>
          </p:nvPr>
        </p:nvSpPr>
        <p:spPr/>
        <p:txBody>
          <a:bodyPr/>
          <a:lstStyle/>
          <a:p>
            <a:r>
              <a:rPr lang="zh-CN" altLang="en-US" dirty="0"/>
              <a:t>实验结果</a:t>
            </a:r>
            <a:r>
              <a:rPr lang="en-US" altLang="zh-CN" dirty="0"/>
              <a:t>- Performance Results</a:t>
            </a:r>
            <a:endParaRPr lang="zh-CN" altLang="en-US" dirty="0"/>
          </a:p>
        </p:txBody>
      </p:sp>
      <p:pic>
        <p:nvPicPr>
          <p:cNvPr id="5" name="图片 4">
            <a:extLst>
              <a:ext uri="{FF2B5EF4-FFF2-40B4-BE49-F238E27FC236}">
                <a16:creationId xmlns:a16="http://schemas.microsoft.com/office/drawing/2014/main" id="{8EE98FA8-2645-53B9-C01B-B56856714F5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676400" y="1215346"/>
            <a:ext cx="8372475" cy="3223463"/>
          </a:xfrm>
          <a:prstGeom prst="rect">
            <a:avLst/>
          </a:prstGeom>
        </p:spPr>
      </p:pic>
      <p:sp>
        <p:nvSpPr>
          <p:cNvPr id="7" name="文本框 6">
            <a:extLst>
              <a:ext uri="{FF2B5EF4-FFF2-40B4-BE49-F238E27FC236}">
                <a16:creationId xmlns:a16="http://schemas.microsoft.com/office/drawing/2014/main" id="{88F257B4-BBB6-B9C1-0B0E-04B5FEF13254}"/>
              </a:ext>
            </a:extLst>
          </p:cNvPr>
          <p:cNvSpPr txBox="1"/>
          <p:nvPr/>
        </p:nvSpPr>
        <p:spPr>
          <a:xfrm>
            <a:off x="2357436" y="4389442"/>
            <a:ext cx="7834313" cy="369332"/>
          </a:xfrm>
          <a:prstGeom prst="rect">
            <a:avLst/>
          </a:prstGeom>
          <a:noFill/>
        </p:spPr>
        <p:txBody>
          <a:bodyPr wrap="square">
            <a:spAutoFit/>
          </a:bodyPr>
          <a:lstStyle/>
          <a:p>
            <a:r>
              <a:rPr lang="zh-CN" altLang="en-US" dirty="0"/>
              <a:t>Comparison between using embeddings and using scalars on two datasets.</a:t>
            </a:r>
          </a:p>
        </p:txBody>
      </p:sp>
      <p:sp>
        <p:nvSpPr>
          <p:cNvPr id="9" name="文本框 8">
            <a:extLst>
              <a:ext uri="{FF2B5EF4-FFF2-40B4-BE49-F238E27FC236}">
                <a16:creationId xmlns:a16="http://schemas.microsoft.com/office/drawing/2014/main" id="{C250EBCB-2B2E-A5D3-3D9E-05DA4A33F368}"/>
              </a:ext>
            </a:extLst>
          </p:cNvPr>
          <p:cNvSpPr txBox="1"/>
          <p:nvPr/>
        </p:nvSpPr>
        <p:spPr>
          <a:xfrm>
            <a:off x="3381374" y="5100935"/>
            <a:ext cx="6810375" cy="923330"/>
          </a:xfrm>
          <a:prstGeom prst="rect">
            <a:avLst/>
          </a:prstGeom>
          <a:noFill/>
        </p:spPr>
        <p:txBody>
          <a:bodyPr wrap="square">
            <a:spAutoFit/>
          </a:bodyPr>
          <a:lstStyle/>
          <a:p>
            <a:pPr marL="285750" indent="-285750">
              <a:buFont typeface="Arial" panose="020B0604020202020204" pitchFamily="34" charset="0"/>
              <a:buChar char="•"/>
            </a:pPr>
            <a:r>
              <a:rPr lang="en-US" altLang="zh-CN" b="0" i="0" dirty="0">
                <a:solidFill>
                  <a:srgbClr val="000000"/>
                </a:solidFill>
                <a:effectLst/>
              </a:rPr>
              <a:t>BIAS-U: adding scalar bias term for each user</a:t>
            </a:r>
            <a:endParaRPr lang="en-US" altLang="zh-CN" dirty="0">
              <a:solidFill>
                <a:srgbClr val="000000"/>
              </a:solidFill>
            </a:endParaRPr>
          </a:p>
          <a:p>
            <a:pPr marL="285750" indent="-285750">
              <a:buFont typeface="Arial" panose="020B0604020202020204" pitchFamily="34" charset="0"/>
              <a:buChar char="•"/>
            </a:pPr>
            <a:r>
              <a:rPr lang="en-US" altLang="zh-CN" b="0" i="0" dirty="0">
                <a:solidFill>
                  <a:srgbClr val="000000"/>
                </a:solidFill>
                <a:effectLst/>
              </a:rPr>
              <a:t>BIAS-I: adding scalar bias term for each item</a:t>
            </a:r>
          </a:p>
          <a:p>
            <a:pPr marL="285750" indent="-285750">
              <a:buFont typeface="Arial" panose="020B0604020202020204" pitchFamily="34" charset="0"/>
              <a:buChar char="•"/>
            </a:pPr>
            <a:r>
              <a:rPr lang="en-US" altLang="zh-CN" b="0" i="0" dirty="0">
                <a:solidFill>
                  <a:srgbClr val="000000"/>
                </a:solidFill>
                <a:effectLst/>
              </a:rPr>
              <a:t>BIAS-UI: adding scalar bias term for each user and item</a:t>
            </a:r>
            <a:endParaRPr lang="zh-CN" altLang="en-US" dirty="0"/>
          </a:p>
        </p:txBody>
      </p:sp>
    </p:spTree>
    <p:extLst>
      <p:ext uri="{BB962C8B-B14F-4D97-AF65-F5344CB8AC3E}">
        <p14:creationId xmlns:p14="http://schemas.microsoft.com/office/powerpoint/2010/main" val="4172722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27</a:t>
            </a:r>
            <a:endParaRPr lang="zh-CN" altLang="en-US" dirty="0"/>
          </a:p>
        </p:txBody>
      </p:sp>
      <p:sp>
        <p:nvSpPr>
          <p:cNvPr id="3" name="文本占位符 2"/>
          <p:cNvSpPr>
            <a:spLocks noGrp="1"/>
          </p:cNvSpPr>
          <p:nvPr>
            <p:ph type="body" sz="quarter" idx="13"/>
          </p:nvPr>
        </p:nvSpPr>
        <p:spPr/>
        <p:txBody>
          <a:bodyPr/>
          <a:lstStyle/>
          <a:p>
            <a:r>
              <a:rPr lang="zh-CN" altLang="en-US" dirty="0"/>
              <a:t>实验结果</a:t>
            </a:r>
            <a:r>
              <a:rPr lang="en-US" altLang="zh-CN" dirty="0"/>
              <a:t>- Performance Results</a:t>
            </a:r>
            <a:endParaRPr lang="zh-CN" altLang="en-US" dirty="0"/>
          </a:p>
        </p:txBody>
      </p:sp>
      <p:pic>
        <p:nvPicPr>
          <p:cNvPr id="5" name="图片 4">
            <a:extLst>
              <a:ext uri="{FF2B5EF4-FFF2-40B4-BE49-F238E27FC236}">
                <a16:creationId xmlns:a16="http://schemas.microsoft.com/office/drawing/2014/main" id="{093B55FE-8A55-42FD-4AA4-54D4115160C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856571" y="1395086"/>
            <a:ext cx="8134204" cy="3300739"/>
          </a:xfrm>
          <a:prstGeom prst="rect">
            <a:avLst/>
          </a:prstGeom>
        </p:spPr>
      </p:pic>
      <p:sp>
        <p:nvSpPr>
          <p:cNvPr id="6" name="矩形 5">
            <a:extLst>
              <a:ext uri="{FF2B5EF4-FFF2-40B4-BE49-F238E27FC236}">
                <a16:creationId xmlns:a16="http://schemas.microsoft.com/office/drawing/2014/main" id="{2F6E307C-A2F1-3C67-F822-0413CD960FAF}"/>
              </a:ext>
            </a:extLst>
          </p:cNvPr>
          <p:cNvSpPr/>
          <p:nvPr/>
        </p:nvSpPr>
        <p:spPr>
          <a:xfrm>
            <a:off x="2524154" y="1838325"/>
            <a:ext cx="1943071" cy="1200150"/>
          </a:xfrm>
          <a:prstGeom prst="rect">
            <a:avLst/>
          </a:prstGeom>
          <a:noFill/>
          <a:ln w="1905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13054456-32CD-73A2-0F92-57D2EA429DBD}"/>
              </a:ext>
            </a:extLst>
          </p:cNvPr>
          <p:cNvSpPr/>
          <p:nvPr/>
        </p:nvSpPr>
        <p:spPr>
          <a:xfrm>
            <a:off x="6848475" y="1845305"/>
            <a:ext cx="1019175" cy="1898020"/>
          </a:xfrm>
          <a:prstGeom prst="rect">
            <a:avLst/>
          </a:prstGeom>
          <a:noFill/>
          <a:ln w="1905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B297E40-B111-125B-17F6-42420A5C0804}"/>
              </a:ext>
            </a:extLst>
          </p:cNvPr>
          <p:cNvSpPr txBox="1"/>
          <p:nvPr/>
        </p:nvSpPr>
        <p:spPr>
          <a:xfrm>
            <a:off x="2304100" y="4861936"/>
            <a:ext cx="8382950" cy="400110"/>
          </a:xfrm>
          <a:prstGeom prst="rect">
            <a:avLst/>
          </a:prstGeom>
          <a:noFill/>
        </p:spPr>
        <p:txBody>
          <a:bodyPr wrap="square">
            <a:spAutoFit/>
          </a:bodyPr>
          <a:lstStyle/>
          <a:p>
            <a:pPr marL="342900" indent="-342900">
              <a:buFont typeface="Arial" panose="020B0604020202020204" pitchFamily="34" charset="0"/>
              <a:buChar char="•"/>
            </a:pPr>
            <a:r>
              <a:rPr lang="zh-CN" altLang="en-US" sz="2000" dirty="0"/>
              <a:t>Conformity embeddings of items with different popularity form </a:t>
            </a:r>
            <a:r>
              <a:rPr lang="zh-CN" altLang="en-US" sz="2000" dirty="0">
                <a:solidFill>
                  <a:srgbClr val="FF0000"/>
                </a:solidFill>
              </a:rPr>
              <a:t>layers</a:t>
            </a:r>
            <a:r>
              <a:rPr lang="zh-CN" altLang="en-US" sz="2000" dirty="0"/>
              <a:t>.</a:t>
            </a:r>
          </a:p>
        </p:txBody>
      </p:sp>
      <p:sp>
        <p:nvSpPr>
          <p:cNvPr id="10" name="文本框 9">
            <a:extLst>
              <a:ext uri="{FF2B5EF4-FFF2-40B4-BE49-F238E27FC236}">
                <a16:creationId xmlns:a16="http://schemas.microsoft.com/office/drawing/2014/main" id="{826D6C5E-FB0D-CEA9-5BE9-83C76E6E6522}"/>
              </a:ext>
            </a:extLst>
          </p:cNvPr>
          <p:cNvSpPr txBox="1"/>
          <p:nvPr/>
        </p:nvSpPr>
        <p:spPr>
          <a:xfrm>
            <a:off x="2304100" y="5280003"/>
            <a:ext cx="7685696" cy="707886"/>
          </a:xfrm>
          <a:prstGeom prst="rect">
            <a:avLst/>
          </a:prstGeom>
          <a:noFill/>
        </p:spPr>
        <p:txBody>
          <a:bodyPr wrap="square">
            <a:spAutoFit/>
          </a:bodyPr>
          <a:lstStyle/>
          <a:p>
            <a:pPr marL="342900" indent="-342900">
              <a:buFont typeface="Arial" panose="020B0604020202020204" pitchFamily="34" charset="0"/>
              <a:buChar char="•"/>
            </a:pPr>
            <a:r>
              <a:rPr lang="zh-CN" altLang="en-US" sz="2000" dirty="0"/>
              <a:t>Interest embeddings of items with different popularity are uniformly distributed in the space.</a:t>
            </a:r>
          </a:p>
        </p:txBody>
      </p:sp>
      <p:sp>
        <p:nvSpPr>
          <p:cNvPr id="11" name="文本框 10">
            <a:extLst>
              <a:ext uri="{FF2B5EF4-FFF2-40B4-BE49-F238E27FC236}">
                <a16:creationId xmlns:a16="http://schemas.microsoft.com/office/drawing/2014/main" id="{75BCBE11-206F-3BE6-30FC-6030F491399E}"/>
              </a:ext>
            </a:extLst>
          </p:cNvPr>
          <p:cNvSpPr txBox="1"/>
          <p:nvPr/>
        </p:nvSpPr>
        <p:spPr>
          <a:xfrm>
            <a:off x="2304100" y="5973550"/>
            <a:ext cx="7685696" cy="707886"/>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Conformity embeddings largely captures conformity, and interest embeddings squeeze out conformity</a:t>
            </a:r>
            <a:endParaRPr lang="zh-CN" altLang="en-US" sz="2000" dirty="0"/>
          </a:p>
        </p:txBody>
      </p:sp>
      <p:sp>
        <p:nvSpPr>
          <p:cNvPr id="12" name="矩形 11">
            <a:extLst>
              <a:ext uri="{FF2B5EF4-FFF2-40B4-BE49-F238E27FC236}">
                <a16:creationId xmlns:a16="http://schemas.microsoft.com/office/drawing/2014/main" id="{34B30652-296E-8AB6-8FED-D737BE67FF4A}"/>
              </a:ext>
            </a:extLst>
          </p:cNvPr>
          <p:cNvSpPr/>
          <p:nvPr/>
        </p:nvSpPr>
        <p:spPr>
          <a:xfrm>
            <a:off x="2982304" y="3045455"/>
            <a:ext cx="2324072" cy="974745"/>
          </a:xfrm>
          <a:prstGeom prst="rect">
            <a:avLst/>
          </a:prstGeom>
          <a:noFill/>
          <a:ln w="1905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43DFA53-B854-8FB4-DBA8-2FA2E8874D9C}"/>
              </a:ext>
            </a:extLst>
          </p:cNvPr>
          <p:cNvSpPr/>
          <p:nvPr/>
        </p:nvSpPr>
        <p:spPr>
          <a:xfrm>
            <a:off x="8190521" y="2096445"/>
            <a:ext cx="1019175" cy="1898020"/>
          </a:xfrm>
          <a:prstGeom prst="rect">
            <a:avLst/>
          </a:prstGeom>
          <a:noFill/>
          <a:ln w="1905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1FEFC7F7-1125-FAD2-6611-90F39202F286}"/>
              </a:ext>
            </a:extLst>
          </p:cNvPr>
          <p:cNvSpPr txBox="1"/>
          <p:nvPr/>
        </p:nvSpPr>
        <p:spPr>
          <a:xfrm>
            <a:off x="356208" y="998142"/>
            <a:ext cx="7834313" cy="461665"/>
          </a:xfrm>
          <a:prstGeom prst="rect">
            <a:avLst/>
          </a:prstGeom>
          <a:noFill/>
        </p:spPr>
        <p:txBody>
          <a:bodyPr wrap="square">
            <a:spAutoFit/>
          </a:bodyPr>
          <a:lstStyle/>
          <a:p>
            <a:r>
              <a:rPr lang="en-US" altLang="zh-CN" sz="2400" b="1" dirty="0"/>
              <a:t>Interpretability</a:t>
            </a:r>
            <a:endParaRPr lang="zh-CN" altLang="en-US" b="1" dirty="0"/>
          </a:p>
        </p:txBody>
      </p:sp>
    </p:spTree>
    <p:extLst>
      <p:ext uri="{BB962C8B-B14F-4D97-AF65-F5344CB8AC3E}">
        <p14:creationId xmlns:p14="http://schemas.microsoft.com/office/powerpoint/2010/main" val="67030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p:bldP spid="12"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28</a:t>
            </a:r>
            <a:endParaRPr lang="zh-CN" altLang="en-US" dirty="0"/>
          </a:p>
        </p:txBody>
      </p:sp>
      <p:sp>
        <p:nvSpPr>
          <p:cNvPr id="3" name="文本占位符 2"/>
          <p:cNvSpPr>
            <a:spLocks noGrp="1"/>
          </p:cNvSpPr>
          <p:nvPr>
            <p:ph type="body" sz="quarter" idx="13"/>
          </p:nvPr>
        </p:nvSpPr>
        <p:spPr/>
        <p:txBody>
          <a:bodyPr/>
          <a:lstStyle/>
          <a:p>
            <a:r>
              <a:rPr lang="zh-CN" altLang="en-US" dirty="0"/>
              <a:t>实验结果</a:t>
            </a:r>
            <a:r>
              <a:rPr lang="en-US" altLang="zh-CN" dirty="0"/>
              <a:t>- Performance Results</a:t>
            </a:r>
            <a:endParaRPr lang="zh-CN" altLang="en-US" dirty="0"/>
          </a:p>
        </p:txBody>
      </p:sp>
      <p:sp>
        <p:nvSpPr>
          <p:cNvPr id="4" name="文本框 3">
            <a:extLst>
              <a:ext uri="{FF2B5EF4-FFF2-40B4-BE49-F238E27FC236}">
                <a16:creationId xmlns:a16="http://schemas.microsoft.com/office/drawing/2014/main" id="{06EC7EB1-ED3E-8C61-F3AD-ADC9ED4D0B87}"/>
              </a:ext>
            </a:extLst>
          </p:cNvPr>
          <p:cNvSpPr txBox="1"/>
          <p:nvPr/>
        </p:nvSpPr>
        <p:spPr>
          <a:xfrm>
            <a:off x="356208" y="998142"/>
            <a:ext cx="7834313" cy="461665"/>
          </a:xfrm>
          <a:prstGeom prst="rect">
            <a:avLst/>
          </a:prstGeom>
          <a:noFill/>
        </p:spPr>
        <p:txBody>
          <a:bodyPr wrap="square">
            <a:spAutoFit/>
          </a:bodyPr>
          <a:lstStyle/>
          <a:p>
            <a:r>
              <a:rPr lang="en-US" altLang="zh-CN" sz="2400" b="1" dirty="0"/>
              <a:t>Robustness</a:t>
            </a:r>
            <a:endParaRPr lang="zh-CN" altLang="en-US" b="1" dirty="0"/>
          </a:p>
        </p:txBody>
      </p:sp>
      <p:pic>
        <p:nvPicPr>
          <p:cNvPr id="8" name="图片 7">
            <a:extLst>
              <a:ext uri="{FF2B5EF4-FFF2-40B4-BE49-F238E27FC236}">
                <a16:creationId xmlns:a16="http://schemas.microsoft.com/office/drawing/2014/main" id="{2C8B5CCF-1E89-250A-449D-C64F26751303}"/>
              </a:ext>
            </a:extLst>
          </p:cNvPr>
          <p:cNvPicPr>
            <a:picLocks noChangeAspect="1"/>
          </p:cNvPicPr>
          <p:nvPr/>
        </p:nvPicPr>
        <p:blipFill rotWithShape="1">
          <a:blip r:embed="rId3">
            <a:clrChange>
              <a:clrFrom>
                <a:srgbClr val="FFFFFF"/>
              </a:clrFrom>
              <a:clrTo>
                <a:srgbClr val="FFFFFF">
                  <a:alpha val="0"/>
                </a:srgbClr>
              </a:clrTo>
            </a:clrChange>
          </a:blip>
          <a:srcRect b="2896"/>
          <a:stretch/>
        </p:blipFill>
        <p:spPr>
          <a:xfrm>
            <a:off x="1860982" y="1629084"/>
            <a:ext cx="8470035" cy="3045484"/>
          </a:xfrm>
          <a:prstGeom prst="rect">
            <a:avLst/>
          </a:prstGeom>
        </p:spPr>
      </p:pic>
      <p:sp>
        <p:nvSpPr>
          <p:cNvPr id="11" name="文本框 10">
            <a:extLst>
              <a:ext uri="{FF2B5EF4-FFF2-40B4-BE49-F238E27FC236}">
                <a16:creationId xmlns:a16="http://schemas.microsoft.com/office/drawing/2014/main" id="{8DD00751-9746-CEBB-FDA0-D9F942261EDF}"/>
              </a:ext>
            </a:extLst>
          </p:cNvPr>
          <p:cNvSpPr txBox="1"/>
          <p:nvPr/>
        </p:nvSpPr>
        <p:spPr>
          <a:xfrm>
            <a:off x="2362200" y="5024820"/>
            <a:ext cx="7658100" cy="1015663"/>
          </a:xfrm>
          <a:prstGeom prst="rect">
            <a:avLst/>
          </a:prstGeom>
          <a:noFill/>
        </p:spPr>
        <p:txBody>
          <a:bodyPr wrap="square">
            <a:spAutoFit/>
          </a:bodyPr>
          <a:lstStyle/>
          <a:p>
            <a:pPr marL="285750" indent="-285750">
              <a:buFont typeface="Arial" panose="020B0604020202020204" pitchFamily="34" charset="0"/>
              <a:buChar char="•"/>
            </a:pPr>
            <a:r>
              <a:rPr lang="zh-CN" altLang="en-US" sz="2000" dirty="0"/>
              <a:t>Test data with different strength of intervention </a:t>
            </a:r>
            <a:endParaRPr lang="en-US" altLang="zh-CN" sz="2000" dirty="0"/>
          </a:p>
          <a:p>
            <a:pPr marL="285750" indent="-285750">
              <a:buFont typeface="Arial" panose="020B0604020202020204" pitchFamily="34" charset="0"/>
              <a:buChar char="•"/>
            </a:pPr>
            <a:r>
              <a:rPr lang="zh-CN" altLang="en-US" sz="2000" dirty="0"/>
              <a:t>DICE is more robust than IPS based method under different levels of intervention</a:t>
            </a:r>
          </a:p>
        </p:txBody>
      </p:sp>
    </p:spTree>
    <p:extLst>
      <p:ext uri="{BB962C8B-B14F-4D97-AF65-F5344CB8AC3E}">
        <p14:creationId xmlns:p14="http://schemas.microsoft.com/office/powerpoint/2010/main" val="3864767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655902" y="1775113"/>
            <a:ext cx="4880195" cy="3611202"/>
            <a:chOff x="3655902" y="1775113"/>
            <a:chExt cx="4880195" cy="3611202"/>
          </a:xfrm>
        </p:grpSpPr>
        <p:grpSp>
          <p:nvGrpSpPr>
            <p:cNvPr id="40" name="组合 39"/>
            <p:cNvGrpSpPr/>
            <p:nvPr/>
          </p:nvGrpSpPr>
          <p:grpSpPr>
            <a:xfrm>
              <a:off x="3655902" y="1775113"/>
              <a:ext cx="4880195" cy="553054"/>
              <a:chOff x="3655902" y="1765588"/>
              <a:chExt cx="4880195" cy="553054"/>
            </a:xfrm>
            <a:solidFill>
              <a:schemeClr val="bg1">
                <a:lumMod val="65000"/>
                <a:alpha val="50000"/>
              </a:schemeClr>
            </a:solidFill>
          </p:grpSpPr>
          <p:grpSp>
            <p:nvGrpSpPr>
              <p:cNvPr id="30" name="Google Shape;863;p65"/>
              <p:cNvGrpSpPr>
                <a:grpSpLocks noChangeAspect="1"/>
              </p:cNvGrpSpPr>
              <p:nvPr/>
            </p:nvGrpSpPr>
            <p:grpSpPr>
              <a:xfrm>
                <a:off x="3655902" y="1952115"/>
                <a:ext cx="190147" cy="180000"/>
                <a:chOff x="4660325" y="1866850"/>
                <a:chExt cx="68350" cy="58100"/>
              </a:xfrm>
              <a:grpFill/>
            </p:grpSpPr>
            <p:sp>
              <p:nvSpPr>
                <p:cNvPr id="34"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5"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31" name="Google Shape;863;p65"/>
              <p:cNvGrpSpPr>
                <a:grpSpLocks noChangeAspect="1"/>
              </p:cNvGrpSpPr>
              <p:nvPr/>
            </p:nvGrpSpPr>
            <p:grpSpPr>
              <a:xfrm flipH="1">
                <a:off x="8345950" y="1952115"/>
                <a:ext cx="190147" cy="180000"/>
                <a:chOff x="4660325" y="1866850"/>
                <a:chExt cx="68350" cy="58100"/>
              </a:xfrm>
              <a:grpFill/>
            </p:grpSpPr>
            <p:sp>
              <p:nvSpPr>
                <p:cNvPr id="32"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3"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2" name="矩形: 圆角 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研 究 背 景</a:t>
                </a:r>
              </a:p>
            </p:txBody>
          </p:sp>
        </p:grpSp>
        <p:grpSp>
          <p:nvGrpSpPr>
            <p:cNvPr id="41" name="组合 40"/>
            <p:cNvGrpSpPr/>
            <p:nvPr/>
          </p:nvGrpSpPr>
          <p:grpSpPr>
            <a:xfrm>
              <a:off x="3655902" y="4833261"/>
              <a:ext cx="4880195" cy="553054"/>
              <a:chOff x="3655902" y="1765588"/>
              <a:chExt cx="4880195" cy="553054"/>
            </a:xfrm>
          </p:grpSpPr>
          <p:grpSp>
            <p:nvGrpSpPr>
              <p:cNvPr id="42" name="Google Shape;863;p65"/>
              <p:cNvGrpSpPr>
                <a:grpSpLocks noChangeAspect="1"/>
              </p:cNvGrpSpPr>
              <p:nvPr/>
            </p:nvGrpSpPr>
            <p:grpSpPr>
              <a:xfrm>
                <a:off x="3655902" y="1952115"/>
                <a:ext cx="190147" cy="180000"/>
                <a:chOff x="4660325" y="1866850"/>
                <a:chExt cx="68350" cy="58100"/>
              </a:xfrm>
            </p:grpSpPr>
            <p:sp>
              <p:nvSpPr>
                <p:cNvPr id="47"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43" name="Google Shape;863;p65"/>
              <p:cNvGrpSpPr>
                <a:grpSpLocks noChangeAspect="1"/>
              </p:cNvGrpSpPr>
              <p:nvPr/>
            </p:nvGrpSpPr>
            <p:grpSpPr>
              <a:xfrm flipH="1">
                <a:off x="8345950" y="1952115"/>
                <a:ext cx="190147" cy="180000"/>
                <a:chOff x="4660325" y="1866850"/>
                <a:chExt cx="68350" cy="58100"/>
              </a:xfrm>
            </p:grpSpPr>
            <p:sp>
              <p:nvSpPr>
                <p:cNvPr id="4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44" name="矩形: 圆角 43"/>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a:solidFill>
                      <a:srgbClr val="384331"/>
                    </a:solidFill>
                    <a:latin typeface="微软雅黑" panose="020B0503020204020204" pitchFamily="34" charset="-122"/>
                    <a:ea typeface="微软雅黑" panose="020B0503020204020204" pitchFamily="34" charset="-122"/>
                    <a:cs typeface="+mn-ea"/>
                  </a:rPr>
                  <a:t>思</a:t>
                </a:r>
                <a:r>
                  <a:rPr lang="en-US" altLang="zh-CN" sz="2800" b="1">
                    <a:solidFill>
                      <a:srgbClr val="384331"/>
                    </a:solidFill>
                    <a:latin typeface="微软雅黑" panose="020B0503020204020204" pitchFamily="34" charset="-122"/>
                    <a:ea typeface="微软雅黑" panose="020B0503020204020204" pitchFamily="34" charset="-122"/>
                    <a:cs typeface="+mn-ea"/>
                  </a:rPr>
                  <a:t> </a:t>
                </a:r>
                <a:r>
                  <a:rPr lang="zh-CN" altLang="en-US" sz="2800" b="1">
                    <a:solidFill>
                      <a:srgbClr val="384331"/>
                    </a:solidFill>
                    <a:latin typeface="微软雅黑" panose="020B0503020204020204" pitchFamily="34" charset="-122"/>
                    <a:ea typeface="微软雅黑" panose="020B0503020204020204" pitchFamily="34" charset="-122"/>
                    <a:cs typeface="+mn-ea"/>
                  </a:rPr>
                  <a:t>考</a:t>
                </a:r>
                <a:r>
                  <a:rPr lang="en-US" altLang="zh-CN" sz="2800" b="1">
                    <a:solidFill>
                      <a:srgbClr val="384331"/>
                    </a:solidFill>
                    <a:latin typeface="微软雅黑" panose="020B0503020204020204" pitchFamily="34" charset="-122"/>
                    <a:ea typeface="微软雅黑" panose="020B0503020204020204" pitchFamily="34" charset="-122"/>
                    <a:cs typeface="+mn-ea"/>
                  </a:rPr>
                  <a:t> </a:t>
                </a:r>
                <a:r>
                  <a:rPr lang="zh-CN" altLang="en-US" sz="2800" b="1">
                    <a:solidFill>
                      <a:srgbClr val="384331"/>
                    </a:solidFill>
                    <a:latin typeface="微软雅黑" panose="020B0503020204020204" pitchFamily="34" charset="-122"/>
                    <a:ea typeface="微软雅黑" panose="020B0503020204020204" pitchFamily="34" charset="-122"/>
                    <a:cs typeface="+mn-ea"/>
                  </a:rPr>
                  <a:t>总</a:t>
                </a:r>
                <a:r>
                  <a:rPr lang="en-US" altLang="zh-CN" sz="2800" b="1">
                    <a:solidFill>
                      <a:srgbClr val="384331"/>
                    </a:solidFill>
                    <a:latin typeface="微软雅黑" panose="020B0503020204020204" pitchFamily="34" charset="-122"/>
                    <a:ea typeface="微软雅黑" panose="020B0503020204020204" pitchFamily="34" charset="-122"/>
                    <a:cs typeface="+mn-ea"/>
                  </a:rPr>
                  <a:t> </a:t>
                </a:r>
                <a:r>
                  <a:rPr lang="zh-CN" altLang="en-US" sz="2800" b="1">
                    <a:solidFill>
                      <a:srgbClr val="384331"/>
                    </a:solidFill>
                    <a:latin typeface="微软雅黑" panose="020B0503020204020204" pitchFamily="34" charset="-122"/>
                    <a:ea typeface="微软雅黑" panose="020B0503020204020204" pitchFamily="34" charset="-122"/>
                    <a:cs typeface="+mn-ea"/>
                  </a:rPr>
                  <a:t>结</a:t>
                </a:r>
                <a:endParaRPr lang="zh-CN" altLang="en-US" sz="2800" b="1" dirty="0">
                  <a:solidFill>
                    <a:srgbClr val="384331"/>
                  </a:solidFill>
                  <a:latin typeface="微软雅黑" panose="020B0503020204020204" pitchFamily="34" charset="-122"/>
                  <a:ea typeface="微软雅黑" panose="020B0503020204020204" pitchFamily="34" charset="-122"/>
                  <a:cs typeface="+mn-ea"/>
                </a:endParaRPr>
              </a:p>
            </p:txBody>
          </p:sp>
        </p:grpSp>
        <p:grpSp>
          <p:nvGrpSpPr>
            <p:cNvPr id="49" name="组合 48"/>
            <p:cNvGrpSpPr/>
            <p:nvPr/>
          </p:nvGrpSpPr>
          <p:grpSpPr>
            <a:xfrm>
              <a:off x="3655902" y="2794496"/>
              <a:ext cx="4880195" cy="553054"/>
              <a:chOff x="3655902" y="1765588"/>
              <a:chExt cx="4880195" cy="553054"/>
            </a:xfrm>
            <a:solidFill>
              <a:schemeClr val="bg1">
                <a:lumMod val="65000"/>
                <a:alpha val="50000"/>
              </a:schemeClr>
            </a:solidFill>
          </p:grpSpPr>
          <p:grpSp>
            <p:nvGrpSpPr>
              <p:cNvPr id="50" name="Google Shape;863;p65"/>
              <p:cNvGrpSpPr>
                <a:grpSpLocks noChangeAspect="1"/>
              </p:cNvGrpSpPr>
              <p:nvPr/>
            </p:nvGrpSpPr>
            <p:grpSpPr>
              <a:xfrm>
                <a:off x="3655902" y="1952115"/>
                <a:ext cx="190147" cy="180000"/>
                <a:chOff x="4660325" y="1866850"/>
                <a:chExt cx="68350" cy="58100"/>
              </a:xfrm>
              <a:grpFill/>
            </p:grpSpPr>
            <p:sp>
              <p:nvSpPr>
                <p:cNvPr id="55"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p:cNvGrpSpPr>
                <a:grpSpLocks noChangeAspect="1"/>
              </p:cNvGrpSpPr>
              <p:nvPr/>
            </p:nvGrpSpPr>
            <p:grpSpPr>
              <a:xfrm flipH="1">
                <a:off x="8345950" y="1952115"/>
                <a:ext cx="190147" cy="180000"/>
                <a:chOff x="4660325" y="1866850"/>
                <a:chExt cx="68350" cy="58100"/>
              </a:xfrm>
              <a:grpFill/>
            </p:grpSpPr>
            <p:sp>
              <p:nvSpPr>
                <p:cNvPr id="5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52" name="矩形: 圆角 51"/>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本</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文</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工</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作</a:t>
                </a:r>
              </a:p>
            </p:txBody>
          </p:sp>
        </p:grpSp>
        <p:grpSp>
          <p:nvGrpSpPr>
            <p:cNvPr id="57" name="组合 56"/>
            <p:cNvGrpSpPr/>
            <p:nvPr/>
          </p:nvGrpSpPr>
          <p:grpSpPr>
            <a:xfrm>
              <a:off x="3655902" y="3813879"/>
              <a:ext cx="4880195" cy="553054"/>
              <a:chOff x="3655902" y="1765588"/>
              <a:chExt cx="4880195" cy="553054"/>
            </a:xfrm>
            <a:solidFill>
              <a:schemeClr val="bg1">
                <a:lumMod val="65000"/>
                <a:alpha val="50000"/>
              </a:schemeClr>
            </a:solidFill>
          </p:grpSpPr>
          <p:grpSp>
            <p:nvGrpSpPr>
              <p:cNvPr id="58" name="Google Shape;863;p65"/>
              <p:cNvGrpSpPr>
                <a:grpSpLocks noChangeAspect="1"/>
              </p:cNvGrpSpPr>
              <p:nvPr/>
            </p:nvGrpSpPr>
            <p:grpSpPr>
              <a:xfrm>
                <a:off x="3655902" y="1952115"/>
                <a:ext cx="190147" cy="180000"/>
                <a:chOff x="4660325" y="1866850"/>
                <a:chExt cx="68350" cy="58100"/>
              </a:xfrm>
              <a:grpFill/>
            </p:grpSpPr>
            <p:sp>
              <p:nvSpPr>
                <p:cNvPr id="63"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4"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9" name="Google Shape;863;p65"/>
              <p:cNvGrpSpPr>
                <a:grpSpLocks noChangeAspect="1"/>
              </p:cNvGrpSpPr>
              <p:nvPr/>
            </p:nvGrpSpPr>
            <p:grpSpPr>
              <a:xfrm flipH="1">
                <a:off x="8345950" y="1952115"/>
                <a:ext cx="190147" cy="180000"/>
                <a:chOff x="4660325" y="1866850"/>
                <a:chExt cx="68350" cy="58100"/>
              </a:xfrm>
              <a:grpFill/>
            </p:grpSpPr>
            <p:sp>
              <p:nvSpPr>
                <p:cNvPr id="61" name="Google Shape;864;p65"/>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2" name="Google Shape;865;p65"/>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60" name="矩形: 圆角 59"/>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实</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验</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结</a:t>
                </a:r>
                <a:r>
                  <a:rPr lang="en-US" altLang="zh-CN" sz="2800" b="1">
                    <a:solidFill>
                      <a:schemeClr val="tx1">
                        <a:lumMod val="50000"/>
                        <a:lumOff val="50000"/>
                      </a:schemeClr>
                    </a:solidFill>
                    <a:latin typeface="微软雅黑" panose="020B0503020204020204" pitchFamily="34" charset="-122"/>
                    <a:ea typeface="微软雅黑" panose="020B0503020204020204" pitchFamily="34" charset="-122"/>
                    <a:cs typeface="+mn-ea"/>
                  </a:rPr>
                  <a:t> </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果</a:t>
                </a:r>
              </a:p>
            </p:txBody>
          </p:sp>
        </p:grpSp>
      </p:grpSp>
      <p:sp>
        <p:nvSpPr>
          <p:cNvPr id="3" name="文本占位符 2"/>
          <p:cNvSpPr>
            <a:spLocks noGrp="1"/>
          </p:cNvSpPr>
          <p:nvPr>
            <p:ph type="body" sz="quarter" idx="13"/>
          </p:nvPr>
        </p:nvSpPr>
        <p:spPr/>
        <p:txBody>
          <a:bodyPr/>
          <a:lstStyle/>
          <a:p>
            <a:r>
              <a:rPr lang="zh-CN" altLang="en-US"/>
              <a:t>提纲</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3</a:t>
            </a:r>
            <a:endParaRPr lang="zh-CN" altLang="en-US" dirty="0"/>
          </a:p>
        </p:txBody>
      </p:sp>
      <p:sp>
        <p:nvSpPr>
          <p:cNvPr id="3" name="文本占位符 2"/>
          <p:cNvSpPr>
            <a:spLocks noGrp="1"/>
          </p:cNvSpPr>
          <p:nvPr>
            <p:ph type="body" sz="quarter" idx="13"/>
          </p:nvPr>
        </p:nvSpPr>
        <p:spPr/>
        <p:txBody>
          <a:bodyPr/>
          <a:lstStyle/>
          <a:p>
            <a:r>
              <a:rPr lang="zh-CN" altLang="en-US" dirty="0"/>
              <a:t>研究背景</a:t>
            </a:r>
            <a:r>
              <a:rPr lang="en-US" altLang="zh-CN" dirty="0"/>
              <a:t>-</a:t>
            </a:r>
            <a:r>
              <a:rPr lang="zh-CN" altLang="en-US" dirty="0"/>
              <a:t>个性化推荐系统</a:t>
            </a:r>
          </a:p>
        </p:txBody>
      </p:sp>
      <p:sp>
        <p:nvSpPr>
          <p:cNvPr id="14" name="文本框 13">
            <a:extLst>
              <a:ext uri="{FF2B5EF4-FFF2-40B4-BE49-F238E27FC236}">
                <a16:creationId xmlns:a16="http://schemas.microsoft.com/office/drawing/2014/main" id="{51751B2D-B672-9C76-2580-797ADED223C6}"/>
              </a:ext>
            </a:extLst>
          </p:cNvPr>
          <p:cNvSpPr txBox="1"/>
          <p:nvPr/>
        </p:nvSpPr>
        <p:spPr>
          <a:xfrm>
            <a:off x="595072" y="5354834"/>
            <a:ext cx="3425863" cy="400110"/>
          </a:xfrm>
          <a:prstGeom prst="rect">
            <a:avLst/>
          </a:prstGeom>
          <a:noFill/>
        </p:spPr>
        <p:txBody>
          <a:bodyPr wrap="square">
            <a:spAutoFit/>
          </a:bodyPr>
          <a:lstStyle/>
          <a:p>
            <a:r>
              <a:rPr lang="en-US" altLang="zh-CN" sz="2000" b="1" dirty="0">
                <a:cs typeface="Arial" panose="020B0604020202020204" pitchFamily="34" charset="0"/>
              </a:rPr>
              <a:t>Product Recommendation</a:t>
            </a:r>
            <a:endParaRPr lang="zh-CN" altLang="en-US" sz="2000" b="1" dirty="0">
              <a:cs typeface="Arial" panose="020B0604020202020204" pitchFamily="34" charset="0"/>
            </a:endParaRPr>
          </a:p>
        </p:txBody>
      </p:sp>
      <p:sp>
        <p:nvSpPr>
          <p:cNvPr id="27" name="文本框 26">
            <a:extLst>
              <a:ext uri="{FF2B5EF4-FFF2-40B4-BE49-F238E27FC236}">
                <a16:creationId xmlns:a16="http://schemas.microsoft.com/office/drawing/2014/main" id="{679E9087-BD0C-7D6C-8E08-645B08544DCA}"/>
              </a:ext>
            </a:extLst>
          </p:cNvPr>
          <p:cNvSpPr txBox="1"/>
          <p:nvPr/>
        </p:nvSpPr>
        <p:spPr>
          <a:xfrm>
            <a:off x="4960718" y="5258626"/>
            <a:ext cx="3425863" cy="707886"/>
          </a:xfrm>
          <a:prstGeom prst="rect">
            <a:avLst/>
          </a:prstGeom>
          <a:noFill/>
        </p:spPr>
        <p:txBody>
          <a:bodyPr wrap="square">
            <a:spAutoFit/>
          </a:bodyPr>
          <a:lstStyle/>
          <a:p>
            <a:r>
              <a:rPr lang="en-US" altLang="zh-CN" sz="2000" b="1" dirty="0">
                <a:cs typeface="Arial" panose="020B0604020202020204" pitchFamily="34" charset="0"/>
              </a:rPr>
              <a:t>News/Video/Image Recommendation</a:t>
            </a:r>
            <a:endParaRPr lang="zh-CN" altLang="en-US" sz="2000" b="1" dirty="0">
              <a:cs typeface="Arial" panose="020B0604020202020204" pitchFamily="34" charset="0"/>
            </a:endParaRPr>
          </a:p>
        </p:txBody>
      </p:sp>
      <p:sp>
        <p:nvSpPr>
          <p:cNvPr id="30" name="文本框 29">
            <a:extLst>
              <a:ext uri="{FF2B5EF4-FFF2-40B4-BE49-F238E27FC236}">
                <a16:creationId xmlns:a16="http://schemas.microsoft.com/office/drawing/2014/main" id="{803C0A55-398A-F715-8125-6C84CF0986A2}"/>
              </a:ext>
            </a:extLst>
          </p:cNvPr>
          <p:cNvSpPr txBox="1"/>
          <p:nvPr/>
        </p:nvSpPr>
        <p:spPr>
          <a:xfrm>
            <a:off x="9023252" y="5437355"/>
            <a:ext cx="3633387" cy="369332"/>
          </a:xfrm>
          <a:prstGeom prst="rect">
            <a:avLst/>
          </a:prstGeom>
          <a:noFill/>
        </p:spPr>
        <p:txBody>
          <a:bodyPr wrap="square">
            <a:spAutoFit/>
          </a:bodyPr>
          <a:lstStyle/>
          <a:p>
            <a:r>
              <a:rPr lang="en-US" altLang="zh-CN" sz="1800" b="1" dirty="0">
                <a:cs typeface="Arial" panose="020B0604020202020204" pitchFamily="34" charset="0"/>
              </a:rPr>
              <a:t>Social Recommendation</a:t>
            </a:r>
            <a:endParaRPr lang="zh-CN" altLang="en-US" dirty="0"/>
          </a:p>
        </p:txBody>
      </p:sp>
      <p:grpSp>
        <p:nvGrpSpPr>
          <p:cNvPr id="35" name="组合 34">
            <a:extLst>
              <a:ext uri="{FF2B5EF4-FFF2-40B4-BE49-F238E27FC236}">
                <a16:creationId xmlns:a16="http://schemas.microsoft.com/office/drawing/2014/main" id="{32E5F35D-5BDD-5300-D9F8-5F7B7B94CE10}"/>
              </a:ext>
            </a:extLst>
          </p:cNvPr>
          <p:cNvGrpSpPr/>
          <p:nvPr/>
        </p:nvGrpSpPr>
        <p:grpSpPr>
          <a:xfrm>
            <a:off x="731404" y="2613560"/>
            <a:ext cx="10930222" cy="2417390"/>
            <a:chOff x="694874" y="2498374"/>
            <a:chExt cx="10930222" cy="2417390"/>
          </a:xfrm>
        </p:grpSpPr>
        <p:pic>
          <p:nvPicPr>
            <p:cNvPr id="22" name="图片 21">
              <a:extLst>
                <a:ext uri="{FF2B5EF4-FFF2-40B4-BE49-F238E27FC236}">
                  <a16:creationId xmlns:a16="http://schemas.microsoft.com/office/drawing/2014/main" id="{A5AEF25B-A636-8B9C-947A-8BE2C07CC93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722027" y="3386546"/>
              <a:ext cx="1917873" cy="543764"/>
            </a:xfrm>
            <a:prstGeom prst="rect">
              <a:avLst/>
            </a:prstGeom>
          </p:spPr>
        </p:pic>
        <p:grpSp>
          <p:nvGrpSpPr>
            <p:cNvPr id="34" name="组合 33">
              <a:extLst>
                <a:ext uri="{FF2B5EF4-FFF2-40B4-BE49-F238E27FC236}">
                  <a16:creationId xmlns:a16="http://schemas.microsoft.com/office/drawing/2014/main" id="{3294FA8A-B2D5-5AAB-E358-2851A25A3DD4}"/>
                </a:ext>
              </a:extLst>
            </p:cNvPr>
            <p:cNvGrpSpPr/>
            <p:nvPr/>
          </p:nvGrpSpPr>
          <p:grpSpPr>
            <a:xfrm>
              <a:off x="694874" y="2498374"/>
              <a:ext cx="10930222" cy="2417390"/>
              <a:chOff x="694874" y="2498374"/>
              <a:chExt cx="10930222" cy="2417390"/>
            </a:xfrm>
          </p:grpSpPr>
          <p:pic>
            <p:nvPicPr>
              <p:cNvPr id="7" name="图片 6">
                <a:extLst>
                  <a:ext uri="{FF2B5EF4-FFF2-40B4-BE49-F238E27FC236}">
                    <a16:creationId xmlns:a16="http://schemas.microsoft.com/office/drawing/2014/main" id="{AFDE25BD-C7D0-528C-C6EB-BD847DFD014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94874" y="2855677"/>
                <a:ext cx="1456992" cy="618643"/>
              </a:xfrm>
              <a:prstGeom prst="rect">
                <a:avLst/>
              </a:prstGeom>
            </p:spPr>
          </p:pic>
          <p:pic>
            <p:nvPicPr>
              <p:cNvPr id="9" name="图片 8">
                <a:extLst>
                  <a:ext uri="{FF2B5EF4-FFF2-40B4-BE49-F238E27FC236}">
                    <a16:creationId xmlns:a16="http://schemas.microsoft.com/office/drawing/2014/main" id="{A56C3784-6CC7-F588-9A9D-009E5F0BBFA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471837" y="3849508"/>
                <a:ext cx="1293450" cy="629854"/>
              </a:xfrm>
              <a:prstGeom prst="rect">
                <a:avLst/>
              </a:prstGeom>
            </p:spPr>
          </p:pic>
          <p:pic>
            <p:nvPicPr>
              <p:cNvPr id="11" name="图片 10">
                <a:extLst>
                  <a:ext uri="{FF2B5EF4-FFF2-40B4-BE49-F238E27FC236}">
                    <a16:creationId xmlns:a16="http://schemas.microsoft.com/office/drawing/2014/main" id="{FF769414-D7B2-9472-AC10-F28AAB84C015}"/>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271474" y="2855677"/>
                <a:ext cx="987625" cy="868103"/>
              </a:xfrm>
              <a:prstGeom prst="rect">
                <a:avLst/>
              </a:prstGeom>
            </p:spPr>
          </p:pic>
          <p:sp>
            <p:nvSpPr>
              <p:cNvPr id="12" name="矩形 11">
                <a:extLst>
                  <a:ext uri="{FF2B5EF4-FFF2-40B4-BE49-F238E27FC236}">
                    <a16:creationId xmlns:a16="http://schemas.microsoft.com/office/drawing/2014/main" id="{FA37BF41-AA7A-C2F5-3FAF-0A98AA68386F}"/>
                  </a:ext>
                </a:extLst>
              </p:cNvPr>
              <p:cNvSpPr/>
              <p:nvPr/>
            </p:nvSpPr>
            <p:spPr>
              <a:xfrm>
                <a:off x="694874" y="2498374"/>
                <a:ext cx="2677717" cy="2383971"/>
              </a:xfrm>
              <a:prstGeom prst="rect">
                <a:avLst/>
              </a:prstGeom>
              <a:noFill/>
              <a:ln w="38100">
                <a:solidFill>
                  <a:srgbClr val="6E836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CF13249E-B443-A616-1603-1DAD4D6A8D71}"/>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5522550" y="2726518"/>
                <a:ext cx="1389414" cy="635588"/>
              </a:xfrm>
              <a:prstGeom prst="rect">
                <a:avLst/>
              </a:prstGeom>
            </p:spPr>
          </p:pic>
          <p:pic>
            <p:nvPicPr>
              <p:cNvPr id="18" name="图片 17">
                <a:extLst>
                  <a:ext uri="{FF2B5EF4-FFF2-40B4-BE49-F238E27FC236}">
                    <a16:creationId xmlns:a16="http://schemas.microsoft.com/office/drawing/2014/main" id="{CA7D7220-7346-5217-44B7-1AD3D061A5CD}"/>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4705603" y="3470499"/>
                <a:ext cx="1536419" cy="562297"/>
              </a:xfrm>
              <a:prstGeom prst="rect">
                <a:avLst/>
              </a:prstGeom>
            </p:spPr>
          </p:pic>
          <p:pic>
            <p:nvPicPr>
              <p:cNvPr id="20" name="图片 19">
                <a:extLst>
                  <a:ext uri="{FF2B5EF4-FFF2-40B4-BE49-F238E27FC236}">
                    <a16:creationId xmlns:a16="http://schemas.microsoft.com/office/drawing/2014/main" id="{FC543282-B2D4-7535-939D-F48663F7F8C7}"/>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5473813" y="4152079"/>
                <a:ext cx="1565733" cy="466201"/>
              </a:xfrm>
              <a:prstGeom prst="rect">
                <a:avLst/>
              </a:prstGeom>
            </p:spPr>
          </p:pic>
          <p:pic>
            <p:nvPicPr>
              <p:cNvPr id="24" name="图片 23">
                <a:extLst>
                  <a:ext uri="{FF2B5EF4-FFF2-40B4-BE49-F238E27FC236}">
                    <a16:creationId xmlns:a16="http://schemas.microsoft.com/office/drawing/2014/main" id="{B0C6AED9-F384-C7BF-D88E-A7C7B3E3B55A}"/>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9769440" y="2744140"/>
                <a:ext cx="1538562" cy="612285"/>
              </a:xfrm>
              <a:prstGeom prst="rect">
                <a:avLst/>
              </a:prstGeom>
            </p:spPr>
          </p:pic>
          <p:pic>
            <p:nvPicPr>
              <p:cNvPr id="26" name="图片 25">
                <a:extLst>
                  <a:ext uri="{FF2B5EF4-FFF2-40B4-BE49-F238E27FC236}">
                    <a16:creationId xmlns:a16="http://schemas.microsoft.com/office/drawing/2014/main" id="{86D8D0F7-5420-1961-955F-21D438B542D1}"/>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9608188" y="4132163"/>
                <a:ext cx="1538563" cy="519692"/>
              </a:xfrm>
              <a:prstGeom prst="rect">
                <a:avLst/>
              </a:prstGeom>
            </p:spPr>
          </p:pic>
          <p:sp>
            <p:nvSpPr>
              <p:cNvPr id="28" name="矩形 27">
                <a:extLst>
                  <a:ext uri="{FF2B5EF4-FFF2-40B4-BE49-F238E27FC236}">
                    <a16:creationId xmlns:a16="http://schemas.microsoft.com/office/drawing/2014/main" id="{275211A0-848D-3C8A-8120-8E992772ABC2}"/>
                  </a:ext>
                </a:extLst>
              </p:cNvPr>
              <p:cNvSpPr/>
              <p:nvPr/>
            </p:nvSpPr>
            <p:spPr>
              <a:xfrm>
                <a:off x="4487138" y="2531793"/>
                <a:ext cx="2925952" cy="2383971"/>
              </a:xfrm>
              <a:prstGeom prst="rect">
                <a:avLst/>
              </a:prstGeom>
              <a:noFill/>
              <a:ln w="38100">
                <a:solidFill>
                  <a:srgbClr val="6E836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0D08D7D8-FB85-0628-B1ED-038B605CC8EC}"/>
                  </a:ext>
                </a:extLst>
              </p:cNvPr>
              <p:cNvSpPr/>
              <p:nvPr/>
            </p:nvSpPr>
            <p:spPr>
              <a:xfrm>
                <a:off x="8633815" y="2531792"/>
                <a:ext cx="2991281" cy="2383971"/>
              </a:xfrm>
              <a:prstGeom prst="rect">
                <a:avLst/>
              </a:prstGeom>
              <a:noFill/>
              <a:ln w="38100">
                <a:solidFill>
                  <a:srgbClr val="6E836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a:extLst>
              <a:ext uri="{FF2B5EF4-FFF2-40B4-BE49-F238E27FC236}">
                <a16:creationId xmlns:a16="http://schemas.microsoft.com/office/drawing/2014/main" id="{61B27EDB-2D07-1CE5-4ABD-990AC4AAEFB3}"/>
              </a:ext>
            </a:extLst>
          </p:cNvPr>
          <p:cNvSpPr txBox="1"/>
          <p:nvPr/>
        </p:nvSpPr>
        <p:spPr>
          <a:xfrm>
            <a:off x="731404" y="1336492"/>
            <a:ext cx="9387277" cy="769441"/>
          </a:xfrm>
          <a:prstGeom prst="rect">
            <a:avLst/>
          </a:prstGeom>
          <a:noFill/>
        </p:spPr>
        <p:txBody>
          <a:bodyPr wrap="square">
            <a:spAutoFit/>
          </a:bodyPr>
          <a:lstStyle/>
          <a:p>
            <a:r>
              <a:rPr lang="en-US" altLang="zh-CN" sz="2400" b="1" dirty="0">
                <a:cs typeface="Arial" panose="020B0604020202020204" pitchFamily="34" charset="0"/>
              </a:rPr>
              <a:t>Recommendation has been widely applied in online services: </a:t>
            </a:r>
          </a:p>
          <a:p>
            <a:r>
              <a:rPr lang="en-US" altLang="zh-CN" sz="2000" dirty="0">
                <a:cs typeface="Arial" panose="020B0604020202020204" pitchFamily="34" charset="0"/>
              </a:rPr>
              <a:t>- E-commerce, Content Sharing, Social Networking ... </a:t>
            </a:r>
            <a:endParaRPr lang="zh-CN" altLang="en-US" sz="2000" dirty="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72A5E12F-523A-4D75-95A2-779F57F5D9E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等线" panose="02010600030101010101" charset="-122"/>
                <a:cs typeface="+mn-cs"/>
              </a:rPr>
              <a:t>30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等线" panose="02010600030101010101" charset="-122"/>
              <a:cs typeface="+mn-cs"/>
            </a:endParaRPr>
          </a:p>
        </p:txBody>
      </p:sp>
      <p:sp>
        <p:nvSpPr>
          <p:cNvPr id="3" name="文本占位符 2"/>
          <p:cNvSpPr>
            <a:spLocks noGrp="1"/>
          </p:cNvSpPr>
          <p:nvPr>
            <p:ph type="body" sz="quarter" idx="13"/>
          </p:nvPr>
        </p:nvSpPr>
        <p:spPr/>
        <p:txBody>
          <a:bodyPr/>
          <a:lstStyle/>
          <a:p>
            <a:r>
              <a:rPr lang="zh-CN" altLang="en-US" dirty="0"/>
              <a:t>思考总结</a:t>
            </a:r>
            <a:r>
              <a:rPr lang="en-US" altLang="zh-CN" dirty="0"/>
              <a:t>-</a:t>
            </a:r>
            <a:r>
              <a:rPr lang="zh-CN" altLang="en-US" dirty="0"/>
              <a:t>还能做点什么？</a:t>
            </a:r>
          </a:p>
        </p:txBody>
      </p:sp>
      <p:sp>
        <p:nvSpPr>
          <p:cNvPr id="9" name="文本框 8"/>
          <p:cNvSpPr txBox="1"/>
          <p:nvPr>
            <p:custDataLst>
              <p:tags r:id="rId1"/>
            </p:custDataLst>
          </p:nvPr>
        </p:nvSpPr>
        <p:spPr>
          <a:xfrm>
            <a:off x="2256100" y="1317307"/>
            <a:ext cx="7375579" cy="4223385"/>
          </a:xfrm>
          <a:prstGeom prst="rect">
            <a:avLst/>
          </a:prstGeom>
          <a:noFill/>
        </p:spPr>
        <p:txBody>
          <a:bodyPr wrap="square" rtlCol="0" anchor="ctr" anchorCtr="0">
            <a:noAutofit/>
          </a:bodyPr>
          <a:lstStyle/>
          <a:p>
            <a:pPr marL="0" marR="0" lvl="0" indent="0" defTabSz="457200" rtl="0" eaLnBrk="1" fontAlgn="auto" latinLnBrk="0" hangingPunct="1">
              <a:spcBef>
                <a:spcPts val="0"/>
              </a:spcBef>
              <a:spcAft>
                <a:spcPts val="0"/>
              </a:spcAft>
              <a:buClrTx/>
              <a:buSzTx/>
              <a:buFontTx/>
              <a:buNone/>
              <a:defRPr/>
            </a:pPr>
            <a:r>
              <a:rPr lang="zh-CN" altLang="en-US" sz="2400" b="1" dirty="0">
                <a:solidFill>
                  <a:srgbClr val="FD9B69"/>
                </a:solidFill>
                <a:latin typeface="阿里巴巴普惠体" panose="00020600040101010101" charset="-122"/>
                <a:ea typeface="阿里巴巴普惠体" panose="00020600040101010101" charset="-122"/>
                <a:cs typeface="阿里巴巴普惠体" panose="00020600040101010101" charset="-122"/>
              </a:rPr>
              <a:t>细粒度</a:t>
            </a:r>
            <a:r>
              <a:rPr kumimoji="0" lang="zh-CN" altLang="en-US" sz="2400" b="1" i="0" u="none" strike="noStrike" kern="1200" cap="none" spc="0" normalizeH="0" noProof="0" dirty="0">
                <a:ln>
                  <a:noFill/>
                </a:ln>
                <a:solidFill>
                  <a:prstClr val="black"/>
                </a:solidFill>
                <a:effectLst/>
                <a:uLnTx/>
                <a:uFillTx/>
                <a:latin typeface="阿里巴巴普惠体" panose="00020600040101010101" charset="-122"/>
                <a:ea typeface="阿里巴巴普惠体" panose="00020600040101010101" charset="-122"/>
                <a:cs typeface="阿里巴巴普惠体" panose="00020600040101010101" charset="-122"/>
              </a:rPr>
              <a:t>：</a:t>
            </a:r>
            <a:r>
              <a:rPr lang="zh-CN" altLang="en-US" sz="2400" b="1" dirty="0">
                <a:solidFill>
                  <a:prstClr val="black"/>
                </a:solidFill>
                <a:ea typeface="阿里巴巴普惠体" panose="00020600040101010101" charset="-122"/>
              </a:rPr>
              <a:t>将</a:t>
            </a:r>
            <a:r>
              <a:rPr lang="en-US" altLang="zh-CN" sz="2400" b="1" dirty="0">
                <a:solidFill>
                  <a:prstClr val="black"/>
                </a:solidFill>
                <a:ea typeface="阿里巴巴普惠体" panose="00020600040101010101" charset="-122"/>
              </a:rPr>
              <a:t>interest </a:t>
            </a:r>
            <a:r>
              <a:rPr lang="en-US" altLang="zh-CN" sz="2400" b="1" dirty="0" err="1">
                <a:solidFill>
                  <a:prstClr val="black"/>
                </a:solidFill>
                <a:ea typeface="阿里巴巴普惠体" panose="00020600040101010101" charset="-122"/>
              </a:rPr>
              <a:t>emb</a:t>
            </a:r>
            <a:r>
              <a:rPr lang="en-US" altLang="zh-CN" sz="2400" b="1" dirty="0">
                <a:solidFill>
                  <a:prstClr val="black"/>
                </a:solidFill>
                <a:ea typeface="阿里巴巴普惠体" panose="00020600040101010101" charset="-122"/>
              </a:rPr>
              <a:t> </a:t>
            </a:r>
            <a:r>
              <a:rPr lang="zh-CN" altLang="en-US" sz="2400" b="1" dirty="0">
                <a:solidFill>
                  <a:prstClr val="black"/>
                </a:solidFill>
                <a:ea typeface="阿里巴巴普惠体" panose="00020600040101010101" charset="-122"/>
              </a:rPr>
              <a:t>表示更精细。</a:t>
            </a:r>
            <a:endParaRPr lang="en-US" altLang="zh-CN" sz="2400" b="1" dirty="0">
              <a:solidFill>
                <a:prstClr val="black"/>
              </a:solidFill>
              <a:ea typeface="阿里巴巴普惠体" panose="00020600040101010101" charset="-122"/>
            </a:endParaRPr>
          </a:p>
          <a:p>
            <a:pPr marL="342900" marR="0" lvl="0" indent="-342900" defTabSz="457200" rtl="0" eaLnBrk="1" fontAlgn="auto" latinLnBrk="0" hangingPunct="1">
              <a:spcBef>
                <a:spcPts val="0"/>
              </a:spcBef>
              <a:spcAft>
                <a:spcPts val="0"/>
              </a:spcAft>
              <a:buClrTx/>
              <a:buSzTx/>
              <a:buFont typeface="Arial" panose="020B0604020202020204" pitchFamily="34" charset="0"/>
              <a:buChar char="•"/>
              <a:defRPr/>
            </a:pPr>
            <a:r>
              <a:rPr lang="zh-CN" altLang="en-US" sz="2400" b="1" dirty="0">
                <a:solidFill>
                  <a:prstClr val="black"/>
                </a:solidFill>
                <a:ea typeface="阿里巴巴普惠体" panose="00020600040101010101" charset="-122"/>
              </a:rPr>
              <a:t>宏观层面的原因兴趣可以进一步分为微观层面的原因，如对品牌、价格或商品颜色的意图。</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 name="文本框 8"/>
          <p:cNvSpPr txBox="1"/>
          <p:nvPr/>
        </p:nvSpPr>
        <p:spPr>
          <a:xfrm>
            <a:off x="0" y="2216785"/>
            <a:ext cx="12192000" cy="1914525"/>
          </a:xfrm>
          <a:prstGeom prst="rect">
            <a:avLst/>
          </a:prstGeom>
          <a:noFill/>
        </p:spPr>
        <p:txBody>
          <a:bodyPr wrap="square" rtlCol="0" anchor="ctr" anchorCtr="0">
            <a:noAutofit/>
          </a:bodyPr>
          <a:lstStyle/>
          <a:p>
            <a:pPr marL="0" marR="0" lvl="0" indent="0" algn="ctr" defTabSz="457200" rtl="0" eaLnBrk="1" fontAlgn="auto" latinLnBrk="0" hangingPunct="1">
              <a:lnSpc>
                <a:spcPts val="2300"/>
              </a:lnSpc>
              <a:spcBef>
                <a:spcPts val="1200"/>
              </a:spcBef>
              <a:spcAft>
                <a:spcPts val="1200"/>
              </a:spcAft>
              <a:buClrTx/>
              <a:buSzTx/>
              <a:buFontTx/>
              <a:buNone/>
              <a:defRPr/>
            </a:pPr>
            <a:r>
              <a:rPr lang="en-US" altLang="zh-CN" sz="5400" b="1" i="1" kern="0" dirty="0">
                <a:solidFill>
                  <a:srgbClr val="70AD47">
                    <a:lumMod val="50000"/>
                  </a:srgbClr>
                </a:solidFill>
                <a:latin typeface="Calibri" panose="020F0502020204030204" pitchFamily="34" charset="0"/>
                <a:ea typeface="Calibri" panose="020F0502020204030204" pitchFamily="34" charset="0"/>
                <a:cs typeface="Calibri" panose="020F0502020204030204" pitchFamily="34" charset="0"/>
              </a:rPr>
              <a:t>Thank You</a:t>
            </a:r>
            <a:endParaRPr kumimoji="0" lang="en-US" altLang="zh-CN" sz="5400" b="1" i="1" u="none" strike="noStrike" kern="0" cap="none" spc="0" normalizeH="0" baseline="0" noProof="0" dirty="0">
              <a:ln>
                <a:noFill/>
              </a:ln>
              <a:solidFill>
                <a:srgbClr val="70AD47">
                  <a:lumMod val="50000"/>
                </a:srgb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455" y="607866"/>
            <a:ext cx="2017186" cy="641190"/>
          </a:xfrm>
          <a:prstGeom prst="rect">
            <a:avLst/>
          </a:prstGeom>
        </p:spPr>
      </p:pic>
      <p:sp>
        <p:nvSpPr>
          <p:cNvPr id="6" name="文本框 5"/>
          <p:cNvSpPr txBox="1"/>
          <p:nvPr/>
        </p:nvSpPr>
        <p:spPr>
          <a:xfrm>
            <a:off x="-1270" y="4777105"/>
            <a:ext cx="12193270" cy="61555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400" b="1" i="1" u="none" strike="noStrike" kern="1200" cap="none" spc="0" normalizeH="0" baseline="0" noProof="0" dirty="0">
                <a:ln>
                  <a:noFill/>
                </a:ln>
                <a:solidFill>
                  <a:srgbClr val="6B2D0B"/>
                </a:solidFill>
                <a:effectLst/>
                <a:uLnTx/>
                <a:uFillTx/>
                <a:latin typeface="Calibri" panose="020F0502020204030204"/>
                <a:ea typeface="微软雅黑" panose="020B0503020204020204" pitchFamily="34" charset="-122"/>
                <a:cs typeface="+mn-cs"/>
                <a:sym typeface="+mn-ea"/>
              </a:rPr>
              <a:t> </a:t>
            </a:r>
            <a:endParaRPr kumimoji="0" lang="en-US" altLang="zh-CN" sz="1400" b="1" i="1" u="none" strike="noStrike" kern="1200" cap="none" spc="0" normalizeH="0" baseline="0" noProof="0" dirty="0">
              <a:ln>
                <a:noFill/>
              </a:ln>
              <a:solidFill>
                <a:srgbClr val="6B2D0B"/>
              </a:solidFill>
              <a:effectLst/>
              <a:uLnTx/>
              <a:uFillTx/>
              <a:latin typeface="Calibri" panose="020F0502020204030204"/>
              <a:ea typeface="微软雅黑" panose="020B0503020204020204" pitchFamily="34" charset="-122"/>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2000" b="1" i="1" u="none" strike="noStrike" kern="1200" cap="none" spc="0" normalizeH="0" baseline="0" noProof="0" dirty="0">
                <a:ln>
                  <a:noFill/>
                </a:ln>
                <a:solidFill>
                  <a:srgbClr val="6B2D0B"/>
                </a:solidFill>
                <a:effectLst/>
                <a:uLnTx/>
                <a:uFillTx/>
                <a:latin typeface="Calibri" panose="020F0502020204030204"/>
                <a:ea typeface="微软雅黑" panose="020B0503020204020204" pitchFamily="34" charset="-122"/>
                <a:cs typeface="+mn-cs"/>
                <a:sym typeface="+mn-ea"/>
              </a:rPr>
              <a:t>Presented by </a:t>
            </a:r>
            <a:r>
              <a:rPr lang="en-US" altLang="zh-CN" sz="2000" b="1" i="1" dirty="0">
                <a:solidFill>
                  <a:srgbClr val="6B2D0B"/>
                </a:solidFill>
                <a:latin typeface="Calibri" panose="020F0502020204030204"/>
                <a:ea typeface="微软雅黑" panose="020B0503020204020204" pitchFamily="34" charset="-122"/>
                <a:sym typeface="+mn-ea"/>
              </a:rPr>
              <a:t>Siyuan</a:t>
            </a:r>
            <a:r>
              <a:rPr kumimoji="0" lang="en-US" altLang="zh-CN" sz="2000" b="1" i="1" u="none" strike="noStrike" kern="1200" cap="none" spc="0" normalizeH="0" baseline="0" noProof="0" dirty="0">
                <a:ln>
                  <a:noFill/>
                </a:ln>
                <a:solidFill>
                  <a:srgbClr val="6B2D0B"/>
                </a:solidFill>
                <a:effectLst/>
                <a:uLnTx/>
                <a:uFillTx/>
                <a:latin typeface="Calibri" panose="020F0502020204030204"/>
                <a:ea typeface="微软雅黑" panose="020B0503020204020204" pitchFamily="34" charset="-122"/>
                <a:cs typeface="+mn-cs"/>
                <a:sym typeface="+mn-ea"/>
              </a:rPr>
              <a:t> Huang</a:t>
            </a:r>
          </a:p>
        </p:txBody>
      </p:sp>
      <p:sp>
        <p:nvSpPr>
          <p:cNvPr id="4" name="文本框 3"/>
          <p:cNvSpPr txBox="1"/>
          <p:nvPr/>
        </p:nvSpPr>
        <p:spPr>
          <a:xfrm>
            <a:off x="5342890" y="1753235"/>
            <a:ext cx="4064000" cy="3683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7">
            <a:extLst>
              <a:ext uri="{FF2B5EF4-FFF2-40B4-BE49-F238E27FC236}">
                <a16:creationId xmlns:a16="http://schemas.microsoft.com/office/drawing/2014/main" id="{65845CEB-F3EC-BE68-7F50-56EAE9AEBAC3}"/>
              </a:ext>
            </a:extLst>
          </p:cNvPr>
          <p:cNvSpPr/>
          <p:nvPr>
            <p:custDataLst>
              <p:tags r:id="rId1"/>
            </p:custDataLst>
          </p:nvPr>
        </p:nvSpPr>
        <p:spPr>
          <a:xfrm>
            <a:off x="1025360" y="1123353"/>
            <a:ext cx="5040559" cy="1495520"/>
          </a:xfrm>
          <a:prstGeom prst="roundRect">
            <a:avLst>
              <a:gd name="adj" fmla="val 10083"/>
            </a:avLst>
          </a:prstGeom>
          <a:solidFill>
            <a:srgbClr val="6E8360">
              <a:alpha val="20000"/>
            </a:srgbClr>
          </a:solidFill>
          <a:ln w="38100" cap="flat" cmpd="sng" algn="ctr">
            <a:solidFill>
              <a:sysClr val="window" lastClr="FFFFFF"/>
            </a:solidFill>
            <a:prstDash val="solid"/>
            <a:miter lim="800000"/>
          </a:ln>
          <a:effectLst/>
        </p:spPr>
        <p:txBody>
          <a:bodyPr>
            <a:noAutofit/>
          </a:bodyPr>
          <a:lstStyle/>
          <a:p>
            <a:pPr lvl="0" algn="l">
              <a:buClrTx/>
              <a:buSzTx/>
              <a:buFontTx/>
              <a:defRPr/>
            </a:pPr>
            <a:endParaRPr lang="zh-CN" altLang="en-US" kern="0" dirty="0">
              <a:solidFill>
                <a:srgbClr val="000000"/>
              </a:solidFill>
              <a:latin typeface="Arial" panose="020B0604020202020204"/>
              <a:ea typeface="宋体" panose="02010600030101010101" pitchFamily="2" charset="-122"/>
              <a:sym typeface="+mn-ea"/>
            </a:endParaRPr>
          </a:p>
        </p:txBody>
      </p:sp>
      <p:sp>
        <p:nvSpPr>
          <p:cNvPr id="23" name="CustomShape 7">
            <a:extLst>
              <a:ext uri="{FF2B5EF4-FFF2-40B4-BE49-F238E27FC236}">
                <a16:creationId xmlns:a16="http://schemas.microsoft.com/office/drawing/2014/main" id="{A05EEF49-F02F-18E6-76D0-78B2C4101C75}"/>
              </a:ext>
            </a:extLst>
          </p:cNvPr>
          <p:cNvSpPr/>
          <p:nvPr>
            <p:custDataLst>
              <p:tags r:id="rId2"/>
            </p:custDataLst>
          </p:nvPr>
        </p:nvSpPr>
        <p:spPr>
          <a:xfrm>
            <a:off x="7088167" y="1130910"/>
            <a:ext cx="4339068" cy="1487963"/>
          </a:xfrm>
          <a:prstGeom prst="roundRect">
            <a:avLst>
              <a:gd name="adj" fmla="val 10083"/>
            </a:avLst>
          </a:prstGeom>
          <a:solidFill>
            <a:srgbClr val="6E8360">
              <a:alpha val="20000"/>
            </a:srgbClr>
          </a:solidFill>
          <a:ln w="38100" cap="flat" cmpd="sng" algn="ctr">
            <a:solidFill>
              <a:sysClr val="window" lastClr="FFFFFF"/>
            </a:solidFill>
            <a:prstDash val="solid"/>
            <a:miter lim="800000"/>
          </a:ln>
          <a:effectLst/>
        </p:spPr>
        <p:txBody>
          <a:bodyPr>
            <a:noAutofit/>
          </a:bodyPr>
          <a:lstStyle/>
          <a:p>
            <a:pPr lvl="0" algn="l">
              <a:buClrTx/>
              <a:buSzTx/>
              <a:buFontTx/>
              <a:defRPr/>
            </a:pPr>
            <a:endParaRPr lang="zh-CN" altLang="en-US" kern="0" dirty="0">
              <a:solidFill>
                <a:srgbClr val="000000"/>
              </a:solidFill>
              <a:latin typeface="Arial" panose="020B0604020202020204"/>
              <a:ea typeface="宋体" panose="02010600030101010101" pitchFamily="2" charset="-122"/>
              <a:sym typeface="+mn-ea"/>
            </a:endParaRPr>
          </a:p>
        </p:txBody>
      </p:sp>
      <p:sp>
        <p:nvSpPr>
          <p:cNvPr id="2" name="灯片编号占位符 1"/>
          <p:cNvSpPr>
            <a:spLocks noGrp="1"/>
          </p:cNvSpPr>
          <p:nvPr>
            <p:ph type="sldNum" sz="quarter" idx="12"/>
          </p:nvPr>
        </p:nvSpPr>
        <p:spPr/>
        <p:txBody>
          <a:bodyPr/>
          <a:lstStyle/>
          <a:p>
            <a:r>
              <a:rPr lang="en-US" altLang="zh-CN" dirty="0"/>
              <a:t>4</a:t>
            </a:r>
            <a:endParaRPr lang="zh-CN" altLang="en-US" dirty="0"/>
          </a:p>
        </p:txBody>
      </p:sp>
      <p:sp>
        <p:nvSpPr>
          <p:cNvPr id="3" name="文本占位符 2"/>
          <p:cNvSpPr>
            <a:spLocks noGrp="1"/>
          </p:cNvSpPr>
          <p:nvPr>
            <p:ph type="body" sz="quarter" idx="13"/>
          </p:nvPr>
        </p:nvSpPr>
        <p:spPr/>
        <p:txBody>
          <a:bodyPr/>
          <a:lstStyle/>
          <a:p>
            <a:r>
              <a:rPr lang="zh-CN" altLang="en-US" dirty="0"/>
              <a:t>研究背景</a:t>
            </a:r>
            <a:r>
              <a:rPr lang="en-US" altLang="zh-CN" dirty="0"/>
              <a:t>-</a:t>
            </a:r>
            <a:r>
              <a:rPr lang="zh-CN" altLang="en-US" dirty="0"/>
              <a:t>个性化推荐系统</a:t>
            </a:r>
          </a:p>
        </p:txBody>
      </p:sp>
      <p:sp>
        <p:nvSpPr>
          <p:cNvPr id="6" name="文本框 5">
            <a:extLst>
              <a:ext uri="{FF2B5EF4-FFF2-40B4-BE49-F238E27FC236}">
                <a16:creationId xmlns:a16="http://schemas.microsoft.com/office/drawing/2014/main" id="{5FB8C1A0-73B3-7A98-DDB8-CAB701CC9B47}"/>
              </a:ext>
            </a:extLst>
          </p:cNvPr>
          <p:cNvSpPr txBox="1"/>
          <p:nvPr>
            <p:custDataLst>
              <p:tags r:id="rId3"/>
            </p:custDataLst>
          </p:nvPr>
        </p:nvSpPr>
        <p:spPr>
          <a:xfrm>
            <a:off x="1158326" y="1642117"/>
            <a:ext cx="4630857" cy="638810"/>
          </a:xfrm>
          <a:prstGeom prst="rect">
            <a:avLst/>
          </a:prstGeom>
          <a:noFill/>
        </p:spPr>
        <p:txBody>
          <a:bodyPr wrap="square" rtlCol="0" anchor="ctr" anchorCtr="0">
            <a:noAutofit/>
          </a:bodyPr>
          <a:lstStyle/>
          <a:p>
            <a:pPr algn="ctr">
              <a:defRPr/>
            </a:pPr>
            <a:r>
              <a:rPr lang="en-US" altLang="zh-CN" sz="2000" dirty="0">
                <a:cs typeface="Arial" panose="020B0604020202020204" pitchFamily="34" charset="0"/>
              </a:rPr>
              <a:t>Historical user-item interactions or additional side information (e.g., social relations, item’s knowledge, etc.) </a:t>
            </a:r>
          </a:p>
        </p:txBody>
      </p:sp>
      <p:sp>
        <p:nvSpPr>
          <p:cNvPr id="21" name="文本框 20">
            <a:extLst>
              <a:ext uri="{FF2B5EF4-FFF2-40B4-BE49-F238E27FC236}">
                <a16:creationId xmlns:a16="http://schemas.microsoft.com/office/drawing/2014/main" id="{EF4DCD13-233C-EB11-5405-292980E4D21E}"/>
              </a:ext>
            </a:extLst>
          </p:cNvPr>
          <p:cNvSpPr txBox="1"/>
          <p:nvPr>
            <p:custDataLst>
              <p:tags r:id="rId4"/>
            </p:custDataLst>
          </p:nvPr>
        </p:nvSpPr>
        <p:spPr>
          <a:xfrm>
            <a:off x="7493584" y="1642117"/>
            <a:ext cx="3711279" cy="638810"/>
          </a:xfrm>
          <a:prstGeom prst="rect">
            <a:avLst/>
          </a:prstGeom>
          <a:noFill/>
        </p:spPr>
        <p:txBody>
          <a:bodyPr wrap="square" rtlCol="0" anchor="ctr" anchorCtr="0">
            <a:noAutofit/>
          </a:bodyPr>
          <a:lstStyle/>
          <a:p>
            <a:pPr algn="ctr">
              <a:defRPr/>
            </a:pPr>
            <a:r>
              <a:rPr lang="en-US" altLang="zh-CN" sz="2000" dirty="0">
                <a:cs typeface="Arial" panose="020B0604020202020204" pitchFamily="34" charset="0"/>
              </a:rPr>
              <a:t>Predict how likely a user would interact with a target Item (e.g., click, view, or purchase) </a:t>
            </a:r>
          </a:p>
        </p:txBody>
      </p:sp>
      <p:sp>
        <p:nvSpPr>
          <p:cNvPr id="52" name="右中括号 51">
            <a:extLst>
              <a:ext uri="{FF2B5EF4-FFF2-40B4-BE49-F238E27FC236}">
                <a16:creationId xmlns:a16="http://schemas.microsoft.com/office/drawing/2014/main" id="{8E3C0420-ECA7-2297-8FE2-77B8349A20FE}"/>
              </a:ext>
            </a:extLst>
          </p:cNvPr>
          <p:cNvSpPr/>
          <p:nvPr/>
        </p:nvSpPr>
        <p:spPr>
          <a:xfrm>
            <a:off x="7915274" y="3229955"/>
            <a:ext cx="147435" cy="1576255"/>
          </a:xfrm>
          <a:prstGeom prst="rightBracket">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5" name="右中括号 54">
            <a:extLst>
              <a:ext uri="{FF2B5EF4-FFF2-40B4-BE49-F238E27FC236}">
                <a16:creationId xmlns:a16="http://schemas.microsoft.com/office/drawing/2014/main" id="{9CD52305-4BE1-54AE-9728-2260967E87BC}"/>
              </a:ext>
            </a:extLst>
          </p:cNvPr>
          <p:cNvSpPr/>
          <p:nvPr/>
        </p:nvSpPr>
        <p:spPr>
          <a:xfrm>
            <a:off x="7936401" y="4958050"/>
            <a:ext cx="147435" cy="1576255"/>
          </a:xfrm>
          <a:prstGeom prst="rightBracket">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46CB80F7-D9DB-51EF-501A-70F17AA7FB06}"/>
              </a:ext>
            </a:extLst>
          </p:cNvPr>
          <p:cNvSpPr/>
          <p:nvPr/>
        </p:nvSpPr>
        <p:spPr>
          <a:xfrm>
            <a:off x="9226960" y="3423467"/>
            <a:ext cx="2200275" cy="1189229"/>
          </a:xfrm>
          <a:prstGeom prst="rect">
            <a:avLst/>
          </a:prstGeom>
          <a:solidFill>
            <a:schemeClr val="bg1"/>
          </a:solid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9E3E9166-9F45-2771-758A-2A10985BA9A0}"/>
              </a:ext>
            </a:extLst>
          </p:cNvPr>
          <p:cNvSpPr/>
          <p:nvPr/>
        </p:nvSpPr>
        <p:spPr>
          <a:xfrm>
            <a:off x="9233023" y="5151562"/>
            <a:ext cx="2200275" cy="1189229"/>
          </a:xfrm>
          <a:prstGeom prst="rect">
            <a:avLst/>
          </a:prstGeom>
          <a:solidFill>
            <a:schemeClr val="bg1"/>
          </a:solid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箭头连接符 58">
            <a:extLst>
              <a:ext uri="{FF2B5EF4-FFF2-40B4-BE49-F238E27FC236}">
                <a16:creationId xmlns:a16="http://schemas.microsoft.com/office/drawing/2014/main" id="{6331133F-CE8E-06D6-DF52-AE9A456AA42A}"/>
              </a:ext>
            </a:extLst>
          </p:cNvPr>
          <p:cNvCxnSpPr>
            <a:stCxn id="56" idx="1"/>
            <a:endCxn id="52" idx="2"/>
          </p:cNvCxnSpPr>
          <p:nvPr/>
        </p:nvCxnSpPr>
        <p:spPr>
          <a:xfrm flipH="1">
            <a:off x="8062709" y="4018082"/>
            <a:ext cx="1164251"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id="{6593743F-A90A-03B7-9CBD-8496034526B9}"/>
              </a:ext>
            </a:extLst>
          </p:cNvPr>
          <p:cNvCxnSpPr>
            <a:cxnSpLocks/>
            <a:stCxn id="57" idx="1"/>
            <a:endCxn id="55" idx="2"/>
          </p:cNvCxnSpPr>
          <p:nvPr/>
        </p:nvCxnSpPr>
        <p:spPr>
          <a:xfrm flipH="1">
            <a:off x="8083836" y="5746177"/>
            <a:ext cx="1149187"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3" name="文本框 92">
            <a:extLst>
              <a:ext uri="{FF2B5EF4-FFF2-40B4-BE49-F238E27FC236}">
                <a16:creationId xmlns:a16="http://schemas.microsoft.com/office/drawing/2014/main" id="{B1226969-3123-0DD1-8BEF-3451EFB641AD}"/>
              </a:ext>
            </a:extLst>
          </p:cNvPr>
          <p:cNvSpPr txBox="1"/>
          <p:nvPr>
            <p:custDataLst>
              <p:tags r:id="rId5"/>
            </p:custDataLst>
          </p:nvPr>
        </p:nvSpPr>
        <p:spPr>
          <a:xfrm>
            <a:off x="9429585" y="3546865"/>
            <a:ext cx="1884679" cy="915150"/>
          </a:xfrm>
          <a:prstGeom prst="rect">
            <a:avLst/>
          </a:prstGeom>
          <a:noFill/>
        </p:spPr>
        <p:txBody>
          <a:bodyPr wrap="square" rtlCol="0" anchor="ctr" anchorCtr="0">
            <a:noAutofit/>
          </a:bodyPr>
          <a:lstStyle/>
          <a:p>
            <a:pPr algn="ctr">
              <a:defRPr/>
            </a:pPr>
            <a:r>
              <a:rPr lang="en-US" altLang="zh-CN" dirty="0">
                <a:cs typeface="Arial" panose="020B0604020202020204" pitchFamily="34" charset="0"/>
              </a:rPr>
              <a:t>year, genre, actor, reviews, etc.</a:t>
            </a:r>
          </a:p>
        </p:txBody>
      </p:sp>
      <p:sp>
        <p:nvSpPr>
          <p:cNvPr id="94" name="文本框 93">
            <a:extLst>
              <a:ext uri="{FF2B5EF4-FFF2-40B4-BE49-F238E27FC236}">
                <a16:creationId xmlns:a16="http://schemas.microsoft.com/office/drawing/2014/main" id="{032C06F5-F688-81DE-797B-7884B656E0BA}"/>
              </a:ext>
            </a:extLst>
          </p:cNvPr>
          <p:cNvSpPr txBox="1"/>
          <p:nvPr>
            <p:custDataLst>
              <p:tags r:id="rId6"/>
            </p:custDataLst>
          </p:nvPr>
        </p:nvSpPr>
        <p:spPr>
          <a:xfrm>
            <a:off x="9447097" y="5453607"/>
            <a:ext cx="1719542" cy="585138"/>
          </a:xfrm>
          <a:prstGeom prst="rect">
            <a:avLst/>
          </a:prstGeom>
          <a:noFill/>
        </p:spPr>
        <p:txBody>
          <a:bodyPr wrap="square" rtlCol="0" anchor="ctr" anchorCtr="0">
            <a:noAutofit/>
          </a:bodyPr>
          <a:lstStyle/>
          <a:p>
            <a:pPr algn="ctr">
              <a:defRPr/>
            </a:pPr>
            <a:r>
              <a:rPr lang="en-US" altLang="zh-CN" dirty="0">
                <a:cs typeface="Arial" panose="020B0604020202020204" pitchFamily="34" charset="0"/>
              </a:rPr>
              <a:t>social relations, age, gender, etc.</a:t>
            </a:r>
          </a:p>
        </p:txBody>
      </p:sp>
      <p:sp>
        <p:nvSpPr>
          <p:cNvPr id="95" name="文本框 94">
            <a:extLst>
              <a:ext uri="{FF2B5EF4-FFF2-40B4-BE49-F238E27FC236}">
                <a16:creationId xmlns:a16="http://schemas.microsoft.com/office/drawing/2014/main" id="{6A474046-CC77-91DE-B717-B78C368811A0}"/>
              </a:ext>
            </a:extLst>
          </p:cNvPr>
          <p:cNvSpPr txBox="1"/>
          <p:nvPr>
            <p:custDataLst>
              <p:tags r:id="rId7"/>
            </p:custDataLst>
          </p:nvPr>
        </p:nvSpPr>
        <p:spPr>
          <a:xfrm>
            <a:off x="7798658" y="3473126"/>
            <a:ext cx="1719542" cy="585138"/>
          </a:xfrm>
          <a:prstGeom prst="rect">
            <a:avLst/>
          </a:prstGeom>
          <a:noFill/>
        </p:spPr>
        <p:txBody>
          <a:bodyPr wrap="square" rtlCol="0" anchor="ctr" anchorCtr="0">
            <a:noAutofit/>
          </a:bodyPr>
          <a:lstStyle/>
          <a:p>
            <a:pPr algn="ctr">
              <a:defRPr/>
            </a:pPr>
            <a:r>
              <a:rPr lang="en-US" altLang="zh-CN" dirty="0">
                <a:cs typeface="Arial" panose="020B0604020202020204" pitchFamily="34" charset="0"/>
              </a:rPr>
              <a:t>Item set</a:t>
            </a:r>
          </a:p>
        </p:txBody>
      </p:sp>
      <p:sp>
        <p:nvSpPr>
          <p:cNvPr id="96" name="文本框 95">
            <a:extLst>
              <a:ext uri="{FF2B5EF4-FFF2-40B4-BE49-F238E27FC236}">
                <a16:creationId xmlns:a16="http://schemas.microsoft.com/office/drawing/2014/main" id="{99036BAE-9F9F-64D1-9DCA-061FA661744F}"/>
              </a:ext>
            </a:extLst>
          </p:cNvPr>
          <p:cNvSpPr txBox="1"/>
          <p:nvPr>
            <p:custDataLst>
              <p:tags r:id="rId8"/>
            </p:custDataLst>
          </p:nvPr>
        </p:nvSpPr>
        <p:spPr>
          <a:xfrm>
            <a:off x="9485321" y="2725180"/>
            <a:ext cx="1719542" cy="585138"/>
          </a:xfrm>
          <a:prstGeom prst="rect">
            <a:avLst/>
          </a:prstGeom>
          <a:noFill/>
        </p:spPr>
        <p:txBody>
          <a:bodyPr wrap="square" rtlCol="0" anchor="ctr" anchorCtr="0">
            <a:noAutofit/>
          </a:bodyPr>
          <a:lstStyle/>
          <a:p>
            <a:pPr algn="ctr">
              <a:defRPr/>
            </a:pPr>
            <a:r>
              <a:rPr lang="en-US" altLang="zh-CN" dirty="0">
                <a:cs typeface="Arial" panose="020B0604020202020204" pitchFamily="34" charset="0"/>
              </a:rPr>
              <a:t>Side Information</a:t>
            </a:r>
          </a:p>
        </p:txBody>
      </p:sp>
      <p:sp>
        <p:nvSpPr>
          <p:cNvPr id="97" name="文本框 96">
            <a:extLst>
              <a:ext uri="{FF2B5EF4-FFF2-40B4-BE49-F238E27FC236}">
                <a16:creationId xmlns:a16="http://schemas.microsoft.com/office/drawing/2014/main" id="{EBC3733A-4EB5-8C20-7D6C-71D9C10DD4A7}"/>
              </a:ext>
            </a:extLst>
          </p:cNvPr>
          <p:cNvSpPr txBox="1"/>
          <p:nvPr>
            <p:custDataLst>
              <p:tags r:id="rId9"/>
            </p:custDataLst>
          </p:nvPr>
        </p:nvSpPr>
        <p:spPr>
          <a:xfrm>
            <a:off x="7819596" y="5234917"/>
            <a:ext cx="1719542" cy="585138"/>
          </a:xfrm>
          <a:prstGeom prst="rect">
            <a:avLst/>
          </a:prstGeom>
          <a:noFill/>
        </p:spPr>
        <p:txBody>
          <a:bodyPr wrap="square" rtlCol="0" anchor="ctr" anchorCtr="0">
            <a:noAutofit/>
          </a:bodyPr>
          <a:lstStyle/>
          <a:p>
            <a:pPr algn="ctr">
              <a:defRPr/>
            </a:pPr>
            <a:r>
              <a:rPr lang="en-US" altLang="zh-CN" dirty="0">
                <a:cs typeface="Arial" panose="020B0604020202020204" pitchFamily="34" charset="0"/>
              </a:rPr>
              <a:t>User set</a:t>
            </a:r>
          </a:p>
        </p:txBody>
      </p:sp>
      <p:grpSp>
        <p:nvGrpSpPr>
          <p:cNvPr id="33" name="组合 32">
            <a:extLst>
              <a:ext uri="{FF2B5EF4-FFF2-40B4-BE49-F238E27FC236}">
                <a16:creationId xmlns:a16="http://schemas.microsoft.com/office/drawing/2014/main" id="{BDDE792E-1ECE-6109-8D99-3DE2DE9ECAD8}"/>
              </a:ext>
            </a:extLst>
          </p:cNvPr>
          <p:cNvGrpSpPr/>
          <p:nvPr/>
        </p:nvGrpSpPr>
        <p:grpSpPr>
          <a:xfrm>
            <a:off x="764765" y="2618873"/>
            <a:ext cx="6638667" cy="3980173"/>
            <a:chOff x="764765" y="2618873"/>
            <a:chExt cx="6638667" cy="3980173"/>
          </a:xfrm>
        </p:grpSpPr>
        <p:sp>
          <p:nvSpPr>
            <p:cNvPr id="17" name="矩形 16">
              <a:extLst>
                <a:ext uri="{FF2B5EF4-FFF2-40B4-BE49-F238E27FC236}">
                  <a16:creationId xmlns:a16="http://schemas.microsoft.com/office/drawing/2014/main" id="{63DCA1AD-0145-29AD-CBDD-44FAEEEBBFDE}"/>
                </a:ext>
              </a:extLst>
            </p:cNvPr>
            <p:cNvSpPr/>
            <p:nvPr/>
          </p:nvSpPr>
          <p:spPr>
            <a:xfrm>
              <a:off x="799502" y="3164141"/>
              <a:ext cx="6603930" cy="3434905"/>
            </a:xfrm>
            <a:prstGeom prst="rect">
              <a:avLst/>
            </a:prstGeom>
            <a:noFill/>
            <a:ln w="19050">
              <a:solidFill>
                <a:srgbClr val="6E836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359E77CA-18C6-DF9C-4D2F-AB3CF6CE34FB}"/>
                </a:ext>
              </a:extLst>
            </p:cNvPr>
            <p:cNvPicPr>
              <a:picLocks noChangeAspect="1"/>
            </p:cNvPicPr>
            <p:nvPr/>
          </p:nvPicPr>
          <p:blipFill>
            <a:blip r:embed="rId25"/>
            <a:stretch>
              <a:fillRect/>
            </a:stretch>
          </p:blipFill>
          <p:spPr>
            <a:xfrm>
              <a:off x="1548114" y="3710331"/>
              <a:ext cx="551850" cy="813253"/>
            </a:xfrm>
            <a:prstGeom prst="rect">
              <a:avLst/>
            </a:prstGeom>
          </p:spPr>
        </p:pic>
        <p:pic>
          <p:nvPicPr>
            <p:cNvPr id="36" name="图片 35">
              <a:extLst>
                <a:ext uri="{FF2B5EF4-FFF2-40B4-BE49-F238E27FC236}">
                  <a16:creationId xmlns:a16="http://schemas.microsoft.com/office/drawing/2014/main" id="{F6F36F72-B3AB-9DF1-CEDC-E48080598ABC}"/>
                </a:ext>
              </a:extLst>
            </p:cNvPr>
            <p:cNvPicPr>
              <a:picLocks noChangeAspect="1"/>
            </p:cNvPicPr>
            <p:nvPr/>
          </p:nvPicPr>
          <p:blipFill>
            <a:blip r:embed="rId26"/>
            <a:stretch>
              <a:fillRect/>
            </a:stretch>
          </p:blipFill>
          <p:spPr>
            <a:xfrm>
              <a:off x="2586263" y="3710333"/>
              <a:ext cx="533280" cy="813252"/>
            </a:xfrm>
            <a:prstGeom prst="rect">
              <a:avLst/>
            </a:prstGeom>
          </p:spPr>
        </p:pic>
        <p:pic>
          <p:nvPicPr>
            <p:cNvPr id="38" name="图片 37">
              <a:extLst>
                <a:ext uri="{FF2B5EF4-FFF2-40B4-BE49-F238E27FC236}">
                  <a16:creationId xmlns:a16="http://schemas.microsoft.com/office/drawing/2014/main" id="{EAE3A1C7-3F6F-1F72-4F52-F468479DB2F9}"/>
                </a:ext>
              </a:extLst>
            </p:cNvPr>
            <p:cNvPicPr>
              <a:picLocks noChangeAspect="1"/>
            </p:cNvPicPr>
            <p:nvPr/>
          </p:nvPicPr>
          <p:blipFill>
            <a:blip r:embed="rId27"/>
            <a:stretch>
              <a:fillRect/>
            </a:stretch>
          </p:blipFill>
          <p:spPr>
            <a:xfrm>
              <a:off x="3628356" y="3710333"/>
              <a:ext cx="545427" cy="813252"/>
            </a:xfrm>
            <a:prstGeom prst="rect">
              <a:avLst/>
            </a:prstGeom>
          </p:spPr>
        </p:pic>
        <p:pic>
          <p:nvPicPr>
            <p:cNvPr id="40" name="图片 39">
              <a:extLst>
                <a:ext uri="{FF2B5EF4-FFF2-40B4-BE49-F238E27FC236}">
                  <a16:creationId xmlns:a16="http://schemas.microsoft.com/office/drawing/2014/main" id="{3B8DE2D1-2305-C2EA-7F61-A914FACF2238}"/>
                </a:ext>
              </a:extLst>
            </p:cNvPr>
            <p:cNvPicPr>
              <a:picLocks noChangeAspect="1"/>
            </p:cNvPicPr>
            <p:nvPr/>
          </p:nvPicPr>
          <p:blipFill>
            <a:blip r:embed="rId28"/>
            <a:stretch>
              <a:fillRect/>
            </a:stretch>
          </p:blipFill>
          <p:spPr>
            <a:xfrm>
              <a:off x="5419118" y="3710332"/>
              <a:ext cx="545427" cy="813252"/>
            </a:xfrm>
            <a:prstGeom prst="rect">
              <a:avLst/>
            </a:prstGeom>
          </p:spPr>
        </p:pic>
        <p:pic>
          <p:nvPicPr>
            <p:cNvPr id="42" name="图片 41">
              <a:extLst>
                <a:ext uri="{FF2B5EF4-FFF2-40B4-BE49-F238E27FC236}">
                  <a16:creationId xmlns:a16="http://schemas.microsoft.com/office/drawing/2014/main" id="{E1993D05-2770-AD0C-6BB8-09D8C475F643}"/>
                </a:ext>
              </a:extLst>
            </p:cNvPr>
            <p:cNvPicPr>
              <a:picLocks noChangeAspect="1"/>
            </p:cNvPicPr>
            <p:nvPr/>
          </p:nvPicPr>
          <p:blipFill>
            <a:blip r:embed="rId29"/>
            <a:stretch>
              <a:fillRect/>
            </a:stretch>
          </p:blipFill>
          <p:spPr>
            <a:xfrm>
              <a:off x="6385957" y="3710332"/>
              <a:ext cx="568904" cy="813252"/>
            </a:xfrm>
            <a:prstGeom prst="rect">
              <a:avLst/>
            </a:prstGeom>
          </p:spPr>
        </p:pic>
        <p:sp>
          <p:nvSpPr>
            <p:cNvPr id="43" name="文本框 42">
              <a:extLst>
                <a:ext uri="{FF2B5EF4-FFF2-40B4-BE49-F238E27FC236}">
                  <a16:creationId xmlns:a16="http://schemas.microsoft.com/office/drawing/2014/main" id="{FF180647-31A1-2D0A-DACA-C7252F32F35E}"/>
                </a:ext>
              </a:extLst>
            </p:cNvPr>
            <p:cNvSpPr txBox="1"/>
            <p:nvPr/>
          </p:nvSpPr>
          <p:spPr>
            <a:xfrm>
              <a:off x="764765" y="3886115"/>
              <a:ext cx="890442" cy="430887"/>
            </a:xfrm>
            <a:prstGeom prst="rect">
              <a:avLst/>
            </a:prstGeom>
            <a:noFill/>
          </p:spPr>
          <p:txBody>
            <a:bodyPr wrap="square">
              <a:spAutoFit/>
            </a:bodyPr>
            <a:lstStyle/>
            <a:p>
              <a:r>
                <a:rPr lang="en-US" altLang="zh-CN" sz="1100" dirty="0">
                  <a:cs typeface="Arial" panose="020B0604020202020204" pitchFamily="34" charset="0"/>
                </a:rPr>
                <a:t>m items (movies)</a:t>
              </a:r>
              <a:endParaRPr lang="zh-CN" altLang="en-US" sz="1100" dirty="0">
                <a:cs typeface="Arial" panose="020B0604020202020204" pitchFamily="34" charset="0"/>
              </a:endParaRPr>
            </a:p>
          </p:txBody>
        </p:sp>
        <p:sp>
          <p:nvSpPr>
            <p:cNvPr id="44" name="文本框 43">
              <a:extLst>
                <a:ext uri="{FF2B5EF4-FFF2-40B4-BE49-F238E27FC236}">
                  <a16:creationId xmlns:a16="http://schemas.microsoft.com/office/drawing/2014/main" id="{1EA1A5A8-5B2A-1C73-75C0-15FB22C26EFD}"/>
                </a:ext>
              </a:extLst>
            </p:cNvPr>
            <p:cNvSpPr txBox="1"/>
            <p:nvPr>
              <p:custDataLst>
                <p:tags r:id="rId15"/>
              </p:custDataLst>
            </p:nvPr>
          </p:nvSpPr>
          <p:spPr>
            <a:xfrm>
              <a:off x="1883778" y="2618873"/>
              <a:ext cx="3984056" cy="638810"/>
            </a:xfrm>
            <a:prstGeom prst="rect">
              <a:avLst/>
            </a:prstGeom>
            <a:noFill/>
          </p:spPr>
          <p:txBody>
            <a:bodyPr wrap="square" rtlCol="0" anchor="ctr" anchorCtr="0">
              <a:noAutofit/>
            </a:bodyPr>
            <a:lstStyle/>
            <a:p>
              <a:pPr algn="ctr">
                <a:defRPr/>
              </a:pPr>
              <a:r>
                <a:rPr lang="en-US" altLang="zh-CN" dirty="0">
                  <a:cs typeface="Arial" panose="020B0604020202020204" pitchFamily="34" charset="0"/>
                </a:rPr>
                <a:t>User-item Interaction History</a:t>
              </a:r>
            </a:p>
          </p:txBody>
        </p:sp>
        <p:sp>
          <p:nvSpPr>
            <p:cNvPr id="45" name="文本框 44">
              <a:extLst>
                <a:ext uri="{FF2B5EF4-FFF2-40B4-BE49-F238E27FC236}">
                  <a16:creationId xmlns:a16="http://schemas.microsoft.com/office/drawing/2014/main" id="{06CDA105-66B1-9573-4999-B8506AC194CC}"/>
                </a:ext>
              </a:extLst>
            </p:cNvPr>
            <p:cNvSpPr txBox="1"/>
            <p:nvPr>
              <p:custDataLst>
                <p:tags r:id="rId16"/>
              </p:custDataLst>
            </p:nvPr>
          </p:nvSpPr>
          <p:spPr>
            <a:xfrm>
              <a:off x="4432822" y="3590286"/>
              <a:ext cx="622989" cy="638810"/>
            </a:xfrm>
            <a:prstGeom prst="rect">
              <a:avLst/>
            </a:prstGeom>
            <a:noFill/>
          </p:spPr>
          <p:txBody>
            <a:bodyPr wrap="square" rtlCol="0" anchor="ctr" anchorCtr="0">
              <a:noAutofit/>
            </a:bodyPr>
            <a:lstStyle/>
            <a:p>
              <a:pPr algn="ctr">
                <a:defRPr/>
              </a:pPr>
              <a:r>
                <a:rPr lang="en-US" altLang="zh-CN" sz="2000" b="1" dirty="0">
                  <a:latin typeface="Arial" panose="020B0604020202020204" pitchFamily="34" charset="0"/>
                  <a:cs typeface="Arial" panose="020B0604020202020204" pitchFamily="34" charset="0"/>
                </a:rPr>
                <a:t>…</a:t>
              </a:r>
              <a:endParaRPr lang="en-US" altLang="zh-CN" sz="1600" b="1" dirty="0">
                <a:latin typeface="Arial" panose="020B0604020202020204" pitchFamily="34" charset="0"/>
                <a:cs typeface="Arial" panose="020B0604020202020204" pitchFamily="34" charset="0"/>
              </a:endParaRPr>
            </a:p>
          </p:txBody>
        </p:sp>
        <p:sp>
          <p:nvSpPr>
            <p:cNvPr id="46" name="文本框 45">
              <a:extLst>
                <a:ext uri="{FF2B5EF4-FFF2-40B4-BE49-F238E27FC236}">
                  <a16:creationId xmlns:a16="http://schemas.microsoft.com/office/drawing/2014/main" id="{F1B819B0-90D0-1006-1D9B-E4FC1FEBDE93}"/>
                </a:ext>
              </a:extLst>
            </p:cNvPr>
            <p:cNvSpPr txBox="1"/>
            <p:nvPr/>
          </p:nvSpPr>
          <p:spPr>
            <a:xfrm>
              <a:off x="1373840" y="3385583"/>
              <a:ext cx="1055272" cy="261610"/>
            </a:xfrm>
            <a:prstGeom prst="rect">
              <a:avLst/>
            </a:prstGeom>
            <a:noFill/>
          </p:spPr>
          <p:txBody>
            <a:bodyPr wrap="square">
              <a:spAutoFit/>
            </a:bodyPr>
            <a:lstStyle/>
            <a:p>
              <a:r>
                <a:rPr lang="en-US" altLang="zh-CN" sz="1100" dirty="0">
                  <a:cs typeface="Arial" panose="020B0604020202020204" pitchFamily="34" charset="0"/>
                </a:rPr>
                <a:t>Spider Man</a:t>
              </a:r>
              <a:endParaRPr lang="zh-CN" altLang="en-US" sz="1100" dirty="0">
                <a:cs typeface="Arial" panose="020B0604020202020204" pitchFamily="34" charset="0"/>
              </a:endParaRPr>
            </a:p>
          </p:txBody>
        </p:sp>
        <p:sp>
          <p:nvSpPr>
            <p:cNvPr id="47" name="文本框 46">
              <a:extLst>
                <a:ext uri="{FF2B5EF4-FFF2-40B4-BE49-F238E27FC236}">
                  <a16:creationId xmlns:a16="http://schemas.microsoft.com/office/drawing/2014/main" id="{244879A4-BACD-D07B-E52F-433F91C91F1A}"/>
                </a:ext>
              </a:extLst>
            </p:cNvPr>
            <p:cNvSpPr txBox="1"/>
            <p:nvPr/>
          </p:nvSpPr>
          <p:spPr>
            <a:xfrm>
              <a:off x="2543056" y="3257683"/>
              <a:ext cx="744473" cy="430887"/>
            </a:xfrm>
            <a:prstGeom prst="rect">
              <a:avLst/>
            </a:prstGeom>
            <a:noFill/>
          </p:spPr>
          <p:txBody>
            <a:bodyPr wrap="square">
              <a:spAutoFit/>
            </a:bodyPr>
            <a:lstStyle/>
            <a:p>
              <a:r>
                <a:rPr lang="en-US" altLang="zh-CN" sz="1100" dirty="0">
                  <a:cs typeface="Arial" panose="020B0604020202020204" pitchFamily="34" charset="0"/>
                </a:rPr>
                <a:t>Captain America</a:t>
              </a:r>
              <a:endParaRPr lang="zh-CN" altLang="en-US" sz="1100" dirty="0">
                <a:cs typeface="Arial" panose="020B0604020202020204" pitchFamily="34" charset="0"/>
              </a:endParaRPr>
            </a:p>
          </p:txBody>
        </p:sp>
        <p:sp>
          <p:nvSpPr>
            <p:cNvPr id="48" name="文本框 47">
              <a:extLst>
                <a:ext uri="{FF2B5EF4-FFF2-40B4-BE49-F238E27FC236}">
                  <a16:creationId xmlns:a16="http://schemas.microsoft.com/office/drawing/2014/main" id="{BFDE3EB0-D9AF-A9D3-5BB1-11627D0FE932}"/>
                </a:ext>
              </a:extLst>
            </p:cNvPr>
            <p:cNvSpPr txBox="1"/>
            <p:nvPr/>
          </p:nvSpPr>
          <p:spPr>
            <a:xfrm>
              <a:off x="3473755" y="3382833"/>
              <a:ext cx="957694" cy="261610"/>
            </a:xfrm>
            <a:prstGeom prst="rect">
              <a:avLst/>
            </a:prstGeom>
            <a:noFill/>
          </p:spPr>
          <p:txBody>
            <a:bodyPr wrap="square">
              <a:spAutoFit/>
            </a:bodyPr>
            <a:lstStyle/>
            <a:p>
              <a:r>
                <a:rPr lang="en-US" altLang="zh-CN" sz="1100" dirty="0">
                  <a:latin typeface="Arial" panose="020B0604020202020204" pitchFamily="34" charset="0"/>
                  <a:cs typeface="Arial" panose="020B0604020202020204" pitchFamily="34" charset="0"/>
                </a:rPr>
                <a:t>Toy Story</a:t>
              </a:r>
              <a:endParaRPr lang="zh-CN" altLang="en-US" sz="1100" dirty="0">
                <a:latin typeface="Arial" panose="020B0604020202020204" pitchFamily="34" charset="0"/>
                <a:cs typeface="Arial" panose="020B0604020202020204" pitchFamily="34" charset="0"/>
              </a:endParaRPr>
            </a:p>
          </p:txBody>
        </p:sp>
        <p:sp>
          <p:nvSpPr>
            <p:cNvPr id="49" name="文本框 48">
              <a:extLst>
                <a:ext uri="{FF2B5EF4-FFF2-40B4-BE49-F238E27FC236}">
                  <a16:creationId xmlns:a16="http://schemas.microsoft.com/office/drawing/2014/main" id="{253644F7-3AD0-AC7B-1A72-F110BDEC59EA}"/>
                </a:ext>
              </a:extLst>
            </p:cNvPr>
            <p:cNvSpPr txBox="1"/>
            <p:nvPr/>
          </p:nvSpPr>
          <p:spPr>
            <a:xfrm>
              <a:off x="5321446" y="3366266"/>
              <a:ext cx="744473" cy="261610"/>
            </a:xfrm>
            <a:prstGeom prst="rect">
              <a:avLst/>
            </a:prstGeom>
            <a:noFill/>
          </p:spPr>
          <p:txBody>
            <a:bodyPr wrap="square">
              <a:spAutoFit/>
            </a:bodyPr>
            <a:lstStyle/>
            <a:p>
              <a:r>
                <a:rPr lang="en-US" altLang="zh-CN" sz="1100" dirty="0">
                  <a:latin typeface="Arial" panose="020B0604020202020204" pitchFamily="34" charset="0"/>
                  <a:cs typeface="Arial" panose="020B0604020202020204" pitchFamily="34" charset="0"/>
                </a:rPr>
                <a:t>Iron Man</a:t>
              </a:r>
              <a:endParaRPr lang="zh-CN" altLang="en-US" sz="1100" dirty="0">
                <a:latin typeface="Arial" panose="020B0604020202020204" pitchFamily="34" charset="0"/>
                <a:cs typeface="Arial" panose="020B0604020202020204" pitchFamily="34" charset="0"/>
              </a:endParaRPr>
            </a:p>
          </p:txBody>
        </p:sp>
        <p:sp>
          <p:nvSpPr>
            <p:cNvPr id="50" name="文本框 49">
              <a:extLst>
                <a:ext uri="{FF2B5EF4-FFF2-40B4-BE49-F238E27FC236}">
                  <a16:creationId xmlns:a16="http://schemas.microsoft.com/office/drawing/2014/main" id="{A8BBB055-B108-8138-68A0-7D7AF2FC3743}"/>
                </a:ext>
              </a:extLst>
            </p:cNvPr>
            <p:cNvSpPr txBox="1"/>
            <p:nvPr/>
          </p:nvSpPr>
          <p:spPr>
            <a:xfrm>
              <a:off x="6343695" y="3380413"/>
              <a:ext cx="744473" cy="261610"/>
            </a:xfrm>
            <a:prstGeom prst="rect">
              <a:avLst/>
            </a:prstGeom>
            <a:noFill/>
          </p:spPr>
          <p:txBody>
            <a:bodyPr wrap="square">
              <a:spAutoFit/>
            </a:bodyPr>
            <a:lstStyle/>
            <a:p>
              <a:r>
                <a:rPr lang="en-US" altLang="zh-CN" sz="1100" dirty="0">
                  <a:latin typeface="Arial" panose="020B0604020202020204" pitchFamily="34" charset="0"/>
                  <a:cs typeface="Arial" panose="020B0604020202020204" pitchFamily="34" charset="0"/>
                </a:rPr>
                <a:t>Minions</a:t>
              </a:r>
              <a:endParaRPr lang="zh-CN" altLang="en-US" sz="1100" dirty="0">
                <a:latin typeface="Arial" panose="020B0604020202020204" pitchFamily="34" charset="0"/>
                <a:cs typeface="Arial" panose="020B0604020202020204" pitchFamily="34" charset="0"/>
              </a:endParaRPr>
            </a:p>
          </p:txBody>
        </p:sp>
        <p:sp>
          <p:nvSpPr>
            <p:cNvPr id="51" name="文本框 50">
              <a:extLst>
                <a:ext uri="{FF2B5EF4-FFF2-40B4-BE49-F238E27FC236}">
                  <a16:creationId xmlns:a16="http://schemas.microsoft.com/office/drawing/2014/main" id="{7DFA0851-DF5D-F56F-8394-11B87BF6058D}"/>
                </a:ext>
              </a:extLst>
            </p:cNvPr>
            <p:cNvSpPr txBox="1"/>
            <p:nvPr/>
          </p:nvSpPr>
          <p:spPr>
            <a:xfrm>
              <a:off x="818674" y="5907940"/>
              <a:ext cx="744473" cy="261610"/>
            </a:xfrm>
            <a:prstGeom prst="rect">
              <a:avLst/>
            </a:prstGeom>
            <a:noFill/>
          </p:spPr>
          <p:txBody>
            <a:bodyPr wrap="square">
              <a:spAutoFit/>
            </a:bodyPr>
            <a:lstStyle/>
            <a:p>
              <a:r>
                <a:rPr lang="en-US" altLang="zh-CN" sz="1100" dirty="0">
                  <a:cs typeface="Arial" panose="020B0604020202020204" pitchFamily="34" charset="0"/>
                </a:rPr>
                <a:t>n users </a:t>
              </a:r>
              <a:endParaRPr lang="zh-CN" altLang="en-US" sz="1100" dirty="0">
                <a:cs typeface="Arial" panose="020B0604020202020204" pitchFamily="34" charset="0"/>
              </a:endParaRPr>
            </a:p>
          </p:txBody>
        </p:sp>
        <p:sp>
          <p:nvSpPr>
            <p:cNvPr id="65" name="文本框 64">
              <a:extLst>
                <a:ext uri="{FF2B5EF4-FFF2-40B4-BE49-F238E27FC236}">
                  <a16:creationId xmlns:a16="http://schemas.microsoft.com/office/drawing/2014/main" id="{38771D39-F68B-1B58-DBD8-87CE9723C4D3}"/>
                </a:ext>
              </a:extLst>
            </p:cNvPr>
            <p:cNvSpPr txBox="1"/>
            <p:nvPr>
              <p:custDataLst>
                <p:tags r:id="rId17"/>
              </p:custDataLst>
            </p:nvPr>
          </p:nvSpPr>
          <p:spPr>
            <a:xfrm>
              <a:off x="3582353" y="5615904"/>
              <a:ext cx="622989" cy="638810"/>
            </a:xfrm>
            <a:prstGeom prst="rect">
              <a:avLst/>
            </a:prstGeom>
            <a:noFill/>
          </p:spPr>
          <p:txBody>
            <a:bodyPr wrap="square" rtlCol="0" anchor="ctr" anchorCtr="0">
              <a:noAutofit/>
            </a:bodyPr>
            <a:lstStyle/>
            <a:p>
              <a:pPr algn="ctr">
                <a:defRPr/>
              </a:pPr>
              <a:r>
                <a:rPr lang="en-US" altLang="zh-CN" sz="2000" b="1" dirty="0">
                  <a:latin typeface="Arial" panose="020B0604020202020204" pitchFamily="34" charset="0"/>
                  <a:cs typeface="Arial" panose="020B0604020202020204" pitchFamily="34" charset="0"/>
                </a:rPr>
                <a:t>…</a:t>
              </a:r>
              <a:endParaRPr lang="en-US" altLang="zh-CN" sz="1600" b="1" dirty="0">
                <a:latin typeface="Arial" panose="020B0604020202020204" pitchFamily="34" charset="0"/>
                <a:cs typeface="Arial" panose="020B0604020202020204" pitchFamily="34" charset="0"/>
              </a:endParaRPr>
            </a:p>
          </p:txBody>
        </p:sp>
        <p:cxnSp>
          <p:nvCxnSpPr>
            <p:cNvPr id="67" name="直接连接符 66">
              <a:extLst>
                <a:ext uri="{FF2B5EF4-FFF2-40B4-BE49-F238E27FC236}">
                  <a16:creationId xmlns:a16="http://schemas.microsoft.com/office/drawing/2014/main" id="{47623A85-5D48-95A0-4CB8-F91A95093A45}"/>
                </a:ext>
              </a:extLst>
            </p:cNvPr>
            <p:cNvCxnSpPr>
              <a:cxnSpLocks/>
              <a:stCxn id="29" idx="2"/>
              <a:endCxn id="1026" idx="0"/>
            </p:cNvCxnSpPr>
            <p:nvPr/>
          </p:nvCxnSpPr>
          <p:spPr>
            <a:xfrm>
              <a:off x="1824039" y="4523584"/>
              <a:ext cx="181769" cy="1243808"/>
            </a:xfrm>
            <a:prstGeom prst="line">
              <a:avLst/>
            </a:prstGeom>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F299762E-6C16-A415-B7B8-CE6E79881C85}"/>
                </a:ext>
              </a:extLst>
            </p:cNvPr>
            <p:cNvCxnSpPr>
              <a:cxnSpLocks/>
              <a:stCxn id="36" idx="2"/>
              <a:endCxn id="1026" idx="0"/>
            </p:cNvCxnSpPr>
            <p:nvPr/>
          </p:nvCxnSpPr>
          <p:spPr>
            <a:xfrm flipH="1">
              <a:off x="2005808" y="4523585"/>
              <a:ext cx="847095" cy="1243807"/>
            </a:xfrm>
            <a:prstGeom prst="line">
              <a:avLst/>
            </a:prstGeom>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BCCB137B-85F5-34AF-655B-002BD5574368}"/>
                </a:ext>
              </a:extLst>
            </p:cNvPr>
            <p:cNvCxnSpPr>
              <a:cxnSpLocks/>
              <a:stCxn id="29" idx="2"/>
              <a:endCxn id="1030" idx="0"/>
            </p:cNvCxnSpPr>
            <p:nvPr/>
          </p:nvCxnSpPr>
          <p:spPr>
            <a:xfrm>
              <a:off x="1824039" y="4523584"/>
              <a:ext cx="2975948" cy="1239968"/>
            </a:xfrm>
            <a:prstGeom prst="line">
              <a:avLst/>
            </a:prstGeom>
          </p:spPr>
          <p:style>
            <a:lnRef idx="1">
              <a:schemeClr val="dk1"/>
            </a:lnRef>
            <a:fillRef idx="0">
              <a:schemeClr val="dk1"/>
            </a:fillRef>
            <a:effectRef idx="0">
              <a:schemeClr val="dk1"/>
            </a:effectRef>
            <a:fontRef idx="minor">
              <a:schemeClr val="tx1"/>
            </a:fontRef>
          </p:style>
        </p:cxnSp>
        <p:cxnSp>
          <p:nvCxnSpPr>
            <p:cNvPr id="77" name="直接连接符 76">
              <a:extLst>
                <a:ext uri="{FF2B5EF4-FFF2-40B4-BE49-F238E27FC236}">
                  <a16:creationId xmlns:a16="http://schemas.microsoft.com/office/drawing/2014/main" id="{86BC3835-2605-D52C-E6CC-E00346468525}"/>
                </a:ext>
              </a:extLst>
            </p:cNvPr>
            <p:cNvCxnSpPr>
              <a:cxnSpLocks/>
              <a:stCxn id="38" idx="2"/>
              <a:endCxn id="1028" idx="0"/>
            </p:cNvCxnSpPr>
            <p:nvPr/>
          </p:nvCxnSpPr>
          <p:spPr>
            <a:xfrm flipH="1">
              <a:off x="3011085" y="4523585"/>
              <a:ext cx="889985" cy="1239968"/>
            </a:xfrm>
            <a:prstGeom prst="line">
              <a:avLst/>
            </a:prstGeom>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6C907EA6-A76E-A213-D97F-14BC5027D104}"/>
                </a:ext>
              </a:extLst>
            </p:cNvPr>
            <p:cNvCxnSpPr>
              <a:cxnSpLocks/>
              <a:stCxn id="40" idx="2"/>
              <a:endCxn id="1030" idx="0"/>
            </p:cNvCxnSpPr>
            <p:nvPr/>
          </p:nvCxnSpPr>
          <p:spPr>
            <a:xfrm flipH="1">
              <a:off x="4799987" y="4523584"/>
              <a:ext cx="891845" cy="1239968"/>
            </a:xfrm>
            <a:prstGeom prst="line">
              <a:avLst/>
            </a:prstGeom>
          </p:spPr>
          <p:style>
            <a:lnRef idx="1">
              <a:schemeClr val="dk1"/>
            </a:lnRef>
            <a:fillRef idx="0">
              <a:schemeClr val="dk1"/>
            </a:fillRef>
            <a:effectRef idx="0">
              <a:schemeClr val="dk1"/>
            </a:effectRef>
            <a:fontRef idx="minor">
              <a:schemeClr val="tx1"/>
            </a:fontRef>
          </p:style>
        </p:cxnSp>
        <p:cxnSp>
          <p:nvCxnSpPr>
            <p:cNvPr id="84" name="直接连接符 83">
              <a:extLst>
                <a:ext uri="{FF2B5EF4-FFF2-40B4-BE49-F238E27FC236}">
                  <a16:creationId xmlns:a16="http://schemas.microsoft.com/office/drawing/2014/main" id="{16AA7C17-CDCF-DAEF-6097-83AA1E315621}"/>
                </a:ext>
              </a:extLst>
            </p:cNvPr>
            <p:cNvCxnSpPr>
              <a:cxnSpLocks/>
              <a:stCxn id="40" idx="2"/>
              <a:endCxn id="1032" idx="0"/>
            </p:cNvCxnSpPr>
            <p:nvPr/>
          </p:nvCxnSpPr>
          <p:spPr>
            <a:xfrm>
              <a:off x="5691832" y="4523584"/>
              <a:ext cx="386874" cy="1235148"/>
            </a:xfrm>
            <a:prstGeom prst="line">
              <a:avLst/>
            </a:prstGeom>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9C11053A-BC87-6569-BB44-E904B18CD702}"/>
                </a:ext>
              </a:extLst>
            </p:cNvPr>
            <p:cNvCxnSpPr>
              <a:cxnSpLocks/>
              <a:stCxn id="42" idx="2"/>
              <a:endCxn id="1032" idx="0"/>
            </p:cNvCxnSpPr>
            <p:nvPr/>
          </p:nvCxnSpPr>
          <p:spPr>
            <a:xfrm flipH="1">
              <a:off x="6078706" y="4523584"/>
              <a:ext cx="591703" cy="1235148"/>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022B1168-1A09-D3D9-91D9-773EAFEF508D}"/>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1776263" y="5767392"/>
              <a:ext cx="459089" cy="4590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FF8AE1C-60DB-4FA4-CEC7-8A563E7C99AF}"/>
                </a:ext>
              </a:extLst>
            </p:cNvPr>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2781540" y="5763553"/>
              <a:ext cx="459089" cy="4590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693A267-8E3B-6576-DED8-967B1F9DCD58}"/>
                </a:ext>
              </a:extLst>
            </p:cNvPr>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4570442" y="5763552"/>
              <a:ext cx="459089" cy="4590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F0DAE40-558C-3E9A-E25E-8F928AFBCA3E}"/>
                </a:ext>
              </a:extLst>
            </p:cNvPr>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5849161" y="5758732"/>
              <a:ext cx="459090" cy="459090"/>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A31C8343-17E5-B522-7569-34A22795006F}"/>
                </a:ext>
              </a:extLst>
            </p:cNvPr>
            <p:cNvSpPr txBox="1"/>
            <p:nvPr>
              <p:custDataLst>
                <p:tags r:id="rId18"/>
              </p:custDataLst>
            </p:nvPr>
          </p:nvSpPr>
          <p:spPr>
            <a:xfrm>
              <a:off x="1706720" y="4997777"/>
              <a:ext cx="365297" cy="261610"/>
            </a:xfrm>
            <a:prstGeom prst="rect">
              <a:avLst/>
            </a:prstGeom>
            <a:noFill/>
          </p:spPr>
          <p:txBody>
            <a:bodyPr wrap="square" rtlCol="0" anchor="ctr" anchorCtr="0">
              <a:noAutofit/>
            </a:bodyPr>
            <a:lstStyle/>
            <a:p>
              <a:pPr algn="ctr">
                <a:defRPr/>
              </a:pPr>
              <a:r>
                <a:rPr lang="en-US" altLang="zh-CN" sz="1600" dirty="0">
                  <a:cs typeface="Arial" panose="020B0604020202020204" pitchFamily="34" charset="0"/>
                </a:rPr>
                <a:t>5</a:t>
              </a:r>
            </a:p>
          </p:txBody>
        </p:sp>
        <p:sp>
          <p:nvSpPr>
            <p:cNvPr id="26" name="文本框 25">
              <a:extLst>
                <a:ext uri="{FF2B5EF4-FFF2-40B4-BE49-F238E27FC236}">
                  <a16:creationId xmlns:a16="http://schemas.microsoft.com/office/drawing/2014/main" id="{6968A6E0-B50A-914F-9EA2-A0068D507A42}"/>
                </a:ext>
              </a:extLst>
            </p:cNvPr>
            <p:cNvSpPr txBox="1"/>
            <p:nvPr>
              <p:custDataLst>
                <p:tags r:id="rId19"/>
              </p:custDataLst>
            </p:nvPr>
          </p:nvSpPr>
          <p:spPr>
            <a:xfrm>
              <a:off x="2217933" y="5010353"/>
              <a:ext cx="365297" cy="261610"/>
            </a:xfrm>
            <a:prstGeom prst="rect">
              <a:avLst/>
            </a:prstGeom>
            <a:noFill/>
          </p:spPr>
          <p:txBody>
            <a:bodyPr wrap="square" rtlCol="0" anchor="ctr" anchorCtr="0">
              <a:noAutofit/>
            </a:bodyPr>
            <a:lstStyle/>
            <a:p>
              <a:pPr algn="ctr">
                <a:defRPr/>
              </a:pPr>
              <a:r>
                <a:rPr lang="en-US" altLang="zh-CN" sz="1600" dirty="0">
                  <a:cs typeface="Arial" panose="020B0604020202020204" pitchFamily="34" charset="0"/>
                </a:rPr>
                <a:t>3</a:t>
              </a:r>
            </a:p>
          </p:txBody>
        </p:sp>
        <p:sp>
          <p:nvSpPr>
            <p:cNvPr id="27" name="文本框 26">
              <a:extLst>
                <a:ext uri="{FF2B5EF4-FFF2-40B4-BE49-F238E27FC236}">
                  <a16:creationId xmlns:a16="http://schemas.microsoft.com/office/drawing/2014/main" id="{6B8F8F72-FC29-FB57-5DBA-2956EEE55AF5}"/>
                </a:ext>
              </a:extLst>
            </p:cNvPr>
            <p:cNvSpPr txBox="1"/>
            <p:nvPr>
              <p:custDataLst>
                <p:tags r:id="rId20"/>
              </p:custDataLst>
            </p:nvPr>
          </p:nvSpPr>
          <p:spPr>
            <a:xfrm>
              <a:off x="3698507" y="5241438"/>
              <a:ext cx="365297" cy="261610"/>
            </a:xfrm>
            <a:prstGeom prst="rect">
              <a:avLst/>
            </a:prstGeom>
            <a:noFill/>
          </p:spPr>
          <p:txBody>
            <a:bodyPr wrap="square" rtlCol="0" anchor="ctr" anchorCtr="0">
              <a:noAutofit/>
            </a:bodyPr>
            <a:lstStyle/>
            <a:p>
              <a:pPr algn="ctr">
                <a:defRPr/>
              </a:pPr>
              <a:r>
                <a:rPr lang="en-US" altLang="zh-CN" sz="1600" dirty="0">
                  <a:cs typeface="Arial" panose="020B0604020202020204" pitchFamily="34" charset="0"/>
                </a:rPr>
                <a:t>4</a:t>
              </a:r>
            </a:p>
          </p:txBody>
        </p:sp>
        <p:sp>
          <p:nvSpPr>
            <p:cNvPr id="31" name="文本框 30">
              <a:extLst>
                <a:ext uri="{FF2B5EF4-FFF2-40B4-BE49-F238E27FC236}">
                  <a16:creationId xmlns:a16="http://schemas.microsoft.com/office/drawing/2014/main" id="{F1C73A04-0975-96A4-A0FD-8D6333D62FD0}"/>
                </a:ext>
              </a:extLst>
            </p:cNvPr>
            <p:cNvSpPr txBox="1"/>
            <p:nvPr>
              <p:custDataLst>
                <p:tags r:id="rId21"/>
              </p:custDataLst>
            </p:nvPr>
          </p:nvSpPr>
          <p:spPr>
            <a:xfrm>
              <a:off x="5698904" y="5042348"/>
              <a:ext cx="365297" cy="261610"/>
            </a:xfrm>
            <a:prstGeom prst="rect">
              <a:avLst/>
            </a:prstGeom>
            <a:noFill/>
          </p:spPr>
          <p:txBody>
            <a:bodyPr wrap="square" rtlCol="0" anchor="ctr" anchorCtr="0">
              <a:noAutofit/>
            </a:bodyPr>
            <a:lstStyle/>
            <a:p>
              <a:pPr algn="ctr">
                <a:defRPr/>
              </a:pPr>
              <a:r>
                <a:rPr lang="en-US" altLang="zh-CN" sz="1600" dirty="0">
                  <a:cs typeface="Arial" panose="020B0604020202020204" pitchFamily="34" charset="0"/>
                </a:rPr>
                <a:t>1</a:t>
              </a:r>
            </a:p>
          </p:txBody>
        </p:sp>
        <p:sp>
          <p:nvSpPr>
            <p:cNvPr id="32" name="文本框 31">
              <a:extLst>
                <a:ext uri="{FF2B5EF4-FFF2-40B4-BE49-F238E27FC236}">
                  <a16:creationId xmlns:a16="http://schemas.microsoft.com/office/drawing/2014/main" id="{27F0D41E-95C3-9A52-4617-EDA2FA7C52CA}"/>
                </a:ext>
              </a:extLst>
            </p:cNvPr>
            <p:cNvSpPr txBox="1"/>
            <p:nvPr>
              <p:custDataLst>
                <p:tags r:id="rId22"/>
              </p:custDataLst>
            </p:nvPr>
          </p:nvSpPr>
          <p:spPr>
            <a:xfrm>
              <a:off x="6203308" y="4973307"/>
              <a:ext cx="365297" cy="261610"/>
            </a:xfrm>
            <a:prstGeom prst="rect">
              <a:avLst/>
            </a:prstGeom>
            <a:noFill/>
          </p:spPr>
          <p:txBody>
            <a:bodyPr wrap="square" rtlCol="0" anchor="ctr" anchorCtr="0">
              <a:noAutofit/>
            </a:bodyPr>
            <a:lstStyle/>
            <a:p>
              <a:pPr algn="ctr">
                <a:defRPr/>
              </a:pPr>
              <a:r>
                <a:rPr lang="en-US" altLang="zh-CN" sz="1600" dirty="0">
                  <a:cs typeface="Arial" panose="020B0604020202020204" pitchFamily="34" charset="0"/>
                </a:rPr>
                <a:t>3</a:t>
              </a:r>
            </a:p>
          </p:txBody>
        </p:sp>
      </p:grpSp>
      <p:cxnSp>
        <p:nvCxnSpPr>
          <p:cNvPr id="34" name="直接连接符 33">
            <a:extLst>
              <a:ext uri="{FF2B5EF4-FFF2-40B4-BE49-F238E27FC236}">
                <a16:creationId xmlns:a16="http://schemas.microsoft.com/office/drawing/2014/main" id="{8D46442B-4292-4C1B-3787-8DE9C7ADE1C7}"/>
              </a:ext>
            </a:extLst>
          </p:cNvPr>
          <p:cNvCxnSpPr>
            <a:cxnSpLocks/>
            <a:stCxn id="38" idx="2"/>
            <a:endCxn id="1026" idx="0"/>
          </p:cNvCxnSpPr>
          <p:nvPr/>
        </p:nvCxnSpPr>
        <p:spPr>
          <a:xfrm flipH="1">
            <a:off x="2005808" y="4523585"/>
            <a:ext cx="1895262" cy="1243807"/>
          </a:xfrm>
          <a:prstGeom prst="line">
            <a:avLst/>
          </a:prstGeom>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9BB445EE-A2CE-F1BC-541F-532E5D575C81}"/>
              </a:ext>
            </a:extLst>
          </p:cNvPr>
          <p:cNvSpPr txBox="1"/>
          <p:nvPr/>
        </p:nvSpPr>
        <p:spPr>
          <a:xfrm>
            <a:off x="1770552" y="6258379"/>
            <a:ext cx="951367" cy="261610"/>
          </a:xfrm>
          <a:prstGeom prst="rect">
            <a:avLst/>
          </a:prstGeom>
          <a:noFill/>
        </p:spPr>
        <p:txBody>
          <a:bodyPr wrap="square">
            <a:spAutoFit/>
          </a:bodyPr>
          <a:lstStyle/>
          <a:p>
            <a:r>
              <a:rPr lang="en-US" altLang="zh-CN" sz="1100" dirty="0">
                <a:cs typeface="Arial" panose="020B0604020202020204" pitchFamily="34" charset="0"/>
              </a:rPr>
              <a:t>Mike</a:t>
            </a:r>
            <a:endParaRPr lang="zh-CN" altLang="en-US" sz="1100" dirty="0">
              <a:cs typeface="Arial" panose="020B0604020202020204" pitchFamily="34" charset="0"/>
            </a:endParaRPr>
          </a:p>
        </p:txBody>
      </p:sp>
      <p:sp>
        <p:nvSpPr>
          <p:cNvPr id="53" name="文本框 52">
            <a:extLst>
              <a:ext uri="{FF2B5EF4-FFF2-40B4-BE49-F238E27FC236}">
                <a16:creationId xmlns:a16="http://schemas.microsoft.com/office/drawing/2014/main" id="{3CC704D6-4744-ED24-A9F4-5658947ED24A}"/>
              </a:ext>
            </a:extLst>
          </p:cNvPr>
          <p:cNvSpPr txBox="1"/>
          <p:nvPr/>
        </p:nvSpPr>
        <p:spPr>
          <a:xfrm>
            <a:off x="2836329" y="6268537"/>
            <a:ext cx="951367" cy="261610"/>
          </a:xfrm>
          <a:prstGeom prst="rect">
            <a:avLst/>
          </a:prstGeom>
          <a:noFill/>
        </p:spPr>
        <p:txBody>
          <a:bodyPr wrap="square">
            <a:spAutoFit/>
          </a:bodyPr>
          <a:lstStyle/>
          <a:p>
            <a:r>
              <a:rPr lang="en-US" altLang="zh-CN" sz="1100" dirty="0">
                <a:cs typeface="Arial" panose="020B0604020202020204" pitchFamily="34" charset="0"/>
              </a:rPr>
              <a:t>Lily</a:t>
            </a:r>
            <a:endParaRPr lang="zh-CN" altLang="en-US" sz="1100" dirty="0">
              <a:cs typeface="Arial" panose="020B0604020202020204" pitchFamily="34" charset="0"/>
            </a:endParaRPr>
          </a:p>
        </p:txBody>
      </p:sp>
      <p:sp>
        <p:nvSpPr>
          <p:cNvPr id="54" name="文本框 53">
            <a:extLst>
              <a:ext uri="{FF2B5EF4-FFF2-40B4-BE49-F238E27FC236}">
                <a16:creationId xmlns:a16="http://schemas.microsoft.com/office/drawing/2014/main" id="{3E5F4902-AA8B-FEFB-FB2C-1A59203CE872}"/>
              </a:ext>
            </a:extLst>
          </p:cNvPr>
          <p:cNvSpPr txBox="1"/>
          <p:nvPr/>
        </p:nvSpPr>
        <p:spPr>
          <a:xfrm>
            <a:off x="4506483" y="6262588"/>
            <a:ext cx="951367" cy="261610"/>
          </a:xfrm>
          <a:prstGeom prst="rect">
            <a:avLst/>
          </a:prstGeom>
          <a:noFill/>
        </p:spPr>
        <p:txBody>
          <a:bodyPr wrap="square">
            <a:spAutoFit/>
          </a:bodyPr>
          <a:lstStyle/>
          <a:p>
            <a:r>
              <a:rPr lang="en-US" altLang="zh-CN" sz="1100" dirty="0">
                <a:cs typeface="Arial" panose="020B0604020202020204" pitchFamily="34" charset="0"/>
              </a:rPr>
              <a:t>Albert</a:t>
            </a:r>
            <a:endParaRPr lang="zh-CN" altLang="en-US" sz="1100" dirty="0">
              <a:cs typeface="Arial" panose="020B0604020202020204" pitchFamily="34" charset="0"/>
            </a:endParaRPr>
          </a:p>
        </p:txBody>
      </p:sp>
      <p:sp>
        <p:nvSpPr>
          <p:cNvPr id="58" name="文本框 57">
            <a:extLst>
              <a:ext uri="{FF2B5EF4-FFF2-40B4-BE49-F238E27FC236}">
                <a16:creationId xmlns:a16="http://schemas.microsoft.com/office/drawing/2014/main" id="{F8DC4419-0DF2-50D6-DE63-B423475D2DC1}"/>
              </a:ext>
            </a:extLst>
          </p:cNvPr>
          <p:cNvSpPr txBox="1"/>
          <p:nvPr/>
        </p:nvSpPr>
        <p:spPr>
          <a:xfrm>
            <a:off x="5875496" y="6252609"/>
            <a:ext cx="951367" cy="261610"/>
          </a:xfrm>
          <a:prstGeom prst="rect">
            <a:avLst/>
          </a:prstGeom>
          <a:noFill/>
        </p:spPr>
        <p:txBody>
          <a:bodyPr wrap="square">
            <a:spAutoFit/>
          </a:bodyPr>
          <a:lstStyle/>
          <a:p>
            <a:r>
              <a:rPr lang="en-US" altLang="zh-CN" sz="1100" dirty="0">
                <a:cs typeface="Arial" panose="020B0604020202020204" pitchFamily="34" charset="0"/>
              </a:rPr>
              <a:t>Alice</a:t>
            </a:r>
            <a:endParaRPr lang="zh-CN" altLang="en-US" sz="1100" dirty="0">
              <a:cs typeface="Arial" panose="020B0604020202020204" pitchFamily="34" charset="0"/>
            </a:endParaRPr>
          </a:p>
        </p:txBody>
      </p:sp>
      <p:sp>
        <p:nvSpPr>
          <p:cNvPr id="5" name="文本框 4">
            <a:extLst>
              <a:ext uri="{FF2B5EF4-FFF2-40B4-BE49-F238E27FC236}">
                <a16:creationId xmlns:a16="http://schemas.microsoft.com/office/drawing/2014/main" id="{9C7A81AD-82A3-E543-7991-0CAA0ACCED89}"/>
              </a:ext>
            </a:extLst>
          </p:cNvPr>
          <p:cNvSpPr txBox="1"/>
          <p:nvPr>
            <p:custDataLst>
              <p:tags r:id="rId10"/>
            </p:custDataLst>
          </p:nvPr>
        </p:nvSpPr>
        <p:spPr>
          <a:xfrm>
            <a:off x="3090780" y="4770617"/>
            <a:ext cx="365297" cy="261610"/>
          </a:xfrm>
          <a:prstGeom prst="rect">
            <a:avLst/>
          </a:prstGeom>
          <a:noFill/>
        </p:spPr>
        <p:txBody>
          <a:bodyPr wrap="square" rtlCol="0" anchor="ctr" anchorCtr="0">
            <a:noAutofit/>
          </a:bodyPr>
          <a:lstStyle/>
          <a:p>
            <a:pPr algn="ctr">
              <a:defRPr/>
            </a:pPr>
            <a:r>
              <a:rPr lang="en-US" altLang="zh-CN" sz="1600" dirty="0">
                <a:cs typeface="Arial" panose="020B0604020202020204" pitchFamily="34" charset="0"/>
              </a:rPr>
              <a:t>3</a:t>
            </a:r>
          </a:p>
        </p:txBody>
      </p:sp>
      <p:sp>
        <p:nvSpPr>
          <p:cNvPr id="7" name="文本框 6">
            <a:extLst>
              <a:ext uri="{FF2B5EF4-FFF2-40B4-BE49-F238E27FC236}">
                <a16:creationId xmlns:a16="http://schemas.microsoft.com/office/drawing/2014/main" id="{AF60AF84-D3F1-5937-DA78-C4869ED5FC47}"/>
              </a:ext>
            </a:extLst>
          </p:cNvPr>
          <p:cNvSpPr txBox="1"/>
          <p:nvPr>
            <p:custDataLst>
              <p:tags r:id="rId11"/>
            </p:custDataLst>
          </p:nvPr>
        </p:nvSpPr>
        <p:spPr>
          <a:xfrm>
            <a:off x="3422399" y="4912975"/>
            <a:ext cx="365297" cy="261610"/>
          </a:xfrm>
          <a:prstGeom prst="rect">
            <a:avLst/>
          </a:prstGeom>
          <a:noFill/>
        </p:spPr>
        <p:txBody>
          <a:bodyPr wrap="square" rtlCol="0" anchor="ctr" anchorCtr="0">
            <a:noAutofit/>
          </a:bodyPr>
          <a:lstStyle/>
          <a:p>
            <a:pPr algn="ctr">
              <a:defRPr/>
            </a:pPr>
            <a:r>
              <a:rPr lang="en-US" altLang="zh-CN" sz="1600" dirty="0">
                <a:cs typeface="Arial" panose="020B0604020202020204" pitchFamily="34" charset="0"/>
              </a:rPr>
              <a:t>3</a:t>
            </a:r>
          </a:p>
        </p:txBody>
      </p:sp>
      <p:sp>
        <p:nvSpPr>
          <p:cNvPr id="8" name="文本框 7">
            <a:extLst>
              <a:ext uri="{FF2B5EF4-FFF2-40B4-BE49-F238E27FC236}">
                <a16:creationId xmlns:a16="http://schemas.microsoft.com/office/drawing/2014/main" id="{4BB78DCF-0772-4035-9A87-FAD787C7856F}"/>
              </a:ext>
            </a:extLst>
          </p:cNvPr>
          <p:cNvSpPr txBox="1"/>
          <p:nvPr>
            <p:custDataLst>
              <p:tags r:id="rId12"/>
            </p:custDataLst>
          </p:nvPr>
        </p:nvSpPr>
        <p:spPr>
          <a:xfrm>
            <a:off x="5036186" y="5036373"/>
            <a:ext cx="365297" cy="261610"/>
          </a:xfrm>
          <a:prstGeom prst="rect">
            <a:avLst/>
          </a:prstGeom>
          <a:noFill/>
        </p:spPr>
        <p:txBody>
          <a:bodyPr wrap="square" rtlCol="0" anchor="ctr" anchorCtr="0">
            <a:noAutofit/>
          </a:bodyPr>
          <a:lstStyle/>
          <a:p>
            <a:pPr algn="ctr">
              <a:defRPr/>
            </a:pPr>
            <a:r>
              <a:rPr lang="en-US" altLang="zh-CN" sz="1600" dirty="0">
                <a:cs typeface="Arial" panose="020B0604020202020204" pitchFamily="34" charset="0"/>
              </a:rPr>
              <a:t>5</a:t>
            </a:r>
          </a:p>
        </p:txBody>
      </p:sp>
      <p:sp>
        <p:nvSpPr>
          <p:cNvPr id="11" name="文本框 10">
            <a:extLst>
              <a:ext uri="{FF2B5EF4-FFF2-40B4-BE49-F238E27FC236}">
                <a16:creationId xmlns:a16="http://schemas.microsoft.com/office/drawing/2014/main" id="{579179DD-2959-2B1C-2C78-C78EA6C15C3D}"/>
              </a:ext>
            </a:extLst>
          </p:cNvPr>
          <p:cNvSpPr txBox="1"/>
          <p:nvPr>
            <p:custDataLst>
              <p:tags r:id="rId13"/>
            </p:custDataLst>
          </p:nvPr>
        </p:nvSpPr>
        <p:spPr>
          <a:xfrm>
            <a:off x="2532862" y="1090166"/>
            <a:ext cx="1719542" cy="585138"/>
          </a:xfrm>
          <a:prstGeom prst="rect">
            <a:avLst/>
          </a:prstGeom>
          <a:noFill/>
        </p:spPr>
        <p:txBody>
          <a:bodyPr wrap="square" rtlCol="0" anchor="ctr" anchorCtr="0">
            <a:noAutofit/>
          </a:bodyPr>
          <a:lstStyle/>
          <a:p>
            <a:pPr algn="ctr">
              <a:defRPr/>
            </a:pPr>
            <a:r>
              <a:rPr lang="en-US" altLang="zh-CN" sz="2000" b="1" dirty="0">
                <a:cs typeface="Arial" panose="020B0604020202020204" pitchFamily="34" charset="0"/>
              </a:rPr>
              <a:t>Input</a:t>
            </a:r>
            <a:endParaRPr lang="en-US" altLang="zh-CN" b="1" dirty="0">
              <a:cs typeface="Arial" panose="020B0604020202020204" pitchFamily="34" charset="0"/>
            </a:endParaRPr>
          </a:p>
        </p:txBody>
      </p:sp>
      <p:sp>
        <p:nvSpPr>
          <p:cNvPr id="12" name="文本框 11">
            <a:extLst>
              <a:ext uri="{FF2B5EF4-FFF2-40B4-BE49-F238E27FC236}">
                <a16:creationId xmlns:a16="http://schemas.microsoft.com/office/drawing/2014/main" id="{B03A625B-02AE-98D3-75D4-A9A2CDA35BCC}"/>
              </a:ext>
            </a:extLst>
          </p:cNvPr>
          <p:cNvSpPr txBox="1"/>
          <p:nvPr>
            <p:custDataLst>
              <p:tags r:id="rId14"/>
            </p:custDataLst>
          </p:nvPr>
        </p:nvSpPr>
        <p:spPr>
          <a:xfrm>
            <a:off x="8489452" y="1091902"/>
            <a:ext cx="1719542" cy="585138"/>
          </a:xfrm>
          <a:prstGeom prst="rect">
            <a:avLst/>
          </a:prstGeom>
          <a:noFill/>
        </p:spPr>
        <p:txBody>
          <a:bodyPr wrap="square" rtlCol="0" anchor="ctr" anchorCtr="0">
            <a:noAutofit/>
          </a:bodyPr>
          <a:lstStyle/>
          <a:p>
            <a:pPr algn="ctr">
              <a:defRPr/>
            </a:pPr>
            <a:r>
              <a:rPr lang="en-US" altLang="zh-CN" sz="2000" b="1" dirty="0">
                <a:cs typeface="Arial" panose="020B0604020202020204" pitchFamily="34" charset="0"/>
              </a:rPr>
              <a:t>Output</a:t>
            </a:r>
            <a:endParaRPr lang="en-US" altLang="zh-CN" b="1" dirty="0">
              <a:cs typeface="Arial" panose="020B0604020202020204" pitchFamily="34" charset="0"/>
            </a:endParaRPr>
          </a:p>
        </p:txBody>
      </p:sp>
    </p:spTree>
    <p:extLst>
      <p:ext uri="{BB962C8B-B14F-4D97-AF65-F5344CB8AC3E}">
        <p14:creationId xmlns:p14="http://schemas.microsoft.com/office/powerpoint/2010/main" val="108159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5</a:t>
            </a:r>
            <a:endParaRPr lang="zh-CN" altLang="en-US" dirty="0"/>
          </a:p>
        </p:txBody>
      </p:sp>
      <p:sp>
        <p:nvSpPr>
          <p:cNvPr id="3" name="文本占位符 2"/>
          <p:cNvSpPr>
            <a:spLocks noGrp="1"/>
          </p:cNvSpPr>
          <p:nvPr>
            <p:ph type="body" sz="quarter" idx="13"/>
          </p:nvPr>
        </p:nvSpPr>
        <p:spPr/>
        <p:txBody>
          <a:bodyPr/>
          <a:lstStyle/>
          <a:p>
            <a:r>
              <a:rPr lang="zh-CN" altLang="en-US" dirty="0">
                <a:latin typeface="+mn-lt"/>
              </a:rPr>
              <a:t>研究背景</a:t>
            </a:r>
            <a:r>
              <a:rPr lang="en-US" altLang="zh-CN" dirty="0">
                <a:latin typeface="+mn-lt"/>
              </a:rPr>
              <a:t>-</a:t>
            </a:r>
            <a:r>
              <a:rPr lang="zh-CN" altLang="en-US" dirty="0">
                <a:latin typeface="+mn-lt"/>
              </a:rPr>
              <a:t>个性化推荐系统</a:t>
            </a:r>
          </a:p>
        </p:txBody>
      </p:sp>
      <p:sp>
        <p:nvSpPr>
          <p:cNvPr id="5" name="文本框 4">
            <a:extLst>
              <a:ext uri="{FF2B5EF4-FFF2-40B4-BE49-F238E27FC236}">
                <a16:creationId xmlns:a16="http://schemas.microsoft.com/office/drawing/2014/main" id="{94647BF5-CAFA-CD22-B070-FF1493970D74}"/>
              </a:ext>
            </a:extLst>
          </p:cNvPr>
          <p:cNvSpPr txBox="1"/>
          <p:nvPr/>
        </p:nvSpPr>
        <p:spPr>
          <a:xfrm>
            <a:off x="863822" y="1235792"/>
            <a:ext cx="10880873" cy="1015663"/>
          </a:xfrm>
          <a:prstGeom prst="rect">
            <a:avLst/>
          </a:prstGeom>
          <a:noFill/>
        </p:spPr>
        <p:txBody>
          <a:bodyPr wrap="square">
            <a:spAutoFit/>
          </a:bodyPr>
          <a:lstStyle/>
          <a:p>
            <a:r>
              <a:rPr lang="en-US" altLang="zh-CN" sz="2000" b="1" dirty="0">
                <a:cs typeface="Arial" panose="020B0604020202020204" pitchFamily="34" charset="0"/>
              </a:rPr>
              <a:t>Collaborative Filtering (CF) is the most well-known technique for recommendation. </a:t>
            </a:r>
          </a:p>
          <a:p>
            <a:r>
              <a:rPr lang="en-US" altLang="zh-CN" sz="2000" dirty="0">
                <a:cs typeface="Arial" panose="020B0604020202020204" pitchFamily="34" charset="0"/>
              </a:rPr>
              <a:t>- Similar users (with respect to their historical interactions) have similar preferences. </a:t>
            </a:r>
          </a:p>
          <a:p>
            <a:r>
              <a:rPr lang="en-US" altLang="zh-CN" sz="2000" dirty="0">
                <a:cs typeface="Arial" panose="020B0604020202020204" pitchFamily="34" charset="0"/>
              </a:rPr>
              <a:t>- Modelling users’ preference on items based on their past interactions (e.g., ratings and clicks)</a:t>
            </a:r>
            <a:endParaRPr lang="zh-CN" altLang="en-US" sz="2000" dirty="0">
              <a:cs typeface="Arial" panose="020B0604020202020204" pitchFamily="34" charset="0"/>
            </a:endParaRPr>
          </a:p>
        </p:txBody>
      </p:sp>
      <p:sp>
        <p:nvSpPr>
          <p:cNvPr id="7" name="文本框 6">
            <a:extLst>
              <a:ext uri="{FF2B5EF4-FFF2-40B4-BE49-F238E27FC236}">
                <a16:creationId xmlns:a16="http://schemas.microsoft.com/office/drawing/2014/main" id="{0CB35CD6-DA82-DFB4-289B-933692DBE14A}"/>
              </a:ext>
            </a:extLst>
          </p:cNvPr>
          <p:cNvSpPr txBox="1"/>
          <p:nvPr/>
        </p:nvSpPr>
        <p:spPr>
          <a:xfrm>
            <a:off x="863823" y="2409339"/>
            <a:ext cx="7535710" cy="400110"/>
          </a:xfrm>
          <a:prstGeom prst="rect">
            <a:avLst/>
          </a:prstGeom>
          <a:noFill/>
        </p:spPr>
        <p:txBody>
          <a:bodyPr wrap="square">
            <a:spAutoFit/>
          </a:bodyPr>
          <a:lstStyle/>
          <a:p>
            <a:r>
              <a:rPr lang="en-US" altLang="zh-CN" sz="2000" b="1" dirty="0">
                <a:cs typeface="Arial" panose="020B0604020202020204" pitchFamily="34" charset="0"/>
              </a:rPr>
              <a:t>Learning representations of users and items is the key of CF</a:t>
            </a:r>
            <a:endParaRPr lang="zh-CN" altLang="en-US" sz="2000" b="1" dirty="0">
              <a:cs typeface="Arial" panose="020B0604020202020204" pitchFamily="34" charset="0"/>
            </a:endParaRPr>
          </a:p>
        </p:txBody>
      </p:sp>
      <p:sp>
        <p:nvSpPr>
          <p:cNvPr id="12" name="箭头: 右 11">
            <a:extLst>
              <a:ext uri="{FF2B5EF4-FFF2-40B4-BE49-F238E27FC236}">
                <a16:creationId xmlns:a16="http://schemas.microsoft.com/office/drawing/2014/main" id="{14112039-779D-A139-04B8-25A75FC0259C}"/>
              </a:ext>
            </a:extLst>
          </p:cNvPr>
          <p:cNvSpPr/>
          <p:nvPr/>
        </p:nvSpPr>
        <p:spPr>
          <a:xfrm>
            <a:off x="5402155" y="4695333"/>
            <a:ext cx="436970" cy="299406"/>
          </a:xfrm>
          <a:prstGeom prst="rightArrow">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9" name="组合 138">
            <a:extLst>
              <a:ext uri="{FF2B5EF4-FFF2-40B4-BE49-F238E27FC236}">
                <a16:creationId xmlns:a16="http://schemas.microsoft.com/office/drawing/2014/main" id="{85962346-4498-9A84-D1D7-ECA8305F39BB}"/>
              </a:ext>
            </a:extLst>
          </p:cNvPr>
          <p:cNvGrpSpPr/>
          <p:nvPr/>
        </p:nvGrpSpPr>
        <p:grpSpPr>
          <a:xfrm>
            <a:off x="6135314" y="3305673"/>
            <a:ext cx="2266008" cy="2233833"/>
            <a:chOff x="6307800" y="3326778"/>
            <a:chExt cx="2266008" cy="2233833"/>
          </a:xfrm>
        </p:grpSpPr>
        <p:sp>
          <p:nvSpPr>
            <p:cNvPr id="90" name="文本框 89">
              <a:extLst>
                <a:ext uri="{FF2B5EF4-FFF2-40B4-BE49-F238E27FC236}">
                  <a16:creationId xmlns:a16="http://schemas.microsoft.com/office/drawing/2014/main" id="{BBADD183-7778-1CBD-5C26-5ED996DC3351}"/>
                </a:ext>
              </a:extLst>
            </p:cNvPr>
            <p:cNvSpPr txBox="1"/>
            <p:nvPr/>
          </p:nvSpPr>
          <p:spPr>
            <a:xfrm>
              <a:off x="6607803" y="3326778"/>
              <a:ext cx="1966005" cy="276999"/>
            </a:xfrm>
            <a:prstGeom prst="rect">
              <a:avLst/>
            </a:prstGeom>
            <a:noFill/>
          </p:spPr>
          <p:txBody>
            <a:bodyPr wrap="square">
              <a:spAutoFit/>
            </a:bodyPr>
            <a:lstStyle/>
            <a:p>
              <a:pPr algn="ctr">
                <a:defRPr/>
              </a:pPr>
              <a:r>
                <a:rPr lang="en-US" altLang="zh-CN" sz="1200" dirty="0">
                  <a:cs typeface="Arial" panose="020B0604020202020204" pitchFamily="34" charset="0"/>
                </a:rPr>
                <a:t>User-item Rating Matrix </a:t>
              </a:r>
              <a:endParaRPr lang="zh-CN" altLang="en-US" sz="1200" dirty="0">
                <a:cs typeface="Arial" panose="020B0604020202020204" pitchFamily="34" charset="0"/>
              </a:endParaRPr>
            </a:p>
          </p:txBody>
        </p:sp>
        <p:grpSp>
          <p:nvGrpSpPr>
            <p:cNvPr id="133" name="组合 132">
              <a:extLst>
                <a:ext uri="{FF2B5EF4-FFF2-40B4-BE49-F238E27FC236}">
                  <a16:creationId xmlns:a16="http://schemas.microsoft.com/office/drawing/2014/main" id="{8AE0CBE6-58E4-47A6-2368-18DF282CB7FA}"/>
                </a:ext>
              </a:extLst>
            </p:cNvPr>
            <p:cNvGrpSpPr/>
            <p:nvPr/>
          </p:nvGrpSpPr>
          <p:grpSpPr>
            <a:xfrm>
              <a:off x="6337572" y="3664850"/>
              <a:ext cx="2096242" cy="1895761"/>
              <a:chOff x="6337572" y="3664850"/>
              <a:chExt cx="2096242" cy="1895761"/>
            </a:xfrm>
          </p:grpSpPr>
          <p:grpSp>
            <p:nvGrpSpPr>
              <p:cNvPr id="125" name="组合 124">
                <a:extLst>
                  <a:ext uri="{FF2B5EF4-FFF2-40B4-BE49-F238E27FC236}">
                    <a16:creationId xmlns:a16="http://schemas.microsoft.com/office/drawing/2014/main" id="{EC4076E6-C118-6562-528E-02A3D1E1F262}"/>
                  </a:ext>
                </a:extLst>
              </p:cNvPr>
              <p:cNvGrpSpPr/>
              <p:nvPr/>
            </p:nvGrpSpPr>
            <p:grpSpPr>
              <a:xfrm>
                <a:off x="6337572" y="4129718"/>
                <a:ext cx="2096242" cy="1430893"/>
                <a:chOff x="6467288" y="3769382"/>
                <a:chExt cx="2096242" cy="1430893"/>
              </a:xfrm>
            </p:grpSpPr>
            <p:sp>
              <p:nvSpPr>
                <p:cNvPr id="102" name="矩形 101">
                  <a:extLst>
                    <a:ext uri="{FF2B5EF4-FFF2-40B4-BE49-F238E27FC236}">
                      <a16:creationId xmlns:a16="http://schemas.microsoft.com/office/drawing/2014/main" id="{2E1E5C15-1F0F-3E62-E017-C5C3178EB979}"/>
                    </a:ext>
                  </a:extLst>
                </p:cNvPr>
                <p:cNvSpPr/>
                <p:nvPr/>
              </p:nvSpPr>
              <p:spPr>
                <a:xfrm>
                  <a:off x="6942966" y="4338940"/>
                  <a:ext cx="1620564"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24" name="组合 123">
                  <a:extLst>
                    <a:ext uri="{FF2B5EF4-FFF2-40B4-BE49-F238E27FC236}">
                      <a16:creationId xmlns:a16="http://schemas.microsoft.com/office/drawing/2014/main" id="{CD90B508-0F51-051E-7744-8C1C63D49210}"/>
                    </a:ext>
                  </a:extLst>
                </p:cNvPr>
                <p:cNvGrpSpPr/>
                <p:nvPr/>
              </p:nvGrpSpPr>
              <p:grpSpPr>
                <a:xfrm>
                  <a:off x="6467288" y="3769382"/>
                  <a:ext cx="2096242" cy="1430893"/>
                  <a:chOff x="6467288" y="3769382"/>
                  <a:chExt cx="2096242" cy="1430893"/>
                </a:xfrm>
              </p:grpSpPr>
              <p:sp>
                <p:nvSpPr>
                  <p:cNvPr id="91" name="矩形 90">
                    <a:extLst>
                      <a:ext uri="{FF2B5EF4-FFF2-40B4-BE49-F238E27FC236}">
                        <a16:creationId xmlns:a16="http://schemas.microsoft.com/office/drawing/2014/main" id="{B8A685BC-4737-8ECD-ACF1-CC022006FAF4}"/>
                      </a:ext>
                    </a:extLst>
                  </p:cNvPr>
                  <p:cNvSpPr/>
                  <p:nvPr/>
                </p:nvSpPr>
                <p:spPr>
                  <a:xfrm>
                    <a:off x="6942966" y="3769388"/>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5</a:t>
                    </a:r>
                    <a:endParaRPr lang="zh-CN" altLang="en-US" dirty="0">
                      <a:solidFill>
                        <a:schemeClr val="bg1"/>
                      </a:solidFill>
                    </a:endParaRPr>
                  </a:p>
                </p:txBody>
              </p:sp>
              <p:sp>
                <p:nvSpPr>
                  <p:cNvPr id="92" name="矩形 91">
                    <a:extLst>
                      <a:ext uri="{FF2B5EF4-FFF2-40B4-BE49-F238E27FC236}">
                        <a16:creationId xmlns:a16="http://schemas.microsoft.com/office/drawing/2014/main" id="{4F2D754A-9751-689D-805F-3D4E1ECEC445}"/>
                      </a:ext>
                    </a:extLst>
                  </p:cNvPr>
                  <p:cNvSpPr/>
                  <p:nvPr/>
                </p:nvSpPr>
                <p:spPr>
                  <a:xfrm>
                    <a:off x="7213700" y="3769387"/>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3</a:t>
                    </a:r>
                    <a:endParaRPr lang="zh-CN" altLang="en-US" dirty="0">
                      <a:solidFill>
                        <a:schemeClr val="bg1"/>
                      </a:solidFill>
                    </a:endParaRPr>
                  </a:p>
                </p:txBody>
              </p:sp>
              <p:sp>
                <p:nvSpPr>
                  <p:cNvPr id="93" name="矩形 92">
                    <a:extLst>
                      <a:ext uri="{FF2B5EF4-FFF2-40B4-BE49-F238E27FC236}">
                        <a16:creationId xmlns:a16="http://schemas.microsoft.com/office/drawing/2014/main" id="{6A99EDD0-2B91-13D2-B75A-D2EC820F457E}"/>
                      </a:ext>
                    </a:extLst>
                  </p:cNvPr>
                  <p:cNvSpPr/>
                  <p:nvPr/>
                </p:nvSpPr>
                <p:spPr>
                  <a:xfrm>
                    <a:off x="7480740" y="3769387"/>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94" name="矩形 93">
                    <a:extLst>
                      <a:ext uri="{FF2B5EF4-FFF2-40B4-BE49-F238E27FC236}">
                        <a16:creationId xmlns:a16="http://schemas.microsoft.com/office/drawing/2014/main" id="{0B476610-FFDE-E2AC-EA2F-DF1E1F1E0F07}"/>
                      </a:ext>
                    </a:extLst>
                  </p:cNvPr>
                  <p:cNvSpPr/>
                  <p:nvPr/>
                </p:nvSpPr>
                <p:spPr>
                  <a:xfrm>
                    <a:off x="7480740" y="4054164"/>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3</a:t>
                    </a:r>
                    <a:endParaRPr lang="zh-CN" altLang="en-US" dirty="0">
                      <a:solidFill>
                        <a:schemeClr val="bg1"/>
                      </a:solidFill>
                    </a:endParaRPr>
                  </a:p>
                </p:txBody>
              </p:sp>
              <p:sp>
                <p:nvSpPr>
                  <p:cNvPr id="95" name="矩形 94">
                    <a:extLst>
                      <a:ext uri="{FF2B5EF4-FFF2-40B4-BE49-F238E27FC236}">
                        <a16:creationId xmlns:a16="http://schemas.microsoft.com/office/drawing/2014/main" id="{7BF23ECD-60B0-5133-52AE-96F258C2AB24}"/>
                      </a:ext>
                    </a:extLst>
                  </p:cNvPr>
                  <p:cNvSpPr/>
                  <p:nvPr/>
                </p:nvSpPr>
                <p:spPr>
                  <a:xfrm>
                    <a:off x="7751474" y="3769384"/>
                    <a:ext cx="267038" cy="56177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A3571033-5749-091B-470D-9DCDAB591FDE}"/>
                      </a:ext>
                    </a:extLst>
                  </p:cNvPr>
                  <p:cNvSpPr/>
                  <p:nvPr/>
                </p:nvSpPr>
                <p:spPr>
                  <a:xfrm>
                    <a:off x="8296492" y="3769383"/>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97" name="矩形 96">
                    <a:extLst>
                      <a:ext uri="{FF2B5EF4-FFF2-40B4-BE49-F238E27FC236}">
                        <a16:creationId xmlns:a16="http://schemas.microsoft.com/office/drawing/2014/main" id="{15BE496F-BBD4-E2EF-1FB1-699DFFAF9476}"/>
                      </a:ext>
                    </a:extLst>
                  </p:cNvPr>
                  <p:cNvSpPr/>
                  <p:nvPr/>
                </p:nvSpPr>
                <p:spPr>
                  <a:xfrm>
                    <a:off x="7210004" y="4054164"/>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98" name="矩形 97">
                    <a:extLst>
                      <a:ext uri="{FF2B5EF4-FFF2-40B4-BE49-F238E27FC236}">
                        <a16:creationId xmlns:a16="http://schemas.microsoft.com/office/drawing/2014/main" id="{81C924E1-EBB8-4E00-1EB0-E9C3CCC982CB}"/>
                      </a:ext>
                    </a:extLst>
                  </p:cNvPr>
                  <p:cNvSpPr/>
                  <p:nvPr/>
                </p:nvSpPr>
                <p:spPr>
                  <a:xfrm>
                    <a:off x="6942966" y="4056407"/>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99" name="矩形 98">
                    <a:extLst>
                      <a:ext uri="{FF2B5EF4-FFF2-40B4-BE49-F238E27FC236}">
                        <a16:creationId xmlns:a16="http://schemas.microsoft.com/office/drawing/2014/main" id="{08CE50C5-8D8E-A614-A35E-2A82CD2626E8}"/>
                      </a:ext>
                    </a:extLst>
                  </p:cNvPr>
                  <p:cNvSpPr/>
                  <p:nvPr/>
                </p:nvSpPr>
                <p:spPr>
                  <a:xfrm>
                    <a:off x="8029454" y="3769382"/>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100" name="矩形 99">
                    <a:extLst>
                      <a:ext uri="{FF2B5EF4-FFF2-40B4-BE49-F238E27FC236}">
                        <a16:creationId xmlns:a16="http://schemas.microsoft.com/office/drawing/2014/main" id="{2403B665-5B75-C6EF-808E-C7C62986DA19}"/>
                      </a:ext>
                    </a:extLst>
                  </p:cNvPr>
                  <p:cNvSpPr/>
                  <p:nvPr/>
                </p:nvSpPr>
                <p:spPr>
                  <a:xfrm>
                    <a:off x="8022210" y="4054164"/>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101" name="矩形 100">
                    <a:extLst>
                      <a:ext uri="{FF2B5EF4-FFF2-40B4-BE49-F238E27FC236}">
                        <a16:creationId xmlns:a16="http://schemas.microsoft.com/office/drawing/2014/main" id="{A766F9D0-87C2-FBFA-774B-474A6AD5DE44}"/>
                      </a:ext>
                    </a:extLst>
                  </p:cNvPr>
                  <p:cNvSpPr/>
                  <p:nvPr/>
                </p:nvSpPr>
                <p:spPr>
                  <a:xfrm>
                    <a:off x="8296492" y="4054164"/>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103" name="矩形 102">
                    <a:extLst>
                      <a:ext uri="{FF2B5EF4-FFF2-40B4-BE49-F238E27FC236}">
                        <a16:creationId xmlns:a16="http://schemas.microsoft.com/office/drawing/2014/main" id="{2455D561-2056-DD1F-BC51-1CC333EF652A}"/>
                      </a:ext>
                    </a:extLst>
                  </p:cNvPr>
                  <p:cNvSpPr/>
                  <p:nvPr/>
                </p:nvSpPr>
                <p:spPr>
                  <a:xfrm>
                    <a:off x="6942966" y="4623717"/>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04" name="矩形 103">
                    <a:extLst>
                      <a:ext uri="{FF2B5EF4-FFF2-40B4-BE49-F238E27FC236}">
                        <a16:creationId xmlns:a16="http://schemas.microsoft.com/office/drawing/2014/main" id="{E0DFA1C5-6A1E-0702-BD03-CAEDD70740F5}"/>
                      </a:ext>
                    </a:extLst>
                  </p:cNvPr>
                  <p:cNvSpPr/>
                  <p:nvPr/>
                </p:nvSpPr>
                <p:spPr>
                  <a:xfrm>
                    <a:off x="7213700" y="4623716"/>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105" name="矩形 104">
                    <a:extLst>
                      <a:ext uri="{FF2B5EF4-FFF2-40B4-BE49-F238E27FC236}">
                        <a16:creationId xmlns:a16="http://schemas.microsoft.com/office/drawing/2014/main" id="{037676CB-C3DA-C560-CFBA-B97B59C500C2}"/>
                      </a:ext>
                    </a:extLst>
                  </p:cNvPr>
                  <p:cNvSpPr/>
                  <p:nvPr/>
                </p:nvSpPr>
                <p:spPr>
                  <a:xfrm>
                    <a:off x="7480740" y="4623716"/>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106" name="矩形 105">
                    <a:extLst>
                      <a:ext uri="{FF2B5EF4-FFF2-40B4-BE49-F238E27FC236}">
                        <a16:creationId xmlns:a16="http://schemas.microsoft.com/office/drawing/2014/main" id="{B12F64C5-D908-2220-AE81-B4C380544B0B}"/>
                      </a:ext>
                    </a:extLst>
                  </p:cNvPr>
                  <p:cNvSpPr/>
                  <p:nvPr/>
                </p:nvSpPr>
                <p:spPr>
                  <a:xfrm>
                    <a:off x="7480740" y="4908493"/>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107" name="矩形 106">
                    <a:extLst>
                      <a:ext uri="{FF2B5EF4-FFF2-40B4-BE49-F238E27FC236}">
                        <a16:creationId xmlns:a16="http://schemas.microsoft.com/office/drawing/2014/main" id="{80054051-59BC-EA17-247C-B2798BF2C7EC}"/>
                      </a:ext>
                    </a:extLst>
                  </p:cNvPr>
                  <p:cNvSpPr/>
                  <p:nvPr/>
                </p:nvSpPr>
                <p:spPr>
                  <a:xfrm>
                    <a:off x="7751474" y="4623713"/>
                    <a:ext cx="267038" cy="56177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0447EA78-80BE-79BC-EE1F-1AB220CD8116}"/>
                      </a:ext>
                    </a:extLst>
                  </p:cNvPr>
                  <p:cNvSpPr/>
                  <p:nvPr/>
                </p:nvSpPr>
                <p:spPr>
                  <a:xfrm>
                    <a:off x="8296492" y="4623712"/>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109" name="矩形 108">
                    <a:extLst>
                      <a:ext uri="{FF2B5EF4-FFF2-40B4-BE49-F238E27FC236}">
                        <a16:creationId xmlns:a16="http://schemas.microsoft.com/office/drawing/2014/main" id="{063EC58E-AA26-8066-B540-D770DFEBD00C}"/>
                      </a:ext>
                    </a:extLst>
                  </p:cNvPr>
                  <p:cNvSpPr/>
                  <p:nvPr/>
                </p:nvSpPr>
                <p:spPr>
                  <a:xfrm>
                    <a:off x="7210004" y="4908493"/>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110" name="矩形 109">
                    <a:extLst>
                      <a:ext uri="{FF2B5EF4-FFF2-40B4-BE49-F238E27FC236}">
                        <a16:creationId xmlns:a16="http://schemas.microsoft.com/office/drawing/2014/main" id="{C747FC25-3D93-2C90-299D-AC505E9938D7}"/>
                      </a:ext>
                    </a:extLst>
                  </p:cNvPr>
                  <p:cNvSpPr/>
                  <p:nvPr/>
                </p:nvSpPr>
                <p:spPr>
                  <a:xfrm>
                    <a:off x="6942966" y="4910736"/>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111" name="矩形 110">
                    <a:extLst>
                      <a:ext uri="{FF2B5EF4-FFF2-40B4-BE49-F238E27FC236}">
                        <a16:creationId xmlns:a16="http://schemas.microsoft.com/office/drawing/2014/main" id="{E209D247-0ACE-29A3-177F-4E134267B350}"/>
                      </a:ext>
                    </a:extLst>
                  </p:cNvPr>
                  <p:cNvSpPr/>
                  <p:nvPr/>
                </p:nvSpPr>
                <p:spPr>
                  <a:xfrm>
                    <a:off x="8029454" y="4623711"/>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12" name="矩形 111">
                    <a:extLst>
                      <a:ext uri="{FF2B5EF4-FFF2-40B4-BE49-F238E27FC236}">
                        <a16:creationId xmlns:a16="http://schemas.microsoft.com/office/drawing/2014/main" id="{01C0E71E-1B27-A500-573F-C4ADC0876472}"/>
                      </a:ext>
                    </a:extLst>
                  </p:cNvPr>
                  <p:cNvSpPr/>
                  <p:nvPr/>
                </p:nvSpPr>
                <p:spPr>
                  <a:xfrm>
                    <a:off x="8022210" y="4908493"/>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13" name="矩形 112">
                    <a:extLst>
                      <a:ext uri="{FF2B5EF4-FFF2-40B4-BE49-F238E27FC236}">
                        <a16:creationId xmlns:a16="http://schemas.microsoft.com/office/drawing/2014/main" id="{31092335-7A0A-7635-C5D7-925BB01A05D6}"/>
                      </a:ext>
                    </a:extLst>
                  </p:cNvPr>
                  <p:cNvSpPr/>
                  <p:nvPr/>
                </p:nvSpPr>
                <p:spPr>
                  <a:xfrm>
                    <a:off x="8296492" y="4908493"/>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14" name="文本框 113">
                    <a:extLst>
                      <a:ext uri="{FF2B5EF4-FFF2-40B4-BE49-F238E27FC236}">
                        <a16:creationId xmlns:a16="http://schemas.microsoft.com/office/drawing/2014/main" id="{844B8195-A92E-9DB7-D9D1-965554331E60}"/>
                      </a:ext>
                    </a:extLst>
                  </p:cNvPr>
                  <p:cNvSpPr txBox="1"/>
                  <p:nvPr>
                    <p:custDataLst>
                      <p:tags r:id="rId16"/>
                    </p:custDataLst>
                  </p:nvPr>
                </p:nvSpPr>
                <p:spPr>
                  <a:xfrm>
                    <a:off x="7528481" y="4185501"/>
                    <a:ext cx="431699" cy="439641"/>
                  </a:xfrm>
                  <a:prstGeom prst="rect">
                    <a:avLst/>
                  </a:prstGeom>
                  <a:noFill/>
                </p:spPr>
                <p:txBody>
                  <a:bodyPr wrap="square" rtlCol="0" anchor="ctr" anchorCtr="0">
                    <a:noAutofit/>
                  </a:bodyPr>
                  <a:lstStyle/>
                  <a:p>
                    <a:pPr algn="ctr">
                      <a:defRPr/>
                    </a:pPr>
                    <a:r>
                      <a:rPr lang="en-US" altLang="zh-CN" sz="2000" b="1" dirty="0">
                        <a:solidFill>
                          <a:schemeClr val="bg1"/>
                        </a:solidFill>
                        <a:cs typeface="Arial" panose="020B0604020202020204" pitchFamily="34" charset="0"/>
                      </a:rPr>
                      <a:t>…</a:t>
                    </a:r>
                    <a:endParaRPr lang="en-US" altLang="zh-CN" sz="1600" b="1" dirty="0">
                      <a:solidFill>
                        <a:schemeClr val="bg1"/>
                      </a:solidFill>
                      <a:cs typeface="Arial" panose="020B0604020202020204" pitchFamily="34" charset="0"/>
                    </a:endParaRPr>
                  </a:p>
                </p:txBody>
              </p:sp>
              <p:sp>
                <p:nvSpPr>
                  <p:cNvPr id="116" name="文本框 115">
                    <a:extLst>
                      <a:ext uri="{FF2B5EF4-FFF2-40B4-BE49-F238E27FC236}">
                        <a16:creationId xmlns:a16="http://schemas.microsoft.com/office/drawing/2014/main" id="{C19DD78B-0626-EFF8-5707-D6396182074F}"/>
                      </a:ext>
                    </a:extLst>
                  </p:cNvPr>
                  <p:cNvSpPr txBox="1"/>
                  <p:nvPr>
                    <p:custDataLst>
                      <p:tags r:id="rId17"/>
                    </p:custDataLst>
                  </p:nvPr>
                </p:nvSpPr>
                <p:spPr>
                  <a:xfrm>
                    <a:off x="7669143" y="3777994"/>
                    <a:ext cx="431699" cy="439641"/>
                  </a:xfrm>
                  <a:prstGeom prst="rect">
                    <a:avLst/>
                  </a:prstGeom>
                  <a:noFill/>
                </p:spPr>
                <p:txBody>
                  <a:bodyPr wrap="square" rtlCol="0" anchor="ctr" anchorCtr="0">
                    <a:noAutofit/>
                  </a:bodyPr>
                  <a:lstStyle/>
                  <a:p>
                    <a:pPr algn="ctr">
                      <a:defRPr/>
                    </a:pPr>
                    <a:r>
                      <a:rPr lang="en-US" altLang="zh-CN" sz="2000" b="1" dirty="0">
                        <a:solidFill>
                          <a:schemeClr val="bg1"/>
                        </a:solidFill>
                        <a:cs typeface="Arial" panose="020B0604020202020204" pitchFamily="34" charset="0"/>
                      </a:rPr>
                      <a:t>…</a:t>
                    </a:r>
                    <a:endParaRPr lang="en-US" altLang="zh-CN" sz="1600" b="1" dirty="0">
                      <a:solidFill>
                        <a:schemeClr val="bg1"/>
                      </a:solidFill>
                      <a:cs typeface="Arial" panose="020B0604020202020204" pitchFamily="34" charset="0"/>
                    </a:endParaRPr>
                  </a:p>
                </p:txBody>
              </p:sp>
              <p:sp>
                <p:nvSpPr>
                  <p:cNvPr id="117" name="文本框 116">
                    <a:extLst>
                      <a:ext uri="{FF2B5EF4-FFF2-40B4-BE49-F238E27FC236}">
                        <a16:creationId xmlns:a16="http://schemas.microsoft.com/office/drawing/2014/main" id="{F5860F53-AA34-B1F1-533C-F36C103B85A1}"/>
                      </a:ext>
                    </a:extLst>
                  </p:cNvPr>
                  <p:cNvSpPr txBox="1"/>
                  <p:nvPr>
                    <p:custDataLst>
                      <p:tags r:id="rId18"/>
                    </p:custDataLst>
                  </p:nvPr>
                </p:nvSpPr>
                <p:spPr>
                  <a:xfrm>
                    <a:off x="7683291" y="4593008"/>
                    <a:ext cx="431699" cy="439641"/>
                  </a:xfrm>
                  <a:prstGeom prst="rect">
                    <a:avLst/>
                  </a:prstGeom>
                  <a:noFill/>
                </p:spPr>
                <p:txBody>
                  <a:bodyPr wrap="square" rtlCol="0" anchor="ctr" anchorCtr="0">
                    <a:noAutofit/>
                  </a:bodyPr>
                  <a:lstStyle/>
                  <a:p>
                    <a:pPr algn="ctr">
                      <a:defRPr/>
                    </a:pPr>
                    <a:r>
                      <a:rPr lang="en-US" altLang="zh-CN" sz="2000" b="1" dirty="0">
                        <a:solidFill>
                          <a:schemeClr val="bg1"/>
                        </a:solidFill>
                        <a:cs typeface="Arial" panose="020B0604020202020204" pitchFamily="34" charset="0"/>
                      </a:rPr>
                      <a:t>…</a:t>
                    </a:r>
                    <a:endParaRPr lang="en-US" altLang="zh-CN" sz="1600" b="1" dirty="0">
                      <a:solidFill>
                        <a:schemeClr val="bg1"/>
                      </a:solidFill>
                      <a:cs typeface="Arial" panose="020B0604020202020204" pitchFamily="34" charset="0"/>
                    </a:endParaRPr>
                  </a:p>
                </p:txBody>
              </p:sp>
              <p:pic>
                <p:nvPicPr>
                  <p:cNvPr id="120" name="Picture 2">
                    <a:extLst>
                      <a:ext uri="{FF2B5EF4-FFF2-40B4-BE49-F238E27FC236}">
                        <a16:creationId xmlns:a16="http://schemas.microsoft.com/office/drawing/2014/main" id="{7C99B80D-80D0-CBB0-14E4-0C1BB8874EF4}"/>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472114" y="3777994"/>
                    <a:ext cx="270231" cy="268387"/>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4">
                    <a:extLst>
                      <a:ext uri="{FF2B5EF4-FFF2-40B4-BE49-F238E27FC236}">
                        <a16:creationId xmlns:a16="http://schemas.microsoft.com/office/drawing/2014/main" id="{6E395600-125C-68E7-5736-788BA5F74404}"/>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467289" y="4109397"/>
                    <a:ext cx="270231" cy="268387"/>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6">
                    <a:extLst>
                      <a:ext uri="{FF2B5EF4-FFF2-40B4-BE49-F238E27FC236}">
                        <a16:creationId xmlns:a16="http://schemas.microsoft.com/office/drawing/2014/main" id="{764B20E0-D89D-C35F-95A6-BD944979C776}"/>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6467288" y="4632323"/>
                    <a:ext cx="270231" cy="268387"/>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8">
                    <a:extLst>
                      <a:ext uri="{FF2B5EF4-FFF2-40B4-BE49-F238E27FC236}">
                        <a16:creationId xmlns:a16="http://schemas.microsoft.com/office/drawing/2014/main" id="{82488F3B-C1B3-F689-51A7-CDC7C837EC1D}"/>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6470508" y="4935059"/>
                    <a:ext cx="267038" cy="265216"/>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26" name="图片 125">
                <a:extLst>
                  <a:ext uri="{FF2B5EF4-FFF2-40B4-BE49-F238E27FC236}">
                    <a16:creationId xmlns:a16="http://schemas.microsoft.com/office/drawing/2014/main" id="{F0EA3275-CE86-118F-6FED-4E039232D824}"/>
                  </a:ext>
                </a:extLst>
              </p:cNvPr>
              <p:cNvPicPr>
                <a:picLocks noChangeAspect="1"/>
              </p:cNvPicPr>
              <p:nvPr/>
            </p:nvPicPr>
            <p:blipFill>
              <a:blip r:embed="rId25"/>
              <a:stretch>
                <a:fillRect/>
              </a:stretch>
            </p:blipFill>
            <p:spPr>
              <a:xfrm>
                <a:off x="6813250" y="3677528"/>
                <a:ext cx="238446" cy="348995"/>
              </a:xfrm>
              <a:prstGeom prst="rect">
                <a:avLst/>
              </a:prstGeom>
            </p:spPr>
          </p:pic>
          <p:pic>
            <p:nvPicPr>
              <p:cNvPr id="127" name="图片 126">
                <a:extLst>
                  <a:ext uri="{FF2B5EF4-FFF2-40B4-BE49-F238E27FC236}">
                    <a16:creationId xmlns:a16="http://schemas.microsoft.com/office/drawing/2014/main" id="{9B56735E-A9F2-DCE0-D513-C00536684CF7}"/>
                  </a:ext>
                </a:extLst>
              </p:cNvPr>
              <p:cNvPicPr>
                <a:picLocks noChangeAspect="1"/>
              </p:cNvPicPr>
              <p:nvPr/>
            </p:nvPicPr>
            <p:blipFill>
              <a:blip r:embed="rId26"/>
              <a:stretch>
                <a:fillRect/>
              </a:stretch>
            </p:blipFill>
            <p:spPr>
              <a:xfrm>
                <a:off x="7107317" y="3668852"/>
                <a:ext cx="232403" cy="351995"/>
              </a:xfrm>
              <a:prstGeom prst="rect">
                <a:avLst/>
              </a:prstGeom>
            </p:spPr>
          </p:pic>
          <p:pic>
            <p:nvPicPr>
              <p:cNvPr id="128" name="图片 127">
                <a:extLst>
                  <a:ext uri="{FF2B5EF4-FFF2-40B4-BE49-F238E27FC236}">
                    <a16:creationId xmlns:a16="http://schemas.microsoft.com/office/drawing/2014/main" id="{F16AC674-306C-DC75-D043-852674D466FF}"/>
                  </a:ext>
                </a:extLst>
              </p:cNvPr>
              <p:cNvPicPr>
                <a:picLocks noChangeAspect="1"/>
              </p:cNvPicPr>
              <p:nvPr/>
            </p:nvPicPr>
            <p:blipFill>
              <a:blip r:embed="rId27"/>
              <a:stretch>
                <a:fillRect/>
              </a:stretch>
            </p:blipFill>
            <p:spPr>
              <a:xfrm>
                <a:off x="7356613" y="3664850"/>
                <a:ext cx="240804" cy="356597"/>
              </a:xfrm>
              <a:prstGeom prst="rect">
                <a:avLst/>
              </a:prstGeom>
            </p:spPr>
          </p:pic>
          <p:pic>
            <p:nvPicPr>
              <p:cNvPr id="131" name="图片 130">
                <a:extLst>
                  <a:ext uri="{FF2B5EF4-FFF2-40B4-BE49-F238E27FC236}">
                    <a16:creationId xmlns:a16="http://schemas.microsoft.com/office/drawing/2014/main" id="{807A3D4E-61B2-CFE6-B665-AB4FE775EAA0}"/>
                  </a:ext>
                </a:extLst>
              </p:cNvPr>
              <p:cNvPicPr>
                <a:picLocks noChangeAspect="1"/>
              </p:cNvPicPr>
              <p:nvPr/>
            </p:nvPicPr>
            <p:blipFill>
              <a:blip r:embed="rId28"/>
              <a:stretch>
                <a:fillRect/>
              </a:stretch>
            </p:blipFill>
            <p:spPr>
              <a:xfrm>
                <a:off x="7899738" y="3668650"/>
                <a:ext cx="235671" cy="348996"/>
              </a:xfrm>
              <a:prstGeom prst="rect">
                <a:avLst/>
              </a:prstGeom>
            </p:spPr>
          </p:pic>
          <p:pic>
            <p:nvPicPr>
              <p:cNvPr id="132" name="图片 131">
                <a:extLst>
                  <a:ext uri="{FF2B5EF4-FFF2-40B4-BE49-F238E27FC236}">
                    <a16:creationId xmlns:a16="http://schemas.microsoft.com/office/drawing/2014/main" id="{7B33827B-25AC-D628-776F-DDD98B61DC5A}"/>
                  </a:ext>
                </a:extLst>
              </p:cNvPr>
              <p:cNvPicPr>
                <a:picLocks noChangeAspect="1"/>
              </p:cNvPicPr>
              <p:nvPr/>
            </p:nvPicPr>
            <p:blipFill>
              <a:blip r:embed="rId29"/>
              <a:stretch>
                <a:fillRect/>
              </a:stretch>
            </p:blipFill>
            <p:spPr>
              <a:xfrm>
                <a:off x="8159532" y="3677528"/>
                <a:ext cx="245815" cy="348997"/>
              </a:xfrm>
              <a:prstGeom prst="rect">
                <a:avLst/>
              </a:prstGeom>
            </p:spPr>
          </p:pic>
        </p:grpSp>
        <p:sp>
          <p:nvSpPr>
            <p:cNvPr id="137" name="文本框 136">
              <a:extLst>
                <a:ext uri="{FF2B5EF4-FFF2-40B4-BE49-F238E27FC236}">
                  <a16:creationId xmlns:a16="http://schemas.microsoft.com/office/drawing/2014/main" id="{E11476C6-08E3-62DB-BE90-71C02BB97D15}"/>
                </a:ext>
              </a:extLst>
            </p:cNvPr>
            <p:cNvSpPr txBox="1"/>
            <p:nvPr/>
          </p:nvSpPr>
          <p:spPr>
            <a:xfrm>
              <a:off x="7584885" y="3689685"/>
              <a:ext cx="428045" cy="261610"/>
            </a:xfrm>
            <a:prstGeom prst="rect">
              <a:avLst/>
            </a:prstGeom>
            <a:noFill/>
          </p:spPr>
          <p:txBody>
            <a:bodyPr wrap="square">
              <a:spAutoFit/>
            </a:bodyPr>
            <a:lstStyle/>
            <a:p>
              <a:r>
                <a:rPr lang="en-US" altLang="zh-CN" sz="1100" b="1" dirty="0">
                  <a:cs typeface="Arial" panose="020B0604020202020204" pitchFamily="34" charset="0"/>
                </a:rPr>
                <a:t>…</a:t>
              </a:r>
              <a:endParaRPr lang="zh-CN" altLang="en-US" dirty="0"/>
            </a:p>
          </p:txBody>
        </p:sp>
        <p:sp>
          <p:nvSpPr>
            <p:cNvPr id="138" name="文本框 137">
              <a:extLst>
                <a:ext uri="{FF2B5EF4-FFF2-40B4-BE49-F238E27FC236}">
                  <a16:creationId xmlns:a16="http://schemas.microsoft.com/office/drawing/2014/main" id="{F4050535-8916-0B73-C98F-B8AB8A2C30D4}"/>
                </a:ext>
              </a:extLst>
            </p:cNvPr>
            <p:cNvSpPr txBox="1"/>
            <p:nvPr/>
          </p:nvSpPr>
          <p:spPr>
            <a:xfrm>
              <a:off x="6307800" y="4711524"/>
              <a:ext cx="428045" cy="261610"/>
            </a:xfrm>
            <a:prstGeom prst="rect">
              <a:avLst/>
            </a:prstGeom>
            <a:noFill/>
          </p:spPr>
          <p:txBody>
            <a:bodyPr wrap="square">
              <a:spAutoFit/>
            </a:bodyPr>
            <a:lstStyle/>
            <a:p>
              <a:r>
                <a:rPr lang="en-US" altLang="zh-CN" sz="1100" b="1" dirty="0">
                  <a:cs typeface="Arial" panose="020B0604020202020204" pitchFamily="34" charset="0"/>
                </a:rPr>
                <a:t>…</a:t>
              </a:r>
              <a:endParaRPr lang="zh-CN" altLang="en-US" dirty="0"/>
            </a:p>
          </p:txBody>
        </p:sp>
      </p:grpSp>
      <p:sp>
        <p:nvSpPr>
          <p:cNvPr id="140" name="文本框 139">
            <a:extLst>
              <a:ext uri="{FF2B5EF4-FFF2-40B4-BE49-F238E27FC236}">
                <a16:creationId xmlns:a16="http://schemas.microsoft.com/office/drawing/2014/main" id="{2A8E7FD8-91E0-521A-ADE0-00D7DD620742}"/>
              </a:ext>
            </a:extLst>
          </p:cNvPr>
          <p:cNvSpPr txBox="1"/>
          <p:nvPr>
            <p:custDataLst>
              <p:tags r:id="rId1"/>
            </p:custDataLst>
          </p:nvPr>
        </p:nvSpPr>
        <p:spPr>
          <a:xfrm>
            <a:off x="10533604" y="3733194"/>
            <a:ext cx="431699" cy="439641"/>
          </a:xfrm>
          <a:prstGeom prst="rect">
            <a:avLst/>
          </a:prstGeom>
          <a:noFill/>
        </p:spPr>
        <p:txBody>
          <a:bodyPr wrap="square" rtlCol="0" anchor="ctr" anchorCtr="0">
            <a:noAutofit/>
          </a:bodyPr>
          <a:lstStyle/>
          <a:p>
            <a:pPr algn="ctr">
              <a:defRPr/>
            </a:pPr>
            <a:r>
              <a:rPr lang="en-US" altLang="zh-CN" sz="2000" b="1" dirty="0">
                <a:cs typeface="Arial" panose="020B0604020202020204" pitchFamily="34" charset="0"/>
              </a:rPr>
              <a:t>…</a:t>
            </a:r>
            <a:endParaRPr lang="en-US" altLang="zh-CN" sz="1600" b="1" dirty="0">
              <a:cs typeface="Arial" panose="020B0604020202020204" pitchFamily="34" charset="0"/>
            </a:endParaRPr>
          </a:p>
        </p:txBody>
      </p:sp>
      <p:grpSp>
        <p:nvGrpSpPr>
          <p:cNvPr id="154" name="组合 153">
            <a:extLst>
              <a:ext uri="{FF2B5EF4-FFF2-40B4-BE49-F238E27FC236}">
                <a16:creationId xmlns:a16="http://schemas.microsoft.com/office/drawing/2014/main" id="{CA1FFE1F-EDF1-9267-3962-358CB2B23825}"/>
              </a:ext>
            </a:extLst>
          </p:cNvPr>
          <p:cNvGrpSpPr/>
          <p:nvPr/>
        </p:nvGrpSpPr>
        <p:grpSpPr>
          <a:xfrm>
            <a:off x="10166620" y="3617941"/>
            <a:ext cx="1200073" cy="231699"/>
            <a:chOff x="9731634" y="4204664"/>
            <a:chExt cx="1373288" cy="278431"/>
          </a:xfrm>
        </p:grpSpPr>
        <p:sp>
          <p:nvSpPr>
            <p:cNvPr id="146" name="矩形 145">
              <a:extLst>
                <a:ext uri="{FF2B5EF4-FFF2-40B4-BE49-F238E27FC236}">
                  <a16:creationId xmlns:a16="http://schemas.microsoft.com/office/drawing/2014/main" id="{8FFA7766-0096-C187-0BB1-4D7FA3FC019D}"/>
                </a:ext>
              </a:extLst>
            </p:cNvPr>
            <p:cNvSpPr/>
            <p:nvPr/>
          </p:nvSpPr>
          <p:spPr>
            <a:xfrm>
              <a:off x="10559904" y="4204664"/>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148" name="组合 147">
              <a:extLst>
                <a:ext uri="{FF2B5EF4-FFF2-40B4-BE49-F238E27FC236}">
                  <a16:creationId xmlns:a16="http://schemas.microsoft.com/office/drawing/2014/main" id="{DB7FF787-4002-FF6C-056F-034A4B485EFE}"/>
                </a:ext>
              </a:extLst>
            </p:cNvPr>
            <p:cNvGrpSpPr/>
            <p:nvPr/>
          </p:nvGrpSpPr>
          <p:grpSpPr>
            <a:xfrm>
              <a:off x="9731634" y="4204664"/>
              <a:ext cx="1373288" cy="278431"/>
              <a:chOff x="9731634" y="4204664"/>
              <a:chExt cx="1373288" cy="278431"/>
            </a:xfrm>
          </p:grpSpPr>
          <p:sp>
            <p:nvSpPr>
              <p:cNvPr id="142" name="矩形 141">
                <a:extLst>
                  <a:ext uri="{FF2B5EF4-FFF2-40B4-BE49-F238E27FC236}">
                    <a16:creationId xmlns:a16="http://schemas.microsoft.com/office/drawing/2014/main" id="{EF543D06-1AC4-8FBF-C3C0-5477B1879EF0}"/>
                  </a:ext>
                </a:extLst>
              </p:cNvPr>
              <p:cNvSpPr/>
              <p:nvPr/>
            </p:nvSpPr>
            <p:spPr>
              <a:xfrm>
                <a:off x="9731634" y="4204664"/>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4" name="矩形 143">
                <a:extLst>
                  <a:ext uri="{FF2B5EF4-FFF2-40B4-BE49-F238E27FC236}">
                    <a16:creationId xmlns:a16="http://schemas.microsoft.com/office/drawing/2014/main" id="{63E8955F-6E6C-DE94-7276-5935877C7099}"/>
                  </a:ext>
                </a:extLst>
              </p:cNvPr>
              <p:cNvSpPr/>
              <p:nvPr/>
            </p:nvSpPr>
            <p:spPr>
              <a:xfrm>
                <a:off x="10009614" y="4206096"/>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5" name="矩形 144">
                <a:extLst>
                  <a:ext uri="{FF2B5EF4-FFF2-40B4-BE49-F238E27FC236}">
                    <a16:creationId xmlns:a16="http://schemas.microsoft.com/office/drawing/2014/main" id="{EB73B712-B38C-3486-03EE-C13CDE097E8E}"/>
                  </a:ext>
                </a:extLst>
              </p:cNvPr>
              <p:cNvSpPr/>
              <p:nvPr/>
            </p:nvSpPr>
            <p:spPr>
              <a:xfrm>
                <a:off x="10287594" y="4206096"/>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47" name="矩形 146">
                <a:extLst>
                  <a:ext uri="{FF2B5EF4-FFF2-40B4-BE49-F238E27FC236}">
                    <a16:creationId xmlns:a16="http://schemas.microsoft.com/office/drawing/2014/main" id="{124AA78A-63F9-372B-CEF5-E7473F0790FB}"/>
                  </a:ext>
                </a:extLst>
              </p:cNvPr>
              <p:cNvSpPr/>
              <p:nvPr/>
            </p:nvSpPr>
            <p:spPr>
              <a:xfrm>
                <a:off x="10837884" y="4204664"/>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grpSp>
      <p:grpSp>
        <p:nvGrpSpPr>
          <p:cNvPr id="155" name="组合 154">
            <a:extLst>
              <a:ext uri="{FF2B5EF4-FFF2-40B4-BE49-F238E27FC236}">
                <a16:creationId xmlns:a16="http://schemas.microsoft.com/office/drawing/2014/main" id="{6B983BC0-042E-ACE7-C114-C7D07C795137}"/>
              </a:ext>
            </a:extLst>
          </p:cNvPr>
          <p:cNvGrpSpPr/>
          <p:nvPr/>
        </p:nvGrpSpPr>
        <p:grpSpPr>
          <a:xfrm>
            <a:off x="10169927" y="4206123"/>
            <a:ext cx="1200073" cy="231699"/>
            <a:chOff x="9731634" y="4204664"/>
            <a:chExt cx="1373288" cy="278431"/>
          </a:xfrm>
        </p:grpSpPr>
        <p:sp>
          <p:nvSpPr>
            <p:cNvPr id="156" name="矩形 155">
              <a:extLst>
                <a:ext uri="{FF2B5EF4-FFF2-40B4-BE49-F238E27FC236}">
                  <a16:creationId xmlns:a16="http://schemas.microsoft.com/office/drawing/2014/main" id="{EE10CF17-0A16-3148-29B8-B7816D10C3E9}"/>
                </a:ext>
              </a:extLst>
            </p:cNvPr>
            <p:cNvSpPr/>
            <p:nvPr/>
          </p:nvSpPr>
          <p:spPr>
            <a:xfrm>
              <a:off x="10559904" y="4204664"/>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157" name="组合 156">
              <a:extLst>
                <a:ext uri="{FF2B5EF4-FFF2-40B4-BE49-F238E27FC236}">
                  <a16:creationId xmlns:a16="http://schemas.microsoft.com/office/drawing/2014/main" id="{5F5AFF86-C617-FB75-6C0F-416434C931F6}"/>
                </a:ext>
              </a:extLst>
            </p:cNvPr>
            <p:cNvGrpSpPr/>
            <p:nvPr/>
          </p:nvGrpSpPr>
          <p:grpSpPr>
            <a:xfrm>
              <a:off x="9731634" y="4204664"/>
              <a:ext cx="1373288" cy="278431"/>
              <a:chOff x="9731634" y="4204664"/>
              <a:chExt cx="1373288" cy="278431"/>
            </a:xfrm>
          </p:grpSpPr>
          <p:sp>
            <p:nvSpPr>
              <p:cNvPr id="158" name="矩形 157">
                <a:extLst>
                  <a:ext uri="{FF2B5EF4-FFF2-40B4-BE49-F238E27FC236}">
                    <a16:creationId xmlns:a16="http://schemas.microsoft.com/office/drawing/2014/main" id="{6876CB27-0AF2-0D4A-F9F8-69937417779F}"/>
                  </a:ext>
                </a:extLst>
              </p:cNvPr>
              <p:cNvSpPr/>
              <p:nvPr/>
            </p:nvSpPr>
            <p:spPr>
              <a:xfrm>
                <a:off x="9731634" y="4204664"/>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59" name="矩形 158">
                <a:extLst>
                  <a:ext uri="{FF2B5EF4-FFF2-40B4-BE49-F238E27FC236}">
                    <a16:creationId xmlns:a16="http://schemas.microsoft.com/office/drawing/2014/main" id="{AE038135-37FD-5A8A-25AF-E78B502E0746}"/>
                  </a:ext>
                </a:extLst>
              </p:cNvPr>
              <p:cNvSpPr/>
              <p:nvPr/>
            </p:nvSpPr>
            <p:spPr>
              <a:xfrm>
                <a:off x="10009614" y="4206096"/>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60" name="矩形 159">
                <a:extLst>
                  <a:ext uri="{FF2B5EF4-FFF2-40B4-BE49-F238E27FC236}">
                    <a16:creationId xmlns:a16="http://schemas.microsoft.com/office/drawing/2014/main" id="{2FFA2373-3034-80CD-1969-686C4A7170A9}"/>
                  </a:ext>
                </a:extLst>
              </p:cNvPr>
              <p:cNvSpPr/>
              <p:nvPr/>
            </p:nvSpPr>
            <p:spPr>
              <a:xfrm>
                <a:off x="10287594" y="4206096"/>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61" name="矩形 160">
                <a:extLst>
                  <a:ext uri="{FF2B5EF4-FFF2-40B4-BE49-F238E27FC236}">
                    <a16:creationId xmlns:a16="http://schemas.microsoft.com/office/drawing/2014/main" id="{55DF19E7-41DD-AAEA-59F0-D47CB4099FD9}"/>
                  </a:ext>
                </a:extLst>
              </p:cNvPr>
              <p:cNvSpPr/>
              <p:nvPr/>
            </p:nvSpPr>
            <p:spPr>
              <a:xfrm>
                <a:off x="10837884" y="4204664"/>
                <a:ext cx="267038" cy="276999"/>
              </a:xfrm>
              <a:prstGeom prst="rect">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grpSp>
      <p:sp>
        <p:nvSpPr>
          <p:cNvPr id="162" name="文本框 161">
            <a:extLst>
              <a:ext uri="{FF2B5EF4-FFF2-40B4-BE49-F238E27FC236}">
                <a16:creationId xmlns:a16="http://schemas.microsoft.com/office/drawing/2014/main" id="{EDA2EF7F-9B36-D128-6C00-3F0239BEF6DC}"/>
              </a:ext>
            </a:extLst>
          </p:cNvPr>
          <p:cNvSpPr txBox="1"/>
          <p:nvPr>
            <p:custDataLst>
              <p:tags r:id="rId2"/>
            </p:custDataLst>
          </p:nvPr>
        </p:nvSpPr>
        <p:spPr>
          <a:xfrm>
            <a:off x="10542158" y="5165389"/>
            <a:ext cx="431699" cy="439641"/>
          </a:xfrm>
          <a:prstGeom prst="rect">
            <a:avLst/>
          </a:prstGeom>
          <a:noFill/>
        </p:spPr>
        <p:txBody>
          <a:bodyPr wrap="square" rtlCol="0" anchor="ctr" anchorCtr="0">
            <a:noAutofit/>
          </a:bodyPr>
          <a:lstStyle/>
          <a:p>
            <a:pPr algn="ctr">
              <a:defRPr/>
            </a:pPr>
            <a:r>
              <a:rPr lang="en-US" altLang="zh-CN" sz="2000" b="1" dirty="0">
                <a:cs typeface="Arial" panose="020B0604020202020204" pitchFamily="34" charset="0"/>
              </a:rPr>
              <a:t>…</a:t>
            </a:r>
            <a:endParaRPr lang="en-US" altLang="zh-CN" sz="1600" b="1" dirty="0">
              <a:cs typeface="Arial" panose="020B0604020202020204" pitchFamily="34" charset="0"/>
            </a:endParaRPr>
          </a:p>
        </p:txBody>
      </p:sp>
      <p:grpSp>
        <p:nvGrpSpPr>
          <p:cNvPr id="163" name="组合 162">
            <a:extLst>
              <a:ext uri="{FF2B5EF4-FFF2-40B4-BE49-F238E27FC236}">
                <a16:creationId xmlns:a16="http://schemas.microsoft.com/office/drawing/2014/main" id="{B243B9DF-C535-86EA-5118-0D3BEBA1AA9D}"/>
              </a:ext>
            </a:extLst>
          </p:cNvPr>
          <p:cNvGrpSpPr/>
          <p:nvPr/>
        </p:nvGrpSpPr>
        <p:grpSpPr>
          <a:xfrm>
            <a:off x="10175174" y="5050136"/>
            <a:ext cx="1200073" cy="231699"/>
            <a:chOff x="9731634" y="4204664"/>
            <a:chExt cx="1373288" cy="278431"/>
          </a:xfrm>
          <a:solidFill>
            <a:schemeClr val="bg1">
              <a:lumMod val="85000"/>
            </a:schemeClr>
          </a:solidFill>
        </p:grpSpPr>
        <p:sp>
          <p:nvSpPr>
            <p:cNvPr id="164" name="矩形 163">
              <a:extLst>
                <a:ext uri="{FF2B5EF4-FFF2-40B4-BE49-F238E27FC236}">
                  <a16:creationId xmlns:a16="http://schemas.microsoft.com/office/drawing/2014/main" id="{5D476E11-A218-4C84-8591-E9808199396B}"/>
                </a:ext>
              </a:extLst>
            </p:cNvPr>
            <p:cNvSpPr/>
            <p:nvPr/>
          </p:nvSpPr>
          <p:spPr>
            <a:xfrm>
              <a:off x="10559904" y="4204664"/>
              <a:ext cx="267038" cy="276999"/>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165" name="组合 164">
              <a:extLst>
                <a:ext uri="{FF2B5EF4-FFF2-40B4-BE49-F238E27FC236}">
                  <a16:creationId xmlns:a16="http://schemas.microsoft.com/office/drawing/2014/main" id="{A99551F8-78A7-5CDD-2E09-C351A81C1298}"/>
                </a:ext>
              </a:extLst>
            </p:cNvPr>
            <p:cNvGrpSpPr/>
            <p:nvPr/>
          </p:nvGrpSpPr>
          <p:grpSpPr>
            <a:xfrm>
              <a:off x="9731634" y="4204664"/>
              <a:ext cx="1373288" cy="278431"/>
              <a:chOff x="9731634" y="4204664"/>
              <a:chExt cx="1373288" cy="278431"/>
            </a:xfrm>
            <a:grpFill/>
          </p:grpSpPr>
          <p:sp>
            <p:nvSpPr>
              <p:cNvPr id="166" name="矩形 165">
                <a:extLst>
                  <a:ext uri="{FF2B5EF4-FFF2-40B4-BE49-F238E27FC236}">
                    <a16:creationId xmlns:a16="http://schemas.microsoft.com/office/drawing/2014/main" id="{FAF3F845-8C19-F763-78A7-F7EDEBA021B6}"/>
                  </a:ext>
                </a:extLst>
              </p:cNvPr>
              <p:cNvSpPr/>
              <p:nvPr/>
            </p:nvSpPr>
            <p:spPr>
              <a:xfrm>
                <a:off x="9731634" y="4204664"/>
                <a:ext cx="267038" cy="276999"/>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67" name="矩形 166">
                <a:extLst>
                  <a:ext uri="{FF2B5EF4-FFF2-40B4-BE49-F238E27FC236}">
                    <a16:creationId xmlns:a16="http://schemas.microsoft.com/office/drawing/2014/main" id="{AA23E7CE-CD2A-2C22-87B6-DC91FBDCAFEE}"/>
                  </a:ext>
                </a:extLst>
              </p:cNvPr>
              <p:cNvSpPr/>
              <p:nvPr/>
            </p:nvSpPr>
            <p:spPr>
              <a:xfrm>
                <a:off x="10009614" y="4206096"/>
                <a:ext cx="267038" cy="276999"/>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68" name="矩形 167">
                <a:extLst>
                  <a:ext uri="{FF2B5EF4-FFF2-40B4-BE49-F238E27FC236}">
                    <a16:creationId xmlns:a16="http://schemas.microsoft.com/office/drawing/2014/main" id="{A266CF2D-5952-4B9C-FCBA-F54DBC6527A5}"/>
                  </a:ext>
                </a:extLst>
              </p:cNvPr>
              <p:cNvSpPr/>
              <p:nvPr/>
            </p:nvSpPr>
            <p:spPr>
              <a:xfrm>
                <a:off x="10287594" y="4206096"/>
                <a:ext cx="267038" cy="276999"/>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69" name="矩形 168">
                <a:extLst>
                  <a:ext uri="{FF2B5EF4-FFF2-40B4-BE49-F238E27FC236}">
                    <a16:creationId xmlns:a16="http://schemas.microsoft.com/office/drawing/2014/main" id="{4F5BD8B6-6472-9344-866B-693C643EADD0}"/>
                  </a:ext>
                </a:extLst>
              </p:cNvPr>
              <p:cNvSpPr/>
              <p:nvPr/>
            </p:nvSpPr>
            <p:spPr>
              <a:xfrm>
                <a:off x="10837884" y="4204664"/>
                <a:ext cx="267038" cy="276999"/>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grpSp>
      <p:grpSp>
        <p:nvGrpSpPr>
          <p:cNvPr id="170" name="组合 169">
            <a:extLst>
              <a:ext uri="{FF2B5EF4-FFF2-40B4-BE49-F238E27FC236}">
                <a16:creationId xmlns:a16="http://schemas.microsoft.com/office/drawing/2014/main" id="{E0D821EB-845C-D1AF-7F0C-0F4303A66BC3}"/>
              </a:ext>
            </a:extLst>
          </p:cNvPr>
          <p:cNvGrpSpPr/>
          <p:nvPr/>
        </p:nvGrpSpPr>
        <p:grpSpPr>
          <a:xfrm>
            <a:off x="10178481" y="5637136"/>
            <a:ext cx="1200073" cy="231697"/>
            <a:chOff x="9731634" y="4203235"/>
            <a:chExt cx="1373288" cy="278428"/>
          </a:xfrm>
          <a:solidFill>
            <a:schemeClr val="bg1">
              <a:lumMod val="85000"/>
            </a:schemeClr>
          </a:solidFill>
        </p:grpSpPr>
        <p:sp>
          <p:nvSpPr>
            <p:cNvPr id="171" name="矩形 170">
              <a:extLst>
                <a:ext uri="{FF2B5EF4-FFF2-40B4-BE49-F238E27FC236}">
                  <a16:creationId xmlns:a16="http://schemas.microsoft.com/office/drawing/2014/main" id="{9CB9D488-B9AF-19EB-D052-114BA21EAD70}"/>
                </a:ext>
              </a:extLst>
            </p:cNvPr>
            <p:cNvSpPr/>
            <p:nvPr/>
          </p:nvSpPr>
          <p:spPr>
            <a:xfrm>
              <a:off x="10559904" y="4204664"/>
              <a:ext cx="267038" cy="276999"/>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172" name="组合 171">
              <a:extLst>
                <a:ext uri="{FF2B5EF4-FFF2-40B4-BE49-F238E27FC236}">
                  <a16:creationId xmlns:a16="http://schemas.microsoft.com/office/drawing/2014/main" id="{5645C3B8-9274-83C7-9FA7-501A605E1CBF}"/>
                </a:ext>
              </a:extLst>
            </p:cNvPr>
            <p:cNvGrpSpPr/>
            <p:nvPr/>
          </p:nvGrpSpPr>
          <p:grpSpPr>
            <a:xfrm>
              <a:off x="9731634" y="4203235"/>
              <a:ext cx="1373288" cy="278428"/>
              <a:chOff x="9731634" y="4203235"/>
              <a:chExt cx="1373288" cy="278428"/>
            </a:xfrm>
            <a:grpFill/>
          </p:grpSpPr>
          <p:sp>
            <p:nvSpPr>
              <p:cNvPr id="173" name="矩形 172">
                <a:extLst>
                  <a:ext uri="{FF2B5EF4-FFF2-40B4-BE49-F238E27FC236}">
                    <a16:creationId xmlns:a16="http://schemas.microsoft.com/office/drawing/2014/main" id="{3FCF93CC-6196-B0CC-DDCD-698A512C6D4C}"/>
                  </a:ext>
                </a:extLst>
              </p:cNvPr>
              <p:cNvSpPr/>
              <p:nvPr/>
            </p:nvSpPr>
            <p:spPr>
              <a:xfrm>
                <a:off x="9731634" y="4204664"/>
                <a:ext cx="267038" cy="276999"/>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74" name="矩形 173">
                <a:extLst>
                  <a:ext uri="{FF2B5EF4-FFF2-40B4-BE49-F238E27FC236}">
                    <a16:creationId xmlns:a16="http://schemas.microsoft.com/office/drawing/2014/main" id="{B8A123E8-F9A3-4B6D-55DE-09666FF5DB73}"/>
                  </a:ext>
                </a:extLst>
              </p:cNvPr>
              <p:cNvSpPr/>
              <p:nvPr/>
            </p:nvSpPr>
            <p:spPr>
              <a:xfrm>
                <a:off x="10009614" y="4203235"/>
                <a:ext cx="267038" cy="276999"/>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75" name="矩形 174">
                <a:extLst>
                  <a:ext uri="{FF2B5EF4-FFF2-40B4-BE49-F238E27FC236}">
                    <a16:creationId xmlns:a16="http://schemas.microsoft.com/office/drawing/2014/main" id="{3F5AC461-1D92-4288-4A2C-793A6EAAD04E}"/>
                  </a:ext>
                </a:extLst>
              </p:cNvPr>
              <p:cNvSpPr/>
              <p:nvPr/>
            </p:nvSpPr>
            <p:spPr>
              <a:xfrm>
                <a:off x="10283810" y="4204664"/>
                <a:ext cx="267038" cy="276999"/>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76" name="矩形 175">
                <a:extLst>
                  <a:ext uri="{FF2B5EF4-FFF2-40B4-BE49-F238E27FC236}">
                    <a16:creationId xmlns:a16="http://schemas.microsoft.com/office/drawing/2014/main" id="{EA16631D-49DF-01CC-F34A-630D7AED313E}"/>
                  </a:ext>
                </a:extLst>
              </p:cNvPr>
              <p:cNvSpPr/>
              <p:nvPr/>
            </p:nvSpPr>
            <p:spPr>
              <a:xfrm>
                <a:off x="10837884" y="4204664"/>
                <a:ext cx="267038" cy="276999"/>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grpSp>
      <p:sp>
        <p:nvSpPr>
          <p:cNvPr id="177" name="右中括号 176">
            <a:extLst>
              <a:ext uri="{FF2B5EF4-FFF2-40B4-BE49-F238E27FC236}">
                <a16:creationId xmlns:a16="http://schemas.microsoft.com/office/drawing/2014/main" id="{00CE3AD9-9051-E358-EF4A-E39A6DD18E06}"/>
              </a:ext>
            </a:extLst>
          </p:cNvPr>
          <p:cNvSpPr/>
          <p:nvPr/>
        </p:nvSpPr>
        <p:spPr>
          <a:xfrm rot="10800000">
            <a:off x="9882185" y="3499822"/>
            <a:ext cx="111627" cy="1070711"/>
          </a:xfrm>
          <a:prstGeom prst="rightBracket">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78" name="右中括号 177">
            <a:extLst>
              <a:ext uri="{FF2B5EF4-FFF2-40B4-BE49-F238E27FC236}">
                <a16:creationId xmlns:a16="http://schemas.microsoft.com/office/drawing/2014/main" id="{0070DD6F-AD4C-0604-19CF-4D0008D3B963}"/>
              </a:ext>
            </a:extLst>
          </p:cNvPr>
          <p:cNvSpPr/>
          <p:nvPr/>
        </p:nvSpPr>
        <p:spPr>
          <a:xfrm rot="10800000">
            <a:off x="9882185" y="4944638"/>
            <a:ext cx="111627" cy="1070711"/>
          </a:xfrm>
          <a:prstGeom prst="rightBracket">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179" name="直接箭头连接符 178">
            <a:extLst>
              <a:ext uri="{FF2B5EF4-FFF2-40B4-BE49-F238E27FC236}">
                <a16:creationId xmlns:a16="http://schemas.microsoft.com/office/drawing/2014/main" id="{382B0AC6-0C32-4D95-A6EB-C232991184AB}"/>
              </a:ext>
            </a:extLst>
          </p:cNvPr>
          <p:cNvCxnSpPr>
            <a:cxnSpLocks/>
            <a:endCxn id="177" idx="2"/>
          </p:cNvCxnSpPr>
          <p:nvPr/>
        </p:nvCxnSpPr>
        <p:spPr>
          <a:xfrm flipV="1">
            <a:off x="8933683" y="4035177"/>
            <a:ext cx="948502" cy="6910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2" name="直接箭头连接符 181">
            <a:extLst>
              <a:ext uri="{FF2B5EF4-FFF2-40B4-BE49-F238E27FC236}">
                <a16:creationId xmlns:a16="http://schemas.microsoft.com/office/drawing/2014/main" id="{7F9C2ADB-259B-83B9-CAFB-A470D7FD7ECD}"/>
              </a:ext>
            </a:extLst>
          </p:cNvPr>
          <p:cNvCxnSpPr>
            <a:cxnSpLocks/>
            <a:endCxn id="178" idx="2"/>
          </p:cNvCxnSpPr>
          <p:nvPr/>
        </p:nvCxnSpPr>
        <p:spPr>
          <a:xfrm>
            <a:off x="8942237" y="4881085"/>
            <a:ext cx="939948" cy="5989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85" name="文本框 184">
            <a:extLst>
              <a:ext uri="{FF2B5EF4-FFF2-40B4-BE49-F238E27FC236}">
                <a16:creationId xmlns:a16="http://schemas.microsoft.com/office/drawing/2014/main" id="{FA2877FF-049E-13EC-3EAF-610A585E75E2}"/>
              </a:ext>
            </a:extLst>
          </p:cNvPr>
          <p:cNvSpPr txBox="1"/>
          <p:nvPr>
            <p:custDataLst>
              <p:tags r:id="rId3"/>
            </p:custDataLst>
          </p:nvPr>
        </p:nvSpPr>
        <p:spPr>
          <a:xfrm>
            <a:off x="10320584" y="3190765"/>
            <a:ext cx="762774" cy="323202"/>
          </a:xfrm>
          <a:prstGeom prst="rect">
            <a:avLst/>
          </a:prstGeom>
          <a:noFill/>
        </p:spPr>
        <p:txBody>
          <a:bodyPr wrap="square" rtlCol="0" anchor="ctr" anchorCtr="0">
            <a:noAutofit/>
          </a:bodyPr>
          <a:lstStyle/>
          <a:p>
            <a:pPr algn="ctr">
              <a:defRPr/>
            </a:pPr>
            <a:r>
              <a:rPr lang="en-US" altLang="zh-CN" sz="1400" dirty="0">
                <a:cs typeface="Arial" panose="020B0604020202020204" pitchFamily="34" charset="0"/>
              </a:rPr>
              <a:t>User</a:t>
            </a:r>
            <a:endParaRPr lang="en-US" altLang="zh-CN" sz="1600" dirty="0">
              <a:cs typeface="Arial" panose="020B0604020202020204" pitchFamily="34" charset="0"/>
            </a:endParaRPr>
          </a:p>
        </p:txBody>
      </p:sp>
      <p:sp>
        <p:nvSpPr>
          <p:cNvPr id="186" name="文本框 185">
            <a:extLst>
              <a:ext uri="{FF2B5EF4-FFF2-40B4-BE49-F238E27FC236}">
                <a16:creationId xmlns:a16="http://schemas.microsoft.com/office/drawing/2014/main" id="{492408F3-7658-FCCE-ED41-FAD26C9CB5BE}"/>
              </a:ext>
            </a:extLst>
          </p:cNvPr>
          <p:cNvSpPr txBox="1"/>
          <p:nvPr>
            <p:custDataLst>
              <p:tags r:id="rId4"/>
            </p:custDataLst>
          </p:nvPr>
        </p:nvSpPr>
        <p:spPr>
          <a:xfrm>
            <a:off x="10335426" y="4630330"/>
            <a:ext cx="762774" cy="323202"/>
          </a:xfrm>
          <a:prstGeom prst="rect">
            <a:avLst/>
          </a:prstGeom>
          <a:noFill/>
        </p:spPr>
        <p:txBody>
          <a:bodyPr wrap="square" rtlCol="0" anchor="ctr" anchorCtr="0">
            <a:noAutofit/>
          </a:bodyPr>
          <a:lstStyle/>
          <a:p>
            <a:pPr algn="ctr">
              <a:defRPr/>
            </a:pPr>
            <a:r>
              <a:rPr lang="en-US" altLang="zh-CN" sz="1400" dirty="0">
                <a:cs typeface="Arial" panose="020B0604020202020204" pitchFamily="34" charset="0"/>
              </a:rPr>
              <a:t>Item</a:t>
            </a:r>
            <a:endParaRPr lang="en-US" altLang="zh-CN" sz="1600" dirty="0">
              <a:cs typeface="Arial" panose="020B0604020202020204" pitchFamily="34" charset="0"/>
            </a:endParaRPr>
          </a:p>
        </p:txBody>
      </p:sp>
      <p:sp>
        <p:nvSpPr>
          <p:cNvPr id="193" name="文本框 192">
            <a:extLst>
              <a:ext uri="{FF2B5EF4-FFF2-40B4-BE49-F238E27FC236}">
                <a16:creationId xmlns:a16="http://schemas.microsoft.com/office/drawing/2014/main" id="{73F89835-FD62-AB0D-9EF2-15F3911057A0}"/>
              </a:ext>
            </a:extLst>
          </p:cNvPr>
          <p:cNvSpPr txBox="1"/>
          <p:nvPr/>
        </p:nvSpPr>
        <p:spPr>
          <a:xfrm>
            <a:off x="8354662" y="4648487"/>
            <a:ext cx="6096000" cy="276999"/>
          </a:xfrm>
          <a:prstGeom prst="rect">
            <a:avLst/>
          </a:prstGeom>
          <a:noFill/>
        </p:spPr>
        <p:txBody>
          <a:bodyPr wrap="square">
            <a:spAutoFit/>
          </a:bodyPr>
          <a:lstStyle/>
          <a:p>
            <a:r>
              <a:rPr lang="en-US" altLang="zh-CN" sz="1200" dirty="0"/>
              <a:t>n users </a:t>
            </a:r>
            <a:endParaRPr lang="zh-CN" altLang="en-US" sz="1200" dirty="0"/>
          </a:p>
        </p:txBody>
      </p:sp>
      <p:sp>
        <p:nvSpPr>
          <p:cNvPr id="196" name="右中括号 195">
            <a:extLst>
              <a:ext uri="{FF2B5EF4-FFF2-40B4-BE49-F238E27FC236}">
                <a16:creationId xmlns:a16="http://schemas.microsoft.com/office/drawing/2014/main" id="{7698CC75-F254-01B9-C6E1-20AF0FA6CF78}"/>
              </a:ext>
            </a:extLst>
          </p:cNvPr>
          <p:cNvSpPr/>
          <p:nvPr/>
        </p:nvSpPr>
        <p:spPr>
          <a:xfrm>
            <a:off x="8296330" y="4239886"/>
            <a:ext cx="97561" cy="1166034"/>
          </a:xfrm>
          <a:prstGeom prst="rightBracket">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97" name="右中括号 196">
            <a:extLst>
              <a:ext uri="{FF2B5EF4-FFF2-40B4-BE49-F238E27FC236}">
                <a16:creationId xmlns:a16="http://schemas.microsoft.com/office/drawing/2014/main" id="{FCB08502-BAAB-5D1C-6CB3-40B1CB6E697D}"/>
              </a:ext>
            </a:extLst>
          </p:cNvPr>
          <p:cNvSpPr/>
          <p:nvPr/>
        </p:nvSpPr>
        <p:spPr>
          <a:xfrm rot="5400000">
            <a:off x="7422455" y="4845828"/>
            <a:ext cx="82687" cy="1538124"/>
          </a:xfrm>
          <a:prstGeom prst="rightBracket">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01" name="文本框 200">
            <a:extLst>
              <a:ext uri="{FF2B5EF4-FFF2-40B4-BE49-F238E27FC236}">
                <a16:creationId xmlns:a16="http://schemas.microsoft.com/office/drawing/2014/main" id="{F7EF1902-B557-3828-5425-9483E52AE5B5}"/>
              </a:ext>
            </a:extLst>
          </p:cNvPr>
          <p:cNvSpPr txBox="1"/>
          <p:nvPr/>
        </p:nvSpPr>
        <p:spPr>
          <a:xfrm>
            <a:off x="7106127" y="5630728"/>
            <a:ext cx="6096000" cy="276999"/>
          </a:xfrm>
          <a:prstGeom prst="rect">
            <a:avLst/>
          </a:prstGeom>
          <a:noFill/>
        </p:spPr>
        <p:txBody>
          <a:bodyPr wrap="square">
            <a:spAutoFit/>
          </a:bodyPr>
          <a:lstStyle/>
          <a:p>
            <a:r>
              <a:rPr lang="en-US" altLang="zh-CN" sz="1200" dirty="0"/>
              <a:t>m items </a:t>
            </a:r>
            <a:endParaRPr lang="zh-CN" altLang="en-US" sz="1200" dirty="0"/>
          </a:p>
        </p:txBody>
      </p:sp>
      <p:grpSp>
        <p:nvGrpSpPr>
          <p:cNvPr id="208" name="组合 207">
            <a:extLst>
              <a:ext uri="{FF2B5EF4-FFF2-40B4-BE49-F238E27FC236}">
                <a16:creationId xmlns:a16="http://schemas.microsoft.com/office/drawing/2014/main" id="{091F214C-40CB-E565-7D13-14D1FBE1A71F}"/>
              </a:ext>
            </a:extLst>
          </p:cNvPr>
          <p:cNvGrpSpPr/>
          <p:nvPr/>
        </p:nvGrpSpPr>
        <p:grpSpPr>
          <a:xfrm>
            <a:off x="482625" y="3212581"/>
            <a:ext cx="4651447" cy="2739232"/>
            <a:chOff x="482625" y="3212581"/>
            <a:chExt cx="4651447" cy="2739232"/>
          </a:xfrm>
        </p:grpSpPr>
        <p:grpSp>
          <p:nvGrpSpPr>
            <p:cNvPr id="13" name="组合 12">
              <a:extLst>
                <a:ext uri="{FF2B5EF4-FFF2-40B4-BE49-F238E27FC236}">
                  <a16:creationId xmlns:a16="http://schemas.microsoft.com/office/drawing/2014/main" id="{8C95C4E1-F13B-0A30-2B7E-2BB9CCF3A697}"/>
                </a:ext>
              </a:extLst>
            </p:cNvPr>
            <p:cNvGrpSpPr/>
            <p:nvPr/>
          </p:nvGrpSpPr>
          <p:grpSpPr>
            <a:xfrm>
              <a:off x="482625" y="3212581"/>
              <a:ext cx="4651447" cy="2739232"/>
              <a:chOff x="690889" y="2618873"/>
              <a:chExt cx="6712543" cy="3980173"/>
            </a:xfrm>
          </p:grpSpPr>
          <p:sp>
            <p:nvSpPr>
              <p:cNvPr id="14" name="矩形 13">
                <a:extLst>
                  <a:ext uri="{FF2B5EF4-FFF2-40B4-BE49-F238E27FC236}">
                    <a16:creationId xmlns:a16="http://schemas.microsoft.com/office/drawing/2014/main" id="{603E13D3-ACF8-A745-6383-C0E9103073F6}"/>
                  </a:ext>
                </a:extLst>
              </p:cNvPr>
              <p:cNvSpPr/>
              <p:nvPr/>
            </p:nvSpPr>
            <p:spPr>
              <a:xfrm>
                <a:off x="690889" y="3164141"/>
                <a:ext cx="6712543" cy="3434905"/>
              </a:xfrm>
              <a:prstGeom prst="rect">
                <a:avLst/>
              </a:prstGeom>
              <a:noFill/>
              <a:ln w="19050">
                <a:solidFill>
                  <a:srgbClr val="6E836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3BC73ECC-6779-C1BA-48B2-CE48CFF2FD68}"/>
                  </a:ext>
                </a:extLst>
              </p:cNvPr>
              <p:cNvPicPr>
                <a:picLocks noChangeAspect="1"/>
              </p:cNvPicPr>
              <p:nvPr/>
            </p:nvPicPr>
            <p:blipFill>
              <a:blip r:embed="rId25"/>
              <a:stretch>
                <a:fillRect/>
              </a:stretch>
            </p:blipFill>
            <p:spPr>
              <a:xfrm>
                <a:off x="1548114" y="3710331"/>
                <a:ext cx="551850" cy="813253"/>
              </a:xfrm>
              <a:prstGeom prst="rect">
                <a:avLst/>
              </a:prstGeom>
            </p:spPr>
          </p:pic>
          <p:pic>
            <p:nvPicPr>
              <p:cNvPr id="16" name="图片 15">
                <a:extLst>
                  <a:ext uri="{FF2B5EF4-FFF2-40B4-BE49-F238E27FC236}">
                    <a16:creationId xmlns:a16="http://schemas.microsoft.com/office/drawing/2014/main" id="{E4A52ACD-74B1-F07C-7072-33734C29FC91}"/>
                  </a:ext>
                </a:extLst>
              </p:cNvPr>
              <p:cNvPicPr>
                <a:picLocks noChangeAspect="1"/>
              </p:cNvPicPr>
              <p:nvPr/>
            </p:nvPicPr>
            <p:blipFill>
              <a:blip r:embed="rId26"/>
              <a:stretch>
                <a:fillRect/>
              </a:stretch>
            </p:blipFill>
            <p:spPr>
              <a:xfrm>
                <a:off x="2586263" y="3710333"/>
                <a:ext cx="533280" cy="813252"/>
              </a:xfrm>
              <a:prstGeom prst="rect">
                <a:avLst/>
              </a:prstGeom>
            </p:spPr>
          </p:pic>
          <p:pic>
            <p:nvPicPr>
              <p:cNvPr id="17" name="图片 16">
                <a:extLst>
                  <a:ext uri="{FF2B5EF4-FFF2-40B4-BE49-F238E27FC236}">
                    <a16:creationId xmlns:a16="http://schemas.microsoft.com/office/drawing/2014/main" id="{7F153F7F-C580-A746-D211-DDB36B6D94BC}"/>
                  </a:ext>
                </a:extLst>
              </p:cNvPr>
              <p:cNvPicPr>
                <a:picLocks noChangeAspect="1"/>
              </p:cNvPicPr>
              <p:nvPr/>
            </p:nvPicPr>
            <p:blipFill>
              <a:blip r:embed="rId27"/>
              <a:stretch>
                <a:fillRect/>
              </a:stretch>
            </p:blipFill>
            <p:spPr>
              <a:xfrm>
                <a:off x="3628356" y="3710333"/>
                <a:ext cx="545427" cy="813252"/>
              </a:xfrm>
              <a:prstGeom prst="rect">
                <a:avLst/>
              </a:prstGeom>
            </p:spPr>
          </p:pic>
          <p:pic>
            <p:nvPicPr>
              <p:cNvPr id="18" name="图片 17">
                <a:extLst>
                  <a:ext uri="{FF2B5EF4-FFF2-40B4-BE49-F238E27FC236}">
                    <a16:creationId xmlns:a16="http://schemas.microsoft.com/office/drawing/2014/main" id="{C16DACC5-D3D8-9A64-1058-0A3AE88850B0}"/>
                  </a:ext>
                </a:extLst>
              </p:cNvPr>
              <p:cNvPicPr>
                <a:picLocks noChangeAspect="1"/>
              </p:cNvPicPr>
              <p:nvPr/>
            </p:nvPicPr>
            <p:blipFill>
              <a:blip r:embed="rId28"/>
              <a:stretch>
                <a:fillRect/>
              </a:stretch>
            </p:blipFill>
            <p:spPr>
              <a:xfrm>
                <a:off x="5419117" y="3710332"/>
                <a:ext cx="545427" cy="813252"/>
              </a:xfrm>
              <a:prstGeom prst="rect">
                <a:avLst/>
              </a:prstGeom>
            </p:spPr>
          </p:pic>
          <p:pic>
            <p:nvPicPr>
              <p:cNvPr id="19" name="图片 18">
                <a:extLst>
                  <a:ext uri="{FF2B5EF4-FFF2-40B4-BE49-F238E27FC236}">
                    <a16:creationId xmlns:a16="http://schemas.microsoft.com/office/drawing/2014/main" id="{BD3BCF7D-570D-61A0-8E33-E93D19CC675B}"/>
                  </a:ext>
                </a:extLst>
              </p:cNvPr>
              <p:cNvPicPr>
                <a:picLocks noChangeAspect="1"/>
              </p:cNvPicPr>
              <p:nvPr/>
            </p:nvPicPr>
            <p:blipFill>
              <a:blip r:embed="rId29"/>
              <a:stretch>
                <a:fillRect/>
              </a:stretch>
            </p:blipFill>
            <p:spPr>
              <a:xfrm>
                <a:off x="6385957" y="3710332"/>
                <a:ext cx="568904" cy="813252"/>
              </a:xfrm>
              <a:prstGeom prst="rect">
                <a:avLst/>
              </a:prstGeom>
            </p:spPr>
          </p:pic>
          <p:sp>
            <p:nvSpPr>
              <p:cNvPr id="20" name="文本框 19">
                <a:extLst>
                  <a:ext uri="{FF2B5EF4-FFF2-40B4-BE49-F238E27FC236}">
                    <a16:creationId xmlns:a16="http://schemas.microsoft.com/office/drawing/2014/main" id="{ED5E0E41-3CF1-FC7B-28BB-FC728F52A535}"/>
                  </a:ext>
                </a:extLst>
              </p:cNvPr>
              <p:cNvSpPr txBox="1"/>
              <p:nvPr/>
            </p:nvSpPr>
            <p:spPr>
              <a:xfrm>
                <a:off x="690889" y="3861403"/>
                <a:ext cx="1372926" cy="581370"/>
              </a:xfrm>
              <a:prstGeom prst="rect">
                <a:avLst/>
              </a:prstGeom>
              <a:noFill/>
            </p:spPr>
            <p:txBody>
              <a:bodyPr wrap="square">
                <a:spAutoFit/>
              </a:bodyPr>
              <a:lstStyle/>
              <a:p>
                <a:r>
                  <a:rPr lang="en-US" altLang="zh-CN" sz="1000" dirty="0">
                    <a:cs typeface="Arial" panose="020B0604020202020204" pitchFamily="34" charset="0"/>
                  </a:rPr>
                  <a:t>m items (movies)</a:t>
                </a:r>
                <a:endParaRPr lang="zh-CN" altLang="en-US" sz="1000" dirty="0">
                  <a:cs typeface="Arial" panose="020B0604020202020204" pitchFamily="34" charset="0"/>
                </a:endParaRPr>
              </a:p>
            </p:txBody>
          </p:sp>
          <p:sp>
            <p:nvSpPr>
              <p:cNvPr id="21" name="文本框 20">
                <a:extLst>
                  <a:ext uri="{FF2B5EF4-FFF2-40B4-BE49-F238E27FC236}">
                    <a16:creationId xmlns:a16="http://schemas.microsoft.com/office/drawing/2014/main" id="{CFE527F7-4199-0149-A8A1-66C6B3507896}"/>
                  </a:ext>
                </a:extLst>
              </p:cNvPr>
              <p:cNvSpPr txBox="1"/>
              <p:nvPr>
                <p:custDataLst>
                  <p:tags r:id="rId6"/>
                </p:custDataLst>
              </p:nvPr>
            </p:nvSpPr>
            <p:spPr>
              <a:xfrm>
                <a:off x="1883778" y="2618873"/>
                <a:ext cx="3984056" cy="638810"/>
              </a:xfrm>
              <a:prstGeom prst="rect">
                <a:avLst/>
              </a:prstGeom>
              <a:noFill/>
            </p:spPr>
            <p:txBody>
              <a:bodyPr wrap="square" rtlCol="0" anchor="ctr" anchorCtr="0">
                <a:noAutofit/>
              </a:bodyPr>
              <a:lstStyle/>
              <a:p>
                <a:pPr algn="ctr">
                  <a:defRPr/>
                </a:pPr>
                <a:r>
                  <a:rPr lang="en-US" altLang="zh-CN" sz="1200" dirty="0">
                    <a:cs typeface="Arial" panose="020B0604020202020204" pitchFamily="34" charset="0"/>
                  </a:rPr>
                  <a:t>User-item Interaction History</a:t>
                </a:r>
              </a:p>
            </p:txBody>
          </p:sp>
          <p:sp>
            <p:nvSpPr>
              <p:cNvPr id="22" name="文本框 21">
                <a:extLst>
                  <a:ext uri="{FF2B5EF4-FFF2-40B4-BE49-F238E27FC236}">
                    <a16:creationId xmlns:a16="http://schemas.microsoft.com/office/drawing/2014/main" id="{63FFC7B6-5277-3E14-A846-69D1E1B124F3}"/>
                  </a:ext>
                </a:extLst>
              </p:cNvPr>
              <p:cNvSpPr txBox="1"/>
              <p:nvPr>
                <p:custDataLst>
                  <p:tags r:id="rId7"/>
                </p:custDataLst>
              </p:nvPr>
            </p:nvSpPr>
            <p:spPr>
              <a:xfrm>
                <a:off x="4432822" y="3590286"/>
                <a:ext cx="622989" cy="638810"/>
              </a:xfrm>
              <a:prstGeom prst="rect">
                <a:avLst/>
              </a:prstGeom>
              <a:noFill/>
            </p:spPr>
            <p:txBody>
              <a:bodyPr wrap="square" rtlCol="0" anchor="ctr" anchorCtr="0">
                <a:noAutofit/>
              </a:bodyPr>
              <a:lstStyle/>
              <a:p>
                <a:pPr algn="ctr">
                  <a:defRPr/>
                </a:pPr>
                <a:r>
                  <a:rPr lang="en-US" altLang="zh-CN" sz="2000" b="1" dirty="0">
                    <a:cs typeface="Arial" panose="020B0604020202020204" pitchFamily="34" charset="0"/>
                  </a:rPr>
                  <a:t>…</a:t>
                </a:r>
                <a:endParaRPr lang="en-US" altLang="zh-CN" sz="1600" b="1" dirty="0">
                  <a:cs typeface="Arial" panose="020B0604020202020204" pitchFamily="34" charset="0"/>
                </a:endParaRPr>
              </a:p>
            </p:txBody>
          </p:sp>
          <p:sp>
            <p:nvSpPr>
              <p:cNvPr id="23" name="文本框 22">
                <a:extLst>
                  <a:ext uri="{FF2B5EF4-FFF2-40B4-BE49-F238E27FC236}">
                    <a16:creationId xmlns:a16="http://schemas.microsoft.com/office/drawing/2014/main" id="{5C362ADB-1A9E-F223-7DFE-55389BEFB9E2}"/>
                  </a:ext>
                </a:extLst>
              </p:cNvPr>
              <p:cNvSpPr txBox="1"/>
              <p:nvPr/>
            </p:nvSpPr>
            <p:spPr>
              <a:xfrm>
                <a:off x="1174744" y="3337766"/>
                <a:ext cx="1526701" cy="357765"/>
              </a:xfrm>
              <a:prstGeom prst="rect">
                <a:avLst/>
              </a:prstGeom>
              <a:noFill/>
            </p:spPr>
            <p:txBody>
              <a:bodyPr wrap="square">
                <a:spAutoFit/>
              </a:bodyPr>
              <a:lstStyle/>
              <a:p>
                <a:r>
                  <a:rPr lang="en-US" altLang="zh-CN" sz="1000" dirty="0">
                    <a:cs typeface="Arial" panose="020B0604020202020204" pitchFamily="34" charset="0"/>
                  </a:rPr>
                  <a:t>Spider Man</a:t>
                </a:r>
                <a:endParaRPr lang="zh-CN" altLang="en-US" sz="1000" dirty="0">
                  <a:cs typeface="Arial" panose="020B0604020202020204" pitchFamily="34" charset="0"/>
                </a:endParaRPr>
              </a:p>
            </p:txBody>
          </p:sp>
          <p:sp>
            <p:nvSpPr>
              <p:cNvPr id="24" name="文本框 23">
                <a:extLst>
                  <a:ext uri="{FF2B5EF4-FFF2-40B4-BE49-F238E27FC236}">
                    <a16:creationId xmlns:a16="http://schemas.microsoft.com/office/drawing/2014/main" id="{5FDC0DD3-35FF-F4E9-1357-24699BCB43F7}"/>
                  </a:ext>
                </a:extLst>
              </p:cNvPr>
              <p:cNvSpPr txBox="1"/>
              <p:nvPr/>
            </p:nvSpPr>
            <p:spPr>
              <a:xfrm>
                <a:off x="2425446" y="3159603"/>
                <a:ext cx="1259170" cy="536649"/>
              </a:xfrm>
              <a:prstGeom prst="rect">
                <a:avLst/>
              </a:prstGeom>
              <a:noFill/>
            </p:spPr>
            <p:txBody>
              <a:bodyPr wrap="square">
                <a:spAutoFit/>
              </a:bodyPr>
              <a:lstStyle/>
              <a:p>
                <a:r>
                  <a:rPr lang="en-US" altLang="zh-CN" sz="900" dirty="0">
                    <a:cs typeface="Arial" panose="020B0604020202020204" pitchFamily="34" charset="0"/>
                  </a:rPr>
                  <a:t>Captain America</a:t>
                </a:r>
                <a:endParaRPr lang="zh-CN" altLang="en-US" sz="900" dirty="0">
                  <a:cs typeface="Arial" panose="020B0604020202020204" pitchFamily="34" charset="0"/>
                </a:endParaRPr>
              </a:p>
            </p:txBody>
          </p:sp>
          <p:sp>
            <p:nvSpPr>
              <p:cNvPr id="25" name="文本框 24">
                <a:extLst>
                  <a:ext uri="{FF2B5EF4-FFF2-40B4-BE49-F238E27FC236}">
                    <a16:creationId xmlns:a16="http://schemas.microsoft.com/office/drawing/2014/main" id="{3633A434-6D6C-AA0D-2658-28154C641CEE}"/>
                  </a:ext>
                </a:extLst>
              </p:cNvPr>
              <p:cNvSpPr txBox="1"/>
              <p:nvPr/>
            </p:nvSpPr>
            <p:spPr>
              <a:xfrm>
                <a:off x="3473754" y="3382834"/>
                <a:ext cx="1496792" cy="335405"/>
              </a:xfrm>
              <a:prstGeom prst="rect">
                <a:avLst/>
              </a:prstGeom>
              <a:noFill/>
            </p:spPr>
            <p:txBody>
              <a:bodyPr wrap="square">
                <a:spAutoFit/>
              </a:bodyPr>
              <a:lstStyle/>
              <a:p>
                <a:r>
                  <a:rPr lang="en-US" altLang="zh-CN" sz="900" dirty="0">
                    <a:cs typeface="Arial" panose="020B0604020202020204" pitchFamily="34" charset="0"/>
                  </a:rPr>
                  <a:t>Toy Story</a:t>
                </a:r>
                <a:endParaRPr lang="zh-CN" altLang="en-US" sz="900" dirty="0">
                  <a:cs typeface="Arial" panose="020B0604020202020204" pitchFamily="34" charset="0"/>
                </a:endParaRPr>
              </a:p>
            </p:txBody>
          </p:sp>
          <p:sp>
            <p:nvSpPr>
              <p:cNvPr id="26" name="文本框 25">
                <a:extLst>
                  <a:ext uri="{FF2B5EF4-FFF2-40B4-BE49-F238E27FC236}">
                    <a16:creationId xmlns:a16="http://schemas.microsoft.com/office/drawing/2014/main" id="{6B4EF87A-18B8-25D4-AB5D-CA427D191656}"/>
                  </a:ext>
                </a:extLst>
              </p:cNvPr>
              <p:cNvSpPr txBox="1"/>
              <p:nvPr/>
            </p:nvSpPr>
            <p:spPr>
              <a:xfrm>
                <a:off x="5229234" y="3369121"/>
                <a:ext cx="1092527" cy="357765"/>
              </a:xfrm>
              <a:prstGeom prst="rect">
                <a:avLst/>
              </a:prstGeom>
              <a:noFill/>
            </p:spPr>
            <p:txBody>
              <a:bodyPr wrap="square">
                <a:spAutoFit/>
              </a:bodyPr>
              <a:lstStyle/>
              <a:p>
                <a:r>
                  <a:rPr lang="en-US" altLang="zh-CN" sz="1000" dirty="0">
                    <a:cs typeface="Arial" panose="020B0604020202020204" pitchFamily="34" charset="0"/>
                  </a:rPr>
                  <a:t>Iron Man</a:t>
                </a:r>
                <a:endParaRPr lang="zh-CN" altLang="en-US" sz="1000" dirty="0">
                  <a:cs typeface="Arial" panose="020B0604020202020204" pitchFamily="34" charset="0"/>
                </a:endParaRPr>
              </a:p>
            </p:txBody>
          </p:sp>
          <p:sp>
            <p:nvSpPr>
              <p:cNvPr id="27" name="文本框 26">
                <a:extLst>
                  <a:ext uri="{FF2B5EF4-FFF2-40B4-BE49-F238E27FC236}">
                    <a16:creationId xmlns:a16="http://schemas.microsoft.com/office/drawing/2014/main" id="{5EA47BD7-3EFB-68DD-332F-8CCE0B110426}"/>
                  </a:ext>
                </a:extLst>
              </p:cNvPr>
              <p:cNvSpPr txBox="1"/>
              <p:nvPr/>
            </p:nvSpPr>
            <p:spPr>
              <a:xfrm>
                <a:off x="6276727" y="3369873"/>
                <a:ext cx="1092527" cy="335405"/>
              </a:xfrm>
              <a:prstGeom prst="rect">
                <a:avLst/>
              </a:prstGeom>
              <a:noFill/>
            </p:spPr>
            <p:txBody>
              <a:bodyPr wrap="square">
                <a:spAutoFit/>
              </a:bodyPr>
              <a:lstStyle/>
              <a:p>
                <a:r>
                  <a:rPr lang="en-US" altLang="zh-CN" sz="900" dirty="0">
                    <a:cs typeface="Arial" panose="020B0604020202020204" pitchFamily="34" charset="0"/>
                  </a:rPr>
                  <a:t>Minions</a:t>
                </a:r>
                <a:endParaRPr lang="zh-CN" altLang="en-US" sz="900" dirty="0">
                  <a:cs typeface="Arial" panose="020B0604020202020204" pitchFamily="34" charset="0"/>
                </a:endParaRPr>
              </a:p>
            </p:txBody>
          </p:sp>
          <p:sp>
            <p:nvSpPr>
              <p:cNvPr id="28" name="文本框 27">
                <a:extLst>
                  <a:ext uri="{FF2B5EF4-FFF2-40B4-BE49-F238E27FC236}">
                    <a16:creationId xmlns:a16="http://schemas.microsoft.com/office/drawing/2014/main" id="{FE7AD8CE-D2B0-E2F3-B9A5-695CAB449819}"/>
                  </a:ext>
                </a:extLst>
              </p:cNvPr>
              <p:cNvSpPr txBox="1"/>
              <p:nvPr/>
            </p:nvSpPr>
            <p:spPr>
              <a:xfrm>
                <a:off x="690889" y="5811796"/>
                <a:ext cx="1245141" cy="357765"/>
              </a:xfrm>
              <a:prstGeom prst="rect">
                <a:avLst/>
              </a:prstGeom>
              <a:noFill/>
            </p:spPr>
            <p:txBody>
              <a:bodyPr wrap="square">
                <a:spAutoFit/>
              </a:bodyPr>
              <a:lstStyle/>
              <a:p>
                <a:r>
                  <a:rPr lang="en-US" altLang="zh-CN" sz="1000" dirty="0">
                    <a:cs typeface="Arial" panose="020B0604020202020204" pitchFamily="34" charset="0"/>
                  </a:rPr>
                  <a:t>n users </a:t>
                </a:r>
                <a:endParaRPr lang="zh-CN" altLang="en-US" sz="1000" dirty="0">
                  <a:cs typeface="Arial" panose="020B0604020202020204" pitchFamily="34" charset="0"/>
                </a:endParaRPr>
              </a:p>
            </p:txBody>
          </p:sp>
          <p:sp>
            <p:nvSpPr>
              <p:cNvPr id="29" name="文本框 28">
                <a:extLst>
                  <a:ext uri="{FF2B5EF4-FFF2-40B4-BE49-F238E27FC236}">
                    <a16:creationId xmlns:a16="http://schemas.microsoft.com/office/drawing/2014/main" id="{96B24531-038E-AC55-9ACE-14961291DEFE}"/>
                  </a:ext>
                </a:extLst>
              </p:cNvPr>
              <p:cNvSpPr txBox="1"/>
              <p:nvPr>
                <p:custDataLst>
                  <p:tags r:id="rId8"/>
                </p:custDataLst>
              </p:nvPr>
            </p:nvSpPr>
            <p:spPr>
              <a:xfrm>
                <a:off x="3582353" y="5615904"/>
                <a:ext cx="622989" cy="638810"/>
              </a:xfrm>
              <a:prstGeom prst="rect">
                <a:avLst/>
              </a:prstGeom>
              <a:noFill/>
            </p:spPr>
            <p:txBody>
              <a:bodyPr wrap="square" rtlCol="0" anchor="ctr" anchorCtr="0">
                <a:noAutofit/>
              </a:bodyPr>
              <a:lstStyle/>
              <a:p>
                <a:pPr algn="ctr">
                  <a:defRPr/>
                </a:pPr>
                <a:r>
                  <a:rPr lang="en-US" altLang="zh-CN" sz="2000" b="1" dirty="0">
                    <a:cs typeface="Arial" panose="020B0604020202020204" pitchFamily="34" charset="0"/>
                  </a:rPr>
                  <a:t>…</a:t>
                </a:r>
                <a:endParaRPr lang="en-US" altLang="zh-CN" sz="1600" b="1" dirty="0">
                  <a:cs typeface="Arial" panose="020B0604020202020204" pitchFamily="34" charset="0"/>
                </a:endParaRPr>
              </a:p>
            </p:txBody>
          </p:sp>
          <p:cxnSp>
            <p:nvCxnSpPr>
              <p:cNvPr id="30" name="直接连接符 29">
                <a:extLst>
                  <a:ext uri="{FF2B5EF4-FFF2-40B4-BE49-F238E27FC236}">
                    <a16:creationId xmlns:a16="http://schemas.microsoft.com/office/drawing/2014/main" id="{81C5F2C4-EB9F-ECEB-1CED-E06630E5D122}"/>
                  </a:ext>
                </a:extLst>
              </p:cNvPr>
              <p:cNvCxnSpPr>
                <a:cxnSpLocks/>
                <a:stCxn id="15" idx="2"/>
                <a:endCxn id="37" idx="0"/>
              </p:cNvCxnSpPr>
              <p:nvPr/>
            </p:nvCxnSpPr>
            <p:spPr>
              <a:xfrm>
                <a:off x="1824039" y="4523584"/>
                <a:ext cx="181769" cy="1243808"/>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A0102456-F41D-69CB-CBB9-F81A3597A337}"/>
                  </a:ext>
                </a:extLst>
              </p:cNvPr>
              <p:cNvCxnSpPr>
                <a:cxnSpLocks/>
                <a:stCxn id="16" idx="2"/>
                <a:endCxn id="37" idx="0"/>
              </p:cNvCxnSpPr>
              <p:nvPr/>
            </p:nvCxnSpPr>
            <p:spPr>
              <a:xfrm flipH="1">
                <a:off x="2005808" y="4523585"/>
                <a:ext cx="847095" cy="1243807"/>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FA1E609B-18AF-5346-A345-161E7E8947CE}"/>
                  </a:ext>
                </a:extLst>
              </p:cNvPr>
              <p:cNvCxnSpPr>
                <a:cxnSpLocks/>
                <a:stCxn id="15" idx="2"/>
                <a:endCxn id="39" idx="0"/>
              </p:cNvCxnSpPr>
              <p:nvPr/>
            </p:nvCxnSpPr>
            <p:spPr>
              <a:xfrm>
                <a:off x="1824039" y="4523584"/>
                <a:ext cx="2975948" cy="1239968"/>
              </a:xfrm>
              <a:prstGeom prst="line">
                <a:avLst/>
              </a:prstGeom>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AE5B727A-2461-B229-89BE-0620AC2B6A93}"/>
                  </a:ext>
                </a:extLst>
              </p:cNvPr>
              <p:cNvCxnSpPr>
                <a:cxnSpLocks/>
                <a:stCxn id="17" idx="2"/>
                <a:endCxn id="38" idx="0"/>
              </p:cNvCxnSpPr>
              <p:nvPr/>
            </p:nvCxnSpPr>
            <p:spPr>
              <a:xfrm flipH="1">
                <a:off x="3011085" y="4523585"/>
                <a:ext cx="889985" cy="1239968"/>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F90F187B-BA13-180E-9D48-BD618DFFCC37}"/>
                  </a:ext>
                </a:extLst>
              </p:cNvPr>
              <p:cNvCxnSpPr>
                <a:cxnSpLocks/>
                <a:stCxn id="18" idx="2"/>
                <a:endCxn id="39" idx="0"/>
              </p:cNvCxnSpPr>
              <p:nvPr/>
            </p:nvCxnSpPr>
            <p:spPr>
              <a:xfrm flipH="1">
                <a:off x="4799987" y="4523584"/>
                <a:ext cx="891845" cy="1239968"/>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31992C22-2C60-63E1-2478-75527BA68E08}"/>
                  </a:ext>
                </a:extLst>
              </p:cNvPr>
              <p:cNvCxnSpPr>
                <a:cxnSpLocks/>
                <a:stCxn id="18" idx="2"/>
                <a:endCxn id="40" idx="0"/>
              </p:cNvCxnSpPr>
              <p:nvPr/>
            </p:nvCxnSpPr>
            <p:spPr>
              <a:xfrm>
                <a:off x="5691832" y="4523584"/>
                <a:ext cx="386874" cy="1235148"/>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E746FB54-65E7-A119-6045-94466F19A7B2}"/>
                  </a:ext>
                </a:extLst>
              </p:cNvPr>
              <p:cNvCxnSpPr>
                <a:cxnSpLocks/>
                <a:stCxn id="19" idx="2"/>
                <a:endCxn id="40" idx="0"/>
              </p:cNvCxnSpPr>
              <p:nvPr/>
            </p:nvCxnSpPr>
            <p:spPr>
              <a:xfrm flipH="1">
                <a:off x="6078706" y="4523584"/>
                <a:ext cx="591703" cy="1235148"/>
              </a:xfrm>
              <a:prstGeom prst="line">
                <a:avLst/>
              </a:prstGeom>
            </p:spPr>
            <p:style>
              <a:lnRef idx="1">
                <a:schemeClr val="dk1"/>
              </a:lnRef>
              <a:fillRef idx="0">
                <a:schemeClr val="dk1"/>
              </a:fillRef>
              <a:effectRef idx="0">
                <a:schemeClr val="dk1"/>
              </a:effectRef>
              <a:fontRef idx="minor">
                <a:schemeClr val="tx1"/>
              </a:fontRef>
            </p:style>
          </p:cxnSp>
          <p:pic>
            <p:nvPicPr>
              <p:cNvPr id="37" name="Picture 2">
                <a:extLst>
                  <a:ext uri="{FF2B5EF4-FFF2-40B4-BE49-F238E27FC236}">
                    <a16:creationId xmlns:a16="http://schemas.microsoft.com/office/drawing/2014/main" id="{F74B2A90-F2C8-7CB5-C6FC-5196B1860903}"/>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1776263" y="5767392"/>
                <a:ext cx="459089" cy="45908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a:extLst>
                  <a:ext uri="{FF2B5EF4-FFF2-40B4-BE49-F238E27FC236}">
                    <a16:creationId xmlns:a16="http://schemas.microsoft.com/office/drawing/2014/main" id="{164FEEAD-E071-DB7C-162D-64018984AE1A}"/>
                  </a:ext>
                </a:extLst>
              </p:cNvPr>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2781540" y="5763553"/>
                <a:ext cx="459089" cy="45908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a:extLst>
                  <a:ext uri="{FF2B5EF4-FFF2-40B4-BE49-F238E27FC236}">
                    <a16:creationId xmlns:a16="http://schemas.microsoft.com/office/drawing/2014/main" id="{BDCD9EFA-08D5-8699-0CE3-F23F2FDD3609}"/>
                  </a:ext>
                </a:extLst>
              </p:cNvPr>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4570442" y="5763552"/>
                <a:ext cx="459089" cy="45908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8">
                <a:extLst>
                  <a:ext uri="{FF2B5EF4-FFF2-40B4-BE49-F238E27FC236}">
                    <a16:creationId xmlns:a16="http://schemas.microsoft.com/office/drawing/2014/main" id="{1C9747EA-DFF6-C243-26CD-DADB2D7613B3}"/>
                  </a:ext>
                </a:extLst>
              </p:cNvPr>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5849161" y="5758732"/>
                <a:ext cx="459090" cy="459090"/>
              </a:xfrm>
              <a:prstGeom prst="rect">
                <a:avLst/>
              </a:prstGeom>
              <a:noFill/>
              <a:extLst>
                <a:ext uri="{909E8E84-426E-40DD-AFC4-6F175D3DCCD1}">
                  <a14:hiddenFill xmlns:a14="http://schemas.microsoft.com/office/drawing/2010/main">
                    <a:solidFill>
                      <a:srgbClr val="FFFFFF"/>
                    </a:solidFill>
                  </a14:hiddenFill>
                </a:ext>
              </a:extLst>
            </p:spPr>
          </p:pic>
          <p:sp>
            <p:nvSpPr>
              <p:cNvPr id="41" name="文本框 40">
                <a:extLst>
                  <a:ext uri="{FF2B5EF4-FFF2-40B4-BE49-F238E27FC236}">
                    <a16:creationId xmlns:a16="http://schemas.microsoft.com/office/drawing/2014/main" id="{9E2308FF-1CEB-11C4-64BD-6A96D4309304}"/>
                  </a:ext>
                </a:extLst>
              </p:cNvPr>
              <p:cNvSpPr txBox="1"/>
              <p:nvPr>
                <p:custDataLst>
                  <p:tags r:id="rId9"/>
                </p:custDataLst>
              </p:nvPr>
            </p:nvSpPr>
            <p:spPr>
              <a:xfrm>
                <a:off x="1726871" y="5029214"/>
                <a:ext cx="365297" cy="261610"/>
              </a:xfrm>
              <a:prstGeom prst="rect">
                <a:avLst/>
              </a:prstGeom>
              <a:noFill/>
            </p:spPr>
            <p:txBody>
              <a:bodyPr wrap="square" rtlCol="0" anchor="ctr" anchorCtr="0">
                <a:noAutofit/>
              </a:bodyPr>
              <a:lstStyle/>
              <a:p>
                <a:pPr algn="ctr">
                  <a:defRPr/>
                </a:pPr>
                <a:r>
                  <a:rPr lang="en-US" altLang="zh-CN" sz="1200" dirty="0">
                    <a:cs typeface="Arial" panose="020B0604020202020204" pitchFamily="34" charset="0"/>
                  </a:rPr>
                  <a:t>5</a:t>
                </a:r>
              </a:p>
            </p:txBody>
          </p:sp>
          <p:sp>
            <p:nvSpPr>
              <p:cNvPr id="42" name="文本框 41">
                <a:extLst>
                  <a:ext uri="{FF2B5EF4-FFF2-40B4-BE49-F238E27FC236}">
                    <a16:creationId xmlns:a16="http://schemas.microsoft.com/office/drawing/2014/main" id="{12FBE4AE-BC14-70D9-3005-29C62B177877}"/>
                  </a:ext>
                </a:extLst>
              </p:cNvPr>
              <p:cNvSpPr txBox="1"/>
              <p:nvPr>
                <p:custDataLst>
                  <p:tags r:id="rId10"/>
                </p:custDataLst>
              </p:nvPr>
            </p:nvSpPr>
            <p:spPr>
              <a:xfrm>
                <a:off x="2255556" y="5004790"/>
                <a:ext cx="365297" cy="261610"/>
              </a:xfrm>
              <a:prstGeom prst="rect">
                <a:avLst/>
              </a:prstGeom>
              <a:noFill/>
            </p:spPr>
            <p:txBody>
              <a:bodyPr wrap="square" rtlCol="0" anchor="ctr" anchorCtr="0">
                <a:noAutofit/>
              </a:bodyPr>
              <a:lstStyle/>
              <a:p>
                <a:pPr algn="ctr">
                  <a:defRPr/>
                </a:pPr>
                <a:r>
                  <a:rPr lang="en-US" altLang="zh-CN" sz="1200" dirty="0">
                    <a:cs typeface="Arial" panose="020B0604020202020204" pitchFamily="34" charset="0"/>
                  </a:rPr>
                  <a:t>3</a:t>
                </a:r>
              </a:p>
            </p:txBody>
          </p:sp>
          <p:sp>
            <p:nvSpPr>
              <p:cNvPr id="43" name="文本框 42">
                <a:extLst>
                  <a:ext uri="{FF2B5EF4-FFF2-40B4-BE49-F238E27FC236}">
                    <a16:creationId xmlns:a16="http://schemas.microsoft.com/office/drawing/2014/main" id="{DE32EB1C-3E6B-82C3-FDB9-4361A8A0714E}"/>
                  </a:ext>
                </a:extLst>
              </p:cNvPr>
              <p:cNvSpPr txBox="1"/>
              <p:nvPr>
                <p:custDataLst>
                  <p:tags r:id="rId11"/>
                </p:custDataLst>
              </p:nvPr>
            </p:nvSpPr>
            <p:spPr>
              <a:xfrm>
                <a:off x="3718423" y="5232628"/>
                <a:ext cx="365297" cy="261610"/>
              </a:xfrm>
              <a:prstGeom prst="rect">
                <a:avLst/>
              </a:prstGeom>
              <a:noFill/>
            </p:spPr>
            <p:txBody>
              <a:bodyPr wrap="square" rtlCol="0" anchor="ctr" anchorCtr="0">
                <a:noAutofit/>
              </a:bodyPr>
              <a:lstStyle/>
              <a:p>
                <a:pPr algn="ctr">
                  <a:defRPr/>
                </a:pPr>
                <a:r>
                  <a:rPr lang="en-US" altLang="zh-CN" sz="1200" dirty="0">
                    <a:cs typeface="Arial" panose="020B0604020202020204" pitchFamily="34" charset="0"/>
                  </a:rPr>
                  <a:t>4</a:t>
                </a:r>
              </a:p>
            </p:txBody>
          </p:sp>
          <p:sp>
            <p:nvSpPr>
              <p:cNvPr id="44" name="文本框 43">
                <a:extLst>
                  <a:ext uri="{FF2B5EF4-FFF2-40B4-BE49-F238E27FC236}">
                    <a16:creationId xmlns:a16="http://schemas.microsoft.com/office/drawing/2014/main" id="{96845D3C-8A88-A76A-B66D-1E142B9FD1FC}"/>
                  </a:ext>
                </a:extLst>
              </p:cNvPr>
              <p:cNvSpPr txBox="1"/>
              <p:nvPr>
                <p:custDataLst>
                  <p:tags r:id="rId12"/>
                </p:custDataLst>
              </p:nvPr>
            </p:nvSpPr>
            <p:spPr>
              <a:xfrm>
                <a:off x="3445108" y="4850445"/>
                <a:ext cx="365297" cy="261610"/>
              </a:xfrm>
              <a:prstGeom prst="rect">
                <a:avLst/>
              </a:prstGeom>
              <a:noFill/>
            </p:spPr>
            <p:txBody>
              <a:bodyPr wrap="square" rtlCol="0" anchor="ctr" anchorCtr="0">
                <a:noAutofit/>
              </a:bodyPr>
              <a:lstStyle/>
              <a:p>
                <a:pPr algn="ctr">
                  <a:defRPr/>
                </a:pPr>
                <a:r>
                  <a:rPr lang="en-US" altLang="zh-CN" sz="1200" dirty="0">
                    <a:cs typeface="Arial" panose="020B0604020202020204" pitchFamily="34" charset="0"/>
                  </a:rPr>
                  <a:t>3</a:t>
                </a:r>
              </a:p>
            </p:txBody>
          </p:sp>
          <p:sp>
            <p:nvSpPr>
              <p:cNvPr id="45" name="文本框 44">
                <a:extLst>
                  <a:ext uri="{FF2B5EF4-FFF2-40B4-BE49-F238E27FC236}">
                    <a16:creationId xmlns:a16="http://schemas.microsoft.com/office/drawing/2014/main" id="{4F403EEE-4B54-9989-1C19-16BB52781F9F}"/>
                  </a:ext>
                </a:extLst>
              </p:cNvPr>
              <p:cNvSpPr txBox="1"/>
              <p:nvPr>
                <p:custDataLst>
                  <p:tags r:id="rId13"/>
                </p:custDataLst>
              </p:nvPr>
            </p:nvSpPr>
            <p:spPr>
              <a:xfrm>
                <a:off x="5037756" y="5010353"/>
                <a:ext cx="365297" cy="261610"/>
              </a:xfrm>
              <a:prstGeom prst="rect">
                <a:avLst/>
              </a:prstGeom>
              <a:noFill/>
            </p:spPr>
            <p:txBody>
              <a:bodyPr wrap="square" rtlCol="0" anchor="ctr" anchorCtr="0">
                <a:noAutofit/>
              </a:bodyPr>
              <a:lstStyle/>
              <a:p>
                <a:pPr algn="ctr">
                  <a:defRPr/>
                </a:pPr>
                <a:r>
                  <a:rPr lang="en-US" altLang="zh-CN" sz="1200" dirty="0">
                    <a:cs typeface="Arial" panose="020B0604020202020204" pitchFamily="34" charset="0"/>
                  </a:rPr>
                  <a:t>5</a:t>
                </a:r>
              </a:p>
            </p:txBody>
          </p:sp>
          <p:sp>
            <p:nvSpPr>
              <p:cNvPr id="46" name="文本框 45">
                <a:extLst>
                  <a:ext uri="{FF2B5EF4-FFF2-40B4-BE49-F238E27FC236}">
                    <a16:creationId xmlns:a16="http://schemas.microsoft.com/office/drawing/2014/main" id="{A89458D7-B387-5F68-467F-3FE006D7134E}"/>
                  </a:ext>
                </a:extLst>
              </p:cNvPr>
              <p:cNvSpPr txBox="1"/>
              <p:nvPr>
                <p:custDataLst>
                  <p:tags r:id="rId14"/>
                </p:custDataLst>
              </p:nvPr>
            </p:nvSpPr>
            <p:spPr>
              <a:xfrm>
                <a:off x="5698860" y="5010353"/>
                <a:ext cx="365297" cy="261610"/>
              </a:xfrm>
              <a:prstGeom prst="rect">
                <a:avLst/>
              </a:prstGeom>
              <a:noFill/>
            </p:spPr>
            <p:txBody>
              <a:bodyPr wrap="square" rtlCol="0" anchor="ctr" anchorCtr="0">
                <a:noAutofit/>
              </a:bodyPr>
              <a:lstStyle/>
              <a:p>
                <a:pPr algn="ctr">
                  <a:defRPr/>
                </a:pPr>
                <a:r>
                  <a:rPr lang="en-US" altLang="zh-CN" sz="1200" dirty="0">
                    <a:cs typeface="Arial" panose="020B0604020202020204" pitchFamily="34" charset="0"/>
                  </a:rPr>
                  <a:t>1</a:t>
                </a:r>
              </a:p>
            </p:txBody>
          </p:sp>
          <p:sp>
            <p:nvSpPr>
              <p:cNvPr id="47" name="文本框 46">
                <a:extLst>
                  <a:ext uri="{FF2B5EF4-FFF2-40B4-BE49-F238E27FC236}">
                    <a16:creationId xmlns:a16="http://schemas.microsoft.com/office/drawing/2014/main" id="{E23A055E-E54B-94CC-CDC5-D39816B6ED45}"/>
                  </a:ext>
                </a:extLst>
              </p:cNvPr>
              <p:cNvSpPr txBox="1"/>
              <p:nvPr>
                <p:custDataLst>
                  <p:tags r:id="rId15"/>
                </p:custDataLst>
              </p:nvPr>
            </p:nvSpPr>
            <p:spPr>
              <a:xfrm>
                <a:off x="6226402" y="4906523"/>
                <a:ext cx="365297" cy="261610"/>
              </a:xfrm>
              <a:prstGeom prst="rect">
                <a:avLst/>
              </a:prstGeom>
              <a:noFill/>
            </p:spPr>
            <p:txBody>
              <a:bodyPr wrap="square" rtlCol="0" anchor="ctr" anchorCtr="0">
                <a:noAutofit/>
              </a:bodyPr>
              <a:lstStyle/>
              <a:p>
                <a:pPr algn="ctr">
                  <a:defRPr/>
                </a:pPr>
                <a:r>
                  <a:rPr lang="en-US" altLang="zh-CN" sz="1200" dirty="0">
                    <a:cs typeface="Arial" panose="020B0604020202020204" pitchFamily="34" charset="0"/>
                  </a:rPr>
                  <a:t>3</a:t>
                </a:r>
              </a:p>
            </p:txBody>
          </p:sp>
        </p:grpSp>
        <p:cxnSp>
          <p:nvCxnSpPr>
            <p:cNvPr id="203" name="直接连接符 202">
              <a:extLst>
                <a:ext uri="{FF2B5EF4-FFF2-40B4-BE49-F238E27FC236}">
                  <a16:creationId xmlns:a16="http://schemas.microsoft.com/office/drawing/2014/main" id="{67C93D8B-9732-D325-2290-667065FD1CFE}"/>
                </a:ext>
              </a:extLst>
            </p:cNvPr>
            <p:cNvCxnSpPr>
              <a:cxnSpLocks/>
              <a:stCxn id="17" idx="2"/>
              <a:endCxn id="37" idx="0"/>
            </p:cNvCxnSpPr>
            <p:nvPr/>
          </p:nvCxnSpPr>
          <p:spPr>
            <a:xfrm flipH="1">
              <a:off x="1393796" y="4523441"/>
              <a:ext cx="1313320" cy="856012"/>
            </a:xfrm>
            <a:prstGeom prst="line">
              <a:avLst/>
            </a:prstGeom>
          </p:spPr>
          <p:style>
            <a:lnRef idx="1">
              <a:schemeClr val="dk1"/>
            </a:lnRef>
            <a:fillRef idx="0">
              <a:schemeClr val="dk1"/>
            </a:fillRef>
            <a:effectRef idx="0">
              <a:schemeClr val="dk1"/>
            </a:effectRef>
            <a:fontRef idx="minor">
              <a:schemeClr val="tx1"/>
            </a:fontRef>
          </p:style>
        </p:cxnSp>
        <p:sp>
          <p:nvSpPr>
            <p:cNvPr id="206" name="文本框 205">
              <a:extLst>
                <a:ext uri="{FF2B5EF4-FFF2-40B4-BE49-F238E27FC236}">
                  <a16:creationId xmlns:a16="http://schemas.microsoft.com/office/drawing/2014/main" id="{79B1E981-E6E6-B866-E85E-A6489F51F184}"/>
                </a:ext>
              </a:extLst>
            </p:cNvPr>
            <p:cNvSpPr txBox="1"/>
            <p:nvPr>
              <p:custDataLst>
                <p:tags r:id="rId5"/>
              </p:custDataLst>
            </p:nvPr>
          </p:nvSpPr>
          <p:spPr>
            <a:xfrm>
              <a:off x="2209732" y="4648487"/>
              <a:ext cx="253132" cy="180045"/>
            </a:xfrm>
            <a:prstGeom prst="rect">
              <a:avLst/>
            </a:prstGeom>
            <a:noFill/>
          </p:spPr>
          <p:txBody>
            <a:bodyPr wrap="square" rtlCol="0" anchor="ctr" anchorCtr="0">
              <a:noAutofit/>
            </a:bodyPr>
            <a:lstStyle/>
            <a:p>
              <a:pPr algn="ctr">
                <a:defRPr/>
              </a:pPr>
              <a:r>
                <a:rPr lang="en-US" altLang="zh-CN" sz="1200" dirty="0">
                  <a:cs typeface="Arial" panose="020B0604020202020204" pitchFamily="34" charset="0"/>
                </a:rPr>
                <a:t>3</a:t>
              </a:r>
            </a:p>
          </p:txBody>
        </p:sp>
      </p:grpSp>
      <p:sp>
        <p:nvSpPr>
          <p:cNvPr id="240" name="文本框 239">
            <a:extLst>
              <a:ext uri="{FF2B5EF4-FFF2-40B4-BE49-F238E27FC236}">
                <a16:creationId xmlns:a16="http://schemas.microsoft.com/office/drawing/2014/main" id="{E8EB942B-BB48-9A10-581D-98AA54A0E3A2}"/>
              </a:ext>
            </a:extLst>
          </p:cNvPr>
          <p:cNvSpPr txBox="1"/>
          <p:nvPr/>
        </p:nvSpPr>
        <p:spPr>
          <a:xfrm>
            <a:off x="1179749" y="5675012"/>
            <a:ext cx="951367" cy="246221"/>
          </a:xfrm>
          <a:prstGeom prst="rect">
            <a:avLst/>
          </a:prstGeom>
          <a:noFill/>
        </p:spPr>
        <p:txBody>
          <a:bodyPr wrap="square">
            <a:spAutoFit/>
          </a:bodyPr>
          <a:lstStyle/>
          <a:p>
            <a:r>
              <a:rPr lang="en-US" altLang="zh-CN" sz="1000" dirty="0">
                <a:cs typeface="Arial" panose="020B0604020202020204" pitchFamily="34" charset="0"/>
              </a:rPr>
              <a:t>Mike</a:t>
            </a:r>
            <a:endParaRPr lang="zh-CN" altLang="en-US" sz="1000" dirty="0">
              <a:cs typeface="Arial" panose="020B0604020202020204" pitchFamily="34" charset="0"/>
            </a:endParaRPr>
          </a:p>
        </p:txBody>
      </p:sp>
      <p:sp>
        <p:nvSpPr>
          <p:cNvPr id="241" name="文本框 240">
            <a:extLst>
              <a:ext uri="{FF2B5EF4-FFF2-40B4-BE49-F238E27FC236}">
                <a16:creationId xmlns:a16="http://schemas.microsoft.com/office/drawing/2014/main" id="{2DA64CED-05E1-8683-87F5-DEB71BAEEFDF}"/>
              </a:ext>
            </a:extLst>
          </p:cNvPr>
          <p:cNvSpPr txBox="1"/>
          <p:nvPr/>
        </p:nvSpPr>
        <p:spPr>
          <a:xfrm>
            <a:off x="1884080" y="5669767"/>
            <a:ext cx="951367" cy="246221"/>
          </a:xfrm>
          <a:prstGeom prst="rect">
            <a:avLst/>
          </a:prstGeom>
          <a:noFill/>
        </p:spPr>
        <p:txBody>
          <a:bodyPr wrap="square">
            <a:spAutoFit/>
          </a:bodyPr>
          <a:lstStyle/>
          <a:p>
            <a:r>
              <a:rPr lang="en-US" altLang="zh-CN" sz="1000" dirty="0">
                <a:cs typeface="Arial" panose="020B0604020202020204" pitchFamily="34" charset="0"/>
              </a:rPr>
              <a:t>Lily</a:t>
            </a:r>
            <a:endParaRPr lang="zh-CN" altLang="en-US" sz="1000" dirty="0">
              <a:cs typeface="Arial" panose="020B0604020202020204" pitchFamily="34" charset="0"/>
            </a:endParaRPr>
          </a:p>
        </p:txBody>
      </p:sp>
      <p:sp>
        <p:nvSpPr>
          <p:cNvPr id="242" name="文本框 241">
            <a:extLst>
              <a:ext uri="{FF2B5EF4-FFF2-40B4-BE49-F238E27FC236}">
                <a16:creationId xmlns:a16="http://schemas.microsoft.com/office/drawing/2014/main" id="{9F55B93F-FADB-2E35-3DBC-972DB18C543A}"/>
              </a:ext>
            </a:extLst>
          </p:cNvPr>
          <p:cNvSpPr txBox="1"/>
          <p:nvPr/>
        </p:nvSpPr>
        <p:spPr>
          <a:xfrm>
            <a:off x="3087541" y="5678892"/>
            <a:ext cx="951367" cy="246221"/>
          </a:xfrm>
          <a:prstGeom prst="rect">
            <a:avLst/>
          </a:prstGeom>
          <a:noFill/>
        </p:spPr>
        <p:txBody>
          <a:bodyPr wrap="square">
            <a:spAutoFit/>
          </a:bodyPr>
          <a:lstStyle/>
          <a:p>
            <a:r>
              <a:rPr lang="en-US" altLang="zh-CN" sz="1000" dirty="0">
                <a:cs typeface="Arial" panose="020B0604020202020204" pitchFamily="34" charset="0"/>
              </a:rPr>
              <a:t>Albert</a:t>
            </a:r>
            <a:endParaRPr lang="zh-CN" altLang="en-US" sz="1000" dirty="0">
              <a:cs typeface="Arial" panose="020B0604020202020204" pitchFamily="34" charset="0"/>
            </a:endParaRPr>
          </a:p>
        </p:txBody>
      </p:sp>
      <p:sp>
        <p:nvSpPr>
          <p:cNvPr id="243" name="文本框 242">
            <a:extLst>
              <a:ext uri="{FF2B5EF4-FFF2-40B4-BE49-F238E27FC236}">
                <a16:creationId xmlns:a16="http://schemas.microsoft.com/office/drawing/2014/main" id="{6463B91E-8ABD-FF84-95B6-48ACF6E3FDF6}"/>
              </a:ext>
            </a:extLst>
          </p:cNvPr>
          <p:cNvSpPr txBox="1"/>
          <p:nvPr/>
        </p:nvSpPr>
        <p:spPr>
          <a:xfrm>
            <a:off x="4009087" y="5669767"/>
            <a:ext cx="951367" cy="246221"/>
          </a:xfrm>
          <a:prstGeom prst="rect">
            <a:avLst/>
          </a:prstGeom>
          <a:noFill/>
        </p:spPr>
        <p:txBody>
          <a:bodyPr wrap="square">
            <a:spAutoFit/>
          </a:bodyPr>
          <a:lstStyle/>
          <a:p>
            <a:r>
              <a:rPr lang="en-US" altLang="zh-CN" sz="1000" dirty="0">
                <a:cs typeface="Arial" panose="020B0604020202020204" pitchFamily="34" charset="0"/>
              </a:rPr>
              <a:t>Alice</a:t>
            </a:r>
            <a:endParaRPr lang="zh-CN" altLang="en-US" sz="1000" dirty="0">
              <a:cs typeface="Arial" panose="020B0604020202020204" pitchFamily="34" charset="0"/>
            </a:endParaRPr>
          </a:p>
        </p:txBody>
      </p:sp>
    </p:spTree>
    <p:extLst>
      <p:ext uri="{BB962C8B-B14F-4D97-AF65-F5344CB8AC3E}">
        <p14:creationId xmlns:p14="http://schemas.microsoft.com/office/powerpoint/2010/main" val="3175690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6</a:t>
            </a:r>
            <a:endParaRPr lang="zh-CN" altLang="en-US" dirty="0"/>
          </a:p>
        </p:txBody>
      </p:sp>
      <p:sp>
        <p:nvSpPr>
          <p:cNvPr id="3" name="文本占位符 2"/>
          <p:cNvSpPr>
            <a:spLocks noGrp="1"/>
          </p:cNvSpPr>
          <p:nvPr>
            <p:ph type="body" sz="quarter" idx="13"/>
          </p:nvPr>
        </p:nvSpPr>
        <p:spPr/>
        <p:txBody>
          <a:bodyPr/>
          <a:lstStyle/>
          <a:p>
            <a:r>
              <a:rPr lang="zh-CN" altLang="en-US" dirty="0">
                <a:latin typeface="+mn-lt"/>
              </a:rPr>
              <a:t>研究背景</a:t>
            </a:r>
            <a:r>
              <a:rPr lang="en-US" altLang="zh-CN" dirty="0">
                <a:latin typeface="+mn-lt"/>
              </a:rPr>
              <a:t>-</a:t>
            </a:r>
            <a:r>
              <a:rPr lang="zh-CN" altLang="en-US" dirty="0">
                <a:latin typeface="+mn-lt"/>
              </a:rPr>
              <a:t>个性化推荐系统</a:t>
            </a:r>
          </a:p>
        </p:txBody>
      </p:sp>
      <p:grpSp>
        <p:nvGrpSpPr>
          <p:cNvPr id="114" name="组合 113">
            <a:extLst>
              <a:ext uri="{FF2B5EF4-FFF2-40B4-BE49-F238E27FC236}">
                <a16:creationId xmlns:a16="http://schemas.microsoft.com/office/drawing/2014/main" id="{0FA1E4B7-985B-018C-C126-903F8E1E50FC}"/>
              </a:ext>
            </a:extLst>
          </p:cNvPr>
          <p:cNvGrpSpPr/>
          <p:nvPr/>
        </p:nvGrpSpPr>
        <p:grpSpPr>
          <a:xfrm>
            <a:off x="745958" y="2253858"/>
            <a:ext cx="4815170" cy="3613326"/>
            <a:chOff x="3641558" y="1924995"/>
            <a:chExt cx="4815170" cy="3613326"/>
          </a:xfrm>
        </p:grpSpPr>
        <p:sp>
          <p:nvSpPr>
            <p:cNvPr id="12" name="矩形 11">
              <a:extLst>
                <a:ext uri="{FF2B5EF4-FFF2-40B4-BE49-F238E27FC236}">
                  <a16:creationId xmlns:a16="http://schemas.microsoft.com/office/drawing/2014/main" id="{B9B73E1F-C57F-E633-E4F4-7B7385177888}"/>
                </a:ext>
              </a:extLst>
            </p:cNvPr>
            <p:cNvSpPr/>
            <p:nvPr/>
          </p:nvSpPr>
          <p:spPr>
            <a:xfrm>
              <a:off x="3641558" y="1924995"/>
              <a:ext cx="4355432" cy="3613326"/>
            </a:xfrm>
            <a:prstGeom prst="rect">
              <a:avLst/>
            </a:prstGeom>
            <a:noFill/>
            <a:ln w="19050">
              <a:solidFill>
                <a:srgbClr val="6E836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3" name="组合 112">
              <a:extLst>
                <a:ext uri="{FF2B5EF4-FFF2-40B4-BE49-F238E27FC236}">
                  <a16:creationId xmlns:a16="http://schemas.microsoft.com/office/drawing/2014/main" id="{A6EFB9E2-1A94-67F0-8A16-4AE530DF1B91}"/>
                </a:ext>
              </a:extLst>
            </p:cNvPr>
            <p:cNvGrpSpPr/>
            <p:nvPr/>
          </p:nvGrpSpPr>
          <p:grpSpPr>
            <a:xfrm>
              <a:off x="4054358" y="2298295"/>
              <a:ext cx="4402370" cy="2901421"/>
              <a:chOff x="4054358" y="2298295"/>
              <a:chExt cx="4402370" cy="2901421"/>
            </a:xfrm>
          </p:grpSpPr>
          <p:sp>
            <p:nvSpPr>
              <p:cNvPr id="104" name="矩形 103">
                <a:extLst>
                  <a:ext uri="{FF2B5EF4-FFF2-40B4-BE49-F238E27FC236}">
                    <a16:creationId xmlns:a16="http://schemas.microsoft.com/office/drawing/2014/main" id="{55D11E1C-DB56-05CD-0133-3B5A2EFE1551}"/>
                  </a:ext>
                </a:extLst>
              </p:cNvPr>
              <p:cNvSpPr/>
              <p:nvPr/>
            </p:nvSpPr>
            <p:spPr>
              <a:xfrm>
                <a:off x="4054358" y="2324803"/>
                <a:ext cx="3670932" cy="1336667"/>
              </a:xfrm>
              <a:prstGeom prst="rect">
                <a:avLst/>
              </a:prstGeom>
              <a:ln w="19050">
                <a:solidFill>
                  <a:srgbClr val="FF0000"/>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D36A8DB8-F0AC-03A6-FBB4-3CFFD0178462}"/>
                  </a:ext>
                </a:extLst>
              </p:cNvPr>
              <p:cNvPicPr>
                <a:picLocks noChangeAspect="1"/>
              </p:cNvPicPr>
              <p:nvPr/>
            </p:nvPicPr>
            <p:blipFill>
              <a:blip r:embed="rId6"/>
              <a:stretch>
                <a:fillRect/>
              </a:stretch>
            </p:blipFill>
            <p:spPr>
              <a:xfrm>
                <a:off x="4379892" y="2586414"/>
                <a:ext cx="659643" cy="956858"/>
              </a:xfrm>
              <a:prstGeom prst="rect">
                <a:avLst/>
              </a:prstGeom>
            </p:spPr>
          </p:pic>
          <p:pic>
            <p:nvPicPr>
              <p:cNvPr id="14" name="图片 13">
                <a:extLst>
                  <a:ext uri="{FF2B5EF4-FFF2-40B4-BE49-F238E27FC236}">
                    <a16:creationId xmlns:a16="http://schemas.microsoft.com/office/drawing/2014/main" id="{5DBE2A1A-688C-3FE1-02A9-67B55D00AD36}"/>
                  </a:ext>
                </a:extLst>
              </p:cNvPr>
              <p:cNvPicPr>
                <a:picLocks noChangeAspect="1"/>
              </p:cNvPicPr>
              <p:nvPr/>
            </p:nvPicPr>
            <p:blipFill>
              <a:blip r:embed="rId7"/>
              <a:stretch>
                <a:fillRect/>
              </a:stretch>
            </p:blipFill>
            <p:spPr>
              <a:xfrm>
                <a:off x="5630437" y="2606574"/>
                <a:ext cx="637446" cy="956857"/>
              </a:xfrm>
              <a:prstGeom prst="rect">
                <a:avLst/>
              </a:prstGeom>
            </p:spPr>
          </p:pic>
          <p:pic>
            <p:nvPicPr>
              <p:cNvPr id="15" name="图片 14">
                <a:extLst>
                  <a:ext uri="{FF2B5EF4-FFF2-40B4-BE49-F238E27FC236}">
                    <a16:creationId xmlns:a16="http://schemas.microsoft.com/office/drawing/2014/main" id="{ABA4B9E4-4409-71BD-7AF5-A34B5AE45044}"/>
                  </a:ext>
                </a:extLst>
              </p:cNvPr>
              <p:cNvPicPr>
                <a:picLocks noChangeAspect="1"/>
              </p:cNvPicPr>
              <p:nvPr/>
            </p:nvPicPr>
            <p:blipFill>
              <a:blip r:embed="rId8"/>
              <a:stretch>
                <a:fillRect/>
              </a:stretch>
            </p:blipFill>
            <p:spPr>
              <a:xfrm>
                <a:off x="6751517" y="2598902"/>
                <a:ext cx="651965" cy="956857"/>
              </a:xfrm>
              <a:prstGeom prst="rect">
                <a:avLst/>
              </a:prstGeom>
            </p:spPr>
          </p:pic>
          <p:sp>
            <p:nvSpPr>
              <p:cNvPr id="24" name="文本框 23">
                <a:extLst>
                  <a:ext uri="{FF2B5EF4-FFF2-40B4-BE49-F238E27FC236}">
                    <a16:creationId xmlns:a16="http://schemas.microsoft.com/office/drawing/2014/main" id="{FE57F597-CE06-B129-56B5-1B88DC8E801A}"/>
                  </a:ext>
                </a:extLst>
              </p:cNvPr>
              <p:cNvSpPr txBox="1"/>
              <p:nvPr/>
            </p:nvSpPr>
            <p:spPr>
              <a:xfrm>
                <a:off x="4230528" y="2298295"/>
                <a:ext cx="1793026" cy="261610"/>
              </a:xfrm>
              <a:prstGeom prst="rect">
                <a:avLst/>
              </a:prstGeom>
              <a:noFill/>
            </p:spPr>
            <p:txBody>
              <a:bodyPr wrap="square">
                <a:spAutoFit/>
              </a:bodyPr>
              <a:lstStyle/>
              <a:p>
                <a:r>
                  <a:rPr lang="en-US" altLang="zh-CN" sz="1100" dirty="0">
                    <a:cs typeface="Arial" panose="020B0604020202020204" pitchFamily="34" charset="0"/>
                  </a:rPr>
                  <a:t>Spider Man</a:t>
                </a:r>
                <a:endParaRPr lang="zh-CN" altLang="en-US" sz="1100" dirty="0">
                  <a:cs typeface="Arial" panose="020B0604020202020204" pitchFamily="34" charset="0"/>
                </a:endParaRPr>
              </a:p>
            </p:txBody>
          </p:sp>
          <p:sp>
            <p:nvSpPr>
              <p:cNvPr id="35" name="文本框 34">
                <a:extLst>
                  <a:ext uri="{FF2B5EF4-FFF2-40B4-BE49-F238E27FC236}">
                    <a16:creationId xmlns:a16="http://schemas.microsoft.com/office/drawing/2014/main" id="{C10C7820-7CBC-BABE-2A7D-3DD71D241C6B}"/>
                  </a:ext>
                </a:extLst>
              </p:cNvPr>
              <p:cNvSpPr txBox="1"/>
              <p:nvPr/>
            </p:nvSpPr>
            <p:spPr>
              <a:xfrm>
                <a:off x="5304032" y="2324804"/>
                <a:ext cx="1478825" cy="261610"/>
              </a:xfrm>
              <a:prstGeom prst="rect">
                <a:avLst/>
              </a:prstGeom>
              <a:noFill/>
            </p:spPr>
            <p:txBody>
              <a:bodyPr wrap="square">
                <a:spAutoFit/>
              </a:bodyPr>
              <a:lstStyle/>
              <a:p>
                <a:r>
                  <a:rPr lang="en-US" altLang="zh-CN" sz="1100" dirty="0">
                    <a:cs typeface="Arial" panose="020B0604020202020204" pitchFamily="34" charset="0"/>
                  </a:rPr>
                  <a:t>Captain America</a:t>
                </a:r>
                <a:endParaRPr lang="zh-CN" altLang="en-US" sz="1100" dirty="0">
                  <a:cs typeface="Arial" panose="020B0604020202020204" pitchFamily="34" charset="0"/>
                </a:endParaRPr>
              </a:p>
            </p:txBody>
          </p:sp>
          <p:sp>
            <p:nvSpPr>
              <p:cNvPr id="37" name="文本框 36">
                <a:extLst>
                  <a:ext uri="{FF2B5EF4-FFF2-40B4-BE49-F238E27FC236}">
                    <a16:creationId xmlns:a16="http://schemas.microsoft.com/office/drawing/2014/main" id="{DF764B15-92B1-A85B-F40C-A5A5E73491F6}"/>
                  </a:ext>
                </a:extLst>
              </p:cNvPr>
              <p:cNvSpPr txBox="1"/>
              <p:nvPr/>
            </p:nvSpPr>
            <p:spPr>
              <a:xfrm>
                <a:off x="6698828" y="2305163"/>
                <a:ext cx="1757900" cy="261610"/>
              </a:xfrm>
              <a:prstGeom prst="rect">
                <a:avLst/>
              </a:prstGeom>
              <a:noFill/>
            </p:spPr>
            <p:txBody>
              <a:bodyPr wrap="square">
                <a:spAutoFit/>
              </a:bodyPr>
              <a:lstStyle/>
              <a:p>
                <a:r>
                  <a:rPr lang="en-US" altLang="zh-CN" sz="1100" dirty="0">
                    <a:cs typeface="Arial" panose="020B0604020202020204" pitchFamily="34" charset="0"/>
                  </a:rPr>
                  <a:t>Toy Story</a:t>
                </a:r>
                <a:endParaRPr lang="zh-CN" altLang="en-US" sz="1100" dirty="0">
                  <a:cs typeface="Arial" panose="020B0604020202020204" pitchFamily="34" charset="0"/>
                </a:endParaRPr>
              </a:p>
            </p:txBody>
          </p:sp>
          <p:cxnSp>
            <p:nvCxnSpPr>
              <p:cNvPr id="61" name="直接连接符 60">
                <a:extLst>
                  <a:ext uri="{FF2B5EF4-FFF2-40B4-BE49-F238E27FC236}">
                    <a16:creationId xmlns:a16="http://schemas.microsoft.com/office/drawing/2014/main" id="{520A8A6E-DD04-752D-0524-1103ABB2EEDE}"/>
                  </a:ext>
                </a:extLst>
              </p:cNvPr>
              <p:cNvCxnSpPr>
                <a:cxnSpLocks/>
                <a:stCxn id="13" idx="2"/>
                <a:endCxn id="71" idx="0"/>
              </p:cNvCxnSpPr>
              <p:nvPr/>
            </p:nvCxnSpPr>
            <p:spPr>
              <a:xfrm>
                <a:off x="4709714" y="3543272"/>
                <a:ext cx="965815" cy="1116289"/>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803591EF-1F22-9211-F78D-C3CD3B9E298B}"/>
                  </a:ext>
                </a:extLst>
              </p:cNvPr>
              <p:cNvCxnSpPr>
                <a:cxnSpLocks/>
                <a:stCxn id="14" idx="2"/>
                <a:endCxn id="71" idx="0"/>
              </p:cNvCxnSpPr>
              <p:nvPr/>
            </p:nvCxnSpPr>
            <p:spPr>
              <a:xfrm flipH="1">
                <a:off x="5675529" y="3563431"/>
                <a:ext cx="273631" cy="109613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pic>
            <p:nvPicPr>
              <p:cNvPr id="71" name="Picture 2">
                <a:extLst>
                  <a:ext uri="{FF2B5EF4-FFF2-40B4-BE49-F238E27FC236}">
                    <a16:creationId xmlns:a16="http://schemas.microsoft.com/office/drawing/2014/main" id="{59CFFCFC-E8AF-B529-2C2E-4E8934C93D6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01147" y="4659561"/>
                <a:ext cx="548763" cy="540155"/>
              </a:xfrm>
              <a:prstGeom prst="rect">
                <a:avLst/>
              </a:prstGeom>
              <a:noFill/>
              <a:extLst>
                <a:ext uri="{909E8E84-426E-40DD-AFC4-6F175D3DCCD1}">
                  <a14:hiddenFill xmlns:a14="http://schemas.microsoft.com/office/drawing/2010/main">
                    <a:solidFill>
                      <a:srgbClr val="FFFFFF"/>
                    </a:solidFill>
                  </a14:hiddenFill>
                </a:ext>
              </a:extLst>
            </p:spPr>
          </p:pic>
          <p:sp>
            <p:nvSpPr>
              <p:cNvPr id="76" name="文本框 75">
                <a:extLst>
                  <a:ext uri="{FF2B5EF4-FFF2-40B4-BE49-F238E27FC236}">
                    <a16:creationId xmlns:a16="http://schemas.microsoft.com/office/drawing/2014/main" id="{58EA710E-368B-8628-1D66-538781079CF4}"/>
                  </a:ext>
                </a:extLst>
              </p:cNvPr>
              <p:cNvSpPr txBox="1"/>
              <p:nvPr>
                <p:custDataLst>
                  <p:tags r:id="rId1"/>
                </p:custDataLst>
              </p:nvPr>
            </p:nvSpPr>
            <p:spPr>
              <a:xfrm>
                <a:off x="4753115" y="3860942"/>
                <a:ext cx="429021" cy="307805"/>
              </a:xfrm>
              <a:prstGeom prst="rect">
                <a:avLst/>
              </a:prstGeom>
              <a:noFill/>
            </p:spPr>
            <p:txBody>
              <a:bodyPr wrap="square" rtlCol="0" anchor="ctr" anchorCtr="0">
                <a:noAutofit/>
              </a:bodyPr>
              <a:lstStyle/>
              <a:p>
                <a:pPr algn="ctr">
                  <a:defRPr/>
                </a:pPr>
                <a:r>
                  <a:rPr lang="en-US" altLang="zh-CN" sz="1200" dirty="0">
                    <a:cs typeface="Arial" panose="020B0604020202020204" pitchFamily="34" charset="0"/>
                  </a:rPr>
                  <a:t>5</a:t>
                </a:r>
              </a:p>
            </p:txBody>
          </p:sp>
          <p:sp>
            <p:nvSpPr>
              <p:cNvPr id="78" name="文本框 77">
                <a:extLst>
                  <a:ext uri="{FF2B5EF4-FFF2-40B4-BE49-F238E27FC236}">
                    <a16:creationId xmlns:a16="http://schemas.microsoft.com/office/drawing/2014/main" id="{D59A2CC8-29C4-1299-F30F-9EA48E7010BE}"/>
                  </a:ext>
                </a:extLst>
              </p:cNvPr>
              <p:cNvSpPr txBox="1"/>
              <p:nvPr>
                <p:custDataLst>
                  <p:tags r:id="rId2"/>
                </p:custDataLst>
              </p:nvPr>
            </p:nvSpPr>
            <p:spPr>
              <a:xfrm>
                <a:off x="5484215" y="3860942"/>
                <a:ext cx="429021" cy="307805"/>
              </a:xfrm>
              <a:prstGeom prst="rect">
                <a:avLst/>
              </a:prstGeom>
              <a:noFill/>
            </p:spPr>
            <p:txBody>
              <a:bodyPr wrap="square" rtlCol="0" anchor="ctr" anchorCtr="0">
                <a:noAutofit/>
              </a:bodyPr>
              <a:lstStyle/>
              <a:p>
                <a:pPr algn="ctr">
                  <a:defRPr/>
                </a:pPr>
                <a:r>
                  <a:rPr lang="en-US" altLang="zh-CN" sz="1200" dirty="0">
                    <a:cs typeface="Arial" panose="020B0604020202020204" pitchFamily="34" charset="0"/>
                  </a:rPr>
                  <a:t>3</a:t>
                </a:r>
              </a:p>
            </p:txBody>
          </p:sp>
          <p:cxnSp>
            <p:nvCxnSpPr>
              <p:cNvPr id="10" name="直接连接符 9">
                <a:extLst>
                  <a:ext uri="{FF2B5EF4-FFF2-40B4-BE49-F238E27FC236}">
                    <a16:creationId xmlns:a16="http://schemas.microsoft.com/office/drawing/2014/main" id="{E228F63E-0B7C-15DE-ABA5-29B03C7FA56C}"/>
                  </a:ext>
                </a:extLst>
              </p:cNvPr>
              <p:cNvCxnSpPr>
                <a:cxnSpLocks/>
                <a:stCxn id="15" idx="2"/>
                <a:endCxn id="71" idx="0"/>
              </p:cNvCxnSpPr>
              <p:nvPr/>
            </p:nvCxnSpPr>
            <p:spPr>
              <a:xfrm flipH="1">
                <a:off x="5675529" y="3555759"/>
                <a:ext cx="1401971" cy="1103802"/>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11" name="文本框 10">
                <a:extLst>
                  <a:ext uri="{FF2B5EF4-FFF2-40B4-BE49-F238E27FC236}">
                    <a16:creationId xmlns:a16="http://schemas.microsoft.com/office/drawing/2014/main" id="{EE65AD81-7DC8-FFCD-347B-B92F85CD58BB}"/>
                  </a:ext>
                </a:extLst>
              </p:cNvPr>
              <p:cNvSpPr txBox="1"/>
              <p:nvPr>
                <p:custDataLst>
                  <p:tags r:id="rId3"/>
                </p:custDataLst>
              </p:nvPr>
            </p:nvSpPr>
            <p:spPr>
              <a:xfrm>
                <a:off x="6263354" y="3835597"/>
                <a:ext cx="429021" cy="307805"/>
              </a:xfrm>
              <a:prstGeom prst="rect">
                <a:avLst/>
              </a:prstGeom>
              <a:noFill/>
            </p:spPr>
            <p:txBody>
              <a:bodyPr wrap="square" rtlCol="0" anchor="ctr" anchorCtr="0">
                <a:noAutofit/>
              </a:bodyPr>
              <a:lstStyle/>
              <a:p>
                <a:pPr algn="ctr">
                  <a:defRPr/>
                </a:pPr>
                <a:r>
                  <a:rPr lang="en-US" altLang="zh-CN" sz="1200" dirty="0">
                    <a:cs typeface="Arial" panose="020B0604020202020204" pitchFamily="34" charset="0"/>
                  </a:rPr>
                  <a:t>3</a:t>
                </a:r>
              </a:p>
            </p:txBody>
          </p:sp>
        </p:grpSp>
      </p:grpSp>
      <p:sp>
        <p:nvSpPr>
          <p:cNvPr id="107" name="文本框 106">
            <a:extLst>
              <a:ext uri="{FF2B5EF4-FFF2-40B4-BE49-F238E27FC236}">
                <a16:creationId xmlns:a16="http://schemas.microsoft.com/office/drawing/2014/main" id="{F8759C69-DA1D-588C-85F9-F25D63DC5BEF}"/>
              </a:ext>
            </a:extLst>
          </p:cNvPr>
          <p:cNvSpPr txBox="1"/>
          <p:nvPr/>
        </p:nvSpPr>
        <p:spPr>
          <a:xfrm>
            <a:off x="619983" y="1319679"/>
            <a:ext cx="8213362" cy="830997"/>
          </a:xfrm>
          <a:prstGeom prst="rect">
            <a:avLst/>
          </a:prstGeom>
          <a:noFill/>
        </p:spPr>
        <p:txBody>
          <a:bodyPr wrap="square">
            <a:spAutoFit/>
          </a:bodyPr>
          <a:lstStyle/>
          <a:p>
            <a:r>
              <a:rPr lang="en-US" altLang="zh-CN" sz="2400" b="1" dirty="0">
                <a:cs typeface="Arial" panose="020B0604020202020204" pitchFamily="34" charset="0"/>
              </a:rPr>
              <a:t>What are the </a:t>
            </a:r>
            <a:r>
              <a:rPr lang="en-US" altLang="zh-CN" sz="2400" b="1" dirty="0">
                <a:solidFill>
                  <a:srgbClr val="FF0000"/>
                </a:solidFill>
                <a:cs typeface="Arial" panose="020B0604020202020204" pitchFamily="34" charset="0"/>
              </a:rPr>
              <a:t>causes</a:t>
            </a:r>
            <a:r>
              <a:rPr lang="en-US" altLang="zh-CN" sz="2400" b="1" dirty="0">
                <a:cs typeface="Arial" panose="020B0604020202020204" pitchFamily="34" charset="0"/>
              </a:rPr>
              <a:t> behind each user-item interaction?</a:t>
            </a:r>
          </a:p>
          <a:p>
            <a:endParaRPr lang="zh-CN" altLang="en-US" sz="2400" b="1" dirty="0">
              <a:cs typeface="Arial" panose="020B0604020202020204" pitchFamily="34" charset="0"/>
            </a:endParaRPr>
          </a:p>
        </p:txBody>
      </p:sp>
      <p:sp>
        <p:nvSpPr>
          <p:cNvPr id="115" name="文本框 114">
            <a:extLst>
              <a:ext uri="{FF2B5EF4-FFF2-40B4-BE49-F238E27FC236}">
                <a16:creationId xmlns:a16="http://schemas.microsoft.com/office/drawing/2014/main" id="{8E2211FE-D9E4-DEC2-9ACE-51A9DEBDEABE}"/>
              </a:ext>
            </a:extLst>
          </p:cNvPr>
          <p:cNvSpPr txBox="1"/>
          <p:nvPr/>
        </p:nvSpPr>
        <p:spPr>
          <a:xfrm>
            <a:off x="6175910" y="2073160"/>
            <a:ext cx="4563869" cy="1631216"/>
          </a:xfrm>
          <a:prstGeom prst="rect">
            <a:avLst/>
          </a:prstGeom>
          <a:noFill/>
        </p:spPr>
        <p:txBody>
          <a:bodyPr wrap="square">
            <a:spAutoFit/>
          </a:bodyPr>
          <a:lstStyle/>
          <a:p>
            <a:r>
              <a:rPr lang="en-US" altLang="zh-CN" sz="2000" dirty="0">
                <a:cs typeface="Arial" panose="020B0604020202020204" pitchFamily="34" charset="0"/>
              </a:rPr>
              <a:t>There are two main causes:</a:t>
            </a:r>
          </a:p>
          <a:p>
            <a:pPr marL="342900" indent="-342900">
              <a:buFont typeface="Arial" panose="020B0604020202020204" pitchFamily="34" charset="0"/>
              <a:buChar char="•"/>
            </a:pPr>
            <a:r>
              <a:rPr lang="en-US" altLang="zh-CN" sz="2000" b="1" dirty="0">
                <a:cs typeface="Arial" panose="020B0604020202020204" pitchFamily="34" charset="0"/>
              </a:rPr>
              <a:t>Interest</a:t>
            </a:r>
          </a:p>
          <a:p>
            <a:pPr marL="342900" indent="-342900">
              <a:buFont typeface="Arial" panose="020B0604020202020204" pitchFamily="34" charset="0"/>
              <a:buChar char="•"/>
            </a:pPr>
            <a:r>
              <a:rPr lang="en-US" altLang="zh-CN" sz="2000" b="1" dirty="0">
                <a:cs typeface="Arial" panose="020B0604020202020204" pitchFamily="34" charset="0"/>
              </a:rPr>
              <a:t>Conformity</a:t>
            </a:r>
          </a:p>
          <a:p>
            <a:pPr marL="800100" lvl="1" indent="-342900">
              <a:buFont typeface="Arial" panose="020B0604020202020204" pitchFamily="34" charset="0"/>
              <a:buChar char="•"/>
            </a:pPr>
            <a:r>
              <a:rPr lang="en-US" altLang="zh-CN" sz="2000" dirty="0">
                <a:cs typeface="Arial" panose="020B0604020202020204" pitchFamily="34" charset="0"/>
              </a:rPr>
              <a:t>How users tend to follow other people</a:t>
            </a:r>
            <a:endParaRPr lang="zh-CN" altLang="en-US" sz="2000" dirty="0">
              <a:cs typeface="Arial" panose="020B0604020202020204" pitchFamily="34" charset="0"/>
            </a:endParaRPr>
          </a:p>
        </p:txBody>
      </p:sp>
      <p:sp>
        <p:nvSpPr>
          <p:cNvPr id="116" name="箭头: 右 115">
            <a:extLst>
              <a:ext uri="{FF2B5EF4-FFF2-40B4-BE49-F238E27FC236}">
                <a16:creationId xmlns:a16="http://schemas.microsoft.com/office/drawing/2014/main" id="{5498CC5D-2472-A7AA-DBDF-4A7203D611EF}"/>
              </a:ext>
            </a:extLst>
          </p:cNvPr>
          <p:cNvSpPr/>
          <p:nvPr/>
        </p:nvSpPr>
        <p:spPr>
          <a:xfrm rot="5400000">
            <a:off x="7821674" y="4040102"/>
            <a:ext cx="816715" cy="299406"/>
          </a:xfrm>
          <a:prstGeom prst="rightArrow">
            <a:avLst/>
          </a:prstGeom>
          <a:solidFill>
            <a:srgbClr val="6E83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文本框 116">
            <a:extLst>
              <a:ext uri="{FF2B5EF4-FFF2-40B4-BE49-F238E27FC236}">
                <a16:creationId xmlns:a16="http://schemas.microsoft.com/office/drawing/2014/main" id="{B58A0426-D7CD-C30D-0307-AF5649B74FE6}"/>
              </a:ext>
            </a:extLst>
          </p:cNvPr>
          <p:cNvSpPr txBox="1"/>
          <p:nvPr/>
        </p:nvSpPr>
        <p:spPr>
          <a:xfrm>
            <a:off x="6860979" y="4868817"/>
            <a:ext cx="4207654" cy="707886"/>
          </a:xfrm>
          <a:prstGeom prst="rect">
            <a:avLst/>
          </a:prstGeom>
          <a:noFill/>
        </p:spPr>
        <p:txBody>
          <a:bodyPr wrap="square">
            <a:spAutoFit/>
          </a:bodyPr>
          <a:lstStyle/>
          <a:p>
            <a:r>
              <a:rPr lang="en-US" altLang="zh-CN" sz="2000" b="0" i="0" dirty="0">
                <a:solidFill>
                  <a:srgbClr val="000000"/>
                </a:solidFill>
                <a:effectLst/>
                <a:latin typeface="Arial" panose="020B0604020202020204" pitchFamily="34" charset="0"/>
              </a:rPr>
              <a:t>Popularity bias issues</a:t>
            </a:r>
          </a:p>
          <a:p>
            <a:pPr marL="342900" indent="-342900">
              <a:buFont typeface="Arial" panose="020B0604020202020204" pitchFamily="34" charset="0"/>
              <a:buChar char="•"/>
            </a:pPr>
            <a:r>
              <a:rPr lang="en-US" altLang="zh-CN" sz="2000" dirty="0">
                <a:solidFill>
                  <a:srgbClr val="000000"/>
                </a:solidFill>
                <a:latin typeface="Arial" panose="020B0604020202020204" pitchFamily="34" charset="0"/>
                <a:cs typeface="Arial" panose="020B0604020202020204" pitchFamily="34" charset="0"/>
              </a:rPr>
              <a:t>Long-tail</a:t>
            </a:r>
            <a:r>
              <a:rPr lang="zh-CN" altLang="en-US" sz="2000" dirty="0">
                <a:solidFill>
                  <a:srgbClr val="000000"/>
                </a:solidFill>
                <a:latin typeface="Arial" panose="020B0604020202020204" pitchFamily="34" charset="0"/>
                <a:cs typeface="Arial" panose="020B0604020202020204" pitchFamily="34" charset="0"/>
              </a:rPr>
              <a:t> </a:t>
            </a:r>
            <a:r>
              <a:rPr lang="en-US" altLang="zh-CN" sz="2000" dirty="0">
                <a:solidFill>
                  <a:srgbClr val="000000"/>
                </a:solidFill>
                <a:latin typeface="Arial" panose="020B0604020202020204" pitchFamily="34" charset="0"/>
                <a:cs typeface="Arial" panose="020B0604020202020204" pitchFamily="34" charset="0"/>
              </a:rPr>
              <a:t>data</a:t>
            </a:r>
            <a:endParaRPr lang="en-US" altLang="zh-CN" sz="2000" dirty="0">
              <a:cs typeface="Arial" panose="020B0604020202020204" pitchFamily="34" charset="0"/>
            </a:endParaRPr>
          </a:p>
        </p:txBody>
      </p:sp>
    </p:spTree>
    <p:extLst>
      <p:ext uri="{BB962C8B-B14F-4D97-AF65-F5344CB8AC3E}">
        <p14:creationId xmlns:p14="http://schemas.microsoft.com/office/powerpoint/2010/main" val="30273850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ustomShape 7"/>
          <p:cNvSpPr/>
          <p:nvPr>
            <p:custDataLst>
              <p:tags r:id="rId1"/>
            </p:custDataLst>
          </p:nvPr>
        </p:nvSpPr>
        <p:spPr>
          <a:xfrm>
            <a:off x="6096751" y="2906649"/>
            <a:ext cx="3740852" cy="787646"/>
          </a:xfrm>
          <a:prstGeom prst="roundRect">
            <a:avLst>
              <a:gd name="adj" fmla="val 16836"/>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lstStyle/>
          <a:p>
            <a:pPr>
              <a:defRPr/>
            </a:pPr>
            <a:endParaRPr lang="zh-CN" altLang="en-US" kern="0" dirty="0">
              <a:solidFill>
                <a:srgbClr val="000000"/>
              </a:solidFill>
              <a:ea typeface="宋体" panose="02010600030101010101" pitchFamily="2" charset="-122"/>
            </a:endParaRPr>
          </a:p>
        </p:txBody>
      </p:sp>
      <p:sp>
        <p:nvSpPr>
          <p:cNvPr id="2" name="灯片编号占位符 1"/>
          <p:cNvSpPr>
            <a:spLocks noGrp="1"/>
          </p:cNvSpPr>
          <p:nvPr>
            <p:ph type="sldNum" sz="quarter" idx="12"/>
          </p:nvPr>
        </p:nvSpPr>
        <p:spPr/>
        <p:txBody>
          <a:bodyPr/>
          <a:lstStyle/>
          <a:p>
            <a:r>
              <a:rPr lang="en-US" altLang="zh-CN" dirty="0"/>
              <a:t>7</a:t>
            </a:r>
            <a:endParaRPr lang="zh-CN" altLang="en-US" dirty="0"/>
          </a:p>
        </p:txBody>
      </p:sp>
      <p:sp>
        <p:nvSpPr>
          <p:cNvPr id="3" name="文本占位符 2"/>
          <p:cNvSpPr>
            <a:spLocks noGrp="1"/>
          </p:cNvSpPr>
          <p:nvPr>
            <p:ph type="body" sz="quarter" idx="13"/>
          </p:nvPr>
        </p:nvSpPr>
        <p:spPr/>
        <p:txBody>
          <a:bodyPr/>
          <a:lstStyle/>
          <a:p>
            <a:r>
              <a:rPr lang="zh-CN" altLang="en-US" dirty="0">
                <a:latin typeface="+mn-lt"/>
              </a:rPr>
              <a:t>研究背景</a:t>
            </a:r>
            <a:r>
              <a:rPr lang="en-US" altLang="zh-CN" dirty="0">
                <a:latin typeface="+mn-lt"/>
              </a:rPr>
              <a:t>-</a:t>
            </a:r>
            <a:r>
              <a:rPr lang="zh-CN" altLang="en-US" dirty="0">
                <a:latin typeface="+mn-lt"/>
              </a:rPr>
              <a:t>相关工作</a:t>
            </a:r>
          </a:p>
        </p:txBody>
      </p:sp>
      <p:sp>
        <p:nvSpPr>
          <p:cNvPr id="17" name="CustomShape 7"/>
          <p:cNvSpPr/>
          <p:nvPr>
            <p:custDataLst>
              <p:tags r:id="rId2"/>
            </p:custDataLst>
          </p:nvPr>
        </p:nvSpPr>
        <p:spPr>
          <a:xfrm>
            <a:off x="1313209" y="2164833"/>
            <a:ext cx="4747009" cy="638175"/>
          </a:xfrm>
          <a:prstGeom prst="roundRect">
            <a:avLst>
              <a:gd name="adj" fmla="val 25870"/>
            </a:avLst>
          </a:prstGeom>
          <a:solidFill>
            <a:schemeClr val="accent2">
              <a:lumMod val="60000"/>
              <a:lumOff val="40000"/>
              <a:alpha val="35000"/>
            </a:schemeClr>
          </a:solidFill>
          <a:ln w="38100" cap="flat" cmpd="sng" algn="ctr">
            <a:solidFill>
              <a:sysClr val="window" lastClr="FFFFFF"/>
            </a:solidFill>
            <a:prstDash val="solid"/>
            <a:miter lim="800000"/>
          </a:ln>
          <a:effectLst/>
        </p:spPr>
        <p:txBody>
          <a:bodyPr>
            <a:noAutofit/>
          </a:bodyPr>
          <a:lstStyle/>
          <a:p>
            <a:pPr lvl="0" algn="l" defTabSz="914400">
              <a:buClrTx/>
              <a:buSzTx/>
              <a:buFontTx/>
              <a:defRPr/>
            </a:pPr>
            <a:endParaRPr lang="zh-CN" altLang="en-US" kern="0" dirty="0">
              <a:solidFill>
                <a:srgbClr val="000000"/>
              </a:solidFill>
              <a:ea typeface="宋体" panose="02010600030101010101" pitchFamily="2" charset="-122"/>
              <a:sym typeface="+mn-ea"/>
            </a:endParaRPr>
          </a:p>
        </p:txBody>
      </p:sp>
      <p:sp>
        <p:nvSpPr>
          <p:cNvPr id="23" name="文本框 22"/>
          <p:cNvSpPr txBox="1"/>
          <p:nvPr>
            <p:custDataLst>
              <p:tags r:id="rId3"/>
            </p:custDataLst>
          </p:nvPr>
        </p:nvSpPr>
        <p:spPr>
          <a:xfrm>
            <a:off x="2411925" y="2160681"/>
            <a:ext cx="2450263" cy="638810"/>
          </a:xfrm>
          <a:prstGeom prst="rect">
            <a:avLst/>
          </a:prstGeom>
          <a:noFill/>
        </p:spPr>
        <p:txBody>
          <a:bodyPr wrap="square" rtlCol="0" anchor="ctr" anchorCtr="0">
            <a:noAutofit/>
          </a:bodyPr>
          <a:lstStyle/>
          <a:p>
            <a:pPr algn="ctr">
              <a:defRPr/>
            </a:pPr>
            <a:r>
              <a:rPr lang="en-US" altLang="zh-CN" b="1" dirty="0">
                <a:solidFill>
                  <a:prstClr val="black"/>
                </a:solidFill>
                <a:ea typeface="阿里巴巴普惠体" panose="00020600040101010101" charset="-122"/>
                <a:cs typeface="阿里巴巴普惠体" panose="00020600040101010101" charset="-122"/>
              </a:rPr>
              <a:t>Paper</a:t>
            </a:r>
            <a:endParaRPr lang="zh-CN" altLang="en-US" b="1" dirty="0">
              <a:solidFill>
                <a:prstClr val="black"/>
              </a:solidFill>
              <a:ea typeface="阿里巴巴普惠体" panose="00020600040101010101" charset="-122"/>
              <a:cs typeface="阿里巴巴普惠体" panose="00020600040101010101" charset="-122"/>
            </a:endParaRPr>
          </a:p>
        </p:txBody>
      </p:sp>
      <p:sp>
        <p:nvSpPr>
          <p:cNvPr id="24" name="CustomShape 7"/>
          <p:cNvSpPr/>
          <p:nvPr>
            <p:custDataLst>
              <p:tags r:id="rId4"/>
            </p:custDataLst>
          </p:nvPr>
        </p:nvSpPr>
        <p:spPr>
          <a:xfrm>
            <a:off x="6107680" y="2139296"/>
            <a:ext cx="3729923" cy="638175"/>
          </a:xfrm>
          <a:prstGeom prst="roundRect">
            <a:avLst>
              <a:gd name="adj" fmla="val 23681"/>
            </a:avLst>
          </a:prstGeom>
          <a:solidFill>
            <a:schemeClr val="accent2">
              <a:lumMod val="60000"/>
              <a:lumOff val="40000"/>
              <a:alpha val="35000"/>
            </a:schemeClr>
          </a:solidFill>
          <a:ln w="38100" cap="flat" cmpd="sng" algn="ctr">
            <a:solidFill>
              <a:sysClr val="window" lastClr="FFFFFF"/>
            </a:solidFill>
            <a:prstDash val="solid"/>
            <a:miter lim="800000"/>
          </a:ln>
          <a:effectLst/>
        </p:spPr>
        <p:txBody>
          <a:bodyPr>
            <a:noAutofit/>
          </a:bodyPr>
          <a:lstStyle/>
          <a:p>
            <a:pPr lvl="0" algn="l" defTabSz="914400">
              <a:buClrTx/>
              <a:buSzTx/>
              <a:buFontTx/>
              <a:defRPr/>
            </a:pPr>
            <a:endParaRPr lang="zh-CN" altLang="en-US" kern="0" dirty="0">
              <a:solidFill>
                <a:srgbClr val="000000"/>
              </a:solidFill>
              <a:ea typeface="宋体" panose="02010600030101010101" pitchFamily="2" charset="-122"/>
              <a:sym typeface="+mn-ea"/>
            </a:endParaRPr>
          </a:p>
        </p:txBody>
      </p:sp>
      <p:sp>
        <p:nvSpPr>
          <p:cNvPr id="25" name="文本框 24"/>
          <p:cNvSpPr txBox="1"/>
          <p:nvPr>
            <p:custDataLst>
              <p:tags r:id="rId5"/>
            </p:custDataLst>
          </p:nvPr>
        </p:nvSpPr>
        <p:spPr>
          <a:xfrm>
            <a:off x="6990331" y="2126055"/>
            <a:ext cx="2064770" cy="638810"/>
          </a:xfrm>
          <a:prstGeom prst="rect">
            <a:avLst/>
          </a:prstGeom>
          <a:noFill/>
        </p:spPr>
        <p:txBody>
          <a:bodyPr wrap="square" rtlCol="0" anchor="ctr" anchorCtr="0">
            <a:noAutofit/>
          </a:bodyPr>
          <a:lstStyle/>
          <a:p>
            <a:pPr algn="ctr">
              <a:defRPr/>
            </a:pPr>
            <a:r>
              <a:rPr lang="en-US" altLang="zh-CN" b="1" dirty="0">
                <a:solidFill>
                  <a:prstClr val="black"/>
                </a:solidFill>
                <a:ea typeface="阿里巴巴普惠体" panose="00020600040101010101" charset="-122"/>
                <a:cs typeface="阿里巴巴普惠体" panose="00020600040101010101" charset="-122"/>
              </a:rPr>
              <a:t>Method</a:t>
            </a:r>
            <a:endParaRPr lang="zh-CN" altLang="en-US" b="1" dirty="0">
              <a:solidFill>
                <a:prstClr val="black"/>
              </a:solidFill>
              <a:ea typeface="阿里巴巴普惠体" panose="00020600040101010101" charset="-122"/>
              <a:cs typeface="阿里巴巴普惠体" panose="00020600040101010101" charset="-122"/>
            </a:endParaRPr>
          </a:p>
        </p:txBody>
      </p:sp>
      <p:sp>
        <p:nvSpPr>
          <p:cNvPr id="39" name="CustomShape 7"/>
          <p:cNvSpPr/>
          <p:nvPr>
            <p:custDataLst>
              <p:tags r:id="rId6"/>
            </p:custDataLst>
          </p:nvPr>
        </p:nvSpPr>
        <p:spPr>
          <a:xfrm>
            <a:off x="1313209" y="2907919"/>
            <a:ext cx="4717723" cy="792198"/>
          </a:xfrm>
          <a:prstGeom prst="roundRect">
            <a:avLst>
              <a:gd name="adj" fmla="val 16836"/>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lstStyle/>
          <a:p>
            <a:pPr>
              <a:defRPr/>
            </a:pPr>
            <a:endParaRPr lang="zh-CN" altLang="en-US" kern="0" dirty="0">
              <a:solidFill>
                <a:srgbClr val="000000"/>
              </a:solidFill>
              <a:ea typeface="宋体" panose="02010600030101010101" pitchFamily="2" charset="-122"/>
            </a:endParaRPr>
          </a:p>
        </p:txBody>
      </p:sp>
      <p:grpSp>
        <p:nvGrpSpPr>
          <p:cNvPr id="78" name="组合 77"/>
          <p:cNvGrpSpPr/>
          <p:nvPr/>
        </p:nvGrpSpPr>
        <p:grpSpPr>
          <a:xfrm>
            <a:off x="-24290" y="2116212"/>
            <a:ext cx="1486340" cy="657860"/>
            <a:chOff x="163" y="1853"/>
            <a:chExt cx="1963" cy="1036"/>
          </a:xfrm>
        </p:grpSpPr>
        <p:sp>
          <p:nvSpPr>
            <p:cNvPr id="79" name="CustomShape 7"/>
            <p:cNvSpPr/>
            <p:nvPr>
              <p:custDataLst>
                <p:tags r:id="rId21"/>
              </p:custDataLst>
            </p:nvPr>
          </p:nvSpPr>
          <p:spPr>
            <a:xfrm>
              <a:off x="388" y="1884"/>
              <a:ext cx="1474" cy="1005"/>
            </a:xfrm>
            <a:prstGeom prst="roundRect">
              <a:avLst>
                <a:gd name="adj" fmla="val 23681"/>
              </a:avLst>
            </a:prstGeom>
            <a:solidFill>
              <a:schemeClr val="accent2">
                <a:lumMod val="60000"/>
                <a:lumOff val="40000"/>
                <a:alpha val="35000"/>
              </a:schemeClr>
            </a:solidFill>
            <a:ln w="38100" cap="flat" cmpd="sng" algn="ctr">
              <a:solidFill>
                <a:sysClr val="window" lastClr="FFFFFF"/>
              </a:solidFill>
              <a:prstDash val="solid"/>
              <a:miter lim="800000"/>
            </a:ln>
            <a:effectLst/>
          </p:spPr>
          <p:txBody>
            <a:bodyPr>
              <a:noAutofit/>
            </a:bodyPr>
            <a:lstStyle/>
            <a:p>
              <a:pPr lvl="0" algn="l" defTabSz="914400">
                <a:buClrTx/>
                <a:buSzTx/>
                <a:buFontTx/>
                <a:defRPr/>
              </a:pPr>
              <a:endParaRPr lang="zh-CN" altLang="en-US" kern="0" dirty="0">
                <a:solidFill>
                  <a:srgbClr val="000000"/>
                </a:solidFill>
                <a:ea typeface="宋体" panose="02010600030101010101" pitchFamily="2" charset="-122"/>
                <a:sym typeface="+mn-ea"/>
              </a:endParaRPr>
            </a:p>
          </p:txBody>
        </p:sp>
        <p:sp>
          <p:nvSpPr>
            <p:cNvPr id="80" name="文本框 79"/>
            <p:cNvSpPr txBox="1"/>
            <p:nvPr>
              <p:custDataLst>
                <p:tags r:id="rId22"/>
              </p:custDataLst>
            </p:nvPr>
          </p:nvSpPr>
          <p:spPr>
            <a:xfrm>
              <a:off x="163" y="1853"/>
              <a:ext cx="1963" cy="1006"/>
            </a:xfrm>
            <a:prstGeom prst="rect">
              <a:avLst/>
            </a:prstGeom>
            <a:noFill/>
          </p:spPr>
          <p:txBody>
            <a:bodyPr wrap="square" rtlCol="0" anchor="ctr" anchorCtr="0">
              <a:noAutofit/>
            </a:bodyPr>
            <a:lstStyle/>
            <a:p>
              <a:pPr algn="ctr">
                <a:defRPr/>
              </a:pPr>
              <a:r>
                <a:rPr lang="en-US" altLang="zh-CN" b="1" dirty="0">
                  <a:solidFill>
                    <a:prstClr val="black"/>
                  </a:solidFill>
                  <a:ea typeface="阿里巴巴普惠体" panose="00020600040101010101" charset="-122"/>
                  <a:cs typeface="阿里巴巴普惠体" panose="00020600040101010101" charset="-122"/>
                </a:rPr>
                <a:t>Model</a:t>
              </a:r>
              <a:endParaRPr lang="zh-CN" altLang="en-US" b="1" dirty="0">
                <a:solidFill>
                  <a:prstClr val="black"/>
                </a:solidFill>
                <a:ea typeface="阿里巴巴普惠体" panose="00020600040101010101" charset="-122"/>
                <a:cs typeface="阿里巴巴普惠体" panose="00020600040101010101" charset="-122"/>
              </a:endParaRPr>
            </a:p>
          </p:txBody>
        </p:sp>
      </p:grpSp>
      <p:sp>
        <p:nvSpPr>
          <p:cNvPr id="86" name="CustomShape 7"/>
          <p:cNvSpPr/>
          <p:nvPr>
            <p:custDataLst>
              <p:tags r:id="rId7"/>
            </p:custDataLst>
          </p:nvPr>
        </p:nvSpPr>
        <p:spPr>
          <a:xfrm>
            <a:off x="9925050" y="2926874"/>
            <a:ext cx="2121309" cy="2774470"/>
          </a:xfrm>
          <a:prstGeom prst="roundRect">
            <a:avLst>
              <a:gd name="adj" fmla="val 16836"/>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lstStyle/>
          <a:p>
            <a:pPr>
              <a:defRPr/>
            </a:pPr>
            <a:endParaRPr lang="zh-CN" altLang="en-US" kern="0" dirty="0">
              <a:solidFill>
                <a:srgbClr val="000000"/>
              </a:solidFill>
              <a:ea typeface="宋体" panose="02010600030101010101" pitchFamily="2" charset="-122"/>
            </a:endParaRPr>
          </a:p>
        </p:txBody>
      </p:sp>
      <p:sp>
        <p:nvSpPr>
          <p:cNvPr id="5" name="文本框 4">
            <a:extLst>
              <a:ext uri="{FF2B5EF4-FFF2-40B4-BE49-F238E27FC236}">
                <a16:creationId xmlns:a16="http://schemas.microsoft.com/office/drawing/2014/main" id="{34575478-06C2-F9B5-94FB-4DE31CE03E11}"/>
              </a:ext>
            </a:extLst>
          </p:cNvPr>
          <p:cNvSpPr txBox="1"/>
          <p:nvPr/>
        </p:nvSpPr>
        <p:spPr>
          <a:xfrm>
            <a:off x="291114" y="1253614"/>
            <a:ext cx="6096000" cy="523220"/>
          </a:xfrm>
          <a:prstGeom prst="rect">
            <a:avLst/>
          </a:prstGeom>
          <a:noFill/>
        </p:spPr>
        <p:txBody>
          <a:bodyPr wrap="square">
            <a:spAutoFit/>
          </a:bodyPr>
          <a:lstStyle/>
          <a:p>
            <a:r>
              <a:rPr lang="zh-CN" altLang="en-US" sz="2800" b="1" dirty="0"/>
              <a:t>Causal Recommendation</a:t>
            </a:r>
          </a:p>
        </p:txBody>
      </p:sp>
      <p:grpSp>
        <p:nvGrpSpPr>
          <p:cNvPr id="7" name="组合 6">
            <a:extLst>
              <a:ext uri="{FF2B5EF4-FFF2-40B4-BE49-F238E27FC236}">
                <a16:creationId xmlns:a16="http://schemas.microsoft.com/office/drawing/2014/main" id="{7741D9ED-FE97-3E4E-A4D3-110403903BA2}"/>
              </a:ext>
            </a:extLst>
          </p:cNvPr>
          <p:cNvGrpSpPr/>
          <p:nvPr/>
        </p:nvGrpSpPr>
        <p:grpSpPr>
          <a:xfrm>
            <a:off x="9935794" y="2105735"/>
            <a:ext cx="2110388" cy="658495"/>
            <a:chOff x="388" y="1852"/>
            <a:chExt cx="2539" cy="1037"/>
          </a:xfrm>
        </p:grpSpPr>
        <p:sp>
          <p:nvSpPr>
            <p:cNvPr id="8" name="CustomShape 7">
              <a:extLst>
                <a:ext uri="{FF2B5EF4-FFF2-40B4-BE49-F238E27FC236}">
                  <a16:creationId xmlns:a16="http://schemas.microsoft.com/office/drawing/2014/main" id="{B2ED8B09-FB6A-F9D8-AAD1-A2794DEC6A73}"/>
                </a:ext>
              </a:extLst>
            </p:cNvPr>
            <p:cNvSpPr/>
            <p:nvPr>
              <p:custDataLst>
                <p:tags r:id="rId19"/>
              </p:custDataLst>
            </p:nvPr>
          </p:nvSpPr>
          <p:spPr>
            <a:xfrm>
              <a:off x="388" y="1884"/>
              <a:ext cx="2539" cy="1005"/>
            </a:xfrm>
            <a:prstGeom prst="roundRect">
              <a:avLst>
                <a:gd name="adj" fmla="val 23681"/>
              </a:avLst>
            </a:prstGeom>
            <a:solidFill>
              <a:schemeClr val="accent2">
                <a:lumMod val="60000"/>
                <a:lumOff val="40000"/>
                <a:alpha val="35000"/>
              </a:schemeClr>
            </a:solidFill>
            <a:ln w="38100" cap="flat" cmpd="sng" algn="ctr">
              <a:solidFill>
                <a:sysClr val="window" lastClr="FFFFFF"/>
              </a:solidFill>
              <a:prstDash val="solid"/>
              <a:miter lim="800000"/>
            </a:ln>
            <a:effectLst/>
          </p:spPr>
          <p:txBody>
            <a:bodyPr>
              <a:noAutofit/>
            </a:bodyPr>
            <a:lstStyle/>
            <a:p>
              <a:pPr lvl="0" algn="l" defTabSz="914400">
                <a:buClrTx/>
                <a:buSzTx/>
                <a:buFontTx/>
                <a:defRPr/>
              </a:pPr>
              <a:endParaRPr lang="zh-CN" altLang="en-US" kern="0" dirty="0">
                <a:solidFill>
                  <a:srgbClr val="000000"/>
                </a:solidFill>
                <a:ea typeface="宋体" panose="02010600030101010101" pitchFamily="2" charset="-122"/>
                <a:sym typeface="+mn-ea"/>
              </a:endParaRPr>
            </a:p>
          </p:txBody>
        </p:sp>
        <p:sp>
          <p:nvSpPr>
            <p:cNvPr id="9" name="文本框 8">
              <a:extLst>
                <a:ext uri="{FF2B5EF4-FFF2-40B4-BE49-F238E27FC236}">
                  <a16:creationId xmlns:a16="http://schemas.microsoft.com/office/drawing/2014/main" id="{A6B2C391-7AA0-B825-7564-1A36A2653532}"/>
                </a:ext>
              </a:extLst>
            </p:cNvPr>
            <p:cNvSpPr txBox="1"/>
            <p:nvPr>
              <p:custDataLst>
                <p:tags r:id="rId20"/>
              </p:custDataLst>
            </p:nvPr>
          </p:nvSpPr>
          <p:spPr>
            <a:xfrm>
              <a:off x="753" y="1852"/>
              <a:ext cx="1963" cy="1006"/>
            </a:xfrm>
            <a:prstGeom prst="rect">
              <a:avLst/>
            </a:prstGeom>
            <a:noFill/>
          </p:spPr>
          <p:txBody>
            <a:bodyPr wrap="square" rtlCol="0" anchor="ctr" anchorCtr="0">
              <a:noAutofit/>
            </a:bodyPr>
            <a:lstStyle/>
            <a:p>
              <a:pPr algn="ctr">
                <a:defRPr/>
              </a:pPr>
              <a:r>
                <a:rPr lang="en-US" altLang="zh-CN" b="1" dirty="0">
                  <a:solidFill>
                    <a:prstClr val="black"/>
                  </a:solidFill>
                  <a:ea typeface="阿里巴巴普惠体" panose="00020600040101010101" charset="-122"/>
                  <a:cs typeface="阿里巴巴普惠体" panose="00020600040101010101" charset="-122"/>
                </a:rPr>
                <a:t>Drawback</a:t>
              </a:r>
              <a:endParaRPr lang="zh-CN" altLang="en-US" b="1" dirty="0">
                <a:solidFill>
                  <a:prstClr val="black"/>
                </a:solidFill>
                <a:ea typeface="阿里巴巴普惠体" panose="00020600040101010101" charset="-122"/>
                <a:cs typeface="阿里巴巴普惠体" panose="00020600040101010101" charset="-122"/>
              </a:endParaRPr>
            </a:p>
          </p:txBody>
        </p:sp>
      </p:grpSp>
      <p:grpSp>
        <p:nvGrpSpPr>
          <p:cNvPr id="10" name="组合 9">
            <a:extLst>
              <a:ext uri="{FF2B5EF4-FFF2-40B4-BE49-F238E27FC236}">
                <a16:creationId xmlns:a16="http://schemas.microsoft.com/office/drawing/2014/main" id="{D2018DF6-101C-E3BF-3533-FDECA78AAF9A}"/>
              </a:ext>
            </a:extLst>
          </p:cNvPr>
          <p:cNvGrpSpPr/>
          <p:nvPr/>
        </p:nvGrpSpPr>
        <p:grpSpPr>
          <a:xfrm>
            <a:off x="-39055" y="2892040"/>
            <a:ext cx="1486340" cy="784337"/>
            <a:chOff x="163" y="1853"/>
            <a:chExt cx="1963" cy="1036"/>
          </a:xfrm>
        </p:grpSpPr>
        <p:sp>
          <p:nvSpPr>
            <p:cNvPr id="11" name="CustomShape 7">
              <a:extLst>
                <a:ext uri="{FF2B5EF4-FFF2-40B4-BE49-F238E27FC236}">
                  <a16:creationId xmlns:a16="http://schemas.microsoft.com/office/drawing/2014/main" id="{5934AB6B-E6FC-4FDF-CE66-5FBBB3738A35}"/>
                </a:ext>
              </a:extLst>
            </p:cNvPr>
            <p:cNvSpPr/>
            <p:nvPr>
              <p:custDataLst>
                <p:tags r:id="rId17"/>
              </p:custDataLst>
            </p:nvPr>
          </p:nvSpPr>
          <p:spPr>
            <a:xfrm>
              <a:off x="388" y="1884"/>
              <a:ext cx="1474" cy="1005"/>
            </a:xfrm>
            <a:prstGeom prst="roundRect">
              <a:avLst>
                <a:gd name="adj" fmla="val 23681"/>
              </a:avLst>
            </a:prstGeom>
            <a:solidFill>
              <a:schemeClr val="accent2">
                <a:lumMod val="60000"/>
                <a:lumOff val="40000"/>
                <a:alpha val="35000"/>
              </a:schemeClr>
            </a:solidFill>
            <a:ln w="38100" cap="flat" cmpd="sng" algn="ctr">
              <a:solidFill>
                <a:sysClr val="window" lastClr="FFFFFF"/>
              </a:solidFill>
              <a:prstDash val="solid"/>
              <a:miter lim="800000"/>
            </a:ln>
            <a:effectLst/>
          </p:spPr>
          <p:txBody>
            <a:bodyPr>
              <a:noAutofit/>
            </a:bodyPr>
            <a:lstStyle/>
            <a:p>
              <a:pPr lvl="0" algn="l" defTabSz="914400">
                <a:buClrTx/>
                <a:buSzTx/>
                <a:buFontTx/>
                <a:defRPr/>
              </a:pPr>
              <a:endParaRPr lang="zh-CN" altLang="en-US" kern="0" dirty="0">
                <a:solidFill>
                  <a:srgbClr val="000000"/>
                </a:solidFill>
                <a:ea typeface="宋体" panose="02010600030101010101" pitchFamily="2" charset="-122"/>
                <a:sym typeface="+mn-ea"/>
              </a:endParaRPr>
            </a:p>
          </p:txBody>
        </p:sp>
        <p:sp>
          <p:nvSpPr>
            <p:cNvPr id="12" name="文本框 11">
              <a:extLst>
                <a:ext uri="{FF2B5EF4-FFF2-40B4-BE49-F238E27FC236}">
                  <a16:creationId xmlns:a16="http://schemas.microsoft.com/office/drawing/2014/main" id="{E8D68BFF-917B-815D-74BD-9251EA0E902A}"/>
                </a:ext>
              </a:extLst>
            </p:cNvPr>
            <p:cNvSpPr txBox="1"/>
            <p:nvPr>
              <p:custDataLst>
                <p:tags r:id="rId18"/>
              </p:custDataLst>
            </p:nvPr>
          </p:nvSpPr>
          <p:spPr>
            <a:xfrm>
              <a:off x="163" y="1853"/>
              <a:ext cx="1963" cy="1006"/>
            </a:xfrm>
            <a:prstGeom prst="rect">
              <a:avLst/>
            </a:prstGeom>
            <a:noFill/>
          </p:spPr>
          <p:txBody>
            <a:bodyPr wrap="square" rtlCol="0" anchor="ctr" anchorCtr="0">
              <a:noAutofit/>
            </a:bodyPr>
            <a:lstStyle/>
            <a:p>
              <a:pPr algn="ctr">
                <a:defRPr/>
              </a:pPr>
              <a:r>
                <a:rPr lang="en-US" altLang="zh-CN" b="1" dirty="0">
                  <a:solidFill>
                    <a:prstClr val="black"/>
                  </a:solidFill>
                  <a:ea typeface="阿里巴巴普惠体" panose="00020600040101010101" charset="-122"/>
                  <a:cs typeface="阿里巴巴普惠体" panose="00020600040101010101" charset="-122"/>
                </a:rPr>
                <a:t>IPS</a:t>
              </a:r>
              <a:endParaRPr lang="zh-CN" altLang="en-US" b="1" dirty="0">
                <a:solidFill>
                  <a:prstClr val="black"/>
                </a:solidFill>
                <a:ea typeface="阿里巴巴普惠体" panose="00020600040101010101" charset="-122"/>
                <a:cs typeface="阿里巴巴普惠体" panose="00020600040101010101" charset="-122"/>
              </a:endParaRPr>
            </a:p>
          </p:txBody>
        </p:sp>
      </p:grpSp>
      <p:sp>
        <p:nvSpPr>
          <p:cNvPr id="14" name="文本框 13">
            <a:extLst>
              <a:ext uri="{FF2B5EF4-FFF2-40B4-BE49-F238E27FC236}">
                <a16:creationId xmlns:a16="http://schemas.microsoft.com/office/drawing/2014/main" id="{46BCB071-4BE7-5727-6C1D-00B522F2C3BD}"/>
              </a:ext>
            </a:extLst>
          </p:cNvPr>
          <p:cNvSpPr txBox="1"/>
          <p:nvPr/>
        </p:nvSpPr>
        <p:spPr>
          <a:xfrm>
            <a:off x="10296723" y="3627886"/>
            <a:ext cx="1574451" cy="1200329"/>
          </a:xfrm>
          <a:prstGeom prst="rect">
            <a:avLst/>
          </a:prstGeom>
          <a:noFill/>
        </p:spPr>
        <p:txBody>
          <a:bodyPr wrap="square">
            <a:spAutoFit/>
          </a:bodyPr>
          <a:lstStyle/>
          <a:p>
            <a:r>
              <a:rPr lang="en-US" altLang="zh-CN" b="0" i="0" dirty="0">
                <a:solidFill>
                  <a:srgbClr val="000000"/>
                </a:solidFill>
                <a:effectLst/>
              </a:rPr>
              <a:t>Ignoring the variety of users’ conformity</a:t>
            </a:r>
            <a:endParaRPr lang="zh-CN" altLang="en-US" dirty="0"/>
          </a:p>
        </p:txBody>
      </p:sp>
      <p:sp>
        <p:nvSpPr>
          <p:cNvPr id="28" name="CustomShape 7">
            <a:extLst>
              <a:ext uri="{FF2B5EF4-FFF2-40B4-BE49-F238E27FC236}">
                <a16:creationId xmlns:a16="http://schemas.microsoft.com/office/drawing/2014/main" id="{ED9CE939-F7A5-608B-3AD0-B525B045B98C}"/>
              </a:ext>
            </a:extLst>
          </p:cNvPr>
          <p:cNvSpPr/>
          <p:nvPr>
            <p:custDataLst>
              <p:tags r:id="rId8"/>
            </p:custDataLst>
          </p:nvPr>
        </p:nvSpPr>
        <p:spPr>
          <a:xfrm>
            <a:off x="6100710" y="3749552"/>
            <a:ext cx="3736893" cy="830996"/>
          </a:xfrm>
          <a:prstGeom prst="roundRect">
            <a:avLst>
              <a:gd name="adj" fmla="val 16836"/>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lstStyle/>
          <a:p>
            <a:pPr>
              <a:defRPr/>
            </a:pPr>
            <a:endParaRPr lang="zh-CN" altLang="en-US" kern="0" dirty="0">
              <a:solidFill>
                <a:srgbClr val="000000"/>
              </a:solidFill>
              <a:ea typeface="宋体" panose="02010600030101010101" pitchFamily="2" charset="-122"/>
            </a:endParaRPr>
          </a:p>
        </p:txBody>
      </p:sp>
      <p:sp>
        <p:nvSpPr>
          <p:cNvPr id="29" name="CustomShape 7">
            <a:extLst>
              <a:ext uri="{FF2B5EF4-FFF2-40B4-BE49-F238E27FC236}">
                <a16:creationId xmlns:a16="http://schemas.microsoft.com/office/drawing/2014/main" id="{B0634AD9-BFC5-5788-C484-4252FD5763C5}"/>
              </a:ext>
            </a:extLst>
          </p:cNvPr>
          <p:cNvSpPr/>
          <p:nvPr>
            <p:custDataLst>
              <p:tags r:id="rId9"/>
            </p:custDataLst>
          </p:nvPr>
        </p:nvSpPr>
        <p:spPr>
          <a:xfrm>
            <a:off x="1333981" y="3750822"/>
            <a:ext cx="4717723" cy="838360"/>
          </a:xfrm>
          <a:prstGeom prst="roundRect">
            <a:avLst>
              <a:gd name="adj" fmla="val 16836"/>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lstStyle/>
          <a:p>
            <a:pPr>
              <a:defRPr/>
            </a:pPr>
            <a:endParaRPr lang="zh-CN" altLang="en-US" kern="0" dirty="0">
              <a:solidFill>
                <a:srgbClr val="000000"/>
              </a:solidFill>
              <a:ea typeface="宋体" panose="02010600030101010101" pitchFamily="2" charset="-122"/>
            </a:endParaRPr>
          </a:p>
        </p:txBody>
      </p:sp>
      <p:sp>
        <p:nvSpPr>
          <p:cNvPr id="30" name="文本框 29">
            <a:extLst>
              <a:ext uri="{FF2B5EF4-FFF2-40B4-BE49-F238E27FC236}">
                <a16:creationId xmlns:a16="http://schemas.microsoft.com/office/drawing/2014/main" id="{28492994-FD49-9462-0C79-6CAB1842A212}"/>
              </a:ext>
            </a:extLst>
          </p:cNvPr>
          <p:cNvSpPr txBox="1"/>
          <p:nvPr>
            <p:custDataLst>
              <p:tags r:id="rId10"/>
            </p:custDataLst>
          </p:nvPr>
        </p:nvSpPr>
        <p:spPr>
          <a:xfrm>
            <a:off x="6382342" y="2960584"/>
            <a:ext cx="3169670" cy="638810"/>
          </a:xfrm>
          <a:prstGeom prst="rect">
            <a:avLst/>
          </a:prstGeom>
          <a:noFill/>
        </p:spPr>
        <p:txBody>
          <a:bodyPr wrap="square" rtlCol="0" anchor="ctr" anchorCtr="0">
            <a:noAutofit/>
          </a:bodyPr>
          <a:lstStyle/>
          <a:p>
            <a:pPr>
              <a:defRPr/>
            </a:pPr>
            <a:r>
              <a:rPr lang="en-US" altLang="zh-CN" sz="1200" dirty="0">
                <a:solidFill>
                  <a:prstClr val="black"/>
                </a:solidFill>
                <a:ea typeface="阿里巴巴普惠体" panose="00020600040101010101" charset="-122"/>
                <a:cs typeface="阿里巴巴普惠体" panose="00020600040101010101" charset="-122"/>
              </a:rPr>
              <a:t>Eliminates popularity bias by re weighting each instance according to item popularity</a:t>
            </a:r>
            <a:endParaRPr lang="zh-CN" altLang="en-US" sz="1200" b="1" dirty="0">
              <a:solidFill>
                <a:prstClr val="black"/>
              </a:solidFill>
              <a:ea typeface="阿里巴巴普惠体" panose="00020600040101010101" charset="-122"/>
              <a:cs typeface="阿里巴巴普惠体" panose="00020600040101010101" charset="-122"/>
            </a:endParaRPr>
          </a:p>
        </p:txBody>
      </p:sp>
      <p:grpSp>
        <p:nvGrpSpPr>
          <p:cNvPr id="31" name="组合 30">
            <a:extLst>
              <a:ext uri="{FF2B5EF4-FFF2-40B4-BE49-F238E27FC236}">
                <a16:creationId xmlns:a16="http://schemas.microsoft.com/office/drawing/2014/main" id="{663BAA83-1D6E-A4E3-6B03-4552323507AB}"/>
              </a:ext>
            </a:extLst>
          </p:cNvPr>
          <p:cNvGrpSpPr/>
          <p:nvPr/>
        </p:nvGrpSpPr>
        <p:grpSpPr>
          <a:xfrm>
            <a:off x="-1470" y="3742265"/>
            <a:ext cx="1486340" cy="784337"/>
            <a:chOff x="163" y="1853"/>
            <a:chExt cx="1963" cy="1036"/>
          </a:xfrm>
        </p:grpSpPr>
        <p:sp>
          <p:nvSpPr>
            <p:cNvPr id="32" name="CustomShape 7">
              <a:extLst>
                <a:ext uri="{FF2B5EF4-FFF2-40B4-BE49-F238E27FC236}">
                  <a16:creationId xmlns:a16="http://schemas.microsoft.com/office/drawing/2014/main" id="{466ACD63-6192-116C-6AB2-2D5CAE486709}"/>
                </a:ext>
              </a:extLst>
            </p:cNvPr>
            <p:cNvSpPr/>
            <p:nvPr>
              <p:custDataLst>
                <p:tags r:id="rId15"/>
              </p:custDataLst>
            </p:nvPr>
          </p:nvSpPr>
          <p:spPr>
            <a:xfrm>
              <a:off x="388" y="1884"/>
              <a:ext cx="1474" cy="1005"/>
            </a:xfrm>
            <a:prstGeom prst="roundRect">
              <a:avLst>
                <a:gd name="adj" fmla="val 23681"/>
              </a:avLst>
            </a:prstGeom>
            <a:solidFill>
              <a:schemeClr val="accent2">
                <a:lumMod val="60000"/>
                <a:lumOff val="40000"/>
                <a:alpha val="35000"/>
              </a:schemeClr>
            </a:solidFill>
            <a:ln w="38100" cap="flat" cmpd="sng" algn="ctr">
              <a:solidFill>
                <a:sysClr val="window" lastClr="FFFFFF"/>
              </a:solidFill>
              <a:prstDash val="solid"/>
              <a:miter lim="800000"/>
            </a:ln>
            <a:effectLst/>
          </p:spPr>
          <p:txBody>
            <a:bodyPr>
              <a:noAutofit/>
            </a:bodyPr>
            <a:lstStyle/>
            <a:p>
              <a:pPr lvl="0" algn="l" defTabSz="914400">
                <a:buClrTx/>
                <a:buSzTx/>
                <a:buFontTx/>
                <a:defRPr/>
              </a:pPr>
              <a:endParaRPr lang="zh-CN" altLang="en-US" kern="0" dirty="0">
                <a:solidFill>
                  <a:srgbClr val="000000"/>
                </a:solidFill>
                <a:ea typeface="宋体" panose="02010600030101010101" pitchFamily="2" charset="-122"/>
                <a:sym typeface="+mn-ea"/>
              </a:endParaRPr>
            </a:p>
          </p:txBody>
        </p:sp>
        <p:sp>
          <p:nvSpPr>
            <p:cNvPr id="33" name="文本框 32">
              <a:extLst>
                <a:ext uri="{FF2B5EF4-FFF2-40B4-BE49-F238E27FC236}">
                  <a16:creationId xmlns:a16="http://schemas.microsoft.com/office/drawing/2014/main" id="{FEDA155B-9C04-68F7-986E-BE1A3A1FD461}"/>
                </a:ext>
              </a:extLst>
            </p:cNvPr>
            <p:cNvSpPr txBox="1"/>
            <p:nvPr>
              <p:custDataLst>
                <p:tags r:id="rId16"/>
              </p:custDataLst>
            </p:nvPr>
          </p:nvSpPr>
          <p:spPr>
            <a:xfrm>
              <a:off x="163" y="1853"/>
              <a:ext cx="1963" cy="1006"/>
            </a:xfrm>
            <a:prstGeom prst="rect">
              <a:avLst/>
            </a:prstGeom>
            <a:noFill/>
          </p:spPr>
          <p:txBody>
            <a:bodyPr wrap="square" rtlCol="0" anchor="ctr" anchorCtr="0">
              <a:noAutofit/>
            </a:bodyPr>
            <a:lstStyle/>
            <a:p>
              <a:pPr algn="ctr">
                <a:defRPr/>
              </a:pPr>
              <a:r>
                <a:rPr lang="en-US" altLang="zh-CN" b="1" dirty="0">
                  <a:solidFill>
                    <a:prstClr val="black"/>
                  </a:solidFill>
                  <a:ea typeface="阿里巴巴普惠体" panose="00020600040101010101" charset="-122"/>
                  <a:cs typeface="阿里巴巴普惠体" panose="00020600040101010101" charset="-122"/>
                </a:rPr>
                <a:t>IPS-CNSR</a:t>
              </a:r>
              <a:endParaRPr lang="zh-CN" altLang="en-US" b="1" dirty="0">
                <a:solidFill>
                  <a:prstClr val="black"/>
                </a:solidFill>
                <a:ea typeface="阿里巴巴普惠体" panose="00020600040101010101" charset="-122"/>
                <a:cs typeface="阿里巴巴普惠体" panose="00020600040101010101" charset="-122"/>
              </a:endParaRPr>
            </a:p>
          </p:txBody>
        </p:sp>
      </p:grpSp>
      <p:grpSp>
        <p:nvGrpSpPr>
          <p:cNvPr id="34" name="组合 33">
            <a:extLst>
              <a:ext uri="{FF2B5EF4-FFF2-40B4-BE49-F238E27FC236}">
                <a16:creationId xmlns:a16="http://schemas.microsoft.com/office/drawing/2014/main" id="{6292D5A8-3FA9-8FDD-699B-14AFD5715201}"/>
              </a:ext>
            </a:extLst>
          </p:cNvPr>
          <p:cNvGrpSpPr/>
          <p:nvPr/>
        </p:nvGrpSpPr>
        <p:grpSpPr>
          <a:xfrm>
            <a:off x="-1470" y="4624191"/>
            <a:ext cx="1486340" cy="1077153"/>
            <a:chOff x="163" y="1853"/>
            <a:chExt cx="1963" cy="1036"/>
          </a:xfrm>
        </p:grpSpPr>
        <p:sp>
          <p:nvSpPr>
            <p:cNvPr id="35" name="CustomShape 7">
              <a:extLst>
                <a:ext uri="{FF2B5EF4-FFF2-40B4-BE49-F238E27FC236}">
                  <a16:creationId xmlns:a16="http://schemas.microsoft.com/office/drawing/2014/main" id="{BE54663F-F9A4-1B4F-2D8A-50014AADBE77}"/>
                </a:ext>
              </a:extLst>
            </p:cNvPr>
            <p:cNvSpPr/>
            <p:nvPr>
              <p:custDataLst>
                <p:tags r:id="rId13"/>
              </p:custDataLst>
            </p:nvPr>
          </p:nvSpPr>
          <p:spPr>
            <a:xfrm>
              <a:off x="388" y="1884"/>
              <a:ext cx="1474" cy="1005"/>
            </a:xfrm>
            <a:prstGeom prst="roundRect">
              <a:avLst>
                <a:gd name="adj" fmla="val 23681"/>
              </a:avLst>
            </a:prstGeom>
            <a:solidFill>
              <a:schemeClr val="accent2">
                <a:lumMod val="60000"/>
                <a:lumOff val="40000"/>
                <a:alpha val="35000"/>
              </a:schemeClr>
            </a:solidFill>
            <a:ln w="38100" cap="flat" cmpd="sng" algn="ctr">
              <a:solidFill>
                <a:sysClr val="window" lastClr="FFFFFF"/>
              </a:solidFill>
              <a:prstDash val="solid"/>
              <a:miter lim="800000"/>
            </a:ln>
            <a:effectLst/>
          </p:spPr>
          <p:txBody>
            <a:bodyPr>
              <a:noAutofit/>
            </a:bodyPr>
            <a:lstStyle/>
            <a:p>
              <a:pPr lvl="0" algn="l" defTabSz="914400">
                <a:buClrTx/>
                <a:buSzTx/>
                <a:buFontTx/>
                <a:defRPr/>
              </a:pPr>
              <a:endParaRPr lang="zh-CN" altLang="en-US" kern="0" dirty="0">
                <a:solidFill>
                  <a:srgbClr val="000000"/>
                </a:solidFill>
                <a:ea typeface="宋体" panose="02010600030101010101" pitchFamily="2" charset="-122"/>
                <a:sym typeface="+mn-ea"/>
              </a:endParaRPr>
            </a:p>
          </p:txBody>
        </p:sp>
        <p:sp>
          <p:nvSpPr>
            <p:cNvPr id="36" name="文本框 35">
              <a:extLst>
                <a:ext uri="{FF2B5EF4-FFF2-40B4-BE49-F238E27FC236}">
                  <a16:creationId xmlns:a16="http://schemas.microsoft.com/office/drawing/2014/main" id="{F8BE5DF7-7B89-9D68-5A1A-70FF0B0C55D6}"/>
                </a:ext>
              </a:extLst>
            </p:cNvPr>
            <p:cNvSpPr txBox="1"/>
            <p:nvPr>
              <p:custDataLst>
                <p:tags r:id="rId14"/>
              </p:custDataLst>
            </p:nvPr>
          </p:nvSpPr>
          <p:spPr>
            <a:xfrm>
              <a:off x="163" y="1853"/>
              <a:ext cx="1963" cy="1006"/>
            </a:xfrm>
            <a:prstGeom prst="rect">
              <a:avLst/>
            </a:prstGeom>
            <a:noFill/>
          </p:spPr>
          <p:txBody>
            <a:bodyPr wrap="square" rtlCol="0" anchor="ctr" anchorCtr="0">
              <a:noAutofit/>
            </a:bodyPr>
            <a:lstStyle/>
            <a:p>
              <a:pPr algn="ctr">
                <a:defRPr/>
              </a:pPr>
              <a:r>
                <a:rPr lang="en-US" altLang="zh-CN" sz="1800" b="1" i="0" dirty="0" err="1">
                  <a:solidFill>
                    <a:srgbClr val="000000"/>
                  </a:solidFill>
                  <a:effectLst/>
                </a:rPr>
                <a:t>CausE</a:t>
              </a:r>
              <a:endParaRPr lang="zh-CN" altLang="en-US" b="1" dirty="0">
                <a:solidFill>
                  <a:prstClr val="black"/>
                </a:solidFill>
                <a:ea typeface="阿里巴巴普惠体" panose="00020600040101010101" charset="-122"/>
                <a:cs typeface="阿里巴巴普惠体" panose="00020600040101010101" charset="-122"/>
              </a:endParaRPr>
            </a:p>
          </p:txBody>
        </p:sp>
      </p:grpSp>
      <p:sp>
        <p:nvSpPr>
          <p:cNvPr id="37" name="CustomShape 7">
            <a:extLst>
              <a:ext uri="{FF2B5EF4-FFF2-40B4-BE49-F238E27FC236}">
                <a16:creationId xmlns:a16="http://schemas.microsoft.com/office/drawing/2014/main" id="{C8A6D226-9666-5998-2C13-8E9DF444FDD8}"/>
              </a:ext>
            </a:extLst>
          </p:cNvPr>
          <p:cNvSpPr/>
          <p:nvPr>
            <p:custDataLst>
              <p:tags r:id="rId11"/>
            </p:custDataLst>
          </p:nvPr>
        </p:nvSpPr>
        <p:spPr>
          <a:xfrm>
            <a:off x="6107680" y="4651581"/>
            <a:ext cx="3768023" cy="1049763"/>
          </a:xfrm>
          <a:prstGeom prst="roundRect">
            <a:avLst>
              <a:gd name="adj" fmla="val 16836"/>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lstStyle/>
          <a:p>
            <a:pPr>
              <a:defRPr/>
            </a:pPr>
            <a:endParaRPr lang="zh-CN" altLang="en-US" sz="1400" kern="0" dirty="0">
              <a:solidFill>
                <a:srgbClr val="000000"/>
              </a:solidFill>
              <a:ea typeface="宋体" panose="02010600030101010101" pitchFamily="2" charset="-122"/>
            </a:endParaRPr>
          </a:p>
        </p:txBody>
      </p:sp>
      <p:sp>
        <p:nvSpPr>
          <p:cNvPr id="38" name="CustomShape 7">
            <a:extLst>
              <a:ext uri="{FF2B5EF4-FFF2-40B4-BE49-F238E27FC236}">
                <a16:creationId xmlns:a16="http://schemas.microsoft.com/office/drawing/2014/main" id="{3C79F656-8822-30F5-EEF5-6502C1BA9ACD}"/>
              </a:ext>
            </a:extLst>
          </p:cNvPr>
          <p:cNvSpPr/>
          <p:nvPr>
            <p:custDataLst>
              <p:tags r:id="rId12"/>
            </p:custDataLst>
          </p:nvPr>
        </p:nvSpPr>
        <p:spPr>
          <a:xfrm>
            <a:off x="1333981" y="4640609"/>
            <a:ext cx="4717723" cy="1060736"/>
          </a:xfrm>
          <a:prstGeom prst="roundRect">
            <a:avLst>
              <a:gd name="adj" fmla="val 16836"/>
            </a:avLst>
          </a:prstGeom>
          <a:solidFill>
            <a:schemeClr val="accent1">
              <a:lumMod val="40000"/>
              <a:lumOff val="60000"/>
              <a:alpha val="40000"/>
            </a:schemeClr>
          </a:solidFill>
          <a:ln w="38100" cap="flat" cmpd="sng" algn="ctr">
            <a:solidFill>
              <a:sysClr val="window" lastClr="FFFFFF"/>
            </a:solidFill>
            <a:prstDash val="solid"/>
            <a:miter lim="800000"/>
          </a:ln>
          <a:effectLst/>
        </p:spPr>
        <p:txBody>
          <a:bodyPr/>
          <a:lstStyle/>
          <a:p>
            <a:pPr>
              <a:defRPr/>
            </a:pPr>
            <a:endParaRPr lang="zh-CN" altLang="en-US" kern="0" dirty="0">
              <a:solidFill>
                <a:srgbClr val="000000"/>
              </a:solidFill>
              <a:ea typeface="宋体" panose="02010600030101010101" pitchFamily="2" charset="-122"/>
            </a:endParaRPr>
          </a:p>
        </p:txBody>
      </p:sp>
      <p:sp>
        <p:nvSpPr>
          <p:cNvPr id="42" name="文本框 41">
            <a:extLst>
              <a:ext uri="{FF2B5EF4-FFF2-40B4-BE49-F238E27FC236}">
                <a16:creationId xmlns:a16="http://schemas.microsoft.com/office/drawing/2014/main" id="{3420B397-CFB2-49CD-9439-CCEDAFB8A6DC}"/>
              </a:ext>
            </a:extLst>
          </p:cNvPr>
          <p:cNvSpPr txBox="1"/>
          <p:nvPr/>
        </p:nvSpPr>
        <p:spPr>
          <a:xfrm>
            <a:off x="6107680" y="4763384"/>
            <a:ext cx="3768023" cy="830997"/>
          </a:xfrm>
          <a:prstGeom prst="rect">
            <a:avLst/>
          </a:prstGeom>
          <a:noFill/>
        </p:spPr>
        <p:txBody>
          <a:bodyPr wrap="square">
            <a:spAutoFit/>
          </a:bodyPr>
          <a:lstStyle/>
          <a:p>
            <a:pPr>
              <a:defRPr/>
            </a:pPr>
            <a:r>
              <a:rPr lang="en-US" altLang="zh-CN" sz="1200" b="0" i="0" dirty="0" err="1">
                <a:solidFill>
                  <a:srgbClr val="000000"/>
                </a:solidFill>
                <a:effectLst/>
              </a:rPr>
              <a:t>CausE</a:t>
            </a:r>
            <a:r>
              <a:rPr lang="en-US" altLang="zh-CN" sz="1200" b="0" i="0" dirty="0">
                <a:solidFill>
                  <a:srgbClr val="000000"/>
                </a:solidFill>
                <a:effectLst/>
              </a:rPr>
              <a:t> performs two MF on a large biased dataset and a small unbiased dataset respectively. L1 or L2 regularization are exploited to force the two factorized embeddings similar.</a:t>
            </a:r>
            <a:endParaRPr lang="zh-CN" altLang="en-US" sz="1200" kern="0" dirty="0">
              <a:solidFill>
                <a:srgbClr val="000000"/>
              </a:solidFill>
              <a:ea typeface="宋体" panose="02010600030101010101" pitchFamily="2" charset="-122"/>
            </a:endParaRPr>
          </a:p>
        </p:txBody>
      </p:sp>
      <p:sp>
        <p:nvSpPr>
          <p:cNvPr id="43" name="文本框 42">
            <a:extLst>
              <a:ext uri="{FF2B5EF4-FFF2-40B4-BE49-F238E27FC236}">
                <a16:creationId xmlns:a16="http://schemas.microsoft.com/office/drawing/2014/main" id="{843815F8-55F4-27CC-D48D-70026796BF9B}"/>
              </a:ext>
            </a:extLst>
          </p:cNvPr>
          <p:cNvSpPr txBox="1"/>
          <p:nvPr/>
        </p:nvSpPr>
        <p:spPr>
          <a:xfrm>
            <a:off x="1717261" y="3741767"/>
            <a:ext cx="4158029" cy="830997"/>
          </a:xfrm>
          <a:prstGeom prst="rect">
            <a:avLst/>
          </a:prstGeom>
          <a:noFill/>
        </p:spPr>
        <p:txBody>
          <a:bodyPr wrap="square">
            <a:spAutoFit/>
          </a:bodyPr>
          <a:lstStyle/>
          <a:p>
            <a:r>
              <a:rPr lang="en-US" altLang="zh-CN" sz="1200" b="0" i="0" dirty="0">
                <a:solidFill>
                  <a:srgbClr val="000000"/>
                </a:solidFill>
                <a:effectLst/>
              </a:rPr>
              <a:t>Alois </a:t>
            </a:r>
            <a:r>
              <a:rPr lang="en-US" altLang="zh-CN" sz="1200" b="0" i="0" dirty="0" err="1">
                <a:solidFill>
                  <a:srgbClr val="000000"/>
                </a:solidFill>
                <a:effectLst/>
              </a:rPr>
              <a:t>Gruson</a:t>
            </a:r>
            <a:r>
              <a:rPr lang="en-US" altLang="zh-CN" sz="1200" b="0" i="0" dirty="0">
                <a:solidFill>
                  <a:srgbClr val="000000"/>
                </a:solidFill>
                <a:effectLst/>
              </a:rPr>
              <a:t>, Praveen </a:t>
            </a:r>
            <a:r>
              <a:rPr lang="en-US" altLang="zh-CN" sz="1200" b="0" i="0" dirty="0" err="1">
                <a:solidFill>
                  <a:srgbClr val="000000"/>
                </a:solidFill>
                <a:effectLst/>
              </a:rPr>
              <a:t>Chandar</a:t>
            </a:r>
            <a:r>
              <a:rPr lang="en-US" altLang="zh-CN" sz="1200" b="0" i="0" dirty="0">
                <a:solidFill>
                  <a:srgbClr val="000000"/>
                </a:solidFill>
                <a:effectLst/>
              </a:rPr>
              <a:t>, Christophe </a:t>
            </a:r>
            <a:r>
              <a:rPr lang="en-US" altLang="zh-CN" sz="1200" b="0" i="0" dirty="0" err="1">
                <a:solidFill>
                  <a:srgbClr val="000000"/>
                </a:solidFill>
                <a:effectLst/>
              </a:rPr>
              <a:t>Charbuillet</a:t>
            </a:r>
            <a:r>
              <a:rPr lang="en-US" altLang="zh-CN" sz="1200" b="0" i="0" dirty="0">
                <a:solidFill>
                  <a:srgbClr val="000000"/>
                </a:solidFill>
                <a:effectLst/>
              </a:rPr>
              <a:t>, James </a:t>
            </a:r>
            <a:r>
              <a:rPr lang="en-US" altLang="zh-CN" sz="1200" b="0" i="0" dirty="0" err="1">
                <a:solidFill>
                  <a:srgbClr val="000000"/>
                </a:solidFill>
                <a:effectLst/>
              </a:rPr>
              <a:t>McInerney</a:t>
            </a:r>
            <a:r>
              <a:rPr lang="en-US" altLang="zh-CN" sz="1200" b="0" i="0" dirty="0">
                <a:solidFill>
                  <a:srgbClr val="000000"/>
                </a:solidFill>
                <a:effectLst/>
              </a:rPr>
              <a:t>, Samantha Hansen, Damien Tardieu, and Ben </a:t>
            </a:r>
            <a:r>
              <a:rPr lang="en-US" altLang="zh-CN" sz="1200" b="0" i="0" dirty="0" err="1">
                <a:solidFill>
                  <a:srgbClr val="000000"/>
                </a:solidFill>
                <a:effectLst/>
              </a:rPr>
              <a:t>Carterette</a:t>
            </a:r>
            <a:r>
              <a:rPr lang="en-US" altLang="zh-CN" sz="1200" b="0" i="0" dirty="0">
                <a:solidFill>
                  <a:srgbClr val="000000"/>
                </a:solidFill>
                <a:effectLst/>
              </a:rPr>
              <a:t>. 2019</a:t>
            </a:r>
            <a:r>
              <a:rPr lang="en-US" altLang="zh-CN" sz="1200" b="1" i="0" dirty="0">
                <a:solidFill>
                  <a:srgbClr val="000000"/>
                </a:solidFill>
                <a:effectLst/>
              </a:rPr>
              <a:t>. Offline Evaluation to Make Decisions About </a:t>
            </a:r>
            <a:r>
              <a:rPr lang="en-US" altLang="zh-CN" sz="1200" b="1" i="0" dirty="0" err="1">
                <a:solidFill>
                  <a:srgbClr val="000000"/>
                </a:solidFill>
                <a:effectLst/>
              </a:rPr>
              <a:t>PlaylistRecommendation</a:t>
            </a:r>
            <a:r>
              <a:rPr lang="en-US" altLang="zh-CN" sz="1200" b="1" i="0" dirty="0">
                <a:solidFill>
                  <a:srgbClr val="000000"/>
                </a:solidFill>
                <a:effectLst/>
              </a:rPr>
              <a:t> Algorithms.</a:t>
            </a:r>
            <a:endParaRPr lang="zh-CN" altLang="en-US" sz="1200" b="1" dirty="0"/>
          </a:p>
        </p:txBody>
      </p:sp>
      <p:sp>
        <p:nvSpPr>
          <p:cNvPr id="44" name="文本框 43">
            <a:extLst>
              <a:ext uri="{FF2B5EF4-FFF2-40B4-BE49-F238E27FC236}">
                <a16:creationId xmlns:a16="http://schemas.microsoft.com/office/drawing/2014/main" id="{82251DCA-AF35-04A1-A415-1971F2BC2277}"/>
              </a:ext>
            </a:extLst>
          </p:cNvPr>
          <p:cNvSpPr txBox="1"/>
          <p:nvPr/>
        </p:nvSpPr>
        <p:spPr>
          <a:xfrm>
            <a:off x="2000601" y="4916337"/>
            <a:ext cx="3800859" cy="461665"/>
          </a:xfrm>
          <a:prstGeom prst="rect">
            <a:avLst/>
          </a:prstGeom>
          <a:noFill/>
        </p:spPr>
        <p:txBody>
          <a:bodyPr wrap="square">
            <a:spAutoFit/>
          </a:bodyPr>
          <a:lstStyle/>
          <a:p>
            <a:r>
              <a:rPr lang="en-US" altLang="zh-CN" sz="1200" dirty="0">
                <a:solidFill>
                  <a:srgbClr val="000000"/>
                </a:solidFill>
              </a:rPr>
              <a:t>Stephen Bonner and Flavian </a:t>
            </a:r>
            <a:r>
              <a:rPr lang="en-US" altLang="zh-CN" sz="1200" dirty="0" err="1">
                <a:solidFill>
                  <a:srgbClr val="000000"/>
                </a:solidFill>
              </a:rPr>
              <a:t>Vasile</a:t>
            </a:r>
            <a:r>
              <a:rPr lang="en-US" altLang="zh-CN" sz="1200" dirty="0">
                <a:solidFill>
                  <a:srgbClr val="000000"/>
                </a:solidFill>
              </a:rPr>
              <a:t>. 2018. </a:t>
            </a:r>
            <a:r>
              <a:rPr lang="en-US" altLang="zh-CN" sz="1200" b="1" dirty="0">
                <a:solidFill>
                  <a:srgbClr val="000000"/>
                </a:solidFill>
              </a:rPr>
              <a:t>Causal embeddings for recommendation.</a:t>
            </a:r>
            <a:endParaRPr lang="zh-CN" altLang="en-US" sz="1200" b="1" dirty="0">
              <a:solidFill>
                <a:srgbClr val="000000"/>
              </a:solidFill>
            </a:endParaRPr>
          </a:p>
        </p:txBody>
      </p:sp>
      <p:sp>
        <p:nvSpPr>
          <p:cNvPr id="47" name="文本框 46">
            <a:extLst>
              <a:ext uri="{FF2B5EF4-FFF2-40B4-BE49-F238E27FC236}">
                <a16:creationId xmlns:a16="http://schemas.microsoft.com/office/drawing/2014/main" id="{07666D11-3EAF-7B09-1B1F-62476C375382}"/>
              </a:ext>
            </a:extLst>
          </p:cNvPr>
          <p:cNvSpPr txBox="1"/>
          <p:nvPr/>
        </p:nvSpPr>
        <p:spPr>
          <a:xfrm>
            <a:off x="6499176" y="3823002"/>
            <a:ext cx="2801987" cy="646331"/>
          </a:xfrm>
          <a:prstGeom prst="rect">
            <a:avLst/>
          </a:prstGeom>
          <a:noFill/>
        </p:spPr>
        <p:txBody>
          <a:bodyPr wrap="square">
            <a:spAutoFit/>
          </a:bodyPr>
          <a:lstStyle/>
          <a:p>
            <a:r>
              <a:rPr lang="en-US" altLang="zh-CN" sz="1200" b="0" i="0" dirty="0">
                <a:solidFill>
                  <a:srgbClr val="000000"/>
                </a:solidFill>
                <a:effectLst/>
              </a:rPr>
              <a:t>Add normalization, and smoothing and re-normalization are also added to reduce the variance of IPS</a:t>
            </a:r>
            <a:endParaRPr lang="zh-CN" altLang="en-US" sz="1200" dirty="0"/>
          </a:p>
        </p:txBody>
      </p:sp>
      <p:sp>
        <p:nvSpPr>
          <p:cNvPr id="48" name="文本框 47">
            <a:extLst>
              <a:ext uri="{FF2B5EF4-FFF2-40B4-BE49-F238E27FC236}">
                <a16:creationId xmlns:a16="http://schemas.microsoft.com/office/drawing/2014/main" id="{8023874D-4BF4-3158-B4E0-A2045796CD9F}"/>
              </a:ext>
            </a:extLst>
          </p:cNvPr>
          <p:cNvSpPr txBox="1"/>
          <p:nvPr/>
        </p:nvSpPr>
        <p:spPr>
          <a:xfrm>
            <a:off x="1617650" y="2986593"/>
            <a:ext cx="4468131" cy="646331"/>
          </a:xfrm>
          <a:prstGeom prst="rect">
            <a:avLst/>
          </a:prstGeom>
          <a:noFill/>
        </p:spPr>
        <p:txBody>
          <a:bodyPr wrap="square">
            <a:spAutoFit/>
          </a:bodyPr>
          <a:lstStyle/>
          <a:p>
            <a:r>
              <a:rPr lang="en-US" altLang="zh-CN" sz="1200" b="0" i="0" dirty="0">
                <a:solidFill>
                  <a:srgbClr val="000000"/>
                </a:solidFill>
                <a:effectLst/>
              </a:rPr>
              <a:t>Tobias Schnabel, Adith Swaminathan, </a:t>
            </a:r>
            <a:r>
              <a:rPr lang="en-US" altLang="zh-CN" sz="1200" b="0" i="0" dirty="0" err="1">
                <a:solidFill>
                  <a:srgbClr val="000000"/>
                </a:solidFill>
                <a:effectLst/>
              </a:rPr>
              <a:t>Ashudeep</a:t>
            </a:r>
            <a:r>
              <a:rPr lang="en-US" altLang="zh-CN" sz="1200" b="0" i="0" dirty="0">
                <a:solidFill>
                  <a:srgbClr val="000000"/>
                </a:solidFill>
                <a:effectLst/>
              </a:rPr>
              <a:t> Singh, Navin Chandak, and Thorsten </a:t>
            </a:r>
            <a:r>
              <a:rPr lang="en-US" altLang="zh-CN" sz="1200" b="0" i="0" dirty="0" err="1">
                <a:solidFill>
                  <a:srgbClr val="000000"/>
                </a:solidFill>
                <a:effectLst/>
              </a:rPr>
              <a:t>Joachims</a:t>
            </a:r>
            <a:r>
              <a:rPr lang="en-US" altLang="zh-CN" sz="1200" b="0" i="0" dirty="0">
                <a:solidFill>
                  <a:srgbClr val="000000"/>
                </a:solidFill>
                <a:effectLst/>
              </a:rPr>
              <a:t>. </a:t>
            </a:r>
            <a:r>
              <a:rPr lang="en-US" altLang="zh-CN" sz="1200" b="1" i="0" dirty="0">
                <a:solidFill>
                  <a:srgbClr val="000000"/>
                </a:solidFill>
                <a:effectLst/>
              </a:rPr>
              <a:t>Recommendations as treatments: debiasing learning and evaluation.</a:t>
            </a:r>
            <a:endParaRPr lang="zh-CN" altLang="en-US" sz="1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8</a:t>
            </a:r>
            <a:endParaRPr lang="zh-CN" altLang="en-US" dirty="0"/>
          </a:p>
        </p:txBody>
      </p:sp>
      <p:sp>
        <p:nvSpPr>
          <p:cNvPr id="3" name="文本占位符 2"/>
          <p:cNvSpPr>
            <a:spLocks noGrp="1"/>
          </p:cNvSpPr>
          <p:nvPr>
            <p:ph type="body" sz="quarter" idx="13"/>
          </p:nvPr>
        </p:nvSpPr>
        <p:spPr/>
        <p:txBody>
          <a:bodyPr/>
          <a:lstStyle/>
          <a:p>
            <a:r>
              <a:rPr lang="zh-CN" altLang="en-US" dirty="0">
                <a:latin typeface="+mn-lt"/>
              </a:rPr>
              <a:t>研究背景</a:t>
            </a:r>
          </a:p>
        </p:txBody>
      </p:sp>
      <p:pic>
        <p:nvPicPr>
          <p:cNvPr id="11" name="Picture 2">
            <a:extLst>
              <a:ext uri="{FF2B5EF4-FFF2-40B4-BE49-F238E27FC236}">
                <a16:creationId xmlns:a16="http://schemas.microsoft.com/office/drawing/2014/main" id="{046F0030-2F86-D43A-8B6A-2B426FDD43B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70430" y="2754465"/>
            <a:ext cx="712750" cy="7078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FC8F0924-F68F-C3C2-30EF-36B09AC5446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252445" y="2754465"/>
            <a:ext cx="712750" cy="707886"/>
          </a:xfrm>
          <a:prstGeom prst="rect">
            <a:avLst/>
          </a:prstGeom>
          <a:noFill/>
          <a:extLst>
            <a:ext uri="{909E8E84-426E-40DD-AFC4-6F175D3DCCD1}">
              <a14:hiddenFill xmlns:a14="http://schemas.microsoft.com/office/drawing/2010/main">
                <a:solidFill>
                  <a:srgbClr val="FFFFFF"/>
                </a:solidFill>
              </a14:hiddenFill>
            </a:ext>
          </a:extLst>
        </p:spPr>
      </p:pic>
      <p:pic>
        <p:nvPicPr>
          <p:cNvPr id="18" name="图片 17" descr="形状&#10;&#10;低可信度描述已自动生成">
            <a:extLst>
              <a:ext uri="{FF2B5EF4-FFF2-40B4-BE49-F238E27FC236}">
                <a16:creationId xmlns:a16="http://schemas.microsoft.com/office/drawing/2014/main" id="{89210B99-CF83-F4BB-477A-DCF4969869E8}"/>
              </a:ext>
            </a:extLst>
          </p:cNvPr>
          <p:cNvPicPr>
            <a:picLocks noChangeAspect="1"/>
          </p:cNvPicPr>
          <p:nvPr/>
        </p:nvPicPr>
        <p:blipFill>
          <a:blip r:embed="rId10">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5298356" y="2494998"/>
            <a:ext cx="1226820" cy="1226820"/>
          </a:xfrm>
          <a:prstGeom prst="rect">
            <a:avLst/>
          </a:prstGeom>
        </p:spPr>
      </p:pic>
      <p:cxnSp>
        <p:nvCxnSpPr>
          <p:cNvPr id="19" name="直接箭头连接符 18">
            <a:extLst>
              <a:ext uri="{FF2B5EF4-FFF2-40B4-BE49-F238E27FC236}">
                <a16:creationId xmlns:a16="http://schemas.microsoft.com/office/drawing/2014/main" id="{E350DD24-2FF0-07A0-C3D2-E7FE3C088E2A}"/>
              </a:ext>
            </a:extLst>
          </p:cNvPr>
          <p:cNvCxnSpPr>
            <a:cxnSpLocks/>
            <a:stCxn id="11" idx="3"/>
            <a:endCxn id="18" idx="1"/>
          </p:cNvCxnSpPr>
          <p:nvPr/>
        </p:nvCxnSpPr>
        <p:spPr>
          <a:xfrm>
            <a:off x="2583180" y="3108408"/>
            <a:ext cx="271517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6C3E09AE-F7F4-56E7-8F88-9C36CE5B2ECE}"/>
              </a:ext>
            </a:extLst>
          </p:cNvPr>
          <p:cNvCxnSpPr>
            <a:cxnSpLocks/>
            <a:stCxn id="12" idx="1"/>
            <a:endCxn id="18" idx="3"/>
          </p:cNvCxnSpPr>
          <p:nvPr/>
        </p:nvCxnSpPr>
        <p:spPr>
          <a:xfrm flipH="1">
            <a:off x="6525176" y="3108408"/>
            <a:ext cx="272726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7" name="CustomShape 7">
            <a:extLst>
              <a:ext uri="{FF2B5EF4-FFF2-40B4-BE49-F238E27FC236}">
                <a16:creationId xmlns:a16="http://schemas.microsoft.com/office/drawing/2014/main" id="{0C4DD198-F16C-802C-EC23-4BC5F234234E}"/>
              </a:ext>
            </a:extLst>
          </p:cNvPr>
          <p:cNvSpPr/>
          <p:nvPr>
            <p:custDataLst>
              <p:tags r:id="rId1"/>
            </p:custDataLst>
          </p:nvPr>
        </p:nvSpPr>
        <p:spPr>
          <a:xfrm>
            <a:off x="1177385" y="3862364"/>
            <a:ext cx="2098840" cy="581635"/>
          </a:xfrm>
          <a:prstGeom prst="roundRect">
            <a:avLst>
              <a:gd name="adj" fmla="val 10083"/>
            </a:avLst>
          </a:prstGeom>
          <a:solidFill>
            <a:srgbClr val="6E8360">
              <a:alpha val="20000"/>
            </a:srgbClr>
          </a:solidFill>
          <a:ln w="38100" cap="flat" cmpd="sng" algn="ctr">
            <a:solidFill>
              <a:sysClr val="window" lastClr="FFFFFF"/>
            </a:solidFill>
            <a:prstDash val="solid"/>
            <a:miter lim="800000"/>
          </a:ln>
          <a:effectLst/>
        </p:spPr>
        <p:txBody>
          <a:bodyPr>
            <a:noAutofit/>
          </a:bodyPr>
          <a:lstStyle/>
          <a:p>
            <a:pPr lvl="0" algn="ctr">
              <a:buClrTx/>
              <a:buSzTx/>
              <a:buFontTx/>
              <a:defRPr/>
            </a:pPr>
            <a:endParaRPr lang="zh-CN" altLang="en-US" kern="0" dirty="0">
              <a:solidFill>
                <a:srgbClr val="000000"/>
              </a:solidFill>
              <a:ea typeface="宋体" panose="02010600030101010101" pitchFamily="2" charset="-122"/>
              <a:sym typeface="+mn-ea"/>
            </a:endParaRPr>
          </a:p>
        </p:txBody>
      </p:sp>
      <p:sp>
        <p:nvSpPr>
          <p:cNvPr id="29" name="CustomShape 7">
            <a:extLst>
              <a:ext uri="{FF2B5EF4-FFF2-40B4-BE49-F238E27FC236}">
                <a16:creationId xmlns:a16="http://schemas.microsoft.com/office/drawing/2014/main" id="{E4694778-D1A2-1BD8-1AB7-FF1823EA131A}"/>
              </a:ext>
            </a:extLst>
          </p:cNvPr>
          <p:cNvSpPr/>
          <p:nvPr>
            <p:custDataLst>
              <p:tags r:id="rId2"/>
            </p:custDataLst>
          </p:nvPr>
        </p:nvSpPr>
        <p:spPr>
          <a:xfrm>
            <a:off x="8559400" y="3861388"/>
            <a:ext cx="2098840" cy="581635"/>
          </a:xfrm>
          <a:prstGeom prst="roundRect">
            <a:avLst>
              <a:gd name="adj" fmla="val 10083"/>
            </a:avLst>
          </a:prstGeom>
          <a:solidFill>
            <a:srgbClr val="6E8360">
              <a:alpha val="20000"/>
            </a:srgbClr>
          </a:solidFill>
          <a:ln w="38100" cap="flat" cmpd="sng" algn="ctr">
            <a:solidFill>
              <a:sysClr val="window" lastClr="FFFFFF"/>
            </a:solidFill>
            <a:prstDash val="solid"/>
            <a:miter lim="800000"/>
          </a:ln>
          <a:effectLst/>
        </p:spPr>
        <p:txBody>
          <a:bodyPr>
            <a:noAutofit/>
          </a:bodyPr>
          <a:lstStyle/>
          <a:p>
            <a:pPr lvl="0" algn="l">
              <a:buClrTx/>
              <a:buSzTx/>
              <a:buFontTx/>
              <a:defRPr/>
            </a:pPr>
            <a:endParaRPr lang="zh-CN" altLang="en-US" kern="0" dirty="0">
              <a:solidFill>
                <a:srgbClr val="000000"/>
              </a:solidFill>
              <a:ea typeface="宋体" panose="02010600030101010101" pitchFamily="2" charset="-122"/>
              <a:sym typeface="+mn-ea"/>
            </a:endParaRPr>
          </a:p>
        </p:txBody>
      </p:sp>
      <p:sp>
        <p:nvSpPr>
          <p:cNvPr id="30" name="文本框 29">
            <a:extLst>
              <a:ext uri="{FF2B5EF4-FFF2-40B4-BE49-F238E27FC236}">
                <a16:creationId xmlns:a16="http://schemas.microsoft.com/office/drawing/2014/main" id="{872C3D2B-FF3F-FDE9-63DA-616AA7B5AB47}"/>
              </a:ext>
            </a:extLst>
          </p:cNvPr>
          <p:cNvSpPr txBox="1"/>
          <p:nvPr>
            <p:custDataLst>
              <p:tags r:id="rId3"/>
            </p:custDataLst>
          </p:nvPr>
        </p:nvSpPr>
        <p:spPr>
          <a:xfrm>
            <a:off x="3424484" y="2750234"/>
            <a:ext cx="762774" cy="323202"/>
          </a:xfrm>
          <a:prstGeom prst="rect">
            <a:avLst/>
          </a:prstGeom>
          <a:noFill/>
        </p:spPr>
        <p:txBody>
          <a:bodyPr wrap="square" rtlCol="0" anchor="ctr" anchorCtr="0">
            <a:noAutofit/>
          </a:bodyPr>
          <a:lstStyle/>
          <a:p>
            <a:pPr algn="ctr">
              <a:defRPr/>
            </a:pPr>
            <a:r>
              <a:rPr lang="en-US" altLang="zh-CN" dirty="0">
                <a:cs typeface="Arial" panose="020B0604020202020204" pitchFamily="34" charset="0"/>
              </a:rPr>
              <a:t>Buy</a:t>
            </a:r>
            <a:endParaRPr lang="en-US" altLang="zh-CN" sz="2000" dirty="0">
              <a:cs typeface="Arial" panose="020B0604020202020204" pitchFamily="34" charset="0"/>
            </a:endParaRPr>
          </a:p>
        </p:txBody>
      </p:sp>
      <p:sp>
        <p:nvSpPr>
          <p:cNvPr id="31" name="文本框 30">
            <a:extLst>
              <a:ext uri="{FF2B5EF4-FFF2-40B4-BE49-F238E27FC236}">
                <a16:creationId xmlns:a16="http://schemas.microsoft.com/office/drawing/2014/main" id="{06AE9294-9814-BD8A-6540-0549B96124C5}"/>
              </a:ext>
            </a:extLst>
          </p:cNvPr>
          <p:cNvSpPr txBox="1"/>
          <p:nvPr>
            <p:custDataLst>
              <p:tags r:id="rId4"/>
            </p:custDataLst>
          </p:nvPr>
        </p:nvSpPr>
        <p:spPr>
          <a:xfrm>
            <a:off x="7507423" y="2769836"/>
            <a:ext cx="762774" cy="323202"/>
          </a:xfrm>
          <a:prstGeom prst="rect">
            <a:avLst/>
          </a:prstGeom>
          <a:noFill/>
        </p:spPr>
        <p:txBody>
          <a:bodyPr wrap="square" rtlCol="0" anchor="ctr" anchorCtr="0">
            <a:noAutofit/>
          </a:bodyPr>
          <a:lstStyle/>
          <a:p>
            <a:pPr algn="ctr">
              <a:defRPr/>
            </a:pPr>
            <a:r>
              <a:rPr lang="en-US" altLang="zh-CN" dirty="0">
                <a:cs typeface="Arial" panose="020B0604020202020204" pitchFamily="34" charset="0"/>
              </a:rPr>
              <a:t>Buy</a:t>
            </a:r>
            <a:endParaRPr lang="en-US" altLang="zh-CN" sz="2000" dirty="0">
              <a:cs typeface="Arial" panose="020B0604020202020204" pitchFamily="34" charset="0"/>
            </a:endParaRPr>
          </a:p>
        </p:txBody>
      </p:sp>
      <p:sp>
        <p:nvSpPr>
          <p:cNvPr id="32" name="文本框 31">
            <a:extLst>
              <a:ext uri="{FF2B5EF4-FFF2-40B4-BE49-F238E27FC236}">
                <a16:creationId xmlns:a16="http://schemas.microsoft.com/office/drawing/2014/main" id="{3DD4E5B6-82E5-06FD-2F1E-66C3551364B2}"/>
              </a:ext>
            </a:extLst>
          </p:cNvPr>
          <p:cNvSpPr txBox="1"/>
          <p:nvPr>
            <p:custDataLst>
              <p:tags r:id="rId5"/>
            </p:custDataLst>
          </p:nvPr>
        </p:nvSpPr>
        <p:spPr>
          <a:xfrm>
            <a:off x="5111335" y="3699787"/>
            <a:ext cx="1766704" cy="323202"/>
          </a:xfrm>
          <a:prstGeom prst="rect">
            <a:avLst/>
          </a:prstGeom>
          <a:noFill/>
        </p:spPr>
        <p:txBody>
          <a:bodyPr wrap="square" rtlCol="0" anchor="ctr" anchorCtr="0">
            <a:noAutofit/>
          </a:bodyPr>
          <a:lstStyle/>
          <a:p>
            <a:pPr algn="ctr">
              <a:defRPr/>
            </a:pPr>
            <a:r>
              <a:rPr lang="en-US" altLang="zh-CN" dirty="0">
                <a:cs typeface="Arial" panose="020B0604020202020204" pitchFamily="34" charset="0"/>
              </a:rPr>
              <a:t>A best-seller</a:t>
            </a:r>
            <a:endParaRPr lang="en-US" altLang="zh-CN" sz="2000" dirty="0">
              <a:cs typeface="Arial" panose="020B0604020202020204" pitchFamily="34" charset="0"/>
            </a:endParaRPr>
          </a:p>
        </p:txBody>
      </p:sp>
      <p:sp>
        <p:nvSpPr>
          <p:cNvPr id="35" name="文本框 34">
            <a:extLst>
              <a:ext uri="{FF2B5EF4-FFF2-40B4-BE49-F238E27FC236}">
                <a16:creationId xmlns:a16="http://schemas.microsoft.com/office/drawing/2014/main" id="{CBD4F3CB-B1E3-5F63-2884-ACEE72F8FF3E}"/>
              </a:ext>
            </a:extLst>
          </p:cNvPr>
          <p:cNvSpPr txBox="1"/>
          <p:nvPr/>
        </p:nvSpPr>
        <p:spPr>
          <a:xfrm>
            <a:off x="1642993" y="3948489"/>
            <a:ext cx="6096000" cy="369332"/>
          </a:xfrm>
          <a:prstGeom prst="rect">
            <a:avLst/>
          </a:prstGeom>
          <a:noFill/>
        </p:spPr>
        <p:txBody>
          <a:bodyPr wrap="square">
            <a:spAutoFit/>
          </a:bodyPr>
          <a:lstStyle/>
          <a:p>
            <a:r>
              <a:rPr lang="zh-CN" altLang="en-US" dirty="0">
                <a:cs typeface="Arial" panose="020B0604020202020204" pitchFamily="34" charset="0"/>
              </a:rPr>
              <a:t>high sales</a:t>
            </a:r>
          </a:p>
        </p:txBody>
      </p:sp>
      <p:sp>
        <p:nvSpPr>
          <p:cNvPr id="37" name="文本框 36">
            <a:extLst>
              <a:ext uri="{FF2B5EF4-FFF2-40B4-BE49-F238E27FC236}">
                <a16:creationId xmlns:a16="http://schemas.microsoft.com/office/drawing/2014/main" id="{164DCC4A-E316-2F33-6E6C-57FB64263128}"/>
              </a:ext>
            </a:extLst>
          </p:cNvPr>
          <p:cNvSpPr txBox="1"/>
          <p:nvPr/>
        </p:nvSpPr>
        <p:spPr>
          <a:xfrm>
            <a:off x="8914301" y="3967539"/>
            <a:ext cx="6096000" cy="369332"/>
          </a:xfrm>
          <a:prstGeom prst="rect">
            <a:avLst/>
          </a:prstGeom>
          <a:noFill/>
        </p:spPr>
        <p:txBody>
          <a:bodyPr wrap="square">
            <a:spAutoFit/>
          </a:bodyPr>
          <a:lstStyle/>
          <a:p>
            <a:r>
              <a:rPr lang="zh-CN" altLang="en-US" dirty="0">
                <a:cs typeface="Arial" panose="020B0604020202020204" pitchFamily="34" charset="0"/>
              </a:rPr>
              <a:t>tire, speed, ....</a:t>
            </a:r>
          </a:p>
        </p:txBody>
      </p:sp>
      <p:sp>
        <p:nvSpPr>
          <p:cNvPr id="47" name="文本框 46">
            <a:extLst>
              <a:ext uri="{FF2B5EF4-FFF2-40B4-BE49-F238E27FC236}">
                <a16:creationId xmlns:a16="http://schemas.microsoft.com/office/drawing/2014/main" id="{36FCB1A9-CD83-E777-61DA-0B61E88853B5}"/>
              </a:ext>
            </a:extLst>
          </p:cNvPr>
          <p:cNvSpPr txBox="1"/>
          <p:nvPr/>
        </p:nvSpPr>
        <p:spPr>
          <a:xfrm>
            <a:off x="619983" y="1853079"/>
            <a:ext cx="8213362" cy="461665"/>
          </a:xfrm>
          <a:prstGeom prst="rect">
            <a:avLst/>
          </a:prstGeom>
          <a:noFill/>
        </p:spPr>
        <p:txBody>
          <a:bodyPr wrap="square">
            <a:spAutoFit/>
          </a:bodyPr>
          <a:lstStyle/>
          <a:p>
            <a:r>
              <a:rPr lang="en-US" altLang="zh-CN" sz="2400" b="1" dirty="0">
                <a:cs typeface="Arial" panose="020B0604020202020204" pitchFamily="34" charset="0"/>
              </a:rPr>
              <a:t>The variety of the user conformity.</a:t>
            </a:r>
            <a:endParaRPr lang="zh-CN" altLang="en-US" sz="2400" b="1" dirty="0">
              <a:cs typeface="Arial" panose="020B0604020202020204" pitchFamily="34" charset="0"/>
            </a:endParaRPr>
          </a:p>
        </p:txBody>
      </p:sp>
      <p:sp>
        <p:nvSpPr>
          <p:cNvPr id="5" name="文本框 4">
            <a:extLst>
              <a:ext uri="{FF2B5EF4-FFF2-40B4-BE49-F238E27FC236}">
                <a16:creationId xmlns:a16="http://schemas.microsoft.com/office/drawing/2014/main" id="{11757599-0E70-4FC5-FF23-FACB2F4D876D}"/>
              </a:ext>
            </a:extLst>
          </p:cNvPr>
          <p:cNvSpPr txBox="1"/>
          <p:nvPr/>
        </p:nvSpPr>
        <p:spPr>
          <a:xfrm>
            <a:off x="1642993" y="5016509"/>
            <a:ext cx="9168543" cy="461665"/>
          </a:xfrm>
          <a:prstGeom prst="rect">
            <a:avLst/>
          </a:prstGeom>
          <a:noFill/>
        </p:spPr>
        <p:txBody>
          <a:bodyPr wrap="square">
            <a:spAutoFit/>
          </a:bodyPr>
          <a:lstStyle/>
          <a:p>
            <a:r>
              <a:rPr lang="zh-CN" altLang="en-US" sz="2400" dirty="0">
                <a:solidFill>
                  <a:srgbClr val="FF0000"/>
                </a:solidFill>
              </a:rPr>
              <a:t>Goal</a:t>
            </a:r>
            <a:r>
              <a:rPr lang="zh-CN" altLang="en-US" sz="2400" dirty="0"/>
              <a:t>: Learn disentangled representations for interest and conformity</a:t>
            </a:r>
          </a:p>
        </p:txBody>
      </p:sp>
    </p:spTree>
    <p:extLst>
      <p:ext uri="{BB962C8B-B14F-4D97-AF65-F5344CB8AC3E}">
        <p14:creationId xmlns:p14="http://schemas.microsoft.com/office/powerpoint/2010/main" val="369116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dirty="0"/>
              <a:t>9</a:t>
            </a:r>
            <a:endParaRPr lang="zh-CN" altLang="en-US" dirty="0"/>
          </a:p>
        </p:txBody>
      </p:sp>
      <p:sp>
        <p:nvSpPr>
          <p:cNvPr id="3" name="文本占位符 2"/>
          <p:cNvSpPr>
            <a:spLocks noGrp="1"/>
          </p:cNvSpPr>
          <p:nvPr>
            <p:ph type="body" sz="quarter" idx="13"/>
          </p:nvPr>
        </p:nvSpPr>
        <p:spPr/>
        <p:txBody>
          <a:bodyPr/>
          <a:lstStyle/>
          <a:p>
            <a:r>
              <a:rPr lang="zh-CN" altLang="en-US" dirty="0">
                <a:latin typeface="+mn-lt"/>
              </a:rPr>
              <a:t>研究背景</a:t>
            </a:r>
          </a:p>
        </p:txBody>
      </p:sp>
      <p:sp>
        <p:nvSpPr>
          <p:cNvPr id="6" name="文本框 5">
            <a:extLst>
              <a:ext uri="{FF2B5EF4-FFF2-40B4-BE49-F238E27FC236}">
                <a16:creationId xmlns:a16="http://schemas.microsoft.com/office/drawing/2014/main" id="{604062B7-C3A1-1F3B-9F88-072F3C3B33C3}"/>
              </a:ext>
            </a:extLst>
          </p:cNvPr>
          <p:cNvSpPr txBox="1"/>
          <p:nvPr/>
        </p:nvSpPr>
        <p:spPr>
          <a:xfrm>
            <a:off x="1422069" y="1146845"/>
            <a:ext cx="7626927" cy="1077218"/>
          </a:xfrm>
          <a:prstGeom prst="rect">
            <a:avLst/>
          </a:prstGeom>
          <a:noFill/>
        </p:spPr>
        <p:txBody>
          <a:bodyPr wrap="square">
            <a:spAutoFit/>
          </a:bodyPr>
          <a:lstStyle/>
          <a:p>
            <a:r>
              <a:rPr lang="zh-CN" altLang="en-US" sz="2400" b="1" dirty="0">
                <a:cs typeface="Arial" panose="020B0604020202020204" pitchFamily="34" charset="0"/>
              </a:rPr>
              <a:t>Why learning disentangled representations?</a:t>
            </a:r>
            <a:endParaRPr lang="en-US" altLang="zh-CN" sz="2400" b="1" dirty="0">
              <a:cs typeface="Arial" panose="020B0604020202020204" pitchFamily="34" charset="0"/>
            </a:endParaRPr>
          </a:p>
          <a:p>
            <a:pPr marL="342900" indent="-342900">
              <a:buFont typeface="Arial" panose="020B0604020202020204" pitchFamily="34" charset="0"/>
              <a:buChar char="•"/>
            </a:pPr>
            <a:r>
              <a:rPr lang="zh-CN" altLang="en-US" sz="2000" dirty="0">
                <a:cs typeface="Arial" panose="020B0604020202020204" pitchFamily="34" charset="0"/>
              </a:rPr>
              <a:t>Causal recommendation under non-llD situations!</a:t>
            </a:r>
            <a:endParaRPr lang="en-US" altLang="zh-CN" sz="2000" dirty="0">
              <a:cs typeface="Arial" panose="020B0604020202020204" pitchFamily="34" charset="0"/>
            </a:endParaRPr>
          </a:p>
          <a:p>
            <a:pPr marL="342900" indent="-342900">
              <a:buFont typeface="Arial" panose="020B0604020202020204" pitchFamily="34" charset="0"/>
              <a:buChar char="•"/>
            </a:pPr>
            <a:r>
              <a:rPr lang="zh-CN" altLang="en-US" sz="2000" dirty="0">
                <a:cs typeface="Arial" panose="020B0604020202020204" pitchFamily="34" charset="0"/>
              </a:rPr>
              <a:t>IlD: independent and identically distributed</a:t>
            </a:r>
          </a:p>
        </p:txBody>
      </p:sp>
      <p:pic>
        <p:nvPicPr>
          <p:cNvPr id="8" name="图片 7">
            <a:extLst>
              <a:ext uri="{FF2B5EF4-FFF2-40B4-BE49-F238E27FC236}">
                <a16:creationId xmlns:a16="http://schemas.microsoft.com/office/drawing/2014/main" id="{1ECC8C81-F54D-973F-7A8A-C79A650FC39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22069" y="2224063"/>
            <a:ext cx="7993671" cy="2501158"/>
          </a:xfrm>
          <a:prstGeom prst="rect">
            <a:avLst/>
          </a:prstGeom>
        </p:spPr>
      </p:pic>
      <p:sp>
        <p:nvSpPr>
          <p:cNvPr id="10" name="文本框 9">
            <a:extLst>
              <a:ext uri="{FF2B5EF4-FFF2-40B4-BE49-F238E27FC236}">
                <a16:creationId xmlns:a16="http://schemas.microsoft.com/office/drawing/2014/main" id="{51EDBE14-D42F-7FB0-8534-3188558BAA78}"/>
              </a:ext>
            </a:extLst>
          </p:cNvPr>
          <p:cNvSpPr txBox="1"/>
          <p:nvPr/>
        </p:nvSpPr>
        <p:spPr>
          <a:xfrm>
            <a:off x="1568532" y="4775817"/>
            <a:ext cx="4527468" cy="1323439"/>
          </a:xfrm>
          <a:prstGeom prst="rect">
            <a:avLst/>
          </a:prstGeom>
          <a:noFill/>
        </p:spPr>
        <p:txBody>
          <a:bodyPr wrap="square">
            <a:spAutoFit/>
          </a:bodyPr>
          <a:lstStyle/>
          <a:p>
            <a:r>
              <a:rPr lang="zh-CN" altLang="en-US" sz="2000" b="1" dirty="0">
                <a:cs typeface="Arial" panose="020B0604020202020204" pitchFamily="34" charset="0"/>
              </a:rPr>
              <a:t>Robustness</a:t>
            </a:r>
            <a:endParaRPr lang="en-US" altLang="zh-CN" sz="2000" b="1" dirty="0">
              <a:cs typeface="Arial" panose="020B0604020202020204" pitchFamily="34" charset="0"/>
            </a:endParaRPr>
          </a:p>
          <a:p>
            <a:pPr marL="285750" indent="-285750">
              <a:buFont typeface="Arial" panose="020B0604020202020204" pitchFamily="34" charset="0"/>
              <a:buChar char="•"/>
            </a:pPr>
            <a:r>
              <a:rPr lang="zh-CN" altLang="en-US" sz="2000" dirty="0">
                <a:cs typeface="Arial" panose="020B0604020202020204" pitchFamily="34" charset="0"/>
              </a:rPr>
              <a:t>Recommenders are trained and updated in real-time </a:t>
            </a:r>
            <a:endParaRPr lang="en-US" altLang="zh-CN" sz="2000" dirty="0">
              <a:cs typeface="Arial" panose="020B0604020202020204" pitchFamily="34" charset="0"/>
            </a:endParaRPr>
          </a:p>
          <a:p>
            <a:pPr marL="285750" indent="-285750">
              <a:buFont typeface="Arial" panose="020B0604020202020204" pitchFamily="34" charset="0"/>
              <a:buChar char="•"/>
            </a:pPr>
            <a:r>
              <a:rPr lang="zh-CN" altLang="en-US" sz="2000" dirty="0">
                <a:cs typeface="Arial" panose="020B0604020202020204" pitchFamily="34" charset="0"/>
              </a:rPr>
              <a:t>Training data and test data are not llD</a:t>
            </a:r>
            <a:endParaRPr lang="en-US" altLang="zh-CN" sz="2000" dirty="0">
              <a:cs typeface="Arial" panose="020B0604020202020204" pitchFamily="34" charset="0"/>
            </a:endParaRPr>
          </a:p>
        </p:txBody>
      </p:sp>
      <p:sp>
        <p:nvSpPr>
          <p:cNvPr id="12" name="文本框 11">
            <a:extLst>
              <a:ext uri="{FF2B5EF4-FFF2-40B4-BE49-F238E27FC236}">
                <a16:creationId xmlns:a16="http://schemas.microsoft.com/office/drawing/2014/main" id="{6E9C0D0B-DFB0-F20F-BAB7-D3BB8665EAD8}"/>
              </a:ext>
            </a:extLst>
          </p:cNvPr>
          <p:cNvSpPr txBox="1"/>
          <p:nvPr/>
        </p:nvSpPr>
        <p:spPr>
          <a:xfrm>
            <a:off x="6754092" y="4775817"/>
            <a:ext cx="6097978" cy="1015663"/>
          </a:xfrm>
          <a:prstGeom prst="rect">
            <a:avLst/>
          </a:prstGeom>
          <a:noFill/>
        </p:spPr>
        <p:txBody>
          <a:bodyPr wrap="square">
            <a:spAutoFit/>
          </a:bodyPr>
          <a:lstStyle/>
          <a:p>
            <a:r>
              <a:rPr lang="zh-CN" altLang="en-US" sz="2000" b="1" dirty="0">
                <a:cs typeface="Arial" panose="020B0604020202020204" pitchFamily="34" charset="0"/>
              </a:rPr>
              <a:t>Interpretability</a:t>
            </a:r>
            <a:endParaRPr lang="en-US" altLang="zh-CN" sz="2000" b="1" dirty="0">
              <a:cs typeface="Arial" panose="020B0604020202020204" pitchFamily="34" charset="0"/>
            </a:endParaRPr>
          </a:p>
          <a:p>
            <a:pPr marL="285750" indent="-285750">
              <a:buFont typeface="Arial" panose="020B0604020202020204" pitchFamily="34" charset="0"/>
              <a:buChar char="•"/>
            </a:pPr>
            <a:r>
              <a:rPr lang="zh-CN" altLang="en-US" sz="2000" dirty="0">
                <a:cs typeface="Arial" panose="020B0604020202020204" pitchFamily="34" charset="0"/>
              </a:rPr>
              <a:t>Improve user-friendliness</a:t>
            </a:r>
            <a:endParaRPr lang="en-US" altLang="zh-CN" sz="2000" dirty="0">
              <a:cs typeface="Arial" panose="020B0604020202020204" pitchFamily="34" charset="0"/>
            </a:endParaRPr>
          </a:p>
          <a:p>
            <a:pPr marL="285750" indent="-285750">
              <a:buFont typeface="Arial" panose="020B0604020202020204" pitchFamily="34" charset="0"/>
              <a:buChar char="•"/>
            </a:pPr>
            <a:r>
              <a:rPr lang="zh-CN" altLang="en-US" sz="2000" dirty="0">
                <a:cs typeface="Arial" panose="020B0604020202020204" pitchFamily="34" charset="0"/>
              </a:rPr>
              <a:t>Facilitates algorithm developing</a:t>
            </a:r>
          </a:p>
        </p:txBody>
      </p:sp>
    </p:spTree>
    <p:extLst>
      <p:ext uri="{BB962C8B-B14F-4D97-AF65-F5344CB8AC3E}">
        <p14:creationId xmlns:p14="http://schemas.microsoft.com/office/powerpoint/2010/main" val="22352483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M5ZDlmNjk0OWU3Nzk5YTYwMjQxZTY0MTE1YzdjYzc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1507</TotalTime>
  <Words>5977</Words>
  <Application>Microsoft Macintosh PowerPoint</Application>
  <PresentationFormat>宽屏</PresentationFormat>
  <Paragraphs>542</Paragraphs>
  <Slides>31</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-apple-system</vt:lpstr>
      <vt:lpstr>阿里巴巴普惠体</vt:lpstr>
      <vt:lpstr>等线</vt:lpstr>
      <vt:lpstr>微软雅黑</vt:lpstr>
      <vt:lpstr>Söhne</vt:lpstr>
      <vt:lpstr>Arial</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王宇晨</dc:creator>
  <cp:lastModifiedBy>rachel g</cp:lastModifiedBy>
  <cp:revision>3972</cp:revision>
  <dcterms:created xsi:type="dcterms:W3CDTF">2021-05-16T02:35:00Z</dcterms:created>
  <dcterms:modified xsi:type="dcterms:W3CDTF">2023-11-03T01:30:40Z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CC9BC38D491A4D91BE3D728E06D16899_12</vt:lpwstr>
  </property>
  <property fmtid="{D5CDD505-2E9C-101B-9397-08002B2CF9AE}" pid="3" name="KSOProductBuildVer">
    <vt:lpwstr>2052-12.1.0.15712</vt:lpwstr>
  </property>
</Properties>
</file>