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2.svg" ContentType="image/svg+xml"/>
  <Override PartName="/ppt/media/image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8" r:id="rId3"/>
  </p:sldMasterIdLst>
  <p:notesMasterIdLst>
    <p:notesMasterId r:id="rId5"/>
  </p:notesMasterIdLst>
  <p:handoutMasterIdLst>
    <p:handoutMasterId r:id="rId28"/>
  </p:handoutMasterIdLst>
  <p:sldIdLst>
    <p:sldId id="523" r:id="rId4"/>
    <p:sldId id="323" r:id="rId6"/>
    <p:sldId id="616" r:id="rId7"/>
    <p:sldId id="637" r:id="rId8"/>
    <p:sldId id="656" r:id="rId9"/>
    <p:sldId id="528" r:id="rId10"/>
    <p:sldId id="542" r:id="rId11"/>
    <p:sldId id="529" r:id="rId12"/>
    <p:sldId id="601" r:id="rId13"/>
    <p:sldId id="602" r:id="rId14"/>
    <p:sldId id="603" r:id="rId15"/>
    <p:sldId id="604" r:id="rId16"/>
    <p:sldId id="605" r:id="rId17"/>
    <p:sldId id="606" r:id="rId18"/>
    <p:sldId id="607" r:id="rId19"/>
    <p:sldId id="608" r:id="rId20"/>
    <p:sldId id="530" r:id="rId21"/>
    <p:sldId id="609" r:id="rId22"/>
    <p:sldId id="610" r:id="rId23"/>
    <p:sldId id="611" r:id="rId24"/>
    <p:sldId id="612" r:id="rId25"/>
    <p:sldId id="613" r:id="rId26"/>
    <p:sldId id="532" r:id="rId27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封面" id="{BD7EDEDA-3131-7949-8239-8CA971DCFB00}">
          <p14:sldIdLst>
            <p14:sldId id="523"/>
          </p14:sldIdLst>
        </p14:section>
        <p14:section name="目录页-短标题" id="{6239882C-1867-5044-9C33-A342B749DC88}">
          <p14:sldIdLst>
            <p14:sldId id="323"/>
            <p14:sldId id="616"/>
            <p14:sldId id="637"/>
            <p14:sldId id="656"/>
            <p14:sldId id="528"/>
            <p14:sldId id="542"/>
            <p14:sldId id="529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转场页-短标题" id="{4CAC141F-35A1-2145-BCFC-86B67474C327}">
          <p14:sldIdLst>
            <p14:sldId id="530"/>
            <p14:sldId id="609"/>
            <p14:sldId id="610"/>
            <p14:sldId id="611"/>
            <p14:sldId id="612"/>
            <p14:sldId id="613"/>
            <p14:sldId id="532"/>
          </p14:sldIdLst>
        </p14:section>
        <p14:section name="目录页-长标题" id="{63D7BFE9-1587-484F-B4B9-E9947429159B}">
          <p14:sldIdLst/>
        </p14:section>
        <p14:section name="转场页-长标题" id="{CDDAC440-2B0E-0043-BF5A-D5D146F74E7E}">
          <p14:sldIdLst/>
        </p14:section>
        <p14:section name="学术报告、论文答辩共用部分" id="{226C468B-29B7-0E41-B094-6128C3758932}">
          <p14:sldIdLst/>
        </p14:section>
        <p14:section name="学术报告系列内容" id="{1284BD38-F26D-8747-B765-710EF18D8197}">
          <p14:sldIdLst/>
        </p14:section>
        <p14:section name="毕业答辩系列内容" id="{4F8EC7D0-2073-6E47-BCEB-76011827A273}">
          <p14:sldIdLst/>
        </p14:section>
        <p14:section name="模板制作规范" id="{BF3ECD43-99CF-E142-85D0-94EF70D2E99E}">
          <p14:sldIdLst/>
        </p14:section>
        <p14:section name="模板使用教程" id="{4697920F-73B9-7042-9606-23FAFE806BE5}">
          <p14:sldIdLst/>
        </p14:section>
        <p14:section name="鸣谢与声明" id="{02CA0A00-FFE5-8643-910A-16D3EC88D47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6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067" userDrawn="1">
          <p15:clr>
            <a:srgbClr val="A4A3A4"/>
          </p15:clr>
        </p15:guide>
        <p15:guide id="4" pos="663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754" userDrawn="1">
          <p15:clr>
            <a:srgbClr val="A4A3A4"/>
          </p15:clr>
        </p15:guide>
        <p15:guide id="7" orient="horz" pos="3922" userDrawn="1">
          <p15:clr>
            <a:srgbClr val="A4A3A4"/>
          </p15:clr>
        </p15:guide>
        <p15:guide id="8" orient="horz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叶 丁" initials="叶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B908"/>
    <a:srgbClr val="817222"/>
    <a:srgbClr val="515223"/>
    <a:srgbClr val="4B7D2B"/>
    <a:srgbClr val="FECD54"/>
    <a:srgbClr val="9A8B3D"/>
    <a:srgbClr val="141213"/>
    <a:srgbClr val="D3D1D2"/>
    <a:srgbClr val="565656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9" autoAdjust="0"/>
    <p:restoredTop sz="85165" autoAdjust="0"/>
  </p:normalViewPr>
  <p:slideViewPr>
    <p:cSldViewPr snapToGrid="0" showGuides="1">
      <p:cViewPr varScale="1">
        <p:scale>
          <a:sx n="92" d="100"/>
          <a:sy n="92" d="100"/>
        </p:scale>
        <p:origin x="856" y="192"/>
      </p:cViewPr>
      <p:guideLst>
        <p:guide orient="horz" pos="2261"/>
        <p:guide pos="3840"/>
        <p:guide pos="1067"/>
        <p:guide pos="6630"/>
        <p:guide orient="horz" pos="648"/>
        <p:guide orient="horz" pos="754"/>
        <p:guide orient="horz" pos="3922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-1392"/>
    </p:cViewPr>
  </p:sorterViewPr>
  <p:notesViewPr>
    <p:cSldViewPr snapToGrid="0">
      <p:cViewPr varScale="1">
        <p:scale>
          <a:sx n="84" d="100"/>
          <a:sy n="84" d="100"/>
        </p:scale>
        <p:origin x="3960" y="192"/>
      </p:cViewPr>
      <p:guideLst/>
    </p:cSldViewPr>
  </p:notesViewPr>
  <p:gridSpacing cx="46800" cy="46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51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1325C-51CE-41A1-8630-1A52C13085B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E3C29-C726-4695-AB77-50247DBF3D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B8505-E7BC-4327-812D-12C5E82484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+mn-ea"/>
                <a:cs typeface="Arial" panose="020B0604020202020204" pitchFamily="34" charset="0"/>
              </a:rPr>
              <a:t>联邦学习中用于训练大型模型的异构集成知识传输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加权共识的获取：</a:t>
            </a:r>
            <a:endParaRPr lang="zh-CN" altLang="en-US"/>
          </a:p>
          <a:p>
            <a:r>
              <a:rPr lang="zh-CN" altLang="en-US"/>
              <a:t>如何判断哪些小模型对自己的分类比较自信呢，可以判断软决策向量的方差，方差越大代表</a:t>
            </a:r>
            <a:r>
              <a:rPr lang="en-US" altLang="zh-CN"/>
              <a:t>N</a:t>
            </a:r>
            <a:r>
              <a:rPr lang="zh-CN" altLang="en-US"/>
              <a:t>个分类之间的推断区别越大，对某一个类别的倾向越明显。</a:t>
            </a:r>
            <a:endParaRPr lang="zh-CN" altLang="en-US"/>
          </a:p>
          <a:p>
            <a:r>
              <a:rPr lang="zh-CN" altLang="en-US"/>
              <a:t>对于权重的获得：计算每一个小模型软标签的方差，再用某一个客户端的方差除以所有方差值和。</a:t>
            </a:r>
            <a:r>
              <a:rPr lang="zh-CN" altLang="en-US">
                <a:sym typeface="+mn-ea"/>
              </a:rPr>
              <a:t>所以更自信的客户端对样本</a:t>
            </a:r>
            <a:r>
              <a:rPr lang="en-US" altLang="zh-CN">
                <a:sym typeface="+mn-ea"/>
              </a:rPr>
              <a:t>x</a:t>
            </a:r>
            <a:r>
              <a:rPr lang="zh-CN" altLang="en-US">
                <a:sym typeface="+mn-ea"/>
              </a:rPr>
              <a:t>的决策影响更强</a:t>
            </a:r>
            <a:endParaRPr lang="zh-CN" altLang="en-US"/>
          </a:p>
          <a:p>
            <a:r>
              <a:rPr lang="zh-CN" altLang="en-US">
                <a:sym typeface="+mn-ea"/>
              </a:rPr>
              <a:t>这样做的优点：</a:t>
            </a:r>
            <a:endParaRPr lang="zh-CN" altLang="en-US"/>
          </a:p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可以过滤不自信的非专家</a:t>
            </a:r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对于很自信，但是其判断为离群值的专家，可以通过多个客户端来模糊掉，稀释它的作用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这样通过之前的加权，对样本</a:t>
            </a:r>
            <a:r>
              <a:rPr lang="en-US" altLang="zh-CN"/>
              <a:t>x</a:t>
            </a:r>
            <a:r>
              <a:rPr lang="zh-CN" altLang="en-US"/>
              <a:t>的软标签，再通过这个函数得到目标类别的索引，生成独热码类的硬标签。</a:t>
            </a:r>
            <a:endParaRPr lang="zh-CN" altLang="en-US"/>
          </a:p>
          <a:p>
            <a:r>
              <a:rPr lang="zh-CN" altLang="en-US"/>
              <a:t>这类硬标签可以用于计算交叉熵损失，其中</a:t>
            </a:r>
            <a:r>
              <a:rPr lang="en-US" altLang="zh-CN"/>
              <a:t>p</a:t>
            </a:r>
            <a:r>
              <a:rPr lang="zh-CN" altLang="en-US"/>
              <a:t>为公共无标签的数据集。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多样性正则化：</a:t>
            </a:r>
            <a:endParaRPr lang="zh-CN"/>
          </a:p>
          <a:p>
            <a:r>
              <a:rPr lang="zh-CN"/>
              <a:t>有一些客户的信心可能不足，也可能其倾向于最终得出的共识不同，但是他们的判断也应该被考虑到，作为正则化项，提高集成学习的泛化性能。</a:t>
            </a:r>
            <a:endParaRPr lang="zh-CN"/>
          </a:p>
          <a:p>
            <a:r>
              <a:rPr lang="zh-CN"/>
              <a:t>收集到那些倾向的类别与共识不同的软决策，也使用方差加权，的方式得到样本</a:t>
            </a:r>
            <a:r>
              <a:rPr lang="en-US" altLang="zh-CN"/>
              <a:t>x</a:t>
            </a:r>
            <a:r>
              <a:rPr lang="zh-CN" altLang="en-US"/>
              <a:t>的软标签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多样性正则化：</a:t>
            </a:r>
            <a:endParaRPr lang="zh-CN"/>
          </a:p>
          <a:p>
            <a:r>
              <a:rPr lang="zh-CN"/>
              <a:t>最终多样性正则化项，是软标签和服务器模型自己的软决策之间的蒸馏损失，可以视为是这二者之间的信息熵。</a:t>
            </a:r>
            <a:endParaRPr lang="zh-CN"/>
          </a:p>
          <a:p>
            <a:r>
              <a:rPr lang="zh-CN"/>
              <a:t>根据其他的文献，这一步是把软决策输入到</a:t>
            </a:r>
            <a:r>
              <a:rPr lang="en-US" altLang="zh-CN"/>
              <a:t>softmax</a:t>
            </a:r>
            <a:r>
              <a:rPr lang="zh-CN" altLang="en-US"/>
              <a:t>函数中，得到每种类别的概率，再把交叉熵损失中的二值目标使用软目标代替，</a:t>
            </a:r>
            <a:endParaRPr lang="zh-CN" altLang="en-US"/>
          </a:p>
          <a:p>
            <a:r>
              <a:rPr lang="zh-CN" altLang="en-US"/>
              <a:t>最终得到了集成损失，其中正则化项前有λ调节其影响程度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服务器的表示传输：</a:t>
            </a:r>
            <a:endParaRPr lang="zh-CN" altLang="en-US"/>
          </a:p>
          <a:p>
            <a:r>
              <a:rPr lang="zh-CN" altLang="en-US"/>
              <a:t>到这一步，服务器要完成了自己模型的训练，服务器自己的大模型保留。因为小模型是异构的，所以挑选使用相同模型的客户端的参进行平均聚合，并且更新小模型列表，在下一轮挑选新的客户端从小模型里分发。</a:t>
            </a:r>
            <a:endParaRPr lang="zh-CN" altLang="en-US"/>
          </a:p>
          <a:p>
            <a:r>
              <a:rPr lang="zh-CN" altLang="en-US"/>
              <a:t>对于大模型和小模型共同的那部分表示层，是直接把大模型的参数复制给这些小模型。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到这里主体算法结束，这个使用允许模型异构的方式来支持非独立同分布数据。这产生一个问题，就是用户如何知道自己要选什么模型，在文献中，解释为此架构可以被扩展以允许用户定义自己的模型架构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实验分别测试了Fed-ET架构在图像分类任务与文本分类任务上的性能，对于图像分类任务：</a:t>
            </a:r>
            <a:endParaRPr lang="zh-CN" altLang="en-US"/>
          </a:p>
          <a:p>
            <a:r>
              <a:rPr lang="zh-CN" altLang="en-US"/>
              <a:t>分为图像人物和文本任务，并且图像任务使用数据在</a:t>
            </a:r>
            <a:r>
              <a:rPr lang="en-US" altLang="zh-CN"/>
              <a:t>100</a:t>
            </a:r>
            <a:r>
              <a:rPr lang="zh-CN" altLang="en-US"/>
              <a:t>个客户端之间异构的分配，使用</a:t>
            </a:r>
            <a:r>
              <a:rPr lang="zh-CN" altLang="en-US">
                <a:sym typeface="+mn-ea"/>
              </a:rPr>
              <a:t>Dirichlet完成异构分配，其中α越大表示越平均，越小表示越异构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对于服务器上的公共数据集，使用数据变换的方式生成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无详细解释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CIFAR10为</a:t>
            </a:r>
            <a:r>
              <a:rPr lang="en-US" altLang="zh-CN">
                <a:sym typeface="+mn-ea"/>
              </a:rPr>
              <a:t>32x32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分类彩色图像</a:t>
            </a:r>
            <a:r>
              <a:rPr lang="zh-CN" altLang="en-US">
                <a:sym typeface="+mn-ea"/>
              </a:rPr>
              <a:t>， CIFAR100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也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32x32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20</a:t>
            </a:r>
            <a:r>
              <a:rPr lang="zh-CN" altLang="en-US">
                <a:sym typeface="+mn-ea"/>
              </a:rPr>
              <a:t>分类图像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对于服务器上和客户端上模型的参数量并未给出，但查阅资料后发现</a:t>
            </a:r>
            <a:r>
              <a:rPr lang="en-US" altLang="zh-CN">
                <a:sym typeface="+mn-ea"/>
              </a:rPr>
              <a:t>VGG19</a:t>
            </a:r>
            <a:r>
              <a:rPr lang="zh-CN" altLang="en-US">
                <a:sym typeface="+mn-ea"/>
              </a:rPr>
              <a:t>大约有1.43亿，而</a:t>
            </a:r>
            <a:r>
              <a:rPr lang="en-US" altLang="zh-CN">
                <a:sym typeface="+mn-ea"/>
              </a:rPr>
              <a:t>ResNet18</a:t>
            </a:r>
            <a:r>
              <a:rPr lang="zh-CN" altLang="en-US">
                <a:sym typeface="+mn-ea"/>
              </a:rPr>
              <a:t>大约有</a:t>
            </a:r>
            <a:r>
              <a:rPr lang="en-US" altLang="zh-CN">
                <a:sym typeface="+mn-ea"/>
              </a:rPr>
              <a:t>1110万个参数</a:t>
            </a:r>
            <a:r>
              <a:rPr lang="zh-CN" altLang="en-US">
                <a:sym typeface="+mn-ea"/>
              </a:rPr>
              <a:t>，虽然</a:t>
            </a:r>
            <a:r>
              <a:rPr lang="en-US" altLang="zh-CN">
                <a:sym typeface="+mn-ea"/>
              </a:rPr>
              <a:t>VGG19</a:t>
            </a:r>
            <a:r>
              <a:rPr lang="zh-CN" altLang="en-US">
                <a:sym typeface="+mn-ea"/>
              </a:rPr>
              <a:t>模型不像已有的大模型那样千亿参数，但也可以作为一种较大模型来证明算法的优点。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Sent140 (Twitter)</a:t>
            </a:r>
            <a:r>
              <a:rPr lang="en-US" altLang="zh-CN">
                <a:sym typeface="+mn-ea"/>
              </a:rPr>
              <a:t>用于情感分析任务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分类任务，用于分析情感是积极还是消极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根据论文中参考，</a:t>
            </a:r>
            <a:r>
              <a:rPr lang="en-US" altLang="zh-CN">
                <a:sym typeface="+mn-ea"/>
              </a:rPr>
              <a:t>Mini-BERT</a:t>
            </a:r>
            <a:r>
              <a:rPr lang="zh-CN" altLang="en-US">
                <a:sym typeface="+mn-ea"/>
              </a:rPr>
              <a:t>大约</a:t>
            </a:r>
            <a:r>
              <a:rPr lang="en-US" altLang="zh-CN">
                <a:sym typeface="+mn-ea"/>
              </a:rPr>
              <a:t>2600</a:t>
            </a:r>
            <a:r>
              <a:rPr lang="zh-CN" altLang="en-US">
                <a:sym typeface="+mn-ea"/>
              </a:rPr>
              <a:t>万的参数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考虑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种基线，一种是模型同质，另一种是模型异构。同构这里指客户端和服务器是使用一种模型，而异构模型则是指服务器端和客户端使用不同的模型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其中</a:t>
            </a:r>
            <a:r>
              <a:rPr lang="en-US" altLang="zh-CN">
                <a:sym typeface="+mn-ea"/>
              </a:rPr>
              <a:t>α</a:t>
            </a:r>
            <a:r>
              <a:rPr lang="zh-CN" altLang="en-US">
                <a:sym typeface="+mn-ea"/>
              </a:rPr>
              <a:t>越低则数据的异构程度越大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这里比较了通信开销，当达到测试的精度时，与同质模型相比时的通信开销。通信开销是使用服务器和客户端之间通信的模型参数总量来决定的。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可以发现</a:t>
            </a:r>
            <a:r>
              <a:rPr lang="en-US" altLang="zh-CN">
                <a:sym typeface="+mn-ea"/>
              </a:rPr>
              <a:t>Fed-ET</a:t>
            </a:r>
            <a:r>
              <a:rPr lang="zh-CN" altLang="en-US">
                <a:sym typeface="+mn-ea"/>
              </a:rPr>
              <a:t>的表现很好，我认为如果同构模型想训练一个服务器上的大模型，客户端也需要是一样的大模型，这不仅对算力有限制，而且会导致通信开销增大。但是</a:t>
            </a:r>
            <a:r>
              <a:rPr lang="en-US" altLang="zh-CN">
                <a:sym typeface="+mn-ea"/>
              </a:rPr>
              <a:t>Fed-ET</a:t>
            </a:r>
            <a:r>
              <a:rPr lang="zh-CN" altLang="en-US">
                <a:sym typeface="+mn-ea"/>
              </a:rPr>
              <a:t>在客户端使用小模型训练，通过知识蒸馏的方式从客户端获取知识，从而减少了通信开销。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大模型需要大量的数据进行训练，这会导致数据中心负担过重，并且一些隐私数据不可以被共享到服务器上进行训练，但是可以加入联邦学习来解决这个问题。联邦学习可以在不共享原始数据的情况下训练模型，并且将训练任务分布到边缘设备上，减轻数据中心的负担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cs typeface="+mn-ea"/>
                <a:sym typeface="+mn-lt"/>
              </a:rPr>
              <a:t>λ</a:t>
            </a:r>
            <a:r>
              <a:rPr lang="zh-CN" dirty="0">
                <a:cs typeface="+mn-ea"/>
                <a:sym typeface="+mn-lt"/>
              </a:rPr>
              <a:t>参数的影响，是指在联合损失中，正则化项的参与程度，当其值为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时，表示没有正则化项，但可以发现适当增加正则化项，或者说与共识意见不同的客户端的意见，能增强模型的表现。</a:t>
            </a:r>
            <a:endParaRPr lang="zh-CN" altLang="en-US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并且在图像任务中，</a:t>
            </a:r>
            <a:r>
              <a:rPr dirty="0">
                <a:cs typeface="+mn-ea"/>
                <a:sym typeface="+mn-lt"/>
              </a:rPr>
              <a:t>λ</a:t>
            </a:r>
            <a:r>
              <a:rPr lang="en-US" dirty="0">
                <a:cs typeface="+mn-ea"/>
                <a:sym typeface="+mn-lt"/>
              </a:rPr>
              <a:t>=0.05</a:t>
            </a:r>
            <a:r>
              <a:rPr lang="zh-CN" altLang="en-US" dirty="0">
                <a:cs typeface="+mn-ea"/>
                <a:sym typeface="+mn-lt"/>
              </a:rPr>
              <a:t>时模型表现最好，对于文本任务，</a:t>
            </a:r>
            <a:r>
              <a:rPr dirty="0">
                <a:cs typeface="+mn-ea"/>
                <a:sym typeface="+mn-lt"/>
              </a:rPr>
              <a:t>λ</a:t>
            </a:r>
            <a:r>
              <a:rPr lang="en-US" dirty="0">
                <a:cs typeface="+mn-ea"/>
                <a:sym typeface="+mn-lt"/>
              </a:rPr>
              <a:t>=0.5</a:t>
            </a:r>
            <a:r>
              <a:rPr lang="zh-CN" altLang="en-US" dirty="0">
                <a:cs typeface="+mn-ea"/>
                <a:sym typeface="+mn-lt"/>
              </a:rPr>
              <a:t>，对于不同的任务，可以对正则化项的比重进行调整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大模型和联邦学习的集合有一些新挑战，比如客户端数据异构，不同的客户模型是架构不同，客户端资源受限</a:t>
            </a:r>
            <a:endParaRPr lang="zh-CN" altLang="en-US"/>
          </a:p>
          <a:p>
            <a:r>
              <a:rPr lang="zh-CN" altLang="en-US"/>
              <a:t>把资源部署到客户端，为服务器训练一个更大的模型，但这会带来新的挑战，比如客户端数据异构，模型架构不同，并且客户端资源受限，在传统的联邦学习中，如果要在服务器上训练一个大模型，就需要客户端也部署相同的大模型，但很多客户端没有相应的资源。</a:t>
            </a:r>
            <a:endParaRPr lang="zh-CN" altLang="en-US"/>
          </a:p>
          <a:p>
            <a:r>
              <a:rPr lang="zh-CN" altLang="en-US"/>
              <a:t>可以使用集成知识转移来解决这些问题，它可以使服务器上的模型从客户端模型的输出结果中学习知识，而不是需要对客户端模型的所有参数进行聚合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提出了一种集成知识转移算法</a:t>
            </a:r>
            <a:r>
              <a:rPr lang="en-US" altLang="zh-CN"/>
              <a:t>Fed-ET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在服务器上训练一个大模型，在资源有限并且数据异构的客户端上，使用小型并且架构不同的模型训练。对于集成知识的转移，</a:t>
            </a:r>
            <a:r>
              <a:rPr lang="en-US" altLang="zh-CN"/>
              <a:t>Fed-ET</a:t>
            </a:r>
            <a:r>
              <a:rPr lang="zh-CN" altLang="en-US"/>
              <a:t>使用服务器上未标记的公开数据集进行双向的知识转移</a:t>
            </a:r>
            <a:endParaRPr lang="zh-CN" altLang="en-US"/>
          </a:p>
          <a:p>
            <a:r>
              <a:rPr lang="en-US" altLang="zh-CN"/>
              <a:t>通过小型和异质模型在    资源受限和数据异质的客户端  上进行训练，来训练服务器上的大型模型。受到利用未标记公共数据进行知识转移成功经验的启发，Fed-ET利用未标记的数据进行双向集成知识转移。</a:t>
            </a:r>
            <a:endParaRPr lang="en-US" altLang="zh-CN"/>
          </a:p>
          <a:p>
            <a:r>
              <a:rPr lang="zh-CN" altLang="en-US"/>
              <a:t>对于多机多卡和单机多卡：论文中未提及，通信代价计算传输模型参数的总量来计算。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提出一种具有多样性的加权一致性提取方法，Fed ET中有效过滤掉专家的正则化，示出了相应的泛化边界。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在图像和语言的分类任务上测试了</a:t>
            </a:r>
            <a:r>
              <a:rPr lang="zh-CN" altLang="en-US">
                <a:sym typeface="+mn-ea"/>
              </a:rPr>
              <a:t>Fed-ET的效果，与其他联邦算法相比它有更高的准确性，对数据异质的鲁棒性更高，并且减少了通信开销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文章构想一个</a:t>
            </a:r>
            <a:r>
              <a:rPr lang="en-US" altLang="zh-CN"/>
              <a:t>N</a:t>
            </a:r>
            <a:r>
              <a:rPr lang="zh-CN" altLang="en-US"/>
              <a:t>分类的问题，服务器端有一组互相异构的小模型，以哈希表的方式存储，下标为</a:t>
            </a:r>
            <a:r>
              <a:rPr lang="en-US" altLang="zh-CN"/>
              <a:t>id</a:t>
            </a:r>
            <a:r>
              <a:rPr lang="zh-CN" altLang="en-US"/>
              <a:t>。并且所有的小模型都有一个表示层，这个表示层连接着它们异构模型的末尾，并且表示层包含分类器，并且在服务器端大模型和分发的小模型上，这个表示层的结构是相同的，在客户端小模型和服务器大模型之间双向共享，以传输从它们各自的训练中学习到的表示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</a:t>
            </a:r>
            <a:r>
              <a:rPr lang="zh-CN" altLang="en-US"/>
              <a:t>：每一个客户端根据自己的资源向服务器指定需要使用的模型，服务器向客户端分发小模型，</a:t>
            </a:r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w</a:t>
            </a:r>
            <a:r>
              <a:rPr lang="zh-CN" altLang="en-US">
                <a:sym typeface="+mn-ea"/>
              </a:rPr>
              <a:t>是指异构的模型，</a:t>
            </a:r>
            <a:r>
              <a:rPr lang="zh-CN" altLang="en-US"/>
              <a:t>（这一部分）是异构的，logits是指软标签，为分类器或者全连接层的输出，输入</a:t>
            </a:r>
            <a:r>
              <a:rPr lang="en-US" altLang="zh-CN"/>
              <a:t>softmax</a:t>
            </a:r>
            <a:r>
              <a:rPr lang="zh-CN" altLang="en-US"/>
              <a:t>之前的对于不同类的评分。当然分发的阶段，不同的客户端可能会使用具有相同架构的小模型。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：客户端得到小模型，并且使用本地带标签的数据进行训练，其中</a:t>
            </a:r>
            <a:r>
              <a:rPr lang="en-US" altLang="zh-CN"/>
              <a:t>S</a:t>
            </a:r>
            <a:r>
              <a:rPr lang="zh-CN" altLang="en-US"/>
              <a:t>是指本轮被选中的客户端的集合，并且把更新后的模型发送到服务器端。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：首先平均聚合所有收集来的表示层，并且在服务器上使用公共的无标签数据，使用联合损失进行训练。在表示传输阶段，服务器自己的大模型不传输给客户端，而是把收来的拥有相同架构的小模型进行平均聚合再发回去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客户端使用子集的私有带标签数据集，进行梯度下降的更新，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为客户端自己的损失函数，倒三角为梯度下降损失，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为样本数目，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+mn-lt"/>
                  </a:rPr>
                  <a:t>为服务分发下的。并且将客户端更新后的模型上传给服务器。</a:t>
                </a:r>
                <a:endParaRPr lang="zh-CN" altLang="en-US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lt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  <a:ea typeface="宋体" panose="02010600030101010101" pitchFamily="2" charset="-122"/>
                    <a:cs typeface="Cambria Math" panose="02040503050406030204" pitchFamily="18" charset="0"/>
                    <a:sym typeface="+mn-lt"/>
                  </a:rPr>
                  <a:t>服务器端接收这些模型，并且更新服务器上大模型的表示层，使用平均聚合的方式捕捉到客户端数据分布的一些多样性。可以获得不同客户端的知识，得到更加丰富的知识。</a:t>
                </a:r>
                <a:endParaRPr lang="zh-CN" altLang="en-US" dirty="0">
                  <a:latin typeface="Cambria Math" panose="02040503050406030204" pitchFamily="18" charset="0"/>
                  <a:ea typeface="宋体" panose="02010600030101010101" pitchFamily="2" charset="-122"/>
                  <a:cs typeface="Cambria Math" panose="02040503050406030204" pitchFamily="18" charset="0"/>
                  <a:sym typeface="+mn-lt"/>
                </a:endParaRPr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1B729-817F-448C-AF52-5327A95694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加权共识与多样性正则的集成损失</a:t>
            </a:r>
            <a:endParaRPr lang="zh-CN" altLang="en-US"/>
          </a:p>
          <a:p>
            <a:r>
              <a:rPr lang="zh-CN" altLang="en-US"/>
              <a:t>从收集到的客户端小模型中提取知识，我们需要不同客户端对公共数据集的判断。本文通过软决策进行判断，软决策是指分类器的输出，在输入</a:t>
            </a:r>
            <a:r>
              <a:rPr lang="en-US" altLang="zh-CN"/>
              <a:t>softmax</a:t>
            </a:r>
            <a:r>
              <a:rPr lang="zh-CN" altLang="en-US"/>
              <a:t>之前的对不同类的评分</a:t>
            </a:r>
            <a:r>
              <a:rPr lang="en-US" altLang="zh-CN"/>
              <a:t>,</a:t>
            </a:r>
            <a:r>
              <a:rPr lang="zh-CN" altLang="en-US"/>
              <a:t>比起作为独热码的真实标签，软决策包含了模型对不同类别的具体倾向，比独热码包含了更多的信息。可以衡量模型的输出与软决策之间的信息熵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既然有很多个教师模型，在公共数据集中，一些教师模型对自己的分类结果比较自信，我们比较青睐这类模型，但是对于不那么自信的客户端，我们同样学习它输出的知识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幻灯片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箭头: 五边形 46"/>
          <p:cNvSpPr/>
          <p:nvPr userDrawn="1"/>
        </p:nvSpPr>
        <p:spPr>
          <a:xfrm rot="5400000">
            <a:off x="-1070579" y="2025798"/>
            <a:ext cx="6858002" cy="2806406"/>
          </a:xfrm>
          <a:prstGeom prst="homePlate">
            <a:avLst>
              <a:gd name="adj" fmla="val 322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42" y="2263721"/>
            <a:ext cx="2330560" cy="23305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长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箭头: 五边形 6"/>
          <p:cNvSpPr/>
          <p:nvPr userDrawn="1"/>
        </p:nvSpPr>
        <p:spPr>
          <a:xfrm rot="19659736">
            <a:off x="-59387" y="6355211"/>
            <a:ext cx="1593667" cy="240022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五边形 24"/>
          <p:cNvSpPr/>
          <p:nvPr userDrawn="1"/>
        </p:nvSpPr>
        <p:spPr>
          <a:xfrm rot="19659736">
            <a:off x="501875" y="5626509"/>
            <a:ext cx="1198809" cy="202681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五边形 25"/>
          <p:cNvSpPr/>
          <p:nvPr userDrawn="1"/>
        </p:nvSpPr>
        <p:spPr>
          <a:xfrm rot="19659736">
            <a:off x="11343042" y="442070"/>
            <a:ext cx="869215" cy="124045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五边形 26"/>
          <p:cNvSpPr/>
          <p:nvPr userDrawn="1"/>
        </p:nvSpPr>
        <p:spPr>
          <a:xfrm rot="19659736">
            <a:off x="10829985" y="427917"/>
            <a:ext cx="542830" cy="99029"/>
          </a:xfrm>
          <a:prstGeom prst="homePlate">
            <a:avLst>
              <a:gd name="adj" fmla="val 62948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横向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 noChangeAspect="1"/>
          </p:cNvSpPr>
          <p:nvPr>
            <p:ph type="pic" sz="quarter" idx="13"/>
          </p:nvPr>
        </p:nvSpPr>
        <p:spPr>
          <a:xfrm>
            <a:off x="862171" y="1825888"/>
            <a:ext cx="4826535" cy="2736000"/>
          </a:xfrm>
          <a:custGeom>
            <a:avLst/>
            <a:gdLst>
              <a:gd name="connsiteX0" fmla="*/ 0 w 4241800"/>
              <a:gd name="connsiteY0" fmla="*/ 0 h 2404533"/>
              <a:gd name="connsiteX1" fmla="*/ 4241800 w 4241800"/>
              <a:gd name="connsiteY1" fmla="*/ 0 h 2404533"/>
              <a:gd name="connsiteX2" fmla="*/ 4241800 w 4241800"/>
              <a:gd name="connsiteY2" fmla="*/ 2404533 h 2404533"/>
              <a:gd name="connsiteX3" fmla="*/ 0 w 4241800"/>
              <a:gd name="connsiteY3" fmla="*/ 2404533 h 240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1800" h="2404533">
                <a:moveTo>
                  <a:pt x="0" y="0"/>
                </a:moveTo>
                <a:lnTo>
                  <a:pt x="4241800" y="0"/>
                </a:lnTo>
                <a:lnTo>
                  <a:pt x="4241800" y="2404533"/>
                </a:lnTo>
                <a:lnTo>
                  <a:pt x="0" y="240453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692274" y="1541374"/>
            <a:ext cx="3238088" cy="43200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-圆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任意多边形: 形状 92"/>
          <p:cNvSpPr/>
          <p:nvPr userDrawn="1"/>
        </p:nvSpPr>
        <p:spPr>
          <a:xfrm>
            <a:off x="660400" y="1531871"/>
            <a:ext cx="10858500" cy="4491875"/>
          </a:xfrm>
          <a:custGeom>
            <a:avLst/>
            <a:gdLst>
              <a:gd name="connsiteX0" fmla="*/ 2682382 w 10858500"/>
              <a:gd name="connsiteY0" fmla="*/ 0 h 4491875"/>
              <a:gd name="connsiteX1" fmla="*/ 4661514 w 10858500"/>
              <a:gd name="connsiteY1" fmla="*/ 1979131 h 4491875"/>
              <a:gd name="connsiteX2" fmla="*/ 4081840 w 10858500"/>
              <a:gd name="connsiteY2" fmla="*/ 3378588 h 4491875"/>
              <a:gd name="connsiteX3" fmla="*/ 3948253 w 10858500"/>
              <a:gd name="connsiteY3" fmla="*/ 3500000 h 4491875"/>
              <a:gd name="connsiteX4" fmla="*/ 10858500 w 10858500"/>
              <a:gd name="connsiteY4" fmla="*/ 3500000 h 4491875"/>
              <a:gd name="connsiteX5" fmla="*/ 10858500 w 10858500"/>
              <a:gd name="connsiteY5" fmla="*/ 4491875 h 4491875"/>
              <a:gd name="connsiteX6" fmla="*/ 0 w 10858500"/>
              <a:gd name="connsiteY6" fmla="*/ 4491875 h 4491875"/>
              <a:gd name="connsiteX7" fmla="*/ 0 w 10858500"/>
              <a:gd name="connsiteY7" fmla="*/ 3500000 h 4491875"/>
              <a:gd name="connsiteX8" fmla="*/ 1416512 w 10858500"/>
              <a:gd name="connsiteY8" fmla="*/ 3500000 h 4491875"/>
              <a:gd name="connsiteX9" fmla="*/ 1282925 w 10858500"/>
              <a:gd name="connsiteY9" fmla="*/ 3378588 h 4491875"/>
              <a:gd name="connsiteX10" fmla="*/ 703250 w 10858500"/>
              <a:gd name="connsiteY10" fmla="*/ 1979131 h 4491875"/>
              <a:gd name="connsiteX11" fmla="*/ 2682382 w 10858500"/>
              <a:gd name="connsiteY11" fmla="*/ 0 h 449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58500" h="4491875">
                <a:moveTo>
                  <a:pt x="2682382" y="0"/>
                </a:moveTo>
                <a:cubicBezTo>
                  <a:pt x="3775426" y="0"/>
                  <a:pt x="4661514" y="886087"/>
                  <a:pt x="4661514" y="1979131"/>
                </a:cubicBezTo>
                <a:cubicBezTo>
                  <a:pt x="4661514" y="2525653"/>
                  <a:pt x="4439992" y="3020436"/>
                  <a:pt x="4081840" y="3378588"/>
                </a:cubicBezTo>
                <a:lnTo>
                  <a:pt x="3948253" y="3500000"/>
                </a:lnTo>
                <a:lnTo>
                  <a:pt x="10858500" y="3500000"/>
                </a:lnTo>
                <a:lnTo>
                  <a:pt x="10858500" y="4491875"/>
                </a:lnTo>
                <a:lnTo>
                  <a:pt x="0" y="4491875"/>
                </a:lnTo>
                <a:lnTo>
                  <a:pt x="0" y="3500000"/>
                </a:lnTo>
                <a:lnTo>
                  <a:pt x="1416512" y="3500000"/>
                </a:lnTo>
                <a:lnTo>
                  <a:pt x="1282925" y="3378588"/>
                </a:lnTo>
                <a:cubicBezTo>
                  <a:pt x="924772" y="3020436"/>
                  <a:pt x="703250" y="2525653"/>
                  <a:pt x="703250" y="1979131"/>
                </a:cubicBezTo>
                <a:cubicBezTo>
                  <a:pt x="703250" y="886087"/>
                  <a:pt x="1589338" y="0"/>
                  <a:pt x="2682382" y="0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任意多边形: 形状 90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图片占位符 91"/>
          <p:cNvSpPr>
            <a:spLocks noGrp="1" noChangeAspect="1"/>
          </p:cNvSpPr>
          <p:nvPr>
            <p:ph type="pic" sz="quarter" idx="13"/>
          </p:nvPr>
        </p:nvSpPr>
        <p:spPr>
          <a:xfrm>
            <a:off x="1451524" y="1608975"/>
            <a:ext cx="3780000" cy="3780000"/>
          </a:xfrm>
          <a:custGeom>
            <a:avLst/>
            <a:gdLst>
              <a:gd name="connsiteX0" fmla="*/ 1657350 w 3314700"/>
              <a:gd name="connsiteY0" fmla="*/ 0 h 3314700"/>
              <a:gd name="connsiteX1" fmla="*/ 3314700 w 3314700"/>
              <a:gd name="connsiteY1" fmla="*/ 1657350 h 3314700"/>
              <a:gd name="connsiteX2" fmla="*/ 1657350 w 3314700"/>
              <a:gd name="connsiteY2" fmla="*/ 3314700 h 3314700"/>
              <a:gd name="connsiteX3" fmla="*/ 0 w 3314700"/>
              <a:gd name="connsiteY3" fmla="*/ 1657350 h 3314700"/>
              <a:gd name="connsiteX4" fmla="*/ 1657350 w 3314700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700" h="3314700">
                <a:moveTo>
                  <a:pt x="1657350" y="0"/>
                </a:moveTo>
                <a:cubicBezTo>
                  <a:pt x="2572679" y="0"/>
                  <a:pt x="3314700" y="742021"/>
                  <a:pt x="3314700" y="1657350"/>
                </a:cubicBezTo>
                <a:cubicBezTo>
                  <a:pt x="3314700" y="2572679"/>
                  <a:pt x="2572679" y="3314700"/>
                  <a:pt x="1657350" y="3314700"/>
                </a:cubicBezTo>
                <a:cubicBezTo>
                  <a:pt x="742021" y="3314700"/>
                  <a:pt x="0" y="2572679"/>
                  <a:pt x="0" y="1657350"/>
                </a:cubicBezTo>
                <a:cubicBezTo>
                  <a:pt x="0" y="742021"/>
                  <a:pt x="742021" y="0"/>
                  <a:pt x="1657350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/>
          <a:p>
            <a:endParaRPr lang="zh-CN" altLang="en-US" dirty="0"/>
          </a:p>
        </p:txBody>
      </p:sp>
      <p:sp>
        <p:nvSpPr>
          <p:cNvPr id="90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0" name="图片占位符 6"/>
          <p:cNvSpPr>
            <a:spLocks noGrp="1" noChangeAspect="1"/>
          </p:cNvSpPr>
          <p:nvPr>
            <p:ph type="pic" sz="quarter" idx="10"/>
          </p:nvPr>
        </p:nvSpPr>
        <p:spPr>
          <a:xfrm>
            <a:off x="1114722" y="1132945"/>
            <a:ext cx="1735608" cy="231551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1" name="图片占位符 6"/>
          <p:cNvSpPr>
            <a:spLocks noGrp="1" noChangeAspect="1"/>
          </p:cNvSpPr>
          <p:nvPr>
            <p:ph type="pic" sz="quarter" idx="13"/>
          </p:nvPr>
        </p:nvSpPr>
        <p:spPr>
          <a:xfrm>
            <a:off x="9351363" y="3674135"/>
            <a:ext cx="1755000" cy="234138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2" name="任意多边形: 形状 91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3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4" name="图片 9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660400" y="6238240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  <a:alpha val="47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 userDrawn="1"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1" name="图片占位符 90"/>
          <p:cNvSpPr>
            <a:spLocks noGrp="1"/>
          </p:cNvSpPr>
          <p:nvPr>
            <p:ph type="pic" sz="quarter" idx="13"/>
          </p:nvPr>
        </p:nvSpPr>
        <p:spPr>
          <a:xfrm>
            <a:off x="1219984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5" name="图片占位符 94"/>
          <p:cNvSpPr>
            <a:spLocks noGrp="1"/>
          </p:cNvSpPr>
          <p:nvPr>
            <p:ph type="pic" sz="quarter" idx="14"/>
          </p:nvPr>
        </p:nvSpPr>
        <p:spPr>
          <a:xfrm>
            <a:off x="9369946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8" name="图片占位符 97"/>
          <p:cNvSpPr>
            <a:spLocks noGrp="1"/>
          </p:cNvSpPr>
          <p:nvPr>
            <p:ph type="pic" sz="quarter" idx="15"/>
          </p:nvPr>
        </p:nvSpPr>
        <p:spPr>
          <a:xfrm>
            <a:off x="3936638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9" name="图片占位符 98"/>
          <p:cNvSpPr>
            <a:spLocks noGrp="1"/>
          </p:cNvSpPr>
          <p:nvPr>
            <p:ph type="pic" sz="quarter" idx="16"/>
          </p:nvPr>
        </p:nvSpPr>
        <p:spPr>
          <a:xfrm>
            <a:off x="6653292" y="1645829"/>
            <a:ext cx="1755000" cy="1755000"/>
          </a:xfrm>
          <a:custGeom>
            <a:avLst/>
            <a:gdLst>
              <a:gd name="connsiteX0" fmla="*/ 877500 w 1755000"/>
              <a:gd name="connsiteY0" fmla="*/ 0 h 1755000"/>
              <a:gd name="connsiteX1" fmla="*/ 1755000 w 1755000"/>
              <a:gd name="connsiteY1" fmla="*/ 877500 h 1755000"/>
              <a:gd name="connsiteX2" fmla="*/ 877500 w 1755000"/>
              <a:gd name="connsiteY2" fmla="*/ 1755000 h 1755000"/>
              <a:gd name="connsiteX3" fmla="*/ 0 w 1755000"/>
              <a:gd name="connsiteY3" fmla="*/ 877500 h 1755000"/>
              <a:gd name="connsiteX4" fmla="*/ 877500 w 1755000"/>
              <a:gd name="connsiteY4" fmla="*/ 0 h 175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5000" h="1755000">
                <a:moveTo>
                  <a:pt x="877500" y="0"/>
                </a:moveTo>
                <a:cubicBezTo>
                  <a:pt x="1362130" y="0"/>
                  <a:pt x="1755000" y="392870"/>
                  <a:pt x="1755000" y="877500"/>
                </a:cubicBezTo>
                <a:cubicBezTo>
                  <a:pt x="1755000" y="1362130"/>
                  <a:pt x="1362130" y="1755000"/>
                  <a:pt x="877500" y="1755000"/>
                </a:cubicBezTo>
                <a:cubicBezTo>
                  <a:pt x="392870" y="1755000"/>
                  <a:pt x="0" y="1362130"/>
                  <a:pt x="0" y="877500"/>
                </a:cubicBezTo>
                <a:cubicBezTo>
                  <a:pt x="0" y="392870"/>
                  <a:pt x="392870" y="0"/>
                  <a:pt x="877500" y="0"/>
                </a:cubicBezTo>
                <a:close/>
              </a:path>
            </a:pathLst>
          </a:custGeom>
          <a:ln w="476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 scaled="1"/>
              <a:tileRect/>
            </a:gradFill>
          </a:ln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0" name="任意多边形: 形状 89"/>
          <p:cNvSpPr/>
          <p:nvPr userDrawn="1"/>
        </p:nvSpPr>
        <p:spPr bwMode="auto">
          <a:xfrm rot="5400000">
            <a:off x="93484" y="218081"/>
            <a:ext cx="1133344" cy="494119"/>
          </a:xfrm>
          <a:custGeom>
            <a:avLst/>
            <a:gdLst>
              <a:gd name="connsiteX0" fmla="*/ 0 w 4641513"/>
              <a:gd name="connsiteY0" fmla="*/ 0 h 2088000"/>
              <a:gd name="connsiteX1" fmla="*/ 3814008 w 4641513"/>
              <a:gd name="connsiteY1" fmla="*/ 0 h 2088000"/>
              <a:gd name="connsiteX2" fmla="*/ 4641513 w 4641513"/>
              <a:gd name="connsiteY2" fmla="*/ 1044000 h 2088000"/>
              <a:gd name="connsiteX3" fmla="*/ 3814008 w 4641513"/>
              <a:gd name="connsiteY3" fmla="*/ 2087999 h 2088000"/>
              <a:gd name="connsiteX4" fmla="*/ 3814008 w 4641513"/>
              <a:gd name="connsiteY4" fmla="*/ 2088000 h 2088000"/>
              <a:gd name="connsiteX5" fmla="*/ 0 w 4641513"/>
              <a:gd name="connsiteY5" fmla="*/ 2088000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1513" h="2088000">
                <a:moveTo>
                  <a:pt x="0" y="0"/>
                </a:moveTo>
                <a:lnTo>
                  <a:pt x="3814008" y="0"/>
                </a:lnTo>
                <a:lnTo>
                  <a:pt x="4641513" y="1044000"/>
                </a:lnTo>
                <a:lnTo>
                  <a:pt x="3814008" y="2087999"/>
                </a:lnTo>
                <a:lnTo>
                  <a:pt x="3814008" y="2088000"/>
                </a:lnTo>
                <a:lnTo>
                  <a:pt x="0" y="208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92" name="标题 1"/>
          <p:cNvSpPr>
            <a:spLocks noGrp="1"/>
          </p:cNvSpPr>
          <p:nvPr>
            <p:ph type="title"/>
          </p:nvPr>
        </p:nvSpPr>
        <p:spPr>
          <a:xfrm>
            <a:off x="1091255" y="237834"/>
            <a:ext cx="8168208" cy="790865"/>
          </a:xfrm>
        </p:spPr>
        <p:txBody>
          <a:bodyPr wrap="square" lIns="0" tIns="0" rIns="0" bIns="0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93" name="图片 9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128" y="6420492"/>
            <a:ext cx="958362" cy="236837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6201" y="381027"/>
            <a:ext cx="1552699" cy="4949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 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3735420" y="2971800"/>
            <a:ext cx="7783479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箭头: 五边形 5"/>
          <p:cNvSpPr/>
          <p:nvPr userDrawn="1"/>
        </p:nvSpPr>
        <p:spPr>
          <a:xfrm rot="16200000">
            <a:off x="10605854" y="5156200"/>
            <a:ext cx="2879387" cy="3403600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五边形 7"/>
          <p:cNvSpPr/>
          <p:nvPr userDrawn="1"/>
        </p:nvSpPr>
        <p:spPr>
          <a:xfrm>
            <a:off x="-2680781" y="0"/>
            <a:ext cx="5753100" cy="9620654"/>
          </a:xfrm>
          <a:prstGeom prst="homePlate">
            <a:avLst>
              <a:gd name="adj" fmla="val 508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五边形 4"/>
          <p:cNvSpPr/>
          <p:nvPr userDrawn="1"/>
        </p:nvSpPr>
        <p:spPr>
          <a:xfrm rot="5400000">
            <a:off x="7310335" y="-1872573"/>
            <a:ext cx="2616740" cy="4241259"/>
          </a:xfrm>
          <a:prstGeom prst="homePlat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-2319371" y="4211980"/>
            <a:ext cx="5113371" cy="51133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0560051" y="-2647819"/>
            <a:ext cx="4418254" cy="4418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/>
        </p:nvSpPr>
        <p:spPr bwMode="auto">
          <a:xfrm rot="5400000">
            <a:off x="4539448" y="-380490"/>
            <a:ext cx="3113105" cy="2609911"/>
          </a:xfrm>
          <a:custGeom>
            <a:avLst/>
            <a:gdLst>
              <a:gd name="connsiteX0" fmla="*/ 0 w 3113105"/>
              <a:gd name="connsiteY0" fmla="*/ 2609911 h 2609911"/>
              <a:gd name="connsiteX1" fmla="*/ 0 w 3113105"/>
              <a:gd name="connsiteY1" fmla="*/ 0 h 2609911"/>
              <a:gd name="connsiteX2" fmla="*/ 2301594 w 3113105"/>
              <a:gd name="connsiteY2" fmla="*/ 0 h 2609911"/>
              <a:gd name="connsiteX3" fmla="*/ 3113105 w 3113105"/>
              <a:gd name="connsiteY3" fmla="*/ 1304956 h 2609911"/>
              <a:gd name="connsiteX4" fmla="*/ 2301594 w 3113105"/>
              <a:gd name="connsiteY4" fmla="*/ 2609910 h 2609911"/>
              <a:gd name="connsiteX5" fmla="*/ 2301594 w 3113105"/>
              <a:gd name="connsiteY5" fmla="*/ 2609911 h 2609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3105" h="2609911">
                <a:moveTo>
                  <a:pt x="0" y="2609911"/>
                </a:moveTo>
                <a:lnTo>
                  <a:pt x="0" y="0"/>
                </a:lnTo>
                <a:lnTo>
                  <a:pt x="2301594" y="0"/>
                </a:lnTo>
                <a:lnTo>
                  <a:pt x="3113105" y="1304956"/>
                </a:lnTo>
                <a:lnTo>
                  <a:pt x="2301594" y="2609910"/>
                </a:lnTo>
                <a:lnTo>
                  <a:pt x="2301594" y="26099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6" name="文本框 85"/>
          <p:cNvSpPr txBox="1"/>
          <p:nvPr userDrawn="1"/>
        </p:nvSpPr>
        <p:spPr>
          <a:xfrm>
            <a:off x="5127626" y="543216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6000" dirty="0">
                <a:solidFill>
                  <a:schemeClr val="bg1"/>
                </a:solidFill>
                <a:cs typeface="+mn-ea"/>
                <a:sym typeface="+mn-lt"/>
              </a:rPr>
              <a:t>目 录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7" name="任意多边形: 形状 86"/>
          <p:cNvSpPr/>
          <p:nvPr userDrawn="1"/>
        </p:nvSpPr>
        <p:spPr bwMode="auto">
          <a:xfrm rot="5400000">
            <a:off x="4384812" y="-485285"/>
            <a:ext cx="3422377" cy="3128773"/>
          </a:xfrm>
          <a:custGeom>
            <a:avLst/>
            <a:gdLst>
              <a:gd name="connsiteX0" fmla="*/ 0 w 3422377"/>
              <a:gd name="connsiteY0" fmla="*/ 3128773 h 3128773"/>
              <a:gd name="connsiteX1" fmla="*/ 0 w 3422377"/>
              <a:gd name="connsiteY1" fmla="*/ 0 h 3128773"/>
              <a:gd name="connsiteX2" fmla="*/ 2449535 w 3422377"/>
              <a:gd name="connsiteY2" fmla="*/ 0 h 3128773"/>
              <a:gd name="connsiteX3" fmla="*/ 3422377 w 3422377"/>
              <a:gd name="connsiteY3" fmla="*/ 1564387 h 3128773"/>
              <a:gd name="connsiteX4" fmla="*/ 2449535 w 3422377"/>
              <a:gd name="connsiteY4" fmla="*/ 3128772 h 3128773"/>
              <a:gd name="connsiteX5" fmla="*/ 2449535 w 3422377"/>
              <a:gd name="connsiteY5" fmla="*/ 3128773 h 312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377" h="3128773">
                <a:moveTo>
                  <a:pt x="0" y="3128773"/>
                </a:moveTo>
                <a:lnTo>
                  <a:pt x="0" y="0"/>
                </a:lnTo>
                <a:lnTo>
                  <a:pt x="2449535" y="0"/>
                </a:lnTo>
                <a:lnTo>
                  <a:pt x="3422377" y="1564387"/>
                </a:lnTo>
                <a:lnTo>
                  <a:pt x="2449535" y="3128772"/>
                </a:lnTo>
                <a:lnTo>
                  <a:pt x="2449535" y="312877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  <a:prstDash val="lgDash"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89" name="图片 88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0" y="0"/>
            <a:ext cx="6858000" cy="6858000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3997387" y="1330387"/>
            <a:ext cx="4197226" cy="41972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3775702" y="1108702"/>
            <a:ext cx="4640596" cy="46405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613900" y="5273613"/>
            <a:ext cx="764381" cy="764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2209800" y="6134100"/>
            <a:ext cx="1130300" cy="11303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0818188" y="-911691"/>
            <a:ext cx="2092326" cy="209232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-1048048" y="-250249"/>
            <a:ext cx="2861767" cy="2861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51320"/>
            <a:ext cx="3996000" cy="914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 userDrawn="1"/>
        </p:nvSpPr>
        <p:spPr>
          <a:xfrm>
            <a:off x="4000500" y="1050677"/>
            <a:ext cx="4191000" cy="40978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02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 userDrawn="1"/>
        </p:nvSpPr>
        <p:spPr>
          <a:xfrm>
            <a:off x="3564087" y="505131"/>
            <a:ext cx="5063826" cy="4951296"/>
          </a:xfrm>
          <a:prstGeom prst="triangle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 rot="10800000">
            <a:off x="1390650" y="6496115"/>
            <a:ext cx="1493560" cy="146037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11153775" y="1013971"/>
            <a:ext cx="2076450" cy="203030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 userDrawn="1"/>
        </p:nvSpPr>
        <p:spPr>
          <a:xfrm rot="10800000">
            <a:off x="-414337" y="-187450"/>
            <a:ext cx="2386788" cy="2333749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 userDrawn="1"/>
        </p:nvSpPr>
        <p:spPr>
          <a:xfrm rot="5400000">
            <a:off x="9449232" y="5270665"/>
            <a:ext cx="883117" cy="863492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4098000" y="3959372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8893364">
            <a:off x="4380710" y="1706822"/>
            <a:ext cx="3444573" cy="3444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8893364">
            <a:off x="4161891" y="1495013"/>
            <a:ext cx="3868219" cy="386821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03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 rot="18893364">
            <a:off x="-897505" y="-513190"/>
            <a:ext cx="2663805" cy="2663805"/>
          </a:xfrm>
          <a:prstGeom prst="rect">
            <a:avLst/>
          </a:prstGeom>
          <a:solidFill>
            <a:srgbClr val="A4A8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8893364">
            <a:off x="725976" y="6497388"/>
            <a:ext cx="1300124" cy="1300124"/>
          </a:xfrm>
          <a:prstGeom prst="rect">
            <a:avLst/>
          </a:prstGeom>
          <a:solidFill>
            <a:srgbClr val="C3C7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 rot="18893364">
            <a:off x="11407699" y="1261300"/>
            <a:ext cx="1568601" cy="156860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18893364">
            <a:off x="9270159" y="5188596"/>
            <a:ext cx="861175" cy="861175"/>
          </a:xfrm>
          <a:prstGeom prst="rect">
            <a:avLst/>
          </a:prstGeom>
          <a:solidFill>
            <a:srgbClr val="858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 5"/>
          <p:cNvSpPr>
            <a:spLocks noChangeAspect="1"/>
          </p:cNvSpPr>
          <p:nvPr userDrawn="1"/>
        </p:nvSpPr>
        <p:spPr>
          <a:xfrm>
            <a:off x="3870642" y="1106412"/>
            <a:ext cx="4450715" cy="4238776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04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五边形 8"/>
          <p:cNvSpPr>
            <a:spLocks noChangeAspect="1"/>
          </p:cNvSpPr>
          <p:nvPr userDrawn="1"/>
        </p:nvSpPr>
        <p:spPr>
          <a:xfrm>
            <a:off x="3575685" y="806045"/>
            <a:ext cx="5040628" cy="4800598"/>
          </a:xfrm>
          <a:prstGeom prst="pentagon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五边形 9"/>
          <p:cNvSpPr>
            <a:spLocks noChangeAspect="1"/>
          </p:cNvSpPr>
          <p:nvPr userDrawn="1"/>
        </p:nvSpPr>
        <p:spPr>
          <a:xfrm rot="18978551">
            <a:off x="1199607" y="5189314"/>
            <a:ext cx="1114961" cy="1061868"/>
          </a:xfrm>
          <a:prstGeom prst="pentag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五边形 10"/>
          <p:cNvSpPr>
            <a:spLocks noChangeAspect="1"/>
          </p:cNvSpPr>
          <p:nvPr userDrawn="1"/>
        </p:nvSpPr>
        <p:spPr>
          <a:xfrm>
            <a:off x="-1122630" y="516786"/>
            <a:ext cx="2245259" cy="2138343"/>
          </a:xfrm>
          <a:prstGeom prst="pentagon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>
            <a:spLocks noChangeAspect="1"/>
          </p:cNvSpPr>
          <p:nvPr userDrawn="1"/>
        </p:nvSpPr>
        <p:spPr>
          <a:xfrm rot="6589711">
            <a:off x="10153440" y="4944146"/>
            <a:ext cx="2774574" cy="2642453"/>
          </a:xfrm>
          <a:prstGeom prst="pentagon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五边形 12"/>
          <p:cNvSpPr>
            <a:spLocks noChangeAspect="1"/>
          </p:cNvSpPr>
          <p:nvPr userDrawn="1"/>
        </p:nvSpPr>
        <p:spPr>
          <a:xfrm rot="10800000">
            <a:off x="9654125" y="-530934"/>
            <a:ext cx="1114961" cy="1061868"/>
          </a:xfrm>
          <a:prstGeom prst="pentagon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>
            <a:spLocks noChangeAspect="1"/>
          </p:cNvSpPr>
          <p:nvPr userDrawn="1"/>
        </p:nvSpPr>
        <p:spPr>
          <a:xfrm rot="16200000">
            <a:off x="3978962" y="1603967"/>
            <a:ext cx="4234076" cy="365006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2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05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六边形 9"/>
          <p:cNvSpPr/>
          <p:nvPr userDrawn="1"/>
        </p:nvSpPr>
        <p:spPr>
          <a:xfrm rot="16200000">
            <a:off x="3695701" y="1359776"/>
            <a:ext cx="4800598" cy="4138446"/>
          </a:xfrm>
          <a:prstGeom prst="hex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六边形 10"/>
          <p:cNvSpPr>
            <a:spLocks noChangeAspect="1"/>
          </p:cNvSpPr>
          <p:nvPr userDrawn="1"/>
        </p:nvSpPr>
        <p:spPr>
          <a:xfrm rot="16200000">
            <a:off x="-687663" y="4872077"/>
            <a:ext cx="2798353" cy="2412373"/>
          </a:xfrm>
          <a:prstGeom prst="hexag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六边形 11"/>
          <p:cNvSpPr>
            <a:spLocks noChangeAspect="1"/>
          </p:cNvSpPr>
          <p:nvPr userDrawn="1"/>
        </p:nvSpPr>
        <p:spPr>
          <a:xfrm rot="16200000">
            <a:off x="9480973" y="5159003"/>
            <a:ext cx="1015781" cy="875673"/>
          </a:xfrm>
          <a:prstGeom prst="hexagon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>
            <a:spLocks noChangeAspect="1"/>
          </p:cNvSpPr>
          <p:nvPr userDrawn="1"/>
        </p:nvSpPr>
        <p:spPr>
          <a:xfrm rot="16200000">
            <a:off x="11493500" y="210644"/>
            <a:ext cx="1397000" cy="1204310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>
            <a:spLocks noChangeAspect="1"/>
          </p:cNvSpPr>
          <p:nvPr userDrawn="1"/>
        </p:nvSpPr>
        <p:spPr>
          <a:xfrm rot="16200000">
            <a:off x="641459" y="-437837"/>
            <a:ext cx="1015781" cy="875673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47897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转场-短标题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七边形 5"/>
          <p:cNvSpPr>
            <a:spLocks noChangeAspect="1"/>
          </p:cNvSpPr>
          <p:nvPr userDrawn="1"/>
        </p:nvSpPr>
        <p:spPr>
          <a:xfrm>
            <a:off x="3972000" y="1047224"/>
            <a:ext cx="4248000" cy="4248000"/>
          </a:xfrm>
          <a:prstGeom prst="hep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5093161" y="3044279"/>
            <a:ext cx="20056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Part 06</a:t>
            </a:r>
            <a:endParaRPr lang="zh-CN" altLang="en-US" sz="4400" dirty="0">
              <a:solidFill>
                <a:schemeClr val="bg1"/>
              </a:solidFill>
              <a:latin typeface="+mj-lt"/>
              <a:cs typeface="Segoe UI" panose="020B0502040204020203" pitchFamily="34" charset="0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908550" y="3851820"/>
            <a:ext cx="2374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七边形 9"/>
          <p:cNvSpPr/>
          <p:nvPr userDrawn="1"/>
        </p:nvSpPr>
        <p:spPr>
          <a:xfrm rot="1563509">
            <a:off x="10682028" y="-776191"/>
            <a:ext cx="3268663" cy="3268663"/>
          </a:xfrm>
          <a:prstGeom prst="heptag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七边形 10"/>
          <p:cNvSpPr/>
          <p:nvPr userDrawn="1"/>
        </p:nvSpPr>
        <p:spPr>
          <a:xfrm>
            <a:off x="1384129" y="5078241"/>
            <a:ext cx="1047921" cy="1047921"/>
          </a:xfrm>
          <a:prstGeom prst="hept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七边形 11"/>
          <p:cNvSpPr/>
          <p:nvPr userDrawn="1"/>
        </p:nvSpPr>
        <p:spPr>
          <a:xfrm rot="20151602">
            <a:off x="-1111336" y="360448"/>
            <a:ext cx="2222671" cy="2222671"/>
          </a:xfrm>
          <a:prstGeom prst="heptag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七边形 12"/>
          <p:cNvSpPr/>
          <p:nvPr userDrawn="1"/>
        </p:nvSpPr>
        <p:spPr>
          <a:xfrm rot="20592885">
            <a:off x="8879510" y="6235700"/>
            <a:ext cx="2222671" cy="2222671"/>
          </a:xfrm>
          <a:prstGeom prst="heptag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七边形 13"/>
          <p:cNvSpPr>
            <a:spLocks noChangeAspect="1"/>
          </p:cNvSpPr>
          <p:nvPr userDrawn="1"/>
        </p:nvSpPr>
        <p:spPr>
          <a:xfrm>
            <a:off x="3683000" y="774700"/>
            <a:ext cx="4826000" cy="4826000"/>
          </a:xfrm>
          <a:prstGeom prst="heptagon">
            <a:avLst/>
          </a:prstGeom>
          <a:noFill/>
          <a:ln>
            <a:solidFill>
              <a:srgbClr val="18388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0" hasCustomPrompt="1"/>
          </p:nvPr>
        </p:nvSpPr>
        <p:spPr>
          <a:xfrm>
            <a:off x="4098000" y="3966909"/>
            <a:ext cx="3996000" cy="9144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长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五边形 5"/>
          <p:cNvSpPr/>
          <p:nvPr userDrawn="1"/>
        </p:nvSpPr>
        <p:spPr>
          <a:xfrm>
            <a:off x="2" y="0"/>
            <a:ext cx="2835871" cy="6858000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609314" y="1962606"/>
            <a:ext cx="1617246" cy="2932788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782511" y="612708"/>
            <a:ext cx="8695230" cy="56325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730724" y="2258512"/>
            <a:ext cx="1374427" cy="23409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目</a:t>
            </a:r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endParaRPr lang="en-US" altLang="zh-CN" sz="54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+mj-ea"/>
                <a:ea typeface="+mj-ea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47" name="图片 46"/>
          <p:cNvPicPr>
            <a:picLocks noChangeAspect="1"/>
          </p:cNvPicPr>
          <p:nvPr userDrawn="1"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217487"/>
            <a:ext cx="10858500" cy="8112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57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AB8F-1C56-49E9-90C8-78D22B0C1B97}" type="slidenum">
              <a:rPr lang="zh-CN" altLang="en-US" smtClean="0"/>
            </a:fld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749800" y="-45720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 userDrawn="1"/>
        </p:nvSpPr>
        <p:spPr>
          <a:xfrm>
            <a:off x="4572000" y="9093200"/>
            <a:ext cx="1168400" cy="8112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1.xml"/><Relationship Id="rId5" Type="http://schemas.openxmlformats.org/officeDocument/2006/relationships/tags" Target="../tags/tag13.xml"/><Relationship Id="rId4" Type="http://schemas.openxmlformats.org/officeDocument/2006/relationships/image" Target="../media/image14.png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5.xml"/><Relationship Id="rId2" Type="http://schemas.openxmlformats.org/officeDocument/2006/relationships/image" Target="../media/image15.png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8.png"/><Relationship Id="rId6" Type="http://schemas.openxmlformats.org/officeDocument/2006/relationships/tags" Target="../tags/tag19.xml"/><Relationship Id="rId5" Type="http://schemas.openxmlformats.org/officeDocument/2006/relationships/image" Target="../media/image17.png"/><Relationship Id="rId4" Type="http://schemas.openxmlformats.org/officeDocument/2006/relationships/tags" Target="../tags/tag18.xml"/><Relationship Id="rId3" Type="http://schemas.openxmlformats.org/officeDocument/2006/relationships/image" Target="../media/image16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21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20.png"/><Relationship Id="rId4" Type="http://schemas.openxmlformats.org/officeDocument/2006/relationships/tags" Target="../tags/tag22.xml"/><Relationship Id="rId3" Type="http://schemas.openxmlformats.org/officeDocument/2006/relationships/image" Target="../media/image19.png"/><Relationship Id="rId2" Type="http://schemas.openxmlformats.org/officeDocument/2006/relationships/tags" Target="../tags/tag21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tags" Target="../tags/tag28.xml"/><Relationship Id="rId4" Type="http://schemas.openxmlformats.org/officeDocument/2006/relationships/image" Target="../media/image22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tags" Target="../tags/tag32.xml"/><Relationship Id="rId4" Type="http://schemas.openxmlformats.org/officeDocument/2006/relationships/image" Target="../media/image24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tags" Target="../tags/tag37.xml"/><Relationship Id="rId7" Type="http://schemas.openxmlformats.org/officeDocument/2006/relationships/image" Target="../media/image28.png"/><Relationship Id="rId6" Type="http://schemas.openxmlformats.org/officeDocument/2006/relationships/tags" Target="../tags/tag36.xml"/><Relationship Id="rId5" Type="http://schemas.openxmlformats.org/officeDocument/2006/relationships/image" Target="../media/image27.png"/><Relationship Id="rId4" Type="http://schemas.openxmlformats.org/officeDocument/2006/relationships/tags" Target="../tags/tag35.xml"/><Relationship Id="rId3" Type="http://schemas.openxmlformats.org/officeDocument/2006/relationships/image" Target="../media/image26.png"/><Relationship Id="rId2" Type="http://schemas.openxmlformats.org/officeDocument/2006/relationships/tags" Target="../tags/tag34.xml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11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11.xml"/><Relationship Id="rId6" Type="http://schemas.openxmlformats.org/officeDocument/2006/relationships/tags" Target="../tags/tag40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3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4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tags" Target="../tags/tag50.xml"/><Relationship Id="rId3" Type="http://schemas.openxmlformats.org/officeDocument/2006/relationships/image" Target="../media/image25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" Type="http://schemas.openxmlformats.org/officeDocument/2006/relationships/image" Target="../media/image5.webp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8.png"/><Relationship Id="rId3" Type="http://schemas.openxmlformats.org/officeDocument/2006/relationships/tags" Target="../tags/tag6.xml"/><Relationship Id="rId2" Type="http://schemas.openxmlformats.org/officeDocument/2006/relationships/image" Target="../media/image7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1.xml"/><Relationship Id="rId7" Type="http://schemas.openxmlformats.org/officeDocument/2006/relationships/image" Target="../media/image11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10.png"/><Relationship Id="rId2" Type="http://schemas.openxmlformats.org/officeDocument/2006/relationships/tags" Target="../tags/tag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1"/>
          <p:cNvSpPr txBox="1"/>
          <p:nvPr/>
        </p:nvSpPr>
        <p:spPr>
          <a:xfrm>
            <a:off x="4067810" y="749935"/>
            <a:ext cx="8162925" cy="2189480"/>
          </a:xfrm>
          <a:prstGeom prst="rect">
            <a:avLst/>
          </a:prstGeom>
        </p:spPr>
        <p:txBody>
          <a:bodyPr lIns="0" rIns="0" anchor="ctr" anchorCtr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Heterogeneous Ensemble Knowledge Transfer for Training Large Models in</a:t>
            </a:r>
            <a:r>
              <a:rPr lang="en-US" altLang="zh-CN" sz="3200" b="1" dirty="0">
                <a:solidFill>
                  <a:schemeClr val="accent1"/>
                </a:solidFill>
                <a:cs typeface="+mn-ea"/>
                <a:sym typeface="+mn-lt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cs typeface="+mn-ea"/>
                <a:sym typeface="+mn-lt"/>
              </a:rPr>
              <a:t>Federated Learning</a:t>
            </a:r>
            <a:endParaRPr lang="zh-CN" altLang="en-US" sz="3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44645" y="3251200"/>
            <a:ext cx="7491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Yae Jee Cho, Andre Manoel, Gauri Joshi, Robert Sim, and Dimitrios Dimitriadis. </a:t>
            </a:r>
            <a:r>
              <a:rPr lang="en-US" altLang="zh-CN"/>
              <a:t>(2022.04)</a:t>
            </a:r>
            <a:r>
              <a:rPr lang="zh-CN" altLang="en-US"/>
              <a:t>Proceedings of the Thirty-First International Joint Conference on Artificial Intelligence (IJCAI) Main Track .</a:t>
            </a:r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489065" y="4784725"/>
            <a:ext cx="1861820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zh-CN" b="1" spc="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郑涵予</a:t>
            </a:r>
            <a:endParaRPr lang="zh-CN" b="1" spc="1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CN" b="1" spc="1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2023.11.24</a:t>
            </a:r>
            <a:endParaRPr lang="en-US" altLang="zh-CN" b="1" spc="1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46825" y="6356349"/>
            <a:ext cx="2743200" cy="365125"/>
          </a:xfrm>
        </p:spPr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91565" y="238125"/>
            <a:ext cx="9173210" cy="79057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cs typeface="+mn-ea"/>
                <a:sym typeface="+mn-lt"/>
              </a:rPr>
              <a:t>Step 2: Ensemble Loss by Weighted Consensus with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zh-CN" altLang="en-US" dirty="0">
                <a:cs typeface="+mn-ea"/>
                <a:sym typeface="+mn-lt"/>
              </a:rPr>
              <a:t>Diversity Regularization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51125" y="127063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 </a:t>
            </a:r>
            <a:r>
              <a:rPr lang="zh-CN" altLang="en-US" sz="2800"/>
              <a:t>soft-decisions (logits)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7974330" y="5282565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logits</a:t>
            </a:r>
            <a:endParaRPr lang="en-US" altLang="zh-CN"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0110" y="1785620"/>
            <a:ext cx="2889250" cy="35039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8335" y="1799590"/>
            <a:ext cx="1865630" cy="3475990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5573395" y="5289550"/>
            <a:ext cx="244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softmax( </a:t>
            </a:r>
            <a:r>
              <a:rPr lang="zh-CN" altLang="en-US">
                <a:sym typeface="+mn-ea"/>
              </a:rPr>
              <a:t>logits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74875" y="5282565"/>
            <a:ext cx="35591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ym typeface="+mn-ea"/>
              </a:rPr>
              <a:t> arg</a:t>
            </a: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max</a:t>
            </a:r>
            <a:r>
              <a:rPr lang="en-US">
                <a:sym typeface="+mn-ea"/>
              </a:rPr>
              <a:t>( </a:t>
            </a:r>
            <a:r>
              <a:rPr lang="en-US" altLang="zh-CN">
                <a:sym typeface="+mn-ea"/>
              </a:rPr>
              <a:t>softmax(</a:t>
            </a:r>
            <a:r>
              <a:rPr lang="zh-CN" altLang="en-US">
                <a:sym typeface="+mn-ea"/>
              </a:rPr>
              <a:t>logits</a:t>
            </a:r>
            <a:r>
              <a:rPr lang="en-US" altLang="zh-CN">
                <a:sym typeface="+mn-ea"/>
              </a:rPr>
              <a:t>)) </a:t>
            </a:r>
            <a:r>
              <a:rPr lang="en-US">
                <a:sym typeface="+mn-ea"/>
              </a:rPr>
              <a:t>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67230" y="1150620"/>
            <a:ext cx="7759065" cy="4448810"/>
          </a:xfrm>
          <a:prstGeom prst="rect">
            <a:avLst/>
          </a:prstGeom>
        </p:spPr>
      </p:pic>
      <p:sp>
        <p:nvSpPr>
          <p:cNvPr id="6" name="标题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cs typeface="+mn-ea"/>
                <a:sym typeface="+mn-lt"/>
              </a:rPr>
              <a:t>Step 2: Ensemble Loss by Weighted Consensus with</a:t>
            </a:r>
            <a:r>
              <a:rPr lang="en-US" altLang="zh-CN" sz="3200" dirty="0">
                <a:cs typeface="+mn-ea"/>
                <a:sym typeface="+mn-lt"/>
              </a:rPr>
              <a:t> </a:t>
            </a:r>
            <a:r>
              <a:rPr lang="zh-CN" altLang="en-US" sz="3200" dirty="0">
                <a:cs typeface="+mn-ea"/>
                <a:sym typeface="+mn-lt"/>
              </a:rPr>
              <a:t>Diversity Regularization</a:t>
            </a:r>
            <a:endParaRPr lang="zh-CN" altLang="en-US" sz="3200" dirty="0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cs typeface="+mn-ea"/>
                <a:sym typeface="+mn-lt"/>
              </a:rPr>
              <a:t>Step 2: Ensemble Loss by Weighted Consensus with</a:t>
            </a:r>
            <a:r>
              <a:rPr lang="en-US" altLang="zh-CN" sz="3200" dirty="0">
                <a:cs typeface="+mn-ea"/>
                <a:sym typeface="+mn-lt"/>
              </a:rPr>
              <a:t> </a:t>
            </a:r>
            <a:r>
              <a:rPr lang="zh-CN" altLang="en-US" sz="3200" dirty="0">
                <a:cs typeface="+mn-ea"/>
                <a:sym typeface="+mn-lt"/>
              </a:rPr>
              <a:t>Diversity Regularization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227455"/>
            <a:ext cx="4138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Weighted Consensus: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153795" y="1763395"/>
            <a:ext cx="92887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2000">
                <a:latin typeface="+mn-ea"/>
                <a:cs typeface="Times New Roman" panose="02020603050405020304" charset="0"/>
              </a:rPr>
              <a:t>First we derive a reliable consensus over the ensemble of models by evaluating the variance</a:t>
            </a:r>
            <a:r>
              <a:rPr lang="en-US" altLang="zh-CN" sz="2000">
                <a:latin typeface="+mn-ea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+mn-ea"/>
                <a:cs typeface="Times New Roman" panose="02020603050405020304" charset="0"/>
              </a:rPr>
              <a:t>within the logit vectors</a:t>
            </a:r>
            <a:endParaRPr lang="zh-CN" altLang="en-US"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45960" y="2082165"/>
            <a:ext cx="1260475" cy="3943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53795" y="3001645"/>
            <a:ext cx="91389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 sz="2000">
                <a:latin typeface="+mn-ea"/>
                <a:cs typeface="Times New Roman" panose="02020603050405020304" charset="0"/>
              </a:rPr>
              <a:t>C</a:t>
            </a:r>
            <a:r>
              <a:rPr lang="zh-CN" altLang="en-US" sz="2000">
                <a:latin typeface="+mn-ea"/>
                <a:cs typeface="Times New Roman" panose="02020603050405020304" charset="0"/>
              </a:rPr>
              <a:t>onfidence based weighted average over the logits for each</a:t>
            </a:r>
            <a:r>
              <a:rPr lang="en-US" altLang="zh-CN" sz="2000">
                <a:latin typeface="+mn-ea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+mn-ea"/>
                <a:cs typeface="Times New Roman" panose="02020603050405020304" charset="0"/>
              </a:rPr>
              <a:t>data sample</a:t>
            </a:r>
            <a:r>
              <a:rPr lang="en-US" altLang="zh-CN" sz="2000">
                <a:latin typeface="+mn-ea"/>
                <a:cs typeface="Times New Roman" panose="02020603050405020304" charset="0"/>
              </a:rPr>
              <a:t> </a:t>
            </a:r>
            <a:r>
              <a:rPr sz="2000">
                <a:latin typeface="+mn-ea"/>
                <a:cs typeface="Times New Roman" panose="02020603050405020304" charset="0"/>
              </a:rPr>
              <a:t>x</a:t>
            </a:r>
            <a:r>
              <a:rPr lang="en-US" sz="2000">
                <a:latin typeface="+mn-ea"/>
                <a:cs typeface="Times New Roman" panose="02020603050405020304" charset="0"/>
              </a:rPr>
              <a:t> </a:t>
            </a:r>
            <a:r>
              <a:rPr sz="2000">
                <a:latin typeface="+mn-ea"/>
                <a:cs typeface="Times New Roman" panose="02020603050405020304" charset="0"/>
              </a:rPr>
              <a:t>denoted as: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40760" y="3690620"/>
            <a:ext cx="4131310" cy="7010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96085" y="46278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W</a:t>
            </a:r>
            <a:r>
              <a:rPr lang="zh-CN" altLang="en-US"/>
              <a:t>here the weights are defined as: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591560" y="5232400"/>
            <a:ext cx="4262755" cy="6229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cs typeface="+mn-ea"/>
                <a:sym typeface="+mn-lt"/>
              </a:rPr>
              <a:t>Step 2: Ensemble Loss by Weighted Consensus with</a:t>
            </a:r>
            <a:r>
              <a:rPr lang="en-US" altLang="zh-CN" sz="3200" dirty="0">
                <a:cs typeface="+mn-ea"/>
                <a:sym typeface="+mn-lt"/>
              </a:rPr>
              <a:t> </a:t>
            </a:r>
            <a:r>
              <a:rPr lang="zh-CN" altLang="en-US" sz="3200" dirty="0">
                <a:cs typeface="+mn-ea"/>
                <a:sym typeface="+mn-lt"/>
              </a:rPr>
              <a:t>Diversity Regularization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227455"/>
            <a:ext cx="4138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Weighted Consensus: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153795" y="1784350"/>
            <a:ext cx="9619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sz="2000">
                <a:latin typeface="+mn-ea"/>
                <a:cs typeface="Times New Roman" panose="02020603050405020304" charset="0"/>
              </a:rPr>
              <a:t>For each data sample x we get the most probable label from</a:t>
            </a:r>
            <a:r>
              <a:rPr lang="en-US" sz="2000">
                <a:latin typeface="+mn-ea"/>
                <a:cs typeface="Times New Roman" panose="02020603050405020304" charset="0"/>
              </a:rPr>
              <a:t>                    </a:t>
            </a:r>
            <a:r>
              <a:rPr sz="2000">
                <a:latin typeface="+mn-ea"/>
                <a:cs typeface="Times New Roman" panose="02020603050405020304" charset="0"/>
              </a:rPr>
              <a:t>as: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133840" y="1777365"/>
            <a:ext cx="1050925" cy="4165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608070" y="2740660"/>
            <a:ext cx="4319905" cy="75501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238250" y="3999865"/>
            <a:ext cx="9619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sz="2000">
                <a:latin typeface="+mn-ea"/>
                <a:cs typeface="Times New Roman" panose="02020603050405020304" charset="0"/>
              </a:rPr>
              <a:t>The cross-entropy loss term used</a:t>
            </a:r>
            <a:r>
              <a:rPr lang="en-US" sz="2000">
                <a:latin typeface="+mn-ea"/>
                <a:cs typeface="Times New Roman" panose="02020603050405020304" charset="0"/>
              </a:rPr>
              <a:t> </a:t>
            </a:r>
            <a:r>
              <a:rPr sz="2000">
                <a:latin typeface="+mn-ea"/>
                <a:cs typeface="Times New Roman" panose="02020603050405020304" charset="0"/>
              </a:rPr>
              <a:t>in the final ensemble loss for training the server model is: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53535" y="4982845"/>
            <a:ext cx="3397250" cy="765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cs typeface="+mn-ea"/>
                <a:sym typeface="+mn-lt"/>
              </a:rPr>
              <a:t>Step 2: Ensemble Loss by Weighted Consensus with</a:t>
            </a:r>
            <a:r>
              <a:rPr lang="en-US" altLang="zh-CN" sz="3200" dirty="0">
                <a:cs typeface="+mn-ea"/>
                <a:sym typeface="+mn-lt"/>
              </a:rPr>
              <a:t> </a:t>
            </a:r>
            <a:r>
              <a:rPr lang="zh-CN" altLang="en-US" sz="3200" dirty="0">
                <a:cs typeface="+mn-ea"/>
                <a:sym typeface="+mn-lt"/>
              </a:rPr>
              <a:t>Diversity Regularization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227455"/>
            <a:ext cx="4138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Diversity Regularization: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153795" y="1784350"/>
            <a:ext cx="9619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sz="2000">
                <a:latin typeface="+mn-ea"/>
                <a:cs typeface="Times New Roman" panose="02020603050405020304" charset="0"/>
              </a:rPr>
              <a:t> </a:t>
            </a:r>
            <a:r>
              <a:rPr lang="en-US" sz="2000">
                <a:latin typeface="+mn-ea"/>
                <a:cs typeface="Times New Roman" panose="02020603050405020304" charset="0"/>
              </a:rPr>
              <a:t>G</a:t>
            </a:r>
            <a:r>
              <a:rPr sz="2000">
                <a:latin typeface="+mn-ea"/>
                <a:cs typeface="Times New Roman" panose="02020603050405020304" charset="0"/>
              </a:rPr>
              <a:t>ather the logits from the</a:t>
            </a:r>
            <a:r>
              <a:rPr lang="en-US" sz="2000">
                <a:latin typeface="+mn-ea"/>
                <a:cs typeface="Times New Roman" panose="02020603050405020304" charset="0"/>
              </a:rPr>
              <a:t> </a:t>
            </a:r>
            <a:r>
              <a:rPr sz="2000">
                <a:latin typeface="+mn-ea"/>
                <a:cs typeface="Times New Roman" panose="02020603050405020304" charset="0"/>
              </a:rPr>
              <a:t>clients that do not coincide with the consensus</a:t>
            </a:r>
            <a:r>
              <a:rPr lang="en-US" sz="2000">
                <a:latin typeface="+mn-ea"/>
                <a:cs typeface="Times New Roman" panose="02020603050405020304" charset="0"/>
              </a:rPr>
              <a:t>:</a:t>
            </a:r>
            <a:endParaRPr lang="en-US" sz="2000">
              <a:latin typeface="+mn-ea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238250" y="3804285"/>
            <a:ext cx="96196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sz="2000">
                <a:latin typeface="+mn-ea"/>
                <a:cs typeface="Times New Roman" panose="02020603050405020304" charset="0"/>
              </a:rPr>
              <a:t>F</a:t>
            </a:r>
            <a:r>
              <a:rPr sz="2000">
                <a:latin typeface="+mn-ea"/>
                <a:cs typeface="Times New Roman" panose="02020603050405020304" charset="0"/>
              </a:rPr>
              <a:t>ormulate a regularization term: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43555" y="2571750"/>
            <a:ext cx="5703570" cy="11518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37280" y="4383405"/>
            <a:ext cx="431673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3200" dirty="0">
                <a:cs typeface="+mn-ea"/>
                <a:sym typeface="+mn-lt"/>
              </a:rPr>
              <a:t>Step 2: Ensemble Loss by Weighted Consensus with</a:t>
            </a:r>
            <a:r>
              <a:rPr lang="en-US" altLang="zh-CN" sz="3200" dirty="0">
                <a:cs typeface="+mn-ea"/>
                <a:sym typeface="+mn-lt"/>
              </a:rPr>
              <a:t> </a:t>
            </a:r>
            <a:r>
              <a:rPr lang="zh-CN" altLang="en-US" sz="3200" dirty="0">
                <a:cs typeface="+mn-ea"/>
                <a:sym typeface="+mn-lt"/>
              </a:rPr>
              <a:t>Diversity Regularization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1227455"/>
            <a:ext cx="41389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/>
              <a:t>Diversity Regularization: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1153795" y="1784350"/>
            <a:ext cx="9619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sz="2000">
                <a:latin typeface="+mn-ea"/>
                <a:cs typeface="Times New Roman" panose="02020603050405020304" charset="0"/>
              </a:rPr>
              <a:t> Accordingly, the diversity regularization term for the final ensemble loss the KL-divergence loss be</a:t>
            </a:r>
            <a:r>
              <a:rPr lang="en-US" sz="2000">
                <a:latin typeface="+mn-ea"/>
                <a:cs typeface="Times New Roman" panose="02020603050405020304" charset="0"/>
              </a:rPr>
              <a:t> </a:t>
            </a:r>
            <a:r>
              <a:rPr sz="2000">
                <a:latin typeface="+mn-ea"/>
                <a:cs typeface="Times New Roman" panose="02020603050405020304" charset="0"/>
              </a:rPr>
              <a:t>tween two logits: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153795" y="3664585"/>
            <a:ext cx="96196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sz="2000">
                <a:latin typeface="+mn-ea"/>
                <a:cs typeface="Times New Roman" panose="02020603050405020304" charset="0"/>
              </a:rPr>
              <a:t> Final Ensemble Loss: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3670" y="2847975"/>
            <a:ext cx="3820795" cy="581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95370" y="4198620"/>
            <a:ext cx="4959350" cy="11880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3200" dirty="0">
                <a:cs typeface="+mn-ea"/>
                <a:sym typeface="+mn-lt"/>
              </a:rPr>
              <a:t>Step 3: Server’s Representation Transfer</a:t>
            </a:r>
            <a:endParaRPr sz="3200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3795" y="1171575"/>
            <a:ext cx="961961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sz="2000">
                <a:latin typeface="+mn-ea"/>
                <a:cs typeface="Times New Roman" panose="02020603050405020304" charset="0"/>
              </a:rPr>
              <a:t> Finally, we update the server</a:t>
            </a:r>
            <a:r>
              <a:rPr lang="en-US" sz="2000">
                <a:latin typeface="+mn-ea"/>
                <a:cs typeface="Times New Roman" panose="02020603050405020304" charset="0"/>
              </a:rPr>
              <a:t>’</a:t>
            </a:r>
            <a:r>
              <a:rPr sz="2000">
                <a:latin typeface="+mn-ea"/>
                <a:cs typeface="Times New Roman" panose="02020603050405020304" charset="0"/>
              </a:rPr>
              <a:t>s small models in M by aggregating the received clients’models with identical architecture</a:t>
            </a:r>
            <a:r>
              <a:rPr lang="en-US" sz="2000">
                <a:latin typeface="+mn-ea"/>
                <a:cs typeface="Times New Roman" panose="02020603050405020304" charset="0"/>
              </a:rPr>
              <a:t> </a:t>
            </a:r>
            <a:r>
              <a:rPr sz="2000">
                <a:latin typeface="+mn-ea"/>
                <a:cs typeface="Times New Roman" panose="02020603050405020304" charset="0"/>
              </a:rPr>
              <a:t>by simple averaging</a:t>
            </a:r>
            <a:endParaRPr sz="2000">
              <a:latin typeface="+mn-ea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058795" y="3107055"/>
            <a:ext cx="5488940" cy="2951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997075" y="2201545"/>
            <a:ext cx="5325745" cy="9055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638415" y="2652395"/>
            <a:ext cx="2604770" cy="3009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354945" y="2698750"/>
            <a:ext cx="1662430" cy="2546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Experiments</a:t>
            </a:r>
            <a:endParaRPr lang="zh-CN" altLang="en-US" dirty="0"/>
          </a:p>
        </p:txBody>
      </p:sp>
      <p:sp>
        <p:nvSpPr>
          <p:cNvPr id="4" name="pen-hand-draw-tool-with-text-lines_57224"/>
          <p:cNvSpPr>
            <a:spLocks noChangeAspect="1"/>
          </p:cNvSpPr>
          <p:nvPr/>
        </p:nvSpPr>
        <p:spPr bwMode="auto">
          <a:xfrm>
            <a:off x="5654081" y="2095499"/>
            <a:ext cx="883837" cy="775602"/>
          </a:xfrm>
          <a:custGeom>
            <a:avLst/>
            <a:gdLst>
              <a:gd name="connsiteX0" fmla="*/ 374524 w 598884"/>
              <a:gd name="connsiteY0" fmla="*/ 409215 h 525544"/>
              <a:gd name="connsiteX1" fmla="*/ 583467 w 598884"/>
              <a:gd name="connsiteY1" fmla="*/ 423358 h 525544"/>
              <a:gd name="connsiteX2" fmla="*/ 583467 w 598884"/>
              <a:gd name="connsiteY2" fmla="*/ 455583 h 525544"/>
              <a:gd name="connsiteX3" fmla="*/ 569366 w 598884"/>
              <a:gd name="connsiteY3" fmla="*/ 455822 h 525544"/>
              <a:gd name="connsiteX4" fmla="*/ 563631 w 598884"/>
              <a:gd name="connsiteY4" fmla="*/ 454390 h 525544"/>
              <a:gd name="connsiteX5" fmla="*/ 170241 w 598884"/>
              <a:gd name="connsiteY5" fmla="*/ 452480 h 525544"/>
              <a:gd name="connsiteX6" fmla="*/ 166656 w 598884"/>
              <a:gd name="connsiteY6" fmla="*/ 426939 h 525544"/>
              <a:gd name="connsiteX7" fmla="*/ 374524 w 598884"/>
              <a:gd name="connsiteY7" fmla="*/ 409215 h 525544"/>
              <a:gd name="connsiteX8" fmla="*/ 57662 w 598884"/>
              <a:gd name="connsiteY8" fmla="*/ 318387 h 525544"/>
              <a:gd name="connsiteX9" fmla="*/ 42366 w 598884"/>
              <a:gd name="connsiteY9" fmla="*/ 405262 h 525544"/>
              <a:gd name="connsiteX10" fmla="*/ 51448 w 598884"/>
              <a:gd name="connsiteY10" fmla="*/ 411228 h 525544"/>
              <a:gd name="connsiteX11" fmla="*/ 52165 w 598884"/>
              <a:gd name="connsiteY11" fmla="*/ 411706 h 525544"/>
              <a:gd name="connsiteX12" fmla="*/ 55511 w 598884"/>
              <a:gd name="connsiteY12" fmla="*/ 414092 h 525544"/>
              <a:gd name="connsiteX13" fmla="*/ 59096 w 598884"/>
              <a:gd name="connsiteY13" fmla="*/ 417434 h 525544"/>
              <a:gd name="connsiteX14" fmla="*/ 67939 w 598884"/>
              <a:gd name="connsiteY14" fmla="*/ 422446 h 525544"/>
              <a:gd name="connsiteX15" fmla="*/ 72719 w 598884"/>
              <a:gd name="connsiteY15" fmla="*/ 426026 h 525544"/>
              <a:gd name="connsiteX16" fmla="*/ 124104 w 598884"/>
              <a:gd name="connsiteY16" fmla="*/ 381395 h 525544"/>
              <a:gd name="connsiteX17" fmla="*/ 93034 w 598884"/>
              <a:gd name="connsiteY17" fmla="*/ 365882 h 525544"/>
              <a:gd name="connsiteX18" fmla="*/ 83235 w 598884"/>
              <a:gd name="connsiteY18" fmla="*/ 352755 h 525544"/>
              <a:gd name="connsiteX19" fmla="*/ 57662 w 598884"/>
              <a:gd name="connsiteY19" fmla="*/ 318387 h 525544"/>
              <a:gd name="connsiteX20" fmla="*/ 222811 w 598884"/>
              <a:gd name="connsiteY20" fmla="*/ 75426 h 525544"/>
              <a:gd name="connsiteX21" fmla="*/ 211339 w 598884"/>
              <a:gd name="connsiteY21" fmla="*/ 88552 h 525544"/>
              <a:gd name="connsiteX22" fmla="*/ 296184 w 598884"/>
              <a:gd name="connsiteY22" fmla="*/ 143923 h 525544"/>
              <a:gd name="connsiteX23" fmla="*/ 301442 w 598884"/>
              <a:gd name="connsiteY23" fmla="*/ 134615 h 525544"/>
              <a:gd name="connsiteX24" fmla="*/ 222811 w 598884"/>
              <a:gd name="connsiteY24" fmla="*/ 75426 h 525544"/>
              <a:gd name="connsiteX25" fmla="*/ 287299 w 598884"/>
              <a:gd name="connsiteY25" fmla="*/ 26037 h 525544"/>
              <a:gd name="connsiteX26" fmla="*/ 256510 w 598884"/>
              <a:gd name="connsiteY26" fmla="*/ 36523 h 525544"/>
              <a:gd name="connsiteX27" fmla="*/ 255315 w 598884"/>
              <a:gd name="connsiteY27" fmla="*/ 37001 h 525544"/>
              <a:gd name="connsiteX28" fmla="*/ 232371 w 598884"/>
              <a:gd name="connsiteY28" fmla="*/ 63970 h 525544"/>
              <a:gd name="connsiteX29" fmla="*/ 310046 w 598884"/>
              <a:gd name="connsiteY29" fmla="*/ 115760 h 525544"/>
              <a:gd name="connsiteX30" fmla="*/ 316977 w 598884"/>
              <a:gd name="connsiteY30" fmla="*/ 84972 h 525544"/>
              <a:gd name="connsiteX31" fmla="*/ 287299 w 598884"/>
              <a:gd name="connsiteY31" fmla="*/ 26037 h 525544"/>
              <a:gd name="connsiteX32" fmla="*/ 289820 w 598884"/>
              <a:gd name="connsiteY32" fmla="*/ 0 h 525544"/>
              <a:gd name="connsiteX33" fmla="*/ 340637 w 598884"/>
              <a:gd name="connsiteY33" fmla="*/ 96190 h 525544"/>
              <a:gd name="connsiteX34" fmla="*/ 270611 w 598884"/>
              <a:gd name="connsiteY34" fmla="*/ 234854 h 525544"/>
              <a:gd name="connsiteX35" fmla="*/ 152306 w 598884"/>
              <a:gd name="connsiteY35" fmla="*/ 391658 h 525544"/>
              <a:gd name="connsiteX36" fmla="*/ 40693 w 598884"/>
              <a:gd name="connsiteY36" fmla="*/ 482589 h 525544"/>
              <a:gd name="connsiteX37" fmla="*/ 451533 w 598884"/>
              <a:gd name="connsiteY37" fmla="*/ 489272 h 525544"/>
              <a:gd name="connsiteX38" fmla="*/ 567687 w 598884"/>
              <a:gd name="connsiteY38" fmla="*/ 516241 h 525544"/>
              <a:gd name="connsiteX39" fmla="*/ 544504 w 598884"/>
              <a:gd name="connsiteY39" fmla="*/ 519344 h 525544"/>
              <a:gd name="connsiteX40" fmla="*/ 345178 w 598884"/>
              <a:gd name="connsiteY40" fmla="*/ 522446 h 525544"/>
              <a:gd name="connsiteX41" fmla="*/ 12491 w 598884"/>
              <a:gd name="connsiteY41" fmla="*/ 507888 h 525544"/>
              <a:gd name="connsiteX42" fmla="*/ 780 w 598884"/>
              <a:gd name="connsiteY42" fmla="*/ 493568 h 525544"/>
              <a:gd name="connsiteX43" fmla="*/ 63 w 598884"/>
              <a:gd name="connsiteY43" fmla="*/ 488556 h 525544"/>
              <a:gd name="connsiteX44" fmla="*/ 44039 w 598884"/>
              <a:gd name="connsiteY44" fmla="*/ 290702 h 525544"/>
              <a:gd name="connsiteX45" fmla="*/ 48341 w 598884"/>
              <a:gd name="connsiteY45" fmla="*/ 285929 h 525544"/>
              <a:gd name="connsiteX46" fmla="*/ 138205 w 598884"/>
              <a:gd name="connsiteY46" fmla="*/ 137479 h 525544"/>
              <a:gd name="connsiteX47" fmla="*/ 241453 w 598884"/>
              <a:gd name="connsiteY47" fmla="*/ 20771 h 525544"/>
              <a:gd name="connsiteX48" fmla="*/ 245038 w 598884"/>
              <a:gd name="connsiteY48" fmla="*/ 16953 h 525544"/>
              <a:gd name="connsiteX49" fmla="*/ 289820 w 598884"/>
              <a:gd name="connsiteY49" fmla="*/ 0 h 52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98884" h="525544">
                <a:moveTo>
                  <a:pt x="374524" y="409215"/>
                </a:moveTo>
                <a:cubicBezTo>
                  <a:pt x="444849" y="410289"/>
                  <a:pt x="515353" y="416675"/>
                  <a:pt x="583467" y="423358"/>
                </a:cubicBezTo>
                <a:cubicBezTo>
                  <a:pt x="603543" y="425507"/>
                  <a:pt x="604499" y="455345"/>
                  <a:pt x="583467" y="455583"/>
                </a:cubicBezTo>
                <a:cubicBezTo>
                  <a:pt x="578687" y="455345"/>
                  <a:pt x="574146" y="455583"/>
                  <a:pt x="569366" y="455822"/>
                </a:cubicBezTo>
                <a:cubicBezTo>
                  <a:pt x="567215" y="455822"/>
                  <a:pt x="565304" y="455106"/>
                  <a:pt x="563631" y="454390"/>
                </a:cubicBezTo>
                <a:cubicBezTo>
                  <a:pt x="431465" y="446990"/>
                  <a:pt x="302645" y="442455"/>
                  <a:pt x="170241" y="452480"/>
                </a:cubicBezTo>
                <a:cubicBezTo>
                  <a:pt x="155423" y="453674"/>
                  <a:pt x="152316" y="430042"/>
                  <a:pt x="166656" y="426939"/>
                </a:cubicBezTo>
                <a:cubicBezTo>
                  <a:pt x="234053" y="412378"/>
                  <a:pt x="304199" y="408141"/>
                  <a:pt x="374524" y="409215"/>
                </a:cubicBezTo>
                <a:close/>
                <a:moveTo>
                  <a:pt x="57662" y="318387"/>
                </a:moveTo>
                <a:cubicBezTo>
                  <a:pt x="55989" y="347743"/>
                  <a:pt x="49536" y="376383"/>
                  <a:pt x="42366" y="405262"/>
                </a:cubicBezTo>
                <a:cubicBezTo>
                  <a:pt x="45712" y="405978"/>
                  <a:pt x="48341" y="408364"/>
                  <a:pt x="51448" y="411228"/>
                </a:cubicBezTo>
                <a:cubicBezTo>
                  <a:pt x="51687" y="411467"/>
                  <a:pt x="51926" y="411467"/>
                  <a:pt x="52165" y="411706"/>
                </a:cubicBezTo>
                <a:cubicBezTo>
                  <a:pt x="53360" y="412183"/>
                  <a:pt x="54555" y="412899"/>
                  <a:pt x="55511" y="414092"/>
                </a:cubicBezTo>
                <a:cubicBezTo>
                  <a:pt x="56706" y="415286"/>
                  <a:pt x="57901" y="416479"/>
                  <a:pt x="59096" y="417434"/>
                </a:cubicBezTo>
                <a:cubicBezTo>
                  <a:pt x="61725" y="419582"/>
                  <a:pt x="64593" y="421252"/>
                  <a:pt x="67939" y="422446"/>
                </a:cubicBezTo>
                <a:cubicBezTo>
                  <a:pt x="69851" y="423162"/>
                  <a:pt x="71524" y="424594"/>
                  <a:pt x="72719" y="426026"/>
                </a:cubicBezTo>
                <a:cubicBezTo>
                  <a:pt x="90644" y="412183"/>
                  <a:pt x="108091" y="397863"/>
                  <a:pt x="124104" y="381395"/>
                </a:cubicBezTo>
                <a:cubicBezTo>
                  <a:pt x="117412" y="369939"/>
                  <a:pt x="107135" y="366359"/>
                  <a:pt x="93034" y="365882"/>
                </a:cubicBezTo>
                <a:cubicBezTo>
                  <a:pt x="86581" y="365643"/>
                  <a:pt x="81084" y="359438"/>
                  <a:pt x="83235" y="352755"/>
                </a:cubicBezTo>
                <a:cubicBezTo>
                  <a:pt x="89449" y="332707"/>
                  <a:pt x="75587" y="320774"/>
                  <a:pt x="57662" y="318387"/>
                </a:cubicBezTo>
                <a:close/>
                <a:moveTo>
                  <a:pt x="222811" y="75426"/>
                </a:moveTo>
                <a:cubicBezTo>
                  <a:pt x="218987" y="79722"/>
                  <a:pt x="215163" y="84256"/>
                  <a:pt x="211339" y="88552"/>
                </a:cubicBezTo>
                <a:cubicBezTo>
                  <a:pt x="238107" y="110032"/>
                  <a:pt x="267743" y="124830"/>
                  <a:pt x="296184" y="143923"/>
                </a:cubicBezTo>
                <a:cubicBezTo>
                  <a:pt x="297857" y="140820"/>
                  <a:pt x="299769" y="137717"/>
                  <a:pt x="301442" y="134615"/>
                </a:cubicBezTo>
                <a:cubicBezTo>
                  <a:pt x="273718" y="116954"/>
                  <a:pt x="247667" y="96667"/>
                  <a:pt x="222811" y="75426"/>
                </a:cubicBezTo>
                <a:close/>
                <a:moveTo>
                  <a:pt x="287299" y="26037"/>
                </a:moveTo>
                <a:cubicBezTo>
                  <a:pt x="279140" y="25977"/>
                  <a:pt x="268997" y="29125"/>
                  <a:pt x="256510" y="36523"/>
                </a:cubicBezTo>
                <a:cubicBezTo>
                  <a:pt x="256032" y="36762"/>
                  <a:pt x="255793" y="36762"/>
                  <a:pt x="255315" y="37001"/>
                </a:cubicBezTo>
                <a:cubicBezTo>
                  <a:pt x="247667" y="46070"/>
                  <a:pt x="240019" y="55139"/>
                  <a:pt x="232371" y="63970"/>
                </a:cubicBezTo>
                <a:cubicBezTo>
                  <a:pt x="258422" y="81154"/>
                  <a:pt x="283995" y="98815"/>
                  <a:pt x="310046" y="115760"/>
                </a:cubicBezTo>
                <a:cubicBezTo>
                  <a:pt x="313631" y="106214"/>
                  <a:pt x="316260" y="95951"/>
                  <a:pt x="316977" y="84972"/>
                </a:cubicBezTo>
                <a:cubicBezTo>
                  <a:pt x="318411" y="55259"/>
                  <a:pt x="311778" y="26216"/>
                  <a:pt x="287299" y="26037"/>
                </a:cubicBezTo>
                <a:close/>
                <a:moveTo>
                  <a:pt x="289820" y="0"/>
                </a:moveTo>
                <a:cubicBezTo>
                  <a:pt x="328135" y="-22"/>
                  <a:pt x="346553" y="46070"/>
                  <a:pt x="340637" y="96190"/>
                </a:cubicBezTo>
                <a:cubicBezTo>
                  <a:pt x="334424" y="147503"/>
                  <a:pt x="296662" y="192372"/>
                  <a:pt x="270611" y="234854"/>
                </a:cubicBezTo>
                <a:cubicBezTo>
                  <a:pt x="236195" y="291418"/>
                  <a:pt x="202018" y="347504"/>
                  <a:pt x="152306" y="391658"/>
                </a:cubicBezTo>
                <a:cubicBezTo>
                  <a:pt x="132469" y="429128"/>
                  <a:pt x="77738" y="457529"/>
                  <a:pt x="40693" y="482589"/>
                </a:cubicBezTo>
                <a:cubicBezTo>
                  <a:pt x="177640" y="480441"/>
                  <a:pt x="314587" y="493807"/>
                  <a:pt x="451533" y="489272"/>
                </a:cubicBezTo>
                <a:cubicBezTo>
                  <a:pt x="469219" y="488795"/>
                  <a:pt x="581071" y="472565"/>
                  <a:pt x="567687" y="516241"/>
                </a:cubicBezTo>
                <a:cubicBezTo>
                  <a:pt x="564580" y="525788"/>
                  <a:pt x="549284" y="529845"/>
                  <a:pt x="544504" y="519344"/>
                </a:cubicBezTo>
                <a:cubicBezTo>
                  <a:pt x="541636" y="512900"/>
                  <a:pt x="357606" y="522446"/>
                  <a:pt x="345178" y="522446"/>
                </a:cubicBezTo>
                <a:cubicBezTo>
                  <a:pt x="234761" y="522446"/>
                  <a:pt x="122431" y="519582"/>
                  <a:pt x="12491" y="507888"/>
                </a:cubicBezTo>
                <a:cubicBezTo>
                  <a:pt x="4126" y="506933"/>
                  <a:pt x="63" y="499773"/>
                  <a:pt x="780" y="493568"/>
                </a:cubicBezTo>
                <a:cubicBezTo>
                  <a:pt x="302" y="492136"/>
                  <a:pt x="-176" y="490465"/>
                  <a:pt x="63" y="488556"/>
                </a:cubicBezTo>
                <a:cubicBezTo>
                  <a:pt x="8667" y="421491"/>
                  <a:pt x="29699" y="356574"/>
                  <a:pt x="44039" y="290702"/>
                </a:cubicBezTo>
                <a:cubicBezTo>
                  <a:pt x="44756" y="288077"/>
                  <a:pt x="46429" y="286406"/>
                  <a:pt x="48341" y="285929"/>
                </a:cubicBezTo>
                <a:cubicBezTo>
                  <a:pt x="69851" y="232945"/>
                  <a:pt x="105223" y="183780"/>
                  <a:pt x="138205" y="137479"/>
                </a:cubicBezTo>
                <a:cubicBezTo>
                  <a:pt x="166646" y="97860"/>
                  <a:pt x="198672" y="46309"/>
                  <a:pt x="241453" y="20771"/>
                </a:cubicBezTo>
                <a:cubicBezTo>
                  <a:pt x="242409" y="19339"/>
                  <a:pt x="243365" y="18146"/>
                  <a:pt x="245038" y="16953"/>
                </a:cubicBezTo>
                <a:cubicBezTo>
                  <a:pt x="262066" y="5139"/>
                  <a:pt x="277049" y="7"/>
                  <a:pt x="2898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3200" dirty="0">
                <a:cs typeface="+mn-ea"/>
                <a:sym typeface="+mn-lt"/>
              </a:rPr>
              <a:t>Datasets</a:t>
            </a:r>
            <a:r>
              <a:rPr lang="en-US" sz="3200" dirty="0">
                <a:cs typeface="+mn-ea"/>
                <a:sym typeface="+mn-lt"/>
              </a:rPr>
              <a:t> and Models</a:t>
            </a:r>
            <a:r>
              <a:rPr lang="zh-CN" sz="3200" dirty="0">
                <a:cs typeface="+mn-ea"/>
                <a:sym typeface="+mn-lt"/>
              </a:rPr>
              <a:t>：</a:t>
            </a:r>
            <a:endParaRPr lang="zh-CN" sz="32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53795" y="970280"/>
            <a:ext cx="1019238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 sz="2000" b="1">
                <a:latin typeface="+mn-ea"/>
              </a:rPr>
              <a:t>For image datasets</a:t>
            </a:r>
            <a:r>
              <a:rPr lang="zh-CN" altLang="en-US" sz="2000">
                <a:latin typeface="+mn-ea"/>
              </a:rPr>
              <a:t>, the training dataset is partitioned data heterogeneously amongst a total of 100 clients</a:t>
            </a:r>
            <a:r>
              <a:rPr lang="en-US" altLang="zh-CN" sz="2000">
                <a:latin typeface="+mn-ea"/>
              </a:rPr>
              <a:t> </a:t>
            </a:r>
            <a:r>
              <a:rPr lang="zh-CN" altLang="en-US" sz="2000">
                <a:latin typeface="+mn-ea"/>
              </a:rPr>
              <a:t>using the Dirichlet distribution</a:t>
            </a:r>
            <a:r>
              <a:rPr lang="zh-CN" altLang="en-US" sz="2000"/>
              <a:t> </a:t>
            </a:r>
            <a:endParaRPr lang="zh-CN" altLang="en-US" sz="2000"/>
          </a:p>
          <a:p>
            <a:pPr indent="457200"/>
            <a:r>
              <a:rPr lang="zh-CN" altLang="en-US" sz="2000"/>
              <a:t>CIFAR10， CIFAR100  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40140" y="1353820"/>
            <a:ext cx="1038860" cy="32131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2575" y="1897380"/>
            <a:ext cx="6075045" cy="2524125"/>
          </a:xfrm>
          <a:prstGeom prst="rect">
            <a:avLst/>
          </a:prstGeom>
          <a:noFill/>
        </p:spPr>
      </p:pic>
      <p:sp>
        <p:nvSpPr>
          <p:cNvPr id="15" name="文本框 14"/>
          <p:cNvSpPr txBox="1"/>
          <p:nvPr/>
        </p:nvSpPr>
        <p:spPr>
          <a:xfrm>
            <a:off x="1743710" y="4465320"/>
            <a:ext cx="1003935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S</a:t>
            </a:r>
            <a:r>
              <a:rPr lang="zh-CN" altLang="en-US" sz="2000"/>
              <a:t>mall  client</a:t>
            </a:r>
            <a:r>
              <a:rPr lang="en-US" altLang="zh-CN" sz="2000"/>
              <a:t> </a:t>
            </a:r>
            <a:r>
              <a:rPr lang="zh-CN" altLang="en-US" sz="2000"/>
              <a:t>models</a:t>
            </a:r>
            <a:r>
              <a:rPr lang="en-US" altLang="zh-CN" sz="2000"/>
              <a:t>:CNN, ResNet8, and ResNet18(11 million 100 thousand) </a:t>
            </a:r>
            <a:endParaRPr lang="en-US" altLang="zh-CN" sz="2000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1743710" y="50253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L</a:t>
            </a:r>
            <a:r>
              <a:rPr sz="2000"/>
              <a:t>arge </a:t>
            </a:r>
            <a:r>
              <a:rPr lang="en-US" sz="2000"/>
              <a:t> </a:t>
            </a:r>
            <a:r>
              <a:rPr sz="2000"/>
              <a:t>server</a:t>
            </a:r>
            <a:r>
              <a:rPr lang="en-US" sz="2000"/>
              <a:t> </a:t>
            </a:r>
            <a:r>
              <a:rPr sz="2000"/>
              <a:t>model</a:t>
            </a:r>
            <a:r>
              <a:rPr lang="en-US" altLang="zh-CN" sz="2000"/>
              <a:t>:VGG19 (143 million)</a:t>
            </a:r>
            <a:endParaRPr lang="en-US" altLang="zh-CN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3200" dirty="0">
                <a:cs typeface="+mn-ea"/>
                <a:sym typeface="+mn-lt"/>
              </a:rPr>
              <a:t>Datasets</a:t>
            </a:r>
            <a:r>
              <a:rPr lang="en-US" sz="3200" dirty="0">
                <a:cs typeface="+mn-ea"/>
                <a:sym typeface="+mn-lt"/>
              </a:rPr>
              <a:t> and Models</a:t>
            </a:r>
            <a:r>
              <a:rPr lang="zh-CN" sz="3200" dirty="0">
                <a:cs typeface="+mn-ea"/>
                <a:sym typeface="+mn-lt"/>
              </a:rPr>
              <a:t>：</a:t>
            </a:r>
            <a:endParaRPr lang="zh-CN" sz="3200" dirty="0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53795" y="1197610"/>
            <a:ext cx="101390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For the language task, use sentiment classification with Sent140 (Twitter) dataset. </a:t>
            </a:r>
            <a:endParaRPr lang="en-US" altLang="zh-CN" sz="2000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1259840" y="2401570"/>
            <a:ext cx="72523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S</a:t>
            </a:r>
            <a:r>
              <a:rPr lang="zh-CN" altLang="en-US" sz="2000"/>
              <a:t>mall  client</a:t>
            </a:r>
            <a:r>
              <a:rPr lang="en-US" altLang="zh-CN" sz="2000"/>
              <a:t> </a:t>
            </a:r>
            <a:r>
              <a:rPr lang="zh-CN" altLang="en-US" sz="2000"/>
              <a:t>models</a:t>
            </a:r>
            <a:r>
              <a:rPr lang="en-US" altLang="zh-CN" sz="2000"/>
              <a:t>:Tiny-BERT</a:t>
            </a:r>
            <a:r>
              <a:rPr lang="zh-CN" altLang="en-US" sz="2000"/>
              <a:t>，LSTM</a:t>
            </a:r>
            <a:endParaRPr lang="zh-CN" altLang="en-US" sz="2000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259840" y="33693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/>
              <a:t>L</a:t>
            </a:r>
            <a:r>
              <a:rPr sz="2000"/>
              <a:t>arge server</a:t>
            </a:r>
            <a:r>
              <a:rPr lang="en-US" sz="2000"/>
              <a:t> </a:t>
            </a:r>
            <a:r>
              <a:rPr sz="2000"/>
              <a:t>model</a:t>
            </a:r>
            <a:r>
              <a:rPr lang="en-US" altLang="zh-CN" sz="2000"/>
              <a:t>: Mini-BERT (</a:t>
            </a:r>
            <a:r>
              <a:rPr lang="en-US" altLang="zh-CN" sz="2000">
                <a:sym typeface="+mn-ea"/>
              </a:rPr>
              <a:t>26 million</a:t>
            </a:r>
            <a:r>
              <a:rPr lang="en-US" altLang="zh-CN" sz="2000"/>
              <a:t>) </a:t>
            </a:r>
            <a:endParaRPr lang="en-US" altLang="zh-CN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098000" y="4135470"/>
            <a:ext cx="3996000" cy="91440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cs typeface="+mn-ea"/>
                <a:sym typeface="+mn-lt"/>
              </a:rPr>
              <a:t>Introduction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three-books_73757"/>
          <p:cNvSpPr/>
          <p:nvPr/>
        </p:nvSpPr>
        <p:spPr bwMode="auto">
          <a:xfrm>
            <a:off x="5628000" y="2068866"/>
            <a:ext cx="936000" cy="828000"/>
          </a:xfrm>
          <a:custGeom>
            <a:avLst/>
            <a:gdLst>
              <a:gd name="T0" fmla="*/ 2471 w 2903"/>
              <a:gd name="T1" fmla="*/ 1598 h 2261"/>
              <a:gd name="T2" fmla="*/ 2471 w 2903"/>
              <a:gd name="T3" fmla="*/ 2127 h 2261"/>
              <a:gd name="T4" fmla="*/ 2505 w 2903"/>
              <a:gd name="T5" fmla="*/ 2127 h 2261"/>
              <a:gd name="T6" fmla="*/ 2572 w 2903"/>
              <a:gd name="T7" fmla="*/ 2194 h 2261"/>
              <a:gd name="T8" fmla="*/ 2505 w 2903"/>
              <a:gd name="T9" fmla="*/ 2261 h 2261"/>
              <a:gd name="T10" fmla="*/ 2405 w 2903"/>
              <a:gd name="T11" fmla="*/ 2261 h 2261"/>
              <a:gd name="T12" fmla="*/ 2124 w 2903"/>
              <a:gd name="T13" fmla="*/ 2261 h 2261"/>
              <a:gd name="T14" fmla="*/ 398 w 2903"/>
              <a:gd name="T15" fmla="*/ 2261 h 2261"/>
              <a:gd name="T16" fmla="*/ 0 w 2903"/>
              <a:gd name="T17" fmla="*/ 1863 h 2261"/>
              <a:gd name="T18" fmla="*/ 398 w 2903"/>
              <a:gd name="T19" fmla="*/ 1465 h 2261"/>
              <a:gd name="T20" fmla="*/ 2124 w 2903"/>
              <a:gd name="T21" fmla="*/ 1465 h 2261"/>
              <a:gd name="T22" fmla="*/ 2405 w 2903"/>
              <a:gd name="T23" fmla="*/ 1465 h 2261"/>
              <a:gd name="T24" fmla="*/ 2505 w 2903"/>
              <a:gd name="T25" fmla="*/ 1465 h 2261"/>
              <a:gd name="T26" fmla="*/ 2572 w 2903"/>
              <a:gd name="T27" fmla="*/ 1532 h 2261"/>
              <a:gd name="T28" fmla="*/ 2505 w 2903"/>
              <a:gd name="T29" fmla="*/ 1598 h 2261"/>
              <a:gd name="T30" fmla="*/ 2471 w 2903"/>
              <a:gd name="T31" fmla="*/ 1598 h 2261"/>
              <a:gd name="T32" fmla="*/ 2836 w 2903"/>
              <a:gd name="T33" fmla="*/ 1195 h 2261"/>
              <a:gd name="T34" fmla="*/ 2786 w 2903"/>
              <a:gd name="T35" fmla="*/ 1195 h 2261"/>
              <a:gd name="T36" fmla="*/ 2786 w 2903"/>
              <a:gd name="T37" fmla="*/ 786 h 2261"/>
              <a:gd name="T38" fmla="*/ 2836 w 2903"/>
              <a:gd name="T39" fmla="*/ 786 h 2261"/>
              <a:gd name="T40" fmla="*/ 2903 w 2903"/>
              <a:gd name="T41" fmla="*/ 720 h 2261"/>
              <a:gd name="T42" fmla="*/ 2836 w 2903"/>
              <a:gd name="T43" fmla="*/ 653 h 2261"/>
              <a:gd name="T44" fmla="*/ 2720 w 2903"/>
              <a:gd name="T45" fmla="*/ 653 h 2261"/>
              <a:gd name="T46" fmla="*/ 2455 w 2903"/>
              <a:gd name="T47" fmla="*/ 653 h 2261"/>
              <a:gd name="T48" fmla="*/ 1005 w 2903"/>
              <a:gd name="T49" fmla="*/ 653 h 2261"/>
              <a:gd name="T50" fmla="*/ 668 w 2903"/>
              <a:gd name="T51" fmla="*/ 991 h 2261"/>
              <a:gd name="T52" fmla="*/ 1005 w 2903"/>
              <a:gd name="T53" fmla="*/ 1328 h 2261"/>
              <a:gd name="T54" fmla="*/ 2455 w 2903"/>
              <a:gd name="T55" fmla="*/ 1328 h 2261"/>
              <a:gd name="T56" fmla="*/ 2720 w 2903"/>
              <a:gd name="T57" fmla="*/ 1328 h 2261"/>
              <a:gd name="T58" fmla="*/ 2836 w 2903"/>
              <a:gd name="T59" fmla="*/ 1328 h 2261"/>
              <a:gd name="T60" fmla="*/ 2903 w 2903"/>
              <a:gd name="T61" fmla="*/ 1262 h 2261"/>
              <a:gd name="T62" fmla="*/ 2836 w 2903"/>
              <a:gd name="T63" fmla="*/ 1195 h 2261"/>
              <a:gd name="T64" fmla="*/ 226 w 2903"/>
              <a:gd name="T65" fmla="*/ 405 h 2261"/>
              <a:gd name="T66" fmla="*/ 159 w 2903"/>
              <a:gd name="T67" fmla="*/ 472 h 2261"/>
              <a:gd name="T68" fmla="*/ 226 w 2903"/>
              <a:gd name="T69" fmla="*/ 539 h 2261"/>
              <a:gd name="T70" fmla="*/ 323 w 2903"/>
              <a:gd name="T71" fmla="*/ 539 h 2261"/>
              <a:gd name="T72" fmla="*/ 671 w 2903"/>
              <a:gd name="T73" fmla="*/ 539 h 2261"/>
              <a:gd name="T74" fmla="*/ 2248 w 2903"/>
              <a:gd name="T75" fmla="*/ 539 h 2261"/>
              <a:gd name="T76" fmla="*/ 2517 w 2903"/>
              <a:gd name="T77" fmla="*/ 269 h 2261"/>
              <a:gd name="T78" fmla="*/ 2248 w 2903"/>
              <a:gd name="T79" fmla="*/ 0 h 2261"/>
              <a:gd name="T80" fmla="*/ 671 w 2903"/>
              <a:gd name="T81" fmla="*/ 0 h 2261"/>
              <a:gd name="T82" fmla="*/ 323 w 2903"/>
              <a:gd name="T83" fmla="*/ 0 h 2261"/>
              <a:gd name="T84" fmla="*/ 226 w 2903"/>
              <a:gd name="T85" fmla="*/ 0 h 2261"/>
              <a:gd name="T86" fmla="*/ 159 w 2903"/>
              <a:gd name="T87" fmla="*/ 66 h 2261"/>
              <a:gd name="T88" fmla="*/ 226 w 2903"/>
              <a:gd name="T89" fmla="*/ 133 h 2261"/>
              <a:gd name="T90" fmla="*/ 257 w 2903"/>
              <a:gd name="T91" fmla="*/ 133 h 2261"/>
              <a:gd name="T92" fmla="*/ 257 w 2903"/>
              <a:gd name="T93" fmla="*/ 405 h 2261"/>
              <a:gd name="T94" fmla="*/ 226 w 2903"/>
              <a:gd name="T95" fmla="*/ 405 h 2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903" h="2261">
                <a:moveTo>
                  <a:pt x="2471" y="1598"/>
                </a:moveTo>
                <a:lnTo>
                  <a:pt x="2471" y="2127"/>
                </a:lnTo>
                <a:lnTo>
                  <a:pt x="2505" y="2127"/>
                </a:lnTo>
                <a:cubicBezTo>
                  <a:pt x="2542" y="2127"/>
                  <a:pt x="2572" y="2157"/>
                  <a:pt x="2572" y="2194"/>
                </a:cubicBezTo>
                <a:cubicBezTo>
                  <a:pt x="2572" y="2231"/>
                  <a:pt x="2542" y="2261"/>
                  <a:pt x="2505" y="2261"/>
                </a:cubicBezTo>
                <a:lnTo>
                  <a:pt x="2405" y="2261"/>
                </a:lnTo>
                <a:lnTo>
                  <a:pt x="2124" y="2261"/>
                </a:lnTo>
                <a:lnTo>
                  <a:pt x="398" y="2261"/>
                </a:lnTo>
                <a:cubicBezTo>
                  <a:pt x="178" y="2261"/>
                  <a:pt x="0" y="2082"/>
                  <a:pt x="0" y="1863"/>
                </a:cubicBezTo>
                <a:cubicBezTo>
                  <a:pt x="0" y="1643"/>
                  <a:pt x="178" y="1465"/>
                  <a:pt x="398" y="1465"/>
                </a:cubicBezTo>
                <a:lnTo>
                  <a:pt x="2124" y="1465"/>
                </a:lnTo>
                <a:lnTo>
                  <a:pt x="2405" y="1465"/>
                </a:lnTo>
                <a:lnTo>
                  <a:pt x="2505" y="1465"/>
                </a:lnTo>
                <a:cubicBezTo>
                  <a:pt x="2542" y="1465"/>
                  <a:pt x="2572" y="1495"/>
                  <a:pt x="2572" y="1532"/>
                </a:cubicBezTo>
                <a:cubicBezTo>
                  <a:pt x="2572" y="1568"/>
                  <a:pt x="2542" y="1598"/>
                  <a:pt x="2505" y="1598"/>
                </a:cubicBezTo>
                <a:lnTo>
                  <a:pt x="2471" y="1598"/>
                </a:lnTo>
                <a:close/>
                <a:moveTo>
                  <a:pt x="2836" y="1195"/>
                </a:moveTo>
                <a:lnTo>
                  <a:pt x="2786" y="1195"/>
                </a:lnTo>
                <a:lnTo>
                  <a:pt x="2786" y="786"/>
                </a:lnTo>
                <a:lnTo>
                  <a:pt x="2836" y="786"/>
                </a:lnTo>
                <a:cubicBezTo>
                  <a:pt x="2873" y="786"/>
                  <a:pt x="2903" y="757"/>
                  <a:pt x="2903" y="720"/>
                </a:cubicBezTo>
                <a:cubicBezTo>
                  <a:pt x="2903" y="683"/>
                  <a:pt x="2873" y="653"/>
                  <a:pt x="2836" y="653"/>
                </a:cubicBezTo>
                <a:lnTo>
                  <a:pt x="2720" y="653"/>
                </a:lnTo>
                <a:lnTo>
                  <a:pt x="2455" y="653"/>
                </a:lnTo>
                <a:lnTo>
                  <a:pt x="1005" y="653"/>
                </a:lnTo>
                <a:cubicBezTo>
                  <a:pt x="819" y="653"/>
                  <a:pt x="668" y="805"/>
                  <a:pt x="668" y="991"/>
                </a:cubicBezTo>
                <a:cubicBezTo>
                  <a:pt x="668" y="1177"/>
                  <a:pt x="819" y="1328"/>
                  <a:pt x="1005" y="1328"/>
                </a:cubicBezTo>
                <a:lnTo>
                  <a:pt x="2455" y="1328"/>
                </a:lnTo>
                <a:lnTo>
                  <a:pt x="2720" y="1328"/>
                </a:lnTo>
                <a:lnTo>
                  <a:pt x="2836" y="1328"/>
                </a:lnTo>
                <a:cubicBezTo>
                  <a:pt x="2873" y="1328"/>
                  <a:pt x="2903" y="1299"/>
                  <a:pt x="2903" y="1262"/>
                </a:cubicBezTo>
                <a:cubicBezTo>
                  <a:pt x="2903" y="1225"/>
                  <a:pt x="2873" y="1195"/>
                  <a:pt x="2836" y="1195"/>
                </a:cubicBezTo>
                <a:close/>
                <a:moveTo>
                  <a:pt x="226" y="405"/>
                </a:moveTo>
                <a:cubicBezTo>
                  <a:pt x="189" y="405"/>
                  <a:pt x="159" y="435"/>
                  <a:pt x="159" y="472"/>
                </a:cubicBezTo>
                <a:cubicBezTo>
                  <a:pt x="159" y="509"/>
                  <a:pt x="189" y="539"/>
                  <a:pt x="226" y="539"/>
                </a:cubicBezTo>
                <a:lnTo>
                  <a:pt x="323" y="539"/>
                </a:lnTo>
                <a:lnTo>
                  <a:pt x="671" y="539"/>
                </a:lnTo>
                <a:lnTo>
                  <a:pt x="2248" y="539"/>
                </a:lnTo>
                <a:cubicBezTo>
                  <a:pt x="2396" y="539"/>
                  <a:pt x="2517" y="418"/>
                  <a:pt x="2517" y="269"/>
                </a:cubicBezTo>
                <a:cubicBezTo>
                  <a:pt x="2517" y="121"/>
                  <a:pt x="2396" y="0"/>
                  <a:pt x="2248" y="0"/>
                </a:cubicBezTo>
                <a:lnTo>
                  <a:pt x="671" y="0"/>
                </a:lnTo>
                <a:lnTo>
                  <a:pt x="323" y="0"/>
                </a:lnTo>
                <a:lnTo>
                  <a:pt x="226" y="0"/>
                </a:lnTo>
                <a:cubicBezTo>
                  <a:pt x="189" y="0"/>
                  <a:pt x="159" y="30"/>
                  <a:pt x="159" y="66"/>
                </a:cubicBezTo>
                <a:cubicBezTo>
                  <a:pt x="159" y="103"/>
                  <a:pt x="189" y="133"/>
                  <a:pt x="226" y="133"/>
                </a:cubicBezTo>
                <a:lnTo>
                  <a:pt x="257" y="133"/>
                </a:lnTo>
                <a:lnTo>
                  <a:pt x="257" y="405"/>
                </a:lnTo>
                <a:lnTo>
                  <a:pt x="226" y="4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3200" dirty="0">
                <a:cs typeface="+mn-ea"/>
                <a:sym typeface="+mn-lt"/>
              </a:rPr>
              <a:t> </a:t>
            </a:r>
            <a:r>
              <a:rPr lang="en-US" sz="3200" dirty="0">
                <a:cs typeface="+mn-ea"/>
                <a:sym typeface="+mn-lt"/>
              </a:rPr>
              <a:t>A</a:t>
            </a:r>
            <a:r>
              <a:rPr sz="3200" dirty="0">
                <a:cs typeface="+mn-ea"/>
                <a:sym typeface="+mn-lt"/>
              </a:rPr>
              <a:t>ccuracy</a:t>
            </a:r>
            <a:r>
              <a:rPr lang="zh-CN" sz="3200" dirty="0">
                <a:cs typeface="+mn-ea"/>
                <a:sym typeface="+mn-lt"/>
              </a:rPr>
              <a:t>：</a:t>
            </a:r>
            <a:endParaRPr lang="zh-CN" sz="32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245" y="2222500"/>
            <a:ext cx="11513185" cy="27362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1485" y="1271905"/>
            <a:ext cx="1124394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altLang="zh-CN"/>
              <a:t>T</a:t>
            </a:r>
            <a:r>
              <a:rPr lang="zh-CN" altLang="en-US"/>
              <a:t>wo types of </a:t>
            </a:r>
            <a:r>
              <a:rPr lang="zh-CN" altLang="en-US" b="1"/>
              <a:t>baselines</a:t>
            </a:r>
            <a:r>
              <a:rPr lang="zh-CN" altLang="en-US"/>
              <a:t>: i) model</a:t>
            </a:r>
            <a:r>
              <a:rPr lang="en-US" altLang="zh-CN"/>
              <a:t> </a:t>
            </a:r>
            <a:r>
              <a:rPr lang="zh-CN" altLang="en-US"/>
              <a:t>homogeneous (FedAvg, FedProx, Scaffold, MOON) and ii)</a:t>
            </a:r>
            <a:r>
              <a:rPr lang="en-US" altLang="zh-CN"/>
              <a:t> </a:t>
            </a:r>
            <a:r>
              <a:rPr lang="zh-CN" altLang="en-US"/>
              <a:t>model heterogeneous (FedDF, DS-FL).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3200" dirty="0">
                <a:cs typeface="+mn-ea"/>
                <a:sym typeface="+mn-lt"/>
              </a:rPr>
              <a:t>Communication cost</a:t>
            </a:r>
            <a:r>
              <a:rPr lang="zh-CN" sz="3200" dirty="0">
                <a:cs typeface="+mn-ea"/>
                <a:sym typeface="+mn-lt"/>
              </a:rPr>
              <a:t>：</a:t>
            </a:r>
            <a:endParaRPr lang="zh-CN" sz="3200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485" y="1271905"/>
            <a:ext cx="112439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en-US" sz="2000"/>
              <a:t>C</a:t>
            </a:r>
            <a:r>
              <a:rPr sz="2000"/>
              <a:t>ompare the communication cost , the total number of model parameters communicated between the server and clients (uplink and</a:t>
            </a:r>
            <a:r>
              <a:rPr lang="en-US" sz="2000"/>
              <a:t> </a:t>
            </a:r>
            <a:r>
              <a:rPr sz="2000"/>
              <a:t>downlink) during training to achieve test accuracy x</a:t>
            </a:r>
            <a:r>
              <a:rPr lang="zh-CN" sz="2000"/>
              <a:t>。</a:t>
            </a:r>
            <a:endParaRPr lang="zh-CN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5860" y="2419350"/>
            <a:ext cx="6403340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153795" y="175895"/>
            <a:ext cx="9173210" cy="790575"/>
          </a:xfrm>
          <a:prstGeom prst="rect">
            <a:avLst/>
          </a:prstGeom>
        </p:spPr>
        <p:txBody>
          <a:bodyPr vert="horz" wrap="square" lIns="0" tIns="0" rIns="0" bIns="0" rtlCol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sz="3200" dirty="0">
                <a:cs typeface="+mn-ea"/>
                <a:sym typeface="+mn-lt"/>
              </a:rPr>
              <a:t>Effect of the Diversity Parameter λ</a:t>
            </a:r>
            <a:r>
              <a:rPr lang="zh-CN" sz="3200" dirty="0">
                <a:cs typeface="+mn-ea"/>
                <a:sym typeface="+mn-lt"/>
              </a:rPr>
              <a:t>：</a:t>
            </a:r>
            <a:endParaRPr lang="zh-CN" sz="32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74975" y="966470"/>
            <a:ext cx="4959350" cy="11880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39060" y="3691255"/>
            <a:ext cx="6202680" cy="1729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8335" y="2552065"/>
            <a:ext cx="108419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/>
              <a:t>With</a:t>
            </a:r>
            <a:r>
              <a:rPr lang="en-US" altLang="zh-CN"/>
              <a:t> </a:t>
            </a:r>
            <a:r>
              <a:rPr lang="zh-CN" altLang="en-US"/>
              <a:t>λ = 0, Fed-ET only uses the weighted consensus to train</a:t>
            </a:r>
            <a:r>
              <a:rPr lang="en-US" altLang="zh-CN"/>
              <a:t> </a:t>
            </a:r>
            <a:r>
              <a:rPr lang="zh-CN" altLang="en-US"/>
              <a:t>the large server model</a:t>
            </a:r>
            <a:r>
              <a:rPr lang="en-US" altLang="zh-CN"/>
              <a:t> </a:t>
            </a:r>
            <a:r>
              <a:rPr lang="zh-CN" altLang="en-US"/>
              <a:t>without leveraging the diversity across</a:t>
            </a:r>
            <a:r>
              <a:rPr lang="en-US" altLang="zh-CN"/>
              <a:t> </a:t>
            </a:r>
            <a:r>
              <a:rPr lang="zh-CN" altLang="en-US"/>
              <a:t>the clients’models.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 Thank you！</a:t>
            </a:r>
            <a:endParaRPr lang="zh-CN" altLang="en-US" dirty="0"/>
          </a:p>
        </p:txBody>
      </p:sp>
      <p:sp>
        <p:nvSpPr>
          <p:cNvPr id="4" name="clapping-hands_103856"/>
          <p:cNvSpPr>
            <a:spLocks noChangeAspect="1"/>
          </p:cNvSpPr>
          <p:nvPr/>
        </p:nvSpPr>
        <p:spPr bwMode="auto">
          <a:xfrm flipH="1">
            <a:off x="5518150" y="1697037"/>
            <a:ext cx="1155701" cy="1155701"/>
          </a:xfrm>
          <a:custGeom>
            <a:avLst/>
            <a:gdLst>
              <a:gd name="connsiteX0" fmla="*/ 416977 w 576135"/>
              <a:gd name="connsiteY0" fmla="*/ 198555 h 607866"/>
              <a:gd name="connsiteX1" fmla="*/ 439583 w 576135"/>
              <a:gd name="connsiteY1" fmla="*/ 203517 h 607866"/>
              <a:gd name="connsiteX2" fmla="*/ 447237 w 576135"/>
              <a:gd name="connsiteY2" fmla="*/ 245615 h 607866"/>
              <a:gd name="connsiteX3" fmla="*/ 430728 w 576135"/>
              <a:gd name="connsiteY3" fmla="*/ 269286 h 607866"/>
              <a:gd name="connsiteX4" fmla="*/ 460144 w 576135"/>
              <a:gd name="connsiteY4" fmla="*/ 272132 h 607866"/>
              <a:gd name="connsiteX5" fmla="*/ 467798 w 576135"/>
              <a:gd name="connsiteY5" fmla="*/ 314230 h 607866"/>
              <a:gd name="connsiteX6" fmla="*/ 439133 w 576135"/>
              <a:gd name="connsiteY6" fmla="*/ 355429 h 607866"/>
              <a:gd name="connsiteX7" fmla="*/ 468549 w 576135"/>
              <a:gd name="connsiteY7" fmla="*/ 358275 h 607866"/>
              <a:gd name="connsiteX8" fmla="*/ 476203 w 576135"/>
              <a:gd name="connsiteY8" fmla="*/ 400373 h 607866"/>
              <a:gd name="connsiteX9" fmla="*/ 355836 w 576135"/>
              <a:gd name="connsiteY9" fmla="*/ 573409 h 607866"/>
              <a:gd name="connsiteX10" fmla="*/ 289800 w 576135"/>
              <a:gd name="connsiteY10" fmla="*/ 607866 h 607866"/>
              <a:gd name="connsiteX11" fmla="*/ 244175 w 576135"/>
              <a:gd name="connsiteY11" fmla="*/ 593634 h 607866"/>
              <a:gd name="connsiteX12" fmla="*/ 184442 w 576135"/>
              <a:gd name="connsiteY12" fmla="*/ 552285 h 607866"/>
              <a:gd name="connsiteX13" fmla="*/ 153525 w 576135"/>
              <a:gd name="connsiteY13" fmla="*/ 474232 h 607866"/>
              <a:gd name="connsiteX14" fmla="*/ 144820 w 576135"/>
              <a:gd name="connsiteY14" fmla="*/ 333556 h 607866"/>
              <a:gd name="connsiteX15" fmla="*/ 173186 w 576135"/>
              <a:gd name="connsiteY15" fmla="*/ 301496 h 607866"/>
              <a:gd name="connsiteX16" fmla="*/ 205303 w 576135"/>
              <a:gd name="connsiteY16" fmla="*/ 329811 h 607866"/>
              <a:gd name="connsiteX17" fmla="*/ 208605 w 576135"/>
              <a:gd name="connsiteY17" fmla="*/ 384493 h 607866"/>
              <a:gd name="connsiteX18" fmla="*/ 328822 w 576135"/>
              <a:gd name="connsiteY18" fmla="*/ 211607 h 607866"/>
              <a:gd name="connsiteX19" fmla="*/ 370995 w 576135"/>
              <a:gd name="connsiteY19" fmla="*/ 203967 h 607866"/>
              <a:gd name="connsiteX20" fmla="*/ 384052 w 576135"/>
              <a:gd name="connsiteY20" fmla="*/ 230334 h 607866"/>
              <a:gd name="connsiteX21" fmla="*/ 397409 w 576135"/>
              <a:gd name="connsiteY21" fmla="*/ 211008 h 607866"/>
              <a:gd name="connsiteX22" fmla="*/ 416977 w 576135"/>
              <a:gd name="connsiteY22" fmla="*/ 198555 h 607866"/>
              <a:gd name="connsiteX23" fmla="*/ 556489 w 576135"/>
              <a:gd name="connsiteY23" fmla="*/ 150536 h 607866"/>
              <a:gd name="connsiteX24" fmla="*/ 575406 w 576135"/>
              <a:gd name="connsiteY24" fmla="*/ 160266 h 607866"/>
              <a:gd name="connsiteX25" fmla="*/ 565647 w 576135"/>
              <a:gd name="connsiteY25" fmla="*/ 178978 h 607866"/>
              <a:gd name="connsiteX26" fmla="*/ 490581 w 576135"/>
              <a:gd name="connsiteY26" fmla="*/ 202780 h 607866"/>
              <a:gd name="connsiteX27" fmla="*/ 474366 w 576135"/>
              <a:gd name="connsiteY27" fmla="*/ 197840 h 607866"/>
              <a:gd name="connsiteX28" fmla="*/ 472565 w 576135"/>
              <a:gd name="connsiteY28" fmla="*/ 194996 h 607866"/>
              <a:gd name="connsiteX29" fmla="*/ 481573 w 576135"/>
              <a:gd name="connsiteY29" fmla="*/ 174338 h 607866"/>
              <a:gd name="connsiteX30" fmla="*/ 273078 w 576135"/>
              <a:gd name="connsiteY30" fmla="*/ 120039 h 607866"/>
              <a:gd name="connsiteX31" fmla="*/ 289509 w 576135"/>
              <a:gd name="connsiteY31" fmla="*/ 132549 h 607866"/>
              <a:gd name="connsiteX32" fmla="*/ 289959 w 576135"/>
              <a:gd name="connsiteY32" fmla="*/ 158767 h 607866"/>
              <a:gd name="connsiteX33" fmla="*/ 308115 w 576135"/>
              <a:gd name="connsiteY33" fmla="*/ 148130 h 607866"/>
              <a:gd name="connsiteX34" fmla="*/ 345028 w 576135"/>
              <a:gd name="connsiteY34" fmla="*/ 157868 h 607866"/>
              <a:gd name="connsiteX35" fmla="*/ 348479 w 576135"/>
              <a:gd name="connsiteY35" fmla="*/ 168805 h 607866"/>
              <a:gd name="connsiteX36" fmla="*/ 304214 w 576135"/>
              <a:gd name="connsiteY36" fmla="*/ 194573 h 607866"/>
              <a:gd name="connsiteX37" fmla="*/ 228438 w 576135"/>
              <a:gd name="connsiteY37" fmla="*/ 303641 h 607866"/>
              <a:gd name="connsiteX38" fmla="*/ 171268 w 576135"/>
              <a:gd name="connsiteY38" fmla="*/ 271580 h 607866"/>
              <a:gd name="connsiteX39" fmla="*/ 114848 w 576135"/>
              <a:gd name="connsiteY39" fmla="*/ 335402 h 607866"/>
              <a:gd name="connsiteX40" fmla="*/ 120850 w 576135"/>
              <a:gd name="connsiteY40" fmla="*/ 431884 h 607866"/>
              <a:gd name="connsiteX41" fmla="*/ 40272 w 576135"/>
              <a:gd name="connsiteY41" fmla="*/ 399074 h 607866"/>
              <a:gd name="connsiteX42" fmla="*/ 7711 w 576135"/>
              <a:gd name="connsiteY42" fmla="*/ 343192 h 607866"/>
              <a:gd name="connsiteX43" fmla="*/ 12212 w 576135"/>
              <a:gd name="connsiteY43" fmla="*/ 268583 h 607866"/>
              <a:gd name="connsiteX44" fmla="*/ 58278 w 576135"/>
              <a:gd name="connsiteY44" fmla="*/ 151875 h 607866"/>
              <a:gd name="connsiteX45" fmla="*/ 93240 w 576135"/>
              <a:gd name="connsiteY45" fmla="*/ 136744 h 607866"/>
              <a:gd name="connsiteX46" fmla="*/ 108396 w 576135"/>
              <a:gd name="connsiteY46" fmla="*/ 171651 h 607866"/>
              <a:gd name="connsiteX47" fmla="*/ 90539 w 576135"/>
              <a:gd name="connsiteY47" fmla="*/ 217046 h 607866"/>
              <a:gd name="connsiteX48" fmla="*/ 252596 w 576135"/>
              <a:gd name="connsiteY48" fmla="*/ 122811 h 607866"/>
              <a:gd name="connsiteX49" fmla="*/ 273078 w 576135"/>
              <a:gd name="connsiteY49" fmla="*/ 120039 h 607866"/>
              <a:gd name="connsiteX50" fmla="*/ 510147 w 576135"/>
              <a:gd name="connsiteY50" fmla="*/ 50872 h 607866"/>
              <a:gd name="connsiteX51" fmla="*/ 520804 w 576135"/>
              <a:gd name="connsiteY51" fmla="*/ 55253 h 607866"/>
              <a:gd name="connsiteX52" fmla="*/ 520804 w 576135"/>
              <a:gd name="connsiteY52" fmla="*/ 76373 h 607866"/>
              <a:gd name="connsiteX53" fmla="*/ 447260 w 576135"/>
              <a:gd name="connsiteY53" fmla="*/ 149770 h 607866"/>
              <a:gd name="connsiteX54" fmla="*/ 426098 w 576135"/>
              <a:gd name="connsiteY54" fmla="*/ 149770 h 607866"/>
              <a:gd name="connsiteX55" fmla="*/ 426098 w 576135"/>
              <a:gd name="connsiteY55" fmla="*/ 128650 h 607866"/>
              <a:gd name="connsiteX56" fmla="*/ 499491 w 576135"/>
              <a:gd name="connsiteY56" fmla="*/ 55253 h 607866"/>
              <a:gd name="connsiteX57" fmla="*/ 510147 w 576135"/>
              <a:gd name="connsiteY57" fmla="*/ 50872 h 607866"/>
              <a:gd name="connsiteX58" fmla="*/ 415567 w 576135"/>
              <a:gd name="connsiteY58" fmla="*/ 728 h 607866"/>
              <a:gd name="connsiteX59" fmla="*/ 425316 w 576135"/>
              <a:gd name="connsiteY59" fmla="*/ 19453 h 607866"/>
              <a:gd name="connsiteX60" fmla="*/ 401470 w 576135"/>
              <a:gd name="connsiteY60" fmla="*/ 94356 h 607866"/>
              <a:gd name="connsiteX61" fmla="*/ 382573 w 576135"/>
              <a:gd name="connsiteY61" fmla="*/ 104093 h 607866"/>
              <a:gd name="connsiteX62" fmla="*/ 372825 w 576135"/>
              <a:gd name="connsiteY62" fmla="*/ 85218 h 607866"/>
              <a:gd name="connsiteX63" fmla="*/ 396821 w 576135"/>
              <a:gd name="connsiteY63" fmla="*/ 10465 h 607866"/>
              <a:gd name="connsiteX64" fmla="*/ 415567 w 576135"/>
              <a:gd name="connsiteY64" fmla="*/ 728 h 60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76135" h="607866">
                <a:moveTo>
                  <a:pt x="416977" y="198555"/>
                </a:moveTo>
                <a:cubicBezTo>
                  <a:pt x="424612" y="197188"/>
                  <a:pt x="432754" y="198723"/>
                  <a:pt x="439583" y="203517"/>
                </a:cubicBezTo>
                <a:cubicBezTo>
                  <a:pt x="453390" y="212955"/>
                  <a:pt x="456842" y="231832"/>
                  <a:pt x="447237" y="245615"/>
                </a:cubicBezTo>
                <a:lnTo>
                  <a:pt x="430728" y="269286"/>
                </a:lnTo>
                <a:cubicBezTo>
                  <a:pt x="440183" y="265091"/>
                  <a:pt x="451289" y="265990"/>
                  <a:pt x="460144" y="272132"/>
                </a:cubicBezTo>
                <a:cubicBezTo>
                  <a:pt x="473952" y="281570"/>
                  <a:pt x="477404" y="300447"/>
                  <a:pt x="467798" y="314230"/>
                </a:cubicBezTo>
                <a:lnTo>
                  <a:pt x="439133" y="355429"/>
                </a:lnTo>
                <a:cubicBezTo>
                  <a:pt x="448588" y="351384"/>
                  <a:pt x="459694" y="352133"/>
                  <a:pt x="468549" y="358275"/>
                </a:cubicBezTo>
                <a:cubicBezTo>
                  <a:pt x="482206" y="367863"/>
                  <a:pt x="485658" y="386590"/>
                  <a:pt x="476203" y="400373"/>
                </a:cubicBezTo>
                <a:cubicBezTo>
                  <a:pt x="453240" y="433332"/>
                  <a:pt x="381951" y="535955"/>
                  <a:pt x="355836" y="573409"/>
                </a:cubicBezTo>
                <a:cubicBezTo>
                  <a:pt x="340378" y="595881"/>
                  <a:pt x="315314" y="607866"/>
                  <a:pt x="289800" y="607866"/>
                </a:cubicBezTo>
                <a:cubicBezTo>
                  <a:pt x="274041" y="607866"/>
                  <a:pt x="258132" y="603222"/>
                  <a:pt x="244175" y="593634"/>
                </a:cubicBezTo>
                <a:lnTo>
                  <a:pt x="184442" y="552285"/>
                </a:lnTo>
                <a:cubicBezTo>
                  <a:pt x="158627" y="534457"/>
                  <a:pt x="156076" y="509887"/>
                  <a:pt x="153525" y="474232"/>
                </a:cubicBezTo>
                <a:cubicBezTo>
                  <a:pt x="150973" y="439025"/>
                  <a:pt x="144820" y="333556"/>
                  <a:pt x="144820" y="333556"/>
                </a:cubicBezTo>
                <a:cubicBezTo>
                  <a:pt x="143769" y="316777"/>
                  <a:pt x="156376" y="302395"/>
                  <a:pt x="173186" y="301496"/>
                </a:cubicBezTo>
                <a:cubicBezTo>
                  <a:pt x="189845" y="300447"/>
                  <a:pt x="204253" y="313031"/>
                  <a:pt x="205303" y="329811"/>
                </a:cubicBezTo>
                <a:lnTo>
                  <a:pt x="208605" y="384493"/>
                </a:lnTo>
                <a:lnTo>
                  <a:pt x="328822" y="211607"/>
                </a:lnTo>
                <a:cubicBezTo>
                  <a:pt x="338427" y="197824"/>
                  <a:pt x="357337" y="194378"/>
                  <a:pt x="370995" y="203967"/>
                </a:cubicBezTo>
                <a:cubicBezTo>
                  <a:pt x="380000" y="210109"/>
                  <a:pt x="384502" y="220296"/>
                  <a:pt x="384052" y="230334"/>
                </a:cubicBezTo>
                <a:lnTo>
                  <a:pt x="397409" y="211008"/>
                </a:lnTo>
                <a:cubicBezTo>
                  <a:pt x="402212" y="204192"/>
                  <a:pt x="409341" y="199922"/>
                  <a:pt x="416977" y="198555"/>
                </a:cubicBezTo>
                <a:close/>
                <a:moveTo>
                  <a:pt x="556489" y="150536"/>
                </a:moveTo>
                <a:cubicBezTo>
                  <a:pt x="564446" y="147991"/>
                  <a:pt x="572854" y="152332"/>
                  <a:pt x="575406" y="160266"/>
                </a:cubicBezTo>
                <a:cubicBezTo>
                  <a:pt x="577958" y="168050"/>
                  <a:pt x="573604" y="176583"/>
                  <a:pt x="565647" y="178978"/>
                </a:cubicBezTo>
                <a:lnTo>
                  <a:pt x="490581" y="202780"/>
                </a:lnTo>
                <a:cubicBezTo>
                  <a:pt x="484575" y="204726"/>
                  <a:pt x="478120" y="202630"/>
                  <a:pt x="474366" y="197840"/>
                </a:cubicBezTo>
                <a:cubicBezTo>
                  <a:pt x="473766" y="196942"/>
                  <a:pt x="473165" y="195894"/>
                  <a:pt x="472565" y="194996"/>
                </a:cubicBezTo>
                <a:cubicBezTo>
                  <a:pt x="468511" y="186613"/>
                  <a:pt x="473015" y="177032"/>
                  <a:pt x="481573" y="174338"/>
                </a:cubicBezTo>
                <a:close/>
                <a:moveTo>
                  <a:pt x="273078" y="120039"/>
                </a:moveTo>
                <a:cubicBezTo>
                  <a:pt x="279755" y="121800"/>
                  <a:pt x="285758" y="126107"/>
                  <a:pt x="289509" y="132549"/>
                </a:cubicBezTo>
                <a:cubicBezTo>
                  <a:pt x="294461" y="140939"/>
                  <a:pt x="294160" y="150827"/>
                  <a:pt x="289959" y="158767"/>
                </a:cubicBezTo>
                <a:lnTo>
                  <a:pt x="308115" y="148130"/>
                </a:lnTo>
                <a:cubicBezTo>
                  <a:pt x="321020" y="140639"/>
                  <a:pt x="337525" y="144984"/>
                  <a:pt x="345028" y="157868"/>
                </a:cubicBezTo>
                <a:cubicBezTo>
                  <a:pt x="346979" y="161314"/>
                  <a:pt x="348179" y="165059"/>
                  <a:pt x="348479" y="168805"/>
                </a:cubicBezTo>
                <a:cubicBezTo>
                  <a:pt x="330773" y="170453"/>
                  <a:pt x="314417" y="179741"/>
                  <a:pt x="304214" y="194573"/>
                </a:cubicBezTo>
                <a:lnTo>
                  <a:pt x="228438" y="303641"/>
                </a:lnTo>
                <a:cubicBezTo>
                  <a:pt x="217634" y="283116"/>
                  <a:pt x="195576" y="270081"/>
                  <a:pt x="171268" y="271580"/>
                </a:cubicBezTo>
                <a:cubicBezTo>
                  <a:pt x="137956" y="273677"/>
                  <a:pt x="112747" y="302142"/>
                  <a:pt x="114848" y="335402"/>
                </a:cubicBezTo>
                <a:lnTo>
                  <a:pt x="120850" y="431884"/>
                </a:lnTo>
                <a:cubicBezTo>
                  <a:pt x="90389" y="440274"/>
                  <a:pt x="56928" y="427540"/>
                  <a:pt x="40272" y="399074"/>
                </a:cubicBezTo>
                <a:lnTo>
                  <a:pt x="7711" y="343192"/>
                </a:lnTo>
                <a:cubicBezTo>
                  <a:pt x="-6394" y="319072"/>
                  <a:pt x="1108" y="297648"/>
                  <a:pt x="12212" y="268583"/>
                </a:cubicBezTo>
                <a:cubicBezTo>
                  <a:pt x="23466" y="239369"/>
                  <a:pt x="58278" y="151875"/>
                  <a:pt x="58278" y="151875"/>
                </a:cubicBezTo>
                <a:cubicBezTo>
                  <a:pt x="63680" y="138092"/>
                  <a:pt x="79285" y="131201"/>
                  <a:pt x="93240" y="136744"/>
                </a:cubicBezTo>
                <a:cubicBezTo>
                  <a:pt x="107045" y="142137"/>
                  <a:pt x="113947" y="157718"/>
                  <a:pt x="108396" y="171651"/>
                </a:cubicBezTo>
                <a:lnTo>
                  <a:pt x="90539" y="217046"/>
                </a:lnTo>
                <a:lnTo>
                  <a:pt x="252596" y="122811"/>
                </a:lnTo>
                <a:cubicBezTo>
                  <a:pt x="259048" y="119066"/>
                  <a:pt x="266401" y="118279"/>
                  <a:pt x="273078" y="120039"/>
                </a:cubicBezTo>
                <a:close/>
                <a:moveTo>
                  <a:pt x="510147" y="50872"/>
                </a:moveTo>
                <a:cubicBezTo>
                  <a:pt x="514012" y="50872"/>
                  <a:pt x="517877" y="52332"/>
                  <a:pt x="520804" y="55253"/>
                </a:cubicBezTo>
                <a:cubicBezTo>
                  <a:pt x="526657" y="61095"/>
                  <a:pt x="526657" y="70531"/>
                  <a:pt x="520804" y="76373"/>
                </a:cubicBezTo>
                <a:lnTo>
                  <a:pt x="447260" y="149770"/>
                </a:lnTo>
                <a:cubicBezTo>
                  <a:pt x="441407" y="155612"/>
                  <a:pt x="431951" y="155612"/>
                  <a:pt x="426098" y="149770"/>
                </a:cubicBezTo>
                <a:cubicBezTo>
                  <a:pt x="420244" y="143928"/>
                  <a:pt x="420244" y="134492"/>
                  <a:pt x="426098" y="128650"/>
                </a:cubicBezTo>
                <a:lnTo>
                  <a:pt x="499491" y="55253"/>
                </a:lnTo>
                <a:cubicBezTo>
                  <a:pt x="502418" y="52332"/>
                  <a:pt x="506283" y="50872"/>
                  <a:pt x="510147" y="50872"/>
                </a:cubicBezTo>
                <a:close/>
                <a:moveTo>
                  <a:pt x="415567" y="728"/>
                </a:moveTo>
                <a:cubicBezTo>
                  <a:pt x="423516" y="3274"/>
                  <a:pt x="427865" y="11663"/>
                  <a:pt x="425316" y="19453"/>
                </a:cubicBezTo>
                <a:lnTo>
                  <a:pt x="401470" y="94356"/>
                </a:lnTo>
                <a:cubicBezTo>
                  <a:pt x="398920" y="102296"/>
                  <a:pt x="390522" y="106640"/>
                  <a:pt x="382573" y="104093"/>
                </a:cubicBezTo>
                <a:cubicBezTo>
                  <a:pt x="374774" y="101547"/>
                  <a:pt x="370425" y="93158"/>
                  <a:pt x="372825" y="85218"/>
                </a:cubicBezTo>
                <a:lnTo>
                  <a:pt x="396821" y="10465"/>
                </a:lnTo>
                <a:cubicBezTo>
                  <a:pt x="399220" y="2525"/>
                  <a:pt x="407769" y="-1819"/>
                  <a:pt x="415567" y="7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cs typeface="+mn-ea"/>
                <a:sym typeface="+mn-lt"/>
              </a:rPr>
              <a:t> Introduction</a:t>
            </a:r>
            <a:endParaRPr lang="zh-CN" altLang="en-US" sz="3200" dirty="0">
              <a:cs typeface="+mn-ea"/>
              <a:sym typeface="+mn-lt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"/>
          <a:srcRect l="20913" t="6317" r="22925" b="27537"/>
          <a:stretch>
            <a:fillRect/>
          </a:stretch>
        </p:blipFill>
        <p:spPr>
          <a:xfrm>
            <a:off x="967740" y="1593850"/>
            <a:ext cx="3838575" cy="3071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5401310" y="1539240"/>
            <a:ext cx="51860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大模型训练的限制：</a:t>
            </a:r>
            <a:endParaRPr lang="zh-CN" altLang="en-US"/>
          </a:p>
          <a:p>
            <a:pPr indent="457200"/>
            <a:r>
              <a:rPr lang="en-US" altLang="zh-CN"/>
              <a:t>1.</a:t>
            </a:r>
            <a:r>
              <a:rPr lang="zh-CN" altLang="en-US"/>
              <a:t>数据中心负担过重</a:t>
            </a:r>
            <a:endParaRPr lang="zh-CN" altLang="en-US"/>
          </a:p>
          <a:p>
            <a:pPr indent="457200"/>
            <a:r>
              <a:rPr lang="en-US" altLang="zh-CN"/>
              <a:t>2.</a:t>
            </a:r>
            <a:r>
              <a:rPr lang="zh-CN" altLang="en-US"/>
              <a:t>并且一些隐私数据不可以被共享到服务器上</a:t>
            </a:r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593715" y="3388360"/>
            <a:ext cx="5186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联邦学习：</a:t>
            </a:r>
            <a:endParaRPr lang="zh-CN" altLang="en-US"/>
          </a:p>
          <a:p>
            <a:pPr indent="457200"/>
            <a:r>
              <a:rPr lang="en-US" altLang="zh-CN"/>
              <a:t>1.</a:t>
            </a:r>
            <a:r>
              <a:rPr lang="zh-CN" altLang="en-US"/>
              <a:t>使用边缘设备的计算资源</a:t>
            </a:r>
            <a:endParaRPr lang="en-US" altLang="zh-CN"/>
          </a:p>
          <a:p>
            <a:pPr indent="457200"/>
            <a:r>
              <a:rPr lang="en-US" altLang="zh-CN"/>
              <a:t>2.</a:t>
            </a:r>
            <a:r>
              <a:rPr lang="zh-CN" altLang="en-US">
                <a:sym typeface="+mn-ea"/>
              </a:rPr>
              <a:t>原始数据保护</a:t>
            </a:r>
            <a:endParaRPr lang="zh-CN" altLang="en-US"/>
          </a:p>
          <a:p>
            <a:pPr indent="457200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cs typeface="+mn-ea"/>
                <a:sym typeface="+mn-lt"/>
              </a:rPr>
              <a:t> Introduction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87655" y="2109470"/>
            <a:ext cx="51860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The combination of big models and federated learning poses new challenges:</a:t>
            </a:r>
            <a:endParaRPr lang="zh-CN"/>
          </a:p>
          <a:p>
            <a:endParaRPr lang="zh-CN"/>
          </a:p>
          <a:p>
            <a:r>
              <a:rPr lang="zh-CN"/>
              <a:t>1. Client data heterogeneity</a:t>
            </a:r>
            <a:endParaRPr lang="zh-CN"/>
          </a:p>
          <a:p>
            <a:endParaRPr lang="zh-CN"/>
          </a:p>
          <a:p>
            <a:r>
              <a:rPr lang="zh-CN"/>
              <a:t>2. Different client model architectures</a:t>
            </a:r>
            <a:endParaRPr lang="zh-CN"/>
          </a:p>
          <a:p>
            <a:endParaRPr lang="zh-CN"/>
          </a:p>
          <a:p>
            <a:r>
              <a:rPr lang="zh-CN"/>
              <a:t>3. Client resources are limited</a:t>
            </a:r>
            <a:endParaRPr lang="zh-CN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219700" y="1918970"/>
            <a:ext cx="6426200" cy="3473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969000" y="13284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E</a:t>
            </a:r>
            <a:r>
              <a:rPr lang="zh-CN" altLang="en-US" b="1"/>
              <a:t>nsemble knowledge</a:t>
            </a:r>
            <a:r>
              <a:rPr lang="en-US" altLang="zh-CN" b="1"/>
              <a:t> </a:t>
            </a:r>
            <a:r>
              <a:rPr lang="zh-CN" altLang="en-US" b="1"/>
              <a:t>transfer：</a:t>
            </a:r>
            <a:endParaRPr lang="zh-CN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cs typeface="+mn-ea"/>
                <a:sym typeface="+mn-lt"/>
              </a:rPr>
              <a:t> Introduction</a:t>
            </a:r>
            <a:endParaRPr lang="zh-CN" altLang="en-US" sz="3200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55295" y="1373505"/>
            <a:ext cx="114401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/>
              <a:t>A </a:t>
            </a:r>
            <a:r>
              <a:rPr lang="zh-CN"/>
              <a:t>novel ensemble knowledge</a:t>
            </a:r>
            <a:r>
              <a:rPr lang="en-US" altLang="zh-CN"/>
              <a:t> </a:t>
            </a:r>
            <a:r>
              <a:rPr lang="zh-CN"/>
              <a:t>transfer algorithm for FL named </a:t>
            </a:r>
            <a:r>
              <a:rPr lang="zh-CN" b="1"/>
              <a:t>Fed-ET</a:t>
            </a:r>
            <a:r>
              <a:rPr lang="zh-CN"/>
              <a:t> which trains a</a:t>
            </a:r>
            <a:r>
              <a:rPr lang="en-US" altLang="zh-CN"/>
              <a:t> </a:t>
            </a:r>
            <a:r>
              <a:rPr lang="zh-CN" b="1"/>
              <a:t>large model </a:t>
            </a:r>
            <a:r>
              <a:rPr lang="zh-CN"/>
              <a:t>at the server via training </a:t>
            </a:r>
            <a:r>
              <a:rPr lang="zh-CN" b="1"/>
              <a:t>small and heterogeneous models</a:t>
            </a:r>
            <a:r>
              <a:rPr lang="zh-CN"/>
              <a:t> at the </a:t>
            </a:r>
            <a:r>
              <a:rPr lang="zh-CN" b="1"/>
              <a:t>resource</a:t>
            </a:r>
            <a:r>
              <a:rPr lang="en-US" altLang="zh-CN" b="1"/>
              <a:t> </a:t>
            </a:r>
            <a:r>
              <a:rPr lang="zh-CN" b="1"/>
              <a:t>constrained and data heterogeneous</a:t>
            </a:r>
            <a:r>
              <a:rPr lang="zh-CN"/>
              <a:t> clients. </a:t>
            </a:r>
            <a:endParaRPr lang="zh-CN"/>
          </a:p>
        </p:txBody>
      </p:sp>
      <p:sp>
        <p:nvSpPr>
          <p:cNvPr id="7" name="文本框 6"/>
          <p:cNvSpPr txBox="1"/>
          <p:nvPr/>
        </p:nvSpPr>
        <p:spPr>
          <a:xfrm>
            <a:off x="632460" y="2754630"/>
            <a:ext cx="110858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• </a:t>
            </a:r>
            <a:r>
              <a:rPr lang="en-US" altLang="zh-CN"/>
              <a:t>C</a:t>
            </a:r>
            <a:r>
              <a:rPr lang="zh-CN" altLang="en-US"/>
              <a:t>onsider the </a:t>
            </a:r>
            <a:r>
              <a:rPr lang="zh-CN" altLang="en-US"/>
              <a:t>data-heterogeneity in FL by proposing</a:t>
            </a:r>
            <a:r>
              <a:rPr lang="en-US" altLang="zh-CN"/>
              <a:t> </a:t>
            </a:r>
            <a:r>
              <a:rPr lang="zh-CN" altLang="en-US"/>
              <a:t>a weighted consensus distillation approach with diversity</a:t>
            </a:r>
            <a:r>
              <a:rPr lang="en-US" altLang="zh-CN"/>
              <a:t> </a:t>
            </a:r>
            <a:r>
              <a:rPr lang="zh-CN" altLang="en-US"/>
              <a:t>regularization in Fed-ET that effectively filters out experts,showing the corresponding generalization bounds.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</a:t>
            </a:r>
            <a:r>
              <a:rPr lang="en-US" altLang="zh-CN"/>
              <a:t>S</a:t>
            </a:r>
            <a:r>
              <a:rPr lang="zh-CN" altLang="en-US"/>
              <a:t>how Fed-ET’s efficacy with</a:t>
            </a:r>
            <a:r>
              <a:rPr lang="zh-CN" altLang="en-US" b="1"/>
              <a:t> image</a:t>
            </a:r>
            <a:r>
              <a:rPr lang="zh-CN" altLang="en-US"/>
              <a:t> and </a:t>
            </a:r>
            <a:r>
              <a:rPr lang="zh-CN" altLang="en-US" b="1"/>
              <a:t>language</a:t>
            </a:r>
            <a:r>
              <a:rPr lang="zh-CN" altLang="en-US"/>
              <a:t> classification tasks where Fed-ET achieves higher test accuracy, with more robustness against data-heterogeneity and</a:t>
            </a:r>
            <a:r>
              <a:rPr lang="en-US" altLang="zh-CN"/>
              <a:t> </a:t>
            </a:r>
            <a:r>
              <a:rPr lang="zh-CN" altLang="en-US"/>
              <a:t>fewer communication rounds, than other FL algorithms.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4097365" y="4237502"/>
            <a:ext cx="3996000" cy="914400"/>
          </a:xfrm>
        </p:spPr>
        <p:txBody>
          <a:bodyPr>
            <a:normAutofit/>
          </a:bodyPr>
          <a:lstStyle/>
          <a:p>
            <a:r>
              <a:rPr lang="zh-CN" altLang="en-US" sz="2700">
                <a:cs typeface="+mn-ea"/>
                <a:sym typeface="+mn-lt"/>
              </a:rPr>
              <a:t>Overview of the Fed-ET framework</a:t>
            </a:r>
            <a:r>
              <a:rPr lang="zh-CN" altLang="en-US"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3" name="black-text-page_20158"/>
          <p:cNvSpPr>
            <a:spLocks noChangeAspect="1"/>
          </p:cNvSpPr>
          <p:nvPr/>
        </p:nvSpPr>
        <p:spPr bwMode="auto">
          <a:xfrm>
            <a:off x="5719589" y="2084337"/>
            <a:ext cx="752821" cy="769441"/>
          </a:xfrm>
          <a:custGeom>
            <a:avLst/>
            <a:gdLst>
              <a:gd name="connsiteX0" fmla="*/ 161282 w 594584"/>
              <a:gd name="connsiteY0" fmla="*/ 498228 h 607710"/>
              <a:gd name="connsiteX1" fmla="*/ 161282 w 594584"/>
              <a:gd name="connsiteY1" fmla="*/ 517026 h 607710"/>
              <a:gd name="connsiteX2" fmla="*/ 524261 w 594584"/>
              <a:gd name="connsiteY2" fmla="*/ 517026 h 607710"/>
              <a:gd name="connsiteX3" fmla="*/ 524261 w 594584"/>
              <a:gd name="connsiteY3" fmla="*/ 498228 h 607710"/>
              <a:gd name="connsiteX4" fmla="*/ 161282 w 594584"/>
              <a:gd name="connsiteY4" fmla="*/ 422914 h 607710"/>
              <a:gd name="connsiteX5" fmla="*/ 161282 w 594584"/>
              <a:gd name="connsiteY5" fmla="*/ 441713 h 607710"/>
              <a:gd name="connsiteX6" fmla="*/ 524261 w 594584"/>
              <a:gd name="connsiteY6" fmla="*/ 441713 h 607710"/>
              <a:gd name="connsiteX7" fmla="*/ 524261 w 594584"/>
              <a:gd name="connsiteY7" fmla="*/ 422914 h 607710"/>
              <a:gd name="connsiteX8" fmla="*/ 161282 w 594584"/>
              <a:gd name="connsiteY8" fmla="*/ 347719 h 607710"/>
              <a:gd name="connsiteX9" fmla="*/ 161282 w 594584"/>
              <a:gd name="connsiteY9" fmla="*/ 366518 h 607710"/>
              <a:gd name="connsiteX10" fmla="*/ 524261 w 594584"/>
              <a:gd name="connsiteY10" fmla="*/ 366518 h 607710"/>
              <a:gd name="connsiteX11" fmla="*/ 524261 w 594584"/>
              <a:gd name="connsiteY11" fmla="*/ 347719 h 607710"/>
              <a:gd name="connsiteX12" fmla="*/ 161282 w 594584"/>
              <a:gd name="connsiteY12" fmla="*/ 272405 h 607710"/>
              <a:gd name="connsiteX13" fmla="*/ 161282 w 594584"/>
              <a:gd name="connsiteY13" fmla="*/ 291204 h 607710"/>
              <a:gd name="connsiteX14" fmla="*/ 524261 w 594584"/>
              <a:gd name="connsiteY14" fmla="*/ 291204 h 607710"/>
              <a:gd name="connsiteX15" fmla="*/ 524261 w 594584"/>
              <a:gd name="connsiteY15" fmla="*/ 272405 h 607710"/>
              <a:gd name="connsiteX16" fmla="*/ 161282 w 594584"/>
              <a:gd name="connsiteY16" fmla="*/ 197210 h 607710"/>
              <a:gd name="connsiteX17" fmla="*/ 161282 w 594584"/>
              <a:gd name="connsiteY17" fmla="*/ 216009 h 607710"/>
              <a:gd name="connsiteX18" fmla="*/ 524261 w 594584"/>
              <a:gd name="connsiteY18" fmla="*/ 216009 h 607710"/>
              <a:gd name="connsiteX19" fmla="*/ 524261 w 594584"/>
              <a:gd name="connsiteY19" fmla="*/ 197210 h 607710"/>
              <a:gd name="connsiteX20" fmla="*/ 0 w 594584"/>
              <a:gd name="connsiteY20" fmla="*/ 140778 h 607710"/>
              <a:gd name="connsiteX21" fmla="*/ 72118 w 594584"/>
              <a:gd name="connsiteY21" fmla="*/ 140778 h 607710"/>
              <a:gd name="connsiteX22" fmla="*/ 72118 w 594584"/>
              <a:gd name="connsiteY22" fmla="*/ 607710 h 607710"/>
              <a:gd name="connsiteX23" fmla="*/ 0 w 594584"/>
              <a:gd name="connsiteY23" fmla="*/ 607710 h 607710"/>
              <a:gd name="connsiteX24" fmla="*/ 161282 w 594584"/>
              <a:gd name="connsiteY24" fmla="*/ 121897 h 607710"/>
              <a:gd name="connsiteX25" fmla="*/ 161282 w 594584"/>
              <a:gd name="connsiteY25" fmla="*/ 140814 h 607710"/>
              <a:gd name="connsiteX26" fmla="*/ 524261 w 594584"/>
              <a:gd name="connsiteY26" fmla="*/ 140814 h 607710"/>
              <a:gd name="connsiteX27" fmla="*/ 524261 w 594584"/>
              <a:gd name="connsiteY27" fmla="*/ 121897 h 607710"/>
              <a:gd name="connsiteX28" fmla="*/ 90959 w 594584"/>
              <a:gd name="connsiteY28" fmla="*/ 0 h 607710"/>
              <a:gd name="connsiteX29" fmla="*/ 594584 w 594584"/>
              <a:gd name="connsiteY29" fmla="*/ 0 h 607710"/>
              <a:gd name="connsiteX30" fmla="*/ 594584 w 594584"/>
              <a:gd name="connsiteY30" fmla="*/ 607710 h 607710"/>
              <a:gd name="connsiteX31" fmla="*/ 90959 w 594584"/>
              <a:gd name="connsiteY31" fmla="*/ 607710 h 607710"/>
              <a:gd name="connsiteX32" fmla="*/ 90959 w 594584"/>
              <a:gd name="connsiteY32" fmla="*/ 121897 h 60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94584" h="607710">
                <a:moveTo>
                  <a:pt x="161282" y="498228"/>
                </a:moveTo>
                <a:lnTo>
                  <a:pt x="161282" y="517026"/>
                </a:lnTo>
                <a:lnTo>
                  <a:pt x="524261" y="517026"/>
                </a:lnTo>
                <a:lnTo>
                  <a:pt x="524261" y="498228"/>
                </a:lnTo>
                <a:close/>
                <a:moveTo>
                  <a:pt x="161282" y="422914"/>
                </a:moveTo>
                <a:lnTo>
                  <a:pt x="161282" y="441713"/>
                </a:lnTo>
                <a:lnTo>
                  <a:pt x="524261" y="441713"/>
                </a:lnTo>
                <a:lnTo>
                  <a:pt x="524261" y="422914"/>
                </a:lnTo>
                <a:close/>
                <a:moveTo>
                  <a:pt x="161282" y="347719"/>
                </a:moveTo>
                <a:lnTo>
                  <a:pt x="161282" y="366518"/>
                </a:lnTo>
                <a:lnTo>
                  <a:pt x="524261" y="366518"/>
                </a:lnTo>
                <a:lnTo>
                  <a:pt x="524261" y="347719"/>
                </a:lnTo>
                <a:close/>
                <a:moveTo>
                  <a:pt x="161282" y="272405"/>
                </a:moveTo>
                <a:lnTo>
                  <a:pt x="161282" y="291204"/>
                </a:lnTo>
                <a:lnTo>
                  <a:pt x="524261" y="291204"/>
                </a:lnTo>
                <a:lnTo>
                  <a:pt x="524261" y="272405"/>
                </a:lnTo>
                <a:close/>
                <a:moveTo>
                  <a:pt x="161282" y="197210"/>
                </a:moveTo>
                <a:lnTo>
                  <a:pt x="161282" y="216009"/>
                </a:lnTo>
                <a:lnTo>
                  <a:pt x="524261" y="216009"/>
                </a:lnTo>
                <a:lnTo>
                  <a:pt x="524261" y="197210"/>
                </a:lnTo>
                <a:close/>
                <a:moveTo>
                  <a:pt x="0" y="140778"/>
                </a:moveTo>
                <a:lnTo>
                  <a:pt x="72118" y="140778"/>
                </a:lnTo>
                <a:lnTo>
                  <a:pt x="72118" y="607710"/>
                </a:lnTo>
                <a:lnTo>
                  <a:pt x="0" y="607710"/>
                </a:lnTo>
                <a:close/>
                <a:moveTo>
                  <a:pt x="161282" y="121897"/>
                </a:moveTo>
                <a:lnTo>
                  <a:pt x="161282" y="140814"/>
                </a:lnTo>
                <a:lnTo>
                  <a:pt x="524261" y="140814"/>
                </a:lnTo>
                <a:lnTo>
                  <a:pt x="524261" y="121897"/>
                </a:lnTo>
                <a:close/>
                <a:moveTo>
                  <a:pt x="90959" y="0"/>
                </a:moveTo>
                <a:lnTo>
                  <a:pt x="594584" y="0"/>
                </a:lnTo>
                <a:lnTo>
                  <a:pt x="594584" y="607710"/>
                </a:lnTo>
                <a:lnTo>
                  <a:pt x="90959" y="607710"/>
                </a:lnTo>
                <a:lnTo>
                  <a:pt x="90959" y="1218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latin typeface="Helvetica" pitchFamily="2" charset="0"/>
              </a:rPr>
            </a:fld>
            <a:endParaRPr lang="zh-CN" altLang="en-US" dirty="0">
              <a:latin typeface="Helvetica" pitchFamily="2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cs typeface="+mn-ea"/>
                <a:sym typeface="+mn-lt"/>
              </a:rPr>
              <a:t>Overview of the Fed-ET framework </a:t>
            </a:r>
            <a:endParaRPr lang="zh-CN" altLang="en-US" sz="3200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" y="1928495"/>
            <a:ext cx="10584815" cy="26949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8225" y="4827905"/>
            <a:ext cx="3339465" cy="3314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 Ensemble Transfer with Federated Learning</a:t>
            </a:r>
            <a:endParaRPr lang="zh-CN" altLang="en-US" sz="2000" dirty="0"/>
          </a:p>
        </p:txBody>
      </p:sp>
      <p:sp>
        <p:nvSpPr>
          <p:cNvPr id="4" name="laboratory-microscope_73379"/>
          <p:cNvSpPr>
            <a:spLocks noChangeAspect="1"/>
          </p:cNvSpPr>
          <p:nvPr/>
        </p:nvSpPr>
        <p:spPr bwMode="auto">
          <a:xfrm>
            <a:off x="5718000" y="1793118"/>
            <a:ext cx="756000" cy="1067096"/>
          </a:xfrm>
          <a:custGeom>
            <a:avLst/>
            <a:gdLst>
              <a:gd name="T0" fmla="*/ 1973 w 1985"/>
              <a:gd name="T1" fmla="*/ 439 h 2806"/>
              <a:gd name="T2" fmla="*/ 1546 w 1985"/>
              <a:gd name="T3" fmla="*/ 11 h 2806"/>
              <a:gd name="T4" fmla="*/ 1505 w 1985"/>
              <a:gd name="T5" fmla="*/ 11 h 2806"/>
              <a:gd name="T6" fmla="*/ 1480 w 1985"/>
              <a:gd name="T7" fmla="*/ 37 h 2806"/>
              <a:gd name="T8" fmla="*/ 1480 w 1985"/>
              <a:gd name="T9" fmla="*/ 78 h 2806"/>
              <a:gd name="T10" fmla="*/ 1507 w 1985"/>
              <a:gd name="T11" fmla="*/ 105 h 2806"/>
              <a:gd name="T12" fmla="*/ 653 w 1985"/>
              <a:gd name="T13" fmla="*/ 958 h 2806"/>
              <a:gd name="T14" fmla="*/ 626 w 1985"/>
              <a:gd name="T15" fmla="*/ 931 h 2806"/>
              <a:gd name="T16" fmla="*/ 586 w 1985"/>
              <a:gd name="T17" fmla="*/ 931 h 2806"/>
              <a:gd name="T18" fmla="*/ 560 w 1985"/>
              <a:gd name="T19" fmla="*/ 956 h 2806"/>
              <a:gd name="T20" fmla="*/ 560 w 1985"/>
              <a:gd name="T21" fmla="*/ 997 h 2806"/>
              <a:gd name="T22" fmla="*/ 988 w 1985"/>
              <a:gd name="T23" fmla="*/ 1425 h 2806"/>
              <a:gd name="T24" fmla="*/ 1028 w 1985"/>
              <a:gd name="T25" fmla="*/ 1425 h 2806"/>
              <a:gd name="T26" fmla="*/ 1054 w 1985"/>
              <a:gd name="T27" fmla="*/ 1399 h 2806"/>
              <a:gd name="T28" fmla="*/ 1054 w 1985"/>
              <a:gd name="T29" fmla="*/ 1358 h 2806"/>
              <a:gd name="T30" fmla="*/ 1029 w 1985"/>
              <a:gd name="T31" fmla="*/ 1333 h 2806"/>
              <a:gd name="T32" fmla="*/ 1217 w 1985"/>
              <a:gd name="T33" fmla="*/ 1144 h 2806"/>
              <a:gd name="T34" fmla="*/ 1479 w 1985"/>
              <a:gd name="T35" fmla="*/ 1263 h 2806"/>
              <a:gd name="T36" fmla="*/ 1666 w 1985"/>
              <a:gd name="T37" fmla="*/ 1208 h 2806"/>
              <a:gd name="T38" fmla="*/ 1709 w 1985"/>
              <a:gd name="T39" fmla="*/ 1432 h 2806"/>
              <a:gd name="T40" fmla="*/ 1097 w 1985"/>
              <a:gd name="T41" fmla="*/ 2044 h 2806"/>
              <a:gd name="T42" fmla="*/ 1096 w 1985"/>
              <a:gd name="T43" fmla="*/ 2044 h 2806"/>
              <a:gd name="T44" fmla="*/ 555 w 1985"/>
              <a:gd name="T45" fmla="*/ 1718 h 2806"/>
              <a:gd name="T46" fmla="*/ 848 w 1985"/>
              <a:gd name="T47" fmla="*/ 1718 h 2806"/>
              <a:gd name="T48" fmla="*/ 919 w 1985"/>
              <a:gd name="T49" fmla="*/ 1647 h 2806"/>
              <a:gd name="T50" fmla="*/ 919 w 1985"/>
              <a:gd name="T51" fmla="*/ 1592 h 2806"/>
              <a:gd name="T52" fmla="*/ 848 w 1985"/>
              <a:gd name="T53" fmla="*/ 1521 h 2806"/>
              <a:gd name="T54" fmla="*/ 71 w 1985"/>
              <a:gd name="T55" fmla="*/ 1521 h 2806"/>
              <a:gd name="T56" fmla="*/ 0 w 1985"/>
              <a:gd name="T57" fmla="*/ 1592 h 2806"/>
              <a:gd name="T58" fmla="*/ 0 w 1985"/>
              <a:gd name="T59" fmla="*/ 1647 h 2806"/>
              <a:gd name="T60" fmla="*/ 71 w 1985"/>
              <a:gd name="T61" fmla="*/ 1718 h 2806"/>
              <a:gd name="T62" fmla="*/ 408 w 1985"/>
              <a:gd name="T63" fmla="*/ 1718 h 2806"/>
              <a:gd name="T64" fmla="*/ 940 w 1985"/>
              <a:gd name="T65" fmla="*/ 2160 h 2806"/>
              <a:gd name="T66" fmla="*/ 940 w 1985"/>
              <a:gd name="T67" fmla="*/ 2391 h 2806"/>
              <a:gd name="T68" fmla="*/ 423 w 1985"/>
              <a:gd name="T69" fmla="*/ 2806 h 2806"/>
              <a:gd name="T70" fmla="*/ 1814 w 1985"/>
              <a:gd name="T71" fmla="*/ 2806 h 2806"/>
              <a:gd name="T72" fmla="*/ 1296 w 1985"/>
              <a:gd name="T73" fmla="*/ 2391 h 2806"/>
              <a:gd name="T74" fmla="*/ 1296 w 1985"/>
              <a:gd name="T75" fmla="*/ 2152 h 2806"/>
              <a:gd name="T76" fmla="*/ 1290 w 1985"/>
              <a:gd name="T77" fmla="*/ 2152 h 2806"/>
              <a:gd name="T78" fmla="*/ 1842 w 1985"/>
              <a:gd name="T79" fmla="*/ 1432 h 2806"/>
              <a:gd name="T80" fmla="*/ 1769 w 1985"/>
              <a:gd name="T81" fmla="*/ 1109 h 2806"/>
              <a:gd name="T82" fmla="*/ 1829 w 1985"/>
              <a:gd name="T83" fmla="*/ 913 h 2806"/>
              <a:gd name="T84" fmla="*/ 1711 w 1985"/>
              <a:gd name="T85" fmla="*/ 651 h 2806"/>
              <a:gd name="T86" fmla="*/ 1882 w 1985"/>
              <a:gd name="T87" fmla="*/ 480 h 2806"/>
              <a:gd name="T88" fmla="*/ 1907 w 1985"/>
              <a:gd name="T89" fmla="*/ 505 h 2806"/>
              <a:gd name="T90" fmla="*/ 1948 w 1985"/>
              <a:gd name="T91" fmla="*/ 505 h 2806"/>
              <a:gd name="T92" fmla="*/ 1973 w 1985"/>
              <a:gd name="T93" fmla="*/ 480 h 2806"/>
              <a:gd name="T94" fmla="*/ 1973 w 1985"/>
              <a:gd name="T95" fmla="*/ 439 h 2806"/>
              <a:gd name="T96" fmla="*/ 1479 w 1985"/>
              <a:gd name="T97" fmla="*/ 1129 h 2806"/>
              <a:gd name="T98" fmla="*/ 1263 w 1985"/>
              <a:gd name="T99" fmla="*/ 913 h 2806"/>
              <a:gd name="T100" fmla="*/ 1479 w 1985"/>
              <a:gd name="T101" fmla="*/ 696 h 2806"/>
              <a:gd name="T102" fmla="*/ 1696 w 1985"/>
              <a:gd name="T103" fmla="*/ 913 h 2806"/>
              <a:gd name="T104" fmla="*/ 1479 w 1985"/>
              <a:gd name="T105" fmla="*/ 1129 h 2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85" h="2806">
                <a:moveTo>
                  <a:pt x="1973" y="439"/>
                </a:moveTo>
                <a:lnTo>
                  <a:pt x="1546" y="11"/>
                </a:lnTo>
                <a:cubicBezTo>
                  <a:pt x="1535" y="0"/>
                  <a:pt x="1516" y="0"/>
                  <a:pt x="1505" y="11"/>
                </a:cubicBezTo>
                <a:lnTo>
                  <a:pt x="1480" y="37"/>
                </a:lnTo>
                <a:cubicBezTo>
                  <a:pt x="1468" y="48"/>
                  <a:pt x="1468" y="66"/>
                  <a:pt x="1480" y="78"/>
                </a:cubicBezTo>
                <a:lnTo>
                  <a:pt x="1507" y="105"/>
                </a:lnTo>
                <a:lnTo>
                  <a:pt x="653" y="958"/>
                </a:lnTo>
                <a:lnTo>
                  <a:pt x="626" y="931"/>
                </a:lnTo>
                <a:cubicBezTo>
                  <a:pt x="615" y="920"/>
                  <a:pt x="597" y="920"/>
                  <a:pt x="586" y="931"/>
                </a:cubicBezTo>
                <a:lnTo>
                  <a:pt x="560" y="956"/>
                </a:lnTo>
                <a:cubicBezTo>
                  <a:pt x="549" y="968"/>
                  <a:pt x="549" y="986"/>
                  <a:pt x="560" y="997"/>
                </a:cubicBezTo>
                <a:lnTo>
                  <a:pt x="988" y="1425"/>
                </a:lnTo>
                <a:cubicBezTo>
                  <a:pt x="999" y="1436"/>
                  <a:pt x="1017" y="1436"/>
                  <a:pt x="1028" y="1425"/>
                </a:cubicBezTo>
                <a:lnTo>
                  <a:pt x="1054" y="1399"/>
                </a:lnTo>
                <a:cubicBezTo>
                  <a:pt x="1065" y="1388"/>
                  <a:pt x="1065" y="1370"/>
                  <a:pt x="1054" y="1358"/>
                </a:cubicBezTo>
                <a:lnTo>
                  <a:pt x="1029" y="1333"/>
                </a:lnTo>
                <a:lnTo>
                  <a:pt x="1217" y="1144"/>
                </a:lnTo>
                <a:cubicBezTo>
                  <a:pt x="1281" y="1217"/>
                  <a:pt x="1375" y="1263"/>
                  <a:pt x="1479" y="1263"/>
                </a:cubicBezTo>
                <a:cubicBezTo>
                  <a:pt x="1548" y="1263"/>
                  <a:pt x="1612" y="1243"/>
                  <a:pt x="1666" y="1208"/>
                </a:cubicBezTo>
                <a:cubicBezTo>
                  <a:pt x="1694" y="1278"/>
                  <a:pt x="1709" y="1353"/>
                  <a:pt x="1709" y="1432"/>
                </a:cubicBezTo>
                <a:cubicBezTo>
                  <a:pt x="1709" y="1769"/>
                  <a:pt x="1435" y="2044"/>
                  <a:pt x="1097" y="2044"/>
                </a:cubicBezTo>
                <a:lnTo>
                  <a:pt x="1096" y="2044"/>
                </a:lnTo>
                <a:cubicBezTo>
                  <a:pt x="869" y="2044"/>
                  <a:pt x="660" y="1916"/>
                  <a:pt x="555" y="1718"/>
                </a:cubicBezTo>
                <a:lnTo>
                  <a:pt x="848" y="1718"/>
                </a:lnTo>
                <a:cubicBezTo>
                  <a:pt x="887" y="1718"/>
                  <a:pt x="919" y="1687"/>
                  <a:pt x="919" y="1647"/>
                </a:cubicBezTo>
                <a:lnTo>
                  <a:pt x="919" y="1592"/>
                </a:lnTo>
                <a:cubicBezTo>
                  <a:pt x="919" y="1553"/>
                  <a:pt x="887" y="1521"/>
                  <a:pt x="848" y="1521"/>
                </a:cubicBezTo>
                <a:lnTo>
                  <a:pt x="71" y="1521"/>
                </a:lnTo>
                <a:cubicBezTo>
                  <a:pt x="32" y="1521"/>
                  <a:pt x="0" y="1553"/>
                  <a:pt x="0" y="1592"/>
                </a:cubicBezTo>
                <a:lnTo>
                  <a:pt x="0" y="1647"/>
                </a:lnTo>
                <a:cubicBezTo>
                  <a:pt x="0" y="1687"/>
                  <a:pt x="32" y="1718"/>
                  <a:pt x="71" y="1718"/>
                </a:cubicBezTo>
                <a:lnTo>
                  <a:pt x="408" y="1718"/>
                </a:lnTo>
                <a:cubicBezTo>
                  <a:pt x="503" y="1945"/>
                  <a:pt x="704" y="2109"/>
                  <a:pt x="940" y="2160"/>
                </a:cubicBezTo>
                <a:lnTo>
                  <a:pt x="940" y="2391"/>
                </a:lnTo>
                <a:cubicBezTo>
                  <a:pt x="643" y="2439"/>
                  <a:pt x="423" y="2607"/>
                  <a:pt x="423" y="2806"/>
                </a:cubicBezTo>
                <a:lnTo>
                  <a:pt x="1814" y="2806"/>
                </a:lnTo>
                <a:cubicBezTo>
                  <a:pt x="1814" y="2607"/>
                  <a:pt x="1594" y="2439"/>
                  <a:pt x="1296" y="2391"/>
                </a:cubicBezTo>
                <a:lnTo>
                  <a:pt x="1296" y="2152"/>
                </a:lnTo>
                <a:lnTo>
                  <a:pt x="1290" y="2152"/>
                </a:lnTo>
                <a:cubicBezTo>
                  <a:pt x="1608" y="2067"/>
                  <a:pt x="1842" y="1776"/>
                  <a:pt x="1842" y="1432"/>
                </a:cubicBezTo>
                <a:cubicBezTo>
                  <a:pt x="1842" y="1316"/>
                  <a:pt x="1816" y="1207"/>
                  <a:pt x="1769" y="1109"/>
                </a:cubicBezTo>
                <a:cubicBezTo>
                  <a:pt x="1807" y="1053"/>
                  <a:pt x="1829" y="986"/>
                  <a:pt x="1829" y="913"/>
                </a:cubicBezTo>
                <a:cubicBezTo>
                  <a:pt x="1829" y="808"/>
                  <a:pt x="1783" y="715"/>
                  <a:pt x="1711" y="651"/>
                </a:cubicBezTo>
                <a:lnTo>
                  <a:pt x="1882" y="480"/>
                </a:lnTo>
                <a:lnTo>
                  <a:pt x="1907" y="505"/>
                </a:lnTo>
                <a:cubicBezTo>
                  <a:pt x="1918" y="517"/>
                  <a:pt x="1937" y="517"/>
                  <a:pt x="1948" y="505"/>
                </a:cubicBezTo>
                <a:lnTo>
                  <a:pt x="1973" y="480"/>
                </a:lnTo>
                <a:cubicBezTo>
                  <a:pt x="1985" y="469"/>
                  <a:pt x="1985" y="450"/>
                  <a:pt x="1973" y="439"/>
                </a:cubicBezTo>
                <a:close/>
                <a:moveTo>
                  <a:pt x="1479" y="1129"/>
                </a:moveTo>
                <a:cubicBezTo>
                  <a:pt x="1360" y="1129"/>
                  <a:pt x="1263" y="1032"/>
                  <a:pt x="1263" y="913"/>
                </a:cubicBezTo>
                <a:cubicBezTo>
                  <a:pt x="1263" y="793"/>
                  <a:pt x="1360" y="696"/>
                  <a:pt x="1479" y="696"/>
                </a:cubicBezTo>
                <a:cubicBezTo>
                  <a:pt x="1599" y="696"/>
                  <a:pt x="1696" y="793"/>
                  <a:pt x="1696" y="913"/>
                </a:cubicBezTo>
                <a:cubicBezTo>
                  <a:pt x="1696" y="1032"/>
                  <a:pt x="1599" y="1129"/>
                  <a:pt x="1479" y="11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660400" y="1548765"/>
            <a:ext cx="5435600" cy="4153535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6815" y="244475"/>
            <a:ext cx="8751570" cy="790575"/>
          </a:xfrm>
        </p:spPr>
        <p:txBody>
          <a:bodyPr>
            <a:noAutofit/>
          </a:bodyPr>
          <a:lstStyle/>
          <a:p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Step 1: Client </a:t>
            </a:r>
            <a:r>
              <a:rPr lang="zh-CN" altLang="en-US" sz="3200" dirty="0">
                <a:latin typeface="+mn-lt"/>
                <a:ea typeface="+mn-ea"/>
                <a:cs typeface="+mn-ea"/>
                <a:sym typeface="+mn-lt"/>
              </a:rPr>
              <a:t>Local Training &amp; Representation Transfer</a:t>
            </a:r>
            <a:endParaRPr lang="zh-CN" altLang="en-US" sz="3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AB8F-1C56-49E9-90C8-78D22B0C1B97}" type="slidenum">
              <a:rPr lang="zh-CN" altLang="en-US" smtClean="0">
                <a:cs typeface="+mn-ea"/>
                <a:sym typeface="+mn-lt"/>
              </a:rPr>
            </a:fld>
            <a:endParaRPr lang="zh-CN" altLang="en-US" dirty="0">
              <a:cs typeface="+mn-ea"/>
              <a:sym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050290" y="2045335"/>
                <a:ext cx="4916170" cy="1955800"/>
              </a:xfrm>
              <a:prstGeom prst="rect">
                <a:avLst/>
              </a:prstGeom>
              <a:noFill/>
            </p:spPr>
            <p:txBody>
              <a:bodyPr wrap="square" lIns="0" rIns="0" rtlCol="0"/>
              <a:lstStyle/>
              <a:p>
                <a:pPr algn="l">
                  <a:lnSpc>
                    <a:spcPct val="130000"/>
                  </a:lnSpc>
                </a:pPr>
                <a:r>
                  <a:rPr lang="zh-CN" altLang="en-US" dirty="0">
                    <a:cs typeface="+mn-ea"/>
                    <a:sym typeface="+mn-lt"/>
                  </a:rPr>
                  <a:t>The clients perform local mini-batch</a:t>
                </a:r>
                <a:r>
                  <a:rPr lang="en-US" altLang="zh-CN" dirty="0">
                    <a:cs typeface="+mn-ea"/>
                    <a:sym typeface="+mn-lt"/>
                  </a:rPr>
                  <a:t>  </a:t>
                </a:r>
                <a:r>
                  <a:rPr lang="zh-CN" altLang="en-US" dirty="0">
                    <a:cs typeface="+mn-ea"/>
                    <a:sym typeface="+mn-lt"/>
                  </a:rPr>
                  <a:t>stochastic-gradient descent (SGD) steps on their local model</a:t>
                </a:r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  <m:t>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  <m:t>𝑘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lt"/>
                          </a:rPr>
                          <m:t>𝑡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0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+mn-lt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cs typeface="+mn-ea"/>
                    <a:sym typeface="+mn-lt"/>
                  </a:rPr>
                  <a:t> </a:t>
                </a:r>
                <a:r>
                  <a:rPr lang="zh-CN" altLang="en-US" dirty="0">
                    <a:cs typeface="+mn-ea"/>
                    <a:sym typeface="+mn-lt"/>
                  </a:rPr>
                  <a:t>with their private dataset</a:t>
                </a:r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90" y="2045335"/>
                <a:ext cx="4916170" cy="19558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39800" y="4117975"/>
            <a:ext cx="4380230" cy="819150"/>
          </a:xfrm>
          <a:prstGeom prst="rect">
            <a:avLst/>
          </a:prstGeom>
        </p:spPr>
      </p:pic>
      <p:sp>
        <p:nvSpPr>
          <p:cNvPr id="17" name="矩形: 圆角 3"/>
          <p:cNvSpPr/>
          <p:nvPr>
            <p:custDataLst>
              <p:tags r:id="rId4"/>
            </p:custDataLst>
          </p:nvPr>
        </p:nvSpPr>
        <p:spPr>
          <a:xfrm>
            <a:off x="6138545" y="1548765"/>
            <a:ext cx="5435600" cy="4197985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noFill/>
          </a:ln>
          <a:effectLst>
            <a:outerShdw blurRad="190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574155" y="2045335"/>
            <a:ext cx="4916170" cy="1570990"/>
          </a:xfrm>
          <a:prstGeom prst="rect">
            <a:avLst/>
          </a:prstGeom>
          <a:noFill/>
        </p:spPr>
        <p:txBody>
          <a:bodyPr wrap="square" lIns="0" rIns="0" rtlCol="0"/>
          <a:p>
            <a:pPr algn="l">
              <a:lnSpc>
                <a:spcPct val="130000"/>
              </a:lnSpc>
            </a:pPr>
            <a:r>
              <a:rPr lang="zh-CN" altLang="en-US" dirty="0">
                <a:cs typeface="+mn-ea"/>
                <a:sym typeface="+mn-lt"/>
              </a:rPr>
              <a:t> </a:t>
            </a:r>
            <a:r>
              <a:rPr dirty="0">
                <a:sym typeface="+mn-lt"/>
              </a:rPr>
              <a:t>The</a:t>
            </a:r>
            <a:r>
              <a:rPr lang="en-US" dirty="0">
                <a:sym typeface="+mn-lt"/>
              </a:rPr>
              <a:t> </a:t>
            </a:r>
            <a:r>
              <a:rPr dirty="0">
                <a:sym typeface="+mn-lt"/>
              </a:rPr>
              <a:t>server receives these models from the clients and updates its</a:t>
            </a:r>
            <a:r>
              <a:rPr lang="en-US" dirty="0">
                <a:sym typeface="+mn-lt"/>
              </a:rPr>
              <a:t> </a:t>
            </a:r>
            <a:r>
              <a:rPr dirty="0">
                <a:sym typeface="+mn-lt"/>
              </a:rPr>
              <a:t>large model</a:t>
            </a:r>
            <a:r>
              <a:rPr lang="en-US" dirty="0">
                <a:sym typeface="+mn-lt"/>
              </a:rPr>
              <a:t>’</a:t>
            </a:r>
            <a:r>
              <a:rPr dirty="0">
                <a:sym typeface="+mn-lt"/>
              </a:rPr>
              <a:t>s representation layer with the ensemble models</a:t>
            </a:r>
            <a:endParaRPr dirty="0">
              <a:sym typeface="+mn-lt"/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33945" y="4221480"/>
            <a:ext cx="3001010" cy="390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  <p:tag name="commondata" val="eyJoZGlkIjoiNzBmYzRmMTAwOTdkYTE1ZmMzNTllMTQ5NWYzZjY3YWY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SEU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05122"/>
      </a:accent1>
      <a:accent2>
        <a:srgbClr val="FDCA04"/>
      </a:accent2>
      <a:accent3>
        <a:srgbClr val="00529D"/>
      </a:accent3>
      <a:accent4>
        <a:srgbClr val="B01417"/>
      </a:accent4>
      <a:accent5>
        <a:srgbClr val="7F7611"/>
      </a:accent5>
      <a:accent6>
        <a:srgbClr val="5D6B70"/>
      </a:accent6>
      <a:hlink>
        <a:srgbClr val="868A8C"/>
      </a:hlink>
      <a:folHlink>
        <a:srgbClr val="C2C6C8"/>
      </a:folHlink>
    </a:clrScheme>
    <a:fontScheme name="ncg3nh5f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4156</Words>
  <Application>WPS 演示</Application>
  <PresentationFormat>宽屏</PresentationFormat>
  <Paragraphs>169</Paragraphs>
  <Slides>23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Segoe UI</vt:lpstr>
      <vt:lpstr>Helvetica</vt:lpstr>
      <vt:lpstr>Cambria Math</vt:lpstr>
      <vt:lpstr>MS Mincho</vt:lpstr>
      <vt:lpstr>ESRI AMFM Electric</vt:lpstr>
      <vt:lpstr>Arial Unicode MS</vt:lpstr>
      <vt:lpstr>等线</vt:lpstr>
      <vt:lpstr>Times New Roman</vt:lpstr>
      <vt:lpstr>Office 主题​​</vt:lpstr>
      <vt:lpstr>1_OfficePLUS</vt:lpstr>
      <vt:lpstr>PowerPoint 演示文稿</vt:lpstr>
      <vt:lpstr>PowerPoint 演示文稿</vt:lpstr>
      <vt:lpstr> Introduction</vt:lpstr>
      <vt:lpstr> Introduction</vt:lpstr>
      <vt:lpstr> Introduction</vt:lpstr>
      <vt:lpstr>PowerPoint 演示文稿</vt:lpstr>
      <vt:lpstr>Overview of the Fed-ET framework </vt:lpstr>
      <vt:lpstr>PowerPoint 演示文稿</vt:lpstr>
      <vt:lpstr>Step 1: Client Local Training &amp; Representation Transfer</vt:lpstr>
      <vt:lpstr>Step 2: Ensemble Loss by Weighted Consensus with Diversity Regularization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丁</dc:creator>
  <cp:lastModifiedBy>郑涵予</cp:lastModifiedBy>
  <cp:revision>3051</cp:revision>
  <dcterms:created xsi:type="dcterms:W3CDTF">2018-12-16T05:38:00Z</dcterms:created>
  <dcterms:modified xsi:type="dcterms:W3CDTF">2023-11-24T01:19:42Z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2019-04-13T06:32:31.4153976Z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d5228a63-67d4-4fd6-959f-d3cab9a76c24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ICV">
    <vt:lpwstr>CA36510B6284412CAD9A24F5F5BE8F12_12</vt:lpwstr>
  </property>
  <property fmtid="{D5CDD505-2E9C-101B-9397-08002B2CF9AE}" pid="12" name="KSOProductBuildVer">
    <vt:lpwstr>2052-12.1.0.15374</vt:lpwstr>
  </property>
</Properties>
</file>