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47" r:id="rId2"/>
    <p:sldId id="352" r:id="rId3"/>
    <p:sldId id="372" r:id="rId4"/>
    <p:sldId id="419" r:id="rId5"/>
    <p:sldId id="382" r:id="rId6"/>
    <p:sldId id="444" r:id="rId7"/>
    <p:sldId id="374" r:id="rId8"/>
    <p:sldId id="438" r:id="rId9"/>
    <p:sldId id="439" r:id="rId10"/>
    <p:sldId id="452" r:id="rId11"/>
    <p:sldId id="440" r:id="rId12"/>
    <p:sldId id="443" r:id="rId13"/>
    <p:sldId id="441" r:id="rId14"/>
    <p:sldId id="446" r:id="rId15"/>
    <p:sldId id="442" r:id="rId16"/>
    <p:sldId id="376" r:id="rId17"/>
    <p:sldId id="381" r:id="rId18"/>
    <p:sldId id="448" r:id="rId19"/>
    <p:sldId id="449" r:id="rId20"/>
    <p:sldId id="450" r:id="rId21"/>
    <p:sldId id="380" r:id="rId22"/>
    <p:sldId id="451" r:id="rId23"/>
    <p:sldId id="392" r:id="rId24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8" userDrawn="1">
          <p15:clr>
            <a:srgbClr val="A4A3A4"/>
          </p15:clr>
        </p15:guide>
        <p15:guide id="2" pos="3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039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9A"/>
    <a:srgbClr val="17C913"/>
    <a:srgbClr val="D8090F"/>
    <a:srgbClr val="FFFF00"/>
    <a:srgbClr val="DAE8FC"/>
    <a:srgbClr val="FFE6CC"/>
    <a:srgbClr val="FFF2CC"/>
    <a:srgbClr val="F6AB00"/>
    <a:srgbClr val="6B2D0B"/>
    <a:srgbClr val="587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5111" autoAdjust="0"/>
  </p:normalViewPr>
  <p:slideViewPr>
    <p:cSldViewPr snapToGrid="0" showGuides="1">
      <p:cViewPr varScale="1">
        <p:scale>
          <a:sx n="72" d="100"/>
          <a:sy n="72" d="100"/>
        </p:scale>
        <p:origin x="1781" y="67"/>
      </p:cViewPr>
      <p:guideLst>
        <p:guide orient="horz" pos="2498"/>
        <p:guide pos="3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97A1-4835-44A0-92EB-AD5452DEE273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767F2-0C03-406D-8BA6-A174136B24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28764-9015-4647-AA92-F749CEE7B340}" type="datetimeFigureOut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34212-A9A7-4B0A-843A-3259CA5895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algn="l">
              <a:spcBef>
                <a:spcPct val="0"/>
              </a:spcBef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10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087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11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434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融合阶段分为模态内部的融合和模态之间的融合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上相邻的节点计算注意力分数，然后用相邻节点的表征来生成当前节点的表征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分别在模态内部和模态之间进行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12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5022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根据刚才得到的表征，将所有区域聚成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层次关系，信息传递方向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好处是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通过聚类，将相似区域集中到一起进行信息交换。带了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区域和不带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</a:t>
            </a:r>
            <a:r>
              <a:rPr lang="zh-CN" alt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区域的表征长得像，有利于后续的分类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13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41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每个具类打上伪标签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聚类的伪标签为从模型提供语义信息，提示模型在判断时应额外注意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14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7878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、计算每个聚类含有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的概率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、根据之前得到的区域所属聚类的信息，计算出每个区域的上下文信息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通过上下文信息来微调主模型的参数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15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8382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16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  <a:sym typeface="+mn-ea"/>
              </a:rPr>
              <a:t>两个部分，整体效果和消融实验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17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18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1209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19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166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  <a:sym typeface="+mn-ea"/>
              </a:rPr>
              <a:t>跨模态表征重要</a:t>
            </a:r>
            <a:endParaRPr lang="en-US" altLang="zh-C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  <a:sym typeface="+mn-ea"/>
              </a:rPr>
              <a:t>门函数有效果</a:t>
            </a:r>
            <a:endParaRPr lang="en-US" altLang="zh-C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endParaRPr lang="en-US" altLang="zh-CN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zh-CN" altLang="en-US" dirty="0">
                <a:latin typeface="Cambria" panose="02040503050406030204" charset="0"/>
                <a:cs typeface="Cambria" panose="02040503050406030204" charset="0"/>
                <a:sym typeface="+mn-ea"/>
              </a:rPr>
              <a:t>图像信息很重要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20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3674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21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22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433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3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城中村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发展程度明显落后于城市其他地方的区域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传统方法：人工考察，人力、物力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4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以往的城中村检测方法有的只采用一种来源的数据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5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在区域表征领域，这些年也有不少文章。从以前的时空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文本数据，到后面加入轨迹数据、区域间的关系、签到数据、卫星图像、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：比较早的使用多模态数据。某个时间段的热点事件，时空就是时间和空间，文本是该时空下的社交媒体内容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2018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：轨迹的起点和终点成对出现，类似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 embedding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，成对出现次数越多的区域关系越大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：引入了区域之间的关系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：签到数据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：卫星图像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+POI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，过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2023 WWW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：没有结合两个模态的表征，而是使用跨模态的对比学习，最大化了两种模态的表征之间的相似度，最后选取了其中一种模态的表征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6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680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7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可以看成是一个二分类问题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、如何表征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2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、分类模型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8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准备工作：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URG</a:t>
            </a: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三部分：多模态区域表征（主）、空间聚类（主）和门函数（从）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主模型：训练出区域的表征和分类器；从模型：根据区域上下文微调分类器参数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8C3F19-532C-4836-AB5A-5A9132B4A718}" type="slidenum">
              <a:rPr lang="zh-CN" altLang="en-US" smtClean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9</a:t>
            </a:fld>
            <a:endParaRPr lang="zh-CN" altLang="en-US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 txBox="1"/>
          <p:nvPr userDrawn="1"/>
        </p:nvSpPr>
        <p:spPr>
          <a:xfrm>
            <a:off x="3036282" y="6413478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altLang="zh-CN" sz="12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</a:rPr>
              <a:t>Southeast University</a:t>
            </a:r>
          </a:p>
        </p:txBody>
      </p:sp>
      <p:sp>
        <p:nvSpPr>
          <p:cNvPr id="25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t>2023/10/20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3466" y="3866329"/>
            <a:ext cx="2390210" cy="1661357"/>
          </a:xfrm>
          <a:prstGeom prst="rect">
            <a:avLst/>
          </a:prstGeom>
        </p:spPr>
      </p:pic>
      <p:pic>
        <p:nvPicPr>
          <p:cNvPr id="10" name="图片 9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907430" y="3866329"/>
            <a:ext cx="2326247" cy="166136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1455870" y="3167418"/>
            <a:ext cx="1229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 spc="3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平衡色</a:t>
            </a: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1793578" y="3708165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1793578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907430" y="469320"/>
            <a:ext cx="232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同频色</a:t>
            </a:r>
          </a:p>
        </p:txBody>
      </p:sp>
      <p:pic>
        <p:nvPicPr>
          <p:cNvPr id="15" name="图片 14"/>
          <p:cNvPicPr/>
          <p:nvPr userDrawn="1"/>
        </p:nvPicPr>
        <p:blipFill>
          <a:blip r:embed="rId4"/>
          <a:stretch>
            <a:fillRect/>
          </a:stretch>
        </p:blipFill>
        <p:spPr>
          <a:xfrm>
            <a:off x="6131435" y="1165514"/>
            <a:ext cx="2326247" cy="1661363"/>
          </a:xfrm>
          <a:prstGeom prst="rect">
            <a:avLst/>
          </a:prstGeom>
        </p:spPr>
      </p:pic>
      <p:pic>
        <p:nvPicPr>
          <p:cNvPr id="16" name="图片 15"/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3695977" y="1165515"/>
            <a:ext cx="2326247" cy="1661363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5189425" y="469320"/>
            <a:ext cx="188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浅色</a:t>
            </a: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深色</a:t>
            </a: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854460" y="1015879"/>
            <a:ext cx="55395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06117" y="1164020"/>
            <a:ext cx="2328874" cy="1664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523465" y="4697007"/>
            <a:ext cx="1447800" cy="24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Southeast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29122" y="6407032"/>
            <a:ext cx="542604" cy="365125"/>
          </a:xfrm>
        </p:spPr>
        <p:txBody>
          <a:bodyPr/>
          <a:lstStyle/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406920" y="1481369"/>
            <a:ext cx="4325080" cy="3363240"/>
            <a:chOff x="2406920" y="1481369"/>
            <a:chExt cx="4325080" cy="3363240"/>
          </a:xfrm>
        </p:grpSpPr>
        <p:sp>
          <p:nvSpPr>
            <p:cNvPr id="6" name="Google Shape;10;p2"/>
            <p:cNvSpPr/>
            <p:nvPr/>
          </p:nvSpPr>
          <p:spPr>
            <a:xfrm>
              <a:off x="2412000" y="1481369"/>
              <a:ext cx="4320000" cy="2700000"/>
            </a:xfrm>
            <a:prstGeom prst="rect">
              <a:avLst/>
            </a:prstGeom>
            <a:noFill/>
            <a:ln w="28575" cap="flat" cmpd="sng">
              <a:solidFill>
                <a:srgbClr val="02409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矩形 7"/>
            <p:cNvSpPr/>
            <p:nvPr/>
          </p:nvSpPr>
          <p:spPr>
            <a:xfrm>
              <a:off x="2406920" y="4196609"/>
              <a:ext cx="4325080" cy="648000"/>
            </a:xfrm>
            <a:prstGeom prst="rect">
              <a:avLst/>
            </a:prstGeom>
            <a:solidFill>
              <a:srgbClr val="02409A"/>
            </a:solidFill>
            <a:ln w="25400">
              <a:solidFill>
                <a:srgbClr val="0240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26404" y="2415871"/>
              <a:ext cx="3091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zh-CN" sz="4800" b="1" dirty="0">
                  <a:solidFill>
                    <a:srgbClr val="C00000"/>
                  </a:solidFill>
                  <a:latin typeface="思源黑体 CN" panose="020B0500000000000000" pitchFamily="34" charset="-122"/>
                  <a:ea typeface="思源黑体 CN" panose="020B0500000000000000" pitchFamily="34" charset="-122"/>
                  <a:cs typeface="+mn-ea"/>
                </a:rPr>
                <a:t>Q &amp; A</a:t>
              </a:r>
              <a:endParaRPr lang="zh-CN" altLang="en-US" sz="4800" b="1" dirty="0">
                <a:solidFill>
                  <a:srgbClr val="C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  <a:cs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3672000" y="3423138"/>
              <a:ext cx="1800000" cy="0"/>
            </a:xfrm>
            <a:prstGeom prst="line">
              <a:avLst/>
            </a:prstGeom>
            <a:ln w="25400" cap="rnd">
              <a:solidFill>
                <a:srgbClr val="3C3C8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日期占位符 3"/>
          <p:cNvSpPr txBox="1"/>
          <p:nvPr userDrawn="1"/>
        </p:nvSpPr>
        <p:spPr>
          <a:xfrm>
            <a:off x="3793333" y="4338046"/>
            <a:ext cx="1552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</a:rPr>
              <a:t>Thank you!</a:t>
            </a:r>
            <a:endParaRPr lang="zh-CN" altLang="en-US" sz="2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日期占位符 3"/>
          <p:cNvSpPr txBox="1"/>
          <p:nvPr userDrawn="1"/>
        </p:nvSpPr>
        <p:spPr>
          <a:xfrm>
            <a:off x="628650" y="64134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650424-F945-4EC2-8594-4948CA017EDA}" type="datetime1">
              <a:rPr lang="zh-CN" altLang="en-US" sz="1200" smtClean="0">
                <a:solidFill>
                  <a:schemeClr val="tx1"/>
                </a:solidFill>
                <a:latin typeface="+mn-lt"/>
              </a:rPr>
              <a:t>2023/10/20</a:t>
            </a:fld>
            <a:endParaRPr lang="zh-CN" alt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E6042-846A-4757-8390-D685C505E326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FFD6-F58A-4D20-9F2A-46EA578AFD1E}" type="datetime1">
              <a:rPr lang="zh-CN" altLang="en-US" smtClean="0"/>
              <a:t>2023/10/20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Southeast University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E12F-523A-4D75-95A2-779F57F5D9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/>
        </p:nvSpPr>
        <p:spPr>
          <a:xfrm>
            <a:off x="0" y="2196352"/>
            <a:ext cx="9144000" cy="1562847"/>
          </a:xfrm>
          <a:prstGeom prst="rect">
            <a:avLst/>
          </a:prstGeom>
          <a:solidFill>
            <a:srgbClr val="02409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tIns="0" b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ICDE’ 2023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 Contextual Master-Slave Framework 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Urban Region Graph for Urban Village Detection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552" y="571301"/>
            <a:ext cx="2780463" cy="7896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44986" y="4673457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汇报人：</a:t>
            </a:r>
            <a:r>
              <a:rPr lang="en-US" altLang="zh-CN" dirty="0"/>
              <a:t> </a:t>
            </a:r>
            <a:r>
              <a:rPr lang="zh-CN" altLang="en-US" dirty="0"/>
              <a:t>周星宇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32660" y="3978910"/>
            <a:ext cx="4678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i="1" dirty="0" err="1"/>
              <a:t>Congxi</a:t>
            </a:r>
            <a:r>
              <a:rPr lang="en-US" altLang="zh-CN" sz="1600" i="1" dirty="0"/>
              <a:t> Xiao, </a:t>
            </a:r>
            <a:r>
              <a:rPr lang="en-US" altLang="zh-CN" sz="1600" i="1" dirty="0" err="1"/>
              <a:t>Jingbo</a:t>
            </a:r>
            <a:r>
              <a:rPr lang="en-US" altLang="zh-CN" sz="1600" i="1" dirty="0"/>
              <a:t> Zhou, </a:t>
            </a:r>
            <a:r>
              <a:rPr lang="en-US" altLang="zh-CN" sz="1600" i="1" dirty="0" err="1"/>
              <a:t>Jizhou</a:t>
            </a:r>
            <a:r>
              <a:rPr lang="en-US" altLang="zh-CN" sz="1600" i="1" dirty="0"/>
              <a:t> Huang, </a:t>
            </a:r>
            <a:r>
              <a:rPr lang="en-US" altLang="zh-CN" sz="1600" i="1" dirty="0" err="1"/>
              <a:t>Hengshu</a:t>
            </a:r>
            <a:r>
              <a:rPr lang="en-US" altLang="zh-CN" sz="1600" i="1" dirty="0"/>
              <a:t> Zhu, Tong Xu, </a:t>
            </a:r>
            <a:r>
              <a:rPr lang="en-US" altLang="zh-CN" sz="1600" i="1" dirty="0" err="1"/>
              <a:t>Dejing</a:t>
            </a:r>
            <a:r>
              <a:rPr lang="en-US" altLang="zh-CN" sz="1600" i="1" dirty="0"/>
              <a:t> Dou, Hui </a:t>
            </a:r>
            <a:r>
              <a:rPr lang="en-US" altLang="zh-CN" sz="1600" i="1" dirty="0" err="1"/>
              <a:t>Xiong</a:t>
            </a:r>
            <a:endParaRPr lang="en-US" altLang="zh-CN" sz="16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准备工作：构建</a:t>
            </a:r>
            <a:r>
              <a:rPr lang="en-US" altLang="zh-CN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URG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4C44BC-44D3-4D8B-AA69-C629A78369E5}"/>
              </a:ext>
            </a:extLst>
          </p:cNvPr>
          <p:cNvSpPr txBox="1"/>
          <p:nvPr/>
        </p:nvSpPr>
        <p:spPr>
          <a:xfrm>
            <a:off x="315113" y="1260490"/>
            <a:ext cx="4414684" cy="33504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空间相似性</a:t>
            </a:r>
            <a:endParaRPr lang="en-US" altLang="zh-CN" sz="24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24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24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24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endParaRPr lang="en-US" altLang="zh-CN" sz="24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路网连通性</a:t>
            </a:r>
            <a:endParaRPr lang="zh-CN" altLang="en-US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FFC234-ED0C-4A65-AAD5-318EF2EEA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10" y="1141272"/>
            <a:ext cx="2848662" cy="22877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8EBB9D4-21A6-48F9-A909-F8FD8EAF249D}"/>
              </a:ext>
            </a:extLst>
          </p:cNvPr>
          <p:cNvSpPr txBox="1"/>
          <p:nvPr/>
        </p:nvSpPr>
        <p:spPr>
          <a:xfrm>
            <a:off x="649409" y="2285136"/>
            <a:ext cx="4080387" cy="499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空间相邻的区域在</a:t>
            </a:r>
            <a:r>
              <a:rPr lang="en-US" altLang="zh-CN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URG</a:t>
            </a: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上相连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5AA85C-2395-4FD6-A3B1-35CD65740481}"/>
              </a:ext>
            </a:extLst>
          </p:cNvPr>
          <p:cNvSpPr txBox="1"/>
          <p:nvPr/>
        </p:nvSpPr>
        <p:spPr>
          <a:xfrm>
            <a:off x="649410" y="4894425"/>
            <a:ext cx="4954978" cy="960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经过</a:t>
            </a:r>
            <a:r>
              <a:rPr lang="en-US" altLang="zh-CN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N(5)</a:t>
            </a: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跳路网相连的区域在</a:t>
            </a:r>
            <a:r>
              <a:rPr lang="en-US" altLang="zh-CN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URG</a:t>
            </a: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上相连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53E65D-C7E2-412E-97AA-C5AFB020F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10" y="3927970"/>
            <a:ext cx="3024807" cy="228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2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区域表征：特征构造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89C97B-A2B5-411C-BE41-8E302116C652}"/>
              </a:ext>
            </a:extLst>
          </p:cNvPr>
          <p:cNvSpPr txBox="1"/>
          <p:nvPr/>
        </p:nvSpPr>
        <p:spPr>
          <a:xfrm>
            <a:off x="135439" y="1170171"/>
            <a:ext cx="1799304" cy="499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POI</a:t>
            </a: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特征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859B42-678E-47DC-B95D-ADA16C1B6085}"/>
              </a:ext>
            </a:extLst>
          </p:cNvPr>
          <p:cNvSpPr txBox="1"/>
          <p:nvPr/>
        </p:nvSpPr>
        <p:spPr>
          <a:xfrm>
            <a:off x="747252" y="1828800"/>
            <a:ext cx="6735096" cy="1422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POI</a:t>
            </a: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种类统计</a:t>
            </a: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与核心</a:t>
            </a:r>
            <a:r>
              <a:rPr lang="en-US" altLang="zh-CN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POI</a:t>
            </a: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的最小距离（医院、学校等）</a:t>
            </a: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基本生活</a:t>
            </a:r>
            <a:r>
              <a:rPr lang="en-US" altLang="zh-CN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POI</a:t>
            </a: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数量统计（医院、公交车站、餐厅等）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E2C469-2648-4874-92B1-6DBCDA6ABDAA}"/>
              </a:ext>
            </a:extLst>
          </p:cNvPr>
          <p:cNvSpPr txBox="1"/>
          <p:nvPr/>
        </p:nvSpPr>
        <p:spPr>
          <a:xfrm>
            <a:off x="135439" y="3649996"/>
            <a:ext cx="1799304" cy="499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图像特征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8EE59D-F5CC-4F2E-83BC-5BD5D3B8CA83}"/>
              </a:ext>
            </a:extLst>
          </p:cNvPr>
          <p:cNvSpPr txBox="1"/>
          <p:nvPr/>
        </p:nvSpPr>
        <p:spPr>
          <a:xfrm>
            <a:off x="747251" y="4306529"/>
            <a:ext cx="6223819" cy="496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VGG16</a:t>
            </a:r>
          </a:p>
        </p:txBody>
      </p:sp>
    </p:spTree>
    <p:extLst>
      <p:ext uri="{BB962C8B-B14F-4D97-AF65-F5344CB8AC3E}">
        <p14:creationId xmlns:p14="http://schemas.microsoft.com/office/powerpoint/2010/main" val="324103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区域表征：特征融合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E9EF5E-A974-4633-B82F-1378C3378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647" y="1333573"/>
            <a:ext cx="3112423" cy="386871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A110BF1-83FE-442B-A693-32CDD06C3C66}"/>
              </a:ext>
            </a:extLst>
          </p:cNvPr>
          <p:cNvSpPr txBox="1"/>
          <p:nvPr/>
        </p:nvSpPr>
        <p:spPr>
          <a:xfrm>
            <a:off x="0" y="1119407"/>
            <a:ext cx="3625235" cy="29514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模态内注意力融合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模态间注意力融合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9A3064-F611-471F-B561-7596A37AF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7" y="1604873"/>
            <a:ext cx="3631568" cy="5139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79E2972-B917-4CC4-B5FE-C7336C95A8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7" y="2216387"/>
            <a:ext cx="3087582" cy="776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2E56719-A27B-4EB4-A5AB-AD39926DED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7" y="3038362"/>
            <a:ext cx="2772079" cy="5985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9D03A9D-8D45-4471-9D92-45667F326B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7" y="4115874"/>
            <a:ext cx="3625235" cy="53584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3269188-D9F0-4E37-A79D-2C2D49BA2F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7" y="4651721"/>
            <a:ext cx="2969595" cy="84945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D3761DA-DA9D-4978-9027-DB56A1D4CA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46" y="5545220"/>
            <a:ext cx="2772080" cy="6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1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空间聚类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2723" y="6370022"/>
            <a:ext cx="392584" cy="365125"/>
          </a:xfrm>
        </p:spPr>
        <p:txBody>
          <a:bodyPr/>
          <a:lstStyle/>
          <a:p>
            <a:fld id="{94B6E62B-4DEC-4954-AD3A-658470571C9E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B847D2-1D7C-4D73-9DED-E0D2AC0AB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06" y="977027"/>
            <a:ext cx="3716189" cy="29056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C5F7F8-FC1E-4675-A8D6-7D2458CE45F2}"/>
              </a:ext>
            </a:extLst>
          </p:cNvPr>
          <p:cNvSpPr txBox="1"/>
          <p:nvPr/>
        </p:nvSpPr>
        <p:spPr>
          <a:xfrm>
            <a:off x="4634014" y="3895509"/>
            <a:ext cx="1248695" cy="499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区域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FEE3ED-8E73-41D6-B9BA-B4F3028AE692}"/>
              </a:ext>
            </a:extLst>
          </p:cNvPr>
          <p:cNvSpPr txBox="1"/>
          <p:nvPr/>
        </p:nvSpPr>
        <p:spPr>
          <a:xfrm>
            <a:off x="6128720" y="3895507"/>
            <a:ext cx="1248695" cy="499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聚类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271D71-6DA3-4CBE-BD0D-9DA683DB85F0}"/>
              </a:ext>
            </a:extLst>
          </p:cNvPr>
          <p:cNvSpPr txBox="1"/>
          <p:nvPr/>
        </p:nvSpPr>
        <p:spPr>
          <a:xfrm>
            <a:off x="7623426" y="3895508"/>
            <a:ext cx="1248695" cy="499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区域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1261FE3A-787E-486A-BB47-C1012851CCCE}"/>
              </a:ext>
            </a:extLst>
          </p:cNvPr>
          <p:cNvSpPr/>
          <p:nvPr/>
        </p:nvSpPr>
        <p:spPr>
          <a:xfrm>
            <a:off x="5804052" y="4104337"/>
            <a:ext cx="757084" cy="194187"/>
          </a:xfrm>
          <a:prstGeom prst="rightArrow">
            <a:avLst/>
          </a:prstGeom>
          <a:solidFill>
            <a:srgbClr val="02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7AE644C-AB87-4AE5-9F62-F48B5D9D1C03}"/>
              </a:ext>
            </a:extLst>
          </p:cNvPr>
          <p:cNvSpPr/>
          <p:nvPr/>
        </p:nvSpPr>
        <p:spPr>
          <a:xfrm>
            <a:off x="7303674" y="4104337"/>
            <a:ext cx="757084" cy="194187"/>
          </a:xfrm>
          <a:prstGeom prst="rightArrow">
            <a:avLst/>
          </a:prstGeom>
          <a:solidFill>
            <a:srgbClr val="02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4867C6-2486-4AD0-A43E-EAC2B013A3D1}"/>
              </a:ext>
            </a:extLst>
          </p:cNvPr>
          <p:cNvSpPr txBox="1"/>
          <p:nvPr/>
        </p:nvSpPr>
        <p:spPr>
          <a:xfrm>
            <a:off x="0" y="1348521"/>
            <a:ext cx="4634014" cy="2118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地理距离较远的区域之间信息交换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不同类型之间区域的信息交换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缓解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Label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稀少的问题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85CD62D-20E0-43F4-914A-FF83E30F6B2B}"/>
                  </a:ext>
                </a:extLst>
              </p:cNvPr>
              <p:cNvSpPr txBox="1"/>
              <p:nvPr/>
            </p:nvSpPr>
            <p:spPr>
              <a:xfrm>
                <a:off x="1318464" y="4888188"/>
                <a:ext cx="24714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457200" algn="l">
                  <a:lnSpc>
                    <a:spcPct val="150000"/>
                  </a:lnSpc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𝑩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𝑺𝒐𝒇𝒕𝒎𝒂𝒙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𝑾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𝑩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sz="1600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85CD62D-20E0-43F4-914A-FF83E30F6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64" y="4888188"/>
                <a:ext cx="24714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CC05027-FF59-440C-86C7-B59158636F28}"/>
                  </a:ext>
                </a:extLst>
              </p:cNvPr>
              <p:cNvSpPr txBox="1"/>
              <p:nvPr/>
            </p:nvSpPr>
            <p:spPr>
              <a:xfrm>
                <a:off x="1318464" y="5382650"/>
                <a:ext cx="1973489" cy="3785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457200" algn="l">
                  <a:lnSpc>
                    <a:spcPct val="150000"/>
                  </a:lnSpc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acc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𝑩</m:t>
                          </m:r>
                        </m:e>
                      </m:acc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𝑶𝒏𝒆𝒉𝒐𝒕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𝑩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CC05027-FF59-440C-86C7-B59158636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64" y="5382650"/>
                <a:ext cx="1973489" cy="378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7158A8-A7FF-4EB5-BAFA-065DB720BD40}"/>
                  </a:ext>
                </a:extLst>
              </p:cNvPr>
              <p:cNvSpPr txBox="1"/>
              <p:nvPr/>
            </p:nvSpPr>
            <p:spPr>
              <a:xfrm>
                <a:off x="1342060" y="5859613"/>
                <a:ext cx="1949893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𝒋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𝒊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CN" altLang="en-US" sz="1600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𝑩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  <a:cs typeface="Cambria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sym typeface="+mn-ea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B7158A8-A7FF-4EB5-BAFA-065DB720B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060" y="5859613"/>
                <a:ext cx="1949893" cy="597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8DB7AA-0E46-48D6-A34E-E2EAAEF78884}"/>
                  </a:ext>
                </a:extLst>
              </p:cNvPr>
              <p:cNvSpPr txBox="1"/>
              <p:nvPr/>
            </p:nvSpPr>
            <p:spPr>
              <a:xfrm>
                <a:off x="5472357" y="5068237"/>
                <a:ext cx="2588401" cy="62882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457200" algn="l"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zh-CN" altLang="en-US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𝒈</m:t>
                          </m:r>
                        </m:sup>
                      </m:sSubSup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= </m:t>
                      </m:r>
                      <m:r>
                        <a:rPr lang="zh-CN" altLang="en-US" sz="1600" b="1" i="1" smtClean="0">
                          <a:latin typeface="Cambria Math" panose="02040503050406030204" pitchFamily="18" charset="0"/>
                          <a:sym typeface="+mn-ea"/>
                        </a:rPr>
                        <m:t>𝝈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𝟏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𝒋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≤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𝒓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8DB7AA-0E46-48D6-A34E-E2EAAEF78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57" y="5068237"/>
                <a:ext cx="2588401" cy="6288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59EA0F4-BD34-4971-AD66-4716F2C303C9}"/>
                  </a:ext>
                </a:extLst>
              </p:cNvPr>
              <p:cNvSpPr txBox="1"/>
              <p:nvPr/>
            </p:nvSpPr>
            <p:spPr>
              <a:xfrm>
                <a:off x="5472357" y="5793526"/>
                <a:ext cx="2026837" cy="4199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zh-CN" altLang="en-US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  <m:t>′</m:t>
                          </m:r>
                        </m:sup>
                      </m:sSubSup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𝑨𝑮𝑮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zh-CN" altLang="en-US" sz="1600" b="1" i="1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  <a:sym typeface="+mn-ea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  <a:sym typeface="+mn-ea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1600" b="1" i="1">
                              <a:latin typeface="Cambria Math" panose="02040503050406030204" pitchFamily="18" charset="0"/>
                              <a:sym typeface="+mn-ea"/>
                            </a:rPr>
                            <m:t>𝒈</m:t>
                          </m:r>
                        </m:sup>
                      </m:sSubSup>
                      <m:r>
                        <a:rPr lang="en-US" altLang="zh-CN" sz="1600" b="1" i="1" smtClean="0">
                          <a:latin typeface="Cambria Math" panose="02040503050406030204" pitchFamily="18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59EA0F4-BD34-4971-AD66-4716F2C30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357" y="5793526"/>
                <a:ext cx="2026837" cy="4199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8D9E5214-17DD-4190-A63F-193A3AD78A1B}"/>
              </a:ext>
            </a:extLst>
          </p:cNvPr>
          <p:cNvSpPr/>
          <p:nvPr/>
        </p:nvSpPr>
        <p:spPr>
          <a:xfrm>
            <a:off x="511175" y="4802896"/>
            <a:ext cx="7924902" cy="1722985"/>
          </a:xfrm>
          <a:prstGeom prst="roundRect">
            <a:avLst/>
          </a:prstGeom>
          <a:noFill/>
          <a:ln w="28575">
            <a:solidFill>
              <a:srgbClr val="0240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主模型训练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2723" y="6370022"/>
            <a:ext cx="392584" cy="365125"/>
          </a:xfrm>
        </p:spPr>
        <p:txBody>
          <a:bodyPr/>
          <a:lstStyle/>
          <a:p>
            <a:fld id="{94B6E62B-4DEC-4954-AD3A-658470571C9E}" type="slidenum">
              <a:rPr lang="zh-CN" altLang="en-US" smtClean="0"/>
              <a:t>14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3AD4FE-6F49-4D65-9075-477D99B7E6FA}"/>
                  </a:ext>
                </a:extLst>
              </p:cNvPr>
              <p:cNvSpPr txBox="1"/>
              <p:nvPr/>
            </p:nvSpPr>
            <p:spPr>
              <a:xfrm>
                <a:off x="727426" y="1760400"/>
                <a:ext cx="3455433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457200" algn="l">
                  <a:lnSpc>
                    <a:spcPct val="150000"/>
                  </a:lnSpc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𝑴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cs typeface="Cambria" panose="02040503050406030204" charset="0"/>
                                  <a:sym typeface="+mn-ea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∈{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zh-CN" altLang="en-US" sz="2000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73AD4FE-6F49-4D65-9075-477D99B7E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26" y="1760400"/>
                <a:ext cx="345543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7A14F-42B1-4B39-8208-CCC32B5BD56C}"/>
                  </a:ext>
                </a:extLst>
              </p:cNvPr>
              <p:cNvSpPr txBox="1"/>
              <p:nvPr/>
            </p:nvSpPr>
            <p:spPr>
              <a:xfrm>
                <a:off x="683259" y="2448659"/>
                <a:ext cx="3543765" cy="4630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</m:ctrlPr>
                          </m:acc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sym typeface="+mn-ea"/>
                              </a:rPr>
                              <m:t>𝒙</m:t>
                            </m:r>
                          </m:e>
                        </m:acc>
                      </m:e>
                      <m:sup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sym typeface="+mn-ea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 dirty="0"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：区域表征</a:t>
                </a:r>
                <a:r>
                  <a:rPr lang="en-US" altLang="zh-CN" b="1" dirty="0"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		</a:t>
                </a:r>
                <a:r>
                  <a:rPr lang="en-US" altLang="zh-CN" b="1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+mn-ea"/>
                          </a:rPr>
                          <m:t>𝛷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sym typeface="+mn-ea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 dirty="0"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：</a:t>
                </a:r>
                <a:r>
                  <a:rPr lang="en-US" altLang="zh-CN" b="1" dirty="0"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MLP</a:t>
                </a:r>
                <a:endParaRPr lang="zh-CN" altLang="en-US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5C7A14F-42B1-4B39-8208-CCC32B5BD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59" y="2448659"/>
                <a:ext cx="3543765" cy="463075"/>
              </a:xfrm>
              <a:prstGeom prst="rect">
                <a:avLst/>
              </a:prstGeom>
              <a:blipFill>
                <a:blip r:embed="rId4"/>
                <a:stretch>
                  <a:fillRect r="-1033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0E4D09-8F52-4E01-BA30-74537AFAFEB7}"/>
                  </a:ext>
                </a:extLst>
              </p:cNvPr>
              <p:cNvSpPr txBox="1"/>
              <p:nvPr/>
            </p:nvSpPr>
            <p:spPr>
              <a:xfrm>
                <a:off x="221490" y="2939326"/>
                <a:ext cx="6526017" cy="10861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𝒄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𝒗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+mn-ea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+mn-ea"/>
                                </a:rPr>
                                <m:t>𝑽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+mn-ea"/>
                                </a:rPr>
                                <m:t>𝑳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𝒍𝒐𝒈𝑴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cs typeface="Cambria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𝛷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𝒍𝒐𝒈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−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𝑴</m:t>
                          </m:r>
                          <m:d>
                            <m:d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cs typeface="Cambria" panose="02040503050406030204" charset="0"/>
                                  <a:sym typeface="+mn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cs typeface="Cambria" panose="02040503050406030204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𝛷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0E4D09-8F52-4E01-BA30-74537AFAF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90" y="2939326"/>
                <a:ext cx="6526017" cy="10861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A2A7A0F-BE56-42F4-9430-285C1727422E}"/>
              </a:ext>
            </a:extLst>
          </p:cNvPr>
          <p:cNvSpPr/>
          <p:nvPr/>
        </p:nvSpPr>
        <p:spPr>
          <a:xfrm>
            <a:off x="7010400" y="1312492"/>
            <a:ext cx="1622323" cy="863601"/>
          </a:xfrm>
          <a:prstGeom prst="roundRect">
            <a:avLst/>
          </a:prstGeom>
          <a:solidFill>
            <a:srgbClr val="024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CB17F7-9FEC-493D-A8D4-4C3499FF0938}"/>
              </a:ext>
            </a:extLst>
          </p:cNvPr>
          <p:cNvSpPr txBox="1"/>
          <p:nvPr/>
        </p:nvSpPr>
        <p:spPr>
          <a:xfrm>
            <a:off x="6966235" y="1478952"/>
            <a:ext cx="1450339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主模型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557706C-42FB-4B50-BE82-18EDFF21D0E2}"/>
              </a:ext>
            </a:extLst>
          </p:cNvPr>
          <p:cNvCxnSpPr>
            <a:cxnSpLocks/>
          </p:cNvCxnSpPr>
          <p:nvPr/>
        </p:nvCxnSpPr>
        <p:spPr>
          <a:xfrm>
            <a:off x="7826478" y="2268793"/>
            <a:ext cx="0" cy="749710"/>
          </a:xfrm>
          <a:prstGeom prst="straightConnector1">
            <a:avLst/>
          </a:prstGeom>
          <a:ln w="28575">
            <a:solidFill>
              <a:srgbClr val="02409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3269883-F072-40A7-94C4-F8163F0AC927}"/>
              </a:ext>
            </a:extLst>
          </p:cNvPr>
          <p:cNvSpPr txBox="1"/>
          <p:nvPr/>
        </p:nvSpPr>
        <p:spPr>
          <a:xfrm>
            <a:off x="7386603" y="2342553"/>
            <a:ext cx="1107996" cy="45845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训练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8C2CBD-8C84-492C-93BA-C089D10D9A57}"/>
              </a:ext>
            </a:extLst>
          </p:cNvPr>
          <p:cNvSpPr txBox="1"/>
          <p:nvPr/>
        </p:nvSpPr>
        <p:spPr>
          <a:xfrm>
            <a:off x="6820818" y="2967472"/>
            <a:ext cx="1871060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区域表征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4EF50C7-FB7F-4168-BA41-AD672FA4F475}"/>
              </a:ext>
            </a:extLst>
          </p:cNvPr>
          <p:cNvSpPr txBox="1"/>
          <p:nvPr/>
        </p:nvSpPr>
        <p:spPr>
          <a:xfrm>
            <a:off x="6820818" y="3425931"/>
            <a:ext cx="1871060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聚类组成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B620729-74B7-48E0-AA61-C103D0D59059}"/>
              </a:ext>
            </a:extLst>
          </p:cNvPr>
          <p:cNvSpPr/>
          <p:nvPr/>
        </p:nvSpPr>
        <p:spPr>
          <a:xfrm>
            <a:off x="727426" y="1637978"/>
            <a:ext cx="3719614" cy="1478848"/>
          </a:xfrm>
          <a:prstGeom prst="roundRect">
            <a:avLst/>
          </a:prstGeom>
          <a:noFill/>
          <a:ln w="28575">
            <a:solidFill>
              <a:srgbClr val="0240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91D1A9-E9E9-486A-BA82-7AE335D811CE}"/>
              </a:ext>
            </a:extLst>
          </p:cNvPr>
          <p:cNvSpPr txBox="1"/>
          <p:nvPr/>
        </p:nvSpPr>
        <p:spPr>
          <a:xfrm>
            <a:off x="221490" y="922554"/>
            <a:ext cx="3361785" cy="580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主模型结构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CBB203-542B-42BA-B5C3-6DD16982F9A7}"/>
              </a:ext>
            </a:extLst>
          </p:cNvPr>
          <p:cNvSpPr txBox="1"/>
          <p:nvPr/>
        </p:nvSpPr>
        <p:spPr>
          <a:xfrm>
            <a:off x="309981" y="4168618"/>
            <a:ext cx="3361785" cy="5804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400" b="1" dirty="0">
                <a:latin typeface="Cambria" panose="02040503050406030204" charset="0"/>
                <a:cs typeface="Cambria" panose="02040503050406030204" charset="0"/>
                <a:sym typeface="+mn-ea"/>
              </a:rPr>
              <a:t>伪标签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D3DFD18-9574-4283-A56C-1C634962E40D}"/>
                  </a:ext>
                </a:extLst>
              </p:cNvPr>
              <p:cNvSpPr txBox="1"/>
              <p:nvPr/>
            </p:nvSpPr>
            <p:spPr>
              <a:xfrm>
                <a:off x="449263" y="4411385"/>
                <a:ext cx="3879780" cy="18728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𝒉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,  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+mn-ea"/>
                                    </a:rPr>
                                    <m:t>≤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+mn-ea"/>
                                    </a:rPr>
                                    <m:t>𝒊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+mn-ea"/>
                                    </a:rPr>
                                    <m:t>≤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+mn-ea"/>
                                    </a:rPr>
                                    <m:t>𝑵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sym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 smtClean="0">
                                              <a:latin typeface="Cambria Math" panose="02040503050406030204" pitchFamily="18" charset="0"/>
                                              <a:sym typeface="+mn-ea"/>
                                            </a:rPr>
                                            <m:t>𝑩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  <m:t>𝒊𝒋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&gt;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𝟎</m:t>
                                  </m:r>
                                </m:e>
                              </m:nary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,  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𝟏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+mn-ea"/>
                                    </a:rPr>
                                    <m:t>≤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+mn-ea"/>
                                    </a:rPr>
                                    <m:t>𝒊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+mn-ea"/>
                                    </a:rPr>
                                    <m:t>≤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+mn-ea"/>
                                    </a:rPr>
                                    <m:t>𝑵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sym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  <a:sym typeface="+mn-ea"/>
                                            </a:rPr>
                                            <m:t>𝑩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  <m:t>𝒊𝒋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=</m:t>
                                  </m:r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𝟎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D3DFD18-9574-4283-A56C-1C634962E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3" y="4411385"/>
                <a:ext cx="3879780" cy="1872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1522AC54-5279-42CD-A6FB-A6FBC683C5F9}"/>
              </a:ext>
            </a:extLst>
          </p:cNvPr>
          <p:cNvSpPr txBox="1"/>
          <p:nvPr/>
        </p:nvSpPr>
        <p:spPr>
          <a:xfrm>
            <a:off x="5038126" y="5121216"/>
            <a:ext cx="3429553" cy="960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聚类的伪标签为从模型提供语义信息</a:t>
            </a:r>
          </a:p>
        </p:txBody>
      </p:sp>
    </p:spTree>
    <p:extLst>
      <p:ext uri="{BB962C8B-B14F-4D97-AF65-F5344CB8AC3E}">
        <p14:creationId xmlns:p14="http://schemas.microsoft.com/office/powerpoint/2010/main" val="13412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从模型：门函数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0195AA-8BC2-4BD3-A718-E2888E4C6313}"/>
              </a:ext>
            </a:extLst>
          </p:cNvPr>
          <p:cNvSpPr txBox="1"/>
          <p:nvPr/>
        </p:nvSpPr>
        <p:spPr>
          <a:xfrm>
            <a:off x="213288" y="1606244"/>
            <a:ext cx="5813886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针对不同区域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编码语义信息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并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微调参数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6256D0-AA5B-4AC2-AADE-DE0C4570BC26}"/>
              </a:ext>
            </a:extLst>
          </p:cNvPr>
          <p:cNvSpPr txBox="1"/>
          <p:nvPr/>
        </p:nvSpPr>
        <p:spPr>
          <a:xfrm>
            <a:off x="221490" y="1040853"/>
            <a:ext cx="3361785" cy="499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门函数作用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E6D1B2-E763-44AC-A622-1BF199AE98B5}"/>
                  </a:ext>
                </a:extLst>
              </p:cNvPr>
              <p:cNvSpPr txBox="1"/>
              <p:nvPr/>
            </p:nvSpPr>
            <p:spPr>
              <a:xfrm>
                <a:off x="333856" y="3076798"/>
                <a:ext cx="3894015" cy="50699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𝒋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𝒉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𝑴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𝒑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sym typeface="+mn-ea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𝒑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→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𝒋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𝒉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, </m:t>
                      </m:r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𝒋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+mn-ea"/>
                            </a:rPr>
                            <m:t>𝒉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∈{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zh-CN" altLang="en-US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1E6D1B2-E763-44AC-A622-1BF199AE9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6" y="3076798"/>
                <a:ext cx="3894015" cy="506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340202E9-0E1A-457D-9E2F-43CA09263097}"/>
              </a:ext>
            </a:extLst>
          </p:cNvPr>
          <p:cNvSpPr txBox="1"/>
          <p:nvPr/>
        </p:nvSpPr>
        <p:spPr>
          <a:xfrm>
            <a:off x="221490" y="2534650"/>
            <a:ext cx="3013323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语义信息：伪标签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359BFE2-B9FF-4296-B314-D4E7D9D7FFB4}"/>
                  </a:ext>
                </a:extLst>
              </p:cNvPr>
              <p:cNvSpPr txBox="1"/>
              <p:nvPr/>
            </p:nvSpPr>
            <p:spPr>
              <a:xfrm>
                <a:off x="2630131" y="3166170"/>
                <a:ext cx="4572000" cy="430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𝒋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𝒉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∈(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359BFE2-B9FF-4296-B314-D4E7D9D7F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131" y="3166170"/>
                <a:ext cx="4572000" cy="430311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0EB85E-CB4A-4E4E-BF59-C09F9D00C2F4}"/>
                  </a:ext>
                </a:extLst>
              </p:cNvPr>
              <p:cNvSpPr txBox="1"/>
              <p:nvPr/>
            </p:nvSpPr>
            <p:spPr>
              <a:xfrm>
                <a:off x="622300" y="4191078"/>
                <a:ext cx="4740933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sym typeface="+mn-ea"/>
                        </a:rPr>
                        <m:t>= 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sym typeface="+mn-ea"/>
                        </a:rPr>
                        <m:t>𝝈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𝒒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𝒊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,∗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sym typeface="+mn-ea"/>
                                </a:rPr>
                                <m:t>∘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  <a:sym typeface="+mn-ea"/>
                                        </a:rPr>
                                        <m:t>𝒀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  <a:sym typeface="+mn-ea"/>
                                    </a:rPr>
                                    <m:t>𝒉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  <a:sym typeface="+mn-ea"/>
                        </a:rPr>
                        <m:t>,</m:t>
                      </m:r>
                      <m:sSup>
                        <m:sSupPr>
                          <m:ctrlP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sym typeface="+mn-ea"/>
                                </a:rPr>
                                <m:t>𝒀</m:t>
                              </m:r>
                            </m:e>
                          </m:acc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  <m:t>𝒉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[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sym typeface="+mn-ea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  <m:t>𝒉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  <a:sym typeface="+mn-ea"/>
                        </a:rPr>
                        <m:t>,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sym typeface="+mn-ea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  <m:t>𝒉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  <a:sym typeface="+mn-ea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  <a:sym typeface="+mn-ea"/>
                                </a:rPr>
                              </m:ctrlPr>
                            </m:acc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sym typeface="+mn-ea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𝑲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  <m:t>𝒉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+mn-ea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D0EB85E-CB4A-4E4E-BF59-C09F9D00C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4191078"/>
                <a:ext cx="4740933" cy="506870"/>
              </a:xfrm>
              <a:prstGeom prst="rect">
                <a:avLst/>
              </a:prstGeom>
              <a:blipFill>
                <a:blip r:embed="rId5"/>
                <a:stretch>
                  <a:fillRect r="-2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B99E122-B7B1-434B-8654-88E0B267A352}"/>
              </a:ext>
            </a:extLst>
          </p:cNvPr>
          <p:cNvCxnSpPr>
            <a:cxnSpLocks/>
          </p:cNvCxnSpPr>
          <p:nvPr/>
        </p:nvCxnSpPr>
        <p:spPr>
          <a:xfrm flipH="1" flipV="1">
            <a:off x="1042220" y="3660762"/>
            <a:ext cx="294967" cy="203315"/>
          </a:xfrm>
          <a:prstGeom prst="straightConnector1">
            <a:avLst/>
          </a:prstGeom>
          <a:ln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B737C1F-2687-4C3A-A97B-74BBF9DA0FF4}"/>
              </a:ext>
            </a:extLst>
          </p:cNvPr>
          <p:cNvSpPr txBox="1"/>
          <p:nvPr/>
        </p:nvSpPr>
        <p:spPr>
          <a:xfrm>
            <a:off x="949238" y="3660761"/>
            <a:ext cx="3361785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聚类</a:t>
            </a:r>
            <a:r>
              <a:rPr lang="en-US" altLang="zh-CN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j</a:t>
            </a:r>
            <a:r>
              <a:rPr lang="zh-CN" altLang="en-US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含有</a:t>
            </a:r>
            <a:r>
              <a:rPr lang="en-US" altLang="zh-CN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UV</a:t>
            </a:r>
            <a:r>
              <a:rPr lang="zh-CN" altLang="en-US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的概率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4E5BDE-1FB1-4E00-BFBC-C51EBBE3710C}"/>
              </a:ext>
            </a:extLst>
          </p:cNvPr>
          <p:cNvSpPr txBox="1"/>
          <p:nvPr/>
        </p:nvSpPr>
        <p:spPr>
          <a:xfrm>
            <a:off x="949238" y="4790232"/>
            <a:ext cx="3361785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区域</a:t>
            </a:r>
            <a:r>
              <a:rPr lang="en-US" altLang="zh-CN" b="1" dirty="0" err="1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i</a:t>
            </a:r>
            <a:r>
              <a:rPr lang="zh-CN" altLang="en-US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的上下文信息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BB682E2-B48B-4C68-BB94-DD7C6BCDC0F0}"/>
              </a:ext>
            </a:extLst>
          </p:cNvPr>
          <p:cNvCxnSpPr>
            <a:cxnSpLocks/>
          </p:cNvCxnSpPr>
          <p:nvPr/>
        </p:nvCxnSpPr>
        <p:spPr>
          <a:xfrm flipH="1" flipV="1">
            <a:off x="1042219" y="4758107"/>
            <a:ext cx="294967" cy="203315"/>
          </a:xfrm>
          <a:prstGeom prst="straightConnector1">
            <a:avLst/>
          </a:prstGeom>
          <a:ln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2F96D45-44B1-42A9-AFCA-F7AB7FD41D40}"/>
                  </a:ext>
                </a:extLst>
              </p:cNvPr>
              <p:cNvSpPr txBox="1"/>
              <p:nvPr/>
            </p:nvSpPr>
            <p:spPr>
              <a:xfrm>
                <a:off x="353840" y="5308020"/>
                <a:ext cx="1966692" cy="45486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457200" algn="l">
                  <a:lnSpc>
                    <a:spcPct val="150000"/>
                  </a:lnSpc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= 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𝝈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𝒇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𝒒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cs typeface="Cambria" panose="02040503050406030204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  <a:cs typeface="Cambria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2F96D45-44B1-42A9-AFCA-F7AB7FD41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0" y="5308020"/>
                <a:ext cx="1966692" cy="454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18249B1-2994-4BD1-AD22-B26165C0D1E1}"/>
                  </a:ext>
                </a:extLst>
              </p:cNvPr>
              <p:cNvSpPr txBox="1"/>
              <p:nvPr/>
            </p:nvSpPr>
            <p:spPr>
              <a:xfrm>
                <a:off x="341406" y="5926918"/>
                <a:ext cx="1857945" cy="4260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  <m:t>𝛷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𝒎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𝒊</m:t>
                          </m:r>
                        </m:sup>
                      </m:sSubSup>
                      <m:r>
                        <a:rPr lang="en-US" altLang="zh-CN" b="1" i="1" smtClean="0">
                          <a:latin typeface="Cambria Math" panose="02040503050406030204" pitchFamily="18" charset="0"/>
                          <a:sym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  <a:sym typeface="+mn-ea"/>
                        </a:rPr>
                        <m:t>∘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  <m:t>𝛷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  <a:sym typeface="+mn-ea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18249B1-2994-4BD1-AD22-B26165C0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06" y="5926918"/>
                <a:ext cx="1857945" cy="426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2F270BB-4B51-4A95-82E5-094E654CD3DC}"/>
              </a:ext>
            </a:extLst>
          </p:cNvPr>
          <p:cNvCxnSpPr>
            <a:cxnSpLocks/>
          </p:cNvCxnSpPr>
          <p:nvPr/>
        </p:nvCxnSpPr>
        <p:spPr>
          <a:xfrm flipH="1" flipV="1">
            <a:off x="2435944" y="6163974"/>
            <a:ext cx="388372" cy="7909"/>
          </a:xfrm>
          <a:prstGeom prst="straightConnector1">
            <a:avLst/>
          </a:prstGeom>
          <a:ln>
            <a:solidFill>
              <a:srgbClr val="0240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514F8E0C-416A-4CC6-ADAD-6E9552E45F48}"/>
              </a:ext>
            </a:extLst>
          </p:cNvPr>
          <p:cNvSpPr txBox="1"/>
          <p:nvPr/>
        </p:nvSpPr>
        <p:spPr>
          <a:xfrm>
            <a:off x="2435945" y="5894538"/>
            <a:ext cx="1585450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微调参数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59788CA-07BA-4B4E-B06D-2F406D316B8C}"/>
              </a:ext>
            </a:extLst>
          </p:cNvPr>
          <p:cNvSpPr/>
          <p:nvPr/>
        </p:nvSpPr>
        <p:spPr>
          <a:xfrm>
            <a:off x="576263" y="953546"/>
            <a:ext cx="4641267" cy="1376316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3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研究背景及现状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整体设计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2" name="左大括号 1"/>
          <p:cNvSpPr/>
          <p:nvPr/>
        </p:nvSpPr>
        <p:spPr>
          <a:xfrm>
            <a:off x="565150" y="2124075"/>
            <a:ext cx="431800" cy="2919874"/>
          </a:xfrm>
          <a:prstGeom prst="leftBrace">
            <a:avLst>
              <a:gd name="adj1" fmla="val 8632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09537" y="4747949"/>
            <a:ext cx="174053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消融实验</a:t>
            </a:r>
          </a:p>
        </p:txBody>
      </p:sp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1060450" y="1856740"/>
            <a:ext cx="174053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整体效果</a:t>
            </a:r>
          </a:p>
        </p:txBody>
      </p:sp>
      <p:sp>
        <p:nvSpPr>
          <p:cNvPr id="22" name="左大括号 21"/>
          <p:cNvSpPr/>
          <p:nvPr>
            <p:custDataLst>
              <p:tags r:id="rId2"/>
            </p:custDataLst>
          </p:nvPr>
        </p:nvSpPr>
        <p:spPr>
          <a:xfrm>
            <a:off x="5495044" y="1675239"/>
            <a:ext cx="204470" cy="892810"/>
          </a:xfrm>
          <a:prstGeom prst="leftBrace">
            <a:avLst>
              <a:gd name="adj1" fmla="val 6170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2A66DD-B568-4FAA-9B79-F4556A344DF8}"/>
              </a:ext>
            </a:extLst>
          </p:cNvPr>
          <p:cNvSpPr txBox="1"/>
          <p:nvPr/>
        </p:nvSpPr>
        <p:spPr>
          <a:xfrm>
            <a:off x="5376430" y="1394740"/>
            <a:ext cx="1358388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AUC</a:t>
            </a:r>
            <a:endParaRPr lang="zh-CN" altLang="en-US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1BD112-2957-49FD-9198-3F60BE198EC1}"/>
              </a:ext>
            </a:extLst>
          </p:cNvPr>
          <p:cNvSpPr txBox="1"/>
          <p:nvPr/>
        </p:nvSpPr>
        <p:spPr>
          <a:xfrm>
            <a:off x="5393003" y="1708009"/>
            <a:ext cx="1740534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precision</a:t>
            </a:r>
            <a:endParaRPr lang="zh-CN" altLang="en-US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C6797D6-7EB1-4DF1-8167-6A14322F21E3}"/>
              </a:ext>
            </a:extLst>
          </p:cNvPr>
          <p:cNvSpPr txBox="1"/>
          <p:nvPr/>
        </p:nvSpPr>
        <p:spPr>
          <a:xfrm>
            <a:off x="5393003" y="2024005"/>
            <a:ext cx="1740534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recall</a:t>
            </a:r>
            <a:endParaRPr lang="zh-CN" altLang="en-US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7F8B5D1-CD8B-4226-A84A-B6C2F43FA731}"/>
              </a:ext>
            </a:extLst>
          </p:cNvPr>
          <p:cNvSpPr txBox="1"/>
          <p:nvPr/>
        </p:nvSpPr>
        <p:spPr>
          <a:xfrm>
            <a:off x="5393003" y="2337273"/>
            <a:ext cx="1740534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F1-score</a:t>
            </a:r>
            <a:endParaRPr lang="zh-CN" altLang="en-US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35" name="圆角矩形 12">
            <a:extLst>
              <a:ext uri="{FF2B5EF4-FFF2-40B4-BE49-F238E27FC236}">
                <a16:creationId xmlns:a16="http://schemas.microsoft.com/office/drawing/2014/main" id="{61E0C8B5-C61A-4970-AC50-F69BCBD115B7}"/>
              </a:ext>
            </a:extLst>
          </p:cNvPr>
          <p:cNvSpPr/>
          <p:nvPr/>
        </p:nvSpPr>
        <p:spPr>
          <a:xfrm>
            <a:off x="4060838" y="1821267"/>
            <a:ext cx="1158097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评价指标</a:t>
            </a:r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974CFF7B-EEDA-4591-8D05-EAD296307AF4}"/>
              </a:ext>
            </a:extLst>
          </p:cNvPr>
          <p:cNvSpPr/>
          <p:nvPr/>
        </p:nvSpPr>
        <p:spPr>
          <a:xfrm>
            <a:off x="3169919" y="4459347"/>
            <a:ext cx="381635" cy="1155065"/>
          </a:xfrm>
          <a:prstGeom prst="leftBrace">
            <a:avLst>
              <a:gd name="adj1" fmla="val 6170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12">
            <a:extLst>
              <a:ext uri="{FF2B5EF4-FFF2-40B4-BE49-F238E27FC236}">
                <a16:creationId xmlns:a16="http://schemas.microsoft.com/office/drawing/2014/main" id="{B4C72B33-1B3F-4536-AC66-89A366BB4950}"/>
              </a:ext>
            </a:extLst>
          </p:cNvPr>
          <p:cNvSpPr/>
          <p:nvPr/>
        </p:nvSpPr>
        <p:spPr>
          <a:xfrm>
            <a:off x="3624262" y="4165716"/>
            <a:ext cx="1158097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组件</a:t>
            </a:r>
          </a:p>
        </p:txBody>
      </p:sp>
      <p:sp>
        <p:nvSpPr>
          <p:cNvPr id="44" name="圆角矩形 12">
            <a:extLst>
              <a:ext uri="{FF2B5EF4-FFF2-40B4-BE49-F238E27FC236}">
                <a16:creationId xmlns:a16="http://schemas.microsoft.com/office/drawing/2014/main" id="{974BD42F-A961-4012-8614-EC99D19B2A7B}"/>
              </a:ext>
            </a:extLst>
          </p:cNvPr>
          <p:cNvSpPr/>
          <p:nvPr/>
        </p:nvSpPr>
        <p:spPr>
          <a:xfrm>
            <a:off x="3624262" y="5281349"/>
            <a:ext cx="1158097" cy="533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模态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58A0335-DE49-4A02-83C4-2191FDD5E970}"/>
              </a:ext>
            </a:extLst>
          </p:cNvPr>
          <p:cNvCxnSpPr/>
          <p:nvPr/>
        </p:nvCxnSpPr>
        <p:spPr>
          <a:xfrm flipV="1">
            <a:off x="4957109" y="4458712"/>
            <a:ext cx="5994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D4E24B8-5F3E-42D8-BD0F-D4F186EAB81A}"/>
              </a:ext>
            </a:extLst>
          </p:cNvPr>
          <p:cNvSpPr txBox="1"/>
          <p:nvPr/>
        </p:nvSpPr>
        <p:spPr>
          <a:xfrm>
            <a:off x="5556549" y="4251009"/>
            <a:ext cx="3907790" cy="433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0" indent="0" algn="l">
              <a:lnSpc>
                <a:spcPct val="110000"/>
              </a:lnSpc>
              <a:buClrTx/>
              <a:buSzTx/>
              <a:buNone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CMSF-M, CMSF-G, CMSF-H</a:t>
            </a:r>
            <a:endParaRPr lang="zh-CN" altLang="en-US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61E81DF-CC7B-47D0-BC2C-A4BF6C5622F5}"/>
              </a:ext>
            </a:extLst>
          </p:cNvPr>
          <p:cNvCxnSpPr/>
          <p:nvPr/>
        </p:nvCxnSpPr>
        <p:spPr>
          <a:xfrm flipV="1">
            <a:off x="4931046" y="5535061"/>
            <a:ext cx="5994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1EB9CAB-C1FC-4804-90B5-64CB1B383E27}"/>
              </a:ext>
            </a:extLst>
          </p:cNvPr>
          <p:cNvSpPr txBox="1"/>
          <p:nvPr/>
        </p:nvSpPr>
        <p:spPr>
          <a:xfrm>
            <a:off x="5556549" y="5151014"/>
            <a:ext cx="3907790" cy="6691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0" indent="0" algn="l">
              <a:lnSpc>
                <a:spcPct val="110000"/>
              </a:lnSpc>
              <a:buClrTx/>
              <a:buSzTx/>
              <a:buNone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noImage, noCate, noRad,</a:t>
            </a:r>
          </a:p>
          <a:p>
            <a:pPr lvl="0" indent="0" algn="l">
              <a:lnSpc>
                <a:spcPct val="110000"/>
              </a:lnSpc>
              <a:buClrTx/>
              <a:buSzTx/>
              <a:buNone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noIndex, noRoad, noProx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A8B0136-BE25-45CA-BABE-6DF3A9ED24C7}"/>
              </a:ext>
            </a:extLst>
          </p:cNvPr>
          <p:cNvCxnSpPr/>
          <p:nvPr/>
        </p:nvCxnSpPr>
        <p:spPr>
          <a:xfrm flipV="1">
            <a:off x="3224267" y="2090452"/>
            <a:ext cx="599440" cy="6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整体设计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36D425-B2E5-45C9-9310-0E7C79107745}"/>
              </a:ext>
            </a:extLst>
          </p:cNvPr>
          <p:cNvSpPr txBox="1"/>
          <p:nvPr/>
        </p:nvSpPr>
        <p:spPr>
          <a:xfrm>
            <a:off x="786580" y="1142744"/>
            <a:ext cx="6292646" cy="4890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数据集</a:t>
            </a: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Baseline</a:t>
            </a: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MLP</a:t>
            </a: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GNN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（</a:t>
            </a: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GCN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，</a:t>
            </a: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GAT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）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城中村检测</a:t>
            </a:r>
            <a:r>
              <a:rPr lang="en-US" altLang="zh-CN" b="1" dirty="0" err="1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sota</a:t>
            </a:r>
            <a:r>
              <a:rPr lang="zh-CN" altLang="en-US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方法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：</a:t>
            </a:r>
            <a:r>
              <a:rPr lang="en-US" altLang="zh-CN" b="1" dirty="0" err="1">
                <a:latin typeface="Cambria" panose="02040503050406030204" charset="0"/>
                <a:cs typeface="Cambria" panose="02040503050406030204" charset="0"/>
                <a:sym typeface="+mn-ea"/>
              </a:rPr>
              <a:t>UVLens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，</a:t>
            </a: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MUVFCN</a:t>
            </a: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城市区域识别：</a:t>
            </a: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MMRE</a:t>
            </a: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不平衡图表征：</a:t>
            </a:r>
            <a:r>
              <a:rPr lang="en-US" altLang="zh-CN" b="1" dirty="0" err="1">
                <a:latin typeface="Cambria" panose="02040503050406030204" charset="0"/>
                <a:cs typeface="Cambria" panose="02040503050406030204" charset="0"/>
                <a:sym typeface="+mn-ea"/>
              </a:rPr>
              <a:t>ImGAGN</a:t>
            </a:r>
            <a:endParaRPr lang="zh-CN" altLang="en-US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A2AD20-F8A4-4C20-B6F4-27DDEAAC632A}"/>
              </a:ext>
            </a:extLst>
          </p:cNvPr>
          <p:cNvSpPr txBox="1"/>
          <p:nvPr/>
        </p:nvSpPr>
        <p:spPr>
          <a:xfrm>
            <a:off x="1258529" y="1887794"/>
            <a:ext cx="3903407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北京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深圳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福州</a:t>
            </a:r>
          </a:p>
        </p:txBody>
      </p:sp>
    </p:spTree>
    <p:extLst>
      <p:ext uri="{BB962C8B-B14F-4D97-AF65-F5344CB8AC3E}">
        <p14:creationId xmlns:p14="http://schemas.microsoft.com/office/powerpoint/2010/main" val="355797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实验结果：整体效果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05F517-4A4E-4BBD-B9C0-FB68374A3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22" y="1006475"/>
            <a:ext cx="7542156" cy="50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研究背景及现状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实验结果：消融实验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904B90-B192-4F14-8F13-D7BC0CC2D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3" y="865821"/>
            <a:ext cx="8268930" cy="29730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1D6FFE-01E4-4172-965C-AF23537AA7C2}"/>
              </a:ext>
            </a:extLst>
          </p:cNvPr>
          <p:cNvSpPr txBox="1"/>
          <p:nvPr/>
        </p:nvSpPr>
        <p:spPr>
          <a:xfrm>
            <a:off x="225017" y="3868127"/>
            <a:ext cx="4358711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CMSF-M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：用</a:t>
            </a: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GAT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代替跨模态表征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CMSF-H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：移除层次化结构和门函数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CMSF-G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：移除门函数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0A9C71-7096-4A3E-9050-500A89F02CC2}"/>
              </a:ext>
            </a:extLst>
          </p:cNvPr>
          <p:cNvSpPr txBox="1"/>
          <p:nvPr/>
        </p:nvSpPr>
        <p:spPr>
          <a:xfrm>
            <a:off x="4441775" y="3838919"/>
            <a:ext cx="4358711" cy="2533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noImage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：移除图像信息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noCate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：移除</a:t>
            </a: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POI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类别统计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noRad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：移除</a:t>
            </a: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POI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半径信息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noIndex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：移除核心</a:t>
            </a: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POI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指数信息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noRoad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：移除路网信息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noProx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：移除地理距离信息</a:t>
            </a:r>
          </a:p>
        </p:txBody>
      </p:sp>
    </p:spTree>
    <p:extLst>
      <p:ext uri="{BB962C8B-B14F-4D97-AF65-F5344CB8AC3E}">
        <p14:creationId xmlns:p14="http://schemas.microsoft.com/office/powerpoint/2010/main" val="354632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  <a:endParaRPr lang="en-US" altLang="zh-CN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研究背景及现状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实验结果评估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00000">
                  <a:alpha val="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lang="en-US" altLang="zh-CN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1E4F20-B621-46AA-8A0B-BD80FA30F0A8}"/>
              </a:ext>
            </a:extLst>
          </p:cNvPr>
          <p:cNvSpPr txBox="1"/>
          <p:nvPr/>
        </p:nvSpPr>
        <p:spPr>
          <a:xfrm>
            <a:off x="255638" y="4460091"/>
            <a:ext cx="6272981" cy="1422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通过空间聚类促进区域之间的</a:t>
            </a:r>
            <a:r>
              <a:rPr lang="zh-CN" altLang="en-US" sz="2000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信息交换</a:t>
            </a:r>
            <a:endParaRPr lang="en-US" altLang="zh-CN" sz="2000" b="1" dirty="0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利用门函数进行</a:t>
            </a:r>
            <a:r>
              <a:rPr lang="zh-CN" altLang="en-US" sz="2000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区域级</a:t>
            </a: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的参数优化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4CA900-2363-4033-B846-96C28B5E07F9}"/>
              </a:ext>
            </a:extLst>
          </p:cNvPr>
          <p:cNvSpPr txBox="1"/>
          <p:nvPr/>
        </p:nvSpPr>
        <p:spPr>
          <a:xfrm>
            <a:off x="255638" y="1130709"/>
            <a:ext cx="6046839" cy="23457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利用多模态信息对区域进行表征</a:t>
            </a: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利用已有表征训练主模型</a:t>
            </a: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endParaRPr lang="en-US" altLang="zh-CN" sz="2000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Cambria" panose="02040503050406030204" charset="0"/>
                <a:cs typeface="Cambria" panose="02040503050406030204" charset="0"/>
                <a:sym typeface="+mn-ea"/>
              </a:rPr>
              <a:t>利用区域的上下文信息微调主模型参数</a:t>
            </a:r>
          </a:p>
        </p:txBody>
      </p:sp>
    </p:spTree>
    <p:extLst>
      <p:ext uri="{BB962C8B-B14F-4D97-AF65-F5344CB8AC3E}">
        <p14:creationId xmlns:p14="http://schemas.microsoft.com/office/powerpoint/2010/main" val="14315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12F-523A-4D75-95A2-779F57F5D9E2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研究背景及现状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研究背景：城中村问题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1034F6-249A-4DA9-B8FF-5CE08FB5ABB2}"/>
              </a:ext>
            </a:extLst>
          </p:cNvPr>
          <p:cNvSpPr txBox="1"/>
          <p:nvPr/>
        </p:nvSpPr>
        <p:spPr>
          <a:xfrm>
            <a:off x="576263" y="4835946"/>
            <a:ext cx="6768434" cy="17029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较高的传染病风险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环境污染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治安较差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全球超过</a:t>
            </a:r>
            <a:r>
              <a:rPr lang="en-US" altLang="zh-CN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亿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人居住在城中村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F6796F-AC0D-4E9F-B267-5F6BE814FF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396" y="1006476"/>
            <a:ext cx="6768434" cy="3761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研究现状：城中村检测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5</a:t>
            </a:fld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3915819"/>
              </p:ext>
            </p:extLst>
          </p:nvPr>
        </p:nvGraphicFramePr>
        <p:xfrm>
          <a:off x="626110" y="1589005"/>
          <a:ext cx="7891780" cy="35433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9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数据来源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>
                      <a:solidFill>
                        <a:schemeClr val="accent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相关文献</a:t>
                      </a:r>
                    </a:p>
                  </a:txBody>
                  <a:tcPr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特点</a:t>
                      </a:r>
                    </a:p>
                  </a:txBody>
                  <a:tcPr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41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/>
                        <a:t>卫星图像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>
                      <a:solidFill>
                        <a:schemeClr val="accent1"/>
                      </a:solidFill>
                      <a:prstDash val="solid"/>
                    </a:lnT>
                    <a:lnB w="12700">
                      <a:solidFill>
                        <a:schemeClr val="accent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i="1" dirty="0">
                          <a:sym typeface="+mn-ea"/>
                        </a:rPr>
                        <a:t>Spatiotemporal detection and analysis of urban villages in mega city regions of </a:t>
                      </a:r>
                      <a:r>
                        <a:rPr lang="en-US" altLang="zh-CN" sz="1600" b="1" i="1" dirty="0" err="1">
                          <a:sym typeface="+mn-ea"/>
                        </a:rPr>
                        <a:t>china</a:t>
                      </a:r>
                      <a:r>
                        <a:rPr lang="en-US" altLang="zh-CN" sz="1600" b="1" i="1" dirty="0">
                          <a:sym typeface="+mn-ea"/>
                        </a:rPr>
                        <a:t> using high-resolution remotely sensed imagery  </a:t>
                      </a:r>
                      <a:r>
                        <a:rPr lang="en-US" altLang="zh-CN" sz="1600" b="0" dirty="0">
                          <a:sym typeface="+mn-ea"/>
                        </a:rPr>
                        <a:t>(TGRS 2015)</a:t>
                      </a:r>
                    </a:p>
                  </a:txBody>
                  <a:tcPr anchor="ctr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传统</a:t>
                      </a:r>
                      <a:r>
                        <a:rPr lang="en-US" altLang="zh-CN" sz="1600" dirty="0"/>
                        <a:t>ML</a:t>
                      </a:r>
                      <a:endParaRPr lang="zh-CN" altLang="en-US" sz="1600" dirty="0"/>
                    </a:p>
                  </a:txBody>
                  <a:tcPr anchor="ctr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9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>
                      <a:solidFill>
                        <a:schemeClr val="accent1"/>
                      </a:solidFill>
                      <a:prstDash val="solid"/>
                    </a:lnT>
                    <a:lnB w="12700">
                      <a:solidFill>
                        <a:schemeClr val="accent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i="1" dirty="0">
                          <a:sym typeface="+mn-ea"/>
                        </a:rPr>
                        <a:t>Deep learning segmentation and classification for urban village using a worldview satellite image based on u-net</a:t>
                      </a:r>
                      <a:r>
                        <a:rPr lang="en-US" altLang="zh-CN" sz="1600" dirty="0">
                          <a:sym typeface="+mn-ea"/>
                        </a:rPr>
                        <a:t>  (Remote Sensing 2020)</a:t>
                      </a:r>
                    </a:p>
                  </a:txBody>
                  <a:tcPr anchor="ctr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DL</a:t>
                      </a:r>
                      <a:r>
                        <a:rPr lang="zh-CN" altLang="en-US" sz="1600" dirty="0"/>
                        <a:t>方法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10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多模态数据融合</a:t>
                      </a:r>
                      <a:endParaRPr lang="en-US" altLang="zh-CN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>
                      <a:solidFill>
                        <a:schemeClr val="accent1"/>
                      </a:solidFill>
                      <a:prstDash val="solid"/>
                    </a:lnT>
                    <a:lnB w="12700">
                      <a:solidFill>
                        <a:schemeClr val="accent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dirty="0">
                          <a:sym typeface="+mn-ea"/>
                        </a:rPr>
                        <a:t>Identifying urban villages from city-wide satellite imagery leveraging mask r-</a:t>
                      </a:r>
                      <a:r>
                        <a:rPr lang="en-US" altLang="zh-CN" sz="1600" b="1" i="1" dirty="0" err="1">
                          <a:sym typeface="+mn-ea"/>
                        </a:rPr>
                        <a:t>cnn</a:t>
                      </a:r>
                      <a:r>
                        <a:rPr lang="en-US" altLang="zh-CN" sz="1600" b="1" i="1" dirty="0">
                          <a:sym typeface="+mn-ea"/>
                        </a:rPr>
                        <a:t> </a:t>
                      </a:r>
                      <a:r>
                        <a:rPr lang="en-US" altLang="zh-CN" sz="1600" dirty="0">
                          <a:sym typeface="+mn-ea"/>
                        </a:rPr>
                        <a:t>(ISWC 2019)</a:t>
                      </a:r>
                    </a:p>
                  </a:txBody>
                  <a:tcPr anchor="ctr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dirty="0"/>
                        <a:t>卫星图像结合</a:t>
                      </a:r>
                      <a:r>
                        <a:rPr lang="en-US" altLang="zh-CN" sz="1600" dirty="0"/>
                        <a:t>POI</a:t>
                      </a:r>
                      <a:r>
                        <a:rPr lang="zh-CN" altLang="en-US" sz="1600" dirty="0"/>
                        <a:t>、轨迹数据</a:t>
                      </a:r>
                    </a:p>
                  </a:txBody>
                  <a:tcPr anchor="ctr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81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1" dirty="0" err="1">
                          <a:sym typeface="+mn-ea"/>
                        </a:rPr>
                        <a:t>Uvlens</a:t>
                      </a:r>
                      <a:r>
                        <a:rPr lang="en-US" altLang="zh-CN" sz="1600" b="1" i="1" dirty="0">
                          <a:sym typeface="+mn-ea"/>
                        </a:rPr>
                        <a:t>: Urban village boundary identification and population estimation leveraging open government data </a:t>
                      </a:r>
                      <a:r>
                        <a:rPr lang="en-US" altLang="zh-CN" sz="1600" dirty="0">
                          <a:sym typeface="+mn-ea"/>
                        </a:rPr>
                        <a:t>(IMWUT 2021)</a:t>
                      </a:r>
                      <a:endParaRPr lang="zh-CN" altLang="en-US" sz="1600" dirty="0">
                        <a:sym typeface="+mn-ea"/>
                      </a:endParaRPr>
                    </a:p>
                  </a:txBody>
                  <a:tcPr anchor="ctr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>
                      <a:solidFill>
                        <a:schemeClr val="accent1"/>
                      </a:solidFill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chemeClr val="accent1"/>
                      </a:solidFill>
                      <a:prstDash val="soli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0215" y="890229"/>
            <a:ext cx="60077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400" b="1" dirty="0"/>
              <a:t>现有研究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6A34D2-48B2-4112-956C-EF6B9ACA2471}"/>
              </a:ext>
            </a:extLst>
          </p:cNvPr>
          <p:cNvSpPr txBox="1"/>
          <p:nvPr/>
        </p:nvSpPr>
        <p:spPr>
          <a:xfrm>
            <a:off x="511176" y="5484381"/>
            <a:ext cx="4794472" cy="9607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带标签的城中村数据十分稀少</a:t>
            </a:r>
            <a:endParaRPr lang="en-US" altLang="zh-CN" sz="2000" b="1" dirty="0">
              <a:solidFill>
                <a:srgbClr val="FF0000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indent="-34290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FF0000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城市中不同地区差别很大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手杖形 5">
            <a:extLst>
              <a:ext uri="{FF2B5EF4-FFF2-40B4-BE49-F238E27FC236}">
                <a16:creationId xmlns:a16="http://schemas.microsoft.com/office/drawing/2014/main" id="{062A92AA-EFAC-428A-9BD4-07AFCFE2F634}"/>
              </a:ext>
            </a:extLst>
          </p:cNvPr>
          <p:cNvSpPr/>
          <p:nvPr/>
        </p:nvSpPr>
        <p:spPr>
          <a:xfrm rot="5400000">
            <a:off x="2620848" y="-506119"/>
            <a:ext cx="3658509" cy="7655602"/>
          </a:xfrm>
          <a:prstGeom prst="uturnArrow">
            <a:avLst>
              <a:gd name="adj1" fmla="val 19625"/>
              <a:gd name="adj2" fmla="val 19624"/>
              <a:gd name="adj3" fmla="val 19088"/>
              <a:gd name="adj4" fmla="val 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研究背景：多模态城市计算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AC7F1B-39A0-43FF-89AE-FB7B6FD433F2}"/>
              </a:ext>
            </a:extLst>
          </p:cNvPr>
          <p:cNvSpPr txBox="1"/>
          <p:nvPr/>
        </p:nvSpPr>
        <p:spPr>
          <a:xfrm>
            <a:off x="664464" y="1572183"/>
            <a:ext cx="1946787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2017 WWW </a:t>
            </a:r>
            <a:endParaRPr lang="zh-CN" altLang="en-US" b="1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3BB142-81E1-48C8-B438-83DDEA65DBDA}"/>
              </a:ext>
            </a:extLst>
          </p:cNvPr>
          <p:cNvSpPr txBox="1"/>
          <p:nvPr/>
        </p:nvSpPr>
        <p:spPr>
          <a:xfrm>
            <a:off x="664464" y="2251615"/>
            <a:ext cx="1769807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时空</a:t>
            </a: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+</a:t>
            </a: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文本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区域表征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D92C80-047E-4049-AA82-9ECF74C5F9E8}"/>
              </a:ext>
            </a:extLst>
          </p:cNvPr>
          <p:cNvSpPr txBox="1"/>
          <p:nvPr/>
        </p:nvSpPr>
        <p:spPr>
          <a:xfrm>
            <a:off x="3022193" y="1596187"/>
            <a:ext cx="1946787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2018 IJCAI </a:t>
            </a:r>
            <a:endParaRPr lang="zh-CN" altLang="en-US" b="1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003003-C602-4458-A5D8-5322AAAB8137}"/>
              </a:ext>
            </a:extLst>
          </p:cNvPr>
          <p:cNvSpPr txBox="1"/>
          <p:nvPr/>
        </p:nvSpPr>
        <p:spPr>
          <a:xfrm>
            <a:off x="3022193" y="2266358"/>
            <a:ext cx="2215334" cy="873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出租车轨迹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区域表征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D10A50-09C6-4743-B1E5-56CAD5EF1359}"/>
              </a:ext>
            </a:extLst>
          </p:cNvPr>
          <p:cNvSpPr txBox="1"/>
          <p:nvPr/>
        </p:nvSpPr>
        <p:spPr>
          <a:xfrm>
            <a:off x="5535056" y="1572183"/>
            <a:ext cx="1946787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2019 AAAI </a:t>
            </a:r>
            <a:endParaRPr lang="zh-CN" altLang="en-US" b="1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EA7E68-C50D-4B84-816A-3E1C3D8653E9}"/>
              </a:ext>
            </a:extLst>
          </p:cNvPr>
          <p:cNvSpPr txBox="1"/>
          <p:nvPr/>
        </p:nvSpPr>
        <p:spPr>
          <a:xfrm>
            <a:off x="5535056" y="2249628"/>
            <a:ext cx="2215334" cy="873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区域间关系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区域表征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D9FDBDC-24ED-412D-86F9-899019AE53E3}"/>
              </a:ext>
            </a:extLst>
          </p:cNvPr>
          <p:cNvSpPr txBox="1"/>
          <p:nvPr/>
        </p:nvSpPr>
        <p:spPr>
          <a:xfrm>
            <a:off x="6284845" y="4178081"/>
            <a:ext cx="1946787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2020 IJCAI </a:t>
            </a:r>
            <a:endParaRPr lang="zh-CN" altLang="en-US" b="1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E74A47-B1F2-417A-BFE1-FC509F7F80F4}"/>
              </a:ext>
            </a:extLst>
          </p:cNvPr>
          <p:cNvSpPr txBox="1"/>
          <p:nvPr/>
        </p:nvSpPr>
        <p:spPr>
          <a:xfrm>
            <a:off x="6433353" y="4824445"/>
            <a:ext cx="1587999" cy="8739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签到数据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区域表征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1FA008-A9A8-4121-9350-FE6821DD64C1}"/>
              </a:ext>
            </a:extLst>
          </p:cNvPr>
          <p:cNvSpPr txBox="1"/>
          <p:nvPr/>
        </p:nvSpPr>
        <p:spPr>
          <a:xfrm>
            <a:off x="4585186" y="4178081"/>
            <a:ext cx="1946787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2022 WWW</a:t>
            </a:r>
            <a:endParaRPr lang="zh-CN" altLang="en-US" b="1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C0635A-2DFE-4B4B-99AA-4D15FEDF04BC}"/>
              </a:ext>
            </a:extLst>
          </p:cNvPr>
          <p:cNvSpPr txBox="1"/>
          <p:nvPr/>
        </p:nvSpPr>
        <p:spPr>
          <a:xfrm>
            <a:off x="4571980" y="4828566"/>
            <a:ext cx="2215334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卫星图像</a:t>
            </a: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+POI</a:t>
            </a: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经济指标预测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E43B87-7A4C-42AF-91B4-06C39CD39D3B}"/>
              </a:ext>
            </a:extLst>
          </p:cNvPr>
          <p:cNvSpPr txBox="1"/>
          <p:nvPr/>
        </p:nvSpPr>
        <p:spPr>
          <a:xfrm>
            <a:off x="2844880" y="4174534"/>
            <a:ext cx="1946787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2023 WWW</a:t>
            </a:r>
            <a:endParaRPr lang="zh-CN" altLang="en-US" b="1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DE201A-291F-4DAC-94F3-4871FE31C82E}"/>
              </a:ext>
            </a:extLst>
          </p:cNvPr>
          <p:cNvSpPr txBox="1"/>
          <p:nvPr/>
        </p:nvSpPr>
        <p:spPr>
          <a:xfrm>
            <a:off x="2759383" y="4828545"/>
            <a:ext cx="2215334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卫星图像</a:t>
            </a:r>
            <a:r>
              <a:rPr lang="en-US" altLang="zh-CN" b="1" dirty="0">
                <a:latin typeface="Cambria" panose="02040503050406030204" charset="0"/>
                <a:cs typeface="Cambria" panose="02040503050406030204" charset="0"/>
                <a:sym typeface="+mn-ea"/>
              </a:rPr>
              <a:t>+UKG</a:t>
            </a: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经济指标预测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9AE57B-31DC-4624-99FF-760AF60A25DF}"/>
              </a:ext>
            </a:extLst>
          </p:cNvPr>
          <p:cNvSpPr txBox="1"/>
          <p:nvPr/>
        </p:nvSpPr>
        <p:spPr>
          <a:xfrm>
            <a:off x="1238661" y="4182097"/>
            <a:ext cx="1946787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en-US" altLang="zh-CN" b="1" dirty="0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2023 KDD</a:t>
            </a:r>
            <a:endParaRPr lang="zh-CN" altLang="en-US" b="1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C77C57-1BD9-4447-889A-274AC3626350}"/>
              </a:ext>
            </a:extLst>
          </p:cNvPr>
          <p:cNvSpPr txBox="1"/>
          <p:nvPr/>
        </p:nvSpPr>
        <p:spPr>
          <a:xfrm>
            <a:off x="1221842" y="4828545"/>
            <a:ext cx="189150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建筑物轮廓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区域表征</a:t>
            </a:r>
            <a:endParaRPr lang="en-US" altLang="zh-CN" b="1" dirty="0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753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4"/>
            <a:ext cx="834218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grpSp>
        <p:nvGrpSpPr>
          <p:cNvPr id="59" name="Group 51"/>
          <p:cNvGrpSpPr/>
          <p:nvPr/>
        </p:nvGrpSpPr>
        <p:grpSpPr bwMode="auto">
          <a:xfrm>
            <a:off x="2497424" y="2696369"/>
            <a:ext cx="3960526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0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本文主要工作</a:t>
              </a:r>
            </a:p>
          </p:txBody>
        </p:sp>
        <p:sp>
          <p:nvSpPr>
            <p:cNvPr id="61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grpFill/>
            <a:ln>
              <a:solidFill>
                <a:srgbClr val="02409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2" name="Group 51"/>
          <p:cNvGrpSpPr/>
          <p:nvPr/>
        </p:nvGrpSpPr>
        <p:grpSpPr bwMode="auto">
          <a:xfrm>
            <a:off x="2505361" y="1688307"/>
            <a:ext cx="3952588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3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研究背景及现状</a:t>
              </a:r>
            </a:p>
          </p:txBody>
        </p:sp>
        <p:sp>
          <p:nvSpPr>
            <p:cNvPr id="64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5" name="Group 51"/>
          <p:cNvGrpSpPr/>
          <p:nvPr/>
        </p:nvGrpSpPr>
        <p:grpSpPr bwMode="auto">
          <a:xfrm>
            <a:off x="2497424" y="3704432"/>
            <a:ext cx="3960526" cy="792162"/>
            <a:chOff x="1329" y="1795"/>
            <a:chExt cx="2943" cy="499"/>
          </a:xfrm>
          <a:solidFill>
            <a:srgbClr val="02409A"/>
          </a:solidFill>
        </p:grpSpPr>
        <p:sp>
          <p:nvSpPr>
            <p:cNvPr id="66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实验</a:t>
              </a:r>
            </a:p>
          </p:txBody>
        </p:sp>
        <p:sp>
          <p:nvSpPr>
            <p:cNvPr id="67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3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68" name="Group 51"/>
          <p:cNvGrpSpPr/>
          <p:nvPr/>
        </p:nvGrpSpPr>
        <p:grpSpPr bwMode="auto">
          <a:xfrm>
            <a:off x="2505361" y="4712494"/>
            <a:ext cx="3952588" cy="792163"/>
            <a:chOff x="1329" y="1795"/>
            <a:chExt cx="2943" cy="499"/>
          </a:xfrm>
          <a:solidFill>
            <a:srgbClr val="02409A"/>
          </a:solidFill>
        </p:grpSpPr>
        <p:sp>
          <p:nvSpPr>
            <p:cNvPr id="69" name="AutoShape 52"/>
            <p:cNvSpPr>
              <a:spLocks noChangeArrowheads="1"/>
            </p:cNvSpPr>
            <p:nvPr/>
          </p:nvSpPr>
          <p:spPr bwMode="gray">
            <a:xfrm>
              <a:off x="1536" y="1840"/>
              <a:ext cx="2736" cy="409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bg1">
                      <a:lumMod val="95000"/>
                    </a:schemeClr>
                  </a:solidFill>
                  <a:ea typeface="微软雅黑" panose="020B0503020204020204" pitchFamily="34" charset="-122"/>
                </a:rPr>
                <a:t>总结</a:t>
              </a:r>
              <a:endParaRPr kumimoji="0" lang="zh-CN" altLang="en-US" sz="2400" b="1" dirty="0">
                <a:solidFill>
                  <a:schemeClr val="bg1">
                    <a:lumMod val="95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0" name="AutoShape 53"/>
            <p:cNvSpPr>
              <a:spLocks noChangeArrowheads="1"/>
            </p:cNvSpPr>
            <p:nvPr/>
          </p:nvSpPr>
          <p:spPr bwMode="gray">
            <a:xfrm>
              <a:off x="1329" y="1795"/>
              <a:ext cx="499" cy="499"/>
            </a:xfrm>
            <a:prstGeom prst="diamond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zh-CN" sz="2400" b="1" kern="0" dirty="0">
                  <a:solidFill>
                    <a:srgbClr val="F2F2F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endParaRPr kumimoji="0" lang="zh-CN" altLang="en-US" sz="2400" b="1" kern="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问题定义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26B8CF-8D67-4DE1-8A05-22483F808B56}"/>
              </a:ext>
            </a:extLst>
          </p:cNvPr>
          <p:cNvSpPr txBox="1"/>
          <p:nvPr/>
        </p:nvSpPr>
        <p:spPr>
          <a:xfrm>
            <a:off x="88389" y="1042626"/>
            <a:ext cx="6715535" cy="6617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Cambria" panose="02040503050406030204" charset="0"/>
                <a:cs typeface="Cambria" panose="02040503050406030204" charset="0"/>
                <a:sym typeface="+mn-ea"/>
              </a:rPr>
              <a:t>符号表示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63A3B3-4315-485B-8386-9DB0ACE2A161}"/>
                  </a:ext>
                </a:extLst>
              </p:cNvPr>
              <p:cNvSpPr txBox="1"/>
              <p:nvPr/>
            </p:nvSpPr>
            <p:spPr>
              <a:xfrm>
                <a:off x="449263" y="1903871"/>
                <a:ext cx="5691034" cy="9866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457200" algn="l">
                  <a:lnSpc>
                    <a:spcPct val="150000"/>
                  </a:lnSpc>
                  <a:buClrTx/>
                  <a:buSzTx/>
                </a:pPr>
                <a:r>
                  <a:rPr lang="zh-CN" altLang="en-US" sz="2000" b="1" dirty="0"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城市区域：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𝑽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={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,…,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𝑵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}</m:t>
                    </m:r>
                  </m:oMath>
                </a14:m>
                <a:endParaRPr lang="en-US" altLang="zh-CN" sz="2000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  <a:p>
                <a:pPr marL="457200" algn="l">
                  <a:lnSpc>
                    <a:spcPct val="150000"/>
                  </a:lnSpc>
                  <a:buClrTx/>
                  <a:buSzTx/>
                </a:pPr>
                <a:r>
                  <a:rPr lang="zh-CN" altLang="en-US" sz="2000" b="1" dirty="0"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区域特征：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=</m:t>
                    </m:r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𝑷</m:t>
                        </m:r>
                      </m:sup>
                    </m:sSubSup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∪</m:t>
                    </m:r>
                    <m:sSubSup>
                      <m:sSub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𝑰</m:t>
                        </m:r>
                      </m:sup>
                    </m:sSubSup>
                  </m:oMath>
                </a14:m>
                <a:endParaRPr lang="zh-CN" altLang="en-US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63A3B3-4315-485B-8386-9DB0ACE2A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63" y="1903871"/>
                <a:ext cx="5691034" cy="986680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4D6BDA1-D615-45C3-9BE8-6E8FC0953658}"/>
              </a:ext>
            </a:extLst>
          </p:cNvPr>
          <p:cNvSpPr txBox="1"/>
          <p:nvPr/>
        </p:nvSpPr>
        <p:spPr>
          <a:xfrm>
            <a:off x="88389" y="3418586"/>
            <a:ext cx="6715535" cy="6617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8001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Cambria" panose="02040503050406030204" charset="0"/>
                <a:cs typeface="Cambria" panose="02040503050406030204" charset="0"/>
                <a:sym typeface="+mn-ea"/>
              </a:rPr>
              <a:t>城中村检测问题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2AB49E-B6FC-4D31-85C1-D3F48DA1093C}"/>
                  </a:ext>
                </a:extLst>
              </p:cNvPr>
              <p:cNvSpPr txBox="1"/>
              <p:nvPr/>
            </p:nvSpPr>
            <p:spPr>
              <a:xfrm>
                <a:off x="511175" y="4390877"/>
                <a:ext cx="5691034" cy="96077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457200" algn="l">
                  <a:lnSpc>
                    <a:spcPct val="150000"/>
                  </a:lnSpc>
                  <a:buClrTx/>
                  <a:buSzTx/>
                </a:pPr>
                <a:r>
                  <a:rPr lang="zh-CN" altLang="en-US" sz="2000" b="1" dirty="0"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条件：一组</a:t>
                </a:r>
                <a:r>
                  <a:rPr lang="zh-CN" altLang="en-US" sz="2000" b="1" dirty="0">
                    <a:solidFill>
                      <a:srgbClr val="02409A"/>
                    </a:solidFill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城市区域</a:t>
                </a:r>
                <a:r>
                  <a:rPr lang="zh-CN" altLang="en-US" sz="2000" b="1" dirty="0"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以及对应的</a:t>
                </a:r>
                <a:r>
                  <a:rPr lang="zh-CN" altLang="en-US" sz="2000" b="1" dirty="0">
                    <a:solidFill>
                      <a:srgbClr val="02409A"/>
                    </a:solidFill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特征</a:t>
                </a:r>
                <a:endParaRPr lang="en-US" altLang="zh-CN" sz="2000" b="1" dirty="0">
                  <a:solidFill>
                    <a:srgbClr val="02409A"/>
                  </a:solidFill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  <a:p>
                <a:pPr marL="457200" algn="l">
                  <a:lnSpc>
                    <a:spcPct val="150000"/>
                  </a:lnSpc>
                  <a:buClrTx/>
                  <a:buSzTx/>
                </a:pPr>
                <a:r>
                  <a:rPr lang="zh-CN" altLang="en-US" sz="2000" b="1" dirty="0">
                    <a:latin typeface="Cambria" panose="02040503050406030204" charset="0"/>
                    <a:cs typeface="Cambria" panose="02040503050406030204" charset="0"/>
                    <a:sym typeface="+mn-ea"/>
                  </a:rPr>
                  <a:t>目标：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cs typeface="Cambria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Cambria" panose="02040503050406030204" charset="0"/>
                                <a:sym typeface="+mn-ea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  <a:cs typeface="Cambria" panose="02040503050406030204" charset="0"/>
                                <a:sym typeface="+mn-ea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→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𝒚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 panose="02040503050406030204" charset="0"/>
                            <a:sym typeface="+mn-ea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∈{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𝟎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 panose="02040503050406030204" charset="0"/>
                        <a:sym typeface="+mn-ea"/>
                      </a:rPr>
                      <m:t>}</m:t>
                    </m:r>
                  </m:oMath>
                </a14:m>
                <a:endParaRPr lang="zh-CN" altLang="en-US" sz="2000" b="1" dirty="0">
                  <a:latin typeface="Cambria" panose="02040503050406030204" charset="0"/>
                  <a:cs typeface="Cambria" panose="02040503050406030204" charset="0"/>
                  <a:sym typeface="+mn-ea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E2AB49E-B6FC-4D31-85C1-D3F48DA10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75" y="4390877"/>
                <a:ext cx="5691034" cy="960776"/>
              </a:xfrm>
              <a:prstGeom prst="rect">
                <a:avLst/>
              </a:prstGeom>
              <a:blipFill>
                <a:blip r:embed="rId4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951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19"/>
          <p:cNvSpPr txBox="1">
            <a:spLocks noChangeArrowheads="1"/>
          </p:cNvSpPr>
          <p:nvPr/>
        </p:nvSpPr>
        <p:spPr bwMode="auto">
          <a:xfrm>
            <a:off x="622300" y="142875"/>
            <a:ext cx="821499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模型整体架构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E62B-4DEC-4954-AD3A-658470571C9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F8443C-187C-47AD-934E-22BB368BA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" y="2169404"/>
            <a:ext cx="8515350" cy="373905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4F3DAD4-E1D4-44FA-BF01-1E23E8836446}"/>
              </a:ext>
            </a:extLst>
          </p:cNvPr>
          <p:cNvSpPr txBox="1"/>
          <p:nvPr/>
        </p:nvSpPr>
        <p:spPr>
          <a:xfrm>
            <a:off x="1903395" y="1599266"/>
            <a:ext cx="2310101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多模态区域表征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DCE0D30-38BF-46AA-99AB-5AC0D7232179}"/>
              </a:ext>
            </a:extLst>
          </p:cNvPr>
          <p:cNvSpPr txBox="1"/>
          <p:nvPr/>
        </p:nvSpPr>
        <p:spPr>
          <a:xfrm>
            <a:off x="4541309" y="1599266"/>
            <a:ext cx="1799304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空间聚类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D11A86E-C7FD-47EE-BF26-A0C2A309EEA6}"/>
              </a:ext>
            </a:extLst>
          </p:cNvPr>
          <p:cNvSpPr txBox="1"/>
          <p:nvPr/>
        </p:nvSpPr>
        <p:spPr>
          <a:xfrm>
            <a:off x="6667606" y="1599266"/>
            <a:ext cx="1799304" cy="4584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b="1" dirty="0">
                <a:latin typeface="Cambria" panose="02040503050406030204" charset="0"/>
                <a:cs typeface="Cambria" panose="02040503050406030204" charset="0"/>
                <a:sym typeface="+mn-ea"/>
              </a:rPr>
              <a:t>门函数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FE835D4-8B3F-4CA1-BAA7-082D1F7EA79B}"/>
              </a:ext>
            </a:extLst>
          </p:cNvPr>
          <p:cNvSpPr/>
          <p:nvPr/>
        </p:nvSpPr>
        <p:spPr>
          <a:xfrm>
            <a:off x="2296036" y="1530308"/>
            <a:ext cx="4222750" cy="639096"/>
          </a:xfrm>
          <a:prstGeom prst="rect">
            <a:avLst/>
          </a:prstGeom>
          <a:noFill/>
          <a:ln w="28575">
            <a:solidFill>
              <a:srgbClr val="0240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1CE852-160B-4769-A7E8-5F8D70824610}"/>
              </a:ext>
            </a:extLst>
          </p:cNvPr>
          <p:cNvSpPr/>
          <p:nvPr/>
        </p:nvSpPr>
        <p:spPr>
          <a:xfrm>
            <a:off x="6850589" y="1530308"/>
            <a:ext cx="1467501" cy="639096"/>
          </a:xfrm>
          <a:prstGeom prst="rect">
            <a:avLst/>
          </a:prstGeom>
          <a:noFill/>
          <a:ln w="28575">
            <a:solidFill>
              <a:srgbClr val="0240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D574A5-2D2B-46A7-B1BD-BE40EA4FBE40}"/>
              </a:ext>
            </a:extLst>
          </p:cNvPr>
          <p:cNvSpPr txBox="1"/>
          <p:nvPr/>
        </p:nvSpPr>
        <p:spPr>
          <a:xfrm>
            <a:off x="3479746" y="987585"/>
            <a:ext cx="1467500" cy="499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主模型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986946C-6AAB-4BC2-BD4B-8285ABC6171E}"/>
              </a:ext>
            </a:extLst>
          </p:cNvPr>
          <p:cNvSpPr txBox="1"/>
          <p:nvPr/>
        </p:nvSpPr>
        <p:spPr>
          <a:xfrm>
            <a:off x="6667606" y="979456"/>
            <a:ext cx="1467499" cy="499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algn="l">
              <a:lnSpc>
                <a:spcPct val="150000"/>
              </a:lnSpc>
              <a:buClrTx/>
              <a:buSzTx/>
            </a:pPr>
            <a:r>
              <a:rPr lang="zh-CN" altLang="en-US" sz="2000" b="1" dirty="0">
                <a:solidFill>
                  <a:srgbClr val="02409A"/>
                </a:solidFill>
                <a:latin typeface="Cambria" panose="02040503050406030204" charset="0"/>
                <a:cs typeface="Cambria" panose="02040503050406030204" charset="0"/>
                <a:sym typeface="+mn-ea"/>
              </a:rPr>
              <a:t>从模型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ZhNzRkNjg4NjcwOWRjMTEwN2M2MDExYzVmMDJiZDgifQ=="/>
  <p:tag name="KSO_WPP_MARK_KEY" val="3b901855-c95d-4f1b-9085-f6a6d8814ad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1e2ce0d-d250-466f-93f6-95aa48b0f50a}"/>
  <p:tag name="TABLE_ENDDRAG_ORIGIN_RECT" val="622*300"/>
  <p:tag name="TABLE_ENDDRAG_RECT" val="58*133*622*30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组会字体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marL="800100" lvl="1" indent="-342900" algn="l">
          <a:lnSpc>
            <a:spcPct val="150000"/>
          </a:lnSpc>
          <a:buClrTx/>
          <a:buSzTx/>
          <a:buFont typeface="Wingdings" panose="05000000000000000000" charset="0"/>
          <a:buChar char="Ø"/>
          <a:defRPr lang="en-US" altLang="zh-CN" b="1">
            <a:latin typeface="Cambria" panose="02040503050406030204" charset="0"/>
            <a:cs typeface="Cambria" panose="02040503050406030204" charset="0"/>
            <a:sym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4065</TotalTime>
  <Words>1297</Words>
  <Application>Microsoft Office PowerPoint</Application>
  <PresentationFormat>全屏显示(4:3)</PresentationFormat>
  <Paragraphs>294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思源黑体 CN</vt:lpstr>
      <vt:lpstr>微软雅黑</vt:lpstr>
      <vt:lpstr>Arial</vt:lpstr>
      <vt:lpstr>Calibri</vt:lpstr>
      <vt:lpstr>Cambria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宋一凡</dc:creator>
  <cp:lastModifiedBy>星宇 周</cp:lastModifiedBy>
  <cp:revision>1967</cp:revision>
  <dcterms:created xsi:type="dcterms:W3CDTF">2021-05-16T02:35:00Z</dcterms:created>
  <dcterms:modified xsi:type="dcterms:W3CDTF">2023-10-20T01:36:55Z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D8F4CBEEE36F436BBEF1D8F003852080</vt:lpwstr>
  </property>
  <property fmtid="{D5CDD505-2E9C-101B-9397-08002B2CF9AE}" pid="3" name="KSOProductBuildVer">
    <vt:lpwstr>2052-11.1.0.14309</vt:lpwstr>
  </property>
</Properties>
</file>