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31"/>
  </p:notesMasterIdLst>
  <p:handoutMasterIdLst>
    <p:handoutMasterId r:id="rId32"/>
  </p:handoutMasterIdLst>
  <p:sldIdLst>
    <p:sldId id="341" r:id="rId3"/>
    <p:sldId id="468" r:id="rId4"/>
    <p:sldId id="448" r:id="rId5"/>
    <p:sldId id="343" r:id="rId6"/>
    <p:sldId id="446" r:id="rId7"/>
    <p:sldId id="453" r:id="rId8"/>
    <p:sldId id="324" r:id="rId9"/>
    <p:sldId id="467" r:id="rId10"/>
    <p:sldId id="335" r:id="rId11"/>
    <p:sldId id="449" r:id="rId12"/>
    <p:sldId id="451" r:id="rId13"/>
    <p:sldId id="452" r:id="rId14"/>
    <p:sldId id="457" r:id="rId15"/>
    <p:sldId id="459" r:id="rId16"/>
    <p:sldId id="458" r:id="rId17"/>
    <p:sldId id="454" r:id="rId18"/>
    <p:sldId id="460" r:id="rId19"/>
    <p:sldId id="463" r:id="rId20"/>
    <p:sldId id="464" r:id="rId21"/>
    <p:sldId id="455" r:id="rId22"/>
    <p:sldId id="456" r:id="rId23"/>
    <p:sldId id="337" r:id="rId24"/>
    <p:sldId id="421" r:id="rId25"/>
    <p:sldId id="422" r:id="rId26"/>
    <p:sldId id="425" r:id="rId27"/>
    <p:sldId id="465" r:id="rId28"/>
    <p:sldId id="466" r:id="rId29"/>
    <p:sldId id="441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 userDrawn="1">
          <p15:clr>
            <a:srgbClr val="A4A3A4"/>
          </p15:clr>
        </p15:guide>
        <p15:guide id="2" pos="29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宇晨" initials="王宇晨" lastIdx="1" clrIdx="0"/>
  <p:cmAuthor id="2" name="bai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67171"/>
    <a:srgbClr val="548235"/>
    <a:srgbClr val="70AD47"/>
    <a:srgbClr val="F6AB00"/>
    <a:srgbClr val="02409A"/>
    <a:srgbClr val="3C3C8E"/>
    <a:srgbClr val="587558"/>
    <a:srgbClr val="25331E"/>
    <a:srgbClr val="6B2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72256" autoAdjust="0"/>
  </p:normalViewPr>
  <p:slideViewPr>
    <p:cSldViewPr snapToGrid="0" showGuides="1">
      <p:cViewPr varScale="1">
        <p:scale>
          <a:sx n="63" d="100"/>
          <a:sy n="63" d="100"/>
        </p:scale>
        <p:origin x="2131" y="58"/>
      </p:cViewPr>
      <p:guideLst>
        <p:guide orient="horz" pos="2269"/>
        <p:guide pos="2942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今天我给大家汇报的文章是</a:t>
            </a:r>
            <a:r>
              <a:rPr lang="en-US" altLang="zh-CN" dirty="0"/>
              <a:t>2020</a:t>
            </a:r>
            <a:r>
              <a:rPr lang="zh-CN" altLang="en-US" dirty="0"/>
              <a:t>年浙江大学的张东祥老师在</a:t>
            </a:r>
            <a:r>
              <a:rPr lang="en-US" altLang="zh-CN" dirty="0"/>
              <a:t>CCF A</a:t>
            </a:r>
            <a:r>
              <a:rPr lang="zh-CN" altLang="en-US" dirty="0"/>
              <a:t>类期刊</a:t>
            </a:r>
            <a:r>
              <a:rPr lang="en-US" altLang="zh-CN" dirty="0"/>
              <a:t>——</a:t>
            </a:r>
            <a:r>
              <a:rPr lang="en-US" altLang="zh-CN" i="1" dirty="0">
                <a:solidFill>
                  <a:srgbClr val="6B2D0B"/>
                </a:solidFill>
                <a:ea typeface="微软雅黑" panose="020B0503020204020204" pitchFamily="34" charset="-122"/>
                <a:sym typeface="+mn-ea"/>
              </a:rPr>
              <a:t>TKDE</a:t>
            </a:r>
            <a:r>
              <a:rPr lang="zh-CN" altLang="en-US" i="1" dirty="0">
                <a:solidFill>
                  <a:srgbClr val="6B2D0B"/>
                </a:solidFill>
                <a:ea typeface="微软雅黑" panose="020B0503020204020204" pitchFamily="34" charset="-122"/>
                <a:sym typeface="+mn-ea"/>
              </a:rPr>
              <a:t>上发表的文章《使用分块和图算法进行无监督实体解析》。（其中也穿插着一些对现有的半监督学习的文章理解，</a:t>
            </a:r>
            <a:r>
              <a:rPr lang="en-US" altLang="zh-CN" i="1" dirty="0">
                <a:solidFill>
                  <a:srgbClr val="6B2D0B"/>
                </a:solidFill>
                <a:ea typeface="微软雅黑" panose="020B0503020204020204" pitchFamily="34" charset="-122"/>
                <a:sym typeface="+mn-ea"/>
              </a:rPr>
              <a:t>maybe</a:t>
            </a:r>
            <a:r>
              <a:rPr lang="zh-CN" altLang="en-US" i="1" dirty="0">
                <a:solidFill>
                  <a:srgbClr val="6B2D0B"/>
                </a:solidFill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1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非冗余（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每条记录只出现在一个块中</a:t>
            </a:r>
            <a:r>
              <a:rPr lang="zh-CN" altLang="en-US" dirty="0"/>
              <a:t>），不考虑冲突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只有一个参数，块数</a:t>
            </a:r>
            <a:r>
              <a:rPr lang="en-US" altLang="zh-CN" dirty="0"/>
              <a:t>B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块的大小均衡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8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在一个块内实现匹配算法。</a:t>
            </a:r>
            <a:endParaRPr lang="en-US" altLang="zh-CN" dirty="0"/>
          </a:p>
          <a:p>
            <a:r>
              <a:rPr lang="en-US" altLang="zh-CN" dirty="0"/>
              <a:t>-ITER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CliqueRank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0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非匹配对的共享</a:t>
            </a:r>
            <a:r>
              <a:rPr lang="en-US" altLang="zh-CN" dirty="0"/>
              <a:t>term</a:t>
            </a:r>
            <a:r>
              <a:rPr lang="zh-CN" altLang="en-US" dirty="0"/>
              <a:t>应该被降低重要性，因为它们在许多具有低匹配概率的对中出现。只出现在匹配对中的区分性</a:t>
            </a:r>
            <a:r>
              <a:rPr lang="en-US" altLang="zh-CN" dirty="0"/>
              <a:t>term</a:t>
            </a:r>
            <a:r>
              <a:rPr lang="zh-CN" altLang="en-US" dirty="0"/>
              <a:t>的权重将会提升，因为这些</a:t>
            </a:r>
            <a:r>
              <a:rPr lang="en-US" altLang="zh-CN" dirty="0"/>
              <a:t>pairs</a:t>
            </a:r>
            <a:r>
              <a:rPr lang="zh-CN" altLang="en-US" dirty="0"/>
              <a:t>很可能具有较高的相似性分数，它们的估计匹配概率将接近于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7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在二分图中，对应有两种节点：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一种是术语节点，另一种是对节点，表示一对记录。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在方程（</a:t>
            </a:r>
            <a:r>
              <a:rPr lang="en-US" altLang="zh-CN" dirty="0"/>
              <a:t>1</a:t>
            </a:r>
            <a:r>
              <a:rPr lang="zh-CN" altLang="en-US" dirty="0"/>
              <a:t>）中，如果共享该词汇的所有记录对都指向同一实体，就会给词汇</a:t>
            </a:r>
            <a:r>
              <a:rPr lang="en-US" altLang="zh-CN" dirty="0"/>
              <a:t>t</a:t>
            </a:r>
            <a:r>
              <a:rPr lang="zh-CN" altLang="en-US" dirty="0"/>
              <a:t>（例如，“</a:t>
            </a:r>
            <a:r>
              <a:rPr lang="en-US" altLang="zh-CN" dirty="0"/>
              <a:t>pslx350h”</a:t>
            </a:r>
            <a:r>
              <a:rPr lang="zh-CN" altLang="en-US" dirty="0"/>
              <a:t>和“</a:t>
            </a:r>
            <a:r>
              <a:rPr lang="en-US" altLang="zh-CN" dirty="0"/>
              <a:t>tu1500rd”</a:t>
            </a:r>
            <a:r>
              <a:rPr lang="zh-CN" altLang="en-US" dirty="0"/>
              <a:t>）赋予较高的权重。换句话说，这些记录对同时具有较高的相似度得分</a:t>
            </a:r>
            <a:r>
              <a:rPr lang="en-US" altLang="zh-CN" dirty="0"/>
              <a:t>s(r_{</a:t>
            </a:r>
            <a:r>
              <a:rPr lang="en-US" altLang="zh-CN" dirty="0" err="1"/>
              <a:t>i</a:t>
            </a:r>
            <a:r>
              <a:rPr lang="en-US" altLang="zh-CN" dirty="0"/>
              <a:t>}, r_{j})</a:t>
            </a:r>
            <a:r>
              <a:rPr lang="zh-CN" altLang="en-US" dirty="0"/>
              <a:t>和匹配置信度</a:t>
            </a:r>
            <a:r>
              <a:rPr lang="en-US" altLang="zh-CN" dirty="0"/>
              <a:t>p(r_{</a:t>
            </a:r>
            <a:r>
              <a:rPr lang="en-US" altLang="zh-CN" dirty="0" err="1"/>
              <a:t>i</a:t>
            </a:r>
            <a:r>
              <a:rPr lang="en-US" altLang="zh-CN" dirty="0"/>
              <a:t>}, r_{j})</a:t>
            </a:r>
            <a:r>
              <a:rPr lang="zh-CN" altLang="en-US" dirty="0"/>
              <a:t>。分母</a:t>
            </a:r>
            <a:r>
              <a:rPr lang="en-US" altLang="zh-CN" dirty="0"/>
              <a:t>P_{t}</a:t>
            </a:r>
            <a:r>
              <a:rPr lang="zh-CN" altLang="en-US" dirty="0"/>
              <a:t>是一个归一化因子，用于惩罚频繁共享但不具有区分性的词汇（例如，“</a:t>
            </a:r>
            <a:r>
              <a:rPr lang="en-US" altLang="zh-CN" dirty="0"/>
              <a:t>dollar”</a:t>
            </a:r>
            <a:r>
              <a:rPr lang="zh-CN" altLang="en-US" dirty="0"/>
              <a:t>和“</a:t>
            </a:r>
            <a:r>
              <a:rPr lang="en-US" altLang="zh-CN" dirty="0"/>
              <a:t>device”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如果所有连接的记录对都指向同一实体，那么该词汇是一个有区分性的特征（例如产品型号）；相反，如果连接的记录对表示不同的实体集合，那么该词汇的区分能力较低（例如停用词）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方程（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）中的记录相似度度量</a:t>
            </a:r>
            <a:r>
              <a:rPr lang="en-US" altLang="zh-CN" dirty="0"/>
              <a:t>$$s(r_{</a:t>
            </a:r>
            <a:r>
              <a:rPr lang="en-US" altLang="zh-CN" dirty="0" err="1"/>
              <a:t>i</a:t>
            </a:r>
            <a:r>
              <a:rPr lang="en-US" altLang="zh-CN" dirty="0"/>
              <a:t>}, r_{j}$$</a:t>
            </a:r>
            <a:r>
              <a:rPr lang="zh-CN" altLang="en-US" dirty="0">
                <a:effectLst/>
              </a:rPr>
              <a:t>以直观的方式定义为</a:t>
            </a:r>
            <a:r>
              <a:rPr lang="zh-CN" altLang="en-US" b="1" dirty="0">
                <a:effectLst/>
              </a:rPr>
              <a:t>归一化词汇权重的总和</a:t>
            </a:r>
            <a:r>
              <a:rPr lang="zh-CN" altLang="en-US" dirty="0"/>
              <a:t>。（无共享词汇则置零）根据这个定义，如果</a:t>
            </a:r>
            <a:r>
              <a:rPr lang="en-US" altLang="zh-CN" dirty="0"/>
              <a:t>$$r_{</a:t>
            </a:r>
            <a:r>
              <a:rPr lang="en-US" altLang="zh-CN" dirty="0" err="1"/>
              <a:t>i</a:t>
            </a:r>
            <a:r>
              <a:rPr lang="en-US" altLang="zh-CN" dirty="0"/>
              <a:t>}$$</a:t>
            </a:r>
            <a:r>
              <a:rPr lang="zh-CN" altLang="en-US" dirty="0"/>
              <a:t>和</a:t>
            </a:r>
            <a:r>
              <a:rPr lang="en-US" altLang="zh-CN" dirty="0"/>
              <a:t>$$r_{j$$</a:t>
            </a:r>
            <a:r>
              <a:rPr lang="zh-CN" altLang="en-US" dirty="0"/>
              <a:t>不共享任何词汇，</a:t>
            </a:r>
            <a:r>
              <a:rPr lang="en-US" altLang="zh-CN" dirty="0"/>
              <a:t>$$s(r_{</a:t>
            </a:r>
            <a:r>
              <a:rPr lang="en-US" altLang="zh-CN" dirty="0" err="1"/>
              <a:t>i</a:t>
            </a:r>
            <a:r>
              <a:rPr lang="en-US" altLang="zh-CN" dirty="0"/>
              <a:t>}, r_{j}$$</a:t>
            </a:r>
            <a:r>
              <a:rPr lang="zh-CN" altLang="en-US" dirty="0"/>
              <a:t>被设为</a:t>
            </a:r>
            <a:r>
              <a:rPr lang="en-US" altLang="zh-CN" dirty="0"/>
              <a:t>0</a:t>
            </a:r>
            <a:r>
              <a:rPr lang="zh-CN" altLang="en-US" dirty="0"/>
              <a:t>。这是合理的，因为我们从信息丰富的文本记录中解析实体。每个匹配对很可能共享相当数量的区分性词汇。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两个记录共享的区分性词汇越多，它们指向同一实体的可能性就越大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8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Converge</a:t>
            </a:r>
            <a:r>
              <a:rPr lang="zh-CN" altLang="en-US" dirty="0"/>
              <a:t>：收敛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从我们的实验结果来看，我们观察到该算法只需几次迭代即可快速收敛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18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非冗余（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每条记录只出现在一个块中</a:t>
            </a:r>
            <a:r>
              <a:rPr lang="zh-CN" altLang="en-US" dirty="0"/>
              <a:t>），不考虑冲突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只有一个参数，块数</a:t>
            </a:r>
            <a:r>
              <a:rPr lang="en-US" altLang="zh-CN" dirty="0"/>
              <a:t>B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块的大小均衡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6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 err="1"/>
              <a:t>r_i,r_j</a:t>
            </a:r>
            <a:r>
              <a:rPr lang="zh-CN" altLang="en-US" dirty="0"/>
              <a:t>）是在给定步数内从</a:t>
            </a:r>
            <a:r>
              <a:rPr lang="en-US" altLang="zh-CN" dirty="0" err="1"/>
              <a:t>ri</a:t>
            </a:r>
            <a:r>
              <a:rPr lang="zh-CN" altLang="en-US" dirty="0"/>
              <a:t>到达</a:t>
            </a:r>
            <a:r>
              <a:rPr lang="en-US" altLang="zh-CN" dirty="0" err="1"/>
              <a:t>rj</a:t>
            </a:r>
            <a:r>
              <a:rPr lang="zh-CN" altLang="en-US" dirty="0"/>
              <a:t>的概率。如果两个记录</a:t>
            </a:r>
            <a:r>
              <a:rPr lang="zh-CN" altLang="en-US" b="1" u="sng" dirty="0">
                <a:effectLst/>
              </a:rPr>
              <a:t>指代同一实体，到达概率接近于</a:t>
            </a:r>
            <a:r>
              <a:rPr lang="en-US" altLang="zh-CN" b="1" u="sng" dirty="0">
                <a:effectLst/>
              </a:rPr>
              <a:t>1</a:t>
            </a:r>
            <a:r>
              <a:rPr lang="zh-CN" altLang="en-US" b="1" u="sng" dirty="0">
                <a:effectLst/>
              </a:rPr>
              <a:t>。否则，概率接近于</a:t>
            </a:r>
            <a:r>
              <a:rPr lang="en-US" altLang="zh-CN" b="1" u="sng" dirty="0">
                <a:effectLst/>
              </a:rPr>
              <a:t>0</a:t>
            </a:r>
            <a:r>
              <a:rPr lang="zh-CN" altLang="en-US" b="1" u="sng" dirty="0">
                <a:effectLst/>
              </a:rPr>
              <a:t>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93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04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5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5909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13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下面，我来分享一下</a:t>
            </a:r>
            <a:r>
              <a:rPr lang="zh-CN" altLang="en-US"/>
              <a:t>这篇文章</a:t>
            </a:r>
            <a:r>
              <a:rPr lang="en-US" altLang="zh-CN"/>
              <a:t>的主要工作。</a:t>
            </a:r>
          </a:p>
        </p:txBody>
      </p:sp>
    </p:spTree>
    <p:extLst>
      <p:ext uri="{BB962C8B-B14F-4D97-AF65-F5344CB8AC3E}">
        <p14:creationId xmlns:p14="http://schemas.microsoft.com/office/powerpoint/2010/main" val="4276617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作者通过使用OpenStreetMap和Yelp的API，收集了59,080个空间实体，创建了四个真实世界的数据集。</a:t>
            </a:r>
          </a:p>
          <a:p>
            <a:r>
              <a:rPr lang="zh-CN" altLang="en-US" dirty="0"/>
              <a:t>这两个数据源中，名称和位置信息是始终可用的，"Category"和"Address"可能存在缺漏，groundtruth采用人工标注的方式产生。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这里做了一个参数敏感性实验，实验证明在我们的</a:t>
            </a:r>
            <a:r>
              <a:rPr lang="en-US" altLang="zh-CN" dirty="0" err="1"/>
              <a:t>CliqueRank</a:t>
            </a:r>
            <a:r>
              <a:rPr lang="zh-CN" altLang="en-US" dirty="0"/>
              <a:t>算法中，四个参数的值变化时，基准数据集的</a:t>
            </a:r>
            <a:r>
              <a:rPr lang="en-US" altLang="zh-CN" dirty="0"/>
              <a:t>F1</a:t>
            </a:r>
            <a:r>
              <a:rPr lang="zh-CN" altLang="en-US" dirty="0"/>
              <a:t>分数保持相对稳定。我们还注意到，当</a:t>
            </a:r>
            <a:r>
              <a:rPr lang="en-US" altLang="zh-CN" dirty="0"/>
              <a:t>$$\eta$$</a:t>
            </a:r>
            <a:r>
              <a:rPr lang="zh-CN" altLang="en-US" dirty="0"/>
              <a:t>从区间</a:t>
            </a:r>
            <a:r>
              <a:rPr lang="en-US" altLang="zh-CN" dirty="0"/>
              <a:t>$$[0.90, 0.98$$</a:t>
            </a:r>
            <a:r>
              <a:rPr lang="zh-CN" altLang="en-US" dirty="0"/>
              <a:t>中选择时，准确性变化较小。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结构化数据集的准确性通常⾼于仅包含⽂本信息 的数据集。这是因为它们有额外的属性信息可以利⽤。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在⽂本数据集中，我们的⽆监督框架不需要训练</a:t>
            </a:r>
            <a:r>
              <a:rPr lang="en-US" altLang="zh-CN" dirty="0"/>
              <a:t>/</a:t>
            </a:r>
            <a:r>
              <a:rPr lang="zh-CN" altLang="en-US" dirty="0"/>
              <a:t>标记数据，并且在</a:t>
            </a:r>
            <a:r>
              <a:rPr lang="en-US" altLang="zh-CN" dirty="0" err="1"/>
              <a:t>Abt</a:t>
            </a:r>
            <a:r>
              <a:rPr lang="en-US" altLang="zh-CN" dirty="0"/>
              <a:t>-Buy</a:t>
            </a:r>
            <a:r>
              <a:rPr lang="zh-CN" altLang="en-US" dirty="0"/>
              <a:t>和</a:t>
            </a:r>
            <a:r>
              <a:rPr lang="en-US" altLang="zh-CN" dirty="0"/>
              <a:t>Walmart-Amazon</a:t>
            </a:r>
            <a:r>
              <a:rPr lang="zh-CN" altLang="en-US" dirty="0"/>
              <a:t>数据 集中实现了⽐两个竞争对⼿更⾼的准确性，验证了我们通过</a:t>
            </a:r>
            <a:r>
              <a:rPr lang="en-US" altLang="zh-CN" dirty="0"/>
              <a:t>ITER</a:t>
            </a:r>
            <a:r>
              <a:rPr lang="zh-CN" altLang="en-US" dirty="0"/>
              <a:t>提出的术语权重计算和通过 </a:t>
            </a:r>
            <a:r>
              <a:rPr lang="en-US" altLang="zh-CN" dirty="0" err="1"/>
              <a:t>CliqueRank</a:t>
            </a:r>
            <a:r>
              <a:rPr lang="zh-CN" altLang="en-US" dirty="0"/>
              <a:t>进⾏匹配概率估计的有效性。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效率对比：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⾸先，</a:t>
            </a:r>
            <a:r>
              <a:rPr lang="en-US" altLang="zh-CN" dirty="0"/>
              <a:t>ITER</a:t>
            </a:r>
            <a:r>
              <a:rPr lang="zh-CN" altLang="en-US" dirty="0"/>
              <a:t>算法的复杂度与边的数量成线性关系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其次，</a:t>
            </a:r>
            <a:r>
              <a:rPr lang="en-US" altLang="zh-CN" dirty="0" err="1"/>
              <a:t>CliqueRank</a:t>
            </a:r>
            <a:r>
              <a:rPr lang="zh-CN" altLang="en-US" dirty="0"/>
              <a:t>在每个数据集上的耗时不到⼀⼩时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第三，</a:t>
            </a:r>
            <a:r>
              <a:rPr lang="en-US" altLang="zh-CN" dirty="0" err="1"/>
              <a:t>CliqueRank</a:t>
            </a:r>
            <a:r>
              <a:rPr lang="zh-CN" altLang="en-US" dirty="0"/>
              <a:t>可以显著提升在密集中的性能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还比较了术语权重的有效性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还比较了强化的有效性（融合框架迭代的有效性）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65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我们的方法来做</a:t>
            </a:r>
            <a:r>
              <a:rPr lang="en-US" altLang="zh-CN" dirty="0"/>
              <a:t>Blocking</a:t>
            </a:r>
            <a:r>
              <a:rPr lang="zh-CN" altLang="en-US" dirty="0"/>
              <a:t>，</a:t>
            </a:r>
            <a:r>
              <a:rPr lang="en-US" altLang="zh-CN" dirty="0"/>
              <a:t>F1-score</a:t>
            </a:r>
            <a:r>
              <a:rPr lang="zh-CN" altLang="en-US" dirty="0"/>
              <a:t>是相对较高的</a:t>
            </a:r>
            <a:endParaRPr lang="en-US" altLang="zh-CN" dirty="0"/>
          </a:p>
          <a:p>
            <a:r>
              <a:rPr lang="zh-CN" altLang="en-US"/>
              <a:t>还可以看出：念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71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我的分享到此完毕，谢谢大家，欢迎大家批评指正！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目前多个数据集之间</a:t>
            </a:r>
            <a:r>
              <a:rPr lang="en-US" altLang="zh-CN" dirty="0"/>
              <a:t>/</a:t>
            </a:r>
            <a:r>
              <a:rPr lang="zh-CN" altLang="en-US" dirty="0"/>
              <a:t>单个数据集内部有着数据重复的问题，对于单个数据集我们希望消除歧义，对于多个数据集我们希望找到描述同一个实体的记录。</a:t>
            </a:r>
            <a:endParaRPr lang="en-US" altLang="zh-CN" dirty="0"/>
          </a:p>
          <a:p>
            <a:r>
              <a:rPr lang="zh-CN" altLang="en-US" dirty="0"/>
              <a:t>比如，我们有两个数据集中的不同是数据，判断他们是不是一个实体（产品</a:t>
            </a:r>
            <a:r>
              <a:rPr lang="en-US" altLang="zh-CN" dirty="0"/>
              <a:t>/</a:t>
            </a:r>
            <a:r>
              <a:rPr lang="zh-CN" altLang="en-US" dirty="0"/>
              <a:t>地址），如图中红色部分是相同的部分，黑色的是不一致的部分。举例子。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那么做这个事有啥好处：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数据一致性：实体解析有助于提高数据的一致性。在数据中，同一个实体可能以多种不同的描述或标识符出现，例如在不同的数据源中使用不同的命名约定或标准。通过实体解析，可以将这些不同的描述关联到同一个实体，消除数据中的重复和冗余，提供一致性的数据视图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数据集成与整合：实体解析是数据集成和整合的关键步骤。当数据来自不同的来源或系统，且涉及到多个数据源时，实体解析能够帮助将数据源中的实体关联起来，使得不同数据源的实体能够在统一的数据模型下进行分析和处理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知识图谱构建：实体解析对于构建知识图谱非常重要。知识图谱是一种以实体和它们之间的关系为基础的知识表示方式。通过实体解析，可以将不同数据源中的实体关联到知识图谱中的相应实体节点，从而建立丰富的知识图谱，支持更高级的语义理解和推理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数据质量提升：实体解析对于提高数据质量至关重要。通过识别和消除重复实体，可以减少数据中的错误和冗余，提高数据的准确性和一致性。这对于后续的数据分析、决策制定和业务应用非常关键。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语义理解和搜索：实体解析有助于提高语义理解和搜索的效果。通过将不同描述关联到同一个实体，可以更准确地理解文本中的实体提及，并支持更精确的搜索和信息检索。这对于搜索引擎、问答系统和情感分析等应用非常有益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2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实体解析定义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zh-CN" altLang="en-US" dirty="0"/>
              <a:t>实体解析别称：</a:t>
            </a:r>
            <a:endParaRPr lang="en-US" altLang="zh-CN" dirty="0"/>
          </a:p>
          <a:p>
            <a:r>
              <a:rPr lang="zh-CN" altLang="en-US" dirty="0"/>
              <a:t>如果是同一个数据来源里面的数据进行实体解析，一般是做消除歧义，或者重复数据删除；</a:t>
            </a:r>
            <a:endParaRPr lang="en-US" altLang="zh-CN" dirty="0"/>
          </a:p>
          <a:p>
            <a:r>
              <a:rPr lang="zh-CN" altLang="en-US" dirty="0"/>
              <a:t>如果是不同数据来源里面的数据做实体解析，则一般是做一个连接的操作，称作：</a:t>
            </a:r>
            <a:r>
              <a:rPr lang="en-US" altLang="zh-CN" dirty="0"/>
              <a:t>xx</a:t>
            </a:r>
            <a:r>
              <a:rPr lang="zh-CN" altLang="en-US" dirty="0"/>
              <a:t>，</a:t>
            </a:r>
            <a:r>
              <a:rPr lang="en-US" altLang="zh-CN" dirty="0"/>
              <a:t>xx</a:t>
            </a:r>
            <a:r>
              <a:rPr lang="zh-CN" altLang="en-US" dirty="0"/>
              <a:t>，</a:t>
            </a:r>
            <a:r>
              <a:rPr lang="en-US" altLang="zh-CN" dirty="0"/>
              <a:t>xx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我们为啥要实体解析？匹配下游任务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包括：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7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回到我们的实体解析场景：假如有一个</a:t>
            </a:r>
            <a:r>
              <a:rPr lang="en-US" altLang="zh-CN" dirty="0" err="1"/>
              <a:t>Abt</a:t>
            </a:r>
            <a:r>
              <a:rPr lang="en-US" altLang="zh-CN" dirty="0"/>
              <a:t>-Buy</a:t>
            </a:r>
            <a:r>
              <a:rPr lang="zh-CN" altLang="en-US" dirty="0"/>
              <a:t>数据集，还有一个</a:t>
            </a:r>
            <a:r>
              <a:rPr lang="en-US" altLang="zh-CN" dirty="0" err="1"/>
              <a:t>resturent</a:t>
            </a:r>
            <a:r>
              <a:rPr lang="zh-CN" altLang="en-US" dirty="0"/>
              <a:t>数据集。高亮的是我们在人工识别的时候认为重要的词汇，比如在识别产品的时候关注他们的产品号，在识别餐厅的时候关注电话号。现有一些方法也会关注词汇的重要性来辅助实体解析，比如</a:t>
            </a:r>
            <a:r>
              <a:rPr lang="en-US" altLang="zh-CN" dirty="0"/>
              <a:t>TF-IDF</a:t>
            </a:r>
            <a:r>
              <a:rPr lang="zh-CN" altLang="en-US" dirty="0"/>
              <a:t>测量一个词汇在文档集合中的重要性，但是仅仅是词频无法充分表示区分度。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现有的方法如表中所示，但都存在一些缺点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本文：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下面，我来分享一下</a:t>
            </a:r>
            <a:r>
              <a:rPr lang="zh-CN" altLang="en-US"/>
              <a:t>这篇文章</a:t>
            </a:r>
            <a:r>
              <a:rPr lang="en-US" altLang="zh-CN"/>
              <a:t>的主要工作。</a:t>
            </a:r>
          </a:p>
        </p:txBody>
      </p:sp>
    </p:spTree>
    <p:extLst>
      <p:ext uri="{BB962C8B-B14F-4D97-AF65-F5344CB8AC3E}">
        <p14:creationId xmlns:p14="http://schemas.microsoft.com/office/powerpoint/2010/main" val="3646146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分两块，第一块是一个无冗余的分块模型，第二块是一个基于图的迭代框架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2024/2/17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412000" y="1481369"/>
            <a:ext cx="4320000" cy="3254832"/>
            <a:chOff x="2412000" y="1481369"/>
            <a:chExt cx="4320000" cy="3254832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欢迎指正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yuchen_seu@seu.edu.cn</a:t>
              </a:r>
              <a:endParaRPr lang="zh-CN" altLang="en-US" sz="2400" b="1" dirty="0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2024/2/17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/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/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>
              <a:fillRect/>
            </a:stretch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11" y="3708165"/>
            <a:ext cx="1676189" cy="532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654820" y="1369609"/>
            <a:ext cx="7834360" cy="3363240"/>
            <a:chOff x="2406920" y="1481369"/>
            <a:chExt cx="4325080" cy="3363240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26535" y="2164649"/>
              <a:ext cx="3549311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 欢迎指正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21324" y="384985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534575" y="4274536"/>
              <a:ext cx="40748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zh-CN" altLang="en-US" sz="2400" b="1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6042-846A-4757-8390-D685C505E326}" type="datetime1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/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2024/2/17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/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/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/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/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/>
            <p:cNvPicPr/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>
              <a:fillRect/>
            </a:stretch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7.png"/><Relationship Id="rId1" Type="http://schemas.openxmlformats.org/officeDocument/2006/relationships/tags" Target="../tags/tag3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6.png"/><Relationship Id="rId5" Type="http://schemas.openxmlformats.org/officeDocument/2006/relationships/tags" Target="../tags/tag20.xml"/><Relationship Id="rId10" Type="http://schemas.openxmlformats.org/officeDocument/2006/relationships/image" Target="../media/image15.png"/><Relationship Id="rId4" Type="http://schemas.openxmlformats.org/officeDocument/2006/relationships/tags" Target="../tags/tag19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229" y="2123872"/>
            <a:ext cx="8243514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Unsupervised Entity Resolution With </a:t>
            </a:r>
          </a:p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rgbClr val="02409A"/>
                </a:solidFill>
                <a:ea typeface="微软雅黑" panose="020B0503020204020204" pitchFamily="34" charset="-122"/>
              </a:rPr>
              <a:t>Blocking and Graph Algorithms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70" y="3174541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 Dongxiang Zhang , Dongsheng Li, Long Guo, and Kian-Lee Tan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 dirty="0">
                <a:solidFill>
                  <a:srgbClr val="6B2D0B"/>
                </a:solidFill>
                <a:ea typeface="微软雅黑" panose="020B0503020204020204" pitchFamily="34" charset="-122"/>
              </a:rPr>
              <a:t>the IEEE Transactions on Knowledge and Data Engineering(TKDE), 2020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74702" y="5364922"/>
            <a:ext cx="279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pc="140" dirty="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汇报人：丁婧伊</a:t>
            </a:r>
            <a:endParaRPr lang="en-US" altLang="zh-CN" b="1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spc="14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2023.12.15</a:t>
            </a:r>
            <a:endParaRPr lang="zh-CN" altLang="en-US" b="1" spc="140" dirty="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31180B38-C5C1-C0A7-5A6F-6EFE95F50AEC}"/>
              </a:ext>
            </a:extLst>
          </p:cNvPr>
          <p:cNvSpPr/>
          <p:nvPr/>
        </p:nvSpPr>
        <p:spPr>
          <a:xfrm>
            <a:off x="4143694" y="1011377"/>
            <a:ext cx="4572000" cy="17242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BLOCKING STRATEGY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265329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>
                <a:sym typeface="+mn-ea"/>
              </a:rPr>
              <a:t>Blocking</a:t>
            </a:r>
            <a:r>
              <a:rPr lang="zh-CN" altLang="en-US" sz="2000" b="1" dirty="0">
                <a:sym typeface="+mn-ea"/>
              </a:rPr>
              <a:t>（非冗余）</a:t>
            </a:r>
            <a:endParaRPr lang="en-US" altLang="zh-CN" sz="2000" b="1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CB31DA-B319-80E6-6AE1-2180982A5ECC}"/>
                  </a:ext>
                </a:extLst>
              </p:cNvPr>
              <p:cNvSpPr txBox="1"/>
              <p:nvPr/>
            </p:nvSpPr>
            <p:spPr>
              <a:xfrm>
                <a:off x="747594" y="1520205"/>
                <a:ext cx="27635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：未被分块的记录集合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b="0" dirty="0"/>
                  <a:t>：划分的块数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b="0" dirty="0"/>
                  <a:t>：两个数据集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CB31DA-B319-80E6-6AE1-2180982A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94" y="1520205"/>
                <a:ext cx="2763519" cy="923330"/>
              </a:xfrm>
              <a:prstGeom prst="rect">
                <a:avLst/>
              </a:prstGeom>
              <a:blipFill>
                <a:blip r:embed="rId4"/>
                <a:stretch>
                  <a:fillRect t="-3947" b="-8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839B439-2E0F-F470-5DC6-B877ECC48D6C}"/>
                  </a:ext>
                </a:extLst>
              </p:cNvPr>
              <p:cNvSpPr txBox="1"/>
              <p:nvPr/>
            </p:nvSpPr>
            <p:spPr>
              <a:xfrm>
                <a:off x="2843111" y="3313837"/>
                <a:ext cx="997625" cy="370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839B439-2E0F-F470-5DC6-B877ECC48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111" y="3313837"/>
                <a:ext cx="997625" cy="370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7D966B-471D-A4BB-84EE-C79728540D51}"/>
              </a:ext>
            </a:extLst>
          </p:cNvPr>
          <p:cNvGrpSpPr/>
          <p:nvPr/>
        </p:nvGrpSpPr>
        <p:grpSpPr>
          <a:xfrm>
            <a:off x="1168424" y="4497512"/>
            <a:ext cx="4452244" cy="500849"/>
            <a:chOff x="2926080" y="3707260"/>
            <a:chExt cx="4452244" cy="50084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E23D166-048A-CD28-3EF2-7705C9A7E1CC}"/>
                </a:ext>
              </a:extLst>
            </p:cNvPr>
            <p:cNvSpPr/>
            <p:nvPr/>
          </p:nvSpPr>
          <p:spPr>
            <a:xfrm>
              <a:off x="2926080" y="3707260"/>
              <a:ext cx="787997" cy="494834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32DDD40-1C2E-B3ED-F017-919D06FBDEAA}"/>
                </a:ext>
              </a:extLst>
            </p:cNvPr>
            <p:cNvSpPr/>
            <p:nvPr/>
          </p:nvSpPr>
          <p:spPr>
            <a:xfrm>
              <a:off x="3974216" y="3713274"/>
              <a:ext cx="787999" cy="494835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0B4746F-17AC-32FE-1D18-BCE5BBCF6022}"/>
                </a:ext>
              </a:extLst>
            </p:cNvPr>
            <p:cNvSpPr/>
            <p:nvPr/>
          </p:nvSpPr>
          <p:spPr>
            <a:xfrm>
              <a:off x="5016286" y="3707260"/>
              <a:ext cx="787997" cy="494834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3590C787-2206-FDA5-5065-61411CD59C72}"/>
                    </a:ext>
                  </a:extLst>
                </p:cNvPr>
                <p:cNvSpPr/>
                <p:nvPr/>
              </p:nvSpPr>
              <p:spPr>
                <a:xfrm>
                  <a:off x="6590327" y="3707260"/>
                  <a:ext cx="787997" cy="494834"/>
                </a:xfrm>
                <a:prstGeom prst="roundRec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3590C787-2206-FDA5-5065-61411CD59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327" y="3707260"/>
                  <a:ext cx="787997" cy="49483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EA5F2DA-1645-860F-3D7B-41555C0FA5A6}"/>
                    </a:ext>
                  </a:extLst>
                </p:cNvPr>
                <p:cNvSpPr txBox="1"/>
                <p:nvPr/>
              </p:nvSpPr>
              <p:spPr>
                <a:xfrm>
                  <a:off x="5835123" y="3760539"/>
                  <a:ext cx="7243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EA5F2DA-1645-860F-3D7B-41555C0FA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123" y="3760539"/>
                  <a:ext cx="72436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378F2D1-3FCA-1C31-60CD-A15E99888133}"/>
                  </a:ext>
                </a:extLst>
              </p:cNvPr>
              <p:cNvSpPr txBox="1"/>
              <p:nvPr/>
            </p:nvSpPr>
            <p:spPr>
              <a:xfrm>
                <a:off x="2675552" y="5099438"/>
                <a:ext cx="13327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块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378F2D1-3FCA-1C31-60CD-A15E99888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52" y="5099438"/>
                <a:ext cx="1332744" cy="369332"/>
              </a:xfrm>
              <a:prstGeom prst="rect">
                <a:avLst/>
              </a:prstGeom>
              <a:blipFill>
                <a:blip r:embed="rId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781E19B-F706-3C58-CDC0-06CB9870F378}"/>
                  </a:ext>
                </a:extLst>
              </p:cNvPr>
              <p:cNvSpPr txBox="1"/>
              <p:nvPr/>
            </p:nvSpPr>
            <p:spPr>
              <a:xfrm>
                <a:off x="5736281" y="5499718"/>
                <a:ext cx="2613610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每个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块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分配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个记录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781E19B-F706-3C58-CDC0-06CB9870F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281" y="5499718"/>
                <a:ext cx="2613610" cy="485774"/>
              </a:xfrm>
              <a:prstGeom prst="rect">
                <a:avLst/>
              </a:prstGeom>
              <a:blipFill>
                <a:blip r:embed="rId9"/>
                <a:stretch>
                  <a:fillRect l="-209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BA28F04-DFDB-0A3E-A984-C06F5033C91A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flipH="1">
            <a:off x="2610560" y="3684580"/>
            <a:ext cx="731364" cy="818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D7F9247-74E9-132B-1807-6124FDF9CE38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3341924" y="3684580"/>
            <a:ext cx="310705" cy="812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7E436DC-1C4A-97BF-CFAD-47B0515D7555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1562423" y="3684580"/>
            <a:ext cx="1779501" cy="812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A6DF8CD-B690-3ED3-32ED-D855227FB7B3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3341924" y="3684580"/>
            <a:ext cx="1884746" cy="812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9AB6FAA9-A253-01C6-44A8-C27E00068464}"/>
              </a:ext>
            </a:extLst>
          </p:cNvPr>
          <p:cNvSpPr txBox="1"/>
          <p:nvPr/>
        </p:nvSpPr>
        <p:spPr>
          <a:xfrm>
            <a:off x="5519367" y="5061366"/>
            <a:ext cx="261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最高的 </a:t>
            </a:r>
            <a:r>
              <a:rPr lang="en-US" altLang="zh-CN" dirty="0"/>
              <a:t>TF-IDF </a:t>
            </a:r>
            <a:r>
              <a:rPr lang="zh-CN" altLang="en-US" dirty="0"/>
              <a:t>相似度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AD1714E-114F-501C-D65E-2DD21FAECE14}"/>
                  </a:ext>
                </a:extLst>
              </p:cNvPr>
              <p:cNvSpPr txBox="1"/>
              <p:nvPr/>
            </p:nvSpPr>
            <p:spPr>
              <a:xfrm>
                <a:off x="525051" y="2860005"/>
                <a:ext cx="26136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① 对数据集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分块</a:t>
                </a: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AD1714E-114F-501C-D65E-2DD21FAE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51" y="2860005"/>
                <a:ext cx="2613610" cy="369332"/>
              </a:xfrm>
              <a:prstGeom prst="rect">
                <a:avLst/>
              </a:prstGeom>
              <a:blipFill>
                <a:blip r:embed="rId10"/>
                <a:stretch>
                  <a:fillRect l="-1865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本框 91">
            <a:extLst>
              <a:ext uri="{FF2B5EF4-FFF2-40B4-BE49-F238E27FC236}">
                <a16:creationId xmlns:a16="http://schemas.microsoft.com/office/drawing/2014/main" id="{EBD8C450-569E-04D1-588C-EC7E98D0C975}"/>
              </a:ext>
            </a:extLst>
          </p:cNvPr>
          <p:cNvSpPr txBox="1"/>
          <p:nvPr/>
        </p:nvSpPr>
        <p:spPr>
          <a:xfrm>
            <a:off x="4258598" y="3684580"/>
            <a:ext cx="1882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随机种子记录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48864BC-8DB7-372E-778E-A471F051F51F}"/>
                  </a:ext>
                </a:extLst>
              </p:cNvPr>
              <p:cNvSpPr txBox="1"/>
              <p:nvPr/>
            </p:nvSpPr>
            <p:spPr>
              <a:xfrm>
                <a:off x="4873658" y="5547140"/>
                <a:ext cx="907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48864BC-8DB7-372E-778E-A471F051F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58" y="5547140"/>
                <a:ext cx="9077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79913EA-3FE5-0578-CFC0-2C5AA96BA6F2}"/>
              </a:ext>
            </a:extLst>
          </p:cNvPr>
          <p:cNvCxnSpPr>
            <a:cxnSpLocks/>
          </p:cNvCxnSpPr>
          <p:nvPr/>
        </p:nvCxnSpPr>
        <p:spPr>
          <a:xfrm>
            <a:off x="5327523" y="5003402"/>
            <a:ext cx="0" cy="543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AD73EAB-C6BD-E782-B7B9-C216CD2C813F}"/>
              </a:ext>
            </a:extLst>
          </p:cNvPr>
          <p:cNvCxnSpPr>
            <a:cxnSpLocks/>
          </p:cNvCxnSpPr>
          <p:nvPr/>
        </p:nvCxnSpPr>
        <p:spPr>
          <a:xfrm flipV="1">
            <a:off x="5144644" y="4992346"/>
            <a:ext cx="0" cy="5547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F82A887-E1A9-B4A9-6A63-D43128A8922D}"/>
                  </a:ext>
                </a:extLst>
              </p:cNvPr>
              <p:cNvSpPr txBox="1"/>
              <p:nvPr/>
            </p:nvSpPr>
            <p:spPr>
              <a:xfrm>
                <a:off x="4269278" y="1154336"/>
                <a:ext cx="26136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② 对数据集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分块</a:t>
                </a: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F82A887-E1A9-B4A9-6A63-D43128A8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78" y="1154336"/>
                <a:ext cx="2613610" cy="369332"/>
              </a:xfrm>
              <a:prstGeom prst="rect">
                <a:avLst/>
              </a:prstGeom>
              <a:blipFill>
                <a:blip r:embed="rId12"/>
                <a:stretch>
                  <a:fillRect l="-1865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B7299564-0E3D-DD68-8355-DA0D90E06CE4}"/>
                  </a:ext>
                </a:extLst>
              </p:cNvPr>
              <p:cNvSpPr txBox="1"/>
              <p:nvPr/>
            </p:nvSpPr>
            <p:spPr>
              <a:xfrm>
                <a:off x="4502309" y="1600650"/>
                <a:ext cx="3972051" cy="924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遍历记录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TF-IDF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相似度最高的记录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分配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到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所在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块</a:t>
                </a: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B7299564-0E3D-DD68-8355-DA0D90E06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09" y="1600650"/>
                <a:ext cx="3972051" cy="924484"/>
              </a:xfrm>
              <a:prstGeom prst="rect">
                <a:avLst/>
              </a:prstGeom>
              <a:blipFill>
                <a:blip r:embed="rId13"/>
                <a:stretch>
                  <a:fillRect l="-1382" t="-4636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95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BLOCKING STRATEGY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265329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>
                <a:sym typeface="+mn-ea"/>
              </a:rPr>
              <a:t>Blocking</a:t>
            </a:r>
            <a:r>
              <a:rPr lang="zh-CN" altLang="en-US" sz="2000" b="1" dirty="0">
                <a:sym typeface="+mn-ea"/>
              </a:rPr>
              <a:t>（非冗余）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EF7192-EBAF-41D8-1691-227FBF2E9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41" y="1884538"/>
            <a:ext cx="5591520" cy="33530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FBA471-BD9F-5A61-0976-7A6CD1F6919F}"/>
              </a:ext>
            </a:extLst>
          </p:cNvPr>
          <p:cNvSpPr txBox="1"/>
          <p:nvPr/>
        </p:nvSpPr>
        <p:spPr>
          <a:xfrm>
            <a:off x="6056444" y="2974816"/>
            <a:ext cx="25647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非冗余，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每条记录只出现在一个块中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dirty="0"/>
              <a:t>只有一个参数：块数</a:t>
            </a:r>
            <a:r>
              <a:rPr lang="en-US" altLang="zh-CN" dirty="0"/>
              <a:t>B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块的大小均衡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09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MATCHING STRATEGY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2713764-A235-431B-4790-7668B20A00A0}"/>
              </a:ext>
            </a:extLst>
          </p:cNvPr>
          <p:cNvGrpSpPr/>
          <p:nvPr/>
        </p:nvGrpSpPr>
        <p:grpSpPr>
          <a:xfrm>
            <a:off x="371035" y="990206"/>
            <a:ext cx="5178400" cy="2943702"/>
            <a:chOff x="574474" y="1073127"/>
            <a:chExt cx="5178400" cy="294370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ADA8E93-A9DB-7853-B4BA-2D005F58D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474" y="1073127"/>
              <a:ext cx="5178400" cy="2943702"/>
            </a:xfrm>
            <a:prstGeom prst="rect">
              <a:avLst/>
            </a:prstGeom>
          </p:spPr>
        </p:pic>
        <p:sp>
          <p:nvSpPr>
            <p:cNvPr id="18" name="圆角矩形 13">
              <a:extLst>
                <a:ext uri="{FF2B5EF4-FFF2-40B4-BE49-F238E27FC236}">
                  <a16:creationId xmlns:a16="http://schemas.microsoft.com/office/drawing/2014/main" id="{5E98C981-DA5D-3458-E9D2-EDF48FCCF95D}"/>
                </a:ext>
              </a:extLst>
            </p:cNvPr>
            <p:cNvSpPr/>
            <p:nvPr/>
          </p:nvSpPr>
          <p:spPr>
            <a:xfrm>
              <a:off x="1834515" y="2545709"/>
              <a:ext cx="2737485" cy="1397422"/>
            </a:xfrm>
            <a:prstGeom prst="roundRect">
              <a:avLst>
                <a:gd name="adj" fmla="val 7344"/>
              </a:avLst>
            </a:prstGeom>
            <a:noFill/>
            <a:ln w="34925" cap="sq">
              <a:solidFill>
                <a:schemeClr val="accent6"/>
              </a:solidFill>
              <a:prstDash val="sysDash"/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3">
              <a:extLst>
                <a:ext uri="{FF2B5EF4-FFF2-40B4-BE49-F238E27FC236}">
                  <a16:creationId xmlns:a16="http://schemas.microsoft.com/office/drawing/2014/main" id="{563C91FB-7A5C-0B5F-8E8A-F50B3C582983}"/>
                </a:ext>
              </a:extLst>
            </p:cNvPr>
            <p:cNvSpPr/>
            <p:nvPr/>
          </p:nvSpPr>
          <p:spPr>
            <a:xfrm>
              <a:off x="3015389" y="1562100"/>
              <a:ext cx="2737485" cy="1626326"/>
            </a:xfrm>
            <a:prstGeom prst="roundRect">
              <a:avLst>
                <a:gd name="adj" fmla="val 7344"/>
              </a:avLst>
            </a:prstGeom>
            <a:noFill/>
            <a:ln w="34925" cap="sq">
              <a:solidFill>
                <a:schemeClr val="accent2"/>
              </a:solidFill>
              <a:prstDash val="sysDash"/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箭头: 下 19">
            <a:extLst>
              <a:ext uri="{FF2B5EF4-FFF2-40B4-BE49-F238E27FC236}">
                <a16:creationId xmlns:a16="http://schemas.microsoft.com/office/drawing/2014/main" id="{BD583AC4-C2F9-0D00-18EB-B194D05A74D0}"/>
              </a:ext>
            </a:extLst>
          </p:cNvPr>
          <p:cNvSpPr/>
          <p:nvPr/>
        </p:nvSpPr>
        <p:spPr>
          <a:xfrm>
            <a:off x="1998696" y="4084889"/>
            <a:ext cx="296045" cy="44872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BE40F6D-BE16-10E2-750D-74296D88374B}"/>
              </a:ext>
            </a:extLst>
          </p:cNvPr>
          <p:cNvSpPr/>
          <p:nvPr/>
        </p:nvSpPr>
        <p:spPr>
          <a:xfrm rot="16200000">
            <a:off x="5843114" y="2067979"/>
            <a:ext cx="296045" cy="44872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6C9A13-DF3A-A326-7D73-4A0B7B61DDA4}"/>
              </a:ext>
            </a:extLst>
          </p:cNvPr>
          <p:cNvSpPr txBox="1"/>
          <p:nvPr/>
        </p:nvSpPr>
        <p:spPr>
          <a:xfrm>
            <a:off x="428280" y="4688613"/>
            <a:ext cx="4464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构建</a:t>
            </a:r>
            <a:r>
              <a:rPr lang="zh-CN" altLang="en-US" sz="1800" dirty="0">
                <a:solidFill>
                  <a:srgbClr val="FF0000"/>
                </a:solidFill>
              </a:rPr>
              <a:t>二分图</a:t>
            </a:r>
            <a:r>
              <a:rPr lang="zh-CN" altLang="en-US" sz="1800" dirty="0"/>
              <a:t>，建模术语</a:t>
            </a:r>
            <a:r>
              <a:rPr lang="en-US" altLang="zh-CN" sz="1800" dirty="0"/>
              <a:t>/</a:t>
            </a:r>
            <a:r>
              <a:rPr lang="zh-CN" altLang="en-US" sz="1800" dirty="0"/>
              <a:t>识别词（</a:t>
            </a:r>
            <a:r>
              <a:rPr lang="en-US" altLang="zh-CN" sz="1800" i="1" dirty="0"/>
              <a:t>term</a:t>
            </a:r>
            <a:r>
              <a:rPr lang="zh-CN" altLang="en-US" sz="1800" dirty="0"/>
              <a:t>）和记录对（</a:t>
            </a:r>
            <a:r>
              <a:rPr lang="en-US" altLang="zh-CN" sz="1800" i="1" dirty="0"/>
              <a:t>record-record pairs</a:t>
            </a:r>
            <a:r>
              <a:rPr lang="zh-CN" altLang="en-US" sz="1800" dirty="0"/>
              <a:t>）之间的关系，共同计算 </a:t>
            </a:r>
            <a:r>
              <a:rPr lang="en-US" altLang="zh-CN" sz="1800" i="1" dirty="0">
                <a:solidFill>
                  <a:srgbClr val="FF0000"/>
                </a:solidFill>
              </a:rPr>
              <a:t>term </a:t>
            </a:r>
            <a:r>
              <a:rPr lang="zh-CN" altLang="en-US" sz="1800" dirty="0">
                <a:solidFill>
                  <a:srgbClr val="FF0000"/>
                </a:solidFill>
              </a:rPr>
              <a:t>的区分</a:t>
            </a:r>
            <a:r>
              <a:rPr lang="zh-CN" altLang="en-US" dirty="0">
                <a:solidFill>
                  <a:srgbClr val="FF0000"/>
                </a:solidFill>
              </a:rPr>
              <a:t>度</a:t>
            </a:r>
            <a:r>
              <a:rPr lang="zh-CN" altLang="en-US" sz="1800" dirty="0">
                <a:solidFill>
                  <a:srgbClr val="FF0000"/>
                </a:solidFill>
              </a:rPr>
              <a:t>和记录对的文本相似性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147C02F-37BE-ED63-4058-CDB9A0896B28}"/>
              </a:ext>
            </a:extLst>
          </p:cNvPr>
          <p:cNvSpPr txBox="1"/>
          <p:nvPr/>
        </p:nvSpPr>
        <p:spPr>
          <a:xfrm>
            <a:off x="6401352" y="1692176"/>
            <a:ext cx="2526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2.      </a:t>
            </a:r>
            <a:r>
              <a:rPr lang="zh-CN" altLang="en-US" sz="1800" dirty="0"/>
              <a:t>构建</a:t>
            </a:r>
            <a:r>
              <a:rPr lang="zh-CN" altLang="en-US" sz="1800" dirty="0">
                <a:solidFill>
                  <a:srgbClr val="FF0000"/>
                </a:solidFill>
              </a:rPr>
              <a:t>加权记录图</a:t>
            </a:r>
            <a:r>
              <a:rPr lang="zh-CN" altLang="en-US" sz="1800" dirty="0"/>
              <a:t>，利用拓扑结构估计两个记录术语同一个实体的</a:t>
            </a:r>
            <a:r>
              <a:rPr lang="zh-CN" altLang="en-US" sz="1800" dirty="0">
                <a:solidFill>
                  <a:srgbClr val="FF0000"/>
                </a:solidFill>
              </a:rPr>
              <a:t>匹配概率（</a:t>
            </a:r>
            <a:r>
              <a:rPr lang="en-US" altLang="zh-CN" dirty="0">
                <a:solidFill>
                  <a:srgbClr val="FF0000"/>
                </a:solidFill>
              </a:rPr>
              <a:t>[0,1]</a:t>
            </a:r>
            <a:r>
              <a:rPr lang="zh-CN" altLang="en-US" dirty="0">
                <a:solidFill>
                  <a:srgbClr val="FF0000"/>
                </a:solidFill>
              </a:rPr>
              <a:t>之间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01F5A0-E3FE-0A42-0730-931DC565C3B2}"/>
              </a:ext>
            </a:extLst>
          </p:cNvPr>
          <p:cNvSpPr txBox="1"/>
          <p:nvPr/>
        </p:nvSpPr>
        <p:spPr>
          <a:xfrm>
            <a:off x="6401352" y="4580239"/>
            <a:ext cx="2311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sz="1800" dirty="0"/>
              <a:t>.     </a:t>
            </a:r>
            <a:r>
              <a:rPr lang="zh-CN" altLang="en-US" sz="1800" dirty="0"/>
              <a:t>开发融合框架，</a:t>
            </a:r>
            <a:r>
              <a:rPr lang="zh-CN" altLang="en-US" dirty="0"/>
              <a:t>基于内容的相似度和匹配概率相互增强。</a:t>
            </a:r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F49BCC76-8277-02B9-3CA7-2B82F9A2CC79}"/>
              </a:ext>
            </a:extLst>
          </p:cNvPr>
          <p:cNvSpPr/>
          <p:nvPr/>
        </p:nvSpPr>
        <p:spPr>
          <a:xfrm>
            <a:off x="7408906" y="3466926"/>
            <a:ext cx="296045" cy="64350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231F936F-7E27-4421-C79D-B3BF36A597B3}"/>
              </a:ext>
            </a:extLst>
          </p:cNvPr>
          <p:cNvSpPr/>
          <p:nvPr/>
        </p:nvSpPr>
        <p:spPr>
          <a:xfrm rot="16200000">
            <a:off x="5471598" y="4969947"/>
            <a:ext cx="300010" cy="63766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3018E6-628D-7B28-EC69-C85F89D7681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59183" y="977459"/>
            <a:ext cx="140759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CliqueRank</a:t>
            </a:r>
            <a:endParaRPr lang="en-US" altLang="zh-C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EFE7F8-361B-CEFF-A9A6-65DEE2D77B41}"/>
              </a:ext>
            </a:extLst>
          </p:cNvPr>
          <p:cNvSpPr txBox="1"/>
          <p:nvPr/>
        </p:nvSpPr>
        <p:spPr>
          <a:xfrm>
            <a:off x="2375365" y="3925097"/>
            <a:ext cx="2397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ITER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effectLst/>
              </a:rPr>
              <a:t>Iterative Term-Entity Ranking</a:t>
            </a:r>
            <a:r>
              <a:rPr lang="en-US" altLang="zh-CN" b="1" dirty="0">
                <a:solidFill>
                  <a:srgbClr val="FF0000"/>
                </a:solidFill>
                <a:effectLst/>
                <a:sym typeface="+mn-ea"/>
              </a:rPr>
              <a:t>)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8896D8-3939-27C6-B0DE-76AA6F4D782A}"/>
              </a:ext>
            </a:extLst>
          </p:cNvPr>
          <p:cNvSpPr txBox="1"/>
          <p:nvPr/>
        </p:nvSpPr>
        <p:spPr>
          <a:xfrm>
            <a:off x="3273018" y="2535568"/>
            <a:ext cx="907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迭代</a:t>
            </a:r>
            <a:endParaRPr lang="en-US" altLang="zh-CN" sz="1800" b="1" dirty="0">
              <a:solidFill>
                <a:srgbClr val="FF0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3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ITER ALGORITHM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3038011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基于内容的相似性度量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781D45-E13E-B8C4-3A3C-6FFAFD35C82E}"/>
              </a:ext>
            </a:extLst>
          </p:cNvPr>
          <p:cNvSpPr txBox="1"/>
          <p:nvPr/>
        </p:nvSpPr>
        <p:spPr>
          <a:xfrm>
            <a:off x="647206" y="1341025"/>
            <a:ext cx="8016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/>
              </a:rPr>
              <a:t>一个词汇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只出现在一组匹配的</a:t>
            </a:r>
            <a:r>
              <a:rPr lang="en-US" altLang="zh-CN" b="1" i="1" dirty="0">
                <a:solidFill>
                  <a:srgbClr val="FF0000"/>
                </a:solidFill>
              </a:rPr>
              <a:t>record pairs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中</a:t>
            </a:r>
            <a:r>
              <a:rPr lang="zh-CN" altLang="en-US" b="1" dirty="0">
                <a:effectLst/>
              </a:rPr>
              <a:t>，</a:t>
            </a:r>
            <a:r>
              <a:rPr lang="zh-CN" altLang="en-US" b="1" dirty="0"/>
              <a:t>该</a:t>
            </a:r>
            <a:r>
              <a:rPr lang="zh-CN" altLang="en-US" b="1" dirty="0">
                <a:effectLst/>
              </a:rPr>
              <a:t>词汇具有很高的区分性。</a:t>
            </a:r>
            <a:endParaRPr lang="en-US" altLang="zh-CN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普通词汇则可能同时被匹配和不匹配的</a:t>
            </a:r>
            <a:r>
              <a:rPr lang="en-US" altLang="zh-CN" b="1" i="1" dirty="0"/>
              <a:t>record pairs</a:t>
            </a:r>
            <a:r>
              <a:rPr lang="zh-CN" altLang="en-US" b="1" dirty="0"/>
              <a:t>共享。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D2ED1B-1925-9B5A-9F35-4A68FC868B36}"/>
              </a:ext>
            </a:extLst>
          </p:cNvPr>
          <p:cNvSpPr txBox="1"/>
          <p:nvPr/>
        </p:nvSpPr>
        <p:spPr>
          <a:xfrm>
            <a:off x="647206" y="2024468"/>
            <a:ext cx="692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E.g. </a:t>
            </a:r>
            <a:r>
              <a:rPr lang="zh-CN" altLang="en-US" dirty="0">
                <a:solidFill>
                  <a:schemeClr val="tx1"/>
                </a:solidFill>
              </a:rPr>
              <a:t>spago 1114 horn ave. los angeles </a:t>
            </a:r>
            <a:r>
              <a:rPr lang="zh-CN" altLang="en-US" dirty="0">
                <a:solidFill>
                  <a:srgbClr val="FF0000"/>
                </a:solidFill>
              </a:rPr>
              <a:t>310/652-4025 </a:t>
            </a:r>
            <a:r>
              <a:rPr lang="en-US" altLang="zh-CN" dirty="0">
                <a:highlight>
                  <a:srgbClr val="E6E6E6"/>
                </a:highlight>
              </a:rPr>
              <a:t>C</a:t>
            </a:r>
            <a:r>
              <a:rPr lang="zh-CN" altLang="en-US" dirty="0">
                <a:highlight>
                  <a:srgbClr val="E6E6E6"/>
                </a:highlight>
              </a:rPr>
              <a:t>alifornian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5E373A-3CFB-4DB0-2507-8FF7D2CC7AE8}"/>
              </a:ext>
            </a:extLst>
          </p:cNvPr>
          <p:cNvSpPr txBox="1"/>
          <p:nvPr/>
        </p:nvSpPr>
        <p:spPr>
          <a:xfrm>
            <a:off x="1036071" y="2310105"/>
            <a:ext cx="779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spago (los angeles) 8795 sunset blvd. w. hollywood </a:t>
            </a:r>
            <a:r>
              <a:rPr lang="zh-CN" altLang="en-US" dirty="0">
                <a:solidFill>
                  <a:srgbClr val="FF0000"/>
                </a:solidFill>
              </a:rPr>
              <a:t>310-652-4025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highlight>
                  <a:srgbClr val="E6E6E6"/>
                </a:highlight>
              </a:rPr>
              <a:t>C</a:t>
            </a:r>
            <a:r>
              <a:rPr lang="zh-CN" altLang="en-US" dirty="0">
                <a:highlight>
                  <a:srgbClr val="E6E6E6"/>
                </a:highlight>
              </a:rPr>
              <a:t>alifornian</a:t>
            </a:r>
            <a:r>
              <a:rPr lang="en-US" altLang="zh-CN" dirty="0"/>
              <a:t>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8CF629-91DC-6CC8-9F20-134338ED54D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8183" y="2660669"/>
            <a:ext cx="1499128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符号定义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F7902CB-6017-1B3D-86DA-B1360031F8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72"/>
          <a:stretch/>
        </p:blipFill>
        <p:spPr>
          <a:xfrm>
            <a:off x="712258" y="3165551"/>
            <a:ext cx="4966958" cy="2914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CC93EE-869B-D5C7-A980-5649D60F479C}"/>
                  </a:ext>
                </a:extLst>
              </p:cNvPr>
              <p:cNvSpPr txBox="1"/>
              <p:nvPr/>
            </p:nvSpPr>
            <p:spPr>
              <a:xfrm>
                <a:off x="5755614" y="3577254"/>
                <a:ext cx="2925150" cy="209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假设</a:t>
                </a:r>
                <a:r>
                  <a:rPr lang="en-US" altLang="zh-CN" i="1" dirty="0"/>
                  <a:t>term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包含在一组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个记录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中，需要计算两个指标：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-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术语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的权重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-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记录对的相似性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CC93EE-869B-D5C7-A980-5649D60F4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14" y="3577254"/>
                <a:ext cx="2925150" cy="2091278"/>
              </a:xfrm>
              <a:prstGeom prst="rect">
                <a:avLst/>
              </a:prstGeom>
              <a:blipFill>
                <a:blip r:embed="rId6"/>
                <a:stretch>
                  <a:fillRect l="-1667" t="-2041" r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86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ITER ALGORITHM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34D1FA-3462-1E4C-4777-828DEDF94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280" y="1358271"/>
            <a:ext cx="2538022" cy="83048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878BB9F-E1C7-9041-D018-F88C4893A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585" y="4550290"/>
            <a:ext cx="3113170" cy="666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6D507F4-7892-89D9-BD71-671DA32C4A2D}"/>
                  </a:ext>
                </a:extLst>
              </p:cNvPr>
              <p:cNvSpPr txBox="1"/>
              <p:nvPr/>
            </p:nvSpPr>
            <p:spPr>
              <a:xfrm>
                <a:off x="5015550" y="978135"/>
                <a:ext cx="3825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1.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术语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的权重（区分实体的能力）</a:t>
                </a:r>
                <a:r>
                  <a:rPr lang="zh-CN" altLang="en-US" dirty="0"/>
                  <a:t>：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6D507F4-7892-89D9-BD71-671DA32C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50" y="978135"/>
                <a:ext cx="3825241" cy="369332"/>
              </a:xfrm>
              <a:prstGeom prst="rect">
                <a:avLst/>
              </a:prstGeom>
              <a:blipFill>
                <a:blip r:embed="rId6"/>
                <a:stretch>
                  <a:fillRect l="-1435" t="-9836" r="-717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48CF629-91DC-6CC8-9F20-134338ED54D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50953" y="826993"/>
            <a:ext cx="1755609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构建二分图</a:t>
            </a:r>
            <a:endParaRPr lang="en-US" altLang="zh-CN" sz="2000" b="1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4DB8D81-465F-E00F-2057-2E0FCEE9B6A7}"/>
                  </a:ext>
                </a:extLst>
              </p:cNvPr>
              <p:cNvSpPr txBox="1"/>
              <p:nvPr/>
            </p:nvSpPr>
            <p:spPr>
              <a:xfrm>
                <a:off x="5015550" y="3989392"/>
                <a:ext cx="29718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2.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记录对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的相似性：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4DB8D81-465F-E00F-2057-2E0FCEE9B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50" y="3989392"/>
                <a:ext cx="2971800" cy="391646"/>
              </a:xfrm>
              <a:prstGeom prst="rect">
                <a:avLst/>
              </a:prstGeom>
              <a:blipFill>
                <a:blip r:embed="rId7"/>
                <a:stretch>
                  <a:fillRect l="-1848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821A9028-C83E-3FEC-3AFB-3126BC2CD99A}"/>
              </a:ext>
            </a:extLst>
          </p:cNvPr>
          <p:cNvGrpSpPr/>
          <p:nvPr/>
        </p:nvGrpSpPr>
        <p:grpSpPr>
          <a:xfrm>
            <a:off x="428280" y="1482858"/>
            <a:ext cx="4381618" cy="3350650"/>
            <a:chOff x="473028" y="1465408"/>
            <a:chExt cx="4381618" cy="33506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AED96E7-8476-6DA2-7171-005E3A92F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3028" y="1465408"/>
              <a:ext cx="4381618" cy="335065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E6CD90F-FACB-82E1-A696-AC4979A2C786}"/>
                </a:ext>
              </a:extLst>
            </p:cNvPr>
            <p:cNvSpPr/>
            <p:nvPr/>
          </p:nvSpPr>
          <p:spPr>
            <a:xfrm>
              <a:off x="721416" y="1808480"/>
              <a:ext cx="4038544" cy="6197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69E635-5A86-AD7A-EE09-82B25FC6DC68}"/>
                </a:ext>
              </a:extLst>
            </p:cNvPr>
            <p:cNvSpPr/>
            <p:nvPr/>
          </p:nvSpPr>
          <p:spPr>
            <a:xfrm>
              <a:off x="721416" y="3709340"/>
              <a:ext cx="4038544" cy="7270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515F57-B527-73E2-7C93-7F7096486F77}"/>
                  </a:ext>
                </a:extLst>
              </p:cNvPr>
              <p:cNvSpPr txBox="1"/>
              <p:nvPr/>
            </p:nvSpPr>
            <p:spPr>
              <a:xfrm>
                <a:off x="5531167" y="2381831"/>
                <a:ext cx="2328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A515F57-B527-73E2-7C93-7F709648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67" y="2381831"/>
                <a:ext cx="2328971" cy="276999"/>
              </a:xfrm>
              <a:prstGeom prst="rect">
                <a:avLst/>
              </a:prstGeom>
              <a:blipFill>
                <a:blip r:embed="rId9"/>
                <a:stretch>
                  <a:fillRect l="-5497" t="-22222" r="-785" b="-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0F54BDC-9A23-E2A5-0F1C-65D05019BAAE}"/>
                  </a:ext>
                </a:extLst>
              </p:cNvPr>
              <p:cNvSpPr txBox="1"/>
              <p:nvPr/>
            </p:nvSpPr>
            <p:spPr>
              <a:xfrm>
                <a:off x="5531167" y="2854300"/>
                <a:ext cx="330962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i="1" dirty="0"/>
                  <a:t>p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指向同一实体的概率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0F54BDC-9A23-E2A5-0F1C-65D05019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67" y="2854300"/>
                <a:ext cx="3309624" cy="299313"/>
              </a:xfrm>
              <a:prstGeom prst="rect">
                <a:avLst/>
              </a:prstGeom>
              <a:blipFill>
                <a:blip r:embed="rId10"/>
                <a:stretch>
                  <a:fillRect l="-3867" t="-26531" r="-4052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90D57D-E40F-8E7E-E2B4-3675DB03DE78}"/>
                  </a:ext>
                </a:extLst>
              </p:cNvPr>
              <p:cNvSpPr txBox="1"/>
              <p:nvPr/>
            </p:nvSpPr>
            <p:spPr>
              <a:xfrm>
                <a:off x="5436801" y="3264566"/>
                <a:ext cx="2538022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Initialize</a:t>
                </a:r>
                <a:r>
                  <a:rPr lang="en-US" altLang="zh-CN" b="1" dirty="0"/>
                  <a:t> </a:t>
                </a:r>
                <a:r>
                  <a:rPr lang="en-US" altLang="zh-CN" i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= 1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90D57D-E40F-8E7E-E2B4-3675DB03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801" y="3264566"/>
                <a:ext cx="2538022" cy="411395"/>
              </a:xfrm>
              <a:prstGeom prst="rect">
                <a:avLst/>
              </a:prstGeom>
              <a:blipFill>
                <a:blip r:embed="rId11"/>
                <a:stretch>
                  <a:fillRect l="-1683" t="-2985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7933DD3-348C-78E6-A7C6-122B46B3B071}"/>
                  </a:ext>
                </a:extLst>
              </p:cNvPr>
              <p:cNvSpPr txBox="1"/>
              <p:nvPr/>
            </p:nvSpPr>
            <p:spPr>
              <a:xfrm>
                <a:off x="5362928" y="5284193"/>
                <a:ext cx="3529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𝑜𝑟𝑚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归一化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7933DD3-348C-78E6-A7C6-122B46B3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28" y="5284193"/>
                <a:ext cx="3529567" cy="369332"/>
              </a:xfrm>
              <a:prstGeom prst="rect">
                <a:avLst/>
              </a:prstGeom>
              <a:blipFill>
                <a:blip r:embed="rId12"/>
                <a:stretch>
                  <a:fillRect l="-1209" t="-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DA1BF5C5-675D-4DBC-346D-449DBD5331CF}"/>
              </a:ext>
            </a:extLst>
          </p:cNvPr>
          <p:cNvSpPr txBox="1"/>
          <p:nvPr/>
        </p:nvSpPr>
        <p:spPr>
          <a:xfrm>
            <a:off x="659245" y="5112900"/>
            <a:ext cx="4291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两个记录共享的区分性词汇越多，它们指向同一实体的可能性就越大</a:t>
            </a:r>
            <a:r>
              <a:rPr lang="zh-CN" altLang="en-US" dirty="0"/>
              <a:t>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453A5F3-772D-0273-3DEF-6AA38A366BF4}"/>
                  </a:ext>
                </a:extLst>
              </p:cNvPr>
              <p:cNvSpPr txBox="1"/>
              <p:nvPr/>
            </p:nvSpPr>
            <p:spPr>
              <a:xfrm>
                <a:off x="5371585" y="5759231"/>
                <a:ext cx="35295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𝑜𝑟𝑚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453A5F3-772D-0273-3DEF-6AA38A36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85" y="5759231"/>
                <a:ext cx="3529567" cy="369332"/>
              </a:xfrm>
              <a:prstGeom prst="rect">
                <a:avLst/>
              </a:prstGeom>
              <a:blipFill>
                <a:blip r:embed="rId13"/>
                <a:stretch>
                  <a:fillRect l="-10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84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ITER ALGORITHM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2059282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>
                <a:sym typeface="+mn-ea"/>
              </a:rPr>
              <a:t>ITER</a:t>
            </a:r>
            <a:r>
              <a:rPr lang="zh-CN" altLang="en-US" sz="2000" b="1" dirty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Algorithm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C404F2-D790-468F-EDAC-92F742F31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6" y="1675348"/>
            <a:ext cx="6209279" cy="3918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D45018-4F1C-9A83-5946-011AB13EE9A4}"/>
                  </a:ext>
                </a:extLst>
              </p:cNvPr>
              <p:cNvSpPr txBox="1"/>
              <p:nvPr/>
            </p:nvSpPr>
            <p:spPr>
              <a:xfrm>
                <a:off x="4390128" y="2913449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结束标志：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收敛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D45018-4F1C-9A83-5946-011AB13EE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128" y="2913449"/>
                <a:ext cx="2971800" cy="369332"/>
              </a:xfrm>
              <a:prstGeom prst="rect">
                <a:avLst/>
              </a:prstGeom>
              <a:blipFill>
                <a:blip r:embed="rId5"/>
                <a:stretch>
                  <a:fillRect l="-1639" t="-11475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5D344E-C3A7-5E1E-84F7-1A9CA8BA7353}"/>
                  </a:ext>
                </a:extLst>
              </p:cNvPr>
              <p:cNvSpPr txBox="1"/>
              <p:nvPr/>
            </p:nvSpPr>
            <p:spPr>
              <a:xfrm>
                <a:off x="5097789" y="3634445"/>
                <a:ext cx="3424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1" dirty="0">
                    <a:solidFill>
                      <a:schemeClr val="tx1"/>
                    </a:solidFill>
                  </a:rPr>
                  <a:t>Term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</a:rPr>
                  <a:t>Record Pair Nodes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5D344E-C3A7-5E1E-84F7-1A9CA8BA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89" y="3634445"/>
                <a:ext cx="3424419" cy="369332"/>
              </a:xfrm>
              <a:prstGeom prst="rect">
                <a:avLst/>
              </a:prstGeom>
              <a:blipFill>
                <a:blip r:embed="rId6"/>
                <a:stretch>
                  <a:fillRect l="-142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7361C5-630F-2CD9-C3FF-B34B75B52933}"/>
              </a:ext>
            </a:extLst>
          </p:cNvPr>
          <p:cNvCxnSpPr>
            <a:cxnSpLocks/>
          </p:cNvCxnSpPr>
          <p:nvPr/>
        </p:nvCxnSpPr>
        <p:spPr>
          <a:xfrm>
            <a:off x="1058114" y="3510025"/>
            <a:ext cx="2923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AF9BDD-C600-9196-7741-60259293B28A}"/>
              </a:ext>
            </a:extLst>
          </p:cNvPr>
          <p:cNvCxnSpPr>
            <a:cxnSpLocks/>
          </p:cNvCxnSpPr>
          <p:nvPr/>
        </p:nvCxnSpPr>
        <p:spPr>
          <a:xfrm flipV="1">
            <a:off x="3977612" y="3184481"/>
            <a:ext cx="463624" cy="325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AA18A31-F8FC-EA3E-C783-357C76C10F11}"/>
              </a:ext>
            </a:extLst>
          </p:cNvPr>
          <p:cNvCxnSpPr>
            <a:cxnSpLocks/>
          </p:cNvCxnSpPr>
          <p:nvPr/>
        </p:nvCxnSpPr>
        <p:spPr>
          <a:xfrm>
            <a:off x="3027122" y="4273904"/>
            <a:ext cx="1752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3E8E39-08AE-6BC5-F868-3882DCC7B61D}"/>
              </a:ext>
            </a:extLst>
          </p:cNvPr>
          <p:cNvCxnSpPr>
            <a:cxnSpLocks/>
          </p:cNvCxnSpPr>
          <p:nvPr/>
        </p:nvCxnSpPr>
        <p:spPr>
          <a:xfrm flipV="1">
            <a:off x="4779264" y="3948360"/>
            <a:ext cx="463624" cy="325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FA77191-A390-4203-2D5E-608CC25C41AB}"/>
              </a:ext>
            </a:extLst>
          </p:cNvPr>
          <p:cNvCxnSpPr>
            <a:cxnSpLocks/>
          </p:cNvCxnSpPr>
          <p:nvPr/>
        </p:nvCxnSpPr>
        <p:spPr>
          <a:xfrm>
            <a:off x="3339551" y="5042000"/>
            <a:ext cx="1752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68CD7A-8A0C-1A79-E030-CAB85142264E}"/>
              </a:ext>
            </a:extLst>
          </p:cNvPr>
          <p:cNvCxnSpPr>
            <a:cxnSpLocks/>
          </p:cNvCxnSpPr>
          <p:nvPr/>
        </p:nvCxnSpPr>
        <p:spPr>
          <a:xfrm flipV="1">
            <a:off x="5091693" y="4716456"/>
            <a:ext cx="463624" cy="325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6C31A9B-3A2B-0EEE-F70A-67ADC1ACDDE6}"/>
                  </a:ext>
                </a:extLst>
              </p:cNvPr>
              <p:cNvSpPr txBox="1"/>
              <p:nvPr/>
            </p:nvSpPr>
            <p:spPr>
              <a:xfrm>
                <a:off x="5411459" y="4377976"/>
                <a:ext cx="3424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/>
                  <a:t>Record Pair Nodes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i="1" dirty="0"/>
                  <a:t>Term Nodes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6C31A9B-3A2B-0EEE-F70A-67ADC1AC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59" y="4377976"/>
                <a:ext cx="3424419" cy="369332"/>
              </a:xfrm>
              <a:prstGeom prst="rect">
                <a:avLst/>
              </a:prstGeom>
              <a:blipFill>
                <a:blip r:embed="rId7"/>
                <a:stretch>
                  <a:fillRect l="-160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0A771BCE-E582-F769-CE50-6DE47CDC40BE}"/>
              </a:ext>
            </a:extLst>
          </p:cNvPr>
          <p:cNvSpPr txBox="1"/>
          <p:nvPr/>
        </p:nvSpPr>
        <p:spPr>
          <a:xfrm>
            <a:off x="6066306" y="5082274"/>
            <a:ext cx="282618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时间复杂度：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随输入记录的数量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呈二次方增长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2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CliqueRank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ALGORITHM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226857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构建加权记录图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AA0447-CFAA-428E-707F-766ABEE6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92" y="1652457"/>
            <a:ext cx="5151566" cy="4343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3D8B2E-3B87-078F-9437-54DA1AB75223}"/>
              </a:ext>
            </a:extLst>
          </p:cNvPr>
          <p:cNvSpPr txBox="1"/>
          <p:nvPr/>
        </p:nvSpPr>
        <p:spPr>
          <a:xfrm>
            <a:off x="489240" y="4785969"/>
            <a:ext cx="255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Ground-truth Graph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B8EAC4-5BD9-60A7-69C1-C16696320E00}"/>
              </a:ext>
            </a:extLst>
          </p:cNvPr>
          <p:cNvSpPr txBox="1"/>
          <p:nvPr/>
        </p:nvSpPr>
        <p:spPr>
          <a:xfrm>
            <a:off x="489240" y="1795869"/>
            <a:ext cx="1866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ecord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raph 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87897DD-7515-384F-91B4-97E4C1EEF374}"/>
              </a:ext>
            </a:extLst>
          </p:cNvPr>
          <p:cNvCxnSpPr>
            <a:cxnSpLocks/>
          </p:cNvCxnSpPr>
          <p:nvPr/>
        </p:nvCxnSpPr>
        <p:spPr>
          <a:xfrm>
            <a:off x="5038115" y="2425264"/>
            <a:ext cx="1018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A197765-BFE5-4658-6E6B-2C09F2F586CD}"/>
              </a:ext>
            </a:extLst>
          </p:cNvPr>
          <p:cNvSpPr txBox="1"/>
          <p:nvPr/>
        </p:nvSpPr>
        <p:spPr>
          <a:xfrm>
            <a:off x="6175779" y="2240598"/>
            <a:ext cx="1866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：一条记录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B1164A-52B7-0CB5-2EED-A1117F3E8BE1}"/>
                  </a:ext>
                </a:extLst>
              </p:cNvPr>
              <p:cNvSpPr txBox="1"/>
              <p:nvPr/>
            </p:nvSpPr>
            <p:spPr>
              <a:xfrm>
                <a:off x="5639998" y="2930147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+mj-lt"/>
                    <a:ea typeface="微软雅黑" panose="020B0503020204020204" pitchFamily="34" charset="-122"/>
                  </a:rPr>
                  <a:t>Edge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j-lt"/>
                    <a:ea typeface="微软雅黑" panose="020B0503020204020204" pitchFamily="34" charset="-122"/>
                  </a:rPr>
                  <a:t>：两条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记录相似度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B1164A-52B7-0CB5-2EED-A1117F3E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998" y="2930147"/>
                <a:ext cx="4572000" cy="391646"/>
              </a:xfrm>
              <a:prstGeom prst="rect">
                <a:avLst/>
              </a:prstGeom>
              <a:blipFill>
                <a:blip r:embed="rId5"/>
                <a:stretch>
                  <a:fillRect l="-1067" t="-937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86257C-EE9C-78B6-0ED8-BB666E69C6CF}"/>
              </a:ext>
            </a:extLst>
          </p:cNvPr>
          <p:cNvCxnSpPr/>
          <p:nvPr/>
        </p:nvCxnSpPr>
        <p:spPr>
          <a:xfrm>
            <a:off x="4528829" y="3137584"/>
            <a:ext cx="1018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41D3BB4-11D1-838A-FE49-8CFBFBB0A5B2}"/>
              </a:ext>
            </a:extLst>
          </p:cNvPr>
          <p:cNvSpPr/>
          <p:nvPr/>
        </p:nvSpPr>
        <p:spPr>
          <a:xfrm>
            <a:off x="1117666" y="5259474"/>
            <a:ext cx="2974694" cy="7367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7DDA45-6DC0-5D15-8FF2-ABCC7F399744}"/>
              </a:ext>
            </a:extLst>
          </p:cNvPr>
          <p:cNvSpPr/>
          <p:nvPr/>
        </p:nvSpPr>
        <p:spPr>
          <a:xfrm>
            <a:off x="4212454" y="5259474"/>
            <a:ext cx="1636304" cy="7367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23EC5E-B57E-E5AC-C60E-9814B3D88282}"/>
              </a:ext>
            </a:extLst>
          </p:cNvPr>
          <p:cNvSpPr txBox="1"/>
          <p:nvPr/>
        </p:nvSpPr>
        <p:spPr>
          <a:xfrm>
            <a:off x="6384072" y="4863865"/>
            <a:ext cx="2679355" cy="66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当且仅当指同一实体时，两个记录才相连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AFA3237-103D-F48F-253E-4F8601689B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79" t="67613" r="1159" b="13823"/>
          <a:stretch/>
        </p:blipFill>
        <p:spPr>
          <a:xfrm>
            <a:off x="4848815" y="1013853"/>
            <a:ext cx="4043680" cy="62286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FD5E7915-8BCF-99A2-CFF8-D419E342278E}"/>
              </a:ext>
            </a:extLst>
          </p:cNvPr>
          <p:cNvSpPr/>
          <p:nvPr/>
        </p:nvSpPr>
        <p:spPr>
          <a:xfrm>
            <a:off x="4843737" y="907826"/>
            <a:ext cx="4043679" cy="744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C4241C0-0C2F-B4AF-748A-3F5A2E48893C}"/>
              </a:ext>
            </a:extLst>
          </p:cNvPr>
          <p:cNvCxnSpPr>
            <a:stCxn id="29" idx="1"/>
            <a:endCxn id="3" idx="0"/>
          </p:cNvCxnSpPr>
          <p:nvPr/>
        </p:nvCxnSpPr>
        <p:spPr>
          <a:xfrm rot="10800000" flipV="1">
            <a:off x="3272975" y="1280133"/>
            <a:ext cx="1570762" cy="3723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3373978-0367-CBC4-F48B-008F787E1C7E}"/>
              </a:ext>
            </a:extLst>
          </p:cNvPr>
          <p:cNvSpPr txBox="1"/>
          <p:nvPr/>
        </p:nvSpPr>
        <p:spPr>
          <a:xfrm>
            <a:off x="1265335" y="5989705"/>
            <a:ext cx="267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992C0A0-411B-74F7-17FE-722FEE86E65B}"/>
              </a:ext>
            </a:extLst>
          </p:cNvPr>
          <p:cNvSpPr txBox="1"/>
          <p:nvPr/>
        </p:nvSpPr>
        <p:spPr>
          <a:xfrm>
            <a:off x="3704717" y="5983060"/>
            <a:ext cx="267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Not Match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538D09-56C0-1E8F-DA0D-2495DDF2E18A}"/>
              </a:ext>
            </a:extLst>
          </p:cNvPr>
          <p:cNvSpPr txBox="1"/>
          <p:nvPr/>
        </p:nvSpPr>
        <p:spPr>
          <a:xfrm>
            <a:off x="6384072" y="5490770"/>
            <a:ext cx="2411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识别匹配对的边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删除非匹配对的边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A19CE48-63D9-394C-37FD-A3505353A117}"/>
              </a:ext>
            </a:extLst>
          </p:cNvPr>
          <p:cNvCxnSpPr>
            <a:cxnSpLocks/>
          </p:cNvCxnSpPr>
          <p:nvPr/>
        </p:nvCxnSpPr>
        <p:spPr>
          <a:xfrm>
            <a:off x="5848758" y="5644809"/>
            <a:ext cx="53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0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CliqueRank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ALGORITHM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3166957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随机冲浪者采样（</a:t>
            </a:r>
            <a:r>
              <a:rPr lang="en-US" altLang="zh-CN" sz="2000" b="1" dirty="0">
                <a:sym typeface="+mn-ea"/>
              </a:rPr>
              <a:t>RSS</a:t>
            </a:r>
            <a:r>
              <a:rPr lang="zh-CN" altLang="en-US" sz="2000" b="1" dirty="0">
                <a:sym typeface="+mn-ea"/>
              </a:rPr>
              <a:t>）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F08C8C-5FA5-AAB6-A0CF-25F836DAB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81" y="1608454"/>
            <a:ext cx="6523285" cy="31549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038372-059F-B7DC-96CB-8AE94DE5998A}"/>
              </a:ext>
            </a:extLst>
          </p:cNvPr>
          <p:cNvSpPr txBox="1"/>
          <p:nvPr/>
        </p:nvSpPr>
        <p:spPr>
          <a:xfrm>
            <a:off x="4366977" y="2399916"/>
            <a:ext cx="29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对每一对记录执行</a:t>
            </a:r>
            <a:r>
              <a:rPr lang="en-US" altLang="zh-CN" dirty="0">
                <a:solidFill>
                  <a:schemeClr val="tx1"/>
                </a:solidFill>
              </a:rPr>
              <a:t>RSS</a:t>
            </a:r>
            <a:r>
              <a:rPr lang="zh-CN" altLang="en-US" dirty="0">
                <a:solidFill>
                  <a:schemeClr val="tx1"/>
                </a:solidFill>
              </a:rPr>
              <a:t>采样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23FA02-E277-D605-7781-B1D0D95F1D3D}"/>
              </a:ext>
            </a:extLst>
          </p:cNvPr>
          <p:cNvCxnSpPr>
            <a:cxnSpLocks/>
          </p:cNvCxnSpPr>
          <p:nvPr/>
        </p:nvCxnSpPr>
        <p:spPr>
          <a:xfrm>
            <a:off x="1034963" y="2699798"/>
            <a:ext cx="2923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A6DF601-2B1F-A6F8-3B07-D35E79913C85}"/>
                  </a:ext>
                </a:extLst>
              </p:cNvPr>
              <p:cNvSpPr txBox="1"/>
              <p:nvPr/>
            </p:nvSpPr>
            <p:spPr>
              <a:xfrm>
                <a:off x="4669847" y="3233177"/>
                <a:ext cx="29718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M/2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次随机游走：从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A6DF601-2B1F-A6F8-3B07-D35E79913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47" y="3233177"/>
                <a:ext cx="2971800" cy="391646"/>
              </a:xfrm>
              <a:prstGeom prst="rect">
                <a:avLst/>
              </a:prstGeom>
              <a:blipFill>
                <a:blip r:embed="rId5"/>
                <a:stretch>
                  <a:fillRect l="-1639"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9BD15C1-DC19-C958-972D-042265233BDF}"/>
                  </a:ext>
                </a:extLst>
              </p:cNvPr>
              <p:cNvSpPr txBox="1"/>
              <p:nvPr/>
            </p:nvSpPr>
            <p:spPr>
              <a:xfrm>
                <a:off x="4669847" y="3802469"/>
                <a:ext cx="29718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M/2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次随机游走：从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9BD15C1-DC19-C958-972D-042265233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47" y="3802469"/>
                <a:ext cx="2971800" cy="391646"/>
              </a:xfrm>
              <a:prstGeom prst="rect">
                <a:avLst/>
              </a:prstGeom>
              <a:blipFill>
                <a:blip r:embed="rId6"/>
                <a:stretch>
                  <a:fillRect l="-1639" t="-937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8F522C4-939B-AFEF-2738-AE52DD7E7932}"/>
              </a:ext>
            </a:extLst>
          </p:cNvPr>
          <p:cNvCxnSpPr>
            <a:cxnSpLocks/>
          </p:cNvCxnSpPr>
          <p:nvPr/>
        </p:nvCxnSpPr>
        <p:spPr>
          <a:xfrm>
            <a:off x="1478125" y="3543798"/>
            <a:ext cx="2923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DCF1A9-D21C-19ED-CC31-495DA2373C52}"/>
              </a:ext>
            </a:extLst>
          </p:cNvPr>
          <p:cNvCxnSpPr>
            <a:cxnSpLocks/>
          </p:cNvCxnSpPr>
          <p:nvPr/>
        </p:nvCxnSpPr>
        <p:spPr>
          <a:xfrm>
            <a:off x="1443400" y="4106341"/>
            <a:ext cx="2923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E589A9E-1FF2-DC48-880E-DABB9B05C9AD}"/>
              </a:ext>
            </a:extLst>
          </p:cNvPr>
          <p:cNvCxnSpPr>
            <a:cxnSpLocks/>
          </p:cNvCxnSpPr>
          <p:nvPr/>
        </p:nvCxnSpPr>
        <p:spPr>
          <a:xfrm>
            <a:off x="1236984" y="4397636"/>
            <a:ext cx="25158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CD24507-B4B6-CFD1-AA45-CB7FB721785B}"/>
              </a:ext>
            </a:extLst>
          </p:cNvPr>
          <p:cNvSpPr txBox="1"/>
          <p:nvPr/>
        </p:nvSpPr>
        <p:spPr>
          <a:xfrm>
            <a:off x="3852008" y="4132398"/>
            <a:ext cx="430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成功到达目标节点的随机游走的百分比</a:t>
            </a:r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4B1CE2-5843-4B1F-2D5B-4FE057D73154}"/>
                  </a:ext>
                </a:extLst>
              </p:cNvPr>
              <p:cNvSpPr txBox="1"/>
              <p:nvPr/>
            </p:nvSpPr>
            <p:spPr>
              <a:xfrm>
                <a:off x="712961" y="5024856"/>
                <a:ext cx="7806005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𝑅𝑎𝑛𝑑𝑜𝑚𝑊𝑎𝑙𝑘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dirty="0"/>
                  <a:t>输出</a:t>
                </a:r>
                <a:r>
                  <a:rPr lang="en-US" altLang="zh-CN" b="0" dirty="0"/>
                  <a:t>0</a:t>
                </a:r>
                <a:r>
                  <a:rPr lang="zh-CN" altLang="en-US" b="0" dirty="0"/>
                  <a:t>或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，表示是否能在给定的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dirty="0"/>
                  <a:t>步内到达目标节点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A4B1CE2-5843-4B1F-2D5B-4FE057D7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61" y="5024856"/>
                <a:ext cx="7806005" cy="391646"/>
              </a:xfrm>
              <a:prstGeom prst="rect">
                <a:avLst/>
              </a:prstGeom>
              <a:blipFill>
                <a:blip r:embed="rId7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8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CliqueRank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ALGORITHM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226857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修正的随机游走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5878C0-5E2C-4B16-5110-6D3DAD869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0" y="1440646"/>
            <a:ext cx="6492803" cy="39398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AF245B-B3AD-160E-0084-02B5A029A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437" y="3744469"/>
            <a:ext cx="4227058" cy="9248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2BF9C3-9DF0-FE1D-747D-372437281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811" y="5432955"/>
            <a:ext cx="6363251" cy="815411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EA3F498-C7DE-1B00-75F9-931F958E9510}"/>
              </a:ext>
            </a:extLst>
          </p:cNvPr>
          <p:cNvCxnSpPr>
            <a:cxnSpLocks/>
          </p:cNvCxnSpPr>
          <p:nvPr/>
        </p:nvCxnSpPr>
        <p:spPr>
          <a:xfrm>
            <a:off x="4513713" y="3592417"/>
            <a:ext cx="748161" cy="4822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4B8252-DD20-69DC-BBFD-13C5B43DF0A9}"/>
              </a:ext>
            </a:extLst>
          </p:cNvPr>
          <p:cNvSpPr txBox="1"/>
          <p:nvPr/>
        </p:nvSpPr>
        <p:spPr>
          <a:xfrm>
            <a:off x="4440174" y="1879176"/>
            <a:ext cx="430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权重增强策略：防止在非常大的团内游走时到达概率低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DA533-9D14-1FD9-BB5C-7505CD65CDF4}"/>
              </a:ext>
            </a:extLst>
          </p:cNvPr>
          <p:cNvSpPr txBox="1"/>
          <p:nvPr/>
        </p:nvSpPr>
        <p:spPr>
          <a:xfrm>
            <a:off x="2518552" y="4721779"/>
            <a:ext cx="6197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早停策略：冲浪者到达的节点不是目标节点的邻居则失败</a:t>
            </a:r>
          </a:p>
          <a:p>
            <a:endParaRPr lang="en-US" altLang="zh-CN" b="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39117B-9332-B1FA-0287-DAB0129D3DC2}"/>
              </a:ext>
            </a:extLst>
          </p:cNvPr>
          <p:cNvSpPr/>
          <p:nvPr/>
        </p:nvSpPr>
        <p:spPr>
          <a:xfrm>
            <a:off x="538619" y="2473405"/>
            <a:ext cx="6492803" cy="1119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D4FCE5-03FF-908F-10C5-80C9C8E1A041}"/>
              </a:ext>
            </a:extLst>
          </p:cNvPr>
          <p:cNvSpPr/>
          <p:nvPr/>
        </p:nvSpPr>
        <p:spPr>
          <a:xfrm>
            <a:off x="483449" y="4130361"/>
            <a:ext cx="3814231" cy="538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2317F6D-A103-5C23-F1FC-CAE47E58617B}"/>
                  </a:ext>
                </a:extLst>
              </p:cNvPr>
              <p:cNvSpPr txBox="1"/>
              <p:nvPr/>
            </p:nvSpPr>
            <p:spPr>
              <a:xfrm>
                <a:off x="5932025" y="1475245"/>
                <a:ext cx="32119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pt-B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2317F6D-A103-5C23-F1FC-CAE47E58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25" y="1475245"/>
                <a:ext cx="3211975" cy="369332"/>
              </a:xfrm>
              <a:prstGeom prst="rect">
                <a:avLst/>
              </a:prstGeom>
              <a:blipFill>
                <a:blip r:embed="rId7"/>
                <a:stretch>
                  <a:fillRect l="-1518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72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CliqueRank</a:t>
            </a: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ALGORITHM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2242922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 err="1">
                <a:sym typeface="+mn-ea"/>
              </a:rPr>
              <a:t>CliqueRank</a:t>
            </a:r>
            <a:r>
              <a:rPr lang="en-US" altLang="zh-CN" sz="2000" b="1" dirty="0">
                <a:sym typeface="+mn-ea"/>
              </a:rPr>
              <a:t> </a:t>
            </a:r>
            <a:r>
              <a:rPr lang="zh-CN" altLang="en-US" sz="2000" b="1" dirty="0">
                <a:sym typeface="+mn-ea"/>
              </a:rPr>
              <a:t>算法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CD1480-B4CA-D900-9000-0A25E3EC9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01" y="1647889"/>
            <a:ext cx="3385864" cy="835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464B68-EFFD-FF89-DACA-BEFF81C55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642" y="3112236"/>
            <a:ext cx="2402912" cy="4189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4B9E04-C7F5-9DCB-A40A-6E2BE060D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26" y="4224287"/>
            <a:ext cx="3139422" cy="8007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A598DC0-8695-9B78-0C1E-520F1D530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4098201"/>
            <a:ext cx="4223718" cy="8220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707FBD-DDA0-543A-B7C5-2A52B8A94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9364" y="5501787"/>
            <a:ext cx="3214151" cy="79850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470730A-AF3A-979A-BFBB-9A3F90F857D5}"/>
              </a:ext>
            </a:extLst>
          </p:cNvPr>
          <p:cNvSpPr txBox="1"/>
          <p:nvPr/>
        </p:nvSpPr>
        <p:spPr>
          <a:xfrm>
            <a:off x="653701" y="1326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非线性归一化的转移概率：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273A8AE-EDE9-5B71-0085-F8D7BD8CB4DF}"/>
                  </a:ext>
                </a:extLst>
              </p:cNvPr>
              <p:cNvSpPr txBox="1"/>
              <p:nvPr/>
            </p:nvSpPr>
            <p:spPr>
              <a:xfrm>
                <a:off x="642126" y="265077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的概率转移矩阵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273A8AE-EDE9-5B71-0085-F8D7BD8C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6" y="2650771"/>
                <a:ext cx="4572000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B526CA-F5BE-15EE-7F5D-BC75F69C8BAE}"/>
                  </a:ext>
                </a:extLst>
              </p:cNvPr>
              <p:cNvSpPr txBox="1"/>
              <p:nvPr/>
            </p:nvSpPr>
            <p:spPr>
              <a:xfrm>
                <a:off x="619633" y="3708907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恰好在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步内到达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的概率矩阵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B526CA-F5BE-15EE-7F5D-BC75F69C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33" y="3708907"/>
                <a:ext cx="4572000" cy="391646"/>
              </a:xfrm>
              <a:prstGeom prst="rect">
                <a:avLst/>
              </a:prstGeom>
              <a:blipFill>
                <a:blip r:embed="rId10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03794F-CB70-7E98-224A-6DF74CE185F9}"/>
                  </a:ext>
                </a:extLst>
              </p:cNvPr>
              <p:cNvSpPr txBox="1"/>
              <p:nvPr/>
            </p:nvSpPr>
            <p:spPr>
              <a:xfrm>
                <a:off x="583222" y="5025030"/>
                <a:ext cx="3593551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03794F-CB70-7E98-224A-6DF74CE18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22" y="5025030"/>
                <a:ext cx="3593551" cy="37465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343B2E-7EB8-BABE-1E71-17F7C79B0AA4}"/>
                  </a:ext>
                </a:extLst>
              </p:cNvPr>
              <p:cNvSpPr txBox="1"/>
              <p:nvPr/>
            </p:nvSpPr>
            <p:spPr>
              <a:xfrm>
                <a:off x="4572000" y="372490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dirty="0"/>
                  <a:t>邻接矩阵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      </a:t>
                </a:r>
                <a:r>
                  <a:rPr lang="zh-CN" altLang="en-US" dirty="0"/>
                  <a:t>是两个矩阵逐元素相乘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343B2E-7EB8-BABE-1E71-17F7C79B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24905"/>
                <a:ext cx="4572000" cy="369332"/>
              </a:xfrm>
              <a:prstGeom prst="rect">
                <a:avLst/>
              </a:prstGeom>
              <a:blipFill>
                <a:blip r:embed="rId12"/>
                <a:stretch>
                  <a:fillRect l="-106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AFBD8FE1-5196-92F6-1104-65A052C46BC4}"/>
              </a:ext>
            </a:extLst>
          </p:cNvPr>
          <p:cNvSpPr txBox="1"/>
          <p:nvPr/>
        </p:nvSpPr>
        <p:spPr>
          <a:xfrm>
            <a:off x="4648939" y="1331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/>
              <a:t>加权增强转移概率：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57D5C67-35DA-7CCD-ADEE-09F5B34CA04A}"/>
                  </a:ext>
                </a:extLst>
              </p:cNvPr>
              <p:cNvSpPr txBox="1"/>
              <p:nvPr/>
            </p:nvSpPr>
            <p:spPr>
              <a:xfrm>
                <a:off x="4572000" y="2646575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的加权增强概率转移矩阵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57D5C67-35DA-7CCD-ADEE-09F5B34C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646575"/>
                <a:ext cx="4572000" cy="369332"/>
              </a:xfrm>
              <a:prstGeom prst="rect">
                <a:avLst/>
              </a:prstGeom>
              <a:blipFill>
                <a:blip r:embed="rId1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79C9E8AC-52D5-8FED-9D31-84F21D65110F}"/>
              </a:ext>
            </a:extLst>
          </p:cNvPr>
          <p:cNvSpPr/>
          <p:nvPr/>
        </p:nvSpPr>
        <p:spPr>
          <a:xfrm>
            <a:off x="3810698" y="1380012"/>
            <a:ext cx="561019" cy="255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D305E35-98C9-44F8-CBAE-B0376F868AF9}"/>
                  </a:ext>
                </a:extLst>
              </p:cNvPr>
              <p:cNvSpPr txBox="1"/>
              <p:nvPr/>
            </p:nvSpPr>
            <p:spPr>
              <a:xfrm>
                <a:off x="4692158" y="3155557"/>
                <a:ext cx="359355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D305E35-98C9-44F8-CBAE-B0376F86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58" y="3155557"/>
                <a:ext cx="3593551" cy="391646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A8663F15-0A3C-D1A0-F307-7B30C14ADF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48939" y="1722908"/>
            <a:ext cx="3918103" cy="682869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F74C047D-7270-4B0F-B8B4-BC67F4C047DF}"/>
              </a:ext>
            </a:extLst>
          </p:cNvPr>
          <p:cNvSpPr/>
          <p:nvPr/>
        </p:nvSpPr>
        <p:spPr>
          <a:xfrm>
            <a:off x="3759055" y="2710057"/>
            <a:ext cx="561019" cy="255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81BE8E0-E1F3-8BD3-DD3B-45B68533977D}"/>
              </a:ext>
            </a:extLst>
          </p:cNvPr>
          <p:cNvSpPr/>
          <p:nvPr/>
        </p:nvSpPr>
        <p:spPr>
          <a:xfrm>
            <a:off x="3896264" y="4381568"/>
            <a:ext cx="561019" cy="255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C72961F-60E7-D17C-AE5B-4FBB564A3A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0256" y="3756127"/>
            <a:ext cx="312447" cy="29720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659D09BF-686B-A7C7-08A2-89589E3FE54C}"/>
              </a:ext>
            </a:extLst>
          </p:cNvPr>
          <p:cNvSpPr txBox="1"/>
          <p:nvPr/>
        </p:nvSpPr>
        <p:spPr>
          <a:xfrm>
            <a:off x="5423414" y="4833035"/>
            <a:ext cx="3593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ffectLst/>
              </a:rPr>
              <a:t>将非邻接对的到达概率设置为</a:t>
            </a:r>
            <a:r>
              <a:rPr lang="en-US" altLang="zh-CN" dirty="0">
                <a:effectLst/>
              </a:rPr>
              <a:t>0</a:t>
            </a:r>
            <a:r>
              <a:rPr lang="zh-CN" altLang="en-US" dirty="0"/>
              <a:t>，防止随机游走偏离真实的团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5B509AE-6002-38E3-603A-68672B39D77B}"/>
              </a:ext>
            </a:extLst>
          </p:cNvPr>
          <p:cNvSpPr/>
          <p:nvPr/>
        </p:nvSpPr>
        <p:spPr>
          <a:xfrm>
            <a:off x="6099149" y="4443857"/>
            <a:ext cx="1544181" cy="379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40D4E4-C5A2-91FD-810C-3D1F746DFB6A}"/>
              </a:ext>
            </a:extLst>
          </p:cNvPr>
          <p:cNvSpPr txBox="1"/>
          <p:nvPr/>
        </p:nvSpPr>
        <p:spPr>
          <a:xfrm>
            <a:off x="578993" y="5764841"/>
            <a:ext cx="461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考虑两个方向的随机游走，最终的匹配概率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03C98E8-4E05-1F8F-FD5D-8535BDDC1E68}"/>
              </a:ext>
            </a:extLst>
          </p:cNvPr>
          <p:cNvSpPr/>
          <p:nvPr/>
        </p:nvSpPr>
        <p:spPr>
          <a:xfrm>
            <a:off x="578993" y="5540128"/>
            <a:ext cx="8013745" cy="713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3008888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2000826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4016951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实验评估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10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9261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REINFORCEMENT</a:t>
            </a:r>
          </a:p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AND CLIQUERANK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28306" y="836143"/>
            <a:ext cx="1499128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误判问题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FC0D11-A57A-2AE3-15BA-26E965B549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43128" y="3422299"/>
            <a:ext cx="2268570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两种启发式策略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AC42B3-3E9E-0072-71F1-9D460C0509EB}"/>
              </a:ext>
            </a:extLst>
          </p:cNvPr>
          <p:cNvSpPr txBox="1"/>
          <p:nvPr/>
        </p:nvSpPr>
        <p:spPr>
          <a:xfrm>
            <a:off x="543128" y="4042566"/>
            <a:ext cx="51763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使用基于</a:t>
            </a:r>
            <a:r>
              <a:rPr lang="en-US" altLang="zh-CN" b="1" dirty="0"/>
              <a:t>TF-IDF</a:t>
            </a:r>
            <a:r>
              <a:rPr lang="zh-CN" altLang="en-US" b="1" dirty="0"/>
              <a:t>的相似度得分来初始化匹配概率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识别高度区分性的术语（例如电话号码、邮政编码、产品型号或软件序列号），并将它们的权重固定为较高的值，不受</a:t>
            </a:r>
            <a:r>
              <a:rPr lang="en-US" altLang="zh-CN" b="1" dirty="0" err="1"/>
              <a:t>CliqueRank</a:t>
            </a:r>
            <a:r>
              <a:rPr lang="zh-CN" altLang="en-US" b="1" dirty="0"/>
              <a:t>的影响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2278EF-5658-37B7-1557-A85C72B1176E}"/>
              </a:ext>
            </a:extLst>
          </p:cNvPr>
          <p:cNvSpPr txBox="1"/>
          <p:nvPr/>
        </p:nvSpPr>
        <p:spPr>
          <a:xfrm>
            <a:off x="6149536" y="4995263"/>
            <a:ext cx="199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二分类模型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4B0FD0-848A-4064-15AA-ECAD089004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49"/>
          <a:stretch/>
        </p:blipFill>
        <p:spPr>
          <a:xfrm>
            <a:off x="1503793" y="1360689"/>
            <a:ext cx="6386113" cy="20836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8C2DAD-DD5B-87C4-C90E-65C7297F2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376" y="3846023"/>
            <a:ext cx="2735817" cy="8611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8E6EB1-06CD-4460-E0FF-969E0E173B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173" b="17353"/>
          <a:stretch/>
        </p:blipFill>
        <p:spPr>
          <a:xfrm>
            <a:off x="1274681" y="4335769"/>
            <a:ext cx="851299" cy="3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4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3008888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2000826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4016951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实验评估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76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280" y="199434"/>
            <a:ext cx="669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434" y="979056"/>
            <a:ext cx="1242648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数据集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5325" y="4083685"/>
            <a:ext cx="739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数据来源：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Walmart-Amazon</a:t>
            </a:r>
            <a:r>
              <a:rPr lang="zh-CN" altLang="en-US" dirty="0"/>
              <a:t>、</a:t>
            </a:r>
            <a:r>
              <a:rPr lang="en-US" altLang="zh-CN" dirty="0"/>
              <a:t>Amazon-Google</a:t>
            </a:r>
            <a:r>
              <a:rPr lang="zh-CN" altLang="en-US" dirty="0"/>
              <a:t>和</a:t>
            </a:r>
            <a:r>
              <a:rPr lang="en-US" altLang="zh-CN" dirty="0" err="1"/>
              <a:t>Abt</a:t>
            </a:r>
            <a:r>
              <a:rPr lang="en-US" altLang="zh-CN" dirty="0"/>
              <a:t>-Buy</a:t>
            </a:r>
            <a:r>
              <a:rPr lang="zh-CN" altLang="en-US" dirty="0"/>
              <a:t>包含来自不同领域（包括电⼦产品和软件）的产品信息。 </a:t>
            </a:r>
            <a:r>
              <a:rPr lang="en-US" altLang="zh-CN" dirty="0"/>
              <a:t>DBLP-ACM</a:t>
            </a:r>
            <a:r>
              <a:rPr lang="zh-CN" altLang="en-US" dirty="0"/>
              <a:t>是⼀个包含学术出版物信息的文献数据集。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Abt</a:t>
            </a:r>
            <a:r>
              <a:rPr lang="en-US" altLang="zh-CN" dirty="0"/>
              <a:t>-Buy </a:t>
            </a:r>
            <a:r>
              <a:rPr lang="zh-CN" altLang="en-US" dirty="0"/>
              <a:t>是仅包含文本信息的非结构化数据，其他都是包含附加属性信息的结构化数据（可以通过删除属性信息转换为非结构化）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2CEF16-89B4-80E1-E28D-6FD0FF994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77" y="1546336"/>
            <a:ext cx="5585806" cy="20854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280" y="199434"/>
            <a:ext cx="669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434" y="979056"/>
            <a:ext cx="1415772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 err="1">
                <a:sym typeface="+mn-ea"/>
              </a:rPr>
              <a:t>BaseLine</a:t>
            </a:r>
            <a:endParaRPr lang="zh-CN" altLang="en-US" sz="2000" b="1" dirty="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D2FC48-6B9C-D201-2EEA-055B8B1A1651}"/>
                  </a:ext>
                </a:extLst>
              </p:cNvPr>
              <p:cNvSpPr txBox="1"/>
              <p:nvPr/>
            </p:nvSpPr>
            <p:spPr>
              <a:xfrm>
                <a:off x="931707" y="3233978"/>
                <a:ext cx="790112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ITER</a:t>
                </a:r>
                <a:r>
                  <a:rPr lang="zh-CN" altLang="en-US" sz="2000" dirty="0"/>
                  <a:t>和</a:t>
                </a:r>
                <a:r>
                  <a:rPr lang="en-US" altLang="zh-CN" sz="2000" dirty="0" err="1"/>
                  <a:t>CliqueRank</a:t>
                </a:r>
                <a:r>
                  <a:rPr lang="zh-CN" altLang="en-US" sz="2000" dirty="0"/>
                  <a:t>的终止迭代次数：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次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非线性变换参数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随机游走最大步数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概率阈值参数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D2FC48-6B9C-D201-2EEA-055B8B1A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07" y="3233978"/>
                <a:ext cx="7901121" cy="1323439"/>
              </a:xfrm>
              <a:prstGeom prst="rect">
                <a:avLst/>
              </a:prstGeom>
              <a:blipFill>
                <a:blip r:embed="rId3"/>
                <a:stretch>
                  <a:fillRect l="-694" t="-3226" b="-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8D6A607-3B3A-767A-ECE8-AEFF53313116}"/>
              </a:ext>
            </a:extLst>
          </p:cNvPr>
          <p:cNvSpPr txBox="1"/>
          <p:nvPr/>
        </p:nvSpPr>
        <p:spPr>
          <a:xfrm>
            <a:off x="931708" y="1573832"/>
            <a:ext cx="79011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DeepMatcher</a:t>
            </a:r>
            <a:r>
              <a:rPr lang="en-US" altLang="zh-CN" sz="2000" dirty="0"/>
              <a:t> </a:t>
            </a:r>
            <a:r>
              <a:rPr lang="zh-CN" altLang="en-US" sz="2000" dirty="0"/>
              <a:t>（监督学习）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Magellan </a:t>
            </a:r>
            <a:r>
              <a:rPr lang="zh-CN" altLang="en-US" sz="2000" dirty="0"/>
              <a:t>（监督学习）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654A43-4752-A322-5239-D3D614AD5BDA}"/>
              </a:ext>
            </a:extLst>
          </p:cNvPr>
          <p:cNvSpPr txBox="1"/>
          <p:nvPr/>
        </p:nvSpPr>
        <p:spPr>
          <a:xfrm>
            <a:off x="548434" y="2532870"/>
            <a:ext cx="1218667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>
                <a:sym typeface="+mn-ea"/>
              </a:rPr>
              <a:t>Setting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280" y="199434"/>
            <a:ext cx="669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434" y="761886"/>
            <a:ext cx="3246402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准确度对比</a:t>
            </a:r>
            <a:r>
              <a:rPr lang="en-US" altLang="zh-CN" sz="2000" b="1" dirty="0">
                <a:sym typeface="+mn-ea"/>
              </a:rPr>
              <a:t>——</a:t>
            </a:r>
            <a:r>
              <a:rPr lang="zh-CN" altLang="en-US" sz="2000" b="1" dirty="0">
                <a:sym typeface="+mn-ea"/>
              </a:rPr>
              <a:t>实验结果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434" y="3887810"/>
            <a:ext cx="2989921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效率对比</a:t>
            </a:r>
            <a:r>
              <a:rPr lang="en-US" altLang="zh-CN" sz="2000" b="1" dirty="0">
                <a:sym typeface="+mn-ea"/>
              </a:rPr>
              <a:t>——</a:t>
            </a:r>
            <a:r>
              <a:rPr lang="zh-CN" altLang="en-US" sz="2000" b="1" dirty="0">
                <a:sym typeface="+mn-ea"/>
              </a:rPr>
              <a:t>实验结果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067300" y="3423285"/>
            <a:ext cx="394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263BD8-5A30-09FB-7A38-3D7FC076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75" y="1391077"/>
            <a:ext cx="6431837" cy="240050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A57936-0786-A990-7B54-C8399C5DF6FE}"/>
              </a:ext>
            </a:extLst>
          </p:cNvPr>
          <p:cNvSpPr txBox="1"/>
          <p:nvPr/>
        </p:nvSpPr>
        <p:spPr>
          <a:xfrm>
            <a:off x="7288471" y="1110186"/>
            <a:ext cx="13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F-1 score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5E4FF6-854C-FF14-BD17-BFECC09F52DD}"/>
              </a:ext>
            </a:extLst>
          </p:cNvPr>
          <p:cNvSpPr txBox="1"/>
          <p:nvPr/>
        </p:nvSpPr>
        <p:spPr>
          <a:xfrm>
            <a:off x="641032" y="2785524"/>
            <a:ext cx="151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277CE1-9E7D-EA33-70AB-511F85863971}"/>
              </a:ext>
            </a:extLst>
          </p:cNvPr>
          <p:cNvSpPr txBox="1"/>
          <p:nvPr/>
        </p:nvSpPr>
        <p:spPr>
          <a:xfrm>
            <a:off x="419316" y="1862968"/>
            <a:ext cx="17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非结构化数据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E9D8A9-781D-1F18-006A-CD7EB443AF38}"/>
              </a:ext>
            </a:extLst>
          </p:cNvPr>
          <p:cNvSpPr txBox="1"/>
          <p:nvPr/>
        </p:nvSpPr>
        <p:spPr>
          <a:xfrm>
            <a:off x="316186" y="5466923"/>
            <a:ext cx="312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与基于随机游走的</a:t>
            </a:r>
            <a:r>
              <a:rPr lang="en-US" altLang="zh-CN" dirty="0"/>
              <a:t>RSS</a:t>
            </a:r>
            <a:r>
              <a:rPr lang="zh-CN" altLang="en-US" dirty="0"/>
              <a:t>算法相比，</a:t>
            </a:r>
            <a:r>
              <a:rPr lang="en-US" altLang="zh-CN" dirty="0" err="1"/>
              <a:t>CliqueRank</a:t>
            </a:r>
            <a:r>
              <a:rPr lang="zh-CN" altLang="en-US" dirty="0"/>
              <a:t>的加速效果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78EC17D-45C5-793D-5D51-05255C062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257" y="4165959"/>
            <a:ext cx="5389348" cy="1938612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28AC55A-73F3-2052-4EE4-9145BC02C2E1}"/>
              </a:ext>
            </a:extLst>
          </p:cNvPr>
          <p:cNvSpPr/>
          <p:nvPr/>
        </p:nvSpPr>
        <p:spPr>
          <a:xfrm>
            <a:off x="3511208" y="5735352"/>
            <a:ext cx="5204530" cy="312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280" y="199434"/>
            <a:ext cx="669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434" y="979056"/>
            <a:ext cx="4015843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术语权重的有效性</a:t>
            </a:r>
            <a:r>
              <a:rPr lang="en-US" altLang="zh-CN" sz="2000" b="1" dirty="0">
                <a:sym typeface="+mn-ea"/>
              </a:rPr>
              <a:t>——</a:t>
            </a:r>
            <a:r>
              <a:rPr lang="zh-CN" altLang="en-US" sz="2000" b="1" dirty="0">
                <a:sym typeface="+mn-ea"/>
              </a:rPr>
              <a:t>实验结果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52B32E-9122-33AD-F084-B14F196C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91" y="2307500"/>
            <a:ext cx="6034997" cy="26871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98AA3D-871C-AD1B-2A84-A2325615F02A}"/>
              </a:ext>
            </a:extLst>
          </p:cNvPr>
          <p:cNvSpPr txBox="1"/>
          <p:nvPr/>
        </p:nvSpPr>
        <p:spPr>
          <a:xfrm>
            <a:off x="4399726" y="19946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每个数据集中排名靠前的术语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280" y="199434"/>
            <a:ext cx="669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434" y="979056"/>
            <a:ext cx="4305346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>
                <a:sym typeface="+mn-ea"/>
              </a:rPr>
              <a:t>Reinforcement</a:t>
            </a:r>
            <a:r>
              <a:rPr lang="zh-CN" altLang="en-US" sz="2000" b="1" dirty="0">
                <a:sym typeface="+mn-ea"/>
              </a:rPr>
              <a:t>有效性</a:t>
            </a:r>
            <a:r>
              <a:rPr lang="en-US" altLang="zh-CN" sz="2000" b="1" dirty="0">
                <a:sym typeface="+mn-ea"/>
              </a:rPr>
              <a:t>——</a:t>
            </a:r>
            <a:r>
              <a:rPr lang="zh-CN" altLang="en-US" sz="2000" b="1" dirty="0">
                <a:sym typeface="+mn-ea"/>
              </a:rPr>
              <a:t>实验结果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18F115-C168-CFFA-A859-DD238E5E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86" y="2049159"/>
            <a:ext cx="6252427" cy="24881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1C07E66-9EAA-E5B7-2BC0-869893F9E8F4}"/>
              </a:ext>
            </a:extLst>
          </p:cNvPr>
          <p:cNvSpPr txBox="1"/>
          <p:nvPr/>
        </p:nvSpPr>
        <p:spPr>
          <a:xfrm>
            <a:off x="1777761" y="4537276"/>
            <a:ext cx="592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ITER</a:t>
            </a:r>
            <a:r>
              <a:rPr lang="zh-CN" altLang="en-US" dirty="0"/>
              <a:t>和</a:t>
            </a:r>
            <a:r>
              <a:rPr lang="en-US" altLang="zh-CN" dirty="0" err="1"/>
              <a:t>CliqueRank</a:t>
            </a:r>
            <a:r>
              <a:rPr lang="zh-CN" altLang="en-US" dirty="0"/>
              <a:t>之间多次迭代强化的效果</a:t>
            </a:r>
            <a:r>
              <a:rPr lang="en-US" altLang="zh-CN" dirty="0"/>
              <a:t>(F1-score)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46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8280" y="199434"/>
            <a:ext cx="6695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实验结果</a:t>
            </a:r>
            <a:endParaRPr lang="en-US" altLang="zh-CN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434" y="979056"/>
            <a:ext cx="3631122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 b="1" dirty="0">
                <a:sym typeface="+mn-ea"/>
              </a:rPr>
              <a:t>Blocking</a:t>
            </a:r>
            <a:r>
              <a:rPr lang="zh-CN" altLang="en-US" sz="2000" b="1" dirty="0">
                <a:sym typeface="+mn-ea"/>
              </a:rPr>
              <a:t>有效性</a:t>
            </a:r>
            <a:r>
              <a:rPr lang="en-US" altLang="zh-CN" sz="2000" b="1" dirty="0">
                <a:sym typeface="+mn-ea"/>
              </a:rPr>
              <a:t>——</a:t>
            </a:r>
            <a:r>
              <a:rPr lang="zh-CN" altLang="en-US" sz="2000" b="1" dirty="0">
                <a:sym typeface="+mn-ea"/>
              </a:rPr>
              <a:t>实验结果</a:t>
            </a:r>
            <a:endParaRPr lang="en-US" altLang="zh-CN" sz="2000" b="1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C515B-ECBF-6825-3B96-6ED0041D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26" y="1849655"/>
            <a:ext cx="5789948" cy="36800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F6E514-A0AD-D816-A607-C6CD67B9068D}"/>
              </a:ext>
            </a:extLst>
          </p:cNvPr>
          <p:cNvSpPr txBox="1"/>
          <p:nvPr/>
        </p:nvSpPr>
        <p:spPr>
          <a:xfrm>
            <a:off x="6143122" y="86662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PC(pairs completeness)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PQ (pairs quality)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RR (reduction ratio)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819BE6-F88A-8B86-6153-3DBB23F9AAEC}"/>
              </a:ext>
            </a:extLst>
          </p:cNvPr>
          <p:cNvSpPr/>
          <p:nvPr/>
        </p:nvSpPr>
        <p:spPr>
          <a:xfrm>
            <a:off x="1677025" y="5127585"/>
            <a:ext cx="5661323" cy="318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E1C17-D2EB-C0FD-F7CC-1A771DD29622}"/>
              </a:ext>
            </a:extLst>
          </p:cNvPr>
          <p:cNvSpPr txBox="1"/>
          <p:nvPr/>
        </p:nvSpPr>
        <p:spPr>
          <a:xfrm>
            <a:off x="1892461" y="5572258"/>
            <a:ext cx="5359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从小</a:t>
            </a:r>
            <a:r>
              <a:rPr lang="en-US" altLang="zh-CN" b="1" dirty="0"/>
              <a:t>blocks</a:t>
            </a:r>
            <a:r>
              <a:rPr lang="zh-CN" altLang="en-US" b="1" dirty="0"/>
              <a:t>生成的 图对于我们识别区分性术语来说，信息量不足以保留足够的上下文信息</a:t>
            </a:r>
          </a:p>
        </p:txBody>
      </p:sp>
    </p:spTree>
    <p:extLst>
      <p:ext uri="{BB962C8B-B14F-4D97-AF65-F5344CB8AC3E}">
        <p14:creationId xmlns:p14="http://schemas.microsoft.com/office/powerpoint/2010/main" val="6458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9357EC-90F8-7B07-7A41-7AA0D03DB47B}"/>
              </a:ext>
            </a:extLst>
          </p:cNvPr>
          <p:cNvSpPr txBox="1"/>
          <p:nvPr/>
        </p:nvSpPr>
        <p:spPr>
          <a:xfrm>
            <a:off x="434663" y="942146"/>
            <a:ext cx="8274674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电子产品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941407-90CB-11ED-5721-7CA745A8D3FD}"/>
              </a:ext>
            </a:extLst>
          </p:cNvPr>
          <p:cNvSpPr txBox="1"/>
          <p:nvPr/>
        </p:nvSpPr>
        <p:spPr>
          <a:xfrm>
            <a:off x="434663" y="3540674"/>
            <a:ext cx="4572000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餐厅地址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BEAE85-D128-92E0-56B6-64104DF0DBDA}"/>
              </a:ext>
            </a:extLst>
          </p:cNvPr>
          <p:cNvSpPr txBox="1"/>
          <p:nvPr/>
        </p:nvSpPr>
        <p:spPr>
          <a:xfrm>
            <a:off x="3571688" y="4180866"/>
            <a:ext cx="48087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spago (los angeles) </a:t>
            </a:r>
            <a:r>
              <a:rPr lang="zh-CN" altLang="en-US" dirty="0"/>
              <a:t>8795 sunset blvd. w. hollywood </a:t>
            </a:r>
            <a:r>
              <a:rPr lang="zh-CN" altLang="en-US" dirty="0">
                <a:solidFill>
                  <a:srgbClr val="FF0000"/>
                </a:solidFill>
              </a:rPr>
              <a:t>310-652-4025 californian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 spago</a:t>
            </a:r>
            <a:r>
              <a:rPr lang="zh-CN" altLang="en-US" dirty="0"/>
              <a:t> 1114 horn ave.</a:t>
            </a:r>
            <a:r>
              <a:rPr lang="zh-CN" altLang="en-US" dirty="0">
                <a:solidFill>
                  <a:srgbClr val="FF0000"/>
                </a:solidFill>
              </a:rPr>
              <a:t> los angeles 310/652-4025 californian 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9C2D90-CFB0-BE00-DCAD-07BAAE2BAA29}"/>
              </a:ext>
            </a:extLst>
          </p:cNvPr>
          <p:cNvGrpSpPr/>
          <p:nvPr/>
        </p:nvGrpSpPr>
        <p:grpSpPr>
          <a:xfrm>
            <a:off x="714878" y="4180866"/>
            <a:ext cx="2453056" cy="1734988"/>
            <a:chOff x="5525466" y="3950083"/>
            <a:chExt cx="2807252" cy="198550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AE51F9A-93ED-A9EE-A743-20CED0BC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5466" y="3950083"/>
              <a:ext cx="2807252" cy="1985502"/>
            </a:xfrm>
            <a:prstGeom prst="rect">
              <a:avLst/>
            </a:prstGeom>
          </p:spPr>
        </p:pic>
        <p:sp>
          <p:nvSpPr>
            <p:cNvPr id="13" name="星形: 四角 12">
              <a:extLst>
                <a:ext uri="{FF2B5EF4-FFF2-40B4-BE49-F238E27FC236}">
                  <a16:creationId xmlns:a16="http://schemas.microsoft.com/office/drawing/2014/main" id="{8093023C-9AD1-F77E-C915-03D188200A60}"/>
                </a:ext>
              </a:extLst>
            </p:cNvPr>
            <p:cNvSpPr/>
            <p:nvPr/>
          </p:nvSpPr>
          <p:spPr>
            <a:xfrm>
              <a:off x="7729870" y="4702112"/>
              <a:ext cx="340241" cy="340242"/>
            </a:xfrm>
            <a:prstGeom prst="star4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B54A367-8D91-DA74-B798-7D5FDA5E50E4}"/>
              </a:ext>
            </a:extLst>
          </p:cNvPr>
          <p:cNvSpPr txBox="1"/>
          <p:nvPr/>
        </p:nvSpPr>
        <p:spPr>
          <a:xfrm>
            <a:off x="541575" y="1625127"/>
            <a:ext cx="57319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sony turntable pslx350h belt drive </a:t>
            </a:r>
            <a:r>
              <a:rPr lang="zh-CN" altLang="en-US" dirty="0"/>
              <a:t>system 331 3 and 45 rpm speeds servo speed control supplied moving magnet phono cartridge bonded diamond stylus static balance tonearm pitch control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sony</a:t>
            </a:r>
            <a:r>
              <a:rPr lang="en-US" altLang="zh-CN" dirty="0">
                <a:solidFill>
                  <a:srgbClr val="FF0000"/>
                </a:solidFill>
              </a:rPr>
              <a:t> pslx350h belt drive turntable </a:t>
            </a:r>
            <a:r>
              <a:rPr lang="en-US" altLang="zh-CN" dirty="0" err="1">
                <a:solidFill>
                  <a:srgbClr val="FF0000"/>
                </a:solidFill>
              </a:rPr>
              <a:t>sony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Sony PS-LX350H Front">
            <a:extLst>
              <a:ext uri="{FF2B5EF4-FFF2-40B4-BE49-F238E27FC236}">
                <a16:creationId xmlns:a16="http://schemas.microsoft.com/office/drawing/2014/main" id="{4A2564AC-D641-0201-DC70-81C422C26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7" r="13057"/>
          <a:stretch/>
        </p:blipFill>
        <p:spPr bwMode="auto">
          <a:xfrm>
            <a:off x="6726296" y="1595686"/>
            <a:ext cx="1974128" cy="16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B599ADC-1FD9-8FAA-13EC-BA7908F9AF99}"/>
              </a:ext>
            </a:extLst>
          </p:cNvPr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研究背景：同一对象的不同表示</a:t>
            </a:r>
          </a:p>
        </p:txBody>
      </p:sp>
    </p:spTree>
    <p:extLst>
      <p:ext uri="{BB962C8B-B14F-4D97-AF65-F5344CB8AC3E}">
        <p14:creationId xmlns:p14="http://schemas.microsoft.com/office/powerpoint/2010/main" val="25038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7A254C58-878B-E409-BC50-1002AC014DF7}"/>
              </a:ext>
            </a:extLst>
          </p:cNvPr>
          <p:cNvSpPr/>
          <p:nvPr/>
        </p:nvSpPr>
        <p:spPr>
          <a:xfrm>
            <a:off x="1409828" y="2427405"/>
            <a:ext cx="6088252" cy="1971875"/>
          </a:xfrm>
          <a:prstGeom prst="roundRect">
            <a:avLst>
              <a:gd name="adj" fmla="val 13283"/>
            </a:avLst>
          </a:prstGeom>
          <a:ln w="190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A3FE7A4-2E1B-6DF5-00A7-24ADD14D816F}"/>
              </a:ext>
            </a:extLst>
          </p:cNvPr>
          <p:cNvSpPr/>
          <p:nvPr/>
        </p:nvSpPr>
        <p:spPr>
          <a:xfrm>
            <a:off x="1501951" y="2509520"/>
            <a:ext cx="2511790" cy="1801439"/>
          </a:xfrm>
          <a:prstGeom prst="roundRect">
            <a:avLst>
              <a:gd name="adj" fmla="val 13283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研究背景：什么是实体解析？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9357EC-90F8-7B07-7A41-7AA0D03DB47B}"/>
              </a:ext>
            </a:extLst>
          </p:cNvPr>
          <p:cNvSpPr txBox="1"/>
          <p:nvPr/>
        </p:nvSpPr>
        <p:spPr>
          <a:xfrm>
            <a:off x="516880" y="956726"/>
            <a:ext cx="802672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实体解析（</a:t>
            </a:r>
            <a:r>
              <a:rPr lang="en-US" altLang="zh-CN" sz="2000" b="1" dirty="0">
                <a:sym typeface="+mn-ea"/>
              </a:rPr>
              <a:t>Entity Resolution</a:t>
            </a:r>
            <a:r>
              <a:rPr lang="zh-CN" altLang="en-US" sz="2000" b="1" dirty="0">
                <a:sym typeface="+mn-ea"/>
              </a:rPr>
              <a:t>）：识别两个记录是否表示同一个现实世界中的实体，他们可能来自</a:t>
            </a:r>
            <a:r>
              <a:rPr lang="zh-CN" altLang="en-US" sz="2000" b="1" dirty="0">
                <a:solidFill>
                  <a:schemeClr val="accent2"/>
                </a:solidFill>
                <a:sym typeface="+mn-ea"/>
              </a:rPr>
              <a:t>同一数据来源</a:t>
            </a:r>
            <a:r>
              <a:rPr lang="zh-CN" altLang="en-US" sz="2000" b="1" dirty="0">
                <a:sym typeface="+mn-ea"/>
              </a:rPr>
              <a:t>或者</a:t>
            </a:r>
            <a:r>
              <a:rPr lang="zh-CN" altLang="en-US" sz="2000" b="1" dirty="0">
                <a:solidFill>
                  <a:srgbClr val="70AD47"/>
                </a:solidFill>
                <a:sym typeface="+mn-ea"/>
              </a:rPr>
              <a:t>不同数据来源</a:t>
            </a:r>
            <a:r>
              <a:rPr lang="zh-CN" altLang="en-US" sz="2000" b="1" dirty="0">
                <a:sym typeface="+mn-ea"/>
              </a:rPr>
              <a:t>。</a:t>
            </a:r>
            <a:endParaRPr lang="en-US" altLang="zh-CN" sz="2000" b="1" dirty="0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endParaRPr lang="en-US" altLang="zh-CN" sz="2000" b="1" dirty="0">
              <a:sym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E8B9E1-CB2A-55A1-0EEC-588C28AD8E50}"/>
              </a:ext>
            </a:extLst>
          </p:cNvPr>
          <p:cNvSpPr txBox="1"/>
          <p:nvPr/>
        </p:nvSpPr>
        <p:spPr>
          <a:xfrm>
            <a:off x="1501951" y="4783173"/>
            <a:ext cx="25117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Deduplication 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（重复数据删除）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Disambiguation 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（消歧）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7E68105-9ED5-D66B-70B5-3B15A2483D1D}"/>
              </a:ext>
            </a:extLst>
          </p:cNvPr>
          <p:cNvGrpSpPr/>
          <p:nvPr/>
        </p:nvGrpSpPr>
        <p:grpSpPr>
          <a:xfrm>
            <a:off x="1808236" y="2747540"/>
            <a:ext cx="1899221" cy="1342214"/>
            <a:chOff x="1208821" y="2850721"/>
            <a:chExt cx="1899221" cy="1342214"/>
          </a:xfrm>
        </p:grpSpPr>
        <p:sp>
          <p:nvSpPr>
            <p:cNvPr id="49" name="流程图: 磁盘 48">
              <a:extLst>
                <a:ext uri="{FF2B5EF4-FFF2-40B4-BE49-F238E27FC236}">
                  <a16:creationId xmlns:a16="http://schemas.microsoft.com/office/drawing/2014/main" id="{14FFF698-5A6B-1DA4-8AC8-8773AD56C0AE}"/>
                </a:ext>
              </a:extLst>
            </p:cNvPr>
            <p:cNvSpPr/>
            <p:nvPr/>
          </p:nvSpPr>
          <p:spPr>
            <a:xfrm>
              <a:off x="1208821" y="2850721"/>
              <a:ext cx="1899221" cy="1342214"/>
            </a:xfrm>
            <a:prstGeom prst="flowChartMagneticDisk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7720F88-6679-1D61-ACC4-786DFB7C493B}"/>
                </a:ext>
              </a:extLst>
            </p:cNvPr>
            <p:cNvSpPr/>
            <p:nvPr/>
          </p:nvSpPr>
          <p:spPr>
            <a:xfrm>
              <a:off x="1351128" y="3301052"/>
              <a:ext cx="255896" cy="2558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E3DEC0-7537-D0D0-8756-62F25A7405E7}"/>
                </a:ext>
              </a:extLst>
            </p:cNvPr>
            <p:cNvSpPr/>
            <p:nvPr/>
          </p:nvSpPr>
          <p:spPr>
            <a:xfrm>
              <a:off x="1351128" y="3711691"/>
              <a:ext cx="255896" cy="2558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DB0D3F60-0C1B-34AE-0617-BCADD3B35CDE}"/>
                </a:ext>
              </a:extLst>
            </p:cNvPr>
            <p:cNvSpPr/>
            <p:nvPr/>
          </p:nvSpPr>
          <p:spPr>
            <a:xfrm>
              <a:off x="1760572" y="3639425"/>
              <a:ext cx="320040" cy="32004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五边形 60">
              <a:extLst>
                <a:ext uri="{FF2B5EF4-FFF2-40B4-BE49-F238E27FC236}">
                  <a16:creationId xmlns:a16="http://schemas.microsoft.com/office/drawing/2014/main" id="{5F45187A-89E0-1C59-358F-01472FA31838}"/>
                </a:ext>
              </a:extLst>
            </p:cNvPr>
            <p:cNvSpPr/>
            <p:nvPr/>
          </p:nvSpPr>
          <p:spPr>
            <a:xfrm>
              <a:off x="2620406" y="3380482"/>
              <a:ext cx="296826" cy="282691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五边形 61">
              <a:extLst>
                <a:ext uri="{FF2B5EF4-FFF2-40B4-BE49-F238E27FC236}">
                  <a16:creationId xmlns:a16="http://schemas.microsoft.com/office/drawing/2014/main" id="{7D5DA820-5F3B-471C-9ED9-7CE55BC7FB42}"/>
                </a:ext>
              </a:extLst>
            </p:cNvPr>
            <p:cNvSpPr/>
            <p:nvPr/>
          </p:nvSpPr>
          <p:spPr>
            <a:xfrm>
              <a:off x="2315369" y="3728590"/>
              <a:ext cx="296826" cy="282691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斜纹 62">
              <a:extLst>
                <a:ext uri="{FF2B5EF4-FFF2-40B4-BE49-F238E27FC236}">
                  <a16:creationId xmlns:a16="http://schemas.microsoft.com/office/drawing/2014/main" id="{D7CCA6BC-D503-7C24-F1AB-E353B192CE93}"/>
                </a:ext>
              </a:extLst>
            </p:cNvPr>
            <p:cNvSpPr/>
            <p:nvPr/>
          </p:nvSpPr>
          <p:spPr>
            <a:xfrm>
              <a:off x="2072706" y="3418900"/>
              <a:ext cx="320040" cy="320040"/>
            </a:xfrm>
            <a:prstGeom prst="diagStrip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CBBC00BE-1D22-FBAB-B47E-5CEB5A41E791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479076" y="3556948"/>
              <a:ext cx="5876" cy="154743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7ED6FC1-D780-A6E4-12B2-4BFF180D6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503" y="3663173"/>
              <a:ext cx="161454" cy="17646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FAAF6C-F928-7080-7CAF-651BED27F6EA}"/>
                  </a:ext>
                </a:extLst>
              </p:cNvPr>
              <p:cNvSpPr txBox="1"/>
              <p:nvPr/>
            </p:nvSpPr>
            <p:spPr>
              <a:xfrm>
                <a:off x="4530243" y="4913168"/>
                <a:ext cx="344214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Entity Matching</a:t>
                </a:r>
              </a:p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Entity Alignment </a:t>
                </a:r>
              </a:p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Entity/Record Linkage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FAAF6C-F928-7080-7CAF-651BED27F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43" y="4913168"/>
                <a:ext cx="3442147" cy="1200329"/>
              </a:xfrm>
              <a:prstGeom prst="rect">
                <a:avLst/>
              </a:prstGeom>
              <a:blipFill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CAB3DEE4-37C3-876F-384C-8050B6691FE4}"/>
              </a:ext>
            </a:extLst>
          </p:cNvPr>
          <p:cNvGrpSpPr/>
          <p:nvPr/>
        </p:nvGrpSpPr>
        <p:grpSpPr>
          <a:xfrm>
            <a:off x="5294236" y="2747539"/>
            <a:ext cx="1899221" cy="1342214"/>
            <a:chOff x="5288031" y="2857752"/>
            <a:chExt cx="1899221" cy="134221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6A6FB3F-27FC-BA8B-7354-5AD33CE9E298}"/>
                </a:ext>
              </a:extLst>
            </p:cNvPr>
            <p:cNvGrpSpPr/>
            <p:nvPr/>
          </p:nvGrpSpPr>
          <p:grpSpPr>
            <a:xfrm>
              <a:off x="5288031" y="2857752"/>
              <a:ext cx="1899221" cy="1342214"/>
              <a:chOff x="1208821" y="2850721"/>
              <a:chExt cx="1899221" cy="1342214"/>
            </a:xfrm>
          </p:grpSpPr>
          <p:sp>
            <p:nvSpPr>
              <p:cNvPr id="73" name="流程图: 磁盘 72">
                <a:extLst>
                  <a:ext uri="{FF2B5EF4-FFF2-40B4-BE49-F238E27FC236}">
                    <a16:creationId xmlns:a16="http://schemas.microsoft.com/office/drawing/2014/main" id="{86F36332-DE8F-89DD-ACA7-F042350342F8}"/>
                  </a:ext>
                </a:extLst>
              </p:cNvPr>
              <p:cNvSpPr/>
              <p:nvPr/>
            </p:nvSpPr>
            <p:spPr>
              <a:xfrm>
                <a:off x="1208821" y="2850721"/>
                <a:ext cx="1899221" cy="1342214"/>
              </a:xfrm>
              <a:prstGeom prst="flowChartMagneticDisk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直角三角形 75">
                <a:extLst>
                  <a:ext uri="{FF2B5EF4-FFF2-40B4-BE49-F238E27FC236}">
                    <a16:creationId xmlns:a16="http://schemas.microsoft.com/office/drawing/2014/main" id="{3396C8FD-CB1C-F5DC-1626-7BCFBDB6BF47}"/>
                  </a:ext>
                </a:extLst>
              </p:cNvPr>
              <p:cNvSpPr/>
              <p:nvPr/>
            </p:nvSpPr>
            <p:spPr>
              <a:xfrm>
                <a:off x="1811784" y="3694307"/>
                <a:ext cx="320040" cy="32004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菱形 82">
              <a:extLst>
                <a:ext uri="{FF2B5EF4-FFF2-40B4-BE49-F238E27FC236}">
                  <a16:creationId xmlns:a16="http://schemas.microsoft.com/office/drawing/2014/main" id="{F32FA539-1DAD-3813-90EF-676F0BC28375}"/>
                </a:ext>
              </a:extLst>
            </p:cNvPr>
            <p:cNvSpPr/>
            <p:nvPr/>
          </p:nvSpPr>
          <p:spPr>
            <a:xfrm>
              <a:off x="6664960" y="3400612"/>
              <a:ext cx="320040" cy="320040"/>
            </a:xfrm>
            <a:prstGeom prst="diamond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五边形 83">
              <a:extLst>
                <a:ext uri="{FF2B5EF4-FFF2-40B4-BE49-F238E27FC236}">
                  <a16:creationId xmlns:a16="http://schemas.microsoft.com/office/drawing/2014/main" id="{B450CF42-3F6E-9042-5752-3FBF2839F08A}"/>
                </a:ext>
              </a:extLst>
            </p:cNvPr>
            <p:cNvSpPr/>
            <p:nvPr/>
          </p:nvSpPr>
          <p:spPr>
            <a:xfrm>
              <a:off x="5476376" y="3418647"/>
              <a:ext cx="296826" cy="282691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200ED22E-F19F-7F85-DA54-E1FC57D057AF}"/>
                </a:ext>
              </a:extLst>
            </p:cNvPr>
            <p:cNvSpPr/>
            <p:nvPr/>
          </p:nvSpPr>
          <p:spPr>
            <a:xfrm>
              <a:off x="6211034" y="3468627"/>
              <a:ext cx="317379" cy="317379"/>
            </a:xfrm>
            <a:prstGeom prst="pi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14975E0-D877-51A0-B16E-06B4CFE99A16}"/>
              </a:ext>
            </a:extLst>
          </p:cNvPr>
          <p:cNvCxnSpPr>
            <a:cxnSpLocks/>
            <a:stCxn id="87" idx="2"/>
            <a:endCxn id="51" idx="0"/>
          </p:cNvCxnSpPr>
          <p:nvPr/>
        </p:nvCxnSpPr>
        <p:spPr>
          <a:xfrm>
            <a:off x="2757846" y="4310959"/>
            <a:ext cx="0" cy="472214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A63F811D-31F2-3E49-4C36-67178E413B9B}"/>
              </a:ext>
            </a:extLst>
          </p:cNvPr>
          <p:cNvCxnSpPr>
            <a:cxnSpLocks/>
          </p:cNvCxnSpPr>
          <p:nvPr/>
        </p:nvCxnSpPr>
        <p:spPr>
          <a:xfrm>
            <a:off x="6251317" y="4399280"/>
            <a:ext cx="0" cy="383893"/>
          </a:xfrm>
          <a:prstGeom prst="straightConnector1">
            <a:avLst/>
          </a:prstGeom>
          <a:ln w="19050">
            <a:solidFill>
              <a:schemeClr val="accent6"/>
            </a:solidFill>
            <a:tailEnd type="stealth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DD39DC20-1859-E33E-53FC-A78BC97D6701}"/>
              </a:ext>
            </a:extLst>
          </p:cNvPr>
          <p:cNvCxnSpPr>
            <a:cxnSpLocks/>
            <a:stCxn id="84" idx="1"/>
            <a:endCxn id="61" idx="5"/>
          </p:cNvCxnSpPr>
          <p:nvPr/>
        </p:nvCxnSpPr>
        <p:spPr>
          <a:xfrm flipH="1" flipV="1">
            <a:off x="3516647" y="3385279"/>
            <a:ext cx="1965934" cy="311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47D7930C-DA98-21F7-1DAB-9B2982F23C14}"/>
              </a:ext>
            </a:extLst>
          </p:cNvPr>
          <p:cNvCxnSpPr>
            <a:cxnSpLocks/>
            <a:stCxn id="58" idx="3"/>
            <a:endCxn id="76" idx="3"/>
          </p:cNvCxnSpPr>
          <p:nvPr/>
        </p:nvCxnSpPr>
        <p:spPr>
          <a:xfrm rot="16200000" flipH="1">
            <a:off x="4261173" y="2115118"/>
            <a:ext cx="54881" cy="3537212"/>
          </a:xfrm>
          <a:prstGeom prst="curvedConnector3">
            <a:avLst>
              <a:gd name="adj1" fmla="val 51653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555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研究背景：为什么需要实体解析？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583344-9ADD-D0EA-1FCB-E82FD1E87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26" y="1197743"/>
            <a:ext cx="8321532" cy="3552561"/>
          </a:xfrm>
          <a:prstGeom prst="rect">
            <a:avLst/>
          </a:prstGeom>
        </p:spPr>
      </p:pic>
      <p:sp>
        <p:nvSpPr>
          <p:cNvPr id="8" name="页脚占位符 2">
            <a:extLst>
              <a:ext uri="{FF2B5EF4-FFF2-40B4-BE49-F238E27FC236}">
                <a16:creationId xmlns:a16="http://schemas.microsoft.com/office/drawing/2014/main" id="{25D6242B-EB6D-1B13-D9FE-0913197A4D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5725" y="6356350"/>
            <a:ext cx="8949055" cy="4159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Calibri" panose="020F0502020204030204" pitchFamily="34" charset="0"/>
                <a:ea typeface="微软雅黑" panose="020B0503020204020204" pitchFamily="34" charset="-122"/>
              </a:rPr>
              <a:t>图片来源：</a:t>
            </a:r>
            <a:r>
              <a:rPr lang="en-US" altLang="zh-CN" dirty="0"/>
              <a:t>Knowledge Graph Completion Slides</a:t>
            </a:r>
            <a:endParaRPr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6324B8-514F-5E31-2CA1-DD543DF9E854}"/>
              </a:ext>
            </a:extLst>
          </p:cNvPr>
          <p:cNvSpPr txBox="1"/>
          <p:nvPr/>
        </p:nvSpPr>
        <p:spPr>
          <a:xfrm>
            <a:off x="5489069" y="5290925"/>
            <a:ext cx="151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ECB484-9416-CED1-9BDC-76D9EB547CFB}"/>
              </a:ext>
            </a:extLst>
          </p:cNvPr>
          <p:cNvSpPr txBox="1"/>
          <p:nvPr/>
        </p:nvSpPr>
        <p:spPr>
          <a:xfrm>
            <a:off x="689891" y="5290807"/>
            <a:ext cx="251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知识图谱构建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2C2D1-4288-4275-9031-ED825B93FFAE}"/>
              </a:ext>
            </a:extLst>
          </p:cNvPr>
          <p:cNvSpPr txBox="1"/>
          <p:nvPr/>
        </p:nvSpPr>
        <p:spPr>
          <a:xfrm>
            <a:off x="3734063" y="5290925"/>
            <a:ext cx="15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4B72CF-87B5-C809-859C-91AEF8DCC17A}"/>
                  </a:ext>
                </a:extLst>
              </p:cNvPr>
              <p:cNvSpPr txBox="1"/>
              <p:nvPr/>
            </p:nvSpPr>
            <p:spPr>
              <a:xfrm>
                <a:off x="6824444" y="5290807"/>
                <a:ext cx="1776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A4B72CF-87B5-C809-859C-91AEF8DCC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444" y="5290807"/>
                <a:ext cx="17767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1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723DCD-F4D5-C69F-0188-B03FA9A86B21}"/>
              </a:ext>
            </a:extLst>
          </p:cNvPr>
          <p:cNvSpPr txBox="1"/>
          <p:nvPr/>
        </p:nvSpPr>
        <p:spPr>
          <a:xfrm>
            <a:off x="4084616" y="2176980"/>
            <a:ext cx="1200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Match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9E48760-C8CC-B754-5038-C090053BB14D}"/>
              </a:ext>
            </a:extLst>
          </p:cNvPr>
          <p:cNvGrpSpPr/>
          <p:nvPr/>
        </p:nvGrpSpPr>
        <p:grpSpPr>
          <a:xfrm>
            <a:off x="531901" y="1393818"/>
            <a:ext cx="3367223" cy="2118763"/>
            <a:chOff x="531901" y="1000341"/>
            <a:chExt cx="3609834" cy="211876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2DB2EA-9790-1424-1E7B-C27F76C0E1AA}"/>
                </a:ext>
              </a:extLst>
            </p:cNvPr>
            <p:cNvSpPr txBox="1"/>
            <p:nvPr/>
          </p:nvSpPr>
          <p:spPr>
            <a:xfrm>
              <a:off x="531902" y="1364778"/>
              <a:ext cx="3609833" cy="17543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sony turntable </a:t>
              </a:r>
              <a:r>
                <a:rPr lang="zh-CN" alt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pslx350h </a:t>
              </a:r>
              <a:r>
                <a:rPr lang="zh-CN" altLang="en-US" dirty="0">
                  <a:solidFill>
                    <a:srgbClr val="FF0000"/>
                  </a:solidFill>
                </a:rPr>
                <a:t>belt drive </a:t>
              </a:r>
              <a:r>
                <a:rPr lang="zh-CN" altLang="en-US" dirty="0"/>
                <a:t>system 331 3 and 45 rpm speeds servo speed control supplied moving magnet phono cartridge bonded diamond stylus static balance tonearm pitch control</a:t>
              </a:r>
              <a:endParaRPr lang="en-US" altLang="zh-CN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996693-B8DC-E330-FCB6-40E40D44025E}"/>
                </a:ext>
              </a:extLst>
            </p:cNvPr>
            <p:cNvSpPr txBox="1"/>
            <p:nvPr/>
          </p:nvSpPr>
          <p:spPr>
            <a:xfrm>
              <a:off x="531901" y="1000341"/>
              <a:ext cx="360983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/>
                <a:t>Abt</a:t>
              </a:r>
              <a:endParaRPr lang="en-US" altLang="zh-CN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EF20BA-A5DC-ED65-1CD6-12625544B4E6}"/>
              </a:ext>
            </a:extLst>
          </p:cNvPr>
          <p:cNvGrpSpPr/>
          <p:nvPr/>
        </p:nvGrpSpPr>
        <p:grpSpPr>
          <a:xfrm>
            <a:off x="5333201" y="1395701"/>
            <a:ext cx="3367223" cy="1292662"/>
            <a:chOff x="5282336" y="995446"/>
            <a:chExt cx="3367223" cy="129266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54A367-8D91-DA74-B798-7D5FDA5E50E4}"/>
                </a:ext>
              </a:extLst>
            </p:cNvPr>
            <p:cNvSpPr txBox="1"/>
            <p:nvPr/>
          </p:nvSpPr>
          <p:spPr>
            <a:xfrm>
              <a:off x="5282336" y="1364778"/>
              <a:ext cx="336722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sony</a:t>
              </a:r>
              <a:r>
                <a:rPr lang="en-US" altLang="zh-CN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pslx350h</a:t>
              </a:r>
              <a:r>
                <a:rPr lang="en-US" altLang="zh-CN" dirty="0">
                  <a:solidFill>
                    <a:srgbClr val="FF0000"/>
                  </a:solidFill>
                </a:rPr>
                <a:t> belt drive turntable</a:t>
              </a:r>
            </a:p>
            <a:p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61AA5D7-462C-40B8-D54C-669905596084}"/>
                </a:ext>
              </a:extLst>
            </p:cNvPr>
            <p:cNvSpPr txBox="1"/>
            <p:nvPr/>
          </p:nvSpPr>
          <p:spPr>
            <a:xfrm>
              <a:off x="5282336" y="995446"/>
              <a:ext cx="33672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Buy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0D9AD0F-781B-FE41-C35B-22AD8ECACDDD}"/>
              </a:ext>
            </a:extLst>
          </p:cNvPr>
          <p:cNvGrpSpPr/>
          <p:nvPr/>
        </p:nvGrpSpPr>
        <p:grpSpPr>
          <a:xfrm>
            <a:off x="531901" y="3810964"/>
            <a:ext cx="3367222" cy="1015663"/>
            <a:chOff x="887106" y="4403920"/>
            <a:chExt cx="3367223" cy="101566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1A959A-14F5-4908-BE92-DDAE859164C7}"/>
                </a:ext>
              </a:extLst>
            </p:cNvPr>
            <p:cNvSpPr txBox="1"/>
            <p:nvPr/>
          </p:nvSpPr>
          <p:spPr>
            <a:xfrm>
              <a:off x="887106" y="4773252"/>
              <a:ext cx="3367223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spago</a:t>
              </a:r>
              <a:r>
                <a:rPr lang="zh-CN" altLang="en-US" dirty="0"/>
                <a:t> 1114 horn ave.</a:t>
              </a:r>
              <a:r>
                <a:rPr lang="zh-CN" altLang="en-US" dirty="0">
                  <a:solidFill>
                    <a:srgbClr val="FF0000"/>
                  </a:solidFill>
                </a:rPr>
                <a:t> los angeles </a:t>
              </a:r>
              <a:r>
                <a:rPr lang="zh-CN" alt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310/652-4025 </a:t>
              </a:r>
              <a:r>
                <a:rPr lang="zh-CN" altLang="en-US" dirty="0">
                  <a:solidFill>
                    <a:srgbClr val="FF0000"/>
                  </a:solidFill>
                </a:rPr>
                <a:t>californian 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98D551-874F-3156-AD30-27677D96FC35}"/>
                </a:ext>
              </a:extLst>
            </p:cNvPr>
            <p:cNvSpPr txBox="1"/>
            <p:nvPr/>
          </p:nvSpPr>
          <p:spPr>
            <a:xfrm>
              <a:off x="887106" y="4403920"/>
              <a:ext cx="33672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Restaurant 1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C13F779-5460-3B70-3C7F-DC1A6A8BA44A}"/>
              </a:ext>
            </a:extLst>
          </p:cNvPr>
          <p:cNvGrpSpPr/>
          <p:nvPr/>
        </p:nvGrpSpPr>
        <p:grpSpPr>
          <a:xfrm>
            <a:off x="5378007" y="3543062"/>
            <a:ext cx="3367222" cy="1292662"/>
            <a:chOff x="887106" y="4403920"/>
            <a:chExt cx="3367223" cy="129266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B425C63-3183-2630-68F0-BAEB780E96F6}"/>
                </a:ext>
              </a:extLst>
            </p:cNvPr>
            <p:cNvSpPr txBox="1"/>
            <p:nvPr/>
          </p:nvSpPr>
          <p:spPr>
            <a:xfrm>
              <a:off x="887106" y="4773252"/>
              <a:ext cx="3367223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spago (los angeles) </a:t>
              </a:r>
              <a:r>
                <a:rPr lang="zh-CN" altLang="en-US" dirty="0"/>
                <a:t>8795 sunset blvd. w. hollywood </a:t>
              </a:r>
              <a:r>
                <a:rPr lang="zh-CN" alt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310-652-4025 </a:t>
              </a:r>
              <a:r>
                <a:rPr lang="zh-CN" altLang="en-US" dirty="0">
                  <a:solidFill>
                    <a:srgbClr val="FF0000"/>
                  </a:solidFill>
                </a:rPr>
                <a:t>californian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EDA26E-2C9C-64B3-6976-DFDCD4D658C1}"/>
                </a:ext>
              </a:extLst>
            </p:cNvPr>
            <p:cNvSpPr txBox="1"/>
            <p:nvPr/>
          </p:nvSpPr>
          <p:spPr>
            <a:xfrm>
              <a:off x="887106" y="4403920"/>
              <a:ext cx="336722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Restaurant 2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4A89157B-91DB-A8DF-6581-29162FBF365D}"/>
              </a:ext>
            </a:extLst>
          </p:cNvPr>
          <p:cNvSpPr txBox="1"/>
          <p:nvPr/>
        </p:nvSpPr>
        <p:spPr>
          <a:xfrm>
            <a:off x="4141734" y="4041796"/>
            <a:ext cx="1200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Match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D4BE89-2C35-7C39-7767-9BB721599B1E}"/>
              </a:ext>
            </a:extLst>
          </p:cNvPr>
          <p:cNvSpPr txBox="1"/>
          <p:nvPr/>
        </p:nvSpPr>
        <p:spPr>
          <a:xfrm>
            <a:off x="427990" y="199390"/>
            <a:ext cx="61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研究背景：实体解析现有方法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3D4C61E-DF7F-2E5B-5847-1F2F4E5A64CB}"/>
              </a:ext>
            </a:extLst>
          </p:cNvPr>
          <p:cNvSpPr txBox="1"/>
          <p:nvPr/>
        </p:nvSpPr>
        <p:spPr>
          <a:xfrm>
            <a:off x="1877954" y="5249945"/>
            <a:ext cx="6813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对于匹配的记录对，关注区分度高的词汇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产品序列号、餐厅电话号码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265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" y="199390"/>
            <a:ext cx="610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研究背景：实体解析现有方法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1259" y="800231"/>
            <a:ext cx="1499128" cy="504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sym typeface="+mn-ea"/>
              </a:rPr>
              <a:t>现有方法</a:t>
            </a:r>
          </a:p>
        </p:txBody>
      </p:sp>
      <p:sp>
        <p:nvSpPr>
          <p:cNvPr id="12" name="页脚占位符 2"/>
          <p:cNvSpPr txBox="1"/>
          <p:nvPr>
            <p:custDataLst>
              <p:tags r:id="rId1"/>
            </p:custDataLst>
          </p:nvPr>
        </p:nvSpPr>
        <p:spPr>
          <a:xfrm>
            <a:off x="85725" y="6356350"/>
            <a:ext cx="8949055" cy="4159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</a:rPr>
              <a:t>[1]  </a:t>
            </a:r>
            <a:r>
              <a:rPr dirty="0">
                <a:latin typeface="Calibri" panose="020F0502020204030204" pitchFamily="34" charset="0"/>
                <a:ea typeface="微软雅黑" panose="020B0503020204020204" pitchFamily="34" charset="-122"/>
              </a:rPr>
              <a:t>Liu, Y., Ding, J., Fu, Y., &amp; Li, Y. (2023). UrbanKG: An Urban Knowledge Graph System. ACM Transactions on Intelligent Systems and Technology, 14(4), 1-25.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8A4CDB-231C-06DA-A589-EB721819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07" y="1592154"/>
            <a:ext cx="6286289" cy="223857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7081EF2-8C5C-6F50-D691-B339919BE13D}"/>
              </a:ext>
            </a:extLst>
          </p:cNvPr>
          <p:cNvSpPr txBox="1"/>
          <p:nvPr/>
        </p:nvSpPr>
        <p:spPr>
          <a:xfrm>
            <a:off x="644281" y="4327530"/>
            <a:ext cx="80561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设计相似度函数：适应性弱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机器学习：需要大量标记数据，且准确度不高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深度学习：需要大量标记数据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众包：人工成本高且适用于小规模数据集，在大规模数据集上有效性未知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C64917-8F4C-549A-1B2E-47970F4C2A45}"/>
              </a:ext>
            </a:extLst>
          </p:cNvPr>
          <p:cNvSpPr txBox="1"/>
          <p:nvPr/>
        </p:nvSpPr>
        <p:spPr>
          <a:xfrm>
            <a:off x="644281" y="5589181"/>
            <a:ext cx="659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本文：</a:t>
            </a:r>
            <a:r>
              <a:rPr lang="zh-CN" altLang="en-US" b="1" dirty="0">
                <a:solidFill>
                  <a:srgbClr val="FF0000"/>
                </a:solidFill>
              </a:rPr>
              <a:t>使用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块算法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图算法</a:t>
            </a:r>
            <a:r>
              <a:rPr lang="zh-CN" altLang="en-US" b="1" dirty="0">
                <a:solidFill>
                  <a:srgbClr val="FF0000"/>
                </a:solidFill>
              </a:rPr>
              <a:t>进行实体解析的</a:t>
            </a:r>
            <a:r>
              <a:rPr lang="zh-CN" altLang="en-US" b="1" dirty="0">
                <a:solidFill>
                  <a:srgbClr val="FF0000"/>
                </a:solidFill>
                <a:effectLst/>
              </a:rPr>
              <a:t>无监督</a:t>
            </a:r>
            <a:r>
              <a:rPr lang="zh-CN" altLang="en-US" b="1" dirty="0">
                <a:solidFill>
                  <a:srgbClr val="FF0000"/>
                </a:solidFill>
              </a:rPr>
              <a:t>框架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28281" y="199434"/>
            <a:ext cx="325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3008888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2000826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4016951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实验评估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zh-CN" altLang="zh-CN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26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49891" y="6195939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8280" y="199434"/>
            <a:ext cx="66953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UNSUPERVISED FUSION FRAMEWORK</a:t>
            </a:r>
            <a:endParaRPr lang="zh-CN" altLang="en-US" sz="2800" b="1" spc="200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750457" y="1535854"/>
            <a:ext cx="2407535" cy="2785378"/>
          </a:xfrm>
          <a:prstGeom prst="roundRect">
            <a:avLst/>
          </a:prstGeom>
          <a:noFill/>
          <a:ln w="34925" cap="sq">
            <a:solidFill>
              <a:schemeClr val="accent6"/>
            </a:solidFill>
            <a:prstDash val="sys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>
            <p:custDataLst>
              <p:tags r:id="rId2"/>
            </p:custDataLst>
          </p:nvPr>
        </p:nvSpPr>
        <p:spPr>
          <a:xfrm rot="10800000">
            <a:off x="1690573" y="4407144"/>
            <a:ext cx="249842" cy="51303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148485" y="5021292"/>
            <a:ext cx="1358265" cy="48641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5B64C9-A7DD-61B1-A915-3C5B0E191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4961" y="1798046"/>
            <a:ext cx="4338743" cy="2466392"/>
          </a:xfrm>
          <a:prstGeom prst="rect">
            <a:avLst/>
          </a:prstGeom>
        </p:spPr>
      </p:pic>
      <p:sp>
        <p:nvSpPr>
          <p:cNvPr id="18" name="圆角矩形 17"/>
          <p:cNvSpPr/>
          <p:nvPr>
            <p:custDataLst>
              <p:tags r:id="rId4"/>
            </p:custDataLst>
          </p:nvPr>
        </p:nvSpPr>
        <p:spPr>
          <a:xfrm>
            <a:off x="3786720" y="1535854"/>
            <a:ext cx="4516984" cy="2785378"/>
          </a:xfrm>
          <a:prstGeom prst="roundRect">
            <a:avLst/>
          </a:prstGeom>
          <a:noFill/>
          <a:ln w="34925" cap="sq">
            <a:solidFill>
              <a:schemeClr val="accent5"/>
            </a:solidFill>
            <a:prstDash val="sysDash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>
            <p:custDataLst>
              <p:tags r:id="rId5"/>
            </p:custDataLst>
          </p:nvPr>
        </p:nvSpPr>
        <p:spPr>
          <a:xfrm rot="10800000">
            <a:off x="6009411" y="4408580"/>
            <a:ext cx="249842" cy="51303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4876264" y="5027275"/>
            <a:ext cx="2516134" cy="48641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B29D95-339C-542C-0A16-EE8BBBD767C5}"/>
              </a:ext>
            </a:extLst>
          </p:cNvPr>
          <p:cNvSpPr txBox="1"/>
          <p:nvPr/>
        </p:nvSpPr>
        <p:spPr>
          <a:xfrm>
            <a:off x="6978145" y="1641439"/>
            <a:ext cx="1525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 ITER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en-US" altLang="zh-CN" dirty="0" err="1">
                <a:solidFill>
                  <a:srgbClr val="FF0000"/>
                </a:solidFill>
              </a:rPr>
              <a:t>CliqueRank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453C41-7EBA-D5AF-7063-3DE15322ADBA}"/>
              </a:ext>
            </a:extLst>
          </p:cNvPr>
          <p:cNvCxnSpPr>
            <a:cxnSpLocks/>
          </p:cNvCxnSpPr>
          <p:nvPr/>
        </p:nvCxnSpPr>
        <p:spPr>
          <a:xfrm>
            <a:off x="2777641" y="3084349"/>
            <a:ext cx="1303557" cy="180878"/>
          </a:xfrm>
          <a:prstGeom prst="straightConnector1">
            <a:avLst/>
          </a:prstGeom>
          <a:ln w="12700"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67EA9B-547B-058B-0EF8-6D9122E4452F}"/>
              </a:ext>
            </a:extLst>
          </p:cNvPr>
          <p:cNvGrpSpPr/>
          <p:nvPr/>
        </p:nvGrpSpPr>
        <p:grpSpPr>
          <a:xfrm>
            <a:off x="995314" y="1840752"/>
            <a:ext cx="1920351" cy="2175581"/>
            <a:chOff x="848235" y="2100160"/>
            <a:chExt cx="1920351" cy="2175581"/>
          </a:xfrm>
        </p:grpSpPr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6761A22D-2F5A-2D4E-0F29-E2A2737B3977}"/>
                </a:ext>
              </a:extLst>
            </p:cNvPr>
            <p:cNvSpPr/>
            <p:nvPr/>
          </p:nvSpPr>
          <p:spPr>
            <a:xfrm>
              <a:off x="848235" y="2218182"/>
              <a:ext cx="559558" cy="477672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674F8382-ED35-3C47-9B06-2D4C8BE67B7B}"/>
                </a:ext>
              </a:extLst>
            </p:cNvPr>
            <p:cNvSpPr/>
            <p:nvPr/>
          </p:nvSpPr>
          <p:spPr>
            <a:xfrm>
              <a:off x="848235" y="3343757"/>
              <a:ext cx="559558" cy="477672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E6A47DB-5FDE-D63F-1C43-FD4E28218183}"/>
                    </a:ext>
                  </a:extLst>
                </p:cNvPr>
                <p:cNvSpPr txBox="1"/>
                <p:nvPr/>
              </p:nvSpPr>
              <p:spPr>
                <a:xfrm>
                  <a:off x="848235" y="2676552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E6A47DB-5FDE-D63F-1C43-FD4E282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35" y="2676552"/>
                  <a:ext cx="55955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7AE9DA-E5F2-FE40-1D14-291097E27497}"/>
                    </a:ext>
                  </a:extLst>
                </p:cNvPr>
                <p:cNvSpPr txBox="1"/>
                <p:nvPr/>
              </p:nvSpPr>
              <p:spPr>
                <a:xfrm>
                  <a:off x="848235" y="3837510"/>
                  <a:ext cx="5595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87AE9DA-E5F2-FE40-1D14-291097E27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35" y="3837510"/>
                  <a:ext cx="5595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7FDC2D6-634D-791B-E56C-4F1CCD30DA6E}"/>
                </a:ext>
              </a:extLst>
            </p:cNvPr>
            <p:cNvSpPr/>
            <p:nvPr/>
          </p:nvSpPr>
          <p:spPr>
            <a:xfrm>
              <a:off x="2206499" y="2100160"/>
              <a:ext cx="559559" cy="351383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11E21A1-FC51-8866-AC94-E669FDB6CA80}"/>
                </a:ext>
              </a:extLst>
            </p:cNvPr>
            <p:cNvSpPr/>
            <p:nvPr/>
          </p:nvSpPr>
          <p:spPr>
            <a:xfrm>
              <a:off x="2206499" y="2631746"/>
              <a:ext cx="559559" cy="351383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C52E8A4-ED38-2F38-71DE-22212549B57B}"/>
                </a:ext>
              </a:extLst>
            </p:cNvPr>
            <p:cNvSpPr/>
            <p:nvPr/>
          </p:nvSpPr>
          <p:spPr>
            <a:xfrm>
              <a:off x="2209027" y="3152817"/>
              <a:ext cx="559559" cy="351383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BA876A2-64B7-2AD4-E24A-1D9E057C0C18}"/>
                </a:ext>
              </a:extLst>
            </p:cNvPr>
            <p:cNvSpPr/>
            <p:nvPr/>
          </p:nvSpPr>
          <p:spPr>
            <a:xfrm>
              <a:off x="2206499" y="3924358"/>
              <a:ext cx="559559" cy="351383"/>
            </a:xfrm>
            <a:prstGeom prst="round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A9E095A-E6FB-B7E9-6D2D-ECAD9D67DA71}"/>
                    </a:ext>
                  </a:extLst>
                </p:cNvPr>
                <p:cNvSpPr txBox="1"/>
                <p:nvPr/>
              </p:nvSpPr>
              <p:spPr>
                <a:xfrm rot="5400000">
                  <a:off x="2279133" y="3533978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A9E095A-E6FB-B7E9-6D2D-ECAD9D67D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279133" y="3533978"/>
                  <a:ext cx="43473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C4F3593-1346-2EDE-3CB7-ECB8CCB37225}"/>
                </a:ext>
              </a:extLst>
            </p:cNvPr>
            <p:cNvCxnSpPr>
              <a:cxnSpLocks/>
              <a:stCxn id="7" idx="4"/>
              <a:endCxn id="14" idx="1"/>
            </p:cNvCxnSpPr>
            <p:nvPr/>
          </p:nvCxnSpPr>
          <p:spPr>
            <a:xfrm flipV="1">
              <a:off x="1407793" y="2275852"/>
              <a:ext cx="798706" cy="181166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08A850B-1823-DF1E-9485-62BC3F816467}"/>
                </a:ext>
              </a:extLst>
            </p:cNvPr>
            <p:cNvCxnSpPr>
              <a:cxnSpLocks/>
              <a:stCxn id="7" idx="4"/>
              <a:endCxn id="19" idx="1"/>
            </p:cNvCxnSpPr>
            <p:nvPr/>
          </p:nvCxnSpPr>
          <p:spPr>
            <a:xfrm>
              <a:off x="1407793" y="2457018"/>
              <a:ext cx="798706" cy="350420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BE04C68-9048-9D82-D93A-65C8BCFCFB50}"/>
                </a:ext>
              </a:extLst>
            </p:cNvPr>
            <p:cNvCxnSpPr>
              <a:cxnSpLocks/>
              <a:stCxn id="7" idx="4"/>
              <a:endCxn id="21" idx="1"/>
            </p:cNvCxnSpPr>
            <p:nvPr/>
          </p:nvCxnSpPr>
          <p:spPr>
            <a:xfrm>
              <a:off x="1407793" y="2457018"/>
              <a:ext cx="798706" cy="1643032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B4A9E01-ABD0-3331-6510-1C98FC8A71BB}"/>
                </a:ext>
              </a:extLst>
            </p:cNvPr>
            <p:cNvCxnSpPr>
              <a:cxnSpLocks/>
              <a:stCxn id="7" idx="4"/>
              <a:endCxn id="20" idx="1"/>
            </p:cNvCxnSpPr>
            <p:nvPr/>
          </p:nvCxnSpPr>
          <p:spPr>
            <a:xfrm>
              <a:off x="1407793" y="2457018"/>
              <a:ext cx="801234" cy="871491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2446371-FE54-59F3-97B0-FC3E65B4F0FE}"/>
                </a:ext>
              </a:extLst>
            </p:cNvPr>
            <p:cNvCxnSpPr>
              <a:cxnSpLocks/>
              <a:stCxn id="9" idx="4"/>
              <a:endCxn id="14" idx="1"/>
            </p:cNvCxnSpPr>
            <p:nvPr/>
          </p:nvCxnSpPr>
          <p:spPr>
            <a:xfrm flipV="1">
              <a:off x="1407793" y="2275852"/>
              <a:ext cx="798706" cy="1306741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4FDD7BD-F89D-0102-4E72-3A5A1267F8DB}"/>
                </a:ext>
              </a:extLst>
            </p:cNvPr>
            <p:cNvCxnSpPr>
              <a:cxnSpLocks/>
              <a:stCxn id="9" idx="4"/>
              <a:endCxn id="19" idx="1"/>
            </p:cNvCxnSpPr>
            <p:nvPr/>
          </p:nvCxnSpPr>
          <p:spPr>
            <a:xfrm flipV="1">
              <a:off x="1407793" y="2807438"/>
              <a:ext cx="798706" cy="775155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3E8E065-A369-1579-B824-C810D6DF5A08}"/>
                </a:ext>
              </a:extLst>
            </p:cNvPr>
            <p:cNvCxnSpPr>
              <a:cxnSpLocks/>
              <a:stCxn id="9" idx="4"/>
              <a:endCxn id="20" idx="1"/>
            </p:cNvCxnSpPr>
            <p:nvPr/>
          </p:nvCxnSpPr>
          <p:spPr>
            <a:xfrm flipV="1">
              <a:off x="1407793" y="3328509"/>
              <a:ext cx="801234" cy="254084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2FA8C56-870C-6D96-B0D0-EB140DBEBDAA}"/>
                </a:ext>
              </a:extLst>
            </p:cNvPr>
            <p:cNvCxnSpPr>
              <a:cxnSpLocks/>
              <a:stCxn id="9" idx="4"/>
              <a:endCxn id="21" idx="1"/>
            </p:cNvCxnSpPr>
            <p:nvPr/>
          </p:nvCxnSpPr>
          <p:spPr>
            <a:xfrm>
              <a:off x="1407793" y="3582593"/>
              <a:ext cx="798706" cy="517457"/>
            </a:xfrm>
            <a:prstGeom prst="straightConnector1">
              <a:avLst/>
            </a:prstGeom>
            <a:ln w="12700">
              <a:solidFill>
                <a:srgbClr val="76717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1" grpId="0" bldLvl="0" animBg="1"/>
      <p:bldP spid="11" grpId="1" animBg="1"/>
      <p:bldP spid="15" grpId="0" bldLvl="0" animBg="1"/>
      <p:bldP spid="15" grpId="1" animBg="1"/>
      <p:bldP spid="18" grpId="0" bldLvl="0" animBg="1"/>
      <p:bldP spid="18" grpId="1" animBg="1"/>
      <p:bldP spid="16" grpId="0" bldLvl="0" animBg="1"/>
      <p:bldP spid="16" grpId="1" animBg="1"/>
      <p:bldP spid="17" grpId="0" bldLvl="0" animBg="1"/>
      <p:bldP spid="1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I4NjI5OTBmMDM1ODFlMDkzNDFlZTFiMWNhZWU5Z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3035</TotalTime>
  <Words>3015</Words>
  <Application>Microsoft Office PowerPoint</Application>
  <PresentationFormat>全屏显示(4:3)</PresentationFormat>
  <Paragraphs>329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-apple-system</vt:lpstr>
      <vt:lpstr>等线</vt:lpstr>
      <vt:lpstr>思源黑体 CN</vt:lpstr>
      <vt:lpstr>微软雅黑</vt:lpstr>
      <vt:lpstr>Arial</vt:lpstr>
      <vt:lpstr>Calibri</vt:lpstr>
      <vt:lpstr>Cambria Math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婧伊 丁</cp:lastModifiedBy>
  <cp:revision>1862</cp:revision>
  <dcterms:created xsi:type="dcterms:W3CDTF">2021-05-16T02:35:00Z</dcterms:created>
  <dcterms:modified xsi:type="dcterms:W3CDTF">2024-02-17T13:53:47Z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185021EA01CE4ABE8ABFC3FC5C0DE312_12</vt:lpwstr>
  </property>
  <property fmtid="{D5CDD505-2E9C-101B-9397-08002B2CF9AE}" pid="3" name="KSOProductBuildVer">
    <vt:lpwstr>2052-12.1.0.15398</vt:lpwstr>
  </property>
</Properties>
</file>