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9"/>
  </p:notesMasterIdLst>
  <p:handoutMasterIdLst>
    <p:handoutMasterId r:id="rId40"/>
  </p:handoutMasterIdLst>
  <p:sldIdLst>
    <p:sldId id="256" r:id="rId2"/>
    <p:sldId id="317" r:id="rId3"/>
    <p:sldId id="284" r:id="rId4"/>
    <p:sldId id="360" r:id="rId5"/>
    <p:sldId id="289" r:id="rId6"/>
    <p:sldId id="361" r:id="rId7"/>
    <p:sldId id="359" r:id="rId8"/>
    <p:sldId id="321" r:id="rId9"/>
    <p:sldId id="306" r:id="rId10"/>
    <p:sldId id="362" r:id="rId11"/>
    <p:sldId id="363" r:id="rId12"/>
    <p:sldId id="365" r:id="rId13"/>
    <p:sldId id="367" r:id="rId14"/>
    <p:sldId id="368" r:id="rId15"/>
    <p:sldId id="369" r:id="rId16"/>
    <p:sldId id="370" r:id="rId17"/>
    <p:sldId id="366" r:id="rId18"/>
    <p:sldId id="372" r:id="rId19"/>
    <p:sldId id="373" r:id="rId20"/>
    <p:sldId id="374" r:id="rId21"/>
    <p:sldId id="375" r:id="rId22"/>
    <p:sldId id="376" r:id="rId23"/>
    <p:sldId id="377" r:id="rId24"/>
    <p:sldId id="379" r:id="rId25"/>
    <p:sldId id="380" r:id="rId26"/>
    <p:sldId id="381" r:id="rId27"/>
    <p:sldId id="382" r:id="rId28"/>
    <p:sldId id="383" r:id="rId29"/>
    <p:sldId id="384" r:id="rId30"/>
    <p:sldId id="385" r:id="rId31"/>
    <p:sldId id="287" r:id="rId32"/>
    <p:sldId id="386" r:id="rId33"/>
    <p:sldId id="387" r:id="rId34"/>
    <p:sldId id="389" r:id="rId35"/>
    <p:sldId id="388" r:id="rId36"/>
    <p:sldId id="316" r:id="rId37"/>
    <p:sldId id="37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志鹏" initials="徐志鹏" lastIdx="1" clrIdx="0">
    <p:extLst>
      <p:ext uri="{19B8F6BF-5375-455C-9EA6-DF929625EA0E}">
        <p15:presenceInfo xmlns:p15="http://schemas.microsoft.com/office/powerpoint/2012/main" userId="徐志鹏" providerId="None"/>
      </p:ext>
    </p:extLst>
  </p:cmAuthor>
  <p:cmAuthor id="2" name="徐志鹏" initials="徐志鹏 [2]" lastIdx="1" clrIdx="1">
    <p:extLst>
      <p:ext uri="{19B8F6BF-5375-455C-9EA6-DF929625EA0E}">
        <p15:presenceInfo xmlns:p15="http://schemas.microsoft.com/office/powerpoint/2012/main" userId="7b55a53f728bad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09A"/>
    <a:srgbClr val="4472C4"/>
    <a:srgbClr val="F6AB00"/>
    <a:srgbClr val="6B2D0B"/>
    <a:srgbClr val="587558"/>
    <a:srgbClr val="FFCC00"/>
    <a:srgbClr val="3C3C8E"/>
    <a:srgbClr val="25331E"/>
    <a:srgbClr val="445437"/>
    <a:srgbClr val="5022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217" autoAdjust="0"/>
  </p:normalViewPr>
  <p:slideViewPr>
    <p:cSldViewPr snapToGrid="0">
      <p:cViewPr varScale="1">
        <p:scale>
          <a:sx n="95" d="100"/>
          <a:sy n="95" d="100"/>
        </p:scale>
        <p:origin x="2046" y="96"/>
      </p:cViewPr>
      <p:guideLst>
        <p:guide orient="horz" pos="2228"/>
        <p:guide pos="2880"/>
      </p:guideLst>
    </p:cSldViewPr>
  </p:slideViewPr>
  <p:notesTextViewPr>
    <p:cViewPr>
      <p:scale>
        <a:sx n="1" d="1"/>
        <a:sy n="1" d="1"/>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AF2B2B-1B62-4AED-A0C9-6F374DD5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032666D-D55B-4D3E-A7C2-76EB1CEE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2023/12/14</a:t>
            </a:fld>
            <a:endParaRPr lang="zh-CN" altLang="en-US"/>
          </a:p>
        </p:txBody>
      </p:sp>
      <p:sp>
        <p:nvSpPr>
          <p:cNvPr id="4" name="页脚占位符 3">
            <a:extLst>
              <a:ext uri="{FF2B5EF4-FFF2-40B4-BE49-F238E27FC236}">
                <a16:creationId xmlns:a16="http://schemas.microsoft.com/office/drawing/2014/main" id="{EB25234A-09A5-4EB4-9517-08812643EE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EF2DB2-BA86-431D-A263-D1D5ABA1C9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400485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2023/12/14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extLst>
      <p:ext uri="{BB962C8B-B14F-4D97-AF65-F5344CB8AC3E}">
        <p14:creationId xmlns:p14="http://schemas.microsoft.com/office/powerpoint/2010/main" val="6972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今天讲一</a:t>
            </a:r>
            <a:r>
              <a:rPr lang="zh-CN" altLang="en-US" dirty="0" smtClean="0"/>
              <a:t>下多样性的</a:t>
            </a:r>
            <a:r>
              <a:rPr lang="en-US" altLang="zh-CN" dirty="0" smtClean="0"/>
              <a:t>top-k</a:t>
            </a:r>
            <a:r>
              <a:rPr lang="zh-CN" altLang="en-US" dirty="0" smtClean="0"/>
              <a:t>路径规划问题</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extLst>
      <p:ext uri="{BB962C8B-B14F-4D97-AF65-F5344CB8AC3E}">
        <p14:creationId xmlns:p14="http://schemas.microsoft.com/office/powerpoint/2010/main" val="5185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那么这个偏</a:t>
                </a:r>
                <a:r>
                  <a:rPr lang="zh-CN" altLang="en-US" dirty="0" smtClean="0"/>
                  <a:t>离成本</a:t>
                </a:r>
                <a:r>
                  <a:rPr lang="zh-CN" altLang="en-US" baseline="0" dirty="0" smtClean="0"/>
                  <a:t>其实通俗来讲就是绕路的成本，计算公式也比较简单，举个例子，比如</a:t>
                </a:r>
                <a:r>
                  <a:rPr lang="en-US" altLang="zh-CN" baseline="0" dirty="0" smtClean="0"/>
                  <a:t>(v1,v2)</a:t>
                </a:r>
                <a:r>
                  <a:rPr lang="zh-CN" altLang="en-US" baseline="0" dirty="0" smtClean="0"/>
                  <a:t>这条边的绕行成本为</a:t>
                </a:r>
                <a:r>
                  <a:rPr lang="en-US" altLang="zh-CN" baseline="0" dirty="0" smtClean="0"/>
                  <a:t>3</a:t>
                </a:r>
                <a:r>
                  <a:rPr lang="zh-CN" altLang="en-US" baseline="0" dirty="0" smtClean="0"/>
                  <a:t>，其实就是起点到</a:t>
                </a:r>
                <a:r>
                  <a:rPr lang="en-US" altLang="zh-CN" baseline="0" dirty="0" smtClean="0"/>
                  <a:t>v1</a:t>
                </a:r>
                <a:r>
                  <a:rPr lang="zh-CN" altLang="en-US" baseline="0" dirty="0" smtClean="0"/>
                  <a:t>的最短距离</a:t>
                </a:r>
                <a:r>
                  <a:rPr lang="en-US" altLang="zh-CN" baseline="0" dirty="0" smtClean="0"/>
                  <a:t>2+</a:t>
                </a:r>
                <a:r>
                  <a:rPr lang="zh-CN" altLang="en-US" baseline="0" dirty="0" smtClean="0"/>
                  <a:t>边的原始权重</a:t>
                </a:r>
                <a:r>
                  <a:rPr lang="en-US" altLang="zh-CN" baseline="0" dirty="0" smtClean="0"/>
                  <a:t>2-</a:t>
                </a:r>
                <a:r>
                  <a:rPr lang="zh-CN" altLang="en-US" baseline="0" dirty="0" smtClean="0"/>
                  <a:t>起点到</a:t>
                </a:r>
                <a:r>
                  <a:rPr lang="en-US" altLang="zh-CN" baseline="0" dirty="0" smtClean="0"/>
                  <a:t>v2</a:t>
                </a:r>
                <a:r>
                  <a:rPr lang="zh-CN" altLang="en-US" baseline="0" dirty="0" smtClean="0"/>
                  <a:t>的最短距离</a:t>
                </a:r>
                <a:r>
                  <a:rPr lang="en-US" altLang="zh-CN" baseline="0" dirty="0" smtClean="0"/>
                  <a:t>1</a:t>
                </a:r>
                <a:r>
                  <a:rPr lang="zh-CN" altLang="en-US" baseline="0" dirty="0" smtClean="0"/>
                  <a:t>就得到了</a:t>
                </a:r>
                <a:r>
                  <a:rPr lang="en-US" altLang="zh-CN" baseline="0" dirty="0" smtClean="0"/>
                  <a:t>3</a:t>
                </a:r>
                <a:r>
                  <a:rPr lang="zh-CN" altLang="en-US" baseline="0" dirty="0" smtClean="0"/>
                  <a:t>，意思就是本来可以直达</a:t>
                </a:r>
                <a:r>
                  <a:rPr lang="en-US" altLang="zh-CN" baseline="0" dirty="0" smtClean="0"/>
                  <a:t>v2</a:t>
                </a:r>
                <a:r>
                  <a:rPr lang="zh-CN" altLang="en-US" baseline="0" dirty="0" smtClean="0"/>
                  <a:t>，成本是</a:t>
                </a:r>
                <a:r>
                  <a:rPr lang="en-US" altLang="zh-CN" baseline="0" dirty="0" smtClean="0"/>
                  <a:t>1</a:t>
                </a:r>
                <a:r>
                  <a:rPr lang="zh-CN" altLang="en-US" baseline="0" dirty="0" smtClean="0"/>
                  <a:t>，现在强制要求你绕</a:t>
                </a:r>
                <a:r>
                  <a:rPr lang="zh-CN" altLang="en-US" baseline="0" dirty="0" smtClean="0"/>
                  <a:t>到偏离点</a:t>
                </a:r>
                <a:r>
                  <a:rPr lang="en-US" altLang="zh-CN" baseline="0" dirty="0" smtClean="0"/>
                  <a:t>v1</a:t>
                </a:r>
                <a:r>
                  <a:rPr lang="zh-CN" altLang="en-US" baseline="0" dirty="0" smtClean="0"/>
                  <a:t>，再到</a:t>
                </a:r>
                <a:r>
                  <a:rPr lang="en-US" altLang="zh-CN" baseline="0" dirty="0" smtClean="0"/>
                  <a:t>v2</a:t>
                </a:r>
                <a:r>
                  <a:rPr lang="zh-CN" altLang="en-US" baseline="0" dirty="0" smtClean="0"/>
                  <a:t>，那么成本就增加了</a:t>
                </a:r>
                <a:r>
                  <a:rPr lang="en-US" altLang="zh-CN" baseline="0" dirty="0" smtClean="0"/>
                  <a:t>3</a:t>
                </a:r>
                <a:r>
                  <a:rPr lang="zh-CN" altLang="en-US" baseline="0" dirty="0" smtClean="0"/>
                  <a:t>。也就是说偏离操作其实就是替换抵</a:t>
                </a:r>
                <a:r>
                  <a:rPr lang="zh-CN" altLang="en-US" baseline="0" dirty="0" smtClean="0"/>
                  <a:t>达固定点</a:t>
                </a:r>
                <a:r>
                  <a:rPr lang="en-US" altLang="zh-CN" baseline="0" dirty="0" smtClean="0"/>
                  <a:t>v2</a:t>
                </a:r>
                <a:r>
                  <a:rPr lang="zh-CN" altLang="en-US" baseline="0" dirty="0" smtClean="0"/>
                  <a:t>的前缀路</a:t>
                </a:r>
                <a:r>
                  <a:rPr lang="zh-CN" altLang="en-US" baseline="0" dirty="0" smtClean="0"/>
                  <a:t>径，而偏离边一般都是最短路径上节点的入边。</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1711182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有了偏</a:t>
                </a:r>
                <a:r>
                  <a:rPr lang="zh-CN" altLang="en-US" baseline="0" dirty="0" smtClean="0"/>
                  <a:t>离边，我们就可以进行新路径的生成了。比如当前最短路径</a:t>
                </a:r>
                <a:r>
                  <a:rPr lang="en-US" altLang="zh-CN" baseline="0" dirty="0" smtClean="0"/>
                  <a:t>p1</a:t>
                </a:r>
                <a:r>
                  <a:rPr lang="zh-CN" altLang="en-US" baseline="0" dirty="0" smtClean="0"/>
                  <a:t>是</a:t>
                </a:r>
                <a:r>
                  <a:rPr lang="en-US" altLang="zh-CN" baseline="0" dirty="0" smtClean="0"/>
                  <a:t>0 1 4 6 8</a:t>
                </a:r>
                <a:r>
                  <a:rPr lang="zh-CN" altLang="en-US" baseline="0" dirty="0" smtClean="0"/>
                  <a:t>，针对这些节点就存在比如</a:t>
                </a:r>
                <a:r>
                  <a:rPr lang="en-US" altLang="zh-CN" baseline="0" dirty="0" smtClean="0"/>
                  <a:t>v3</a:t>
                </a:r>
                <a:r>
                  <a:rPr lang="zh-CN" altLang="en-US" baseline="0" dirty="0" smtClean="0"/>
                  <a:t>到</a:t>
                </a:r>
                <a:r>
                  <a:rPr lang="en-US" altLang="zh-CN" baseline="0" dirty="0" smtClean="0"/>
                  <a:t>v6</a:t>
                </a:r>
                <a:r>
                  <a:rPr lang="zh-CN" altLang="en-US" baseline="0" dirty="0" smtClean="0"/>
                  <a:t>，</a:t>
                </a:r>
                <a:r>
                  <a:rPr lang="en-US" altLang="zh-CN" baseline="0" dirty="0" smtClean="0"/>
                  <a:t>v5</a:t>
                </a:r>
                <a:r>
                  <a:rPr lang="zh-CN" altLang="en-US" baseline="0" dirty="0" smtClean="0"/>
                  <a:t>到</a:t>
                </a:r>
                <a:r>
                  <a:rPr lang="en-US" altLang="zh-CN" baseline="0" dirty="0" smtClean="0"/>
                  <a:t>v6</a:t>
                </a:r>
                <a:r>
                  <a:rPr lang="zh-CN" altLang="en-US" baseline="0" dirty="0" smtClean="0"/>
                  <a:t>，假设我们选择了</a:t>
                </a:r>
                <a:r>
                  <a:rPr lang="en-US" altLang="zh-CN" baseline="0" dirty="0" smtClean="0"/>
                  <a:t>v5</a:t>
                </a:r>
                <a:r>
                  <a:rPr lang="zh-CN" altLang="en-US" baseline="0" dirty="0" smtClean="0"/>
                  <a:t>到</a:t>
                </a:r>
                <a:r>
                  <a:rPr lang="en-US" altLang="zh-CN" baseline="0" dirty="0" smtClean="0"/>
                  <a:t>v6</a:t>
                </a:r>
                <a:r>
                  <a:rPr lang="zh-CN" altLang="en-US" baseline="0" dirty="0" smtClean="0"/>
                  <a:t>，那么新的路径就是</a:t>
                </a:r>
                <a:r>
                  <a:rPr lang="en-US" altLang="zh-CN" baseline="0" dirty="0" smtClean="0"/>
                  <a:t>0 2 5 6 8,0 2 5</a:t>
                </a:r>
                <a:r>
                  <a:rPr lang="zh-CN" altLang="en-US" baseline="0" dirty="0" smtClean="0"/>
                  <a:t>这一段其实就是起点到</a:t>
                </a:r>
                <a:r>
                  <a:rPr lang="en-US" altLang="zh-CN" baseline="0" dirty="0" smtClean="0"/>
                  <a:t>5</a:t>
                </a:r>
                <a:r>
                  <a:rPr lang="zh-CN" altLang="en-US" baseline="0" dirty="0" smtClean="0"/>
                  <a:t>的最短路径，</a:t>
                </a:r>
                <a:r>
                  <a:rPr lang="en-US" altLang="zh-CN" baseline="0" dirty="0" smtClean="0"/>
                  <a:t>5</a:t>
                </a:r>
                <a:r>
                  <a:rPr lang="zh-CN" altLang="en-US" baseline="0" dirty="0" smtClean="0"/>
                  <a:t>到</a:t>
                </a:r>
                <a:r>
                  <a:rPr lang="en-US" altLang="zh-CN" baseline="0" dirty="0" smtClean="0"/>
                  <a:t>6</a:t>
                </a:r>
                <a:r>
                  <a:rPr lang="zh-CN" altLang="en-US" baseline="0" dirty="0" smtClean="0"/>
                  <a:t>就是偏离边，</a:t>
                </a:r>
                <a:r>
                  <a:rPr lang="en-US" altLang="zh-CN" baseline="0" dirty="0" smtClean="0"/>
                  <a:t>6</a:t>
                </a:r>
                <a:r>
                  <a:rPr lang="zh-CN" altLang="en-US" baseline="0" dirty="0" smtClean="0"/>
                  <a:t>到</a:t>
                </a:r>
                <a:r>
                  <a:rPr lang="en-US" altLang="zh-CN" baseline="0" dirty="0" smtClean="0"/>
                  <a:t>8</a:t>
                </a:r>
                <a:r>
                  <a:rPr lang="zh-CN" altLang="en-US" baseline="0" dirty="0" smtClean="0"/>
                  <a:t>则是原来的路径。自然我们就可以推导出新的路径基于偏离边的拼接公式就是新的最短路径</a:t>
                </a:r>
                <a:r>
                  <a:rPr lang="en-US" altLang="zh-CN" baseline="0" dirty="0" smtClean="0"/>
                  <a:t>+</a:t>
                </a:r>
                <a:r>
                  <a:rPr lang="zh-CN" altLang="en-US" baseline="0" dirty="0" smtClean="0"/>
                  <a:t>偏离边</a:t>
                </a:r>
                <a:r>
                  <a:rPr lang="en-US" altLang="zh-CN" baseline="0" dirty="0" smtClean="0"/>
                  <a:t>+</a:t>
                </a:r>
                <a:r>
                  <a:rPr lang="zh-CN" altLang="en-US" baseline="0" dirty="0" smtClean="0"/>
                  <a:t>原始路径，并且新路径和原始路径是父子关系，进一步，我们可以将路径分为最短路径树部分和固定部分，最短路径树部分其实就是前面所说的起点到</a:t>
                </a:r>
                <a:r>
                  <a:rPr lang="en-US" altLang="zh-CN" baseline="0" dirty="0" smtClean="0"/>
                  <a:t>5</a:t>
                </a:r>
                <a:r>
                  <a:rPr lang="zh-CN" altLang="en-US" baseline="0" dirty="0" smtClean="0"/>
                  <a:t>的最短路径，固定部分之所以叫固定，是因为对于路径</a:t>
                </a:r>
                <a:r>
                  <a:rPr lang="en-US" altLang="zh-CN" baseline="0" dirty="0" smtClean="0"/>
                  <a:t>p2</a:t>
                </a:r>
                <a:r>
                  <a:rPr lang="zh-CN" altLang="en-US" baseline="0" dirty="0" smtClean="0"/>
                  <a:t>来说，后续生成的路径，固定部分都是不变的，这是因为路径</a:t>
                </a:r>
                <a:r>
                  <a:rPr lang="en-US" altLang="zh-CN" baseline="0" dirty="0" smtClean="0"/>
                  <a:t>p2</a:t>
                </a:r>
                <a:r>
                  <a:rPr lang="zh-CN" altLang="en-US" baseline="0" dirty="0" smtClean="0"/>
                  <a:t>的偏离边只需考虑他自己最短路径树的部分，而固定部分的偏离边其实已经被</a:t>
                </a:r>
                <a:r>
                  <a:rPr lang="en-US" altLang="zh-CN" baseline="0" dirty="0" smtClean="0"/>
                  <a:t>p1</a:t>
                </a:r>
                <a:r>
                  <a:rPr lang="zh-CN" altLang="en-US" baseline="0" dirty="0" smtClean="0"/>
                  <a:t>囊括了。</a:t>
                </a: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871885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能够进行路径枚举后，关键就是如何进行</a:t>
                </a:r>
                <a:r>
                  <a:rPr lang="zh-CN" altLang="en-US" baseline="0" dirty="0" smtClean="0"/>
                  <a:t>成本计算。还是从例子出发，路径</a:t>
                </a:r>
                <a:r>
                  <a:rPr lang="en-US" altLang="zh-CN" baseline="0" dirty="0" smtClean="0"/>
                  <a:t>p1</a:t>
                </a:r>
                <a:r>
                  <a:rPr lang="zh-CN" altLang="en-US" baseline="0" dirty="0" smtClean="0"/>
                  <a:t>的成</a:t>
                </a:r>
                <a:r>
                  <a:rPr lang="zh-CN" altLang="en-US" baseline="0" dirty="0" smtClean="0"/>
                  <a:t>本可以划分为起点到</a:t>
                </a:r>
                <a:r>
                  <a:rPr lang="en-US" altLang="zh-CN" baseline="0" dirty="0" smtClean="0"/>
                  <a:t>v6</a:t>
                </a:r>
                <a:r>
                  <a:rPr lang="zh-CN" altLang="en-US" baseline="0" dirty="0" smtClean="0"/>
                  <a:t>的最短路径距离</a:t>
                </a:r>
                <a:r>
                  <a:rPr lang="en-US" altLang="zh-CN" baseline="0" dirty="0" smtClean="0"/>
                  <a:t>+v6</a:t>
                </a:r>
                <a:r>
                  <a:rPr lang="zh-CN" altLang="en-US" baseline="0" dirty="0" smtClean="0"/>
                  <a:t>到</a:t>
                </a:r>
                <a:r>
                  <a:rPr lang="en-US" altLang="zh-CN" baseline="0" dirty="0" smtClean="0"/>
                  <a:t>v8</a:t>
                </a:r>
                <a:r>
                  <a:rPr lang="zh-CN" altLang="en-US" baseline="0" dirty="0" smtClean="0"/>
                  <a:t>的距离，路径</a:t>
                </a:r>
                <a:r>
                  <a:rPr lang="en-US" altLang="zh-CN" baseline="0" dirty="0" smtClean="0"/>
                  <a:t>p2</a:t>
                </a:r>
                <a:r>
                  <a:rPr lang="zh-CN" altLang="en-US" baseline="0" dirty="0" smtClean="0"/>
                  <a:t>则</a:t>
                </a:r>
                <a:r>
                  <a:rPr lang="zh-CN" altLang="en-US" baseline="0" dirty="0" smtClean="0"/>
                  <a:t>是起点到</a:t>
                </a:r>
                <a:r>
                  <a:rPr lang="en-US" altLang="zh-CN" baseline="0" dirty="0" smtClean="0"/>
                  <a:t>v5</a:t>
                </a:r>
                <a:r>
                  <a:rPr lang="zh-CN" altLang="en-US" baseline="0" dirty="0" smtClean="0"/>
                  <a:t>的最短路径距离</a:t>
                </a:r>
                <a:r>
                  <a:rPr lang="en-US" altLang="zh-CN" baseline="0" dirty="0" smtClean="0"/>
                  <a:t>+v5</a:t>
                </a:r>
                <a:r>
                  <a:rPr lang="zh-CN" altLang="en-US" baseline="0" dirty="0" smtClean="0"/>
                  <a:t>到</a:t>
                </a:r>
                <a:r>
                  <a:rPr lang="en-US" altLang="zh-CN" baseline="0" dirty="0" smtClean="0"/>
                  <a:t>v6</a:t>
                </a:r>
                <a:r>
                  <a:rPr lang="zh-CN" altLang="en-US" baseline="0" dirty="0" smtClean="0"/>
                  <a:t>的距离</a:t>
                </a:r>
                <a:r>
                  <a:rPr lang="en-US" altLang="zh-CN" baseline="0" dirty="0" smtClean="0"/>
                  <a:t>+v6</a:t>
                </a:r>
                <a:r>
                  <a:rPr lang="zh-CN" altLang="en-US" baseline="0" dirty="0" smtClean="0"/>
                  <a:t>到</a:t>
                </a:r>
                <a:r>
                  <a:rPr lang="en-US" altLang="zh-CN" baseline="0" dirty="0" smtClean="0"/>
                  <a:t>v8</a:t>
                </a:r>
                <a:r>
                  <a:rPr lang="zh-CN" altLang="en-US" baseline="0" dirty="0" smtClean="0"/>
                  <a:t>的距离，两者相减，可以发现新路径的成本就是比原来路径多了一个</a:t>
                </a:r>
                <a:r>
                  <a:rPr lang="en-US" altLang="zh-CN" baseline="0" dirty="0" smtClean="0"/>
                  <a:t>v5</a:t>
                </a:r>
                <a:r>
                  <a:rPr lang="zh-CN" altLang="en-US" baseline="0" dirty="0" smtClean="0"/>
                  <a:t>到</a:t>
                </a:r>
                <a:r>
                  <a:rPr lang="en-US" altLang="zh-CN" baseline="0" dirty="0" smtClean="0"/>
                  <a:t>v6</a:t>
                </a:r>
                <a:r>
                  <a:rPr lang="zh-CN" altLang="en-US" baseline="0" dirty="0" smtClean="0"/>
                  <a:t>的偏离成本。因此对于当前路径，我们可以遍历路径上的节点，然后将这些节点的入边的偏离成本进行排序，找到最短的，生成当前路径的下一条最短路</a:t>
                </a:r>
                <a:r>
                  <a:rPr lang="zh-CN" altLang="en-US" baseline="0" dirty="0" smtClean="0"/>
                  <a:t>径，而对于多条路径，也只需要比较每条路径的下一条最短即可。</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61218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为了便于后续描述如何进行路径生成，这里先介绍一下路径分类的定义</a:t>
                </a:r>
                <a:r>
                  <a:rPr lang="zh-CN" altLang="en-US" baseline="0" dirty="0" smtClean="0"/>
                  <a:t>，路径从语义上讲是按</a:t>
                </a:r>
                <a:r>
                  <a:rPr lang="zh-CN" altLang="en-US" baseline="0" dirty="0" smtClean="0"/>
                  <a:t>照后缀来进行分</a:t>
                </a:r>
                <a:r>
                  <a:rPr lang="zh-CN" altLang="en-US" baseline="0" dirty="0" smtClean="0"/>
                  <a:t>类，从生成角度来讲则是按照偏离边进行分类的，</a:t>
                </a:r>
                <a:r>
                  <a:rPr lang="zh-CN" altLang="en-US" baseline="0" dirty="0" smtClean="0"/>
                  <a:t>比如，现在有最短路径</a:t>
                </a:r>
                <a:r>
                  <a:rPr lang="en-US" altLang="zh-CN" baseline="0" dirty="0" smtClean="0"/>
                  <a:t>p1</a:t>
                </a:r>
                <a:r>
                  <a:rPr lang="zh-CN" altLang="en-US" baseline="0" dirty="0" smtClean="0"/>
                  <a:t>，然后根据排序，基于边</a:t>
                </a:r>
                <a:r>
                  <a:rPr lang="en-US" altLang="zh-CN" baseline="0" dirty="0" smtClean="0"/>
                  <a:t>(</a:t>
                </a:r>
                <a:r>
                  <a:rPr lang="en-US" altLang="zh-CN" baseline="0" dirty="0" err="1" smtClean="0"/>
                  <a:t>w,v</a:t>
                </a:r>
                <a:r>
                  <a:rPr lang="en-US" altLang="zh-CN" baseline="0" dirty="0" smtClean="0"/>
                  <a:t>)</a:t>
                </a:r>
                <a:r>
                  <a:rPr lang="zh-CN" altLang="en-US" baseline="0" dirty="0" smtClean="0"/>
                  <a:t>生成次短路径</a:t>
                </a:r>
                <a:r>
                  <a:rPr lang="en-US" altLang="zh-CN" baseline="0" dirty="0" smtClean="0"/>
                  <a:t>p2</a:t>
                </a:r>
                <a:r>
                  <a:rPr lang="zh-CN" altLang="en-US" baseline="0" dirty="0" smtClean="0"/>
                  <a:t>，这两条路径首先可以属于一个共享后缀</a:t>
                </a:r>
                <a:r>
                  <a:rPr lang="en-US" altLang="zh-CN" baseline="0" dirty="0" smtClean="0"/>
                  <a:t>v</a:t>
                </a:r>
                <a:r>
                  <a:rPr lang="zh-CN" altLang="en-US" baseline="0" dirty="0" smtClean="0"/>
                  <a:t>到</a:t>
                </a:r>
                <a:r>
                  <a:rPr lang="en-US" altLang="zh-CN" baseline="0" dirty="0" smtClean="0"/>
                  <a:t>t</a:t>
                </a:r>
                <a:r>
                  <a:rPr lang="zh-CN" altLang="en-US" baseline="0" dirty="0" smtClean="0"/>
                  <a:t>的路径类，其次，各自属于另外的路径类，一个是后缀</a:t>
                </a:r>
                <a:r>
                  <a:rPr lang="en-US" altLang="zh-CN" baseline="0" dirty="0" smtClean="0"/>
                  <a:t>u</a:t>
                </a:r>
                <a:r>
                  <a:rPr lang="zh-CN" altLang="en-US" baseline="0" dirty="0" smtClean="0"/>
                  <a:t>到</a:t>
                </a:r>
                <a:r>
                  <a:rPr lang="en-US" altLang="zh-CN" baseline="0" dirty="0" smtClean="0"/>
                  <a:t>v</a:t>
                </a:r>
                <a:r>
                  <a:rPr lang="zh-CN" altLang="en-US" baseline="0" dirty="0" smtClean="0"/>
                  <a:t>到</a:t>
                </a:r>
                <a:r>
                  <a:rPr lang="en-US" altLang="zh-CN" baseline="0" dirty="0" smtClean="0"/>
                  <a:t>t</a:t>
                </a:r>
                <a:r>
                  <a:rPr lang="zh-CN" altLang="en-US" baseline="0" dirty="0" smtClean="0"/>
                  <a:t>，另一个是</a:t>
                </a:r>
                <a:r>
                  <a:rPr lang="en-US" altLang="zh-CN" baseline="0" dirty="0" smtClean="0"/>
                  <a:t>w</a:t>
                </a:r>
                <a:r>
                  <a:rPr lang="zh-CN" altLang="en-US" baseline="0" dirty="0" smtClean="0"/>
                  <a:t>到</a:t>
                </a:r>
                <a:r>
                  <a:rPr lang="en-US" altLang="zh-CN" baseline="0" dirty="0" smtClean="0"/>
                  <a:t>v</a:t>
                </a:r>
                <a:r>
                  <a:rPr lang="zh-CN" altLang="en-US" baseline="0" dirty="0" smtClean="0"/>
                  <a:t>到</a:t>
                </a:r>
                <a:r>
                  <a:rPr lang="en-US" altLang="zh-CN" baseline="0" dirty="0" smtClean="0"/>
                  <a:t>t</a:t>
                </a:r>
                <a:r>
                  <a:rPr lang="zh-CN" altLang="en-US" baseline="0" dirty="0" smtClean="0"/>
                  <a:t>，也就是说每次偏离操作，都会带来新的路径类，其实我</a:t>
                </a:r>
                <a:r>
                  <a:rPr lang="zh-CN" altLang="en-US" baseline="0" dirty="0" smtClean="0"/>
                  <a:t>们也可</a:t>
                </a:r>
                <a:r>
                  <a:rPr lang="zh-CN" altLang="en-US" baseline="0" dirty="0" smtClean="0"/>
                  <a:t>以理解</a:t>
                </a:r>
                <a:r>
                  <a:rPr lang="zh-CN" altLang="en-US" baseline="0" dirty="0" smtClean="0"/>
                  <a:t>为每次偏离都会带来新的偏离边需要考虑。</a:t>
                </a:r>
                <a:r>
                  <a:rPr lang="zh-CN" altLang="en-US" baseline="0" dirty="0" smtClean="0"/>
                  <a:t>这些路径类之间是存在一定关系的，包括祖先类和父类的关系。</a:t>
                </a: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2665429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前面的路径类本来是基于后缀进行区分的，这里我们用数字来进行区分，然后介绍路径枚举的过程。首先</a:t>
                </a:r>
                <a:r>
                  <a:rPr lang="en-US" altLang="zh-CN" baseline="0" dirty="0" smtClean="0"/>
                  <a:t>p1</a:t>
                </a:r>
                <a:r>
                  <a:rPr lang="zh-CN" altLang="en-US" baseline="0" dirty="0" smtClean="0"/>
                  <a:t>可以通过最短路径算法进行搜索，基于各自节点的偏离边，存在一系列路径类</a:t>
                </a:r>
                <a:r>
                  <a:rPr lang="en-US" altLang="zh-CN" baseline="0" dirty="0" smtClean="0"/>
                  <a:t>C1</a:t>
                </a:r>
                <a:r>
                  <a:rPr lang="zh-CN" altLang="en-US" baseline="0" dirty="0" smtClean="0"/>
                  <a:t>，可以从中找到最小的偏离成本，相当于是考虑每个节点的所有入</a:t>
                </a:r>
                <a:r>
                  <a:rPr lang="zh-CN" altLang="en-US" baseline="0" dirty="0" smtClean="0"/>
                  <a:t>边的</a:t>
                </a:r>
                <a:r>
                  <a:rPr lang="zh-CN" altLang="en-US" baseline="0" dirty="0" smtClean="0"/>
                  <a:t>偏离成本，生成全局第二短的路径，而全局第二短的路</a:t>
                </a:r>
                <a:r>
                  <a:rPr lang="zh-CN" altLang="en-US" baseline="0" dirty="0" smtClean="0"/>
                  <a:t>径自然也会带来新的偏离边，也就是新</a:t>
                </a:r>
                <a:r>
                  <a:rPr lang="zh-CN" altLang="en-US" baseline="0" dirty="0" smtClean="0"/>
                  <a:t>的路径类，命名为</a:t>
                </a:r>
                <a:r>
                  <a:rPr lang="en-US" altLang="zh-CN" baseline="0" dirty="0" smtClean="0"/>
                  <a:t>C2</a:t>
                </a:r>
                <a:r>
                  <a:rPr lang="zh-CN" altLang="en-US" baseline="0" dirty="0" smtClean="0"/>
                  <a:t>。接下来对于第三条路径，我们就需要考虑</a:t>
                </a:r>
                <a:r>
                  <a:rPr lang="en-US" altLang="zh-CN" baseline="0" dirty="0" smtClean="0"/>
                  <a:t>C1</a:t>
                </a:r>
                <a:r>
                  <a:rPr lang="zh-CN" altLang="en-US" baseline="0" dirty="0" smtClean="0"/>
                  <a:t>和</a:t>
                </a:r>
                <a:r>
                  <a:rPr lang="en-US" altLang="zh-CN" baseline="0" dirty="0" smtClean="0"/>
                  <a:t>C2</a:t>
                </a:r>
                <a:r>
                  <a:rPr lang="zh-CN" altLang="en-US" baseline="0" dirty="0" smtClean="0"/>
                  <a:t>来找最小的偏离成本，并且他们父路径的成本可能是不一样的，需要综合计算才能确保是全局第三短的路径，当然已经考虑过的边</a:t>
                </a:r>
                <a:r>
                  <a:rPr lang="en-US" altLang="zh-CN" baseline="0" dirty="0" err="1" smtClean="0"/>
                  <a:t>vj,vj</a:t>
                </a:r>
                <a:r>
                  <a:rPr lang="zh-CN" altLang="en-US" baseline="0" dirty="0" smtClean="0"/>
                  <a:t>需要忽略掉</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305743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这里直接用一个示例来说明路径枚举，首先最短路径</a:t>
                </a:r>
                <a:r>
                  <a:rPr lang="en-US" altLang="zh-CN" baseline="0" dirty="0" smtClean="0"/>
                  <a:t>p1</a:t>
                </a:r>
                <a:r>
                  <a:rPr lang="zh-CN" altLang="en-US" baseline="0" dirty="0" smtClean="0"/>
                  <a:t>的距离是</a:t>
                </a:r>
                <a:r>
                  <a:rPr lang="en-US" altLang="zh-CN" baseline="0" dirty="0" smtClean="0"/>
                  <a:t>8</a:t>
                </a:r>
                <a:r>
                  <a:rPr lang="zh-CN" altLang="en-US" baseline="0" dirty="0" smtClean="0"/>
                  <a:t>，只有</a:t>
                </a:r>
                <a:r>
                  <a:rPr lang="en-US" altLang="zh-CN" baseline="0" dirty="0" smtClean="0"/>
                  <a:t>C1</a:t>
                </a:r>
                <a:r>
                  <a:rPr lang="zh-CN" altLang="en-US" baseline="0" dirty="0" smtClean="0"/>
                  <a:t>这个</a:t>
                </a:r>
                <a:r>
                  <a:rPr lang="zh-CN" altLang="en-US" baseline="0" dirty="0" smtClean="0"/>
                  <a:t>类，包括</a:t>
                </a:r>
                <a:r>
                  <a:rPr lang="en-US" altLang="zh-CN" baseline="0" dirty="0" smtClean="0"/>
                  <a:t>v4</a:t>
                </a:r>
                <a:r>
                  <a:rPr lang="zh-CN" altLang="en-US" baseline="0" dirty="0" smtClean="0"/>
                  <a:t>到</a:t>
                </a:r>
                <a:r>
                  <a:rPr lang="en-US" altLang="zh-CN" baseline="0" dirty="0" smtClean="0"/>
                  <a:t>v2</a:t>
                </a:r>
                <a:r>
                  <a:rPr lang="zh-CN" altLang="en-US" baseline="0" dirty="0" smtClean="0"/>
                  <a:t>，</a:t>
                </a:r>
                <a:r>
                  <a:rPr lang="en-US" altLang="zh-CN" baseline="0" dirty="0" smtClean="0"/>
                  <a:t>v3</a:t>
                </a:r>
                <a:r>
                  <a:rPr lang="zh-CN" altLang="en-US" baseline="0" dirty="0" smtClean="0"/>
                  <a:t>到</a:t>
                </a:r>
                <a:r>
                  <a:rPr lang="en-US" altLang="zh-CN" baseline="0" dirty="0" smtClean="0"/>
                  <a:t>v2</a:t>
                </a:r>
                <a:r>
                  <a:rPr lang="zh-CN" altLang="en-US" baseline="0" dirty="0" smtClean="0"/>
                  <a:t>等</a:t>
                </a:r>
                <a:r>
                  <a:rPr lang="en-US" altLang="zh-CN" baseline="0" dirty="0" smtClean="0"/>
                  <a:t>4</a:t>
                </a:r>
                <a:r>
                  <a:rPr lang="zh-CN" altLang="en-US" baseline="0" dirty="0" smtClean="0"/>
                  <a:t>条偏离边，</a:t>
                </a:r>
                <a:r>
                  <a:rPr lang="zh-CN" altLang="en-US" baseline="0" dirty="0" smtClean="0"/>
                  <a:t>进行计算排序后发现，</a:t>
                </a:r>
                <a:r>
                  <a:rPr lang="en-US" altLang="zh-CN" baseline="0" dirty="0" smtClean="0"/>
                  <a:t>v3</a:t>
                </a:r>
                <a:r>
                  <a:rPr lang="zh-CN" altLang="en-US" baseline="0" dirty="0" smtClean="0"/>
                  <a:t>到</a:t>
                </a:r>
                <a:r>
                  <a:rPr lang="en-US" altLang="zh-CN" baseline="0" dirty="0" smtClean="0"/>
                  <a:t>v2</a:t>
                </a:r>
                <a:r>
                  <a:rPr lang="zh-CN" altLang="en-US" baseline="0" dirty="0" smtClean="0"/>
                  <a:t>的成本变化是最小的，可以生成第二短的路径</a:t>
                </a:r>
                <a:r>
                  <a:rPr lang="en-US" altLang="zh-CN" baseline="0" dirty="0" smtClean="0"/>
                  <a:t>p2</a:t>
                </a:r>
                <a:r>
                  <a:rPr lang="zh-CN" altLang="en-US" baseline="0" dirty="0" smtClean="0"/>
                  <a:t>，成本是</a:t>
                </a:r>
                <a:r>
                  <a:rPr lang="en-US" altLang="zh-CN" baseline="0" dirty="0" smtClean="0"/>
                  <a:t>10</a:t>
                </a:r>
                <a:r>
                  <a:rPr lang="zh-CN" altLang="en-US" baseline="0" dirty="0" smtClean="0"/>
                  <a:t>，现在有了</a:t>
                </a:r>
                <a:r>
                  <a:rPr lang="en-US" altLang="zh-CN" baseline="0" dirty="0" smtClean="0"/>
                  <a:t>C1</a:t>
                </a:r>
                <a:r>
                  <a:rPr lang="zh-CN" altLang="en-US" baseline="0" dirty="0" smtClean="0"/>
                  <a:t>和</a:t>
                </a:r>
                <a:r>
                  <a:rPr lang="en-US" altLang="zh-CN" baseline="0" dirty="0" smtClean="0"/>
                  <a:t>C2</a:t>
                </a:r>
                <a:r>
                  <a:rPr lang="zh-CN" altLang="en-US" baseline="0" dirty="0" smtClean="0"/>
                  <a:t>两个类来生成新的最短路径，并且他们的父路径的成</a:t>
                </a:r>
                <a:r>
                  <a:rPr lang="zh-CN" altLang="en-US" baseline="0" dirty="0" smtClean="0"/>
                  <a:t>本，一个是</a:t>
                </a:r>
                <a:r>
                  <a:rPr lang="en-US" altLang="zh-CN" baseline="0" dirty="0" smtClean="0"/>
                  <a:t>8</a:t>
                </a:r>
                <a:r>
                  <a:rPr lang="zh-CN" altLang="en-US" baseline="0" dirty="0" smtClean="0"/>
                  <a:t>，一个是</a:t>
                </a:r>
                <a:r>
                  <a:rPr lang="en-US" altLang="zh-CN" baseline="0" dirty="0" smtClean="0"/>
                  <a:t>10</a:t>
                </a:r>
                <a:r>
                  <a:rPr lang="zh-CN" altLang="en-US" baseline="0" dirty="0" smtClean="0"/>
                  <a:t>，</a:t>
                </a:r>
                <a:r>
                  <a:rPr lang="zh-CN" altLang="en-US" baseline="0" dirty="0" smtClean="0"/>
                  <a:t>综合计算可以得到第三短的路径</a:t>
                </a:r>
                <a:r>
                  <a:rPr lang="en-US" altLang="zh-CN" baseline="0" dirty="0" smtClean="0"/>
                  <a:t>p3</a:t>
                </a:r>
                <a:r>
                  <a:rPr lang="zh-CN" altLang="en-US" baseline="0" dirty="0" smtClean="0"/>
                  <a:t>，成本是</a:t>
                </a:r>
                <a:r>
                  <a:rPr lang="en-US" altLang="zh-CN" baseline="0" dirty="0" smtClean="0"/>
                  <a:t>11</a:t>
                </a:r>
                <a:r>
                  <a:rPr lang="zh-CN" altLang="en-US" baseline="0" dirty="0" smtClean="0"/>
                  <a:t>，最后也可以得到第四短的路径</a:t>
                </a:r>
                <a:r>
                  <a:rPr lang="en-US" altLang="zh-CN" baseline="0" dirty="0" smtClean="0"/>
                  <a:t>p4</a:t>
                </a:r>
                <a:r>
                  <a:rPr lang="zh-CN" altLang="en-US" baseline="0" dirty="0" smtClean="0"/>
                  <a:t>，成本是</a:t>
                </a:r>
                <a:r>
                  <a:rPr lang="en-US" altLang="zh-CN" baseline="0" dirty="0" smtClean="0"/>
                  <a:t>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1702593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现在可以总结一下路径生成的规则，假设现在已经生成了</a:t>
                </a:r>
                <a:r>
                  <a:rPr lang="en-US" altLang="zh-CN" baseline="0" dirty="0" smtClean="0"/>
                  <a:t>j+1</a:t>
                </a:r>
                <a:r>
                  <a:rPr lang="zh-CN" altLang="en-US" baseline="0" dirty="0" smtClean="0"/>
                  <a:t>条最短路径，并且第</a:t>
                </a:r>
                <a:r>
                  <a:rPr lang="en-US" altLang="zh-CN" baseline="0" dirty="0" smtClean="0"/>
                  <a:t>j+1</a:t>
                </a:r>
                <a:r>
                  <a:rPr lang="zh-CN" altLang="en-US" baseline="0" dirty="0" smtClean="0"/>
                  <a:t>条是从</a:t>
                </a:r>
                <a:r>
                  <a:rPr lang="en-US" altLang="zh-CN" baseline="0" dirty="0" err="1" smtClean="0"/>
                  <a:t>Cj</a:t>
                </a:r>
                <a:r>
                  <a:rPr lang="zh-CN" altLang="en-US" baseline="0" dirty="0" smtClean="0"/>
                  <a:t>这</a:t>
                </a:r>
                <a:r>
                  <a:rPr lang="zh-CN" altLang="en-US" baseline="0" dirty="0" smtClean="0"/>
                  <a:t>个类生成的，新生成的路径类叫</a:t>
                </a:r>
                <a:r>
                  <a:rPr lang="en-US" altLang="zh-CN" baseline="0" dirty="0" smtClean="0"/>
                  <a:t>Cj+1</a:t>
                </a:r>
                <a:r>
                  <a:rPr lang="zh-CN" altLang="en-US" baseline="0" dirty="0" smtClean="0"/>
                  <a:t>，现在需要生成第</a:t>
                </a:r>
                <a:r>
                  <a:rPr lang="en-US" altLang="zh-CN" baseline="0" dirty="0" smtClean="0"/>
                  <a:t>j+2</a:t>
                </a:r>
                <a:r>
                  <a:rPr lang="zh-CN" altLang="en-US" baseline="0" dirty="0" smtClean="0"/>
                  <a:t>条最短路径，那么我们就可以将</a:t>
                </a:r>
                <a:r>
                  <a:rPr lang="en-US" altLang="zh-CN" baseline="0" dirty="0" smtClean="0"/>
                  <a:t>C1,C2,…Cj+1</a:t>
                </a:r>
                <a:r>
                  <a:rPr lang="zh-CN" altLang="en-US" baseline="0" dirty="0" smtClean="0"/>
                  <a:t>这些类分为三种，首先</a:t>
                </a:r>
                <a:r>
                  <a:rPr lang="en-US" altLang="zh-CN" baseline="0" dirty="0" smtClean="0"/>
                  <a:t>C1</a:t>
                </a:r>
                <a:r>
                  <a:rPr lang="zh-CN" altLang="en-US" baseline="0" dirty="0" smtClean="0"/>
                  <a:t>到</a:t>
                </a:r>
                <a:r>
                  <a:rPr lang="en-US" altLang="zh-CN" baseline="0" dirty="0" smtClean="0"/>
                  <a:t>Cj-1</a:t>
                </a:r>
                <a:r>
                  <a:rPr lang="zh-CN" altLang="en-US" baseline="0" dirty="0" smtClean="0"/>
                  <a:t>不需要做操作，因为偏离边和上一轮一样，</a:t>
                </a:r>
                <a:r>
                  <a:rPr lang="en-US" altLang="zh-CN" baseline="0" dirty="0" err="1" smtClean="0"/>
                  <a:t>Cj</a:t>
                </a:r>
                <a:r>
                  <a:rPr lang="zh-CN" altLang="en-US" baseline="0" dirty="0" smtClean="0"/>
                  <a:t>这</a:t>
                </a:r>
                <a:r>
                  <a:rPr lang="zh-CN" altLang="en-US" baseline="0" dirty="0" smtClean="0"/>
                  <a:t>个类刚刚生成了第</a:t>
                </a:r>
                <a:r>
                  <a:rPr lang="en-US" altLang="zh-CN" baseline="0" dirty="0" smtClean="0"/>
                  <a:t>j+1</a:t>
                </a:r>
                <a:r>
                  <a:rPr lang="zh-CN" altLang="en-US" baseline="0" dirty="0" smtClean="0"/>
                  <a:t>条路径，需要去掉最小</a:t>
                </a:r>
                <a:r>
                  <a:rPr lang="zh-CN" altLang="en-US" baseline="0" dirty="0" smtClean="0"/>
                  <a:t>的偏离成本的</a:t>
                </a:r>
                <a:r>
                  <a:rPr lang="zh-CN" altLang="en-US" baseline="0" dirty="0" smtClean="0"/>
                  <a:t>，而</a:t>
                </a:r>
                <a:r>
                  <a:rPr lang="en-US" altLang="zh-CN" baseline="0" dirty="0" smtClean="0"/>
                  <a:t>Cj+1</a:t>
                </a:r>
                <a:r>
                  <a:rPr lang="zh-CN" altLang="en-US" baseline="0" dirty="0" smtClean="0"/>
                  <a:t>这个类则是新的，是需要进行计算和排序的</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我们以这个图为例，现</a:t>
                </a:r>
                <a:r>
                  <a:rPr lang="zh-CN" altLang="en-US" baseline="0" dirty="0" smtClean="0"/>
                  <a:t>在已经有了</a:t>
                </a:r>
                <a:r>
                  <a:rPr lang="en-US" altLang="zh-CN" baseline="0" dirty="0" smtClean="0"/>
                  <a:t>4</a:t>
                </a:r>
                <a:r>
                  <a:rPr lang="zh-CN" altLang="en-US" baseline="0" dirty="0" smtClean="0"/>
                  <a:t>条路径，对应有</a:t>
                </a:r>
                <a:r>
                  <a:rPr lang="en-US" altLang="zh-CN" baseline="0" dirty="0" smtClean="0"/>
                  <a:t>C1 C2 C3 C4</a:t>
                </a:r>
                <a:r>
                  <a:rPr lang="zh-CN" altLang="en-US" baseline="0" dirty="0" smtClean="0"/>
                  <a:t>四个类，因为路径</a:t>
                </a:r>
                <a:r>
                  <a:rPr lang="en-US" altLang="zh-CN" baseline="0" dirty="0" smtClean="0"/>
                  <a:t>p4</a:t>
                </a:r>
                <a:r>
                  <a:rPr lang="zh-CN" altLang="en-US" baseline="0" dirty="0" smtClean="0"/>
                  <a:t>是由边</a:t>
                </a:r>
                <a:r>
                  <a:rPr lang="en-US" altLang="zh-CN" baseline="0" dirty="0" smtClean="0"/>
                  <a:t>(v4,v2)</a:t>
                </a:r>
                <a:r>
                  <a:rPr lang="zh-CN" altLang="en-US" baseline="0" dirty="0" smtClean="0"/>
                  <a:t>生成的，这条边属于</a:t>
                </a:r>
                <a:r>
                  <a:rPr lang="en-US" altLang="zh-CN" baseline="0" dirty="0" smtClean="0"/>
                  <a:t>C1</a:t>
                </a:r>
                <a:r>
                  <a:rPr lang="zh-CN" altLang="en-US" baseline="0" dirty="0" smtClean="0"/>
                  <a:t>，因此</a:t>
                </a:r>
                <a:r>
                  <a:rPr lang="en-US" altLang="zh-CN" baseline="0" dirty="0" smtClean="0"/>
                  <a:t>C2 C3</a:t>
                </a:r>
                <a:r>
                  <a:rPr lang="zh-CN" altLang="en-US" baseline="0" dirty="0" smtClean="0"/>
                  <a:t>就和</a:t>
                </a:r>
                <a:r>
                  <a:rPr lang="zh-CN" altLang="en-US" baseline="0" dirty="0" smtClean="0"/>
                  <a:t>上一轮一样，取最短</a:t>
                </a:r>
                <a:r>
                  <a:rPr lang="zh-CN" altLang="en-US" baseline="0" dirty="0" smtClean="0"/>
                  <a:t>的参与排序就</a:t>
                </a:r>
                <a:r>
                  <a:rPr lang="zh-CN" altLang="en-US" baseline="0" dirty="0" smtClean="0"/>
                  <a:t>行，</a:t>
                </a:r>
                <a:r>
                  <a:rPr lang="en-US" altLang="zh-CN" baseline="0" dirty="0" smtClean="0"/>
                  <a:t>C1</a:t>
                </a:r>
                <a:r>
                  <a:rPr lang="zh-CN" altLang="en-US" baseline="0" dirty="0" smtClean="0"/>
                  <a:t>需要去掉这条边再取最短的，</a:t>
                </a:r>
                <a:r>
                  <a:rPr lang="en-US" altLang="zh-CN" baseline="0" dirty="0" smtClean="0"/>
                  <a:t>C4</a:t>
                </a:r>
                <a:r>
                  <a:rPr lang="zh-CN" altLang="en-US" baseline="0" dirty="0" smtClean="0"/>
                  <a:t>则需要重新计算和排序，比如图中的</a:t>
                </a:r>
                <a:r>
                  <a:rPr lang="en-US" altLang="zh-CN" baseline="0" dirty="0" smtClean="0"/>
                  <a:t>v8</a:t>
                </a:r>
                <a:r>
                  <a:rPr lang="zh-CN" altLang="en-US" baseline="0" dirty="0" smtClean="0"/>
                  <a:t>到</a:t>
                </a:r>
                <a:r>
                  <a:rPr lang="en-US" altLang="zh-CN" baseline="0" dirty="0" smtClean="0"/>
                  <a:t>v4</a:t>
                </a:r>
                <a:r>
                  <a:rPr lang="zh-CN" altLang="en-US" baseline="0" dirty="0" smtClean="0"/>
                  <a:t>这条入边就需要考虑进来了。</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1340301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前面提到说，需要避免环路，</a:t>
                </a:r>
                <a:r>
                  <a:rPr lang="zh-CN" altLang="en-US" baseline="0" dirty="0" smtClean="0"/>
                  <a:t>而前面介绍的路径生成的</a:t>
                </a:r>
                <a:r>
                  <a:rPr lang="zh-CN" altLang="en-US" baseline="0" dirty="0" smtClean="0"/>
                  <a:t>方式是有可能导致环路的，比如这里如果存在</a:t>
                </a:r>
                <a:r>
                  <a:rPr lang="en-US" altLang="zh-CN" baseline="0" dirty="0" smtClean="0"/>
                  <a:t>v8</a:t>
                </a:r>
                <a:r>
                  <a:rPr lang="zh-CN" altLang="en-US" baseline="0" dirty="0" smtClean="0"/>
                  <a:t>到</a:t>
                </a:r>
                <a:r>
                  <a:rPr lang="en-US" altLang="zh-CN" baseline="0" dirty="0" smtClean="0"/>
                  <a:t>v4</a:t>
                </a:r>
                <a:r>
                  <a:rPr lang="zh-CN" altLang="en-US" baseline="0" dirty="0" smtClean="0"/>
                  <a:t>的路径，并且我们基于这条边进行了路径的生成，那么就会出现环路了，也就是</a:t>
                </a:r>
                <a:r>
                  <a:rPr lang="en-US" altLang="zh-CN" baseline="0" dirty="0" smtClean="0"/>
                  <a:t>v0</a:t>
                </a:r>
                <a:r>
                  <a:rPr lang="zh-CN" altLang="en-US" baseline="0" dirty="0" smtClean="0"/>
                  <a:t>按照原来的路径到</a:t>
                </a:r>
                <a:r>
                  <a:rPr lang="en-US" altLang="zh-CN" baseline="0" dirty="0" smtClean="0"/>
                  <a:t>v8</a:t>
                </a:r>
                <a:r>
                  <a:rPr lang="zh-CN" altLang="en-US" baseline="0" dirty="0" smtClean="0"/>
                  <a:t>，再绕回</a:t>
                </a:r>
                <a:r>
                  <a:rPr lang="en-US" altLang="zh-CN" baseline="0" dirty="0" smtClean="0"/>
                  <a:t>v4</a:t>
                </a:r>
                <a:r>
                  <a:rPr lang="zh-CN" altLang="en-US" baseline="0" dirty="0" smtClean="0"/>
                  <a:t>，再去</a:t>
                </a:r>
                <a:r>
                  <a:rPr lang="en-US" altLang="zh-CN" baseline="0" dirty="0" smtClean="0"/>
                  <a:t>v8</a:t>
                </a:r>
                <a:r>
                  <a:rPr lang="zh-CN" altLang="en-US" baseline="0" dirty="0" smtClean="0"/>
                  <a:t>。避免环路有两</a:t>
                </a:r>
                <a:r>
                  <a:rPr lang="zh-CN" altLang="en-US" baseline="0" dirty="0" smtClean="0"/>
                  <a:t>种直观的方</a:t>
                </a:r>
                <a:r>
                  <a:rPr lang="zh-CN" altLang="en-US" baseline="0" dirty="0" smtClean="0"/>
                  <a:t>式，一种是先生成，然后遍历一遍节点进行检测</a:t>
                </a:r>
                <a:r>
                  <a:rPr lang="zh-CN" altLang="en-US" baseline="0" dirty="0" smtClean="0"/>
                  <a:t>，比较耗</a:t>
                </a:r>
                <a:r>
                  <a:rPr lang="zh-CN" altLang="en-US" baseline="0" dirty="0" smtClean="0"/>
                  <a:t>时。另一种自然就是在生成新路径时引入一些规则尽量避免生成环</a:t>
                </a: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2693217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这里我们直接用三种情况来说明环路检测。首先，最短路径</a:t>
                </a:r>
                <a:r>
                  <a:rPr lang="en-US" altLang="zh-CN" baseline="0" dirty="0" smtClean="0"/>
                  <a:t>p1</a:t>
                </a:r>
                <a:r>
                  <a:rPr lang="zh-CN" altLang="en-US" baseline="0" dirty="0" smtClean="0"/>
                  <a:t>就是</a:t>
                </a:r>
                <a:r>
                  <a:rPr lang="en-US" altLang="zh-CN" baseline="0" dirty="0" smtClean="0"/>
                  <a:t>s</a:t>
                </a:r>
                <a:r>
                  <a:rPr lang="zh-CN" altLang="en-US" baseline="0" dirty="0" smtClean="0"/>
                  <a:t>到</a:t>
                </a:r>
                <a:r>
                  <a:rPr lang="en-US" altLang="zh-CN" baseline="0" dirty="0" smtClean="0"/>
                  <a:t>t</a:t>
                </a:r>
                <a:r>
                  <a:rPr lang="zh-CN" altLang="en-US" baseline="0" dirty="0" smtClean="0"/>
                  <a:t>的最短路径，然后借助边</a:t>
                </a:r>
                <a:r>
                  <a:rPr lang="en-US" altLang="zh-CN" baseline="0" dirty="0" smtClean="0"/>
                  <a:t>(</a:t>
                </a:r>
                <a:r>
                  <a:rPr lang="en-US" altLang="zh-CN" baseline="0" dirty="0" err="1" smtClean="0"/>
                  <a:t>v,u</a:t>
                </a:r>
                <a:r>
                  <a:rPr lang="en-US" altLang="zh-CN" baseline="0" dirty="0" smtClean="0"/>
                  <a:t>)</a:t>
                </a:r>
                <a:r>
                  <a:rPr lang="zh-CN" altLang="en-US" baseline="0" dirty="0" smtClean="0"/>
                  <a:t>生成了次短路径</a:t>
                </a:r>
                <a:r>
                  <a:rPr lang="en-US" altLang="zh-CN" baseline="0" dirty="0" smtClean="0"/>
                  <a:t>p2</a:t>
                </a:r>
                <a:r>
                  <a:rPr lang="zh-CN" altLang="en-US" baseline="0" dirty="0" smtClean="0"/>
                  <a:t>，现在需要生成最短路径</a:t>
                </a:r>
                <a:r>
                  <a:rPr lang="en-US" altLang="zh-CN" baseline="0" dirty="0" smtClean="0"/>
                  <a:t>p3</a:t>
                </a:r>
                <a:r>
                  <a:rPr lang="zh-CN" altLang="en-US" baseline="0" dirty="0" smtClean="0"/>
                  <a:t>。图注</a:t>
                </a:r>
                <a:r>
                  <a:rPr lang="zh-CN" altLang="en-US" sz="1200" dirty="0" smtClean="0">
                    <a:latin typeface="Calibri" panose="020F0502020204030204" pitchFamily="34" charset="0"/>
                    <a:ea typeface="微软雅黑" panose="020B0503020204020204" pitchFamily="34" charset="-122"/>
                  </a:rPr>
                  <a:t>绿色阴影表示</a:t>
                </a:r>
                <a14:m>
                  <m:oMath xmlns:m="http://schemas.openxmlformats.org/officeDocument/2006/math">
                    <m:sSub>
                      <m:sSubPr>
                        <m:ctrlPr>
                          <a:rPr lang="en-US" altLang="zh-CN" sz="1200" b="1" i="1" dirty="0" smtClean="0">
                            <a:solidFill>
                              <a:srgbClr val="FF0000"/>
                            </a:solidFill>
                            <a:latin typeface="Cambria Math" panose="02040503050406030204" pitchFamily="18" charset="0"/>
                            <a:ea typeface="微软雅黑" panose="020B0503020204020204" pitchFamily="34" charset="-122"/>
                          </a:rPr>
                        </m:ctrlPr>
                      </m:sSubPr>
                      <m:e>
                        <m:r>
                          <a:rPr lang="en-US" altLang="zh-CN" sz="1200" b="1" i="1" dirty="0" smtClean="0">
                            <a:solidFill>
                              <a:srgbClr val="FF0000"/>
                            </a:solidFill>
                            <a:latin typeface="Cambria Math" panose="02040503050406030204" pitchFamily="18" charset="0"/>
                            <a:ea typeface="微软雅黑" panose="020B0503020204020204" pitchFamily="34" charset="-122"/>
                          </a:rPr>
                          <m:t>𝒑</m:t>
                        </m:r>
                      </m:e>
                      <m:sub>
                        <m:r>
                          <a:rPr lang="en-US" altLang="zh-CN" sz="1200" b="1" i="1" dirty="0" smtClean="0">
                            <a:solidFill>
                              <a:srgbClr val="FF0000"/>
                            </a:solidFill>
                            <a:latin typeface="Cambria Math" panose="02040503050406030204" pitchFamily="18" charset="0"/>
                            <a:ea typeface="微软雅黑" panose="020B0503020204020204" pitchFamily="34" charset="-122"/>
                          </a:rPr>
                          <m:t>𝟐</m:t>
                        </m:r>
                      </m:sub>
                    </m:sSub>
                  </m:oMath>
                </a14:m>
                <a:r>
                  <a:rPr lang="zh-CN" altLang="en-US" sz="1200" dirty="0" smtClean="0">
                    <a:latin typeface="Calibri" panose="020F0502020204030204" pitchFamily="34" charset="0"/>
                    <a:ea typeface="微软雅黑" panose="020B0503020204020204" pitchFamily="34" charset="-122"/>
                  </a:rPr>
                  <a:t>的</a:t>
                </a:r>
                <a14:m>
                  <m:oMath xmlns:m="http://schemas.openxmlformats.org/officeDocument/2006/math">
                    <m:r>
                      <a:rPr lang="zh-CN" altLang="en-US" sz="1200" b="1" i="1" dirty="0" smtClean="0">
                        <a:solidFill>
                          <a:srgbClr val="FF0000"/>
                        </a:solidFill>
                        <a:latin typeface="Cambria Math" panose="02040503050406030204" pitchFamily="18" charset="0"/>
                        <a:ea typeface="微软雅黑" panose="020B0503020204020204" pitchFamily="34" charset="-122"/>
                      </a:rPr>
                      <m:t>固定</m:t>
                    </m:r>
                  </m:oMath>
                </a14:m>
                <a:r>
                  <a:rPr lang="zh-CN" altLang="en-US" sz="1200" b="1" dirty="0" smtClean="0">
                    <a:solidFill>
                      <a:srgbClr val="FF0000"/>
                    </a:solidFill>
                    <a:latin typeface="Calibri" panose="020F0502020204030204" pitchFamily="34" charset="0"/>
                    <a:ea typeface="微软雅黑" panose="020B0503020204020204" pitchFamily="34" charset="-122"/>
                  </a:rPr>
                  <a:t>部分</a:t>
                </a:r>
                <a:r>
                  <a:rPr lang="zh-CN" altLang="en-US" sz="1200" b="1" dirty="0" smtClean="0">
                    <a:solidFill>
                      <a:srgbClr val="FF0000"/>
                    </a:solidFill>
                    <a:latin typeface="Calibri" panose="020F0502020204030204" pitchFamily="34" charset="0"/>
                    <a:ea typeface="微软雅黑" panose="020B0503020204020204" pitchFamily="34" charset="-122"/>
                  </a:rPr>
                  <a:t>，并</a:t>
                </a:r>
                <a:r>
                  <a:rPr lang="zh-CN" altLang="en-US" sz="1200" dirty="0" smtClean="0">
                    <a:latin typeface="Calibri" panose="020F0502020204030204" pitchFamily="34" charset="0"/>
                    <a:ea typeface="微软雅黑" panose="020B0503020204020204" pitchFamily="34" charset="-122"/>
                  </a:rPr>
                  <a:t>展示了最短路径树的两种分支，即无环分支和有环分支，有环分支可以进一步细</a:t>
                </a:r>
                <a:r>
                  <a:rPr lang="zh-CN" altLang="en-US" sz="1200" dirty="0" smtClean="0">
                    <a:latin typeface="Calibri" panose="020F0502020204030204" pitchFamily="34" charset="0"/>
                    <a:ea typeface="微软雅黑" panose="020B0503020204020204" pitchFamily="34" charset="-122"/>
                  </a:rPr>
                  <a:t>分，分类的依据其实就是看分支连着树的哪一部分。</a:t>
                </a:r>
                <a:endParaRPr lang="en-US" altLang="zh-CN" sz="1200" b="1" dirty="0" smtClean="0">
                  <a:solidFill>
                    <a:srgbClr val="FF0000"/>
                  </a:solidFill>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2441620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第一种情况</a:t>
                </a:r>
                <a:r>
                  <a:rPr lang="zh-CN" altLang="en-US" baseline="0" dirty="0" smtClean="0"/>
                  <a:t>，固定点是</a:t>
                </a:r>
                <a:r>
                  <a:rPr lang="en-US" altLang="zh-CN" baseline="0" dirty="0" smtClean="0"/>
                  <a:t>m</a:t>
                </a:r>
                <a:r>
                  <a:rPr lang="zh-CN" altLang="en-US" baseline="0" dirty="0" smtClean="0"/>
                  <a:t>，偏离点</a:t>
                </a:r>
                <a:r>
                  <a:rPr lang="en-US" altLang="zh-CN" baseline="0" dirty="0" smtClean="0"/>
                  <a:t>n</a:t>
                </a:r>
                <a:r>
                  <a:rPr lang="zh-CN" altLang="en-US" baseline="0" dirty="0" smtClean="0"/>
                  <a:t>位于无环分支上</a:t>
                </a:r>
                <a:r>
                  <a:rPr lang="zh-CN" altLang="en-US" baseline="0" dirty="0" smtClean="0"/>
                  <a:t>，新的路径就是</a:t>
                </a:r>
                <a:r>
                  <a:rPr lang="en-US" altLang="zh-CN" baseline="0" dirty="0" smtClean="0"/>
                  <a:t>s</a:t>
                </a:r>
                <a:r>
                  <a:rPr lang="zh-CN" altLang="en-US" baseline="0" dirty="0" smtClean="0"/>
                  <a:t>到</a:t>
                </a:r>
                <a:r>
                  <a:rPr lang="en-US" altLang="zh-CN" baseline="0" dirty="0" smtClean="0"/>
                  <a:t>n</a:t>
                </a:r>
                <a:r>
                  <a:rPr lang="zh-CN" altLang="en-US" baseline="0" dirty="0" smtClean="0"/>
                  <a:t>到</a:t>
                </a:r>
                <a:r>
                  <a:rPr lang="en-US" altLang="zh-CN" baseline="0" dirty="0" smtClean="0"/>
                  <a:t>m</a:t>
                </a:r>
                <a:r>
                  <a:rPr lang="zh-CN" altLang="en-US" baseline="0" dirty="0" smtClean="0"/>
                  <a:t>到</a:t>
                </a:r>
                <a:r>
                  <a:rPr lang="en-US" altLang="zh-CN" baseline="0" dirty="0" smtClean="0"/>
                  <a:t>v</a:t>
                </a:r>
                <a:r>
                  <a:rPr lang="zh-CN" altLang="en-US" baseline="0" dirty="0" smtClean="0"/>
                  <a:t>到</a:t>
                </a:r>
                <a:r>
                  <a:rPr lang="en-US" altLang="zh-CN" baseline="0" dirty="0" smtClean="0"/>
                  <a:t>u</a:t>
                </a:r>
                <a:r>
                  <a:rPr lang="zh-CN" altLang="en-US" baseline="0" dirty="0" smtClean="0"/>
                  <a:t>到</a:t>
                </a:r>
                <a:r>
                  <a:rPr lang="en-US" altLang="zh-CN" baseline="0" dirty="0" smtClean="0"/>
                  <a:t>t</a:t>
                </a:r>
                <a:r>
                  <a:rPr lang="zh-CN" altLang="en-US" baseline="0" dirty="0" smtClean="0"/>
                  <a:t>，自然不</a:t>
                </a:r>
                <a:r>
                  <a:rPr lang="zh-CN" altLang="en-US" baseline="0" dirty="0" smtClean="0"/>
                  <a:t>会产生环</a:t>
                </a:r>
                <a:r>
                  <a:rPr lang="zh-CN" altLang="en-US" baseline="0" dirty="0" smtClean="0"/>
                  <a:t>路</a:t>
                </a: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428762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我将从问</a:t>
            </a:r>
            <a:r>
              <a:rPr lang="zh-CN" altLang="en-US" dirty="0"/>
              <a:t>题背景，算</a:t>
            </a:r>
            <a:r>
              <a:rPr lang="zh-CN" altLang="en-US" dirty="0" smtClean="0"/>
              <a:t>法设计以</a:t>
            </a:r>
            <a:r>
              <a:rPr lang="zh-CN" altLang="en-US" dirty="0"/>
              <a:t>及实</a:t>
            </a:r>
            <a:r>
              <a:rPr lang="zh-CN" altLang="en-US" dirty="0" smtClean="0"/>
              <a:t>验分析三个方面进行介绍</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a:t>
            </a:fld>
            <a:endParaRPr lang="zh-CN" altLang="en-US"/>
          </a:p>
        </p:txBody>
      </p:sp>
    </p:spTree>
    <p:extLst>
      <p:ext uri="{BB962C8B-B14F-4D97-AF65-F5344CB8AC3E}">
        <p14:creationId xmlns:p14="http://schemas.microsoft.com/office/powerpoint/2010/main" val="93786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第二种情况</a:t>
                </a:r>
                <a:r>
                  <a:rPr lang="zh-CN" altLang="en-US" baseline="0" dirty="0" smtClean="0"/>
                  <a:t>，偏离点</a:t>
                </a:r>
                <a:r>
                  <a:rPr lang="en-US" altLang="zh-CN" baseline="0" dirty="0" smtClean="0"/>
                  <a:t>n</a:t>
                </a:r>
                <a:r>
                  <a:rPr lang="zh-CN" altLang="en-US" baseline="0" dirty="0" smtClean="0"/>
                  <a:t>刚好</a:t>
                </a:r>
                <a:r>
                  <a:rPr lang="zh-CN" altLang="en-US" baseline="0" dirty="0" smtClean="0"/>
                  <a:t>位于路径</a:t>
                </a:r>
                <a:r>
                  <a:rPr lang="en-US" altLang="zh-CN" baseline="0" dirty="0" smtClean="0"/>
                  <a:t>p2</a:t>
                </a:r>
                <a:r>
                  <a:rPr lang="zh-CN" altLang="en-US" baseline="0" dirty="0" smtClean="0"/>
                  <a:t>的固定部分，</a:t>
                </a:r>
                <a:r>
                  <a:rPr lang="zh-CN" altLang="en-US" baseline="0" dirty="0" smtClean="0"/>
                  <a:t>那</a:t>
                </a:r>
                <a:r>
                  <a:rPr lang="zh-CN" altLang="en-US" baseline="0" dirty="0" smtClean="0"/>
                  <a:t>么新的路径就是</a:t>
                </a:r>
                <a:r>
                  <a:rPr lang="en-US" altLang="zh-CN" baseline="0" dirty="0" smtClean="0"/>
                  <a:t>s</a:t>
                </a:r>
                <a:r>
                  <a:rPr lang="zh-CN" altLang="en-US" baseline="0" dirty="0" smtClean="0"/>
                  <a:t>到</a:t>
                </a:r>
                <a:r>
                  <a:rPr lang="en-US" altLang="zh-CN" baseline="0" dirty="0" smtClean="0"/>
                  <a:t>n</a:t>
                </a:r>
                <a:r>
                  <a:rPr lang="zh-CN" altLang="en-US" baseline="0" dirty="0" smtClean="0"/>
                  <a:t>，</a:t>
                </a:r>
                <a:r>
                  <a:rPr lang="en-US" altLang="zh-CN" baseline="0" dirty="0" smtClean="0"/>
                  <a:t>n</a:t>
                </a:r>
                <a:r>
                  <a:rPr lang="zh-CN" altLang="en-US" baseline="0" dirty="0" smtClean="0"/>
                  <a:t>到</a:t>
                </a:r>
                <a:r>
                  <a:rPr lang="en-US" altLang="zh-CN" baseline="0" dirty="0" smtClean="0"/>
                  <a:t>m</a:t>
                </a:r>
                <a:r>
                  <a:rPr lang="zh-CN" altLang="en-US" baseline="0" dirty="0" smtClean="0"/>
                  <a:t>到</a:t>
                </a:r>
                <a:r>
                  <a:rPr lang="en-US" altLang="zh-CN" baseline="0" dirty="0" smtClean="0"/>
                  <a:t>v</a:t>
                </a:r>
                <a:r>
                  <a:rPr lang="zh-CN" altLang="en-US" baseline="0" dirty="0" smtClean="0"/>
                  <a:t>到</a:t>
                </a:r>
                <a:r>
                  <a:rPr lang="en-US" altLang="zh-CN" baseline="0" dirty="0" smtClean="0"/>
                  <a:t>u</a:t>
                </a:r>
                <a:r>
                  <a:rPr lang="zh-CN" altLang="en-US" baseline="0" dirty="0" smtClean="0"/>
                  <a:t>到</a:t>
                </a:r>
                <a:r>
                  <a:rPr lang="en-US" altLang="zh-CN" baseline="0" dirty="0" smtClean="0"/>
                  <a:t>n</a:t>
                </a:r>
                <a:r>
                  <a:rPr lang="zh-CN" altLang="en-US" baseline="0" dirty="0" smtClean="0"/>
                  <a:t>到</a:t>
                </a:r>
                <a:r>
                  <a:rPr lang="en-US" altLang="zh-CN" baseline="0" dirty="0" smtClean="0"/>
                  <a:t>t</a:t>
                </a:r>
                <a:r>
                  <a:rPr lang="zh-CN" altLang="en-US" baseline="0" dirty="0" smtClean="0"/>
                  <a:t>，就</a:t>
                </a:r>
                <a:r>
                  <a:rPr lang="zh-CN" altLang="en-US" baseline="0" dirty="0" smtClean="0"/>
                  <a:t>会产生固定环</a:t>
                </a:r>
                <a:r>
                  <a:rPr lang="zh-CN" altLang="en-US" baseline="0" dirty="0" smtClean="0"/>
                  <a:t>路，也就是存在于固定部分的环路，前面我们说固定部分在后续过程中无</a:t>
                </a:r>
                <a:r>
                  <a:rPr lang="zh-CN" altLang="en-US" baseline="0" dirty="0" smtClean="0"/>
                  <a:t>法消除</a:t>
                </a:r>
                <a:r>
                  <a:rPr lang="zh-CN" altLang="en-US" baseline="0" dirty="0" smtClean="0"/>
                  <a:t>，因此必</a:t>
                </a:r>
                <a:r>
                  <a:rPr lang="zh-CN" altLang="en-US" baseline="0" dirty="0" smtClean="0"/>
                  <a:t>须杜</a:t>
                </a:r>
                <a:r>
                  <a:rPr lang="zh-CN" altLang="en-US" baseline="0" dirty="0" smtClean="0"/>
                  <a:t>绝这类路径的生成</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144827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第三种情况，</a:t>
                </a:r>
                <a:r>
                  <a:rPr lang="en-US" altLang="zh-CN" baseline="0" dirty="0" smtClean="0"/>
                  <a:t>n</a:t>
                </a:r>
                <a:r>
                  <a:rPr lang="zh-CN" altLang="en-US" baseline="0" dirty="0" smtClean="0"/>
                  <a:t>在非固定的有环分支上</a:t>
                </a:r>
                <a:r>
                  <a:rPr lang="zh-CN" altLang="en-US" baseline="0" dirty="0" smtClean="0"/>
                  <a:t>，虽然会产生环路，但是并非固定环路，不</a:t>
                </a:r>
                <a:r>
                  <a:rPr lang="zh-CN" altLang="en-US" baseline="0" dirty="0" smtClean="0"/>
                  <a:t>能作为结果返回</a:t>
                </a:r>
                <a:r>
                  <a:rPr lang="zh-CN" altLang="en-US" baseline="0" dirty="0" smtClean="0"/>
                  <a:t>，却可</a:t>
                </a:r>
                <a:r>
                  <a:rPr lang="zh-CN" altLang="en-US" baseline="0" dirty="0" smtClean="0"/>
                  <a:t>以用于后续生成新的路径，因为有机会打破这个环，比如新的偏离点</a:t>
                </a:r>
                <a:r>
                  <a:rPr lang="en-US" altLang="zh-CN" baseline="0" dirty="0" smtClean="0"/>
                  <a:t>y</a:t>
                </a:r>
                <a:r>
                  <a:rPr lang="zh-CN" altLang="en-US" baseline="0" dirty="0" smtClean="0"/>
                  <a:t>在</a:t>
                </a:r>
                <a:r>
                  <a:rPr lang="en-US" altLang="zh-CN" baseline="0" dirty="0" smtClean="0"/>
                  <a:t>q</a:t>
                </a:r>
                <a:r>
                  <a:rPr lang="zh-CN" altLang="en-US" baseline="0" dirty="0" smtClean="0"/>
                  <a:t>到</a:t>
                </a:r>
                <a:r>
                  <a:rPr lang="en-US" altLang="zh-CN" baseline="0" dirty="0" smtClean="0"/>
                  <a:t>n</a:t>
                </a:r>
                <a:r>
                  <a:rPr lang="zh-CN" altLang="en-US" baseline="0" dirty="0" smtClean="0"/>
                  <a:t>上，然后偏离边连接到无环分支上的</a:t>
                </a:r>
                <a:r>
                  <a:rPr lang="en-US" altLang="zh-CN" baseline="0" dirty="0" smtClean="0"/>
                  <a:t>x</a:t>
                </a:r>
                <a:r>
                  <a:rPr lang="zh-CN" altLang="en-US" baseline="0" dirty="0" smtClean="0"/>
                  <a:t>点就能打破，新的路径就是</a:t>
                </a:r>
                <a:r>
                  <a:rPr lang="en-US" altLang="zh-CN" baseline="0" dirty="0" smtClean="0"/>
                  <a:t>s x y n m v u q 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1755134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接下来是另一个关键点，也就是路径相似度的计算，根据前面的公式，相似度和两条路径的交集长度和并集长度相关，并且大部分计算公式只用到了交集。此外，有了交集，计算并集也是非常容易的，所以高效计算交集就是关键。粗暴的方法就是两两比较路径的边，开销就是</a:t>
                </a:r>
                <a:r>
                  <a:rPr lang="en-US" altLang="zh-CN" baseline="0" dirty="0" smtClean="0"/>
                  <a:t>n^2</a:t>
                </a:r>
                <a:r>
                  <a:rPr lang="zh-CN" altLang="en-US" baseline="0" dirty="0" smtClean="0"/>
                  <a:t>，用了哈希表进行优化后，开销变成</a:t>
                </a:r>
                <a:r>
                  <a:rPr lang="en-US" altLang="zh-CN" baseline="0" dirty="0" smtClean="0"/>
                  <a: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extLst>
      <p:ext uri="{BB962C8B-B14F-4D97-AF65-F5344CB8AC3E}">
        <p14:creationId xmlns:p14="http://schemas.microsoft.com/office/powerpoint/2010/main" val="1408232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本文的优化从最短路径树的结构特点及路径生成的特点入手，</a:t>
                </a:r>
                <a:r>
                  <a:rPr lang="zh-CN" altLang="en-US" sz="1200" b="1" dirty="0" smtClean="0">
                    <a:solidFill>
                      <a:schemeClr val="tx1"/>
                    </a:solidFill>
                    <a:latin typeface="Calibri" panose="020F0502020204030204" pitchFamily="34" charset="0"/>
                    <a:ea typeface="微软雅黑" panose="020B0503020204020204" pitchFamily="34" charset="-122"/>
                  </a:rPr>
                  <a:t>将路径交集分为前面提到</a:t>
                </a:r>
                <a14:m>
                  <m:oMath xmlns:m="http://schemas.openxmlformats.org/officeDocument/2006/math">
                    <m:r>
                      <a:rPr lang="zh-CN" altLang="en-US" sz="1200" b="1" i="1" dirty="0" smtClean="0">
                        <a:solidFill>
                          <a:schemeClr val="tx1"/>
                        </a:solidFill>
                        <a:latin typeface="Cambria Math" panose="02040503050406030204" pitchFamily="18" charset="0"/>
                        <a:ea typeface="微软雅黑" panose="020B0503020204020204" pitchFamily="34" charset="-122"/>
                      </a:rPr>
                      <m:t>的</m:t>
                    </m:r>
                    <m:r>
                      <a:rPr lang="en-US" altLang="zh-CN" sz="1200" b="1" i="1" dirty="0" smtClean="0">
                        <a:solidFill>
                          <a:srgbClr val="FF0000"/>
                        </a:solidFill>
                        <a:latin typeface="Cambria Math" panose="02040503050406030204" pitchFamily="18" charset="0"/>
                        <a:ea typeface="微软雅黑" panose="020B0503020204020204" pitchFamily="34" charset="-122"/>
                      </a:rPr>
                      <m:t>𝑺𝑷𝑻</m:t>
                    </m:r>
                    <m:r>
                      <a:rPr lang="en-US" altLang="zh-CN" sz="1200" b="1" i="1" dirty="0" smtClean="0">
                        <a:solidFill>
                          <a:srgbClr val="FF0000"/>
                        </a:solidFill>
                        <a:latin typeface="Cambria Math" panose="02040503050406030204" pitchFamily="18" charset="0"/>
                        <a:ea typeface="微软雅黑" panose="020B0503020204020204" pitchFamily="34" charset="-122"/>
                      </a:rPr>
                      <m:t> </m:t>
                    </m:r>
                    <m:r>
                      <a:rPr lang="en-US" altLang="zh-CN" sz="1200" b="1" i="1" dirty="0" smtClean="0">
                        <a:solidFill>
                          <a:srgbClr val="FF0000"/>
                        </a:solidFill>
                        <a:latin typeface="Cambria Math" panose="02040503050406030204" pitchFamily="18" charset="0"/>
                        <a:ea typeface="微软雅黑" panose="020B0503020204020204" pitchFamily="34" charset="-122"/>
                      </a:rPr>
                      <m:t>𝒑𝒂𝒓𝒕</m:t>
                    </m:r>
                  </m:oMath>
                </a14:m>
                <a:r>
                  <a:rPr lang="zh-CN" altLang="en-US" sz="1200" b="1" dirty="0" smtClean="0">
                    <a:solidFill>
                      <a:schemeClr val="tx1"/>
                    </a:solidFill>
                    <a:latin typeface="Calibri" panose="020F0502020204030204" pitchFamily="34" charset="0"/>
                    <a:ea typeface="微软雅黑" panose="020B0503020204020204" pitchFamily="34" charset="-122"/>
                  </a:rPr>
                  <a:t>和</a:t>
                </a:r>
                <a14:m>
                  <m:oMath xmlns:m="http://schemas.openxmlformats.org/officeDocument/2006/math">
                    <m:r>
                      <a:rPr lang="en-US" altLang="zh-CN" sz="1200" b="1" i="1" dirty="0" smtClean="0">
                        <a:solidFill>
                          <a:srgbClr val="FF0000"/>
                        </a:solidFill>
                        <a:latin typeface="Cambria Math" panose="02040503050406030204" pitchFamily="18" charset="0"/>
                        <a:ea typeface="微软雅黑" panose="020B0503020204020204" pitchFamily="34" charset="-122"/>
                      </a:rPr>
                      <m:t>𝑭𝒊𝒙𝒆𝒅</m:t>
                    </m:r>
                    <m:r>
                      <a:rPr lang="en-US" altLang="zh-CN" sz="1200" b="1" i="1" dirty="0" smtClean="0">
                        <a:solidFill>
                          <a:srgbClr val="FF0000"/>
                        </a:solidFill>
                        <a:latin typeface="Cambria Math" panose="02040503050406030204" pitchFamily="18" charset="0"/>
                        <a:ea typeface="微软雅黑" panose="020B0503020204020204" pitchFamily="34" charset="-122"/>
                      </a:rPr>
                      <m:t> </m:t>
                    </m:r>
                    <m:r>
                      <a:rPr lang="en-US" altLang="zh-CN" sz="1200" b="1" i="1" dirty="0" smtClean="0">
                        <a:solidFill>
                          <a:srgbClr val="FF0000"/>
                        </a:solidFill>
                        <a:latin typeface="Cambria Math" panose="02040503050406030204" pitchFamily="18" charset="0"/>
                        <a:ea typeface="微软雅黑" panose="020B0503020204020204" pitchFamily="34" charset="-122"/>
                      </a:rPr>
                      <m:t>𝒑𝒂𝒓𝒕</m:t>
                    </m:r>
                  </m:oMath>
                </a14:m>
                <a:r>
                  <a:rPr lang="zh-CN" altLang="en-US" sz="1200" b="1" dirty="0">
                    <a:solidFill>
                      <a:schemeClr val="tx1"/>
                    </a:solidFill>
                    <a:latin typeface="Calibri" panose="020F0502020204030204" pitchFamily="34" charset="0"/>
                    <a:ea typeface="微软雅黑" panose="020B0503020204020204" pitchFamily="34" charset="-122"/>
                  </a:rPr>
                  <a:t>独立</a:t>
                </a:r>
                <a:r>
                  <a:rPr lang="zh-CN" altLang="en-US" sz="1200" b="1" dirty="0" smtClean="0">
                    <a:solidFill>
                      <a:schemeClr val="tx1"/>
                    </a:solidFill>
                    <a:latin typeface="Calibri" panose="020F0502020204030204" pitchFamily="34" charset="0"/>
                    <a:ea typeface="微软雅黑" panose="020B0503020204020204" pitchFamily="34" charset="-122"/>
                  </a:rPr>
                  <a:t>计算，并针对具有父子关系的路径进行优化</a:t>
                </a:r>
                <a:endParaRPr lang="en-US" altLang="zh-CN" sz="1200" b="1" dirty="0" smtClean="0">
                  <a:solidFill>
                    <a:schemeClr val="tx1"/>
                  </a:solidFill>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extLst>
      <p:ext uri="{BB962C8B-B14F-4D97-AF65-F5344CB8AC3E}">
        <p14:creationId xmlns:p14="http://schemas.microsoft.com/office/powerpoint/2010/main" val="3841615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首先，计</a:t>
                </a:r>
                <a:r>
                  <a:rPr lang="zh-CN" altLang="en-US" baseline="0" dirty="0" smtClean="0"/>
                  <a:t>算最短路径树部分的交集，对于路径</a:t>
                </a:r>
                <a:r>
                  <a:rPr lang="en-US" altLang="zh-CN" baseline="0" dirty="0" smtClean="0"/>
                  <a:t>p1</a:t>
                </a:r>
                <a:r>
                  <a:rPr lang="zh-CN" altLang="en-US" baseline="0" dirty="0" smtClean="0"/>
                  <a:t>和</a:t>
                </a:r>
                <a:r>
                  <a:rPr lang="en-US" altLang="zh-CN" baseline="0" dirty="0" smtClean="0"/>
                  <a:t>p2</a:t>
                </a:r>
                <a:r>
                  <a:rPr lang="zh-CN" altLang="en-US" baseline="0" dirty="0" smtClean="0"/>
                  <a:t>，</a:t>
                </a:r>
                <a:r>
                  <a:rPr lang="en-US" altLang="zh-CN" baseline="0" dirty="0" smtClean="0"/>
                  <a:t>p2</a:t>
                </a:r>
                <a:r>
                  <a:rPr lang="zh-CN" altLang="en-US" baseline="0" dirty="0" smtClean="0"/>
                  <a:t>是基于边</a:t>
                </a:r>
                <a:r>
                  <a:rPr lang="en-US" altLang="zh-CN" baseline="0" dirty="0" smtClean="0"/>
                  <a:t>v1</a:t>
                </a:r>
                <a:r>
                  <a:rPr lang="zh-CN" altLang="en-US" baseline="0" dirty="0" smtClean="0"/>
                  <a:t>到</a:t>
                </a:r>
                <a:r>
                  <a:rPr lang="en-US" altLang="zh-CN" baseline="0" dirty="0" smtClean="0"/>
                  <a:t>u1</a:t>
                </a:r>
                <a:r>
                  <a:rPr lang="zh-CN" altLang="en-US" baseline="0" dirty="0" smtClean="0"/>
                  <a:t>生成的，这两条路径的最短路径树部分分别以</a:t>
                </a:r>
                <a:r>
                  <a:rPr lang="en-US" altLang="zh-CN" baseline="0" dirty="0" smtClean="0"/>
                  <a:t>t</a:t>
                </a:r>
                <a:r>
                  <a:rPr lang="zh-CN" altLang="en-US" baseline="0" dirty="0" smtClean="0"/>
                  <a:t>和</a:t>
                </a:r>
                <a:r>
                  <a:rPr lang="en-US" altLang="zh-CN" baseline="0" dirty="0" smtClean="0"/>
                  <a:t>v1</a:t>
                </a:r>
                <a:r>
                  <a:rPr lang="zh-CN" altLang="en-US" baseline="0" dirty="0" smtClean="0"/>
                  <a:t>结尾，同时</a:t>
                </a:r>
                <a:r>
                  <a:rPr lang="en-US" altLang="zh-CN" baseline="0" dirty="0" smtClean="0"/>
                  <a:t>t</a:t>
                </a:r>
                <a:r>
                  <a:rPr lang="zh-CN" altLang="en-US" baseline="0" dirty="0" smtClean="0"/>
                  <a:t>和</a:t>
                </a:r>
                <a:r>
                  <a:rPr lang="en-US" altLang="zh-CN" baseline="0" dirty="0" smtClean="0"/>
                  <a:t>v1</a:t>
                </a:r>
                <a:r>
                  <a:rPr lang="zh-CN" altLang="en-US" baseline="0" dirty="0" smtClean="0"/>
                  <a:t>的最近公共祖</a:t>
                </a:r>
                <a:r>
                  <a:rPr lang="zh-CN" altLang="en-US" baseline="0" dirty="0" smtClean="0"/>
                  <a:t>先是</a:t>
                </a:r>
                <a:r>
                  <a:rPr lang="en-US" altLang="zh-CN" baseline="0" dirty="0" smtClean="0"/>
                  <a:t>w1</a:t>
                </a:r>
                <a:r>
                  <a:rPr lang="zh-CN" altLang="en-US" baseline="0" dirty="0" smtClean="0"/>
                  <a:t>，则</a:t>
                </a:r>
                <a:r>
                  <a:rPr lang="en-US" altLang="zh-CN" baseline="0" dirty="0" smtClean="0"/>
                  <a:t>p1</a:t>
                </a:r>
                <a:r>
                  <a:rPr lang="zh-CN" altLang="en-US" baseline="0" dirty="0" smtClean="0"/>
                  <a:t>和</a:t>
                </a:r>
                <a:r>
                  <a:rPr lang="en-US" altLang="zh-CN" baseline="0" dirty="0" smtClean="0"/>
                  <a:t>p2</a:t>
                </a:r>
                <a:r>
                  <a:rPr lang="zh-CN" altLang="en-US" baseline="0" dirty="0" smtClean="0"/>
                  <a:t>的最短路径树部分的交集就是</a:t>
                </a:r>
                <a:r>
                  <a:rPr lang="en-US" altLang="zh-CN" baseline="0" dirty="0" smtClean="0"/>
                  <a:t>s</a:t>
                </a:r>
                <a:r>
                  <a:rPr lang="zh-CN" altLang="en-US" baseline="0" dirty="0" smtClean="0"/>
                  <a:t>到</a:t>
                </a:r>
                <a:r>
                  <a:rPr lang="en-US" altLang="zh-CN" baseline="0" dirty="0" smtClean="0"/>
                  <a:t>w1</a:t>
                </a:r>
                <a:r>
                  <a:rPr lang="zh-CN" altLang="en-US" baseline="0" dirty="0" smtClean="0"/>
                  <a:t>，也就是说，</a:t>
                </a:r>
                <a:r>
                  <a:rPr lang="zh-CN" altLang="en-US" dirty="0" smtClean="0"/>
                  <a:t>给定任意两条路径</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i="1" dirty="0" smtClean="0">
                            <a:solidFill>
                              <a:srgbClr val="FF0000"/>
                            </a:solidFill>
                            <a:latin typeface="Cambria Math" panose="02040503050406030204" pitchFamily="18" charset="0"/>
                          </a:rPr>
                          <m:t>𝑖</m:t>
                        </m:r>
                      </m:sub>
                    </m:sSub>
                  </m:oMath>
                </a14:m>
                <a:r>
                  <a:rPr lang="zh-CN" altLang="en-US" dirty="0"/>
                  <a:t>和</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𝒋</m:t>
                        </m:r>
                      </m:sub>
                    </m:sSub>
                  </m:oMath>
                </a14:m>
                <a:r>
                  <a:rPr lang="zh-CN" altLang="en-US" dirty="0"/>
                  <a:t>，这两条路</a:t>
                </a:r>
                <a:r>
                  <a:rPr lang="zh-CN" altLang="en-US" dirty="0" smtClean="0"/>
                  <a:t>径的</a:t>
                </a:r>
                <a14:m>
                  <m:oMath xmlns:m="http://schemas.openxmlformats.org/officeDocument/2006/math">
                    <m:r>
                      <a:rPr lang="en-US" altLang="zh-CN" b="1" i="1" dirty="0" smtClean="0">
                        <a:solidFill>
                          <a:srgbClr val="FF0000"/>
                        </a:solidFill>
                        <a:latin typeface="Cambria Math" panose="02040503050406030204" pitchFamily="18" charset="0"/>
                      </a:rPr>
                      <m:t>𝑺𝑷𝑻</m:t>
                    </m:r>
                    <m:r>
                      <a:rPr lang="zh-CN" altLang="en-US" b="1" i="1" dirty="0">
                        <a:solidFill>
                          <a:srgbClr val="FF0000"/>
                        </a:solidFill>
                        <a:latin typeface="Cambria Math" panose="02040503050406030204" pitchFamily="18" charset="0"/>
                      </a:rPr>
                      <m:t> </m:t>
                    </m:r>
                    <m:r>
                      <a:rPr lang="en-US" altLang="zh-CN" b="1" i="1" dirty="0" smtClean="0">
                        <a:solidFill>
                          <a:srgbClr val="FF0000"/>
                        </a:solidFill>
                        <a:latin typeface="Cambria Math" panose="02040503050406030204" pitchFamily="18" charset="0"/>
                      </a:rPr>
                      <m:t>𝑷𝒂𝒓𝒕</m:t>
                    </m:r>
                  </m:oMath>
                </a14:m>
                <a:r>
                  <a:rPr lang="zh-CN" altLang="en-US" dirty="0" smtClean="0"/>
                  <a:t>分别以</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𝒗</m:t>
                        </m:r>
                      </m:e>
                      <m:sub>
                        <m:r>
                          <a:rPr lang="en-US" altLang="zh-CN" b="1" i="1" dirty="0" smtClean="0">
                            <a:solidFill>
                              <a:srgbClr val="FF0000"/>
                            </a:solidFill>
                            <a:latin typeface="Cambria Math" panose="02040503050406030204" pitchFamily="18" charset="0"/>
                          </a:rPr>
                          <m:t>𝒊</m:t>
                        </m:r>
                      </m:sub>
                    </m:sSub>
                  </m:oMath>
                </a14:m>
                <a:r>
                  <a:rPr lang="zh-CN" altLang="en-US" dirty="0"/>
                  <a:t>和</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𝒗</m:t>
                        </m:r>
                      </m:e>
                      <m:sub>
                        <m:r>
                          <a:rPr lang="en-US" altLang="zh-CN" b="1" i="1" dirty="0" smtClean="0">
                            <a:solidFill>
                              <a:srgbClr val="FF0000"/>
                            </a:solidFill>
                            <a:latin typeface="Cambria Math" panose="02040503050406030204" pitchFamily="18" charset="0"/>
                          </a:rPr>
                          <m:t>𝒋</m:t>
                        </m:r>
                      </m:sub>
                    </m:sSub>
                  </m:oMath>
                </a14:m>
                <a:r>
                  <a:rPr lang="zh-CN" altLang="en-US" dirty="0"/>
                  <a:t>结尾，那么他们</a:t>
                </a:r>
                <a14:m>
                  <m:oMath xmlns:m="http://schemas.openxmlformats.org/officeDocument/2006/math">
                    <m:r>
                      <a:rPr lang="en-US" altLang="zh-CN" b="1" i="1" dirty="0" smtClean="0">
                        <a:solidFill>
                          <a:srgbClr val="FF0000"/>
                        </a:solidFill>
                        <a:latin typeface="Cambria Math" panose="02040503050406030204" pitchFamily="18" charset="0"/>
                      </a:rPr>
                      <m:t>𝑺𝑷𝑻</m:t>
                    </m:r>
                    <m:r>
                      <a:rPr lang="en-US" altLang="zh-CN" b="1" i="1" dirty="0" smtClean="0">
                        <a:solidFill>
                          <a:srgbClr val="FF0000"/>
                        </a:solidFill>
                        <a:latin typeface="Cambria Math" panose="02040503050406030204" pitchFamily="18" charset="0"/>
                      </a:rPr>
                      <m:t> </m:t>
                    </m:r>
                    <m:r>
                      <a:rPr lang="en-US" altLang="zh-CN" b="1" i="1" dirty="0" smtClean="0">
                        <a:solidFill>
                          <a:srgbClr val="FF0000"/>
                        </a:solidFill>
                        <a:latin typeface="Cambria Math" panose="02040503050406030204" pitchFamily="18" charset="0"/>
                      </a:rPr>
                      <m:t>𝑷𝒂𝒓𝒕</m:t>
                    </m:r>
                  </m:oMath>
                </a14:m>
                <a:r>
                  <a:rPr lang="zh-CN" altLang="en-US" dirty="0" smtClean="0"/>
                  <a:t>交集就</a:t>
                </a:r>
                <a:r>
                  <a:rPr lang="zh-CN" altLang="en-US" dirty="0"/>
                  <a:t>等于从起</a:t>
                </a:r>
                <a:r>
                  <a:rPr lang="zh-CN" altLang="en-US" dirty="0" smtClean="0"/>
                  <a:t>点</a:t>
                </a:r>
                <a:r>
                  <a:rPr lang="zh-CN" altLang="en-US" dirty="0" smtClean="0"/>
                  <a:t>到尾结点的最</a:t>
                </a:r>
                <a:r>
                  <a:rPr lang="zh-CN" altLang="en-US" dirty="0"/>
                  <a:t>近公共祖</a:t>
                </a:r>
                <a:r>
                  <a:rPr lang="zh-CN" altLang="en-US" dirty="0" smtClean="0"/>
                  <a:t>先 。</a:t>
                </a:r>
                <a:r>
                  <a:rPr lang="zh-CN" altLang="en-US" baseline="0" dirty="0" smtClean="0"/>
                  <a:t>其实就是利用了最短路径树的结构信息</a:t>
                </a:r>
                <a:r>
                  <a:rPr lang="zh-CN" altLang="en-US" baseline="0" dirty="0" smtClean="0"/>
                  <a:t>，能够比较直观地计算出最短路径树部分的交集</a:t>
                </a: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3398710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然后则是对固定部分交集计算的优化，对于存在祖先、后代关系的路径，他们固定部分的交集需要分类讨论。首先我</a:t>
                </a:r>
                <a:r>
                  <a:rPr lang="zh-CN" altLang="en-US" baseline="0" dirty="0" smtClean="0"/>
                  <a:t>们从任</a:t>
                </a:r>
                <a:r>
                  <a:rPr lang="zh-CN" altLang="en-US" baseline="0" dirty="0" smtClean="0"/>
                  <a:t>意路径和最短路径</a:t>
                </a:r>
                <a:r>
                  <a:rPr lang="en-US" altLang="zh-CN" baseline="0" dirty="0" smtClean="0"/>
                  <a:t>p1</a:t>
                </a:r>
                <a:r>
                  <a:rPr lang="zh-CN" altLang="en-US" baseline="0" dirty="0" smtClean="0"/>
                  <a:t>的交</a:t>
                </a:r>
                <a:r>
                  <a:rPr lang="zh-CN" altLang="en-US" baseline="0" dirty="0" smtClean="0"/>
                  <a:t>集入手，</a:t>
                </a:r>
                <a:r>
                  <a:rPr lang="zh-CN" altLang="en-US" baseline="0" dirty="0" smtClean="0"/>
                  <a:t>后</a:t>
                </a:r>
                <a:r>
                  <a:rPr lang="zh-CN" altLang="en-US" baseline="0" dirty="0" smtClean="0"/>
                  <a:t>续基</a:t>
                </a:r>
                <a:r>
                  <a:rPr lang="zh-CN" altLang="en-US" baseline="0" dirty="0" smtClean="0"/>
                  <a:t>于这种特殊情况进行类比。如图，路径</a:t>
                </a:r>
                <a:r>
                  <a:rPr lang="en-US" altLang="zh-CN" baseline="0" dirty="0" smtClean="0"/>
                  <a:t>p1</a:t>
                </a:r>
                <a:r>
                  <a:rPr lang="zh-CN" altLang="en-US" baseline="0" dirty="0" smtClean="0"/>
                  <a:t>生成路径</a:t>
                </a:r>
                <a:r>
                  <a:rPr lang="en-US" altLang="zh-CN" baseline="0" dirty="0" smtClean="0"/>
                  <a:t>p2</a:t>
                </a:r>
                <a:r>
                  <a:rPr lang="zh-CN" altLang="en-US" baseline="0" dirty="0" smtClean="0"/>
                  <a:t>，也就是存在父子关系，那么固定部分的交</a:t>
                </a:r>
                <a:r>
                  <a:rPr lang="zh-CN" altLang="en-US" baseline="0" dirty="0" smtClean="0"/>
                  <a:t>集很直观，就是固定点</a:t>
                </a:r>
                <a:r>
                  <a:rPr lang="en-US" altLang="zh-CN" baseline="0" dirty="0" smtClean="0"/>
                  <a:t>u1</a:t>
                </a:r>
                <a:r>
                  <a:rPr lang="zh-CN" altLang="en-US" baseline="0" dirty="0" smtClean="0"/>
                  <a:t>到终点</a:t>
                </a:r>
                <a:r>
                  <a:rPr lang="en-US" altLang="zh-CN" baseline="0" dirty="0" smtClean="0"/>
                  <a:t>t</a:t>
                </a:r>
                <a:r>
                  <a:rPr lang="zh-CN" altLang="en-US" baseline="0" dirty="0" smtClean="0"/>
                  <a:t>这一段，而</a:t>
                </a:r>
                <a:r>
                  <a:rPr lang="en-US" altLang="zh-CN" baseline="0" dirty="0" smtClean="0"/>
                  <a:t>p3</a:t>
                </a:r>
                <a:r>
                  <a:rPr lang="zh-CN" altLang="en-US" baseline="0" dirty="0" smtClean="0"/>
                  <a:t>的生成需要分类讨论，交集也同样需要做不同处理</a:t>
                </a: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extLst>
      <p:ext uri="{BB962C8B-B14F-4D97-AF65-F5344CB8AC3E}">
        <p14:creationId xmlns:p14="http://schemas.microsoft.com/office/powerpoint/2010/main" val="2041841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第一种情况最简单，</a:t>
                </a:r>
                <a:r>
                  <a:rPr lang="en-US" altLang="zh-CN" baseline="0" dirty="0" smtClean="0"/>
                  <a:t>p3</a:t>
                </a:r>
                <a:r>
                  <a:rPr lang="zh-CN" altLang="en-US" baseline="0" dirty="0" smtClean="0"/>
                  <a:t>也是由</a:t>
                </a:r>
                <a:r>
                  <a:rPr lang="en-US" altLang="zh-CN" baseline="0" dirty="0" smtClean="0"/>
                  <a:t>p1</a:t>
                </a:r>
                <a:r>
                  <a:rPr lang="zh-CN" altLang="en-US" baseline="0" dirty="0" smtClean="0"/>
                  <a:t>生成的，也就是说</a:t>
                </a:r>
                <a:r>
                  <a:rPr lang="en-US" altLang="zh-CN" baseline="0" dirty="0" smtClean="0"/>
                  <a:t>u2</a:t>
                </a:r>
                <a:r>
                  <a:rPr lang="zh-CN" altLang="en-US" baseline="0" dirty="0" smtClean="0"/>
                  <a:t>就在路径</a:t>
                </a:r>
                <a:r>
                  <a:rPr lang="en-US" altLang="zh-CN" baseline="0" dirty="0" smtClean="0"/>
                  <a:t>p1</a:t>
                </a:r>
                <a:r>
                  <a:rPr lang="zh-CN" altLang="en-US" baseline="0" dirty="0" smtClean="0"/>
                  <a:t>上，交集部分的计算类似</a:t>
                </a:r>
                <a:r>
                  <a:rPr lang="en-US" altLang="zh-CN" baseline="0" dirty="0" smtClean="0"/>
                  <a:t>p1</a:t>
                </a:r>
                <a:r>
                  <a:rPr lang="zh-CN" altLang="en-US" baseline="0" dirty="0" smtClean="0"/>
                  <a:t>和</a:t>
                </a:r>
                <a:r>
                  <a:rPr lang="en-US" altLang="zh-CN" baseline="0" dirty="0" smtClean="0"/>
                  <a:t>p2</a:t>
                </a:r>
                <a:r>
                  <a:rPr lang="zh-CN" altLang="en-US" baseline="0" dirty="0" smtClean="0"/>
                  <a:t>，自然就是固定点</a:t>
                </a:r>
                <a:r>
                  <a:rPr lang="en-US" altLang="zh-CN" baseline="0" dirty="0" smtClean="0"/>
                  <a:t>u2</a:t>
                </a:r>
                <a:r>
                  <a:rPr lang="zh-CN" altLang="en-US" baseline="0" dirty="0" smtClean="0"/>
                  <a:t>到终点</a:t>
                </a:r>
                <a:r>
                  <a:rPr lang="en-US" altLang="zh-CN" baseline="0" dirty="0" smtClean="0"/>
                  <a:t>t</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extLst>
      <p:ext uri="{BB962C8B-B14F-4D97-AF65-F5344CB8AC3E}">
        <p14:creationId xmlns:p14="http://schemas.microsoft.com/office/powerpoint/2010/main" val="441692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第二种情况则是说</a:t>
                </a:r>
                <a:r>
                  <a:rPr lang="en-US" altLang="zh-CN" baseline="0" dirty="0" smtClean="0"/>
                  <a:t>p3</a:t>
                </a:r>
                <a:r>
                  <a:rPr lang="zh-CN" altLang="en-US" baseline="0" dirty="0" smtClean="0"/>
                  <a:t>是由</a:t>
                </a:r>
                <a:r>
                  <a:rPr lang="en-US" altLang="zh-CN" baseline="0" dirty="0" smtClean="0"/>
                  <a:t>p2</a:t>
                </a:r>
                <a:r>
                  <a:rPr lang="zh-CN" altLang="en-US" baseline="0" dirty="0" smtClean="0"/>
                  <a:t>生成的，且固定点</a:t>
                </a:r>
                <a:r>
                  <a:rPr lang="en-US" altLang="zh-CN" baseline="0" dirty="0" smtClean="0"/>
                  <a:t>u2</a:t>
                </a:r>
                <a:r>
                  <a:rPr lang="zh-CN" altLang="en-US" baseline="0" dirty="0" smtClean="0"/>
                  <a:t>不在路径</a:t>
                </a:r>
                <a:r>
                  <a:rPr lang="en-US" altLang="zh-CN" baseline="0" dirty="0" smtClean="0"/>
                  <a:t>s</a:t>
                </a:r>
                <a:r>
                  <a:rPr lang="zh-CN" altLang="en-US" baseline="0" dirty="0" smtClean="0"/>
                  <a:t>到</a:t>
                </a:r>
                <a:r>
                  <a:rPr lang="en-US" altLang="zh-CN" baseline="0" dirty="0" smtClean="0"/>
                  <a:t>w1</a:t>
                </a:r>
                <a:r>
                  <a:rPr lang="zh-CN" altLang="en-US" baseline="0" dirty="0" smtClean="0"/>
                  <a:t>上，</a:t>
                </a:r>
                <a:r>
                  <a:rPr lang="en-US" altLang="zh-CN" baseline="0" dirty="0" smtClean="0"/>
                  <a:t>s</a:t>
                </a:r>
                <a:r>
                  <a:rPr lang="zh-CN" altLang="en-US" baseline="0" dirty="0" smtClean="0"/>
                  <a:t>到</a:t>
                </a:r>
                <a:r>
                  <a:rPr lang="en-US" altLang="zh-CN" baseline="0" dirty="0" smtClean="0"/>
                  <a:t>w1</a:t>
                </a:r>
                <a:r>
                  <a:rPr lang="zh-CN" altLang="en-US" baseline="0" dirty="0" smtClean="0"/>
                  <a:t>其实是路径</a:t>
                </a:r>
                <a:r>
                  <a:rPr lang="en-US" altLang="zh-CN" baseline="0" dirty="0" smtClean="0"/>
                  <a:t>p1</a:t>
                </a:r>
                <a:r>
                  <a:rPr lang="zh-CN" altLang="en-US" baseline="0" dirty="0" smtClean="0"/>
                  <a:t>和</a:t>
                </a:r>
                <a:r>
                  <a:rPr lang="en-US" altLang="zh-CN" baseline="0" dirty="0" smtClean="0"/>
                  <a:t>p2</a:t>
                </a:r>
                <a:r>
                  <a:rPr lang="zh-CN" altLang="en-US" baseline="0" dirty="0" smtClean="0"/>
                  <a:t>在</a:t>
                </a:r>
                <a:r>
                  <a:rPr lang="en-US" altLang="zh-CN" baseline="0" dirty="0" smtClean="0"/>
                  <a:t>SPT Part</a:t>
                </a:r>
                <a:r>
                  <a:rPr lang="zh-CN" altLang="en-US" baseline="0" dirty="0" smtClean="0"/>
                  <a:t>的交集，此时，交集和</a:t>
                </a:r>
                <a:r>
                  <a:rPr lang="en-US" altLang="zh-CN" baseline="0" dirty="0" smtClean="0"/>
                  <a:t>p2</a:t>
                </a:r>
                <a:r>
                  <a:rPr lang="zh-CN" altLang="en-US" baseline="0" dirty="0" smtClean="0"/>
                  <a:t>一样，就是</a:t>
                </a:r>
                <a:r>
                  <a:rPr lang="en-US" altLang="zh-CN" baseline="0" dirty="0" smtClean="0"/>
                  <a:t>u1</a:t>
                </a:r>
                <a:r>
                  <a:rPr lang="zh-CN" altLang="en-US" baseline="0" dirty="0" smtClean="0"/>
                  <a:t>到</a:t>
                </a:r>
                <a:r>
                  <a:rPr lang="en-US" altLang="zh-CN" baseline="0" dirty="0" smtClean="0"/>
                  <a:t>t</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27</a:t>
            </a:fld>
            <a:endParaRPr lang="zh-CN" altLang="en-US"/>
          </a:p>
        </p:txBody>
      </p:sp>
    </p:spTree>
    <p:extLst>
      <p:ext uri="{BB962C8B-B14F-4D97-AF65-F5344CB8AC3E}">
        <p14:creationId xmlns:p14="http://schemas.microsoft.com/office/powerpoint/2010/main" val="3394506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第三种情况也是说</a:t>
                </a:r>
                <a:r>
                  <a:rPr lang="en-US" altLang="zh-CN" baseline="0" dirty="0" smtClean="0"/>
                  <a:t>p2</a:t>
                </a:r>
                <a:r>
                  <a:rPr lang="zh-CN" altLang="en-US" baseline="0" dirty="0" smtClean="0"/>
                  <a:t>生成</a:t>
                </a:r>
                <a:r>
                  <a:rPr lang="en-US" altLang="zh-CN" baseline="0" dirty="0" smtClean="0"/>
                  <a:t>p3</a:t>
                </a:r>
                <a:r>
                  <a:rPr lang="zh-CN" altLang="en-US" baseline="0" dirty="0" smtClean="0"/>
                  <a:t>，但是固定点</a:t>
                </a:r>
                <a:r>
                  <a:rPr lang="en-US" altLang="zh-CN" baseline="0" dirty="0" smtClean="0"/>
                  <a:t>u2</a:t>
                </a:r>
                <a:r>
                  <a:rPr lang="zh-CN" altLang="en-US" baseline="0" dirty="0" smtClean="0"/>
                  <a:t>在路径</a:t>
                </a:r>
                <a:r>
                  <a:rPr lang="en-US" altLang="zh-CN" baseline="0" dirty="0" smtClean="0"/>
                  <a:t>s</a:t>
                </a:r>
                <a:r>
                  <a:rPr lang="zh-CN" altLang="en-US" baseline="0" dirty="0" smtClean="0"/>
                  <a:t>到</a:t>
                </a:r>
                <a:r>
                  <a:rPr lang="en-US" altLang="zh-CN" baseline="0" dirty="0" smtClean="0"/>
                  <a:t>w1</a:t>
                </a:r>
                <a:r>
                  <a:rPr lang="zh-CN" altLang="en-US" baseline="0" dirty="0" smtClean="0"/>
                  <a:t>上，此时，交集就分为两部分，分别是</a:t>
                </a:r>
                <a:r>
                  <a:rPr lang="en-US" altLang="zh-CN" baseline="0" dirty="0" smtClean="0"/>
                  <a:t>u2</a:t>
                </a:r>
                <a:r>
                  <a:rPr lang="zh-CN" altLang="en-US" baseline="0" dirty="0" smtClean="0"/>
                  <a:t>到</a:t>
                </a:r>
                <a:r>
                  <a:rPr lang="en-US" altLang="zh-CN" baseline="0" dirty="0" smtClean="0"/>
                  <a:t>w1</a:t>
                </a:r>
                <a:r>
                  <a:rPr lang="zh-CN" altLang="en-US" baseline="0" dirty="0" smtClean="0"/>
                  <a:t>，以及</a:t>
                </a:r>
                <a:r>
                  <a:rPr lang="en-US" altLang="zh-CN" baseline="0" dirty="0" smtClean="0"/>
                  <a:t>u1</a:t>
                </a:r>
                <a:r>
                  <a:rPr lang="zh-CN" altLang="en-US" baseline="0" dirty="0" smtClean="0"/>
                  <a:t>到</a:t>
                </a:r>
                <a:r>
                  <a:rPr lang="en-US" altLang="zh-CN" baseline="0" dirty="0" smtClean="0"/>
                  <a:t>t</a:t>
                </a:r>
                <a:r>
                  <a:rPr lang="zh-CN" altLang="en-US" baseline="0" dirty="0" smtClean="0"/>
                  <a:t>。基于上述三种情况，任意路径和最短路径</a:t>
                </a:r>
                <a:r>
                  <a:rPr lang="en-US" altLang="zh-CN" baseline="0" dirty="0" smtClean="0"/>
                  <a:t>p1</a:t>
                </a:r>
                <a:r>
                  <a:rPr lang="zh-CN" altLang="en-US" baseline="0" dirty="0" smtClean="0"/>
                  <a:t>的</a:t>
                </a:r>
                <a:r>
                  <a:rPr lang="en-US" altLang="zh-CN" baseline="0" dirty="0" smtClean="0"/>
                  <a:t>fixed part</a:t>
                </a:r>
                <a:r>
                  <a:rPr lang="zh-CN" altLang="en-US" baseline="0" dirty="0" smtClean="0"/>
                  <a:t>的交集就可以快速计算了。</a:t>
                </a: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28</a:t>
            </a:fld>
            <a:endParaRPr lang="zh-CN" altLang="en-US"/>
          </a:p>
        </p:txBody>
      </p:sp>
    </p:spTree>
    <p:extLst>
      <p:ext uri="{BB962C8B-B14F-4D97-AF65-F5344CB8AC3E}">
        <p14:creationId xmlns:p14="http://schemas.microsoft.com/office/powerpoint/2010/main" val="1549773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smtClean="0">
                    <a:solidFill>
                      <a:schemeClr val="tx1"/>
                    </a:solidFill>
                    <a:effectLst/>
                    <a:latin typeface="+mn-lt"/>
                    <a:ea typeface="+mn-ea"/>
                    <a:cs typeface="+mn-cs"/>
                  </a:rPr>
                  <a:t>那么延伸到任意路径时，我们发现</a:t>
                </a:r>
                <a:r>
                  <a:rPr lang="zh-CN" altLang="zh-CN" sz="1200" kern="1200" baseline="0" dirty="0" smtClean="0">
                    <a:solidFill>
                      <a:schemeClr val="tx1"/>
                    </a:solidFill>
                    <a:effectLst/>
                    <a:latin typeface="+mn-lt"/>
                    <a:ea typeface="+mn-ea"/>
                    <a:cs typeface="+mn-cs"/>
                  </a:rPr>
                  <a:t>，只要他们存在祖先后代关系，就可以将祖</a:t>
                </a:r>
                <a:r>
                  <a:rPr lang="zh-CN" altLang="zh-CN" sz="1200" kern="1200" baseline="0" dirty="0" smtClean="0">
                    <a:solidFill>
                      <a:schemeClr val="tx1"/>
                    </a:solidFill>
                    <a:effectLst/>
                    <a:latin typeface="+mn-lt"/>
                    <a:ea typeface="+mn-ea"/>
                    <a:cs typeface="+mn-cs"/>
                  </a:rPr>
                  <a:t>先视</a:t>
                </a:r>
                <a:r>
                  <a:rPr lang="zh-CN" altLang="zh-CN" sz="1200" kern="1200" baseline="0" dirty="0" smtClean="0">
                    <a:solidFill>
                      <a:schemeClr val="tx1"/>
                    </a:solidFill>
                    <a:effectLst/>
                    <a:latin typeface="+mn-lt"/>
                    <a:ea typeface="+mn-ea"/>
                    <a:cs typeface="+mn-cs"/>
                  </a:rPr>
                  <a:t>作局部最短路径</a:t>
                </a:r>
                <a:r>
                  <a:rPr lang="zh-CN" altLang="en-US" sz="1200" kern="1200" baseline="0" dirty="0" smtClean="0">
                    <a:solidFill>
                      <a:schemeClr val="tx1"/>
                    </a:solidFill>
                    <a:effectLst/>
                    <a:latin typeface="+mn-lt"/>
                    <a:ea typeface="+mn-ea"/>
                    <a:cs typeface="+mn-cs"/>
                  </a:rPr>
                  <a:t>，也就是类比</a:t>
                </a:r>
                <a:r>
                  <a:rPr lang="en-US" altLang="zh-CN" sz="1200" kern="1200" baseline="0" dirty="0" smtClean="0">
                    <a:solidFill>
                      <a:schemeClr val="tx1"/>
                    </a:solidFill>
                    <a:effectLst/>
                    <a:latin typeface="+mn-lt"/>
                    <a:ea typeface="+mn-ea"/>
                    <a:cs typeface="+mn-cs"/>
                  </a:rPr>
                  <a:t>p1</a:t>
                </a:r>
                <a:r>
                  <a:rPr lang="zh-CN" altLang="en-US" sz="1200" kern="1200" baseline="0" dirty="0" smtClean="0">
                    <a:solidFill>
                      <a:schemeClr val="tx1"/>
                    </a:solidFill>
                    <a:effectLst/>
                    <a:latin typeface="+mn-lt"/>
                    <a:ea typeface="+mn-ea"/>
                    <a:cs typeface="+mn-cs"/>
                  </a:rPr>
                  <a:t>来</a:t>
                </a:r>
                <a:r>
                  <a:rPr lang="zh-CN" altLang="zh-CN" sz="1200" kern="1200" baseline="0" dirty="0" smtClean="0">
                    <a:solidFill>
                      <a:schemeClr val="tx1"/>
                    </a:solidFill>
                    <a:effectLst/>
                    <a:latin typeface="+mn-lt"/>
                    <a:ea typeface="+mn-ea"/>
                    <a:cs typeface="+mn-cs"/>
                  </a:rPr>
                  <a:t>应用上述三种规则进行计算</a:t>
                </a:r>
                <a:r>
                  <a:rPr lang="zh-CN" altLang="en-US" sz="1200" kern="1200" baseline="0" dirty="0" smtClean="0">
                    <a:solidFill>
                      <a:schemeClr val="tx1"/>
                    </a:solidFill>
                    <a:effectLst/>
                    <a:latin typeface="+mn-lt"/>
                    <a:ea typeface="+mn-ea"/>
                    <a:cs typeface="+mn-cs"/>
                  </a:rPr>
                  <a:t>。比如</a:t>
                </a:r>
                <a:r>
                  <a:rPr lang="en-US" altLang="zh-CN" sz="1200" kern="1200" baseline="0" dirty="0" smtClean="0">
                    <a:solidFill>
                      <a:schemeClr val="tx1"/>
                    </a:solidFill>
                    <a:effectLst/>
                    <a:latin typeface="+mn-lt"/>
                    <a:ea typeface="+mn-ea"/>
                    <a:cs typeface="+mn-cs"/>
                  </a:rPr>
                  <a:t>p2</a:t>
                </a:r>
                <a:r>
                  <a:rPr lang="zh-CN" altLang="en-US" sz="1200" kern="1200" baseline="0" dirty="0" smtClean="0">
                    <a:solidFill>
                      <a:schemeClr val="tx1"/>
                    </a:solidFill>
                    <a:effectLst/>
                    <a:latin typeface="+mn-lt"/>
                    <a:ea typeface="+mn-ea"/>
                    <a:cs typeface="+mn-cs"/>
                  </a:rPr>
                  <a:t>生成</a:t>
                </a:r>
                <a:r>
                  <a:rPr lang="en-US" altLang="zh-CN" sz="1200" kern="1200" baseline="0" dirty="0" smtClean="0">
                    <a:solidFill>
                      <a:schemeClr val="tx1"/>
                    </a:solidFill>
                    <a:effectLst/>
                    <a:latin typeface="+mn-lt"/>
                    <a:ea typeface="+mn-ea"/>
                    <a:cs typeface="+mn-cs"/>
                  </a:rPr>
                  <a:t>p4</a:t>
                </a:r>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p4</a:t>
                </a:r>
                <a:r>
                  <a:rPr lang="zh-CN" altLang="en-US" sz="1200" kern="1200" baseline="0" dirty="0" smtClean="0">
                    <a:solidFill>
                      <a:schemeClr val="tx1"/>
                    </a:solidFill>
                    <a:effectLst/>
                    <a:latin typeface="+mn-lt"/>
                    <a:ea typeface="+mn-ea"/>
                    <a:cs typeface="+mn-cs"/>
                  </a:rPr>
                  <a:t>生成</a:t>
                </a:r>
                <a:r>
                  <a:rPr lang="en-US" altLang="zh-CN" sz="1200" kern="1200" baseline="0" dirty="0" smtClean="0">
                    <a:solidFill>
                      <a:schemeClr val="tx1"/>
                    </a:solidFill>
                    <a:effectLst/>
                    <a:latin typeface="+mn-lt"/>
                    <a:ea typeface="+mn-ea"/>
                    <a:cs typeface="+mn-cs"/>
                  </a:rPr>
                  <a:t>p5</a:t>
                </a:r>
                <a:r>
                  <a:rPr lang="zh-CN" altLang="en-US" sz="1200" kern="1200" baseline="0" dirty="0" smtClean="0">
                    <a:solidFill>
                      <a:schemeClr val="tx1"/>
                    </a:solidFill>
                    <a:effectLst/>
                    <a:latin typeface="+mn-lt"/>
                    <a:ea typeface="+mn-ea"/>
                    <a:cs typeface="+mn-cs"/>
                  </a:rPr>
                  <a:t>，那么这里我们就可以将</a:t>
                </a:r>
                <a:r>
                  <a:rPr lang="en-US" altLang="zh-CN" sz="1200" kern="1200" baseline="0" dirty="0" smtClean="0">
                    <a:solidFill>
                      <a:schemeClr val="tx1"/>
                    </a:solidFill>
                    <a:effectLst/>
                    <a:latin typeface="+mn-lt"/>
                    <a:ea typeface="+mn-ea"/>
                    <a:cs typeface="+mn-cs"/>
                  </a:rPr>
                  <a:t>p2</a:t>
                </a:r>
                <a:r>
                  <a:rPr lang="zh-CN" altLang="en-US" sz="1200" kern="1200" baseline="0" dirty="0" smtClean="0">
                    <a:solidFill>
                      <a:schemeClr val="tx1"/>
                    </a:solidFill>
                    <a:effectLst/>
                    <a:latin typeface="+mn-lt"/>
                    <a:ea typeface="+mn-ea"/>
                    <a:cs typeface="+mn-cs"/>
                  </a:rPr>
                  <a:t>视作局部最短路径，</a:t>
                </a:r>
                <a:r>
                  <a:rPr lang="en-US" altLang="zh-CN" sz="1200" kern="1200" baseline="0" dirty="0" smtClean="0">
                    <a:solidFill>
                      <a:schemeClr val="tx1"/>
                    </a:solidFill>
                    <a:effectLst/>
                    <a:latin typeface="+mn-lt"/>
                    <a:ea typeface="+mn-ea"/>
                    <a:cs typeface="+mn-cs"/>
                  </a:rPr>
                  <a:t>p5</a:t>
                </a:r>
                <a:r>
                  <a:rPr lang="zh-CN" altLang="en-US" sz="1200" kern="1200" baseline="0" dirty="0" smtClean="0">
                    <a:solidFill>
                      <a:schemeClr val="tx1"/>
                    </a:solidFill>
                    <a:effectLst/>
                    <a:latin typeface="+mn-lt"/>
                    <a:ea typeface="+mn-ea"/>
                    <a:cs typeface="+mn-cs"/>
                  </a:rPr>
                  <a:t>和</a:t>
                </a:r>
                <a:r>
                  <a:rPr lang="en-US" altLang="zh-CN" sz="1200" kern="1200" baseline="0" dirty="0" smtClean="0">
                    <a:solidFill>
                      <a:schemeClr val="tx1"/>
                    </a:solidFill>
                    <a:effectLst/>
                    <a:latin typeface="+mn-lt"/>
                    <a:ea typeface="+mn-ea"/>
                    <a:cs typeface="+mn-cs"/>
                  </a:rPr>
                  <a:t>p2</a:t>
                </a:r>
                <a:r>
                  <a:rPr lang="zh-CN" altLang="en-US" sz="1200" kern="1200" baseline="0" dirty="0" smtClean="0">
                    <a:solidFill>
                      <a:schemeClr val="tx1"/>
                    </a:solidFill>
                    <a:effectLst/>
                    <a:latin typeface="+mn-lt"/>
                    <a:ea typeface="+mn-ea"/>
                    <a:cs typeface="+mn-cs"/>
                  </a:rPr>
                  <a:t>的交集计算符合上述规则，并且属于第三种情况，交集由两部分组成</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smtClean="0">
                    <a:solidFill>
                      <a:schemeClr val="tx1"/>
                    </a:solidFill>
                    <a:effectLst/>
                    <a:latin typeface="+mn-lt"/>
                    <a:ea typeface="+mn-ea"/>
                    <a:cs typeface="+mn-cs"/>
                  </a:rPr>
                  <a:t>而</a:t>
                </a:r>
                <a:r>
                  <a:rPr lang="zh-CN" altLang="zh-CN" sz="1200" kern="1200" baseline="0" dirty="0" smtClean="0">
                    <a:solidFill>
                      <a:schemeClr val="tx1"/>
                    </a:solidFill>
                    <a:effectLst/>
                    <a:latin typeface="+mn-lt"/>
                    <a:ea typeface="+mn-ea"/>
                    <a:cs typeface="+mn-cs"/>
                  </a:rPr>
                  <a:t>如果是非祖先</a:t>
                </a:r>
                <a:r>
                  <a:rPr lang="en-US" altLang="zh-CN" sz="1200" kern="1200" baseline="0" dirty="0" smtClean="0">
                    <a:solidFill>
                      <a:schemeClr val="tx1"/>
                    </a:solidFill>
                    <a:effectLst/>
                    <a:latin typeface="+mn-lt"/>
                    <a:ea typeface="+mn-ea"/>
                    <a:cs typeface="+mn-cs"/>
                  </a:rPr>
                  <a:t>-</a:t>
                </a:r>
                <a:r>
                  <a:rPr lang="zh-CN" altLang="zh-CN" sz="1200" kern="1200" baseline="0" dirty="0" smtClean="0">
                    <a:solidFill>
                      <a:schemeClr val="tx1"/>
                    </a:solidFill>
                    <a:effectLst/>
                    <a:latin typeface="+mn-lt"/>
                    <a:ea typeface="+mn-ea"/>
                    <a:cs typeface="+mn-cs"/>
                  </a:rPr>
                  <a:t>后代关系，那么最差也是用哈希表进行</a:t>
                </a:r>
                <a:r>
                  <a:rPr lang="zh-CN" altLang="en-US" sz="1200" kern="1200" baseline="0" dirty="0" smtClean="0">
                    <a:solidFill>
                      <a:schemeClr val="tx1"/>
                    </a:solidFill>
                    <a:effectLst/>
                    <a:latin typeface="+mn-lt"/>
                    <a:ea typeface="+mn-ea"/>
                    <a:cs typeface="+mn-cs"/>
                  </a:rPr>
                  <a:t>扫描，并且实际上也可以利用一些中间结果减少重复计算</a:t>
                </a:r>
                <a:endParaRPr lang="zh-CN" altLang="zh-CN" dirty="0" smtClean="0">
                  <a:effectLst/>
                </a:endParaRPr>
              </a:p>
              <a:p>
                <a:pPr rtl="0" eaLnBrk="1" fontAlgn="auto" latinLnBrk="0" hangingPunct="1"/>
                <a:endParaRPr lang="zh-CN" altLang="zh-CN" dirty="0">
                  <a:effectLst/>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29</a:t>
            </a:fld>
            <a:endParaRPr lang="zh-CN" altLang="en-US"/>
          </a:p>
        </p:txBody>
      </p:sp>
    </p:spTree>
    <p:extLst>
      <p:ext uri="{BB962C8B-B14F-4D97-AF65-F5344CB8AC3E}">
        <p14:creationId xmlns:p14="http://schemas.microsoft.com/office/powerpoint/2010/main" val="132027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首先是问题背</a:t>
            </a:r>
            <a:r>
              <a:rPr lang="zh-CN" altLang="en-US" dirty="0" smtClean="0"/>
              <a:t>景</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extLst>
      <p:ext uri="{BB962C8B-B14F-4D97-AF65-F5344CB8AC3E}">
        <p14:creationId xmlns:p14="http://schemas.microsoft.com/office/powerpoint/2010/main" val="1268026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rtl="0" eaLnBrk="1" fontAlgn="auto" latinLnBrk="0" hangingPunct="1"/>
                <a:r>
                  <a:rPr lang="zh-CN" altLang="en-US" dirty="0" smtClean="0">
                    <a:effectLst/>
                  </a:rPr>
                  <a:t>最后就是算法框架了，整体流程就是不断枚举新路径，计算相似度，检测是否能够纳入到结果集，其中的一些细节就是前面介绍的路径枚举和相似度计算优化</a:t>
                </a:r>
                <a:endParaRPr lang="zh-CN" altLang="zh-CN" dirty="0">
                  <a:effectLst/>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30</a:t>
            </a:fld>
            <a:endParaRPr lang="zh-CN" altLang="en-US"/>
          </a:p>
        </p:txBody>
      </p:sp>
    </p:spTree>
    <p:extLst>
      <p:ext uri="{BB962C8B-B14F-4D97-AF65-F5344CB8AC3E}">
        <p14:creationId xmlns:p14="http://schemas.microsoft.com/office/powerpoint/2010/main" val="618453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最后介绍一下实验设计</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31</a:t>
            </a:fld>
            <a:endParaRPr lang="zh-CN" altLang="en-US"/>
          </a:p>
        </p:txBody>
      </p:sp>
    </p:spTree>
    <p:extLst>
      <p:ext uri="{BB962C8B-B14F-4D97-AF65-F5344CB8AC3E}">
        <p14:creationId xmlns:p14="http://schemas.microsoft.com/office/powerpoint/2010/main" val="2691894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首先是实验设置，数据集包括四个，细节如表所示，查询集主要特点在于根据不同路网的大小设置不同距离的</a:t>
            </a:r>
            <a:r>
              <a:rPr lang="en-US" altLang="zh-CN" dirty="0" smtClean="0"/>
              <a:t>OD</a:t>
            </a:r>
            <a:r>
              <a:rPr lang="zh-CN" altLang="en-US" dirty="0" smtClean="0"/>
              <a:t>对进行查询，对比的方法包括本文的方法，以及两个基于启发式思想的改进版本，这两个启发式思想一个就是进行相似度放松确保能够找到</a:t>
            </a:r>
            <a:r>
              <a:rPr lang="en-US" altLang="zh-CN" dirty="0" smtClean="0"/>
              <a:t>k</a:t>
            </a:r>
            <a:r>
              <a:rPr lang="zh-CN" altLang="en-US" dirty="0" smtClean="0"/>
              <a:t>条路径，另外一个则是根据边使用频率计算优先</a:t>
            </a:r>
            <a:r>
              <a:rPr lang="zh-CN" altLang="en-US" dirty="0" smtClean="0"/>
              <a:t>级，边使用越多，优先级越低，这样能够尽</a:t>
            </a:r>
            <a:r>
              <a:rPr lang="zh-CN" altLang="en-US" dirty="0" smtClean="0"/>
              <a:t>早生成满足相似度约束的路径，对比</a:t>
            </a:r>
            <a:r>
              <a:rPr lang="zh-CN" altLang="en-US" dirty="0" smtClean="0"/>
              <a:t>的别的方法有</a:t>
            </a:r>
            <a:r>
              <a:rPr lang="zh-CN" altLang="en-US" dirty="0" smtClean="0"/>
              <a:t>四</a:t>
            </a:r>
            <a:r>
              <a:rPr lang="zh-CN" altLang="en-US" dirty="0" smtClean="0"/>
              <a:t>种</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32</a:t>
            </a:fld>
            <a:endParaRPr lang="zh-CN" altLang="en-US"/>
          </a:p>
        </p:txBody>
      </p:sp>
    </p:spTree>
    <p:extLst>
      <p:ext uri="{BB962C8B-B14F-4D97-AF65-F5344CB8AC3E}">
        <p14:creationId xmlns:p14="http://schemas.microsoft.com/office/powerpoint/2010/main" val="3055064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首先是相似度函数的影响，整体来说</a:t>
            </a:r>
            <a:r>
              <a:rPr lang="en-US" altLang="zh-CN" dirty="0" err="1" smtClean="0"/>
              <a:t>DkSP</a:t>
            </a:r>
            <a:r>
              <a:rPr lang="zh-CN" altLang="en-US" dirty="0" smtClean="0"/>
              <a:t>和</a:t>
            </a:r>
            <a:r>
              <a:rPr lang="en-US" altLang="zh-CN" dirty="0" smtClean="0"/>
              <a:t>OP</a:t>
            </a:r>
            <a:r>
              <a:rPr lang="zh-CN" altLang="en-US" dirty="0" smtClean="0"/>
              <a:t>都表现出比较好的效果，包括查询时间和返回结果的平均距离</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33</a:t>
            </a:fld>
            <a:endParaRPr lang="zh-CN" altLang="en-US"/>
          </a:p>
        </p:txBody>
      </p:sp>
    </p:spTree>
    <p:extLst>
      <p:ext uri="{BB962C8B-B14F-4D97-AF65-F5344CB8AC3E}">
        <p14:creationId xmlns:p14="http://schemas.microsoft.com/office/powerpoint/2010/main" val="146231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然后是相似度的计算，可以看出本文对相似度计算的优化效果还是比较显著的，耗时大致是线性开销的</a:t>
            </a:r>
            <a:r>
              <a:rPr lang="en-US" altLang="zh-CN" dirty="0" smtClean="0"/>
              <a:t>1/3</a:t>
            </a:r>
            <a:r>
              <a:rPr lang="zh-CN" altLang="en-US" dirty="0" smtClean="0"/>
              <a:t>，因为有超过</a:t>
            </a:r>
            <a:r>
              <a:rPr lang="en-US" altLang="zh-CN" dirty="0" smtClean="0"/>
              <a:t>70%</a:t>
            </a:r>
            <a:r>
              <a:rPr lang="zh-CN" altLang="en-US" dirty="0" smtClean="0"/>
              <a:t>的路径相似度计算都能利用祖先</a:t>
            </a:r>
            <a:r>
              <a:rPr lang="en-US" altLang="zh-CN" dirty="0" smtClean="0"/>
              <a:t>-</a:t>
            </a:r>
            <a:r>
              <a:rPr lang="zh-CN" altLang="en-US" dirty="0" smtClean="0"/>
              <a:t>后代关系进行优化</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34</a:t>
            </a:fld>
            <a:endParaRPr lang="zh-CN" altLang="en-US"/>
          </a:p>
        </p:txBody>
      </p:sp>
    </p:spTree>
    <p:extLst>
      <p:ext uri="{BB962C8B-B14F-4D97-AF65-F5344CB8AC3E}">
        <p14:creationId xmlns:p14="http://schemas.microsoft.com/office/powerpoint/2010/main" val="3945937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最后是不同参数设置下对查询性能的影响，整体上能证明本文算法的优越性</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35</a:t>
            </a:fld>
            <a:endParaRPr lang="zh-CN" altLang="en-US"/>
          </a:p>
        </p:txBody>
      </p:sp>
    </p:spTree>
    <p:extLst>
      <p:ext uri="{BB962C8B-B14F-4D97-AF65-F5344CB8AC3E}">
        <p14:creationId xmlns:p14="http://schemas.microsoft.com/office/powerpoint/2010/main" val="1569932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首先，如图我们可以发现</a:t>
                </a:r>
                <a:r>
                  <a:rPr lang="en-US" altLang="zh-CN" baseline="0" dirty="0" smtClean="0"/>
                  <a:t>SPT Part</a:t>
                </a:r>
                <a:r>
                  <a:rPr lang="zh-CN" altLang="en-US" baseline="0" dirty="0" smtClean="0"/>
                  <a:t>的交集总是位于</a:t>
                </a:r>
                <a:r>
                  <a:rPr lang="en-US" altLang="zh-CN" baseline="0" dirty="0" smtClean="0"/>
                  <a:t>SPT part</a:t>
                </a:r>
                <a:r>
                  <a:rPr lang="zh-CN" altLang="en-US" baseline="0" dirty="0" smtClean="0"/>
                  <a:t>，也就是路径黄色标识的部分，比如</a:t>
                </a:r>
                <a:r>
                  <a:rPr lang="en-US" altLang="zh-CN" baseline="0" dirty="0" smtClean="0"/>
                  <a:t>p1</a:t>
                </a:r>
                <a:r>
                  <a:rPr lang="zh-CN" altLang="en-US" baseline="0" dirty="0" smtClean="0"/>
                  <a:t>和</a:t>
                </a:r>
                <a:r>
                  <a:rPr lang="en-US" altLang="zh-CN" baseline="0" dirty="0" smtClean="0"/>
                  <a:t>p2</a:t>
                </a:r>
                <a:r>
                  <a:rPr lang="zh-CN" altLang="en-US" baseline="0" dirty="0" smtClean="0"/>
                  <a:t>的</a:t>
                </a:r>
                <a:r>
                  <a:rPr lang="en-US" altLang="zh-CN" baseline="0" dirty="0" err="1" smtClean="0"/>
                  <a:t>spt</a:t>
                </a:r>
                <a:r>
                  <a:rPr lang="zh-CN" altLang="en-US" baseline="0" dirty="0" smtClean="0"/>
                  <a:t>交集部分就是</a:t>
                </a:r>
                <a:r>
                  <a:rPr lang="en-US" altLang="zh-CN" baseline="0" dirty="0" smtClean="0"/>
                  <a:t>s</a:t>
                </a:r>
                <a:r>
                  <a:rPr lang="zh-CN" altLang="en-US" baseline="0" dirty="0" smtClean="0"/>
                  <a:t>到</a:t>
                </a:r>
                <a:r>
                  <a:rPr lang="en-US" altLang="zh-CN" baseline="0" dirty="0" smtClean="0"/>
                  <a:t>w1</a:t>
                </a:r>
                <a:r>
                  <a:rPr lang="zh-CN" altLang="en-US" baseline="0" dirty="0" smtClean="0"/>
                  <a:t>的最短路径。而</a:t>
                </a:r>
                <a:r>
                  <a:rPr lang="en-US" altLang="zh-CN" baseline="0" dirty="0" smtClean="0"/>
                  <a:t>Fixed part</a:t>
                </a:r>
                <a:r>
                  <a:rPr lang="zh-CN" altLang="en-US" baseline="0" dirty="0" smtClean="0"/>
                  <a:t>的交集则会继承祖先路径和父路径的</a:t>
                </a:r>
                <a:r>
                  <a:rPr lang="en-US" altLang="zh-CN" baseline="0" dirty="0" smtClean="0"/>
                  <a:t>fixed part</a:t>
                </a:r>
                <a:r>
                  <a:rPr lang="zh-CN" altLang="en-US" baseline="0" dirty="0" smtClean="0"/>
                  <a:t>。</a:t>
                </a:r>
                <a:endParaRPr lang="en-US" altLang="zh-CN" baseline="0"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37</a:t>
            </a:fld>
            <a:endParaRPr lang="zh-CN" altLang="en-US"/>
          </a:p>
        </p:txBody>
      </p:sp>
    </p:spTree>
    <p:extLst>
      <p:ext uri="{BB962C8B-B14F-4D97-AF65-F5344CB8AC3E}">
        <p14:creationId xmlns:p14="http://schemas.microsoft.com/office/powerpoint/2010/main" val="86033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dirty="0" smtClean="0"/>
                  <a:t> 现有的</a:t>
                </a:r>
                <a:r>
                  <a:rPr lang="en-US" altLang="zh-CN" sz="1200" dirty="0" smtClean="0"/>
                  <a:t>Top-</a:t>
                </a:r>
                <a14:m>
                  <m:oMath xmlns:m="http://schemas.openxmlformats.org/officeDocument/2006/math">
                    <m:r>
                      <a:rPr lang="en-US" altLang="zh-CN" sz="1200" i="1" dirty="0" smtClean="0">
                        <a:latin typeface="Cambria Math" panose="02040503050406030204" pitchFamily="18" charset="0"/>
                      </a:rPr>
                      <m:t>𝑘</m:t>
                    </m:r>
                  </m:oMath>
                </a14:m>
                <a:r>
                  <a:rPr lang="zh-CN" altLang="en-US" sz="1200" dirty="0" smtClean="0"/>
                  <a:t>路径规划（</a:t>
                </a:r>
                <a:r>
                  <a:rPr lang="en-US" altLang="zh-CN" sz="1200" i="1" kern="1200" dirty="0" err="1" smtClean="0">
                    <a:solidFill>
                      <a:schemeClr val="tx1"/>
                    </a:solidFill>
                    <a:latin typeface="+mn-lt"/>
                    <a:ea typeface="+mn-ea"/>
                    <a:cs typeface="+mn-cs"/>
                  </a:rPr>
                  <a:t>kSP</a:t>
                </a:r>
                <a:r>
                  <a:rPr lang="zh-CN" altLang="en-US" sz="1200" dirty="0" smtClean="0"/>
                  <a:t>）需要返回前</a:t>
                </a:r>
                <a14:m>
                  <m:oMath xmlns:m="http://schemas.openxmlformats.org/officeDocument/2006/math">
                    <m:r>
                      <a:rPr lang="en-US" altLang="zh-CN" sz="1200" i="1" dirty="0" smtClean="0">
                        <a:latin typeface="Cambria Math" panose="02040503050406030204" pitchFamily="18" charset="0"/>
                      </a:rPr>
                      <m:t>𝑘</m:t>
                    </m:r>
                  </m:oMath>
                </a14:m>
                <a:r>
                  <a:rPr lang="zh-CN" altLang="en-US" sz="1200" dirty="0" smtClean="0"/>
                  <a:t>条开销（时间、距离）最小的路径，路径之间的重合度较高，加剧交通拥</a:t>
                </a:r>
                <a:r>
                  <a:rPr lang="zh-CN" altLang="en-US" sz="1200" dirty="0" smtClean="0"/>
                  <a:t>堵。 比如现在需要返回</a:t>
                </a:r>
                <a:r>
                  <a:rPr lang="en-US" altLang="zh-CN" sz="1200" dirty="0" smtClean="0"/>
                  <a:t>2</a:t>
                </a:r>
                <a:r>
                  <a:rPr lang="zh-CN" altLang="en-US" sz="1200" dirty="0" smtClean="0"/>
                  <a:t>条路径，</a:t>
                </a:r>
                <a:r>
                  <a:rPr lang="zh-CN" altLang="en-US" sz="1200" dirty="0" smtClean="0"/>
                  <a:t>按照行驶时间，可能返回的就是路径</a:t>
                </a:r>
                <a:r>
                  <a:rPr lang="en-US" altLang="zh-CN" sz="1200" dirty="0" smtClean="0"/>
                  <a:t>1</a:t>
                </a:r>
                <a:r>
                  <a:rPr lang="zh-CN" altLang="en-US" sz="1200" dirty="0" smtClean="0"/>
                  <a:t>和路径</a:t>
                </a:r>
                <a:r>
                  <a:rPr lang="en-US" altLang="zh-CN" sz="1200" dirty="0" smtClean="0"/>
                  <a:t>2</a:t>
                </a:r>
                <a:r>
                  <a:rPr lang="zh-CN" altLang="en-US" sz="1200" dirty="0" smtClean="0"/>
                  <a:t>，但是这</a:t>
                </a:r>
                <a:r>
                  <a:rPr lang="zh-CN" altLang="en-US" sz="1200" dirty="0" smtClean="0"/>
                  <a:t>两条路径的重合度较高，包括诚信大道和水阁路的部分路段，而如果返回路径</a:t>
                </a:r>
                <a:r>
                  <a:rPr lang="en-US" altLang="zh-CN" sz="1200" dirty="0" smtClean="0"/>
                  <a:t>1</a:t>
                </a:r>
                <a:r>
                  <a:rPr lang="zh-CN" altLang="en-US" sz="1200" dirty="0" smtClean="0"/>
                  <a:t>和</a:t>
                </a:r>
                <a:r>
                  <a:rPr lang="en-US" altLang="zh-CN" sz="1200" dirty="0" smtClean="0"/>
                  <a:t>3</a:t>
                </a:r>
                <a:r>
                  <a:rPr lang="zh-CN" altLang="en-US" sz="1200" dirty="0" smtClean="0"/>
                  <a:t>，则重合路段只剩下水阁路了，能显著缓解这一状况，这也就是考虑多样性的</a:t>
                </a:r>
                <a:r>
                  <a:rPr lang="en-US" altLang="zh-CN" sz="1200" dirty="0" smtClean="0"/>
                  <a:t>top-k</a:t>
                </a:r>
                <a:r>
                  <a:rPr lang="zh-CN" altLang="en-US" sz="1200" dirty="0" smtClean="0"/>
                  <a:t>路径规划的重要现实意义。</a:t>
                </a:r>
                <a:endParaRPr lang="zh-CN" altLang="en-US" dirty="0"/>
              </a:p>
            </p:txBody>
          </p:sp>
        </mc:Choice>
        <mc:Fallback xmlns="">
          <p:sp>
            <p:nvSpPr>
              <p:cNvPr id="3" name="备注占位符 2"/>
              <p:cNvSpPr>
                <a:spLocks noGrp="1"/>
              </p:cNvSpPr>
              <p:nvPr>
                <p:ph type="body" idx="1"/>
              </p:nvPr>
            </p:nvSpPr>
            <p:spPr/>
            <p:txBody>
              <a:bodyPr/>
              <a:lstStyle/>
              <a:p>
                <a:r>
                  <a:rPr lang="zh-CN" altLang="en-US" sz="1200" dirty="0" smtClean="0"/>
                  <a:t>现有的</a:t>
                </a:r>
                <a:r>
                  <a:rPr lang="en-US" altLang="zh-CN" sz="1200" dirty="0" smtClean="0"/>
                  <a:t>Top-</a:t>
                </a:r>
                <a:r>
                  <a:rPr lang="en-US" altLang="zh-CN" sz="1200" i="0" dirty="0" smtClean="0">
                    <a:latin typeface="Cambria Math" panose="02040503050406030204" pitchFamily="18" charset="0"/>
                  </a:rPr>
                  <a:t>𝑘</a:t>
                </a:r>
                <a:r>
                  <a:rPr lang="zh-CN" altLang="en-US" sz="1200" dirty="0" smtClean="0"/>
                  <a:t>路径规划需要保证结果集的路径总开销最小（时间、距离），导致生成重合度较高的路径，可能加剧道路阻塞。</a:t>
                </a:r>
                <a:r>
                  <a:rPr lang="zh-CN" altLang="en-US" sz="1200" dirty="0" smtClean="0"/>
                  <a:t> 那么假设现在</a:t>
                </a:r>
                <a:r>
                  <a:rPr lang="en-US" altLang="zh-CN" sz="1200" dirty="0" smtClean="0"/>
                  <a:t>k</a:t>
                </a:r>
                <a:r>
                  <a:rPr lang="zh-CN" altLang="en-US" sz="1200" dirty="0" smtClean="0"/>
                  <a:t>为</a:t>
                </a:r>
                <a:r>
                  <a:rPr lang="en-US" altLang="zh-CN" sz="1200" dirty="0" smtClean="0"/>
                  <a:t>2</a:t>
                </a:r>
                <a:r>
                  <a:rPr lang="zh-CN" altLang="en-US" sz="1200" dirty="0" smtClean="0"/>
                  <a:t>，按照行驶时间，可能返回的就是路径</a:t>
                </a:r>
                <a:r>
                  <a:rPr lang="en-US" altLang="zh-CN" sz="1200" dirty="0" smtClean="0"/>
                  <a:t>1</a:t>
                </a:r>
                <a:r>
                  <a:rPr lang="zh-CN" altLang="en-US" sz="1200" dirty="0" smtClean="0"/>
                  <a:t>和路径</a:t>
                </a:r>
                <a:r>
                  <a:rPr lang="en-US" altLang="zh-CN" sz="1200" dirty="0" smtClean="0"/>
                  <a:t>2</a:t>
                </a:r>
                <a:r>
                  <a:rPr lang="zh-CN" altLang="en-US" sz="1200" dirty="0" smtClean="0"/>
                  <a:t>，这两条路径的重</a:t>
                </a:r>
                <a:r>
                  <a:rPr lang="zh-CN" altLang="en-US" sz="1200" dirty="0" smtClean="0"/>
                  <a:t>合度较高</a:t>
                </a:r>
                <a:r>
                  <a:rPr lang="zh-CN" altLang="en-US" sz="1200" dirty="0" smtClean="0"/>
                  <a:t>，包括诚信大道和水阁路的部分路段，</a:t>
                </a:r>
                <a:r>
                  <a:rPr lang="zh-CN" altLang="en-US" sz="1200" dirty="0" smtClean="0"/>
                  <a:t>而如果返回路</a:t>
                </a:r>
                <a:r>
                  <a:rPr lang="zh-CN" altLang="en-US" sz="1200" dirty="0" smtClean="0"/>
                  <a:t>径</a:t>
                </a:r>
                <a:r>
                  <a:rPr lang="en-US" altLang="zh-CN" sz="1200" dirty="0" smtClean="0"/>
                  <a:t>1</a:t>
                </a:r>
                <a:r>
                  <a:rPr lang="zh-CN" altLang="en-US" sz="1200" dirty="0" smtClean="0"/>
                  <a:t>和</a:t>
                </a:r>
                <a:r>
                  <a:rPr lang="en-US" altLang="zh-CN" sz="1200" dirty="0" smtClean="0"/>
                  <a:t>3</a:t>
                </a:r>
                <a:r>
                  <a:rPr lang="zh-CN" altLang="en-US" sz="1200" dirty="0" smtClean="0"/>
                  <a:t>，则重合路段只剩下水阁路了，能</a:t>
                </a:r>
                <a:r>
                  <a:rPr lang="zh-CN" altLang="en-US" sz="1200" dirty="0" smtClean="0"/>
                  <a:t>显著缓解这一状</a:t>
                </a:r>
                <a:r>
                  <a:rPr lang="zh-CN" altLang="en-US" sz="1200" dirty="0" smtClean="0"/>
                  <a:t>况，这也就是考虑多样性的</a:t>
                </a:r>
                <a:r>
                  <a:rPr lang="en-US" altLang="zh-CN" sz="1200" dirty="0" smtClean="0"/>
                  <a:t>top-k</a:t>
                </a:r>
                <a:r>
                  <a:rPr lang="zh-CN" altLang="en-US" sz="1200" dirty="0" smtClean="0"/>
                  <a:t>路径规划的重要现实意义。</a:t>
                </a:r>
                <a:endParaRPr lang="zh-CN" altLang="en-US" dirty="0"/>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259467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这里给出上述问题</a:t>
            </a:r>
            <a:r>
              <a:rPr lang="zh-CN" altLang="en-US" dirty="0" smtClean="0"/>
              <a:t>的描述，</a:t>
            </a:r>
            <a:r>
              <a:rPr lang="zh-CN" altLang="en-US" dirty="0" smtClean="0"/>
              <a:t>可以看出主要区别在于多样性</a:t>
            </a:r>
            <a:r>
              <a:rPr lang="en-US" altLang="zh-CN" dirty="0" smtClean="0"/>
              <a:t>top-k</a:t>
            </a:r>
            <a:r>
              <a:rPr lang="zh-CN" altLang="en-US" dirty="0" smtClean="0"/>
              <a:t>最短路径额外引入了相似度阈</a:t>
            </a:r>
            <a:r>
              <a:rPr lang="zh-CN" altLang="en-US" dirty="0" smtClean="0"/>
              <a:t>值约</a:t>
            </a:r>
            <a:r>
              <a:rPr lang="zh-CN" altLang="en-US" dirty="0" smtClean="0"/>
              <a:t>束，因此也可能导致无法找到</a:t>
            </a:r>
            <a:r>
              <a:rPr lang="en-US" altLang="zh-CN" dirty="0" smtClean="0"/>
              <a:t>k</a:t>
            </a:r>
            <a:r>
              <a:rPr lang="zh-CN" altLang="en-US" dirty="0" smtClean="0"/>
              <a:t>条路径，所以要求返回的路径数量越接近</a:t>
            </a:r>
            <a:r>
              <a:rPr lang="en-US" altLang="zh-CN" dirty="0" smtClean="0"/>
              <a:t>k</a:t>
            </a:r>
            <a:r>
              <a:rPr lang="zh-CN" altLang="en-US" dirty="0" smtClean="0"/>
              <a:t>越好，如果不加入这个约束，那么我们返回只存在最短路径的集合</a:t>
            </a:r>
            <a:r>
              <a:rPr lang="zh-CN" altLang="en-US" dirty="0" smtClean="0"/>
              <a:t>，必定能</a:t>
            </a:r>
            <a:r>
              <a:rPr lang="zh-CN" altLang="en-US" dirty="0" smtClean="0"/>
              <a:t>够满足阈值约束的，同时路径总长</a:t>
            </a:r>
            <a:r>
              <a:rPr lang="zh-CN" altLang="en-US" dirty="0" smtClean="0"/>
              <a:t>度也肯定是最小的。</a:t>
            </a:r>
            <a:r>
              <a:rPr lang="zh-CN" altLang="en-US" dirty="0" smtClean="0"/>
              <a:t>然后，这里的无环指的是用户一</a:t>
            </a:r>
            <a:r>
              <a:rPr lang="zh-CN" altLang="en-US" dirty="0" smtClean="0"/>
              <a:t>般不</a:t>
            </a:r>
            <a:r>
              <a:rPr lang="zh-CN" altLang="en-US" dirty="0" smtClean="0"/>
              <a:t>会接受比如我们从当前位置出发绕一圈再回到原地的这种路</a:t>
            </a:r>
            <a:r>
              <a:rPr lang="zh-CN" altLang="en-US" dirty="0" smtClean="0"/>
              <a:t>径，这里后面会进行额外处理。</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266891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关于路径相似度，计算公式一般包括以下几种，可以发现相似度通常与两条路径的交集、并集的长度相关，并且相似度的最大值为</a:t>
            </a:r>
            <a:r>
              <a:rPr lang="en-US" altLang="zh-CN" dirty="0" smtClean="0"/>
              <a:t>1</a:t>
            </a:r>
            <a:r>
              <a:rPr lang="zh-CN" altLang="en-US" dirty="0" smtClean="0"/>
              <a:t>，也就是完全相同的路径，最小值为</a:t>
            </a:r>
            <a:r>
              <a:rPr lang="en-US" altLang="zh-CN" dirty="0" smtClean="0"/>
              <a:t>0</a:t>
            </a:r>
            <a:r>
              <a:rPr lang="zh-CN" altLang="en-US" dirty="0" smtClean="0"/>
              <a:t>也就是完全不存在重合片段的路径。而对于一个路径集合，其相似度就是集合中最相似的两条</a:t>
            </a:r>
            <a:r>
              <a:rPr lang="zh-CN" altLang="en-US" dirty="0" smtClean="0"/>
              <a:t>路径之间的相似</a:t>
            </a:r>
            <a:r>
              <a:rPr lang="zh-CN" altLang="en-US" dirty="0" smtClean="0"/>
              <a:t>度，多样性就是需要保证这个最大的相似度都要小于给定阈值</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3523654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这里给出一个</a:t>
            </a:r>
            <a:r>
              <a:rPr lang="en-US" altLang="zh-CN" dirty="0" err="1" smtClean="0"/>
              <a:t>DkSP</a:t>
            </a:r>
            <a:r>
              <a:rPr lang="zh-CN" altLang="en-US" dirty="0" smtClean="0"/>
              <a:t>的结果示</a:t>
            </a:r>
            <a:r>
              <a:rPr lang="zh-CN" altLang="en-US" dirty="0" smtClean="0"/>
              <a:t>例，比如，路</a:t>
            </a:r>
            <a:r>
              <a:rPr lang="zh-CN" altLang="en-US" dirty="0" smtClean="0"/>
              <a:t>径数量</a:t>
            </a:r>
            <a:r>
              <a:rPr lang="en-US" altLang="zh-CN" dirty="0" smtClean="0"/>
              <a:t>k</a:t>
            </a:r>
            <a:r>
              <a:rPr lang="zh-CN" altLang="en-US" dirty="0" smtClean="0"/>
              <a:t>是</a:t>
            </a:r>
            <a:r>
              <a:rPr lang="en-US" altLang="zh-CN" dirty="0" smtClean="0"/>
              <a:t>4</a:t>
            </a:r>
            <a:r>
              <a:rPr lang="zh-CN" altLang="en-US" dirty="0" smtClean="0"/>
              <a:t>，相似度阈值是</a:t>
            </a:r>
            <a:r>
              <a:rPr lang="en-US" altLang="zh-CN" dirty="0" smtClean="0"/>
              <a:t>0.4</a:t>
            </a:r>
            <a:r>
              <a:rPr lang="zh-CN" altLang="en-US" dirty="0" smtClean="0"/>
              <a:t>，相似度的计算公式是前面提到的杰卡德相似度，在这个示例图上能够得到</a:t>
            </a:r>
            <a:r>
              <a:rPr lang="en-US" altLang="zh-CN" dirty="0" smtClean="0"/>
              <a:t>4</a:t>
            </a:r>
            <a:r>
              <a:rPr lang="zh-CN" altLang="en-US" dirty="0" smtClean="0"/>
              <a:t>条路径符合相似度约束，相较于将所有查询归类到路径</a:t>
            </a:r>
            <a:r>
              <a:rPr lang="en-US" altLang="zh-CN" dirty="0" smtClean="0"/>
              <a:t>p_1</a:t>
            </a:r>
            <a:r>
              <a:rPr lang="zh-CN" altLang="en-US" dirty="0" smtClean="0"/>
              <a:t>，如果能够将查询均匀的分到这</a:t>
            </a:r>
            <a:r>
              <a:rPr lang="en-US" altLang="zh-CN" dirty="0" smtClean="0"/>
              <a:t>4</a:t>
            </a:r>
            <a:r>
              <a:rPr lang="zh-CN" altLang="en-US" dirty="0" smtClean="0"/>
              <a:t>条路径上，那么能够使得</a:t>
            </a:r>
            <a:r>
              <a:rPr lang="en-US" altLang="zh-CN" dirty="0" smtClean="0"/>
              <a:t>(v0,v1) (v6, v8</a:t>
            </a:r>
            <a:r>
              <a:rPr lang="en-US" altLang="zh-CN" dirty="0" smtClean="0"/>
              <a:t>)</a:t>
            </a:r>
            <a:r>
              <a:rPr lang="zh-CN" altLang="en-US" dirty="0" smtClean="0"/>
              <a:t>这两条路段减</a:t>
            </a:r>
            <a:r>
              <a:rPr lang="zh-CN" altLang="en-US" dirty="0" smtClean="0"/>
              <a:t>少</a:t>
            </a:r>
            <a:r>
              <a:rPr lang="en-US" altLang="zh-CN" dirty="0" smtClean="0"/>
              <a:t>25%</a:t>
            </a:r>
            <a:r>
              <a:rPr lang="zh-CN" altLang="en-US" dirty="0" smtClean="0"/>
              <a:t>车流</a:t>
            </a:r>
            <a:r>
              <a:rPr lang="zh-CN" altLang="en-US" dirty="0" smtClean="0"/>
              <a:t>，而</a:t>
            </a:r>
            <a:r>
              <a:rPr lang="en-US" altLang="zh-CN" dirty="0" smtClean="0"/>
              <a:t>(</a:t>
            </a:r>
            <a:r>
              <a:rPr lang="en-US" altLang="zh-CN" dirty="0" smtClean="0"/>
              <a:t>v1,v4)(v4,v6)</a:t>
            </a:r>
            <a:r>
              <a:rPr lang="zh-CN" altLang="en-US" dirty="0" smtClean="0"/>
              <a:t>则能减少</a:t>
            </a:r>
            <a:r>
              <a:rPr lang="en-US" altLang="zh-CN" dirty="0" smtClean="0"/>
              <a:t>75%</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352112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下面介绍一下本文提出的算</a:t>
            </a:r>
            <a:r>
              <a:rPr lang="zh-CN" altLang="en-US" dirty="0" smtClean="0"/>
              <a:t>法，包括路径如何枚举，相似度计算如何优化以及算法框架</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2005586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在介绍路径枚举前，先介绍一个基础概念叫最短路径树，最短路径</a:t>
                </a:r>
                <a:r>
                  <a:rPr lang="zh-CN" altLang="en-US" dirty="0" smtClean="0"/>
                  <a:t>树就</a:t>
                </a:r>
                <a:r>
                  <a:rPr lang="zh-CN" altLang="en-US" dirty="0" smtClean="0"/>
                  <a:t>是以起点为根的树，起点到树上任意节点的距离就是起点到图中对应节点的最短路径的距离，因此最短路径树的节点和原始图保持一致，但是边则是原始图的子集，最短路径树的边我们标记为</a:t>
                </a:r>
                <a:r>
                  <a:rPr lang="en-US" altLang="zh-CN" dirty="0" smtClean="0"/>
                  <a:t>ET</a:t>
                </a:r>
                <a:r>
                  <a:rPr lang="zh-CN" altLang="en-US" dirty="0" smtClean="0"/>
                  <a:t>，那么剩余的</a:t>
                </a:r>
                <a:r>
                  <a:rPr lang="zh-CN" altLang="en-US" dirty="0" smtClean="0"/>
                  <a:t>边叫偏</a:t>
                </a:r>
                <a:r>
                  <a:rPr lang="zh-CN" altLang="en-US" dirty="0" smtClean="0"/>
                  <a:t>离边，标记为</a:t>
                </a:r>
                <a:r>
                  <a:rPr lang="en-US" altLang="zh-CN" dirty="0" smtClean="0"/>
                  <a:t>ED</a:t>
                </a:r>
                <a:r>
                  <a:rPr lang="zh-CN" altLang="en-US" dirty="0" smtClean="0"/>
                  <a:t>。</a:t>
                </a:r>
                <a:r>
                  <a:rPr lang="zh-CN" altLang="en-US" dirty="0" smtClean="0"/>
                  <a:t>后续路径生成就是基于这些偏离边实现的，可以发现在</a:t>
                </a:r>
                <a:r>
                  <a:rPr lang="en-US" altLang="zh-CN" dirty="0" smtClean="0"/>
                  <a:t>ED</a:t>
                </a:r>
                <a:r>
                  <a:rPr lang="zh-CN" altLang="en-US" dirty="0" smtClean="0"/>
                  <a:t>这个图中，边的成本不是原来边的成本，而是偏离成本</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3480846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a:extLst>
              <a:ext uri="{FF2B5EF4-FFF2-40B4-BE49-F238E27FC236}">
                <a16:creationId xmlns:a16="http://schemas.microsoft.com/office/drawing/2014/main" id="{4C263487-D52B-448D-863D-67C476B3B095}"/>
              </a:ext>
            </a:extLst>
          </p:cNvPr>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图片 14">
            <a:extLst>
              <a:ext uri="{FF2B5EF4-FFF2-40B4-BE49-F238E27FC236}">
                <a16:creationId xmlns:a16="http://schemas.microsoft.com/office/drawing/2014/main" id="{5F84E1BF-8717-47B5-8EB4-980271E843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a:extLst>
              <a:ext uri="{FF2B5EF4-FFF2-40B4-BE49-F238E27FC236}">
                <a16:creationId xmlns:a16="http://schemas.microsoft.com/office/drawing/2014/main" id="{65BE91AD-2333-48DD-B0B8-2C2E0D79740B}"/>
              </a:ext>
            </a:extLst>
          </p:cNvPr>
          <p:cNvSpPr txBox="1">
            <a:spLocks/>
          </p:cNvSpPr>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a:extLst>
              <a:ext uri="{FF2B5EF4-FFF2-40B4-BE49-F238E27FC236}">
                <a16:creationId xmlns:a16="http://schemas.microsoft.com/office/drawing/2014/main" id="{9A0C4C82-1BDC-4D03-BDBC-52477B2F2D0D}"/>
              </a:ext>
            </a:extLst>
          </p:cNvPr>
          <p:cNvSpPr txBox="1">
            <a:spLocks/>
          </p:cNvSpPr>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pPr/>
              <a:t>2023/12/14</a:t>
            </a:fld>
            <a:endParaRPr lang="zh-CN" altLang="en-US" sz="1200" dirty="0">
              <a:solidFill>
                <a:schemeClr val="tx1"/>
              </a:solidFill>
              <a:latin typeface="+mn-lt"/>
            </a:endParaRPr>
          </a:p>
        </p:txBody>
      </p:sp>
    </p:spTree>
    <p:extLst>
      <p:ext uri="{BB962C8B-B14F-4D97-AF65-F5344CB8AC3E}">
        <p14:creationId xmlns:p14="http://schemas.microsoft.com/office/powerpoint/2010/main" val="4232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A20FFA4-47EB-4DF7-9DDA-4075FECA1DF7}"/>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a:extLst>
              <a:ext uri="{FF2B5EF4-FFF2-40B4-BE49-F238E27FC236}">
                <a16:creationId xmlns:a16="http://schemas.microsoft.com/office/drawing/2014/main" id="{3EC726B1-2A9F-4267-A5C8-C5B6C30181AC}"/>
              </a:ext>
            </a:extLst>
          </p:cNvPr>
          <p:cNvGrpSpPr/>
          <p:nvPr userDrawn="1"/>
        </p:nvGrpSpPr>
        <p:grpSpPr>
          <a:xfrm>
            <a:off x="162000" y="172128"/>
            <a:ext cx="8820000" cy="6167075"/>
            <a:chOff x="162000" y="172128"/>
            <a:chExt cx="8820000" cy="6167075"/>
          </a:xfrm>
        </p:grpSpPr>
        <p:grpSp>
          <p:nvGrpSpPr>
            <p:cNvPr id="8" name="组合 7">
              <a:extLst>
                <a:ext uri="{FF2B5EF4-FFF2-40B4-BE49-F238E27FC236}">
                  <a16:creationId xmlns:a16="http://schemas.microsoft.com/office/drawing/2014/main" id="{2B3780AF-97D7-41F5-92BD-C6B3372F345E}"/>
                </a:ext>
              </a:extLst>
            </p:cNvPr>
            <p:cNvGrpSpPr/>
            <p:nvPr userDrawn="1"/>
          </p:nvGrpSpPr>
          <p:grpSpPr>
            <a:xfrm>
              <a:off x="162000" y="172128"/>
              <a:ext cx="8820000" cy="6167075"/>
              <a:chOff x="431514" y="174661"/>
              <a:chExt cx="8280971" cy="6155314"/>
            </a:xfrm>
          </p:grpSpPr>
          <p:sp>
            <p:nvSpPr>
              <p:cNvPr id="9" name="Google Shape;10;p2">
                <a:extLst>
                  <a:ext uri="{FF2B5EF4-FFF2-40B4-BE49-F238E27FC236}">
                    <a16:creationId xmlns:a16="http://schemas.microsoft.com/office/drawing/2014/main" id="{611AA018-E6B6-45C7-A586-EB07C420C28F}"/>
                  </a:ext>
                </a:extLst>
              </p:cNvPr>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a:extLst>
                  <a:ext uri="{FF2B5EF4-FFF2-40B4-BE49-F238E27FC236}">
                    <a16:creationId xmlns:a16="http://schemas.microsoft.com/office/drawing/2014/main" id="{ABF466CA-25D4-473A-83E5-8C3212A5EB1C}"/>
                  </a:ext>
                </a:extLst>
              </p:cNvPr>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a:extLst>
                <a:ext uri="{FF2B5EF4-FFF2-40B4-BE49-F238E27FC236}">
                  <a16:creationId xmlns:a16="http://schemas.microsoft.com/office/drawing/2014/main" id="{1BB9BB11-D260-4656-B01B-D7BCD2E268E7}"/>
                </a:ext>
              </a:extLst>
            </p:cNvPr>
            <p:cNvGrpSpPr/>
            <p:nvPr userDrawn="1"/>
          </p:nvGrpSpPr>
          <p:grpSpPr>
            <a:xfrm>
              <a:off x="199071" y="297017"/>
              <a:ext cx="196346" cy="282999"/>
              <a:chOff x="5083925" y="2066350"/>
              <a:chExt cx="28825" cy="41550"/>
            </a:xfrm>
          </p:grpSpPr>
          <p:sp>
            <p:nvSpPr>
              <p:cNvPr id="18" name="Google Shape;836;p34">
                <a:extLst>
                  <a:ext uri="{FF2B5EF4-FFF2-40B4-BE49-F238E27FC236}">
                    <a16:creationId xmlns:a16="http://schemas.microsoft.com/office/drawing/2014/main" id="{554CA59C-2E17-444E-A0E3-35F7F8B4B9C2}"/>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a:extLst>
                  <a:ext uri="{FF2B5EF4-FFF2-40B4-BE49-F238E27FC236}">
                    <a16:creationId xmlns:a16="http://schemas.microsoft.com/office/drawing/2014/main" id="{FBA697B4-CDA7-4D9E-96BB-283CE572F98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a:extLst>
                <a:ext uri="{FF2B5EF4-FFF2-40B4-BE49-F238E27FC236}">
                  <a16:creationId xmlns:a16="http://schemas.microsoft.com/office/drawing/2014/main" id="{B3B55EE9-DF14-4C41-8B43-AC8DC1E4FE11}"/>
                </a:ext>
              </a:extLst>
            </p:cNvPr>
            <p:cNvPicPr>
              <a:picLocks/>
            </p:cNvPicPr>
            <p:nvPr userDrawn="1"/>
          </p:nvPicPr>
          <p:blipFill rotWithShape="1">
            <a:blip r:embed="rId2" cstate="print">
              <a:extLst>
                <a:ext uri="{28A0092B-C50C-407E-A947-70E740481C1C}">
                  <a14:useLocalDpi xmlns:a14="http://schemas.microsoft.com/office/drawing/2010/main" val="0"/>
                </a:ext>
              </a:extLst>
            </a:blip>
            <a:srcRect l="-29" t="-1" r="68184" b="524"/>
            <a:stretch/>
          </p:blipFill>
          <p:spPr>
            <a:xfrm>
              <a:off x="8404974" y="202608"/>
              <a:ext cx="532800" cy="532800"/>
            </a:xfrm>
            <a:prstGeom prst="rect">
              <a:avLst/>
            </a:prstGeom>
          </p:spPr>
        </p:pic>
      </p:grpSp>
    </p:spTree>
    <p:extLst>
      <p:ext uri="{BB962C8B-B14F-4D97-AF65-F5344CB8AC3E}">
        <p14:creationId xmlns:p14="http://schemas.microsoft.com/office/powerpoint/2010/main" val="50320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9DE01F-82B8-4C81-9B06-97E4FDCE6A19}"/>
              </a:ext>
            </a:extLst>
          </p:cNvPr>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a:extLst>
              <a:ext uri="{FF2B5EF4-FFF2-40B4-BE49-F238E27FC236}">
                <a16:creationId xmlns:a16="http://schemas.microsoft.com/office/drawing/2014/main" id="{CB263455-85CC-49D0-95FB-460BD8F80A0B}"/>
              </a:ext>
            </a:extLst>
          </p:cNvPr>
          <p:cNvPicPr>
            <a:picLocks/>
          </p:cNvPicPr>
          <p:nvPr userDrawn="1"/>
        </p:nvPicPr>
        <p:blipFill>
          <a:blip r:embed="rId3"/>
          <a:stretch>
            <a:fillRect/>
          </a:stretch>
        </p:blipFill>
        <p:spPr>
          <a:xfrm>
            <a:off x="907430" y="3866329"/>
            <a:ext cx="2326247" cy="1661363"/>
          </a:xfrm>
          <a:prstGeom prst="rect">
            <a:avLst/>
          </a:prstGeom>
        </p:spPr>
      </p:pic>
      <p:sp>
        <p:nvSpPr>
          <p:cNvPr id="11" name="文本框 10">
            <a:extLst>
              <a:ext uri="{FF2B5EF4-FFF2-40B4-BE49-F238E27FC236}">
                <a16:creationId xmlns:a16="http://schemas.microsoft.com/office/drawing/2014/main" id="{8622A32B-873F-470E-9C87-ABD6C7FF142D}"/>
              </a:ext>
            </a:extLst>
          </p:cNvPr>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a:extLst>
              <a:ext uri="{FF2B5EF4-FFF2-40B4-BE49-F238E27FC236}">
                <a16:creationId xmlns:a16="http://schemas.microsoft.com/office/drawing/2014/main" id="{A3E41757-CB0C-4C25-937C-7B242E5E19DC}"/>
              </a:ext>
            </a:extLst>
          </p:cNvPr>
          <p:cNvCxnSpPr>
            <a:cxnSpLocks/>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8565202-40DC-408B-A261-A096173E7A2E}"/>
              </a:ext>
            </a:extLst>
          </p:cNvPr>
          <p:cNvCxnSpPr>
            <a:cxnSpLocks/>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91397E-C54D-4A56-8513-1CE9DF4A1CFF}"/>
              </a:ext>
            </a:extLst>
          </p:cNvPr>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a:extLst>
              <a:ext uri="{FF2B5EF4-FFF2-40B4-BE49-F238E27FC236}">
                <a16:creationId xmlns:a16="http://schemas.microsoft.com/office/drawing/2014/main" id="{ABCA2976-D46F-437D-9A05-6AF7DC5758F2}"/>
              </a:ext>
            </a:extLst>
          </p:cNvPr>
          <p:cNvPicPr>
            <a:picLocks/>
          </p:cNvPicPr>
          <p:nvPr userDrawn="1"/>
        </p:nvPicPr>
        <p:blipFill>
          <a:blip r:embed="rId4"/>
          <a:stretch>
            <a:fillRect/>
          </a:stretch>
        </p:blipFill>
        <p:spPr>
          <a:xfrm>
            <a:off x="6131435" y="1165514"/>
            <a:ext cx="2326247" cy="1661363"/>
          </a:xfrm>
          <a:prstGeom prst="rect">
            <a:avLst/>
          </a:prstGeom>
        </p:spPr>
      </p:pic>
      <p:pic>
        <p:nvPicPr>
          <p:cNvPr id="16" name="图片 15">
            <a:extLst>
              <a:ext uri="{FF2B5EF4-FFF2-40B4-BE49-F238E27FC236}">
                <a16:creationId xmlns:a16="http://schemas.microsoft.com/office/drawing/2014/main" id="{24C86CEE-EF3B-480D-9978-D7E2045160FE}"/>
              </a:ext>
            </a:extLst>
          </p:cNvPr>
          <p:cNvPicPr>
            <a:picLocks/>
          </p:cNvPicPr>
          <p:nvPr userDrawn="1"/>
        </p:nvPicPr>
        <p:blipFill>
          <a:blip r:embed="rId5"/>
          <a:stretch>
            <a:fillRect/>
          </a:stretch>
        </p:blipFill>
        <p:spPr>
          <a:xfrm>
            <a:off x="3695977" y="1165515"/>
            <a:ext cx="2326247" cy="1661363"/>
          </a:xfrm>
          <a:prstGeom prst="rect">
            <a:avLst/>
          </a:prstGeom>
        </p:spPr>
      </p:pic>
      <p:sp>
        <p:nvSpPr>
          <p:cNvPr id="17" name="文本框 16">
            <a:extLst>
              <a:ext uri="{FF2B5EF4-FFF2-40B4-BE49-F238E27FC236}">
                <a16:creationId xmlns:a16="http://schemas.microsoft.com/office/drawing/2014/main" id="{150CDF40-5384-42C8-BB90-3B13AF2D9F61}"/>
              </a:ext>
            </a:extLst>
          </p:cNvPr>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a:extLst>
              <a:ext uri="{FF2B5EF4-FFF2-40B4-BE49-F238E27FC236}">
                <a16:creationId xmlns:a16="http://schemas.microsoft.com/office/drawing/2014/main" id="{F1E5CFCF-CA0E-4F76-A1A8-6055D5773156}"/>
              </a:ext>
            </a:extLst>
          </p:cNvPr>
          <p:cNvCxnSpPr>
            <a:cxnSpLocks/>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31B9BA8-49A1-46C8-950D-AA666E90B364}"/>
              </a:ext>
            </a:extLst>
          </p:cNvPr>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a:extLst>
              <a:ext uri="{FF2B5EF4-FFF2-40B4-BE49-F238E27FC236}">
                <a16:creationId xmlns:a16="http://schemas.microsoft.com/office/drawing/2014/main" id="{9CB8BF88-8AE8-4B1D-BC31-3D18E8F3A6D3}"/>
              </a:ext>
            </a:extLst>
          </p:cNvPr>
          <p:cNvPicPr>
            <a:picLocks noChangeAspect="1"/>
          </p:cNvPicPr>
          <p:nvPr userDrawn="1"/>
        </p:nvPicPr>
        <p:blipFill>
          <a:blip r:embed="rId7"/>
          <a:stretch>
            <a:fillRect/>
          </a:stretch>
        </p:blipFill>
        <p:spPr>
          <a:xfrm>
            <a:off x="6523465" y="4697007"/>
            <a:ext cx="1447800" cy="247650"/>
          </a:xfrm>
          <a:prstGeom prst="rect">
            <a:avLst/>
          </a:prstGeom>
        </p:spPr>
      </p:pic>
    </p:spTree>
    <p:extLst>
      <p:ext uri="{BB962C8B-B14F-4D97-AF65-F5344CB8AC3E}">
        <p14:creationId xmlns:p14="http://schemas.microsoft.com/office/powerpoint/2010/main" val="23127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83619BF-2071-496E-AFFB-A468B39B3730}"/>
              </a:ext>
            </a:extLst>
          </p:cNvPr>
          <p:cNvSpPr>
            <a:spLocks noGrp="1"/>
          </p:cNvSpPr>
          <p:nvPr>
            <p:ph type="ftr" sz="quarter" idx="11"/>
          </p:nvPr>
        </p:nvSpPr>
        <p:spPr/>
        <p:txBody>
          <a:bodyPr/>
          <a:lstStyle/>
          <a:p>
            <a:r>
              <a:rPr lang="en-US" altLang="zh-CN"/>
              <a:t>Southeast University</a:t>
            </a:r>
            <a:endParaRPr lang="zh-CN" altLang="en-US"/>
          </a:p>
        </p:txBody>
      </p:sp>
      <p:sp>
        <p:nvSpPr>
          <p:cNvPr id="7" name="灯片编号占位符 5">
            <a:extLst>
              <a:ext uri="{FF2B5EF4-FFF2-40B4-BE49-F238E27FC236}">
                <a16:creationId xmlns:a16="http://schemas.microsoft.com/office/drawing/2014/main" id="{EAB503B9-57A5-4957-AAF2-C73C2D115322}"/>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a:extLst>
              <a:ext uri="{FF2B5EF4-FFF2-40B4-BE49-F238E27FC236}">
                <a16:creationId xmlns:a16="http://schemas.microsoft.com/office/drawing/2014/main" id="{B58ACE55-8853-4439-BFD3-D0125642F563}"/>
              </a:ext>
            </a:extLst>
          </p:cNvPr>
          <p:cNvGrpSpPr/>
          <p:nvPr userDrawn="1"/>
        </p:nvGrpSpPr>
        <p:grpSpPr>
          <a:xfrm>
            <a:off x="2412000" y="1481369"/>
            <a:ext cx="4320000" cy="3254832"/>
            <a:chOff x="2412000" y="1481369"/>
            <a:chExt cx="4320000" cy="3254832"/>
          </a:xfrm>
        </p:grpSpPr>
        <p:sp>
          <p:nvSpPr>
            <p:cNvPr id="6" name="Google Shape;10;p2">
              <a:extLst>
                <a:ext uri="{FF2B5EF4-FFF2-40B4-BE49-F238E27FC236}">
                  <a16:creationId xmlns:a16="http://schemas.microsoft.com/office/drawing/2014/main" id="{A7D019AF-5296-4895-AEF9-765CB778C3C3}"/>
                </a:ext>
              </a:extLst>
            </p:cNvPr>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文本框 8">
              <a:extLst>
                <a:ext uri="{FF2B5EF4-FFF2-40B4-BE49-F238E27FC236}">
                  <a16:creationId xmlns:a16="http://schemas.microsoft.com/office/drawing/2014/main" id="{27602270-8804-49D6-B11A-C589864B9DEC}"/>
                </a:ext>
              </a:extLst>
            </p:cNvPr>
            <p:cNvSpPr txBox="1"/>
            <p:nvPr/>
          </p:nvSpPr>
          <p:spPr>
            <a:xfrm>
              <a:off x="3026404" y="2415871"/>
              <a:ext cx="3091192" cy="830997"/>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欢迎指正</a:t>
              </a:r>
            </a:p>
          </p:txBody>
        </p:sp>
        <p:cxnSp>
          <p:nvCxnSpPr>
            <p:cNvPr id="10" name="直接连接符 9">
              <a:extLst>
                <a:ext uri="{FF2B5EF4-FFF2-40B4-BE49-F238E27FC236}">
                  <a16:creationId xmlns:a16="http://schemas.microsoft.com/office/drawing/2014/main" id="{44C511CD-85C3-45A4-A0D5-817297514499}"/>
                </a:ext>
              </a:extLst>
            </p:cNvPr>
            <p:cNvCxnSpPr>
              <a:cxnSpLocks/>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2B5A49B-2EFC-4753-BAE9-83FACFB0599E}"/>
                </a:ext>
              </a:extLst>
            </p:cNvPr>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yuchen_seu@seu.edu.cn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extLst>
      <p:ext uri="{BB962C8B-B14F-4D97-AF65-F5344CB8AC3E}">
        <p14:creationId xmlns:p14="http://schemas.microsoft.com/office/powerpoint/2010/main" val="3124605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2023/12/14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43202906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6" r:id="rId3"/>
    <p:sldLayoutId id="2147483663"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172.png"/><Relationship Id="rId39" Type="http://schemas.openxmlformats.org/officeDocument/2006/relationships/image" Target="../media/image32.png"/><Relationship Id="rId38"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37" Type="http://schemas.openxmlformats.org/officeDocument/2006/relationships/image" Target="../media/image525.png"/><Relationship Id="rId32" Type="http://schemas.openxmlformats.org/officeDocument/2006/relationships/image" Target="../media/image278.png"/><Relationship Id="rId36" Type="http://schemas.openxmlformats.org/officeDocument/2006/relationships/image" Target="../media/image283.png"/><Relationship Id="rId31" Type="http://schemas.openxmlformats.org/officeDocument/2006/relationships/image" Target="../media/image277.png"/><Relationship Id="rId27" Type="http://schemas.openxmlformats.org/officeDocument/2006/relationships/image" Target="../media/image26.png"/></Relationships>
</file>

<file path=ppt/slides/_rels/slide11.xml.rels><?xml version="1.0" encoding="UTF-8" standalone="yes"?>
<Relationships xmlns="http://schemas.openxmlformats.org/package/2006/relationships"><Relationship Id="rId117" Type="http://schemas.openxmlformats.org/officeDocument/2006/relationships/image" Target="../media/image310.png"/><Relationship Id="rId120" Type="http://schemas.openxmlformats.org/officeDocument/2006/relationships/image" Target="../media/image34.png"/><Relationship Id="rId116" Type="http://schemas.openxmlformats.org/officeDocument/2006/relationships/image" Target="../media/image316.png"/><Relationship Id="rId2" Type="http://schemas.openxmlformats.org/officeDocument/2006/relationships/notesSlide" Target="../notesSlides/notesSlide11.xml"/><Relationship Id="rId29" Type="http://schemas.openxmlformats.org/officeDocument/2006/relationships/image" Target="../media/image33.png"/><Relationship Id="rId1" Type="http://schemas.openxmlformats.org/officeDocument/2006/relationships/slideLayout" Target="../slideLayouts/slideLayout2.xml"/><Relationship Id="rId28" Type="http://schemas.openxmlformats.org/officeDocument/2006/relationships/image" Target="../media/image250.png"/><Relationship Id="rId114" Type="http://schemas.openxmlformats.org/officeDocument/2006/relationships/image" Target="../media/image286.png"/><Relationship Id="rId119" Type="http://schemas.openxmlformats.org/officeDocument/2006/relationships/image" Target="../media/image330.png"/><Relationship Id="rId27" Type="http://schemas.openxmlformats.org/officeDocument/2006/relationships/image" Target="../media/image173.png"/><Relationship Id="rId118" Type="http://schemas.openxmlformats.org/officeDocument/2006/relationships/image" Target="../media/image320.png"/></Relationships>
</file>

<file path=ppt/slides/_rels/slide12.xml.rels><?xml version="1.0" encoding="UTF-8" standalone="yes"?>
<Relationships xmlns="http://schemas.openxmlformats.org/package/2006/relationships"><Relationship Id="rId13" Type="http://schemas.openxmlformats.org/officeDocument/2006/relationships/image" Target="../media/image312.png"/><Relationship Id="rId12"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11" Type="http://schemas.openxmlformats.org/officeDocument/2006/relationships/image" Target="../media/image35.png"/><Relationship Id="rId6" Type="http://schemas.openxmlformats.org/officeDocument/2006/relationships/image" Target="../media/image286.png"/><Relationship Id="rId10" Type="http://schemas.openxmlformats.org/officeDocument/2006/relationships/image" Target="../media/image173.png"/><Relationship Id="rId14" Type="http://schemas.openxmlformats.org/officeDocument/2006/relationships/image" Target="../media/image317.png"/><Relationship Id="rId9" Type="http://schemas.openxmlformats.org/officeDocument/2006/relationships/image" Target="../media/image308.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4.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6.png"/><Relationship Id="rId11" Type="http://schemas.openxmlformats.org/officeDocument/2006/relationships/image" Target="../media/image40.png"/><Relationship Id="rId10" Type="http://schemas.openxmlformats.org/officeDocument/2006/relationships/image" Target="../media/image39.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403.png"/><Relationship Id="rId2" Type="http://schemas.openxmlformats.org/officeDocument/2006/relationships/notesSlide" Target="../notesSlides/notesSlide15.xml"/><Relationship Id="rId1" Type="http://schemas.openxmlformats.org/officeDocument/2006/relationships/slideLayout" Target="../slideLayouts/slideLayout2.xml"/><Relationship Id="rId23" Type="http://schemas.openxmlformats.org/officeDocument/2006/relationships/image" Target="../media/image451.png"/><Relationship Id="rId4" Type="http://schemas.openxmlformats.org/officeDocument/2006/relationships/image" Target="../media/image49.png"/><Relationship Id="rId48" Type="http://schemas.openxmlformats.org/officeDocument/2006/relationships/image" Target="../media/image537.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46" Type="http://schemas.openxmlformats.org/officeDocument/2006/relationships/image" Target="../media/image524.png"/><Relationship Id="rId2" Type="http://schemas.openxmlformats.org/officeDocument/2006/relationships/notesSlide" Target="../notesSlides/notesSlide16.xml"/><Relationship Id="rId1" Type="http://schemas.openxmlformats.org/officeDocument/2006/relationships/slideLayout" Target="../slideLayouts/slideLayout2.xml"/><Relationship Id="rId49" Type="http://schemas.openxmlformats.org/officeDocument/2006/relationships/image" Target="../media/image51.png"/><Relationship Id="rId4" Type="http://schemas.openxmlformats.org/officeDocument/2006/relationships/image" Target="../media/image403.png"/><Relationship Id="rId48" Type="http://schemas.openxmlformats.org/officeDocument/2006/relationships/image" Target="../media/image539.png"/><Relationship Id="rId35" Type="http://schemas.openxmlformats.org/officeDocument/2006/relationships/image" Target="../media/image512.png"/><Relationship Id="rId43" Type="http://schemas.openxmlformats.org/officeDocument/2006/relationships/image" Target="../media/image521.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6.png"/><Relationship Id="rId11" Type="http://schemas.openxmlformats.org/officeDocument/2006/relationships/image" Target="../media/image540.png"/><Relationship Id="rId10" Type="http://schemas.openxmlformats.org/officeDocument/2006/relationships/image" Target="../media/image403.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13" Type="http://schemas.openxmlformats.org/officeDocument/2006/relationships/image" Target="../media/image56.png"/><Relationship Id="rId3" Type="http://schemas.openxmlformats.org/officeDocument/2006/relationships/image" Target="../media/image403.png"/><Relationship Id="rId12" Type="http://schemas.openxmlformats.org/officeDocument/2006/relationships/image" Target="../media/image59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40.png"/></Relationships>
</file>

<file path=ppt/slides/_rels/slide19.xml.rels><?xml version="1.0" encoding="UTF-8" standalone="yes"?>
<Relationships xmlns="http://schemas.openxmlformats.org/package/2006/relationships"><Relationship Id="rId3" Type="http://schemas.openxmlformats.org/officeDocument/2006/relationships/image" Target="../media/image403.png"/><Relationship Id="rId17" Type="http://schemas.openxmlformats.org/officeDocument/2006/relationships/image" Target="../media/image596.png"/><Relationship Id="rId2" Type="http://schemas.openxmlformats.org/officeDocument/2006/relationships/notesSlide" Target="../notesSlides/notesSlide19.xml"/><Relationship Id="rId16" Type="http://schemas.openxmlformats.org/officeDocument/2006/relationships/image" Target="../media/image586.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6.png"/><Relationship Id="rId15" Type="http://schemas.openxmlformats.org/officeDocument/2006/relationships/image" Target="../media/image585.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3.png"/><Relationship Id="rId21" Type="http://schemas.openxmlformats.org/officeDocument/2006/relationships/image" Target="../media/image59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23" Type="http://schemas.openxmlformats.org/officeDocument/2006/relationships/image" Target="../media/image62.png"/><Relationship Id="rId4" Type="http://schemas.openxmlformats.org/officeDocument/2006/relationships/image" Target="../media/image59.png"/><Relationship Id="rId22"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403.png"/><Relationship Id="rId17" Type="http://schemas.openxmlformats.org/officeDocument/2006/relationships/image" Target="../media/image67.png"/><Relationship Id="rId2" Type="http://schemas.openxmlformats.org/officeDocument/2006/relationships/notesSlide" Target="../notesSlides/notesSlide21.xml"/><Relationship Id="rId16"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56.png"/><Relationship Id="rId15" Type="http://schemas.openxmlformats.org/officeDocument/2006/relationships/image" Target="../media/image65.png"/><Relationship Id="rId4" Type="http://schemas.openxmlformats.org/officeDocument/2006/relationships/image" Target="../media/image63.png"/><Relationship Id="rId14" Type="http://schemas.openxmlformats.org/officeDocument/2006/relationships/image" Target="../media/image594.png"/></Relationships>
</file>

<file path=ppt/slides/_rels/slide22.xml.rels><?xml version="1.0" encoding="UTF-8" standalone="yes"?>
<Relationships xmlns="http://schemas.openxmlformats.org/package/2006/relationships"><Relationship Id="rId13" Type="http://schemas.openxmlformats.org/officeDocument/2006/relationships/image" Target="../media/image71.png"/><Relationship Id="rId12"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 Id="rId11" Type="http://schemas.openxmlformats.org/officeDocument/2006/relationships/image" Target="../media/image69.png"/><Relationship Id="rId10" Type="http://schemas.openxmlformats.org/officeDocument/2006/relationships/image" Target="../media/image68.png"/><Relationship Id="rId9" Type="http://schemas.openxmlformats.org/officeDocument/2006/relationships/image" Target="../media/image598.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88.png"/><Relationship Id="rId4" Type="http://schemas.openxmlformats.org/officeDocument/2006/relationships/image" Target="../media/image91.png"/></Relationships>
</file>

<file path=ppt/slides/_rels/slide2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94.png"/><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98.png"/><Relationship Id="rId7" Type="http://schemas.openxmlformats.org/officeDocument/2006/relationships/image" Target="../media/image10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15.png"/><Relationship Id="rId4" Type="http://schemas.openxmlformats.org/officeDocument/2006/relationships/image" Target="../media/image114.png"/></Relationships>
</file>

<file path=ppt/slides/_rels/slide3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3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190.png"/><Relationship Id="rId4" Type="http://schemas.openxmlformats.org/officeDocument/2006/relationships/image" Target="../media/image1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1" Type="http://schemas.openxmlformats.org/officeDocument/2006/relationships/image" Target="../media/image108.png"/><Relationship Id="rId2" Type="http://schemas.openxmlformats.org/officeDocument/2006/relationships/notesSlide" Target="../notesSlides/notesSlide4.xml"/><Relationship Id="rId20"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3.jpeg"/><Relationship Id="rId23" Type="http://schemas.openxmlformats.org/officeDocument/2006/relationships/image" Target="../media/image109.png"/><Relationship Id="rId4" Type="http://schemas.openxmlformats.org/officeDocument/2006/relationships/image" Target="../media/image12.jpeg"/><Relationship Id="rId22" Type="http://schemas.openxmlformats.org/officeDocument/2006/relationships/image" Target="../media/image14.jpeg"/><Relationship Id="rId14" Type="http://schemas.openxmlformats.org/officeDocument/2006/relationships/image" Target="../media/image9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17" Type="http://schemas.openxmlformats.org/officeDocument/2006/relationships/image" Target="../media/image112.png"/><Relationship Id="rId2" Type="http://schemas.openxmlformats.org/officeDocument/2006/relationships/notesSlide" Target="../notesSlides/notesSlide5.xml"/><Relationship Id="rId16" Type="http://schemas.openxmlformats.org/officeDocument/2006/relationships/image" Target="../media/image111.png"/><Relationship Id="rId1" Type="http://schemas.openxmlformats.org/officeDocument/2006/relationships/slideLayout" Target="../slideLayouts/slideLayout2.xml"/><Relationship Id="rId15" Type="http://schemas.openxmlformats.org/officeDocument/2006/relationships/image" Target="../media/image90.png"/><Relationship Id="rId4" Type="http://schemas.openxmlformats.org/officeDocument/2006/relationships/image" Target="../media/image19.png"/><Relationship Id="rId14" Type="http://schemas.openxmlformats.org/officeDocument/2006/relationships/image" Target="../media/image87.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8" Type="http://schemas.openxmlformats.org/officeDocument/2006/relationships/image" Target="../media/image20.png"/><Relationship Id="rId7" Type="http://schemas.openxmlformats.org/officeDocument/2006/relationships/image" Target="../media/image29.png"/><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8.png"/><Relationship Id="rId15" Type="http://schemas.openxmlformats.org/officeDocument/2006/relationships/image" Target="../media/image16.png"/><Relationship Id="rId5" Type="http://schemas.openxmlformats.org/officeDocument/2006/relationships/image" Target="../media/image27.png"/><Relationship Id="rId19" Type="http://schemas.openxmlformats.org/officeDocument/2006/relationships/image" Target="../media/image21.png"/><Relationship Id="rId14" Type="http://schemas.openxmlformats.org/officeDocument/2006/relationships/image" Target="../media/image1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image" Target="../media/image133.png"/><Relationship Id="rId21" Type="http://schemas.openxmlformats.org/officeDocument/2006/relationships/image" Target="../media/image25.png"/><Relationship Id="rId25" Type="http://schemas.openxmlformats.org/officeDocument/2006/relationships/image" Target="../media/image128.png"/><Relationship Id="rId2" Type="http://schemas.openxmlformats.org/officeDocument/2006/relationships/notesSlide" Target="../notesSlides/notesSlide9.xml"/><Relationship Id="rId20" Type="http://schemas.openxmlformats.org/officeDocument/2006/relationships/image" Target="../media/image22.png"/><Relationship Id="rId29" Type="http://schemas.openxmlformats.org/officeDocument/2006/relationships/image" Target="../media/image527.png"/><Relationship Id="rId1" Type="http://schemas.openxmlformats.org/officeDocument/2006/relationships/slideLayout" Target="../slideLayouts/slideLayout2.xml"/><Relationship Id="rId19" Type="http://schemas.openxmlformats.org/officeDocument/2006/relationships/image" Target="../media/image122.png"/><Relationship Id="rId22" Type="http://schemas.openxmlformats.org/officeDocument/2006/relationships/image" Target="../media/image26.png"/><Relationship Id="rId30" Type="http://schemas.openxmlformats.org/officeDocument/2006/relationships/image" Target="../media/image5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525CC5B-58EC-4783-9D8A-09811130BAED}"/>
              </a:ext>
            </a:extLst>
          </p:cNvPr>
          <p:cNvSpPr txBox="1"/>
          <p:nvPr/>
        </p:nvSpPr>
        <p:spPr>
          <a:xfrm>
            <a:off x="3174708" y="4759441"/>
            <a:ext cx="2794570" cy="369332"/>
          </a:xfrm>
          <a:prstGeom prst="rect">
            <a:avLst/>
          </a:prstGeom>
          <a:noFill/>
        </p:spPr>
        <p:txBody>
          <a:bodyPr wrap="square" rtlCol="0">
            <a:spAutoFit/>
          </a:bodyPr>
          <a:lstStyle/>
          <a:p>
            <a:pPr algn="ctr"/>
            <a:r>
              <a:rPr lang="zh-CN" altLang="en-US" spc="140" dirty="0">
                <a:solidFill>
                  <a:srgbClr val="02409A"/>
                </a:solidFill>
                <a:latin typeface="微软雅黑" panose="020B0503020204020204" pitchFamily="34" charset="-122"/>
                <a:ea typeface="微软雅黑" panose="020B0503020204020204" pitchFamily="34" charset="-122"/>
              </a:rPr>
              <a:t>徐志鹏</a:t>
            </a:r>
            <a:endParaRPr lang="en-US" altLang="zh-CN" spc="140" dirty="0">
              <a:solidFill>
                <a:srgbClr val="02409A"/>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7820DB6-931A-4971-864C-28754D6D6087}"/>
                  </a:ext>
                </a:extLst>
              </p:cNvPr>
              <p:cNvSpPr txBox="1"/>
              <p:nvPr/>
            </p:nvSpPr>
            <p:spPr>
              <a:xfrm>
                <a:off x="919022" y="2342906"/>
                <a:ext cx="7305929" cy="1005788"/>
              </a:xfrm>
              <a:prstGeom prst="rect">
                <a:avLst/>
              </a:prstGeom>
              <a:noFill/>
            </p:spPr>
            <p:txBody>
              <a:bodyPr wrap="square" rtlCol="0">
                <a:spAutoFit/>
              </a:bodyPr>
              <a:lstStyle/>
              <a:p>
                <a:pPr algn="ctr">
                  <a:lnSpc>
                    <a:spcPct val="130000"/>
                  </a:lnSpc>
                </a:pPr>
                <a:r>
                  <a:rPr lang="en-US" altLang="zh-CN" sz="2400" b="1" dirty="0">
                    <a:solidFill>
                      <a:srgbClr val="02409A"/>
                    </a:solidFill>
                    <a:latin typeface="+mj-ea"/>
                    <a:ea typeface="+mj-ea"/>
                    <a:cs typeface="Times New Roman" panose="02020603050405020304" pitchFamily="18" charset="0"/>
                  </a:rPr>
                  <a:t>Diversified Top-</a:t>
                </a:r>
                <a14:m>
                  <m:oMath xmlns:m="http://schemas.openxmlformats.org/officeDocument/2006/math">
                    <m:r>
                      <a:rPr lang="en-US" altLang="zh-CN" sz="2400" b="1" i="1" dirty="0" smtClean="0">
                        <a:solidFill>
                          <a:srgbClr val="02409A"/>
                        </a:solidFill>
                        <a:latin typeface="Cambria Math" panose="02040503050406030204" pitchFamily="18" charset="0"/>
                        <a:ea typeface="+mj-ea"/>
                        <a:cs typeface="Times New Roman" panose="02020603050405020304" pitchFamily="18" charset="0"/>
                      </a:rPr>
                      <m:t>𝒌</m:t>
                    </m:r>
                  </m:oMath>
                </a14:m>
                <a:r>
                  <a:rPr lang="en-US" altLang="zh-CN" sz="2400" b="1" dirty="0">
                    <a:solidFill>
                      <a:srgbClr val="02409A"/>
                    </a:solidFill>
                    <a:latin typeface="+mj-ea"/>
                    <a:ea typeface="+mj-ea"/>
                    <a:cs typeface="Times New Roman" panose="02020603050405020304" pitchFamily="18" charset="0"/>
                  </a:rPr>
                  <a:t> Route Planning </a:t>
                </a:r>
                <a:endParaRPr lang="en-US" altLang="zh-CN" sz="2400" b="1" dirty="0" smtClean="0">
                  <a:solidFill>
                    <a:srgbClr val="02409A"/>
                  </a:solidFill>
                  <a:latin typeface="+mj-ea"/>
                  <a:ea typeface="+mj-ea"/>
                  <a:cs typeface="Times New Roman" panose="02020603050405020304" pitchFamily="18" charset="0"/>
                </a:endParaRPr>
              </a:p>
              <a:p>
                <a:pPr algn="ctr">
                  <a:lnSpc>
                    <a:spcPct val="130000"/>
                  </a:lnSpc>
                </a:pPr>
                <a:r>
                  <a:rPr lang="en-US" altLang="zh-CN" sz="2400" b="1" dirty="0" smtClean="0">
                    <a:solidFill>
                      <a:srgbClr val="02409A"/>
                    </a:solidFill>
                    <a:latin typeface="+mj-ea"/>
                    <a:ea typeface="+mj-ea"/>
                    <a:cs typeface="Times New Roman" panose="02020603050405020304" pitchFamily="18" charset="0"/>
                  </a:rPr>
                  <a:t>in </a:t>
                </a:r>
                <a:r>
                  <a:rPr lang="en-US" altLang="zh-CN" sz="2400" b="1" dirty="0">
                    <a:solidFill>
                      <a:srgbClr val="02409A"/>
                    </a:solidFill>
                    <a:latin typeface="+mj-ea"/>
                    <a:ea typeface="+mj-ea"/>
                    <a:cs typeface="Times New Roman" panose="02020603050405020304" pitchFamily="18" charset="0"/>
                  </a:rPr>
                  <a:t>Road Network</a:t>
                </a:r>
              </a:p>
            </p:txBody>
          </p:sp>
        </mc:Choice>
        <mc:Fallback xmlns="">
          <p:sp>
            <p:nvSpPr>
              <p:cNvPr id="6" name="文本框 5">
                <a:extLst>
                  <a:ext uri="{FF2B5EF4-FFF2-40B4-BE49-F238E27FC236}">
                    <a16:creationId xmlns:a16="http://schemas.microsoft.com/office/drawing/2014/main" id="{F7820DB6-931A-4971-864C-28754D6D6087}"/>
                  </a:ext>
                </a:extLst>
              </p:cNvPr>
              <p:cNvSpPr txBox="1">
                <a:spLocks noRot="1" noChangeAspect="1" noMove="1" noResize="1" noEditPoints="1" noAdjustHandles="1" noChangeArrowheads="1" noChangeShapeType="1" noTextEdit="1"/>
              </p:cNvSpPr>
              <p:nvPr/>
            </p:nvSpPr>
            <p:spPr>
              <a:xfrm>
                <a:off x="919022" y="2342906"/>
                <a:ext cx="7305929" cy="1005788"/>
              </a:xfrm>
              <a:prstGeom prst="rect">
                <a:avLst/>
              </a:prstGeom>
              <a:blipFill>
                <a:blip r:embed="rId3"/>
                <a:stretch>
                  <a:fillRect b="-1333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0AFD0401-5B3A-41D0-A03D-752232A06E8D}"/>
              </a:ext>
            </a:extLst>
          </p:cNvPr>
          <p:cNvSpPr txBox="1"/>
          <p:nvPr/>
        </p:nvSpPr>
        <p:spPr>
          <a:xfrm>
            <a:off x="695972" y="3348694"/>
            <a:ext cx="7752031" cy="732508"/>
          </a:xfrm>
          <a:prstGeom prst="rect">
            <a:avLst/>
          </a:prstGeom>
          <a:noFill/>
        </p:spPr>
        <p:txBody>
          <a:bodyPr wrap="square" rtlCol="0">
            <a:spAutoFit/>
          </a:bodyPr>
          <a:lstStyle/>
          <a:p>
            <a:pPr algn="ctr">
              <a:lnSpc>
                <a:spcPct val="130000"/>
              </a:lnSpc>
            </a:pPr>
            <a:r>
              <a:rPr lang="en-US" altLang="zh-CN" sz="1600" b="1" i="1" dirty="0" err="1" smtClean="0">
                <a:solidFill>
                  <a:srgbClr val="6B2D0B"/>
                </a:solidFill>
                <a:latin typeface="+mj-ea"/>
                <a:ea typeface="+mj-ea"/>
                <a:cs typeface="Times New Roman" panose="02020603050405020304" pitchFamily="18" charset="0"/>
              </a:rPr>
              <a:t>Zihan</a:t>
            </a:r>
            <a:r>
              <a:rPr lang="en-US" altLang="zh-CN" sz="1600" b="1" i="1" dirty="0" smtClean="0">
                <a:solidFill>
                  <a:srgbClr val="6B2D0B"/>
                </a:solidFill>
                <a:latin typeface="+mj-ea"/>
                <a:ea typeface="+mj-ea"/>
                <a:cs typeface="Times New Roman" panose="02020603050405020304" pitchFamily="18" charset="0"/>
              </a:rPr>
              <a:t> Luo, </a:t>
            </a:r>
            <a:r>
              <a:rPr lang="en-US" altLang="zh-CN" sz="1600" b="1" i="1" dirty="0" err="1" smtClean="0">
                <a:solidFill>
                  <a:srgbClr val="6B2D0B"/>
                </a:solidFill>
                <a:latin typeface="+mj-ea"/>
                <a:ea typeface="+mj-ea"/>
                <a:cs typeface="Times New Roman" panose="02020603050405020304" pitchFamily="18" charset="0"/>
              </a:rPr>
              <a:t>LeiLi</a:t>
            </a:r>
            <a:r>
              <a:rPr lang="en-US" altLang="zh-CN" sz="1600" b="1" i="1" dirty="0" smtClean="0">
                <a:solidFill>
                  <a:srgbClr val="6B2D0B"/>
                </a:solidFill>
                <a:latin typeface="+mj-ea"/>
                <a:ea typeface="+mj-ea"/>
                <a:cs typeface="Times New Roman" panose="02020603050405020304" pitchFamily="18" charset="0"/>
              </a:rPr>
              <a:t>, </a:t>
            </a:r>
            <a:r>
              <a:rPr lang="en-US" altLang="zh-CN" sz="1600" b="1" i="1" dirty="0" err="1" smtClean="0">
                <a:solidFill>
                  <a:srgbClr val="6B2D0B"/>
                </a:solidFill>
                <a:latin typeface="+mj-ea"/>
                <a:ea typeface="+mj-ea"/>
                <a:cs typeface="Times New Roman" panose="02020603050405020304" pitchFamily="18" charset="0"/>
              </a:rPr>
              <a:t>Mengxuan</a:t>
            </a:r>
            <a:r>
              <a:rPr lang="en-US" altLang="zh-CN" sz="1600" b="1" i="1" dirty="0" smtClean="0">
                <a:solidFill>
                  <a:srgbClr val="6B2D0B"/>
                </a:solidFill>
                <a:latin typeface="+mj-ea"/>
                <a:ea typeface="+mj-ea"/>
                <a:cs typeface="Times New Roman" panose="02020603050405020304" pitchFamily="18" charset="0"/>
              </a:rPr>
              <a:t> Zhang </a:t>
            </a:r>
            <a:r>
              <a:rPr lang="en-US" altLang="zh-CN" sz="1600" b="1" i="1" dirty="0">
                <a:solidFill>
                  <a:srgbClr val="6B2D0B"/>
                </a:solidFill>
                <a:latin typeface="+mj-ea"/>
                <a:ea typeface="+mj-ea"/>
                <a:cs typeface="Times New Roman" panose="02020603050405020304" pitchFamily="18" charset="0"/>
              </a:rPr>
              <a:t>et al. </a:t>
            </a:r>
          </a:p>
          <a:p>
            <a:pPr algn="ctr">
              <a:lnSpc>
                <a:spcPct val="130000"/>
              </a:lnSpc>
            </a:pPr>
            <a:r>
              <a:rPr lang="en-US" altLang="zh-CN" sz="1600" b="1" i="1" dirty="0" smtClean="0">
                <a:solidFill>
                  <a:srgbClr val="6B2D0B"/>
                </a:solidFill>
                <a:latin typeface="+mj-ea"/>
                <a:ea typeface="+mj-ea"/>
                <a:cs typeface="Times New Roman" panose="02020603050405020304" pitchFamily="18" charset="0"/>
              </a:rPr>
              <a:t> PVLDB 2022</a:t>
            </a:r>
            <a:endParaRPr lang="en-US" altLang="zh-CN" sz="1600" b="1" i="1" dirty="0">
              <a:solidFill>
                <a:srgbClr val="6B2D0B"/>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1278229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𝑫𝒆𝒗𝒊𝒂𝒕𝒊𝒐𝒏</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𝑪𝒐𝒔𝒕</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26"/>
                <a:stretch>
                  <a:fillRect l="-22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路</a:t>
            </a:r>
            <a:r>
              <a:rPr lang="zh-CN" altLang="en-US" sz="2800" b="1" spc="200" dirty="0" smtClean="0">
                <a:solidFill>
                  <a:schemeClr val="bg1"/>
                </a:solidFill>
                <a:latin typeface="Calibri" panose="020F0502020204030204" pitchFamily="34" charset="0"/>
                <a:ea typeface="微软雅黑" panose="020B0503020204020204" pitchFamily="34" charset="-122"/>
              </a:rPr>
              <a:t>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7" name="图片 6"/>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722346" y="1684769"/>
            <a:ext cx="1881087" cy="3421878"/>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6325422" y="5371200"/>
                <a:ext cx="2678878"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𝑫𝒆𝒗𝒊𝒂𝒕𝒊𝒐𝒏</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𝑬𝒅𝒈𝒆</m:t>
                      </m:r>
                      <m:r>
                        <a:rPr lang="en-US" altLang="zh-CN" sz="1600" b="1" i="1" dirty="0" smtClean="0">
                          <a:latin typeface="Cambria Math" panose="02040503050406030204" pitchFamily="18" charset="0"/>
                          <a:ea typeface="微软雅黑" panose="020B0503020204020204" pitchFamily="34" charset="-122"/>
                        </a:rPr>
                        <m:t>(</m:t>
                      </m:r>
                      <m:sSub>
                        <m:sSubPr>
                          <m:ctrlPr>
                            <a:rPr lang="en-US" altLang="zh-CN" sz="1600" b="1" i="1" dirty="0" smtClean="0">
                              <a:latin typeface="Cambria Math" panose="02040503050406030204" pitchFamily="18" charset="0"/>
                              <a:ea typeface="微软雅黑" panose="020B0503020204020204" pitchFamily="34" charset="-122"/>
                            </a:rPr>
                          </m:ctrlPr>
                        </m:sSubPr>
                        <m:e>
                          <m:r>
                            <a:rPr lang="en-US" altLang="zh-CN" sz="1600" b="1" i="1" dirty="0" smtClean="0">
                              <a:latin typeface="Cambria Math" panose="02040503050406030204" pitchFamily="18" charset="0"/>
                              <a:ea typeface="微软雅黑" panose="020B0503020204020204" pitchFamily="34" charset="-122"/>
                            </a:rPr>
                            <m:t>𝑬</m:t>
                          </m:r>
                        </m:e>
                        <m:sub>
                          <m:r>
                            <a:rPr lang="en-US" altLang="zh-CN" sz="1600" b="1" i="1" dirty="0" smtClean="0">
                              <a:latin typeface="Cambria Math" panose="02040503050406030204" pitchFamily="18" charset="0"/>
                              <a:ea typeface="微软雅黑" panose="020B0503020204020204" pitchFamily="34" charset="-122"/>
                            </a:rPr>
                            <m:t>𝑫</m:t>
                          </m:r>
                        </m:sub>
                      </m:sSub>
                      <m:r>
                        <a:rPr lang="en-US" altLang="zh-CN" sz="1600" b="1" i="1" dirty="0" smtClean="0">
                          <a:latin typeface="Cambria Math" panose="02040503050406030204" pitchFamily="18" charset="0"/>
                          <a:ea typeface="微软雅黑" panose="020B0503020204020204" pitchFamily="34" charset="-122"/>
                        </a:rPr>
                        <m:t>)</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6325422" y="5371200"/>
                <a:ext cx="2678878" cy="338554"/>
              </a:xfrm>
              <a:prstGeom prst="rect">
                <a:avLst/>
              </a:prstGeom>
              <a:blipFill>
                <a:blip r:embed="rId37"/>
                <a:stretch>
                  <a:fillRect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719A945-5DA8-4842-824C-43EDA64AA903}"/>
                  </a:ext>
                </a:extLst>
              </p:cNvPr>
              <p:cNvSpPr txBox="1"/>
              <p:nvPr/>
            </p:nvSpPr>
            <p:spPr>
              <a:xfrm>
                <a:off x="428280" y="1492703"/>
                <a:ext cx="5126213" cy="73186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𝒄</m:t>
                          </m:r>
                        </m:e>
                        <m:sub>
                          <m:r>
                            <a:rPr lang="en-US" altLang="zh-CN" sz="1600" b="1" i="1">
                              <a:latin typeface="Cambria Math" panose="02040503050406030204" pitchFamily="18" charset="0"/>
                              <a:ea typeface="微软雅黑" panose="020B0503020204020204" pitchFamily="34" charset="-122"/>
                            </a:rPr>
                            <m:t>𝒊𝒋</m:t>
                          </m:r>
                        </m:sub>
                      </m:sSub>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𝒘</m:t>
                      </m:r>
                      <m:d>
                        <m:dPr>
                          <m:ctrlPr>
                            <a:rPr lang="en-US" altLang="zh-CN" sz="1600" b="1" i="1">
                              <a:latin typeface="Cambria Math" panose="02040503050406030204" pitchFamily="18" charset="0"/>
                              <a:ea typeface="微软雅黑" panose="020B0503020204020204" pitchFamily="34" charset="-122"/>
                            </a:rPr>
                          </m:ctrlPr>
                        </m:dPr>
                        <m:e>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𝒊</m:t>
                              </m:r>
                            </m:sub>
                          </m:sSub>
                          <m:r>
                            <a:rPr lang="en-US" altLang="zh-CN" sz="1600" b="1" i="1">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𝒋</m:t>
                              </m:r>
                            </m:sub>
                          </m:sSub>
                        </m:e>
                      </m:d>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𝒅</m:t>
                      </m:r>
                      <m:d>
                        <m:dPr>
                          <m:ctrlPr>
                            <a:rPr lang="en-US" altLang="zh-CN" sz="1600" b="1" i="1">
                              <a:latin typeface="Cambria Math" panose="02040503050406030204" pitchFamily="18" charset="0"/>
                              <a:ea typeface="微软雅黑" panose="020B0503020204020204" pitchFamily="34" charset="-122"/>
                            </a:rPr>
                          </m:ctrlPr>
                        </m:dPr>
                        <m:e>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𝒊</m:t>
                              </m:r>
                            </m:sub>
                          </m:sSub>
                        </m:e>
                      </m:d>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𝒅</m:t>
                      </m:r>
                      <m:d>
                        <m:dPr>
                          <m:ctrlPr>
                            <a:rPr lang="en-US" altLang="zh-CN" sz="1600" b="1" i="1">
                              <a:latin typeface="Cambria Math" panose="02040503050406030204" pitchFamily="18" charset="0"/>
                              <a:ea typeface="微软雅黑" panose="020B0503020204020204" pitchFamily="34" charset="-122"/>
                            </a:rPr>
                          </m:ctrlPr>
                        </m:dPr>
                        <m:e>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𝒋</m:t>
                              </m:r>
                            </m:sub>
                          </m:sSub>
                        </m:e>
                      </m:d>
                      <m:r>
                        <a:rPr lang="en-US" altLang="zh-CN" sz="1600" b="1" i="1">
                          <a:latin typeface="Cambria Math" panose="02040503050406030204" pitchFamily="18" charset="0"/>
                          <a:ea typeface="微软雅黑" panose="020B0503020204020204" pitchFamily="34" charset="-122"/>
                        </a:rPr>
                        <m:t>⇒</m:t>
                      </m:r>
                      <m:d>
                        <m:dPr>
                          <m:begChr m:val="{"/>
                          <m:endChr m:val=""/>
                          <m:ctrlPr>
                            <a:rPr lang="en-US" altLang="zh-CN" sz="1600" b="1" i="1">
                              <a:latin typeface="Cambria Math" panose="02040503050406030204" pitchFamily="18" charset="0"/>
                              <a:ea typeface="微软雅黑" panose="020B0503020204020204" pitchFamily="34" charset="-122"/>
                            </a:rPr>
                          </m:ctrlPr>
                        </m:dPr>
                        <m:e>
                          <m:eqArr>
                            <m:eqArrPr>
                              <m:ctrlPr>
                                <a:rPr lang="en-US" altLang="zh-CN" sz="1600" b="1" i="1">
                                  <a:latin typeface="Cambria Math" panose="02040503050406030204" pitchFamily="18" charset="0"/>
                                  <a:ea typeface="微软雅黑" panose="020B0503020204020204" pitchFamily="34" charset="-122"/>
                                </a:rPr>
                              </m:ctrlPr>
                            </m:eqArrPr>
                            <m:e>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𝟎</m:t>
                              </m:r>
                              <m:r>
                                <a:rPr lang="en-US" altLang="zh-CN" sz="1600" b="1" i="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𝒊𝒇</m:t>
                              </m:r>
                              <m:r>
                                <a:rPr lang="en-US" altLang="zh-CN" sz="1600" b="1" i="1">
                                  <a:latin typeface="Cambria Math" panose="02040503050406030204" pitchFamily="18" charset="0"/>
                                  <a:ea typeface="微软雅黑" panose="020B0503020204020204" pitchFamily="34" charset="-122"/>
                                </a:rPr>
                                <m:t> (</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𝒊</m:t>
                                  </m:r>
                                </m:sub>
                              </m:sSub>
                              <m:r>
                                <a:rPr lang="en-US" altLang="zh-CN" sz="1600" b="1" i="1">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𝒋</m:t>
                                  </m:r>
                                </m:sub>
                              </m:sSub>
                              <m:r>
                                <a:rPr lang="en-US" altLang="zh-CN" sz="1600" b="1" i="1">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𝑬</m:t>
                                  </m:r>
                                </m:e>
                                <m:sub>
                                  <m:r>
                                    <a:rPr lang="en-US" altLang="zh-CN" sz="1600" b="1" i="1">
                                      <a:latin typeface="Cambria Math" panose="02040503050406030204" pitchFamily="18" charset="0"/>
                                      <a:ea typeface="微软雅黑" panose="020B0503020204020204" pitchFamily="34" charset="-122"/>
                                    </a:rPr>
                                    <m:t>𝑻</m:t>
                                  </m:r>
                                </m:sub>
                              </m:sSub>
                            </m:e>
                            <m:e>
                              <m:r>
                                <a:rPr lang="en-US" altLang="zh-CN" sz="1600" b="1" i="1">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𝟎</m:t>
                              </m:r>
                              <m:r>
                                <a:rPr lang="en-US" altLang="zh-CN" sz="1600" b="1" i="1">
                                  <a:latin typeface="Cambria Math" panose="02040503050406030204" pitchFamily="18" charset="0"/>
                                  <a:ea typeface="微软雅黑" panose="020B0503020204020204" pitchFamily="34" charset="-122"/>
                                </a:rPr>
                                <m:t> </m:t>
                              </m:r>
                              <m:r>
                                <a:rPr lang="en-US" altLang="zh-CN" sz="1600" b="1" i="1">
                                  <a:latin typeface="Cambria Math" panose="02040503050406030204" pitchFamily="18" charset="0"/>
                                  <a:ea typeface="微软雅黑" panose="020B0503020204020204" pitchFamily="34" charset="-122"/>
                                </a:rPr>
                                <m:t>𝒊𝒇</m:t>
                              </m:r>
                              <m:d>
                                <m:dPr>
                                  <m:ctrlPr>
                                    <a:rPr lang="en-US" altLang="zh-CN" sz="1600" b="1" i="1">
                                      <a:latin typeface="Cambria Math" panose="02040503050406030204" pitchFamily="18" charset="0"/>
                                      <a:ea typeface="微软雅黑" panose="020B0503020204020204" pitchFamily="34" charset="-122"/>
                                    </a:rPr>
                                  </m:ctrlPr>
                                </m:dPr>
                                <m:e>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𝒊</m:t>
                                      </m:r>
                                    </m:sub>
                                  </m:sSub>
                                  <m:r>
                                    <a:rPr lang="en-US" altLang="zh-CN" sz="1600" b="1" i="1">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𝒋</m:t>
                                      </m:r>
                                    </m:sub>
                                  </m:sSub>
                                </m:e>
                              </m:d>
                              <m:r>
                                <a:rPr lang="en-US" altLang="zh-CN" sz="1600" b="1" i="1">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𝑬</m:t>
                                  </m:r>
                                </m:e>
                                <m:sub>
                                  <m:r>
                                    <a:rPr lang="en-US" altLang="zh-CN" sz="1600" b="1" i="1">
                                      <a:latin typeface="Cambria Math" panose="02040503050406030204" pitchFamily="18" charset="0"/>
                                      <a:ea typeface="微软雅黑" panose="020B0503020204020204" pitchFamily="34" charset="-122"/>
                                    </a:rPr>
                                    <m:t>𝑫</m:t>
                                  </m:r>
                                </m:sub>
                              </m:sSub>
                            </m:e>
                          </m:eqArr>
                        </m:e>
                      </m:d>
                    </m:oMath>
                  </m:oMathPara>
                </a14:m>
                <a:endParaRPr lang="en-US" altLang="zh-CN" sz="1600" b="1" i="1"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0" y="1492703"/>
                <a:ext cx="5126213" cy="731867"/>
              </a:xfrm>
              <a:prstGeom prst="rect">
                <a:avLst/>
              </a:prstGeom>
              <a:blipFill>
                <a:blip r:embed="rId3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719A945-5DA8-4842-824C-43EDA64AA903}"/>
                  </a:ext>
                </a:extLst>
              </p:cNvPr>
              <p:cNvSpPr txBox="1"/>
              <p:nvPr/>
            </p:nvSpPr>
            <p:spPr>
              <a:xfrm>
                <a:off x="428279" y="2474655"/>
                <a:ext cx="5126213"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sz="1600" b="1" i="1" dirty="0" smtClean="0">
                              <a:latin typeface="Cambria Math" panose="02040503050406030204" pitchFamily="18" charset="0"/>
                              <a:ea typeface="微软雅黑" panose="020B0503020204020204" pitchFamily="34" charset="-122"/>
                            </a:rPr>
                          </m:ctrlPr>
                        </m:sSubPr>
                        <m:e>
                          <m:r>
                            <a:rPr lang="en-US" altLang="zh-CN" sz="1600" b="1" i="1" dirty="0" smtClean="0">
                              <a:latin typeface="Cambria Math" panose="02040503050406030204" pitchFamily="18" charset="0"/>
                              <a:ea typeface="微软雅黑" panose="020B0503020204020204" pitchFamily="34" charset="-122"/>
                            </a:rPr>
                            <m:t>𝒄</m:t>
                          </m:r>
                        </m:e>
                        <m:sub>
                          <m:r>
                            <a:rPr lang="en-US" altLang="zh-CN" sz="1600" b="1" i="1" dirty="0" smtClean="0">
                              <a:latin typeface="Cambria Math" panose="02040503050406030204" pitchFamily="18" charset="0"/>
                              <a:ea typeface="微软雅黑" panose="020B0503020204020204" pitchFamily="34" charset="-122"/>
                            </a:rPr>
                            <m:t>𝟏𝟐</m:t>
                          </m:r>
                        </m:sub>
                      </m:sSub>
                      <m:r>
                        <a:rPr lang="en-US" altLang="zh-CN" sz="1600" b="1" i="1" dirty="0" smtClean="0">
                          <a:latin typeface="Cambria Math" panose="02040503050406030204" pitchFamily="18" charset="0"/>
                          <a:ea typeface="微软雅黑" panose="020B0503020204020204" pitchFamily="34" charset="-122"/>
                        </a:rPr>
                        <m:t>=</m:t>
                      </m:r>
                      <m:r>
                        <a:rPr lang="en-US" altLang="zh-CN" sz="1600" b="1" i="1" dirty="0" smtClean="0">
                          <a:latin typeface="Cambria Math" panose="02040503050406030204" pitchFamily="18" charset="0"/>
                          <a:ea typeface="微软雅黑" panose="020B0503020204020204" pitchFamily="34" charset="-122"/>
                        </a:rPr>
                        <m:t>𝒘</m:t>
                      </m:r>
                      <m:r>
                        <a:rPr lang="en-US" altLang="zh-CN" sz="1600" b="1" i="1" dirty="0" smtClean="0">
                          <a:latin typeface="Cambria Math" panose="02040503050406030204" pitchFamily="18" charset="0"/>
                          <a:ea typeface="微软雅黑" panose="020B0503020204020204" pitchFamily="34" charset="-122"/>
                        </a:rPr>
                        <m:t>(</m:t>
                      </m:r>
                      <m:sSub>
                        <m:sSubPr>
                          <m:ctrlPr>
                            <a:rPr lang="en-US" altLang="zh-CN" sz="1600" b="1" i="1" dirty="0" smtClean="0">
                              <a:latin typeface="Cambria Math" panose="02040503050406030204" pitchFamily="18" charset="0"/>
                              <a:ea typeface="微软雅黑" panose="020B0503020204020204" pitchFamily="34" charset="-122"/>
                            </a:rPr>
                          </m:ctrlPr>
                        </m:sSubPr>
                        <m:e>
                          <m:r>
                            <a:rPr lang="en-US" altLang="zh-CN" sz="1600" b="1" i="1" dirty="0" smtClean="0">
                              <a:latin typeface="Cambria Math" panose="02040503050406030204" pitchFamily="18" charset="0"/>
                              <a:ea typeface="微软雅黑" panose="020B0503020204020204" pitchFamily="34" charset="-122"/>
                            </a:rPr>
                            <m:t>𝒗</m:t>
                          </m:r>
                        </m:e>
                        <m:sub>
                          <m:r>
                            <a:rPr lang="en-US" altLang="zh-CN" sz="1600" b="1" i="1" dirty="0" smtClean="0">
                              <a:latin typeface="Cambria Math" panose="02040503050406030204" pitchFamily="18" charset="0"/>
                              <a:ea typeface="微软雅黑" panose="020B0503020204020204" pitchFamily="34" charset="-122"/>
                            </a:rPr>
                            <m:t>𝟏</m:t>
                          </m:r>
                        </m:sub>
                      </m:sSub>
                      <m:r>
                        <a:rPr lang="en-US" altLang="zh-CN" sz="1600" b="1" i="1" dirty="0" smtClean="0">
                          <a:latin typeface="Cambria Math" panose="02040503050406030204" pitchFamily="18" charset="0"/>
                          <a:ea typeface="微软雅黑" panose="020B0503020204020204" pitchFamily="34" charset="-122"/>
                        </a:rPr>
                        <m:t>,</m:t>
                      </m:r>
                      <m:sSub>
                        <m:sSubPr>
                          <m:ctrlPr>
                            <a:rPr lang="en-US" altLang="zh-CN" sz="1600" b="1" i="1" dirty="0" smtClean="0">
                              <a:latin typeface="Cambria Math" panose="02040503050406030204" pitchFamily="18" charset="0"/>
                              <a:ea typeface="微软雅黑" panose="020B0503020204020204" pitchFamily="34" charset="-122"/>
                            </a:rPr>
                          </m:ctrlPr>
                        </m:sSubPr>
                        <m:e>
                          <m:r>
                            <a:rPr lang="en-US" altLang="zh-CN" sz="1600" b="1" i="1" dirty="0" smtClean="0">
                              <a:latin typeface="Cambria Math" panose="02040503050406030204" pitchFamily="18" charset="0"/>
                              <a:ea typeface="微软雅黑" panose="020B0503020204020204" pitchFamily="34" charset="-122"/>
                            </a:rPr>
                            <m:t>𝒗</m:t>
                          </m:r>
                        </m:e>
                        <m:sub>
                          <m:r>
                            <a:rPr lang="en-US" altLang="zh-CN" sz="1600" b="1" i="1" dirty="0" smtClean="0">
                              <a:latin typeface="Cambria Math" panose="02040503050406030204" pitchFamily="18" charset="0"/>
                              <a:ea typeface="微软雅黑" panose="020B0503020204020204" pitchFamily="34" charset="-122"/>
                            </a:rPr>
                            <m:t>𝟐</m:t>
                          </m:r>
                        </m:sub>
                      </m:sSub>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𝒅</m:t>
                      </m:r>
                      <m:r>
                        <a:rPr lang="en-US" altLang="zh-CN" sz="1600" b="1" i="1" dirty="0" smtClean="0">
                          <a:latin typeface="Cambria Math" panose="02040503050406030204" pitchFamily="18" charset="0"/>
                          <a:ea typeface="微软雅黑" panose="020B0503020204020204" pitchFamily="34" charset="-122"/>
                        </a:rPr>
                        <m:t>(</m:t>
                      </m:r>
                      <m:sSub>
                        <m:sSubPr>
                          <m:ctrlPr>
                            <a:rPr lang="en-US" altLang="zh-CN" sz="1600" b="1" i="1" dirty="0" smtClean="0">
                              <a:latin typeface="Cambria Math" panose="02040503050406030204" pitchFamily="18" charset="0"/>
                              <a:ea typeface="微软雅黑" panose="020B0503020204020204" pitchFamily="34" charset="-122"/>
                            </a:rPr>
                          </m:ctrlPr>
                        </m:sSubPr>
                        <m:e>
                          <m:r>
                            <a:rPr lang="en-US" altLang="zh-CN" sz="1600" b="1" i="1" dirty="0" smtClean="0">
                              <a:latin typeface="Cambria Math" panose="02040503050406030204" pitchFamily="18" charset="0"/>
                              <a:ea typeface="微软雅黑" panose="020B0503020204020204" pitchFamily="34" charset="-122"/>
                            </a:rPr>
                            <m:t>𝒗</m:t>
                          </m:r>
                        </m:e>
                        <m:sub>
                          <m:r>
                            <a:rPr lang="en-US" altLang="zh-CN" sz="1600" b="1" i="1" dirty="0" smtClean="0">
                              <a:latin typeface="Cambria Math" panose="02040503050406030204" pitchFamily="18" charset="0"/>
                              <a:ea typeface="微软雅黑" panose="020B0503020204020204" pitchFamily="34" charset="-122"/>
                            </a:rPr>
                            <m:t>𝟏</m:t>
                          </m:r>
                        </m:sub>
                      </m:sSub>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𝒅</m:t>
                      </m:r>
                      <m:r>
                        <a:rPr lang="en-US" altLang="zh-CN" sz="1600" b="1" i="1" dirty="0" smtClean="0">
                          <a:latin typeface="Cambria Math" panose="02040503050406030204" pitchFamily="18" charset="0"/>
                          <a:ea typeface="微软雅黑" panose="020B0503020204020204" pitchFamily="34" charset="-122"/>
                        </a:rPr>
                        <m:t>(</m:t>
                      </m:r>
                      <m:sSub>
                        <m:sSubPr>
                          <m:ctrlPr>
                            <a:rPr lang="en-US" altLang="zh-CN" sz="1600" b="1" i="1" dirty="0" smtClean="0">
                              <a:latin typeface="Cambria Math" panose="02040503050406030204" pitchFamily="18" charset="0"/>
                              <a:ea typeface="微软雅黑" panose="020B0503020204020204" pitchFamily="34" charset="-122"/>
                            </a:rPr>
                          </m:ctrlPr>
                        </m:sSubPr>
                        <m:e>
                          <m:r>
                            <a:rPr lang="en-US" altLang="zh-CN" sz="1600" b="1" i="1" dirty="0" smtClean="0">
                              <a:latin typeface="Cambria Math" panose="02040503050406030204" pitchFamily="18" charset="0"/>
                              <a:ea typeface="微软雅黑" panose="020B0503020204020204" pitchFamily="34" charset="-122"/>
                            </a:rPr>
                            <m:t>𝒗</m:t>
                          </m:r>
                        </m:e>
                        <m:sub>
                          <m:r>
                            <a:rPr lang="en-US" altLang="zh-CN" sz="1600" b="1" i="1" dirty="0" smtClean="0">
                              <a:latin typeface="Cambria Math" panose="02040503050406030204" pitchFamily="18" charset="0"/>
                              <a:ea typeface="微软雅黑" panose="020B0503020204020204" pitchFamily="34" charset="-122"/>
                            </a:rPr>
                            <m:t>𝟐</m:t>
                          </m:r>
                        </m:sub>
                      </m:sSub>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𝟐</m:t>
                      </m:r>
                      <m:r>
                        <a:rPr lang="en-US" altLang="zh-CN" sz="1600" b="1" i="1" dirty="0" smtClean="0">
                          <a:latin typeface="Cambria Math" panose="02040503050406030204" pitchFamily="18" charset="0"/>
                          <a:ea typeface="微软雅黑" panose="020B0503020204020204" pitchFamily="34" charset="-122"/>
                        </a:rPr>
                        <m:t>+</m:t>
                      </m:r>
                      <m:r>
                        <a:rPr lang="en-US" altLang="zh-CN" sz="1600" b="1" i="1" dirty="0" smtClean="0">
                          <a:latin typeface="Cambria Math" panose="02040503050406030204" pitchFamily="18" charset="0"/>
                          <a:ea typeface="微软雅黑" panose="020B0503020204020204" pitchFamily="34" charset="-122"/>
                        </a:rPr>
                        <m:t>𝟐</m:t>
                      </m:r>
                      <m:r>
                        <a:rPr lang="en-US" altLang="zh-CN" sz="1600" b="1" i="1" dirty="0" smtClean="0">
                          <a:latin typeface="Cambria Math" panose="02040503050406030204" pitchFamily="18" charset="0"/>
                          <a:ea typeface="微软雅黑" panose="020B0503020204020204" pitchFamily="34" charset="-122"/>
                        </a:rPr>
                        <m:t>−</m:t>
                      </m:r>
                      <m:r>
                        <a:rPr lang="en-US" altLang="zh-CN" sz="1600" b="1" i="1" dirty="0" smtClean="0">
                          <a:latin typeface="Cambria Math" panose="02040503050406030204" pitchFamily="18" charset="0"/>
                          <a:ea typeface="微软雅黑" panose="020B0503020204020204" pitchFamily="34" charset="-122"/>
                        </a:rPr>
                        <m:t>𝟏</m:t>
                      </m:r>
                      <m:r>
                        <a:rPr lang="en-US" altLang="zh-CN" sz="1600" b="1" i="1" dirty="0" smtClean="0">
                          <a:latin typeface="Cambria Math" panose="02040503050406030204" pitchFamily="18" charset="0"/>
                          <a:ea typeface="微软雅黑" panose="020B0503020204020204" pitchFamily="34" charset="-122"/>
                        </a:rPr>
                        <m:t>=</m:t>
                      </m:r>
                      <m:r>
                        <a:rPr lang="en-US" altLang="zh-CN" sz="1600" b="1" i="1" dirty="0" smtClean="0">
                          <a:latin typeface="Cambria Math" panose="02040503050406030204" pitchFamily="18" charset="0"/>
                          <a:ea typeface="微软雅黑" panose="020B0503020204020204" pitchFamily="34" charset="-122"/>
                        </a:rPr>
                        <m:t>𝟑</m:t>
                      </m:r>
                    </m:oMath>
                  </m:oMathPara>
                </a14:m>
                <a:endParaRPr lang="en-US" altLang="zh-CN" sz="1600" b="1" i="1" dirty="0">
                  <a:latin typeface="Calibri" panose="020F0502020204030204" pitchFamily="34" charset="0"/>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79" y="2474655"/>
                <a:ext cx="5126213" cy="338554"/>
              </a:xfrm>
              <a:prstGeom prst="rect">
                <a:avLst/>
              </a:prstGeom>
              <a:blipFill>
                <a:blip r:embed="rId32"/>
                <a:stretch>
                  <a:fillRect b="-109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4719A945-5DA8-4842-824C-43EDA64AA903}"/>
                  </a:ext>
                </a:extLst>
              </p:cNvPr>
              <p:cNvSpPr txBox="1"/>
              <p:nvPr/>
            </p:nvSpPr>
            <p:spPr>
              <a:xfrm>
                <a:off x="428279" y="3395708"/>
                <a:ext cx="3988078" cy="340991"/>
              </a:xfrm>
              <a:prstGeom prst="rect">
                <a:avLst/>
              </a:prstGeom>
              <a:noFill/>
            </p:spPr>
            <p:txBody>
              <a:bodyPr wrap="square" rtlCol="0">
                <a:spAutoFit/>
              </a:bodyPr>
              <a:lstStyle/>
              <a:p>
                <a14:m>
                  <m:oMath xmlns:m="http://schemas.openxmlformats.org/officeDocument/2006/math">
                    <m:r>
                      <a:rPr lang="zh-CN" altLang="en-US" sz="1600" b="1" i="1" dirty="0" smtClean="0">
                        <a:latin typeface="Cambria Math" panose="02040503050406030204" pitchFamily="18" charset="0"/>
                        <a:ea typeface="微软雅黑" panose="020B0503020204020204" pitchFamily="34" charset="-122"/>
                      </a:rPr>
                      <m:t>物理意义：</m:t>
                    </m:r>
                    <m:r>
                      <a:rPr lang="zh-CN" altLang="en-US" sz="1600" b="1" i="1" dirty="0">
                        <a:latin typeface="Cambria Math" panose="02040503050406030204" pitchFamily="18" charset="0"/>
                        <a:ea typeface="微软雅黑" panose="020B0503020204020204" pitchFamily="34" charset="-122"/>
                      </a:rPr>
                      <m:t>替换</m:t>
                    </m:r>
                  </m:oMath>
                </a14:m>
                <a:r>
                  <a:rPr lang="zh-CN" altLang="en-US" sz="1600" dirty="0" smtClean="0">
                    <a:latin typeface="Calibri" panose="020F0502020204030204" pitchFamily="34" charset="0"/>
                    <a:ea typeface="微软雅黑" panose="020B0503020204020204" pitchFamily="34" charset="-122"/>
                  </a:rPr>
                  <a:t>抵</a:t>
                </a:r>
                <a:r>
                  <a:rPr lang="zh-CN" altLang="en-US" sz="1600" dirty="0" smtClean="0">
                    <a:latin typeface="Calibri" panose="020F0502020204030204" pitchFamily="34" charset="0"/>
                    <a:ea typeface="微软雅黑" panose="020B0503020204020204" pitchFamily="34" charset="-122"/>
                  </a:rPr>
                  <a:t>达</a:t>
                </a:r>
                <a14:m>
                  <m:oMath xmlns:m="http://schemas.openxmlformats.org/officeDocument/2006/math">
                    <m:r>
                      <a:rPr lang="zh-CN" altLang="en-US" sz="1600" b="1" i="1" smtClean="0">
                        <a:solidFill>
                          <a:schemeClr val="tx1"/>
                        </a:solidFill>
                        <a:latin typeface="Cambria Math" panose="02040503050406030204" pitchFamily="18" charset="0"/>
                        <a:ea typeface="微软雅黑" panose="020B0503020204020204" pitchFamily="34" charset="-122"/>
                      </a:rPr>
                      <m:t>固定点</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oMath>
                </a14:m>
                <a:r>
                  <a:rPr lang="zh-CN" altLang="en-US" sz="1600" dirty="0" smtClean="0">
                    <a:latin typeface="Calibri" panose="020F0502020204030204" pitchFamily="34" charset="0"/>
                    <a:ea typeface="微软雅黑" panose="020B0503020204020204" pitchFamily="34" charset="-122"/>
                  </a:rPr>
                  <a:t>的前缀路径</a:t>
                </a:r>
                <a:endParaRPr lang="en-US" altLang="zh-CN" sz="1600" b="1" dirty="0">
                  <a:latin typeface="Calibri" panose="020F0502020204030204" pitchFamily="34" charset="0"/>
                  <a:ea typeface="微软雅黑" panose="020B0503020204020204" pitchFamily="34" charset="-122"/>
                </a:endParaRPr>
              </a:p>
            </p:txBody>
          </p:sp>
        </mc:Choice>
        <mc:Fallback>
          <p:sp>
            <p:nvSpPr>
              <p:cNvPr id="16" name="文本框 15">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79" y="3395708"/>
                <a:ext cx="3988078" cy="340991"/>
              </a:xfrm>
              <a:prstGeom prst="rect">
                <a:avLst/>
              </a:prstGeom>
              <a:blipFill>
                <a:blip r:embed="rId38"/>
                <a:stretch>
                  <a:fillRect l="-153" t="-5357" b="-21429"/>
                </a:stretch>
              </a:blipFill>
            </p:spPr>
            <p:txBody>
              <a:bodyPr/>
              <a:lstStyle/>
              <a:p>
                <a:r>
                  <a:rPr lang="zh-CN" altLang="en-US">
                    <a:noFill/>
                  </a:rPr>
                  <a:t> </a:t>
                </a:r>
              </a:p>
            </p:txBody>
          </p:sp>
        </mc:Fallback>
      </mc:AlternateContent>
      <p:pic>
        <p:nvPicPr>
          <p:cNvPr id="5" name="图片 4"/>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856296" y="3847451"/>
            <a:ext cx="3842421" cy="1475109"/>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719A945-5DA8-4842-824C-43EDA64AA903}"/>
                  </a:ext>
                </a:extLst>
              </p:cNvPr>
              <p:cNvSpPr txBox="1"/>
              <p:nvPr/>
            </p:nvSpPr>
            <p:spPr>
              <a:xfrm>
                <a:off x="988341" y="5371200"/>
                <a:ext cx="34280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𝒗</m:t>
                          </m:r>
                        </m:e>
                        <m:sub>
                          <m:r>
                            <a:rPr lang="en-US" altLang="zh-CN" b="1" i="1">
                              <a:solidFill>
                                <a:srgbClr val="FF0000"/>
                              </a:solidFill>
                              <a:latin typeface="Cambria Math" panose="02040503050406030204" pitchFamily="18" charset="0"/>
                            </a:rPr>
                            <m:t>𝟎</m:t>
                          </m:r>
                        </m:sub>
                      </m:sSub>
                      <m:r>
                        <a:rPr lang="zh-CN"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𝒗</m:t>
                          </m:r>
                        </m:e>
                        <m:sub>
                          <m:r>
                            <a:rPr lang="en-US" altLang="zh-CN" b="1" i="1">
                              <a:solidFill>
                                <a:srgbClr val="FF0000"/>
                              </a:solidFill>
                              <a:latin typeface="Cambria Math" panose="02040503050406030204" pitchFamily="18" charset="0"/>
                            </a:rPr>
                            <m:t>𝟐</m:t>
                          </m:r>
                        </m:sub>
                      </m:sSub>
                      <m:r>
                        <a:rPr lang="en-US"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𝒗</m:t>
                          </m:r>
                        </m:e>
                        <m:sub>
                          <m:r>
                            <a:rPr lang="en-US" altLang="zh-CN" b="1" i="1">
                              <a:solidFill>
                                <a:srgbClr val="FF0000"/>
                              </a:solidFill>
                              <a:latin typeface="Cambria Math" panose="02040503050406030204" pitchFamily="18" charset="0"/>
                            </a:rPr>
                            <m:t>𝟎</m:t>
                          </m:r>
                        </m:sub>
                      </m:sSub>
                      <m:r>
                        <a:rPr lang="zh-CN"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𝒗</m:t>
                          </m:r>
                        </m:e>
                        <m:sub>
                          <m:r>
                            <a:rPr lang="en-US" altLang="zh-CN" b="1" i="1">
                              <a:solidFill>
                                <a:srgbClr val="FF0000"/>
                              </a:solidFill>
                              <a:latin typeface="Cambria Math" panose="02040503050406030204" pitchFamily="18" charset="0"/>
                            </a:rPr>
                            <m:t>𝟏</m:t>
                          </m:r>
                        </m:sub>
                      </m:sSub>
                      <m:r>
                        <a:rPr lang="zh-CN"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𝒗</m:t>
                          </m:r>
                        </m:e>
                        <m:sub>
                          <m:r>
                            <a:rPr lang="en-US" altLang="zh-CN" b="1" i="1">
                              <a:solidFill>
                                <a:srgbClr val="FF0000"/>
                              </a:solidFill>
                              <a:latin typeface="Cambria Math" panose="02040503050406030204" pitchFamily="18" charset="0"/>
                            </a:rPr>
                            <m:t>𝟐</m:t>
                          </m:r>
                        </m:sub>
                      </m:sSub>
                    </m:oMath>
                  </m:oMathPara>
                </a14:m>
                <a:endParaRPr lang="zh-CN" altLang="zh-CN" sz="1600" dirty="0">
                  <a:solidFill>
                    <a:srgbClr val="FF0000"/>
                  </a:solidFill>
                  <a:effectLst/>
                </a:endParaRPr>
              </a:p>
            </p:txBody>
          </p:sp>
        </mc:Choice>
        <mc:Fallback xmlns="">
          <p:sp>
            <p:nvSpPr>
              <p:cNvPr id="17" name="文本框 16">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988341" y="5371200"/>
                <a:ext cx="3428016" cy="369332"/>
              </a:xfrm>
              <a:prstGeom prst="rect">
                <a:avLst/>
              </a:prstGeom>
              <a:blipFill>
                <a:blip r:embed="rId36"/>
                <a:stretch>
                  <a:fillRect b="-1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5526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11</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𝑫𝒆𝒗𝒊𝒂𝒕𝒊𝒐𝒏</m:t>
                      </m:r>
                      <m:r>
                        <a:rPr lang="zh-CN" altLang="en-US" sz="2400" b="1" i="1" dirty="0">
                          <a:latin typeface="Cambria Math" panose="02040503050406030204" pitchFamily="18" charset="0"/>
                        </a:rPr>
                        <m:t>→</m:t>
                      </m:r>
                      <m:r>
                        <a:rPr lang="en-US" altLang="zh-CN" sz="2400" b="1" i="1" dirty="0" smtClean="0">
                          <a:latin typeface="Cambria Math" panose="02040503050406030204" pitchFamily="18" charset="0"/>
                        </a:rPr>
                        <m:t>𝑫𝒆𝒗𝒊𝒓𝒆𝒅</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𝑷𝒂𝒕𝒉</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27"/>
                <a:stretch>
                  <a:fillRect l="-22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路</a:t>
            </a:r>
            <a:r>
              <a:rPr lang="zh-CN" altLang="en-US" sz="2800" b="1" spc="200" dirty="0" smtClean="0">
                <a:solidFill>
                  <a:schemeClr val="bg1"/>
                </a:solidFill>
                <a:latin typeface="Calibri" panose="020F0502020204030204" pitchFamily="34" charset="0"/>
                <a:ea typeface="微软雅黑" panose="020B0503020204020204" pitchFamily="34" charset="-122"/>
              </a:rPr>
              <a:t>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719A945-5DA8-4842-824C-43EDA64AA903}"/>
                  </a:ext>
                </a:extLst>
              </p:cNvPr>
              <p:cNvSpPr txBox="1"/>
              <p:nvPr/>
            </p:nvSpPr>
            <p:spPr>
              <a:xfrm>
                <a:off x="861428" y="1959651"/>
                <a:ext cx="4732175" cy="1034129"/>
              </a:xfrm>
              <a:prstGeom prst="rect">
                <a:avLst/>
              </a:prstGeom>
              <a:noFill/>
              <a:ln w="19050">
                <a:solidFill>
                  <a:srgbClr val="02409A"/>
                </a:solidFill>
              </a:ln>
            </p:spPr>
            <p:txBody>
              <a:bodyPr wrap="square" rtlCol="0">
                <a:spAutoFit/>
              </a:bodyPr>
              <a:lstStyle/>
              <a:p>
                <a:pPr>
                  <a:lnSpc>
                    <a:spcPct val="125000"/>
                  </a:lnSpc>
                </a:pPr>
                <a14:m>
                  <m:oMathPara xmlns:m="http://schemas.openxmlformats.org/officeDocument/2006/math">
                    <m:oMathParaPr>
                      <m:jc m:val="left"/>
                    </m:oMathParaPr>
                    <m:oMath xmlns:m="http://schemas.openxmlformats.org/officeDocument/2006/math">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𝟏</m:t>
                          </m:r>
                        </m:sub>
                      </m:sSub>
                      <m:r>
                        <a:rPr lang="en-US" altLang="zh-CN" sz="1600" b="1" i="1">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𝟎</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𝟏</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𝟒</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𝟔</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𝟖</m:t>
                          </m:r>
                        </m:sub>
                      </m:sSub>
                    </m:oMath>
                  </m:oMathPara>
                </a14:m>
                <a:endParaRPr lang="en-US" altLang="zh-CN" sz="1600" b="1" i="1" dirty="0" smtClean="0">
                  <a:latin typeface="Cambria Math" panose="02040503050406030204" pitchFamily="18" charset="0"/>
                  <a:ea typeface="微软雅黑" panose="020B0503020204020204" pitchFamily="34" charset="-122"/>
                </a:endParaRPr>
              </a:p>
              <a:p>
                <a:pPr>
                  <a:lnSpc>
                    <a:spcPct val="125000"/>
                  </a:lnSpc>
                </a:pPr>
                <a14:m>
                  <m:oMathPara xmlns:m="http://schemas.openxmlformats.org/officeDocument/2006/math">
                    <m:oMathParaPr>
                      <m:jc m:val="left"/>
                    </m:oMathParaPr>
                    <m:oMath xmlns:m="http://schemas.openxmlformats.org/officeDocument/2006/math">
                      <m:sSubSup>
                        <m:sSubSupPr>
                          <m:ctrlPr>
                            <a:rPr lang="en-US" altLang="zh-CN" sz="1600" b="1" i="1" smtClean="0">
                              <a:latin typeface="Cambria Math" panose="02040503050406030204" pitchFamily="18" charset="0"/>
                              <a:ea typeface="微软雅黑" panose="020B0503020204020204" pitchFamily="34" charset="-122"/>
                            </a:rPr>
                          </m:ctrlPr>
                        </m:sSubSupPr>
                        <m:e>
                          <m:r>
                            <a:rPr lang="en-US" altLang="zh-CN" sz="1600" b="1" i="1" smtClean="0">
                              <a:latin typeface="Cambria Math" panose="02040503050406030204" pitchFamily="18" charset="0"/>
                              <a:ea typeface="微软雅黑" panose="020B0503020204020204" pitchFamily="34" charset="-122"/>
                            </a:rPr>
                            <m:t>𝑬</m:t>
                          </m:r>
                        </m:e>
                        <m:sub>
                          <m:r>
                            <a:rPr lang="en-US" altLang="zh-CN" sz="1600" b="1" i="1" smtClean="0">
                              <a:latin typeface="Cambria Math" panose="02040503050406030204" pitchFamily="18" charset="0"/>
                              <a:ea typeface="微软雅黑" panose="020B0503020204020204" pitchFamily="34" charset="-122"/>
                            </a:rPr>
                            <m:t>𝑫</m:t>
                          </m:r>
                        </m:sub>
                        <m:sup>
                          <m:r>
                            <a:rPr lang="en-US" altLang="zh-CN" sz="1600" b="1" i="1" smtClean="0">
                              <a:latin typeface="Cambria Math" panose="02040503050406030204" pitchFamily="18" charset="0"/>
                              <a:ea typeface="微软雅黑" panose="020B0503020204020204" pitchFamily="34" charset="-122"/>
                            </a:rPr>
                            <m:t>𝟏</m:t>
                          </m:r>
                        </m:sup>
                      </m:sSubSup>
                      <m:r>
                        <a:rPr lang="en-US" altLang="zh-CN" sz="1600" b="1" i="1" smtClean="0">
                          <a:latin typeface="Cambria Math" panose="02040503050406030204" pitchFamily="18" charset="0"/>
                          <a:ea typeface="微软雅黑" panose="020B0503020204020204" pitchFamily="34" charset="-122"/>
                        </a:rPr>
                        <m:t>=</m:t>
                      </m:r>
                      <m:d>
                        <m:dPr>
                          <m:begChr m:val="{"/>
                          <m:endChr m:val="}"/>
                          <m:ctrlPr>
                            <a:rPr lang="en-US" altLang="zh-CN" sz="1600" b="1" i="1" smtClean="0">
                              <a:latin typeface="Cambria Math" panose="02040503050406030204" pitchFamily="18" charset="0"/>
                              <a:ea typeface="微软雅黑" panose="020B0503020204020204" pitchFamily="34" charset="-122"/>
                            </a:rPr>
                          </m:ctrlPr>
                        </m:dPr>
                        <m:e>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𝟑</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𝟔</m:t>
                                  </m:r>
                                </m:sub>
                              </m:sSub>
                            </m:e>
                          </m:d>
                          <m:r>
                            <a:rPr lang="en-US" altLang="zh-CN" sz="1600" b="1" i="1" smtClean="0">
                              <a:latin typeface="Cambria Math" panose="02040503050406030204" pitchFamily="18" charset="0"/>
                              <a:ea typeface="微软雅黑" panose="020B0503020204020204" pitchFamily="34" charset="-122"/>
                            </a:rPr>
                            <m:t>,</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𝟓</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𝟒</m:t>
                                  </m:r>
                                </m:sub>
                              </m:sSub>
                            </m:e>
                          </m:d>
                          <m:r>
                            <a:rPr lang="en-US" altLang="zh-CN" sz="1600" b="1" i="1" smtClean="0">
                              <a:latin typeface="Cambria Math" panose="02040503050406030204" pitchFamily="18" charset="0"/>
                              <a:ea typeface="微软雅黑" panose="020B0503020204020204" pitchFamily="34" charset="-122"/>
                            </a:rPr>
                            <m:t>,</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𝟓</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𝟔</m:t>
                                  </m:r>
                                </m:sub>
                              </m:sSub>
                            </m:e>
                          </m:d>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𝟕</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𝟖</m:t>
                              </m:r>
                            </m:sub>
                          </m:sSub>
                          <m:r>
                            <a:rPr lang="en-US" altLang="zh-CN" sz="1600" b="1" i="1" smtClean="0">
                              <a:latin typeface="Cambria Math" panose="02040503050406030204" pitchFamily="18" charset="0"/>
                              <a:ea typeface="微软雅黑" panose="020B0503020204020204" pitchFamily="34" charset="-122"/>
                            </a:rPr>
                            <m:t>)</m:t>
                          </m:r>
                        </m:e>
                      </m:d>
                    </m:oMath>
                  </m:oMathPara>
                </a14:m>
                <a:endParaRPr lang="en-US" altLang="zh-CN" sz="1600" b="1" i="1" dirty="0" smtClean="0">
                  <a:latin typeface="Calibri" panose="020F0502020204030204" pitchFamily="34" charset="0"/>
                  <a:ea typeface="微软雅黑" panose="020B0503020204020204" pitchFamily="34" charset="-122"/>
                </a:endParaRPr>
              </a:p>
              <a:p>
                <a:pPr>
                  <a:lnSpc>
                    <a:spcPct val="125000"/>
                  </a:lnSpc>
                </a:pPr>
                <a14:m>
                  <m:oMathPara xmlns:m="http://schemas.openxmlformats.org/officeDocument/2006/math">
                    <m:oMathParaPr>
                      <m:jc m:val="left"/>
                    </m:oMathParaPr>
                    <m:oMath xmlns:m="http://schemas.openxmlformats.org/officeDocument/2006/math">
                      <m:r>
                        <a:rPr lang="en-US" altLang="zh-CN" sz="1600" b="1" i="1" dirty="0">
                          <a:latin typeface="Cambria Math" panose="02040503050406030204" pitchFamily="18" charset="0"/>
                          <a:ea typeface="微软雅黑" panose="020B0503020204020204" pitchFamily="34" charset="-122"/>
                        </a:rPr>
                        <m:t>𝒅𝒆𝒗𝒊𝒂𝒕𝒊𝒐𝒏</m:t>
                      </m:r>
                      <m:r>
                        <a:rPr lang="en-US" altLang="zh-CN" sz="1600" b="1" i="1" dirty="0">
                          <a:latin typeface="Cambria Math" panose="02040503050406030204" pitchFamily="18" charset="0"/>
                          <a:ea typeface="微软雅黑" panose="020B0503020204020204" pitchFamily="34" charset="-122"/>
                        </a:rPr>
                        <m:t> </m:t>
                      </m:r>
                      <m:r>
                        <a:rPr lang="en-US" altLang="zh-CN" sz="1600" b="1" i="1" dirty="0">
                          <a:latin typeface="Cambria Math" panose="02040503050406030204" pitchFamily="18" charset="0"/>
                          <a:ea typeface="微软雅黑" panose="020B0503020204020204" pitchFamily="34" charset="-122"/>
                        </a:rPr>
                        <m:t>𝒆𝒅𝒈𝒆</m:t>
                      </m:r>
                      <m:r>
                        <a:rPr lang="en-US" altLang="zh-CN" sz="1600" b="1" i="1" dirty="0">
                          <a:latin typeface="Cambria Math" panose="02040503050406030204" pitchFamily="18" charset="0"/>
                          <a:ea typeface="微软雅黑" panose="020B0503020204020204" pitchFamily="34" charset="-122"/>
                        </a:rPr>
                        <m:t> = (</m:t>
                      </m:r>
                      <m:sSub>
                        <m:sSubPr>
                          <m:ctrlPr>
                            <a:rPr lang="en-US" altLang="zh-CN" sz="1600" b="1" i="1" dirty="0">
                              <a:latin typeface="Cambria Math" panose="02040503050406030204" pitchFamily="18" charset="0"/>
                              <a:ea typeface="微软雅黑" panose="020B0503020204020204" pitchFamily="34" charset="-122"/>
                            </a:rPr>
                          </m:ctrlPr>
                        </m:sSubPr>
                        <m:e>
                          <m:r>
                            <a:rPr lang="en-US" altLang="zh-CN" sz="1600" b="1" i="1" dirty="0">
                              <a:latin typeface="Cambria Math" panose="02040503050406030204" pitchFamily="18" charset="0"/>
                              <a:ea typeface="微软雅黑" panose="020B0503020204020204" pitchFamily="34" charset="-122"/>
                            </a:rPr>
                            <m:t>𝒗</m:t>
                          </m:r>
                        </m:e>
                        <m:sub>
                          <m:r>
                            <a:rPr lang="en-US" altLang="zh-CN" sz="1600" b="1" i="1" dirty="0">
                              <a:latin typeface="Cambria Math" panose="02040503050406030204" pitchFamily="18" charset="0"/>
                              <a:ea typeface="微软雅黑" panose="020B0503020204020204" pitchFamily="34" charset="-122"/>
                            </a:rPr>
                            <m:t>𝟓</m:t>
                          </m:r>
                        </m:sub>
                      </m:sSub>
                      <m:r>
                        <a:rPr lang="en-US" altLang="zh-CN" sz="1600" b="1" i="1" dirty="0">
                          <a:latin typeface="Cambria Math" panose="02040503050406030204" pitchFamily="18" charset="0"/>
                          <a:ea typeface="微软雅黑" panose="020B0503020204020204" pitchFamily="34" charset="-122"/>
                        </a:rPr>
                        <m:t>,</m:t>
                      </m:r>
                      <m:sSub>
                        <m:sSubPr>
                          <m:ctrlPr>
                            <a:rPr lang="en-US" altLang="zh-CN" sz="1600" b="1" i="1" dirty="0">
                              <a:latin typeface="Cambria Math" panose="02040503050406030204" pitchFamily="18" charset="0"/>
                              <a:ea typeface="微软雅黑" panose="020B0503020204020204" pitchFamily="34" charset="-122"/>
                            </a:rPr>
                          </m:ctrlPr>
                        </m:sSubPr>
                        <m:e>
                          <m:r>
                            <a:rPr lang="en-US" altLang="zh-CN" sz="1600" b="1" i="1" dirty="0">
                              <a:latin typeface="Cambria Math" panose="02040503050406030204" pitchFamily="18" charset="0"/>
                              <a:ea typeface="微软雅黑" panose="020B0503020204020204" pitchFamily="34" charset="-122"/>
                            </a:rPr>
                            <m:t>𝒗</m:t>
                          </m:r>
                        </m:e>
                        <m:sub>
                          <m:r>
                            <a:rPr lang="en-US" altLang="zh-CN" sz="1600" b="1" i="1" dirty="0">
                              <a:latin typeface="Cambria Math" panose="02040503050406030204" pitchFamily="18" charset="0"/>
                              <a:ea typeface="微软雅黑" panose="020B0503020204020204" pitchFamily="34" charset="-122"/>
                            </a:rPr>
                            <m:t>𝟔</m:t>
                          </m:r>
                        </m:sub>
                      </m:sSub>
                      <m:r>
                        <a:rPr lang="en-US" altLang="zh-CN" sz="1600" b="1" i="1" dirty="0">
                          <a:latin typeface="Cambria Math" panose="02040503050406030204" pitchFamily="18" charset="0"/>
                          <a:ea typeface="微软雅黑" panose="020B0503020204020204" pitchFamily="34" charset="-122"/>
                        </a:rPr>
                        <m:t>)</m:t>
                      </m:r>
                    </m:oMath>
                  </m:oMathPara>
                </a14:m>
                <a:endParaRPr lang="en-US" altLang="zh-CN" sz="1600" b="1" i="1"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861428" y="1959651"/>
                <a:ext cx="4732175" cy="1034129"/>
              </a:xfrm>
              <a:prstGeom prst="rect">
                <a:avLst/>
              </a:prstGeom>
              <a:blipFill>
                <a:blip r:embed="rId28"/>
                <a:stretch>
                  <a:fillRect/>
                </a:stretch>
              </a:blipFill>
              <a:ln w="19050">
                <a:solidFill>
                  <a:srgbClr val="02409A"/>
                </a:solidFill>
              </a:ln>
            </p:spPr>
            <p:txBody>
              <a:bodyPr/>
              <a:lstStyle/>
              <a:p>
                <a:r>
                  <a:rPr lang="zh-CN" altLang="en-US">
                    <a:noFill/>
                  </a:rPr>
                  <a:t> </a:t>
                </a:r>
              </a:p>
            </p:txBody>
          </p:sp>
        </mc:Fallback>
      </mc:AlternateContent>
      <p:pic>
        <p:nvPicPr>
          <p:cNvPr id="5" name="图片 4"/>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349283" y="1614929"/>
            <a:ext cx="2281906" cy="345600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19A945-5DA8-4842-824C-43EDA64AA903}"/>
                  </a:ext>
                </a:extLst>
              </p:cNvPr>
              <p:cNvSpPr txBox="1"/>
              <p:nvPr/>
            </p:nvSpPr>
            <p:spPr>
              <a:xfrm>
                <a:off x="7109450" y="5370702"/>
                <a:ext cx="1086200"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𝑫𝒆𝒗𝒊𝒓𝒆</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𝑷𝒂𝒕𝒉</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7109450" y="5370702"/>
                <a:ext cx="1086200" cy="338554"/>
              </a:xfrm>
              <a:prstGeom prst="rect">
                <a:avLst/>
              </a:prstGeom>
              <a:blipFill>
                <a:blip r:embed="rId114"/>
                <a:stretch>
                  <a:fillRect l="-14045" r="-10112"/>
                </a:stretch>
              </a:blipFill>
            </p:spPr>
            <p:txBody>
              <a:bodyPr/>
              <a:lstStyle/>
              <a:p>
                <a:r>
                  <a:rPr lang="zh-CN" altLang="en-US">
                    <a:noFill/>
                  </a:rPr>
                  <a:t> </a:t>
                </a:r>
              </a:p>
            </p:txBody>
          </p:sp>
        </mc:Fallback>
      </mc:AlternateContent>
      <p:sp>
        <p:nvSpPr>
          <p:cNvPr id="6" name="下箭头 5"/>
          <p:cNvSpPr/>
          <p:nvPr/>
        </p:nvSpPr>
        <p:spPr>
          <a:xfrm>
            <a:off x="3067009" y="3059417"/>
            <a:ext cx="321013" cy="252919"/>
          </a:xfrm>
          <a:prstGeom prst="downArrow">
            <a:avLst/>
          </a:prstGeom>
          <a:solidFill>
            <a:srgbClr val="024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3067009" y="4307612"/>
            <a:ext cx="321013" cy="252919"/>
          </a:xfrm>
          <a:prstGeom prst="downArrow">
            <a:avLst/>
          </a:prstGeom>
          <a:solidFill>
            <a:srgbClr val="024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719A945-5DA8-4842-824C-43EDA64AA903}"/>
                  </a:ext>
                </a:extLst>
              </p:cNvPr>
              <p:cNvSpPr txBox="1"/>
              <p:nvPr/>
            </p:nvSpPr>
            <p:spPr>
              <a:xfrm>
                <a:off x="428281" y="1459139"/>
                <a:ext cx="4240996" cy="361830"/>
              </a:xfrm>
              <a:prstGeom prst="rect">
                <a:avLst/>
              </a:prstGeom>
              <a:noFill/>
            </p:spPr>
            <p:txBody>
              <a:bodyPr wrap="square" rtlCol="0" anchor="ctr">
                <a:spAutoFit/>
              </a:bodyPr>
              <a:lstStyle/>
              <a:p>
                <a:pPr marL="285750" indent="-285750">
                  <a:buFont typeface="Wingdings" panose="05000000000000000000" pitchFamily="2" charset="2"/>
                  <a:buChar char="l"/>
                </a:pPr>
                <a:r>
                  <a:rPr lang="zh-CN" altLang="en-US" sz="1600" dirty="0">
                    <a:latin typeface="+mj-lt"/>
                    <a:ea typeface="微软雅黑" panose="020B0503020204020204" pitchFamily="34" charset="-122"/>
                  </a:rPr>
                  <a:t>路径</a:t>
                </a:r>
                <a:r>
                  <a:rPr lang="zh-CN" altLang="en-US" sz="1600" dirty="0" smtClean="0">
                    <a:latin typeface="Calibri" panose="020F0502020204030204" pitchFamily="34" charset="0"/>
                    <a:ea typeface="微软雅黑" panose="020B0503020204020204" pitchFamily="34" charset="-122"/>
                  </a:rPr>
                  <a:t>生成：</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oMath>
                </a14:m>
                <a:r>
                  <a:rPr lang="zh-CN" altLang="en-US" sz="1600" dirty="0" smtClean="0">
                    <a:latin typeface="Calibri" panose="020F0502020204030204" pitchFamily="34" charset="0"/>
                    <a:ea typeface="微软雅黑" panose="020B0503020204020204" pitchFamily="34" charset="-122"/>
                  </a:rPr>
                  <a:t>如何借助</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生成新路径</a:t>
                </a:r>
                <a:endParaRPr lang="en-US" altLang="zh-CN" sz="1600" dirty="0" smtClean="0">
                  <a:latin typeface="Calibri" panose="020F0502020204030204" pitchFamily="34" charset="0"/>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1459139"/>
                <a:ext cx="4240996" cy="361830"/>
              </a:xfrm>
              <a:prstGeom prst="rect">
                <a:avLst/>
              </a:prstGeom>
              <a:blipFill>
                <a:blip r:embed="rId116"/>
                <a:stretch>
                  <a:fillRect l="-575" t="-3333"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719A945-5DA8-4842-824C-43EDA64AA903}"/>
                  </a:ext>
                </a:extLst>
              </p:cNvPr>
              <p:cNvSpPr txBox="1"/>
              <p:nvPr/>
            </p:nvSpPr>
            <p:spPr>
              <a:xfrm>
                <a:off x="1473262" y="4626168"/>
                <a:ext cx="3508506" cy="461345"/>
              </a:xfrm>
              <a:prstGeom prst="rect">
                <a:avLst/>
              </a:prstGeom>
              <a:noFill/>
              <a:ln w="19050">
                <a:solidFill>
                  <a:srgbClr val="FF0000"/>
                </a:solidFill>
              </a:ln>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Sup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up>
                          <m:sSub>
                            <m:sSubPr>
                              <m:ctrlPr>
                                <a:rPr lang="en-US" altLang="zh-CN" sz="1600" b="1" i="1" dirty="0" err="1"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err="1"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err="1"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err="1"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err="1"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err="1" smtClean="0">
                                  <a:solidFill>
                                    <a:srgbClr val="FF0000"/>
                                  </a:solidFill>
                                  <a:latin typeface="Cambria Math" panose="02040503050406030204" pitchFamily="18" charset="0"/>
                                  <a:ea typeface="微软雅黑" panose="020B0503020204020204" pitchFamily="34" charset="-122"/>
                                </a:rPr>
                                <m:t>𝒋</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up>
                      </m:sSubSup>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err="1"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err="1" smtClean="0">
                              <a:solidFill>
                                <a:srgbClr val="FF0000"/>
                              </a:solidFill>
                              <a:latin typeface="Cambria Math" panose="02040503050406030204" pitchFamily="18" charset="0"/>
                              <a:ea typeface="微软雅黑" panose="020B0503020204020204" pitchFamily="34" charset="-122"/>
                            </a:rPr>
                            <m:t>𝒑</m:t>
                          </m:r>
                        </m:e>
                        <m:sub>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𝟎</m:t>
                              </m:r>
                            </m:sub>
                          </m:sSub>
                          <m:r>
                            <a:rPr lang="zh-CN" altLang="en-US"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𝒗</m:t>
                              </m:r>
                            </m:e>
                            <m:sub>
                              <m:r>
                                <a:rPr lang="en-US" altLang="zh-CN" sz="1600" b="1" i="1" dirty="0">
                                  <a:solidFill>
                                    <a:srgbClr val="FF0000"/>
                                  </a:solidFill>
                                  <a:latin typeface="Cambria Math" panose="02040503050406030204" pitchFamily="18" charset="0"/>
                                  <a:ea typeface="微软雅黑" panose="020B0503020204020204" pitchFamily="34" charset="-122"/>
                                </a:rPr>
                                <m:t>𝒊</m:t>
                              </m:r>
                            </m:sub>
                          </m:sSub>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d>
                        <m:dPr>
                          <m:ctrlPr>
                            <a:rPr lang="en-US" altLang="zh-CN" sz="1600" b="1" i="1" dirty="0" smtClean="0">
                              <a:solidFill>
                                <a:srgbClr val="FF0000"/>
                              </a:solidFill>
                              <a:latin typeface="Cambria Math" panose="02040503050406030204" pitchFamily="18" charset="0"/>
                              <a:ea typeface="微软雅黑" panose="020B0503020204020204" pitchFamily="34" charset="-122"/>
                            </a:rPr>
                          </m:ctrlPr>
                        </m:dPr>
                        <m:e>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e>
                      </m:d>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r>
                            <a:rPr lang="zh-CN" altLang="en-US"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𝟖</m:t>
                              </m:r>
                            </m:sub>
                          </m:sSub>
                        </m:sub>
                      </m:sSub>
                    </m:oMath>
                  </m:oMathPara>
                </a14:m>
                <a:endParaRPr lang="en-US" altLang="zh-CN" sz="1600" b="1" i="1" dirty="0">
                  <a:solidFill>
                    <a:srgbClr val="FF0000"/>
                  </a:solidFill>
                  <a:latin typeface="Calibri" panose="020F0502020204030204" pitchFamily="34" charset="0"/>
                  <a:ea typeface="微软雅黑" panose="020B0503020204020204" pitchFamily="34" charset="-122"/>
                </a:endParaRPr>
              </a:p>
            </p:txBody>
          </p:sp>
        </mc:Choice>
        <mc:Fallback xmlns="">
          <p:sp>
            <p:nvSpPr>
              <p:cNvPr id="28" name="文本框 2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1473262" y="4626168"/>
                <a:ext cx="3508506" cy="461345"/>
              </a:xfrm>
              <a:prstGeom prst="rect">
                <a:avLst/>
              </a:prstGeom>
              <a:blipFill>
                <a:blip r:embed="rId117"/>
                <a:stretch>
                  <a:fillRect/>
                </a:stretch>
              </a:blipFill>
              <a:ln w="19050">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719A945-5DA8-4842-824C-43EDA64AA903}"/>
                  </a:ext>
                </a:extLst>
              </p:cNvPr>
              <p:cNvSpPr txBox="1"/>
              <p:nvPr/>
            </p:nvSpPr>
            <p:spPr>
              <a:xfrm>
                <a:off x="3554572" y="5373958"/>
                <a:ext cx="1086200"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𝑭𝒊𝒙𝒆𝒅</m:t>
                      </m:r>
                      <m:r>
                        <a:rPr lang="en-US" altLang="zh-CN" sz="1600" b="1" i="1" smtClean="0">
                          <a:latin typeface="Cambria Math" panose="02040503050406030204" pitchFamily="18" charset="0"/>
                          <a:ea typeface="微软雅黑" panose="020B0503020204020204" pitchFamily="34" charset="-122"/>
                        </a:rPr>
                        <m:t> </m:t>
                      </m:r>
                      <m:r>
                        <a:rPr lang="en-US" altLang="zh-CN" sz="1600" b="1" i="1" smtClean="0">
                          <a:latin typeface="Cambria Math" panose="02040503050406030204" pitchFamily="18" charset="0"/>
                          <a:ea typeface="微软雅黑" panose="020B0503020204020204" pitchFamily="34" charset="-122"/>
                        </a:rPr>
                        <m:t>𝒑𝒂𝒓𝒕</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3554572" y="5373958"/>
                <a:ext cx="1086200" cy="338554"/>
              </a:xfrm>
              <a:prstGeom prst="rect">
                <a:avLst/>
              </a:prstGeom>
              <a:blipFill>
                <a:blip r:embed="rId118"/>
                <a:stretch>
                  <a:fillRect l="-7303" r="-4494" b="-7273"/>
                </a:stretch>
              </a:blipFill>
            </p:spPr>
            <p:txBody>
              <a:bodyPr/>
              <a:lstStyle/>
              <a:p>
                <a:r>
                  <a:rPr lang="zh-CN" altLang="en-US">
                    <a:noFill/>
                  </a:rPr>
                  <a:t> </a:t>
                </a:r>
              </a:p>
            </p:txBody>
          </p:sp>
        </mc:Fallback>
      </mc:AlternateContent>
      <p:sp>
        <p:nvSpPr>
          <p:cNvPr id="35" name="左中括号 34"/>
          <p:cNvSpPr/>
          <p:nvPr/>
        </p:nvSpPr>
        <p:spPr>
          <a:xfrm rot="16200000">
            <a:off x="4044403" y="4501601"/>
            <a:ext cx="93468" cy="1406229"/>
          </a:xfrm>
          <a:prstGeom prst="leftBracket">
            <a:avLst/>
          </a:prstGeom>
          <a:ln w="19050">
            <a:solidFill>
              <a:srgbClr val="0240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等腰三角形 35"/>
          <p:cNvSpPr/>
          <p:nvPr/>
        </p:nvSpPr>
        <p:spPr>
          <a:xfrm rot="10800000">
            <a:off x="4043672" y="5257940"/>
            <a:ext cx="108000" cy="108000"/>
          </a:xfrm>
          <a:prstGeom prst="triangle">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左中括号 36"/>
          <p:cNvSpPr/>
          <p:nvPr/>
        </p:nvSpPr>
        <p:spPr>
          <a:xfrm rot="16200000">
            <a:off x="2701232" y="4938670"/>
            <a:ext cx="93468" cy="538164"/>
          </a:xfrm>
          <a:prstGeom prst="leftBracket">
            <a:avLst/>
          </a:prstGeom>
          <a:ln w="19050">
            <a:solidFill>
              <a:srgbClr val="0240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等腰三角形 37"/>
          <p:cNvSpPr/>
          <p:nvPr/>
        </p:nvSpPr>
        <p:spPr>
          <a:xfrm rot="10800000">
            <a:off x="2693966" y="5265736"/>
            <a:ext cx="108000" cy="108000"/>
          </a:xfrm>
          <a:prstGeom prst="triangle">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719A945-5DA8-4842-824C-43EDA64AA903}"/>
                  </a:ext>
                </a:extLst>
              </p:cNvPr>
              <p:cNvSpPr txBox="1"/>
              <p:nvPr/>
            </p:nvSpPr>
            <p:spPr>
              <a:xfrm>
                <a:off x="2204865" y="5373221"/>
                <a:ext cx="1086200" cy="34002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𝑺𝑷𝑻</m:t>
                      </m:r>
                      <m:r>
                        <a:rPr lang="en-US" altLang="zh-CN" sz="1600" b="1" i="1" smtClean="0">
                          <a:latin typeface="Cambria Math" panose="02040503050406030204" pitchFamily="18" charset="0"/>
                          <a:ea typeface="微软雅黑" panose="020B0503020204020204" pitchFamily="34" charset="-122"/>
                        </a:rPr>
                        <m:t> </m:t>
                      </m:r>
                      <m:r>
                        <a:rPr lang="en-US" altLang="zh-CN" sz="1600" b="1" i="1" smtClean="0">
                          <a:latin typeface="Cambria Math" panose="02040503050406030204" pitchFamily="18" charset="0"/>
                          <a:ea typeface="微软雅黑" panose="020B0503020204020204" pitchFamily="34" charset="-122"/>
                        </a:rPr>
                        <m:t>𝒑𝒂𝒓𝒕</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39" name="文本框 38">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2204865" y="5373221"/>
                <a:ext cx="1086200" cy="340029"/>
              </a:xfrm>
              <a:prstGeom prst="rect">
                <a:avLst/>
              </a:prstGeom>
              <a:blipFill>
                <a:blip r:embed="rId119"/>
                <a:stretch>
                  <a:fillRect b="-7143"/>
                </a:stretch>
              </a:blipFill>
            </p:spPr>
            <p:txBody>
              <a:bodyPr/>
              <a:lstStyle/>
              <a:p>
                <a:r>
                  <a:rPr lang="zh-CN" altLang="en-US">
                    <a:noFill/>
                  </a:rPr>
                  <a:t> </a:t>
                </a:r>
              </a:p>
            </p:txBody>
          </p:sp>
        </mc:Fallback>
      </mc:AlternateContent>
      <p:cxnSp>
        <p:nvCxnSpPr>
          <p:cNvPr id="44" name="曲线连接符 43"/>
          <p:cNvCxnSpPr>
            <a:stCxn id="11" idx="1"/>
            <a:endCxn id="28" idx="1"/>
          </p:cNvCxnSpPr>
          <p:nvPr/>
        </p:nvCxnSpPr>
        <p:spPr>
          <a:xfrm rot="10800000" flipH="1" flipV="1">
            <a:off x="861428" y="2476715"/>
            <a:ext cx="611834" cy="2380125"/>
          </a:xfrm>
          <a:prstGeom prst="curvedConnector3">
            <a:avLst>
              <a:gd name="adj1" fmla="val -37363"/>
            </a:avLst>
          </a:prstGeom>
          <a:ln w="19050">
            <a:solidFill>
              <a:srgbClr val="02409A"/>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719A945-5DA8-4842-824C-43EDA64AA903}"/>
              </a:ext>
            </a:extLst>
          </p:cNvPr>
          <p:cNvSpPr txBox="1"/>
          <p:nvPr/>
        </p:nvSpPr>
        <p:spPr>
          <a:xfrm>
            <a:off x="585981" y="3362790"/>
            <a:ext cx="1025967" cy="338554"/>
          </a:xfrm>
          <a:prstGeom prst="rect">
            <a:avLst/>
          </a:prstGeom>
          <a:noFill/>
        </p:spPr>
        <p:txBody>
          <a:bodyPr wrap="square" rtlCol="0" anchor="ctr">
            <a:spAutoFit/>
          </a:bodyPr>
          <a:lstStyle/>
          <a:p>
            <a:r>
              <a:rPr lang="zh-CN" altLang="en-US" sz="1600" b="1" dirty="0" smtClean="0">
                <a:solidFill>
                  <a:srgbClr val="FF0000"/>
                </a:solidFill>
                <a:latin typeface="Calibri" panose="020F0502020204030204" pitchFamily="34" charset="0"/>
                <a:ea typeface="微软雅黑" panose="020B0503020204020204" pitchFamily="34" charset="-122"/>
              </a:rPr>
              <a:t>父子关系</a:t>
            </a:r>
            <a:endParaRPr lang="en-US" altLang="zh-CN" sz="1600" b="1" dirty="0" smtClean="0">
              <a:solidFill>
                <a:srgbClr val="FF0000"/>
              </a:solidFill>
              <a:latin typeface="Calibri" panose="020F0502020204030204" pitchFamily="34" charset="0"/>
              <a:ea typeface="微软雅黑" panose="020B0503020204020204" pitchFamily="34" charset="-122"/>
            </a:endParaRPr>
          </a:p>
        </p:txBody>
      </p:sp>
      <p:pic>
        <p:nvPicPr>
          <p:cNvPr id="3" name="图片 2"/>
          <p:cNvPicPr>
            <a:picLocks noChangeAspect="1"/>
          </p:cNvPicPr>
          <p:nvPr/>
        </p:nvPicPr>
        <p:blipFill>
          <a:blip r:embed="rId120">
            <a:extLst>
              <a:ext uri="{28A0092B-C50C-407E-A947-70E740481C1C}">
                <a14:useLocalDpi xmlns:a14="http://schemas.microsoft.com/office/drawing/2010/main" val="0"/>
              </a:ext>
            </a:extLst>
          </a:blip>
          <a:stretch>
            <a:fillRect/>
          </a:stretch>
        </p:blipFill>
        <p:spPr>
          <a:xfrm>
            <a:off x="1509010" y="3377974"/>
            <a:ext cx="3437010" cy="864000"/>
          </a:xfrm>
          <a:prstGeom prst="rect">
            <a:avLst/>
          </a:prstGeom>
        </p:spPr>
      </p:pic>
    </p:spTree>
    <p:extLst>
      <p:ext uri="{BB962C8B-B14F-4D97-AF65-F5344CB8AC3E}">
        <p14:creationId xmlns:p14="http://schemas.microsoft.com/office/powerpoint/2010/main" val="273185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12</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a:latin typeface="Cambria Math" panose="02040503050406030204" pitchFamily="18" charset="0"/>
                        </a:rPr>
                        <m:t>𝑫𝒆𝒗𝒊𝒂𝒕𝒊𝒐𝒏</m:t>
                      </m:r>
                      <m:r>
                        <a:rPr lang="zh-CN" altLang="en-US" sz="2400" b="1" i="1" dirty="0">
                          <a:latin typeface="Cambria Math" panose="02040503050406030204" pitchFamily="18" charset="0"/>
                        </a:rPr>
                        <m:t>→</m:t>
                      </m:r>
                      <m:r>
                        <a:rPr lang="en-US" altLang="zh-CN" sz="2400" b="1" i="1" dirty="0">
                          <a:latin typeface="Cambria Math" panose="02040503050406030204" pitchFamily="18" charset="0"/>
                        </a:rPr>
                        <m:t>𝑫𝒆𝒗𝒊𝒓𝒆𝒅</m:t>
                      </m:r>
                      <m:r>
                        <a:rPr lang="en-US" altLang="zh-CN" sz="2400" b="1" i="1" dirty="0">
                          <a:latin typeface="Cambria Math" panose="02040503050406030204" pitchFamily="18" charset="0"/>
                        </a:rPr>
                        <m:t> </m:t>
                      </m:r>
                      <m:r>
                        <a:rPr lang="en-US" altLang="zh-CN" sz="2400" b="1" i="1" dirty="0">
                          <a:latin typeface="Cambria Math" panose="02040503050406030204" pitchFamily="18" charset="0"/>
                        </a:rPr>
                        <m:t>𝑷𝒂𝒕𝒉</m:t>
                      </m:r>
                    </m:oMath>
                  </m:oMathPara>
                </a14:m>
                <a:endParaRPr lang="en-US" altLang="zh-CN" sz="2200" b="1" dirty="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10"/>
                <a:stretch>
                  <a:fillRect l="-22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路</a:t>
            </a:r>
            <a:r>
              <a:rPr lang="zh-CN" altLang="en-US" sz="2800" b="1" spc="200" dirty="0" smtClean="0">
                <a:solidFill>
                  <a:schemeClr val="bg1"/>
                </a:solidFill>
                <a:latin typeface="Calibri" panose="020F0502020204030204" pitchFamily="34" charset="0"/>
                <a:ea typeface="微软雅黑" panose="020B0503020204020204" pitchFamily="34" charset="-122"/>
              </a:rPr>
              <a:t>径枚举</a:t>
            </a:r>
            <a:endParaRPr lang="en-US" altLang="zh-CN" sz="2800" b="1" spc="200" dirty="0" smtClean="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719A945-5DA8-4842-824C-43EDA64AA903}"/>
                  </a:ext>
                </a:extLst>
              </p:cNvPr>
              <p:cNvSpPr txBox="1"/>
              <p:nvPr/>
            </p:nvSpPr>
            <p:spPr>
              <a:xfrm>
                <a:off x="846403" y="2096811"/>
                <a:ext cx="4732175" cy="1044773"/>
              </a:xfrm>
              <a:prstGeom prst="rect">
                <a:avLst/>
              </a:prstGeom>
              <a:noFill/>
              <a:ln w="19050">
                <a:solidFill>
                  <a:srgbClr val="02409A"/>
                </a:solidFill>
              </a:ln>
            </p:spPr>
            <p:txBody>
              <a:bodyPr wrap="square" rtlCol="0">
                <a:spAutoFit/>
              </a:bodyPr>
              <a:lstStyle/>
              <a:p>
                <a:pPr>
                  <a:lnSpc>
                    <a:spcPct val="125000"/>
                  </a:lnSpc>
                </a:pPr>
                <a14:m>
                  <m:oMathPara xmlns:m="http://schemas.openxmlformats.org/officeDocument/2006/math">
                    <m:oMathParaPr>
                      <m:jc m:val="left"/>
                    </m:oMathParaPr>
                    <m:oMath xmlns:m="http://schemas.openxmlformats.org/officeDocument/2006/math">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𝒅</m:t>
                          </m:r>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𝟏</m:t>
                          </m:r>
                        </m:sub>
                      </m:sSub>
                      <m:r>
                        <a:rPr lang="en-US" altLang="zh-CN" sz="1600" b="1" i="1" smtClean="0">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𝟔</m:t>
                              </m:r>
                            </m:sub>
                          </m:sSub>
                        </m:e>
                      </m:d>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𝟔</m:t>
                              </m:r>
                            </m:sub>
                          </m:sSub>
                          <m:r>
                            <a:rPr lang="zh-CN" altLang="en-US" sz="1600" b="1" i="1">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0" smtClean="0">
                                  <a:latin typeface="Cambria Math" panose="02040503050406030204" pitchFamily="18" charset="0"/>
                                  <a:ea typeface="微软雅黑" panose="020B0503020204020204" pitchFamily="34" charset="-122"/>
                                </a:rPr>
                                <m:t>𝐯</m:t>
                              </m:r>
                            </m:e>
                            <m:sub>
                              <m:r>
                                <a:rPr lang="en-US" altLang="zh-CN" sz="1600" b="1" i="0" smtClean="0">
                                  <a:latin typeface="Cambria Math" panose="02040503050406030204" pitchFamily="18" charset="0"/>
                                  <a:ea typeface="微软雅黑" panose="020B0503020204020204" pitchFamily="34" charset="-122"/>
                                </a:rPr>
                                <m:t>𝟖</m:t>
                              </m:r>
                            </m:sub>
                          </m:sSub>
                        </m:e>
                      </m:d>
                    </m:oMath>
                  </m:oMathPara>
                </a14:m>
                <a:endParaRPr lang="en-US" altLang="zh-CN" sz="1600" b="1" i="1" dirty="0" smtClean="0">
                  <a:latin typeface="Calibri" panose="020F0502020204030204" pitchFamily="34" charset="0"/>
                  <a:ea typeface="微软雅黑" panose="020B0503020204020204" pitchFamily="34" charset="-122"/>
                </a:endParaRPr>
              </a:p>
              <a:p>
                <a:pPr>
                  <a:lnSpc>
                    <a:spcPct val="125000"/>
                  </a:lnSpc>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Sup>
                            <m:sSubSupPr>
                              <m:ctrlPr>
                                <a:rPr lang="en-US" altLang="zh-CN" sz="1600" b="1" i="1" smtClean="0">
                                  <a:latin typeface="Cambria Math" panose="02040503050406030204" pitchFamily="18" charset="0"/>
                                  <a:ea typeface="微软雅黑" panose="020B0503020204020204" pitchFamily="34" charset="-122"/>
                                </a:rPr>
                              </m:ctrlPr>
                            </m:sSubSupPr>
                            <m:e>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𝟐</m:t>
                              </m:r>
                            </m:sub>
                            <m:sup>
                              <m:r>
                                <a:rPr lang="en-US" altLang="zh-CN" sz="1600" b="1" i="1" smtClean="0">
                                  <a:latin typeface="Cambria Math" panose="02040503050406030204" pitchFamily="18" charset="0"/>
                                  <a:ea typeface="微软雅黑" panose="020B0503020204020204" pitchFamily="34" charset="-122"/>
                                </a:rPr>
                                <m:t> </m:t>
                              </m:r>
                            </m:sup>
                          </m:sSubSup>
                        </m:e>
                      </m:d>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𝟓</m:t>
                              </m:r>
                            </m:sub>
                          </m:sSub>
                        </m:e>
                      </m:d>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𝒘</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𝟓</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𝟔</m:t>
                              </m:r>
                            </m:sub>
                          </m:sSub>
                        </m:e>
                      </m:d>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𝒅</m:t>
                      </m:r>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𝟔</m:t>
                          </m:r>
                        </m:sub>
                      </m:sSub>
                      <m:r>
                        <a:rPr lang="zh-CN" altLang="en-US" sz="1600" b="1" i="1">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a:latin typeface="Cambria Math" panose="02040503050406030204" pitchFamily="18" charset="0"/>
                              <a:ea typeface="微软雅黑" panose="020B0503020204020204" pitchFamily="34" charset="-122"/>
                            </a:rPr>
                            <m:t>𝐯</m:t>
                          </m:r>
                        </m:e>
                        <m:sub>
                          <m:r>
                            <a:rPr lang="en-US" altLang="zh-CN" sz="1600" b="1">
                              <a:latin typeface="Cambria Math" panose="02040503050406030204" pitchFamily="18" charset="0"/>
                              <a:ea typeface="微软雅黑" panose="020B0503020204020204" pitchFamily="34" charset="-122"/>
                            </a:rPr>
                            <m:t>𝟖</m:t>
                          </m:r>
                        </m:sub>
                      </m:sSub>
                      <m:r>
                        <a:rPr lang="en-US" altLang="zh-CN" sz="1600" b="1" i="1" smtClean="0">
                          <a:latin typeface="Cambria Math" panose="02040503050406030204" pitchFamily="18" charset="0"/>
                          <a:ea typeface="微软雅黑" panose="020B0503020204020204" pitchFamily="34" charset="-122"/>
                        </a:rPr>
                        <m:t>)</m:t>
                      </m:r>
                    </m:oMath>
                  </m:oMathPara>
                </a14:m>
                <a:endParaRPr lang="en-US" altLang="zh-CN" sz="1600" b="1" i="1" dirty="0" smtClean="0">
                  <a:latin typeface="Calibri" panose="020F0502020204030204" pitchFamily="34" charset="0"/>
                  <a:ea typeface="微软雅黑" panose="020B0503020204020204" pitchFamily="34" charset="-122"/>
                </a:endParaRPr>
              </a:p>
              <a:p>
                <a:pPr>
                  <a:lnSpc>
                    <a:spcPct val="125000"/>
                  </a:lnSpc>
                </a:pPr>
                <a14:m>
                  <m:oMathPara xmlns:m="http://schemas.openxmlformats.org/officeDocument/2006/math">
                    <m:oMathParaPr>
                      <m:jc m:val="left"/>
                    </m:oMathParaPr>
                    <m:oMath xmlns:m="http://schemas.openxmlformats.org/officeDocument/2006/math">
                      <m:r>
                        <a:rPr lang="en-US" altLang="zh-CN" sz="1600" b="1" i="1">
                          <a:latin typeface="Cambria Math" panose="02040503050406030204" pitchFamily="18" charset="0"/>
                          <a:ea typeface="微软雅黑" panose="020B0503020204020204" pitchFamily="34" charset="-122"/>
                        </a:rPr>
                        <m:t>𝒅</m:t>
                      </m:r>
                      <m:d>
                        <m:dPr>
                          <m:ctrlPr>
                            <a:rPr lang="en-US" altLang="zh-CN" sz="1600" b="1" i="1">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𝟐</m:t>
                              </m:r>
                            </m:sub>
                          </m:sSub>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𝒅</m:t>
                          </m:r>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𝟏</m:t>
                              </m:r>
                            </m:sub>
                          </m:sSub>
                        </m:e>
                      </m:d>
                      <m:r>
                        <a:rPr lang="en-US" altLang="zh-CN" sz="1600" b="1" i="1" smtClean="0">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𝒘</m:t>
                      </m:r>
                      <m:d>
                        <m:dPr>
                          <m:ctrlPr>
                            <a:rPr lang="en-US" altLang="zh-CN" sz="1600" b="1" i="1">
                              <a:latin typeface="Cambria Math" panose="02040503050406030204" pitchFamily="18" charset="0"/>
                              <a:ea typeface="微软雅黑" panose="020B0503020204020204" pitchFamily="34" charset="-122"/>
                            </a:rPr>
                          </m:ctrlPr>
                        </m:dPr>
                        <m:e>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𝟓</m:t>
                              </m:r>
                            </m:sub>
                          </m:sSub>
                          <m:r>
                            <a:rPr lang="en-US" altLang="zh-CN" sz="1600" b="1" i="1">
                              <a:latin typeface="Cambria Math" panose="02040503050406030204" pitchFamily="18" charset="0"/>
                              <a:ea typeface="微软雅黑" panose="020B0503020204020204" pitchFamily="34" charset="-122"/>
                            </a:rPr>
                            <m:t>,</m:t>
                          </m:r>
                          <m:sSub>
                            <m:sSubPr>
                              <m:ctrlPr>
                                <a:rPr lang="en-US" altLang="zh-CN" sz="1600" b="1" i="1">
                                  <a:latin typeface="Cambria Math" panose="02040503050406030204" pitchFamily="18" charset="0"/>
                                  <a:ea typeface="微软雅黑" panose="020B0503020204020204" pitchFamily="34" charset="-122"/>
                                </a:rPr>
                              </m:ctrlPr>
                            </m:sSubPr>
                            <m:e>
                              <m:r>
                                <a:rPr lang="en-US" altLang="zh-CN" sz="1600" b="1" i="1">
                                  <a:latin typeface="Cambria Math" panose="02040503050406030204" pitchFamily="18" charset="0"/>
                                  <a:ea typeface="微软雅黑" panose="020B0503020204020204" pitchFamily="34" charset="-122"/>
                                </a:rPr>
                                <m:t>𝒗</m:t>
                              </m:r>
                            </m:e>
                            <m:sub>
                              <m:r>
                                <a:rPr lang="en-US" altLang="zh-CN" sz="1600" b="1" i="1">
                                  <a:latin typeface="Cambria Math" panose="02040503050406030204" pitchFamily="18" charset="0"/>
                                  <a:ea typeface="微软雅黑" panose="020B0503020204020204" pitchFamily="34" charset="-122"/>
                                </a:rPr>
                                <m:t>𝟔</m:t>
                              </m:r>
                            </m:sub>
                          </m:sSub>
                        </m:e>
                      </m:d>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𝟓</m:t>
                              </m:r>
                            </m:sub>
                          </m:sSub>
                        </m:e>
                      </m:d>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𝟔</m:t>
                              </m:r>
                            </m:sub>
                          </m:sSub>
                        </m:e>
                      </m:d>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𝒄</m:t>
                          </m:r>
                        </m:e>
                        <m:sub>
                          <m:r>
                            <a:rPr lang="en-US" altLang="zh-CN" sz="1600" b="1" i="1" smtClean="0">
                              <a:latin typeface="Cambria Math" panose="02040503050406030204" pitchFamily="18" charset="0"/>
                              <a:ea typeface="微软雅黑" panose="020B0503020204020204" pitchFamily="34" charset="-122"/>
                            </a:rPr>
                            <m:t>𝟓𝟔</m:t>
                          </m:r>
                        </m:sub>
                      </m:sSub>
                    </m:oMath>
                  </m:oMathPara>
                </a14:m>
                <a:endParaRPr lang="en-US" altLang="zh-CN" sz="1600" b="1" i="1"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846403" y="2096811"/>
                <a:ext cx="4732175" cy="1044773"/>
              </a:xfrm>
              <a:prstGeom prst="rect">
                <a:avLst/>
              </a:prstGeom>
              <a:blipFill>
                <a:blip r:embed="rId11"/>
                <a:stretch>
                  <a:fillRect/>
                </a:stretch>
              </a:blipFill>
              <a:ln w="19050">
                <a:solidFill>
                  <a:srgbClr val="02409A"/>
                </a:solidFill>
              </a:ln>
            </p:spPr>
            <p:txBody>
              <a:bodyPr/>
              <a:lstStyle/>
              <a:p>
                <a:r>
                  <a:rPr lang="zh-CN" altLang="en-US">
                    <a:noFill/>
                  </a:rPr>
                  <a:t> </a:t>
                </a:r>
              </a:p>
            </p:txBody>
          </p:sp>
        </mc:Fallback>
      </mc:AlternateContent>
      <p:pic>
        <p:nvPicPr>
          <p:cNvPr id="5" name="图片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50400" y="1616400"/>
            <a:ext cx="2281906" cy="345600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19A945-5DA8-4842-824C-43EDA64AA903}"/>
                  </a:ext>
                </a:extLst>
              </p:cNvPr>
              <p:cNvSpPr txBox="1"/>
              <p:nvPr/>
            </p:nvSpPr>
            <p:spPr>
              <a:xfrm>
                <a:off x="7109450" y="5370702"/>
                <a:ext cx="1086200"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𝑫𝒆𝒗𝒊𝒓𝒆</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𝑷𝒂𝒕𝒉</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7109450" y="5370702"/>
                <a:ext cx="1086200" cy="338554"/>
              </a:xfrm>
              <a:prstGeom prst="rect">
                <a:avLst/>
              </a:prstGeom>
              <a:blipFill>
                <a:blip r:embed="rId6"/>
                <a:stretch>
                  <a:fillRect l="-14045" r="-101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719A945-5DA8-4842-824C-43EDA64AA903}"/>
                  </a:ext>
                </a:extLst>
              </p:cNvPr>
              <p:cNvSpPr txBox="1"/>
              <p:nvPr/>
            </p:nvSpPr>
            <p:spPr>
              <a:xfrm>
                <a:off x="1932742" y="3751961"/>
                <a:ext cx="2559495" cy="472694"/>
              </a:xfrm>
              <a:prstGeom prst="rect">
                <a:avLst/>
              </a:prstGeom>
              <a:noFill/>
              <a:ln w="19050">
                <a:solidFill>
                  <a:schemeClr val="accent1">
                    <a:shade val="50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Sup>
                            <m:sSubSupPr>
                              <m:ctrlPr>
                                <a:rPr lang="en-US" altLang="zh-CN" sz="1600" b="1" i="1" smtClean="0">
                                  <a:latin typeface="Cambria Math" panose="02040503050406030204" pitchFamily="18" charset="0"/>
                                  <a:ea typeface="微软雅黑" panose="020B0503020204020204" pitchFamily="34" charset="-122"/>
                                </a:rPr>
                              </m:ctrlPr>
                            </m:sSubSupPr>
                            <m:e>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𝟏</m:t>
                              </m:r>
                            </m:sub>
                            <m:sup>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𝒊</m:t>
                                  </m:r>
                                </m:sub>
                              </m:sSub>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𝒗</m:t>
                                  </m:r>
                                </m:e>
                                <m:sub>
                                  <m:r>
                                    <a:rPr lang="en-US" altLang="zh-CN" sz="1600" b="1" i="1" smtClean="0">
                                      <a:latin typeface="Cambria Math" panose="02040503050406030204" pitchFamily="18" charset="0"/>
                                      <a:ea typeface="微软雅黑" panose="020B0503020204020204" pitchFamily="34" charset="-122"/>
                                    </a:rPr>
                                    <m:t>𝒋</m:t>
                                  </m:r>
                                </m:sub>
                              </m:sSub>
                              <m:r>
                                <a:rPr lang="en-US" altLang="zh-CN" sz="1600" b="1" i="1" smtClean="0">
                                  <a:latin typeface="Cambria Math" panose="02040503050406030204" pitchFamily="18" charset="0"/>
                                  <a:ea typeface="微软雅黑" panose="020B0503020204020204" pitchFamily="34" charset="-122"/>
                                </a:rPr>
                                <m:t>)</m:t>
                              </m:r>
                            </m:sup>
                          </m:sSubSup>
                        </m:e>
                      </m:d>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𝟏</m:t>
                              </m:r>
                            </m:sub>
                          </m:sSub>
                        </m:e>
                      </m:d>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𝒄</m:t>
                          </m:r>
                        </m:e>
                        <m:sub>
                          <m:r>
                            <a:rPr lang="en-US" altLang="zh-CN" sz="1600" b="1" i="1" smtClean="0">
                              <a:latin typeface="Cambria Math" panose="02040503050406030204" pitchFamily="18" charset="0"/>
                              <a:ea typeface="微软雅黑" panose="020B0503020204020204" pitchFamily="34" charset="-122"/>
                            </a:rPr>
                            <m:t>𝒊𝒋</m:t>
                          </m:r>
                        </m:sub>
                      </m:sSub>
                    </m:oMath>
                  </m:oMathPara>
                </a14:m>
                <a:endParaRPr lang="en-US" altLang="zh-CN" sz="1600" b="1" i="1" dirty="0">
                  <a:latin typeface="Calibri" panose="020F0502020204030204" pitchFamily="34" charset="0"/>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1932742" y="3751961"/>
                <a:ext cx="2559495" cy="472694"/>
              </a:xfrm>
              <a:prstGeom prst="rect">
                <a:avLst/>
              </a:prstGeom>
              <a:blipFill>
                <a:blip r:embed="rId13"/>
                <a:stretch>
                  <a:fillRect/>
                </a:stretch>
              </a:blipFill>
              <a:ln w="19050">
                <a:solidFill>
                  <a:schemeClr val="accent1">
                    <a:shade val="50000"/>
                  </a:schemeClr>
                </a:solidFill>
              </a:ln>
            </p:spPr>
            <p:txBody>
              <a:bodyPr/>
              <a:lstStyle/>
              <a:p>
                <a:r>
                  <a:rPr lang="zh-CN" altLang="en-US">
                    <a:noFill/>
                  </a:rPr>
                  <a:t> </a:t>
                </a:r>
              </a:p>
            </p:txBody>
          </p:sp>
        </mc:Fallback>
      </mc:AlternateContent>
      <p:sp>
        <p:nvSpPr>
          <p:cNvPr id="6" name="下箭头 5"/>
          <p:cNvSpPr/>
          <p:nvPr/>
        </p:nvSpPr>
        <p:spPr>
          <a:xfrm>
            <a:off x="3051984" y="3320313"/>
            <a:ext cx="321013" cy="252919"/>
          </a:xfrm>
          <a:prstGeom prst="downArrow">
            <a:avLst/>
          </a:prstGeom>
          <a:solidFill>
            <a:srgbClr val="024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719A945-5DA8-4842-824C-43EDA64AA903}"/>
                  </a:ext>
                </a:extLst>
              </p:cNvPr>
              <p:cNvSpPr txBox="1"/>
              <p:nvPr/>
            </p:nvSpPr>
            <p:spPr>
              <a:xfrm>
                <a:off x="428280" y="1393679"/>
                <a:ext cx="4696170" cy="436594"/>
              </a:xfrm>
              <a:prstGeom prst="rect">
                <a:avLst/>
              </a:prstGeom>
              <a:noFill/>
            </p:spPr>
            <p:txBody>
              <a:bodyPr wrap="square" rtlCol="0" anchor="ctr">
                <a:spAutoFit/>
              </a:bodyPr>
              <a:lstStyle/>
              <a:p>
                <a:pPr marL="285750" indent="-285750">
                  <a:buFont typeface="Wingdings" panose="05000000000000000000" pitchFamily="2" charset="2"/>
                  <a:buChar char="l"/>
                </a:pPr>
                <a:r>
                  <a:rPr lang="zh-CN" altLang="en-US" sz="1600" dirty="0" smtClean="0">
                    <a:latin typeface="+mj-lt"/>
                    <a:ea typeface="微软雅黑" panose="020B0503020204020204" pitchFamily="34" charset="-122"/>
                  </a:rPr>
                  <a:t>成本计算</a:t>
                </a:r>
                <a:r>
                  <a:rPr lang="zh-CN" altLang="en-US" sz="1600" dirty="0" smtClean="0">
                    <a:latin typeface="Calibri" panose="020F0502020204030204" pitchFamily="34" charset="0"/>
                    <a:ea typeface="微软雅黑" panose="020B0503020204020204" pitchFamily="34" charset="-122"/>
                  </a:rPr>
                  <a:t>：</a:t>
                </a:r>
                <a14:m>
                  <m:oMath xmlns:m="http://schemas.openxmlformats.org/officeDocument/2006/math">
                    <m:sSubSup>
                      <m:sSubSup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SupPr>
                      <m:e>
                        <m:r>
                          <a:rPr lang="en-US" altLang="zh-CN" sz="1600" b="1" i="1" dirty="0" smtClean="0">
                            <a:solidFill>
                              <a:srgbClr val="FF0000"/>
                            </a:solidFill>
                            <a:latin typeface="Cambria Math" panose="02040503050406030204" pitchFamily="18" charset="0"/>
                            <a:ea typeface="微软雅黑" panose="020B0503020204020204" pitchFamily="34" charset="-122"/>
                          </a:rPr>
                          <m:t>𝒅</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up>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up>
                    </m:sSubSup>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与</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𝒅</m:t>
                    </m:r>
                    <m:d>
                      <m:dPr>
                        <m:ctrlPr>
                          <a:rPr lang="en-US" altLang="zh-CN" sz="1600" b="1" i="1" dirty="0" smtClean="0">
                            <a:solidFill>
                              <a:srgbClr val="FF0000"/>
                            </a:solidFill>
                            <a:latin typeface="Cambria Math" panose="02040503050406030204" pitchFamily="18" charset="0"/>
                            <a:ea typeface="微软雅黑" panose="020B0503020204020204" pitchFamily="34" charset="-122"/>
                          </a:rPr>
                        </m:ctrlPr>
                      </m:dPr>
                      <m:e>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e>
                    </m:d>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𝒘</m:t>
                    </m:r>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的关系</a:t>
                </a:r>
                <a:endParaRPr lang="en-US" altLang="zh-CN" sz="1600" dirty="0" smtClean="0">
                  <a:latin typeface="Calibri" panose="020F0502020204030204" pitchFamily="34" charset="0"/>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0" y="1393679"/>
                <a:ext cx="4696170" cy="436594"/>
              </a:xfrm>
              <a:prstGeom prst="rect">
                <a:avLst/>
              </a:prstGeom>
              <a:blipFill>
                <a:blip r:embed="rId14"/>
                <a:stretch>
                  <a:fillRect l="-519"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719A945-5DA8-4842-824C-43EDA64AA903}"/>
                  </a:ext>
                </a:extLst>
              </p:cNvPr>
              <p:cNvSpPr txBox="1"/>
              <p:nvPr/>
            </p:nvSpPr>
            <p:spPr>
              <a:xfrm>
                <a:off x="845489" y="5293950"/>
                <a:ext cx="5564836" cy="361830"/>
              </a:xfrm>
              <a:prstGeom prst="rect">
                <a:avLst/>
              </a:prstGeom>
              <a:noFill/>
              <a:ln w="19050">
                <a:solidFill>
                  <a:srgbClr val="FF0000"/>
                </a:solidFill>
              </a:ln>
            </p:spPr>
            <p:txBody>
              <a:bodyPr wrap="square" rtlCol="0">
                <a:spAutoFit/>
              </a:bodyPr>
              <a:lstStyle/>
              <a:p>
                <a:r>
                  <a:rPr lang="zh-CN" altLang="en-US" sz="1600" i="0" dirty="0" smtClean="0">
                    <a:solidFill>
                      <a:srgbClr val="FF0000"/>
                    </a:solidFill>
                    <a:latin typeface="+mj-lt"/>
                    <a:ea typeface="微软雅黑" panose="020B0503020204020204" pitchFamily="34" charset="-122"/>
                  </a:rPr>
                  <a:t>遍历路径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oMath>
                </a14:m>
                <a:r>
                  <a:rPr lang="zh-CN" altLang="en-US" sz="1600" i="0" dirty="0" smtClean="0">
                    <a:solidFill>
                      <a:srgbClr val="FF0000"/>
                    </a:solidFill>
                    <a:latin typeface="+mj-lt"/>
                    <a:ea typeface="微软雅黑" panose="020B0503020204020204" pitchFamily="34" charset="-122"/>
                  </a:rPr>
                  <a:t>上的点</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oMath>
                </a14:m>
                <a:r>
                  <a:rPr lang="zh-CN" altLang="en-US" sz="1600" i="0" dirty="0" smtClean="0">
                    <a:solidFill>
                      <a:srgbClr val="FF0000"/>
                    </a:solidFill>
                    <a:latin typeface="+mj-lt"/>
                    <a:ea typeface="微软雅黑" panose="020B0503020204020204" pitchFamily="34" charset="-122"/>
                  </a:rPr>
                  <a:t>，按照</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𝒄</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𝒊𝒋</m:t>
                        </m:r>
                      </m:sub>
                    </m:sSub>
                  </m:oMath>
                </a14:m>
                <a:r>
                  <a:rPr lang="zh-CN" altLang="en-US" sz="1600" i="0" dirty="0" smtClean="0">
                    <a:solidFill>
                      <a:srgbClr val="FF0000"/>
                    </a:solidFill>
                    <a:latin typeface="+mj-lt"/>
                    <a:ea typeface="微软雅黑" panose="020B0503020204020204" pitchFamily="34" charset="-122"/>
                  </a:rPr>
                  <a:t>进行排序，优先生成短的路径</a:t>
                </a:r>
                <a:endParaRPr lang="en-US" altLang="zh-CN" sz="1600" i="1" dirty="0">
                  <a:solidFill>
                    <a:srgbClr val="FF0000"/>
                  </a:solidFill>
                  <a:latin typeface="Calibri" panose="020F0502020204030204" pitchFamily="34" charset="0"/>
                  <a:ea typeface="微软雅黑" panose="020B0503020204020204" pitchFamily="34" charset="-122"/>
                </a:endParaRPr>
              </a:p>
            </p:txBody>
          </p:sp>
        </mc:Choice>
        <mc:Fallback xmlns="">
          <p:sp>
            <p:nvSpPr>
              <p:cNvPr id="28" name="文本框 2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845489" y="5293950"/>
                <a:ext cx="5564836" cy="361830"/>
              </a:xfrm>
              <a:prstGeom prst="rect">
                <a:avLst/>
              </a:prstGeom>
              <a:blipFill>
                <a:blip r:embed="rId9"/>
                <a:stretch>
                  <a:fillRect l="-546" t="-3175" b="-9524"/>
                </a:stretch>
              </a:blipFill>
              <a:ln w="19050">
                <a:solidFill>
                  <a:srgbClr val="FF0000"/>
                </a:solidFill>
              </a:ln>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719A945-5DA8-4842-824C-43EDA64AA903}"/>
              </a:ext>
            </a:extLst>
          </p:cNvPr>
          <p:cNvSpPr txBox="1"/>
          <p:nvPr/>
        </p:nvSpPr>
        <p:spPr>
          <a:xfrm>
            <a:off x="428279" y="4664519"/>
            <a:ext cx="5165323"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mj-lt"/>
                <a:ea typeface="微软雅黑" panose="020B0503020204020204" pitchFamily="34" charset="-122"/>
              </a:rPr>
              <a:t>路</a:t>
            </a:r>
            <a:r>
              <a:rPr lang="zh-CN" altLang="en-US" sz="1600" dirty="0" smtClean="0">
                <a:latin typeface="+mj-lt"/>
                <a:ea typeface="微软雅黑" panose="020B0503020204020204" pitchFamily="34" charset="-122"/>
              </a:rPr>
              <a:t>径枚举</a:t>
            </a:r>
            <a:r>
              <a:rPr lang="zh-CN" altLang="en-US" sz="1600" dirty="0" smtClean="0">
                <a:latin typeface="Calibri" panose="020F0502020204030204" pitchFamily="34" charset="0"/>
                <a:ea typeface="微软雅黑" panose="020B0503020204020204" pitchFamily="34" charset="-122"/>
              </a:rPr>
              <a:t>：综合路径生成和成本计算如何进行枚举</a:t>
            </a:r>
            <a:endParaRPr lang="en-US" altLang="zh-CN" sz="1600" dirty="0" smtClean="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1959327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13</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𝑷𝒂𝒕𝒉</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𝑪𝒍𝒂𝒔𝒔𝒊𝒇𝒊𝒄𝒂𝒕𝒊𝒐𝒏</m:t>
                      </m:r>
                    </m:oMath>
                  </m:oMathPara>
                </a14:m>
                <a:endParaRPr lang="en-US" altLang="zh-CN" sz="2200" b="1" dirty="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221" b="-1710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路</a:t>
            </a:r>
            <a:r>
              <a:rPr lang="zh-CN" altLang="en-US" sz="2800" b="1" spc="200" dirty="0" smtClean="0">
                <a:solidFill>
                  <a:schemeClr val="bg1"/>
                </a:solidFill>
                <a:latin typeface="Calibri" panose="020F0502020204030204" pitchFamily="34" charset="0"/>
                <a:ea typeface="微软雅黑" panose="020B0503020204020204" pitchFamily="34" charset="-122"/>
              </a:rPr>
              <a:t>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19A945-5DA8-4842-824C-43EDA64AA903}"/>
                  </a:ext>
                </a:extLst>
              </p:cNvPr>
              <p:cNvSpPr txBox="1"/>
              <p:nvPr/>
            </p:nvSpPr>
            <p:spPr>
              <a:xfrm>
                <a:off x="7109450" y="5370702"/>
                <a:ext cx="1086200"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𝑫𝒆𝒗𝒊𝒓𝒆</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𝑷𝒂𝒕𝒉</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7109450" y="5370702"/>
                <a:ext cx="1086200" cy="338554"/>
              </a:xfrm>
              <a:prstGeom prst="rect">
                <a:avLst/>
              </a:prstGeom>
              <a:blipFill>
                <a:blip r:embed="rId6"/>
                <a:stretch>
                  <a:fillRect l="-14045" r="-101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719A945-5DA8-4842-824C-43EDA64AA903}"/>
                  </a:ext>
                </a:extLst>
              </p:cNvPr>
              <p:cNvSpPr txBox="1"/>
              <p:nvPr/>
            </p:nvSpPr>
            <p:spPr>
              <a:xfrm>
                <a:off x="428279" y="1393200"/>
                <a:ext cx="4915245" cy="584775"/>
              </a:xfrm>
              <a:prstGeom prst="rect">
                <a:avLst/>
              </a:prstGeom>
              <a:noFill/>
            </p:spPr>
            <p:txBody>
              <a:bodyPr wrap="square" rtlCol="0" anchor="ctr">
                <a:spAutoFit/>
              </a:bodyPr>
              <a:lstStyle/>
              <a:p>
                <a:pPr marL="285750" indent="-285750">
                  <a:buFont typeface="Wingdings" panose="05000000000000000000" pitchFamily="2" charset="2"/>
                  <a:buChar char="l"/>
                </a:pPr>
                <a:r>
                  <a:rPr lang="zh-CN" altLang="en-US" sz="1600" dirty="0" smtClean="0">
                    <a:latin typeface="+mj-lt"/>
                    <a:ea typeface="微软雅黑" panose="020B0503020204020204" pitchFamily="34" charset="-122"/>
                  </a:rPr>
                  <a:t>最短路径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r>
                      <a:rPr lang="en-US" altLang="zh-CN" sz="1600" b="1" i="1" dirty="0" smtClean="0">
                        <a:solidFill>
                          <a:srgbClr val="FF0000"/>
                        </a:solidFill>
                        <a:latin typeface="Cambria Math" panose="02040503050406030204" pitchFamily="18" charset="0"/>
                        <a:ea typeface="微软雅黑" panose="020B0503020204020204" pitchFamily="34" charset="-122"/>
                      </a:rPr>
                      <m:t>=&lt;</m:t>
                    </m:r>
                    <m:r>
                      <a:rPr lang="en-US" altLang="zh-CN" sz="1600" b="1" i="1" dirty="0" smtClean="0">
                        <a:solidFill>
                          <a:srgbClr val="FF0000"/>
                        </a:solidFill>
                        <a:latin typeface="Cambria Math" panose="02040503050406030204" pitchFamily="18" charset="0"/>
                        <a:ea typeface="微软雅黑" panose="020B0503020204020204" pitchFamily="34" charset="-122"/>
                      </a:rPr>
                      <m:t>𝒔</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𝒖</m:t>
                    </m:r>
                    <m:r>
                      <a:rPr lang="en-US" altLang="zh-CN" sz="1600" b="1" i="1" dirty="0" err="1" smtClean="0">
                        <a:solidFill>
                          <a:srgbClr val="FF0000"/>
                        </a:solidFill>
                        <a:latin typeface="Cambria Math" panose="02040503050406030204" pitchFamily="18" charset="0"/>
                        <a:ea typeface="微软雅黑" panose="020B0503020204020204" pitchFamily="34" charset="-122"/>
                      </a:rPr>
                      <m:t>,  </m:t>
                    </m:r>
                    <m:r>
                      <a:rPr lang="en-US" altLang="zh-CN" sz="1600" b="1" i="1" dirty="0" err="1" smtClean="0">
                        <a:solidFill>
                          <a:srgbClr val="FF0000"/>
                        </a:solidFill>
                        <a:latin typeface="Cambria Math" panose="02040503050406030204" pitchFamily="18" charset="0"/>
                        <a:ea typeface="微软雅黑" panose="020B0503020204020204" pitchFamily="34" charset="-122"/>
                      </a:rPr>
                      <m:t>𝒗</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r>
                      <a:rPr lang="en-US" altLang="zh-CN" sz="1600" b="1" i="1" dirty="0" smtClean="0">
                        <a:solidFill>
                          <a:srgbClr val="FF0000"/>
                        </a:solidFill>
                        <a:latin typeface="Cambria Math" panose="02040503050406030204" pitchFamily="18" charset="0"/>
                        <a:ea typeface="微软雅黑" panose="020B0503020204020204" pitchFamily="34" charset="-122"/>
                      </a:rPr>
                      <m:t>&gt;</m:t>
                    </m:r>
                    <m:r>
                      <a:rPr lang="zh-CN" altLang="en-US" sz="1600" b="0" i="1" dirty="0" smtClean="0">
                        <a:solidFill>
                          <a:schemeClr val="tx1"/>
                        </a:solidFill>
                        <a:latin typeface="Cambria Math" panose="02040503050406030204" pitchFamily="18" charset="0"/>
                        <a:ea typeface="微软雅黑" panose="020B0503020204020204" pitchFamily="34" charset="-122"/>
                      </a:rPr>
                      <m:t>，</m:t>
                    </m:r>
                  </m:oMath>
                </a14:m>
                <a:r>
                  <a:rPr lang="zh-CN" altLang="en-US" sz="1600" dirty="0" smtClean="0">
                    <a:solidFill>
                      <a:schemeClr val="tx1"/>
                    </a:solidFill>
                    <a:latin typeface="Calibri" panose="020F0502020204030204" pitchFamily="34" charset="0"/>
                    <a:ea typeface="微软雅黑" panose="020B0503020204020204" pitchFamily="34" charset="-122"/>
                  </a:rPr>
                  <a:t>基于</a:t>
                </a:r>
                <a:r>
                  <a:rPr lang="zh-CN" altLang="en-US" sz="1600" dirty="0" smtClean="0">
                    <a:latin typeface="Calibri" panose="020F0502020204030204" pitchFamily="34" charset="0"/>
                    <a:ea typeface="微软雅黑" panose="020B0503020204020204" pitchFamily="34" charset="-122"/>
                  </a:rPr>
                  <a:t>边</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𝒘</m:t>
                    </m:r>
                    <m:r>
                      <a:rPr lang="en-US" altLang="zh-CN" sz="1600" b="1" i="1" dirty="0" err="1"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𝒗</m:t>
                    </m:r>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生成次短路径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r>
                      <a:rPr lang="en-US" altLang="zh-CN" sz="1600" b="1" i="1" dirty="0" smtClean="0">
                        <a:solidFill>
                          <a:srgbClr val="FF0000"/>
                        </a:solidFill>
                        <a:latin typeface="Cambria Math" panose="02040503050406030204" pitchFamily="18" charset="0"/>
                        <a:ea typeface="微软雅黑" panose="020B0503020204020204" pitchFamily="34" charset="-122"/>
                      </a:rPr>
                      <m:t>=&lt;</m:t>
                    </m:r>
                    <m:r>
                      <a:rPr lang="en-US" altLang="zh-CN" sz="1600" b="1" i="1" dirty="0" smtClean="0">
                        <a:solidFill>
                          <a:srgbClr val="FF0000"/>
                        </a:solidFill>
                        <a:latin typeface="Cambria Math" panose="02040503050406030204" pitchFamily="18" charset="0"/>
                        <a:ea typeface="微软雅黑" panose="020B0503020204020204" pitchFamily="34" charset="-122"/>
                      </a:rPr>
                      <m:t>𝒔</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𝒘</m:t>
                    </m:r>
                    <m:r>
                      <a:rPr lang="en-US" altLang="zh-CN" sz="1600" b="1" i="1" dirty="0" err="1" smtClean="0">
                        <a:solidFill>
                          <a:srgbClr val="FF0000"/>
                        </a:solidFill>
                        <a:latin typeface="Cambria Math" panose="02040503050406030204" pitchFamily="18" charset="0"/>
                        <a:ea typeface="微软雅黑" panose="020B0503020204020204" pitchFamily="34" charset="-122"/>
                      </a:rPr>
                      <m:t>,  </m:t>
                    </m:r>
                    <m:r>
                      <a:rPr lang="en-US" altLang="zh-CN" sz="1600" b="1" i="1" dirty="0" err="1" smtClean="0">
                        <a:solidFill>
                          <a:srgbClr val="FF0000"/>
                        </a:solidFill>
                        <a:latin typeface="Cambria Math" panose="02040503050406030204" pitchFamily="18" charset="0"/>
                        <a:ea typeface="微软雅黑" panose="020B0503020204020204" pitchFamily="34" charset="-122"/>
                      </a:rPr>
                      <m:t>𝒗</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r>
                      <a:rPr lang="en-US" altLang="zh-CN" sz="1600" b="1" i="1" dirty="0" smtClean="0">
                        <a:solidFill>
                          <a:srgbClr val="FF0000"/>
                        </a:solidFill>
                        <a:latin typeface="Cambria Math" panose="02040503050406030204" pitchFamily="18" charset="0"/>
                        <a:ea typeface="微软雅黑" panose="020B0503020204020204" pitchFamily="34" charset="-122"/>
                      </a:rPr>
                      <m:t>&gt;</m:t>
                    </m:r>
                  </m:oMath>
                </a14:m>
                <a:endParaRPr lang="en-US" altLang="zh-CN" sz="1600" b="1" dirty="0" smtClean="0">
                  <a:solidFill>
                    <a:srgbClr val="FF0000"/>
                  </a:solidFill>
                  <a:latin typeface="Calibri" panose="020F0502020204030204" pitchFamily="34" charset="0"/>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79" y="1393200"/>
                <a:ext cx="4915245" cy="584775"/>
              </a:xfrm>
              <a:prstGeom prst="rect">
                <a:avLst/>
              </a:prstGeom>
              <a:blipFill>
                <a:blip r:embed="rId7"/>
                <a:stretch>
                  <a:fillRect l="-496" t="-3158" b="-12632"/>
                </a:stretch>
              </a:blipFill>
            </p:spPr>
            <p:txBody>
              <a:bodyPr/>
              <a:lstStyle/>
              <a:p>
                <a:r>
                  <a:rPr lang="zh-CN" altLang="en-US">
                    <a:noFill/>
                  </a:rPr>
                  <a:t> </a:t>
                </a:r>
              </a:p>
            </p:txBody>
          </p:sp>
        </mc:Fallback>
      </mc:AlternateContent>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5763" y="1514129"/>
            <a:ext cx="2706533" cy="3621600"/>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428279" y="2183503"/>
                <a:ext cx="5571975" cy="400944"/>
              </a:xfrm>
              <a:prstGeom prst="rect">
                <a:avLst/>
              </a:prstGeom>
            </p:spPr>
            <p:txBody>
              <a:bodyPr wrap="none">
                <a:spAutoFit/>
              </a:bodyPr>
              <a:lstStyle/>
              <a:p>
                <a:pPr marL="285750" indent="-285750">
                  <a:buFont typeface="Wingdings" panose="05000000000000000000" pitchFamily="2" charset="2"/>
                  <a:buChar char="l"/>
                </a:pPr>
                <a:r>
                  <a:rPr lang="zh-CN" altLang="en-US" sz="1600" i="0" dirty="0" smtClean="0">
                    <a:latin typeface="+mj-lt"/>
                    <a:ea typeface="微软雅黑" panose="020B0503020204020204" pitchFamily="34" charset="-122"/>
                  </a:rPr>
                  <a:t>用</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r>
                              <a:rPr lang="en-US" altLang="zh-CN" sz="1600" b="1" i="1" dirty="0" smtClean="0">
                                <a:solidFill>
                                  <a:srgbClr val="FF0000"/>
                                </a:solidFill>
                                <a:latin typeface="Cambria Math" panose="02040503050406030204" pitchFamily="18" charset="0"/>
                                <a:ea typeface="微软雅黑" panose="020B0503020204020204" pitchFamily="34" charset="-122"/>
                              </a:rPr>
                              <m:t>𝒑</m:t>
                            </m:r>
                          </m:sub>
                        </m:sSub>
                      </m:e>
                      <m:sub>
                        <m:r>
                          <a:rPr lang="en-US" altLang="zh-CN" sz="1600" b="1" i="1" dirty="0" smtClean="0">
                            <a:solidFill>
                              <a:srgbClr val="FF0000"/>
                            </a:solidFill>
                            <a:latin typeface="Cambria Math" panose="02040503050406030204" pitchFamily="18" charset="0"/>
                            <a:ea typeface="微软雅黑" panose="020B0503020204020204" pitchFamily="34" charset="-122"/>
                          </a:rPr>
                          <m:t>𝒗</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sub>
                    </m:sSub>
                    <m:r>
                      <a:rPr lang="zh-CN" altLang="en-US" sz="1600" b="0" i="1" dirty="0" smtClean="0">
                        <a:solidFill>
                          <a:schemeClr val="tx1"/>
                        </a:solidFill>
                        <a:latin typeface="Cambria Math" panose="02040503050406030204" pitchFamily="18" charset="0"/>
                        <a:ea typeface="微软雅黑" panose="020B0503020204020204" pitchFamily="34" charset="-122"/>
                      </a:rPr>
                      <m:t>表示</m:t>
                    </m:r>
                  </m:oMath>
                </a14:m>
                <a:r>
                  <a:rPr lang="zh-CN" altLang="en-US" sz="1600" dirty="0" smtClean="0">
                    <a:solidFill>
                      <a:schemeClr val="tx1"/>
                    </a:solidFill>
                    <a:latin typeface="Calibri" panose="020F0502020204030204" pitchFamily="34" charset="0"/>
                    <a:ea typeface="微软雅黑" panose="020B0503020204020204" pitchFamily="34" charset="-122"/>
                  </a:rPr>
                  <a:t>共享相同后缀</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𝒗</m:t>
                    </m:r>
                    <m:r>
                      <a:rPr lang="zh-CN" altLang="en-US"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oMath>
                </a14:m>
                <a:r>
                  <a:rPr lang="zh-CN" altLang="en-US" sz="1600" dirty="0" smtClean="0">
                    <a:latin typeface="Calibri" panose="020F0502020204030204" pitchFamily="34" charset="0"/>
                    <a:ea typeface="微软雅黑" panose="020B0503020204020204" pitchFamily="34" charset="-122"/>
                  </a:rPr>
                  <a:t>的从</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𝒔</m:t>
                    </m:r>
                  </m:oMath>
                </a14:m>
                <a:r>
                  <a:rPr lang="zh-CN" altLang="en-US" sz="1600" dirty="0" smtClean="0">
                    <a:latin typeface="Calibri" panose="020F0502020204030204" pitchFamily="34" charset="0"/>
                    <a:ea typeface="微软雅黑" panose="020B0503020204020204" pitchFamily="34" charset="-122"/>
                  </a:rPr>
                  <a:t>到</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𝒕</m:t>
                    </m:r>
                  </m:oMath>
                </a14:m>
                <a:r>
                  <a:rPr lang="zh-CN" altLang="en-US" sz="1600" dirty="0" smtClean="0">
                    <a:latin typeface="Calibri" panose="020F0502020204030204" pitchFamily="34" charset="0"/>
                    <a:ea typeface="微软雅黑" panose="020B0503020204020204" pitchFamily="34" charset="-122"/>
                  </a:rPr>
                  <a:t>的路径构成的类</a:t>
                </a:r>
                <a:endParaRPr lang="en-US" altLang="zh-CN" sz="1600" dirty="0">
                  <a:latin typeface="Calibri" panose="020F0502020204030204" pitchFamily="34"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428279" y="2183503"/>
                <a:ext cx="5571975" cy="400944"/>
              </a:xfrm>
              <a:prstGeom prst="rect">
                <a:avLst/>
              </a:prstGeom>
              <a:blipFill>
                <a:blip r:embed="rId9"/>
                <a:stretch>
                  <a:fillRect l="-438" t="-3030"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28279" y="2789975"/>
                <a:ext cx="5362687" cy="853119"/>
              </a:xfrm>
              <a:prstGeom prst="rect">
                <a:avLst/>
              </a:prstGeom>
            </p:spPr>
            <p:txBody>
              <a:bodyPr wrap="none">
                <a:spAutoFit/>
              </a:bodyPr>
              <a:lstStyle/>
              <a:p>
                <a:pPr marL="285750" indent="-285750">
                  <a:buFont typeface="Wingdings" panose="05000000000000000000" pitchFamily="2" charset="2"/>
                  <a:buChar char="l"/>
                </a:pPr>
                <a:r>
                  <a:rPr lang="zh-CN" altLang="en-US" sz="1600" i="0" dirty="0" smtClean="0">
                    <a:latin typeface="+mj-lt"/>
                    <a:ea typeface="微软雅黑" panose="020B0503020204020204" pitchFamily="34" charset="-122"/>
                  </a:rPr>
                  <a:t>每次</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𝒅𝒆𝒗𝒊𝒂𝒕𝒊𝒐𝒏</m:t>
                    </m:r>
                  </m:oMath>
                </a14:m>
                <a:r>
                  <a:rPr lang="zh-CN" altLang="en-US" sz="1600" dirty="0" smtClean="0">
                    <a:latin typeface="+mj-lt"/>
                    <a:ea typeface="微软雅黑" panose="020B0503020204020204" pitchFamily="34" charset="-122"/>
                  </a:rPr>
                  <a:t>操作，都会生成一条新路径，也就带来</a:t>
                </a:r>
                <a:endParaRPr lang="en-US" altLang="zh-CN" sz="1600" dirty="0" smtClean="0">
                  <a:latin typeface="+mj-lt"/>
                  <a:ea typeface="微软雅黑" panose="020B0503020204020204" pitchFamily="34" charset="-122"/>
                </a:endParaRPr>
              </a:p>
              <a:p>
                <a:r>
                  <a:rPr lang="zh-CN" altLang="en-US" sz="1600" dirty="0" smtClean="0">
                    <a:latin typeface="+mj-lt"/>
                    <a:ea typeface="微软雅黑" panose="020B0503020204020204" pitchFamily="34" charset="-122"/>
                  </a:rPr>
                  <a:t>新的路径类，比如这里的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𝒘</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a:solidFill>
                                  <a:srgbClr val="FF0000"/>
                                </a:solidFill>
                                <a:latin typeface="Cambria Math" panose="02040503050406030204" pitchFamily="18" charset="0"/>
                                <a:ea typeface="微软雅黑" panose="020B0503020204020204" pitchFamily="34" charset="-122"/>
                              </a:rPr>
                              <m:t>𝒗</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a:solidFill>
                                  <a:srgbClr val="FF0000"/>
                                </a:solidFill>
                                <a:latin typeface="Cambria Math" panose="02040503050406030204" pitchFamily="18" charset="0"/>
                                <a:ea typeface="微软雅黑" panose="020B0503020204020204" pitchFamily="34" charset="-122"/>
                              </a:rPr>
                              <m:t>𝒕</m:t>
                            </m:r>
                          </m:sub>
                        </m:sSub>
                      </m:sub>
                    </m:sSub>
                  </m:oMath>
                </a14:m>
                <a:r>
                  <a:rPr lang="zh-CN" altLang="en-US" sz="1600" dirty="0" smtClean="0">
                    <a:latin typeface="Calibri" panose="020F0502020204030204" pitchFamily="34" charset="0"/>
                    <a:ea typeface="微软雅黑" panose="020B0503020204020204" pitchFamily="34" charset="-122"/>
                  </a:rPr>
                  <a:t>，实际上我们可以理解为</a:t>
                </a:r>
                <a:endParaRPr lang="en-US" altLang="zh-CN" sz="1600" dirty="0" smtClean="0">
                  <a:latin typeface="Calibri" panose="020F0502020204030204" pitchFamily="34" charset="0"/>
                  <a:ea typeface="微软雅黑" panose="020B0503020204020204" pitchFamily="34" charset="-122"/>
                </a:endParaRPr>
              </a:p>
              <a:p>
                <a:r>
                  <a:rPr lang="zh-CN" altLang="en-US" sz="1600" dirty="0">
                    <a:latin typeface="Calibri" panose="020F0502020204030204" pitchFamily="34" charset="0"/>
                    <a:ea typeface="微软雅黑" panose="020B0503020204020204" pitchFamily="34" charset="-122"/>
                  </a:rPr>
                  <a:t>路</a:t>
                </a:r>
                <a:r>
                  <a:rPr lang="zh-CN" altLang="en-US" sz="1600" dirty="0" smtClean="0">
                    <a:latin typeface="Calibri" panose="020F0502020204030204" pitchFamily="34" charset="0"/>
                    <a:ea typeface="微软雅黑" panose="020B0503020204020204" pitchFamily="34" charset="-122"/>
                  </a:rPr>
                  <a:t>径类包含了新的偏离边</a:t>
                </a:r>
                <a:endParaRPr lang="en-US" altLang="zh-CN" sz="1600" dirty="0">
                  <a:latin typeface="Calibri" panose="020F0502020204030204" pitchFamily="34" charset="0"/>
                  <a:ea typeface="微软雅黑"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428279" y="2789975"/>
                <a:ext cx="5362687" cy="853119"/>
              </a:xfrm>
              <a:prstGeom prst="rect">
                <a:avLst/>
              </a:prstGeom>
              <a:blipFill>
                <a:blip r:embed="rId10"/>
                <a:stretch>
                  <a:fillRect l="-568" t="-2143" b="-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428279" y="3848622"/>
                <a:ext cx="5485861" cy="1009379"/>
              </a:xfrm>
              <a:prstGeom prst="rect">
                <a:avLst/>
              </a:prstGeom>
            </p:spPr>
            <p:txBody>
              <a:bodyPr wrap="none">
                <a:spAutoFit/>
              </a:bodyPr>
              <a:lstStyle/>
              <a:p>
                <a:pPr marL="285750" indent="-285750">
                  <a:buFont typeface="Wingdings" panose="05000000000000000000" pitchFamily="2" charset="2"/>
                  <a:buChar char="l"/>
                </a:pPr>
                <a:r>
                  <a:rPr lang="zh-CN" altLang="en-US" sz="1600" dirty="0" smtClean="0">
                    <a:latin typeface="Calibri" panose="020F0502020204030204" pitchFamily="34" charset="0"/>
                    <a:ea typeface="微软雅黑" panose="020B0503020204020204" pitchFamily="34" charset="-122"/>
                  </a:rPr>
                  <a:t>祖先类和父类</a:t>
                </a:r>
                <a:endParaRPr lang="en-US" altLang="zh-CN" sz="1600" dirty="0" smtClean="0">
                  <a:latin typeface="Calibri" panose="020F0502020204030204" pitchFamily="34" charset="0"/>
                  <a:ea typeface="微软雅黑" panose="020B0503020204020204" pitchFamily="34" charset="-122"/>
                </a:endParaRPr>
              </a:p>
              <a:p>
                <a:pPr>
                  <a:lnSpc>
                    <a:spcPct val="125000"/>
                  </a:lnSpc>
                </a:pPr>
                <a:r>
                  <a:rPr lang="en-US" altLang="zh-CN" sz="1600" dirty="0">
                    <a:latin typeface="Calibri" panose="020F0502020204030204" pitchFamily="34" charset="0"/>
                    <a:ea typeface="微软雅黑" panose="020B0503020204020204" pitchFamily="34" charset="-122"/>
                  </a:rPr>
                  <a:t>	</a:t>
                </a:r>
                <a:r>
                  <a:rPr lang="en-US" altLang="zh-CN" sz="1600" dirty="0" smtClean="0">
                    <a:latin typeface="Calibri" panose="020F0502020204030204" pitchFamily="34" charset="0"/>
                    <a:ea typeface="微软雅黑" panose="020B0503020204020204" pitchFamily="34" charset="-122"/>
                  </a:rPr>
                  <a:t>1. </a:t>
                </a:r>
                <a:r>
                  <a:rPr lang="zh-CN" altLang="en-US" sz="1600" dirty="0">
                    <a:latin typeface="Calibri" panose="020F0502020204030204" pitchFamily="34" charset="0"/>
                    <a:ea typeface="微软雅黑" panose="020B0503020204020204" pitchFamily="34" charset="-122"/>
                  </a:rPr>
                  <a:t>如</a:t>
                </a:r>
                <a:r>
                  <a:rPr lang="zh-CN" altLang="en-US" sz="1600" dirty="0" smtClean="0">
                    <a:latin typeface="Calibri" panose="020F0502020204030204" pitchFamily="34" charset="0"/>
                    <a:ea typeface="微软雅黑" panose="020B0503020204020204" pitchFamily="34" charset="-122"/>
                  </a:rPr>
                  <a:t>果</a:t>
                </a:r>
                <a14:m>
                  <m:oMath xmlns:m="http://schemas.openxmlformats.org/officeDocument/2006/math">
                    <m:sSub>
                      <m:sSubPr>
                        <m:ctrlPr>
                          <a:rPr lang="en-US" altLang="zh-CN" sz="1600" b="1" i="1" smtClean="0">
                            <a:solidFill>
                              <a:srgbClr val="FF0000"/>
                            </a:solidFill>
                            <a:latin typeface="Cambria Math" panose="02040503050406030204" pitchFamily="18" charset="0"/>
                            <a:ea typeface="微软雅黑" panose="020B0503020204020204" pitchFamily="34" charset="-122"/>
                          </a:rPr>
                        </m:ctrlPr>
                      </m:sSubPr>
                      <m:e>
                        <m:r>
                          <a:rPr lang="en-US" altLang="zh-CN" sz="1600" b="1" i="1" smtClean="0">
                            <a:solidFill>
                              <a:srgbClr val="FF0000"/>
                            </a:solidFill>
                            <a:latin typeface="Cambria Math" panose="02040503050406030204" pitchFamily="18" charset="0"/>
                            <a:ea typeface="微软雅黑" panose="020B0503020204020204" pitchFamily="34" charset="-122"/>
                          </a:rPr>
                          <m:t>𝒑</m:t>
                        </m:r>
                      </m:e>
                      <m:sub>
                        <m:r>
                          <a:rPr lang="en-US" altLang="zh-CN" sz="1600" b="1" i="1" smtClean="0">
                            <a:solidFill>
                              <a:srgbClr val="FF0000"/>
                            </a:solidFill>
                            <a:latin typeface="Cambria Math" panose="02040503050406030204" pitchFamily="18" charset="0"/>
                            <a:ea typeface="微软雅黑" panose="020B0503020204020204" pitchFamily="34" charset="-122"/>
                          </a:rPr>
                          <m:t>𝒗</m:t>
                        </m:r>
                        <m:r>
                          <a:rPr lang="zh-CN" altLang="en-US" sz="1600" b="1" i="1">
                            <a:solidFill>
                              <a:srgbClr val="FF0000"/>
                            </a:solidFill>
                            <a:latin typeface="Cambria Math" panose="02040503050406030204" pitchFamily="18" charset="0"/>
                            <a:ea typeface="微软雅黑" panose="020B0503020204020204" pitchFamily="34" charset="-122"/>
                          </a:rPr>
                          <m:t>→</m:t>
                        </m:r>
                        <m:r>
                          <a:rPr lang="en-US" altLang="zh-CN" sz="1600" b="1" i="1" smtClean="0">
                            <a:solidFill>
                              <a:srgbClr val="FF0000"/>
                            </a:solidFill>
                            <a:latin typeface="Cambria Math" panose="02040503050406030204" pitchFamily="18" charset="0"/>
                            <a:ea typeface="微软雅黑" panose="020B0503020204020204" pitchFamily="34" charset="-122"/>
                          </a:rPr>
                          <m:t>𝒕</m:t>
                        </m:r>
                      </m:sub>
                    </m:sSub>
                  </m:oMath>
                </a14:m>
                <a:r>
                  <a:rPr lang="zh-CN" altLang="en-US" sz="1600" dirty="0" smtClean="0">
                    <a:latin typeface="Calibri" panose="020F0502020204030204" pitchFamily="34" charset="0"/>
                    <a:ea typeface="微软雅黑" panose="020B0503020204020204" pitchFamily="34" charset="-122"/>
                  </a:rPr>
                  <a:t>是</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𝒖</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sub>
                    </m:sSub>
                  </m:oMath>
                </a14:m>
                <a:r>
                  <a:rPr lang="zh-CN" altLang="en-US" sz="1600" i="0" dirty="0" smtClean="0">
                    <a:latin typeface="+mj-lt"/>
                    <a:ea typeface="微软雅黑" panose="020B0503020204020204" pitchFamily="34" charset="-122"/>
                  </a:rPr>
                  <a:t>的</a:t>
                </a:r>
                <a:r>
                  <a:rPr lang="zh-CN" altLang="en-US" sz="1600" dirty="0" smtClean="0">
                    <a:latin typeface="Calibri" panose="020F0502020204030204" pitchFamily="34" charset="0"/>
                    <a:ea typeface="微软雅黑" panose="020B0503020204020204" pitchFamily="34" charset="-122"/>
                  </a:rPr>
                  <a:t>子路径，则</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sSub>
                          <m:sSubPr>
                            <m:ctrlPr>
                              <a:rPr lang="en-US" altLang="zh-CN" sz="1600" b="1" i="1">
                                <a:solidFill>
                                  <a:srgbClr val="FF0000"/>
                                </a:solidFill>
                                <a:latin typeface="Cambria Math" panose="02040503050406030204" pitchFamily="18" charset="0"/>
                                <a:ea typeface="微软雅黑" panose="020B0503020204020204" pitchFamily="34" charset="-122"/>
                              </a:rPr>
                            </m:ctrlPr>
                          </m:sSubPr>
                          <m:e>
                            <m:r>
                              <a:rPr lang="en-US" altLang="zh-CN" sz="1600" b="1" i="1">
                                <a:solidFill>
                                  <a:srgbClr val="FF0000"/>
                                </a:solidFill>
                                <a:latin typeface="Cambria Math" panose="02040503050406030204" pitchFamily="18" charset="0"/>
                                <a:ea typeface="微软雅黑" panose="020B0503020204020204" pitchFamily="34" charset="-122"/>
                              </a:rPr>
                              <m:t>𝒑</m:t>
                            </m:r>
                          </m:e>
                          <m:sub>
                            <m:r>
                              <a:rPr lang="en-US" altLang="zh-CN" sz="1600" b="1" i="1">
                                <a:solidFill>
                                  <a:srgbClr val="FF0000"/>
                                </a:solidFill>
                                <a:latin typeface="Cambria Math" panose="02040503050406030204" pitchFamily="18" charset="0"/>
                                <a:ea typeface="微软雅黑" panose="020B0503020204020204" pitchFamily="34" charset="-122"/>
                              </a:rPr>
                              <m:t>𝒗</m:t>
                            </m:r>
                            <m:r>
                              <a:rPr lang="zh-CN" altLang="en-US" sz="1600" b="1" i="1">
                                <a:solidFill>
                                  <a:srgbClr val="FF0000"/>
                                </a:solidFill>
                                <a:latin typeface="Cambria Math" panose="02040503050406030204" pitchFamily="18" charset="0"/>
                                <a:ea typeface="微软雅黑" panose="020B0503020204020204" pitchFamily="34" charset="-122"/>
                              </a:rPr>
                              <m:t>→</m:t>
                            </m:r>
                            <m:r>
                              <a:rPr lang="en-US" altLang="zh-CN" sz="1600" b="1" i="1">
                                <a:solidFill>
                                  <a:srgbClr val="FF0000"/>
                                </a:solidFill>
                                <a:latin typeface="Cambria Math" panose="02040503050406030204" pitchFamily="18" charset="0"/>
                                <a:ea typeface="微软雅黑" panose="020B0503020204020204" pitchFamily="34" charset="-122"/>
                              </a:rPr>
                              <m:t>𝒕</m:t>
                            </m:r>
                          </m:sub>
                        </m:sSub>
                      </m:sub>
                    </m:sSub>
                  </m:oMath>
                </a14:m>
                <a:r>
                  <a:rPr lang="zh-CN" altLang="en-US" sz="1600" dirty="0" smtClean="0">
                    <a:latin typeface="Calibri" panose="020F0502020204030204" pitchFamily="34" charset="0"/>
                    <a:ea typeface="微软雅黑" panose="020B0503020204020204" pitchFamily="34" charset="-122"/>
                  </a:rPr>
                  <a:t>是</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sSub>
                          <m:sSubPr>
                            <m:ctrlPr>
                              <a:rPr lang="en-US" altLang="zh-CN" sz="1600" b="1" i="1">
                                <a:solidFill>
                                  <a:srgbClr val="FF0000"/>
                                </a:solidFill>
                                <a:latin typeface="Cambria Math" panose="02040503050406030204" pitchFamily="18" charset="0"/>
                                <a:ea typeface="微软雅黑" panose="020B0503020204020204" pitchFamily="34" charset="-122"/>
                              </a:rPr>
                            </m:ctrlPr>
                          </m:sSubPr>
                          <m:e>
                            <m:r>
                              <a:rPr lang="en-US" altLang="zh-CN" sz="1600" b="1" i="1">
                                <a:solidFill>
                                  <a:srgbClr val="FF0000"/>
                                </a:solidFill>
                                <a:latin typeface="Cambria Math" panose="02040503050406030204" pitchFamily="18" charset="0"/>
                                <a:ea typeface="微软雅黑" panose="020B0503020204020204" pitchFamily="34" charset="-122"/>
                              </a:rPr>
                              <m:t>𝒑</m:t>
                            </m:r>
                          </m:e>
                          <m:sub>
                            <m:r>
                              <a:rPr lang="en-US" altLang="zh-CN" sz="1600" b="1" i="1" smtClean="0">
                                <a:solidFill>
                                  <a:srgbClr val="FF0000"/>
                                </a:solidFill>
                                <a:latin typeface="Cambria Math" panose="02040503050406030204" pitchFamily="18" charset="0"/>
                                <a:ea typeface="微软雅黑" panose="020B0503020204020204" pitchFamily="34" charset="-122"/>
                              </a:rPr>
                              <m:t>𝒖</m:t>
                            </m:r>
                            <m:r>
                              <a:rPr lang="zh-CN" altLang="en-US" sz="1600" b="1" i="1">
                                <a:solidFill>
                                  <a:srgbClr val="FF0000"/>
                                </a:solidFill>
                                <a:latin typeface="Cambria Math" panose="02040503050406030204" pitchFamily="18" charset="0"/>
                                <a:ea typeface="微软雅黑" panose="020B0503020204020204" pitchFamily="34" charset="-122"/>
                              </a:rPr>
                              <m:t>→</m:t>
                            </m:r>
                            <m:r>
                              <a:rPr lang="en-US" altLang="zh-CN" sz="1600" b="1" i="1">
                                <a:solidFill>
                                  <a:srgbClr val="FF0000"/>
                                </a:solidFill>
                                <a:latin typeface="Cambria Math" panose="02040503050406030204" pitchFamily="18" charset="0"/>
                                <a:ea typeface="微软雅黑" panose="020B0503020204020204" pitchFamily="34" charset="-122"/>
                              </a:rPr>
                              <m:t>𝒕</m:t>
                            </m:r>
                          </m:sub>
                        </m:sSub>
                      </m:sub>
                    </m:sSub>
                  </m:oMath>
                </a14:m>
                <a:r>
                  <a:rPr lang="zh-CN" altLang="en-US" sz="1600" dirty="0" smtClean="0">
                    <a:latin typeface="Calibri" panose="020F0502020204030204" pitchFamily="34" charset="0"/>
                    <a:ea typeface="微软雅黑" panose="020B0503020204020204" pitchFamily="34" charset="-122"/>
                  </a:rPr>
                  <a:t>的祖先类</a:t>
                </a:r>
                <a:endParaRPr lang="en-US" altLang="zh-CN" sz="1600" dirty="0" smtClean="0">
                  <a:latin typeface="Calibri" panose="020F0502020204030204" pitchFamily="34" charset="0"/>
                  <a:ea typeface="微软雅黑" panose="020B0503020204020204" pitchFamily="34" charset="-122"/>
                </a:endParaRPr>
              </a:p>
              <a:p>
                <a:pPr>
                  <a:lnSpc>
                    <a:spcPct val="125000"/>
                  </a:lnSpc>
                </a:pPr>
                <a:r>
                  <a:rPr lang="en-US" altLang="zh-CN" sz="1600" dirty="0" smtClean="0">
                    <a:latin typeface="Calibri" panose="020F0502020204030204" pitchFamily="34" charset="0"/>
                    <a:ea typeface="微软雅黑" panose="020B0503020204020204" pitchFamily="34" charset="-122"/>
                  </a:rPr>
                  <a:t>	2. </a:t>
                </a:r>
                <a:r>
                  <a:rPr lang="zh-CN" altLang="en-US" sz="1600" dirty="0" smtClean="0">
                    <a:latin typeface="Calibri" panose="020F0502020204030204" pitchFamily="34" charset="0"/>
                    <a:ea typeface="微软雅黑" panose="020B0503020204020204" pitchFamily="34" charset="-122"/>
                  </a:rPr>
                  <a:t>如果</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𝒑</m:t>
                        </m:r>
                      </m:e>
                      <m:sub>
                        <m:r>
                          <a:rPr lang="en-US" altLang="zh-CN" sz="1600" b="1" i="1" dirty="0">
                            <a:solidFill>
                              <a:srgbClr val="FF0000"/>
                            </a:solidFill>
                            <a:latin typeface="Cambria Math" panose="02040503050406030204" pitchFamily="18" charset="0"/>
                            <a:ea typeface="微软雅黑" panose="020B0503020204020204" pitchFamily="34" charset="-122"/>
                          </a:rPr>
                          <m:t>𝒖</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a:solidFill>
                              <a:srgbClr val="FF0000"/>
                            </a:solidFill>
                            <a:latin typeface="Cambria Math" panose="02040503050406030204" pitchFamily="18" charset="0"/>
                            <a:ea typeface="微软雅黑" panose="020B0503020204020204" pitchFamily="34" charset="-122"/>
                          </a:rPr>
                          <m:t>𝒕</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d>
                      <m:dPr>
                        <m:ctrlPr>
                          <a:rPr lang="en-US" altLang="zh-CN" sz="1600" b="1" i="1" dirty="0" smtClean="0">
                            <a:solidFill>
                              <a:srgbClr val="FF0000"/>
                            </a:solidFill>
                            <a:latin typeface="Cambria Math" panose="02040503050406030204" pitchFamily="18" charset="0"/>
                            <a:ea typeface="微软雅黑" panose="020B0503020204020204" pitchFamily="34" charset="-122"/>
                          </a:rPr>
                        </m:ctrlPr>
                      </m:dPr>
                      <m:e>
                        <m:r>
                          <a:rPr lang="en-US" altLang="zh-CN" sz="1600" b="1" i="1" dirty="0" smtClean="0">
                            <a:solidFill>
                              <a:srgbClr val="FF0000"/>
                            </a:solidFill>
                            <a:latin typeface="Cambria Math" panose="02040503050406030204" pitchFamily="18" charset="0"/>
                            <a:ea typeface="微软雅黑" panose="020B0503020204020204" pitchFamily="34" charset="-122"/>
                          </a:rPr>
                          <m:t>𝒖</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𝒗</m:t>
                        </m:r>
                      </m:e>
                    </m:d>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𝑷</m:t>
                        </m:r>
                      </m:e>
                      <m:sub>
                        <m:r>
                          <a:rPr lang="en-US" altLang="zh-CN" sz="1600" b="1" i="1" dirty="0" smtClean="0">
                            <a:solidFill>
                              <a:srgbClr val="FF0000"/>
                            </a:solidFill>
                            <a:latin typeface="Cambria Math" panose="02040503050406030204" pitchFamily="18" charset="0"/>
                            <a:ea typeface="微软雅黑" panose="020B0503020204020204" pitchFamily="34" charset="-122"/>
                          </a:rPr>
                          <m:t>𝒗</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sub>
                    </m:sSub>
                  </m:oMath>
                </a14:m>
                <a:r>
                  <a:rPr lang="zh-CN" altLang="en-US" sz="1600" dirty="0" smtClean="0">
                    <a:latin typeface="Calibri" panose="020F0502020204030204" pitchFamily="34" charset="0"/>
                    <a:ea typeface="微软雅黑" panose="020B0503020204020204" pitchFamily="34" charset="-122"/>
                  </a:rPr>
                  <a:t>，</a:t>
                </a:r>
                <a:r>
                  <a:rPr lang="zh-CN" altLang="en-US" sz="1600" dirty="0">
                    <a:latin typeface="Calibri" panose="020F0502020204030204" pitchFamily="34" charset="0"/>
                    <a:ea typeface="微软雅黑" panose="020B0503020204020204" pitchFamily="34" charset="-122"/>
                  </a:rPr>
                  <a:t>则</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𝑪</m:t>
                        </m:r>
                      </m:e>
                      <m:sub>
                        <m:sSub>
                          <m:sSubPr>
                            <m:ctrlPr>
                              <a:rPr lang="en-US" altLang="zh-CN" sz="1600" b="1" i="1">
                                <a:solidFill>
                                  <a:srgbClr val="FF0000"/>
                                </a:solidFill>
                                <a:latin typeface="Cambria Math" panose="02040503050406030204" pitchFamily="18" charset="0"/>
                                <a:ea typeface="微软雅黑" panose="020B0503020204020204" pitchFamily="34" charset="-122"/>
                              </a:rPr>
                            </m:ctrlPr>
                          </m:sSubPr>
                          <m:e>
                            <m:r>
                              <a:rPr lang="en-US" altLang="zh-CN" sz="1600" b="1" i="1">
                                <a:solidFill>
                                  <a:srgbClr val="FF0000"/>
                                </a:solidFill>
                                <a:latin typeface="Cambria Math" panose="02040503050406030204" pitchFamily="18" charset="0"/>
                                <a:ea typeface="微软雅黑" panose="020B0503020204020204" pitchFamily="34" charset="-122"/>
                              </a:rPr>
                              <m:t>𝒑</m:t>
                            </m:r>
                          </m:e>
                          <m:sub>
                            <m:r>
                              <a:rPr lang="en-US" altLang="zh-CN" sz="1600" b="1" i="1">
                                <a:solidFill>
                                  <a:srgbClr val="FF0000"/>
                                </a:solidFill>
                                <a:latin typeface="Cambria Math" panose="02040503050406030204" pitchFamily="18" charset="0"/>
                                <a:ea typeface="微软雅黑" panose="020B0503020204020204" pitchFamily="34" charset="-122"/>
                              </a:rPr>
                              <m:t>𝒗</m:t>
                            </m:r>
                            <m:r>
                              <a:rPr lang="zh-CN" altLang="en-US" sz="1600" b="1" i="1">
                                <a:solidFill>
                                  <a:srgbClr val="FF0000"/>
                                </a:solidFill>
                                <a:latin typeface="Cambria Math" panose="02040503050406030204" pitchFamily="18" charset="0"/>
                                <a:ea typeface="微软雅黑" panose="020B0503020204020204" pitchFamily="34" charset="-122"/>
                              </a:rPr>
                              <m:t>→</m:t>
                            </m:r>
                            <m:r>
                              <a:rPr lang="en-US" altLang="zh-CN" sz="1600" b="1" i="1">
                                <a:solidFill>
                                  <a:srgbClr val="FF0000"/>
                                </a:solidFill>
                                <a:latin typeface="Cambria Math" panose="02040503050406030204" pitchFamily="18" charset="0"/>
                                <a:ea typeface="微软雅黑" panose="020B0503020204020204" pitchFamily="34" charset="-122"/>
                              </a:rPr>
                              <m:t>𝒕</m:t>
                            </m:r>
                          </m:sub>
                        </m:sSub>
                      </m:sub>
                    </m:sSub>
                  </m:oMath>
                </a14:m>
                <a:r>
                  <a:rPr lang="zh-CN" altLang="en-US" sz="1600" dirty="0">
                    <a:latin typeface="Calibri" panose="020F0502020204030204" pitchFamily="34" charset="0"/>
                    <a:ea typeface="微软雅黑" panose="020B0503020204020204" pitchFamily="34" charset="-122"/>
                  </a:rPr>
                  <a:t>是</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𝑪</m:t>
                        </m:r>
                      </m:e>
                      <m:sub>
                        <m:sSub>
                          <m:sSubPr>
                            <m:ctrlPr>
                              <a:rPr lang="en-US" altLang="zh-CN" sz="1600" b="1" i="1">
                                <a:solidFill>
                                  <a:srgbClr val="FF0000"/>
                                </a:solidFill>
                                <a:latin typeface="Cambria Math" panose="02040503050406030204" pitchFamily="18" charset="0"/>
                                <a:ea typeface="微软雅黑" panose="020B0503020204020204" pitchFamily="34" charset="-122"/>
                              </a:rPr>
                            </m:ctrlPr>
                          </m:sSubPr>
                          <m:e>
                            <m:r>
                              <a:rPr lang="en-US" altLang="zh-CN" sz="1600" b="1" i="1">
                                <a:solidFill>
                                  <a:srgbClr val="FF0000"/>
                                </a:solidFill>
                                <a:latin typeface="Cambria Math" panose="02040503050406030204" pitchFamily="18" charset="0"/>
                                <a:ea typeface="微软雅黑" panose="020B0503020204020204" pitchFamily="34" charset="-122"/>
                              </a:rPr>
                              <m:t>𝒑</m:t>
                            </m:r>
                          </m:e>
                          <m:sub>
                            <m:r>
                              <a:rPr lang="en-US" altLang="zh-CN" sz="1600" b="1" i="1">
                                <a:solidFill>
                                  <a:srgbClr val="FF0000"/>
                                </a:solidFill>
                                <a:latin typeface="Cambria Math" panose="02040503050406030204" pitchFamily="18" charset="0"/>
                                <a:ea typeface="微软雅黑" panose="020B0503020204020204" pitchFamily="34" charset="-122"/>
                              </a:rPr>
                              <m:t>𝒖</m:t>
                            </m:r>
                            <m:r>
                              <a:rPr lang="zh-CN" altLang="en-US" sz="1600" b="1" i="1">
                                <a:solidFill>
                                  <a:srgbClr val="FF0000"/>
                                </a:solidFill>
                                <a:latin typeface="Cambria Math" panose="02040503050406030204" pitchFamily="18" charset="0"/>
                                <a:ea typeface="微软雅黑" panose="020B0503020204020204" pitchFamily="34" charset="-122"/>
                              </a:rPr>
                              <m:t>→</m:t>
                            </m:r>
                            <m:r>
                              <a:rPr lang="en-US" altLang="zh-CN" sz="1600" b="1" i="1">
                                <a:solidFill>
                                  <a:srgbClr val="FF0000"/>
                                </a:solidFill>
                                <a:latin typeface="Cambria Math" panose="02040503050406030204" pitchFamily="18" charset="0"/>
                                <a:ea typeface="微软雅黑" panose="020B0503020204020204" pitchFamily="34" charset="-122"/>
                              </a:rPr>
                              <m:t>𝒕</m:t>
                            </m:r>
                          </m:sub>
                        </m:sSub>
                      </m:sub>
                    </m:sSub>
                  </m:oMath>
                </a14:m>
                <a:r>
                  <a:rPr lang="zh-CN" altLang="en-US" sz="1600" dirty="0" smtClean="0">
                    <a:latin typeface="Calibri" panose="020F0502020204030204" pitchFamily="34" charset="0"/>
                    <a:ea typeface="微软雅黑" panose="020B0503020204020204" pitchFamily="34" charset="-122"/>
                  </a:rPr>
                  <a:t>的</a:t>
                </a:r>
                <a:r>
                  <a:rPr lang="zh-CN" altLang="en-US" sz="1600" dirty="0">
                    <a:latin typeface="Calibri" panose="020F0502020204030204" pitchFamily="34" charset="0"/>
                    <a:ea typeface="微软雅黑" panose="020B0503020204020204" pitchFamily="34" charset="-122"/>
                  </a:rPr>
                  <a:t>父</a:t>
                </a:r>
                <a:r>
                  <a:rPr lang="zh-CN" altLang="en-US" sz="1600" dirty="0" smtClean="0">
                    <a:latin typeface="Calibri" panose="020F0502020204030204" pitchFamily="34" charset="0"/>
                    <a:ea typeface="微软雅黑" panose="020B0503020204020204" pitchFamily="34" charset="-122"/>
                  </a:rPr>
                  <a:t>类</a:t>
                </a:r>
                <a:endParaRPr lang="en-US" altLang="zh-CN" sz="1600" dirty="0">
                  <a:latin typeface="Calibri" panose="020F0502020204030204" pitchFamily="34" charset="0"/>
                  <a:ea typeface="微软雅黑" panose="020B0503020204020204" pitchFamily="34" charset="-122"/>
                </a:endParaRPr>
              </a:p>
            </p:txBody>
          </p:sp>
        </mc:Choice>
        <mc:Fallback xmlns="">
          <p:sp>
            <p:nvSpPr>
              <p:cNvPr id="16" name="矩形 15"/>
              <p:cNvSpPr>
                <a:spLocks noRot="1" noChangeAspect="1" noMove="1" noResize="1" noEditPoints="1" noAdjustHandles="1" noChangeArrowheads="1" noChangeShapeType="1" noTextEdit="1"/>
              </p:cNvSpPr>
              <p:nvPr/>
            </p:nvSpPr>
            <p:spPr>
              <a:xfrm>
                <a:off x="428279" y="3848622"/>
                <a:ext cx="5485861" cy="1009379"/>
              </a:xfrm>
              <a:prstGeom prst="rect">
                <a:avLst/>
              </a:prstGeom>
              <a:blipFill>
                <a:blip r:embed="rId11"/>
                <a:stretch>
                  <a:fillRect l="-444" t="-2410" b="-30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28279" y="5063528"/>
                <a:ext cx="5773760" cy="633956"/>
              </a:xfrm>
              <a:prstGeom prst="rect">
                <a:avLst/>
              </a:prstGeom>
            </p:spPr>
            <p:txBody>
              <a:bodyPr wrap="none">
                <a:spAutoFit/>
              </a:bodyPr>
              <a:lstStyle/>
              <a:p>
                <a:pPr marL="285750" indent="-285750">
                  <a:buFont typeface="Wingdings" panose="05000000000000000000" pitchFamily="2" charset="2"/>
                  <a:buChar char="l"/>
                </a:pPr>
                <a:r>
                  <a:rPr lang="zh-CN" altLang="en-US" sz="1600" dirty="0" smtClean="0">
                    <a:latin typeface="Calibri" panose="020F0502020204030204" pitchFamily="34" charset="0"/>
                    <a:ea typeface="微软雅黑" panose="020B0503020204020204" pitchFamily="34" charset="-122"/>
                  </a:rPr>
                  <a:t>对于最短路径</a:t>
                </a:r>
                <a14:m>
                  <m:oMath xmlns:m="http://schemas.openxmlformats.org/officeDocument/2006/math">
                    <m:sSub>
                      <m:sSubPr>
                        <m:ctrlPr>
                          <a:rPr lang="en-US" altLang="zh-CN" sz="1600" b="1" i="1" smtClean="0">
                            <a:solidFill>
                              <a:srgbClr val="FF0000"/>
                            </a:solidFill>
                            <a:latin typeface="Cambria Math" panose="02040503050406030204" pitchFamily="18" charset="0"/>
                            <a:ea typeface="微软雅黑" panose="020B0503020204020204" pitchFamily="34" charset="-122"/>
                          </a:rPr>
                        </m:ctrlPr>
                      </m:sSubPr>
                      <m:e>
                        <m:r>
                          <a:rPr lang="en-US" altLang="zh-CN" sz="1600" b="1" i="1" smtClean="0">
                            <a:solidFill>
                              <a:srgbClr val="FF0000"/>
                            </a:solidFill>
                            <a:latin typeface="Cambria Math" panose="02040503050406030204" pitchFamily="18" charset="0"/>
                            <a:ea typeface="微软雅黑" panose="020B0503020204020204" pitchFamily="34" charset="-122"/>
                          </a:rPr>
                          <m:t>𝒑</m:t>
                        </m:r>
                      </m:e>
                      <m:sub>
                        <m:r>
                          <a:rPr lang="en-US" altLang="zh-CN" sz="1600" b="1" i="1" smtClean="0">
                            <a:solidFill>
                              <a:srgbClr val="FF0000"/>
                            </a:solidFill>
                            <a:latin typeface="Cambria Math" panose="02040503050406030204" pitchFamily="18" charset="0"/>
                            <a:ea typeface="微软雅黑" panose="020B0503020204020204" pitchFamily="34" charset="-122"/>
                          </a:rPr>
                          <m:t>𝟏</m:t>
                        </m:r>
                      </m:sub>
                    </m:sSub>
                  </m:oMath>
                </a14:m>
                <a:r>
                  <a:rPr lang="zh-CN" altLang="en-US" sz="1600" dirty="0" smtClean="0">
                    <a:latin typeface="Calibri" panose="020F0502020204030204" pitchFamily="34" charset="0"/>
                    <a:ea typeface="微软雅黑" panose="020B0503020204020204" pitchFamily="34" charset="-122"/>
                  </a:rPr>
                  <a:t>，由</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条边构成，则存在具有父子关系的</a:t>
                </a:r>
                <a:endParaRPr lang="en-US" altLang="zh-CN" sz="1600" dirty="0" smtClean="0">
                  <a:latin typeface="Calibri" panose="020F0502020204030204" pitchFamily="34" charset="0"/>
                  <a:ea typeface="微软雅黑" panose="020B0503020204020204" pitchFamily="34" charset="-122"/>
                </a:endParaRPr>
              </a:p>
              <a:p>
                <a:r>
                  <a:rPr lang="zh-CN" altLang="en-US" sz="1600" dirty="0" smtClean="0">
                    <a:latin typeface="Calibri" panose="020F0502020204030204" pitchFamily="34" charset="0"/>
                    <a:ea typeface="微软雅黑" panose="020B0503020204020204" pitchFamily="34" charset="-122"/>
                  </a:rPr>
                  <a:t>路径类链，并且</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𝟏</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r>
                              <a:rPr lang="en-US" altLang="zh-CN" sz="1600" b="1" i="1" dirty="0" smtClean="0">
                                <a:solidFill>
                                  <a:srgbClr val="FF0000"/>
                                </a:solidFill>
                                <a:latin typeface="Cambria Math" panose="02040503050406030204" pitchFamily="18" charset="0"/>
                                <a:ea typeface="微软雅黑" panose="020B0503020204020204" pitchFamily="34" charset="-122"/>
                              </a:rPr>
                              <m:t>)</m:t>
                            </m:r>
                          </m:sub>
                        </m:sSub>
                      </m:sub>
                    </m:sSub>
                    <m:r>
                      <a:rPr lang="zh-CN" altLang="en-US" sz="1600" i="1" dirty="0">
                        <a:latin typeface="Cambria Math" panose="02040503050406030204" pitchFamily="18" charset="0"/>
                        <a:ea typeface="微软雅黑" panose="020B0503020204020204" pitchFamily="34" charset="-122"/>
                      </a:rPr>
                      <m:t>是</m:t>
                    </m:r>
                  </m:oMath>
                </a14:m>
                <a:r>
                  <a:rPr lang="zh-CN" altLang="en-US" sz="1600" dirty="0" smtClean="0">
                    <a:latin typeface="Calibri" panose="020F0502020204030204" pitchFamily="34" charset="0"/>
                    <a:ea typeface="微软雅黑" panose="020B0503020204020204" pitchFamily="34" charset="-122"/>
                  </a:rPr>
                  <a:t>这些类的祖先类</a:t>
                </a:r>
                <a:endParaRPr lang="en-US" altLang="zh-CN" sz="1600" dirty="0" smtClean="0">
                  <a:latin typeface="Calibri" panose="020F0502020204030204" pitchFamily="34" charset="0"/>
                  <a:ea typeface="微软雅黑" panose="020B0503020204020204" pitchFamily="34" charset="-122"/>
                </a:endParaRPr>
              </a:p>
            </p:txBody>
          </p:sp>
        </mc:Choice>
        <mc:Fallback xmlns="">
          <p:sp>
            <p:nvSpPr>
              <p:cNvPr id="17" name="矩形 16"/>
              <p:cNvSpPr>
                <a:spLocks noRot="1" noChangeAspect="1" noMove="1" noResize="1" noEditPoints="1" noAdjustHandles="1" noChangeArrowheads="1" noChangeShapeType="1" noTextEdit="1"/>
              </p:cNvSpPr>
              <p:nvPr/>
            </p:nvSpPr>
            <p:spPr>
              <a:xfrm>
                <a:off x="428279" y="5063528"/>
                <a:ext cx="5773760" cy="633956"/>
              </a:xfrm>
              <a:prstGeom prst="rect">
                <a:avLst/>
              </a:prstGeom>
              <a:blipFill>
                <a:blip r:embed="rId12"/>
                <a:stretch>
                  <a:fillRect l="-528" t="-3846" b="-3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1596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𝑺𝒆𝒂𝒓𝒄𝒉</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𝒕𝒉𝒆</m:t>
                      </m:r>
                      <m:r>
                        <a:rPr lang="en-US" altLang="zh-CN" sz="2400" b="1" i="1" dirty="0" smtClean="0">
                          <a:latin typeface="Cambria Math" panose="02040503050406030204" pitchFamily="18" charset="0"/>
                        </a:rPr>
                        <m:t> </m:t>
                      </m:r>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𝟏</m:t>
                          </m:r>
                        </m:e>
                        <m:sup>
                          <m:r>
                            <a:rPr lang="en-US" altLang="zh-CN" sz="2400" b="1" i="1" dirty="0" smtClean="0">
                              <a:latin typeface="Cambria Math" panose="02040503050406030204" pitchFamily="18" charset="0"/>
                            </a:rPr>
                            <m:t>𝒔𝒕</m:t>
                          </m:r>
                        </m:sup>
                      </m:sSup>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𝑺𝒉𝒐𝒓𝒕𝒆𝒔𝒕</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𝑷𝒂𝒕𝒉</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22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i="0" spc="200" dirty="0" smtClean="0">
                <a:solidFill>
                  <a:schemeClr val="bg1"/>
                </a:solidFill>
                <a:latin typeface="+mj-lt"/>
                <a:ea typeface="微软雅黑" panose="020B0503020204020204" pitchFamily="34" charset="-122"/>
              </a:rPr>
              <a:t>路径</a:t>
            </a:r>
            <a:r>
              <a:rPr lang="zh-CN" altLang="en-US" sz="2800" b="1" spc="200" dirty="0" smtClean="0">
                <a:solidFill>
                  <a:schemeClr val="bg1"/>
                </a:solidFill>
                <a:latin typeface="Calibri" panose="020F0502020204030204" pitchFamily="34" charset="0"/>
                <a:ea typeface="微软雅黑" panose="020B0503020204020204" pitchFamily="34" charset="-122"/>
              </a:rPr>
              <a:t>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5070" y="1564678"/>
            <a:ext cx="2320709" cy="3620307"/>
          </a:xfrm>
          <a:prstGeom prst="rect">
            <a:avLst/>
          </a:prstGeom>
        </p:spPr>
      </p:pic>
      <mc:AlternateContent xmlns:mc="http://schemas.openxmlformats.org/markup-compatibility/2006" xmlns:a14="http://schemas.microsoft.com/office/drawing/2010/main">
        <mc:Choice Requires="a14">
          <p:sp>
            <p:nvSpPr>
              <p:cNvPr id="12" name="矩形 11"/>
              <p:cNvSpPr/>
              <p:nvPr/>
            </p:nvSpPr>
            <p:spPr>
              <a:xfrm>
                <a:off x="428281" y="1564678"/>
                <a:ext cx="6389313" cy="652038"/>
              </a:xfrm>
              <a:prstGeom prst="rect">
                <a:avLst/>
              </a:prstGeom>
            </p:spPr>
            <p:txBody>
              <a:bodyPr wrap="none">
                <a:spAutoFit/>
              </a:bodyPr>
              <a:lstStyle/>
              <a:p>
                <a:pPr marL="285750" indent="-285750">
                  <a:buFont typeface="Wingdings" panose="05000000000000000000" pitchFamily="2" charset="2"/>
                  <a:buChar char="l"/>
                </a:pPr>
                <a:r>
                  <a:rPr lang="zh-CN" altLang="en-US" sz="1600" dirty="0" smtClean="0">
                    <a:latin typeface="Calibri" panose="020F0502020204030204" pitchFamily="34" charset="0"/>
                    <a:ea typeface="微软雅黑" panose="020B0503020204020204" pitchFamily="34" charset="-122"/>
                  </a:rPr>
                  <a:t>基于最短路径算法可以搜索得到最</a:t>
                </a:r>
                <a:r>
                  <a:rPr lang="zh-CN" altLang="en-US" sz="1600" dirty="0">
                    <a:latin typeface="Calibri" panose="020F0502020204030204" pitchFamily="34" charset="0"/>
                    <a:ea typeface="微软雅黑" panose="020B0503020204020204" pitchFamily="34" charset="-122"/>
                  </a:rPr>
                  <a:t>短路径</a:t>
                </a:r>
                <a14:m>
                  <m:oMath xmlns:m="http://schemas.openxmlformats.org/officeDocument/2006/math">
                    <m:sSub>
                      <m:sSubPr>
                        <m:ctrlPr>
                          <a:rPr lang="en-US" altLang="zh-CN" sz="1600" b="1" i="1">
                            <a:solidFill>
                              <a:srgbClr val="FF0000"/>
                            </a:solidFill>
                            <a:latin typeface="Cambria Math" panose="02040503050406030204" pitchFamily="18" charset="0"/>
                            <a:ea typeface="微软雅黑" panose="020B0503020204020204" pitchFamily="34" charset="-122"/>
                          </a:rPr>
                        </m:ctrlPr>
                      </m:sSubPr>
                      <m:e>
                        <m:r>
                          <a:rPr lang="en-US" altLang="zh-CN" sz="1600" b="1" i="1">
                            <a:solidFill>
                              <a:srgbClr val="FF0000"/>
                            </a:solidFill>
                            <a:latin typeface="Cambria Math" panose="02040503050406030204" pitchFamily="18" charset="0"/>
                            <a:ea typeface="微软雅黑" panose="020B0503020204020204" pitchFamily="34" charset="-122"/>
                          </a:rPr>
                          <m:t>𝒑</m:t>
                        </m:r>
                      </m:e>
                      <m:sub>
                        <m:r>
                          <a:rPr lang="en-US" altLang="zh-CN" sz="1600" b="1" i="1">
                            <a:solidFill>
                              <a:srgbClr val="FF0000"/>
                            </a:solidFill>
                            <a:latin typeface="Cambria Math" panose="02040503050406030204" pitchFamily="18" charset="0"/>
                            <a:ea typeface="微软雅黑" panose="020B0503020204020204" pitchFamily="34" charset="-122"/>
                          </a:rPr>
                          <m:t>𝟏</m:t>
                        </m:r>
                      </m:sub>
                    </m:sSub>
                  </m:oMath>
                </a14:m>
                <a:r>
                  <a:rPr lang="zh-CN" altLang="en-US" sz="1600" dirty="0">
                    <a:latin typeface="Calibri" panose="020F0502020204030204" pitchFamily="34" charset="0"/>
                    <a:ea typeface="微软雅黑" panose="020B0503020204020204" pitchFamily="34" charset="-122"/>
                  </a:rPr>
                  <a:t>，由</a:t>
                </a:r>
                <a14:m>
                  <m:oMath xmlns:m="http://schemas.openxmlformats.org/officeDocument/2006/math">
                    <m:r>
                      <a:rPr lang="en-US" altLang="zh-CN"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𝒑</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Sub>
                    <m:r>
                      <a:rPr lang="en-US" altLang="zh-CN" sz="1600" b="1" i="1" dirty="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个节点构成，</a:t>
                </a:r>
                <a:endParaRPr lang="en-US" altLang="zh-CN" sz="1600" dirty="0" smtClean="0">
                  <a:latin typeface="Calibri" panose="020F0502020204030204" pitchFamily="34" charset="0"/>
                  <a:ea typeface="微软雅黑" panose="020B0503020204020204" pitchFamily="34" charset="-122"/>
                </a:endParaRPr>
              </a:p>
              <a:p>
                <a:r>
                  <a:rPr lang="zh-CN" altLang="en-US" sz="1600" dirty="0" smtClean="0">
                    <a:latin typeface="Calibri" panose="020F0502020204030204" pitchFamily="34" charset="0"/>
                    <a:ea typeface="微软雅黑" panose="020B0503020204020204" pitchFamily="34" charset="-122"/>
                  </a:rPr>
                  <a:t>基于各自节点的偏离边，</a:t>
                </a:r>
                <a:r>
                  <a:rPr lang="zh-CN" altLang="en-US" sz="1600" dirty="0">
                    <a:latin typeface="Calibri" panose="020F0502020204030204" pitchFamily="34" charset="0"/>
                    <a:ea typeface="微软雅黑" panose="020B0503020204020204" pitchFamily="34" charset="-122"/>
                  </a:rPr>
                  <a:t>就存在路径</a:t>
                </a:r>
                <a:r>
                  <a:rPr lang="zh-CN" altLang="en-US" sz="1600" dirty="0" smtClean="0">
                    <a:latin typeface="Calibri" panose="020F0502020204030204" pitchFamily="34" charset="0"/>
                    <a:ea typeface="微软雅黑" panose="020B0503020204020204" pitchFamily="34" charset="-122"/>
                  </a:rPr>
                  <a:t>类</a:t>
                </a:r>
                <a14:m>
                  <m:oMath xmlns:m="http://schemas.openxmlformats.org/officeDocument/2006/math">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Sub>
                    <m:r>
                      <a:rPr lang="en-US" altLang="zh-CN" sz="1600" b="1" i="1" dirty="0">
                        <a:solidFill>
                          <a:srgbClr val="FF0000"/>
                        </a:solidFill>
                        <a:latin typeface="Cambria Math" panose="02040503050406030204" pitchFamily="18" charset="0"/>
                        <a:ea typeface="微软雅黑" panose="020B0503020204020204" pitchFamily="34" charset="-122"/>
                      </a:rPr>
                      <m:t>={</m:t>
                    </m:r>
                    <m:sSubSup>
                      <m:sSubSupPr>
                        <m:ctrlPr>
                          <a:rPr lang="en-US" altLang="zh-CN" sz="1600" b="1" i="1" dirty="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up>
                        <m:r>
                          <a:rPr lang="en-US" altLang="zh-CN" sz="1600" b="1" i="1" dirty="0">
                            <a:solidFill>
                              <a:srgbClr val="FF0000"/>
                            </a:solidFill>
                            <a:latin typeface="Cambria Math" panose="02040503050406030204" pitchFamily="18" charset="0"/>
                            <a:ea typeface="微软雅黑" panose="020B0503020204020204" pitchFamily="34" charset="-122"/>
                          </a:rPr>
                          <m:t>𝟏</m:t>
                        </m:r>
                      </m:sup>
                    </m:sSubSup>
                    <m:r>
                      <a:rPr lang="en-US" altLang="zh-CN" sz="1600" b="1" i="1" dirty="0">
                        <a:solidFill>
                          <a:srgbClr val="FF0000"/>
                        </a:solidFill>
                        <a:latin typeface="Cambria Math" panose="02040503050406030204" pitchFamily="18" charset="0"/>
                        <a:ea typeface="微软雅黑" panose="020B0503020204020204" pitchFamily="34" charset="-122"/>
                      </a:rPr>
                      <m:t>,</m:t>
                    </m:r>
                    <m:sSubSup>
                      <m:sSubSupPr>
                        <m:ctrlPr>
                          <a:rPr lang="en-US" altLang="zh-CN" sz="1600" b="1" i="1" dirty="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up>
                        <m:r>
                          <a:rPr lang="en-US" altLang="zh-CN" sz="1600" b="1" i="1" dirty="0">
                            <a:solidFill>
                              <a:srgbClr val="FF0000"/>
                            </a:solidFill>
                            <a:latin typeface="Cambria Math" panose="02040503050406030204" pitchFamily="18" charset="0"/>
                            <a:ea typeface="微软雅黑" panose="020B0503020204020204" pitchFamily="34" charset="-122"/>
                          </a:rPr>
                          <m:t>𝟐</m:t>
                        </m:r>
                      </m:sup>
                    </m:sSubSup>
                    <m:r>
                      <a:rPr lang="en-US" altLang="zh-CN" sz="1600" b="1" i="1" dirty="0">
                        <a:solidFill>
                          <a:srgbClr val="FF0000"/>
                        </a:solidFill>
                        <a:latin typeface="Cambria Math" panose="02040503050406030204" pitchFamily="18" charset="0"/>
                        <a:ea typeface="微软雅黑" panose="020B0503020204020204" pitchFamily="34" charset="-122"/>
                      </a:rPr>
                      <m:t>,…,</m:t>
                    </m:r>
                    <m:sSubSup>
                      <m:sSubSupPr>
                        <m:ctrlPr>
                          <a:rPr lang="en-US" altLang="zh-CN" sz="1600" b="1" i="1" dirty="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up>
                        <m:d>
                          <m:dPr>
                            <m:begChr m:val="|"/>
                            <m:endChr m:val="|"/>
                            <m:ctrlPr>
                              <a:rPr lang="en-US" altLang="zh-CN" sz="1600" b="1" i="1" dirty="0">
                                <a:solidFill>
                                  <a:srgbClr val="FF0000"/>
                                </a:solidFill>
                                <a:latin typeface="Cambria Math" panose="02040503050406030204" pitchFamily="18" charset="0"/>
                                <a:ea typeface="微软雅黑" panose="020B0503020204020204" pitchFamily="34" charset="-122"/>
                              </a:rPr>
                            </m:ctrlPr>
                          </m:dPr>
                          <m:e>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𝒑</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Sub>
                          </m:e>
                        </m:d>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𝟏</m:t>
                        </m:r>
                      </m:sup>
                    </m:sSubSup>
                    <m:r>
                      <a:rPr lang="en-US" altLang="zh-CN" sz="1600" b="1" i="1" dirty="0">
                        <a:solidFill>
                          <a:srgbClr val="FF0000"/>
                        </a:solidFill>
                        <a:latin typeface="Cambria Math" panose="02040503050406030204" pitchFamily="18" charset="0"/>
                        <a:ea typeface="微软雅黑" panose="020B0503020204020204" pitchFamily="34" charset="-122"/>
                      </a:rPr>
                      <m:t>}</m:t>
                    </m:r>
                  </m:oMath>
                </a14:m>
                <a:endParaRPr lang="en-US" altLang="zh-CN" sz="1600" dirty="0">
                  <a:latin typeface="Calibri" panose="020F0502020204030204" pitchFamily="34" charset="0"/>
                  <a:ea typeface="微软雅黑" panose="020B0503020204020204" pitchFamily="34"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428281" y="1564678"/>
                <a:ext cx="6389313" cy="652038"/>
              </a:xfrm>
              <a:prstGeom prst="rect">
                <a:avLst/>
              </a:prstGeom>
              <a:blipFill>
                <a:blip r:embed="rId5"/>
                <a:stretch>
                  <a:fillRect l="-477" t="-3738" b="-84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2423650"/>
                <a:ext cx="3781769" cy="4755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𝑬𝒏𝒖𝒎𝒆𝒓𝒂𝒕𝒆</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𝒕𝒉𝒆</m:t>
                      </m:r>
                      <m:r>
                        <a:rPr lang="en-US" altLang="zh-CN" sz="2400" b="1" i="1" dirty="0" smtClean="0">
                          <a:latin typeface="Cambria Math" panose="02040503050406030204" pitchFamily="18" charset="0"/>
                        </a:rPr>
                        <m:t> </m:t>
                      </m:r>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𝟐</m:t>
                          </m:r>
                        </m:e>
                        <m:sup>
                          <m:r>
                            <a:rPr lang="en-US" altLang="zh-CN" sz="2400" b="1" i="1" dirty="0" smtClean="0">
                              <a:latin typeface="Cambria Math" panose="02040503050406030204" pitchFamily="18" charset="0"/>
                            </a:rPr>
                            <m:t>𝒏𝒅</m:t>
                          </m:r>
                        </m:sup>
                      </m:sSup>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𝑺𝒉𝒐𝒓𝒕𝒆𝒔𝒕</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𝑷𝒂𝒕𝒉</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2423650"/>
                <a:ext cx="3781769" cy="475579"/>
              </a:xfrm>
              <a:prstGeom prst="rect">
                <a:avLst/>
              </a:prstGeom>
              <a:blipFill>
                <a:blip r:embed="rId6"/>
                <a:stretch>
                  <a:fillRect l="-322" r="-357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28281" y="3184233"/>
                <a:ext cx="6498382" cy="668516"/>
              </a:xfrm>
              <a:prstGeom prst="rect">
                <a:avLst/>
              </a:prstGeom>
            </p:spPr>
            <p:txBody>
              <a:bodyPr wrap="none">
                <a:spAutoFit/>
              </a:bodyPr>
              <a:lstStyle/>
              <a:p>
                <a:pPr marL="285750" indent="-285750">
                  <a:buFont typeface="Wingdings" panose="05000000000000000000" pitchFamily="2" charset="2"/>
                  <a:buChar char="l"/>
                </a:pPr>
                <a:r>
                  <a:rPr lang="zh-CN" altLang="en-US" sz="1600" dirty="0" smtClean="0">
                    <a:latin typeface="Calibri" panose="020F0502020204030204" pitchFamily="34" charset="0"/>
                    <a:ea typeface="微软雅黑" panose="020B0503020204020204" pitchFamily="34" charset="-122"/>
                  </a:rPr>
                  <a:t>遍历路</a:t>
                </a:r>
                <a:r>
                  <a:rPr lang="zh-CN" altLang="en-US" sz="1600" dirty="0">
                    <a:latin typeface="Calibri" panose="020F0502020204030204" pitchFamily="34" charset="0"/>
                    <a:ea typeface="微软雅黑" panose="020B0503020204020204" pitchFamily="34" charset="-122"/>
                  </a:rPr>
                  <a:t>径类</a:t>
                </a:r>
                <a14:m>
                  <m:oMath xmlns:m="http://schemas.openxmlformats.org/officeDocument/2006/math">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Sub>
                    <m:r>
                      <a:rPr lang="en-US" altLang="zh-CN" sz="1600" b="1" i="1" dirty="0">
                        <a:solidFill>
                          <a:srgbClr val="FF0000"/>
                        </a:solidFill>
                        <a:latin typeface="Cambria Math" panose="02040503050406030204" pitchFamily="18" charset="0"/>
                        <a:ea typeface="微软雅黑" panose="020B0503020204020204" pitchFamily="34" charset="-122"/>
                      </a:rPr>
                      <m:t>={</m:t>
                    </m:r>
                    <m:sSubSup>
                      <m:sSubSupPr>
                        <m:ctrlPr>
                          <a:rPr lang="en-US" altLang="zh-CN" sz="1600" b="1" i="1" dirty="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up>
                        <m:r>
                          <a:rPr lang="en-US" altLang="zh-CN" sz="1600" b="1" i="1" dirty="0">
                            <a:solidFill>
                              <a:srgbClr val="FF0000"/>
                            </a:solidFill>
                            <a:latin typeface="Cambria Math" panose="02040503050406030204" pitchFamily="18" charset="0"/>
                            <a:ea typeface="微软雅黑" panose="020B0503020204020204" pitchFamily="34" charset="-122"/>
                          </a:rPr>
                          <m:t>𝟏</m:t>
                        </m:r>
                      </m:sup>
                    </m:sSubSup>
                    <m:r>
                      <a:rPr lang="en-US" altLang="zh-CN" sz="1600" b="1" i="1" dirty="0">
                        <a:solidFill>
                          <a:srgbClr val="FF0000"/>
                        </a:solidFill>
                        <a:latin typeface="Cambria Math" panose="02040503050406030204" pitchFamily="18" charset="0"/>
                        <a:ea typeface="微软雅黑" panose="020B0503020204020204" pitchFamily="34" charset="-122"/>
                      </a:rPr>
                      <m:t>,</m:t>
                    </m:r>
                    <m:sSubSup>
                      <m:sSubSupPr>
                        <m:ctrlPr>
                          <a:rPr lang="en-US" altLang="zh-CN" sz="1600" b="1" i="1" dirty="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up>
                        <m:r>
                          <a:rPr lang="en-US" altLang="zh-CN" sz="1600" b="1" i="1" dirty="0">
                            <a:solidFill>
                              <a:srgbClr val="FF0000"/>
                            </a:solidFill>
                            <a:latin typeface="Cambria Math" panose="02040503050406030204" pitchFamily="18" charset="0"/>
                            <a:ea typeface="微软雅黑" panose="020B0503020204020204" pitchFamily="34" charset="-122"/>
                          </a:rPr>
                          <m:t>𝟐</m:t>
                        </m:r>
                      </m:sup>
                    </m:sSubSup>
                    <m:r>
                      <a:rPr lang="en-US" altLang="zh-CN" sz="1600" b="1" i="1" dirty="0">
                        <a:solidFill>
                          <a:srgbClr val="FF0000"/>
                        </a:solidFill>
                        <a:latin typeface="Cambria Math" panose="02040503050406030204" pitchFamily="18" charset="0"/>
                        <a:ea typeface="微软雅黑" panose="020B0503020204020204" pitchFamily="34" charset="-122"/>
                      </a:rPr>
                      <m:t>,…,</m:t>
                    </m:r>
                    <m:sSubSup>
                      <m:sSubSupPr>
                        <m:ctrlPr>
                          <a:rPr lang="en-US" altLang="zh-CN" sz="1600" b="1" i="1" dirty="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up>
                        <m:d>
                          <m:dPr>
                            <m:begChr m:val="|"/>
                            <m:endChr m:val="|"/>
                            <m:ctrlPr>
                              <a:rPr lang="en-US" altLang="zh-CN" sz="1600" b="1" i="1" dirty="0">
                                <a:solidFill>
                                  <a:srgbClr val="FF0000"/>
                                </a:solidFill>
                                <a:latin typeface="Cambria Math" panose="02040503050406030204" pitchFamily="18" charset="0"/>
                                <a:ea typeface="微软雅黑" panose="020B0503020204020204" pitchFamily="34" charset="-122"/>
                              </a:rPr>
                            </m:ctrlPr>
                          </m:dPr>
                          <m:e>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𝒑</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Sub>
                          </m:e>
                        </m:d>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𝟏</m:t>
                        </m:r>
                      </m:sup>
                    </m:sSubSup>
                    <m:r>
                      <a:rPr lang="en-US" altLang="zh-CN" sz="1600" b="1" i="1" dirty="0">
                        <a:solidFill>
                          <a:srgbClr val="FF0000"/>
                        </a:solidFill>
                        <a:latin typeface="Cambria Math" panose="02040503050406030204" pitchFamily="18" charset="0"/>
                        <a:ea typeface="微软雅黑" panose="020B0503020204020204" pitchFamily="34" charset="-122"/>
                      </a:rPr>
                      <m:t>}</m:t>
                    </m:r>
                  </m:oMath>
                </a14:m>
                <a:r>
                  <a:rPr lang="zh-CN" altLang="en-US" sz="1600" dirty="0">
                    <a:latin typeface="Calibri" panose="020F0502020204030204" pitchFamily="34" charset="0"/>
                    <a:ea typeface="微软雅黑" panose="020B0503020204020204" pitchFamily="34" charset="-122"/>
                  </a:rPr>
                  <a:t>找到</a:t>
                </a:r>
                <a:r>
                  <a:rPr lang="zh-CN" altLang="en-US" sz="1600" dirty="0">
                    <a:ea typeface="微软雅黑" panose="020B0503020204020204" pitchFamily="34" charset="-122"/>
                  </a:rPr>
                  <a:t>最</a:t>
                </a:r>
                <a:r>
                  <a:rPr lang="zh-CN" altLang="en-US" sz="1600" dirty="0" smtClean="0">
                    <a:ea typeface="微软雅黑" panose="020B0503020204020204" pitchFamily="34" charset="-122"/>
                  </a:rPr>
                  <a:t>小偏离成本，即可找到</a:t>
                </a:r>
                <a:endParaRPr lang="en-US" altLang="zh-CN" sz="1600" dirty="0" smtClean="0">
                  <a:ea typeface="微软雅黑" panose="020B0503020204020204" pitchFamily="34" charset="-122"/>
                </a:endParaRPr>
              </a:p>
              <a:p>
                <a:r>
                  <a:rPr lang="zh-CN" altLang="en-US" sz="1600" dirty="0" smtClean="0">
                    <a:latin typeface="Calibri" panose="020F0502020204030204" pitchFamily="34" charset="0"/>
                    <a:ea typeface="微软雅黑" panose="020B0503020204020204" pitchFamily="34" charset="-122"/>
                  </a:rPr>
                  <a:t>全局次短的路径，同时也会生成一</a:t>
                </a:r>
                <a:r>
                  <a:rPr lang="zh-CN" altLang="en-US" sz="1600" dirty="0">
                    <a:latin typeface="Calibri" panose="020F0502020204030204" pitchFamily="34" charset="0"/>
                    <a:ea typeface="微软雅黑" panose="020B0503020204020204" pitchFamily="34" charset="-122"/>
                  </a:rPr>
                  <a:t>系列新的类</a:t>
                </a:r>
                <a14:m>
                  <m:oMath xmlns:m="http://schemas.openxmlformats.org/officeDocument/2006/math">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𝟐</m:t>
                        </m:r>
                      </m:sub>
                    </m:sSub>
                    <m:r>
                      <a:rPr lang="en-US" altLang="zh-CN" sz="1600" b="1" i="1" dirty="0">
                        <a:solidFill>
                          <a:srgbClr val="FF0000"/>
                        </a:solidFill>
                        <a:latin typeface="Cambria Math" panose="02040503050406030204" pitchFamily="18" charset="0"/>
                        <a:ea typeface="微软雅黑" panose="020B0503020204020204" pitchFamily="34" charset="-122"/>
                      </a:rPr>
                      <m:t> ={</m:t>
                    </m:r>
                    <m:sSubSup>
                      <m:sSubSupPr>
                        <m:ctrlPr>
                          <a:rPr lang="en-US" altLang="zh-CN" sz="1600" b="1" i="1" dirty="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𝟐</m:t>
                        </m:r>
                      </m:sub>
                      <m:sup>
                        <m:r>
                          <a:rPr lang="en-US" altLang="zh-CN" sz="1600" b="1" i="1" dirty="0">
                            <a:solidFill>
                              <a:srgbClr val="FF0000"/>
                            </a:solidFill>
                            <a:latin typeface="Cambria Math" panose="02040503050406030204" pitchFamily="18" charset="0"/>
                            <a:ea typeface="微软雅黑" panose="020B0503020204020204" pitchFamily="34" charset="-122"/>
                          </a:rPr>
                          <m:t>𝟏</m:t>
                        </m:r>
                      </m:sup>
                    </m:sSubSup>
                    <m:r>
                      <a:rPr lang="en-US" altLang="zh-CN" sz="1600" b="1" i="1" dirty="0">
                        <a:solidFill>
                          <a:srgbClr val="FF0000"/>
                        </a:solidFill>
                        <a:latin typeface="Cambria Math" panose="02040503050406030204" pitchFamily="18" charset="0"/>
                        <a:ea typeface="微软雅黑" panose="020B0503020204020204" pitchFamily="34" charset="-122"/>
                      </a:rPr>
                      <m:t>,…,</m:t>
                    </m:r>
                    <m:sSubSup>
                      <m:sSubSupPr>
                        <m:ctrlPr>
                          <a:rPr lang="en-US" altLang="zh-CN" sz="1600" b="1" i="1" dirty="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𝑪</m:t>
                        </m:r>
                      </m:e>
                      <m:sub>
                        <m:r>
                          <a:rPr lang="en-US" altLang="zh-CN" sz="1600" b="1" i="1" dirty="0">
                            <a:solidFill>
                              <a:srgbClr val="FF0000"/>
                            </a:solidFill>
                            <a:latin typeface="Cambria Math" panose="02040503050406030204" pitchFamily="18" charset="0"/>
                            <a:ea typeface="微软雅黑" panose="020B0503020204020204" pitchFamily="34" charset="-122"/>
                          </a:rPr>
                          <m:t>𝟐</m:t>
                        </m:r>
                      </m:sub>
                      <m:sup>
                        <m:r>
                          <a:rPr lang="en-US" altLang="zh-CN" sz="1600" b="1" i="1" dirty="0">
                            <a:solidFill>
                              <a:srgbClr val="FF0000"/>
                            </a:solidFill>
                            <a:latin typeface="Cambria Math" panose="02040503050406030204" pitchFamily="18" charset="0"/>
                            <a:ea typeface="微软雅黑" panose="020B0503020204020204" pitchFamily="34" charset="-122"/>
                          </a:rPr>
                          <m:t>𝒎</m:t>
                        </m:r>
                      </m:sup>
                    </m:sSubSup>
                    <m:r>
                      <a:rPr lang="en-US" altLang="zh-CN" sz="1600" b="1" i="1" dirty="0">
                        <a:solidFill>
                          <a:srgbClr val="FF0000"/>
                        </a:solidFill>
                        <a:latin typeface="Cambria Math" panose="02040503050406030204" pitchFamily="18" charset="0"/>
                        <a:ea typeface="微软雅黑" panose="020B0503020204020204" pitchFamily="34" charset="-122"/>
                      </a:rPr>
                      <m:t>}</m:t>
                    </m:r>
                    <m:r>
                      <a:rPr lang="zh-CN" altLang="en-US" sz="1600" b="1" i="1" dirty="0">
                        <a:latin typeface="Cambria Math" panose="02040503050406030204" pitchFamily="18" charset="0"/>
                        <a:ea typeface="微软雅黑" panose="020B0503020204020204" pitchFamily="34" charset="-122"/>
                      </a:rPr>
                      <m:t>。</m:t>
                    </m:r>
                  </m:oMath>
                </a14:m>
                <a:endParaRPr lang="en-US" altLang="zh-CN" sz="1600" b="1" dirty="0">
                  <a:latin typeface="Calibri" panose="020F0502020204030204" pitchFamily="34" charset="0"/>
                  <a:ea typeface="微软雅黑"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428281" y="3184233"/>
                <a:ext cx="6498382" cy="668516"/>
              </a:xfrm>
              <a:prstGeom prst="rect">
                <a:avLst/>
              </a:prstGeom>
              <a:blipFill>
                <a:blip r:embed="rId7"/>
                <a:stretch>
                  <a:fillRect l="-469"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719A945-5DA8-4842-824C-43EDA64AA903}"/>
                  </a:ext>
                </a:extLst>
              </p:cNvPr>
              <p:cNvSpPr txBox="1"/>
              <p:nvPr/>
            </p:nvSpPr>
            <p:spPr>
              <a:xfrm>
                <a:off x="428281" y="4258804"/>
                <a:ext cx="3781769" cy="4755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𝑬𝒏𝒖𝒎𝒆𝒓𝒂𝒕𝒆</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𝒕𝒉𝒆</m:t>
                      </m:r>
                      <m:r>
                        <a:rPr lang="en-US" altLang="zh-CN" sz="2400" b="1" i="1" dirty="0" smtClean="0">
                          <a:latin typeface="Cambria Math" panose="02040503050406030204" pitchFamily="18" charset="0"/>
                        </a:rPr>
                        <m:t> </m:t>
                      </m:r>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𝟑</m:t>
                          </m:r>
                        </m:e>
                        <m:sup>
                          <m:r>
                            <a:rPr lang="en-US" altLang="zh-CN" sz="2400" b="1" i="1" dirty="0" smtClean="0">
                              <a:latin typeface="Cambria Math" panose="02040503050406030204" pitchFamily="18" charset="0"/>
                            </a:rPr>
                            <m:t>𝒓𝒅</m:t>
                          </m:r>
                        </m:sup>
                      </m:sSup>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𝑺𝒉𝒐𝒓𝒕𝒆𝒔𝒕</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𝑷𝒂𝒕𝒉</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4258804"/>
                <a:ext cx="3781769" cy="475579"/>
              </a:xfrm>
              <a:prstGeom prst="rect">
                <a:avLst/>
              </a:prstGeom>
              <a:blipFill>
                <a:blip r:embed="rId8"/>
                <a:stretch>
                  <a:fillRect l="-322" r="-35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28281" y="5019387"/>
                <a:ext cx="6610694" cy="885692"/>
              </a:xfrm>
              <a:prstGeom prst="rect">
                <a:avLst/>
              </a:prstGeom>
            </p:spPr>
            <p:txBody>
              <a:bodyPr wrap="square">
                <a:spAutoFit/>
              </a:bodyPr>
              <a:lstStyle/>
              <a:p>
                <a:pPr marL="285750" indent="-285750">
                  <a:buFont typeface="Wingdings" panose="05000000000000000000" pitchFamily="2" charset="2"/>
                  <a:buChar char="l"/>
                </a:pPr>
                <a:r>
                  <a:rPr lang="zh-CN" altLang="en-US" sz="1600" dirty="0" smtClean="0">
                    <a:latin typeface="Calibri" panose="020F0502020204030204" pitchFamily="34" charset="0"/>
                    <a:ea typeface="微软雅黑" panose="020B0503020204020204" pitchFamily="34" charset="-122"/>
                  </a:rPr>
                  <a:t>假设是从</a:t>
                </a:r>
                <a14:m>
                  <m:oMath xmlns:m="http://schemas.openxmlformats.org/officeDocument/2006/math">
                    <m:sSubSup>
                      <m:sSubSup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Sup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up>
                        <m:r>
                          <a:rPr lang="en-US" altLang="zh-CN" sz="1600" b="1" i="1" dirty="0" smtClean="0">
                            <a:solidFill>
                              <a:srgbClr val="FF0000"/>
                            </a:solidFill>
                            <a:latin typeface="Cambria Math" panose="02040503050406030204" pitchFamily="18" charset="0"/>
                            <a:ea typeface="微软雅黑" panose="020B0503020204020204" pitchFamily="34" charset="-122"/>
                          </a:rPr>
                          <m:t>𝒊</m:t>
                        </m:r>
                      </m:sup>
                    </m:sSubSup>
                  </m:oMath>
                </a14:m>
                <a:r>
                  <a:rPr lang="zh-CN" altLang="en-US" sz="1600" dirty="0" smtClean="0">
                    <a:latin typeface="Calibri" panose="020F0502020204030204" pitchFamily="34" charset="0"/>
                    <a:ea typeface="微软雅黑" panose="020B0503020204020204" pitchFamily="34" charset="-122"/>
                  </a:rPr>
                  <a:t>生成了次短路径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oMath>
                </a14:m>
                <a:r>
                  <a:rPr lang="zh-CN" altLang="en-US" sz="1600" dirty="0" smtClean="0">
                    <a:latin typeface="Calibri" panose="020F0502020204030204" pitchFamily="34" charset="0"/>
                    <a:ea typeface="微软雅黑" panose="020B0503020204020204" pitchFamily="34" charset="-122"/>
                  </a:rPr>
                  <a:t>，固定点为</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m:t>
                        </m:r>
                      </m:sub>
                    </m:sSub>
                  </m:oMath>
                </a14:m>
                <a:r>
                  <a:rPr lang="zh-CN" altLang="en-US" sz="1600" dirty="0" smtClean="0">
                    <a:latin typeface="Calibri" panose="020F0502020204030204" pitchFamily="34" charset="0"/>
                    <a:ea typeface="微软雅黑" panose="020B0503020204020204" pitchFamily="34" charset="-122"/>
                  </a:rPr>
                  <a:t>，偏离边为</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，则生成第三短的最短路径时，需要考虑新的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r>
                      <a:rPr lang="en-US" altLang="zh-CN" sz="1600" b="1" i="0"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，并且需要注意父路径的开销有所区别（</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𝒅</m:t>
                    </m:r>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和</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𝒅</m:t>
                    </m:r>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a:t>
                </a:r>
                <a:endParaRPr lang="en-US" altLang="zh-CN" sz="1600" dirty="0" smtClean="0">
                  <a:latin typeface="Calibri" panose="020F0502020204030204" pitchFamily="34" charset="0"/>
                  <a:ea typeface="微软雅黑" panose="020B0503020204020204" pitchFamily="34" charset="-122"/>
                </a:endParaRPr>
              </a:p>
            </p:txBody>
          </p:sp>
        </mc:Choice>
        <mc:Fallback xmlns="">
          <p:sp>
            <p:nvSpPr>
              <p:cNvPr id="19" name="矩形 18"/>
              <p:cNvSpPr>
                <a:spLocks noRot="1" noChangeAspect="1" noMove="1" noResize="1" noEditPoints="1" noAdjustHandles="1" noChangeArrowheads="1" noChangeShapeType="1" noTextEdit="1"/>
              </p:cNvSpPr>
              <p:nvPr/>
            </p:nvSpPr>
            <p:spPr>
              <a:xfrm>
                <a:off x="428281" y="5019387"/>
                <a:ext cx="6610694" cy="885692"/>
              </a:xfrm>
              <a:prstGeom prst="rect">
                <a:avLst/>
              </a:prstGeom>
              <a:blipFill>
                <a:blip r:embed="rId9"/>
                <a:stretch>
                  <a:fillRect l="-369" t="-1370" b="-61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755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r>
              <a:rPr lang="zh-CN" altLang="en-US" sz="2400" b="1" i="0" dirty="0" smtClean="0">
                <a:latin typeface="+mj-lt"/>
                <a:ea typeface="微软雅黑" panose="020B0503020204020204" pitchFamily="34" charset="-122"/>
              </a:rPr>
              <a:t>示例</a:t>
            </a:r>
            <a:endParaRPr lang="en-US" altLang="zh-CN" sz="2400" b="1" dirty="0" smtClean="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14:m>
                  <m:oMath xmlns:m="http://schemas.openxmlformats.org/officeDocument/2006/math">
                    <m:r>
                      <a:rPr lang="en-US" altLang="zh-CN" sz="2800" b="1" i="1" spc="200" dirty="0" smtClean="0">
                        <a:solidFill>
                          <a:schemeClr val="bg1"/>
                        </a:solidFill>
                        <a:latin typeface="Cambria Math" panose="02040503050406030204" pitchFamily="18" charset="0"/>
                        <a:ea typeface="微软雅黑" panose="020B0503020204020204" pitchFamily="34" charset="-122"/>
                      </a:rPr>
                      <m:t>𝑫𝒌𝑺𝑷</m:t>
                    </m:r>
                  </m:oMath>
                </a14:m>
                <a:r>
                  <a:rPr lang="zh-CN" altLang="en-US" sz="2800" b="1" spc="200" dirty="0" smtClean="0">
                    <a:solidFill>
                      <a:schemeClr val="bg1"/>
                    </a:solidFill>
                    <a:latin typeface="Calibri" panose="020F0502020204030204" pitchFamily="34" charset="0"/>
                    <a:ea typeface="微软雅黑" panose="020B0503020204020204" pitchFamily="34" charset="-122"/>
                  </a:rPr>
                  <a:t>路径枚举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3259295" cy="523220"/>
              </a:xfrm>
              <a:prstGeom prst="rect">
                <a:avLst/>
              </a:prstGeom>
              <a:blipFill>
                <a:blip r:embed="rId3"/>
                <a:stretch>
                  <a:fillRect t="-13953" b="-30233"/>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3389" y="1084323"/>
            <a:ext cx="4857222" cy="2530924"/>
          </a:xfrm>
          <a:prstGeom prst="rect">
            <a:avLst/>
          </a:prstGeom>
        </p:spPr>
      </p:pic>
      <mc:AlternateContent xmlns:mc="http://schemas.openxmlformats.org/markup-compatibility/2006" xmlns:a14="http://schemas.microsoft.com/office/drawing/2010/main">
        <mc:Choice Requires="a14">
          <p:sp>
            <p:nvSpPr>
              <p:cNvPr id="24" name="矩形 23"/>
              <p:cNvSpPr/>
              <p:nvPr/>
            </p:nvSpPr>
            <p:spPr>
              <a:xfrm>
                <a:off x="428281" y="1364005"/>
                <a:ext cx="1222835"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𝑑</m:t>
                      </m:r>
                      <m:r>
                        <a:rPr lang="en-US" altLang="zh-CN" i="1" dirty="0" smtClean="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𝑝</m:t>
                          </m:r>
                        </m:e>
                        <m:sub>
                          <m:r>
                            <a:rPr lang="en-US" altLang="zh-CN" b="0" i="1" dirty="0" smtClean="0">
                              <a:latin typeface="Cambria Math" panose="02040503050406030204" pitchFamily="18" charset="0"/>
                              <a:ea typeface="微软雅黑" panose="020B0503020204020204" pitchFamily="34" charset="-122"/>
                            </a:rPr>
                            <m:t>1</m:t>
                          </m:r>
                        </m:sub>
                      </m:sSub>
                      <m:r>
                        <a:rPr lang="en-US" altLang="zh-CN" i="1" dirty="0">
                          <a:latin typeface="Cambria Math" panose="02040503050406030204" pitchFamily="18" charset="0"/>
                          <a:ea typeface="微软雅黑" panose="020B0503020204020204" pitchFamily="34" charset="-122"/>
                        </a:rPr>
                        <m:t>)=8</m:t>
                      </m:r>
                    </m:oMath>
                  </m:oMathPara>
                </a14:m>
                <a:endParaRPr lang="en-US" altLang="zh-CN" dirty="0">
                  <a:latin typeface="Calibri" panose="020F0502020204030204" pitchFamily="34" charset="0"/>
                  <a:ea typeface="微软雅黑" panose="020B0503020204020204" pitchFamily="34"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428281" y="1364005"/>
                <a:ext cx="1222835" cy="369332"/>
              </a:xfrm>
              <a:prstGeom prst="rect">
                <a:avLst/>
              </a:prstGeom>
              <a:blipFill>
                <a:blip r:embed="rId2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1" name="表格 30"/>
              <p:cNvGraphicFramePr>
                <a:graphicFrameLocks noGrp="1"/>
              </p:cNvGraphicFramePr>
              <p:nvPr>
                <p:extLst>
                  <p:ext uri="{D42A27DB-BD31-4B8C-83A1-F6EECF244321}">
                    <p14:modId xmlns:p14="http://schemas.microsoft.com/office/powerpoint/2010/main" val="2741890759"/>
                  </p:ext>
                </p:extLst>
              </p:nvPr>
            </p:nvGraphicFramePr>
            <p:xfrm>
              <a:off x="447926" y="3664096"/>
              <a:ext cx="8248147" cy="2583316"/>
            </p:xfrm>
            <a:graphic>
              <a:graphicData uri="http://schemas.openxmlformats.org/drawingml/2006/table">
                <a:tbl>
                  <a:tblPr firstRow="1" bandRow="1">
                    <a:tableStyleId>{5C22544A-7EE6-4342-B048-85BDC9FD1C3A}</a:tableStyleId>
                  </a:tblPr>
                  <a:tblGrid>
                    <a:gridCol w="2762250">
                      <a:extLst>
                        <a:ext uri="{9D8B030D-6E8A-4147-A177-3AD203B41FA5}">
                          <a16:colId xmlns:a16="http://schemas.microsoft.com/office/drawing/2014/main" val="2840841077"/>
                        </a:ext>
                      </a:extLst>
                    </a:gridCol>
                    <a:gridCol w="2790825">
                      <a:extLst>
                        <a:ext uri="{9D8B030D-6E8A-4147-A177-3AD203B41FA5}">
                          <a16:colId xmlns:a16="http://schemas.microsoft.com/office/drawing/2014/main" val="2389345840"/>
                        </a:ext>
                      </a:extLst>
                    </a:gridCol>
                    <a:gridCol w="2695072">
                      <a:extLst>
                        <a:ext uri="{9D8B030D-6E8A-4147-A177-3AD203B41FA5}">
                          <a16:colId xmlns:a16="http://schemas.microsoft.com/office/drawing/2014/main" val="3991664740"/>
                        </a:ext>
                      </a:extLst>
                    </a:gridCol>
                  </a:tblGrid>
                  <a:tr h="367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1" i="1" dirty="0" smtClean="0">
                                    <a:latin typeface="Cambria Math" panose="02040503050406030204" pitchFamily="18" charset="0"/>
                                  </a:rPr>
                                  <m:t>𝑻𝒉𝒆</m:t>
                                </m:r>
                                <m:r>
                                  <a:rPr lang="en-US" altLang="zh-CN" sz="1800" b="1" i="1" dirty="0" smtClean="0">
                                    <a:latin typeface="Cambria Math" panose="02040503050406030204" pitchFamily="18" charset="0"/>
                                  </a:rPr>
                                  <m:t> </m:t>
                                </m:r>
                                <m:sSup>
                                  <m:sSupPr>
                                    <m:ctrlPr>
                                      <a:rPr lang="en-US" altLang="zh-CN" sz="1800" b="1" i="1" dirty="0" smtClean="0">
                                        <a:latin typeface="Cambria Math" panose="02040503050406030204" pitchFamily="18" charset="0"/>
                                      </a:rPr>
                                    </m:ctrlPr>
                                  </m:sSupPr>
                                  <m:e>
                                    <m:r>
                                      <a:rPr lang="en-US" altLang="zh-CN" sz="1800" b="1" i="1" dirty="0" smtClean="0">
                                        <a:latin typeface="Cambria Math" panose="02040503050406030204" pitchFamily="18" charset="0"/>
                                      </a:rPr>
                                      <m:t>𝟏</m:t>
                                    </m:r>
                                  </m:e>
                                  <m:sup>
                                    <m:r>
                                      <a:rPr lang="en-US" altLang="zh-CN" sz="1800" b="1" i="1" dirty="0" smtClean="0">
                                        <a:latin typeface="Cambria Math" panose="02040503050406030204" pitchFamily="18" charset="0"/>
                                      </a:rPr>
                                      <m:t>𝒔𝒕</m:t>
                                    </m:r>
                                  </m:sup>
                                </m:sSup>
                                <m:r>
                                  <a:rPr lang="en-US" altLang="zh-CN" sz="1800" b="1" i="1" dirty="0" smtClean="0">
                                    <a:latin typeface="Cambria Math" panose="02040503050406030204" pitchFamily="18" charset="0"/>
                                  </a:rPr>
                                  <m:t> </m:t>
                                </m:r>
                                <m:r>
                                  <a:rPr lang="en-US" altLang="zh-CN" sz="1800" b="1" i="1" dirty="0" smtClean="0">
                                    <a:latin typeface="Cambria Math" panose="02040503050406030204" pitchFamily="18" charset="0"/>
                                  </a:rPr>
                                  <m:t>𝑺𝑷</m:t>
                                </m:r>
                              </m:oMath>
                            </m:oMathPara>
                          </a14:m>
                          <a:endParaRPr lang="en-US" altLang="zh-CN" sz="1800" b="1" dirty="0" smtClean="0">
                            <a:latin typeface="Calibri" panose="020F0502020204030204" pitchFamily="34" charset="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1" i="1" dirty="0" smtClean="0">
                                    <a:latin typeface="Cambria Math" panose="02040503050406030204" pitchFamily="18" charset="0"/>
                                  </a:rPr>
                                  <m:t>𝑻𝒉𝒆</m:t>
                                </m:r>
                                <m:r>
                                  <a:rPr lang="en-US" altLang="zh-CN" sz="1800" b="1" i="1" dirty="0" smtClean="0">
                                    <a:latin typeface="Cambria Math" panose="02040503050406030204" pitchFamily="18" charset="0"/>
                                  </a:rPr>
                                  <m:t> </m:t>
                                </m:r>
                                <m:sSup>
                                  <m:sSupPr>
                                    <m:ctrlPr>
                                      <a:rPr lang="en-US" altLang="zh-CN" sz="1800" b="1" i="1" dirty="0" smtClean="0">
                                        <a:latin typeface="Cambria Math" panose="02040503050406030204" pitchFamily="18" charset="0"/>
                                      </a:rPr>
                                    </m:ctrlPr>
                                  </m:sSupPr>
                                  <m:e>
                                    <m:r>
                                      <a:rPr lang="en-US" altLang="zh-CN" sz="1800" b="1" i="1" dirty="0" smtClean="0">
                                        <a:latin typeface="Cambria Math" panose="02040503050406030204" pitchFamily="18" charset="0"/>
                                      </a:rPr>
                                      <m:t>𝟐</m:t>
                                    </m:r>
                                  </m:e>
                                  <m:sup>
                                    <m:r>
                                      <a:rPr lang="en-US" altLang="zh-CN" sz="1800" b="1" i="1" dirty="0" smtClean="0">
                                        <a:latin typeface="Cambria Math" panose="02040503050406030204" pitchFamily="18" charset="0"/>
                                      </a:rPr>
                                      <m:t>𝒏𝒅</m:t>
                                    </m:r>
                                  </m:sup>
                                </m:sSup>
                                <m:r>
                                  <a:rPr lang="en-US" altLang="zh-CN" sz="1800" b="1" i="1" dirty="0" smtClean="0">
                                    <a:latin typeface="Cambria Math" panose="02040503050406030204" pitchFamily="18" charset="0"/>
                                  </a:rPr>
                                  <m:t> </m:t>
                                </m:r>
                                <m:r>
                                  <a:rPr lang="en-US" altLang="zh-CN" sz="1800" b="1" i="1" dirty="0" smtClean="0">
                                    <a:latin typeface="Cambria Math" panose="02040503050406030204" pitchFamily="18" charset="0"/>
                                  </a:rPr>
                                  <m:t>𝑺𝑷</m:t>
                                </m:r>
                              </m:oMath>
                            </m:oMathPara>
                          </a14:m>
                          <a:endParaRPr lang="en-US" altLang="zh-CN" sz="1800" b="1" dirty="0" smtClean="0">
                            <a:latin typeface="Calibri" panose="020F0502020204030204" pitchFamily="34" charset="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1" i="1" dirty="0" smtClean="0">
                                    <a:latin typeface="Cambria Math" panose="02040503050406030204" pitchFamily="18" charset="0"/>
                                  </a:rPr>
                                  <m:t>𝑻𝒉𝒆</m:t>
                                </m:r>
                                <m:r>
                                  <a:rPr lang="en-US" altLang="zh-CN" sz="1800" b="1" i="1" dirty="0" smtClean="0">
                                    <a:latin typeface="Cambria Math" panose="02040503050406030204" pitchFamily="18" charset="0"/>
                                  </a:rPr>
                                  <m:t> </m:t>
                                </m:r>
                                <m:sSup>
                                  <m:sSupPr>
                                    <m:ctrlPr>
                                      <a:rPr lang="en-US" altLang="zh-CN" sz="1800" b="1" i="1" dirty="0" smtClean="0">
                                        <a:latin typeface="Cambria Math" panose="02040503050406030204" pitchFamily="18" charset="0"/>
                                      </a:rPr>
                                    </m:ctrlPr>
                                  </m:sSupPr>
                                  <m:e>
                                    <m:r>
                                      <a:rPr lang="en-US" altLang="zh-CN" sz="1800" b="1" i="1" dirty="0" smtClean="0">
                                        <a:latin typeface="Cambria Math" panose="02040503050406030204" pitchFamily="18" charset="0"/>
                                      </a:rPr>
                                      <m:t>𝟑</m:t>
                                    </m:r>
                                  </m:e>
                                  <m:sup>
                                    <m:r>
                                      <a:rPr lang="en-US" altLang="zh-CN" sz="1800" b="1" i="1" dirty="0" smtClean="0">
                                        <a:latin typeface="Cambria Math" panose="02040503050406030204" pitchFamily="18" charset="0"/>
                                      </a:rPr>
                                      <m:t>𝒓𝒅</m:t>
                                    </m:r>
                                  </m:sup>
                                </m:sSup>
                                <m:r>
                                  <a:rPr lang="en-US" altLang="zh-CN" sz="1800" b="1" i="1" dirty="0" smtClean="0">
                                    <a:latin typeface="Cambria Math" panose="02040503050406030204" pitchFamily="18" charset="0"/>
                                  </a:rPr>
                                  <m:t> </m:t>
                                </m:r>
                                <m:r>
                                  <a:rPr lang="en-US" altLang="zh-CN" sz="1800" b="1" i="1" dirty="0" smtClean="0">
                                    <a:latin typeface="Cambria Math" panose="02040503050406030204" pitchFamily="18" charset="0"/>
                                  </a:rPr>
                                  <m:t>𝑺𝑷</m:t>
                                </m:r>
                              </m:oMath>
                            </m:oMathPara>
                          </a14:m>
                          <a:endParaRPr lang="en-US" altLang="zh-CN" sz="1800" b="1" dirty="0" smtClean="0">
                            <a:latin typeface="Calibri" panose="020F0502020204030204" pitchFamily="34" charset="0"/>
                            <a:ea typeface="微软雅黑" panose="020B0503020204020204" pitchFamily="34" charset="-122"/>
                          </a:endParaRPr>
                        </a:p>
                      </a:txBody>
                      <a:tcPr/>
                    </a:tc>
                    <a:extLst>
                      <a:ext uri="{0D108BD9-81ED-4DB2-BD59-A6C34878D82A}">
                        <a16:rowId xmlns:a16="http://schemas.microsoft.com/office/drawing/2014/main" val="3616036105"/>
                      </a:ext>
                    </a:extLst>
                  </a:tr>
                  <a:tr h="1538550">
                    <a:tc>
                      <a:txBody>
                        <a:bodyPr/>
                        <a:lstStyle/>
                        <a:p>
                          <a:pPr/>
                          <a14:m>
                            <m:oMathPara xmlns:m="http://schemas.openxmlformats.org/officeDocument/2006/math">
                              <m:oMathParaPr>
                                <m:jc m:val="left"/>
                              </m:oMathParaPr>
                              <m:oMath xmlns:m="http://schemas.openxmlformats.org/officeDocument/2006/math">
                                <m:sSub>
                                  <m:sSubPr>
                                    <m:ctrlPr>
                                      <a:rPr lang="en-US" altLang="zh-CN" b="0"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𝑐</m:t>
                                    </m:r>
                                  </m:e>
                                  <m:sub>
                                    <m:sSub>
                                      <m:sSubPr>
                                        <m:ctrlPr>
                                          <a:rPr lang="en-US" altLang="zh-CN" b="0"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𝑣</m:t>
                                        </m:r>
                                      </m:e>
                                      <m:sub>
                                        <m:r>
                                          <a:rPr lang="en-US" altLang="zh-CN" i="1" dirty="0" smtClean="0">
                                            <a:solidFill>
                                              <a:srgbClr val="FF0000"/>
                                            </a:solidFill>
                                            <a:latin typeface="Cambria Math" panose="02040503050406030204" pitchFamily="18" charset="0"/>
                                            <a:ea typeface="微软雅黑" panose="020B0503020204020204" pitchFamily="34" charset="-122"/>
                                          </a:rPr>
                                          <m:t>3</m:t>
                                        </m:r>
                                      </m:sub>
                                    </m:sSub>
                                    <m:r>
                                      <a:rPr lang="en-US" altLang="zh-CN" i="1" dirty="0" smtClean="0">
                                        <a:solidFill>
                                          <a:srgbClr val="FF0000"/>
                                        </a:solidFill>
                                        <a:latin typeface="Cambria Math" panose="02040503050406030204" pitchFamily="18" charset="0"/>
                                        <a:ea typeface="微软雅黑" panose="020B0503020204020204" pitchFamily="34" charset="-122"/>
                                      </a:rPr>
                                      <m:t>,</m:t>
                                    </m:r>
                                    <m:sSub>
                                      <m:sSubPr>
                                        <m:ctrlPr>
                                          <a:rPr lang="en-US" altLang="zh-CN" b="0" i="1" dirty="0" smtClean="0">
                                            <a:solidFill>
                                              <a:srgbClr val="FF0000"/>
                                            </a:solidFill>
                                            <a:latin typeface="Cambria Math" panose="02040503050406030204" pitchFamily="18" charset="0"/>
                                            <a:ea typeface="微软雅黑" panose="020B0503020204020204" pitchFamily="34" charset="-122"/>
                                          </a:rPr>
                                        </m:ctrlPr>
                                      </m:sSubPr>
                                      <m:e>
                                        <m:r>
                                          <a:rPr lang="en-US" altLang="zh-CN" b="0" i="1" dirty="0" smtClean="0">
                                            <a:solidFill>
                                              <a:srgbClr val="FF0000"/>
                                            </a:solidFill>
                                            <a:latin typeface="Cambria Math" panose="02040503050406030204" pitchFamily="18" charset="0"/>
                                            <a:ea typeface="微软雅黑" panose="020B0503020204020204" pitchFamily="34" charset="-122"/>
                                          </a:rPr>
                                          <m:t>𝑣</m:t>
                                        </m:r>
                                      </m:e>
                                      <m:sub>
                                        <m:r>
                                          <a:rPr lang="en-US" altLang="zh-CN" i="1" dirty="0" smtClean="0">
                                            <a:solidFill>
                                              <a:srgbClr val="FF0000"/>
                                            </a:solidFill>
                                            <a:latin typeface="Cambria Math" panose="02040503050406030204" pitchFamily="18" charset="0"/>
                                            <a:ea typeface="微软雅黑" panose="020B0503020204020204" pitchFamily="34" charset="-122"/>
                                          </a:rPr>
                                          <m:t>2</m:t>
                                        </m:r>
                                      </m:sub>
                                    </m:sSub>
                                  </m:sub>
                                </m:sSub>
                                <m:r>
                                  <a:rPr lang="en-US" altLang="zh-CN" i="1" dirty="0" smtClean="0">
                                    <a:solidFill>
                                      <a:srgbClr val="FF0000"/>
                                    </a:solidFill>
                                    <a:latin typeface="Cambria Math" panose="02040503050406030204" pitchFamily="18" charset="0"/>
                                    <a:ea typeface="微软雅黑" panose="020B0503020204020204" pitchFamily="34" charset="-122"/>
                                  </a:rPr>
                                  <m:t>=3+5−6=2</m:t>
                                </m:r>
                                <m:r>
                                  <a:rPr lang="en-US" altLang="zh-CN" b="0" i="1" dirty="0" smtClean="0">
                                    <a:solidFill>
                                      <a:srgbClr val="FF0000"/>
                                    </a:solidFill>
                                    <a:latin typeface="Cambria Math" panose="02040503050406030204" pitchFamily="18" charset="0"/>
                                    <a:ea typeface="微软雅黑" panose="020B0503020204020204" pitchFamily="34" charset="-122"/>
                                  </a:rPr>
                                  <m:t>(8)</m:t>
                                </m:r>
                              </m:oMath>
                            </m:oMathPara>
                          </a14:m>
                          <a:endParaRPr lang="en-US" altLang="zh-CN" dirty="0" smtClean="0">
                            <a:solidFill>
                              <a:srgbClr val="FF0000"/>
                            </a:solidFill>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𝑐</m:t>
                                    </m:r>
                                  </m:e>
                                  <m:sub>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4</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2</m:t>
                                        </m:r>
                                      </m:sub>
                                    </m:sSub>
                                  </m:sub>
                                </m:sSub>
                                <m:r>
                                  <a:rPr lang="en-US" altLang="zh-CN" b="0" i="1" smtClean="0">
                                    <a:latin typeface="Cambria Math" panose="02040503050406030204" pitchFamily="18" charset="0"/>
                                    <a:ea typeface="微软雅黑" panose="020B0503020204020204" pitchFamily="34" charset="-122"/>
                                  </a:rPr>
                                  <m:t>=4+7−6=5(8)</m:t>
                                </m:r>
                              </m:oMath>
                            </m:oMathPara>
                          </a14:m>
                          <a:endParaRPr lang="en-US" altLang="zh-CN" b="0" dirty="0" smtClean="0">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6</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1</m:t>
                                        </m:r>
                                      </m:sub>
                                    </m:sSub>
                                  </m:sub>
                                </m:sSub>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5</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6</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3</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8(8)</m:t>
                                </m:r>
                              </m:oMath>
                            </m:oMathPara>
                          </a14:m>
                          <a:endParaRPr lang="en-US" altLang="zh-CN" dirty="0">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𝑐</m:t>
                                    </m:r>
                                  </m:e>
                                  <m: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5</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1</m:t>
                                        </m:r>
                                      </m:sub>
                                    </m:sSub>
                                  </m:sub>
                                </m:sSub>
                                <m:r>
                                  <a:rPr lang="en-US" altLang="zh-CN" i="1">
                                    <a:latin typeface="Cambria Math" panose="02040503050406030204" pitchFamily="18" charset="0"/>
                                    <a:ea typeface="微软雅黑" panose="020B0503020204020204" pitchFamily="34" charset="-122"/>
                                  </a:rPr>
                                  <m:t>=4+</m:t>
                                </m:r>
                                <m:r>
                                  <a:rPr lang="en-US" altLang="zh-CN" b="0" i="1" smtClean="0">
                                    <a:latin typeface="Cambria Math" panose="02040503050406030204" pitchFamily="18" charset="0"/>
                                    <a:ea typeface="微软雅黑" panose="020B0503020204020204" pitchFamily="34" charset="-122"/>
                                  </a:rPr>
                                  <m:t>4</m:t>
                                </m:r>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3</m:t>
                                </m:r>
                                <m:r>
                                  <a:rPr lang="en-US" altLang="zh-CN" i="1">
                                    <a:latin typeface="Cambria Math" panose="02040503050406030204" pitchFamily="18" charset="0"/>
                                    <a:ea typeface="微软雅黑" panose="020B0503020204020204" pitchFamily="34" charset="-122"/>
                                  </a:rPr>
                                  <m:t>=5</m:t>
                                </m:r>
                                <m:r>
                                  <a:rPr lang="en-US" altLang="zh-CN" b="0" i="1" smtClean="0">
                                    <a:latin typeface="Cambria Math" panose="02040503050406030204" pitchFamily="18" charset="0"/>
                                    <a:ea typeface="微软雅黑" panose="020B0503020204020204" pitchFamily="34" charset="-122"/>
                                  </a:rPr>
                                  <m:t>(8)</m:t>
                                </m:r>
                              </m:oMath>
                            </m:oMathPara>
                          </a14:m>
                          <a:endParaRPr lang="en-US" altLang="zh-CN" dirty="0">
                            <a:latin typeface="Calibri" panose="020F0502020204030204" pitchFamily="34" charset="0"/>
                            <a:ea typeface="微软雅黑" panose="020B0503020204020204" pitchFamily="34" charset="-122"/>
                          </a:endParaRPr>
                        </a:p>
                      </a:txBody>
                      <a:tcPr/>
                    </a:tc>
                    <a:tc>
                      <a:txBody>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𝑐</m:t>
                                    </m:r>
                                  </m:e>
                                  <m:sub>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4</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2</m:t>
                                        </m:r>
                                      </m:sub>
                                    </m:sSub>
                                  </m:sub>
                                </m:sSub>
                                <m:r>
                                  <a:rPr lang="en-US" altLang="zh-CN" b="0" i="1" smtClean="0">
                                    <a:latin typeface="Cambria Math" panose="02040503050406030204" pitchFamily="18" charset="0"/>
                                    <a:ea typeface="微软雅黑" panose="020B0503020204020204" pitchFamily="34" charset="-122"/>
                                  </a:rPr>
                                  <m:t>=4+7−6=5(8)</m:t>
                                </m:r>
                              </m:oMath>
                            </m:oMathPara>
                          </a14:m>
                          <a:endParaRPr lang="en-US" altLang="zh-CN" b="0" dirty="0" smtClean="0">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6</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1</m:t>
                                        </m:r>
                                      </m:sub>
                                    </m:sSub>
                                  </m:sub>
                                </m:sSub>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5</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6</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3</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8(8)</m:t>
                                </m:r>
                              </m:oMath>
                            </m:oMathPara>
                          </a14:m>
                          <a:endParaRPr lang="en-US" altLang="zh-CN" dirty="0">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𝑐</m:t>
                                    </m:r>
                                  </m:e>
                                  <m: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5</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1</m:t>
                                        </m:r>
                                      </m:sub>
                                    </m:sSub>
                                  </m:sub>
                                </m:sSub>
                                <m:r>
                                  <a:rPr lang="en-US" altLang="zh-CN" i="1">
                                    <a:latin typeface="Cambria Math" panose="02040503050406030204" pitchFamily="18" charset="0"/>
                                    <a:ea typeface="微软雅黑" panose="020B0503020204020204" pitchFamily="34" charset="-122"/>
                                  </a:rPr>
                                  <m:t>=4+</m:t>
                                </m:r>
                                <m:r>
                                  <a:rPr lang="en-US" altLang="zh-CN" b="0" i="1" smtClean="0">
                                    <a:latin typeface="Cambria Math" panose="02040503050406030204" pitchFamily="18" charset="0"/>
                                    <a:ea typeface="微软雅黑" panose="020B0503020204020204" pitchFamily="34" charset="-122"/>
                                  </a:rPr>
                                  <m:t>4</m:t>
                                </m:r>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3</m:t>
                                </m:r>
                                <m:r>
                                  <a:rPr lang="en-US" altLang="zh-CN" i="1">
                                    <a:latin typeface="Cambria Math" panose="02040503050406030204" pitchFamily="18" charset="0"/>
                                    <a:ea typeface="微软雅黑" panose="020B0503020204020204" pitchFamily="34" charset="-122"/>
                                  </a:rPr>
                                  <m:t>=5</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8</m:t>
                                    </m:r>
                                  </m:e>
                                </m:d>
                              </m:oMath>
                            </m:oMathPara>
                          </a14:m>
                          <a:endParaRPr lang="en-US" altLang="zh-CN" b="0" dirty="0" smtClean="0">
                            <a:latin typeface="Calibri" panose="020F0502020204030204" pitchFamily="34" charset="0"/>
                            <a:ea typeface="微软雅黑" panose="020B0503020204020204" pitchFamily="34" charset="-122"/>
                          </a:endParaRPr>
                        </a:p>
                        <a:p>
                          <a:endParaRPr lang="en-US" altLang="zh-CN" b="0" dirty="0" smtClean="0">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i="1" dirty="0" smtClean="0">
                                        <a:solidFill>
                                          <a:srgbClr val="FF0000"/>
                                        </a:solidFill>
                                        <a:latin typeface="Cambria Math" panose="02040503050406030204" pitchFamily="18" charset="0"/>
                                        <a:ea typeface="微软雅黑" panose="020B0503020204020204" pitchFamily="34" charset="-122"/>
                                      </a:rPr>
                                    </m:ctrlPr>
                                  </m:sSubPr>
                                  <m:e>
                                    <m:r>
                                      <a:rPr lang="en-US" altLang="zh-CN" b="0" i="1" dirty="0" smtClean="0">
                                        <a:solidFill>
                                          <a:srgbClr val="FF0000"/>
                                        </a:solidFill>
                                        <a:latin typeface="Cambria Math" panose="02040503050406030204" pitchFamily="18" charset="0"/>
                                        <a:ea typeface="微软雅黑" panose="020B0503020204020204" pitchFamily="34" charset="-122"/>
                                      </a:rPr>
                                      <m:t>𝑐</m:t>
                                    </m:r>
                                  </m:e>
                                  <m:sub>
                                    <m:sSub>
                                      <m:sSubPr>
                                        <m:ctrlPr>
                                          <a:rPr lang="en-US" altLang="zh-CN" i="1" dirty="0" smtClean="0">
                                            <a:solidFill>
                                              <a:srgbClr val="FF0000"/>
                                            </a:solidFill>
                                            <a:latin typeface="Cambria Math" panose="02040503050406030204" pitchFamily="18" charset="0"/>
                                            <a:ea typeface="微软雅黑" panose="020B0503020204020204" pitchFamily="34" charset="-122"/>
                                          </a:rPr>
                                        </m:ctrlPr>
                                      </m:sSubPr>
                                      <m:e>
                                        <m:r>
                                          <a:rPr lang="en-US" altLang="zh-CN" b="0" i="1" dirty="0" smtClean="0">
                                            <a:solidFill>
                                              <a:srgbClr val="FF0000"/>
                                            </a:solidFill>
                                            <a:latin typeface="Cambria Math" panose="02040503050406030204" pitchFamily="18" charset="0"/>
                                            <a:ea typeface="微软雅黑" panose="020B0503020204020204" pitchFamily="34" charset="-122"/>
                                          </a:rPr>
                                          <m:t>𝑣</m:t>
                                        </m:r>
                                      </m:e>
                                      <m:sub>
                                        <m:r>
                                          <a:rPr lang="en-US" altLang="zh-CN" b="0" i="1" dirty="0" smtClean="0">
                                            <a:solidFill>
                                              <a:srgbClr val="FF0000"/>
                                            </a:solidFill>
                                            <a:latin typeface="Cambria Math" panose="02040503050406030204" pitchFamily="18" charset="0"/>
                                            <a:ea typeface="微软雅黑" panose="020B0503020204020204" pitchFamily="34" charset="-122"/>
                                          </a:rPr>
                                          <m:t>7</m:t>
                                        </m:r>
                                      </m:sub>
                                    </m:sSub>
                                    <m:r>
                                      <a:rPr lang="en-US" altLang="zh-CN" b="0" i="1" dirty="0" smtClean="0">
                                        <a:solidFill>
                                          <a:srgbClr val="FF0000"/>
                                        </a:solidFill>
                                        <a:latin typeface="Cambria Math" panose="02040503050406030204" pitchFamily="18" charset="0"/>
                                        <a:ea typeface="微软雅黑" panose="020B0503020204020204" pitchFamily="34" charset="-122"/>
                                      </a:rPr>
                                      <m:t>,</m:t>
                                    </m:r>
                                    <m:sSub>
                                      <m:sSubPr>
                                        <m:ctrlPr>
                                          <a:rPr lang="en-US" altLang="zh-CN" i="1" dirty="0" smtClean="0">
                                            <a:solidFill>
                                              <a:srgbClr val="FF0000"/>
                                            </a:solidFill>
                                            <a:latin typeface="Cambria Math" panose="02040503050406030204" pitchFamily="18" charset="0"/>
                                            <a:ea typeface="微软雅黑" panose="020B0503020204020204" pitchFamily="34" charset="-122"/>
                                          </a:rPr>
                                        </m:ctrlPr>
                                      </m:sSubPr>
                                      <m:e>
                                        <m:r>
                                          <a:rPr lang="en-US" altLang="zh-CN" b="0" i="1" dirty="0" smtClean="0">
                                            <a:solidFill>
                                              <a:srgbClr val="FF0000"/>
                                            </a:solidFill>
                                            <a:latin typeface="Cambria Math" panose="02040503050406030204" pitchFamily="18" charset="0"/>
                                            <a:ea typeface="微软雅黑" panose="020B0503020204020204" pitchFamily="34" charset="-122"/>
                                          </a:rPr>
                                          <m:t>𝑣</m:t>
                                        </m:r>
                                      </m:e>
                                      <m:sub>
                                        <m:r>
                                          <a:rPr lang="en-US" altLang="zh-CN" b="0" i="1" dirty="0" smtClean="0">
                                            <a:solidFill>
                                              <a:srgbClr val="FF0000"/>
                                            </a:solidFill>
                                            <a:latin typeface="Cambria Math" panose="02040503050406030204" pitchFamily="18" charset="0"/>
                                            <a:ea typeface="微软雅黑" panose="020B0503020204020204" pitchFamily="34" charset="-122"/>
                                          </a:rPr>
                                          <m:t>3</m:t>
                                        </m:r>
                                      </m:sub>
                                    </m:sSub>
                                  </m:sub>
                                </m:sSub>
                                <m:r>
                                  <a:rPr lang="en-US" altLang="zh-CN" b="0" i="1" dirty="0" smtClean="0">
                                    <a:solidFill>
                                      <a:srgbClr val="FF0000"/>
                                    </a:solidFill>
                                    <a:latin typeface="Cambria Math" panose="02040503050406030204" pitchFamily="18" charset="0"/>
                                    <a:ea typeface="微软雅黑" panose="020B0503020204020204" pitchFamily="34" charset="-122"/>
                                  </a:rPr>
                                  <m:t>=3+3−5=1(10)</m:t>
                                </m:r>
                              </m:oMath>
                            </m:oMathPara>
                          </a14:m>
                          <a:endParaRPr lang="en-US" altLang="zh-CN" dirty="0" smtClean="0">
                            <a:solidFill>
                              <a:srgbClr val="FF0000"/>
                            </a:solidFill>
                            <a:latin typeface="Calibri" panose="020F0502020204030204" pitchFamily="34" charset="0"/>
                            <a:ea typeface="微软雅黑" panose="020B0503020204020204" pitchFamily="34" charset="-122"/>
                          </a:endParaRPr>
                        </a:p>
                      </a:txBody>
                      <a:tcPr/>
                    </a:tc>
                    <a:tc>
                      <a:txBody>
                        <a:bodyPr/>
                        <a:lstStyle/>
                        <a:p>
                          <a:pPr/>
                          <a14:m>
                            <m:oMathPara xmlns:m="http://schemas.openxmlformats.org/officeDocument/2006/math">
                              <m:oMathParaPr>
                                <m:jc m:val="left"/>
                              </m:oMathParaPr>
                              <m:oMath xmlns:m="http://schemas.openxmlformats.org/officeDocument/2006/math">
                                <m:sSub>
                                  <m:sSubPr>
                                    <m:ctrlPr>
                                      <a:rPr lang="en-US" altLang="zh-CN" b="0" i="1" smtClean="0">
                                        <a:solidFill>
                                          <a:srgbClr val="FF0000"/>
                                        </a:solidFill>
                                        <a:latin typeface="Cambria Math" panose="02040503050406030204" pitchFamily="18" charset="0"/>
                                        <a:ea typeface="微软雅黑" panose="020B0503020204020204" pitchFamily="34" charset="-122"/>
                                      </a:rPr>
                                    </m:ctrlPr>
                                  </m:sSubPr>
                                  <m:e>
                                    <m:r>
                                      <a:rPr lang="en-US" altLang="zh-CN" b="0" i="1" smtClean="0">
                                        <a:solidFill>
                                          <a:srgbClr val="FF0000"/>
                                        </a:solidFill>
                                        <a:latin typeface="Cambria Math" panose="02040503050406030204" pitchFamily="18" charset="0"/>
                                        <a:ea typeface="微软雅黑" panose="020B0503020204020204" pitchFamily="34" charset="-122"/>
                                      </a:rPr>
                                      <m:t>𝑐</m:t>
                                    </m:r>
                                  </m:e>
                                  <m:sub>
                                    <m:sSub>
                                      <m:sSubPr>
                                        <m:ctrlPr>
                                          <a:rPr lang="en-US" altLang="zh-CN" b="0" i="1" smtClean="0">
                                            <a:solidFill>
                                              <a:srgbClr val="FF0000"/>
                                            </a:solidFill>
                                            <a:latin typeface="Cambria Math" panose="02040503050406030204" pitchFamily="18" charset="0"/>
                                            <a:ea typeface="微软雅黑" panose="020B0503020204020204" pitchFamily="34" charset="-122"/>
                                          </a:rPr>
                                        </m:ctrlPr>
                                      </m:sSubPr>
                                      <m:e>
                                        <m:r>
                                          <a:rPr lang="en-US" altLang="zh-CN" b="0" i="1" smtClean="0">
                                            <a:solidFill>
                                              <a:srgbClr val="FF0000"/>
                                            </a:solidFill>
                                            <a:latin typeface="Cambria Math" panose="02040503050406030204" pitchFamily="18" charset="0"/>
                                            <a:ea typeface="微软雅黑" panose="020B0503020204020204" pitchFamily="34" charset="-122"/>
                                          </a:rPr>
                                          <m:t>𝑣</m:t>
                                        </m:r>
                                      </m:e>
                                      <m:sub>
                                        <m:r>
                                          <a:rPr lang="en-US" altLang="zh-CN" b="0" i="1" smtClean="0">
                                            <a:solidFill>
                                              <a:srgbClr val="FF0000"/>
                                            </a:solidFill>
                                            <a:latin typeface="Cambria Math" panose="02040503050406030204" pitchFamily="18" charset="0"/>
                                            <a:ea typeface="微软雅黑" panose="020B0503020204020204" pitchFamily="34" charset="-122"/>
                                          </a:rPr>
                                          <m:t>4</m:t>
                                        </m:r>
                                      </m:sub>
                                    </m:sSub>
                                    <m:r>
                                      <a:rPr lang="en-US" altLang="zh-CN" b="0" i="1" smtClean="0">
                                        <a:solidFill>
                                          <a:srgbClr val="FF0000"/>
                                        </a:solidFill>
                                        <a:latin typeface="Cambria Math" panose="02040503050406030204" pitchFamily="18" charset="0"/>
                                        <a:ea typeface="微软雅黑" panose="020B0503020204020204" pitchFamily="34" charset="-122"/>
                                      </a:rPr>
                                      <m:t>,</m:t>
                                    </m:r>
                                    <m:sSub>
                                      <m:sSubPr>
                                        <m:ctrlPr>
                                          <a:rPr lang="en-US" altLang="zh-CN" b="0" i="1" smtClean="0">
                                            <a:solidFill>
                                              <a:srgbClr val="FF0000"/>
                                            </a:solidFill>
                                            <a:latin typeface="Cambria Math" panose="02040503050406030204" pitchFamily="18" charset="0"/>
                                            <a:ea typeface="微软雅黑" panose="020B0503020204020204" pitchFamily="34" charset="-122"/>
                                          </a:rPr>
                                        </m:ctrlPr>
                                      </m:sSubPr>
                                      <m:e>
                                        <m:r>
                                          <a:rPr lang="en-US" altLang="zh-CN" b="0" i="1" smtClean="0">
                                            <a:solidFill>
                                              <a:srgbClr val="FF0000"/>
                                            </a:solidFill>
                                            <a:latin typeface="Cambria Math" panose="02040503050406030204" pitchFamily="18" charset="0"/>
                                            <a:ea typeface="微软雅黑" panose="020B0503020204020204" pitchFamily="34" charset="-122"/>
                                          </a:rPr>
                                          <m:t>𝑣</m:t>
                                        </m:r>
                                      </m:e>
                                      <m:sub>
                                        <m:r>
                                          <a:rPr lang="en-US" altLang="zh-CN" b="0" i="1" smtClean="0">
                                            <a:solidFill>
                                              <a:srgbClr val="FF0000"/>
                                            </a:solidFill>
                                            <a:latin typeface="Cambria Math" panose="02040503050406030204" pitchFamily="18" charset="0"/>
                                            <a:ea typeface="微软雅黑" panose="020B0503020204020204" pitchFamily="34" charset="-122"/>
                                          </a:rPr>
                                          <m:t>2</m:t>
                                        </m:r>
                                      </m:sub>
                                    </m:sSub>
                                  </m:sub>
                                </m:sSub>
                                <m:r>
                                  <a:rPr lang="en-US" altLang="zh-CN" b="0" i="1" smtClean="0">
                                    <a:solidFill>
                                      <a:srgbClr val="FF0000"/>
                                    </a:solidFill>
                                    <a:latin typeface="Cambria Math" panose="02040503050406030204" pitchFamily="18" charset="0"/>
                                    <a:ea typeface="微软雅黑" panose="020B0503020204020204" pitchFamily="34" charset="-122"/>
                                  </a:rPr>
                                  <m:t>=4+7−6=5(8)</m:t>
                                </m:r>
                              </m:oMath>
                            </m:oMathPara>
                          </a14:m>
                          <a:endParaRPr lang="en-US" altLang="zh-CN" b="0" dirty="0" smtClean="0">
                            <a:solidFill>
                              <a:srgbClr val="FF0000"/>
                            </a:solidFill>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6</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1</m:t>
                                        </m:r>
                                      </m:sub>
                                    </m:sSub>
                                  </m:sub>
                                </m:sSub>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5</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6</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3</m:t>
                                </m:r>
                                <m:r>
                                  <a:rPr lang="en-US" altLang="zh-CN" i="1" dirty="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8(8)</m:t>
                                </m:r>
                              </m:oMath>
                            </m:oMathPara>
                          </a14:m>
                          <a:endParaRPr lang="en-US" altLang="zh-CN" dirty="0">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𝑐</m:t>
                                    </m:r>
                                  </m:e>
                                  <m: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5</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𝑣</m:t>
                                        </m:r>
                                      </m:e>
                                      <m:sub>
                                        <m:r>
                                          <a:rPr lang="en-US" altLang="zh-CN" b="0" i="1" smtClean="0">
                                            <a:latin typeface="Cambria Math" panose="02040503050406030204" pitchFamily="18" charset="0"/>
                                            <a:ea typeface="微软雅黑" panose="020B0503020204020204" pitchFamily="34" charset="-122"/>
                                          </a:rPr>
                                          <m:t>1</m:t>
                                        </m:r>
                                      </m:sub>
                                    </m:sSub>
                                  </m:sub>
                                </m:sSub>
                                <m:r>
                                  <a:rPr lang="en-US" altLang="zh-CN" i="1">
                                    <a:latin typeface="Cambria Math" panose="02040503050406030204" pitchFamily="18" charset="0"/>
                                    <a:ea typeface="微软雅黑" panose="020B0503020204020204" pitchFamily="34" charset="-122"/>
                                  </a:rPr>
                                  <m:t>=4+</m:t>
                                </m:r>
                                <m:r>
                                  <a:rPr lang="en-US" altLang="zh-CN" b="0" i="1" smtClean="0">
                                    <a:latin typeface="Cambria Math" panose="02040503050406030204" pitchFamily="18" charset="0"/>
                                    <a:ea typeface="微软雅黑" panose="020B0503020204020204" pitchFamily="34" charset="-122"/>
                                  </a:rPr>
                                  <m:t>4</m:t>
                                </m:r>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3</m:t>
                                </m:r>
                                <m:r>
                                  <a:rPr lang="en-US" altLang="zh-CN" i="1">
                                    <a:latin typeface="Cambria Math" panose="02040503050406030204" pitchFamily="18" charset="0"/>
                                    <a:ea typeface="微软雅黑" panose="020B0503020204020204" pitchFamily="34" charset="-122"/>
                                  </a:rPr>
                                  <m:t>=5</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8</m:t>
                                    </m:r>
                                  </m:e>
                                </m:d>
                              </m:oMath>
                            </m:oMathPara>
                          </a14:m>
                          <a:endParaRPr lang="en-US" altLang="zh-CN" b="0" dirty="0" smtClean="0">
                            <a:latin typeface="Calibri" panose="020F0502020204030204" pitchFamily="34" charset="0"/>
                            <a:ea typeface="微软雅黑" panose="020B0503020204020204" pitchFamily="34" charset="-122"/>
                          </a:endParaRPr>
                        </a:p>
                        <a:p>
                          <a:endParaRPr lang="zh-CN" altLang="en-US" dirty="0"/>
                        </a:p>
                      </a:txBody>
                      <a:tcPr/>
                    </a:tc>
                    <a:extLst>
                      <a:ext uri="{0D108BD9-81ED-4DB2-BD59-A6C34878D82A}">
                        <a16:rowId xmlns:a16="http://schemas.microsoft.com/office/drawing/2014/main" val="757649912"/>
                      </a:ext>
                    </a:extLst>
                  </a:tr>
                  <a:tr h="645613">
                    <a:tc>
                      <a:txBody>
                        <a:bodyPr/>
                        <a:lstStyle/>
                        <a:p>
                          <a:pPr/>
                          <a14:m>
                            <m:oMathPara xmlns:m="http://schemas.openxmlformats.org/officeDocument/2006/math">
                              <m:oMathParaPr>
                                <m:jc m:val="left"/>
                              </m:oMathParaPr>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𝑝</m:t>
                                    </m:r>
                                  </m:e>
                                  <m:sub>
                                    <m:r>
                                      <a:rPr lang="en-US" altLang="zh-CN" i="1" dirty="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微软雅黑" panose="020B0503020204020204" pitchFamily="34" charset="-122"/>
                                  </a:rPr>
                                  <m:t>=</m:t>
                                </m:r>
                                <m:d>
                                  <m:dPr>
                                    <m:begChr m:val="{"/>
                                    <m:endChr m:val="}"/>
                                    <m:ctrlPr>
                                      <a:rPr lang="en-US" altLang="zh-CN" i="1" dirty="0">
                                        <a:latin typeface="Cambria Math" panose="02040503050406030204" pitchFamily="18" charset="0"/>
                                        <a:ea typeface="微软雅黑" panose="020B0503020204020204" pitchFamily="34" charset="-122"/>
                                      </a:rPr>
                                    </m:ctrlPr>
                                  </m:dPr>
                                  <m:e>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𝑠</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3</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𝑡</m:t>
                                        </m:r>
                                      </m:sub>
                                    </m:sSub>
                                  </m:e>
                                </m:d>
                              </m:oMath>
                            </m:oMathPara>
                          </a14:m>
                          <a:endParaRPr lang="en-US" altLang="zh-CN" i="1" dirty="0">
                            <a:latin typeface="Cambria Math" panose="02040503050406030204" pitchFamily="18"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r>
                                  <a:rPr lang="en-US" altLang="zh-CN" i="1" dirty="0" smtClean="0">
                                    <a:solidFill>
                                      <a:srgbClr val="FF0000"/>
                                    </a:solidFill>
                                    <a:latin typeface="Cambria Math" panose="02040503050406030204" pitchFamily="18" charset="0"/>
                                    <a:ea typeface="微软雅黑" panose="020B0503020204020204" pitchFamily="34" charset="-122"/>
                                  </a:rPr>
                                  <m:t>𝑑</m:t>
                                </m:r>
                                <m:r>
                                  <a:rPr lang="en-US" altLang="zh-CN" i="1" dirty="0" smtClean="0">
                                    <a:solidFill>
                                      <a:srgbClr val="FF0000"/>
                                    </a:solidFill>
                                    <a:latin typeface="Cambria Math" panose="02040503050406030204" pitchFamily="18" charset="0"/>
                                    <a:ea typeface="微软雅黑" panose="020B0503020204020204" pitchFamily="34" charset="-122"/>
                                  </a:rPr>
                                  <m:t>(</m:t>
                                </m:r>
                                <m:sSub>
                                  <m:sSubPr>
                                    <m:ctrlPr>
                                      <a:rPr lang="en-US" altLang="zh-CN" i="1" dirty="0">
                                        <a:solidFill>
                                          <a:srgbClr val="FF0000"/>
                                        </a:solidFill>
                                        <a:latin typeface="Cambria Math" panose="02040503050406030204" pitchFamily="18" charset="0"/>
                                        <a:ea typeface="微软雅黑" panose="020B0503020204020204" pitchFamily="34" charset="-122"/>
                                      </a:rPr>
                                    </m:ctrlPr>
                                  </m:sSubPr>
                                  <m:e>
                                    <m:r>
                                      <a:rPr lang="en-US" altLang="zh-CN" i="1" dirty="0">
                                        <a:solidFill>
                                          <a:srgbClr val="FF0000"/>
                                        </a:solidFill>
                                        <a:latin typeface="Cambria Math" panose="02040503050406030204" pitchFamily="18" charset="0"/>
                                        <a:ea typeface="微软雅黑" panose="020B0503020204020204" pitchFamily="34" charset="-122"/>
                                      </a:rPr>
                                      <m:t>𝑝</m:t>
                                    </m:r>
                                  </m:e>
                                  <m:sub>
                                    <m:r>
                                      <a:rPr lang="en-US" altLang="zh-CN" i="1" dirty="0">
                                        <a:solidFill>
                                          <a:srgbClr val="FF0000"/>
                                        </a:solidFill>
                                        <a:latin typeface="Cambria Math" panose="02040503050406030204" pitchFamily="18" charset="0"/>
                                        <a:ea typeface="微软雅黑" panose="020B0503020204020204" pitchFamily="34" charset="-122"/>
                                      </a:rPr>
                                      <m:t>2</m:t>
                                    </m:r>
                                  </m:sub>
                                </m:sSub>
                                <m:r>
                                  <a:rPr lang="en-US" altLang="zh-CN" i="1" dirty="0">
                                    <a:solidFill>
                                      <a:srgbClr val="FF0000"/>
                                    </a:solidFill>
                                    <a:latin typeface="Cambria Math" panose="02040503050406030204" pitchFamily="18" charset="0"/>
                                    <a:ea typeface="微软雅黑" panose="020B0503020204020204" pitchFamily="34" charset="-122"/>
                                  </a:rPr>
                                  <m:t>)=8+2=10</m:t>
                                </m:r>
                              </m:oMath>
                            </m:oMathPara>
                          </a14:m>
                          <a:endParaRPr lang="en-US" altLang="zh-CN" dirty="0">
                            <a:solidFill>
                              <a:srgbClr val="FF0000"/>
                            </a:solidFill>
                            <a:latin typeface="Calibri" panose="020F0502020204030204" pitchFamily="34" charset="0"/>
                            <a:ea typeface="微软雅黑" panose="020B0503020204020204" pitchFamily="34" charset="-122"/>
                          </a:endParaRPr>
                        </a:p>
                      </a:txBody>
                      <a:tcPr/>
                    </a:tc>
                    <a:tc>
                      <a:txBody>
                        <a:bodyPr/>
                        <a:lstStyle/>
                        <a:p>
                          <a:pPr/>
                          <a14:m>
                            <m:oMathPara xmlns:m="http://schemas.openxmlformats.org/officeDocument/2006/math">
                              <m:oMathParaPr>
                                <m:jc m:val="left"/>
                              </m:oMathParaPr>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𝑝</m:t>
                                    </m:r>
                                  </m:e>
                                  <m:sub>
                                    <m:r>
                                      <a:rPr lang="en-US" altLang="zh-CN" b="0" i="1" dirty="0" smtClean="0">
                                        <a:latin typeface="Cambria Math" panose="02040503050406030204" pitchFamily="18" charset="0"/>
                                        <a:ea typeface="微软雅黑" panose="020B0503020204020204" pitchFamily="34" charset="-122"/>
                                      </a:rPr>
                                      <m:t>3</m:t>
                                    </m:r>
                                  </m:sub>
                                </m:sSub>
                                <m:r>
                                  <a:rPr lang="en-US" altLang="zh-CN" i="1" dirty="0">
                                    <a:latin typeface="Cambria Math" panose="02040503050406030204" pitchFamily="18" charset="0"/>
                                    <a:ea typeface="微软雅黑" panose="020B0503020204020204" pitchFamily="34" charset="-122"/>
                                  </a:rPr>
                                  <m:t>=</m:t>
                                </m:r>
                                <m:d>
                                  <m:dPr>
                                    <m:begChr m:val="{"/>
                                    <m:endChr m:val="}"/>
                                    <m:ctrlPr>
                                      <a:rPr lang="en-US" altLang="zh-CN" i="1" dirty="0">
                                        <a:latin typeface="Cambria Math" panose="02040503050406030204" pitchFamily="18" charset="0"/>
                                        <a:ea typeface="微软雅黑" panose="020B0503020204020204" pitchFamily="34" charset="-122"/>
                                      </a:rPr>
                                    </m:ctrlPr>
                                  </m:dPr>
                                  <m:e>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𝑠</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7</m:t>
                                        </m:r>
                                      </m:sub>
                                    </m:sSub>
                                    <m:r>
                                      <a:rPr lang="en-US" altLang="zh-CN" i="1" dirty="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3</m:t>
                                        </m:r>
                                      </m:sub>
                                    </m:sSub>
                                    <m:r>
                                      <a:rPr lang="en-US" altLang="zh-CN" b="0" i="1" dirty="0" smtClean="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𝑡</m:t>
                                        </m:r>
                                      </m:sub>
                                    </m:sSub>
                                  </m:e>
                                </m:d>
                              </m:oMath>
                            </m:oMathPara>
                          </a14:m>
                          <a:endParaRPr lang="en-US" altLang="zh-CN" i="1" dirty="0">
                            <a:latin typeface="Cambria Math" panose="02040503050406030204" pitchFamily="18"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r>
                                  <a:rPr lang="en-US" altLang="zh-CN" i="1" dirty="0" smtClean="0">
                                    <a:solidFill>
                                      <a:srgbClr val="FF0000"/>
                                    </a:solidFill>
                                    <a:latin typeface="Cambria Math" panose="02040503050406030204" pitchFamily="18" charset="0"/>
                                    <a:ea typeface="微软雅黑" panose="020B0503020204020204" pitchFamily="34" charset="-122"/>
                                  </a:rPr>
                                  <m:t>𝑑</m:t>
                                </m:r>
                                <m:r>
                                  <a:rPr lang="en-US" altLang="zh-CN" i="1" dirty="0" smtClean="0">
                                    <a:solidFill>
                                      <a:srgbClr val="FF0000"/>
                                    </a:solidFill>
                                    <a:latin typeface="Cambria Math" panose="02040503050406030204" pitchFamily="18" charset="0"/>
                                    <a:ea typeface="微软雅黑" panose="020B0503020204020204" pitchFamily="34" charset="-122"/>
                                  </a:rPr>
                                  <m:t>(</m:t>
                                </m:r>
                                <m:sSub>
                                  <m:sSubPr>
                                    <m:ctrlPr>
                                      <a:rPr lang="en-US" altLang="zh-CN" i="1" dirty="0">
                                        <a:solidFill>
                                          <a:srgbClr val="FF0000"/>
                                        </a:solidFill>
                                        <a:latin typeface="Cambria Math" panose="02040503050406030204" pitchFamily="18" charset="0"/>
                                        <a:ea typeface="微软雅黑" panose="020B0503020204020204" pitchFamily="34" charset="-122"/>
                                      </a:rPr>
                                    </m:ctrlPr>
                                  </m:sSubPr>
                                  <m:e>
                                    <m:r>
                                      <a:rPr lang="en-US" altLang="zh-CN" i="1" dirty="0">
                                        <a:solidFill>
                                          <a:srgbClr val="FF0000"/>
                                        </a:solidFill>
                                        <a:latin typeface="Cambria Math" panose="02040503050406030204" pitchFamily="18" charset="0"/>
                                        <a:ea typeface="微软雅黑" panose="020B0503020204020204" pitchFamily="34" charset="-122"/>
                                      </a:rPr>
                                      <m:t>𝑝</m:t>
                                    </m:r>
                                  </m:e>
                                  <m:sub>
                                    <m:r>
                                      <a:rPr lang="en-US" altLang="zh-CN" b="0" i="1" dirty="0" smtClean="0">
                                        <a:solidFill>
                                          <a:srgbClr val="FF0000"/>
                                        </a:solidFill>
                                        <a:latin typeface="Cambria Math" panose="02040503050406030204" pitchFamily="18" charset="0"/>
                                        <a:ea typeface="微软雅黑" panose="020B0503020204020204" pitchFamily="34" charset="-122"/>
                                      </a:rPr>
                                      <m:t>3</m:t>
                                    </m:r>
                                  </m:sub>
                                </m:sSub>
                                <m:r>
                                  <a:rPr lang="en-US" altLang="zh-CN" i="1" dirty="0">
                                    <a:solidFill>
                                      <a:srgbClr val="FF0000"/>
                                    </a:solidFill>
                                    <a:latin typeface="Cambria Math" panose="02040503050406030204" pitchFamily="18" charset="0"/>
                                    <a:ea typeface="微软雅黑" panose="020B0503020204020204" pitchFamily="34" charset="-122"/>
                                  </a:rPr>
                                  <m:t>)=</m:t>
                                </m:r>
                                <m:r>
                                  <a:rPr lang="en-US" altLang="zh-CN" b="0" i="1" dirty="0" smtClean="0">
                                    <a:solidFill>
                                      <a:srgbClr val="FF0000"/>
                                    </a:solidFill>
                                    <a:latin typeface="Cambria Math" panose="02040503050406030204" pitchFamily="18" charset="0"/>
                                    <a:ea typeface="微软雅黑" panose="020B0503020204020204" pitchFamily="34" charset="-122"/>
                                  </a:rPr>
                                  <m:t>10</m:t>
                                </m:r>
                                <m:r>
                                  <a:rPr lang="en-US" altLang="zh-CN" i="1" dirty="0">
                                    <a:solidFill>
                                      <a:srgbClr val="FF0000"/>
                                    </a:solidFill>
                                    <a:latin typeface="Cambria Math" panose="02040503050406030204" pitchFamily="18" charset="0"/>
                                    <a:ea typeface="微软雅黑" panose="020B0503020204020204" pitchFamily="34" charset="-122"/>
                                  </a:rPr>
                                  <m:t>+</m:t>
                                </m:r>
                                <m:r>
                                  <a:rPr lang="en-US" altLang="zh-CN" b="0" i="1" dirty="0" smtClean="0">
                                    <a:solidFill>
                                      <a:srgbClr val="FF0000"/>
                                    </a:solidFill>
                                    <a:latin typeface="Cambria Math" panose="02040503050406030204" pitchFamily="18" charset="0"/>
                                    <a:ea typeface="微软雅黑" panose="020B0503020204020204" pitchFamily="34" charset="-122"/>
                                  </a:rPr>
                                  <m:t>1</m:t>
                                </m:r>
                                <m:r>
                                  <a:rPr lang="en-US" altLang="zh-CN" i="1" dirty="0">
                                    <a:solidFill>
                                      <a:srgbClr val="FF0000"/>
                                    </a:solidFill>
                                    <a:latin typeface="Cambria Math" panose="02040503050406030204" pitchFamily="18" charset="0"/>
                                    <a:ea typeface="微软雅黑" panose="020B0503020204020204" pitchFamily="34" charset="-122"/>
                                  </a:rPr>
                                  <m:t>=1</m:t>
                                </m:r>
                                <m:r>
                                  <a:rPr lang="en-US" altLang="zh-CN" b="0" i="1" dirty="0" smtClean="0">
                                    <a:solidFill>
                                      <a:srgbClr val="FF0000"/>
                                    </a:solidFill>
                                    <a:latin typeface="Cambria Math" panose="02040503050406030204" pitchFamily="18" charset="0"/>
                                    <a:ea typeface="微软雅黑" panose="020B0503020204020204" pitchFamily="34" charset="-122"/>
                                  </a:rPr>
                                  <m:t>1</m:t>
                                </m:r>
                              </m:oMath>
                            </m:oMathPara>
                          </a14:m>
                          <a:endParaRPr lang="en-US" altLang="zh-CN" dirty="0">
                            <a:solidFill>
                              <a:srgbClr val="FF0000"/>
                            </a:solidFill>
                            <a:latin typeface="Calibri" panose="020F0502020204030204" pitchFamily="34" charset="0"/>
                            <a:ea typeface="微软雅黑" panose="020B0503020204020204" pitchFamily="34" charset="-122"/>
                          </a:endParaRPr>
                        </a:p>
                      </a:txBody>
                      <a:tcPr/>
                    </a:tc>
                    <a:tc>
                      <a:txBody>
                        <a:bodyPr/>
                        <a:lstStyle/>
                        <a:p>
                          <a:pPr/>
                          <a14:m>
                            <m:oMathPara xmlns:m="http://schemas.openxmlformats.org/officeDocument/2006/math">
                              <m:oMathParaPr>
                                <m:jc m:val="left"/>
                              </m:oMathParaPr>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𝑝</m:t>
                                    </m:r>
                                  </m:e>
                                  <m:sub>
                                    <m:r>
                                      <a:rPr lang="en-US" altLang="zh-CN" b="0" i="1" dirty="0" smtClean="0">
                                        <a:latin typeface="Cambria Math" panose="02040503050406030204" pitchFamily="18" charset="0"/>
                                        <a:ea typeface="微软雅黑" panose="020B0503020204020204" pitchFamily="34" charset="-122"/>
                                      </a:rPr>
                                      <m:t>4</m:t>
                                    </m:r>
                                  </m:sub>
                                </m:sSub>
                                <m:r>
                                  <a:rPr lang="en-US" altLang="zh-CN" i="1" dirty="0">
                                    <a:latin typeface="Cambria Math" panose="02040503050406030204" pitchFamily="18" charset="0"/>
                                    <a:ea typeface="微软雅黑" panose="020B0503020204020204" pitchFamily="34" charset="-122"/>
                                  </a:rPr>
                                  <m:t>=</m:t>
                                </m:r>
                                <m:d>
                                  <m:dPr>
                                    <m:begChr m:val="{"/>
                                    <m:endChr m:val="}"/>
                                    <m:ctrlPr>
                                      <a:rPr lang="en-US" altLang="zh-CN" i="1" dirty="0">
                                        <a:latin typeface="Cambria Math" panose="02040503050406030204" pitchFamily="18" charset="0"/>
                                        <a:ea typeface="微软雅黑" panose="020B0503020204020204" pitchFamily="34" charset="-122"/>
                                      </a:rPr>
                                    </m:ctrlPr>
                                  </m:dPr>
                                  <m:e>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𝑠</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4</m:t>
                                        </m:r>
                                      </m:sub>
                                    </m:sSub>
                                    <m:r>
                                      <a:rPr lang="en-US" altLang="zh-CN" i="1" dirty="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𝑡</m:t>
                                        </m:r>
                                      </m:sub>
                                    </m:sSub>
                                  </m:e>
                                </m:d>
                              </m:oMath>
                            </m:oMathPara>
                          </a14:m>
                          <a:endParaRPr lang="en-US" altLang="zh-CN" i="1" dirty="0">
                            <a:latin typeface="Cambria Math" panose="02040503050406030204" pitchFamily="18"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r>
                                  <a:rPr lang="en-US" altLang="zh-CN" i="1" dirty="0" smtClean="0">
                                    <a:solidFill>
                                      <a:srgbClr val="FF0000"/>
                                    </a:solidFill>
                                    <a:latin typeface="Cambria Math" panose="02040503050406030204" pitchFamily="18" charset="0"/>
                                    <a:ea typeface="微软雅黑" panose="020B0503020204020204" pitchFamily="34" charset="-122"/>
                                  </a:rPr>
                                  <m:t>𝑑</m:t>
                                </m:r>
                                <m:r>
                                  <a:rPr lang="en-US" altLang="zh-CN" i="1" dirty="0" smtClean="0">
                                    <a:solidFill>
                                      <a:srgbClr val="FF0000"/>
                                    </a:solidFill>
                                    <a:latin typeface="Cambria Math" panose="02040503050406030204" pitchFamily="18" charset="0"/>
                                    <a:ea typeface="微软雅黑" panose="020B0503020204020204" pitchFamily="34" charset="-122"/>
                                  </a:rPr>
                                  <m:t>(</m:t>
                                </m:r>
                                <m:sSub>
                                  <m:sSubPr>
                                    <m:ctrlPr>
                                      <a:rPr lang="en-US" altLang="zh-CN" i="1" dirty="0">
                                        <a:solidFill>
                                          <a:srgbClr val="FF0000"/>
                                        </a:solidFill>
                                        <a:latin typeface="Cambria Math" panose="02040503050406030204" pitchFamily="18" charset="0"/>
                                        <a:ea typeface="微软雅黑" panose="020B0503020204020204" pitchFamily="34" charset="-122"/>
                                      </a:rPr>
                                    </m:ctrlPr>
                                  </m:sSubPr>
                                  <m:e>
                                    <m:r>
                                      <a:rPr lang="en-US" altLang="zh-CN" i="1" dirty="0">
                                        <a:solidFill>
                                          <a:srgbClr val="FF0000"/>
                                        </a:solidFill>
                                        <a:latin typeface="Cambria Math" panose="02040503050406030204" pitchFamily="18" charset="0"/>
                                        <a:ea typeface="微软雅黑" panose="020B0503020204020204" pitchFamily="34" charset="-122"/>
                                      </a:rPr>
                                      <m:t>𝑝</m:t>
                                    </m:r>
                                  </m:e>
                                  <m:sub>
                                    <m:r>
                                      <a:rPr lang="en-US" altLang="zh-CN" b="0" i="1" dirty="0" smtClean="0">
                                        <a:solidFill>
                                          <a:srgbClr val="FF0000"/>
                                        </a:solidFill>
                                        <a:latin typeface="Cambria Math" panose="02040503050406030204" pitchFamily="18" charset="0"/>
                                        <a:ea typeface="微软雅黑" panose="020B0503020204020204" pitchFamily="34" charset="-122"/>
                                      </a:rPr>
                                      <m:t>4</m:t>
                                    </m:r>
                                  </m:sub>
                                </m:sSub>
                                <m:r>
                                  <a:rPr lang="en-US" altLang="zh-CN" i="1" dirty="0">
                                    <a:solidFill>
                                      <a:srgbClr val="FF0000"/>
                                    </a:solidFill>
                                    <a:latin typeface="Cambria Math" panose="02040503050406030204" pitchFamily="18" charset="0"/>
                                    <a:ea typeface="微软雅黑" panose="020B0503020204020204" pitchFamily="34" charset="-122"/>
                                  </a:rPr>
                                  <m:t>)=</m:t>
                                </m:r>
                                <m:r>
                                  <a:rPr lang="en-US" altLang="zh-CN" b="0" i="1" dirty="0" smtClean="0">
                                    <a:solidFill>
                                      <a:srgbClr val="FF0000"/>
                                    </a:solidFill>
                                    <a:latin typeface="Cambria Math" panose="02040503050406030204" pitchFamily="18" charset="0"/>
                                    <a:ea typeface="微软雅黑" panose="020B0503020204020204" pitchFamily="34" charset="-122"/>
                                  </a:rPr>
                                  <m:t>8</m:t>
                                </m:r>
                                <m:r>
                                  <a:rPr lang="en-US" altLang="zh-CN" i="1" dirty="0">
                                    <a:solidFill>
                                      <a:srgbClr val="FF0000"/>
                                    </a:solidFill>
                                    <a:latin typeface="Cambria Math" panose="02040503050406030204" pitchFamily="18" charset="0"/>
                                    <a:ea typeface="微软雅黑" panose="020B0503020204020204" pitchFamily="34" charset="-122"/>
                                  </a:rPr>
                                  <m:t>+</m:t>
                                </m:r>
                                <m:r>
                                  <a:rPr lang="en-US" altLang="zh-CN" b="0" i="1" dirty="0" smtClean="0">
                                    <a:solidFill>
                                      <a:srgbClr val="FF0000"/>
                                    </a:solidFill>
                                    <a:latin typeface="Cambria Math" panose="02040503050406030204" pitchFamily="18" charset="0"/>
                                    <a:ea typeface="微软雅黑" panose="020B0503020204020204" pitchFamily="34" charset="-122"/>
                                  </a:rPr>
                                  <m:t>5</m:t>
                                </m:r>
                                <m:r>
                                  <a:rPr lang="en-US" altLang="zh-CN" i="1" dirty="0">
                                    <a:solidFill>
                                      <a:srgbClr val="FF0000"/>
                                    </a:solidFill>
                                    <a:latin typeface="Cambria Math" panose="02040503050406030204" pitchFamily="18" charset="0"/>
                                    <a:ea typeface="微软雅黑" panose="020B0503020204020204" pitchFamily="34" charset="-122"/>
                                  </a:rPr>
                                  <m:t>=1</m:t>
                                </m:r>
                                <m:r>
                                  <a:rPr lang="en-US" altLang="zh-CN" b="0" i="1" dirty="0" smtClean="0">
                                    <a:solidFill>
                                      <a:srgbClr val="FF0000"/>
                                    </a:solidFill>
                                    <a:latin typeface="Cambria Math" panose="02040503050406030204" pitchFamily="18" charset="0"/>
                                    <a:ea typeface="微软雅黑" panose="020B0503020204020204" pitchFamily="34" charset="-122"/>
                                  </a:rPr>
                                  <m:t>3</m:t>
                                </m:r>
                              </m:oMath>
                            </m:oMathPara>
                          </a14:m>
                          <a:endParaRPr lang="en-US" altLang="zh-CN" dirty="0">
                            <a:solidFill>
                              <a:srgbClr val="FF0000"/>
                            </a:solidFill>
                            <a:latin typeface="Calibri" panose="020F0502020204030204" pitchFamily="34" charset="0"/>
                            <a:ea typeface="微软雅黑" panose="020B0503020204020204" pitchFamily="34" charset="-122"/>
                          </a:endParaRPr>
                        </a:p>
                      </a:txBody>
                      <a:tcPr/>
                    </a:tc>
                    <a:extLst>
                      <a:ext uri="{0D108BD9-81ED-4DB2-BD59-A6C34878D82A}">
                        <a16:rowId xmlns:a16="http://schemas.microsoft.com/office/drawing/2014/main" val="4220603742"/>
                      </a:ext>
                    </a:extLst>
                  </a:tr>
                </a:tbl>
              </a:graphicData>
            </a:graphic>
          </p:graphicFrame>
        </mc:Choice>
        <mc:Fallback xmlns="">
          <p:graphicFrame>
            <p:nvGraphicFramePr>
              <p:cNvPr id="31" name="表格 30"/>
              <p:cNvGraphicFramePr>
                <a:graphicFrameLocks noGrp="1"/>
              </p:cNvGraphicFramePr>
              <p:nvPr>
                <p:extLst>
                  <p:ext uri="{D42A27DB-BD31-4B8C-83A1-F6EECF244321}">
                    <p14:modId xmlns:p14="http://schemas.microsoft.com/office/powerpoint/2010/main" val="2741890759"/>
                  </p:ext>
                </p:extLst>
              </p:nvPr>
            </p:nvGraphicFramePr>
            <p:xfrm>
              <a:off x="447926" y="3664096"/>
              <a:ext cx="8248147" cy="2583316"/>
            </p:xfrm>
            <a:graphic>
              <a:graphicData uri="http://schemas.openxmlformats.org/drawingml/2006/table">
                <a:tbl>
                  <a:tblPr firstRow="1" bandRow="1">
                    <a:tableStyleId>{5C22544A-7EE6-4342-B048-85BDC9FD1C3A}</a:tableStyleId>
                  </a:tblPr>
                  <a:tblGrid>
                    <a:gridCol w="2762250">
                      <a:extLst>
                        <a:ext uri="{9D8B030D-6E8A-4147-A177-3AD203B41FA5}">
                          <a16:colId xmlns:a16="http://schemas.microsoft.com/office/drawing/2014/main" val="2840841077"/>
                        </a:ext>
                      </a:extLst>
                    </a:gridCol>
                    <a:gridCol w="2790825">
                      <a:extLst>
                        <a:ext uri="{9D8B030D-6E8A-4147-A177-3AD203B41FA5}">
                          <a16:colId xmlns:a16="http://schemas.microsoft.com/office/drawing/2014/main" val="2389345840"/>
                        </a:ext>
                      </a:extLst>
                    </a:gridCol>
                    <a:gridCol w="2695072">
                      <a:extLst>
                        <a:ext uri="{9D8B030D-6E8A-4147-A177-3AD203B41FA5}">
                          <a16:colId xmlns:a16="http://schemas.microsoft.com/office/drawing/2014/main" val="3991664740"/>
                        </a:ext>
                      </a:extLst>
                    </a:gridCol>
                  </a:tblGrid>
                  <a:tr h="376111">
                    <a:tc>
                      <a:txBody>
                        <a:bodyPr/>
                        <a:lstStyle/>
                        <a:p>
                          <a:endParaRPr lang="zh-CN"/>
                        </a:p>
                      </a:txBody>
                      <a:tcPr>
                        <a:blipFill>
                          <a:blip r:embed="rId48"/>
                          <a:stretch>
                            <a:fillRect l="-221" t="-1613" r="-199779" b="-595161"/>
                          </a:stretch>
                        </a:blipFill>
                      </a:tcPr>
                    </a:tc>
                    <a:tc>
                      <a:txBody>
                        <a:bodyPr/>
                        <a:lstStyle/>
                        <a:p>
                          <a:endParaRPr lang="zh-CN"/>
                        </a:p>
                      </a:txBody>
                      <a:tcPr>
                        <a:blipFill>
                          <a:blip r:embed="rId48"/>
                          <a:stretch>
                            <a:fillRect l="-98911" t="-1613" r="-97168" b="-595161"/>
                          </a:stretch>
                        </a:blipFill>
                      </a:tcPr>
                    </a:tc>
                    <a:tc>
                      <a:txBody>
                        <a:bodyPr/>
                        <a:lstStyle/>
                        <a:p>
                          <a:endParaRPr lang="zh-CN"/>
                        </a:p>
                      </a:txBody>
                      <a:tcPr>
                        <a:blipFill>
                          <a:blip r:embed="rId48"/>
                          <a:stretch>
                            <a:fillRect l="-206561" t="-1613" r="-905" b="-595161"/>
                          </a:stretch>
                        </a:blipFill>
                      </a:tcPr>
                    </a:tc>
                    <a:extLst>
                      <a:ext uri="{0D108BD9-81ED-4DB2-BD59-A6C34878D82A}">
                        <a16:rowId xmlns:a16="http://schemas.microsoft.com/office/drawing/2014/main" val="3616036105"/>
                      </a:ext>
                    </a:extLst>
                  </a:tr>
                  <a:tr h="1561592">
                    <a:tc>
                      <a:txBody>
                        <a:bodyPr/>
                        <a:lstStyle/>
                        <a:p>
                          <a:endParaRPr lang="zh-CN"/>
                        </a:p>
                      </a:txBody>
                      <a:tcPr>
                        <a:blipFill>
                          <a:blip r:embed="rId48"/>
                          <a:stretch>
                            <a:fillRect l="-221" t="-24609" r="-199779" b="-44141"/>
                          </a:stretch>
                        </a:blipFill>
                      </a:tcPr>
                    </a:tc>
                    <a:tc>
                      <a:txBody>
                        <a:bodyPr/>
                        <a:lstStyle/>
                        <a:p>
                          <a:endParaRPr lang="zh-CN"/>
                        </a:p>
                      </a:txBody>
                      <a:tcPr>
                        <a:blipFill>
                          <a:blip r:embed="rId48"/>
                          <a:stretch>
                            <a:fillRect l="-98911" t="-24609" r="-97168" b="-44141"/>
                          </a:stretch>
                        </a:blipFill>
                      </a:tcPr>
                    </a:tc>
                    <a:tc>
                      <a:txBody>
                        <a:bodyPr/>
                        <a:lstStyle/>
                        <a:p>
                          <a:endParaRPr lang="zh-CN"/>
                        </a:p>
                      </a:txBody>
                      <a:tcPr>
                        <a:blipFill>
                          <a:blip r:embed="rId48"/>
                          <a:stretch>
                            <a:fillRect l="-206561" t="-24609" r="-905" b="-44141"/>
                          </a:stretch>
                        </a:blipFill>
                      </a:tcPr>
                    </a:tc>
                    <a:extLst>
                      <a:ext uri="{0D108BD9-81ED-4DB2-BD59-A6C34878D82A}">
                        <a16:rowId xmlns:a16="http://schemas.microsoft.com/office/drawing/2014/main" val="757649912"/>
                      </a:ext>
                    </a:extLst>
                  </a:tr>
                  <a:tr h="645613">
                    <a:tc>
                      <a:txBody>
                        <a:bodyPr/>
                        <a:lstStyle/>
                        <a:p>
                          <a:endParaRPr lang="zh-CN"/>
                        </a:p>
                      </a:txBody>
                      <a:tcPr>
                        <a:blipFill>
                          <a:blip r:embed="rId48"/>
                          <a:stretch>
                            <a:fillRect l="-221" t="-300943" r="-199779" b="-6604"/>
                          </a:stretch>
                        </a:blipFill>
                      </a:tcPr>
                    </a:tc>
                    <a:tc>
                      <a:txBody>
                        <a:bodyPr/>
                        <a:lstStyle/>
                        <a:p>
                          <a:endParaRPr lang="zh-CN"/>
                        </a:p>
                      </a:txBody>
                      <a:tcPr>
                        <a:blipFill>
                          <a:blip r:embed="rId48"/>
                          <a:stretch>
                            <a:fillRect l="-98911" t="-300943" r="-97168" b="-6604"/>
                          </a:stretch>
                        </a:blipFill>
                      </a:tcPr>
                    </a:tc>
                    <a:tc>
                      <a:txBody>
                        <a:bodyPr/>
                        <a:lstStyle/>
                        <a:p>
                          <a:endParaRPr lang="zh-CN"/>
                        </a:p>
                      </a:txBody>
                      <a:tcPr>
                        <a:blipFill>
                          <a:blip r:embed="rId48"/>
                          <a:stretch>
                            <a:fillRect l="-206561" t="-300943" r="-905" b="-6604"/>
                          </a:stretch>
                        </a:blipFill>
                      </a:tcPr>
                    </a:tc>
                    <a:extLst>
                      <a:ext uri="{0D108BD9-81ED-4DB2-BD59-A6C34878D82A}">
                        <a16:rowId xmlns:a16="http://schemas.microsoft.com/office/drawing/2014/main" val="4220603742"/>
                      </a:ext>
                    </a:extLst>
                  </a:tr>
                </a:tbl>
              </a:graphicData>
            </a:graphic>
          </p:graphicFrame>
        </mc:Fallback>
      </mc:AlternateContent>
      <p:cxnSp>
        <p:nvCxnSpPr>
          <p:cNvPr id="35" name="曲线连接符 34"/>
          <p:cNvCxnSpPr/>
          <p:nvPr/>
        </p:nvCxnSpPr>
        <p:spPr>
          <a:xfrm flipV="1">
            <a:off x="2495550" y="5414045"/>
            <a:ext cx="792180" cy="481932"/>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15809" y="5185464"/>
            <a:ext cx="2774023" cy="1027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968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755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𝑬𝒏𝒖𝒎𝒆𝒓𝒂𝒕𝒆</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𝒕𝒉𝒆</m:t>
                      </m:r>
                      <m:r>
                        <a:rPr lang="en-US" altLang="zh-CN" sz="2400" b="1" i="1" dirty="0" smtClean="0">
                          <a:latin typeface="Cambria Math" panose="02040503050406030204" pitchFamily="18" charset="0"/>
                        </a:rPr>
                        <m:t> </m:t>
                      </m:r>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𝒋</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𝟐</m:t>
                          </m:r>
                        </m:e>
                        <m:sup>
                          <m:r>
                            <a:rPr lang="en-US" altLang="zh-CN" sz="2400" b="1" i="1" dirty="0" smtClean="0">
                              <a:latin typeface="Cambria Math" panose="02040503050406030204" pitchFamily="18" charset="0"/>
                            </a:rPr>
                            <m:t>𝒕𝒉</m:t>
                          </m:r>
                        </m:sup>
                      </m:sSup>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𝑺𝒉𝒐𝒓𝒕𝒆𝒔𝒕</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𝑷𝒂𝒕𝒉</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75579"/>
              </a:xfrm>
              <a:prstGeom prst="rect">
                <a:avLst/>
              </a:prstGeom>
              <a:blipFill>
                <a:blip r:embed="rId3"/>
                <a:stretch>
                  <a:fillRect l="-147"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14:m>
                  <m:oMath xmlns:m="http://schemas.openxmlformats.org/officeDocument/2006/math">
                    <m:r>
                      <a:rPr lang="en-US" altLang="zh-CN" sz="2800" b="1" i="1" spc="200" dirty="0" smtClean="0">
                        <a:solidFill>
                          <a:schemeClr val="bg1"/>
                        </a:solidFill>
                        <a:latin typeface="Cambria Math" panose="02040503050406030204" pitchFamily="18" charset="0"/>
                        <a:ea typeface="微软雅黑" panose="020B0503020204020204" pitchFamily="34" charset="-122"/>
                      </a:rPr>
                      <m:t>𝑫𝒌𝑺𝑷</m:t>
                    </m:r>
                  </m:oMath>
                </a14:m>
                <a:r>
                  <a:rPr lang="zh-CN" altLang="en-US" sz="2800" b="1" spc="200" dirty="0" smtClean="0">
                    <a:solidFill>
                      <a:schemeClr val="bg1"/>
                    </a:solidFill>
                    <a:latin typeface="Calibri" panose="020F0502020204030204" pitchFamily="34" charset="0"/>
                    <a:ea typeface="微软雅黑" panose="020B0503020204020204" pitchFamily="34" charset="-122"/>
                  </a:rPr>
                  <a:t>路径枚举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3259295" cy="523220"/>
              </a:xfrm>
              <a:prstGeom prst="rect">
                <a:avLst/>
              </a:prstGeom>
              <a:blipFill>
                <a:blip r:embed="rId4"/>
                <a:stretch>
                  <a:fillRect t="-13953" b="-30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28281" y="1459907"/>
                <a:ext cx="7718192" cy="631327"/>
              </a:xfrm>
              <a:prstGeom prst="rect">
                <a:avLst/>
              </a:prstGeom>
            </p:spPr>
            <p:txBody>
              <a:bodyPr wrap="square">
                <a:spAutoFit/>
              </a:bodyPr>
              <a:lstStyle/>
              <a:p>
                <a:r>
                  <a:rPr lang="zh-CN" altLang="en-US" sz="1600" dirty="0" smtClean="0">
                    <a:latin typeface="Calibri" panose="020F0502020204030204" pitchFamily="34" charset="0"/>
                    <a:ea typeface="微软雅黑" panose="020B0503020204020204" pitchFamily="34" charset="-122"/>
                  </a:rPr>
                  <a:t>假设：已经生成最短路径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oMath>
                </a14:m>
                <a:r>
                  <a:rPr lang="zh-CN" altLang="en-US" sz="1600" dirty="0" smtClean="0">
                    <a:latin typeface="Calibri" panose="020F0502020204030204" pitchFamily="34" charset="0"/>
                    <a:ea typeface="微软雅黑" panose="020B0503020204020204" pitchFamily="34" charset="-122"/>
                  </a:rPr>
                  <a:t>，且第</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𝒋</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𝟏</m:t>
                    </m:r>
                  </m:oMath>
                </a14:m>
                <a:r>
                  <a:rPr lang="zh-CN" altLang="en-US" sz="1600" dirty="0" smtClean="0">
                    <a:latin typeface="Calibri" panose="020F0502020204030204" pitchFamily="34" charset="0"/>
                    <a:ea typeface="微软雅黑" panose="020B0503020204020204" pitchFamily="34" charset="-122"/>
                  </a:rPr>
                  <a:t>条最短路径是从</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oMath>
                </a14:m>
                <a:r>
                  <a:rPr lang="zh-CN" altLang="en-US" sz="1600" dirty="0" smtClean="0">
                    <a:latin typeface="Calibri" panose="020F0502020204030204" pitchFamily="34" charset="0"/>
                    <a:ea typeface="微软雅黑" panose="020B0503020204020204" pitchFamily="34" charset="-122"/>
                  </a:rPr>
                  <a:t>生成的，新生成的路径类为</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𝑪</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oMath>
                </a14:m>
                <a:endParaRPr lang="en-US" altLang="zh-CN" sz="1600" dirty="0" smtClean="0">
                  <a:latin typeface="Calibri" panose="020F0502020204030204" pitchFamily="34" charset="0"/>
                  <a:ea typeface="微软雅黑" panose="020B0503020204020204" pitchFamily="34"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428281" y="1459907"/>
                <a:ext cx="7718192" cy="631327"/>
              </a:xfrm>
              <a:prstGeom prst="rect">
                <a:avLst/>
              </a:prstGeom>
              <a:blipFill>
                <a:blip r:embed="rId48"/>
                <a:stretch>
                  <a:fillRect l="-395" t="-2885" b="-7692"/>
                </a:stretch>
              </a:blipFill>
            </p:spPr>
            <p:txBody>
              <a:bodyPr/>
              <a:lstStyle/>
              <a:p>
                <a:r>
                  <a:rPr lang="zh-CN" altLang="en-US">
                    <a:noFill/>
                  </a:rPr>
                  <a:t> </a:t>
                </a:r>
              </a:p>
            </p:txBody>
          </p:sp>
        </mc:Fallback>
      </mc:AlternateContent>
      <p:pic>
        <p:nvPicPr>
          <p:cNvPr id="3" name="图片 2"/>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787720" y="2116118"/>
            <a:ext cx="3454712" cy="2305695"/>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4858258" y="2260210"/>
                <a:ext cx="2964529" cy="120032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𝑝</m:t>
                          </m:r>
                        </m:e>
                        <m:sub>
                          <m:r>
                            <a:rPr lang="en-US" altLang="zh-CN" b="0" i="1" dirty="0" smtClean="0">
                              <a:latin typeface="Cambria Math" panose="02040503050406030204" pitchFamily="18" charset="0"/>
                              <a:ea typeface="微软雅黑" panose="020B0503020204020204" pitchFamily="34" charset="-122"/>
                            </a:rPr>
                            <m:t>1</m:t>
                          </m:r>
                        </m:sub>
                      </m:sSub>
                      <m:r>
                        <a:rPr lang="en-US" altLang="zh-CN" i="1" dirty="0">
                          <a:latin typeface="Cambria Math" panose="02040503050406030204" pitchFamily="18" charset="0"/>
                          <a:ea typeface="微软雅黑" panose="020B0503020204020204" pitchFamily="34" charset="-122"/>
                        </a:rPr>
                        <m:t>=</m:t>
                      </m:r>
                      <m:d>
                        <m:dPr>
                          <m:begChr m:val="{"/>
                          <m:endChr m:val="}"/>
                          <m:ctrlPr>
                            <a:rPr lang="en-US" altLang="zh-CN" i="1" dirty="0">
                              <a:latin typeface="Cambria Math" panose="02040503050406030204" pitchFamily="18" charset="0"/>
                              <a:ea typeface="微软雅黑" panose="020B0503020204020204" pitchFamily="34" charset="-122"/>
                            </a:rPr>
                          </m:ctrlPr>
                        </m:dPr>
                        <m:e>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𝑠</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1</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𝑡</m:t>
                              </m:r>
                            </m:sub>
                          </m:sSub>
                        </m:e>
                      </m:d>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1</m:t>
                          </m:r>
                        </m:sub>
                      </m:sSub>
                    </m:oMath>
                  </m:oMathPara>
                </a14:m>
                <a:endParaRPr lang="en-US" altLang="zh-CN" i="1" dirty="0" smtClean="0">
                  <a:latin typeface="Cambria Math" panose="02040503050406030204" pitchFamily="18"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𝑝</m:t>
                          </m:r>
                        </m:e>
                        <m:sub>
                          <m:r>
                            <a:rPr lang="en-US" altLang="zh-CN" i="1" dirty="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微软雅黑" panose="020B0503020204020204" pitchFamily="34" charset="-122"/>
                        </a:rPr>
                        <m:t>=</m:t>
                      </m:r>
                      <m:d>
                        <m:dPr>
                          <m:begChr m:val="{"/>
                          <m:endChr m:val="}"/>
                          <m:ctrlPr>
                            <a:rPr lang="en-US" altLang="zh-CN" i="1" dirty="0">
                              <a:latin typeface="Cambria Math" panose="02040503050406030204" pitchFamily="18" charset="0"/>
                              <a:ea typeface="微软雅黑" panose="020B0503020204020204" pitchFamily="34" charset="-122"/>
                            </a:rPr>
                          </m:ctrlPr>
                        </m:dPr>
                        <m:e>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𝑠</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3</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𝑡</m:t>
                              </m:r>
                            </m:sub>
                          </m:sSub>
                        </m:e>
                      </m:d>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2</m:t>
                          </m:r>
                        </m:sub>
                      </m:sSub>
                    </m:oMath>
                  </m:oMathPara>
                </a14:m>
                <a:endParaRPr lang="en-US" altLang="zh-CN" dirty="0" smtClean="0"/>
              </a:p>
              <a:p>
                <a:pPr/>
                <a14:m>
                  <m:oMathPara xmlns:m="http://schemas.openxmlformats.org/officeDocument/2006/math">
                    <m:oMathParaPr>
                      <m:jc m:val="left"/>
                    </m:oMathParaPr>
                    <m:oMath xmlns:m="http://schemas.openxmlformats.org/officeDocument/2006/math">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𝑝</m:t>
                          </m:r>
                        </m:e>
                        <m:sub>
                          <m:r>
                            <a:rPr lang="en-US" altLang="zh-CN" b="0" i="1" dirty="0" smtClean="0">
                              <a:latin typeface="Cambria Math" panose="02040503050406030204" pitchFamily="18" charset="0"/>
                              <a:ea typeface="微软雅黑" panose="020B0503020204020204" pitchFamily="34" charset="-122"/>
                            </a:rPr>
                            <m:t>3</m:t>
                          </m:r>
                        </m:sub>
                      </m:sSub>
                      <m:r>
                        <a:rPr lang="en-US" altLang="zh-CN" i="1" dirty="0">
                          <a:latin typeface="Cambria Math" panose="02040503050406030204" pitchFamily="18" charset="0"/>
                          <a:ea typeface="微软雅黑" panose="020B0503020204020204" pitchFamily="34" charset="-122"/>
                        </a:rPr>
                        <m:t>=</m:t>
                      </m:r>
                      <m:d>
                        <m:dPr>
                          <m:begChr m:val="{"/>
                          <m:endChr m:val="}"/>
                          <m:ctrlPr>
                            <a:rPr lang="en-US" altLang="zh-CN" i="1" dirty="0">
                              <a:latin typeface="Cambria Math" panose="02040503050406030204" pitchFamily="18" charset="0"/>
                              <a:ea typeface="微软雅黑" panose="020B0503020204020204" pitchFamily="34" charset="-122"/>
                            </a:rPr>
                          </m:ctrlPr>
                        </m:dPr>
                        <m:e>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𝑠</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7</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3</m:t>
                              </m:r>
                            </m:sub>
                          </m:sSub>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𝑣</m:t>
                              </m:r>
                            </m:e>
                            <m:sub>
                              <m:r>
                                <a:rPr lang="en-US" altLang="zh-CN" b="0" i="1" dirty="0" smtClean="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𝑣</m:t>
                              </m:r>
                            </m:e>
                            <m:sub>
                              <m:r>
                                <a:rPr lang="en-US" altLang="zh-CN" i="1" dirty="0">
                                  <a:latin typeface="Cambria Math" panose="02040503050406030204" pitchFamily="18" charset="0"/>
                                  <a:ea typeface="微软雅黑" panose="020B0503020204020204" pitchFamily="34" charset="-122"/>
                                </a:rPr>
                                <m:t>𝑡</m:t>
                              </m:r>
                            </m:sub>
                          </m:sSub>
                        </m:e>
                      </m:d>
                      <m:r>
                        <a:rPr lang="en-US" altLang="zh-CN" b="0" i="1" dirty="0" smtClean="0">
                          <a:latin typeface="Cambria Math" panose="02040503050406030204" pitchFamily="18" charset="0"/>
                          <a:ea typeface="微软雅黑" panose="020B0503020204020204" pitchFamily="34" charset="-122"/>
                        </a:rPr>
                        <m:t>⇒</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𝐶</m:t>
                          </m:r>
                        </m:e>
                        <m:sub>
                          <m:r>
                            <a:rPr lang="en-US" altLang="zh-CN" b="0" i="1" dirty="0" smtClean="0">
                              <a:latin typeface="Cambria Math" panose="02040503050406030204" pitchFamily="18" charset="0"/>
                              <a:ea typeface="微软雅黑" panose="020B0503020204020204" pitchFamily="34" charset="-122"/>
                            </a:rPr>
                            <m:t>3</m:t>
                          </m:r>
                        </m:sub>
                      </m:sSub>
                    </m:oMath>
                  </m:oMathPara>
                </a14:m>
                <a:endParaRPr lang="en-US" altLang="zh-CN" dirty="0" smtClean="0"/>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4858258" y="2260210"/>
                <a:ext cx="2964529" cy="1200329"/>
              </a:xfrm>
              <a:prstGeom prst="rect">
                <a:avLst/>
              </a:prstGeom>
              <a:blipFill>
                <a:blip r:embed="rId35"/>
                <a:stretch>
                  <a:fillRect b="-1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4835905" y="3840064"/>
                <a:ext cx="3864519" cy="369588"/>
              </a:xfrm>
              <a:prstGeom prst="rect">
                <a:avLst/>
              </a:prstGeom>
            </p:spPr>
            <p:txBody>
              <a:bodyPr wrap="none">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由</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4</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oMath>
                </a14:m>
                <a:r>
                  <a:rPr lang="zh-CN" altLang="en-US" dirty="0" smtClean="0"/>
                  <a:t>生成的，</a:t>
                </a:r>
                <a14:m>
                  <m:oMath xmlns:m="http://schemas.openxmlformats.org/officeDocument/2006/math">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4</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2</m:t>
                            </m:r>
                          </m:sub>
                        </m:sSub>
                      </m:e>
                    </m:d>
                    <m:r>
                      <a:rPr lang="en-US" altLang="zh-CN" i="1" dirty="0" smtClean="0">
                        <a:latin typeface="Cambria Math" panose="02040503050406030204" pitchFamily="18" charset="0"/>
                      </a:rPr>
                      <m:t>∈ </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1</m:t>
                        </m:r>
                      </m:sub>
                    </m:sSub>
                  </m:oMath>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4835905" y="3840064"/>
                <a:ext cx="3864519" cy="369588"/>
              </a:xfrm>
              <a:prstGeom prst="rect">
                <a:avLst/>
              </a:prstGeom>
              <a:blipFill>
                <a:blip r:embed="rId43"/>
                <a:stretch>
                  <a:fillRect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355621769"/>
                  </p:ext>
                </p:extLst>
              </p:nvPr>
            </p:nvGraphicFramePr>
            <p:xfrm>
              <a:off x="311727" y="4589178"/>
              <a:ext cx="8520546" cy="1621346"/>
            </p:xfrm>
            <a:graphic>
              <a:graphicData uri="http://schemas.openxmlformats.org/drawingml/2006/table">
                <a:tbl>
                  <a:tblPr firstRow="1" bandRow="1">
                    <a:tableStyleId>{5C22544A-7EE6-4342-B048-85BDC9FD1C3A}</a:tableStyleId>
                  </a:tblPr>
                  <a:tblGrid>
                    <a:gridCol w="6838154">
                      <a:extLst>
                        <a:ext uri="{9D8B030D-6E8A-4147-A177-3AD203B41FA5}">
                          <a16:colId xmlns:a16="http://schemas.microsoft.com/office/drawing/2014/main" val="1690876779"/>
                        </a:ext>
                      </a:extLst>
                    </a:gridCol>
                    <a:gridCol w="1682392">
                      <a:extLst>
                        <a:ext uri="{9D8B030D-6E8A-4147-A177-3AD203B41FA5}">
                          <a16:colId xmlns:a16="http://schemas.microsoft.com/office/drawing/2014/main" val="1041982696"/>
                        </a:ext>
                      </a:extLst>
                    </a:gridCol>
                  </a:tblGrid>
                  <a:tr h="370840">
                    <a:tc>
                      <a:txBody>
                        <a:bodyPr/>
                        <a:lstStyle/>
                        <a:p>
                          <a:pPr algn="ctr"/>
                          <a:r>
                            <a:rPr lang="zh-CN" altLang="en-US" dirty="0" smtClean="0"/>
                            <a:t>路径类</a:t>
                          </a:r>
                          <a:endParaRPr lang="zh-CN" altLang="en-US" dirty="0"/>
                        </a:p>
                      </a:txBody>
                      <a:tcPr>
                        <a:solidFill>
                          <a:schemeClr val="accent1"/>
                        </a:solidFill>
                      </a:tcPr>
                    </a:tc>
                    <a:tc>
                      <a:txBody>
                        <a:bodyPr/>
                        <a:lstStyle/>
                        <a:p>
                          <a:pPr algn="ctr"/>
                          <a:r>
                            <a:rPr lang="zh-CN" altLang="en-US" dirty="0" smtClean="0"/>
                            <a:t>示例</a:t>
                          </a:r>
                          <a:endParaRPr lang="zh-CN" altLang="en-US" dirty="0"/>
                        </a:p>
                      </a:txBody>
                      <a:tcPr>
                        <a:solidFill>
                          <a:schemeClr val="accent1"/>
                        </a:solidFill>
                      </a:tcPr>
                    </a:tc>
                    <a:extLst>
                      <a:ext uri="{0D108BD9-81ED-4DB2-BD59-A6C34878D82A}">
                        <a16:rowId xmlns:a16="http://schemas.microsoft.com/office/drawing/2014/main" val="4022287043"/>
                      </a:ext>
                    </a:extLst>
                  </a:tr>
                  <a:tr h="370840">
                    <a:tc>
                      <a:txBody>
                        <a:bodyPr/>
                        <a:lstStyle/>
                        <a:p>
                          <a:pPr>
                            <a:lnSpc>
                              <a:spcPct val="125000"/>
                            </a:lnSpc>
                          </a:pPr>
                          <a14:m>
                            <m:oMath xmlns:m="http://schemas.openxmlformats.org/officeDocument/2006/math">
                              <m:sSub>
                                <m:sSubPr>
                                  <m:ctrlPr>
                                    <a:rPr lang="en-US" altLang="zh-CN" b="1" i="1" dirty="0" smtClean="0">
                                      <a:solidFill>
                                        <a:srgbClr val="FF0000"/>
                                      </a:solidFill>
                                      <a:latin typeface="Cambria Math" panose="02040503050406030204" pitchFamily="18" charset="0"/>
                                      <a:ea typeface="微软雅黑" panose="020B0503020204020204" pitchFamily="34" charset="-122"/>
                                    </a:rPr>
                                  </m:ctrlPr>
                                </m:sSubPr>
                                <m:e>
                                  <m:r>
                                    <a:rPr lang="en-US" altLang="zh-CN" b="1" i="1" dirty="0">
                                      <a:solidFill>
                                        <a:srgbClr val="FF0000"/>
                                      </a:solidFill>
                                      <a:latin typeface="Cambria Math" panose="02040503050406030204" pitchFamily="18" charset="0"/>
                                      <a:ea typeface="微软雅黑" panose="020B0503020204020204" pitchFamily="34" charset="-122"/>
                                    </a:rPr>
                                    <m:t>𝑪</m:t>
                                  </m:r>
                                </m:e>
                                <m:sub>
                                  <m:r>
                                    <a:rPr lang="en-US" altLang="zh-CN" b="1" i="1" dirty="0">
                                      <a:solidFill>
                                        <a:srgbClr val="FF0000"/>
                                      </a:solidFill>
                                      <a:latin typeface="Cambria Math" panose="02040503050406030204" pitchFamily="18" charset="0"/>
                                      <a:ea typeface="微软雅黑" panose="020B0503020204020204" pitchFamily="34" charset="-122"/>
                                    </a:rPr>
                                    <m:t>𝟏</m:t>
                                  </m:r>
                                </m:sub>
                              </m:sSub>
                              <m:r>
                                <a:rPr lang="en-US" altLang="zh-CN" b="1" i="1" dirty="0">
                                  <a:solidFill>
                                    <a:srgbClr val="FF0000"/>
                                  </a:solidFill>
                                  <a:latin typeface="Cambria Math" panose="02040503050406030204" pitchFamily="18" charset="0"/>
                                  <a:ea typeface="微软雅黑" panose="020B0503020204020204" pitchFamily="34" charset="-122"/>
                                </a:rPr>
                                <m:t>∪</m:t>
                              </m:r>
                              <m:sSub>
                                <m:sSubPr>
                                  <m:ctrlPr>
                                    <a:rPr lang="en-US" altLang="zh-CN" b="1" i="1" dirty="0">
                                      <a:solidFill>
                                        <a:srgbClr val="FF0000"/>
                                      </a:solidFill>
                                      <a:latin typeface="Cambria Math" panose="02040503050406030204" pitchFamily="18" charset="0"/>
                                      <a:ea typeface="微软雅黑" panose="020B0503020204020204" pitchFamily="34" charset="-122"/>
                                    </a:rPr>
                                  </m:ctrlPr>
                                </m:sSubPr>
                                <m:e>
                                  <m:r>
                                    <a:rPr lang="en-US" altLang="zh-CN" b="1" i="1" dirty="0">
                                      <a:solidFill>
                                        <a:srgbClr val="FF0000"/>
                                      </a:solidFill>
                                      <a:latin typeface="Cambria Math" panose="02040503050406030204" pitchFamily="18" charset="0"/>
                                      <a:ea typeface="微软雅黑" panose="020B0503020204020204" pitchFamily="34" charset="-122"/>
                                    </a:rPr>
                                    <m:t>𝑪</m:t>
                                  </m:r>
                                </m:e>
                                <m:sub>
                                  <m:r>
                                    <a:rPr lang="en-US" altLang="zh-CN" b="1" i="1" dirty="0">
                                      <a:solidFill>
                                        <a:srgbClr val="FF0000"/>
                                      </a:solidFill>
                                      <a:latin typeface="Cambria Math" panose="02040503050406030204" pitchFamily="18" charset="0"/>
                                      <a:ea typeface="微软雅黑" panose="020B0503020204020204" pitchFamily="34" charset="-122"/>
                                    </a:rPr>
                                    <m:t>𝟐</m:t>
                                  </m:r>
                                </m:sub>
                              </m:sSub>
                              <m:r>
                                <a:rPr lang="en-US" altLang="zh-CN" b="1" i="1" dirty="0">
                                  <a:solidFill>
                                    <a:srgbClr val="FF0000"/>
                                  </a:solidFill>
                                  <a:latin typeface="Cambria Math" panose="02040503050406030204" pitchFamily="18" charset="0"/>
                                  <a:ea typeface="微软雅黑" panose="020B0503020204020204" pitchFamily="34" charset="-122"/>
                                </a:rPr>
                                <m:t>∪…∪</m:t>
                              </m:r>
                              <m:sSub>
                                <m:sSubPr>
                                  <m:ctrlPr>
                                    <a:rPr lang="en-US" altLang="zh-CN" b="1" i="1" dirty="0">
                                      <a:solidFill>
                                        <a:srgbClr val="FF0000"/>
                                      </a:solidFill>
                                      <a:latin typeface="Cambria Math" panose="02040503050406030204" pitchFamily="18" charset="0"/>
                                      <a:ea typeface="微软雅黑" panose="020B0503020204020204" pitchFamily="34" charset="-122"/>
                                    </a:rPr>
                                  </m:ctrlPr>
                                </m:sSubPr>
                                <m:e>
                                  <m:r>
                                    <a:rPr lang="en-US" altLang="zh-CN" b="1" i="1" dirty="0">
                                      <a:solidFill>
                                        <a:srgbClr val="FF0000"/>
                                      </a:solidFill>
                                      <a:latin typeface="Cambria Math" panose="02040503050406030204" pitchFamily="18" charset="0"/>
                                      <a:ea typeface="微软雅黑" panose="020B0503020204020204" pitchFamily="34" charset="-122"/>
                                    </a:rPr>
                                    <m:t>𝑪</m:t>
                                  </m:r>
                                </m:e>
                                <m:sub>
                                  <m:r>
                                    <a:rPr lang="en-US" altLang="zh-CN" b="1" i="1" dirty="0">
                                      <a:solidFill>
                                        <a:srgbClr val="FF0000"/>
                                      </a:solidFill>
                                      <a:latin typeface="Cambria Math" panose="02040503050406030204" pitchFamily="18" charset="0"/>
                                      <a:ea typeface="微软雅黑" panose="020B0503020204020204" pitchFamily="34" charset="-122"/>
                                    </a:rPr>
                                    <m:t>𝒋</m:t>
                                  </m:r>
                                  <m:r>
                                    <a:rPr lang="en-US" altLang="zh-CN" b="1" i="1" dirty="0">
                                      <a:solidFill>
                                        <a:srgbClr val="FF0000"/>
                                      </a:solidFill>
                                      <a:latin typeface="Cambria Math" panose="02040503050406030204" pitchFamily="18" charset="0"/>
                                      <a:ea typeface="微软雅黑" panose="020B0503020204020204" pitchFamily="34" charset="-122"/>
                                    </a:rPr>
                                    <m:t>−</m:t>
                                  </m:r>
                                  <m:r>
                                    <a:rPr lang="en-US" altLang="zh-CN" b="1" i="1" dirty="0">
                                      <a:solidFill>
                                        <a:srgbClr val="FF0000"/>
                                      </a:solidFill>
                                      <a:latin typeface="Cambria Math" panose="02040503050406030204" pitchFamily="18" charset="0"/>
                                      <a:ea typeface="微软雅黑" panose="020B0503020204020204" pitchFamily="34" charset="-122"/>
                                    </a:rPr>
                                    <m:t>𝟏</m:t>
                                  </m:r>
                                </m:sub>
                              </m:sSub>
                              <m:r>
                                <a:rPr lang="zh-CN" altLang="en-US" i="1" dirty="0">
                                  <a:latin typeface="Cambria Math" panose="02040503050406030204" pitchFamily="18" charset="0"/>
                                  <a:ea typeface="微软雅黑" panose="020B0503020204020204" pitchFamily="34" charset="-122"/>
                                </a:rPr>
                                <m:t>：</m:t>
                              </m:r>
                            </m:oMath>
                          </a14:m>
                          <a:r>
                            <a:rPr lang="zh-CN" altLang="en-US" dirty="0">
                              <a:latin typeface="Calibri" panose="020F0502020204030204" pitchFamily="34" charset="0"/>
                              <a:ea typeface="微软雅黑" panose="020B0503020204020204" pitchFamily="34" charset="-122"/>
                            </a:rPr>
                            <a:t>这些路径类的</a:t>
                          </a:r>
                          <a14:m>
                            <m:oMath xmlns:m="http://schemas.openxmlformats.org/officeDocument/2006/math">
                              <m:r>
                                <a:rPr lang="en-US" altLang="zh-CN" b="1" i="1" dirty="0">
                                  <a:solidFill>
                                    <a:srgbClr val="FF0000"/>
                                  </a:solidFill>
                                  <a:latin typeface="Cambria Math" panose="02040503050406030204" pitchFamily="18" charset="0"/>
                                  <a:ea typeface="微软雅黑" panose="020B0503020204020204" pitchFamily="34" charset="-122"/>
                                </a:rPr>
                                <m:t>𝒅𝒆𝒗𝒊𝒂𝒕𝒊𝒐𝒏</m:t>
                              </m:r>
                              <m:r>
                                <a:rPr lang="en-US" altLang="zh-CN" b="1" i="1" dirty="0">
                                  <a:solidFill>
                                    <a:srgbClr val="FF0000"/>
                                  </a:solidFill>
                                  <a:latin typeface="Cambria Math" panose="02040503050406030204" pitchFamily="18" charset="0"/>
                                  <a:ea typeface="微软雅黑" panose="020B0503020204020204" pitchFamily="34" charset="-122"/>
                                </a:rPr>
                                <m:t> </m:t>
                              </m:r>
                              <m:r>
                                <a:rPr lang="en-US" altLang="zh-CN" b="1" i="1" dirty="0">
                                  <a:solidFill>
                                    <a:srgbClr val="FF0000"/>
                                  </a:solidFill>
                                  <a:latin typeface="Cambria Math" panose="02040503050406030204" pitchFamily="18" charset="0"/>
                                  <a:ea typeface="微软雅黑" panose="020B0503020204020204" pitchFamily="34" charset="-122"/>
                                </a:rPr>
                                <m:t>𝒄𝒐𝒔𝒕𝒔</m:t>
                              </m:r>
                            </m:oMath>
                          </a14:m>
                          <a:r>
                            <a:rPr lang="zh-CN" altLang="en-US" dirty="0">
                              <a:latin typeface="Calibri" panose="020F0502020204030204" pitchFamily="34" charset="0"/>
                              <a:ea typeface="微软雅黑" panose="020B0503020204020204" pitchFamily="34" charset="-122"/>
                            </a:rPr>
                            <a:t>和上一轮一样</a:t>
                          </a:r>
                          <a:endParaRPr lang="en-US" altLang="zh-CN" dirty="0">
                            <a:latin typeface="Calibri" panose="020F0502020204030204" pitchFamily="34" charset="0"/>
                            <a:ea typeface="微软雅黑" panose="020B0503020204020204" pitchFamily="34"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3</m:t>
                                    </m:r>
                                  </m:sub>
                                </m:sSub>
                              </m:oMath>
                            </m:oMathPara>
                          </a14:m>
                          <a:endParaRPr lang="zh-CN" altLang="en-US" dirty="0"/>
                        </a:p>
                      </a:txBody>
                      <a:tcPr/>
                    </a:tc>
                    <a:extLst>
                      <a:ext uri="{0D108BD9-81ED-4DB2-BD59-A6C34878D82A}">
                        <a16:rowId xmlns:a16="http://schemas.microsoft.com/office/drawing/2014/main" val="2391336636"/>
                      </a:ext>
                    </a:extLst>
                  </a:tr>
                  <a:tr h="370840">
                    <a:tc>
                      <a:txBody>
                        <a:bodyPr/>
                        <a:lstStyle/>
                        <a:p>
                          <a14:m>
                            <m:oMath xmlns:m="http://schemas.openxmlformats.org/officeDocument/2006/math">
                              <m:sSub>
                                <m:sSubPr>
                                  <m:ctrlPr>
                                    <a:rPr lang="en-US" altLang="zh-CN" b="1" i="1" dirty="0" smtClean="0">
                                      <a:solidFill>
                                        <a:srgbClr val="FF0000"/>
                                      </a:solidFill>
                                      <a:latin typeface="Cambria Math" panose="02040503050406030204" pitchFamily="18" charset="0"/>
                                      <a:ea typeface="微软雅黑" panose="020B0503020204020204" pitchFamily="34" charset="-122"/>
                                    </a:rPr>
                                  </m:ctrlPr>
                                </m:sSubPr>
                                <m:e>
                                  <m:r>
                                    <a:rPr lang="en-US" altLang="zh-CN" b="1" i="1" dirty="0">
                                      <a:solidFill>
                                        <a:srgbClr val="FF0000"/>
                                      </a:solidFill>
                                      <a:latin typeface="Cambria Math" panose="02040503050406030204" pitchFamily="18" charset="0"/>
                                      <a:ea typeface="微软雅黑" panose="020B0503020204020204" pitchFamily="34" charset="-122"/>
                                    </a:rPr>
                                    <m:t>𝑪</m:t>
                                  </m:r>
                                </m:e>
                                <m:sub>
                                  <m:r>
                                    <a:rPr lang="en-US" altLang="zh-CN" b="1" i="1" dirty="0">
                                      <a:solidFill>
                                        <a:srgbClr val="FF0000"/>
                                      </a:solidFill>
                                      <a:latin typeface="Cambria Math" panose="02040503050406030204" pitchFamily="18" charset="0"/>
                                      <a:ea typeface="微软雅黑" panose="020B0503020204020204" pitchFamily="34" charset="-122"/>
                                    </a:rPr>
                                    <m:t>𝒋</m:t>
                                  </m:r>
                                </m:sub>
                              </m:sSub>
                            </m:oMath>
                          </a14:m>
                          <a:r>
                            <a:rPr lang="zh-CN" altLang="en-US" dirty="0">
                              <a:latin typeface="Calibri" panose="020F0502020204030204" pitchFamily="34" charset="0"/>
                              <a:ea typeface="微软雅黑" panose="020B0503020204020204" pitchFamily="34" charset="-122"/>
                            </a:rPr>
                            <a:t>：派生出第</a:t>
                          </a:r>
                          <a14:m>
                            <m:oMath xmlns:m="http://schemas.openxmlformats.org/officeDocument/2006/math">
                              <m:r>
                                <a:rPr lang="en-US" altLang="zh-CN" b="1" i="1" dirty="0">
                                  <a:solidFill>
                                    <a:srgbClr val="FF0000"/>
                                  </a:solidFill>
                                  <a:latin typeface="Cambria Math" panose="02040503050406030204" pitchFamily="18" charset="0"/>
                                  <a:ea typeface="微软雅黑" panose="020B0503020204020204" pitchFamily="34" charset="-122"/>
                                </a:rPr>
                                <m:t>𝒋</m:t>
                              </m:r>
                              <m:r>
                                <a:rPr lang="en-US" altLang="zh-CN" b="1" i="1" dirty="0">
                                  <a:solidFill>
                                    <a:srgbClr val="FF0000"/>
                                  </a:solidFill>
                                  <a:latin typeface="Cambria Math" panose="02040503050406030204" pitchFamily="18" charset="0"/>
                                  <a:ea typeface="微软雅黑" panose="020B0503020204020204" pitchFamily="34" charset="-122"/>
                                </a:rPr>
                                <m:t>+</m:t>
                              </m:r>
                              <m:r>
                                <a:rPr lang="en-US" altLang="zh-CN" b="1" i="1" dirty="0">
                                  <a:solidFill>
                                    <a:srgbClr val="FF0000"/>
                                  </a:solidFill>
                                  <a:latin typeface="Cambria Math" panose="02040503050406030204" pitchFamily="18" charset="0"/>
                                  <a:ea typeface="微软雅黑" panose="020B0503020204020204" pitchFamily="34" charset="-122"/>
                                </a:rPr>
                                <m:t>𝟏</m:t>
                              </m:r>
                            </m:oMath>
                          </a14:m>
                          <a:r>
                            <a:rPr lang="zh-CN" altLang="en-US" dirty="0">
                              <a:latin typeface="Calibri" panose="020F0502020204030204" pitchFamily="34" charset="0"/>
                              <a:ea typeface="微软雅黑" panose="020B0503020204020204" pitchFamily="34" charset="-122"/>
                            </a:rPr>
                            <a:t>条路径的类，需要去</a:t>
                          </a:r>
                          <a:r>
                            <a:rPr lang="zh-CN" altLang="en-US" dirty="0" smtClean="0">
                              <a:latin typeface="Calibri" panose="020F0502020204030204" pitchFamily="34" charset="0"/>
                              <a:ea typeface="微软雅黑" panose="020B0503020204020204" pitchFamily="34" charset="-122"/>
                            </a:rPr>
                            <a:t>掉最小的</a:t>
                          </a:r>
                          <a14:m>
                            <m:oMath xmlns:m="http://schemas.openxmlformats.org/officeDocument/2006/math">
                              <m:r>
                                <a:rPr lang="en-US" altLang="zh-CN" b="1" i="1" dirty="0">
                                  <a:solidFill>
                                    <a:srgbClr val="FF0000"/>
                                  </a:solidFill>
                                  <a:latin typeface="Cambria Math" panose="02040503050406030204" pitchFamily="18" charset="0"/>
                                  <a:ea typeface="微软雅黑" panose="020B0503020204020204" pitchFamily="34" charset="-122"/>
                                </a:rPr>
                                <m:t>𝒅𝒆𝒗𝒊𝒂𝒕𝒊𝒐𝒏</m:t>
                              </m:r>
                              <m:r>
                                <a:rPr lang="en-US" altLang="zh-CN" b="1" i="1" dirty="0">
                                  <a:solidFill>
                                    <a:srgbClr val="FF0000"/>
                                  </a:solidFill>
                                  <a:latin typeface="Cambria Math" panose="02040503050406030204" pitchFamily="18" charset="0"/>
                                  <a:ea typeface="微软雅黑" panose="020B0503020204020204" pitchFamily="34" charset="-122"/>
                                </a:rPr>
                                <m:t> </m:t>
                              </m:r>
                              <m:r>
                                <a:rPr lang="en-US" altLang="zh-CN" b="1" i="1" dirty="0">
                                  <a:solidFill>
                                    <a:srgbClr val="FF0000"/>
                                  </a:solidFill>
                                  <a:latin typeface="Cambria Math" panose="02040503050406030204" pitchFamily="18" charset="0"/>
                                  <a:ea typeface="微软雅黑" panose="020B0503020204020204" pitchFamily="34" charset="-122"/>
                                </a:rPr>
                                <m:t>𝒄𝒐𝒔𝒕</m:t>
                              </m:r>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1</m:t>
                                    </m:r>
                                  </m:sub>
                                </m:sSub>
                              </m:oMath>
                            </m:oMathPara>
                          </a14:m>
                          <a:endParaRPr lang="zh-CN" altLang="en-US" dirty="0"/>
                        </a:p>
                      </a:txBody>
                      <a:tcPr/>
                    </a:tc>
                    <a:extLst>
                      <a:ext uri="{0D108BD9-81ED-4DB2-BD59-A6C34878D82A}">
                        <a16:rowId xmlns:a16="http://schemas.microsoft.com/office/drawing/2014/main" val="310309342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b="1" i="1" dirty="0" smtClean="0">
                                      <a:solidFill>
                                        <a:srgbClr val="FF0000"/>
                                      </a:solidFill>
                                      <a:latin typeface="Cambria Math" panose="02040503050406030204" pitchFamily="18" charset="0"/>
                                      <a:ea typeface="微软雅黑" panose="020B0503020204020204" pitchFamily="34" charset="-122"/>
                                    </a:rPr>
                                  </m:ctrlPr>
                                </m:sSubPr>
                                <m:e>
                                  <m:r>
                                    <a:rPr lang="en-US" altLang="zh-CN" b="1" i="1" dirty="0">
                                      <a:solidFill>
                                        <a:srgbClr val="FF0000"/>
                                      </a:solidFill>
                                      <a:latin typeface="Cambria Math" panose="02040503050406030204" pitchFamily="18" charset="0"/>
                                      <a:ea typeface="微软雅黑" panose="020B0503020204020204" pitchFamily="34" charset="-122"/>
                                    </a:rPr>
                                    <m:t>𝑪</m:t>
                                  </m:r>
                                </m:e>
                                <m:sub>
                                  <m:r>
                                    <a:rPr lang="en-US" altLang="zh-CN" b="1" i="1" dirty="0">
                                      <a:solidFill>
                                        <a:srgbClr val="FF0000"/>
                                      </a:solidFill>
                                      <a:latin typeface="Cambria Math" panose="02040503050406030204" pitchFamily="18" charset="0"/>
                                      <a:ea typeface="微软雅黑" panose="020B0503020204020204" pitchFamily="34" charset="-122"/>
                                    </a:rPr>
                                    <m:t>𝒋</m:t>
                                  </m:r>
                                  <m:r>
                                    <a:rPr lang="en-US" altLang="zh-CN" b="1" i="1" dirty="0">
                                      <a:solidFill>
                                        <a:srgbClr val="FF0000"/>
                                      </a:solidFill>
                                      <a:latin typeface="Cambria Math" panose="02040503050406030204" pitchFamily="18" charset="0"/>
                                      <a:ea typeface="微软雅黑" panose="020B0503020204020204" pitchFamily="34" charset="-122"/>
                                    </a:rPr>
                                    <m:t>+</m:t>
                                  </m:r>
                                  <m:r>
                                    <a:rPr lang="en-US" altLang="zh-CN" b="1" i="1" dirty="0">
                                      <a:solidFill>
                                        <a:srgbClr val="FF0000"/>
                                      </a:solidFill>
                                      <a:latin typeface="Cambria Math" panose="02040503050406030204" pitchFamily="18" charset="0"/>
                                      <a:ea typeface="微软雅黑" panose="020B0503020204020204" pitchFamily="34" charset="-122"/>
                                    </a:rPr>
                                    <m:t>𝟏</m:t>
                                  </m:r>
                                </m:sub>
                              </m:sSub>
                            </m:oMath>
                          </a14:m>
                          <a:r>
                            <a:rPr lang="zh-CN" altLang="en-US" dirty="0">
                              <a:latin typeface="Calibri" panose="020F0502020204030204" pitchFamily="34" charset="0"/>
                              <a:ea typeface="微软雅黑" panose="020B0503020204020204" pitchFamily="34" charset="-122"/>
                            </a:rPr>
                            <a:t>：需要计算、排序</a:t>
                          </a:r>
                          <a14:m>
                            <m:oMath xmlns:m="http://schemas.openxmlformats.org/officeDocument/2006/math">
                              <m:r>
                                <a:rPr lang="en-US" altLang="zh-CN" b="1" i="1" dirty="0">
                                  <a:solidFill>
                                    <a:srgbClr val="FF0000"/>
                                  </a:solidFill>
                                  <a:latin typeface="Cambria Math" panose="02040503050406030204" pitchFamily="18" charset="0"/>
                                  <a:ea typeface="微软雅黑" panose="020B0503020204020204" pitchFamily="34" charset="-122"/>
                                </a:rPr>
                                <m:t>𝒅𝒆𝒗𝒊𝒂𝒕𝒊𝒐𝒏</m:t>
                              </m:r>
                              <m:r>
                                <a:rPr lang="en-US" altLang="zh-CN" b="1" i="1" dirty="0">
                                  <a:solidFill>
                                    <a:srgbClr val="FF0000"/>
                                  </a:solidFill>
                                  <a:latin typeface="Cambria Math" panose="02040503050406030204" pitchFamily="18" charset="0"/>
                                  <a:ea typeface="微软雅黑" panose="020B0503020204020204" pitchFamily="34" charset="-122"/>
                                </a:rPr>
                                <m:t> </m:t>
                              </m:r>
                              <m:r>
                                <a:rPr lang="en-US" altLang="zh-CN" b="1" i="1" dirty="0">
                                  <a:solidFill>
                                    <a:srgbClr val="FF0000"/>
                                  </a:solidFill>
                                  <a:latin typeface="Cambria Math" panose="02040503050406030204" pitchFamily="18" charset="0"/>
                                  <a:ea typeface="微软雅黑" panose="020B0503020204020204" pitchFamily="34" charset="-122"/>
                                </a:rPr>
                                <m:t>𝒄𝒐𝒔𝒕𝒔</m:t>
                              </m:r>
                            </m:oMath>
                          </a14:m>
                          <a:endParaRPr lang="en-US" altLang="zh-CN" b="1" dirty="0">
                            <a:solidFill>
                              <a:srgbClr val="FF0000"/>
                            </a:solidFill>
                            <a:latin typeface="Calibri" panose="020F0502020204030204" pitchFamily="34" charset="0"/>
                            <a:ea typeface="微软雅黑" panose="020B0503020204020204" pitchFamily="34"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𝐶</m:t>
                                    </m:r>
                                  </m:e>
                                  <m:sub>
                                    <m:r>
                                      <a:rPr lang="en-US" altLang="zh-CN" i="1" dirty="0" smtClean="0">
                                        <a:latin typeface="Cambria Math" panose="02040503050406030204" pitchFamily="18" charset="0"/>
                                      </a:rPr>
                                      <m:t>4</m:t>
                                    </m:r>
                                  </m:sub>
                                </m:sSub>
                              </m:oMath>
                            </m:oMathPara>
                          </a14:m>
                          <a:endParaRPr lang="zh-CN" altLang="en-US" dirty="0"/>
                        </a:p>
                      </a:txBody>
                      <a:tcPr/>
                    </a:tc>
                    <a:extLst>
                      <a:ext uri="{0D108BD9-81ED-4DB2-BD59-A6C34878D82A}">
                        <a16:rowId xmlns:a16="http://schemas.microsoft.com/office/drawing/2014/main" val="1881165888"/>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2355621769"/>
                  </p:ext>
                </p:extLst>
              </p:nvPr>
            </p:nvGraphicFramePr>
            <p:xfrm>
              <a:off x="311727" y="4589178"/>
              <a:ext cx="8520546" cy="1602613"/>
            </p:xfrm>
            <a:graphic>
              <a:graphicData uri="http://schemas.openxmlformats.org/drawingml/2006/table">
                <a:tbl>
                  <a:tblPr firstRow="1" bandRow="1">
                    <a:tableStyleId>{5C22544A-7EE6-4342-B048-85BDC9FD1C3A}</a:tableStyleId>
                  </a:tblPr>
                  <a:tblGrid>
                    <a:gridCol w="6838154">
                      <a:extLst>
                        <a:ext uri="{9D8B030D-6E8A-4147-A177-3AD203B41FA5}">
                          <a16:colId xmlns:a16="http://schemas.microsoft.com/office/drawing/2014/main" val="1690876779"/>
                        </a:ext>
                      </a:extLst>
                    </a:gridCol>
                    <a:gridCol w="1682392">
                      <a:extLst>
                        <a:ext uri="{9D8B030D-6E8A-4147-A177-3AD203B41FA5}">
                          <a16:colId xmlns:a16="http://schemas.microsoft.com/office/drawing/2014/main" val="1041982696"/>
                        </a:ext>
                      </a:extLst>
                    </a:gridCol>
                  </a:tblGrid>
                  <a:tr h="370840">
                    <a:tc>
                      <a:txBody>
                        <a:bodyPr/>
                        <a:lstStyle/>
                        <a:p>
                          <a:pPr algn="ctr"/>
                          <a:r>
                            <a:rPr lang="zh-CN" altLang="en-US" dirty="0" smtClean="0"/>
                            <a:t>路径类</a:t>
                          </a:r>
                          <a:endParaRPr lang="zh-CN" altLang="en-US" dirty="0"/>
                        </a:p>
                      </a:txBody>
                      <a:tcPr>
                        <a:solidFill>
                          <a:schemeClr val="accent1"/>
                        </a:solidFill>
                      </a:tcPr>
                    </a:tc>
                    <a:tc>
                      <a:txBody>
                        <a:bodyPr/>
                        <a:lstStyle/>
                        <a:p>
                          <a:pPr algn="ctr"/>
                          <a:r>
                            <a:rPr lang="zh-CN" altLang="en-US" dirty="0" smtClean="0"/>
                            <a:t>示例</a:t>
                          </a:r>
                          <a:endParaRPr lang="zh-CN" altLang="en-US" dirty="0"/>
                        </a:p>
                      </a:txBody>
                      <a:tcPr>
                        <a:solidFill>
                          <a:schemeClr val="accent1"/>
                        </a:solidFill>
                      </a:tcPr>
                    </a:tc>
                    <a:extLst>
                      <a:ext uri="{0D108BD9-81ED-4DB2-BD59-A6C34878D82A}">
                        <a16:rowId xmlns:a16="http://schemas.microsoft.com/office/drawing/2014/main" val="4022287043"/>
                      </a:ext>
                    </a:extLst>
                  </a:tr>
                  <a:tr h="448183">
                    <a:tc>
                      <a:txBody>
                        <a:bodyPr/>
                        <a:lstStyle/>
                        <a:p>
                          <a:endParaRPr lang="zh-CN"/>
                        </a:p>
                      </a:txBody>
                      <a:tcPr>
                        <a:blipFill>
                          <a:blip r:embed="rId46"/>
                          <a:stretch>
                            <a:fillRect l="-89" t="-89189" r="-25045" b="-189189"/>
                          </a:stretch>
                        </a:blipFill>
                      </a:tcPr>
                    </a:tc>
                    <a:tc>
                      <a:txBody>
                        <a:bodyPr/>
                        <a:lstStyle/>
                        <a:p>
                          <a:endParaRPr lang="zh-CN"/>
                        </a:p>
                      </a:txBody>
                      <a:tcPr>
                        <a:blipFill>
                          <a:blip r:embed="rId46"/>
                          <a:stretch>
                            <a:fillRect l="-406884" t="-89189" r="-1812" b="-189189"/>
                          </a:stretch>
                        </a:blipFill>
                      </a:tcPr>
                    </a:tc>
                    <a:extLst>
                      <a:ext uri="{0D108BD9-81ED-4DB2-BD59-A6C34878D82A}">
                        <a16:rowId xmlns:a16="http://schemas.microsoft.com/office/drawing/2014/main" val="2391336636"/>
                      </a:ext>
                    </a:extLst>
                  </a:tr>
                  <a:tr h="391795">
                    <a:tc>
                      <a:txBody>
                        <a:bodyPr/>
                        <a:lstStyle/>
                        <a:p>
                          <a:endParaRPr lang="zh-CN"/>
                        </a:p>
                      </a:txBody>
                      <a:tcPr>
                        <a:blipFill>
                          <a:blip r:embed="rId46"/>
                          <a:stretch>
                            <a:fillRect l="-89" t="-218750" r="-25045" b="-118750"/>
                          </a:stretch>
                        </a:blipFill>
                      </a:tcPr>
                    </a:tc>
                    <a:tc>
                      <a:txBody>
                        <a:bodyPr/>
                        <a:lstStyle/>
                        <a:p>
                          <a:endParaRPr lang="zh-CN"/>
                        </a:p>
                      </a:txBody>
                      <a:tcPr>
                        <a:blipFill>
                          <a:blip r:embed="rId46"/>
                          <a:stretch>
                            <a:fillRect l="-406884" t="-218750" r="-1812" b="-118750"/>
                          </a:stretch>
                        </a:blipFill>
                      </a:tcPr>
                    </a:tc>
                    <a:extLst>
                      <a:ext uri="{0D108BD9-81ED-4DB2-BD59-A6C34878D82A}">
                        <a16:rowId xmlns:a16="http://schemas.microsoft.com/office/drawing/2014/main" val="3103093426"/>
                      </a:ext>
                    </a:extLst>
                  </a:tr>
                  <a:tr h="391795">
                    <a:tc>
                      <a:txBody>
                        <a:bodyPr/>
                        <a:lstStyle/>
                        <a:p>
                          <a:endParaRPr lang="zh-CN"/>
                        </a:p>
                      </a:txBody>
                      <a:tcPr>
                        <a:blipFill>
                          <a:blip r:embed="rId46"/>
                          <a:stretch>
                            <a:fillRect l="-89" t="-313846" r="-25045" b="-16923"/>
                          </a:stretch>
                        </a:blipFill>
                      </a:tcPr>
                    </a:tc>
                    <a:tc>
                      <a:txBody>
                        <a:bodyPr/>
                        <a:lstStyle/>
                        <a:p>
                          <a:endParaRPr lang="zh-CN"/>
                        </a:p>
                      </a:txBody>
                      <a:tcPr>
                        <a:blipFill>
                          <a:blip r:embed="rId46"/>
                          <a:stretch>
                            <a:fillRect l="-406884" t="-313846" r="-1812" b="-16923"/>
                          </a:stretch>
                        </a:blipFill>
                      </a:tcPr>
                    </a:tc>
                    <a:extLst>
                      <a:ext uri="{0D108BD9-81ED-4DB2-BD59-A6C34878D82A}">
                        <a16:rowId xmlns:a16="http://schemas.microsoft.com/office/drawing/2014/main" val="1881165888"/>
                      </a:ext>
                    </a:extLst>
                  </a:tr>
                </a:tbl>
              </a:graphicData>
            </a:graphic>
          </p:graphicFrame>
        </mc:Fallback>
      </mc:AlternateContent>
    </p:spTree>
    <p:extLst>
      <p:ext uri="{BB962C8B-B14F-4D97-AF65-F5344CB8AC3E}">
        <p14:creationId xmlns:p14="http://schemas.microsoft.com/office/powerpoint/2010/main" val="3665136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719A945-5DA8-4842-824C-43EDA64AA903}"/>
                  </a:ext>
                </a:extLst>
              </p:cNvPr>
              <p:cNvSpPr txBox="1"/>
              <p:nvPr/>
            </p:nvSpPr>
            <p:spPr>
              <a:xfrm>
                <a:off x="846403" y="2096811"/>
                <a:ext cx="4732175" cy="501804"/>
              </a:xfrm>
              <a:prstGeom prst="rect">
                <a:avLst/>
              </a:prstGeom>
              <a:noFill/>
              <a:ln w="19050">
                <a:solidFill>
                  <a:srgbClr val="02409A"/>
                </a:solidFill>
              </a:ln>
            </p:spPr>
            <p:txBody>
              <a:bodyPr wrap="square" rtlCol="0">
                <a:spAutoFit/>
              </a:bodyPr>
              <a:lstStyle/>
              <a:p>
                <a:pPr>
                  <a:lnSpc>
                    <a:spcPct val="125000"/>
                  </a:lnSpc>
                </a:pPr>
                <a14:m>
                  <m:oMathPara xmlns:m="http://schemas.openxmlformats.org/officeDocument/2006/math">
                    <m:oMathParaPr>
                      <m:jc m:val="center"/>
                    </m:oMathParaPr>
                    <m:oMath xmlns:m="http://schemas.openxmlformats.org/officeDocument/2006/math">
                      <m:sSubSup>
                        <m:sSubSup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SupPr>
                        <m:e>
                          <m:r>
                            <a:rPr lang="en-US" altLang="zh-CN" sz="1600" b="1" i="1" dirty="0">
                              <a:solidFill>
                                <a:srgbClr val="FF0000"/>
                              </a:solidFill>
                              <a:latin typeface="Cambria Math" panose="02040503050406030204" pitchFamily="18" charset="0"/>
                              <a:ea typeface="微软雅黑" panose="020B0503020204020204" pitchFamily="34" charset="-122"/>
                            </a:rPr>
                            <m:t>𝒑</m:t>
                          </m:r>
                        </m:e>
                        <m:sub>
                          <m:r>
                            <a:rPr lang="en-US" altLang="zh-CN" sz="1600" b="1" i="1" dirty="0">
                              <a:solidFill>
                                <a:srgbClr val="FF0000"/>
                              </a:solidFill>
                              <a:latin typeface="Cambria Math" panose="02040503050406030204" pitchFamily="18" charset="0"/>
                              <a:ea typeface="微软雅黑" panose="020B0503020204020204" pitchFamily="34" charset="-122"/>
                            </a:rPr>
                            <m:t>𝟏</m:t>
                          </m:r>
                        </m:sub>
                        <m:sup>
                          <m:sSub>
                            <m:sSubPr>
                              <m:ctrlPr>
                                <a:rPr lang="en-US" altLang="zh-CN" sz="1600" b="1" i="1" dirty="0" err="1">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m:t>
                              </m:r>
                              <m:r>
                                <a:rPr lang="en-US" altLang="zh-CN" sz="1600" b="1" i="1" dirty="0" err="1">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𝟖</m:t>
                              </m:r>
                            </m:sub>
                          </m:sSub>
                          <m:r>
                            <a:rPr lang="en-US" altLang="zh-CN" sz="1600" b="1" i="1" dirty="0" err="1">
                              <a:solidFill>
                                <a:srgbClr val="FF0000"/>
                              </a:solidFill>
                              <a:latin typeface="Cambria Math" panose="02040503050406030204" pitchFamily="18" charset="0"/>
                              <a:ea typeface="微软雅黑" panose="020B0503020204020204" pitchFamily="34" charset="-122"/>
                            </a:rPr>
                            <m:t>,</m:t>
                          </m:r>
                          <m:sSub>
                            <m:sSubPr>
                              <m:ctrlPr>
                                <a:rPr lang="en-US" altLang="zh-CN" sz="1600" b="1" i="1" dirty="0" err="1">
                                  <a:solidFill>
                                    <a:srgbClr val="FF0000"/>
                                  </a:solidFill>
                                  <a:latin typeface="Cambria Math" panose="02040503050406030204" pitchFamily="18" charset="0"/>
                                  <a:ea typeface="微软雅黑" panose="020B0503020204020204" pitchFamily="34" charset="-122"/>
                                </a:rPr>
                              </m:ctrlPr>
                            </m:sSubPr>
                            <m:e>
                              <m:r>
                                <a:rPr lang="en-US" altLang="zh-CN" sz="1600" b="1" i="1" dirty="0" err="1">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𝟒</m:t>
                              </m:r>
                            </m:sub>
                          </m:sSub>
                          <m:r>
                            <a:rPr lang="en-US" altLang="zh-CN" sz="1600" b="1" i="1" dirty="0">
                              <a:solidFill>
                                <a:srgbClr val="FF0000"/>
                              </a:solidFill>
                              <a:latin typeface="Cambria Math" panose="02040503050406030204" pitchFamily="18" charset="0"/>
                              <a:ea typeface="微软雅黑" panose="020B0503020204020204" pitchFamily="34" charset="-122"/>
                            </a:rPr>
                            <m:t>)</m:t>
                          </m:r>
                        </m:sup>
                      </m:sSubSup>
                      <m:r>
                        <a:rPr lang="en-US" altLang="zh-CN"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err="1">
                              <a:solidFill>
                                <a:srgbClr val="FF0000"/>
                              </a:solidFill>
                              <a:latin typeface="Cambria Math" panose="02040503050406030204" pitchFamily="18" charset="0"/>
                              <a:ea typeface="微软雅黑" panose="020B0503020204020204" pitchFamily="34" charset="-122"/>
                            </a:rPr>
                          </m:ctrlPr>
                        </m:sSubPr>
                        <m:e>
                          <m:r>
                            <a:rPr lang="en-US" altLang="zh-CN" sz="1600" b="1" i="1" dirty="0" err="1">
                              <a:solidFill>
                                <a:srgbClr val="FF0000"/>
                              </a:solidFill>
                              <a:latin typeface="Cambria Math" panose="02040503050406030204" pitchFamily="18" charset="0"/>
                              <a:ea typeface="微软雅黑" panose="020B0503020204020204" pitchFamily="34" charset="-122"/>
                            </a:rPr>
                            <m:t>𝒑</m:t>
                          </m:r>
                        </m:e>
                        <m:sub>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𝟎</m:t>
                              </m:r>
                            </m:sub>
                          </m:sSub>
                          <m:r>
                            <a:rPr lang="zh-CN" altLang="en-US" sz="1600" b="1" i="1" dirty="0" err="1"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𝟖</m:t>
                              </m:r>
                            </m:sub>
                          </m:sSub>
                        </m:sub>
                      </m:sSub>
                      <m:r>
                        <a:rPr lang="en-US" altLang="zh-CN" sz="1600" b="1" i="1" dirty="0">
                          <a:solidFill>
                            <a:srgbClr val="FF0000"/>
                          </a:solidFill>
                          <a:latin typeface="Cambria Math" panose="02040503050406030204" pitchFamily="18" charset="0"/>
                          <a:ea typeface="微软雅黑" panose="020B0503020204020204" pitchFamily="34" charset="-122"/>
                        </a:rPr>
                        <m:t>⊕</m:t>
                      </m:r>
                      <m:d>
                        <m:dPr>
                          <m:ctrlPr>
                            <a:rPr lang="en-US" altLang="zh-CN" sz="1600" b="1" i="1" dirty="0">
                              <a:solidFill>
                                <a:srgbClr val="FF0000"/>
                              </a:solidFill>
                              <a:latin typeface="Cambria Math" panose="02040503050406030204" pitchFamily="18" charset="0"/>
                              <a:ea typeface="微软雅黑" panose="020B0503020204020204" pitchFamily="34" charset="-122"/>
                            </a:rPr>
                          </m:ctrlPr>
                        </m:dPr>
                        <m:e>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𝟖</m:t>
                              </m:r>
                            </m:sub>
                          </m:sSub>
                          <m:r>
                            <a:rPr lang="en-US" altLang="zh-CN"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𝟒</m:t>
                              </m:r>
                            </m:sub>
                          </m:sSub>
                        </m:e>
                      </m:d>
                      <m:r>
                        <a:rPr lang="en-US" altLang="zh-CN"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𝒑</m:t>
                          </m:r>
                        </m:e>
                        <m:sub>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𝟒</m:t>
                              </m:r>
                            </m:sub>
                          </m:sSub>
                          <m:r>
                            <a:rPr lang="zh-CN" altLang="en-US"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𝟖</m:t>
                              </m:r>
                            </m:sub>
                          </m:sSub>
                        </m:sub>
                      </m:sSub>
                    </m:oMath>
                  </m:oMathPara>
                </a14:m>
                <a:endParaRPr lang="en-US" altLang="zh-CN" sz="1600" b="1" i="1" dirty="0">
                  <a:solidFill>
                    <a:srgbClr val="FF0000"/>
                  </a:solidFill>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846403" y="2096811"/>
                <a:ext cx="4732175" cy="501804"/>
              </a:xfrm>
              <a:prstGeom prst="rect">
                <a:avLst/>
              </a:prstGeom>
              <a:blipFill>
                <a:blip r:embed="rId3"/>
                <a:stretch>
                  <a:fillRect/>
                </a:stretch>
              </a:blipFill>
              <a:ln w="19050">
                <a:solidFill>
                  <a:srgbClr val="02409A"/>
                </a:solidFill>
              </a:ln>
            </p:spPr>
            <p:txBody>
              <a:bodyPr/>
              <a:lstStyle/>
              <a:p>
                <a:r>
                  <a:rPr lang="zh-CN" altLang="en-US">
                    <a:noFill/>
                  </a:rPr>
                  <a:t> </a:t>
                </a:r>
              </a:p>
            </p:txBody>
          </p:sp>
        </mc:Fallback>
      </mc:AlternateContent>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3157" y="1471960"/>
            <a:ext cx="2000169" cy="3620307"/>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19A945-5DA8-4842-824C-43EDA64AA903}"/>
                  </a:ext>
                </a:extLst>
              </p:cNvPr>
              <p:cNvSpPr txBox="1"/>
              <p:nvPr/>
            </p:nvSpPr>
            <p:spPr>
              <a:xfrm>
                <a:off x="7109450" y="5370702"/>
                <a:ext cx="1086200"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𝑫𝒆𝒗𝒊𝒓𝒆</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𝑷𝒂𝒕𝒉</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7109450" y="5370702"/>
                <a:ext cx="1086200" cy="338554"/>
              </a:xfrm>
              <a:prstGeom prst="rect">
                <a:avLst/>
              </a:prstGeom>
              <a:blipFill>
                <a:blip r:embed="rId6"/>
                <a:stretch>
                  <a:fillRect l="-14045" r="-101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719A945-5DA8-4842-824C-43EDA64AA903}"/>
                  </a:ext>
                </a:extLst>
              </p:cNvPr>
              <p:cNvSpPr txBox="1"/>
              <p:nvPr/>
            </p:nvSpPr>
            <p:spPr>
              <a:xfrm>
                <a:off x="428280" y="1470777"/>
                <a:ext cx="5515320" cy="338554"/>
              </a:xfrm>
              <a:prstGeom prst="rect">
                <a:avLst/>
              </a:prstGeom>
              <a:noFill/>
            </p:spPr>
            <p:txBody>
              <a:bodyPr wrap="square" rtlCol="0" anchor="ctr">
                <a:spAutoFit/>
              </a:bodyPr>
              <a:lstStyle/>
              <a:p>
                <a:pPr marL="285750" indent="-285750" algn="just">
                  <a:buFont typeface="Wingdings" panose="05000000000000000000" pitchFamily="2" charset="2"/>
                  <a:buChar char="l"/>
                </a:pPr>
                <a:r>
                  <a:rPr lang="zh-CN" altLang="en-US" sz="1600" dirty="0">
                    <a:latin typeface="+mj-lt"/>
                    <a:ea typeface="微软雅黑" panose="020B0503020204020204" pitchFamily="34" charset="-122"/>
                  </a:rPr>
                  <a:t>环</a:t>
                </a:r>
                <a:r>
                  <a:rPr lang="zh-CN" altLang="en-US" sz="1600" dirty="0" smtClean="0">
                    <a:latin typeface="+mj-lt"/>
                    <a:ea typeface="微软雅黑" panose="020B0503020204020204" pitchFamily="34" charset="-122"/>
                  </a:rPr>
                  <a:t>路生成</a:t>
                </a:r>
                <a:r>
                  <a:rPr lang="zh-CN" altLang="en-US" sz="1600" dirty="0" smtClean="0">
                    <a:latin typeface="Calibri" panose="020F0502020204030204" pitchFamily="34" charset="0"/>
                    <a:ea typeface="微软雅黑" panose="020B0503020204020204" pitchFamily="34" charset="-122"/>
                  </a:rPr>
                  <a:t>：新路径可能出现环路</a:t>
                </a:r>
                <a:r>
                  <a:rPr lang="zh-CN" altLang="en-US" sz="1600" dirty="0">
                    <a:latin typeface="Calibri" panose="020F0502020204030204" pitchFamily="34" charset="0"/>
                    <a:ea typeface="微软雅黑" panose="020B0503020204020204" pitchFamily="34" charset="-122"/>
                  </a:rPr>
                  <a:t>，</a:t>
                </a:r>
                <a:r>
                  <a:rPr lang="zh-CN" altLang="en-US" sz="1600" dirty="0" smtClean="0">
                    <a:latin typeface="Calibri" panose="020F0502020204030204" pitchFamily="34" charset="0"/>
                    <a:ea typeface="微软雅黑" panose="020B0503020204020204" pitchFamily="34" charset="-122"/>
                  </a:rPr>
                  <a:t>假设存在边</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𝟖</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𝟒</m:t>
                        </m:r>
                      </m:sub>
                    </m:sSub>
                    <m:r>
                      <a:rPr lang="zh-CN" altLang="en-US" sz="1600" b="1" i="1" dirty="0" smtClean="0">
                        <a:solidFill>
                          <a:srgbClr val="FF0000"/>
                        </a:solidFill>
                        <a:latin typeface="Cambria Math" panose="02040503050406030204" pitchFamily="18" charset="0"/>
                        <a:ea typeface="微软雅黑" panose="020B0503020204020204" pitchFamily="34" charset="-122"/>
                      </a:rPr>
                      <m:t>）</m:t>
                    </m:r>
                  </m:oMath>
                </a14:m>
                <a:endParaRPr lang="en-US" altLang="zh-CN" sz="1600" b="1" dirty="0" smtClean="0">
                  <a:solidFill>
                    <a:srgbClr val="FF0000"/>
                  </a:solidFill>
                  <a:latin typeface="Calibri" panose="020F0502020204030204" pitchFamily="34" charset="0"/>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0" y="1470777"/>
                <a:ext cx="5515320" cy="338554"/>
              </a:xfrm>
              <a:prstGeom prst="rect">
                <a:avLst/>
              </a:prstGeom>
              <a:blipFill>
                <a:blip r:embed="rId7"/>
                <a:stretch>
                  <a:fillRect l="-442" t="-5357" b="-21429"/>
                </a:stretch>
              </a:blipFill>
            </p:spPr>
            <p:txBody>
              <a:bodyPr/>
              <a:lstStyle/>
              <a:p>
                <a:r>
                  <a:rPr lang="zh-CN" altLang="en-US">
                    <a:noFill/>
                  </a:rPr>
                  <a:t> </a:t>
                </a:r>
              </a:p>
            </p:txBody>
          </p:sp>
        </mc:Fallback>
      </mc:AlternateContent>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199" y="3206807"/>
            <a:ext cx="3981450" cy="1005989"/>
          </a:xfrm>
          <a:prstGeom prst="rect">
            <a:avLst/>
          </a:prstGeom>
        </p:spPr>
      </p:pic>
      <p:sp>
        <p:nvSpPr>
          <p:cNvPr id="16" name="下箭头 15"/>
          <p:cNvSpPr/>
          <p:nvPr/>
        </p:nvSpPr>
        <p:spPr>
          <a:xfrm>
            <a:off x="3049417" y="2776251"/>
            <a:ext cx="321013" cy="252919"/>
          </a:xfrm>
          <a:prstGeom prst="downArrow">
            <a:avLst/>
          </a:prstGeom>
          <a:solidFill>
            <a:srgbClr val="0240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4719A945-5DA8-4842-824C-43EDA64AA903}"/>
              </a:ext>
            </a:extLst>
          </p:cNvPr>
          <p:cNvSpPr txBox="1"/>
          <p:nvPr/>
        </p:nvSpPr>
        <p:spPr>
          <a:xfrm>
            <a:off x="428280" y="4539728"/>
            <a:ext cx="5515320" cy="1200329"/>
          </a:xfrm>
          <a:prstGeom prst="rect">
            <a:avLst/>
          </a:prstGeom>
          <a:noFill/>
        </p:spPr>
        <p:txBody>
          <a:bodyPr wrap="square" rtlCol="0" anchor="ctr">
            <a:spAutoFit/>
          </a:bodyPr>
          <a:lstStyle/>
          <a:p>
            <a:pPr marL="285750" indent="-285750" algn="just">
              <a:buFont typeface="Wingdings" panose="05000000000000000000" pitchFamily="2" charset="2"/>
              <a:buChar char="l"/>
            </a:pPr>
            <a:r>
              <a:rPr lang="zh-CN" altLang="en-US" sz="1600" dirty="0" smtClean="0">
                <a:latin typeface="+mj-lt"/>
                <a:ea typeface="微软雅黑" panose="020B0503020204020204" pitchFamily="34" charset="-122"/>
              </a:rPr>
              <a:t>避免环路</a:t>
            </a:r>
            <a:endParaRPr lang="en-US" altLang="zh-CN" sz="1600" dirty="0" smtClean="0">
              <a:latin typeface="+mj-lt"/>
              <a:ea typeface="微软雅黑" panose="020B0503020204020204" pitchFamily="34" charset="-122"/>
            </a:endParaRPr>
          </a:p>
          <a:p>
            <a:pPr marL="285750" indent="-285750" algn="just">
              <a:buFont typeface="Wingdings" panose="05000000000000000000" pitchFamily="2" charset="2"/>
              <a:buChar char="l"/>
            </a:pPr>
            <a:endParaRPr lang="en-US" altLang="zh-CN" sz="1600" dirty="0" smtClean="0">
              <a:latin typeface="+mj-lt"/>
              <a:ea typeface="微软雅黑" panose="020B0503020204020204" pitchFamily="34" charset="-122"/>
            </a:endParaRPr>
          </a:p>
          <a:p>
            <a:pPr lvl="1" algn="just">
              <a:lnSpc>
                <a:spcPct val="125000"/>
              </a:lnSpc>
            </a:pPr>
            <a:r>
              <a:rPr lang="en-US" altLang="zh-CN" sz="1600" dirty="0" smtClean="0">
                <a:latin typeface="Calibri" panose="020F0502020204030204" pitchFamily="34" charset="0"/>
                <a:ea typeface="微软雅黑" panose="020B0503020204020204" pitchFamily="34" charset="-122"/>
              </a:rPr>
              <a:t>1. </a:t>
            </a:r>
            <a:r>
              <a:rPr lang="zh-CN" altLang="en-US" sz="1600" dirty="0" smtClean="0">
                <a:latin typeface="Calibri" panose="020F0502020204030204" pitchFamily="34" charset="0"/>
                <a:ea typeface="微软雅黑" panose="020B0503020204020204" pitchFamily="34" charset="-122"/>
              </a:rPr>
              <a:t>先生成路径，后遍历检测（耗时）</a:t>
            </a:r>
            <a:endParaRPr lang="en-US" altLang="zh-CN" sz="1600" dirty="0" smtClean="0">
              <a:latin typeface="Calibri" panose="020F0502020204030204" pitchFamily="34" charset="0"/>
              <a:ea typeface="微软雅黑" panose="020B0503020204020204" pitchFamily="34" charset="-122"/>
            </a:endParaRPr>
          </a:p>
          <a:p>
            <a:pPr lvl="1" algn="just">
              <a:lnSpc>
                <a:spcPct val="125000"/>
              </a:lnSpc>
            </a:pPr>
            <a:r>
              <a:rPr lang="en-US" altLang="zh-CN" sz="1600" dirty="0" smtClean="0">
                <a:latin typeface="Calibri" panose="020F0502020204030204" pitchFamily="34" charset="0"/>
                <a:ea typeface="微软雅黑" panose="020B0503020204020204" pitchFamily="34" charset="-122"/>
              </a:rPr>
              <a:t>2. </a:t>
            </a:r>
            <a:r>
              <a:rPr lang="zh-CN" altLang="en-US" sz="1600" b="1" dirty="0" smtClean="0">
                <a:solidFill>
                  <a:srgbClr val="FF0000"/>
                </a:solidFill>
                <a:latin typeface="Calibri" panose="020F0502020204030204" pitchFamily="34" charset="0"/>
                <a:ea typeface="微软雅黑" panose="020B0503020204020204" pitchFamily="34" charset="-122"/>
              </a:rPr>
              <a:t>生成新路径时尽量避免生成环路</a:t>
            </a:r>
            <a:endParaRPr lang="en-US" altLang="zh-CN" sz="1600" b="1" dirty="0" smtClean="0">
              <a:solidFill>
                <a:srgbClr val="FF0000"/>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14:m>
                  <m:oMath xmlns:m="http://schemas.openxmlformats.org/officeDocument/2006/math">
                    <m:r>
                      <a:rPr lang="en-US" altLang="zh-CN" sz="2800" b="1" i="1" spc="200" dirty="0" smtClean="0">
                        <a:solidFill>
                          <a:schemeClr val="bg1"/>
                        </a:solidFill>
                        <a:latin typeface="Cambria Math" panose="02040503050406030204" pitchFamily="18" charset="0"/>
                        <a:ea typeface="微软雅黑" panose="020B0503020204020204" pitchFamily="34" charset="-122"/>
                      </a:rPr>
                      <m:t>𝑫𝒌𝑺𝑷</m:t>
                    </m:r>
                  </m:oMath>
                </a14:m>
                <a:r>
                  <a:rPr lang="zh-CN" altLang="en-US" sz="2800" b="1" spc="200" dirty="0" smtClean="0">
                    <a:solidFill>
                      <a:schemeClr val="bg1"/>
                    </a:solidFill>
                    <a:latin typeface="Calibri" panose="020F0502020204030204" pitchFamily="34" charset="0"/>
                    <a:ea typeface="微软雅黑" panose="020B0503020204020204" pitchFamily="34" charset="-122"/>
                  </a:rPr>
                  <a:t>路径枚举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3259295" cy="523220"/>
              </a:xfrm>
              <a:prstGeom prst="rect">
                <a:avLst/>
              </a:prstGeom>
              <a:blipFill>
                <a:blip r:embed="rId10"/>
                <a:stretch>
                  <a:fillRect t="-13953" b="-30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𝑳𝒐𝒐𝒑</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𝑫𝒆𝒕𝒆𝒄𝒕𝒊𝒐𝒏</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11"/>
                <a:stretch>
                  <a:fillRect l="-588"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2471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14:m>
                  <m:oMath xmlns:m="http://schemas.openxmlformats.org/officeDocument/2006/math">
                    <m:r>
                      <a:rPr lang="en-US" altLang="zh-CN" sz="2800" b="1" i="1" spc="200" dirty="0" smtClean="0">
                        <a:solidFill>
                          <a:schemeClr val="bg1"/>
                        </a:solidFill>
                        <a:latin typeface="Cambria Math" panose="02040503050406030204" pitchFamily="18" charset="0"/>
                        <a:ea typeface="微软雅黑" panose="020B0503020204020204" pitchFamily="34" charset="-122"/>
                      </a:rPr>
                      <m:t>𝑫𝒌𝑺𝑷</m:t>
                    </m:r>
                  </m:oMath>
                </a14:m>
                <a:r>
                  <a:rPr lang="zh-CN" altLang="en-US" sz="2800" b="1" spc="200" dirty="0" smtClean="0">
                    <a:solidFill>
                      <a:schemeClr val="bg1"/>
                    </a:solidFill>
                    <a:latin typeface="Calibri" panose="020F0502020204030204" pitchFamily="34" charset="0"/>
                    <a:ea typeface="微软雅黑" panose="020B0503020204020204" pitchFamily="34" charset="-122"/>
                  </a:rPr>
                  <a:t>路径枚举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3259295" cy="523220"/>
              </a:xfrm>
              <a:prstGeom prst="rect">
                <a:avLst/>
              </a:prstGeom>
              <a:blipFill>
                <a:blip r:embed="rId3"/>
                <a:stretch>
                  <a:fillRect t="-13953" b="-30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𝑳𝒐𝒐𝒑</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𝑫𝒆𝒕𝒆𝒄𝒕𝒊𝒐𝒏</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4"/>
                <a:stretch>
                  <a:fillRect l="-588"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719A945-5DA8-4842-824C-43EDA64AA903}"/>
                  </a:ext>
                </a:extLst>
              </p:cNvPr>
              <p:cNvSpPr txBox="1"/>
              <p:nvPr/>
            </p:nvSpPr>
            <p:spPr>
              <a:xfrm>
                <a:off x="4342163" y="2237765"/>
                <a:ext cx="4376790" cy="2062103"/>
              </a:xfrm>
              <a:prstGeom prst="rect">
                <a:avLst/>
              </a:prstGeom>
              <a:noFill/>
            </p:spPr>
            <p:txBody>
              <a:bodyPr wrap="square" rtlCol="0" anchor="ctr">
                <a:spAutoFit/>
              </a:bodyPr>
              <a:lstStyle/>
              <a:p>
                <a:pPr algn="just"/>
                <a:r>
                  <a:rPr lang="zh-CN" altLang="en-US" sz="1600" dirty="0" smtClean="0">
                    <a:latin typeface="Calibri" panose="020F0502020204030204" pitchFamily="34" charset="0"/>
                    <a:ea typeface="微软雅黑" panose="020B0503020204020204" pitchFamily="34" charset="-122"/>
                  </a:rPr>
                  <a:t>最短路径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Sub>
                    <m:r>
                      <a:rPr lang="en-US" altLang="zh-CN" sz="1600" b="1" i="0" dirty="0" smtClean="0">
                        <a:solidFill>
                          <a:srgbClr val="FF0000"/>
                        </a:solidFill>
                        <a:latin typeface="Cambria Math" panose="02040503050406030204" pitchFamily="18" charset="0"/>
                        <a:ea typeface="微软雅黑" panose="020B0503020204020204" pitchFamily="34" charset="-122"/>
                      </a:rPr>
                      <m:t>=&lt;</m:t>
                    </m:r>
                    <m:r>
                      <a:rPr lang="en-US" altLang="zh-CN" sz="1600" b="1" i="0" dirty="0" smtClean="0">
                        <a:solidFill>
                          <a:srgbClr val="FF0000"/>
                        </a:solidFill>
                        <a:latin typeface="Cambria Math" panose="02040503050406030204" pitchFamily="18" charset="0"/>
                        <a:ea typeface="微软雅黑" panose="020B0503020204020204" pitchFamily="34" charset="-122"/>
                      </a:rPr>
                      <m:t>𝐬</m:t>
                    </m:r>
                    <m:r>
                      <a:rPr lang="en-US" altLang="zh-CN" sz="1600" b="1" i="0" dirty="0" smtClean="0">
                        <a:solidFill>
                          <a:srgbClr val="FF0000"/>
                        </a:solidFill>
                        <a:latin typeface="Cambria Math" panose="02040503050406030204" pitchFamily="18" charset="0"/>
                        <a:ea typeface="微软雅黑" panose="020B0503020204020204" pitchFamily="34" charset="-122"/>
                      </a:rPr>
                      <m:t>,</m:t>
                    </m:r>
                    <m:r>
                      <a:rPr lang="en-US" altLang="zh-CN" sz="1600" b="1" i="0" dirty="0" smtClean="0">
                        <a:solidFill>
                          <a:srgbClr val="FF0000"/>
                        </a:solidFill>
                        <a:latin typeface="Cambria Math" panose="02040503050406030204" pitchFamily="18" charset="0"/>
                        <a:ea typeface="微软雅黑" panose="020B0503020204020204" pitchFamily="34" charset="-122"/>
                      </a:rPr>
                      <m:t>𝐭</m:t>
                    </m:r>
                    <m:r>
                      <a:rPr lang="en-US" altLang="zh-CN" sz="1600" b="1" i="0" dirty="0" smtClean="0">
                        <a:solidFill>
                          <a:srgbClr val="FF0000"/>
                        </a:solidFill>
                        <a:latin typeface="Cambria Math" panose="02040503050406030204" pitchFamily="18" charset="0"/>
                        <a:ea typeface="微软雅黑" panose="020B0503020204020204" pitchFamily="34" charset="-122"/>
                      </a:rPr>
                      <m:t>&gt;</m:t>
                    </m:r>
                  </m:oMath>
                </a14:m>
                <a:endParaRPr lang="en-US" altLang="zh-CN" sz="1600" b="1" dirty="0" smtClean="0">
                  <a:latin typeface="Calibri" panose="020F0502020204030204" pitchFamily="34" charset="0"/>
                  <a:ea typeface="微软雅黑" panose="020B0503020204020204" pitchFamily="34" charset="-122"/>
                </a:endParaRPr>
              </a:p>
              <a:p>
                <a:pPr algn="just"/>
                <a:endParaRPr lang="en-US" altLang="zh-CN" sz="1600" dirty="0" smtClean="0">
                  <a:latin typeface="Calibri" panose="020F0502020204030204" pitchFamily="34" charset="0"/>
                  <a:ea typeface="微软雅黑" panose="020B0503020204020204" pitchFamily="34" charset="-122"/>
                </a:endParaRPr>
              </a:p>
              <a:p>
                <a:pPr algn="just"/>
                <a:r>
                  <a:rPr lang="zh-CN" altLang="en-US" sz="1600" dirty="0" smtClean="0">
                    <a:latin typeface="Calibri" panose="020F0502020204030204" pitchFamily="34" charset="0"/>
                    <a:ea typeface="微软雅黑" panose="020B0503020204020204" pitchFamily="34" charset="-122"/>
                  </a:rPr>
                  <a:t>借助边</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𝒗</m:t>
                    </m:r>
                    <m:r>
                      <a:rPr lang="en-US" altLang="zh-CN" sz="1600" b="1" i="1" dirty="0" err="1"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𝒖</m:t>
                    </m:r>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生成次短路径</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r>
                      <a:rPr lang="en-US" altLang="zh-CN" sz="1600" b="1" i="1" dirty="0" smtClean="0">
                        <a:solidFill>
                          <a:srgbClr val="FF0000"/>
                        </a:solidFill>
                        <a:latin typeface="Cambria Math" panose="02040503050406030204" pitchFamily="18" charset="0"/>
                        <a:ea typeface="微软雅黑" panose="020B0503020204020204" pitchFamily="34" charset="-122"/>
                      </a:rPr>
                      <m:t>=&lt;</m:t>
                    </m:r>
                    <m:r>
                      <a:rPr lang="en-US" altLang="zh-CN" sz="1600" b="1" i="1" dirty="0" smtClean="0">
                        <a:solidFill>
                          <a:srgbClr val="FF0000"/>
                        </a:solidFill>
                        <a:latin typeface="Cambria Math" panose="02040503050406030204" pitchFamily="18" charset="0"/>
                        <a:ea typeface="微软雅黑" panose="020B0503020204020204" pitchFamily="34" charset="-122"/>
                      </a:rPr>
                      <m:t>𝒔</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𝒘</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𝒗</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𝒖</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r>
                      <a:rPr lang="en-US" altLang="zh-CN" sz="1600" b="1" i="1" dirty="0" smtClean="0">
                        <a:solidFill>
                          <a:srgbClr val="FF0000"/>
                        </a:solidFill>
                        <a:latin typeface="Cambria Math" panose="02040503050406030204" pitchFamily="18" charset="0"/>
                        <a:ea typeface="微软雅黑" panose="020B0503020204020204" pitchFamily="34" charset="-122"/>
                      </a:rPr>
                      <m:t>&gt;</m:t>
                    </m:r>
                  </m:oMath>
                </a14:m>
                <a:endParaRPr lang="en-US" altLang="zh-CN" sz="1600" b="1" dirty="0" smtClean="0">
                  <a:solidFill>
                    <a:srgbClr val="FF0000"/>
                  </a:solidFill>
                  <a:latin typeface="Calibri" panose="020F0502020204030204" pitchFamily="34" charset="0"/>
                  <a:ea typeface="微软雅黑" panose="020B0503020204020204" pitchFamily="34" charset="-122"/>
                </a:endParaRPr>
              </a:p>
              <a:p>
                <a:pPr algn="just"/>
                <a:endParaRPr lang="en-US" altLang="zh-CN" sz="1600" b="1" dirty="0" smtClean="0">
                  <a:solidFill>
                    <a:srgbClr val="FF0000"/>
                  </a:solidFill>
                  <a:latin typeface="Calibri" panose="020F0502020204030204" pitchFamily="34" charset="0"/>
                  <a:ea typeface="微软雅黑" panose="020B0503020204020204" pitchFamily="34" charset="-122"/>
                </a:endParaRPr>
              </a:p>
              <a:p>
                <a:pPr algn="just"/>
                <a:r>
                  <a:rPr lang="zh-CN" altLang="en-US" sz="1600" dirty="0" smtClean="0">
                    <a:latin typeface="Calibri" panose="020F0502020204030204" pitchFamily="34" charset="0"/>
                    <a:ea typeface="微软雅黑" panose="020B0503020204020204" pitchFamily="34" charset="-122"/>
                  </a:rPr>
                  <a:t>绿色阴影表示</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oMath>
                </a14:m>
                <a:r>
                  <a:rPr lang="zh-CN" altLang="en-US" sz="1600" dirty="0" smtClean="0">
                    <a:latin typeface="Calibri" panose="020F0502020204030204" pitchFamily="34" charset="0"/>
                    <a:ea typeface="微软雅黑" panose="020B0503020204020204" pitchFamily="34" charset="-122"/>
                  </a:rPr>
                  <a:t>的</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𝑭𝒊𝒙𝒆𝒅</m:t>
                    </m:r>
                    <m:r>
                      <a:rPr lang="en-US" altLang="zh-CN" sz="1600" b="1" i="1" dirty="0" smtClean="0">
                        <a:solidFill>
                          <a:srgbClr val="FF0000"/>
                        </a:solidFill>
                        <a:latin typeface="Cambria Math" panose="02040503050406030204" pitchFamily="18" charset="0"/>
                        <a:ea typeface="微软雅黑" panose="020B0503020204020204" pitchFamily="34" charset="-122"/>
                      </a:rPr>
                      <m:t> </m:t>
                    </m:r>
                    <m:r>
                      <a:rPr lang="en-US" altLang="zh-CN" sz="1600" b="1" i="1" dirty="0" smtClean="0">
                        <a:solidFill>
                          <a:srgbClr val="FF0000"/>
                        </a:solidFill>
                        <a:latin typeface="Cambria Math" panose="02040503050406030204" pitchFamily="18" charset="0"/>
                        <a:ea typeface="微软雅黑" panose="020B0503020204020204" pitchFamily="34" charset="-122"/>
                      </a:rPr>
                      <m:t>𝒑𝒂𝒓𝒕</m:t>
                    </m:r>
                  </m:oMath>
                </a14:m>
                <a:endParaRPr lang="en-US" altLang="zh-CN" sz="1600" b="1" dirty="0" smtClean="0">
                  <a:solidFill>
                    <a:srgbClr val="FF0000"/>
                  </a:solidFill>
                  <a:latin typeface="Calibri" panose="020F0502020204030204" pitchFamily="34" charset="0"/>
                  <a:ea typeface="微软雅黑" panose="020B0503020204020204" pitchFamily="34" charset="-122"/>
                </a:endParaRPr>
              </a:p>
              <a:p>
                <a:pPr algn="just"/>
                <a:endParaRPr lang="en-US" altLang="zh-CN" sz="1600" b="1" dirty="0">
                  <a:solidFill>
                    <a:srgbClr val="FF0000"/>
                  </a:solidFill>
                  <a:latin typeface="Calibri" panose="020F0502020204030204" pitchFamily="34" charset="0"/>
                  <a:ea typeface="微软雅黑" panose="020B0503020204020204" pitchFamily="34" charset="-122"/>
                </a:endParaRPr>
              </a:p>
              <a:p>
                <a:pPr algn="just"/>
                <a:r>
                  <a:rPr lang="zh-CN" altLang="en-US" sz="1600" dirty="0" smtClean="0">
                    <a:latin typeface="Calibri" panose="020F0502020204030204" pitchFamily="34" charset="0"/>
                    <a:ea typeface="微软雅黑" panose="020B0503020204020204" pitchFamily="34" charset="-122"/>
                  </a:rPr>
                  <a:t>图中展示了两种分支，即</a:t>
                </a:r>
                <a:r>
                  <a:rPr lang="zh-CN" altLang="en-US" sz="1600" dirty="0">
                    <a:latin typeface="Calibri" panose="020F0502020204030204" pitchFamily="34" charset="0"/>
                    <a:ea typeface="微软雅黑" panose="020B0503020204020204" pitchFamily="34" charset="-122"/>
                  </a:rPr>
                  <a:t>无</a:t>
                </a:r>
                <a:r>
                  <a:rPr lang="zh-CN" altLang="en-US" sz="1600" dirty="0" smtClean="0">
                    <a:latin typeface="Calibri" panose="020F0502020204030204" pitchFamily="34" charset="0"/>
                    <a:ea typeface="微软雅黑" panose="020B0503020204020204" pitchFamily="34" charset="-122"/>
                  </a:rPr>
                  <a:t>环分支和有环分支，有环分支可以进一步细分。</a:t>
                </a:r>
                <a:endParaRPr lang="en-US" altLang="zh-CN" sz="1600" dirty="0" smtClean="0">
                  <a:latin typeface="Calibri" panose="020F0502020204030204" pitchFamily="34" charset="0"/>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342163" y="2237765"/>
                <a:ext cx="4376790" cy="2062103"/>
              </a:xfrm>
              <a:prstGeom prst="rect">
                <a:avLst/>
              </a:prstGeom>
              <a:blipFill>
                <a:blip r:embed="rId12"/>
                <a:stretch>
                  <a:fillRect l="-696" t="-592" r="-5571" b="-3254"/>
                </a:stretch>
              </a:blipFill>
            </p:spPr>
            <p:txBody>
              <a:bodyPr/>
              <a:lstStyle/>
              <a:p>
                <a:r>
                  <a:rPr lang="zh-CN" altLang="en-US">
                    <a:noFill/>
                  </a:rPr>
                  <a:t> </a:t>
                </a:r>
              </a:p>
            </p:txBody>
          </p:sp>
        </mc:Fallback>
      </mc:AlternateContent>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586" y="1501179"/>
            <a:ext cx="3475899" cy="3830583"/>
          </a:xfrm>
          <a:prstGeom prst="rect">
            <a:avLst/>
          </a:prstGeom>
        </p:spPr>
      </p:pic>
    </p:spTree>
    <p:extLst>
      <p:ext uri="{BB962C8B-B14F-4D97-AF65-F5344CB8AC3E}">
        <p14:creationId xmlns:p14="http://schemas.microsoft.com/office/powerpoint/2010/main" val="4270691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19</a:t>
            </a:fld>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14:m>
                  <m:oMath xmlns:m="http://schemas.openxmlformats.org/officeDocument/2006/math">
                    <m:r>
                      <a:rPr lang="en-US" altLang="zh-CN" sz="2800" b="1" i="1" spc="200" dirty="0" smtClean="0">
                        <a:solidFill>
                          <a:schemeClr val="bg1"/>
                        </a:solidFill>
                        <a:latin typeface="Cambria Math" panose="02040503050406030204" pitchFamily="18" charset="0"/>
                        <a:ea typeface="微软雅黑" panose="020B0503020204020204" pitchFamily="34" charset="-122"/>
                      </a:rPr>
                      <m:t>𝑫𝒌𝑺𝑷</m:t>
                    </m:r>
                  </m:oMath>
                </a14:m>
                <a:r>
                  <a:rPr lang="zh-CN" altLang="en-US" sz="2800" b="1" spc="200" dirty="0" smtClean="0">
                    <a:solidFill>
                      <a:schemeClr val="bg1"/>
                    </a:solidFill>
                    <a:latin typeface="Calibri" panose="020F0502020204030204" pitchFamily="34" charset="0"/>
                    <a:ea typeface="微软雅黑" panose="020B0503020204020204" pitchFamily="34" charset="-122"/>
                  </a:rPr>
                  <a:t>路径枚举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3259295" cy="523220"/>
              </a:xfrm>
              <a:prstGeom prst="rect">
                <a:avLst/>
              </a:prstGeom>
              <a:blipFill>
                <a:blip r:embed="rId3"/>
                <a:stretch>
                  <a:fillRect t="-13953" b="-30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𝑪𝒂𝒔𝒆</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𝒐𝒏𝒆</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4"/>
                <a:stretch>
                  <a:fillRect l="-147"/>
                </a:stretch>
              </a:blipFill>
            </p:spPr>
            <p:txBody>
              <a:bodyPr/>
              <a:lstStyle/>
              <a:p>
                <a:r>
                  <a:rPr lang="zh-CN" altLang="en-US">
                    <a:noFill/>
                  </a:rPr>
                  <a:t> </a:t>
                </a:r>
              </a:p>
            </p:txBody>
          </p:sp>
        </mc:Fallback>
      </mc:AlternateContent>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86" y="1501179"/>
            <a:ext cx="3475899" cy="3830583"/>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0226" y="1514785"/>
            <a:ext cx="1734821" cy="3830400"/>
          </a:xfrm>
          <a:prstGeom prst="rect">
            <a:avLst/>
          </a:prstGeom>
        </p:spPr>
      </p:pic>
      <p:sp>
        <p:nvSpPr>
          <p:cNvPr id="4" name="右箭头 3"/>
          <p:cNvSpPr/>
          <p:nvPr/>
        </p:nvSpPr>
        <p:spPr>
          <a:xfrm>
            <a:off x="4166170" y="3105944"/>
            <a:ext cx="585627" cy="503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719A945-5DA8-4842-824C-43EDA64AA903}"/>
                  </a:ext>
                </a:extLst>
              </p:cNvPr>
              <p:cNvSpPr txBox="1"/>
              <p:nvPr/>
            </p:nvSpPr>
            <p:spPr>
              <a:xfrm>
                <a:off x="2211513" y="5616707"/>
                <a:ext cx="4720975" cy="338554"/>
              </a:xfrm>
              <a:prstGeom prst="rect">
                <a:avLst/>
              </a:prstGeom>
              <a:noFill/>
            </p:spPr>
            <p:txBody>
              <a:bodyPr wrap="square" rtlCol="0" anchor="ctr">
                <a:spAutoFit/>
              </a:bodyPr>
              <a:lstStyle/>
              <a:p>
                <a:pPr algn="just"/>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𝒏</m:t>
                    </m:r>
                    <m:r>
                      <a:rPr lang="en-US" altLang="zh-CN" sz="1600" b="1" i="1" dirty="0" err="1"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𝒎</m:t>
                    </m:r>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b="1" dirty="0" smtClean="0">
                    <a:latin typeface="Calibri" panose="020F0502020204030204" pitchFamily="34" charset="0"/>
                    <a:ea typeface="微软雅黑" panose="020B0503020204020204" pitchFamily="34" charset="-122"/>
                  </a:rPr>
                  <a:t>从无环分支出发，不会产生环路，无需处理</a:t>
                </a:r>
                <a:endParaRPr lang="en-US" altLang="zh-CN" sz="1600" b="1" dirty="0" smtClean="0">
                  <a:latin typeface="Calibri" panose="020F0502020204030204" pitchFamily="34" charset="0"/>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2211513" y="5616707"/>
                <a:ext cx="4720975" cy="338554"/>
              </a:xfrm>
              <a:prstGeom prst="rect">
                <a:avLst/>
              </a:prstGeom>
              <a:blipFill>
                <a:blip r:embed="rId17"/>
                <a:stretch>
                  <a:fillRect l="-129"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719A945-5DA8-4842-824C-43EDA64AA903}"/>
                  </a:ext>
                </a:extLst>
              </p:cNvPr>
              <p:cNvSpPr txBox="1"/>
              <p:nvPr/>
            </p:nvSpPr>
            <p:spPr>
              <a:xfrm>
                <a:off x="5926562" y="1971379"/>
                <a:ext cx="2909973" cy="338554"/>
              </a:xfrm>
              <a:prstGeom prst="rect">
                <a:avLst/>
              </a:prstGeom>
              <a:noFill/>
            </p:spPr>
            <p:txBody>
              <a:bodyPr wrap="square" rtlCol="0" anchor="ctr">
                <a:spAutoFit/>
              </a:bodyPr>
              <a:lstStyle/>
              <a:p>
                <a:pPr algn="just"/>
                <a14:m>
                  <m:oMathPara xmlns:m="http://schemas.openxmlformats.org/officeDocument/2006/math">
                    <m:oMathParaPr>
                      <m:jc m:val="left"/>
                    </m:oMathParaPr>
                    <m:oMath xmlns:m="http://schemas.openxmlformats.org/officeDocument/2006/math">
                      <m:r>
                        <a:rPr lang="en-US" altLang="zh-CN" sz="1600" b="1" i="1" dirty="0" smtClean="0">
                          <a:solidFill>
                            <a:schemeClr val="tx1"/>
                          </a:solidFill>
                          <a:latin typeface="Cambria Math" panose="02040503050406030204" pitchFamily="18" charset="0"/>
                          <a:ea typeface="微软雅黑" panose="020B0503020204020204" pitchFamily="34" charset="-122"/>
                        </a:rPr>
                        <m:t>𝑺𝑷𝑻</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微软雅黑" panose="020B0503020204020204" pitchFamily="34" charset="-122"/>
                        </a:rPr>
                        <m:t>𝒔</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微软雅黑" panose="020B0503020204020204" pitchFamily="34" charset="-122"/>
                        </a:rPr>
                        <m:t>𝒘</m:t>
                      </m:r>
                      <m:r>
                        <a:rPr lang="en-US" altLang="zh-CN"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微软雅黑" panose="020B0503020204020204" pitchFamily="34" charset="-122"/>
                        </a:rPr>
                        <m:t>𝒏</m:t>
                      </m:r>
                    </m:oMath>
                  </m:oMathPara>
                </a14:m>
                <a:endParaRPr lang="en-US" altLang="zh-CN" sz="1600" b="1" dirty="0" smtClean="0">
                  <a:solidFill>
                    <a:schemeClr val="tx1"/>
                  </a:solidFill>
                  <a:latin typeface="Calibri" panose="020F0502020204030204" pitchFamily="34" charset="0"/>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5926562" y="1971379"/>
                <a:ext cx="2909973" cy="33855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691122" y="3609377"/>
                <a:ext cx="3145413" cy="369332"/>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a:rPr lang="en-US" altLang="zh-CN" b="1" i="1" dirty="0" smtClean="0">
                          <a:solidFill>
                            <a:schemeClr val="tx1"/>
                          </a:solidFill>
                          <a:latin typeface="Cambria Math" panose="02040503050406030204" pitchFamily="18" charset="0"/>
                          <a:ea typeface="微软雅黑" panose="020B0503020204020204" pitchFamily="34" charset="-122"/>
                        </a:rPr>
                        <m:t>𝑭𝒊𝒙𝒆𝒅</m:t>
                      </m:r>
                      <m:r>
                        <a:rPr lang="zh-CN" altLang="en-US" b="1" i="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𝒏</m:t>
                      </m:r>
                      <m:r>
                        <a:rPr lang="zh-CN" altLang="en-US" b="1" i="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𝒎</m:t>
                      </m:r>
                      <m:r>
                        <a:rPr lang="zh-CN" altLang="en-US" b="1" i="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𝒗</m:t>
                      </m:r>
                      <m:r>
                        <a:rPr lang="zh-CN" altLang="en-US" b="1" i="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𝒖</m:t>
                      </m:r>
                      <m:r>
                        <a:rPr lang="zh-CN" altLang="en-US" b="1" i="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𝒕</m:t>
                      </m:r>
                    </m:oMath>
                  </m:oMathPara>
                </a14:m>
                <a:endParaRPr lang="en-US" altLang="zh-CN" b="1" dirty="0">
                  <a:solidFill>
                    <a:schemeClr val="tx1"/>
                  </a:solidFill>
                  <a:latin typeface="Calibri" panose="020F0502020204030204" pitchFamily="34"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5691122" y="3609377"/>
                <a:ext cx="3145413"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34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82" name="组合 81">
            <a:extLst>
              <a:ext uri="{FF2B5EF4-FFF2-40B4-BE49-F238E27FC236}">
                <a16:creationId xmlns:a16="http://schemas.microsoft.com/office/drawing/2014/main" id="{E79A97FE-C630-493E-97C5-D3C3BB29CB8F}"/>
              </a:ext>
            </a:extLst>
          </p:cNvPr>
          <p:cNvGrpSpPr/>
          <p:nvPr/>
        </p:nvGrpSpPr>
        <p:grpSpPr>
          <a:xfrm>
            <a:off x="2128594" y="1936877"/>
            <a:ext cx="4880196" cy="2984245"/>
            <a:chOff x="2128594" y="1936877"/>
            <a:chExt cx="4880196" cy="2984245"/>
          </a:xfrm>
        </p:grpSpPr>
        <p:grpSp>
          <p:nvGrpSpPr>
            <p:cNvPr id="64" name="组合 63">
              <a:extLst>
                <a:ext uri="{FF2B5EF4-FFF2-40B4-BE49-F238E27FC236}">
                  <a16:creationId xmlns:a16="http://schemas.microsoft.com/office/drawing/2014/main" id="{A123CDE2-2DAE-404B-B3BD-41E67B131C0F}"/>
                </a:ext>
              </a:extLst>
            </p:cNvPr>
            <p:cNvGrpSpPr/>
            <p:nvPr/>
          </p:nvGrpSpPr>
          <p:grpSpPr>
            <a:xfrm>
              <a:off x="2128594" y="1936877"/>
              <a:ext cx="4880195" cy="461665"/>
              <a:chOff x="2318742" y="2198492"/>
              <a:chExt cx="4880195" cy="461665"/>
            </a:xfrm>
          </p:grpSpPr>
          <p:sp>
            <p:nvSpPr>
              <p:cNvPr id="53" name="文本框 52">
                <a:extLst>
                  <a:ext uri="{FF2B5EF4-FFF2-40B4-BE49-F238E27FC236}">
                    <a16:creationId xmlns:a16="http://schemas.microsoft.com/office/drawing/2014/main" id="{5B71471E-29A2-418F-9A0F-2A046E7A9A4F}"/>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mj-ea"/>
                    <a:ea typeface="+mj-ea"/>
                    <a:cs typeface="+mn-ea"/>
                  </a:rPr>
                  <a:t>问题背景</a:t>
                </a:r>
                <a:endParaRPr lang="en-US" altLang="zh-CN" sz="2400" b="1" dirty="0">
                  <a:solidFill>
                    <a:schemeClr val="tx1">
                      <a:lumMod val="85000"/>
                      <a:lumOff val="15000"/>
                    </a:schemeClr>
                  </a:solidFill>
                  <a:latin typeface="+mj-ea"/>
                  <a:ea typeface="+mj-ea"/>
                  <a:cs typeface="+mn-ea"/>
                </a:endParaRPr>
              </a:p>
            </p:txBody>
          </p:sp>
          <p:grpSp>
            <p:nvGrpSpPr>
              <p:cNvPr id="54" name="Google Shape;863;p65">
                <a:extLst>
                  <a:ext uri="{FF2B5EF4-FFF2-40B4-BE49-F238E27FC236}">
                    <a16:creationId xmlns:a16="http://schemas.microsoft.com/office/drawing/2014/main" id="{4ADC0B0C-EF10-4E77-8A37-51CD9C26CD11}"/>
                  </a:ext>
                </a:extLst>
              </p:cNvPr>
              <p:cNvGrpSpPr>
                <a:grpSpLocks noChangeAspect="1"/>
              </p:cNvGrpSpPr>
              <p:nvPr/>
            </p:nvGrpSpPr>
            <p:grpSpPr>
              <a:xfrm>
                <a:off x="2318742" y="2339325"/>
                <a:ext cx="190147" cy="180000"/>
                <a:chOff x="4660325" y="1866850"/>
                <a:chExt cx="68350" cy="58100"/>
              </a:xfrm>
            </p:grpSpPr>
            <p:sp>
              <p:nvSpPr>
                <p:cNvPr id="55" name="Google Shape;864;p65">
                  <a:extLst>
                    <a:ext uri="{FF2B5EF4-FFF2-40B4-BE49-F238E27FC236}">
                      <a16:creationId xmlns:a16="http://schemas.microsoft.com/office/drawing/2014/main" id="{8633226D-7206-4DB5-A776-C9D8B53C03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a:extLst>
                    <a:ext uri="{FF2B5EF4-FFF2-40B4-BE49-F238E27FC236}">
                      <a16:creationId xmlns:a16="http://schemas.microsoft.com/office/drawing/2014/main" id="{048F5B53-EE26-48D6-B008-2E0129A43C73}"/>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a:extLst>
                  <a:ext uri="{FF2B5EF4-FFF2-40B4-BE49-F238E27FC236}">
                    <a16:creationId xmlns:a16="http://schemas.microsoft.com/office/drawing/2014/main" id="{3DC19A0F-2BF0-4436-A4FF-29971F96A4CC}"/>
                  </a:ext>
                </a:extLst>
              </p:cNvPr>
              <p:cNvGrpSpPr>
                <a:grpSpLocks noChangeAspect="1"/>
              </p:cNvGrpSpPr>
              <p:nvPr/>
            </p:nvGrpSpPr>
            <p:grpSpPr>
              <a:xfrm flipH="1">
                <a:off x="7008790" y="2339325"/>
                <a:ext cx="190147" cy="180000"/>
                <a:chOff x="4660325" y="1866850"/>
                <a:chExt cx="68350" cy="58100"/>
              </a:xfrm>
            </p:grpSpPr>
            <p:sp>
              <p:nvSpPr>
                <p:cNvPr id="62" name="Google Shape;864;p65">
                  <a:extLst>
                    <a:ext uri="{FF2B5EF4-FFF2-40B4-BE49-F238E27FC236}">
                      <a16:creationId xmlns:a16="http://schemas.microsoft.com/office/drawing/2014/main" id="{67FE0191-57C7-47E9-8E4B-E7584C0F713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a:extLst>
                    <a:ext uri="{FF2B5EF4-FFF2-40B4-BE49-F238E27FC236}">
                      <a16:creationId xmlns:a16="http://schemas.microsoft.com/office/drawing/2014/main" id="{4F6085A6-AB9A-4428-BB25-809BCB063E7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组合 64">
              <a:extLst>
                <a:ext uri="{FF2B5EF4-FFF2-40B4-BE49-F238E27FC236}">
                  <a16:creationId xmlns:a16="http://schemas.microsoft.com/office/drawing/2014/main" id="{A5C38A0A-6144-4B25-90E9-14E4B4FC5B07}"/>
                </a:ext>
              </a:extLst>
            </p:cNvPr>
            <p:cNvGrpSpPr/>
            <p:nvPr/>
          </p:nvGrpSpPr>
          <p:grpSpPr>
            <a:xfrm>
              <a:off x="2128595" y="3198167"/>
              <a:ext cx="4880195" cy="461665"/>
              <a:chOff x="2318742" y="2198492"/>
              <a:chExt cx="4880195" cy="461665"/>
            </a:xfrm>
          </p:grpSpPr>
          <p:sp>
            <p:nvSpPr>
              <p:cNvPr id="66" name="文本框 65">
                <a:extLst>
                  <a:ext uri="{FF2B5EF4-FFF2-40B4-BE49-F238E27FC236}">
                    <a16:creationId xmlns:a16="http://schemas.microsoft.com/office/drawing/2014/main" id="{C29FADD8-34BB-40E9-B1AB-0484EA3FD477}"/>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mj-ea"/>
                    <a:ea typeface="+mj-ea"/>
                    <a:cs typeface="+mn-ea"/>
                  </a:rPr>
                  <a:t>算</a:t>
                </a:r>
                <a:r>
                  <a:rPr lang="zh-CN" altLang="en-US" sz="2400" b="1" dirty="0" smtClean="0">
                    <a:solidFill>
                      <a:schemeClr val="tx1">
                        <a:lumMod val="85000"/>
                        <a:lumOff val="15000"/>
                      </a:schemeClr>
                    </a:solidFill>
                    <a:latin typeface="+mj-ea"/>
                    <a:ea typeface="+mj-ea"/>
                    <a:cs typeface="+mn-ea"/>
                  </a:rPr>
                  <a:t>法设计</a:t>
                </a:r>
                <a:endParaRPr lang="en-US" altLang="zh-CN" sz="2400" b="1" dirty="0">
                  <a:solidFill>
                    <a:schemeClr val="tx1">
                      <a:lumMod val="85000"/>
                      <a:lumOff val="15000"/>
                    </a:schemeClr>
                  </a:solidFill>
                  <a:latin typeface="+mj-ea"/>
                  <a:ea typeface="+mj-ea"/>
                  <a:cs typeface="+mn-ea"/>
                </a:endParaRPr>
              </a:p>
            </p:txBody>
          </p:sp>
          <p:grpSp>
            <p:nvGrpSpPr>
              <p:cNvPr id="67" name="Google Shape;863;p65">
                <a:extLst>
                  <a:ext uri="{FF2B5EF4-FFF2-40B4-BE49-F238E27FC236}">
                    <a16:creationId xmlns:a16="http://schemas.microsoft.com/office/drawing/2014/main" id="{1A0C0ED6-DEAC-46C1-B76F-8B91F0DDC339}"/>
                  </a:ext>
                </a:extLst>
              </p:cNvPr>
              <p:cNvGrpSpPr>
                <a:grpSpLocks noChangeAspect="1"/>
              </p:cNvGrpSpPr>
              <p:nvPr/>
            </p:nvGrpSpPr>
            <p:grpSpPr>
              <a:xfrm>
                <a:off x="2318742" y="2339325"/>
                <a:ext cx="190147" cy="180000"/>
                <a:chOff x="4660325" y="1866850"/>
                <a:chExt cx="68350" cy="58100"/>
              </a:xfrm>
            </p:grpSpPr>
            <p:sp>
              <p:nvSpPr>
                <p:cNvPr id="71" name="Google Shape;864;p65">
                  <a:extLst>
                    <a:ext uri="{FF2B5EF4-FFF2-40B4-BE49-F238E27FC236}">
                      <a16:creationId xmlns:a16="http://schemas.microsoft.com/office/drawing/2014/main" id="{D3CE48AE-ABB1-4E9C-A319-E0F0F984F0F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5;p65">
                  <a:extLst>
                    <a:ext uri="{FF2B5EF4-FFF2-40B4-BE49-F238E27FC236}">
                      <a16:creationId xmlns:a16="http://schemas.microsoft.com/office/drawing/2014/main" id="{8269F253-A108-45BF-9CBB-4FF8DD0A91B2}"/>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63;p65">
                <a:extLst>
                  <a:ext uri="{FF2B5EF4-FFF2-40B4-BE49-F238E27FC236}">
                    <a16:creationId xmlns:a16="http://schemas.microsoft.com/office/drawing/2014/main" id="{18FBA4FF-9847-42A0-8DB4-D9C51DF55E88}"/>
                  </a:ext>
                </a:extLst>
              </p:cNvPr>
              <p:cNvGrpSpPr>
                <a:grpSpLocks noChangeAspect="1"/>
              </p:cNvGrpSpPr>
              <p:nvPr/>
            </p:nvGrpSpPr>
            <p:grpSpPr>
              <a:xfrm flipH="1">
                <a:off x="7008790" y="2339325"/>
                <a:ext cx="190147" cy="180000"/>
                <a:chOff x="4660325" y="1866850"/>
                <a:chExt cx="68350" cy="58100"/>
              </a:xfrm>
            </p:grpSpPr>
            <p:sp>
              <p:nvSpPr>
                <p:cNvPr id="69" name="Google Shape;864;p65">
                  <a:extLst>
                    <a:ext uri="{FF2B5EF4-FFF2-40B4-BE49-F238E27FC236}">
                      <a16:creationId xmlns:a16="http://schemas.microsoft.com/office/drawing/2014/main" id="{0FA1404C-4CFA-4A61-B062-258831C1160A}"/>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p65">
                  <a:extLst>
                    <a:ext uri="{FF2B5EF4-FFF2-40B4-BE49-F238E27FC236}">
                      <a16:creationId xmlns:a16="http://schemas.microsoft.com/office/drawing/2014/main" id="{B6BFE796-4519-4538-89A4-518D0E0D7911}"/>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组合 73">
              <a:extLst>
                <a:ext uri="{FF2B5EF4-FFF2-40B4-BE49-F238E27FC236}">
                  <a16:creationId xmlns:a16="http://schemas.microsoft.com/office/drawing/2014/main" id="{C6D27B7E-C412-471D-BB00-ACEA25B0DE90}"/>
                </a:ext>
              </a:extLst>
            </p:cNvPr>
            <p:cNvGrpSpPr/>
            <p:nvPr/>
          </p:nvGrpSpPr>
          <p:grpSpPr>
            <a:xfrm>
              <a:off x="2128595" y="4459457"/>
              <a:ext cx="4880195" cy="461665"/>
              <a:chOff x="2318742" y="2198492"/>
              <a:chExt cx="4880195" cy="461665"/>
            </a:xfrm>
          </p:grpSpPr>
          <p:sp>
            <p:nvSpPr>
              <p:cNvPr id="75" name="文本框 74">
                <a:extLst>
                  <a:ext uri="{FF2B5EF4-FFF2-40B4-BE49-F238E27FC236}">
                    <a16:creationId xmlns:a16="http://schemas.microsoft.com/office/drawing/2014/main" id="{EED41DA2-7719-4417-A7ED-C2471F21E04E}"/>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mj-ea"/>
                    <a:ea typeface="+mj-ea"/>
                    <a:cs typeface="+mn-ea"/>
                  </a:rPr>
                  <a:t>实</a:t>
                </a:r>
                <a:r>
                  <a:rPr lang="zh-CN" altLang="en-US" sz="2400" b="1" dirty="0" smtClean="0">
                    <a:solidFill>
                      <a:schemeClr val="tx1">
                        <a:lumMod val="85000"/>
                        <a:lumOff val="15000"/>
                      </a:schemeClr>
                    </a:solidFill>
                    <a:latin typeface="+mj-ea"/>
                    <a:ea typeface="+mj-ea"/>
                    <a:cs typeface="+mn-ea"/>
                  </a:rPr>
                  <a:t>验分析</a:t>
                </a:r>
                <a:endParaRPr lang="en-US" altLang="zh-CN" sz="2400" b="1" dirty="0">
                  <a:solidFill>
                    <a:schemeClr val="tx1">
                      <a:lumMod val="85000"/>
                      <a:lumOff val="15000"/>
                    </a:schemeClr>
                  </a:solidFill>
                  <a:latin typeface="+mj-ea"/>
                  <a:ea typeface="+mj-ea"/>
                  <a:cs typeface="+mn-ea"/>
                </a:endParaRPr>
              </a:p>
            </p:txBody>
          </p:sp>
          <p:grpSp>
            <p:nvGrpSpPr>
              <p:cNvPr id="76" name="Google Shape;863;p65">
                <a:extLst>
                  <a:ext uri="{FF2B5EF4-FFF2-40B4-BE49-F238E27FC236}">
                    <a16:creationId xmlns:a16="http://schemas.microsoft.com/office/drawing/2014/main" id="{A3ABAFA8-F41B-4553-BC0F-3E752DEF9A2F}"/>
                  </a:ext>
                </a:extLst>
              </p:cNvPr>
              <p:cNvGrpSpPr>
                <a:grpSpLocks noChangeAspect="1"/>
              </p:cNvGrpSpPr>
              <p:nvPr/>
            </p:nvGrpSpPr>
            <p:grpSpPr>
              <a:xfrm>
                <a:off x="2318742" y="2339325"/>
                <a:ext cx="190147" cy="180000"/>
                <a:chOff x="4660325" y="1866850"/>
                <a:chExt cx="68350" cy="58100"/>
              </a:xfrm>
            </p:grpSpPr>
            <p:sp>
              <p:nvSpPr>
                <p:cNvPr id="80" name="Google Shape;864;p65">
                  <a:extLst>
                    <a:ext uri="{FF2B5EF4-FFF2-40B4-BE49-F238E27FC236}">
                      <a16:creationId xmlns:a16="http://schemas.microsoft.com/office/drawing/2014/main" id="{6F6388AD-8CE0-42BA-A565-CD00CE191C00}"/>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65;p65">
                  <a:extLst>
                    <a:ext uri="{FF2B5EF4-FFF2-40B4-BE49-F238E27FC236}">
                      <a16:creationId xmlns:a16="http://schemas.microsoft.com/office/drawing/2014/main" id="{2800AFF5-816E-4DAE-93BC-479A88E1F10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863;p65">
                <a:extLst>
                  <a:ext uri="{FF2B5EF4-FFF2-40B4-BE49-F238E27FC236}">
                    <a16:creationId xmlns:a16="http://schemas.microsoft.com/office/drawing/2014/main" id="{3B65F60A-8590-4C8B-A8D5-3A08489EF758}"/>
                  </a:ext>
                </a:extLst>
              </p:cNvPr>
              <p:cNvGrpSpPr>
                <a:grpSpLocks noChangeAspect="1"/>
              </p:cNvGrpSpPr>
              <p:nvPr/>
            </p:nvGrpSpPr>
            <p:grpSpPr>
              <a:xfrm flipH="1">
                <a:off x="7008790" y="2339325"/>
                <a:ext cx="190147" cy="180000"/>
                <a:chOff x="4660325" y="1866850"/>
                <a:chExt cx="68350" cy="58100"/>
              </a:xfrm>
            </p:grpSpPr>
            <p:sp>
              <p:nvSpPr>
                <p:cNvPr id="78" name="Google Shape;864;p65">
                  <a:extLst>
                    <a:ext uri="{FF2B5EF4-FFF2-40B4-BE49-F238E27FC236}">
                      <a16:creationId xmlns:a16="http://schemas.microsoft.com/office/drawing/2014/main" id="{D832B29D-82E8-4D3D-9B5E-343B233BAA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65;p65">
                  <a:extLst>
                    <a:ext uri="{FF2B5EF4-FFF2-40B4-BE49-F238E27FC236}">
                      <a16:creationId xmlns:a16="http://schemas.microsoft.com/office/drawing/2014/main" id="{96F8990F-7217-425D-B5F5-66D78FF09926}"/>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8" name="文本框 27">
            <a:extLst>
              <a:ext uri="{FF2B5EF4-FFF2-40B4-BE49-F238E27FC236}">
                <a16:creationId xmlns:a16="http://schemas.microsoft.com/office/drawing/2014/main" id="{E2B53DF3-67B3-48F8-9B28-ECFDEA3B1511}"/>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spTree>
    <p:extLst>
      <p:ext uri="{BB962C8B-B14F-4D97-AF65-F5344CB8AC3E}">
        <p14:creationId xmlns:p14="http://schemas.microsoft.com/office/powerpoint/2010/main" val="1520370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20</a:t>
            </a:fld>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14:m>
                  <m:oMath xmlns:m="http://schemas.openxmlformats.org/officeDocument/2006/math">
                    <m:r>
                      <a:rPr lang="en-US" altLang="zh-CN" sz="2800" b="1" i="1" spc="200" dirty="0" smtClean="0">
                        <a:solidFill>
                          <a:schemeClr val="bg1"/>
                        </a:solidFill>
                        <a:latin typeface="Cambria Math" panose="02040503050406030204" pitchFamily="18" charset="0"/>
                        <a:ea typeface="微软雅黑" panose="020B0503020204020204" pitchFamily="34" charset="-122"/>
                      </a:rPr>
                      <m:t>𝑫𝒌𝑺𝑷</m:t>
                    </m:r>
                  </m:oMath>
                </a14:m>
                <a:r>
                  <a:rPr lang="zh-CN" altLang="en-US" sz="2800" b="1" spc="200" dirty="0" smtClean="0">
                    <a:solidFill>
                      <a:schemeClr val="bg1"/>
                    </a:solidFill>
                    <a:latin typeface="Calibri" panose="020F0502020204030204" pitchFamily="34" charset="0"/>
                    <a:ea typeface="微软雅黑" panose="020B0503020204020204" pitchFamily="34" charset="-122"/>
                  </a:rPr>
                  <a:t>路径枚举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3259295" cy="523220"/>
              </a:xfrm>
              <a:prstGeom prst="rect">
                <a:avLst/>
              </a:prstGeom>
              <a:blipFill>
                <a:blip r:embed="rId3"/>
                <a:stretch>
                  <a:fillRect t="-13953" b="-30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𝑪𝒂𝒔𝒆</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𝒕𝒘𝒐</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4"/>
                <a:stretch>
                  <a:fillRect l="-147"/>
                </a:stretch>
              </a:blipFill>
            </p:spPr>
            <p:txBody>
              <a:bodyPr/>
              <a:lstStyle/>
              <a:p>
                <a:r>
                  <a:rPr lang="zh-CN" altLang="en-US">
                    <a:noFill/>
                  </a:rPr>
                  <a:t> </a:t>
                </a:r>
              </a:p>
            </p:txBody>
          </p:sp>
        </mc:Fallback>
      </mc:AlternateContent>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86" y="1501179"/>
            <a:ext cx="3475899" cy="3830583"/>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82" y="1511636"/>
            <a:ext cx="2180463" cy="3830400"/>
          </a:xfrm>
          <a:prstGeom prst="rect">
            <a:avLst/>
          </a:prstGeom>
        </p:spPr>
      </p:pic>
      <p:sp>
        <p:nvSpPr>
          <p:cNvPr id="4" name="右箭头 3"/>
          <p:cNvSpPr/>
          <p:nvPr/>
        </p:nvSpPr>
        <p:spPr>
          <a:xfrm>
            <a:off x="4166170" y="3105944"/>
            <a:ext cx="585627" cy="503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719A945-5DA8-4842-824C-43EDA64AA903}"/>
                  </a:ext>
                </a:extLst>
              </p:cNvPr>
              <p:cNvSpPr txBox="1"/>
              <p:nvPr/>
            </p:nvSpPr>
            <p:spPr>
              <a:xfrm>
                <a:off x="831565" y="5619079"/>
                <a:ext cx="7480871" cy="338554"/>
              </a:xfrm>
              <a:prstGeom prst="rect">
                <a:avLst/>
              </a:prstGeom>
              <a:noFill/>
            </p:spPr>
            <p:txBody>
              <a:bodyPr wrap="square" rtlCol="0" anchor="ctr">
                <a:spAutoFit/>
              </a:bodyPr>
              <a:lstStyle/>
              <a:p>
                <a:pPr algn="just"/>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𝒏</m:t>
                    </m:r>
                    <m:r>
                      <a:rPr lang="en-US" altLang="zh-CN" sz="1600" b="1" i="1" dirty="0" err="1"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𝒎</m:t>
                    </m:r>
                    <m:r>
                      <a:rPr lang="en-US" altLang="zh-CN" sz="1600" b="1" i="1" dirty="0" smtClean="0">
                        <a:solidFill>
                          <a:srgbClr val="FF0000"/>
                        </a:solidFill>
                        <a:latin typeface="Cambria Math" panose="02040503050406030204" pitchFamily="18" charset="0"/>
                        <a:ea typeface="微软雅黑" panose="020B0503020204020204" pitchFamily="34" charset="-122"/>
                      </a:rPr>
                      <m:t>)</m:t>
                    </m:r>
                  </m:oMath>
                </a14:m>
                <a:r>
                  <a:rPr lang="zh-CN" altLang="en-US" sz="1600" b="1" dirty="0" smtClean="0">
                    <a:latin typeface="Calibri" panose="020F0502020204030204" pitchFamily="34" charset="0"/>
                    <a:ea typeface="微软雅黑" panose="020B0503020204020204" pitchFamily="34" charset="-122"/>
                  </a:rPr>
                  <a:t>从位于</a:t>
                </a:r>
                <a14:m>
                  <m:oMath xmlns:m="http://schemas.openxmlformats.org/officeDocument/2006/math">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𝟐</m:t>
                        </m:r>
                      </m:sub>
                    </m:sSub>
                  </m:oMath>
                </a14:m>
                <a:r>
                  <a:rPr lang="zh-CN" altLang="en-US" sz="1600" b="1" dirty="0" smtClean="0">
                    <a:latin typeface="Calibri" panose="020F0502020204030204" pitchFamily="34" charset="0"/>
                    <a:ea typeface="微软雅黑" panose="020B0503020204020204" pitchFamily="34" charset="-122"/>
                  </a:rPr>
                  <a:t>的</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𝑭𝒊𝒙𝒆𝒅</m:t>
                    </m:r>
                    <m:r>
                      <a:rPr lang="en-US" altLang="zh-CN" sz="1600" b="1" i="1" dirty="0" smtClean="0">
                        <a:solidFill>
                          <a:srgbClr val="FF0000"/>
                        </a:solidFill>
                        <a:latin typeface="Cambria Math" panose="02040503050406030204" pitchFamily="18" charset="0"/>
                        <a:ea typeface="微软雅黑" panose="020B0503020204020204" pitchFamily="34" charset="-122"/>
                      </a:rPr>
                      <m:t> </m:t>
                    </m:r>
                    <m:r>
                      <a:rPr lang="en-US" altLang="zh-CN" sz="1600" b="1" i="1" dirty="0" smtClean="0">
                        <a:solidFill>
                          <a:srgbClr val="FF0000"/>
                        </a:solidFill>
                        <a:latin typeface="Cambria Math" panose="02040503050406030204" pitchFamily="18" charset="0"/>
                        <a:ea typeface="微软雅黑" panose="020B0503020204020204" pitchFamily="34" charset="-122"/>
                      </a:rPr>
                      <m:t>𝒑𝒂𝒓𝒕</m:t>
                    </m:r>
                  </m:oMath>
                </a14:m>
                <a:r>
                  <a:rPr lang="zh-CN" altLang="en-US" sz="1600" b="1" dirty="0" smtClean="0">
                    <a:latin typeface="Calibri" panose="020F0502020204030204" pitchFamily="34" charset="0"/>
                    <a:ea typeface="微软雅黑" panose="020B0503020204020204" pitchFamily="34" charset="-122"/>
                  </a:rPr>
                  <a:t>的节点</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𝒏</m:t>
                    </m:r>
                  </m:oMath>
                </a14:m>
                <a:r>
                  <a:rPr lang="zh-CN" altLang="en-US" sz="1600" b="1" dirty="0" smtClean="0">
                    <a:latin typeface="Calibri" panose="020F0502020204030204" pitchFamily="34" charset="0"/>
                    <a:ea typeface="微软雅黑" panose="020B0503020204020204" pitchFamily="34" charset="-122"/>
                  </a:rPr>
                  <a:t>出发，产生固定环路，无法消除，必须杜绝</a:t>
                </a:r>
                <a:endParaRPr lang="en-US" altLang="zh-CN" sz="1600" b="1" dirty="0" smtClean="0">
                  <a:latin typeface="Calibri" panose="020F0502020204030204" pitchFamily="34" charset="0"/>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831565" y="5619079"/>
                <a:ext cx="7480871" cy="338554"/>
              </a:xfrm>
              <a:prstGeom prst="rect">
                <a:avLst/>
              </a:prstGeom>
              <a:blipFill>
                <a:blip r:embed="rId21"/>
                <a:stretch>
                  <a:fillRect t="-7273" b="-2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719A945-5DA8-4842-824C-43EDA64AA903}"/>
                  </a:ext>
                </a:extLst>
              </p:cNvPr>
              <p:cNvSpPr txBox="1"/>
              <p:nvPr/>
            </p:nvSpPr>
            <p:spPr>
              <a:xfrm>
                <a:off x="5926562" y="1971379"/>
                <a:ext cx="2909973" cy="338554"/>
              </a:xfrm>
              <a:prstGeom prst="rect">
                <a:avLst/>
              </a:prstGeom>
              <a:noFill/>
            </p:spPr>
            <p:txBody>
              <a:bodyPr wrap="square" rtlCol="0" anchor="ctr">
                <a:spAutoFit/>
              </a:bodyPr>
              <a:lstStyle/>
              <a:p>
                <a:pPr algn="just"/>
                <a14:m>
                  <m:oMathPara xmlns:m="http://schemas.openxmlformats.org/officeDocument/2006/math">
                    <m:oMathParaPr>
                      <m:jc m:val="left"/>
                    </m:oMathParaPr>
                    <m:oMath xmlns:m="http://schemas.openxmlformats.org/officeDocument/2006/math">
                      <m:r>
                        <a:rPr lang="en-US" altLang="zh-CN" sz="1600" b="1" i="1" dirty="0" smtClean="0">
                          <a:solidFill>
                            <a:schemeClr val="tx1"/>
                          </a:solidFill>
                          <a:latin typeface="Cambria Math" panose="02040503050406030204" pitchFamily="18" charset="0"/>
                          <a:ea typeface="Cambria Math" panose="02040503050406030204" pitchFamily="18" charset="0"/>
                        </a:rPr>
                        <m:t>𝑺𝑷𝑻</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Cambria Math" panose="02040503050406030204" pitchFamily="18" charset="0"/>
                        </a:rPr>
                        <m:t>𝒔</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Cambria Math" panose="02040503050406030204" pitchFamily="18" charset="0"/>
                        </a:rPr>
                        <m:t>𝒘</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Cambria Math" panose="02040503050406030204" pitchFamily="18" charset="0"/>
                        </a:rPr>
                        <m:t>𝒖</m:t>
                      </m:r>
                      <m:r>
                        <a:rPr lang="zh-CN" altLang="en-US" sz="1600" b="1" i="1" dirty="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Cambria Math" panose="02040503050406030204" pitchFamily="18" charset="0"/>
                        </a:rPr>
                        <m:t>𝒏</m:t>
                      </m:r>
                    </m:oMath>
                  </m:oMathPara>
                </a14:m>
                <a:endParaRPr lang="en-US" altLang="zh-CN" sz="1600" b="1"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5926562" y="1971379"/>
                <a:ext cx="2909973" cy="338554"/>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626011" y="3989519"/>
                <a:ext cx="3234540" cy="338554"/>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a:rPr lang="en-US" altLang="zh-CN" sz="1600" b="1" i="1" dirty="0" smtClean="0">
                          <a:solidFill>
                            <a:schemeClr val="tx1"/>
                          </a:solidFill>
                          <a:latin typeface="Cambria Math" panose="02040503050406030204" pitchFamily="18" charset="0"/>
                          <a:ea typeface="微软雅黑" panose="020B0503020204020204" pitchFamily="34" charset="-122"/>
                        </a:rPr>
                        <m:t>𝑭𝒊𝒙𝒆𝒅</m:t>
                      </m:r>
                      <m:r>
                        <a:rPr lang="zh-CN" altLang="en-US" sz="1600" b="1" i="1" dirty="0">
                          <a:solidFill>
                            <a:schemeClr val="tx1"/>
                          </a:solidFill>
                          <a:latin typeface="Cambria Math" panose="02040503050406030204" pitchFamily="18" charset="0"/>
                          <a:ea typeface="微软雅黑" panose="020B0503020204020204" pitchFamily="34" charset="-122"/>
                        </a:rPr>
                        <m:t>：</m:t>
                      </m:r>
                      <m:r>
                        <a:rPr lang="en-US" altLang="zh-CN" sz="1600" b="1" i="1" dirty="0">
                          <a:solidFill>
                            <a:srgbClr val="FF0000"/>
                          </a:solidFill>
                          <a:latin typeface="Cambria Math" panose="02040503050406030204" pitchFamily="18" charset="0"/>
                          <a:ea typeface="微软雅黑" panose="020B0503020204020204" pitchFamily="34" charset="-122"/>
                        </a:rPr>
                        <m:t>𝒏</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a:solidFill>
                            <a:schemeClr val="tx1"/>
                          </a:solidFill>
                          <a:latin typeface="Cambria Math" panose="02040503050406030204" pitchFamily="18" charset="0"/>
                          <a:ea typeface="微软雅黑" panose="020B0503020204020204" pitchFamily="34" charset="-122"/>
                        </a:rPr>
                        <m:t>𝒎</m:t>
                      </m:r>
                      <m:r>
                        <a:rPr lang="zh-CN" altLang="en-US" sz="1600" b="1" i="1" dirty="0">
                          <a:solidFill>
                            <a:schemeClr val="tx1"/>
                          </a:solidFill>
                          <a:latin typeface="Cambria Math" panose="02040503050406030204" pitchFamily="18" charset="0"/>
                          <a:ea typeface="微软雅黑" panose="020B0503020204020204" pitchFamily="34" charset="-122"/>
                        </a:rPr>
                        <m:t>→</m:t>
                      </m:r>
                      <m:r>
                        <a:rPr lang="en-US" altLang="zh-CN" sz="1600" b="1" i="1" dirty="0">
                          <a:solidFill>
                            <a:schemeClr val="tx1"/>
                          </a:solidFill>
                          <a:latin typeface="Cambria Math" panose="02040503050406030204" pitchFamily="18" charset="0"/>
                          <a:ea typeface="微软雅黑" panose="020B0503020204020204" pitchFamily="34" charset="-122"/>
                        </a:rPr>
                        <m:t>𝒗</m:t>
                      </m:r>
                      <m:r>
                        <a:rPr lang="zh-CN" altLang="en-US" sz="1600" b="1" i="1" dirty="0">
                          <a:solidFill>
                            <a:schemeClr val="tx1"/>
                          </a:solidFill>
                          <a:latin typeface="Cambria Math" panose="02040503050406030204" pitchFamily="18" charset="0"/>
                          <a:ea typeface="微软雅黑" panose="020B0503020204020204" pitchFamily="34" charset="-122"/>
                        </a:rPr>
                        <m:t>→</m:t>
                      </m:r>
                      <m:r>
                        <a:rPr lang="en-US" altLang="zh-CN" sz="1600" b="1" i="1" dirty="0">
                          <a:solidFill>
                            <a:schemeClr val="tx1"/>
                          </a:solidFill>
                          <a:latin typeface="Cambria Math" panose="02040503050406030204" pitchFamily="18" charset="0"/>
                          <a:ea typeface="微软雅黑" panose="020B0503020204020204" pitchFamily="34" charset="-122"/>
                        </a:rPr>
                        <m:t>𝒖</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a:solidFill>
                            <a:srgbClr val="FF0000"/>
                          </a:solidFill>
                          <a:latin typeface="Cambria Math" panose="02040503050406030204" pitchFamily="18" charset="0"/>
                          <a:ea typeface="微软雅黑" panose="020B0503020204020204" pitchFamily="34" charset="-122"/>
                        </a:rPr>
                        <m:t>𝒏</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a:solidFill>
                            <a:schemeClr val="tx1"/>
                          </a:solidFill>
                          <a:latin typeface="Cambria Math" panose="02040503050406030204" pitchFamily="18" charset="0"/>
                          <a:ea typeface="微软雅黑" panose="020B0503020204020204" pitchFamily="34" charset="-122"/>
                        </a:rPr>
                        <m:t>𝒕</m:t>
                      </m:r>
                    </m:oMath>
                  </m:oMathPara>
                </a14:m>
                <a:endParaRPr lang="en-US" altLang="zh-CN" sz="1600" b="1" dirty="0">
                  <a:solidFill>
                    <a:schemeClr val="tx1"/>
                  </a:solidFill>
                  <a:latin typeface="Calibri" panose="020F0502020204030204" pitchFamily="34"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5626011" y="3989519"/>
                <a:ext cx="3234540" cy="338554"/>
              </a:xfrm>
              <a:prstGeom prst="rect">
                <a:avLst/>
              </a:prstGeom>
              <a:blipFill>
                <a:blip r:embed="rId2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5418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21</a:t>
            </a:fld>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14:m>
                  <m:oMath xmlns:m="http://schemas.openxmlformats.org/officeDocument/2006/math">
                    <m:r>
                      <a:rPr lang="en-US" altLang="zh-CN" sz="2800" b="1" i="1" spc="200" dirty="0" smtClean="0">
                        <a:solidFill>
                          <a:schemeClr val="bg1"/>
                        </a:solidFill>
                        <a:latin typeface="Cambria Math" panose="02040503050406030204" pitchFamily="18" charset="0"/>
                        <a:ea typeface="微软雅黑" panose="020B0503020204020204" pitchFamily="34" charset="-122"/>
                      </a:rPr>
                      <m:t>𝑫𝒌𝑺𝑷</m:t>
                    </m:r>
                  </m:oMath>
                </a14:m>
                <a:r>
                  <a:rPr lang="zh-CN" altLang="en-US" sz="2800" b="1" spc="200" dirty="0" smtClean="0">
                    <a:solidFill>
                      <a:schemeClr val="bg1"/>
                    </a:solidFill>
                    <a:latin typeface="Calibri" panose="020F0502020204030204" pitchFamily="34" charset="0"/>
                    <a:ea typeface="微软雅黑" panose="020B0503020204020204" pitchFamily="34" charset="-122"/>
                  </a:rPr>
                  <a:t>路径枚举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3259295" cy="523220"/>
              </a:xfrm>
              <a:prstGeom prst="rect">
                <a:avLst/>
              </a:prstGeom>
              <a:blipFill>
                <a:blip r:embed="rId3"/>
                <a:stretch>
                  <a:fillRect t="-13953" b="-302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𝑪𝒂𝒔𝒆</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𝒕𝒉𝒓𝒆𝒆</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4"/>
                <a:stretch>
                  <a:fillRect l="-147"/>
                </a:stretch>
              </a:blipFill>
            </p:spPr>
            <p:txBody>
              <a:bodyPr/>
              <a:lstStyle/>
              <a:p>
                <a:r>
                  <a:rPr lang="zh-CN" altLang="en-US">
                    <a:noFill/>
                  </a:rPr>
                  <a:t> </a:t>
                </a:r>
              </a:p>
            </p:txBody>
          </p:sp>
        </mc:Fallback>
      </mc:AlternateContent>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86" y="1501179"/>
            <a:ext cx="3475899" cy="3830583"/>
          </a:xfrm>
          <a:prstGeom prst="rect">
            <a:avLst/>
          </a:prstGeom>
        </p:spPr>
      </p:pic>
      <p:pic>
        <p:nvPicPr>
          <p:cNvPr id="3" name="图片 2"/>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912467" y="1511637"/>
            <a:ext cx="1766652" cy="3830398"/>
          </a:xfrm>
          <a:prstGeom prst="rect">
            <a:avLst/>
          </a:prstGeom>
        </p:spPr>
      </p:pic>
      <p:sp>
        <p:nvSpPr>
          <p:cNvPr id="4" name="右箭头 3"/>
          <p:cNvSpPr/>
          <p:nvPr/>
        </p:nvSpPr>
        <p:spPr>
          <a:xfrm>
            <a:off x="4166170" y="3105944"/>
            <a:ext cx="585627" cy="503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719A945-5DA8-4842-824C-43EDA64AA903}"/>
                  </a:ext>
                </a:extLst>
              </p:cNvPr>
              <p:cNvSpPr txBox="1"/>
              <p:nvPr/>
            </p:nvSpPr>
            <p:spPr>
              <a:xfrm>
                <a:off x="743362" y="5619079"/>
                <a:ext cx="7657276" cy="338554"/>
              </a:xfrm>
              <a:prstGeom prst="rect">
                <a:avLst/>
              </a:prstGeom>
              <a:noFill/>
            </p:spPr>
            <p:txBody>
              <a:bodyPr wrap="square" rtlCol="0" anchor="ctr">
                <a:spAutoFit/>
              </a:bodyPr>
              <a:lstStyle/>
              <a:p>
                <a:pPr algn="just"/>
                <a14:m>
                  <m:oMath xmlns:m="http://schemas.openxmlformats.org/officeDocument/2006/math">
                    <m:d>
                      <m:dPr>
                        <m:ctrlPr>
                          <a:rPr lang="en-US" altLang="zh-CN" sz="1600" b="1" i="1" dirty="0" smtClean="0">
                            <a:solidFill>
                              <a:srgbClr val="FF0000"/>
                            </a:solidFill>
                            <a:latin typeface="Cambria Math" panose="02040503050406030204" pitchFamily="18" charset="0"/>
                            <a:ea typeface="微软雅黑" panose="020B0503020204020204" pitchFamily="34" charset="-122"/>
                          </a:rPr>
                        </m:ctrlPr>
                      </m:dPr>
                      <m:e>
                        <m:r>
                          <a:rPr lang="en-US" altLang="zh-CN" sz="1600" b="1" i="1" dirty="0" err="1" smtClean="0">
                            <a:solidFill>
                              <a:srgbClr val="FF0000"/>
                            </a:solidFill>
                            <a:latin typeface="Cambria Math" panose="02040503050406030204" pitchFamily="18" charset="0"/>
                            <a:ea typeface="微软雅黑" panose="020B0503020204020204" pitchFamily="34" charset="-122"/>
                          </a:rPr>
                          <m:t>𝒏</m:t>
                        </m:r>
                        <m:r>
                          <a:rPr lang="en-US" altLang="zh-CN" sz="1600" b="1" i="1" dirty="0" err="1"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𝒎</m:t>
                        </m:r>
                      </m:e>
                    </m:d>
                  </m:oMath>
                </a14:m>
                <a:r>
                  <a:rPr lang="zh-CN" altLang="en-US" sz="1600" b="1" dirty="0" smtClean="0">
                    <a:latin typeface="Calibri" panose="020F0502020204030204" pitchFamily="34" charset="0"/>
                    <a:ea typeface="微软雅黑" panose="020B0503020204020204" pitchFamily="34" charset="-122"/>
                  </a:rPr>
                  <a:t>从非固定的有环分支出发，</a:t>
                </a:r>
                <a:r>
                  <a:rPr lang="zh-CN" altLang="en-US" sz="1600" b="1" dirty="0">
                    <a:latin typeface="Calibri" panose="020F0502020204030204" pitchFamily="34" charset="0"/>
                    <a:ea typeface="微软雅黑" panose="020B0503020204020204" pitchFamily="34" charset="-122"/>
                  </a:rPr>
                  <a:t>产</a:t>
                </a:r>
                <a:r>
                  <a:rPr lang="zh-CN" altLang="en-US" sz="1600" b="1" dirty="0" smtClean="0">
                    <a:latin typeface="Calibri" panose="020F0502020204030204" pitchFamily="34" charset="0"/>
                    <a:ea typeface="微软雅黑" panose="020B0503020204020204" pitchFamily="34" charset="-122"/>
                  </a:rPr>
                  <a:t>生非固定的回路，后续还有机会打破，可以保留</a:t>
                </a:r>
                <a:endParaRPr lang="en-US" altLang="zh-CN" sz="1600" b="1" dirty="0" smtClean="0">
                  <a:latin typeface="Calibri" panose="020F0502020204030204" pitchFamily="34" charset="0"/>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743362" y="5619079"/>
                <a:ext cx="7657276" cy="338554"/>
              </a:xfrm>
              <a:prstGeom prst="rect">
                <a:avLst/>
              </a:prstGeom>
              <a:blipFill>
                <a:blip r:embed="rId14"/>
                <a:stretch>
                  <a:fillRect t="-7273" b="-2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719A945-5DA8-4842-824C-43EDA64AA903}"/>
                  </a:ext>
                </a:extLst>
              </p:cNvPr>
              <p:cNvSpPr txBox="1"/>
              <p:nvPr/>
            </p:nvSpPr>
            <p:spPr>
              <a:xfrm>
                <a:off x="6234027" y="2436885"/>
                <a:ext cx="2909973" cy="338554"/>
              </a:xfrm>
              <a:prstGeom prst="rect">
                <a:avLst/>
              </a:prstGeom>
              <a:noFill/>
            </p:spPr>
            <p:txBody>
              <a:bodyPr wrap="square" rtlCol="0" anchor="ctr">
                <a:spAutoFit/>
              </a:bodyPr>
              <a:lstStyle/>
              <a:p>
                <a:pPr algn="just"/>
                <a14:m>
                  <m:oMathPara xmlns:m="http://schemas.openxmlformats.org/officeDocument/2006/math">
                    <m:oMathParaPr>
                      <m:jc m:val="left"/>
                    </m:oMathParaPr>
                    <m:oMath xmlns:m="http://schemas.openxmlformats.org/officeDocument/2006/math">
                      <m:r>
                        <a:rPr lang="en-US" altLang="zh-CN" sz="1600" b="1" i="1" dirty="0" smtClean="0">
                          <a:solidFill>
                            <a:schemeClr val="tx1"/>
                          </a:solidFill>
                          <a:latin typeface="Cambria Math" panose="02040503050406030204" pitchFamily="18" charset="0"/>
                          <a:ea typeface="Cambria Math" panose="02040503050406030204" pitchFamily="18" charset="0"/>
                        </a:rPr>
                        <m:t>𝑺𝑷𝑻</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Cambria Math" panose="02040503050406030204" pitchFamily="18" charset="0"/>
                        </a:rPr>
                        <m:t>𝒔</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Cambria Math" panose="02040503050406030204" pitchFamily="18" charset="0"/>
                        </a:rPr>
                        <m:t>𝒘</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Cambria Math" panose="02040503050406030204" pitchFamily="18" charset="0"/>
                        </a:rPr>
                        <m:t>𝒖</m:t>
                      </m:r>
                      <m:r>
                        <a:rPr lang="zh-CN" altLang="en-US" sz="1600" b="1" i="1" dirty="0">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Cambria Math" panose="02040503050406030204" pitchFamily="18" charset="0"/>
                        </a:rPr>
                        <m:t>𝒒</m:t>
                      </m:r>
                      <m:r>
                        <a:rPr lang="zh-CN" altLang="en-US" sz="1600" b="1" i="1" dirty="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Cambria Math" panose="02040503050406030204" pitchFamily="18" charset="0"/>
                        </a:rPr>
                        <m:t>𝒏</m:t>
                      </m:r>
                    </m:oMath>
                  </m:oMathPara>
                </a14:m>
                <a:endParaRPr lang="en-US" altLang="zh-CN" sz="1600" b="1"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6234027" y="2436885"/>
                <a:ext cx="2909973" cy="338554"/>
              </a:xfrm>
              <a:prstGeom prst="rect">
                <a:avLst/>
              </a:prstGeom>
              <a:blipFill>
                <a:blip r:embed="rId15"/>
                <a:stretch>
                  <a:fillRect b="-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527867" y="4275674"/>
                <a:ext cx="3224922" cy="338554"/>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a:rPr lang="en-US" altLang="zh-CN" sz="1600" b="1" i="1" dirty="0" smtClean="0">
                          <a:solidFill>
                            <a:schemeClr val="tx1"/>
                          </a:solidFill>
                          <a:latin typeface="Cambria Math" panose="02040503050406030204" pitchFamily="18" charset="0"/>
                          <a:ea typeface="微软雅黑" panose="020B0503020204020204" pitchFamily="34" charset="-122"/>
                        </a:rPr>
                        <m:t>𝑭𝒊𝒙𝒆𝒅</m:t>
                      </m:r>
                      <m:r>
                        <a:rPr lang="zh-CN" altLang="en-US" sz="1600" b="1" i="1" dirty="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chemeClr val="tx1"/>
                          </a:solidFill>
                          <a:latin typeface="Cambria Math" panose="02040503050406030204" pitchFamily="18" charset="0"/>
                          <a:ea typeface="微软雅黑" panose="020B0503020204020204" pitchFamily="34" charset="-122"/>
                        </a:rPr>
                        <m:t>𝒏</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a:solidFill>
                            <a:schemeClr val="tx1"/>
                          </a:solidFill>
                          <a:latin typeface="Cambria Math" panose="02040503050406030204" pitchFamily="18" charset="0"/>
                          <a:ea typeface="微软雅黑" panose="020B0503020204020204" pitchFamily="34" charset="-122"/>
                        </a:rPr>
                        <m:t>𝒎</m:t>
                      </m:r>
                      <m:r>
                        <a:rPr lang="zh-CN" altLang="en-US" sz="1600" b="1" i="1" dirty="0">
                          <a:solidFill>
                            <a:schemeClr val="tx1"/>
                          </a:solidFill>
                          <a:latin typeface="Cambria Math" panose="02040503050406030204" pitchFamily="18" charset="0"/>
                          <a:ea typeface="微软雅黑" panose="020B0503020204020204" pitchFamily="34" charset="-122"/>
                        </a:rPr>
                        <m:t>→</m:t>
                      </m:r>
                      <m:r>
                        <a:rPr lang="en-US" altLang="zh-CN" sz="1600" b="1" i="1" dirty="0">
                          <a:solidFill>
                            <a:schemeClr val="tx1"/>
                          </a:solidFill>
                          <a:latin typeface="Cambria Math" panose="02040503050406030204" pitchFamily="18" charset="0"/>
                          <a:ea typeface="微软雅黑" panose="020B0503020204020204" pitchFamily="34" charset="-122"/>
                        </a:rPr>
                        <m:t>𝒗</m:t>
                      </m:r>
                      <m:r>
                        <a:rPr lang="zh-CN" altLang="en-US" sz="1600" b="1" i="1" dirty="0">
                          <a:solidFill>
                            <a:schemeClr val="tx1"/>
                          </a:solidFill>
                          <a:latin typeface="Cambria Math" panose="02040503050406030204" pitchFamily="18" charset="0"/>
                          <a:ea typeface="微软雅黑" panose="020B0503020204020204" pitchFamily="34" charset="-122"/>
                        </a:rPr>
                        <m:t>→</m:t>
                      </m:r>
                      <m:r>
                        <a:rPr lang="en-US" altLang="zh-CN" sz="1600" b="1" i="1" dirty="0">
                          <a:solidFill>
                            <a:schemeClr val="tx1"/>
                          </a:solidFill>
                          <a:latin typeface="Cambria Math" panose="02040503050406030204" pitchFamily="18" charset="0"/>
                          <a:ea typeface="微软雅黑" panose="020B0503020204020204" pitchFamily="34" charset="-122"/>
                        </a:rPr>
                        <m:t>𝒖</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𝒒</m:t>
                      </m:r>
                      <m:r>
                        <a:rPr lang="zh-CN" altLang="en-US" sz="1600" b="1" i="1" dirty="0" smtClean="0">
                          <a:solidFill>
                            <a:schemeClr val="tx1"/>
                          </a:solidFill>
                          <a:latin typeface="Cambria Math" panose="02040503050406030204" pitchFamily="18" charset="0"/>
                          <a:ea typeface="微软雅黑" panose="020B0503020204020204" pitchFamily="34" charset="-122"/>
                        </a:rPr>
                        <m:t>→</m:t>
                      </m:r>
                      <m:r>
                        <a:rPr lang="en-US" altLang="zh-CN" sz="1600" b="1" i="1" dirty="0">
                          <a:solidFill>
                            <a:schemeClr val="tx1"/>
                          </a:solidFill>
                          <a:latin typeface="Cambria Math" panose="02040503050406030204" pitchFamily="18" charset="0"/>
                          <a:ea typeface="微软雅黑" panose="020B0503020204020204" pitchFamily="34" charset="-122"/>
                        </a:rPr>
                        <m:t>𝒕</m:t>
                      </m:r>
                    </m:oMath>
                  </m:oMathPara>
                </a14:m>
                <a:endParaRPr lang="en-US" altLang="zh-CN" sz="1600" b="1" dirty="0">
                  <a:solidFill>
                    <a:schemeClr val="tx1"/>
                  </a:solidFill>
                  <a:latin typeface="Calibri" panose="020F0502020204030204" pitchFamily="34"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5527867" y="4275674"/>
                <a:ext cx="3224922" cy="338554"/>
              </a:xfrm>
              <a:prstGeom prst="rect">
                <a:avLst/>
              </a:prstGeom>
              <a:blipFill>
                <a:blip r:embed="rId16"/>
                <a:stretch>
                  <a:fillRect b="-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08244" y="5917982"/>
                <a:ext cx="4727513" cy="338554"/>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𝑳𝒐𝒐𝒑𝒍𝒆𝒔𝒔</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𝒔</m:t>
                      </m:r>
                      <m:r>
                        <a:rPr lang="zh-CN" altLang="en-US"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𝒙</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𝒚</m:t>
                      </m:r>
                      <m:r>
                        <a:rPr lang="zh-CN" altLang="en-US" sz="1600" b="1" i="1" dirty="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𝒏</m:t>
                      </m:r>
                      <m:r>
                        <a:rPr lang="zh-CN" altLang="en-US"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𝒎</m:t>
                      </m:r>
                      <m:r>
                        <a:rPr lang="zh-CN" altLang="en-US"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𝒗</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𝒖</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𝒒</m:t>
                      </m:r>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smtClean="0">
                          <a:solidFill>
                            <a:srgbClr val="FF0000"/>
                          </a:solidFill>
                          <a:latin typeface="Cambria Math" panose="02040503050406030204" pitchFamily="18" charset="0"/>
                          <a:ea typeface="微软雅黑" panose="020B0503020204020204" pitchFamily="34" charset="-122"/>
                        </a:rPr>
                        <m:t>𝒕</m:t>
                      </m:r>
                    </m:oMath>
                  </m:oMathPara>
                </a14:m>
                <a:endParaRPr lang="en-US" altLang="zh-CN" sz="1600" b="1" dirty="0" smtClean="0">
                  <a:solidFill>
                    <a:srgbClr val="FF0000"/>
                  </a:solidFill>
                  <a:latin typeface="Calibri" panose="020F0502020204030204" pitchFamily="34" charset="0"/>
                  <a:ea typeface="微软雅黑" panose="020B0503020204020204" pitchFamily="34"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2208244" y="5917982"/>
                <a:ext cx="4727513" cy="338554"/>
              </a:xfrm>
              <a:prstGeom prst="rect">
                <a:avLst/>
              </a:prstGeom>
              <a:blipFill>
                <a:blip r:embed="rId17"/>
                <a:stretch>
                  <a:fillRect l="-129" b="-10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2872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𝑷𝒂𝒕𝒉</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𝑺𝒊𝒎𝒊𝒍𝒂𝒓𝒊𝒕𝒚</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9"/>
                <a:stretch>
                  <a:fillRect l="-221"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719A945-5DA8-4842-824C-43EDA64AA903}"/>
                  </a:ext>
                </a:extLst>
              </p:cNvPr>
              <p:cNvSpPr txBox="1"/>
              <p:nvPr/>
            </p:nvSpPr>
            <p:spPr>
              <a:xfrm>
                <a:off x="431685" y="2494843"/>
                <a:ext cx="6511781" cy="1446165"/>
              </a:xfrm>
              <a:prstGeom prst="rect">
                <a:avLst/>
              </a:prstGeom>
              <a:noFill/>
            </p:spPr>
            <p:txBody>
              <a:bodyPr wrap="square" rtlCol="0" anchor="ctr">
                <a:spAutoFit/>
              </a:bodyPr>
              <a:lstStyle/>
              <a:p>
                <a:pPr marL="285750" indent="-285750" algn="just">
                  <a:buFont typeface="Wingdings" panose="05000000000000000000" pitchFamily="2" charset="2"/>
                  <a:buChar char="l"/>
                </a:pPr>
                <a14:m>
                  <m:oMath xmlns:m="http://schemas.openxmlformats.org/officeDocument/2006/math">
                    <m:r>
                      <a:rPr lang="en-US" altLang="zh-CN" sz="1600" b="1" i="1" dirty="0">
                        <a:latin typeface="Cambria Math" panose="02040503050406030204" pitchFamily="18" charset="0"/>
                        <a:ea typeface="微软雅黑" panose="020B0503020204020204" pitchFamily="34" charset="-122"/>
                      </a:rPr>
                      <m:t>𝑺</m:t>
                    </m:r>
                    <m:r>
                      <a:rPr lang="en-US" altLang="zh-CN" sz="1600" b="1" i="1" dirty="0">
                        <a:latin typeface="Cambria Math" panose="02040503050406030204" pitchFamily="18" charset="0"/>
                        <a:ea typeface="微软雅黑" panose="020B0503020204020204" pitchFamily="34" charset="-122"/>
                      </a:rPr>
                      <m:t>~{</m:t>
                    </m:r>
                    <m:r>
                      <a:rPr lang="en-US" altLang="zh-CN" sz="1600" b="1" i="1" dirty="0">
                        <a:latin typeface="Cambria Math" panose="02040503050406030204" pitchFamily="18" charset="0"/>
                        <a:ea typeface="微软雅黑" panose="020B0503020204020204" pitchFamily="34" charset="-122"/>
                      </a:rPr>
                      <m:t>𝒅</m:t>
                    </m:r>
                    <m:r>
                      <a:rPr lang="en-US" altLang="zh-CN" sz="1600" b="1" i="1" dirty="0">
                        <a:latin typeface="Cambria Math" panose="02040503050406030204" pitchFamily="18" charset="0"/>
                        <a:ea typeface="微软雅黑" panose="020B0503020204020204" pitchFamily="34" charset="-122"/>
                      </a:rPr>
                      <m:t>(</m:t>
                    </m:r>
                    <m:sSub>
                      <m:sSubPr>
                        <m:ctrlPr>
                          <a:rPr lang="en-US" altLang="zh-CN" sz="1600" b="1" i="1" dirty="0" err="1">
                            <a:latin typeface="Cambria Math" panose="02040503050406030204" pitchFamily="18" charset="0"/>
                            <a:ea typeface="微软雅黑" panose="020B0503020204020204" pitchFamily="34" charset="-122"/>
                          </a:rPr>
                        </m:ctrlPr>
                      </m:sSubPr>
                      <m:e>
                        <m:r>
                          <a:rPr lang="en-US" altLang="zh-CN" sz="1600" b="1" i="1" dirty="0" err="1">
                            <a:latin typeface="Cambria Math" panose="02040503050406030204" pitchFamily="18" charset="0"/>
                            <a:ea typeface="微软雅黑" panose="020B0503020204020204" pitchFamily="34" charset="-122"/>
                          </a:rPr>
                          <m:t>𝒑</m:t>
                        </m:r>
                      </m:e>
                      <m:sub>
                        <m:r>
                          <a:rPr lang="en-US" altLang="zh-CN" sz="1600" b="1" i="1" dirty="0" err="1">
                            <a:latin typeface="Cambria Math" panose="02040503050406030204" pitchFamily="18" charset="0"/>
                            <a:ea typeface="微软雅黑" panose="020B0503020204020204" pitchFamily="34" charset="-122"/>
                          </a:rPr>
                          <m:t>𝒊</m:t>
                        </m:r>
                      </m:sub>
                    </m:sSub>
                    <m:r>
                      <a:rPr lang="en-US" altLang="zh-CN" sz="1600" b="1" i="1" dirty="0">
                        <a:latin typeface="Cambria Math" panose="02040503050406030204" pitchFamily="18" charset="0"/>
                        <a:ea typeface="微软雅黑" panose="020B0503020204020204" pitchFamily="34" charset="-122"/>
                      </a:rPr>
                      <m:t>),</m:t>
                    </m:r>
                    <m:r>
                      <a:rPr lang="en-US" altLang="zh-CN" sz="1600" b="1" i="1" dirty="0">
                        <a:latin typeface="Cambria Math" panose="02040503050406030204" pitchFamily="18" charset="0"/>
                        <a:ea typeface="微软雅黑" panose="020B0503020204020204" pitchFamily="34" charset="-122"/>
                      </a:rPr>
                      <m:t>𝒅</m:t>
                    </m:r>
                    <m:r>
                      <a:rPr lang="en-US" altLang="zh-CN" sz="1600" b="1" i="1" dirty="0">
                        <a:latin typeface="Cambria Math" panose="02040503050406030204" pitchFamily="18" charset="0"/>
                        <a:ea typeface="微软雅黑" panose="020B0503020204020204" pitchFamily="34" charset="-122"/>
                      </a:rPr>
                      <m:t>(</m:t>
                    </m:r>
                    <m:sSub>
                      <m:sSubPr>
                        <m:ctrlPr>
                          <a:rPr lang="en-US" altLang="zh-CN" sz="1600" b="1" i="1" dirty="0" err="1">
                            <a:latin typeface="Cambria Math" panose="02040503050406030204" pitchFamily="18" charset="0"/>
                            <a:ea typeface="微软雅黑" panose="020B0503020204020204" pitchFamily="34" charset="-122"/>
                          </a:rPr>
                        </m:ctrlPr>
                      </m:sSubPr>
                      <m:e>
                        <m:r>
                          <a:rPr lang="en-US" altLang="zh-CN" sz="1600" b="1" i="1" dirty="0" err="1">
                            <a:latin typeface="Cambria Math" panose="02040503050406030204" pitchFamily="18" charset="0"/>
                            <a:ea typeface="微软雅黑" panose="020B0503020204020204" pitchFamily="34" charset="-122"/>
                          </a:rPr>
                          <m:t>𝒑</m:t>
                        </m:r>
                      </m:e>
                      <m:sub>
                        <m:r>
                          <a:rPr lang="en-US" altLang="zh-CN" sz="1600" b="1" i="1" dirty="0" err="1">
                            <a:latin typeface="Cambria Math" panose="02040503050406030204" pitchFamily="18" charset="0"/>
                            <a:ea typeface="微软雅黑" panose="020B0503020204020204" pitchFamily="34" charset="-122"/>
                          </a:rPr>
                          <m:t>𝒋</m:t>
                        </m:r>
                      </m:sub>
                    </m:sSub>
                    <m:r>
                      <a:rPr lang="en-US" altLang="zh-CN" sz="1600" b="1" i="1" dirty="0">
                        <a:latin typeface="Cambria Math" panose="02040503050406030204" pitchFamily="18" charset="0"/>
                        <a:ea typeface="微软雅黑" panose="020B0503020204020204" pitchFamily="34" charset="-122"/>
                      </a:rPr>
                      <m:t>),</m:t>
                    </m:r>
                    <m:r>
                      <a:rPr lang="en-US" altLang="zh-CN" sz="1600" b="1" i="1" dirty="0">
                        <a:latin typeface="Cambria Math" panose="02040503050406030204" pitchFamily="18" charset="0"/>
                      </a:rPr>
                      <m:t> </m:t>
                    </m:r>
                    <m:r>
                      <a:rPr lang="en-US" altLang="zh-CN" sz="1600" b="1" i="1" dirty="0">
                        <a:latin typeface="Cambria Math" panose="02040503050406030204" pitchFamily="18" charset="0"/>
                      </a:rPr>
                      <m:t>𝒅</m:t>
                    </m:r>
                    <m:d>
                      <m:dPr>
                        <m:ctrlPr>
                          <a:rPr lang="en-US" altLang="zh-CN" sz="1600" b="1" i="1" dirty="0">
                            <a:latin typeface="Cambria Math" panose="02040503050406030204" pitchFamily="18" charset="0"/>
                          </a:rPr>
                        </m:ctrlPr>
                      </m:dPr>
                      <m:e>
                        <m:sSub>
                          <m:sSubPr>
                            <m:ctrlPr>
                              <a:rPr lang="en-US" altLang="zh-CN" sz="1600" b="1" i="1" dirty="0">
                                <a:latin typeface="Cambria Math" panose="02040503050406030204" pitchFamily="18" charset="0"/>
                              </a:rPr>
                            </m:ctrlPr>
                          </m:sSubPr>
                          <m:e>
                            <m:r>
                              <a:rPr lang="en-US" altLang="zh-CN" sz="1600" b="1" i="1" dirty="0">
                                <a:latin typeface="Cambria Math" panose="02040503050406030204" pitchFamily="18" charset="0"/>
                              </a:rPr>
                              <m:t>𝒑</m:t>
                            </m:r>
                          </m:e>
                          <m:sub>
                            <m:r>
                              <a:rPr lang="en-US" altLang="zh-CN" sz="1600" b="1" i="1" dirty="0">
                                <a:latin typeface="Cambria Math" panose="02040503050406030204" pitchFamily="18" charset="0"/>
                              </a:rPr>
                              <m:t>𝒊</m:t>
                            </m:r>
                          </m:sub>
                        </m:sSub>
                        <m:r>
                          <a:rPr lang="en-US" altLang="zh-CN" sz="1600" b="1" i="1" dirty="0">
                            <a:latin typeface="Cambria Math" panose="02040503050406030204" pitchFamily="18" charset="0"/>
                            <a:ea typeface="Cambria Math" panose="02040503050406030204" pitchFamily="18" charset="0"/>
                          </a:rPr>
                          <m:t>∩</m:t>
                        </m:r>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𝒋</m:t>
                            </m:r>
                          </m:sub>
                        </m:sSub>
                      </m:e>
                    </m:d>
                    <m:r>
                      <a:rPr lang="en-US" altLang="zh-CN" sz="1600" b="1" i="1" dirty="0">
                        <a:latin typeface="Cambria Math" panose="02040503050406030204" pitchFamily="18" charset="0"/>
                        <a:ea typeface="Cambria Math" panose="02040503050406030204" pitchFamily="18" charset="0"/>
                      </a:rPr>
                      <m:t>,</m:t>
                    </m:r>
                    <m:r>
                      <a:rPr lang="en-US" altLang="zh-CN" sz="1600" b="1" i="1" dirty="0">
                        <a:latin typeface="Cambria Math" panose="02040503050406030204" pitchFamily="18" charset="0"/>
                        <a:ea typeface="Cambria Math" panose="02040503050406030204" pitchFamily="18" charset="0"/>
                      </a:rPr>
                      <m:t>𝒅</m:t>
                    </m:r>
                    <m:d>
                      <m:dPr>
                        <m:ctrlPr>
                          <a:rPr lang="en-US" altLang="zh-CN" sz="1600" b="1" i="1" dirty="0">
                            <a:latin typeface="Cambria Math" panose="02040503050406030204" pitchFamily="18" charset="0"/>
                            <a:ea typeface="Cambria Math" panose="02040503050406030204" pitchFamily="18" charset="0"/>
                          </a:rPr>
                        </m:ctrlPr>
                      </m:dPr>
                      <m:e>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𝒊</m:t>
                            </m:r>
                          </m:sub>
                        </m:sSub>
                        <m:r>
                          <a:rPr lang="en-US" altLang="zh-CN" sz="1600" b="1" i="1" dirty="0">
                            <a:latin typeface="Cambria Math" panose="02040503050406030204" pitchFamily="18" charset="0"/>
                            <a:ea typeface="Cambria Math" panose="02040503050406030204" pitchFamily="18" charset="0"/>
                          </a:rPr>
                          <m:t>∪</m:t>
                        </m:r>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𝒋</m:t>
                            </m:r>
                          </m:sub>
                        </m:sSub>
                      </m:e>
                    </m:d>
                    <m:r>
                      <a:rPr lang="en-US" altLang="zh-CN" sz="1600" b="1" i="1" dirty="0">
                        <a:latin typeface="Cambria Math" panose="02040503050406030204" pitchFamily="18" charset="0"/>
                        <a:ea typeface="Cambria Math" panose="02040503050406030204" pitchFamily="18" charset="0"/>
                      </a:rPr>
                      <m:t>}</m:t>
                    </m:r>
                  </m:oMath>
                </a14:m>
                <a:endParaRPr lang="en-US" altLang="zh-CN" sz="1600" b="1" dirty="0" smtClean="0">
                  <a:latin typeface="Calibri" panose="020F0502020204030204" pitchFamily="34" charset="0"/>
                  <a:ea typeface="微软雅黑" panose="020B0503020204020204" pitchFamily="34" charset="-122"/>
                </a:endParaRPr>
              </a:p>
              <a:p>
                <a:pPr marL="285750" indent="-285750" algn="just">
                  <a:buFont typeface="Wingdings" panose="05000000000000000000" pitchFamily="2" charset="2"/>
                  <a:buChar char="l"/>
                </a:pPr>
                <a:endParaRPr lang="en-US" altLang="zh-CN" sz="1600" b="1" dirty="0">
                  <a:latin typeface="Calibri" panose="020F0502020204030204" pitchFamily="34" charset="0"/>
                  <a:ea typeface="微软雅黑" panose="020B0503020204020204" pitchFamily="34" charset="-122"/>
                </a:endParaRPr>
              </a:p>
              <a:p>
                <a:pPr marL="285750" indent="-285750" algn="just">
                  <a:buFont typeface="Wingdings" panose="05000000000000000000" pitchFamily="2" charset="2"/>
                  <a:buChar char="l"/>
                </a:pPr>
                <a14:m>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𝒊</m:t>
                            </m:r>
                          </m:sub>
                        </m:sSub>
                      </m:e>
                    </m:d>
                    <m:r>
                      <a:rPr lang="en-US" altLang="zh-CN" sz="1600" b="1" i="1" smtClean="0">
                        <a:latin typeface="Cambria Math" panose="02040503050406030204" pitchFamily="18" charset="0"/>
                        <a:ea typeface="微软雅黑" panose="020B0503020204020204" pitchFamily="34" charset="-122"/>
                      </a:rPr>
                      <m:t>, </m:t>
                    </m:r>
                    <m:r>
                      <a:rPr lang="en-US" altLang="zh-CN" sz="1600" b="1" i="1" smtClean="0">
                        <a:latin typeface="Cambria Math" panose="02040503050406030204" pitchFamily="18" charset="0"/>
                        <a:ea typeface="微软雅黑" panose="020B0503020204020204" pitchFamily="34" charset="-122"/>
                      </a:rPr>
                      <m:t>𝒅</m:t>
                    </m:r>
                    <m:d>
                      <m:dPr>
                        <m:ctrlPr>
                          <a:rPr lang="en-US" altLang="zh-CN" sz="1600" b="1" i="1" smtClean="0">
                            <a:latin typeface="Cambria Math" panose="02040503050406030204" pitchFamily="18" charset="0"/>
                            <a:ea typeface="微软雅黑" panose="020B0503020204020204" pitchFamily="34" charset="-122"/>
                          </a:rPr>
                        </m:ctrlPr>
                      </m:dPr>
                      <m:e>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𝒑</m:t>
                            </m:r>
                          </m:e>
                          <m:sub>
                            <m:r>
                              <a:rPr lang="en-US" altLang="zh-CN" sz="1600" b="1" i="1" smtClean="0">
                                <a:latin typeface="Cambria Math" panose="02040503050406030204" pitchFamily="18" charset="0"/>
                                <a:ea typeface="微软雅黑" panose="020B0503020204020204" pitchFamily="34" charset="-122"/>
                              </a:rPr>
                              <m:t>𝒋</m:t>
                            </m:r>
                          </m:sub>
                        </m:sSub>
                      </m:e>
                    </m:d>
                    <m:r>
                      <a:rPr lang="en-US" altLang="zh-CN" sz="1600" b="1" i="1" smtClean="0">
                        <a:latin typeface="Cambria Math" panose="02040503050406030204" pitchFamily="18" charset="0"/>
                        <a:ea typeface="微软雅黑" panose="020B0503020204020204" pitchFamily="34" charset="-122"/>
                      </a:rPr>
                      <m:t>,</m:t>
                    </m:r>
                    <m:r>
                      <a:rPr lang="en-US" altLang="zh-CN" sz="1600" b="1" i="1" dirty="0">
                        <a:latin typeface="Cambria Math" panose="02040503050406030204" pitchFamily="18" charset="0"/>
                        <a:ea typeface="Cambria Math" panose="02040503050406030204" pitchFamily="18" charset="0"/>
                      </a:rPr>
                      <m:t>𝒅</m:t>
                    </m:r>
                    <m:d>
                      <m:dPr>
                        <m:ctrlPr>
                          <a:rPr lang="en-US" altLang="zh-CN" sz="1600" b="1" i="1" dirty="0">
                            <a:latin typeface="Cambria Math" panose="02040503050406030204" pitchFamily="18" charset="0"/>
                            <a:ea typeface="Cambria Math" panose="02040503050406030204" pitchFamily="18" charset="0"/>
                          </a:rPr>
                        </m:ctrlPr>
                      </m:dPr>
                      <m:e>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𝒊</m:t>
                            </m:r>
                          </m:sub>
                        </m:sSub>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m:t>
                            </m:r>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𝒋</m:t>
                            </m:r>
                          </m:sub>
                        </m:sSub>
                      </m:e>
                    </m:d>
                    <m:r>
                      <a:rPr lang="en-US" altLang="zh-CN" sz="1600" b="1" i="1" dirty="0" smtClean="0">
                        <a:latin typeface="Cambria Math" panose="02040503050406030204" pitchFamily="18" charset="0"/>
                        <a:ea typeface="Cambria Math" panose="02040503050406030204" pitchFamily="18" charset="0"/>
                      </a:rPr>
                      <m:t>⇒</m:t>
                    </m:r>
                    <m:r>
                      <a:rPr lang="en-US" altLang="zh-CN" sz="1600" b="1" i="1" dirty="0">
                        <a:latin typeface="Cambria Math" panose="02040503050406030204" pitchFamily="18" charset="0"/>
                        <a:ea typeface="Cambria Math" panose="02040503050406030204" pitchFamily="18" charset="0"/>
                      </a:rPr>
                      <m:t>𝒅</m:t>
                    </m:r>
                    <m:d>
                      <m:dPr>
                        <m:ctrlPr>
                          <a:rPr lang="en-US" altLang="zh-CN" sz="1600" b="1" i="1" dirty="0">
                            <a:latin typeface="Cambria Math" panose="02040503050406030204" pitchFamily="18" charset="0"/>
                            <a:ea typeface="Cambria Math" panose="02040503050406030204" pitchFamily="18" charset="0"/>
                          </a:rPr>
                        </m:ctrlPr>
                      </m:dPr>
                      <m:e>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𝒊</m:t>
                            </m:r>
                          </m:sub>
                        </m:sSub>
                        <m:r>
                          <a:rPr lang="en-US" altLang="zh-CN" sz="1600" b="1" i="1" dirty="0">
                            <a:latin typeface="Cambria Math" panose="02040503050406030204" pitchFamily="18" charset="0"/>
                            <a:ea typeface="Cambria Math" panose="02040503050406030204" pitchFamily="18" charset="0"/>
                          </a:rPr>
                          <m:t>∪</m:t>
                        </m:r>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𝒋</m:t>
                            </m:r>
                          </m:sub>
                        </m:sSub>
                      </m:e>
                    </m:d>
                    <m:r>
                      <a:rPr lang="en-US" altLang="zh-CN" sz="1600" b="1" i="1" dirty="0" smtClean="0">
                        <a:latin typeface="Cambria Math" panose="02040503050406030204" pitchFamily="18" charset="0"/>
                        <a:ea typeface="Cambria Math" panose="02040503050406030204" pitchFamily="18" charset="0"/>
                      </a:rPr>
                      <m:t>=</m:t>
                    </m:r>
                    <m:r>
                      <a:rPr lang="en-US" altLang="zh-CN" sz="1600" b="1" i="1" dirty="0" smtClean="0">
                        <a:latin typeface="Cambria Math" panose="02040503050406030204" pitchFamily="18" charset="0"/>
                        <a:ea typeface="Cambria Math" panose="02040503050406030204" pitchFamily="18" charset="0"/>
                      </a:rPr>
                      <m:t>𝒅</m:t>
                    </m:r>
                    <m:d>
                      <m:dPr>
                        <m:ctrlPr>
                          <a:rPr lang="en-US" altLang="zh-CN" sz="1600" b="1" i="1" dirty="0" smtClean="0">
                            <a:latin typeface="Cambria Math" panose="02040503050406030204" pitchFamily="18" charset="0"/>
                            <a:ea typeface="Cambria Math" panose="02040503050406030204" pitchFamily="18" charset="0"/>
                          </a:rPr>
                        </m:ctrlPr>
                      </m:dPr>
                      <m:e>
                        <m:sSub>
                          <m:sSubPr>
                            <m:ctrlPr>
                              <a:rPr lang="en-US" altLang="zh-CN" sz="1600" b="1" i="1" dirty="0" smtClean="0">
                                <a:latin typeface="Cambria Math" panose="02040503050406030204" pitchFamily="18" charset="0"/>
                                <a:ea typeface="Cambria Math" panose="02040503050406030204" pitchFamily="18" charset="0"/>
                              </a:rPr>
                            </m:ctrlPr>
                          </m:sSubPr>
                          <m:e>
                            <m:r>
                              <a:rPr lang="en-US" altLang="zh-CN" sz="1600" b="1" i="1" dirty="0" smtClean="0">
                                <a:latin typeface="Cambria Math" panose="02040503050406030204" pitchFamily="18" charset="0"/>
                                <a:ea typeface="Cambria Math" panose="02040503050406030204" pitchFamily="18" charset="0"/>
                              </a:rPr>
                              <m:t>𝒑</m:t>
                            </m:r>
                          </m:e>
                          <m:sub>
                            <m:r>
                              <a:rPr lang="en-US" altLang="zh-CN" sz="1600" b="1" i="1" dirty="0" smtClean="0">
                                <a:latin typeface="Cambria Math" panose="02040503050406030204" pitchFamily="18" charset="0"/>
                                <a:ea typeface="Cambria Math" panose="02040503050406030204" pitchFamily="18" charset="0"/>
                              </a:rPr>
                              <m:t>𝒊</m:t>
                            </m:r>
                          </m:sub>
                        </m:sSub>
                      </m:e>
                    </m:d>
                    <m:r>
                      <a:rPr lang="en-US" altLang="zh-CN" sz="1600" b="1" i="1" dirty="0" smtClean="0">
                        <a:latin typeface="Cambria Math" panose="02040503050406030204" pitchFamily="18" charset="0"/>
                        <a:ea typeface="Cambria Math" panose="02040503050406030204" pitchFamily="18" charset="0"/>
                      </a:rPr>
                      <m:t>+</m:t>
                    </m:r>
                    <m:r>
                      <a:rPr lang="en-US" altLang="zh-CN" sz="1600" b="1" i="1" dirty="0" smtClean="0">
                        <a:latin typeface="Cambria Math" panose="02040503050406030204" pitchFamily="18" charset="0"/>
                        <a:ea typeface="Cambria Math" panose="02040503050406030204" pitchFamily="18" charset="0"/>
                      </a:rPr>
                      <m:t>𝒅</m:t>
                    </m:r>
                    <m:d>
                      <m:dPr>
                        <m:ctrlPr>
                          <a:rPr lang="en-US" altLang="zh-CN" sz="1600" b="1" i="1" dirty="0" smtClean="0">
                            <a:latin typeface="Cambria Math" panose="02040503050406030204" pitchFamily="18" charset="0"/>
                            <a:ea typeface="Cambria Math" panose="02040503050406030204" pitchFamily="18" charset="0"/>
                          </a:rPr>
                        </m:ctrlPr>
                      </m:dPr>
                      <m:e>
                        <m:sSub>
                          <m:sSubPr>
                            <m:ctrlPr>
                              <a:rPr lang="en-US" altLang="zh-CN" sz="1600" b="1" i="1" dirty="0" smtClean="0">
                                <a:latin typeface="Cambria Math" panose="02040503050406030204" pitchFamily="18" charset="0"/>
                                <a:ea typeface="Cambria Math" panose="02040503050406030204" pitchFamily="18" charset="0"/>
                              </a:rPr>
                            </m:ctrlPr>
                          </m:sSubPr>
                          <m:e>
                            <m:r>
                              <a:rPr lang="en-US" altLang="zh-CN" sz="1600" b="1" i="1" dirty="0" smtClean="0">
                                <a:latin typeface="Cambria Math" panose="02040503050406030204" pitchFamily="18" charset="0"/>
                                <a:ea typeface="Cambria Math" panose="02040503050406030204" pitchFamily="18" charset="0"/>
                              </a:rPr>
                              <m:t>𝒑</m:t>
                            </m:r>
                          </m:e>
                          <m:sub>
                            <m:r>
                              <a:rPr lang="en-US" altLang="zh-CN" sz="1600" b="1" i="1" dirty="0" smtClean="0">
                                <a:latin typeface="Cambria Math" panose="02040503050406030204" pitchFamily="18" charset="0"/>
                                <a:ea typeface="Cambria Math" panose="02040503050406030204" pitchFamily="18" charset="0"/>
                              </a:rPr>
                              <m:t>𝒋</m:t>
                            </m:r>
                          </m:sub>
                        </m:sSub>
                      </m:e>
                    </m:d>
                    <m:r>
                      <a:rPr lang="en-US" altLang="zh-CN" sz="1600" b="1" i="1" dirty="0" smtClean="0">
                        <a:latin typeface="Cambria Math" panose="02040503050406030204" pitchFamily="18" charset="0"/>
                        <a:ea typeface="Cambria Math" panose="02040503050406030204" pitchFamily="18" charset="0"/>
                      </a:rPr>
                      <m:t>−</m:t>
                    </m:r>
                    <m:r>
                      <a:rPr lang="en-US" altLang="zh-CN" sz="1600" b="1" i="1" dirty="0" smtClean="0">
                        <a:latin typeface="Cambria Math" panose="02040503050406030204" pitchFamily="18" charset="0"/>
                        <a:ea typeface="Cambria Math" panose="02040503050406030204" pitchFamily="18" charset="0"/>
                      </a:rPr>
                      <m:t>𝒅</m:t>
                    </m:r>
                    <m:d>
                      <m:dPr>
                        <m:ctrlPr>
                          <a:rPr lang="en-US" altLang="zh-CN" sz="1600" b="1" i="1" dirty="0" smtClean="0">
                            <a:latin typeface="Cambria Math" panose="02040503050406030204" pitchFamily="18" charset="0"/>
                            <a:ea typeface="Cambria Math" panose="02040503050406030204" pitchFamily="18" charset="0"/>
                          </a:rPr>
                        </m:ctrlPr>
                      </m:dPr>
                      <m:e>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𝒊</m:t>
                            </m:r>
                          </m:sub>
                        </m:sSub>
                        <m:sSub>
                          <m:sSubPr>
                            <m:ctrlPr>
                              <a:rPr lang="en-US" altLang="zh-CN" sz="1600" b="1" i="1" dirty="0">
                                <a:latin typeface="Cambria Math" panose="02040503050406030204" pitchFamily="18" charset="0"/>
                                <a:ea typeface="Cambria Math" panose="02040503050406030204" pitchFamily="18" charset="0"/>
                              </a:rPr>
                            </m:ctrlPr>
                          </m:sSubPr>
                          <m:e>
                            <m:r>
                              <a:rPr lang="en-US" altLang="zh-CN" sz="1600" b="1" i="1" dirty="0">
                                <a:latin typeface="Cambria Math" panose="02040503050406030204" pitchFamily="18" charset="0"/>
                                <a:ea typeface="Cambria Math" panose="02040503050406030204" pitchFamily="18" charset="0"/>
                              </a:rPr>
                              <m:t>∩</m:t>
                            </m:r>
                            <m:r>
                              <a:rPr lang="en-US" altLang="zh-CN" sz="1600" b="1" i="1" dirty="0">
                                <a:latin typeface="Cambria Math" panose="02040503050406030204" pitchFamily="18" charset="0"/>
                                <a:ea typeface="Cambria Math" panose="02040503050406030204" pitchFamily="18" charset="0"/>
                              </a:rPr>
                              <m:t>𝒑</m:t>
                            </m:r>
                          </m:e>
                          <m:sub>
                            <m:r>
                              <a:rPr lang="en-US" altLang="zh-CN" sz="1600" b="1" i="1" dirty="0">
                                <a:latin typeface="Cambria Math" panose="02040503050406030204" pitchFamily="18" charset="0"/>
                                <a:ea typeface="Cambria Math" panose="02040503050406030204" pitchFamily="18" charset="0"/>
                              </a:rPr>
                              <m:t>𝒋</m:t>
                            </m:r>
                          </m:sub>
                        </m:sSub>
                      </m:e>
                    </m:d>
                  </m:oMath>
                </a14:m>
                <a:endParaRPr lang="en-US" altLang="zh-CN" sz="1600" b="1" dirty="0" smtClean="0">
                  <a:latin typeface="Calibri" panose="020F0502020204030204" pitchFamily="34" charset="0"/>
                  <a:ea typeface="Cambria Math" panose="02040503050406030204" pitchFamily="18" charset="0"/>
                </a:endParaRPr>
              </a:p>
              <a:p>
                <a:pPr marL="285750" indent="-285750" algn="just">
                  <a:buFont typeface="Wingdings" panose="05000000000000000000" pitchFamily="2" charset="2"/>
                  <a:buChar char="l"/>
                </a:pPr>
                <a:endParaRPr lang="en-US" altLang="zh-CN" sz="1600" b="1" dirty="0" smtClean="0">
                  <a:latin typeface="Calibri" panose="020F0502020204030204" pitchFamily="34" charset="0"/>
                  <a:ea typeface="微软雅黑" panose="020B0503020204020204" pitchFamily="34" charset="-122"/>
                </a:endParaRPr>
              </a:p>
              <a:p>
                <a:pPr marL="285750" indent="-285750" algn="just">
                  <a:buFont typeface="Wingdings" panose="05000000000000000000" pitchFamily="2" charset="2"/>
                  <a:buChar char="l"/>
                </a:pPr>
                <a:r>
                  <a:rPr lang="zh-CN" altLang="en-US" sz="1600" b="1" dirty="0" smtClean="0">
                    <a:solidFill>
                      <a:srgbClr val="FF0000"/>
                    </a:solidFill>
                    <a:latin typeface="Calibri" panose="020F0502020204030204" pitchFamily="34" charset="0"/>
                    <a:ea typeface="微软雅黑" panose="020B0503020204020204" pitchFamily="34" charset="-122"/>
                  </a:rPr>
                  <a:t>如何高效计算</a:t>
                </a:r>
                <a14:m>
                  <m:oMath xmlns:m="http://schemas.openxmlformats.org/officeDocument/2006/math">
                    <m:r>
                      <a:rPr lang="en-US" altLang="zh-CN" sz="1600" b="1" i="1" dirty="0">
                        <a:solidFill>
                          <a:srgbClr val="FF0000"/>
                        </a:solidFill>
                        <a:latin typeface="Cambria Math" panose="02040503050406030204" pitchFamily="18" charset="0"/>
                        <a:ea typeface="Cambria Math" panose="02040503050406030204" pitchFamily="18" charset="0"/>
                      </a:rPr>
                      <m:t>𝒅</m:t>
                    </m:r>
                    <m:d>
                      <m:dPr>
                        <m:ctrlPr>
                          <a:rPr lang="en-US" altLang="zh-CN" sz="1600" b="1" i="1" dirty="0">
                            <a:solidFill>
                              <a:srgbClr val="FF0000"/>
                            </a:solidFill>
                            <a:latin typeface="Cambria Math" panose="02040503050406030204" pitchFamily="18" charset="0"/>
                            <a:ea typeface="Cambria Math" panose="02040503050406030204" pitchFamily="18" charset="0"/>
                          </a:rPr>
                        </m:ctrlPr>
                      </m:dPr>
                      <m:e>
                        <m:sSub>
                          <m:sSubPr>
                            <m:ctrlPr>
                              <a:rPr lang="en-US" altLang="zh-CN" sz="1600" b="1" i="1" dirty="0">
                                <a:solidFill>
                                  <a:srgbClr val="FF0000"/>
                                </a:solidFill>
                                <a:latin typeface="Cambria Math" panose="02040503050406030204" pitchFamily="18" charset="0"/>
                                <a:ea typeface="Cambria Math" panose="02040503050406030204" pitchFamily="18" charset="0"/>
                              </a:rPr>
                            </m:ctrlPr>
                          </m:sSubPr>
                          <m:e>
                            <m:r>
                              <a:rPr lang="en-US" altLang="zh-CN" sz="1600" b="1" i="1" dirty="0">
                                <a:solidFill>
                                  <a:srgbClr val="FF0000"/>
                                </a:solidFill>
                                <a:latin typeface="Cambria Math" panose="02040503050406030204" pitchFamily="18" charset="0"/>
                                <a:ea typeface="Cambria Math" panose="02040503050406030204" pitchFamily="18" charset="0"/>
                              </a:rPr>
                              <m:t>𝒑</m:t>
                            </m:r>
                          </m:e>
                          <m:sub>
                            <m:r>
                              <a:rPr lang="en-US" altLang="zh-CN" sz="1600" b="1" i="1" dirty="0">
                                <a:solidFill>
                                  <a:srgbClr val="FF0000"/>
                                </a:solidFill>
                                <a:latin typeface="Cambria Math" panose="02040503050406030204" pitchFamily="18" charset="0"/>
                                <a:ea typeface="Cambria Math" panose="02040503050406030204" pitchFamily="18" charset="0"/>
                              </a:rPr>
                              <m:t>𝒊</m:t>
                            </m:r>
                          </m:sub>
                        </m:sSub>
                        <m:sSub>
                          <m:sSubPr>
                            <m:ctrlPr>
                              <a:rPr lang="en-US" altLang="zh-CN" sz="1600" b="1" i="1" dirty="0">
                                <a:solidFill>
                                  <a:srgbClr val="FF0000"/>
                                </a:solidFill>
                                <a:latin typeface="Cambria Math" panose="02040503050406030204" pitchFamily="18" charset="0"/>
                                <a:ea typeface="Cambria Math" panose="02040503050406030204" pitchFamily="18" charset="0"/>
                              </a:rPr>
                            </m:ctrlPr>
                          </m:sSubPr>
                          <m:e>
                            <m:r>
                              <a:rPr lang="en-US" altLang="zh-CN" sz="1600" b="1" i="1" dirty="0">
                                <a:solidFill>
                                  <a:srgbClr val="FF0000"/>
                                </a:solidFill>
                                <a:latin typeface="Cambria Math" panose="02040503050406030204" pitchFamily="18" charset="0"/>
                                <a:ea typeface="Cambria Math" panose="02040503050406030204" pitchFamily="18" charset="0"/>
                              </a:rPr>
                              <m:t>∩</m:t>
                            </m:r>
                            <m:r>
                              <a:rPr lang="en-US" altLang="zh-CN" sz="1600" b="1" i="1" dirty="0">
                                <a:solidFill>
                                  <a:srgbClr val="FF0000"/>
                                </a:solidFill>
                                <a:latin typeface="Cambria Math" panose="02040503050406030204" pitchFamily="18" charset="0"/>
                                <a:ea typeface="Cambria Math" panose="02040503050406030204" pitchFamily="18" charset="0"/>
                              </a:rPr>
                              <m:t>𝒑</m:t>
                            </m:r>
                          </m:e>
                          <m:sub>
                            <m:r>
                              <a:rPr lang="en-US" altLang="zh-CN" sz="1600" b="1" i="1" dirty="0">
                                <a:solidFill>
                                  <a:srgbClr val="FF0000"/>
                                </a:solidFill>
                                <a:latin typeface="Cambria Math" panose="02040503050406030204" pitchFamily="18" charset="0"/>
                                <a:ea typeface="Cambria Math" panose="02040503050406030204" pitchFamily="18" charset="0"/>
                              </a:rPr>
                              <m:t>𝒋</m:t>
                            </m:r>
                          </m:sub>
                        </m:sSub>
                      </m:e>
                    </m:d>
                  </m:oMath>
                </a14:m>
                <a:r>
                  <a:rPr lang="zh-CN" altLang="en-US" sz="1600" b="1" dirty="0" smtClean="0">
                    <a:solidFill>
                      <a:srgbClr val="FF0000"/>
                    </a:solidFill>
                    <a:latin typeface="Calibri" panose="020F0502020204030204" pitchFamily="34" charset="0"/>
                    <a:ea typeface="微软雅黑" panose="020B0503020204020204" pitchFamily="34" charset="-122"/>
                  </a:rPr>
                  <a:t>是关键</a:t>
                </a:r>
                <a:endParaRPr lang="en-US" altLang="zh-CN" sz="1600" b="1" dirty="0" smtClean="0">
                  <a:solidFill>
                    <a:srgbClr val="FF0000"/>
                  </a:solidFill>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31685" y="2494843"/>
                <a:ext cx="6511781" cy="1446165"/>
              </a:xfrm>
              <a:prstGeom prst="rect">
                <a:avLst/>
              </a:prstGeom>
              <a:blipFill>
                <a:blip r:embed="rId10"/>
                <a:stretch>
                  <a:fillRect l="-375" b="-33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993704430"/>
                  </p:ext>
                </p:extLst>
              </p:nvPr>
            </p:nvGraphicFramePr>
            <p:xfrm>
              <a:off x="1362005" y="1511206"/>
              <a:ext cx="6419989" cy="699199"/>
            </p:xfrm>
            <a:graphic>
              <a:graphicData uri="http://schemas.openxmlformats.org/drawingml/2006/table">
                <a:tbl>
                  <a:tblPr firstRow="1" bandRow="1">
                    <a:tableStyleId>{5C22544A-7EE6-4342-B048-85BDC9FD1C3A}</a:tableStyleId>
                  </a:tblPr>
                  <a:tblGrid>
                    <a:gridCol w="3165160">
                      <a:extLst>
                        <a:ext uri="{9D8B030D-6E8A-4147-A177-3AD203B41FA5}">
                          <a16:colId xmlns:a16="http://schemas.microsoft.com/office/drawing/2014/main" val="2855440368"/>
                        </a:ext>
                      </a:extLst>
                    </a:gridCol>
                    <a:gridCol w="3254829">
                      <a:extLst>
                        <a:ext uri="{9D8B030D-6E8A-4147-A177-3AD203B41FA5}">
                          <a16:colId xmlns:a16="http://schemas.microsoft.com/office/drawing/2014/main" val="2836114757"/>
                        </a:ext>
                      </a:extLst>
                    </a:gridCol>
                  </a:tblGrid>
                  <a:tr h="370840">
                    <a:tc>
                      <a:txBody>
                        <a:bodyPr/>
                        <a:lstStyle/>
                        <a:p>
                          <a:pPr algn="just">
                            <a:lnSpc>
                              <a:spcPct val="200000"/>
                            </a:lnSpc>
                          </a:pPr>
                          <a14:m>
                            <m:oMathPara xmlns:m="http://schemas.openxmlformats.org/officeDocument/2006/math">
                              <m:oMathParaPr>
                                <m:jc m:val="left"/>
                              </m:oMathParaPr>
                              <m:oMath xmlns:m="http://schemas.openxmlformats.org/officeDocument/2006/math">
                                <m:r>
                                  <a:rPr lang="en-US" altLang="zh-CN" b="0" i="1" dirty="0" smtClean="0">
                                    <a:solidFill>
                                      <a:srgbClr val="FF0000"/>
                                    </a:solidFill>
                                    <a:latin typeface="Cambria Math" panose="02040503050406030204" pitchFamily="18" charset="0"/>
                                  </a:rPr>
                                  <m:t>𝐽</m:t>
                                </m:r>
                                <m:r>
                                  <a:rPr lang="en-US" altLang="zh-CN" i="1" dirty="0" smtClean="0">
                                    <a:solidFill>
                                      <a:srgbClr val="FF0000"/>
                                    </a:solidFill>
                                    <a:latin typeface="Cambria Math" panose="02040503050406030204" pitchFamily="18" charset="0"/>
                                  </a:rPr>
                                  <m:t>𝑎𝑐𝑐𝑎𝑟𝑑</m:t>
                                </m:r>
                                <m:r>
                                  <a:rPr lang="en-US" altLang="zh-CN" i="1" dirty="0" smtClean="0">
                                    <a:solidFill>
                                      <a:srgbClr val="FF0000"/>
                                    </a:solidFill>
                                    <a:latin typeface="Cambria Math" panose="02040503050406030204" pitchFamily="18" charset="0"/>
                                  </a:rPr>
                                  <m:t> </m:t>
                                </m:r>
                                <m:r>
                                  <a:rPr lang="en-US" altLang="zh-CN" i="1" dirty="0">
                                    <a:solidFill>
                                      <a:srgbClr val="FF0000"/>
                                    </a:solidFill>
                                    <a:latin typeface="Cambria Math" panose="02040503050406030204" pitchFamily="18" charset="0"/>
                                  </a:rPr>
                                  <m:t>𝑆𝑖𝑚𝑖𝑙𝑎𝑟𝑖𝑡𝑦</m:t>
                                </m:r>
                              </m:oMath>
                            </m:oMathPara>
                          </a14:m>
                          <a:endParaRPr lang="zh-CN" altLang="en-US" dirty="0">
                            <a:solidFill>
                              <a:srgbClr val="FF0000"/>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sSub>
                                  <m:sSubPr>
                                    <m:ctrlPr>
                                      <a:rPr lang="en-US" altLang="zh-CN" b="0"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𝑆</m:t>
                                    </m:r>
                                  </m:e>
                                  <m:sub>
                                    <m:r>
                                      <a:rPr lang="en-US" altLang="zh-CN" b="0" i="1" dirty="0" smtClean="0">
                                        <a:solidFill>
                                          <a:srgbClr val="FF0000"/>
                                        </a:solidFill>
                                        <a:latin typeface="Cambria Math" panose="02040503050406030204" pitchFamily="18" charset="0"/>
                                      </a:rPr>
                                      <m:t>1</m:t>
                                    </m:r>
                                  </m:sub>
                                </m:sSub>
                                <m:r>
                                  <a:rPr lang="en-US" altLang="zh-CN" b="0" i="1" dirty="0" smtClean="0">
                                    <a:solidFill>
                                      <a:srgbClr val="FF0000"/>
                                    </a:solidFill>
                                    <a:latin typeface="Cambria Math" panose="02040503050406030204" pitchFamily="18" charset="0"/>
                                  </a:rPr>
                                  <m:t>=</m:t>
                                </m:r>
                                <m:f>
                                  <m:fPr>
                                    <m:ctrlPr>
                                      <a:rPr lang="en-US" altLang="zh-CN" b="0" i="1" dirty="0" smtClean="0">
                                        <a:solidFill>
                                          <a:srgbClr val="FF0000"/>
                                        </a:solidFill>
                                        <a:latin typeface="Cambria Math" panose="02040503050406030204" pitchFamily="18" charset="0"/>
                                      </a:rPr>
                                    </m:ctrlPr>
                                  </m:fPr>
                                  <m:num>
                                    <m:r>
                                      <a:rPr lang="en-US" altLang="zh-CN" i="1" dirty="0">
                                        <a:solidFill>
                                          <a:srgbClr val="FF0000"/>
                                        </a:solidFill>
                                        <a:latin typeface="Cambria Math" panose="02040503050406030204" pitchFamily="18" charset="0"/>
                                      </a:rPr>
                                      <m:t>𝑑</m:t>
                                    </m:r>
                                    <m:r>
                                      <a:rPr lang="en-US" altLang="zh-CN" i="1" dirty="0">
                                        <a:solidFill>
                                          <a:srgbClr val="FF0000"/>
                                        </a:solidFill>
                                        <a:latin typeface="Cambria Math" panose="02040503050406030204" pitchFamily="18" charset="0"/>
                                      </a:rPr>
                                      <m:t>(</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𝑝</m:t>
                                        </m:r>
                                      </m:e>
                                      <m:sub>
                                        <m:r>
                                          <a:rPr lang="en-US" altLang="zh-CN" i="1" dirty="0">
                                            <a:solidFill>
                                              <a:srgbClr val="FF0000"/>
                                            </a:solidFill>
                                            <a:latin typeface="Cambria Math" panose="02040503050406030204" pitchFamily="18" charset="0"/>
                                          </a:rPr>
                                          <m:t>𝑖</m:t>
                                        </m:r>
                                      </m:sub>
                                    </m:sSub>
                                    <m:r>
                                      <a:rPr lang="en-US" altLang="zh-CN" i="1" dirty="0" smtClean="0">
                                        <a:solidFill>
                                          <a:srgbClr val="FF0000"/>
                                        </a:solidFill>
                                        <a:latin typeface="Cambria Math" panose="02040503050406030204" pitchFamily="18" charset="0"/>
                                        <a:ea typeface="Cambria Math" panose="02040503050406030204" pitchFamily="18" charset="0"/>
                                      </a:rPr>
                                      <m:t>∩</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𝑝</m:t>
                                        </m:r>
                                      </m:e>
                                      <m:sub>
                                        <m:r>
                                          <a:rPr lang="en-US" altLang="zh-CN" i="1" dirty="0">
                                            <a:solidFill>
                                              <a:srgbClr val="FF0000"/>
                                            </a:solidFill>
                                            <a:latin typeface="Cambria Math" panose="02040503050406030204" pitchFamily="18" charset="0"/>
                                          </a:rPr>
                                          <m:t>𝑗</m:t>
                                        </m:r>
                                      </m:sub>
                                    </m:sSub>
                                    <m:r>
                                      <a:rPr lang="en-US" altLang="zh-CN" i="1" dirty="0">
                                        <a:solidFill>
                                          <a:srgbClr val="FF0000"/>
                                        </a:solidFill>
                                        <a:latin typeface="Cambria Math" panose="02040503050406030204" pitchFamily="18" charset="0"/>
                                      </a:rPr>
                                      <m:t>)</m:t>
                                    </m:r>
                                  </m:num>
                                  <m:den>
                                    <m:sSub>
                                      <m:sSubPr>
                                        <m:ctrlPr>
                                          <a:rPr lang="en-US" altLang="zh-CN" i="1" dirty="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𝑑</m:t>
                                        </m:r>
                                        <m:r>
                                          <a:rPr lang="en-US" altLang="zh-CN" b="0" i="1" dirty="0" smtClean="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𝑝</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panose="02040503050406030204" pitchFamily="18" charset="0"/>
                                      </a:rPr>
                                      <m:t>∪</m:t>
                                    </m:r>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𝑝</m:t>
                                        </m:r>
                                      </m:e>
                                      <m:sub>
                                        <m:r>
                                          <a:rPr lang="en-US" altLang="zh-CN" i="1" dirty="0">
                                            <a:solidFill>
                                              <a:srgbClr val="FF0000"/>
                                            </a:solidFill>
                                            <a:latin typeface="Cambria Math" panose="02040503050406030204" pitchFamily="18" charset="0"/>
                                          </a:rPr>
                                          <m:t>𝑗</m:t>
                                        </m:r>
                                      </m:sub>
                                    </m:sSub>
                                    <m:r>
                                      <a:rPr lang="en-US" altLang="zh-CN" b="0" i="1" dirty="0" smtClean="0">
                                        <a:solidFill>
                                          <a:srgbClr val="FF0000"/>
                                        </a:solidFill>
                                        <a:latin typeface="Cambria Math" panose="02040503050406030204" pitchFamily="18" charset="0"/>
                                      </a:rPr>
                                      <m:t>)</m:t>
                                    </m:r>
                                  </m:den>
                                </m:f>
                                <m:r>
                                  <a:rPr lang="en-US" altLang="zh-CN" b="0" i="1" dirty="0" smtClean="0">
                                    <a:solidFill>
                                      <a:srgbClr val="FF0000"/>
                                    </a:solidFill>
                                    <a:latin typeface="Cambria Math" panose="02040503050406030204" pitchFamily="18" charset="0"/>
                                  </a:rPr>
                                  <m:t>∈[0,1]</m:t>
                                </m:r>
                              </m:oMath>
                            </m:oMathPara>
                          </a14:m>
                          <a:endParaRPr lang="zh-CN" altLang="en-US" dirty="0">
                            <a:solidFill>
                              <a:srgbClr val="FF0000"/>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0014443"/>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993704430"/>
                  </p:ext>
                </p:extLst>
              </p:nvPr>
            </p:nvGraphicFramePr>
            <p:xfrm>
              <a:off x="1362005" y="1511206"/>
              <a:ext cx="6419989" cy="699199"/>
            </p:xfrm>
            <a:graphic>
              <a:graphicData uri="http://schemas.openxmlformats.org/drawingml/2006/table">
                <a:tbl>
                  <a:tblPr firstRow="1" bandRow="1">
                    <a:tableStyleId>{5C22544A-7EE6-4342-B048-85BDC9FD1C3A}</a:tableStyleId>
                  </a:tblPr>
                  <a:tblGrid>
                    <a:gridCol w="3165160">
                      <a:extLst>
                        <a:ext uri="{9D8B030D-6E8A-4147-A177-3AD203B41FA5}">
                          <a16:colId xmlns:a16="http://schemas.microsoft.com/office/drawing/2014/main" val="2855440368"/>
                        </a:ext>
                      </a:extLst>
                    </a:gridCol>
                    <a:gridCol w="3254829">
                      <a:extLst>
                        <a:ext uri="{9D8B030D-6E8A-4147-A177-3AD203B41FA5}">
                          <a16:colId xmlns:a16="http://schemas.microsoft.com/office/drawing/2014/main" val="2836114757"/>
                        </a:ext>
                      </a:extLst>
                    </a:gridCol>
                  </a:tblGrid>
                  <a:tr h="699199">
                    <a:tc>
                      <a:txBody>
                        <a:bodyPr/>
                        <a:lstStyle/>
                        <a:p>
                          <a:endParaRPr lang="zh-CN"/>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1"/>
                          <a:stretch>
                            <a:fillRect r="-102692"/>
                          </a:stretch>
                        </a:blipFill>
                      </a:tcPr>
                    </a:tc>
                    <a:tc>
                      <a:txBody>
                        <a:bodyPr/>
                        <a:lstStyle/>
                        <a:p>
                          <a:endParaRPr lang="zh-CN"/>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1"/>
                          <a:stretch>
                            <a:fillRect l="-97378"/>
                          </a:stretch>
                        </a:blipFill>
                      </a:tcPr>
                    </a:tc>
                    <a:extLst>
                      <a:ext uri="{0D108BD9-81ED-4DB2-BD59-A6C34878D82A}">
                        <a16:rowId xmlns:a16="http://schemas.microsoft.com/office/drawing/2014/main" val="1710014443"/>
                      </a:ext>
                    </a:extLst>
                  </a:tr>
                </a:tbl>
              </a:graphicData>
            </a:graphic>
          </p:graphicFrame>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31685" y="4312862"/>
                <a:ext cx="6511781" cy="461665"/>
              </a:xfrm>
              <a:prstGeom prst="rect">
                <a:avLst/>
              </a:prstGeom>
              <a:noFill/>
            </p:spPr>
            <p:txBody>
              <a:bodyPr wrap="square" rtlCol="0" anchor="ctr">
                <a:spAutoFit/>
              </a:bodyPr>
              <a:lstStyle/>
              <a:p>
                <a:pPr algn="just"/>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𝑩𝒂𝒔𝒆𝒍𝒊𝒏𝒆</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𝑺𝒊𝒎𝒊𝒍𝒂𝒓𝒊𝒕𝒚</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𝑪𝒐𝒎𝒑𝒖𝒕𝒂𝒕𝒊𝒐𝒏</m:t>
                      </m:r>
                    </m:oMath>
                  </m:oMathPara>
                </a14:m>
                <a:endParaRPr lang="en-US" altLang="zh-CN" sz="2400" b="1" i="1" dirty="0" smtClean="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31685" y="4312862"/>
                <a:ext cx="6511781" cy="461665"/>
              </a:xfrm>
              <a:prstGeom prst="rect">
                <a:avLst/>
              </a:prstGeom>
              <a:blipFill>
                <a:blip r:embed="rId12"/>
                <a:stretch>
                  <a:fillRect l="-375"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39969" y="4923808"/>
                <a:ext cx="7901354" cy="714876"/>
              </a:xfrm>
              <a:prstGeom prst="rect">
                <a:avLst/>
              </a:prstGeom>
            </p:spPr>
            <p:txBody>
              <a:bodyPr wrap="square">
                <a:spAutoFit/>
              </a:bodyPr>
              <a:lstStyle/>
              <a:p>
                <a:pPr lvl="1" algn="just">
                  <a:lnSpc>
                    <a:spcPct val="125000"/>
                  </a:lnSpc>
                </a:pPr>
                <a:r>
                  <a:rPr lang="en-US" altLang="zh-CN" sz="1600" b="1" dirty="0" smtClean="0">
                    <a:latin typeface="Calibri" panose="020F0502020204030204" pitchFamily="34" charset="0"/>
                    <a:ea typeface="微软雅黑" panose="020B0503020204020204" pitchFamily="34" charset="-122"/>
                  </a:rPr>
                  <a:t>1. </a:t>
                </a:r>
                <a:r>
                  <a:rPr lang="zh-CN" altLang="en-US" sz="1600" b="1" dirty="0" smtClean="0">
                    <a:latin typeface="Calibri" panose="020F0502020204030204" pitchFamily="34" charset="0"/>
                    <a:ea typeface="微软雅黑" panose="020B0503020204020204" pitchFamily="34" charset="-122"/>
                  </a:rPr>
                  <a:t> 直</a:t>
                </a:r>
                <a:r>
                  <a:rPr lang="zh-CN" altLang="en-US" sz="1600" b="1" dirty="0">
                    <a:latin typeface="Calibri" panose="020F0502020204030204" pitchFamily="34" charset="0"/>
                    <a:ea typeface="微软雅黑" panose="020B0503020204020204" pitchFamily="34" charset="-122"/>
                  </a:rPr>
                  <a:t>接比较边</a:t>
                </a:r>
                <a:r>
                  <a:rPr lang="en-US" altLang="zh-CN" sz="1600" b="1" dirty="0" smtClean="0">
                    <a:solidFill>
                      <a:schemeClr val="tx1">
                        <a:lumMod val="50000"/>
                        <a:lumOff val="50000"/>
                      </a:schemeClr>
                    </a:solidFill>
                    <a:latin typeface="Calibri" panose="020F0502020204030204" pitchFamily="34" charset="0"/>
                    <a:ea typeface="微软雅黑" panose="020B0503020204020204" pitchFamily="34" charset="-122"/>
                  </a:rPr>
                  <a:t>---------------------------------------------------------------------------------</a:t>
                </a:r>
                <a:r>
                  <a:rPr lang="en-US" altLang="zh-CN" sz="1600" b="1" dirty="0" smtClean="0">
                    <a:solidFill>
                      <a:schemeClr val="tx1">
                        <a:lumMod val="50000"/>
                        <a:lumOff val="50000"/>
                      </a:schemeClr>
                    </a:solidFill>
                    <a:latin typeface="Calibri" panose="020F0502020204030204" pitchFamily="34" charset="0"/>
                    <a:ea typeface="微软雅黑" panose="020B0503020204020204" pitchFamily="34" charset="-122"/>
                    <a:sym typeface="Wingdings" panose="05000000000000000000" pitchFamily="2" charset="2"/>
                  </a:rPr>
                  <a:t>&gt; </a:t>
                </a:r>
                <a14:m>
                  <m:oMath xmlns:m="http://schemas.openxmlformats.org/officeDocument/2006/math">
                    <m:r>
                      <a:rPr lang="en-US" altLang="zh-CN" sz="1600" b="1" i="1" dirty="0">
                        <a:solidFill>
                          <a:srgbClr val="FF0000"/>
                        </a:solidFill>
                        <a:latin typeface="Cambria Math" panose="02040503050406030204" pitchFamily="18" charset="0"/>
                        <a:ea typeface="微软雅黑" panose="020B0503020204020204" pitchFamily="34" charset="-122"/>
                      </a:rPr>
                      <m:t>𝑶</m:t>
                    </m:r>
                    <m:r>
                      <a:rPr lang="en-US" altLang="zh-CN" sz="1600" b="1" i="1" dirty="0">
                        <a:solidFill>
                          <a:srgbClr val="FF0000"/>
                        </a:solidFill>
                        <a:latin typeface="Cambria Math" panose="02040503050406030204" pitchFamily="18" charset="0"/>
                        <a:ea typeface="微软雅黑" panose="020B0503020204020204" pitchFamily="34" charset="-122"/>
                      </a:rPr>
                      <m:t>(</m:t>
                    </m:r>
                    <m:sSup>
                      <m:sSupPr>
                        <m:ctrlPr>
                          <a:rPr lang="en-US" altLang="zh-CN" sz="1600" b="1" i="1" dirty="0">
                            <a:solidFill>
                              <a:srgbClr val="FF0000"/>
                            </a:solidFill>
                            <a:latin typeface="Cambria Math" panose="02040503050406030204" pitchFamily="18" charset="0"/>
                            <a:ea typeface="微软雅黑" panose="020B0503020204020204" pitchFamily="34" charset="-122"/>
                          </a:rPr>
                        </m:ctrlPr>
                      </m:sSupPr>
                      <m:e>
                        <m:r>
                          <a:rPr lang="en-US" altLang="zh-CN" sz="1600" b="1" i="1" dirty="0">
                            <a:solidFill>
                              <a:srgbClr val="FF0000"/>
                            </a:solidFill>
                            <a:latin typeface="Cambria Math" panose="02040503050406030204" pitchFamily="18" charset="0"/>
                            <a:ea typeface="微软雅黑" panose="020B0503020204020204" pitchFamily="34" charset="-122"/>
                          </a:rPr>
                          <m:t>𝒏</m:t>
                        </m:r>
                      </m:e>
                      <m:sup>
                        <m:r>
                          <a:rPr lang="en-US" altLang="zh-CN" sz="1600" b="1" i="1" dirty="0">
                            <a:solidFill>
                              <a:srgbClr val="FF0000"/>
                            </a:solidFill>
                            <a:latin typeface="Cambria Math" panose="02040503050406030204" pitchFamily="18" charset="0"/>
                            <a:ea typeface="微软雅黑" panose="020B0503020204020204" pitchFamily="34" charset="-122"/>
                          </a:rPr>
                          <m:t>𝟐</m:t>
                        </m:r>
                      </m:sup>
                    </m:sSup>
                    <m:r>
                      <a:rPr lang="en-US" altLang="zh-CN" sz="1600" b="1" i="1" dirty="0">
                        <a:solidFill>
                          <a:srgbClr val="FF0000"/>
                        </a:solidFill>
                        <a:latin typeface="Cambria Math" panose="02040503050406030204" pitchFamily="18" charset="0"/>
                        <a:ea typeface="微软雅黑" panose="020B0503020204020204" pitchFamily="34" charset="-122"/>
                      </a:rPr>
                      <m:t>)</m:t>
                    </m:r>
                  </m:oMath>
                </a14:m>
                <a:endParaRPr lang="en-US" altLang="zh-CN" sz="1600" b="1" dirty="0">
                  <a:latin typeface="Calibri" panose="020F0502020204030204" pitchFamily="34" charset="0"/>
                  <a:ea typeface="微软雅黑" panose="020B0503020204020204" pitchFamily="34" charset="-122"/>
                </a:endParaRPr>
              </a:p>
              <a:p>
                <a:pPr lvl="1" algn="just">
                  <a:lnSpc>
                    <a:spcPct val="125000"/>
                  </a:lnSpc>
                </a:pPr>
                <a:r>
                  <a:rPr lang="en-US" altLang="zh-CN" sz="1600" b="1" dirty="0" smtClean="0">
                    <a:latin typeface="Calibri" panose="020F0502020204030204" pitchFamily="34" charset="0"/>
                    <a:ea typeface="微软雅黑" panose="020B0503020204020204" pitchFamily="34" charset="-122"/>
                  </a:rPr>
                  <a:t>2. </a:t>
                </a:r>
                <a:r>
                  <a:rPr lang="zh-CN" altLang="en-US" sz="1600" b="1" dirty="0" smtClean="0">
                    <a:latin typeface="Calibri" panose="020F0502020204030204" pitchFamily="34" charset="0"/>
                    <a:ea typeface="微软雅黑" panose="020B0503020204020204" pitchFamily="34" charset="-122"/>
                  </a:rPr>
                  <a:t> 哈</a:t>
                </a:r>
                <a:r>
                  <a:rPr lang="zh-CN" altLang="en-US" sz="1600" b="1" dirty="0">
                    <a:latin typeface="Calibri" panose="020F0502020204030204" pitchFamily="34" charset="0"/>
                    <a:ea typeface="微软雅黑" panose="020B0503020204020204" pitchFamily="34" charset="-122"/>
                  </a:rPr>
                  <a:t>希表优化</a:t>
                </a:r>
                <a:r>
                  <a:rPr lang="en-US" altLang="zh-CN" sz="1600" b="1" dirty="0">
                    <a:solidFill>
                      <a:schemeClr val="tx1">
                        <a:lumMod val="50000"/>
                        <a:lumOff val="50000"/>
                      </a:schemeClr>
                    </a:solidFill>
                    <a:latin typeface="Calibri" panose="020F0502020204030204" pitchFamily="34" charset="0"/>
                    <a:ea typeface="微软雅黑" panose="020B0503020204020204" pitchFamily="34" charset="-122"/>
                  </a:rPr>
                  <a:t>---------------------------------------------------------------------------------</a:t>
                </a:r>
                <a:r>
                  <a:rPr lang="en-US" altLang="zh-CN" sz="1600" b="1" dirty="0">
                    <a:solidFill>
                      <a:schemeClr val="tx1">
                        <a:lumMod val="50000"/>
                        <a:lumOff val="50000"/>
                      </a:schemeClr>
                    </a:solidFill>
                    <a:latin typeface="Calibri" panose="020F0502020204030204" pitchFamily="34" charset="0"/>
                    <a:ea typeface="微软雅黑" panose="020B0503020204020204" pitchFamily="34" charset="-122"/>
                    <a:sym typeface="Wingdings" panose="05000000000000000000" pitchFamily="2" charset="2"/>
                  </a:rPr>
                  <a:t>&gt;</a:t>
                </a:r>
                <a:r>
                  <a:rPr lang="en-US" altLang="zh-CN" sz="1600" b="1" dirty="0">
                    <a:latin typeface="Calibri" panose="020F0502020204030204" pitchFamily="34" charset="0"/>
                    <a:ea typeface="微软雅黑" panose="020B0503020204020204" pitchFamily="34" charset="-122"/>
                    <a:sym typeface="Wingdings" panose="05000000000000000000" pitchFamily="2" charset="2"/>
                  </a:rPr>
                  <a:t> </a:t>
                </a:r>
                <a14:m>
                  <m:oMath xmlns:m="http://schemas.openxmlformats.org/officeDocument/2006/math">
                    <m:r>
                      <a:rPr lang="en-US" altLang="zh-CN" sz="1600" b="1" i="1" dirty="0">
                        <a:solidFill>
                          <a:srgbClr val="FF0000"/>
                        </a:solidFill>
                        <a:latin typeface="Cambria Math" panose="02040503050406030204" pitchFamily="18" charset="0"/>
                        <a:ea typeface="微软雅黑" panose="020B0503020204020204" pitchFamily="34" charset="-122"/>
                      </a:rPr>
                      <m:t>𝑶</m:t>
                    </m:r>
                    <m:d>
                      <m:dPr>
                        <m:ctrlPr>
                          <a:rPr lang="en-US" altLang="zh-CN" sz="1600" b="1" i="1" dirty="0">
                            <a:solidFill>
                              <a:srgbClr val="FF0000"/>
                            </a:solidFill>
                            <a:latin typeface="Cambria Math" panose="02040503050406030204" pitchFamily="18" charset="0"/>
                            <a:ea typeface="微软雅黑" panose="020B0503020204020204" pitchFamily="34" charset="-122"/>
                          </a:rPr>
                        </m:ctrlPr>
                      </m:dPr>
                      <m:e>
                        <m:r>
                          <a:rPr lang="en-US" altLang="zh-CN" sz="1600" b="1" i="1" dirty="0">
                            <a:solidFill>
                              <a:srgbClr val="FF0000"/>
                            </a:solidFill>
                            <a:latin typeface="Cambria Math" panose="02040503050406030204" pitchFamily="18" charset="0"/>
                            <a:ea typeface="微软雅黑" panose="020B0503020204020204" pitchFamily="34" charset="-122"/>
                          </a:rPr>
                          <m:t>𝒏</m:t>
                        </m:r>
                      </m:e>
                    </m:d>
                  </m:oMath>
                </a14:m>
                <a:endParaRPr lang="en-US" altLang="zh-CN" sz="1600" b="1" dirty="0" smtClean="0">
                  <a:solidFill>
                    <a:srgbClr val="FF0000"/>
                  </a:solidFill>
                  <a:latin typeface="Calibri" panose="020F0502020204030204" pitchFamily="34"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339969" y="4923808"/>
                <a:ext cx="7901354" cy="714876"/>
              </a:xfrm>
              <a:prstGeom prst="rect">
                <a:avLst/>
              </a:prstGeom>
              <a:blipFill>
                <a:blip r:embed="rId13"/>
                <a:stretch>
                  <a:fillRect b="-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4096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𝑪𝒐𝒎𝒑𝒖𝒕𝒂𝒕𝒊𝒐𝒏</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𝑶𝒑𝒕𝒊𝒎𝒊𝒛𝒂𝒕𝒊𝒐𝒏</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588"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28281" y="5414420"/>
                <a:ext cx="8287438" cy="707886"/>
              </a:xfrm>
              <a:prstGeom prst="rect">
                <a:avLst/>
              </a:prstGeom>
            </p:spPr>
            <p:txBody>
              <a:bodyPr wrap="square">
                <a:spAutoFit/>
              </a:bodyPr>
              <a:lstStyle/>
              <a:p>
                <a:pPr marL="0" lvl="1" algn="just">
                  <a:lnSpc>
                    <a:spcPct val="125000"/>
                  </a:lnSpc>
                </a:pPr>
                <a:r>
                  <a:rPr lang="en-US" altLang="zh-CN" sz="1600" b="1" dirty="0" smtClean="0">
                    <a:solidFill>
                      <a:schemeClr val="tx1"/>
                    </a:solidFill>
                    <a:latin typeface="Calibri" panose="020F0502020204030204" pitchFamily="34" charset="0"/>
                    <a:ea typeface="微软雅黑" panose="020B0503020204020204" pitchFamily="34" charset="-122"/>
                  </a:rPr>
                  <a:t>	</a:t>
                </a:r>
                <a:r>
                  <a:rPr lang="zh-CN" altLang="en-US" sz="1600" b="1" dirty="0" smtClean="0">
                    <a:solidFill>
                      <a:schemeClr val="tx1"/>
                    </a:solidFill>
                    <a:latin typeface="Calibri" panose="020F0502020204030204" pitchFamily="34" charset="0"/>
                    <a:ea typeface="微软雅黑" panose="020B0503020204020204" pitchFamily="34" charset="-122"/>
                  </a:rPr>
                  <a:t>将路径交集分为</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𝑺𝑷𝑻</m:t>
                    </m:r>
                    <m:r>
                      <a:rPr lang="en-US" altLang="zh-CN" sz="1600" b="1" i="1" dirty="0" smtClean="0">
                        <a:solidFill>
                          <a:srgbClr val="FF0000"/>
                        </a:solidFill>
                        <a:latin typeface="Cambria Math" panose="02040503050406030204" pitchFamily="18" charset="0"/>
                        <a:ea typeface="微软雅黑" panose="020B0503020204020204" pitchFamily="34" charset="-122"/>
                      </a:rPr>
                      <m:t> </m:t>
                    </m:r>
                    <m:r>
                      <a:rPr lang="en-US" altLang="zh-CN" sz="1600" b="1" i="1" dirty="0" smtClean="0">
                        <a:solidFill>
                          <a:srgbClr val="FF0000"/>
                        </a:solidFill>
                        <a:latin typeface="Cambria Math" panose="02040503050406030204" pitchFamily="18" charset="0"/>
                        <a:ea typeface="微软雅黑" panose="020B0503020204020204" pitchFamily="34" charset="-122"/>
                      </a:rPr>
                      <m:t>𝒑𝒂𝒓𝒕</m:t>
                    </m:r>
                  </m:oMath>
                </a14:m>
                <a:r>
                  <a:rPr lang="zh-CN" altLang="en-US" sz="1600" b="1" dirty="0" smtClean="0">
                    <a:solidFill>
                      <a:schemeClr val="tx1"/>
                    </a:solidFill>
                    <a:latin typeface="Calibri" panose="020F0502020204030204" pitchFamily="34" charset="0"/>
                    <a:ea typeface="微软雅黑" panose="020B0503020204020204" pitchFamily="34" charset="-122"/>
                  </a:rPr>
                  <a:t>和</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𝑭𝒊𝒙𝒆𝒅</m:t>
                    </m:r>
                    <m:r>
                      <a:rPr lang="en-US" altLang="zh-CN" sz="1600" b="1" i="1" dirty="0" smtClean="0">
                        <a:solidFill>
                          <a:srgbClr val="FF0000"/>
                        </a:solidFill>
                        <a:latin typeface="Cambria Math" panose="02040503050406030204" pitchFamily="18" charset="0"/>
                        <a:ea typeface="微软雅黑" panose="020B0503020204020204" pitchFamily="34" charset="-122"/>
                      </a:rPr>
                      <m:t> </m:t>
                    </m:r>
                    <m:r>
                      <a:rPr lang="en-US" altLang="zh-CN" sz="1600" b="1" i="1" dirty="0" smtClean="0">
                        <a:solidFill>
                          <a:srgbClr val="FF0000"/>
                        </a:solidFill>
                        <a:latin typeface="Cambria Math" panose="02040503050406030204" pitchFamily="18" charset="0"/>
                        <a:ea typeface="微软雅黑" panose="020B0503020204020204" pitchFamily="34" charset="-122"/>
                      </a:rPr>
                      <m:t>𝒑𝒂𝒓𝒕</m:t>
                    </m:r>
                  </m:oMath>
                </a14:m>
                <a:r>
                  <a:rPr lang="zh-CN" altLang="en-US" sz="1600" b="1" dirty="0">
                    <a:solidFill>
                      <a:schemeClr val="tx1"/>
                    </a:solidFill>
                    <a:latin typeface="Calibri" panose="020F0502020204030204" pitchFamily="34" charset="0"/>
                    <a:ea typeface="微软雅黑" panose="020B0503020204020204" pitchFamily="34" charset="-122"/>
                  </a:rPr>
                  <a:t>独立</a:t>
                </a:r>
                <a:r>
                  <a:rPr lang="zh-CN" altLang="en-US" sz="1600" b="1" dirty="0" smtClean="0">
                    <a:solidFill>
                      <a:schemeClr val="tx1"/>
                    </a:solidFill>
                    <a:latin typeface="Calibri" panose="020F0502020204030204" pitchFamily="34" charset="0"/>
                    <a:ea typeface="微软雅黑" panose="020B0503020204020204" pitchFamily="34" charset="-122"/>
                  </a:rPr>
                  <a:t>计算，并对具有父子关系的</a:t>
                </a:r>
                <a:r>
                  <a:rPr lang="zh-CN" altLang="en-US" sz="1600" b="1" dirty="0">
                    <a:latin typeface="Calibri" panose="020F0502020204030204" pitchFamily="34" charset="0"/>
                    <a:ea typeface="微软雅黑" panose="020B0503020204020204" pitchFamily="34" charset="-122"/>
                  </a:rPr>
                  <a:t>路径</a:t>
                </a:r>
                <a:r>
                  <a:rPr lang="zh-CN" altLang="en-US" sz="1600" b="1" dirty="0" smtClean="0">
                    <a:solidFill>
                      <a:schemeClr val="tx1"/>
                    </a:solidFill>
                    <a:latin typeface="Calibri" panose="020F0502020204030204" pitchFamily="34" charset="0"/>
                    <a:ea typeface="微软雅黑" panose="020B0503020204020204" pitchFamily="34" charset="-122"/>
                  </a:rPr>
                  <a:t>进行</a:t>
                </a:r>
                <a14:m>
                  <m:oMath xmlns:m="http://schemas.openxmlformats.org/officeDocument/2006/math">
                    <m:r>
                      <a:rPr lang="en-US" altLang="zh-CN" sz="1600" b="1" i="1" dirty="0" smtClean="0">
                        <a:solidFill>
                          <a:srgbClr val="FF0000"/>
                        </a:solidFill>
                        <a:latin typeface="Cambria Math" panose="02040503050406030204" pitchFamily="18" charset="0"/>
                        <a:ea typeface="微软雅黑" panose="020B0503020204020204" pitchFamily="34" charset="-122"/>
                      </a:rPr>
                      <m:t>𝑭𝒊𝒙𝒆𝒅</m:t>
                    </m:r>
                    <m:r>
                      <a:rPr lang="en-US" altLang="zh-CN" sz="1600" b="1" i="1" dirty="0" smtClean="0">
                        <a:solidFill>
                          <a:srgbClr val="FF0000"/>
                        </a:solidFill>
                        <a:latin typeface="Cambria Math" panose="02040503050406030204" pitchFamily="18" charset="0"/>
                        <a:ea typeface="微软雅黑" panose="020B0503020204020204" pitchFamily="34" charset="-122"/>
                      </a:rPr>
                      <m:t> </m:t>
                    </m:r>
                    <m:r>
                      <a:rPr lang="en-US" altLang="zh-CN" sz="1600" b="1" i="1" dirty="0" smtClean="0">
                        <a:solidFill>
                          <a:srgbClr val="FF0000"/>
                        </a:solidFill>
                        <a:latin typeface="Cambria Math" panose="02040503050406030204" pitchFamily="18" charset="0"/>
                        <a:ea typeface="微软雅黑" panose="020B0503020204020204" pitchFamily="34" charset="-122"/>
                      </a:rPr>
                      <m:t>𝒑𝒂𝒓𝒕</m:t>
                    </m:r>
                  </m:oMath>
                </a14:m>
                <a:r>
                  <a:rPr lang="zh-CN" altLang="en-US" sz="1600" b="1" dirty="0" smtClean="0">
                    <a:solidFill>
                      <a:schemeClr val="tx1"/>
                    </a:solidFill>
                    <a:latin typeface="Calibri" panose="020F0502020204030204" pitchFamily="34" charset="0"/>
                    <a:ea typeface="微软雅黑" panose="020B0503020204020204" pitchFamily="34" charset="-122"/>
                  </a:rPr>
                  <a:t>的计算优化</a:t>
                </a:r>
                <a:endParaRPr lang="en-US" altLang="zh-CN" sz="1600" b="1" dirty="0" smtClean="0">
                  <a:solidFill>
                    <a:schemeClr val="tx1"/>
                  </a:solidFill>
                  <a:latin typeface="Calibri" panose="020F0502020204030204" pitchFamily="34" charset="0"/>
                  <a:ea typeface="微软雅黑" panose="020B0503020204020204" pitchFamily="34"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428281" y="5414420"/>
                <a:ext cx="8287438" cy="707886"/>
              </a:xfrm>
              <a:prstGeom prst="rect">
                <a:avLst/>
              </a:prstGeom>
              <a:blipFill>
                <a:blip r:embed="rId4"/>
                <a:stretch>
                  <a:fillRect r="-368" b="-6897"/>
                </a:stretch>
              </a:blipFill>
            </p:spPr>
            <p:txBody>
              <a:bodyPr/>
              <a:lstStyle/>
              <a:p>
                <a:r>
                  <a:rPr lang="zh-CN" altLang="en-US">
                    <a:noFill/>
                  </a:rPr>
                  <a:t> </a:t>
                </a:r>
              </a:p>
            </p:txBody>
          </p:sp>
        </mc:Fallback>
      </mc:AlternateContent>
      <p:grpSp>
        <p:nvGrpSpPr>
          <p:cNvPr id="4" name="组合 3"/>
          <p:cNvGrpSpPr/>
          <p:nvPr/>
        </p:nvGrpSpPr>
        <p:grpSpPr>
          <a:xfrm>
            <a:off x="4920616" y="2774012"/>
            <a:ext cx="3508506" cy="1087082"/>
            <a:chOff x="2821414" y="1849731"/>
            <a:chExt cx="3508506" cy="1087082"/>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719A945-5DA8-4842-824C-43EDA64AA903}"/>
                    </a:ext>
                  </a:extLst>
                </p:cNvPr>
                <p:cNvSpPr txBox="1"/>
                <p:nvPr/>
              </p:nvSpPr>
              <p:spPr>
                <a:xfrm>
                  <a:off x="2821414" y="1849731"/>
                  <a:ext cx="3508506" cy="461345"/>
                </a:xfrm>
                <a:prstGeom prst="rect">
                  <a:avLst/>
                </a:prstGeom>
                <a:noFill/>
                <a:ln w="19050">
                  <a:solidFill>
                    <a:srgbClr val="FF0000"/>
                  </a:solidFill>
                </a:ln>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Sup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r>
                              <a:rPr lang="en-US" altLang="zh-CN" sz="1600" b="1" i="1" dirty="0" smtClean="0">
                                <a:solidFill>
                                  <a:srgbClr val="FF0000"/>
                                </a:solidFill>
                                <a:latin typeface="Cambria Math" panose="02040503050406030204" pitchFamily="18" charset="0"/>
                                <a:ea typeface="微软雅黑" panose="020B0503020204020204" pitchFamily="34" charset="-122"/>
                              </a:rPr>
                              <m:t>𝟏</m:t>
                            </m:r>
                          </m:sub>
                          <m:sup>
                            <m:sSub>
                              <m:sSubPr>
                                <m:ctrlPr>
                                  <a:rPr lang="en-US" altLang="zh-CN" sz="1600" b="1" i="1" dirty="0" err="1"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m:t>
                                </m:r>
                                <m:r>
                                  <a:rPr lang="en-US" altLang="zh-CN" sz="1600" b="1" i="1" dirty="0" err="1"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err="1"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err="1"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err="1"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err="1"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err="1" smtClean="0">
                                    <a:solidFill>
                                      <a:srgbClr val="FF0000"/>
                                    </a:solidFill>
                                    <a:latin typeface="Cambria Math" panose="02040503050406030204" pitchFamily="18" charset="0"/>
                                    <a:ea typeface="微软雅黑" panose="020B0503020204020204" pitchFamily="34" charset="-122"/>
                                  </a:rPr>
                                  <m:t>𝒋</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up>
                        </m:sSubSup>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err="1"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err="1" smtClean="0">
                                <a:solidFill>
                                  <a:srgbClr val="FF0000"/>
                                </a:solidFill>
                                <a:latin typeface="Cambria Math" panose="02040503050406030204" pitchFamily="18" charset="0"/>
                                <a:ea typeface="微软雅黑" panose="020B0503020204020204" pitchFamily="34" charset="-122"/>
                              </a:rPr>
                              <m:t>𝒑</m:t>
                            </m:r>
                          </m:e>
                          <m:sub>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𝟎</m:t>
                                </m:r>
                              </m:sub>
                            </m:sSub>
                            <m:r>
                              <a:rPr lang="zh-CN" altLang="en-US"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a:solidFill>
                                      <a:srgbClr val="FF0000"/>
                                    </a:solidFill>
                                    <a:latin typeface="Cambria Math" panose="02040503050406030204" pitchFamily="18" charset="0"/>
                                    <a:ea typeface="微软雅黑" panose="020B0503020204020204" pitchFamily="34" charset="-122"/>
                                  </a:rPr>
                                </m:ctrlPr>
                              </m:sSubPr>
                              <m:e>
                                <m:r>
                                  <a:rPr lang="en-US" altLang="zh-CN" sz="1600" b="1" i="1" dirty="0">
                                    <a:solidFill>
                                      <a:srgbClr val="FF0000"/>
                                    </a:solidFill>
                                    <a:latin typeface="Cambria Math" panose="02040503050406030204" pitchFamily="18" charset="0"/>
                                    <a:ea typeface="微软雅黑" panose="020B0503020204020204" pitchFamily="34" charset="-122"/>
                                  </a:rPr>
                                  <m:t>𝒗</m:t>
                                </m:r>
                              </m:e>
                              <m:sub>
                                <m:r>
                                  <a:rPr lang="en-US" altLang="zh-CN" sz="1600" b="1" i="1" dirty="0">
                                    <a:solidFill>
                                      <a:srgbClr val="FF0000"/>
                                    </a:solidFill>
                                    <a:latin typeface="Cambria Math" panose="02040503050406030204" pitchFamily="18" charset="0"/>
                                    <a:ea typeface="微软雅黑" panose="020B0503020204020204" pitchFamily="34" charset="-122"/>
                                  </a:rPr>
                                  <m:t>𝒊</m:t>
                                </m:r>
                              </m:sub>
                            </m:sSub>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d>
                          <m:dPr>
                            <m:ctrlPr>
                              <a:rPr lang="en-US" altLang="zh-CN" sz="1600" b="1" i="1" dirty="0" smtClean="0">
                                <a:solidFill>
                                  <a:srgbClr val="FF0000"/>
                                </a:solidFill>
                                <a:latin typeface="Cambria Math" panose="02040503050406030204" pitchFamily="18" charset="0"/>
                                <a:ea typeface="微软雅黑" panose="020B0503020204020204" pitchFamily="34" charset="-122"/>
                              </a:rPr>
                            </m:ctrlPr>
                          </m:dPr>
                          <m:e>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𝒊</m:t>
                                </m:r>
                              </m:sub>
                            </m:sSub>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e>
                        </m:d>
                        <m:r>
                          <a:rPr lang="en-US" altLang="zh-CN" sz="1600" b="1" i="1" dirty="0" smtClean="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𝒑</m:t>
                            </m:r>
                          </m:e>
                          <m:sub>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𝒋</m:t>
                                </m:r>
                              </m:sub>
                            </m:sSub>
                            <m:r>
                              <a:rPr lang="zh-CN" altLang="en-US" sz="1600" b="1" i="1" dirty="0">
                                <a:solidFill>
                                  <a:srgbClr val="FF0000"/>
                                </a:solidFill>
                                <a:latin typeface="Cambria Math" panose="02040503050406030204" pitchFamily="18" charset="0"/>
                                <a:ea typeface="微软雅黑" panose="020B0503020204020204" pitchFamily="34" charset="-122"/>
                              </a:rPr>
                              <m:t>→</m:t>
                            </m:r>
                            <m:sSub>
                              <m:sSubPr>
                                <m:ctrlPr>
                                  <a:rPr lang="en-US" altLang="zh-CN" sz="1600" b="1" i="1" dirty="0" smtClean="0">
                                    <a:solidFill>
                                      <a:srgbClr val="FF0000"/>
                                    </a:solidFill>
                                    <a:latin typeface="Cambria Math" panose="02040503050406030204" pitchFamily="18" charset="0"/>
                                    <a:ea typeface="微软雅黑" panose="020B0503020204020204" pitchFamily="34" charset="-122"/>
                                  </a:rPr>
                                </m:ctrlPr>
                              </m:sSubPr>
                              <m:e>
                                <m:r>
                                  <a:rPr lang="en-US" altLang="zh-CN" sz="1600" b="1" i="1" dirty="0" smtClean="0">
                                    <a:solidFill>
                                      <a:srgbClr val="FF0000"/>
                                    </a:solidFill>
                                    <a:latin typeface="Cambria Math" panose="02040503050406030204" pitchFamily="18" charset="0"/>
                                    <a:ea typeface="微软雅黑" panose="020B0503020204020204" pitchFamily="34" charset="-122"/>
                                  </a:rPr>
                                  <m:t>𝒗</m:t>
                                </m:r>
                              </m:e>
                              <m:sub>
                                <m:r>
                                  <a:rPr lang="en-US" altLang="zh-CN" sz="1600" b="1" i="1" dirty="0" smtClean="0">
                                    <a:solidFill>
                                      <a:srgbClr val="FF0000"/>
                                    </a:solidFill>
                                    <a:latin typeface="Cambria Math" panose="02040503050406030204" pitchFamily="18" charset="0"/>
                                    <a:ea typeface="微软雅黑" panose="020B0503020204020204" pitchFamily="34" charset="-122"/>
                                  </a:rPr>
                                  <m:t>𝟖</m:t>
                                </m:r>
                              </m:sub>
                            </m:sSub>
                          </m:sub>
                        </m:sSub>
                      </m:oMath>
                    </m:oMathPara>
                  </a14:m>
                  <a:endParaRPr lang="en-US" altLang="zh-CN" sz="1600" b="1" i="1" dirty="0">
                    <a:solidFill>
                      <a:srgbClr val="FF0000"/>
                    </a:solidFill>
                    <a:latin typeface="Calibri" panose="020F0502020204030204" pitchFamily="34" charset="0"/>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2821414" y="1849731"/>
                  <a:ext cx="3508506" cy="461345"/>
                </a:xfrm>
                <a:prstGeom prst="rect">
                  <a:avLst/>
                </a:prstGeom>
                <a:blipFill>
                  <a:blip r:embed="rId5"/>
                  <a:stretch>
                    <a:fillRect/>
                  </a:stretch>
                </a:blipFill>
                <a:ln w="19050">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719A945-5DA8-4842-824C-43EDA64AA903}"/>
                    </a:ext>
                  </a:extLst>
                </p:cNvPr>
                <p:cNvSpPr txBox="1"/>
                <p:nvPr/>
              </p:nvSpPr>
              <p:spPr>
                <a:xfrm>
                  <a:off x="4902724" y="2597521"/>
                  <a:ext cx="1086200"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𝑭𝒊𝒙𝒆𝒅</m:t>
                        </m:r>
                        <m:r>
                          <a:rPr lang="en-US" altLang="zh-CN" sz="1600" b="1" i="1" smtClean="0">
                            <a:latin typeface="Cambria Math" panose="02040503050406030204" pitchFamily="18" charset="0"/>
                            <a:ea typeface="微软雅黑" panose="020B0503020204020204" pitchFamily="34" charset="-122"/>
                          </a:rPr>
                          <m:t> </m:t>
                        </m:r>
                        <m:r>
                          <a:rPr lang="en-US" altLang="zh-CN" sz="1600" b="1" i="1" smtClean="0">
                            <a:latin typeface="Cambria Math" panose="02040503050406030204" pitchFamily="18" charset="0"/>
                            <a:ea typeface="微软雅黑" panose="020B0503020204020204" pitchFamily="34" charset="-122"/>
                          </a:rPr>
                          <m:t>𝒑𝒂𝒓𝒕</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902724" y="2597521"/>
                  <a:ext cx="1086200" cy="338554"/>
                </a:xfrm>
                <a:prstGeom prst="rect">
                  <a:avLst/>
                </a:prstGeom>
                <a:blipFill>
                  <a:blip r:embed="rId6"/>
                  <a:stretch>
                    <a:fillRect l="-7303" r="-3933" b="-7273"/>
                  </a:stretch>
                </a:blipFill>
              </p:spPr>
              <p:txBody>
                <a:bodyPr/>
                <a:lstStyle/>
                <a:p>
                  <a:r>
                    <a:rPr lang="zh-CN" altLang="en-US">
                      <a:noFill/>
                    </a:rPr>
                    <a:t> </a:t>
                  </a:r>
                </a:p>
              </p:txBody>
            </p:sp>
          </mc:Fallback>
        </mc:AlternateContent>
        <p:sp>
          <p:nvSpPr>
            <p:cNvPr id="16" name="左中括号 15"/>
            <p:cNvSpPr/>
            <p:nvPr/>
          </p:nvSpPr>
          <p:spPr>
            <a:xfrm rot="16200000">
              <a:off x="5392555" y="1725164"/>
              <a:ext cx="93468" cy="1406229"/>
            </a:xfrm>
            <a:prstGeom prst="leftBracket">
              <a:avLst/>
            </a:prstGeom>
            <a:ln w="19050">
              <a:solidFill>
                <a:srgbClr val="0240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等腰三角形 16"/>
            <p:cNvSpPr/>
            <p:nvPr/>
          </p:nvSpPr>
          <p:spPr>
            <a:xfrm rot="10800000">
              <a:off x="5391824" y="2481503"/>
              <a:ext cx="108000" cy="108000"/>
            </a:xfrm>
            <a:prstGeom prst="triangle">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中括号 17"/>
            <p:cNvSpPr/>
            <p:nvPr/>
          </p:nvSpPr>
          <p:spPr>
            <a:xfrm rot="16200000">
              <a:off x="4049384" y="2162233"/>
              <a:ext cx="93468" cy="538164"/>
            </a:xfrm>
            <a:prstGeom prst="leftBracket">
              <a:avLst/>
            </a:prstGeom>
            <a:ln w="19050">
              <a:solidFill>
                <a:srgbClr val="0240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等腰三角形 18"/>
            <p:cNvSpPr/>
            <p:nvPr/>
          </p:nvSpPr>
          <p:spPr>
            <a:xfrm rot="10800000">
              <a:off x="4042118" y="2489299"/>
              <a:ext cx="108000" cy="108000"/>
            </a:xfrm>
            <a:prstGeom prst="triangle">
              <a:avLst/>
            </a:prstGeom>
            <a:solidFill>
              <a:srgbClr val="02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719A945-5DA8-4842-824C-43EDA64AA903}"/>
                    </a:ext>
                  </a:extLst>
                </p:cNvPr>
                <p:cNvSpPr txBox="1"/>
                <p:nvPr/>
              </p:nvSpPr>
              <p:spPr>
                <a:xfrm>
                  <a:off x="3553017" y="2596784"/>
                  <a:ext cx="1086200" cy="34002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𝑺𝑷𝑻</m:t>
                        </m:r>
                        <m:r>
                          <a:rPr lang="en-US" altLang="zh-CN" sz="1600" b="1" i="1" smtClean="0">
                            <a:latin typeface="Cambria Math" panose="02040503050406030204" pitchFamily="18" charset="0"/>
                            <a:ea typeface="微软雅黑" panose="020B0503020204020204" pitchFamily="34" charset="-122"/>
                          </a:rPr>
                          <m:t> </m:t>
                        </m:r>
                        <m:r>
                          <a:rPr lang="en-US" altLang="zh-CN" sz="1600" b="1" i="1" smtClean="0">
                            <a:latin typeface="Cambria Math" panose="02040503050406030204" pitchFamily="18" charset="0"/>
                            <a:ea typeface="微软雅黑" panose="020B0503020204020204" pitchFamily="34" charset="-122"/>
                          </a:rPr>
                          <m:t>𝒑𝒂𝒓𝒕</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20" name="文本框 19">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3553017" y="2596784"/>
                  <a:ext cx="1086200" cy="340029"/>
                </a:xfrm>
                <a:prstGeom prst="rect">
                  <a:avLst/>
                </a:prstGeom>
                <a:blipFill>
                  <a:blip r:embed="rId7"/>
                  <a:stretch>
                    <a:fillRect b="-7273"/>
                  </a:stretch>
                </a:blipFill>
              </p:spPr>
              <p:txBody>
                <a:bodyPr/>
                <a:lstStyle/>
                <a:p>
                  <a:r>
                    <a:rPr lang="zh-CN" altLang="en-US">
                      <a:noFill/>
                    </a:rPr>
                    <a:t> </a:t>
                  </a:r>
                </a:p>
              </p:txBody>
            </p:sp>
          </mc:Fallback>
        </mc:AlternateContent>
      </p:grpSp>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5249" y="1721538"/>
            <a:ext cx="1996656" cy="2609915"/>
          </a:xfrm>
          <a:prstGeom prst="rect">
            <a:avLst/>
          </a:prstGeom>
        </p:spPr>
      </p:pic>
      <p:sp>
        <p:nvSpPr>
          <p:cNvPr id="22" name="文本框 21">
            <a:extLst>
              <a:ext uri="{FF2B5EF4-FFF2-40B4-BE49-F238E27FC236}">
                <a16:creationId xmlns:a16="http://schemas.microsoft.com/office/drawing/2014/main" id="{4719A945-5DA8-4842-824C-43EDA64AA903}"/>
              </a:ext>
            </a:extLst>
          </p:cNvPr>
          <p:cNvSpPr txBox="1"/>
          <p:nvPr/>
        </p:nvSpPr>
        <p:spPr>
          <a:xfrm>
            <a:off x="1061924" y="4568558"/>
            <a:ext cx="2103306" cy="338554"/>
          </a:xfrm>
          <a:prstGeom prst="rect">
            <a:avLst/>
          </a:prstGeom>
          <a:noFill/>
        </p:spPr>
        <p:txBody>
          <a:bodyPr wrap="square" rtlCol="0">
            <a:spAutoFit/>
          </a:bodyPr>
          <a:lstStyle/>
          <a:p>
            <a:pPr algn="ctr"/>
            <a:r>
              <a:rPr lang="zh-CN" altLang="en-US" sz="1600" b="1" dirty="0" smtClean="0">
                <a:latin typeface="Calibri" panose="020F0502020204030204" pitchFamily="34" charset="0"/>
                <a:ea typeface="微软雅黑" panose="020B0503020204020204" pitchFamily="34" charset="-122"/>
              </a:rPr>
              <a:t>最短路径树结构特点</a:t>
            </a:r>
            <a:endParaRPr lang="en-US" altLang="zh-CN" sz="1600" b="1" dirty="0" smtClean="0">
              <a:latin typeface="Calibri" panose="020F0502020204030204" pitchFamily="34" charset="0"/>
              <a:ea typeface="微软雅黑" panose="020B0503020204020204" pitchFamily="34" charset="-122"/>
            </a:endParaRPr>
          </a:p>
        </p:txBody>
      </p:sp>
      <p:sp>
        <p:nvSpPr>
          <p:cNvPr id="23" name="文本框 22">
            <a:extLst>
              <a:ext uri="{FF2B5EF4-FFF2-40B4-BE49-F238E27FC236}">
                <a16:creationId xmlns:a16="http://schemas.microsoft.com/office/drawing/2014/main" id="{4719A945-5DA8-4842-824C-43EDA64AA903}"/>
              </a:ext>
            </a:extLst>
          </p:cNvPr>
          <p:cNvSpPr txBox="1"/>
          <p:nvPr/>
        </p:nvSpPr>
        <p:spPr>
          <a:xfrm>
            <a:off x="5623216" y="4524936"/>
            <a:ext cx="2103306" cy="338554"/>
          </a:xfrm>
          <a:prstGeom prst="rect">
            <a:avLst/>
          </a:prstGeom>
          <a:noFill/>
        </p:spPr>
        <p:txBody>
          <a:bodyPr wrap="square" rtlCol="0">
            <a:spAutoFit/>
          </a:bodyPr>
          <a:lstStyle/>
          <a:p>
            <a:pPr algn="ctr"/>
            <a:r>
              <a:rPr lang="zh-CN" altLang="en-US" sz="1600" b="1" dirty="0">
                <a:latin typeface="Calibri" panose="020F0502020204030204" pitchFamily="34" charset="0"/>
                <a:ea typeface="微软雅黑" panose="020B0503020204020204" pitchFamily="34" charset="-122"/>
              </a:rPr>
              <a:t>路</a:t>
            </a:r>
            <a:r>
              <a:rPr lang="zh-CN" altLang="en-US" sz="1600" b="1" dirty="0" smtClean="0">
                <a:latin typeface="Calibri" panose="020F0502020204030204" pitchFamily="34" charset="0"/>
                <a:ea typeface="微软雅黑" panose="020B0503020204020204" pitchFamily="34" charset="-122"/>
              </a:rPr>
              <a:t>径生成特点</a:t>
            </a:r>
            <a:endParaRPr lang="en-US" altLang="zh-CN" sz="1600" b="1" dirty="0" smtClean="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574262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070324" y="1652054"/>
            <a:ext cx="7003352" cy="2996204"/>
          </a:xfrm>
          <a:prstGeom prst="rect">
            <a:avLst/>
          </a:prstGeom>
        </p:spPr>
      </p:pic>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a:latin typeface="Cambria Math" panose="02040503050406030204" pitchFamily="18" charset="0"/>
                        </a:rPr>
                        <m:t>𝑺𝑷𝑻</m:t>
                      </m:r>
                      <m:r>
                        <a:rPr lang="en-US" altLang="zh-CN" sz="2400" b="1" i="1" dirty="0">
                          <a:latin typeface="Cambria Math" panose="02040503050406030204" pitchFamily="18" charset="0"/>
                        </a:rPr>
                        <m:t> </m:t>
                      </m:r>
                      <m:r>
                        <a:rPr lang="en-US" altLang="zh-CN" sz="2400" b="1" i="1" dirty="0">
                          <a:latin typeface="Cambria Math" panose="02040503050406030204" pitchFamily="18" charset="0"/>
                        </a:rPr>
                        <m:t>𝑷𝒂𝒓𝒕</m:t>
                      </m:r>
                      <m:r>
                        <a:rPr lang="en-US" altLang="zh-CN" sz="2400" b="1" i="1" dirty="0">
                          <a:latin typeface="Cambria Math" panose="02040503050406030204" pitchFamily="18" charset="0"/>
                        </a:rPr>
                        <m:t> </m:t>
                      </m:r>
                      <m:r>
                        <a:rPr lang="en-US" altLang="zh-CN" sz="2400" b="1" i="1" dirty="0">
                          <a:latin typeface="Cambria Math" panose="02040503050406030204" pitchFamily="18" charset="0"/>
                        </a:rPr>
                        <m:t>𝑰𝒏𝒕𝒆𝒓𝒔𝒆𝒄𝒕𝒊𝒐𝒏</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4"/>
                <a:stretch>
                  <a:fillRect l="-147"/>
                </a:stretch>
              </a:blipFill>
            </p:spPr>
            <p:txBody>
              <a:bodyPr/>
              <a:lstStyle/>
              <a:p>
                <a:r>
                  <a:rPr lang="zh-CN" altLang="en-US">
                    <a:noFill/>
                  </a:rPr>
                  <a:t> </a:t>
                </a:r>
              </a:p>
            </p:txBody>
          </p:sp>
        </mc:Fallback>
      </mc:AlternateContent>
      <p:sp>
        <p:nvSpPr>
          <p:cNvPr id="24" name="文本框 23"/>
          <p:cNvSpPr txBox="1"/>
          <p:nvPr/>
        </p:nvSpPr>
        <p:spPr>
          <a:xfrm>
            <a:off x="428281" y="4941222"/>
            <a:ext cx="646331" cy="369332"/>
          </a:xfrm>
          <a:prstGeom prst="rect">
            <a:avLst/>
          </a:prstGeom>
          <a:noFill/>
        </p:spPr>
        <p:txBody>
          <a:bodyPr wrap="none" rtlCol="0">
            <a:spAutoFit/>
          </a:bodyPr>
          <a:lstStyle/>
          <a:p>
            <a:r>
              <a:rPr lang="zh-CN" altLang="en-US" b="1" dirty="0" smtClean="0"/>
              <a:t>推论</a:t>
            </a:r>
            <a:endParaRPr lang="zh-CN" altLang="en-US" b="1" dirty="0"/>
          </a:p>
        </p:txBody>
      </p:sp>
      <mc:AlternateContent xmlns:mc="http://schemas.openxmlformats.org/markup-compatibility/2006" xmlns:a14="http://schemas.microsoft.com/office/drawing/2010/main">
        <mc:Choice Requires="a14">
          <p:sp>
            <p:nvSpPr>
              <p:cNvPr id="4" name="矩形 3"/>
              <p:cNvSpPr/>
              <p:nvPr/>
            </p:nvSpPr>
            <p:spPr>
              <a:xfrm>
                <a:off x="5293940" y="2932995"/>
                <a:ext cx="2766911" cy="369332"/>
              </a:xfrm>
              <a:prstGeom prst="rect">
                <a:avLst/>
              </a:prstGeom>
            </p:spPr>
            <p:txBody>
              <a:bodyPr wrap="none" anchor="ctr">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𝟏</m:t>
                              </m:r>
                            </m:sub>
                          </m:sSub>
                          <m:d>
                            <m:dPr>
                              <m:ctrlPr>
                                <a:rPr lang="en-US" altLang="zh-CN" b="1" i="1" dirty="0" smtClean="0">
                                  <a:solidFill>
                                    <a:srgbClr val="FF0000"/>
                                  </a:solidFill>
                                  <a:latin typeface="Cambria Math" panose="02040503050406030204" pitchFamily="18" charset="0"/>
                                </a:rPr>
                              </m:ctrlPr>
                            </m:dPr>
                            <m:e>
                              <m:r>
                                <a:rPr lang="en-US" altLang="zh-CN" b="1" i="1" dirty="0" smtClean="0">
                                  <a:solidFill>
                                    <a:srgbClr val="FF0000"/>
                                  </a:solidFill>
                                  <a:latin typeface="Cambria Math" panose="02040503050406030204" pitchFamily="18" charset="0"/>
                                </a:rPr>
                                <m:t>𝒕</m:t>
                              </m:r>
                            </m:e>
                          </m:d>
                          <m:r>
                            <a:rPr lang="en-US" altLang="zh-CN" b="1" i="1" dirty="0" smtClean="0">
                              <a:solidFill>
                                <a:srgbClr val="FF0000"/>
                              </a:solidFill>
                              <a:latin typeface="Cambria Math" panose="02040503050406030204" pitchFamily="18" charset="0"/>
                            </a:rPr>
                            <m:t>∩</m:t>
                          </m:r>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𝟐</m:t>
                          </m:r>
                        </m:sub>
                      </m:sSub>
                      <m:d>
                        <m:dPr>
                          <m:ctrlPr>
                            <a:rPr lang="en-US" altLang="zh-CN" b="1" i="1" dirty="0" smtClean="0">
                              <a:solidFill>
                                <a:srgbClr val="FF0000"/>
                              </a:solidFill>
                              <a:latin typeface="Cambria Math" panose="02040503050406030204" pitchFamily="18" charset="0"/>
                            </a:rPr>
                          </m:ctrlPr>
                        </m:dPr>
                        <m:e>
                          <m:sSub>
                            <m:sSubPr>
                              <m:ctrlPr>
                                <a:rPr lang="en-US" altLang="zh-CN" b="1" i="1" dirty="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𝒗</m:t>
                              </m:r>
                            </m:e>
                            <m:sub>
                              <m:r>
                                <a:rPr lang="en-US" altLang="zh-CN" b="1" i="1" dirty="0">
                                  <a:solidFill>
                                    <a:srgbClr val="FF0000"/>
                                  </a:solidFill>
                                  <a:latin typeface="Cambria Math" panose="02040503050406030204" pitchFamily="18" charset="0"/>
                                </a:rPr>
                                <m:t>𝟏</m:t>
                              </m:r>
                            </m:sub>
                          </m:sSub>
                        </m:e>
                      </m:d>
                      <m:r>
                        <a:rPr lang="en-US" altLang="zh-CN" b="0" i="0"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𝒔</m:t>
                      </m:r>
                      <m:r>
                        <a:rPr lang="zh-CN" altLang="en-US"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𝒘</m:t>
                          </m:r>
                        </m:e>
                        <m:sub>
                          <m:r>
                            <a:rPr lang="en-US" altLang="zh-CN" b="1" i="1" dirty="0" smtClean="0">
                              <a:solidFill>
                                <a:srgbClr val="FF0000"/>
                              </a:solidFill>
                              <a:latin typeface="Cambria Math" panose="02040503050406030204" pitchFamily="18" charset="0"/>
                            </a:rPr>
                            <m:t>𝟏</m:t>
                          </m:r>
                        </m:sub>
                      </m:sSub>
                    </m:oMath>
                  </m:oMathPara>
                </a14:m>
                <a:endParaRPr lang="zh-CN" altLang="en-US" b="1"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5293940" y="2932995"/>
                <a:ext cx="2766911" cy="369332"/>
              </a:xfrm>
              <a:prstGeom prst="rect">
                <a:avLst/>
              </a:prstGeom>
              <a:blipFill>
                <a:blip r:embed="rId5"/>
                <a:stretch>
                  <a:fillRect b="-8197"/>
                </a:stretch>
              </a:blipFill>
            </p:spPr>
            <p:txBody>
              <a:bodyPr/>
              <a:lstStyle/>
              <a:p>
                <a:r>
                  <a:rPr lang="zh-CN" altLang="en-US">
                    <a:noFill/>
                  </a:rPr>
                  <a:t> </a:t>
                </a:r>
              </a:p>
            </p:txBody>
          </p:sp>
        </mc:Fallback>
      </mc:AlternateContent>
      <p:sp>
        <p:nvSpPr>
          <p:cNvPr id="25" name="Rectangle 1"/>
          <p:cNvSpPr>
            <a:spLocks noChangeArrowheads="1"/>
          </p:cNvSpPr>
          <p:nvPr/>
        </p:nvSpPr>
        <p:spPr bwMode="auto">
          <a:xfrm>
            <a:off x="1371600" y="498515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6" name="矩形 25"/>
              <p:cNvSpPr/>
              <p:nvPr/>
            </p:nvSpPr>
            <p:spPr>
              <a:xfrm>
                <a:off x="586154" y="5382861"/>
                <a:ext cx="7971692" cy="672620"/>
              </a:xfrm>
              <a:prstGeom prst="rect">
                <a:avLst/>
              </a:prstGeom>
            </p:spPr>
            <p:txBody>
              <a:bodyPr wrap="square">
                <a:spAutoFit/>
              </a:bodyPr>
              <a:lstStyle/>
              <a:p>
                <a:r>
                  <a:rPr lang="en-US" altLang="zh-CN" dirty="0" smtClean="0"/>
                  <a:t>	</a:t>
                </a:r>
                <a:r>
                  <a:rPr lang="zh-CN" altLang="en-US" dirty="0" smtClean="0"/>
                  <a:t>给定任意两条路径</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i="1" dirty="0" smtClean="0">
                            <a:solidFill>
                              <a:srgbClr val="FF0000"/>
                            </a:solidFill>
                            <a:latin typeface="Cambria Math" panose="02040503050406030204" pitchFamily="18" charset="0"/>
                          </a:rPr>
                          <m:t>𝑖</m:t>
                        </m:r>
                      </m:sub>
                    </m:sSub>
                  </m:oMath>
                </a14:m>
                <a:r>
                  <a:rPr lang="zh-CN" altLang="en-US" dirty="0"/>
                  <a:t>和</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𝒋</m:t>
                        </m:r>
                      </m:sub>
                    </m:sSub>
                  </m:oMath>
                </a14:m>
                <a:r>
                  <a:rPr lang="zh-CN" altLang="en-US" dirty="0"/>
                  <a:t>，这两条路</a:t>
                </a:r>
                <a:r>
                  <a:rPr lang="zh-CN" altLang="en-US" dirty="0" smtClean="0"/>
                  <a:t>径的</a:t>
                </a:r>
                <a14:m>
                  <m:oMath xmlns:m="http://schemas.openxmlformats.org/officeDocument/2006/math">
                    <m:r>
                      <a:rPr lang="en-US" altLang="zh-CN" b="1" i="1" dirty="0" smtClean="0">
                        <a:solidFill>
                          <a:srgbClr val="FF0000"/>
                        </a:solidFill>
                        <a:latin typeface="Cambria Math" panose="02040503050406030204" pitchFamily="18" charset="0"/>
                      </a:rPr>
                      <m:t>𝑺𝑷𝑻</m:t>
                    </m:r>
                    <m:r>
                      <a:rPr lang="zh-CN" altLang="en-US" b="1" i="1" dirty="0">
                        <a:solidFill>
                          <a:srgbClr val="FF0000"/>
                        </a:solidFill>
                        <a:latin typeface="Cambria Math" panose="02040503050406030204" pitchFamily="18" charset="0"/>
                      </a:rPr>
                      <m:t> </m:t>
                    </m:r>
                    <m:r>
                      <a:rPr lang="en-US" altLang="zh-CN" b="1" i="1" dirty="0" smtClean="0">
                        <a:solidFill>
                          <a:srgbClr val="FF0000"/>
                        </a:solidFill>
                        <a:latin typeface="Cambria Math" panose="02040503050406030204" pitchFamily="18" charset="0"/>
                      </a:rPr>
                      <m:t>𝑷𝒂𝒓𝒕</m:t>
                    </m:r>
                  </m:oMath>
                </a14:m>
                <a:r>
                  <a:rPr lang="zh-CN" altLang="en-US" dirty="0" smtClean="0"/>
                  <a:t>分别以</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𝒗</m:t>
                        </m:r>
                      </m:e>
                      <m:sub>
                        <m:r>
                          <a:rPr lang="en-US" altLang="zh-CN" b="1" i="1" dirty="0" smtClean="0">
                            <a:solidFill>
                              <a:srgbClr val="FF0000"/>
                            </a:solidFill>
                            <a:latin typeface="Cambria Math" panose="02040503050406030204" pitchFamily="18" charset="0"/>
                          </a:rPr>
                          <m:t>𝒊</m:t>
                        </m:r>
                      </m:sub>
                    </m:sSub>
                  </m:oMath>
                </a14:m>
                <a:r>
                  <a:rPr lang="zh-CN" altLang="en-US" dirty="0"/>
                  <a:t>和</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𝒗</m:t>
                        </m:r>
                      </m:e>
                      <m:sub>
                        <m:r>
                          <a:rPr lang="en-US" altLang="zh-CN" b="1" i="1" dirty="0" smtClean="0">
                            <a:solidFill>
                              <a:srgbClr val="FF0000"/>
                            </a:solidFill>
                            <a:latin typeface="Cambria Math" panose="02040503050406030204" pitchFamily="18" charset="0"/>
                          </a:rPr>
                          <m:t>𝒋</m:t>
                        </m:r>
                      </m:sub>
                    </m:sSub>
                  </m:oMath>
                </a14:m>
                <a:r>
                  <a:rPr lang="zh-CN" altLang="en-US" dirty="0"/>
                  <a:t>结尾</a:t>
                </a:r>
                <a:r>
                  <a:rPr lang="zh-CN" altLang="en-US" dirty="0" smtClean="0"/>
                  <a:t>，那么</a:t>
                </a:r>
                <a14:m>
                  <m:oMath xmlns:m="http://schemas.openxmlformats.org/officeDocument/2006/math">
                    <m:r>
                      <a:rPr lang="en-US" altLang="zh-CN" b="1" i="1" dirty="0" smtClean="0">
                        <a:solidFill>
                          <a:srgbClr val="FF0000"/>
                        </a:solidFill>
                        <a:latin typeface="Cambria Math" panose="02040503050406030204" pitchFamily="18" charset="0"/>
                      </a:rPr>
                      <m:t>𝑺𝑷𝑻</m:t>
                    </m:r>
                    <m:r>
                      <a:rPr lang="en-US" altLang="zh-CN" b="1" i="1" dirty="0" smtClean="0">
                        <a:solidFill>
                          <a:srgbClr val="FF0000"/>
                        </a:solidFill>
                        <a:latin typeface="Cambria Math" panose="02040503050406030204" pitchFamily="18" charset="0"/>
                      </a:rPr>
                      <m:t> </m:t>
                    </m:r>
                    <m:r>
                      <a:rPr lang="en-US" altLang="zh-CN" b="1" i="1" dirty="0" smtClean="0">
                        <a:solidFill>
                          <a:srgbClr val="FF0000"/>
                        </a:solidFill>
                        <a:latin typeface="Cambria Math" panose="02040503050406030204" pitchFamily="18" charset="0"/>
                      </a:rPr>
                      <m:t>𝑷𝒂𝒓𝒕</m:t>
                    </m:r>
                  </m:oMath>
                </a14:m>
                <a:r>
                  <a:rPr lang="zh-CN" altLang="en-US" dirty="0" smtClean="0"/>
                  <a:t>的交集</a:t>
                </a:r>
                <a:r>
                  <a:rPr lang="zh-CN" altLang="en-US" dirty="0"/>
                  <a:t>就</a:t>
                </a:r>
                <a:r>
                  <a:rPr lang="zh-CN" altLang="en-US" dirty="0" smtClean="0"/>
                  <a:t>等</a:t>
                </a:r>
                <a:r>
                  <a:rPr lang="zh-CN" altLang="en-US" dirty="0"/>
                  <a:t>于从起点</a:t>
                </a:r>
                <a14:m>
                  <m:oMath xmlns:m="http://schemas.openxmlformats.org/officeDocument/2006/math">
                    <m:r>
                      <a:rPr lang="en-US" altLang="zh-CN" b="1" i="1" dirty="0" smtClean="0">
                        <a:solidFill>
                          <a:srgbClr val="FF0000"/>
                        </a:solidFill>
                        <a:latin typeface="Cambria Math" panose="02040503050406030204" pitchFamily="18" charset="0"/>
                      </a:rPr>
                      <m:t>𝒔</m:t>
                    </m:r>
                  </m:oMath>
                </a14:m>
                <a:r>
                  <a:rPr lang="zh-CN" altLang="en-US" dirty="0" smtClean="0"/>
                  <a:t>到最</a:t>
                </a:r>
                <a:r>
                  <a:rPr lang="zh-CN" altLang="en-US" dirty="0"/>
                  <a:t>近公共祖</a:t>
                </a:r>
                <a:r>
                  <a:rPr lang="zh-CN" altLang="en-US" dirty="0" smtClean="0"/>
                  <a:t>先</a:t>
                </a:r>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586154" y="5382861"/>
                <a:ext cx="7971692" cy="672620"/>
              </a:xfrm>
              <a:prstGeom prst="rect">
                <a:avLst/>
              </a:prstGeom>
              <a:blipFill>
                <a:blip r:embed="rId6"/>
                <a:stretch>
                  <a:fillRect l="-612" t="-4545"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5228184" y="2345739"/>
                <a:ext cx="2898422" cy="369332"/>
              </a:xfrm>
              <a:prstGeom prst="rect">
                <a:avLst/>
              </a:prstGeom>
            </p:spPr>
            <p:txBody>
              <a:bodyPr wrap="none" anchor="ctr">
                <a:spAutoFit/>
              </a:bodyPr>
              <a:lstStyle/>
              <a:p>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𝒘</m:t>
                        </m:r>
                      </m:e>
                      <m:sub>
                        <m:r>
                          <a:rPr lang="en-US" altLang="zh-CN" b="1" i="1" dirty="0" smtClean="0">
                            <a:solidFill>
                              <a:srgbClr val="FF0000"/>
                            </a:solidFill>
                            <a:latin typeface="Cambria Math" panose="02040503050406030204" pitchFamily="18" charset="0"/>
                          </a:rPr>
                          <m:t>𝟏</m:t>
                        </m:r>
                      </m:sub>
                    </m:sSub>
                  </m:oMath>
                </a14:m>
                <a:r>
                  <a:rPr lang="zh-CN" altLang="en-US" dirty="0" smtClean="0"/>
                  <a:t>是</a:t>
                </a:r>
                <a14:m>
                  <m:oMath xmlns:m="http://schemas.openxmlformats.org/officeDocument/2006/math">
                    <m:r>
                      <a:rPr lang="en-US" altLang="zh-CN" b="1" i="1" dirty="0" smtClean="0">
                        <a:solidFill>
                          <a:srgbClr val="FF0000"/>
                        </a:solidFill>
                        <a:latin typeface="Cambria Math" panose="02040503050406030204" pitchFamily="18" charset="0"/>
                      </a:rPr>
                      <m:t>𝒕</m:t>
                    </m:r>
                  </m:oMath>
                </a14:m>
                <a:r>
                  <a:rPr lang="zh-CN" altLang="en-US" dirty="0" smtClean="0"/>
                  <a:t>和</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𝒗</m:t>
                        </m:r>
                      </m:e>
                      <m:sub>
                        <m:r>
                          <a:rPr lang="en-US" altLang="zh-CN" b="1" i="1" dirty="0" smtClean="0">
                            <a:solidFill>
                              <a:srgbClr val="FF0000"/>
                            </a:solidFill>
                            <a:latin typeface="Cambria Math" panose="02040503050406030204" pitchFamily="18" charset="0"/>
                          </a:rPr>
                          <m:t>𝟏</m:t>
                        </m:r>
                      </m:sub>
                    </m:sSub>
                  </m:oMath>
                </a14:m>
                <a:r>
                  <a:rPr lang="zh-CN" altLang="en-US" dirty="0" smtClean="0"/>
                  <a:t>的</a:t>
                </a:r>
                <a:r>
                  <a:rPr lang="zh-CN" altLang="en-US" b="1" dirty="0" smtClean="0">
                    <a:solidFill>
                      <a:srgbClr val="FF0000"/>
                    </a:solidFill>
                  </a:rPr>
                  <a:t>最近公共祖先</a:t>
                </a:r>
                <a:endParaRPr lang="zh-CN" altLang="en-US" b="1" dirty="0">
                  <a:solidFill>
                    <a:srgbClr val="FF0000"/>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5228184" y="2345739"/>
                <a:ext cx="2898422" cy="369332"/>
              </a:xfrm>
              <a:prstGeom prst="rect">
                <a:avLst/>
              </a:prstGeom>
              <a:blipFill>
                <a:blip r:embed="rId7"/>
                <a:stretch>
                  <a:fillRect t="-8333" r="-1263" b="-26667"/>
                </a:stretch>
              </a:blipFill>
            </p:spPr>
            <p:txBody>
              <a:bodyPr/>
              <a:lstStyle/>
              <a:p>
                <a:r>
                  <a:rPr lang="zh-CN" altLang="en-US">
                    <a:noFill/>
                  </a:rPr>
                  <a:t> </a:t>
                </a:r>
              </a:p>
            </p:txBody>
          </p:sp>
        </mc:Fallback>
      </mc:AlternateContent>
      <p:sp>
        <p:nvSpPr>
          <p:cNvPr id="29" name="下箭头 28"/>
          <p:cNvSpPr/>
          <p:nvPr/>
        </p:nvSpPr>
        <p:spPr>
          <a:xfrm>
            <a:off x="6489826" y="2704598"/>
            <a:ext cx="375139" cy="238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矩形 29"/>
              <p:cNvSpPr/>
              <p:nvPr/>
            </p:nvSpPr>
            <p:spPr>
              <a:xfrm>
                <a:off x="4796945" y="1758482"/>
                <a:ext cx="3760901" cy="369332"/>
              </a:xfrm>
              <a:prstGeom prst="rect">
                <a:avLst/>
              </a:prstGeom>
            </p:spPr>
            <p:txBody>
              <a:bodyPr wrap="none" anchor="ctr">
                <a:spAutoFit/>
              </a:bodyPr>
              <a:lstStyle/>
              <a:p>
                <a14:m>
                  <m:oMath xmlns:m="http://schemas.openxmlformats.org/officeDocument/2006/math">
                    <m:r>
                      <a:rPr lang="en-US" altLang="zh-CN" b="1" i="1" dirty="0" smtClean="0">
                        <a:solidFill>
                          <a:srgbClr val="FF0000"/>
                        </a:solidFill>
                        <a:latin typeface="Cambria Math" panose="02040503050406030204" pitchFamily="18" charset="0"/>
                      </a:rPr>
                      <m:t>𝒕</m:t>
                    </m:r>
                  </m:oMath>
                </a14:m>
                <a:r>
                  <a:rPr lang="zh-CN" altLang="en-US" dirty="0" smtClean="0"/>
                  <a:t>和</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𝒗</m:t>
                        </m:r>
                      </m:e>
                      <m:sub>
                        <m:r>
                          <a:rPr lang="en-US" altLang="zh-CN" b="1" i="1" dirty="0" smtClean="0">
                            <a:solidFill>
                              <a:srgbClr val="FF0000"/>
                            </a:solidFill>
                            <a:latin typeface="Cambria Math" panose="02040503050406030204" pitchFamily="18" charset="0"/>
                          </a:rPr>
                          <m:t>𝟏</m:t>
                        </m:r>
                      </m:sub>
                    </m:sSub>
                  </m:oMath>
                </a14:m>
                <a:r>
                  <a:rPr lang="zh-CN" altLang="en-US" i="0" dirty="0" smtClean="0">
                    <a:latin typeface="+mj-lt"/>
                  </a:rPr>
                  <a:t>是</a:t>
                </a:r>
                <a:r>
                  <a:rPr lang="zh-CN" altLang="en-US" dirty="0" smtClean="0"/>
                  <a:t>各自路径最短路径树的端点</a:t>
                </a:r>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4796945" y="1758482"/>
                <a:ext cx="3760901" cy="369332"/>
              </a:xfrm>
              <a:prstGeom prst="rect">
                <a:avLst/>
              </a:prstGeom>
              <a:blipFill>
                <a:blip r:embed="rId8"/>
                <a:stretch>
                  <a:fillRect t="-8197" r="-810" b="-26230"/>
                </a:stretch>
              </a:blipFill>
            </p:spPr>
            <p:txBody>
              <a:bodyPr/>
              <a:lstStyle/>
              <a:p>
                <a:r>
                  <a:rPr lang="zh-CN" altLang="en-US">
                    <a:noFill/>
                  </a:rPr>
                  <a:t> </a:t>
                </a:r>
              </a:p>
            </p:txBody>
          </p:sp>
        </mc:Fallback>
      </mc:AlternateContent>
      <p:sp>
        <p:nvSpPr>
          <p:cNvPr id="31" name="下箭头 30"/>
          <p:cNvSpPr/>
          <p:nvPr/>
        </p:nvSpPr>
        <p:spPr>
          <a:xfrm>
            <a:off x="6489826" y="2117341"/>
            <a:ext cx="375139" cy="238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3710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25</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𝑭𝒊𝒙𝒆𝒅</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𝑷𝒂𝒓𝒕</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𝑰𝒏𝒕𝒆𝒓𝒔𝒆𝒄𝒕𝒊𝒐𝒏</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𝒘𝒊𝒕𝒉</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𝒕𝒉𝒆</m:t>
                      </m:r>
                      <m:r>
                        <a:rPr lang="en-US" altLang="zh-CN" sz="2400" b="1" i="1" dirty="0" smtClean="0">
                          <a:latin typeface="Cambria Math" panose="02040503050406030204" pitchFamily="18" charset="0"/>
                          <a:ea typeface="微软雅黑" panose="020B0503020204020204" pitchFamily="34" charset="-122"/>
                        </a:rPr>
                        <m:t> </m:t>
                      </m:r>
                      <m:sSup>
                        <m:sSupPr>
                          <m:ctrlPr>
                            <a:rPr lang="en-US" altLang="zh-CN" sz="2400" b="1" i="1" dirty="0" smtClean="0">
                              <a:latin typeface="Cambria Math" panose="02040503050406030204" pitchFamily="18" charset="0"/>
                              <a:ea typeface="微软雅黑" panose="020B0503020204020204" pitchFamily="34" charset="-122"/>
                            </a:rPr>
                          </m:ctrlPr>
                        </m:sSupPr>
                        <m:e>
                          <m:r>
                            <a:rPr lang="en-US" altLang="zh-CN" sz="2400" b="1" i="1" dirty="0" smtClean="0">
                              <a:latin typeface="Cambria Math" panose="02040503050406030204" pitchFamily="18" charset="0"/>
                              <a:ea typeface="微软雅黑" panose="020B0503020204020204" pitchFamily="34" charset="-122"/>
                            </a:rPr>
                            <m:t>𝟏</m:t>
                          </m:r>
                        </m:e>
                        <m:sup>
                          <m:r>
                            <a:rPr lang="en-US" altLang="zh-CN" sz="2400" b="1" i="1" dirty="0" smtClean="0">
                              <a:latin typeface="Cambria Math" panose="02040503050406030204" pitchFamily="18" charset="0"/>
                              <a:ea typeface="微软雅黑" panose="020B0503020204020204" pitchFamily="34" charset="-122"/>
                            </a:rPr>
                            <m:t>𝒔𝒕</m:t>
                          </m:r>
                        </m:sup>
                      </m:sSup>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𝑷𝒂𝒕𝒉</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221"/>
                </a:stretch>
              </a:blipFill>
            </p:spPr>
            <p:txBody>
              <a:bodyPr/>
              <a:lstStyle/>
              <a:p>
                <a:r>
                  <a:rPr lang="zh-CN" altLang="en-US">
                    <a:noFill/>
                  </a:rPr>
                  <a:t> </a:t>
                </a:r>
              </a:p>
            </p:txBody>
          </p:sp>
        </mc:Fallback>
      </mc:AlternateContent>
      <p:sp>
        <p:nvSpPr>
          <p:cNvPr id="25" name="Rectangle 1"/>
          <p:cNvSpPr>
            <a:spLocks noChangeArrowheads="1"/>
          </p:cNvSpPr>
          <p:nvPr/>
        </p:nvSpPr>
        <p:spPr bwMode="auto">
          <a:xfrm>
            <a:off x="1371600" y="48327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11" name="图片 10"/>
          <p:cNvPicPr>
            <a:picLocks noChangeAspect="1"/>
          </p:cNvPicPr>
          <p:nvPr/>
        </p:nvPicPr>
        <p:blipFill>
          <a:blip r:embed="rId4"/>
          <a:stretch>
            <a:fillRect/>
          </a:stretch>
        </p:blipFill>
        <p:spPr>
          <a:xfrm>
            <a:off x="1463965" y="1553451"/>
            <a:ext cx="6144280" cy="3600000"/>
          </a:xfrm>
          <a:prstGeom prst="rect">
            <a:avLst/>
          </a:prstGeom>
        </p:spPr>
      </p:pic>
      <mc:AlternateContent xmlns:mc="http://schemas.openxmlformats.org/markup-compatibility/2006" xmlns:a14="http://schemas.microsoft.com/office/drawing/2010/main">
        <mc:Choice Requires="a14">
          <p:sp>
            <p:nvSpPr>
              <p:cNvPr id="13" name="文本框 12"/>
              <p:cNvSpPr txBox="1"/>
              <p:nvPr/>
            </p:nvSpPr>
            <p:spPr>
              <a:xfrm>
                <a:off x="1196524" y="5422524"/>
                <a:ext cx="6750951" cy="670120"/>
              </a:xfrm>
              <a:prstGeom prst="rect">
                <a:avLst/>
              </a:prstGeom>
              <a:noFill/>
            </p:spPr>
            <p:txBody>
              <a:bodyPr wrap="none" rtlCol="0">
                <a:spAutoFit/>
              </a:bodyPr>
              <a:lstStyle/>
              <a:p>
                <a:r>
                  <a:rPr lang="en-US" altLang="zh-CN" dirty="0" smtClean="0"/>
                  <a:t>	</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𝟏</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𝟐</m:t>
                        </m:r>
                      </m:sub>
                    </m:sSub>
                  </m:oMath>
                </a14:m>
                <a:r>
                  <a:rPr lang="zh-CN" altLang="en-US" dirty="0" smtClean="0"/>
                  <a:t>，则</a:t>
                </a:r>
                <a14:m>
                  <m:oMath xmlns:m="http://schemas.openxmlformats.org/officeDocument/2006/math">
                    <m:r>
                      <a:rPr lang="en-US" altLang="zh-CN" b="1" i="1" dirty="0" smtClean="0">
                        <a:solidFill>
                          <a:srgbClr val="FF0000"/>
                        </a:solidFill>
                        <a:latin typeface="Cambria Math" panose="02040503050406030204" pitchFamily="18" charset="0"/>
                      </a:rPr>
                      <m:t>𝑭𝒊𝒙𝒆𝒅</m:t>
                    </m:r>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𝟏</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𝟐</m:t>
                        </m:r>
                      </m:sub>
                    </m:sSub>
                    <m:r>
                      <a:rPr lang="en-US" altLang="zh-CN" b="1" i="1" dirty="0" smtClean="0">
                        <a:solidFill>
                          <a:srgbClr val="FF0000"/>
                        </a:solidFill>
                        <a:latin typeface="Cambria Math" panose="02040503050406030204" pitchFamily="18" charset="0"/>
                      </a:rPr>
                      <m:t>)</m:t>
                    </m:r>
                  </m:oMath>
                </a14:m>
                <a:r>
                  <a:rPr lang="zh-CN" altLang="en-US" dirty="0" smtClean="0"/>
                  <a:t>总是固定点</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𝟏</m:t>
                        </m:r>
                      </m:sub>
                    </m:sSub>
                  </m:oMath>
                </a14:m>
                <a:r>
                  <a:rPr lang="zh-CN" altLang="en-US" dirty="0" smtClean="0"/>
                  <a:t>后的部分</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𝟏</m:t>
                            </m:r>
                          </m:sub>
                        </m:sSub>
                        <m:r>
                          <a:rPr lang="zh-CN" altLang="en-US"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𝒕</m:t>
                        </m:r>
                      </m:sub>
                    </m:sSub>
                  </m:oMath>
                </a14:m>
                <a:r>
                  <a:rPr lang="zh-CN" altLang="en-US" dirty="0" smtClean="0"/>
                  <a:t>，</a:t>
                </a:r>
                <a:endParaRPr lang="en-US" altLang="zh-CN" dirty="0" smtClean="0"/>
              </a:p>
              <a:p>
                <a:r>
                  <a:rPr lang="zh-CN" altLang="en-US" dirty="0" smtClean="0"/>
                  <a:t>而</a:t>
                </a:r>
                <a14:m>
                  <m:oMath xmlns:m="http://schemas.openxmlformats.org/officeDocument/2006/math">
                    <m:r>
                      <a:rPr lang="en-US" altLang="zh-CN" b="1" i="1" dirty="0" smtClean="0">
                        <a:solidFill>
                          <a:srgbClr val="FF0000"/>
                        </a:solidFill>
                        <a:latin typeface="Cambria Math" panose="02040503050406030204" pitchFamily="18" charset="0"/>
                      </a:rPr>
                      <m:t>𝑭</m:t>
                    </m:r>
                    <m:r>
                      <a:rPr lang="en-US" altLang="zh-CN" b="1" i="1" dirty="0">
                        <a:solidFill>
                          <a:srgbClr val="FF0000"/>
                        </a:solidFill>
                        <a:latin typeface="Cambria Math" panose="02040503050406030204" pitchFamily="18" charset="0"/>
                      </a:rPr>
                      <m:t>𝒊𝒙𝒆𝒅</m:t>
                    </m:r>
                    <m:r>
                      <a:rPr lang="en-US" altLang="zh-CN" b="1" i="1" dirty="0">
                        <a:solidFill>
                          <a:srgbClr val="FF0000"/>
                        </a:solidFill>
                        <a:latin typeface="Cambria Math" panose="02040503050406030204" pitchFamily="18" charset="0"/>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𝟏</m:t>
                        </m:r>
                      </m:sub>
                    </m:sSub>
                    <m:r>
                      <a:rPr lang="en-US" altLang="zh-CN" b="1" i="1" dirty="0">
                        <a:solidFill>
                          <a:srgbClr val="FF0000"/>
                        </a:solidFill>
                        <a:latin typeface="Cambria Math" panose="02040503050406030204" pitchFamily="18" charset="0"/>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𝟑</m:t>
                        </m:r>
                      </m:sub>
                    </m:sSub>
                    <m:r>
                      <a:rPr lang="en-US" altLang="zh-CN" b="1" i="1" dirty="0">
                        <a:solidFill>
                          <a:srgbClr val="FF0000"/>
                        </a:solidFill>
                        <a:latin typeface="Cambria Math" panose="02040503050406030204" pitchFamily="18" charset="0"/>
                      </a:rPr>
                      <m:t>)</m:t>
                    </m:r>
                  </m:oMath>
                </a14:m>
                <a:r>
                  <a:rPr lang="zh-CN" altLang="en-US" dirty="0" smtClean="0"/>
                  <a:t>则需要分类讨论</a:t>
                </a:r>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196524" y="5422524"/>
                <a:ext cx="6750951" cy="670120"/>
              </a:xfrm>
              <a:prstGeom prst="rect">
                <a:avLst/>
              </a:prstGeom>
              <a:blipFill>
                <a:blip r:embed="rId5"/>
                <a:stretch>
                  <a:fillRect l="-722" t="-5505" b="-14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1530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26</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𝑪𝒂𝒔𝒆</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𝒐𝒏𝒆</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147"/>
                </a:stretch>
              </a:blipFill>
            </p:spPr>
            <p:txBody>
              <a:bodyPr/>
              <a:lstStyle/>
              <a:p>
                <a:r>
                  <a:rPr lang="zh-CN" altLang="en-US">
                    <a:noFill/>
                  </a:rPr>
                  <a:t> </a:t>
                </a:r>
              </a:p>
            </p:txBody>
          </p:sp>
        </mc:Fallback>
      </mc:AlternateContent>
      <p:sp>
        <p:nvSpPr>
          <p:cNvPr id="25" name="Rectangle 1"/>
          <p:cNvSpPr>
            <a:spLocks noChangeArrowheads="1"/>
          </p:cNvSpPr>
          <p:nvPr/>
        </p:nvSpPr>
        <p:spPr bwMode="auto">
          <a:xfrm>
            <a:off x="1371600" y="48327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3" name="文本框 12"/>
              <p:cNvSpPr txBox="1"/>
              <p:nvPr/>
            </p:nvSpPr>
            <p:spPr>
              <a:xfrm>
                <a:off x="2723834" y="5481069"/>
                <a:ext cx="3901517"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𝟏</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𝟑</m:t>
                          </m:r>
                        </m:sub>
                      </m:sSub>
                      <m:r>
                        <a:rPr lang="zh-CN" altLang="en-US" b="1" i="1" dirty="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𝑭</m:t>
                      </m:r>
                      <m:r>
                        <a:rPr lang="en-US" altLang="zh-CN" b="1" i="1" dirty="0">
                          <a:solidFill>
                            <a:srgbClr val="FF0000"/>
                          </a:solidFill>
                          <a:latin typeface="Cambria Math" panose="02040503050406030204" pitchFamily="18" charset="0"/>
                        </a:rPr>
                        <m:t>𝒊𝒙𝒆𝒅</m:t>
                      </m:r>
                      <m:d>
                        <m:dPr>
                          <m:ctrlPr>
                            <a:rPr lang="en-US" altLang="zh-CN" b="1" i="1" dirty="0">
                              <a:solidFill>
                                <a:srgbClr val="FF0000"/>
                              </a:solidFill>
                              <a:latin typeface="Cambria Math" panose="02040503050406030204" pitchFamily="18" charset="0"/>
                            </a:rPr>
                          </m:ctrlPr>
                        </m:dPr>
                        <m:e>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𝟏</m:t>
                              </m:r>
                            </m:sub>
                          </m:sSub>
                          <m:r>
                            <a:rPr lang="en-US" altLang="zh-CN" b="1" i="1" dirty="0">
                              <a:solidFill>
                                <a:srgbClr val="FF0000"/>
                              </a:solidFill>
                              <a:latin typeface="Cambria Math" panose="02040503050406030204" pitchFamily="18" charset="0"/>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𝟑</m:t>
                              </m:r>
                            </m:sub>
                          </m:sSub>
                        </m:e>
                      </m:d>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𝟐</m:t>
                              </m:r>
                            </m:sub>
                          </m:sSub>
                          <m:r>
                            <a:rPr lang="zh-CN" altLang="en-US"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𝒕</m:t>
                          </m:r>
                        </m:sub>
                      </m:sSub>
                    </m:oMath>
                  </m:oMathPara>
                </a14:m>
                <a:endParaRPr lang="zh-CN" altLang="en-US" b="1" dirty="0">
                  <a:solidFill>
                    <a:srgbClr val="FF0000"/>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2723834" y="5481069"/>
                <a:ext cx="3901517" cy="393121"/>
              </a:xfrm>
              <a:prstGeom prst="rect">
                <a:avLst/>
              </a:prstGeom>
              <a:blipFill>
                <a:blip r:embed="rId4"/>
                <a:stretch>
                  <a:fillRect b="-1538"/>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1725549" y="1546688"/>
            <a:ext cx="1854077" cy="3600000"/>
          </a:xfrm>
          <a:prstGeom prst="rect">
            <a:avLst/>
          </a:prstGeom>
        </p:spPr>
      </p:pic>
      <p:pic>
        <p:nvPicPr>
          <p:cNvPr id="4" name="图片 3"/>
          <p:cNvPicPr>
            <a:picLocks noChangeAspect="1"/>
          </p:cNvPicPr>
          <p:nvPr/>
        </p:nvPicPr>
        <p:blipFill>
          <a:blip r:embed="rId6"/>
          <a:stretch>
            <a:fillRect/>
          </a:stretch>
        </p:blipFill>
        <p:spPr>
          <a:xfrm>
            <a:off x="5526637" y="1523242"/>
            <a:ext cx="1170347" cy="3312000"/>
          </a:xfrm>
          <a:prstGeom prst="rect">
            <a:avLst/>
          </a:prstGeom>
        </p:spPr>
      </p:pic>
      <p:sp>
        <p:nvSpPr>
          <p:cNvPr id="5" name="右箭头 4"/>
          <p:cNvSpPr/>
          <p:nvPr/>
        </p:nvSpPr>
        <p:spPr>
          <a:xfrm>
            <a:off x="4236609" y="2989385"/>
            <a:ext cx="633046" cy="550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779476" y="3563815"/>
            <a:ext cx="468923" cy="56270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48399" y="3660503"/>
            <a:ext cx="646331" cy="369332"/>
          </a:xfrm>
          <a:prstGeom prst="rect">
            <a:avLst/>
          </a:prstGeom>
        </p:spPr>
        <p:txBody>
          <a:bodyPr wrap="none">
            <a:spAutoFit/>
          </a:bodyPr>
          <a:lstStyle/>
          <a:p>
            <a:r>
              <a:rPr lang="zh-CN" altLang="en-US" b="1" dirty="0" smtClean="0">
                <a:solidFill>
                  <a:schemeClr val="accent6"/>
                </a:solidFill>
              </a:rPr>
              <a:t>交集</a:t>
            </a:r>
            <a:endParaRPr lang="zh-CN" altLang="en-US" b="1" dirty="0">
              <a:solidFill>
                <a:schemeClr val="accent6"/>
              </a:solidFill>
            </a:endParaRPr>
          </a:p>
        </p:txBody>
      </p:sp>
      <p:sp>
        <p:nvSpPr>
          <p:cNvPr id="20" name="椭圆 19"/>
          <p:cNvSpPr/>
          <p:nvPr/>
        </p:nvSpPr>
        <p:spPr>
          <a:xfrm>
            <a:off x="2639244" y="3757191"/>
            <a:ext cx="468923" cy="38319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108167" y="3771057"/>
            <a:ext cx="646331" cy="369332"/>
          </a:xfrm>
          <a:prstGeom prst="rect">
            <a:avLst/>
          </a:prstGeom>
        </p:spPr>
        <p:txBody>
          <a:bodyPr wrap="none">
            <a:spAutoFit/>
          </a:bodyPr>
          <a:lstStyle/>
          <a:p>
            <a:r>
              <a:rPr lang="zh-CN" altLang="en-US" b="1" dirty="0">
                <a:solidFill>
                  <a:schemeClr val="accent6"/>
                </a:solidFill>
              </a:rPr>
              <a:t>交集</a:t>
            </a:r>
          </a:p>
        </p:txBody>
      </p:sp>
    </p:spTree>
    <p:extLst>
      <p:ext uri="{BB962C8B-B14F-4D97-AF65-F5344CB8AC3E}">
        <p14:creationId xmlns:p14="http://schemas.microsoft.com/office/powerpoint/2010/main" val="790600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27</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𝑪𝒂𝒔𝒆</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𝒕𝒘𝒐</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147"/>
                </a:stretch>
              </a:blipFill>
            </p:spPr>
            <p:txBody>
              <a:bodyPr/>
              <a:lstStyle/>
              <a:p>
                <a:r>
                  <a:rPr lang="zh-CN" altLang="en-US">
                    <a:noFill/>
                  </a:rPr>
                  <a:t> </a:t>
                </a:r>
              </a:p>
            </p:txBody>
          </p:sp>
        </mc:Fallback>
      </mc:AlternateContent>
      <p:sp>
        <p:nvSpPr>
          <p:cNvPr id="25" name="Rectangle 1"/>
          <p:cNvSpPr>
            <a:spLocks noChangeArrowheads="1"/>
          </p:cNvSpPr>
          <p:nvPr/>
        </p:nvSpPr>
        <p:spPr bwMode="auto">
          <a:xfrm>
            <a:off x="1371600" y="48327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3" name="文本框 12"/>
              <p:cNvSpPr txBox="1"/>
              <p:nvPr/>
            </p:nvSpPr>
            <p:spPr>
              <a:xfrm>
                <a:off x="2031914" y="5518054"/>
                <a:ext cx="5080173" cy="393121"/>
              </a:xfrm>
              <a:prstGeom prst="rect">
                <a:avLst/>
              </a:prstGeom>
              <a:noFill/>
            </p:spPr>
            <p:txBody>
              <a:bodyPr wrap="none" rtlCol="0">
                <a:spAutoFit/>
              </a:bodyPr>
              <a:lstStyle/>
              <a:p>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𝟐</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𝟑</m:t>
                        </m:r>
                      </m:sub>
                    </m:sSub>
                  </m:oMath>
                </a14:m>
                <a:r>
                  <a:rPr lang="zh-CN" altLang="en-US" b="1" i="1" dirty="0" smtClean="0">
                    <a:solidFill>
                      <a:srgbClr val="FF0000"/>
                    </a:solidFill>
                  </a:rPr>
                  <a:t>，</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𝟐</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𝑷</m:t>
                        </m:r>
                      </m:e>
                      <m:sub>
                        <m:r>
                          <a:rPr lang="en-US" altLang="zh-CN" b="1" i="1" dirty="0" smtClean="0">
                            <a:solidFill>
                              <a:srgbClr val="FF0000"/>
                            </a:solidFill>
                            <a:latin typeface="Cambria Math" panose="02040503050406030204" pitchFamily="18" charset="0"/>
                          </a:rPr>
                          <m:t>𝒔</m:t>
                        </m:r>
                        <m:r>
                          <a:rPr lang="zh-CN" altLang="en-US" b="1" i="1" dirty="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𝒘</m:t>
                            </m:r>
                          </m:e>
                          <m:sub>
                            <m:r>
                              <a:rPr lang="en-US" altLang="zh-CN" b="1" i="1" dirty="0" smtClean="0">
                                <a:solidFill>
                                  <a:srgbClr val="FF0000"/>
                                </a:solidFill>
                                <a:latin typeface="Cambria Math" panose="02040503050406030204" pitchFamily="18" charset="0"/>
                              </a:rPr>
                              <m:t>𝟏</m:t>
                            </m:r>
                          </m:sub>
                        </m:sSub>
                      </m:sub>
                    </m:sSub>
                  </m:oMath>
                </a14:m>
                <a:r>
                  <a:rPr lang="zh-CN" altLang="en-US" b="1" i="1" dirty="0" smtClean="0">
                    <a:solidFill>
                      <a:srgbClr val="FF0000"/>
                    </a:solidFill>
                  </a:rPr>
                  <a:t>，</a:t>
                </a:r>
                <a:r>
                  <a:rPr lang="en-US" altLang="zh-CN" b="1" i="1" dirty="0" smtClean="0">
                    <a:solidFill>
                      <a:srgbClr val="FF0000"/>
                    </a:solidFill>
                  </a:rPr>
                  <a:t>F</a:t>
                </a:r>
                <a14:m>
                  <m:oMath xmlns:m="http://schemas.openxmlformats.org/officeDocument/2006/math">
                    <m:r>
                      <a:rPr lang="en-US" altLang="zh-CN" b="1" i="1" dirty="0">
                        <a:solidFill>
                          <a:srgbClr val="FF0000"/>
                        </a:solidFill>
                        <a:latin typeface="Cambria Math" panose="02040503050406030204" pitchFamily="18" charset="0"/>
                      </a:rPr>
                      <m:t>𝒊𝒙𝒆𝒅</m:t>
                    </m:r>
                    <m:d>
                      <m:dPr>
                        <m:ctrlPr>
                          <a:rPr lang="en-US" altLang="zh-CN" b="1" i="1" dirty="0">
                            <a:solidFill>
                              <a:srgbClr val="FF0000"/>
                            </a:solidFill>
                            <a:latin typeface="Cambria Math" panose="02040503050406030204" pitchFamily="18" charset="0"/>
                          </a:rPr>
                        </m:ctrlPr>
                      </m:dPr>
                      <m:e>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𝟏</m:t>
                            </m:r>
                          </m:sub>
                        </m:sSub>
                        <m:r>
                          <a:rPr lang="en-US" altLang="zh-CN" b="1" i="1" dirty="0">
                            <a:solidFill>
                              <a:srgbClr val="FF0000"/>
                            </a:solidFill>
                            <a:latin typeface="Cambria Math" panose="02040503050406030204" pitchFamily="18" charset="0"/>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𝟑</m:t>
                            </m:r>
                          </m:sub>
                        </m:sSub>
                      </m:e>
                    </m:d>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𝟏</m:t>
                            </m:r>
                          </m:sub>
                        </m:sSub>
                        <m:r>
                          <a:rPr lang="zh-CN" altLang="en-US"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𝒕</m:t>
                        </m:r>
                      </m:sub>
                    </m:sSub>
                  </m:oMath>
                </a14:m>
                <a:endParaRPr lang="zh-CN" altLang="en-US" b="1" i="1" dirty="0">
                  <a:solidFill>
                    <a:srgbClr val="FF0000"/>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2031914" y="5518054"/>
                <a:ext cx="5080173" cy="393121"/>
              </a:xfrm>
              <a:prstGeom prst="rect">
                <a:avLst/>
              </a:prstGeom>
              <a:blipFill>
                <a:blip r:embed="rId4"/>
                <a:stretch>
                  <a:fillRect t="-7692" b="-16923"/>
                </a:stretch>
              </a:blipFill>
            </p:spPr>
            <p:txBody>
              <a:bodyPr/>
              <a:lstStyle/>
              <a:p>
                <a:r>
                  <a:rPr lang="zh-CN" altLang="en-US">
                    <a:noFill/>
                  </a:rPr>
                  <a:t> </a:t>
                </a:r>
              </a:p>
            </p:txBody>
          </p:sp>
        </mc:Fallback>
      </mc:AlternateContent>
      <p:sp>
        <p:nvSpPr>
          <p:cNvPr id="5" name="右箭头 4"/>
          <p:cNvSpPr/>
          <p:nvPr/>
        </p:nvSpPr>
        <p:spPr>
          <a:xfrm>
            <a:off x="4237200" y="2989385"/>
            <a:ext cx="633046" cy="550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5"/>
          <a:stretch>
            <a:fillRect/>
          </a:stretch>
        </p:blipFill>
        <p:spPr>
          <a:xfrm>
            <a:off x="1725549" y="1546688"/>
            <a:ext cx="1854077" cy="3600000"/>
          </a:xfrm>
          <a:prstGeom prst="rect">
            <a:avLst/>
          </a:prstGeom>
        </p:spPr>
      </p:pic>
      <p:pic>
        <p:nvPicPr>
          <p:cNvPr id="8" name="图片 7"/>
          <p:cNvPicPr>
            <a:picLocks noChangeAspect="1"/>
          </p:cNvPicPr>
          <p:nvPr/>
        </p:nvPicPr>
        <p:blipFill>
          <a:blip r:embed="rId6"/>
          <a:stretch>
            <a:fillRect/>
          </a:stretch>
        </p:blipFill>
        <p:spPr>
          <a:xfrm>
            <a:off x="5576095" y="1546688"/>
            <a:ext cx="1742857" cy="3180952"/>
          </a:xfrm>
          <a:prstGeom prst="rect">
            <a:avLst/>
          </a:prstGeom>
        </p:spPr>
      </p:pic>
      <p:sp>
        <p:nvSpPr>
          <p:cNvPr id="15" name="椭圆 14"/>
          <p:cNvSpPr/>
          <p:nvPr/>
        </p:nvSpPr>
        <p:spPr>
          <a:xfrm>
            <a:off x="5779476" y="3743325"/>
            <a:ext cx="468923" cy="38319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248399" y="3757191"/>
            <a:ext cx="646331" cy="369332"/>
          </a:xfrm>
          <a:prstGeom prst="rect">
            <a:avLst/>
          </a:prstGeom>
        </p:spPr>
        <p:txBody>
          <a:bodyPr wrap="none">
            <a:spAutoFit/>
          </a:bodyPr>
          <a:lstStyle/>
          <a:p>
            <a:r>
              <a:rPr lang="zh-CN" altLang="en-US" b="1" dirty="0">
                <a:solidFill>
                  <a:schemeClr val="accent6"/>
                </a:solidFill>
              </a:rPr>
              <a:t>交集</a:t>
            </a:r>
          </a:p>
        </p:txBody>
      </p:sp>
      <p:sp>
        <p:nvSpPr>
          <p:cNvPr id="16" name="椭圆 15"/>
          <p:cNvSpPr/>
          <p:nvPr/>
        </p:nvSpPr>
        <p:spPr>
          <a:xfrm>
            <a:off x="2639244" y="3757191"/>
            <a:ext cx="468923" cy="38319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108167" y="3771057"/>
            <a:ext cx="646331" cy="369332"/>
          </a:xfrm>
          <a:prstGeom prst="rect">
            <a:avLst/>
          </a:prstGeom>
        </p:spPr>
        <p:txBody>
          <a:bodyPr wrap="none">
            <a:spAutoFit/>
          </a:bodyPr>
          <a:lstStyle/>
          <a:p>
            <a:r>
              <a:rPr lang="zh-CN" altLang="en-US" b="1" dirty="0">
                <a:solidFill>
                  <a:schemeClr val="accent6"/>
                </a:solidFill>
              </a:rPr>
              <a:t>交集</a:t>
            </a:r>
          </a:p>
        </p:txBody>
      </p:sp>
    </p:spTree>
    <p:extLst>
      <p:ext uri="{BB962C8B-B14F-4D97-AF65-F5344CB8AC3E}">
        <p14:creationId xmlns:p14="http://schemas.microsoft.com/office/powerpoint/2010/main" val="1849891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536041" y="1574576"/>
            <a:ext cx="1200000" cy="3180952"/>
          </a:xfrm>
          <a:prstGeom prst="rect">
            <a:avLst/>
          </a:prstGeom>
        </p:spPr>
      </p:pic>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28</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𝑪𝒂𝒔𝒆</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𝒕𝒉𝒓𝒆𝒆</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4"/>
                <a:stretch>
                  <a:fillRect l="-147"/>
                </a:stretch>
              </a:blipFill>
            </p:spPr>
            <p:txBody>
              <a:bodyPr/>
              <a:lstStyle/>
              <a:p>
                <a:r>
                  <a:rPr lang="zh-CN" altLang="en-US">
                    <a:noFill/>
                  </a:rPr>
                  <a:t> </a:t>
                </a:r>
              </a:p>
            </p:txBody>
          </p:sp>
        </mc:Fallback>
      </mc:AlternateContent>
      <p:sp>
        <p:nvSpPr>
          <p:cNvPr id="25" name="Rectangle 1"/>
          <p:cNvSpPr>
            <a:spLocks noChangeArrowheads="1"/>
          </p:cNvSpPr>
          <p:nvPr/>
        </p:nvSpPr>
        <p:spPr bwMode="auto">
          <a:xfrm>
            <a:off x="1371600" y="48327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3" name="文本框 12"/>
              <p:cNvSpPr txBox="1"/>
              <p:nvPr/>
            </p:nvSpPr>
            <p:spPr>
              <a:xfrm>
                <a:off x="1609779" y="5518054"/>
                <a:ext cx="5924442"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𝟐</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𝟑</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𝟐</m:t>
                          </m:r>
                        </m:sub>
                      </m:sSub>
                      <m:r>
                        <a:rPr lang="en-US" altLang="zh-CN" b="0"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𝑷</m:t>
                          </m:r>
                        </m:e>
                        <m:sub>
                          <m:r>
                            <a:rPr lang="en-US" altLang="zh-CN" b="1" i="1" dirty="0" smtClean="0">
                              <a:solidFill>
                                <a:srgbClr val="FF0000"/>
                              </a:solidFill>
                              <a:latin typeface="Cambria Math" panose="02040503050406030204" pitchFamily="18" charset="0"/>
                            </a:rPr>
                            <m:t>𝒔</m:t>
                          </m:r>
                          <m:r>
                            <a:rPr lang="zh-CN" altLang="en-US" b="1" i="1" dirty="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𝒘</m:t>
                              </m:r>
                            </m:e>
                            <m:sub>
                              <m:r>
                                <a:rPr lang="en-US" altLang="zh-CN" b="1" i="1" dirty="0" smtClean="0">
                                  <a:solidFill>
                                    <a:srgbClr val="FF0000"/>
                                  </a:solidFill>
                                  <a:latin typeface="Cambria Math" panose="02040503050406030204" pitchFamily="18" charset="0"/>
                                </a:rPr>
                                <m:t>𝟏</m:t>
                              </m:r>
                            </m:sub>
                          </m:sSub>
                        </m:sub>
                      </m:sSub>
                      <m:r>
                        <a:rPr lang="en-US" altLang="zh-CN" b="0" i="0"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𝑭</m:t>
                      </m:r>
                      <m:r>
                        <a:rPr lang="en-US" altLang="zh-CN" b="1" i="1" dirty="0">
                          <a:solidFill>
                            <a:srgbClr val="FF0000"/>
                          </a:solidFill>
                          <a:latin typeface="Cambria Math" panose="02040503050406030204" pitchFamily="18" charset="0"/>
                        </a:rPr>
                        <m:t>𝒊𝒙𝒆𝒅</m:t>
                      </m:r>
                      <m:d>
                        <m:dPr>
                          <m:ctrlPr>
                            <a:rPr lang="en-US" altLang="zh-CN" b="1" i="1" dirty="0">
                              <a:solidFill>
                                <a:srgbClr val="FF0000"/>
                              </a:solidFill>
                              <a:latin typeface="Cambria Math" panose="02040503050406030204" pitchFamily="18" charset="0"/>
                            </a:rPr>
                          </m:ctrlPr>
                        </m:dPr>
                        <m:e>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𝟏</m:t>
                              </m:r>
                            </m:sub>
                          </m:sSub>
                          <m:r>
                            <a:rPr lang="en-US" altLang="zh-CN" b="1" i="1" dirty="0">
                              <a:solidFill>
                                <a:srgbClr val="FF0000"/>
                              </a:solidFill>
                              <a:latin typeface="Cambria Math" panose="02040503050406030204" pitchFamily="18" charset="0"/>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𝟑</m:t>
                              </m:r>
                            </m:sub>
                          </m:sSub>
                        </m:e>
                      </m:d>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𝟐</m:t>
                              </m:r>
                            </m:sub>
                          </m:sSub>
                          <m:r>
                            <a:rPr lang="zh-CN" altLang="en-US" b="1" i="1" dirty="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𝒘</m:t>
                              </m:r>
                            </m:e>
                            <m:sub>
                              <m:r>
                                <a:rPr lang="en-US" altLang="zh-CN" b="1" i="1" dirty="0" smtClean="0">
                                  <a:solidFill>
                                    <a:srgbClr val="FF0000"/>
                                  </a:solidFill>
                                  <a:latin typeface="Cambria Math" panose="02040503050406030204" pitchFamily="18" charset="0"/>
                                </a:rPr>
                                <m:t>𝟏</m:t>
                              </m:r>
                            </m:sub>
                          </m:sSub>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𝟏</m:t>
                              </m:r>
                            </m:sub>
                          </m:sSub>
                          <m:r>
                            <a:rPr lang="zh-CN" altLang="en-US"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𝒕</m:t>
                          </m:r>
                        </m:sub>
                      </m:sSub>
                    </m:oMath>
                  </m:oMathPara>
                </a14:m>
                <a:endParaRPr lang="zh-CN" altLang="en-US" b="1" dirty="0">
                  <a:solidFill>
                    <a:srgbClr val="FF0000"/>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1609779" y="5518054"/>
                <a:ext cx="5924442" cy="393121"/>
              </a:xfrm>
              <a:prstGeom prst="rect">
                <a:avLst/>
              </a:prstGeom>
              <a:blipFill>
                <a:blip r:embed="rId5"/>
                <a:stretch>
                  <a:fillRect b="-1538"/>
                </a:stretch>
              </a:blipFill>
            </p:spPr>
            <p:txBody>
              <a:bodyPr/>
              <a:lstStyle/>
              <a:p>
                <a:r>
                  <a:rPr lang="zh-CN" altLang="en-US">
                    <a:noFill/>
                  </a:rPr>
                  <a:t> </a:t>
                </a:r>
              </a:p>
            </p:txBody>
          </p:sp>
        </mc:Fallback>
      </mc:AlternateContent>
      <p:sp>
        <p:nvSpPr>
          <p:cNvPr id="5" name="右箭头 4"/>
          <p:cNvSpPr/>
          <p:nvPr/>
        </p:nvSpPr>
        <p:spPr>
          <a:xfrm>
            <a:off x="4237200" y="2989385"/>
            <a:ext cx="633046" cy="550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6"/>
          <a:stretch>
            <a:fillRect/>
          </a:stretch>
        </p:blipFill>
        <p:spPr>
          <a:xfrm>
            <a:off x="1725549" y="1546688"/>
            <a:ext cx="1854077" cy="3600000"/>
          </a:xfrm>
          <a:prstGeom prst="rect">
            <a:avLst/>
          </a:prstGeom>
        </p:spPr>
      </p:pic>
      <p:sp>
        <p:nvSpPr>
          <p:cNvPr id="15" name="椭圆 14"/>
          <p:cNvSpPr/>
          <p:nvPr/>
        </p:nvSpPr>
        <p:spPr>
          <a:xfrm>
            <a:off x="5779476" y="3743325"/>
            <a:ext cx="468923" cy="38319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248399" y="3757191"/>
            <a:ext cx="761747" cy="369332"/>
          </a:xfrm>
          <a:prstGeom prst="rect">
            <a:avLst/>
          </a:prstGeom>
        </p:spPr>
        <p:txBody>
          <a:bodyPr wrap="none">
            <a:spAutoFit/>
          </a:bodyPr>
          <a:lstStyle/>
          <a:p>
            <a:r>
              <a:rPr lang="zh-CN" altLang="en-US" b="1" dirty="0">
                <a:solidFill>
                  <a:schemeClr val="accent6"/>
                </a:solidFill>
              </a:rPr>
              <a:t>交</a:t>
            </a:r>
            <a:r>
              <a:rPr lang="zh-CN" altLang="en-US" b="1" dirty="0" smtClean="0">
                <a:solidFill>
                  <a:schemeClr val="accent6"/>
                </a:solidFill>
              </a:rPr>
              <a:t>集</a:t>
            </a:r>
            <a:r>
              <a:rPr lang="en-US" altLang="zh-CN" b="1" dirty="0" smtClean="0">
                <a:solidFill>
                  <a:schemeClr val="accent6"/>
                </a:solidFill>
              </a:rPr>
              <a:t>2</a:t>
            </a:r>
            <a:endParaRPr lang="zh-CN" altLang="en-US" b="1" dirty="0">
              <a:solidFill>
                <a:schemeClr val="accent6"/>
              </a:solidFill>
            </a:endParaRPr>
          </a:p>
        </p:txBody>
      </p:sp>
      <p:sp>
        <p:nvSpPr>
          <p:cNvPr id="16" name="椭圆 15"/>
          <p:cNvSpPr/>
          <p:nvPr/>
        </p:nvSpPr>
        <p:spPr>
          <a:xfrm>
            <a:off x="2639244" y="3757191"/>
            <a:ext cx="468923" cy="38319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108167" y="3771057"/>
            <a:ext cx="646331" cy="369332"/>
          </a:xfrm>
          <a:prstGeom prst="rect">
            <a:avLst/>
          </a:prstGeom>
        </p:spPr>
        <p:txBody>
          <a:bodyPr wrap="none">
            <a:spAutoFit/>
          </a:bodyPr>
          <a:lstStyle/>
          <a:p>
            <a:r>
              <a:rPr lang="zh-CN" altLang="en-US" b="1" dirty="0">
                <a:solidFill>
                  <a:schemeClr val="accent6"/>
                </a:solidFill>
              </a:rPr>
              <a:t>交集</a:t>
            </a:r>
          </a:p>
        </p:txBody>
      </p:sp>
      <p:sp>
        <p:nvSpPr>
          <p:cNvPr id="19" name="椭圆 18"/>
          <p:cNvSpPr/>
          <p:nvPr/>
        </p:nvSpPr>
        <p:spPr>
          <a:xfrm>
            <a:off x="5779476" y="2611608"/>
            <a:ext cx="468923" cy="2387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248398" y="2706687"/>
            <a:ext cx="761747" cy="369332"/>
          </a:xfrm>
          <a:prstGeom prst="rect">
            <a:avLst/>
          </a:prstGeom>
        </p:spPr>
        <p:txBody>
          <a:bodyPr wrap="none">
            <a:spAutoFit/>
          </a:bodyPr>
          <a:lstStyle/>
          <a:p>
            <a:r>
              <a:rPr lang="zh-CN" altLang="en-US" b="1" dirty="0">
                <a:solidFill>
                  <a:schemeClr val="accent6"/>
                </a:solidFill>
              </a:rPr>
              <a:t>交</a:t>
            </a:r>
            <a:r>
              <a:rPr lang="zh-CN" altLang="en-US" b="1" dirty="0" smtClean="0">
                <a:solidFill>
                  <a:schemeClr val="accent6"/>
                </a:solidFill>
              </a:rPr>
              <a:t>集</a:t>
            </a:r>
            <a:r>
              <a:rPr lang="en-US" altLang="zh-CN" b="1" dirty="0" smtClean="0">
                <a:solidFill>
                  <a:schemeClr val="accent6"/>
                </a:solidFill>
              </a:rPr>
              <a:t>1</a:t>
            </a:r>
            <a:endParaRPr lang="zh-CN" altLang="en-US" b="1" dirty="0">
              <a:solidFill>
                <a:schemeClr val="accent6"/>
              </a:solidFill>
            </a:endParaRPr>
          </a:p>
        </p:txBody>
      </p:sp>
    </p:spTree>
    <p:extLst>
      <p:ext uri="{BB962C8B-B14F-4D97-AF65-F5344CB8AC3E}">
        <p14:creationId xmlns:p14="http://schemas.microsoft.com/office/powerpoint/2010/main" val="3545230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29</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a:latin typeface="Cambria Math" panose="02040503050406030204" pitchFamily="18" charset="0"/>
                          <a:ea typeface="微软雅黑" panose="020B0503020204020204" pitchFamily="34" charset="-122"/>
                        </a:rPr>
                        <m:t>𝒊𝒙𝒆𝒅</m:t>
                      </m:r>
                      <m:r>
                        <a:rPr lang="en-US" altLang="zh-CN" sz="2400" b="1" i="1">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𝑷</m:t>
                      </m:r>
                      <m:r>
                        <a:rPr lang="en-US" altLang="zh-CN" sz="2400" b="1" i="1">
                          <a:latin typeface="Cambria Math" panose="02040503050406030204" pitchFamily="18" charset="0"/>
                          <a:ea typeface="微软雅黑" panose="020B0503020204020204" pitchFamily="34" charset="-122"/>
                        </a:rPr>
                        <m:t>𝒂𝒓𝒕</m:t>
                      </m:r>
                      <m:r>
                        <a:rPr lang="en-US" altLang="zh-CN" sz="2400" b="1" i="1">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𝑰</m:t>
                      </m:r>
                      <m:r>
                        <a:rPr lang="en-US" altLang="zh-CN" sz="2400" b="1" i="1">
                          <a:latin typeface="Cambria Math" panose="02040503050406030204" pitchFamily="18" charset="0"/>
                          <a:ea typeface="微软雅黑" panose="020B0503020204020204" pitchFamily="34" charset="-122"/>
                        </a:rPr>
                        <m:t>𝒏𝒕𝒆𝒓𝒔𝒆𝒄𝒕𝒊𝒐𝒏</m:t>
                      </m:r>
                      <m:r>
                        <a:rPr lang="en-US" altLang="zh-CN" sz="2400" b="1" i="1">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𝑩</m:t>
                      </m:r>
                      <m:r>
                        <a:rPr lang="en-US" altLang="zh-CN" sz="2400" b="1" i="1">
                          <a:latin typeface="Cambria Math" panose="02040503050406030204" pitchFamily="18" charset="0"/>
                          <a:ea typeface="微软雅黑" panose="020B0503020204020204" pitchFamily="34" charset="-122"/>
                        </a:rPr>
                        <m:t>𝒆𝒕𝒘𝒆𝒆𝒏</m:t>
                      </m:r>
                      <m:r>
                        <a:rPr lang="en-US" altLang="zh-CN" sz="2400" b="1" i="1">
                          <a:latin typeface="Cambria Math" panose="02040503050406030204" pitchFamily="18" charset="0"/>
                          <a:ea typeface="微软雅黑" panose="020B0503020204020204" pitchFamily="34" charset="-122"/>
                        </a:rPr>
                        <m:t> </m:t>
                      </m:r>
                      <m:r>
                        <a:rPr lang="en-US" altLang="zh-CN" sz="2400" b="1" i="1">
                          <a:latin typeface="Cambria Math" panose="02040503050406030204" pitchFamily="18" charset="0"/>
                          <a:ea typeface="微软雅黑" panose="020B0503020204020204" pitchFamily="34" charset="-122"/>
                        </a:rPr>
                        <m:t>𝒂𝒏𝒚</m:t>
                      </m:r>
                      <m:r>
                        <a:rPr lang="en-US" altLang="zh-CN" sz="2400" b="1" i="1">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𝑻</m:t>
                      </m:r>
                      <m:r>
                        <a:rPr lang="en-US" altLang="zh-CN" sz="2400" b="1" i="1">
                          <a:latin typeface="Cambria Math" panose="02040503050406030204" pitchFamily="18" charset="0"/>
                          <a:ea typeface="微软雅黑" panose="020B0503020204020204" pitchFamily="34" charset="-122"/>
                        </a:rPr>
                        <m:t>𝒘𝒐</m:t>
                      </m:r>
                      <m:r>
                        <a:rPr lang="en-US" altLang="zh-CN" sz="2400" b="1" i="1">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𝑷</m:t>
                      </m:r>
                      <m:r>
                        <a:rPr lang="en-US" altLang="zh-CN" sz="2400" b="1" i="1">
                          <a:latin typeface="Cambria Math" panose="02040503050406030204" pitchFamily="18" charset="0"/>
                          <a:ea typeface="微软雅黑" panose="020B0503020204020204" pitchFamily="34" charset="-122"/>
                        </a:rPr>
                        <m:t>𝒂𝒕𝒉𝒔</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147" b="-10526"/>
                </a:stretch>
              </a:blipFill>
            </p:spPr>
            <p:txBody>
              <a:bodyPr/>
              <a:lstStyle/>
              <a:p>
                <a:r>
                  <a:rPr lang="zh-CN" altLang="en-US">
                    <a:noFill/>
                  </a:rPr>
                  <a:t> </a:t>
                </a:r>
              </a:p>
            </p:txBody>
          </p:sp>
        </mc:Fallback>
      </mc:AlternateContent>
      <p:sp>
        <p:nvSpPr>
          <p:cNvPr id="25" name="Rectangle 1"/>
          <p:cNvSpPr>
            <a:spLocks noChangeArrowheads="1"/>
          </p:cNvSpPr>
          <p:nvPr/>
        </p:nvSpPr>
        <p:spPr bwMode="auto">
          <a:xfrm>
            <a:off x="1371600" y="48327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4"/>
          <a:stretch>
            <a:fillRect/>
          </a:stretch>
        </p:blipFill>
        <p:spPr>
          <a:xfrm>
            <a:off x="1048058" y="1415215"/>
            <a:ext cx="7047883" cy="3946815"/>
          </a:xfrm>
          <a:prstGeom prst="rect">
            <a:avLst/>
          </a:prstGeom>
        </p:spPr>
      </p:pic>
      <mc:AlternateContent xmlns:mc="http://schemas.openxmlformats.org/markup-compatibility/2006" xmlns:a14="http://schemas.microsoft.com/office/drawing/2010/main">
        <mc:Choice Requires="a14">
          <p:sp>
            <p:nvSpPr>
              <p:cNvPr id="18" name="文本框 17"/>
              <p:cNvSpPr txBox="1"/>
              <p:nvPr/>
            </p:nvSpPr>
            <p:spPr>
              <a:xfrm>
                <a:off x="1718815" y="5518800"/>
                <a:ext cx="5340436" cy="3943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𝟐</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𝟒</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𝟓</m:t>
                          </m:r>
                        </m:sub>
                      </m:sSub>
                      <m:r>
                        <a:rPr lang="zh-CN" altLang="en-US" b="1" i="1" dirty="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𝑭</m:t>
                      </m:r>
                      <m:r>
                        <a:rPr lang="en-US" altLang="zh-CN" b="1" i="1" dirty="0">
                          <a:solidFill>
                            <a:srgbClr val="FF0000"/>
                          </a:solidFill>
                          <a:latin typeface="Cambria Math" panose="02040503050406030204" pitchFamily="18" charset="0"/>
                        </a:rPr>
                        <m:t>𝒊𝒙𝒆𝒅</m:t>
                      </m:r>
                      <m:d>
                        <m:dPr>
                          <m:ctrlPr>
                            <a:rPr lang="en-US" altLang="zh-CN" b="1" i="1" dirty="0">
                              <a:solidFill>
                                <a:srgbClr val="FF0000"/>
                              </a:solidFill>
                              <a:latin typeface="Cambria Math" panose="02040503050406030204" pitchFamily="18" charset="0"/>
                            </a:rPr>
                          </m:ctrlPr>
                        </m:dPr>
                        <m:e>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𝟐</m:t>
                              </m:r>
                            </m:sub>
                          </m:sSub>
                          <m:r>
                            <a:rPr lang="en-US" altLang="zh-CN" b="1" i="1" dirty="0">
                              <a:solidFill>
                                <a:srgbClr val="FF0000"/>
                              </a:solidFill>
                              <a:latin typeface="Cambria Math" panose="02040503050406030204" pitchFamily="18" charset="0"/>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𝟓</m:t>
                              </m:r>
                            </m:sub>
                          </m:sSub>
                        </m:e>
                      </m:d>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𝟒</m:t>
                              </m:r>
                            </m:sub>
                          </m:sSub>
                          <m:r>
                            <a:rPr lang="zh-CN" altLang="en-US" b="1" i="1" dirty="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𝒕</m:t>
                          </m:r>
                        </m:sub>
                      </m:sSub>
                      <m:r>
                        <a:rPr lang="en-US" altLang="zh-CN" b="1" i="1" dirty="0" smtClean="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𝒑</m:t>
                          </m:r>
                        </m:e>
                        <m:sub>
                          <m:sSub>
                            <m:sSubPr>
                              <m:ctrlPr>
                                <a:rPr lang="en-US" altLang="zh-CN" b="1" i="1" dirty="0" smtClean="0">
                                  <a:solidFill>
                                    <a:srgbClr val="FF0000"/>
                                  </a:solidFill>
                                  <a:latin typeface="Cambria Math" panose="02040503050406030204" pitchFamily="18" charset="0"/>
                                </a:rPr>
                              </m:ctrlPr>
                            </m:sSubPr>
                            <m:e>
                              <m:r>
                                <a:rPr lang="en-US" altLang="zh-CN" b="1" i="1" dirty="0" smtClean="0">
                                  <a:solidFill>
                                    <a:srgbClr val="FF0000"/>
                                  </a:solidFill>
                                  <a:latin typeface="Cambria Math" panose="02040503050406030204" pitchFamily="18" charset="0"/>
                                </a:rPr>
                                <m:t>𝒖</m:t>
                              </m:r>
                            </m:e>
                            <m:sub>
                              <m:r>
                                <a:rPr lang="en-US" altLang="zh-CN" b="1" i="1" dirty="0" smtClean="0">
                                  <a:solidFill>
                                    <a:srgbClr val="FF0000"/>
                                  </a:solidFill>
                                  <a:latin typeface="Cambria Math" panose="02040503050406030204" pitchFamily="18" charset="0"/>
                                </a:rPr>
                                <m:t>𝟓</m:t>
                              </m:r>
                            </m:sub>
                          </m:sSub>
                          <m:r>
                            <a:rPr lang="zh-CN" altLang="en-US" b="1" i="1" dirty="0">
                              <a:solidFill>
                                <a:srgbClr val="FF0000"/>
                              </a:solidFill>
                              <a:latin typeface="Cambria Math" panose="02040503050406030204" pitchFamily="18" charset="0"/>
                            </a:rPr>
                            <m:t>→</m:t>
                          </m:r>
                          <m:sSub>
                            <m:sSubPr>
                              <m:ctrlPr>
                                <a:rPr lang="en-US" altLang="zh-CN" b="1" i="1" dirty="0" smtClean="0">
                                  <a:solidFill>
                                    <a:srgbClr val="FF0000"/>
                                  </a:solidFill>
                                  <a:latin typeface="Cambria Math" panose="02040503050406030204" pitchFamily="18" charset="0"/>
                                </a:rPr>
                              </m:ctrlPr>
                            </m:sSubPr>
                            <m:e>
                              <m:r>
                                <m:rPr>
                                  <m:sty m:val="p"/>
                                </m:rPr>
                                <a:rPr lang="en-US" altLang="zh-CN" b="1" i="1" dirty="0" smtClean="0">
                                  <a:solidFill>
                                    <a:srgbClr val="FF0000"/>
                                  </a:solidFill>
                                  <a:latin typeface="Cambria Math" panose="02040503050406030204" pitchFamily="18" charset="0"/>
                                </a:rPr>
                                <m:t>w</m:t>
                              </m:r>
                            </m:e>
                            <m:sub>
                              <m:r>
                                <a:rPr lang="en-US" altLang="zh-CN" b="1" i="1" dirty="0" smtClean="0">
                                  <a:solidFill>
                                    <a:srgbClr val="FF0000"/>
                                  </a:solidFill>
                                  <a:latin typeface="Cambria Math" panose="02040503050406030204" pitchFamily="18" charset="0"/>
                                </a:rPr>
                                <m:t>𝟒</m:t>
                              </m:r>
                            </m:sub>
                          </m:sSub>
                        </m:sub>
                      </m:sSub>
                    </m:oMath>
                  </m:oMathPara>
                </a14:m>
                <a:endParaRPr lang="zh-CN" altLang="en-US" b="1" dirty="0">
                  <a:solidFill>
                    <a:srgbClr val="FF0000"/>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1718815" y="5518800"/>
                <a:ext cx="5340436" cy="394339"/>
              </a:xfrm>
              <a:prstGeom prst="rect">
                <a:avLst/>
              </a:prstGeom>
              <a:blipFill>
                <a:blip r:embed="rId5"/>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8923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12043"/>
            <a:ext cx="4110472" cy="2233913"/>
            <a:chOff x="1549246" y="2295061"/>
            <a:chExt cx="4110472"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323652" cy="523220"/>
              <a:chOff x="1104898" y="1549242"/>
              <a:chExt cx="2323652"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问题背景</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E02492D-66B2-4D59-9B1D-A1740FF47339}"/>
                    </a:ext>
                  </a:extLst>
                </p:cNvPr>
                <p:cNvSpPr txBox="1"/>
                <p:nvPr/>
              </p:nvSpPr>
              <p:spPr>
                <a:xfrm>
                  <a:off x="4456276" y="3387435"/>
                  <a:ext cx="12034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pc="200" dirty="0" smtClean="0">
                            <a:latin typeface="Cambria Math" panose="02040503050406030204" pitchFamily="18" charset="0"/>
                            <a:ea typeface="+mj-ea"/>
                            <a:cs typeface="Times New Roman" panose="02020603050405020304" pitchFamily="18" charset="0"/>
                          </a:rPr>
                          <m:t>𝑫𝒌𝑺𝑷</m:t>
                        </m:r>
                      </m:oMath>
                    </m:oMathPara>
                  </a14:m>
                  <a:endParaRPr lang="zh-CN" altLang="en-US" sz="2400" b="1" spc="200" dirty="0">
                    <a:latin typeface="+mj-ea"/>
                    <a:ea typeface="+mj-ea"/>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5E02492D-66B2-4D59-9B1D-A1740FF47339}"/>
                    </a:ext>
                  </a:extLst>
                </p:cNvPr>
                <p:cNvSpPr txBox="1">
                  <a:spLocks noRot="1" noChangeAspect="1" noMove="1" noResize="1" noEditPoints="1" noAdjustHandles="1" noChangeArrowheads="1" noChangeShapeType="1" noTextEdit="1"/>
                </p:cNvSpPr>
                <p:nvPr/>
              </p:nvSpPr>
              <p:spPr>
                <a:xfrm>
                  <a:off x="4456276" y="3387435"/>
                  <a:ext cx="1203442" cy="461665"/>
                </a:xfrm>
                <a:prstGeom prst="rect">
                  <a:avLst/>
                </a:prstGeom>
                <a:blipFill>
                  <a:blip r:embed="rId3"/>
                  <a:stretch>
                    <a:fillRect/>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E02492D-66B2-4D59-9B1D-A1740FF47339}"/>
                  </a:ext>
                </a:extLst>
              </p:cNvPr>
              <p:cNvSpPr txBox="1"/>
              <p:nvPr/>
            </p:nvSpPr>
            <p:spPr>
              <a:xfrm>
                <a:off x="5029193" y="2940419"/>
                <a:ext cx="12034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pc="200" dirty="0" smtClean="0">
                          <a:latin typeface="Cambria Math" panose="02040503050406030204" pitchFamily="18" charset="0"/>
                          <a:ea typeface="+mj-ea"/>
                          <a:cs typeface="Times New Roman" panose="02020603050405020304" pitchFamily="18" charset="0"/>
                        </a:rPr>
                        <m:t>𝒌𝑺𝑷</m:t>
                      </m:r>
                    </m:oMath>
                  </m:oMathPara>
                </a14:m>
                <a:endParaRPr lang="zh-CN" altLang="en-US" sz="2400" b="1" spc="200" dirty="0">
                  <a:latin typeface="+mj-ea"/>
                  <a:ea typeface="+mj-ea"/>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E02492D-66B2-4D59-9B1D-A1740FF47339}"/>
                  </a:ext>
                </a:extLst>
              </p:cNvPr>
              <p:cNvSpPr txBox="1">
                <a:spLocks noRot="1" noChangeAspect="1" noMove="1" noResize="1" noEditPoints="1" noAdjustHandles="1" noChangeArrowheads="1" noChangeShapeType="1" noTextEdit="1"/>
              </p:cNvSpPr>
              <p:nvPr/>
            </p:nvSpPr>
            <p:spPr>
              <a:xfrm>
                <a:off x="5029193" y="2940419"/>
                <a:ext cx="1203442" cy="46166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05080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30</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算法框架</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𝑫𝒊𝒗𝒆𝒓𝒔𝒊𝒇𝒊𝒆𝒅</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𝒌</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𝑷𝒂𝒕𝒉</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𝑬𝒏𝒖𝒎𝒆𝒓𝒂𝒕𝒊𝒐𝒏</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662" b="-18421"/>
                </a:stretch>
              </a:blipFill>
            </p:spPr>
            <p:txBody>
              <a:bodyPr/>
              <a:lstStyle/>
              <a:p>
                <a:r>
                  <a:rPr lang="zh-CN" altLang="en-US">
                    <a:noFill/>
                  </a:rPr>
                  <a:t> </a:t>
                </a:r>
              </a:p>
            </p:txBody>
          </p:sp>
        </mc:Fallback>
      </mc:AlternateContent>
      <p:grpSp>
        <p:nvGrpSpPr>
          <p:cNvPr id="112" name="组合 111"/>
          <p:cNvGrpSpPr/>
          <p:nvPr/>
        </p:nvGrpSpPr>
        <p:grpSpPr>
          <a:xfrm>
            <a:off x="2304333" y="1550148"/>
            <a:ext cx="5761221" cy="4379123"/>
            <a:chOff x="2756277" y="1550148"/>
            <a:chExt cx="5761221" cy="4379123"/>
          </a:xfrm>
        </p:grpSpPr>
        <p:sp>
          <p:nvSpPr>
            <p:cNvPr id="25" name="Rectangle 1"/>
            <p:cNvSpPr>
              <a:spLocks noChangeArrowheads="1"/>
            </p:cNvSpPr>
            <p:nvPr/>
          </p:nvSpPr>
          <p:spPr bwMode="auto">
            <a:xfrm>
              <a:off x="3699596" y="4211433"/>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圆角矩形 4"/>
                <p:cNvSpPr/>
                <p:nvPr/>
              </p:nvSpPr>
              <p:spPr>
                <a:xfrm>
                  <a:off x="6189503" y="1550148"/>
                  <a:ext cx="2013105" cy="504093"/>
                </a:xfrm>
                <a:prstGeom prst="roundRect">
                  <a:avLst/>
                </a:prstGeom>
                <a:ln>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搜索最短路径</a:t>
                  </a:r>
                  <a14:m>
                    <m:oMath xmlns:m="http://schemas.openxmlformats.org/officeDocument/2006/math">
                      <m:r>
                        <a:rPr lang="en-US" altLang="zh-CN" sz="1600" i="1" dirty="0" smtClean="0">
                          <a:latin typeface="Cambria Math" panose="02040503050406030204" pitchFamily="18" charset="0"/>
                        </a:rPr>
                        <m:t>𝑝</m:t>
                      </m:r>
                    </m:oMath>
                  </a14:m>
                  <a:r>
                    <a:rPr lang="zh-CN" altLang="en-US" sz="1600" dirty="0" smtClean="0"/>
                    <a:t>，并添加到最小堆</a:t>
                  </a:r>
                  <a14:m>
                    <m:oMath xmlns:m="http://schemas.openxmlformats.org/officeDocument/2006/math">
                      <m:r>
                        <a:rPr lang="en-US" altLang="zh-CN" sz="1600" i="1" dirty="0" smtClean="0">
                          <a:latin typeface="Cambria Math" panose="02040503050406030204" pitchFamily="18" charset="0"/>
                        </a:rPr>
                        <m:t>𝐻</m:t>
                      </m:r>
                    </m:oMath>
                  </a14:m>
                  <a:r>
                    <a:rPr lang="zh-CN" altLang="en-US" sz="1600" dirty="0" smtClean="0"/>
                    <a:t>中</a:t>
                  </a:r>
                  <a:endParaRPr lang="zh-CN" altLang="en-US" sz="1600" dirty="0"/>
                </a:p>
              </p:txBody>
            </p:sp>
          </mc:Choice>
          <mc:Fallback xmlns="">
            <p:sp>
              <p:nvSpPr>
                <p:cNvPr id="5" name="圆角矩形 4"/>
                <p:cNvSpPr>
                  <a:spLocks noRot="1" noChangeAspect="1" noMove="1" noResize="1" noEditPoints="1" noAdjustHandles="1" noChangeArrowheads="1" noChangeShapeType="1" noTextEdit="1"/>
                </p:cNvSpPr>
                <p:nvPr/>
              </p:nvSpPr>
              <p:spPr>
                <a:xfrm>
                  <a:off x="6189503" y="1550148"/>
                  <a:ext cx="2013105" cy="504093"/>
                </a:xfrm>
                <a:prstGeom prst="roundRect">
                  <a:avLst/>
                </a:prstGeom>
                <a:blipFill>
                  <a:blip r:embed="rId4"/>
                  <a:stretch>
                    <a:fillRect t="-9412" b="-21176"/>
                  </a:stretch>
                </a:blipFill>
                <a:ln>
                  <a:solidFill>
                    <a:srgbClr val="02409A"/>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 10"/>
                <p:cNvSpPr/>
                <p:nvPr/>
              </p:nvSpPr>
              <p:spPr>
                <a:xfrm>
                  <a:off x="3071167" y="1550148"/>
                  <a:ext cx="2013105" cy="504093"/>
                </a:xfrm>
                <a:prstGeom prst="roundRect">
                  <a:avLst/>
                </a:prstGeom>
                <a:ln>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用最小堆存储最短路径</a:t>
                  </a:r>
                  <a14:m>
                    <m:oMath xmlns:m="http://schemas.openxmlformats.org/officeDocument/2006/math">
                      <m:r>
                        <a:rPr lang="en-US" altLang="zh-CN" sz="1600" i="1" dirty="0" smtClean="0">
                          <a:latin typeface="Cambria Math" panose="02040503050406030204" pitchFamily="18" charset="0"/>
                        </a:rPr>
                        <m:t>𝑝</m:t>
                      </m:r>
                    </m:oMath>
                  </a14:m>
                  <a:r>
                    <a:rPr lang="zh-CN" altLang="en-US" sz="1600" dirty="0" smtClean="0"/>
                    <a:t>的偏差边</a:t>
                  </a:r>
                  <a:endParaRPr lang="zh-CN" altLang="en-US" sz="1600" dirty="0"/>
                </a:p>
              </p:txBody>
            </p:sp>
          </mc:Choice>
          <mc:Fallback xmlns="">
            <p:sp>
              <p:nvSpPr>
                <p:cNvPr id="11" name="圆角矩形 10"/>
                <p:cNvSpPr>
                  <a:spLocks noRot="1" noChangeAspect="1" noMove="1" noResize="1" noEditPoints="1" noAdjustHandles="1" noChangeArrowheads="1" noChangeShapeType="1" noTextEdit="1"/>
                </p:cNvSpPr>
                <p:nvPr/>
              </p:nvSpPr>
              <p:spPr>
                <a:xfrm>
                  <a:off x="3071167" y="1550148"/>
                  <a:ext cx="2013105" cy="504093"/>
                </a:xfrm>
                <a:prstGeom prst="roundRect">
                  <a:avLst/>
                </a:prstGeom>
                <a:blipFill>
                  <a:blip r:embed="rId5"/>
                  <a:stretch>
                    <a:fillRect t="-9412" b="-21176"/>
                  </a:stretch>
                </a:blipFill>
                <a:ln>
                  <a:solidFill>
                    <a:srgbClr val="02409A"/>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流程图: 决策 5"/>
                <p:cNvSpPr/>
                <p:nvPr/>
              </p:nvSpPr>
              <p:spPr>
                <a:xfrm>
                  <a:off x="2756277" y="2763670"/>
                  <a:ext cx="2642886" cy="738556"/>
                </a:xfrm>
                <a:prstGeom prst="flowChartDecision">
                  <a:avLst/>
                </a:prstGeom>
                <a:ln>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d>
                        <m:dPr>
                          <m:begChr m:val="|"/>
                          <m:endChr m:val="|"/>
                          <m:ctrlPr>
                            <a:rPr lang="en-US" altLang="zh-CN" sz="1600" i="1" dirty="0" smtClean="0">
                              <a:latin typeface="Cambria Math" panose="02040503050406030204" pitchFamily="18" charset="0"/>
                            </a:rPr>
                          </m:ctrlPr>
                        </m:dPr>
                        <m:e>
                          <m:sSub>
                            <m:sSubPr>
                              <m:ctrlPr>
                                <a:rPr lang="en-US" altLang="zh-CN" sz="1600" i="1" dirty="0" err="1" smtClean="0">
                                  <a:latin typeface="Cambria Math" panose="02040503050406030204" pitchFamily="18" charset="0"/>
                                </a:rPr>
                              </m:ctrlPr>
                            </m:sSubPr>
                            <m:e>
                              <m:r>
                                <a:rPr lang="en-US" altLang="zh-CN" sz="1600" i="1" dirty="0" err="1" smtClean="0">
                                  <a:latin typeface="Cambria Math" panose="02040503050406030204" pitchFamily="18" charset="0"/>
                                </a:rPr>
                                <m:t>𝑃</m:t>
                              </m:r>
                            </m:e>
                            <m:sub>
                              <m:r>
                                <a:rPr lang="en-US" altLang="zh-CN" sz="1600" i="1" dirty="0" err="1" smtClean="0">
                                  <a:latin typeface="Cambria Math" panose="02040503050406030204" pitchFamily="18" charset="0"/>
                                </a:rPr>
                                <m:t>𝑠</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𝑡</m:t>
                              </m:r>
                            </m:sub>
                          </m:sSub>
                        </m:e>
                      </m:d>
                      <m:r>
                        <a:rPr lang="en-US" altLang="zh-CN" sz="1600" b="0" i="0" dirty="0" smtClean="0">
                          <a:latin typeface="Cambria Math" panose="02040503050406030204" pitchFamily="18" charset="0"/>
                        </a:rPr>
                        <m:t>&lt;</m:t>
                      </m:r>
                    </m:oMath>
                  </a14:m>
                  <a:r>
                    <a:rPr lang="en-US" altLang="zh-CN" sz="1600" dirty="0" smtClean="0"/>
                    <a:t>k</a:t>
                  </a:r>
                  <a:r>
                    <a:rPr lang="zh-CN" altLang="en-US" sz="1600" dirty="0"/>
                    <a:t> </a:t>
                  </a:r>
                  <a:endParaRPr lang="en-US" altLang="zh-CN" sz="1600" dirty="0" smtClean="0"/>
                </a:p>
                <a:p>
                  <a:pPr algn="ctr"/>
                  <a:r>
                    <a:rPr lang="en-US" altLang="zh-CN" sz="1600" dirty="0" smtClean="0"/>
                    <a:t> </a:t>
                  </a:r>
                  <a:r>
                    <a:rPr lang="zh-CN" altLang="en-US" sz="1600" dirty="0" smtClean="0"/>
                    <a:t>且</a:t>
                  </a:r>
                  <a14:m>
                    <m:oMath xmlns:m="http://schemas.openxmlformats.org/officeDocument/2006/math">
                      <m:r>
                        <a:rPr lang="en-US" altLang="zh-CN" sz="1600" i="1" dirty="0" smtClean="0">
                          <a:latin typeface="Cambria Math" panose="02040503050406030204" pitchFamily="18" charset="0"/>
                        </a:rPr>
                        <m:t>𝐻</m:t>
                      </m:r>
                    </m:oMath>
                  </a14:m>
                  <a:r>
                    <a:rPr lang="zh-CN" altLang="en-US" sz="1600" dirty="0" smtClean="0"/>
                    <a:t>非空</a:t>
                  </a:r>
                  <a:endParaRPr lang="zh-CN" altLang="en-US" sz="1600" dirty="0"/>
                </a:p>
              </p:txBody>
            </p:sp>
          </mc:Choice>
          <mc:Fallback xmlns="">
            <p:sp>
              <p:nvSpPr>
                <p:cNvPr id="6" name="流程图: 决策 5"/>
                <p:cNvSpPr>
                  <a:spLocks noRot="1" noChangeAspect="1" noMove="1" noResize="1" noEditPoints="1" noAdjustHandles="1" noChangeArrowheads="1" noChangeShapeType="1" noTextEdit="1"/>
                </p:cNvSpPr>
                <p:nvPr/>
              </p:nvSpPr>
              <p:spPr>
                <a:xfrm>
                  <a:off x="2756277" y="2763670"/>
                  <a:ext cx="2642886" cy="738556"/>
                </a:xfrm>
                <a:prstGeom prst="flowChartDecision">
                  <a:avLst/>
                </a:prstGeom>
                <a:blipFill>
                  <a:blip r:embed="rId6"/>
                  <a:stretch>
                    <a:fillRect/>
                  </a:stretch>
                </a:blipFill>
                <a:ln>
                  <a:solidFill>
                    <a:srgbClr val="02409A"/>
                  </a:solidFill>
                </a:ln>
              </p:spPr>
              <p:txBody>
                <a:bodyPr/>
                <a:lstStyle/>
                <a:p>
                  <a:r>
                    <a:rPr lang="zh-CN" altLang="en-US">
                      <a:noFill/>
                    </a:rPr>
                    <a:t> </a:t>
                  </a:r>
                </a:p>
              </p:txBody>
            </p:sp>
          </mc:Fallback>
        </mc:AlternateContent>
        <p:cxnSp>
          <p:nvCxnSpPr>
            <p:cNvPr id="8" name="直接箭头连接符 7"/>
            <p:cNvCxnSpPr>
              <a:stCxn id="5" idx="1"/>
              <a:endCxn id="11" idx="3"/>
            </p:cNvCxnSpPr>
            <p:nvPr/>
          </p:nvCxnSpPr>
          <p:spPr>
            <a:xfrm flipH="1">
              <a:off x="5084272" y="1802195"/>
              <a:ext cx="1105231" cy="0"/>
            </a:xfrm>
            <a:prstGeom prst="straightConnector1">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1" idx="2"/>
              <a:endCxn id="6" idx="0"/>
            </p:cNvCxnSpPr>
            <p:nvPr/>
          </p:nvCxnSpPr>
          <p:spPr>
            <a:xfrm>
              <a:off x="4077720" y="2054241"/>
              <a:ext cx="0" cy="709429"/>
            </a:xfrm>
            <a:prstGeom prst="straightConnector1">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圆角矩形 16"/>
                <p:cNvSpPr/>
                <p:nvPr/>
              </p:nvSpPr>
              <p:spPr>
                <a:xfrm>
                  <a:off x="6189503" y="2879049"/>
                  <a:ext cx="2013105" cy="504093"/>
                </a:xfrm>
                <a:prstGeom prst="roundRect">
                  <a:avLst/>
                </a:prstGeom>
                <a:ln>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弹出最短路径</a:t>
                  </a:r>
                  <a14:m>
                    <m:oMath xmlns:m="http://schemas.openxmlformats.org/officeDocument/2006/math">
                      <m:sSub>
                        <m:sSubPr>
                          <m:ctrlPr>
                            <a:rPr lang="en-US" altLang="zh-CN" sz="1600" b="1" i="1" dirty="0" smtClean="0">
                              <a:latin typeface="Cambria Math" panose="02040503050406030204" pitchFamily="18" charset="0"/>
                            </a:rPr>
                          </m:ctrlPr>
                        </m:sSubPr>
                        <m:e>
                          <m:r>
                            <a:rPr lang="en-US" altLang="zh-CN" sz="1600" b="1" i="1" dirty="0" smtClean="0">
                              <a:latin typeface="Cambria Math" panose="02040503050406030204" pitchFamily="18" charset="0"/>
                            </a:rPr>
                            <m:t>𝑷</m:t>
                          </m:r>
                        </m:e>
                        <m:sub>
                          <m:r>
                            <a:rPr lang="en-US" altLang="zh-CN" sz="1600" b="1" i="1" dirty="0" smtClean="0">
                              <a:latin typeface="Cambria Math" panose="02040503050406030204" pitchFamily="18" charset="0"/>
                            </a:rPr>
                            <m:t>𝒑𝒐𝒑</m:t>
                          </m:r>
                        </m:sub>
                      </m:sSub>
                    </m:oMath>
                  </a14:m>
                  <a:endParaRPr lang="zh-CN" altLang="en-US" sz="1600" b="1" dirty="0"/>
                </a:p>
              </p:txBody>
            </p:sp>
          </mc:Choice>
          <mc:Fallback xmlns="">
            <p:sp>
              <p:nvSpPr>
                <p:cNvPr id="17" name="圆角矩形 16"/>
                <p:cNvSpPr>
                  <a:spLocks noRot="1" noChangeAspect="1" noMove="1" noResize="1" noEditPoints="1" noAdjustHandles="1" noChangeArrowheads="1" noChangeShapeType="1" noTextEdit="1"/>
                </p:cNvSpPr>
                <p:nvPr/>
              </p:nvSpPr>
              <p:spPr>
                <a:xfrm>
                  <a:off x="6189503" y="2879049"/>
                  <a:ext cx="2013105" cy="504093"/>
                </a:xfrm>
                <a:prstGeom prst="roundRect">
                  <a:avLst/>
                </a:prstGeom>
                <a:blipFill>
                  <a:blip r:embed="rId7"/>
                  <a:stretch>
                    <a:fillRect/>
                  </a:stretch>
                </a:blipFill>
                <a:ln>
                  <a:solidFill>
                    <a:srgbClr val="02409A"/>
                  </a:solidFill>
                </a:ln>
              </p:spPr>
              <p:txBody>
                <a:bodyPr/>
                <a:lstStyle/>
                <a:p>
                  <a:r>
                    <a:rPr lang="zh-CN" altLang="en-US">
                      <a:noFill/>
                    </a:rPr>
                    <a:t> </a:t>
                  </a:r>
                </a:p>
              </p:txBody>
            </p:sp>
          </mc:Fallback>
        </mc:AlternateContent>
        <p:cxnSp>
          <p:nvCxnSpPr>
            <p:cNvPr id="28" name="肘形连接符 27"/>
            <p:cNvCxnSpPr>
              <a:stCxn id="6" idx="3"/>
              <a:endCxn id="17" idx="1"/>
            </p:cNvCxnSpPr>
            <p:nvPr/>
          </p:nvCxnSpPr>
          <p:spPr>
            <a:xfrm flipV="1">
              <a:off x="5399163" y="3131096"/>
              <a:ext cx="790340" cy="1852"/>
            </a:xfrm>
            <a:prstGeom prst="bentConnector3">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p:sp>
          <p:nvSpPr>
            <p:cNvPr id="29" name="流程图: 决策 28"/>
            <p:cNvSpPr/>
            <p:nvPr/>
          </p:nvSpPr>
          <p:spPr>
            <a:xfrm>
              <a:off x="5874612" y="4090719"/>
              <a:ext cx="2642886" cy="738556"/>
            </a:xfrm>
            <a:prstGeom prst="flowChartDecision">
              <a:avLst/>
            </a:prstGeom>
            <a:ln>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无环且满足相似度约束</a:t>
              </a:r>
              <a:endParaRPr lang="zh-CN" altLang="en-US" sz="1600" dirty="0"/>
            </a:p>
          </p:txBody>
        </p:sp>
        <p:cxnSp>
          <p:nvCxnSpPr>
            <p:cNvPr id="31" name="直接箭头连接符 30"/>
            <p:cNvCxnSpPr>
              <a:stCxn id="17" idx="2"/>
              <a:endCxn id="29" idx="0"/>
            </p:cNvCxnSpPr>
            <p:nvPr/>
          </p:nvCxnSpPr>
          <p:spPr>
            <a:xfrm flipH="1">
              <a:off x="7196055" y="3383142"/>
              <a:ext cx="1" cy="707577"/>
            </a:xfrm>
            <a:prstGeom prst="straightConnector1">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圆角矩形 31"/>
                <p:cNvSpPr/>
                <p:nvPr/>
              </p:nvSpPr>
              <p:spPr>
                <a:xfrm>
                  <a:off x="3071166" y="5425178"/>
                  <a:ext cx="2013105" cy="504093"/>
                </a:xfrm>
                <a:prstGeom prst="roundRect">
                  <a:avLst/>
                </a:prstGeom>
                <a:ln>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将</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𝑃</m:t>
                          </m:r>
                        </m:e>
                        <m:sub>
                          <m:r>
                            <a:rPr lang="en-US" altLang="zh-CN" sz="1600" i="1" dirty="0" smtClean="0">
                              <a:latin typeface="Cambria Math" panose="02040503050406030204" pitchFamily="18" charset="0"/>
                            </a:rPr>
                            <m:t>𝑝𝑜𝑝</m:t>
                          </m:r>
                        </m:sub>
                      </m:sSub>
                    </m:oMath>
                  </a14:m>
                  <a:r>
                    <a:rPr lang="zh-CN" altLang="en-US" sz="1600" dirty="0" smtClean="0"/>
                    <a:t>纳入</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𝑃</m:t>
                          </m:r>
                        </m:e>
                        <m:sub>
                          <m:r>
                            <a:rPr lang="en-US" altLang="zh-CN" sz="1600" i="1" dirty="0" smtClean="0">
                              <a:latin typeface="Cambria Math" panose="02040503050406030204" pitchFamily="18" charset="0"/>
                            </a:rPr>
                            <m:t>𝑠</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𝑡</m:t>
                          </m:r>
                        </m:sub>
                      </m:sSub>
                    </m:oMath>
                  </a14:m>
                  <a:endParaRPr lang="zh-CN" altLang="en-US" sz="1600" dirty="0"/>
                </a:p>
              </p:txBody>
            </p:sp>
          </mc:Choice>
          <mc:Fallback xmlns="">
            <p:sp>
              <p:nvSpPr>
                <p:cNvPr id="32" name="圆角矩形 31"/>
                <p:cNvSpPr>
                  <a:spLocks noRot="1" noChangeAspect="1" noMove="1" noResize="1" noEditPoints="1" noAdjustHandles="1" noChangeArrowheads="1" noChangeShapeType="1" noTextEdit="1"/>
                </p:cNvSpPr>
                <p:nvPr/>
              </p:nvSpPr>
              <p:spPr>
                <a:xfrm>
                  <a:off x="3071166" y="5425178"/>
                  <a:ext cx="2013105" cy="504093"/>
                </a:xfrm>
                <a:prstGeom prst="roundRect">
                  <a:avLst/>
                </a:prstGeom>
                <a:blipFill>
                  <a:blip r:embed="rId8"/>
                  <a:stretch>
                    <a:fillRect/>
                  </a:stretch>
                </a:blipFill>
                <a:ln>
                  <a:solidFill>
                    <a:srgbClr val="02409A"/>
                  </a:solidFill>
                </a:ln>
              </p:spPr>
              <p:txBody>
                <a:bodyPr/>
                <a:lstStyle/>
                <a:p>
                  <a:r>
                    <a:rPr lang="zh-CN" altLang="en-US">
                      <a:noFill/>
                    </a:rPr>
                    <a:t> </a:t>
                  </a:r>
                </a:p>
              </p:txBody>
            </p:sp>
          </mc:Fallback>
        </mc:AlternateContent>
        <p:sp>
          <p:nvSpPr>
            <p:cNvPr id="37" name="圆角矩形 36"/>
            <p:cNvSpPr/>
            <p:nvPr/>
          </p:nvSpPr>
          <p:spPr>
            <a:xfrm>
              <a:off x="3071168" y="4211655"/>
              <a:ext cx="2013105" cy="504093"/>
            </a:xfrm>
            <a:prstGeom prst="roundRect">
              <a:avLst/>
            </a:prstGeom>
            <a:ln>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枚</a:t>
              </a:r>
              <a:r>
                <a:rPr lang="zh-CN" altLang="en-US" sz="1600" dirty="0" smtClean="0"/>
                <a:t>举下一条路径，并避免环的生成</a:t>
              </a:r>
              <a:endParaRPr lang="zh-CN" altLang="en-US" sz="1600" dirty="0"/>
            </a:p>
          </p:txBody>
        </p:sp>
        <p:cxnSp>
          <p:nvCxnSpPr>
            <p:cNvPr id="38" name="直接箭头连接符 37"/>
            <p:cNvCxnSpPr>
              <a:stCxn id="29" idx="1"/>
              <a:endCxn id="37" idx="3"/>
            </p:cNvCxnSpPr>
            <p:nvPr/>
          </p:nvCxnSpPr>
          <p:spPr>
            <a:xfrm flipH="1">
              <a:off x="5084273" y="4459997"/>
              <a:ext cx="790339" cy="3705"/>
            </a:xfrm>
            <a:prstGeom prst="straightConnector1">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7" idx="0"/>
              <a:endCxn id="6" idx="2"/>
            </p:cNvCxnSpPr>
            <p:nvPr/>
          </p:nvCxnSpPr>
          <p:spPr>
            <a:xfrm rot="16200000" flipV="1">
              <a:off x="3723007" y="3856940"/>
              <a:ext cx="709429" cy="1"/>
            </a:xfrm>
            <a:prstGeom prst="bentConnector3">
              <a:avLst>
                <a:gd name="adj1" fmla="val 50000"/>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29" idx="2"/>
              <a:endCxn id="32" idx="3"/>
            </p:cNvCxnSpPr>
            <p:nvPr/>
          </p:nvCxnSpPr>
          <p:spPr>
            <a:xfrm rot="5400000">
              <a:off x="5716188" y="4197358"/>
              <a:ext cx="847950" cy="2111784"/>
            </a:xfrm>
            <a:prstGeom prst="bentConnector2">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32" idx="0"/>
              <a:endCxn id="37" idx="2"/>
            </p:cNvCxnSpPr>
            <p:nvPr/>
          </p:nvCxnSpPr>
          <p:spPr>
            <a:xfrm rot="5400000" flipH="1" flipV="1">
              <a:off x="3723005" y="5070462"/>
              <a:ext cx="709430" cy="2"/>
            </a:xfrm>
            <a:prstGeom prst="bentConnector3">
              <a:avLst>
                <a:gd name="adj1" fmla="val 50000"/>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6720579" y="4809518"/>
            <a:ext cx="415498" cy="369332"/>
          </a:xfrm>
          <a:prstGeom prst="rect">
            <a:avLst/>
          </a:prstGeom>
          <a:noFill/>
        </p:spPr>
        <p:txBody>
          <a:bodyPr wrap="none" rtlCol="0">
            <a:spAutoFit/>
          </a:bodyPr>
          <a:lstStyle/>
          <a:p>
            <a:r>
              <a:rPr lang="zh-CN" altLang="en-US" smtClean="0"/>
              <a:t>是</a:t>
            </a:r>
            <a:endParaRPr lang="zh-CN" altLang="en-US"/>
          </a:p>
        </p:txBody>
      </p:sp>
      <p:sp>
        <p:nvSpPr>
          <p:cNvPr id="24" name="文本框 23"/>
          <p:cNvSpPr txBox="1"/>
          <p:nvPr/>
        </p:nvSpPr>
        <p:spPr>
          <a:xfrm>
            <a:off x="5053007" y="4090719"/>
            <a:ext cx="415498" cy="369332"/>
          </a:xfrm>
          <a:prstGeom prst="rect">
            <a:avLst/>
          </a:prstGeom>
          <a:noFill/>
        </p:spPr>
        <p:txBody>
          <a:bodyPr wrap="none" rtlCol="0">
            <a:spAutoFit/>
          </a:bodyPr>
          <a:lstStyle/>
          <a:p>
            <a:r>
              <a:rPr lang="zh-CN" altLang="en-US" dirty="0" smtClean="0"/>
              <a:t>否</a:t>
            </a:r>
            <a:endParaRPr lang="zh-CN" altLang="en-US" dirty="0"/>
          </a:p>
        </p:txBody>
      </p:sp>
      <p:sp>
        <p:nvSpPr>
          <p:cNvPr id="26" name="文本框 25"/>
          <p:cNvSpPr txBox="1"/>
          <p:nvPr/>
        </p:nvSpPr>
        <p:spPr>
          <a:xfrm>
            <a:off x="5053007" y="2761818"/>
            <a:ext cx="415498" cy="369332"/>
          </a:xfrm>
          <a:prstGeom prst="rect">
            <a:avLst/>
          </a:prstGeom>
          <a:noFill/>
        </p:spPr>
        <p:txBody>
          <a:bodyPr wrap="none" rtlCol="0">
            <a:spAutoFit/>
          </a:bodyPr>
          <a:lstStyle/>
          <a:p>
            <a:r>
              <a:rPr lang="zh-CN" altLang="en-US" dirty="0" smtClean="0"/>
              <a:t>是</a:t>
            </a:r>
            <a:endParaRPr lang="zh-CN" altLang="en-US" dirty="0"/>
          </a:p>
        </p:txBody>
      </p:sp>
      <p:sp>
        <p:nvSpPr>
          <p:cNvPr id="27" name="圆角矩形 26"/>
          <p:cNvSpPr/>
          <p:nvPr/>
        </p:nvSpPr>
        <p:spPr>
          <a:xfrm>
            <a:off x="734586" y="2879049"/>
            <a:ext cx="960768" cy="504093"/>
          </a:xfrm>
          <a:prstGeom prst="roundRect">
            <a:avLst/>
          </a:prstGeom>
          <a:ln>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结束</a:t>
            </a:r>
            <a:endParaRPr lang="zh-CN" altLang="en-US" sz="1600" dirty="0"/>
          </a:p>
        </p:txBody>
      </p:sp>
      <p:cxnSp>
        <p:nvCxnSpPr>
          <p:cNvPr id="30" name="肘形连接符 29"/>
          <p:cNvCxnSpPr>
            <a:stCxn id="6" idx="1"/>
            <a:endCxn id="27" idx="3"/>
          </p:cNvCxnSpPr>
          <p:nvPr/>
        </p:nvCxnSpPr>
        <p:spPr>
          <a:xfrm rot="10800000">
            <a:off x="1695355" y="3131096"/>
            <a:ext cx="608979" cy="1852"/>
          </a:xfrm>
          <a:prstGeom prst="bentConnector3">
            <a:avLst>
              <a:gd name="adj1" fmla="val 50000"/>
            </a:avLst>
          </a:prstGeom>
          <a:ln w="38100">
            <a:solidFill>
              <a:srgbClr val="02409A"/>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888836" y="2761818"/>
            <a:ext cx="415498" cy="369332"/>
          </a:xfrm>
          <a:prstGeom prst="rect">
            <a:avLst/>
          </a:prstGeom>
          <a:noFill/>
        </p:spPr>
        <p:txBody>
          <a:bodyPr wrap="none" rtlCol="0">
            <a:spAutoFit/>
          </a:bodyPr>
          <a:lstStyle/>
          <a:p>
            <a:r>
              <a:rPr lang="zh-CN" altLang="en-US" dirty="0" smtClean="0"/>
              <a:t>否</a:t>
            </a:r>
            <a:endParaRPr lang="zh-CN" altLang="en-US" dirty="0"/>
          </a:p>
        </p:txBody>
      </p:sp>
    </p:spTree>
    <p:extLst>
      <p:ext uri="{BB962C8B-B14F-4D97-AF65-F5344CB8AC3E}">
        <p14:creationId xmlns:p14="http://schemas.microsoft.com/office/powerpoint/2010/main" val="3639018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31</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48556"/>
            <a:ext cx="5366605" cy="2233913"/>
            <a:chOff x="1549246" y="2331574"/>
            <a:chExt cx="5366605"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520169" cy="523220"/>
              <a:chOff x="1104898" y="1549242"/>
              <a:chExt cx="2520169"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6" y="1549242"/>
                <a:ext cx="2161411"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553483" y="2828834"/>
              <a:ext cx="2362368" cy="1200329"/>
            </a:xfrm>
            <a:prstGeom prst="rect">
              <a:avLst/>
            </a:prstGeom>
            <a:noFill/>
          </p:spPr>
          <p:txBody>
            <a:bodyPr wrap="square" rtlCol="0">
              <a:spAutoFit/>
            </a:bodyPr>
            <a:lstStyle/>
            <a:p>
              <a:r>
                <a:rPr lang="zh-CN" altLang="en-US" sz="2400" b="1" spc="200" dirty="0" smtClean="0">
                  <a:solidFill>
                    <a:schemeClr val="tx1">
                      <a:lumMod val="75000"/>
                      <a:lumOff val="25000"/>
                    </a:schemeClr>
                  </a:solidFill>
                  <a:latin typeface="微软雅黑" panose="020B0503020204020204" pitchFamily="34" charset="-122"/>
                  <a:ea typeface="微软雅黑" panose="020B0503020204020204" pitchFamily="34" charset="-122"/>
                </a:rPr>
                <a:t>实验设置</a:t>
              </a:r>
              <a:endParaRPr lang="en-US" altLang="zh-CN" sz="2400" b="1" spc="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b="1" spc="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b="1" spc="200" dirty="0" smtClean="0">
                  <a:solidFill>
                    <a:schemeClr val="tx1">
                      <a:lumMod val="75000"/>
                      <a:lumOff val="25000"/>
                    </a:schemeClr>
                  </a:solidFill>
                  <a:latin typeface="微软雅黑" panose="020B0503020204020204" pitchFamily="34" charset="-122"/>
                  <a:ea typeface="微软雅黑" panose="020B0503020204020204" pitchFamily="34" charset="-122"/>
                </a:rPr>
                <a:t>结果分析</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3521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32</a:t>
            </a:fld>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8C60BA5-23AF-43F1-BBED-3B18E6023CF9}"/>
                  </a:ext>
                </a:extLst>
              </p:cNvPr>
              <p:cNvSpPr txBox="1"/>
              <p:nvPr/>
            </p:nvSpPr>
            <p:spPr>
              <a:xfrm>
                <a:off x="317234" y="853200"/>
                <a:ext cx="8654492" cy="5293757"/>
              </a:xfrm>
              <a:prstGeom prst="rect">
                <a:avLst/>
              </a:prstGeom>
              <a:noFill/>
            </p:spPr>
            <p:txBody>
              <a:bodyPr wrap="square" rtlCol="0">
                <a:spAutoFit/>
              </a:bodyPr>
              <a:lstStyle/>
              <a:p>
                <a:r>
                  <a:rPr lang="en-US" altLang="zh-CN" sz="2400" b="1" dirty="0" smtClean="0">
                    <a:latin typeface="Calibri" panose="020F0502020204030204" pitchFamily="34" charset="0"/>
                    <a:ea typeface="微软雅黑" panose="020B0503020204020204" pitchFamily="34" charset="-122"/>
                  </a:rPr>
                  <a:t>Dataset</a:t>
                </a:r>
                <a:endParaRPr lang="en-US" altLang="zh-CN" sz="22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p>
              <a:p>
                <a:endParaRPr lang="en-US" altLang="zh-CN" sz="2200" b="1" dirty="0">
                  <a:latin typeface="Calibri" panose="020F0502020204030204" pitchFamily="34" charset="0"/>
                  <a:ea typeface="微软雅黑" panose="020B0503020204020204" pitchFamily="34" charset="-122"/>
                </a:endParaRPr>
              </a:p>
              <a:p>
                <a:endParaRPr lang="en-US" altLang="zh-CN" sz="2200" b="1" dirty="0" smtClean="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endParaRPr lang="en-US" altLang="zh-CN" sz="2200" b="1" dirty="0" smtClean="0">
                  <a:latin typeface="Calibri" panose="020F0502020204030204" pitchFamily="34" charset="0"/>
                  <a:ea typeface="微软雅黑" panose="020B0503020204020204" pitchFamily="34" charset="-122"/>
                </a:endParaRPr>
              </a:p>
              <a:p>
                <a:endParaRPr lang="en-US" altLang="zh-CN" sz="2200" b="1" dirty="0" smtClean="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endParaRPr lang="en-US" altLang="zh-CN" sz="2200" b="1" dirty="0" smtClean="0">
                  <a:latin typeface="Calibri" panose="020F0502020204030204" pitchFamily="34" charset="0"/>
                  <a:ea typeface="微软雅黑" panose="020B0503020204020204" pitchFamily="34" charset="-122"/>
                </a:endParaRPr>
              </a:p>
              <a:p>
                <a:r>
                  <a:rPr lang="en-US" altLang="zh-CN" sz="2400" b="1" dirty="0" smtClean="0">
                    <a:latin typeface="Calibri" panose="020F0502020204030204" pitchFamily="34" charset="0"/>
                    <a:ea typeface="微软雅黑" panose="020B0503020204020204" pitchFamily="34" charset="-122"/>
                  </a:rPr>
                  <a:t>Query Sets</a:t>
                </a:r>
                <a:endParaRPr lang="en-US" altLang="zh-CN" sz="24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r>
                  <a:rPr lang="zh-CN" altLang="en-US" sz="1600" dirty="0" smtClean="0">
                    <a:latin typeface="+mn-ea"/>
                  </a:rPr>
                  <a:t>每</a:t>
                </a:r>
                <a:r>
                  <a:rPr lang="zh-CN" altLang="en-US" sz="1600" dirty="0">
                    <a:latin typeface="+mn-ea"/>
                  </a:rPr>
                  <a:t>个路网都随机生成</a:t>
                </a:r>
                <a:r>
                  <a:rPr lang="en-US" altLang="zh-CN" sz="1600" dirty="0">
                    <a:latin typeface="+mn-ea"/>
                  </a:rPr>
                  <a:t>4</a:t>
                </a:r>
                <a:r>
                  <a:rPr lang="zh-CN" altLang="en-US" sz="1600" dirty="0">
                    <a:latin typeface="+mn-ea"/>
                  </a:rPr>
                  <a:t>个查询集，每个查询集</a:t>
                </a:r>
                <a:r>
                  <a:rPr lang="en-US" altLang="zh-CN" sz="1600" dirty="0">
                    <a:latin typeface="+mn-ea"/>
                  </a:rPr>
                  <a:t>1000</a:t>
                </a:r>
                <a:r>
                  <a:rPr lang="zh-CN" altLang="en-US" sz="1600" dirty="0">
                    <a:latin typeface="+mn-ea"/>
                  </a:rPr>
                  <a:t>个查询，不同查询集之间的区别</a:t>
                </a:r>
                <a:r>
                  <a:rPr lang="zh-CN" altLang="en-US" sz="1600" dirty="0" smtClean="0">
                    <a:latin typeface="+mn-ea"/>
                  </a:rPr>
                  <a:t>在于</a:t>
                </a:r>
                <a:r>
                  <a:rPr lang="en-US" altLang="zh-CN" sz="1600" dirty="0">
                    <a:latin typeface="+mn-ea"/>
                  </a:rPr>
                  <a:t>OD</a:t>
                </a:r>
                <a:r>
                  <a:rPr lang="zh-CN" altLang="en-US" sz="1600" dirty="0">
                    <a:latin typeface="+mn-ea"/>
                  </a:rPr>
                  <a:t>对之间最短路径的距离不</a:t>
                </a:r>
                <a:r>
                  <a:rPr lang="zh-CN" altLang="en-US" sz="1600" dirty="0" smtClean="0">
                    <a:latin typeface="+mn-ea"/>
                  </a:rPr>
                  <a:t>同</a:t>
                </a:r>
                <a:endParaRPr lang="en-US" altLang="zh-CN" sz="2000" b="1" dirty="0" smtClean="0">
                  <a:latin typeface="Calibri" panose="020F0502020204030204" pitchFamily="34" charset="0"/>
                  <a:ea typeface="微软雅黑" panose="020B0503020204020204" pitchFamily="34" charset="-122"/>
                </a:endParaRPr>
              </a:p>
              <a:p>
                <a:pPr>
                  <a:spcBef>
                    <a:spcPts val="1200"/>
                  </a:spcBef>
                </a:pPr>
                <a:r>
                  <a:rPr lang="en-US" altLang="zh-CN" sz="2400" b="1" dirty="0" smtClean="0">
                    <a:latin typeface="Calibri" panose="020F0502020204030204" pitchFamily="34" charset="0"/>
                    <a:ea typeface="微软雅黑" panose="020B0503020204020204" pitchFamily="34" charset="-122"/>
                  </a:rPr>
                  <a:t>Method</a:t>
                </a:r>
              </a:p>
              <a:p>
                <a:pPr marL="914400" lvl="1" indent="-457200">
                  <a:buFont typeface="+mj-lt"/>
                  <a:buAutoNum type="arabicPeriod"/>
                </a:pPr>
                <a:r>
                  <a:rPr lang="en-US" altLang="zh-CN" sz="1600" i="1" dirty="0" smtClean="0">
                    <a:latin typeface="Calibri" panose="020F0502020204030204" pitchFamily="34" charset="0"/>
                    <a:ea typeface="微软雅黑" panose="020B0503020204020204" pitchFamily="34" charset="-122"/>
                  </a:rPr>
                  <a:t> </a:t>
                </a:r>
                <a14:m>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𝑫𝒌𝑺𝑷</m:t>
                    </m:r>
                    <m:r>
                      <a:rPr lang="zh-CN" altLang="en-US" sz="1600" i="1" dirty="0">
                        <a:latin typeface="Cambria Math" panose="02040503050406030204" pitchFamily="18" charset="0"/>
                        <a:ea typeface="微软雅黑" panose="020B0503020204020204" pitchFamily="34" charset="-122"/>
                      </a:rPr>
                      <m:t>：</m:t>
                    </m:r>
                  </m:oMath>
                </a14:m>
                <a:r>
                  <a:rPr lang="zh-CN" altLang="en-US" sz="1600" dirty="0" smtClean="0">
                    <a:latin typeface="Calibri" panose="020F0502020204030204" pitchFamily="34" charset="0"/>
                    <a:ea typeface="微软雅黑" panose="020B0503020204020204" pitchFamily="34" charset="-122"/>
                  </a:rPr>
                  <a:t>本文的方法</a:t>
                </a:r>
                <a:endParaRPr lang="en-US" altLang="zh-CN" sz="1600" dirty="0" smtClean="0">
                  <a:latin typeface="Calibri" panose="020F0502020204030204" pitchFamily="34" charset="0"/>
                  <a:ea typeface="微软雅黑" panose="020B0503020204020204" pitchFamily="34" charset="-122"/>
                </a:endParaRPr>
              </a:p>
              <a:p>
                <a:pPr marL="914400" lvl="1" indent="-457200">
                  <a:buFont typeface="+mj-lt"/>
                  <a:buAutoNum type="arabicPeriod"/>
                </a:pPr>
                <a:r>
                  <a:rPr lang="en-US" altLang="zh-CN" sz="1600" i="1" dirty="0" smtClean="0">
                    <a:latin typeface="Calibri" panose="020F0502020204030204" pitchFamily="34" charset="0"/>
                    <a:ea typeface="微软雅黑" panose="020B0503020204020204" pitchFamily="34" charset="-122"/>
                  </a:rPr>
                  <a:t> </a:t>
                </a:r>
                <a14:m>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𝑫𝒌𝑺𝑷</m:t>
                    </m:r>
                    <m:r>
                      <a:rPr lang="en-US" altLang="zh-CN" sz="1600" b="1" i="1" dirty="0" smtClean="0">
                        <a:latin typeface="Cambria Math" panose="02040503050406030204" pitchFamily="18" charset="0"/>
                        <a:ea typeface="微软雅黑" panose="020B0503020204020204" pitchFamily="34" charset="-122"/>
                      </a:rPr>
                      <m:t>−</m:t>
                    </m:r>
                    <m:r>
                      <a:rPr lang="en-US" altLang="zh-CN" sz="1600" b="1" i="1" dirty="0" smtClean="0">
                        <a:latin typeface="Cambria Math" panose="02040503050406030204" pitchFamily="18" charset="0"/>
                        <a:ea typeface="微软雅黑" panose="020B0503020204020204" pitchFamily="34" charset="-122"/>
                      </a:rPr>
                      <m:t>𝑫𝑺</m:t>
                    </m:r>
                    <m:r>
                      <a:rPr lang="en-US" altLang="zh-CN" sz="1600" b="1" i="0"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𝑫𝒌𝑺𝑷</m:t>
                    </m:r>
                    <m:r>
                      <a:rPr lang="en-US" altLang="zh-CN" sz="1600" b="1" i="1" dirty="0" smtClean="0">
                        <a:latin typeface="Cambria Math" panose="02040503050406030204" pitchFamily="18" charset="0"/>
                        <a:ea typeface="微软雅黑" panose="020B0503020204020204" pitchFamily="34" charset="-122"/>
                      </a:rPr>
                      <m:t>−</m:t>
                    </m:r>
                    <m:r>
                      <a:rPr lang="en-US" altLang="zh-CN" sz="1600" b="1" i="1" dirty="0" smtClean="0">
                        <a:latin typeface="Cambria Math" panose="02040503050406030204" pitchFamily="18" charset="0"/>
                        <a:ea typeface="微软雅黑" panose="020B0503020204020204" pitchFamily="34" charset="-122"/>
                      </a:rPr>
                      <m:t>𝑬𝑩</m:t>
                    </m:r>
                  </m:oMath>
                </a14:m>
                <a:r>
                  <a:rPr lang="zh-CN" altLang="en-US" sz="1600" i="1" dirty="0" smtClean="0">
                    <a:latin typeface="Calibri" panose="020F0502020204030204" pitchFamily="34" charset="0"/>
                    <a:ea typeface="微软雅黑" panose="020B0503020204020204" pitchFamily="34" charset="-122"/>
                  </a:rPr>
                  <a:t>：</a:t>
                </a:r>
                <a:r>
                  <a:rPr lang="zh-CN" altLang="en-US" sz="1600" dirty="0" smtClean="0">
                    <a:latin typeface="Calibri" panose="020F0502020204030204" pitchFamily="34" charset="0"/>
                    <a:ea typeface="微软雅黑" panose="020B0503020204020204" pitchFamily="34" charset="-122"/>
                  </a:rPr>
                  <a:t>本文引入两种启发式思想（</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rPr>
                      <m:t>𝑆𝑖𝑚𝑖𝑙𝑎𝑟𝑖𝑡𝑦</m:t>
                    </m:r>
                    <m:r>
                      <a:rPr lang="en-US" altLang="zh-CN" sz="1600" i="1" dirty="0" smtClean="0">
                        <a:latin typeface="Cambria Math" panose="02040503050406030204" pitchFamily="18" charset="0"/>
                        <a:ea typeface="微软雅黑" panose="020B0503020204020204" pitchFamily="34" charset="-122"/>
                      </a:rPr>
                      <m:t> </m:t>
                    </m:r>
                    <m:r>
                      <a:rPr lang="en-US" altLang="zh-CN" sz="1600" i="1" dirty="0" smtClean="0">
                        <a:latin typeface="Cambria Math" panose="02040503050406030204" pitchFamily="18" charset="0"/>
                        <a:ea typeface="微软雅黑" panose="020B0503020204020204" pitchFamily="34" charset="-122"/>
                      </a:rPr>
                      <m:t>𝑅𝑒𝑙𝑎𝑥𝑎𝑡𝑖𝑜𝑛</m:t>
                    </m:r>
                  </m:oMath>
                </a14:m>
                <a:r>
                  <a:rPr lang="en-US" altLang="zh-CN" sz="1600" dirty="0">
                    <a:latin typeface="Calibri" panose="020F0502020204030204" pitchFamily="34" charset="0"/>
                    <a:ea typeface="微软雅黑" panose="020B0503020204020204" pitchFamily="34" charset="-122"/>
                  </a:rPr>
                  <a:t>, </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rPr>
                      <m:t>𝐶𝑜𝑛𝑔𝑒𝑠𝑡𝑖𝑜𝑛</m:t>
                    </m:r>
                    <m:r>
                      <a:rPr lang="en-US" altLang="zh-CN" sz="1600" i="1" dirty="0" smtClean="0">
                        <a:latin typeface="Cambria Math" panose="02040503050406030204" pitchFamily="18" charset="0"/>
                        <a:ea typeface="微软雅黑" panose="020B0503020204020204" pitchFamily="34" charset="-122"/>
                      </a:rPr>
                      <m:t> </m:t>
                    </m:r>
                    <m:r>
                      <a:rPr lang="en-US" altLang="zh-CN" sz="1600" i="1" dirty="0" smtClean="0">
                        <a:latin typeface="Cambria Math" panose="02040503050406030204" pitchFamily="18" charset="0"/>
                        <a:ea typeface="微软雅黑" panose="020B0503020204020204" pitchFamily="34" charset="-122"/>
                      </a:rPr>
                      <m:t>𝐸𝑑𝑔𝑒𝑠</m:t>
                    </m:r>
                    <m:r>
                      <a:rPr lang="en-US" altLang="zh-CN" sz="1600" i="1" dirty="0" smtClean="0">
                        <a:latin typeface="Cambria Math" panose="02040503050406030204" pitchFamily="18" charset="0"/>
                        <a:ea typeface="微软雅黑" panose="020B0503020204020204" pitchFamily="34" charset="-122"/>
                      </a:rPr>
                      <m:t> </m:t>
                    </m:r>
                    <m:r>
                      <a:rPr lang="en-US" altLang="zh-CN" sz="1600" i="1" dirty="0" smtClean="0">
                        <a:latin typeface="Cambria Math" panose="02040503050406030204" pitchFamily="18" charset="0"/>
                        <a:ea typeface="微软雅黑" panose="020B0503020204020204" pitchFamily="34" charset="-122"/>
                      </a:rPr>
                      <m:t>𝐵𝑙𝑜𝑐𝑘𝑖𝑛𝑔</m:t>
                    </m:r>
                  </m:oMath>
                </a14:m>
                <a:r>
                  <a:rPr lang="zh-CN" altLang="en-US" sz="1600" dirty="0" smtClean="0">
                    <a:latin typeface="Calibri" panose="020F0502020204030204" pitchFamily="34" charset="0"/>
                    <a:ea typeface="微软雅黑" panose="020B0503020204020204" pitchFamily="34" charset="-122"/>
                  </a:rPr>
                  <a:t>）的改进版本</a:t>
                </a:r>
                <a:endParaRPr lang="en-US" altLang="zh-CN" sz="1600" dirty="0" smtClean="0">
                  <a:latin typeface="Calibri" panose="020F0502020204030204" pitchFamily="34" charset="0"/>
                  <a:ea typeface="微软雅黑" panose="020B0503020204020204" pitchFamily="34" charset="-122"/>
                </a:endParaRPr>
              </a:p>
              <a:p>
                <a:pPr marL="914400" lvl="1" indent="-457200">
                  <a:buFont typeface="+mj-lt"/>
                  <a:buAutoNum type="arabicPeriod"/>
                </a:pPr>
                <a:r>
                  <a:rPr lang="en-US" altLang="zh-CN" sz="1600" i="1" dirty="0" smtClean="0">
                    <a:latin typeface="Calibri" panose="020F0502020204030204" pitchFamily="34" charset="0"/>
                    <a:ea typeface="微软雅黑" panose="020B0503020204020204" pitchFamily="34" charset="-122"/>
                  </a:rPr>
                  <a:t> </a:t>
                </a:r>
                <a14:m>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𝑲𝑺𝑷𝑫</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𝑶𝑷</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𝑺𝑽</m:t>
                    </m:r>
                    <m:sSup>
                      <m:sSupPr>
                        <m:ctrlPr>
                          <a:rPr lang="en-US" altLang="zh-CN" sz="1600" b="1" i="1" dirty="0" smtClean="0">
                            <a:latin typeface="Cambria Math" panose="02040503050406030204" pitchFamily="18" charset="0"/>
                            <a:ea typeface="微软雅黑" panose="020B0503020204020204" pitchFamily="34" charset="-122"/>
                          </a:rPr>
                        </m:ctrlPr>
                      </m:sSupPr>
                      <m:e>
                        <m:r>
                          <a:rPr lang="en-US" altLang="zh-CN" sz="1600" b="1" i="1" dirty="0" smtClean="0">
                            <a:latin typeface="Cambria Math" panose="02040503050406030204" pitchFamily="18" charset="0"/>
                            <a:ea typeface="微软雅黑" panose="020B0503020204020204" pitchFamily="34" charset="-122"/>
                          </a:rPr>
                          <m:t>𝑷</m:t>
                        </m:r>
                      </m:e>
                      <m:sup>
                        <m:r>
                          <a:rPr lang="en-US" altLang="zh-CN" sz="1600" b="1" i="1" dirty="0" smtClean="0">
                            <a:latin typeface="Cambria Math" panose="02040503050406030204" pitchFamily="18" charset="0"/>
                            <a:ea typeface="微软雅黑" panose="020B0503020204020204" pitchFamily="34" charset="-122"/>
                          </a:rPr>
                          <m:t>+</m:t>
                        </m:r>
                      </m:sup>
                    </m:sSup>
                    <m:r>
                      <a:rPr lang="en-US" altLang="zh-CN" sz="1600" b="1" i="1" dirty="0" smtClean="0">
                        <a:latin typeface="Cambria Math" panose="02040503050406030204" pitchFamily="18" charset="0"/>
                        <a:ea typeface="微软雅黑" panose="020B0503020204020204" pitchFamily="34" charset="-122"/>
                      </a:rPr>
                      <m:t>,</m:t>
                    </m:r>
                    <m:r>
                      <a:rPr lang="en-US" altLang="zh-CN" sz="1600" b="1" i="1" dirty="0" smtClean="0">
                        <a:latin typeface="Cambria Math" panose="02040503050406030204" pitchFamily="18" charset="0"/>
                        <a:ea typeface="微软雅黑" panose="020B0503020204020204" pitchFamily="34" charset="-122"/>
                      </a:rPr>
                      <m:t>𝑬𝑺𝑿</m:t>
                    </m:r>
                    <m:r>
                      <a:rPr lang="en-US" altLang="zh-CN" sz="1600" b="1" i="1" dirty="0" smtClean="0">
                        <a:latin typeface="Cambria Math" panose="02040503050406030204" pitchFamily="18" charset="0"/>
                        <a:ea typeface="微软雅黑" panose="020B0503020204020204" pitchFamily="34" charset="-122"/>
                      </a:rPr>
                      <m:t>−</m:t>
                    </m:r>
                    <m:r>
                      <a:rPr lang="en-US" altLang="zh-CN" sz="1600" b="1" i="1" dirty="0" smtClean="0">
                        <a:latin typeface="Cambria Math" panose="02040503050406030204" pitchFamily="18" charset="0"/>
                        <a:ea typeface="微软雅黑" panose="020B0503020204020204" pitchFamily="34" charset="-122"/>
                      </a:rPr>
                      <m:t>𝑪</m:t>
                    </m:r>
                  </m:oMath>
                </a14:m>
                <a:r>
                  <a:rPr lang="zh-CN" altLang="en-US" sz="1600" i="1" dirty="0" smtClean="0">
                    <a:latin typeface="Calibri" panose="020F0502020204030204" pitchFamily="34" charset="0"/>
                    <a:ea typeface="微软雅黑" panose="020B0503020204020204" pitchFamily="34" charset="-122"/>
                  </a:rPr>
                  <a:t>：</a:t>
                </a:r>
                <a:r>
                  <a:rPr lang="zh-CN" altLang="en-US" sz="1600" dirty="0" smtClean="0">
                    <a:latin typeface="Calibri" panose="020F0502020204030204" pitchFamily="34" charset="0"/>
                    <a:ea typeface="微软雅黑" panose="020B0503020204020204" pitchFamily="34" charset="-122"/>
                  </a:rPr>
                  <a:t>对比的算法</a:t>
                </a:r>
                <a:endParaRPr lang="en-US" altLang="zh-CN" sz="1600" dirty="0" smtClean="0">
                  <a:latin typeface="Calibri" panose="020F0502020204030204" pitchFamily="34" charset="0"/>
                  <a:ea typeface="微软雅黑" panose="020B0503020204020204" pitchFamily="34" charset="-122"/>
                </a:endParaRPr>
              </a:p>
            </p:txBody>
          </p:sp>
        </mc:Choice>
        <mc:Fallback>
          <p:sp>
            <p:nvSpPr>
              <p:cNvPr id="5" name="文本框 4">
                <a:extLst>
                  <a:ext uri="{FF2B5EF4-FFF2-40B4-BE49-F238E27FC236}">
                    <a16:creationId xmlns:a16="http://schemas.microsoft.com/office/drawing/2014/main" id="{98C60BA5-23AF-43F1-BBED-3B18E6023CF9}"/>
                  </a:ext>
                </a:extLst>
              </p:cNvPr>
              <p:cNvSpPr txBox="1">
                <a:spLocks noRot="1" noChangeAspect="1" noMove="1" noResize="1" noEditPoints="1" noAdjustHandles="1" noChangeArrowheads="1" noChangeShapeType="1" noTextEdit="1"/>
              </p:cNvSpPr>
              <p:nvPr/>
            </p:nvSpPr>
            <p:spPr>
              <a:xfrm>
                <a:off x="317234" y="853200"/>
                <a:ext cx="8654492" cy="5293757"/>
              </a:xfrm>
              <a:prstGeom prst="rect">
                <a:avLst/>
              </a:prstGeom>
              <a:blipFill>
                <a:blip r:embed="rId3"/>
                <a:stretch>
                  <a:fillRect l="-1056" t="-922" b="-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398879494"/>
                  </p:ext>
                </p:extLst>
              </p:nvPr>
            </p:nvGraphicFramePr>
            <p:xfrm>
              <a:off x="1596480" y="1534766"/>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51628090"/>
                        </a:ext>
                      </a:extLst>
                    </a:gridCol>
                    <a:gridCol w="2032000">
                      <a:extLst>
                        <a:ext uri="{9D8B030D-6E8A-4147-A177-3AD203B41FA5}">
                          <a16:colId xmlns:a16="http://schemas.microsoft.com/office/drawing/2014/main" val="2263362028"/>
                        </a:ext>
                      </a:extLst>
                    </a:gridCol>
                    <a:gridCol w="2032000">
                      <a:extLst>
                        <a:ext uri="{9D8B030D-6E8A-4147-A177-3AD203B41FA5}">
                          <a16:colId xmlns:a16="http://schemas.microsoft.com/office/drawing/2014/main" val="3681279824"/>
                        </a:ext>
                      </a:extLst>
                    </a:gridCol>
                  </a:tblGrid>
                  <a:tr h="370840">
                    <a:tc>
                      <a:txBody>
                        <a:bodyPr/>
                        <a:lstStyle/>
                        <a:p>
                          <a:pPr algn="ctr"/>
                          <a:r>
                            <a:rPr lang="en-US" altLang="zh-CN" dirty="0" smtClean="0"/>
                            <a:t>Dataset</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825919840"/>
                      </a:ext>
                    </a:extLst>
                  </a:tr>
                  <a:tr h="370840">
                    <a:tc>
                      <a:txBody>
                        <a:bodyPr/>
                        <a:lstStyle/>
                        <a:p>
                          <a:pPr algn="ctr"/>
                          <a:r>
                            <a:rPr lang="en-US" altLang="zh-CN" sz="1800" b="0" i="0" kern="1200" dirty="0" smtClean="0">
                              <a:solidFill>
                                <a:schemeClr val="dk1"/>
                              </a:solidFill>
                              <a:effectLst/>
                              <a:latin typeface="+mn-lt"/>
                              <a:ea typeface="+mn-ea"/>
                              <a:cs typeface="+mn-cs"/>
                            </a:rPr>
                            <a:t>Manhattan</a:t>
                          </a:r>
                          <a:endParaRPr lang="zh-CN" altLang="en-US" dirty="0"/>
                        </a:p>
                      </a:txBody>
                      <a:tcPr/>
                    </a:tc>
                    <a:tc>
                      <a:txBody>
                        <a:bodyPr/>
                        <a:lstStyle/>
                        <a:p>
                          <a:pPr algn="ctr"/>
                          <a:r>
                            <a:rPr lang="en-US" altLang="zh-CN" dirty="0" smtClean="0"/>
                            <a:t>4590</a:t>
                          </a:r>
                          <a:endParaRPr lang="zh-CN" altLang="en-US" dirty="0"/>
                        </a:p>
                      </a:txBody>
                      <a:tcPr/>
                    </a:tc>
                    <a:tc>
                      <a:txBody>
                        <a:bodyPr/>
                        <a:lstStyle/>
                        <a:p>
                          <a:pPr algn="ctr"/>
                          <a:r>
                            <a:rPr lang="en-US" altLang="zh-CN" dirty="0" smtClean="0"/>
                            <a:t>25395</a:t>
                          </a:r>
                          <a:endParaRPr lang="zh-CN" altLang="en-US" dirty="0"/>
                        </a:p>
                      </a:txBody>
                      <a:tcPr/>
                    </a:tc>
                    <a:extLst>
                      <a:ext uri="{0D108BD9-81ED-4DB2-BD59-A6C34878D82A}">
                        <a16:rowId xmlns:a16="http://schemas.microsoft.com/office/drawing/2014/main" val="3291426284"/>
                      </a:ext>
                    </a:extLst>
                  </a:tr>
                  <a:tr h="370840">
                    <a:tc>
                      <a:txBody>
                        <a:bodyPr/>
                        <a:lstStyle/>
                        <a:p>
                          <a:pPr algn="ctr"/>
                          <a:r>
                            <a:rPr lang="en-US" altLang="zh-CN" dirty="0" smtClean="0"/>
                            <a:t>Tianjin</a:t>
                          </a:r>
                          <a:endParaRPr lang="zh-CN" altLang="en-US" dirty="0"/>
                        </a:p>
                      </a:txBody>
                      <a:tcPr/>
                    </a:tc>
                    <a:tc>
                      <a:txBody>
                        <a:bodyPr/>
                        <a:lstStyle/>
                        <a:p>
                          <a:pPr algn="ctr"/>
                          <a:r>
                            <a:rPr lang="en-US" altLang="zh-CN" dirty="0" smtClean="0"/>
                            <a:t>31002</a:t>
                          </a:r>
                          <a:endParaRPr lang="zh-CN" altLang="en-US" dirty="0"/>
                        </a:p>
                      </a:txBody>
                      <a:tcPr/>
                    </a:tc>
                    <a:tc>
                      <a:txBody>
                        <a:bodyPr/>
                        <a:lstStyle/>
                        <a:p>
                          <a:pPr algn="ctr"/>
                          <a:r>
                            <a:rPr lang="en-US" altLang="zh-CN" dirty="0" smtClean="0"/>
                            <a:t>86584</a:t>
                          </a:r>
                          <a:endParaRPr lang="zh-CN" altLang="en-US" dirty="0"/>
                        </a:p>
                      </a:txBody>
                      <a:tcPr/>
                    </a:tc>
                    <a:extLst>
                      <a:ext uri="{0D108BD9-81ED-4DB2-BD59-A6C34878D82A}">
                        <a16:rowId xmlns:a16="http://schemas.microsoft.com/office/drawing/2014/main" val="157463785"/>
                      </a:ext>
                    </a:extLst>
                  </a:tr>
                  <a:tr h="370840">
                    <a:tc>
                      <a:txBody>
                        <a:bodyPr/>
                        <a:lstStyle/>
                        <a:p>
                          <a:pPr algn="ctr"/>
                          <a:r>
                            <a:rPr lang="en-US" altLang="zh-CN" dirty="0" smtClean="0"/>
                            <a:t>New York</a:t>
                          </a:r>
                          <a:endParaRPr lang="zh-CN" altLang="en-US" dirty="0"/>
                        </a:p>
                      </a:txBody>
                      <a:tcPr/>
                    </a:tc>
                    <a:tc>
                      <a:txBody>
                        <a:bodyPr/>
                        <a:lstStyle/>
                        <a:p>
                          <a:pPr algn="ctr"/>
                          <a:r>
                            <a:rPr lang="en-US" altLang="zh-CN" dirty="0" smtClean="0"/>
                            <a:t>264246</a:t>
                          </a:r>
                          <a:endParaRPr lang="zh-CN" altLang="en-US" dirty="0"/>
                        </a:p>
                      </a:txBody>
                      <a:tcPr/>
                    </a:tc>
                    <a:tc>
                      <a:txBody>
                        <a:bodyPr/>
                        <a:lstStyle/>
                        <a:p>
                          <a:pPr algn="ctr"/>
                          <a:r>
                            <a:rPr lang="en-US" altLang="zh-CN" dirty="0" smtClean="0"/>
                            <a:t>733846</a:t>
                          </a:r>
                          <a:endParaRPr lang="zh-CN" altLang="en-US" dirty="0"/>
                        </a:p>
                      </a:txBody>
                      <a:tcPr/>
                    </a:tc>
                    <a:extLst>
                      <a:ext uri="{0D108BD9-81ED-4DB2-BD59-A6C34878D82A}">
                        <a16:rowId xmlns:a16="http://schemas.microsoft.com/office/drawing/2014/main" val="600424615"/>
                      </a:ext>
                    </a:extLst>
                  </a:tr>
                  <a:tr h="370840">
                    <a:tc>
                      <a:txBody>
                        <a:bodyPr/>
                        <a:lstStyle/>
                        <a:p>
                          <a:pPr algn="ctr"/>
                          <a:r>
                            <a:rPr lang="en-US" altLang="zh-CN" dirty="0" smtClean="0"/>
                            <a:t>Colorado</a:t>
                          </a:r>
                          <a:endParaRPr lang="zh-CN" altLang="en-US" dirty="0"/>
                        </a:p>
                      </a:txBody>
                      <a:tcPr/>
                    </a:tc>
                    <a:tc>
                      <a:txBody>
                        <a:bodyPr/>
                        <a:lstStyle/>
                        <a:p>
                          <a:pPr algn="ctr"/>
                          <a:r>
                            <a:rPr lang="en-US" altLang="zh-CN" dirty="0" smtClean="0"/>
                            <a:t>435666</a:t>
                          </a:r>
                          <a:endParaRPr lang="zh-CN" altLang="en-US" dirty="0"/>
                        </a:p>
                      </a:txBody>
                      <a:tcPr/>
                    </a:tc>
                    <a:tc>
                      <a:txBody>
                        <a:bodyPr/>
                        <a:lstStyle/>
                        <a:p>
                          <a:pPr algn="ctr"/>
                          <a:r>
                            <a:rPr lang="en-US" altLang="zh-CN" dirty="0" smtClean="0"/>
                            <a:t>1057066</a:t>
                          </a:r>
                          <a:endParaRPr lang="zh-CN" altLang="en-US" dirty="0"/>
                        </a:p>
                      </a:txBody>
                      <a:tcPr/>
                    </a:tc>
                    <a:extLst>
                      <a:ext uri="{0D108BD9-81ED-4DB2-BD59-A6C34878D82A}">
                        <a16:rowId xmlns:a16="http://schemas.microsoft.com/office/drawing/2014/main" val="4226107640"/>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1398879494"/>
                  </p:ext>
                </p:extLst>
              </p:nvPr>
            </p:nvGraphicFramePr>
            <p:xfrm>
              <a:off x="1596480" y="1534766"/>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51628090"/>
                        </a:ext>
                      </a:extLst>
                    </a:gridCol>
                    <a:gridCol w="2032000">
                      <a:extLst>
                        <a:ext uri="{9D8B030D-6E8A-4147-A177-3AD203B41FA5}">
                          <a16:colId xmlns:a16="http://schemas.microsoft.com/office/drawing/2014/main" val="2263362028"/>
                        </a:ext>
                      </a:extLst>
                    </a:gridCol>
                    <a:gridCol w="2032000">
                      <a:extLst>
                        <a:ext uri="{9D8B030D-6E8A-4147-A177-3AD203B41FA5}">
                          <a16:colId xmlns:a16="http://schemas.microsoft.com/office/drawing/2014/main" val="3681279824"/>
                        </a:ext>
                      </a:extLst>
                    </a:gridCol>
                  </a:tblGrid>
                  <a:tr h="370840">
                    <a:tc>
                      <a:txBody>
                        <a:bodyPr/>
                        <a:lstStyle/>
                        <a:p>
                          <a:pPr algn="ctr"/>
                          <a:r>
                            <a:rPr lang="en-US" altLang="zh-CN" dirty="0" smtClean="0"/>
                            <a:t>Dataset</a:t>
                          </a:r>
                          <a:endParaRPr lang="zh-CN" altLang="en-US" dirty="0"/>
                        </a:p>
                      </a:txBody>
                      <a:tcPr/>
                    </a:tc>
                    <a:tc>
                      <a:txBody>
                        <a:bodyPr/>
                        <a:lstStyle/>
                        <a:p>
                          <a:endParaRPr lang="zh-CN"/>
                        </a:p>
                      </a:txBody>
                      <a:tcPr>
                        <a:blipFill>
                          <a:blip r:embed="rId4"/>
                          <a:stretch>
                            <a:fillRect l="-100601" t="-8197" r="-101802" b="-424590"/>
                          </a:stretch>
                        </a:blipFill>
                      </a:tcPr>
                    </a:tc>
                    <a:tc>
                      <a:txBody>
                        <a:bodyPr/>
                        <a:lstStyle/>
                        <a:p>
                          <a:endParaRPr lang="zh-CN"/>
                        </a:p>
                      </a:txBody>
                      <a:tcPr>
                        <a:blipFill>
                          <a:blip r:embed="rId4"/>
                          <a:stretch>
                            <a:fillRect l="-200000" t="-8197" r="-1497" b="-424590"/>
                          </a:stretch>
                        </a:blipFill>
                      </a:tcPr>
                    </a:tc>
                    <a:extLst>
                      <a:ext uri="{0D108BD9-81ED-4DB2-BD59-A6C34878D82A}">
                        <a16:rowId xmlns:a16="http://schemas.microsoft.com/office/drawing/2014/main" val="825919840"/>
                      </a:ext>
                    </a:extLst>
                  </a:tr>
                  <a:tr h="370840">
                    <a:tc>
                      <a:txBody>
                        <a:bodyPr/>
                        <a:lstStyle/>
                        <a:p>
                          <a:pPr algn="ctr"/>
                          <a:r>
                            <a:rPr lang="en-US" altLang="zh-CN" sz="1800" b="0" i="0" kern="1200" dirty="0" smtClean="0">
                              <a:solidFill>
                                <a:schemeClr val="dk1"/>
                              </a:solidFill>
                              <a:effectLst/>
                              <a:latin typeface="+mn-lt"/>
                              <a:ea typeface="+mn-ea"/>
                              <a:cs typeface="+mn-cs"/>
                            </a:rPr>
                            <a:t>Manhattan</a:t>
                          </a:r>
                          <a:endParaRPr lang="zh-CN" altLang="en-US" dirty="0"/>
                        </a:p>
                      </a:txBody>
                      <a:tcPr/>
                    </a:tc>
                    <a:tc>
                      <a:txBody>
                        <a:bodyPr/>
                        <a:lstStyle/>
                        <a:p>
                          <a:pPr algn="ctr"/>
                          <a:r>
                            <a:rPr lang="en-US" altLang="zh-CN" dirty="0" smtClean="0"/>
                            <a:t>4590</a:t>
                          </a:r>
                          <a:endParaRPr lang="zh-CN" altLang="en-US" dirty="0"/>
                        </a:p>
                      </a:txBody>
                      <a:tcPr/>
                    </a:tc>
                    <a:tc>
                      <a:txBody>
                        <a:bodyPr/>
                        <a:lstStyle/>
                        <a:p>
                          <a:pPr algn="ctr"/>
                          <a:r>
                            <a:rPr lang="en-US" altLang="zh-CN" dirty="0" smtClean="0"/>
                            <a:t>25395</a:t>
                          </a:r>
                          <a:endParaRPr lang="zh-CN" altLang="en-US" dirty="0"/>
                        </a:p>
                      </a:txBody>
                      <a:tcPr/>
                    </a:tc>
                    <a:extLst>
                      <a:ext uri="{0D108BD9-81ED-4DB2-BD59-A6C34878D82A}">
                        <a16:rowId xmlns:a16="http://schemas.microsoft.com/office/drawing/2014/main" val="3291426284"/>
                      </a:ext>
                    </a:extLst>
                  </a:tr>
                  <a:tr h="370840">
                    <a:tc>
                      <a:txBody>
                        <a:bodyPr/>
                        <a:lstStyle/>
                        <a:p>
                          <a:pPr algn="ctr"/>
                          <a:r>
                            <a:rPr lang="en-US" altLang="zh-CN" dirty="0" smtClean="0"/>
                            <a:t>Tianjin</a:t>
                          </a:r>
                          <a:endParaRPr lang="zh-CN" altLang="en-US" dirty="0"/>
                        </a:p>
                      </a:txBody>
                      <a:tcPr/>
                    </a:tc>
                    <a:tc>
                      <a:txBody>
                        <a:bodyPr/>
                        <a:lstStyle/>
                        <a:p>
                          <a:pPr algn="ctr"/>
                          <a:r>
                            <a:rPr lang="en-US" altLang="zh-CN" dirty="0" smtClean="0"/>
                            <a:t>31002</a:t>
                          </a:r>
                          <a:endParaRPr lang="zh-CN" altLang="en-US" dirty="0"/>
                        </a:p>
                      </a:txBody>
                      <a:tcPr/>
                    </a:tc>
                    <a:tc>
                      <a:txBody>
                        <a:bodyPr/>
                        <a:lstStyle/>
                        <a:p>
                          <a:pPr algn="ctr"/>
                          <a:r>
                            <a:rPr lang="en-US" altLang="zh-CN" dirty="0" smtClean="0"/>
                            <a:t>86584</a:t>
                          </a:r>
                          <a:endParaRPr lang="zh-CN" altLang="en-US" dirty="0"/>
                        </a:p>
                      </a:txBody>
                      <a:tcPr/>
                    </a:tc>
                    <a:extLst>
                      <a:ext uri="{0D108BD9-81ED-4DB2-BD59-A6C34878D82A}">
                        <a16:rowId xmlns:a16="http://schemas.microsoft.com/office/drawing/2014/main" val="157463785"/>
                      </a:ext>
                    </a:extLst>
                  </a:tr>
                  <a:tr h="370840">
                    <a:tc>
                      <a:txBody>
                        <a:bodyPr/>
                        <a:lstStyle/>
                        <a:p>
                          <a:pPr algn="ctr"/>
                          <a:r>
                            <a:rPr lang="en-US" altLang="zh-CN" dirty="0" smtClean="0"/>
                            <a:t>New York</a:t>
                          </a:r>
                          <a:endParaRPr lang="zh-CN" altLang="en-US" dirty="0"/>
                        </a:p>
                      </a:txBody>
                      <a:tcPr/>
                    </a:tc>
                    <a:tc>
                      <a:txBody>
                        <a:bodyPr/>
                        <a:lstStyle/>
                        <a:p>
                          <a:pPr algn="ctr"/>
                          <a:r>
                            <a:rPr lang="en-US" altLang="zh-CN" dirty="0" smtClean="0"/>
                            <a:t>264246</a:t>
                          </a:r>
                          <a:endParaRPr lang="zh-CN" altLang="en-US" dirty="0"/>
                        </a:p>
                      </a:txBody>
                      <a:tcPr/>
                    </a:tc>
                    <a:tc>
                      <a:txBody>
                        <a:bodyPr/>
                        <a:lstStyle/>
                        <a:p>
                          <a:pPr algn="ctr"/>
                          <a:r>
                            <a:rPr lang="en-US" altLang="zh-CN" dirty="0" smtClean="0"/>
                            <a:t>733846</a:t>
                          </a:r>
                          <a:endParaRPr lang="zh-CN" altLang="en-US" dirty="0"/>
                        </a:p>
                      </a:txBody>
                      <a:tcPr/>
                    </a:tc>
                    <a:extLst>
                      <a:ext uri="{0D108BD9-81ED-4DB2-BD59-A6C34878D82A}">
                        <a16:rowId xmlns:a16="http://schemas.microsoft.com/office/drawing/2014/main" val="600424615"/>
                      </a:ext>
                    </a:extLst>
                  </a:tr>
                  <a:tr h="370840">
                    <a:tc>
                      <a:txBody>
                        <a:bodyPr/>
                        <a:lstStyle/>
                        <a:p>
                          <a:pPr algn="ctr"/>
                          <a:r>
                            <a:rPr lang="en-US" altLang="zh-CN" dirty="0" smtClean="0"/>
                            <a:t>Colorado</a:t>
                          </a:r>
                          <a:endParaRPr lang="zh-CN" altLang="en-US" dirty="0"/>
                        </a:p>
                      </a:txBody>
                      <a:tcPr/>
                    </a:tc>
                    <a:tc>
                      <a:txBody>
                        <a:bodyPr/>
                        <a:lstStyle/>
                        <a:p>
                          <a:pPr algn="ctr"/>
                          <a:r>
                            <a:rPr lang="en-US" altLang="zh-CN" dirty="0" smtClean="0"/>
                            <a:t>435666</a:t>
                          </a:r>
                          <a:endParaRPr lang="zh-CN" altLang="en-US" dirty="0"/>
                        </a:p>
                      </a:txBody>
                      <a:tcPr/>
                    </a:tc>
                    <a:tc>
                      <a:txBody>
                        <a:bodyPr/>
                        <a:lstStyle/>
                        <a:p>
                          <a:pPr algn="ctr"/>
                          <a:r>
                            <a:rPr lang="en-US" altLang="zh-CN" dirty="0" smtClean="0"/>
                            <a:t>1057066</a:t>
                          </a:r>
                          <a:endParaRPr lang="zh-CN" altLang="en-US" dirty="0"/>
                        </a:p>
                      </a:txBody>
                      <a:tcPr/>
                    </a:tc>
                    <a:extLst>
                      <a:ext uri="{0D108BD9-81ED-4DB2-BD59-A6C34878D82A}">
                        <a16:rowId xmlns:a16="http://schemas.microsoft.com/office/drawing/2014/main" val="4226107640"/>
                      </a:ext>
                    </a:extLst>
                  </a:tr>
                </a:tbl>
              </a:graphicData>
            </a:graphic>
          </p:graphicFrame>
        </mc:Fallback>
      </mc:AlternateContent>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实验设置</a:t>
            </a:r>
          </a:p>
        </p:txBody>
      </p:sp>
    </p:spTree>
    <p:extLst>
      <p:ext uri="{BB962C8B-B14F-4D97-AF65-F5344CB8AC3E}">
        <p14:creationId xmlns:p14="http://schemas.microsoft.com/office/powerpoint/2010/main" val="331305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33</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结</a:t>
            </a:r>
            <a:r>
              <a:rPr lang="zh-CN" altLang="en-US" sz="2800" b="1" spc="200" dirty="0" smtClean="0">
                <a:solidFill>
                  <a:schemeClr val="bg1"/>
                </a:solidFill>
                <a:latin typeface="Calibri" panose="020F0502020204030204" pitchFamily="34" charset="0"/>
                <a:ea typeface="微软雅黑" panose="020B0503020204020204" pitchFamily="34" charset="-122"/>
              </a:rPr>
              <a:t>果分析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p:cNvSpPr txBox="1"/>
              <p:nvPr/>
            </p:nvSpPr>
            <p:spPr>
              <a:xfrm>
                <a:off x="1959744" y="5612400"/>
                <a:ext cx="5224507" cy="369332"/>
              </a:xfrm>
              <a:prstGeom prst="rect">
                <a:avLst/>
              </a:prstGeom>
              <a:noFill/>
            </p:spPr>
            <p:txBody>
              <a:bodyPr wrap="none" rtlCol="0">
                <a:spAutoFit/>
              </a:bodyPr>
              <a:lstStyle/>
              <a:p>
                <a14:m>
                  <m:oMath xmlns:m="http://schemas.openxmlformats.org/officeDocument/2006/math">
                    <m:r>
                      <a:rPr lang="en-US" altLang="zh-CN" b="1" i="1" dirty="0" smtClean="0">
                        <a:solidFill>
                          <a:srgbClr val="FF0000"/>
                        </a:solidFill>
                        <a:latin typeface="Cambria Math" panose="02040503050406030204" pitchFamily="18" charset="0"/>
                      </a:rPr>
                      <m:t>𝑫𝒌𝑺𝑷</m:t>
                    </m:r>
                  </m:oMath>
                </a14:m>
                <a:r>
                  <a:rPr lang="zh-CN" altLang="en-US" b="1" dirty="0">
                    <a:solidFill>
                      <a:srgbClr val="FF0000"/>
                    </a:solidFill>
                  </a:rPr>
                  <a:t>和</a:t>
                </a:r>
                <a14:m>
                  <m:oMath xmlns:m="http://schemas.openxmlformats.org/officeDocument/2006/math">
                    <m:r>
                      <a:rPr lang="en-US" altLang="zh-CN" b="1" i="1" dirty="0" smtClean="0">
                        <a:solidFill>
                          <a:srgbClr val="FF0000"/>
                        </a:solidFill>
                        <a:latin typeface="Cambria Math" panose="02040503050406030204" pitchFamily="18" charset="0"/>
                      </a:rPr>
                      <m:t>𝑶𝑷</m:t>
                    </m:r>
                  </m:oMath>
                </a14:m>
                <a:r>
                  <a:rPr lang="zh-CN" altLang="en-US" b="1" dirty="0">
                    <a:solidFill>
                      <a:srgbClr val="FF0000"/>
                    </a:solidFill>
                  </a:rPr>
                  <a:t>表现出相似的性能，在查询效果上最佳</a:t>
                </a:r>
              </a:p>
            </p:txBody>
          </p:sp>
        </mc:Choice>
        <mc:Fallback xmlns="">
          <p:sp>
            <p:nvSpPr>
              <p:cNvPr id="10" name="文本框 9"/>
              <p:cNvSpPr txBox="1">
                <a:spLocks noRot="1" noChangeAspect="1" noMove="1" noResize="1" noEditPoints="1" noAdjustHandles="1" noChangeArrowheads="1" noChangeShapeType="1" noTextEdit="1"/>
              </p:cNvSpPr>
              <p:nvPr/>
            </p:nvSpPr>
            <p:spPr>
              <a:xfrm>
                <a:off x="1959744" y="5612400"/>
                <a:ext cx="5224507" cy="369332"/>
              </a:xfrm>
              <a:prstGeom prst="rect">
                <a:avLst/>
              </a:prstGeom>
              <a:blipFill>
                <a:blip r:embed="rId3"/>
                <a:stretch>
                  <a:fillRect t="-10000" r="-1166" b="-26667"/>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254739" y="1866083"/>
            <a:ext cx="8634519" cy="3195391"/>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a:latin typeface="Cambria Math" panose="02040503050406030204" pitchFamily="18" charset="0"/>
                          <a:ea typeface="微软雅黑" panose="020B0503020204020204" pitchFamily="34" charset="-122"/>
                        </a:rPr>
                        <m:t>𝑺𝒊𝒎𝒊𝒍𝒂𝒓𝒊𝒕𝒚</m:t>
                      </m:r>
                      <m:r>
                        <a:rPr lang="en-US" altLang="zh-CN" sz="2400" b="1" i="1">
                          <a:latin typeface="Cambria Math" panose="02040503050406030204" pitchFamily="18" charset="0"/>
                          <a:ea typeface="微软雅黑" panose="020B0503020204020204" pitchFamily="34" charset="-122"/>
                        </a:rPr>
                        <m:t> </m:t>
                      </m:r>
                      <m:r>
                        <a:rPr lang="en-US" altLang="zh-CN" sz="2400" b="1" i="1">
                          <a:latin typeface="Cambria Math" panose="02040503050406030204" pitchFamily="18" charset="0"/>
                          <a:ea typeface="微软雅黑" panose="020B0503020204020204" pitchFamily="34" charset="-122"/>
                        </a:rPr>
                        <m:t>𝑭𝒖𝒏𝒄𝒕𝒊𝒐𝒏</m:t>
                      </m:r>
                      <m:r>
                        <a:rPr lang="en-US" altLang="zh-CN" sz="2400" b="1" i="1">
                          <a:latin typeface="Cambria Math" panose="02040503050406030204" pitchFamily="18" charset="0"/>
                          <a:ea typeface="微软雅黑" panose="020B0503020204020204" pitchFamily="34" charset="-122"/>
                        </a:rPr>
                        <m:t> </m:t>
                      </m:r>
                      <m:r>
                        <a:rPr lang="en-US" altLang="zh-CN" sz="2400" b="1" i="1">
                          <a:latin typeface="Cambria Math" panose="02040503050406030204" pitchFamily="18" charset="0"/>
                          <a:ea typeface="微软雅黑" panose="020B0503020204020204" pitchFamily="34" charset="-122"/>
                        </a:rPr>
                        <m:t>𝑰𝒏𝒇𝒍𝒖𝒆𝒏𝒄𝒆</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5"/>
                <a:stretch>
                  <a:fillRect l="-662"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4374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34</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结</a:t>
            </a:r>
            <a:r>
              <a:rPr lang="zh-CN" altLang="en-US" sz="2800" b="1" spc="200" dirty="0" smtClean="0">
                <a:solidFill>
                  <a:schemeClr val="bg1"/>
                </a:solidFill>
                <a:latin typeface="Calibri" panose="020F0502020204030204" pitchFamily="34" charset="0"/>
                <a:ea typeface="微软雅黑" panose="020B0503020204020204" pitchFamily="34" charset="-122"/>
              </a:rPr>
              <a:t>果分析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0" name="文本框 9"/>
          <p:cNvSpPr txBox="1"/>
          <p:nvPr/>
        </p:nvSpPr>
        <p:spPr>
          <a:xfrm>
            <a:off x="457733" y="5491364"/>
            <a:ext cx="8228535" cy="646331"/>
          </a:xfrm>
          <a:prstGeom prst="rect">
            <a:avLst/>
          </a:prstGeom>
          <a:noFill/>
        </p:spPr>
        <p:txBody>
          <a:bodyPr wrap="none" rtlCol="0">
            <a:spAutoFit/>
          </a:bodyPr>
          <a:lstStyle/>
          <a:p>
            <a:r>
              <a:rPr lang="en-US" altLang="zh-CN" b="1" dirty="0" smtClean="0">
                <a:solidFill>
                  <a:srgbClr val="FF0000"/>
                </a:solidFill>
              </a:rPr>
              <a:t>	</a:t>
            </a:r>
            <a:r>
              <a:rPr lang="zh-CN" altLang="en-US" b="1" dirty="0" smtClean="0">
                <a:solidFill>
                  <a:srgbClr val="FF0000"/>
                </a:solidFill>
              </a:rPr>
              <a:t>相似度优化效果显著，耗时是线性开销的</a:t>
            </a:r>
            <a:r>
              <a:rPr lang="en-US" altLang="zh-CN" b="1" dirty="0" smtClean="0">
                <a:solidFill>
                  <a:srgbClr val="FF0000"/>
                </a:solidFill>
              </a:rPr>
              <a:t>1/3</a:t>
            </a:r>
            <a:r>
              <a:rPr lang="zh-CN" altLang="en-US" b="1" dirty="0" smtClean="0">
                <a:solidFill>
                  <a:srgbClr val="FF0000"/>
                </a:solidFill>
              </a:rPr>
              <a:t>，因为大部分路径（</a:t>
            </a:r>
            <a:r>
              <a:rPr lang="en-US" altLang="zh-CN" b="1" dirty="0" smtClean="0">
                <a:solidFill>
                  <a:srgbClr val="FF0000"/>
                </a:solidFill>
              </a:rPr>
              <a:t>&gt;70%</a:t>
            </a:r>
            <a:r>
              <a:rPr lang="zh-CN" altLang="en-US" b="1" dirty="0" smtClean="0">
                <a:solidFill>
                  <a:srgbClr val="FF0000"/>
                </a:solidFill>
              </a:rPr>
              <a:t>）间</a:t>
            </a:r>
            <a:endParaRPr lang="en-US" altLang="zh-CN" b="1" dirty="0" smtClean="0">
              <a:solidFill>
                <a:srgbClr val="FF0000"/>
              </a:solidFill>
            </a:endParaRPr>
          </a:p>
          <a:p>
            <a:r>
              <a:rPr lang="zh-CN" altLang="en-US" b="1" dirty="0" smtClean="0">
                <a:solidFill>
                  <a:srgbClr val="FF0000"/>
                </a:solidFill>
              </a:rPr>
              <a:t>相似度计算都能利用祖先</a:t>
            </a:r>
            <a:r>
              <a:rPr lang="en-US" altLang="zh-CN" b="1" dirty="0" smtClean="0">
                <a:solidFill>
                  <a:srgbClr val="FF0000"/>
                </a:solidFill>
              </a:rPr>
              <a:t>-</a:t>
            </a:r>
            <a:r>
              <a:rPr lang="zh-CN" altLang="en-US" b="1" dirty="0" smtClean="0">
                <a:solidFill>
                  <a:srgbClr val="FF0000"/>
                </a:solidFill>
              </a:rPr>
              <a:t>后代关系进行优化</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a:latin typeface="Cambria Math" panose="02040503050406030204" pitchFamily="18" charset="0"/>
                          <a:ea typeface="微软雅黑" panose="020B0503020204020204" pitchFamily="34" charset="-122"/>
                        </a:rPr>
                        <m:t>𝑺𝒊𝒎𝒊𝒍𝒂𝒓𝒊𝒕𝒚</m:t>
                      </m:r>
                      <m:r>
                        <a:rPr lang="en-US" altLang="zh-CN" sz="2400" b="1" i="1">
                          <a:latin typeface="Cambria Math" panose="02040503050406030204" pitchFamily="18" charset="0"/>
                          <a:ea typeface="微软雅黑" panose="020B0503020204020204" pitchFamily="34" charset="-122"/>
                        </a:rPr>
                        <m:t> </m:t>
                      </m:r>
                      <m:r>
                        <a:rPr lang="en-US" altLang="zh-CN" sz="2400" b="1" i="1">
                          <a:latin typeface="Cambria Math" panose="02040503050406030204" pitchFamily="18" charset="0"/>
                          <a:ea typeface="微软雅黑" panose="020B0503020204020204" pitchFamily="34" charset="-122"/>
                        </a:rPr>
                        <m:t>𝑪𝒐𝒎𝒑𝒖𝒕𝒂𝒕𝒊𝒐𝒏</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662" b="-18421"/>
                </a:stretch>
              </a:blipFill>
            </p:spPr>
            <p:txBody>
              <a:bodyPr/>
              <a:lstStyle/>
              <a:p>
                <a:r>
                  <a:rPr lang="zh-CN" altLang="en-US">
                    <a:noFill/>
                  </a:rPr>
                  <a:t> </a:t>
                </a: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436" y="1561339"/>
            <a:ext cx="7477125" cy="3804878"/>
          </a:xfrm>
          <a:prstGeom prst="rect">
            <a:avLst/>
          </a:prstGeom>
        </p:spPr>
      </p:pic>
    </p:spTree>
    <p:extLst>
      <p:ext uri="{BB962C8B-B14F-4D97-AF65-F5344CB8AC3E}">
        <p14:creationId xmlns:p14="http://schemas.microsoft.com/office/powerpoint/2010/main" val="412139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35</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结</a:t>
            </a:r>
            <a:r>
              <a:rPr lang="zh-CN" altLang="en-US" sz="2800" b="1" spc="200" dirty="0" smtClean="0">
                <a:solidFill>
                  <a:schemeClr val="bg1"/>
                </a:solidFill>
                <a:latin typeface="Calibri" panose="020F0502020204030204" pitchFamily="34" charset="0"/>
                <a:ea typeface="微软雅黑" panose="020B0503020204020204" pitchFamily="34" charset="-122"/>
              </a:rPr>
              <a:t>果分析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293412" y="1475809"/>
            <a:ext cx="8557175" cy="397435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408038" y="5610811"/>
                <a:ext cx="8327921" cy="369332"/>
              </a:xfrm>
              <a:prstGeom prst="rect">
                <a:avLst/>
              </a:prstGeom>
              <a:noFill/>
            </p:spPr>
            <p:txBody>
              <a:bodyPr wrap="none" rtlCol="0">
                <a:spAutoFit/>
              </a:bodyPr>
              <a:lstStyle/>
              <a:p>
                <a:r>
                  <a:rPr lang="zh-CN" altLang="en-US" b="1" dirty="0" smtClean="0">
                    <a:solidFill>
                      <a:srgbClr val="FF0000"/>
                    </a:solidFill>
                  </a:rPr>
                  <a:t>不同查询距离、相似度阈值</a:t>
                </a:r>
                <a:r>
                  <a:rPr lang="zh-CN" altLang="en-US" b="1" dirty="0" smtClean="0">
                    <a:solidFill>
                      <a:srgbClr val="FF0000"/>
                    </a:solidFill>
                  </a:rPr>
                  <a:t>、</a:t>
                </a:r>
                <a:r>
                  <a:rPr lang="en-US" altLang="zh-CN" b="1" dirty="0">
                    <a:solidFill>
                      <a:srgbClr val="FF0000"/>
                    </a:solidFill>
                  </a:rPr>
                  <a:t>T</a:t>
                </a:r>
                <a:r>
                  <a:rPr lang="en-US" altLang="zh-CN" b="1" dirty="0" smtClean="0">
                    <a:solidFill>
                      <a:srgbClr val="FF0000"/>
                    </a:solidFill>
                  </a:rPr>
                  <a:t>op-</a:t>
                </a:r>
                <a14:m>
                  <m:oMath xmlns:m="http://schemas.openxmlformats.org/officeDocument/2006/math">
                    <m:r>
                      <a:rPr lang="en-US" altLang="zh-CN" b="1" i="1" dirty="0" smtClean="0">
                        <a:solidFill>
                          <a:srgbClr val="FF0000"/>
                        </a:solidFill>
                        <a:latin typeface="Cambria Math" panose="02040503050406030204" pitchFamily="18" charset="0"/>
                      </a:rPr>
                      <m:t>𝒌</m:t>
                    </m:r>
                  </m:oMath>
                </a14:m>
                <a:r>
                  <a:rPr lang="zh-CN" altLang="en-US" b="1" dirty="0" smtClean="0">
                    <a:solidFill>
                      <a:srgbClr val="FF0000"/>
                    </a:solidFill>
                  </a:rPr>
                  <a:t>路径数对时间开销和结果集的平均长度的影响</a:t>
                </a:r>
                <a:endParaRPr lang="zh-CN" altLang="en-US" b="1" dirty="0">
                  <a:solidFill>
                    <a:srgbClr val="FF0000"/>
                  </a:solidFill>
                </a:endParaRPr>
              </a:p>
            </p:txBody>
          </p:sp>
        </mc:Choice>
        <mc:Fallback>
          <p:sp>
            <p:nvSpPr>
              <p:cNvPr id="10" name="文本框 9"/>
              <p:cNvSpPr txBox="1">
                <a:spLocks noRot="1" noChangeAspect="1" noMove="1" noResize="1" noEditPoints="1" noAdjustHandles="1" noChangeArrowheads="1" noChangeShapeType="1" noTextEdit="1"/>
              </p:cNvSpPr>
              <p:nvPr/>
            </p:nvSpPr>
            <p:spPr>
              <a:xfrm>
                <a:off x="408038" y="5610811"/>
                <a:ext cx="8327921" cy="369332"/>
              </a:xfrm>
              <a:prstGeom prst="rect">
                <a:avLst/>
              </a:prstGeom>
              <a:blipFill>
                <a:blip r:embed="rId4"/>
                <a:stretch>
                  <a:fillRect l="-659" t="-8197" r="-659"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𝑷𝒆𝒓𝒇𝒐𝒓𝒎𝒂𝒏𝒄𝒆</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𝒖𝒏𝒅𝒆𝒓</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𝒅𝒊𝒇𝒇𝒆𝒓𝒆𝒏𝒕</m:t>
                      </m:r>
                      <m:r>
                        <a:rPr lang="en-US" altLang="zh-CN" sz="2400" b="1" i="1" smtClean="0">
                          <a:latin typeface="Cambria Math" panose="02040503050406030204" pitchFamily="18" charset="0"/>
                          <a:ea typeface="微软雅黑" panose="020B0503020204020204" pitchFamily="34" charset="-122"/>
                        </a:rPr>
                        <m:t> </m:t>
                      </m:r>
                      <m:r>
                        <a:rPr lang="en-US" altLang="zh-CN" sz="2400" b="1" i="1" smtClean="0">
                          <a:latin typeface="Cambria Math" panose="02040503050406030204" pitchFamily="18" charset="0"/>
                          <a:ea typeface="微软雅黑" panose="020B0503020204020204" pitchFamily="34" charset="-122"/>
                        </a:rPr>
                        <m:t>𝒑𝒂𝒓𝒂𝒎𝒆𝒕𝒆𝒓𝒔</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5"/>
                <a:stretch>
                  <a:fillRect l="-588"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2264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0390A8-A470-4C3C-81BD-F9C2724E6670}"/>
              </a:ext>
            </a:extLst>
          </p:cNvPr>
          <p:cNvSpPr>
            <a:spLocks noGrp="1"/>
          </p:cNvSpPr>
          <p:nvPr>
            <p:ph type="sldNum" sz="quarter" idx="12"/>
          </p:nvPr>
        </p:nvSpPr>
        <p:spPr/>
        <p:txBody>
          <a:bodyPr/>
          <a:lstStyle/>
          <a:p>
            <a:fld id="{72A5E12F-523A-4D75-95A2-779F57F5D9E2}" type="slidenum">
              <a:rPr lang="zh-CN" altLang="en-US" smtClean="0"/>
              <a:t>36</a:t>
            </a:fld>
            <a:endParaRPr lang="zh-CN" altLang="en-US"/>
          </a:p>
        </p:txBody>
      </p:sp>
    </p:spTree>
    <p:extLst>
      <p:ext uri="{BB962C8B-B14F-4D97-AF65-F5344CB8AC3E}">
        <p14:creationId xmlns:p14="http://schemas.microsoft.com/office/powerpoint/2010/main" val="975495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37</a:t>
            </a:fld>
            <a:endParaRPr lang="zh-CN" altLang="en-US"/>
          </a:p>
        </p:txBody>
      </p:sp>
      <p:sp>
        <p:nvSpPr>
          <p:cNvPr id="12" name="文本框 11">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路径相似度计算</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𝑪𝒐𝒎𝒑𝒖𝒕𝒂𝒕𝒊𝒐𝒏</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𝑶𝒑𝒕𝒊𝒎𝒊𝒛𝒂𝒕𝒊𝒐𝒏</m:t>
                      </m:r>
                    </m:oMath>
                  </m:oMathPara>
                </a14:m>
                <a:endParaRPr lang="en-US" altLang="zh-CN" sz="2200" b="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3"/>
                <a:stretch>
                  <a:fillRect l="-588"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70324" y="5368333"/>
                <a:ext cx="6523196" cy="646331"/>
              </a:xfrm>
              <a:prstGeom prst="rect">
                <a:avLst/>
              </a:prstGeom>
              <a:noFill/>
            </p:spPr>
            <p:txBody>
              <a:bodyPr wrap="none" rtlCol="0">
                <a:spAutoFit/>
              </a:bodyPr>
              <a:lstStyle/>
              <a:p>
                <a:pPr marL="342900" indent="-342900">
                  <a:buAutoNum type="arabicPeriod"/>
                </a:pPr>
                <a:r>
                  <a:rPr lang="en-US" altLang="zh-CN" dirty="0" smtClean="0"/>
                  <a:t> </a:t>
                </a:r>
                <a14:m>
                  <m:oMath xmlns:m="http://schemas.openxmlformats.org/officeDocument/2006/math">
                    <m:r>
                      <a:rPr lang="en-US" altLang="zh-CN" i="1" dirty="0" smtClean="0">
                        <a:latin typeface="Cambria Math" panose="02040503050406030204" pitchFamily="18" charset="0"/>
                      </a:rPr>
                      <m:t>𝑆𝑃𝑇</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𝑃𝑎𝑟𝑡</m:t>
                    </m:r>
                  </m:oMath>
                </a14:m>
                <a:r>
                  <a:rPr lang="zh-CN" altLang="en-US" dirty="0" smtClean="0"/>
                  <a:t>的交集总是</a:t>
                </a:r>
                <a:r>
                  <a:rPr lang="zh-CN" altLang="en-US" dirty="0"/>
                  <a:t>位于</a:t>
                </a:r>
                <a14:m>
                  <m:oMath xmlns:m="http://schemas.openxmlformats.org/officeDocument/2006/math">
                    <m:r>
                      <a:rPr lang="en-US" altLang="zh-CN" i="1" dirty="0" smtClean="0">
                        <a:latin typeface="Cambria Math" panose="02040503050406030204" pitchFamily="18" charset="0"/>
                      </a:rPr>
                      <m:t>𝑆𝑃𝑇</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𝑃𝑎𝑟𝑡</m:t>
                    </m:r>
                  </m:oMath>
                </a14:m>
                <a:r>
                  <a:rPr lang="zh-CN" altLang="en-US" dirty="0" smtClean="0"/>
                  <a:t>，与</a:t>
                </a:r>
                <a14:m>
                  <m:oMath xmlns:m="http://schemas.openxmlformats.org/officeDocument/2006/math">
                    <m:r>
                      <a:rPr lang="en-US" altLang="zh-CN" i="1" dirty="0" smtClean="0">
                        <a:latin typeface="Cambria Math" panose="02040503050406030204" pitchFamily="18" charset="0"/>
                      </a:rPr>
                      <m:t>𝑑𝑒𝑣𝑖𝑎𝑡𝑒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𝑒𝑑𝑔𝑒</m:t>
                    </m:r>
                  </m:oMath>
                </a14:m>
                <a:r>
                  <a:rPr lang="zh-CN" altLang="en-US" dirty="0" smtClean="0"/>
                  <a:t>无关</a:t>
                </a:r>
                <a:endParaRPr lang="en-US" altLang="zh-CN" dirty="0" smtClean="0"/>
              </a:p>
              <a:p>
                <a:pPr marL="342900" indent="-342900">
                  <a:buAutoNum type="arabicPeriod"/>
                </a:pPr>
                <a:r>
                  <a:rPr lang="en-US" altLang="zh-CN" dirty="0" smtClean="0"/>
                  <a:t> </a:t>
                </a:r>
                <a14:m>
                  <m:oMath xmlns:m="http://schemas.openxmlformats.org/officeDocument/2006/math">
                    <m:r>
                      <a:rPr lang="en-US" altLang="zh-CN" i="1" dirty="0" smtClean="0">
                        <a:latin typeface="Cambria Math" panose="02040503050406030204" pitchFamily="18" charset="0"/>
                      </a:rPr>
                      <m:t>𝐹𝑖𝑥𝑒𝑑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𝑃𝑎𝑟𝑡</m:t>
                    </m:r>
                  </m:oMath>
                </a14:m>
                <a:r>
                  <a:rPr lang="zh-CN" altLang="en-US" dirty="0" smtClean="0"/>
                  <a:t>的交集则继承了祖先路径和父路径的</a:t>
                </a:r>
                <a14:m>
                  <m:oMath xmlns:m="http://schemas.openxmlformats.org/officeDocument/2006/math">
                    <m:r>
                      <a:rPr lang="en-US" altLang="zh-CN" i="1" dirty="0" smtClean="0">
                        <a:latin typeface="Cambria Math" panose="02040503050406030204" pitchFamily="18" charset="0"/>
                      </a:rPr>
                      <m:t>𝐹𝑖𝑥𝑒𝑑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𝑃𝑎𝑟𝑡</m:t>
                    </m:r>
                  </m:oMath>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070324" y="5368333"/>
                <a:ext cx="6523196" cy="646331"/>
              </a:xfrm>
              <a:prstGeom prst="rect">
                <a:avLst/>
              </a:prstGeom>
              <a:blipFill>
                <a:blip r:embed="rId4"/>
                <a:stretch>
                  <a:fillRect l="-654" t="-5660" b="-14151"/>
                </a:stretch>
              </a:blipFill>
            </p:spPr>
            <p:txBody>
              <a:bodyPr/>
              <a:lstStyle/>
              <a:p>
                <a:r>
                  <a:rPr lang="zh-CN" altLang="en-US">
                    <a:noFill/>
                  </a:rPr>
                  <a:t> </a:t>
                </a:r>
              </a:p>
            </p:txBody>
          </p:sp>
        </mc:Fallback>
      </mc:AlternateContent>
      <p:sp>
        <p:nvSpPr>
          <p:cNvPr id="24" name="文本框 23"/>
          <p:cNvSpPr txBox="1"/>
          <p:nvPr/>
        </p:nvSpPr>
        <p:spPr>
          <a:xfrm>
            <a:off x="428281" y="4941222"/>
            <a:ext cx="646331" cy="369332"/>
          </a:xfrm>
          <a:prstGeom prst="rect">
            <a:avLst/>
          </a:prstGeom>
          <a:noFill/>
        </p:spPr>
        <p:txBody>
          <a:bodyPr wrap="none" rtlCol="0">
            <a:spAutoFit/>
          </a:bodyPr>
          <a:lstStyle/>
          <a:p>
            <a:r>
              <a:rPr lang="zh-CN" altLang="en-US" b="1" dirty="0" smtClean="0"/>
              <a:t>特点</a:t>
            </a:r>
            <a:endParaRPr lang="zh-CN" altLang="en-US" b="1" dirty="0"/>
          </a:p>
        </p:txBody>
      </p:sp>
      <p:pic>
        <p:nvPicPr>
          <p:cNvPr id="25" name="图片 24"/>
          <p:cNvPicPr>
            <a:picLocks noChangeAspect="1"/>
          </p:cNvPicPr>
          <p:nvPr/>
        </p:nvPicPr>
        <p:blipFill>
          <a:blip r:embed="rId5"/>
          <a:stretch>
            <a:fillRect/>
          </a:stretch>
        </p:blipFill>
        <p:spPr>
          <a:xfrm>
            <a:off x="1070324" y="1652054"/>
            <a:ext cx="7003352" cy="2996204"/>
          </a:xfrm>
          <a:prstGeom prst="rect">
            <a:avLst/>
          </a:prstGeom>
        </p:spPr>
      </p:pic>
    </p:spTree>
    <p:extLst>
      <p:ext uri="{BB962C8B-B14F-4D97-AF65-F5344CB8AC3E}">
        <p14:creationId xmlns:p14="http://schemas.microsoft.com/office/powerpoint/2010/main" val="636248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r>
              <a:rPr lang="en-US" altLang="zh-CN" dirty="0"/>
              <a:t>4</a:t>
            </a:r>
            <a:endParaRPr lang="zh-CN" altLang="en-US" dirty="0"/>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88EB8AC3-F3C1-413B-933C-49EAC624207E}"/>
                  </a:ext>
                </a:extLst>
              </p:cNvPr>
              <p:cNvSpPr/>
              <p:nvPr/>
            </p:nvSpPr>
            <p:spPr>
              <a:xfrm>
                <a:off x="284167" y="984000"/>
                <a:ext cx="8735593" cy="861774"/>
              </a:xfrm>
              <a:prstGeom prst="rect">
                <a:avLst/>
              </a:prstGeom>
            </p:spPr>
            <p:txBody>
              <a:bodyPr wrap="square">
                <a:spAutoFit/>
              </a:bodyPr>
              <a:lstStyle/>
              <a:p>
                <a:pPr>
                  <a:lnSpc>
                    <a:spcPct val="125000"/>
                  </a:lnSpc>
                </a:pPr>
                <a:r>
                  <a:rPr lang="zh-CN" altLang="en-US" sz="2000" dirty="0"/>
                  <a:t> </a:t>
                </a:r>
                <a:r>
                  <a:rPr lang="zh-CN" altLang="en-US" sz="2000" dirty="0" smtClean="0"/>
                  <a:t>   现有的</a:t>
                </a:r>
                <a:r>
                  <a:rPr lang="en-US" altLang="zh-CN" sz="2000" dirty="0" smtClean="0"/>
                  <a:t>Top-</a:t>
                </a:r>
                <a14:m>
                  <m:oMath xmlns:m="http://schemas.openxmlformats.org/officeDocument/2006/math">
                    <m:r>
                      <a:rPr lang="en-US" altLang="zh-CN" sz="2000" i="1" dirty="0" smtClean="0">
                        <a:latin typeface="Cambria Math" panose="02040503050406030204" pitchFamily="18" charset="0"/>
                      </a:rPr>
                      <m:t>𝑘</m:t>
                    </m:r>
                  </m:oMath>
                </a14:m>
                <a:r>
                  <a:rPr lang="zh-CN" altLang="en-US" sz="2000" dirty="0" smtClean="0"/>
                  <a:t>路径规划（</a:t>
                </a:r>
                <a:r>
                  <a:rPr lang="en-US" altLang="zh-CN" sz="2000" i="1" dirty="0" err="1" smtClean="0">
                    <a:latin typeface="+mj-lt"/>
                  </a:rPr>
                  <a:t>kSP</a:t>
                </a:r>
                <a:r>
                  <a:rPr lang="zh-CN" altLang="en-US" sz="2000" dirty="0" smtClean="0"/>
                  <a:t>）需</a:t>
                </a:r>
                <a:r>
                  <a:rPr lang="zh-CN" altLang="en-US" sz="2000" dirty="0" smtClean="0"/>
                  <a:t>要返回前</a:t>
                </a:r>
                <a14:m>
                  <m:oMath xmlns:m="http://schemas.openxmlformats.org/officeDocument/2006/math">
                    <m:r>
                      <a:rPr lang="en-US" altLang="zh-CN" sz="2000" i="1" dirty="0" smtClean="0">
                        <a:latin typeface="Cambria Math" panose="02040503050406030204" pitchFamily="18" charset="0"/>
                      </a:rPr>
                      <m:t>𝑘</m:t>
                    </m:r>
                  </m:oMath>
                </a14:m>
                <a:r>
                  <a:rPr lang="zh-CN" altLang="en-US" sz="2000" dirty="0" smtClean="0"/>
                  <a:t>条开销（时间、距离）最小的路径，路径之间的重</a:t>
                </a:r>
                <a:r>
                  <a:rPr lang="zh-CN" altLang="en-US" sz="2000" dirty="0" smtClean="0"/>
                  <a:t>合度较</a:t>
                </a:r>
                <a:r>
                  <a:rPr lang="zh-CN" altLang="en-US" sz="2000" dirty="0" smtClean="0"/>
                  <a:t>高，</a:t>
                </a:r>
                <a:r>
                  <a:rPr lang="zh-CN" altLang="en-US" sz="2000" dirty="0" smtClean="0"/>
                  <a:t>加剧交通拥堵。</a:t>
                </a:r>
                <a:endParaRPr lang="en-US" altLang="zh-CN" sz="2000" dirty="0"/>
              </a:p>
            </p:txBody>
          </p:sp>
        </mc:Choice>
        <mc:Fallback>
          <p:sp>
            <p:nvSpPr>
              <p:cNvPr id="10" name="矩形 9">
                <a:extLst>
                  <a:ext uri="{FF2B5EF4-FFF2-40B4-BE49-F238E27FC236}">
                    <a16:creationId xmlns:a16="http://schemas.microsoft.com/office/drawing/2014/main" id="{88EB8AC3-F3C1-413B-933C-49EAC624207E}"/>
                  </a:ext>
                </a:extLst>
              </p:cNvPr>
              <p:cNvSpPr>
                <a:spLocks noRot="1" noChangeAspect="1" noMove="1" noResize="1" noEditPoints="1" noAdjustHandles="1" noChangeArrowheads="1" noChangeShapeType="1" noTextEdit="1"/>
              </p:cNvSpPr>
              <p:nvPr/>
            </p:nvSpPr>
            <p:spPr>
              <a:xfrm>
                <a:off x="284167" y="984000"/>
                <a:ext cx="8735593" cy="861774"/>
              </a:xfrm>
              <a:prstGeom prst="rect">
                <a:avLst/>
              </a:prstGeom>
              <a:blipFill>
                <a:blip r:embed="rId3"/>
                <a:stretch>
                  <a:fillRect l="-768" r="-628" b="-7042"/>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235766" y="2092231"/>
            <a:ext cx="2672467" cy="1944000"/>
          </a:xfrm>
          <a:prstGeom prst="rect">
            <a:avLst/>
          </a:prstGeom>
          <a:ln>
            <a:solidFill>
              <a:srgbClr val="C8C6BD"/>
            </a:solidFill>
          </a:ln>
        </p:spPr>
      </p:pic>
      <p:pic>
        <p:nvPicPr>
          <p:cNvPr id="5" name="图片 4"/>
          <p:cNvPicPr>
            <a:picLocks/>
          </p:cNvPicPr>
          <p:nvPr/>
        </p:nvPicPr>
        <p:blipFill>
          <a:blip r:embed="rId5" cstate="hqprint">
            <a:extLst>
              <a:ext uri="{28A0092B-C50C-407E-A947-70E740481C1C}">
                <a14:useLocalDpi xmlns:a14="http://schemas.microsoft.com/office/drawing/2010/main" val="0"/>
              </a:ext>
            </a:extLst>
          </a:blip>
          <a:stretch>
            <a:fillRect/>
          </a:stretch>
        </p:blipFill>
        <p:spPr>
          <a:xfrm>
            <a:off x="6190516" y="2091600"/>
            <a:ext cx="2671200" cy="1944000"/>
          </a:xfrm>
          <a:prstGeom prst="rect">
            <a:avLst/>
          </a:prstGeom>
          <a:ln>
            <a:solidFill>
              <a:srgbClr val="C8C6BD"/>
            </a:solidFill>
          </a:ln>
        </p:spPr>
      </p:pic>
      <mc:AlternateContent xmlns:mc="http://schemas.openxmlformats.org/markup-compatibility/2006" xmlns:a14="http://schemas.microsoft.com/office/drawing/2010/main">
        <mc:Choice Requires="a14">
          <p:sp>
            <p:nvSpPr>
              <p:cNvPr id="6" name="文本框 5"/>
              <p:cNvSpPr txBox="1"/>
              <p:nvPr/>
            </p:nvSpPr>
            <p:spPr>
              <a:xfrm>
                <a:off x="746298" y="4284000"/>
                <a:ext cx="1743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)=19</m:t>
                      </m:r>
                      <m:r>
                        <m:rPr>
                          <m:sty m:val="p"/>
                        </m:rPr>
                        <a:rPr lang="en-US" altLang="zh-CN" i="1" dirty="0" smtClean="0">
                          <a:latin typeface="Cambria Math" panose="02040503050406030204" pitchFamily="18" charset="0"/>
                        </a:rPr>
                        <m:t>min</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746298" y="4284000"/>
                <a:ext cx="1743170" cy="369332"/>
              </a:xfrm>
              <a:prstGeom prst="rect">
                <a:avLst/>
              </a:prstGeom>
              <a:blipFill>
                <a:blip r:embed="rId20"/>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697753" y="4282688"/>
                <a:ext cx="17484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m:t>
                      </m:r>
                      <m:r>
                        <m:rPr>
                          <m:sty m:val="p"/>
                        </m:rPr>
                        <a:rPr lang="en-US" altLang="zh-CN" i="1" dirty="0" smtClean="0">
                          <a:latin typeface="Cambria Math" panose="02040503050406030204" pitchFamily="18" charset="0"/>
                        </a:rPr>
                        <m:t>min</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697753" y="4282688"/>
                <a:ext cx="1748491" cy="369332"/>
              </a:xfrm>
              <a:prstGeom prst="rect">
                <a:avLst/>
              </a:prstGeom>
              <a:blipFill>
                <a:blip r:embed="rId21"/>
                <a:stretch>
                  <a:fillRect b="-15000"/>
                </a:stretch>
              </a:blipFill>
            </p:spPr>
            <p:txBody>
              <a:bodyPr/>
              <a:lstStyle/>
              <a:p>
                <a:r>
                  <a:rPr lang="zh-CN" altLang="en-US">
                    <a:noFill/>
                  </a:rPr>
                  <a:t> </a:t>
                </a:r>
              </a:p>
            </p:txBody>
          </p:sp>
        </mc:Fallback>
      </mc:AlternateContent>
      <p:pic>
        <p:nvPicPr>
          <p:cNvPr id="7" name="图片 6"/>
          <p:cNvPicPr>
            <a:picLocks/>
          </p:cNvPicPr>
          <p:nvPr/>
        </p:nvPicPr>
        <p:blipFill>
          <a:blip r:embed="rId22" cstate="hqprint">
            <a:extLst>
              <a:ext uri="{28A0092B-C50C-407E-A947-70E740481C1C}">
                <a14:useLocalDpi xmlns:a14="http://schemas.microsoft.com/office/drawing/2010/main" val="0"/>
              </a:ext>
            </a:extLst>
          </a:blip>
          <a:stretch>
            <a:fillRect/>
          </a:stretch>
        </p:blipFill>
        <p:spPr>
          <a:xfrm>
            <a:off x="282283" y="2091600"/>
            <a:ext cx="2671200" cy="1944000"/>
          </a:xfrm>
          <a:prstGeom prst="rect">
            <a:avLst/>
          </a:prstGeom>
          <a:ln>
            <a:solidFill>
              <a:srgbClr val="C8C6BD"/>
            </a:solidFill>
          </a:ln>
        </p:spPr>
      </p:pic>
      <mc:AlternateContent xmlns:mc="http://schemas.openxmlformats.org/markup-compatibility/2006" xmlns:a14="http://schemas.microsoft.com/office/drawing/2010/main">
        <mc:Choice Requires="a14">
          <p:sp>
            <p:nvSpPr>
              <p:cNvPr id="16" name="文本框 15"/>
              <p:cNvSpPr txBox="1"/>
              <p:nvPr/>
            </p:nvSpPr>
            <p:spPr>
              <a:xfrm>
                <a:off x="6651870" y="4284000"/>
                <a:ext cx="17484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3</m:t>
                          </m:r>
                        </m:sub>
                      </m:sSub>
                      <m:r>
                        <a:rPr lang="en-US" altLang="zh-CN" i="1" dirty="0" smtClean="0">
                          <a:latin typeface="Cambria Math" panose="02040503050406030204" pitchFamily="18" charset="0"/>
                        </a:rPr>
                        <m:t>)=23</m:t>
                      </m:r>
                      <m:r>
                        <m:rPr>
                          <m:sty m:val="p"/>
                        </m:rPr>
                        <a:rPr lang="en-US" altLang="zh-CN" i="1" dirty="0" smtClean="0">
                          <a:latin typeface="Cambria Math" panose="02040503050406030204" pitchFamily="18" charset="0"/>
                        </a:rPr>
                        <m:t>min</m:t>
                      </m:r>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6651870" y="4284000"/>
                <a:ext cx="1748491" cy="369332"/>
              </a:xfrm>
              <a:prstGeom prst="rect">
                <a:avLst/>
              </a:prstGeom>
              <a:blipFill>
                <a:blip r:embed="rId2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1014188621"/>
                  </p:ext>
                </p:extLst>
              </p:nvPr>
            </p:nvGraphicFramePr>
            <p:xfrm>
              <a:off x="1444764" y="4898477"/>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95236191"/>
                        </a:ext>
                      </a:extLst>
                    </a:gridCol>
                    <a:gridCol w="3048000">
                      <a:extLst>
                        <a:ext uri="{9D8B030D-6E8A-4147-A177-3AD203B41FA5}">
                          <a16:colId xmlns:a16="http://schemas.microsoft.com/office/drawing/2014/main" val="2072443913"/>
                        </a:ext>
                      </a:extLst>
                    </a:gridCol>
                  </a:tblGrid>
                  <a:tr h="370840">
                    <a:tc>
                      <a:txBody>
                        <a:bodyPr/>
                        <a:lstStyle/>
                        <a:p>
                          <a:pPr algn="ctr"/>
                          <a:r>
                            <a:rPr lang="zh-CN" altLang="en-US" dirty="0" smtClean="0"/>
                            <a:t>返回路径</a:t>
                          </a:r>
                          <a:endParaRPr lang="zh-CN" altLang="en-US" dirty="0"/>
                        </a:p>
                      </a:txBody>
                      <a:tcPr/>
                    </a:tc>
                    <a:tc>
                      <a:txBody>
                        <a:bodyPr/>
                        <a:lstStyle/>
                        <a:p>
                          <a:pPr algn="ctr"/>
                          <a:r>
                            <a:rPr lang="zh-CN" altLang="en-US" dirty="0" smtClean="0"/>
                            <a:t>重合路段</a:t>
                          </a:r>
                          <a:endParaRPr lang="zh-CN" altLang="en-US" dirty="0"/>
                        </a:p>
                      </a:txBody>
                      <a:tcPr/>
                    </a:tc>
                    <a:extLst>
                      <a:ext uri="{0D108BD9-81ED-4DB2-BD59-A6C34878D82A}">
                        <a16:rowId xmlns:a16="http://schemas.microsoft.com/office/drawing/2014/main" val="360517168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𝟐</m:t>
                                    </m:r>
                                  </m:sub>
                                </m:sSub>
                              </m:oMath>
                            </m:oMathPara>
                          </a14:m>
                          <a:endParaRPr lang="zh-CN" altLang="en-US" dirty="0"/>
                        </a:p>
                      </a:txBody>
                      <a:tcPr/>
                    </a:tc>
                    <a:tc>
                      <a:txBody>
                        <a:bodyPr/>
                        <a:lstStyle/>
                        <a:p>
                          <a:pPr algn="ctr"/>
                          <a:r>
                            <a:rPr lang="zh-CN" altLang="en-US" dirty="0" smtClean="0"/>
                            <a:t>诚信大道、水阁路</a:t>
                          </a:r>
                          <a:endParaRPr lang="zh-CN" altLang="en-US" dirty="0"/>
                        </a:p>
                      </a:txBody>
                      <a:tcPr/>
                    </a:tc>
                    <a:extLst>
                      <a:ext uri="{0D108BD9-81ED-4DB2-BD59-A6C34878D82A}">
                        <a16:rowId xmlns:a16="http://schemas.microsoft.com/office/drawing/2014/main" val="16025210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𝟑</m:t>
                                    </m:r>
                                  </m:sub>
                                </m:sSub>
                              </m:oMath>
                            </m:oMathPara>
                          </a14:m>
                          <a:endParaRPr lang="zh-CN" altLang="en-US" b="1" dirty="0"/>
                        </a:p>
                      </a:txBody>
                      <a:tcPr/>
                    </a:tc>
                    <a:tc>
                      <a:txBody>
                        <a:bodyPr/>
                        <a:lstStyle/>
                        <a:p>
                          <a:pPr algn="ctr"/>
                          <a:r>
                            <a:rPr lang="zh-CN" altLang="en-US" dirty="0" smtClean="0"/>
                            <a:t>水阁路</a:t>
                          </a:r>
                          <a:endParaRPr lang="zh-CN" altLang="en-US" dirty="0"/>
                        </a:p>
                      </a:txBody>
                      <a:tcPr/>
                    </a:tc>
                    <a:extLst>
                      <a:ext uri="{0D108BD9-81ED-4DB2-BD59-A6C34878D82A}">
                        <a16:rowId xmlns:a16="http://schemas.microsoft.com/office/drawing/2014/main" val="1044113284"/>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014188621"/>
                  </p:ext>
                </p:extLst>
              </p:nvPr>
            </p:nvGraphicFramePr>
            <p:xfrm>
              <a:off x="1444764" y="4898477"/>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95236191"/>
                        </a:ext>
                      </a:extLst>
                    </a:gridCol>
                    <a:gridCol w="3048000">
                      <a:extLst>
                        <a:ext uri="{9D8B030D-6E8A-4147-A177-3AD203B41FA5}">
                          <a16:colId xmlns:a16="http://schemas.microsoft.com/office/drawing/2014/main" val="2072443913"/>
                        </a:ext>
                      </a:extLst>
                    </a:gridCol>
                  </a:tblGrid>
                  <a:tr h="370840">
                    <a:tc>
                      <a:txBody>
                        <a:bodyPr/>
                        <a:lstStyle/>
                        <a:p>
                          <a:pPr algn="ctr"/>
                          <a:r>
                            <a:rPr lang="zh-CN" altLang="en-US" dirty="0" smtClean="0"/>
                            <a:t>返回路径</a:t>
                          </a:r>
                          <a:endParaRPr lang="zh-CN" altLang="en-US" dirty="0"/>
                        </a:p>
                      </a:txBody>
                      <a:tcPr/>
                    </a:tc>
                    <a:tc>
                      <a:txBody>
                        <a:bodyPr/>
                        <a:lstStyle/>
                        <a:p>
                          <a:pPr algn="ctr"/>
                          <a:r>
                            <a:rPr lang="zh-CN" altLang="en-US" dirty="0" smtClean="0"/>
                            <a:t>重合路段</a:t>
                          </a:r>
                          <a:endParaRPr lang="zh-CN" altLang="en-US" dirty="0"/>
                        </a:p>
                      </a:txBody>
                      <a:tcPr/>
                    </a:tc>
                    <a:extLst>
                      <a:ext uri="{0D108BD9-81ED-4DB2-BD59-A6C34878D82A}">
                        <a16:rowId xmlns:a16="http://schemas.microsoft.com/office/drawing/2014/main" val="3605171686"/>
                      </a:ext>
                    </a:extLst>
                  </a:tr>
                  <a:tr h="370840">
                    <a:tc>
                      <a:txBody>
                        <a:bodyPr/>
                        <a:lstStyle/>
                        <a:p>
                          <a:endParaRPr lang="zh-CN"/>
                        </a:p>
                      </a:txBody>
                      <a:tcPr>
                        <a:blipFill>
                          <a:blip r:embed="rId14"/>
                          <a:stretch>
                            <a:fillRect l="-399" t="-106452" r="-100599" b="-120968"/>
                          </a:stretch>
                        </a:blipFill>
                      </a:tcPr>
                    </a:tc>
                    <a:tc>
                      <a:txBody>
                        <a:bodyPr/>
                        <a:lstStyle/>
                        <a:p>
                          <a:pPr algn="ctr"/>
                          <a:r>
                            <a:rPr lang="zh-CN" altLang="en-US" dirty="0" smtClean="0"/>
                            <a:t>诚信大道、水阁路</a:t>
                          </a:r>
                          <a:endParaRPr lang="zh-CN" altLang="en-US" dirty="0"/>
                        </a:p>
                      </a:txBody>
                      <a:tcPr/>
                    </a:tc>
                    <a:extLst>
                      <a:ext uri="{0D108BD9-81ED-4DB2-BD59-A6C34878D82A}">
                        <a16:rowId xmlns:a16="http://schemas.microsoft.com/office/drawing/2014/main" val="1602521035"/>
                      </a:ext>
                    </a:extLst>
                  </a:tr>
                  <a:tr h="370840">
                    <a:tc>
                      <a:txBody>
                        <a:bodyPr/>
                        <a:lstStyle/>
                        <a:p>
                          <a:endParaRPr lang="zh-CN"/>
                        </a:p>
                      </a:txBody>
                      <a:tcPr>
                        <a:blipFill>
                          <a:blip r:embed="rId14"/>
                          <a:stretch>
                            <a:fillRect l="-399" t="-209836" r="-100599" b="-22951"/>
                          </a:stretch>
                        </a:blipFill>
                      </a:tcPr>
                    </a:tc>
                    <a:tc>
                      <a:txBody>
                        <a:bodyPr/>
                        <a:lstStyle/>
                        <a:p>
                          <a:pPr algn="ctr"/>
                          <a:r>
                            <a:rPr lang="zh-CN" altLang="en-US" dirty="0" smtClean="0"/>
                            <a:t>水阁路</a:t>
                          </a:r>
                          <a:endParaRPr lang="zh-CN" altLang="en-US" dirty="0"/>
                        </a:p>
                      </a:txBody>
                      <a:tcPr/>
                    </a:tc>
                    <a:extLst>
                      <a:ext uri="{0D108BD9-81ED-4DB2-BD59-A6C34878D82A}">
                        <a16:rowId xmlns:a16="http://schemas.microsoft.com/office/drawing/2014/main" val="1044113284"/>
                      </a:ext>
                    </a:extLst>
                  </a:tr>
                </a:tbl>
              </a:graphicData>
            </a:graphic>
          </p:graphicFrame>
        </mc:Fallback>
      </mc:AlternateContent>
    </p:spTree>
    <p:extLst>
      <p:ext uri="{BB962C8B-B14F-4D97-AF65-F5344CB8AC3E}">
        <p14:creationId xmlns:p14="http://schemas.microsoft.com/office/powerpoint/2010/main" val="2754103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512" y="2830707"/>
            <a:ext cx="2149953" cy="930577"/>
          </a:xfrm>
          <a:prstGeom prst="rect">
            <a:avLst/>
          </a:prstGeom>
        </p:spPr>
      </p:pic>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5</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957600"/>
                <a:ext cx="5319375" cy="461665"/>
              </a:xfrm>
              <a:prstGeom prst="rect">
                <a:avLst/>
              </a:prstGeom>
              <a:noFill/>
            </p:spPr>
            <p:txBody>
              <a:bodyPr wrap="square" rtlCol="0">
                <a:spAutoFit/>
              </a:bodyPr>
              <a:lstStyle/>
              <a:p>
                <a:r>
                  <a:rPr lang="en-US" altLang="zh-CN" sz="2400" b="1" i="1" dirty="0" smtClean="0">
                    <a:latin typeface="+mj-lt"/>
                    <a:ea typeface="+mj-ea"/>
                    <a:cs typeface="Times New Roman" panose="02020603050405020304" pitchFamily="18" charset="0"/>
                  </a:rPr>
                  <a:t>Top-</a:t>
                </a:r>
                <a14:m>
                  <m:oMath xmlns:m="http://schemas.openxmlformats.org/officeDocument/2006/math">
                    <m:r>
                      <a:rPr lang="en-US" altLang="zh-CN" sz="2400" b="1" i="1" dirty="0" smtClean="0">
                        <a:latin typeface="Cambria Math" panose="02040503050406030204" pitchFamily="18" charset="0"/>
                        <a:ea typeface="+mj-ea"/>
                        <a:cs typeface="Times New Roman" panose="02020603050405020304" pitchFamily="18" charset="0"/>
                      </a:rPr>
                      <m:t>𝒌</m:t>
                    </m:r>
                  </m:oMath>
                </a14:m>
                <a:r>
                  <a:rPr lang="en-US" altLang="zh-CN" sz="2400" b="1" i="1" dirty="0" smtClean="0">
                    <a:latin typeface="+mj-lt"/>
                    <a:ea typeface="+mj-ea"/>
                    <a:cs typeface="Times New Roman" panose="02020603050405020304" pitchFamily="18" charset="0"/>
                  </a:rPr>
                  <a:t> Shortest Path(</a:t>
                </a:r>
                <a:r>
                  <a:rPr lang="en-US" altLang="zh-CN" sz="2400" b="1" i="1" dirty="0" err="1" smtClean="0">
                    <a:latin typeface="+mj-lt"/>
                    <a:ea typeface="+mj-ea"/>
                    <a:cs typeface="Times New Roman" panose="02020603050405020304" pitchFamily="18" charset="0"/>
                  </a:rPr>
                  <a:t>kSP</a:t>
                </a:r>
                <a:r>
                  <a:rPr lang="en-US" altLang="zh-CN" sz="2400" b="1" i="1" dirty="0" smtClean="0">
                    <a:latin typeface="+mj-lt"/>
                    <a:ea typeface="+mj-ea"/>
                    <a:cs typeface="Times New Roman" panose="02020603050405020304" pitchFamily="18" charset="0"/>
                  </a:rPr>
                  <a:t>)</a:t>
                </a:r>
                <a:endParaRPr lang="en-US" altLang="zh-CN" sz="2000" b="1" i="1" dirty="0">
                  <a:latin typeface="+mj-ea"/>
                  <a:ea typeface="+mj-ea"/>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957600"/>
                <a:ext cx="5319375" cy="461665"/>
              </a:xfrm>
              <a:prstGeom prst="rect">
                <a:avLst/>
              </a:prstGeom>
              <a:blipFill>
                <a:blip r:embed="rId16"/>
                <a:stretch>
                  <a:fillRect l="-1718" t="-10526" b="-2894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8EB8AC3-F3C1-413B-933C-49EAC624207E}"/>
                  </a:ext>
                </a:extLst>
              </p:cNvPr>
              <p:cNvSpPr/>
              <p:nvPr/>
            </p:nvSpPr>
            <p:spPr>
              <a:xfrm>
                <a:off x="424561" y="1762499"/>
                <a:ext cx="8639519" cy="911340"/>
              </a:xfrm>
              <a:prstGeom prst="rect">
                <a:avLst/>
              </a:prstGeom>
            </p:spPr>
            <p:txBody>
              <a:bodyPr wrap="square">
                <a:spAutoFit/>
              </a:bodyPr>
              <a:lstStyle/>
              <a:p>
                <a:pPr>
                  <a:lnSpc>
                    <a:spcPct val="125000"/>
                  </a:lnSpc>
                </a:pPr>
                <a:r>
                  <a:rPr lang="zh-CN" altLang="en-US" sz="2000" dirty="0" smtClean="0"/>
                  <a:t>    给定起点</a:t>
                </a:r>
                <a:r>
                  <a:rPr lang="en-US" altLang="zh-CN" sz="2000" dirty="0" smtClean="0"/>
                  <a:t>-</a:t>
                </a:r>
                <a:r>
                  <a:rPr lang="zh-CN" altLang="en-US" sz="2000" dirty="0" smtClean="0"/>
                  <a:t>终点对</a:t>
                </a:r>
                <a:r>
                  <a:rPr lang="en-US" altLang="zh-CN" sz="2000" dirty="0" smtClean="0"/>
                  <a:t>(</a:t>
                </a:r>
                <a14:m>
                  <m:oMath xmlns:m="http://schemas.openxmlformats.org/officeDocument/2006/math">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oMath>
                </a14:m>
                <a:r>
                  <a:rPr lang="en-US" altLang="zh-CN" sz="2000" dirty="0" smtClean="0"/>
                  <a:t>)</a:t>
                </a:r>
                <a:r>
                  <a:rPr lang="zh-CN" altLang="en-US" sz="2000" dirty="0" smtClean="0"/>
                  <a:t>，路</a:t>
                </a:r>
                <a:r>
                  <a:rPr lang="zh-CN" altLang="en-US" sz="2000" dirty="0"/>
                  <a:t>径条数</a:t>
                </a:r>
                <a14:m>
                  <m:oMath xmlns:m="http://schemas.openxmlformats.org/officeDocument/2006/math">
                    <m:r>
                      <a:rPr lang="en-US" altLang="zh-CN" sz="2000" b="0" i="1" dirty="0" smtClean="0">
                        <a:latin typeface="Cambria Math" panose="02040503050406030204" pitchFamily="18" charset="0"/>
                      </a:rPr>
                      <m:t>𝑘</m:t>
                    </m:r>
                  </m:oMath>
                </a14:m>
                <a:r>
                  <a:rPr lang="zh-CN" altLang="en-US" sz="2000" dirty="0" smtClean="0"/>
                  <a:t>，返回一个无环路径构成的集合</a:t>
                </a:r>
                <a14:m>
                  <m:oMath xmlns:m="http://schemas.openxmlformats.org/officeDocument/2006/math">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𝑃</m:t>
                        </m:r>
                      </m:e>
                      <m:sub>
                        <m:r>
                          <a:rPr lang="en-US" altLang="zh-CN" sz="2000" b="0" i="1">
                            <a:latin typeface="Cambria Math" panose="02040503050406030204" pitchFamily="18" charset="0"/>
                          </a:rPr>
                          <m:t>𝑠</m:t>
                        </m:r>
                        <m:r>
                          <a:rPr lang="en-US" altLang="zh-CN" sz="2000" b="0">
                            <a:latin typeface="Cambria Math" panose="02040503050406030204" pitchFamily="18" charset="0"/>
                          </a:rPr>
                          <m:t>,</m:t>
                        </m:r>
                        <m:r>
                          <a:rPr lang="en-US" altLang="zh-CN" sz="2000" b="0" i="1">
                            <a:latin typeface="Cambria Math" panose="02040503050406030204" pitchFamily="18" charset="0"/>
                          </a:rPr>
                          <m:t>𝑡</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a:latin typeface="Cambria Math" panose="02040503050406030204" pitchFamily="18" charset="0"/>
                              </a:rPr>
                              <m:t>|</m:t>
                            </m:r>
                            <m:r>
                              <a:rPr lang="en-US" altLang="zh-CN" sz="2000" b="0" i="1">
                                <a:latin typeface="Cambria Math" panose="02040503050406030204" pitchFamily="18" charset="0"/>
                              </a:rPr>
                              <m:t>𝑃</m:t>
                            </m:r>
                          </m:e>
                          <m:sub>
                            <m:r>
                              <a:rPr lang="en-US" altLang="zh-CN" sz="2000" b="0" i="1">
                                <a:latin typeface="Cambria Math" panose="02040503050406030204" pitchFamily="18" charset="0"/>
                              </a:rPr>
                              <m:t>𝑠</m:t>
                            </m:r>
                            <m:r>
                              <a:rPr lang="en-US" altLang="zh-CN" sz="2000" b="0">
                                <a:latin typeface="Cambria Math" panose="02040503050406030204" pitchFamily="18" charset="0"/>
                              </a:rPr>
                              <m:t>,</m:t>
                            </m:r>
                            <m:r>
                              <a:rPr lang="en-US" altLang="zh-CN" sz="2000" b="0" i="1">
                                <a:latin typeface="Cambria Math" panose="02040503050406030204" pitchFamily="18" charset="0"/>
                              </a:rPr>
                              <m:t>𝑡</m:t>
                            </m:r>
                          </m:sub>
                        </m:sSub>
                      </m:e>
                      <m:e>
                        <m:r>
                          <a:rPr lang="en-US" altLang="zh-CN" sz="2000" b="0">
                            <a:latin typeface="Cambria Math" panose="02040503050406030204" pitchFamily="18" charset="0"/>
                          </a:rPr>
                          <m:t>=</m:t>
                        </m:r>
                        <m:r>
                          <a:rPr lang="en-US" altLang="zh-CN" sz="2000" b="0" i="1">
                            <a:latin typeface="Cambria Math" panose="02040503050406030204" pitchFamily="18" charset="0"/>
                          </a:rPr>
                          <m:t>𝑘</m:t>
                        </m:r>
                      </m:e>
                    </m:d>
                  </m:oMath>
                </a14:m>
                <a:r>
                  <a:rPr lang="zh-CN" altLang="en-US" sz="2000" dirty="0" smtClean="0"/>
                  <a:t>，</a:t>
                </a:r>
                <a:r>
                  <a:rPr lang="zh-CN" altLang="en-US" sz="2000" dirty="0"/>
                  <a:t>使</a:t>
                </a:r>
                <a:r>
                  <a:rPr lang="zh-CN" altLang="en-US" sz="2000" dirty="0" smtClean="0"/>
                  <a:t>得路径总长度最短。</a:t>
                </a:r>
                <a:endParaRPr lang="en-US" altLang="zh-CN" sz="2000" dirty="0"/>
              </a:p>
            </p:txBody>
          </p:sp>
        </mc:Choice>
        <mc:Fallback xmlns="">
          <p:sp>
            <p:nvSpPr>
              <p:cNvPr id="15" name="矩形 14">
                <a:extLst>
                  <a:ext uri="{FF2B5EF4-FFF2-40B4-BE49-F238E27FC236}">
                    <a16:creationId xmlns:a16="http://schemas.microsoft.com/office/drawing/2014/main" id="{88EB8AC3-F3C1-413B-933C-49EAC624207E}"/>
                  </a:ext>
                </a:extLst>
              </p:cNvPr>
              <p:cNvSpPr>
                <a:spLocks noRot="1" noChangeAspect="1" noMove="1" noResize="1" noEditPoints="1" noAdjustHandles="1" noChangeArrowheads="1" noChangeShapeType="1" noTextEdit="1"/>
              </p:cNvSpPr>
              <p:nvPr/>
            </p:nvSpPr>
            <p:spPr>
              <a:xfrm>
                <a:off x="424561" y="1762499"/>
                <a:ext cx="8639519" cy="911340"/>
              </a:xfrm>
              <a:prstGeom prst="rect">
                <a:avLst/>
              </a:prstGeom>
              <a:blipFill>
                <a:blip r:embed="rId4"/>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4719A945-5DA8-4842-824C-43EDA64AA903}"/>
                  </a:ext>
                </a:extLst>
              </p:cNvPr>
              <p:cNvSpPr txBox="1"/>
              <p:nvPr/>
            </p:nvSpPr>
            <p:spPr>
              <a:xfrm>
                <a:off x="428281" y="3885446"/>
                <a:ext cx="5319375" cy="461665"/>
              </a:xfrm>
              <a:prstGeom prst="rect">
                <a:avLst/>
              </a:prstGeom>
              <a:noFill/>
            </p:spPr>
            <p:txBody>
              <a:bodyPr wrap="square" rtlCol="0">
                <a:spAutoFit/>
              </a:bodyPr>
              <a:lstStyle/>
              <a:p>
                <a:r>
                  <a:rPr lang="en-US" altLang="zh-CN" sz="2400" b="1" i="1" dirty="0" smtClean="0">
                    <a:latin typeface="+mj-lt"/>
                    <a:ea typeface="+mj-ea"/>
                    <a:cs typeface="Times New Roman" panose="02020603050405020304" pitchFamily="18" charset="0"/>
                  </a:rPr>
                  <a:t>Diversified Top-</a:t>
                </a:r>
                <a14:m>
                  <m:oMath xmlns:m="http://schemas.openxmlformats.org/officeDocument/2006/math">
                    <m:r>
                      <a:rPr lang="en-US" altLang="zh-CN" sz="2400" b="1" i="1" dirty="0" smtClean="0">
                        <a:latin typeface="Cambria Math" panose="02040503050406030204" pitchFamily="18" charset="0"/>
                        <a:ea typeface="+mj-ea"/>
                        <a:cs typeface="Times New Roman" panose="02020603050405020304" pitchFamily="18" charset="0"/>
                      </a:rPr>
                      <m:t>𝒌</m:t>
                    </m:r>
                  </m:oMath>
                </a14:m>
                <a:r>
                  <a:rPr lang="en-US" altLang="zh-CN" sz="2400" b="1" i="1" dirty="0" smtClean="0">
                    <a:latin typeface="+mj-lt"/>
                    <a:ea typeface="+mj-ea"/>
                    <a:cs typeface="Times New Roman" panose="02020603050405020304" pitchFamily="18" charset="0"/>
                  </a:rPr>
                  <a:t> Shortest Path(</a:t>
                </a:r>
                <a:r>
                  <a:rPr lang="en-US" altLang="zh-CN" sz="2400" b="1" i="1" dirty="0" err="1" smtClean="0">
                    <a:latin typeface="+mj-lt"/>
                    <a:ea typeface="+mj-ea"/>
                    <a:cs typeface="Times New Roman" panose="02020603050405020304" pitchFamily="18" charset="0"/>
                  </a:rPr>
                  <a:t>DkSP</a:t>
                </a:r>
                <a:r>
                  <a:rPr lang="en-US" altLang="zh-CN" sz="2400" b="1" i="1" dirty="0" smtClean="0">
                    <a:latin typeface="+mj-lt"/>
                    <a:ea typeface="+mj-ea"/>
                    <a:cs typeface="Times New Roman" panose="02020603050405020304" pitchFamily="18" charset="0"/>
                  </a:rPr>
                  <a:t>)</a:t>
                </a:r>
                <a:endParaRPr lang="en-US" altLang="zh-CN" sz="2000" b="1" i="1" dirty="0">
                  <a:latin typeface="+mj-ea"/>
                  <a:ea typeface="+mj-ea"/>
                </a:endParaRPr>
              </a:p>
            </p:txBody>
          </p:sp>
        </mc:Choice>
        <mc:Fallback xmlns="">
          <p:sp>
            <p:nvSpPr>
              <p:cNvPr id="104" name="文本框 10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3885446"/>
                <a:ext cx="5319375" cy="461665"/>
              </a:xfrm>
              <a:prstGeom prst="rect">
                <a:avLst/>
              </a:prstGeom>
              <a:blipFill>
                <a:blip r:embed="rId17"/>
                <a:stretch>
                  <a:fillRect l="-171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88EB8AC3-F3C1-413B-933C-49EAC624207E}"/>
                  </a:ext>
                </a:extLst>
              </p:cNvPr>
              <p:cNvSpPr/>
              <p:nvPr/>
            </p:nvSpPr>
            <p:spPr>
              <a:xfrm>
                <a:off x="424561" y="4690464"/>
                <a:ext cx="8639519" cy="1296060"/>
              </a:xfrm>
              <a:prstGeom prst="rect">
                <a:avLst/>
              </a:prstGeom>
            </p:spPr>
            <p:txBody>
              <a:bodyPr wrap="square">
                <a:spAutoFit/>
              </a:bodyPr>
              <a:lstStyle/>
              <a:p>
                <a:pPr>
                  <a:lnSpc>
                    <a:spcPct val="125000"/>
                  </a:lnSpc>
                </a:pPr>
                <a:r>
                  <a:rPr lang="zh-CN" altLang="en-US" sz="2000" dirty="0" smtClean="0"/>
                  <a:t>    给定起点</a:t>
                </a:r>
                <a:r>
                  <a:rPr lang="en-US" altLang="zh-CN" sz="2000" dirty="0" smtClean="0"/>
                  <a:t>-</a:t>
                </a:r>
                <a:r>
                  <a:rPr lang="zh-CN" altLang="en-US" sz="2000" dirty="0" smtClean="0"/>
                  <a:t>终点对</a:t>
                </a:r>
                <a:r>
                  <a:rPr lang="en-US" altLang="zh-CN" sz="2000" dirty="0" smtClean="0"/>
                  <a:t>(</a:t>
                </a:r>
                <a14:m>
                  <m:oMath xmlns:m="http://schemas.openxmlformats.org/officeDocument/2006/math">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oMath>
                </a14:m>
                <a:r>
                  <a:rPr lang="en-US" altLang="zh-CN" sz="2000" dirty="0" smtClean="0"/>
                  <a:t>)</a:t>
                </a:r>
                <a:r>
                  <a:rPr lang="zh-CN" altLang="en-US" sz="2000" dirty="0" smtClean="0"/>
                  <a:t>，路</a:t>
                </a:r>
                <a:r>
                  <a:rPr lang="zh-CN" altLang="en-US" sz="2000" dirty="0"/>
                  <a:t>径条数</a:t>
                </a:r>
                <a14:m>
                  <m:oMath xmlns:m="http://schemas.openxmlformats.org/officeDocument/2006/math">
                    <m:r>
                      <a:rPr lang="en-US" altLang="zh-CN" sz="2000" b="0" i="1" dirty="0" smtClean="0">
                        <a:latin typeface="Cambria Math" panose="02040503050406030204" pitchFamily="18" charset="0"/>
                      </a:rPr>
                      <m:t>𝑘</m:t>
                    </m:r>
                  </m:oMath>
                </a14:m>
                <a:r>
                  <a:rPr lang="zh-CN" altLang="en-US" sz="2000" dirty="0"/>
                  <a:t>，</a:t>
                </a:r>
                <a:r>
                  <a:rPr lang="zh-CN" altLang="en-US" sz="2000" b="1" dirty="0"/>
                  <a:t>相似度阈值</a:t>
                </a:r>
                <a14:m>
                  <m:oMath xmlns:m="http://schemas.openxmlformats.org/officeDocument/2006/math">
                    <m:r>
                      <a:rPr lang="en-US" altLang="zh-CN" sz="2000" b="1" i="1" dirty="0">
                        <a:latin typeface="Cambria Math" panose="02040503050406030204" pitchFamily="18" charset="0"/>
                      </a:rPr>
                      <m:t>𝝉</m:t>
                    </m:r>
                  </m:oMath>
                </a14:m>
                <a:r>
                  <a:rPr lang="zh-CN" altLang="en-US" sz="2000" dirty="0"/>
                  <a:t>，返回一</a:t>
                </a:r>
                <a:r>
                  <a:rPr lang="zh-CN" altLang="en-US" sz="2000" dirty="0" smtClean="0"/>
                  <a:t>个无环路径构成的集合</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𝑷</m:t>
                        </m:r>
                      </m:e>
                      <m:sub>
                        <m:r>
                          <a:rPr lang="en-US" altLang="zh-CN" sz="2000" b="1" i="1">
                            <a:latin typeface="Cambria Math" panose="02040503050406030204" pitchFamily="18" charset="0"/>
                          </a:rPr>
                          <m:t>𝒔</m:t>
                        </m:r>
                        <m:r>
                          <a:rPr lang="en-US" altLang="zh-CN" sz="2000" b="1">
                            <a:latin typeface="Cambria Math" panose="02040503050406030204" pitchFamily="18" charset="0"/>
                          </a:rPr>
                          <m:t>,</m:t>
                        </m:r>
                        <m:r>
                          <a:rPr lang="en-US" altLang="zh-CN" sz="2000" b="1" i="1">
                            <a:latin typeface="Cambria Math" panose="02040503050406030204" pitchFamily="18" charset="0"/>
                          </a:rPr>
                          <m:t>𝒕</m:t>
                        </m:r>
                      </m:sub>
                    </m:sSub>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a:latin typeface="Cambria Math" panose="02040503050406030204" pitchFamily="18" charset="0"/>
                              </a:rPr>
                              <m:t>|</m:t>
                            </m:r>
                            <m:r>
                              <a:rPr lang="en-US" altLang="zh-CN" sz="2000" b="1" i="1">
                                <a:latin typeface="Cambria Math" panose="02040503050406030204" pitchFamily="18" charset="0"/>
                              </a:rPr>
                              <m:t>𝑷</m:t>
                            </m:r>
                          </m:e>
                          <m:sub>
                            <m:r>
                              <a:rPr lang="en-US" altLang="zh-CN" sz="2000" b="1" i="1">
                                <a:latin typeface="Cambria Math" panose="02040503050406030204" pitchFamily="18" charset="0"/>
                              </a:rPr>
                              <m:t>𝒔</m:t>
                            </m:r>
                            <m:r>
                              <a:rPr lang="en-US" altLang="zh-CN" sz="2000" b="1">
                                <a:latin typeface="Cambria Math" panose="02040503050406030204" pitchFamily="18" charset="0"/>
                              </a:rPr>
                              <m:t>,</m:t>
                            </m:r>
                            <m:r>
                              <a:rPr lang="en-US" altLang="zh-CN" sz="2000" b="1" i="1">
                                <a:latin typeface="Cambria Math" panose="02040503050406030204" pitchFamily="18" charset="0"/>
                              </a:rPr>
                              <m:t>𝒕</m:t>
                            </m:r>
                          </m:sub>
                        </m:sSub>
                      </m:e>
                      <m:e>
                        <m:r>
                          <a:rPr lang="zh-CN" altLang="en-US" sz="2000" b="1" i="1" smtClean="0">
                            <a:latin typeface="Cambria Math" panose="02040503050406030204" pitchFamily="18" charset="0"/>
                          </a:rPr>
                          <m:t>→</m:t>
                        </m:r>
                        <m:r>
                          <a:rPr lang="en-US" altLang="zh-CN" sz="2000" b="1" i="1">
                            <a:latin typeface="Cambria Math" panose="02040503050406030204" pitchFamily="18" charset="0"/>
                          </a:rPr>
                          <m:t>𝒌</m:t>
                        </m:r>
                      </m:e>
                    </m:d>
                  </m:oMath>
                </a14:m>
                <a:r>
                  <a:rPr lang="zh-CN" altLang="en-US" sz="2000" dirty="0" smtClean="0"/>
                  <a:t>，</a:t>
                </a:r>
                <a:r>
                  <a:rPr lang="zh-CN" altLang="en-US" sz="2000" b="1" dirty="0" smtClean="0"/>
                  <a:t>任意两条无环路径的相似度均不大于</a:t>
                </a:r>
                <a14:m>
                  <m:oMath xmlns:m="http://schemas.openxmlformats.org/officeDocument/2006/math">
                    <m:r>
                      <a:rPr lang="en-US" altLang="zh-CN" sz="2000" b="1" i="1" dirty="0" smtClean="0">
                        <a:latin typeface="Cambria Math" panose="02040503050406030204" pitchFamily="18" charset="0"/>
                      </a:rPr>
                      <m:t>𝝉</m:t>
                    </m:r>
                    <m:r>
                      <a:rPr lang="zh-CN" altLang="en-US" sz="2000" b="0" i="1" dirty="0">
                        <a:latin typeface="Cambria Math" panose="02040503050406030204" pitchFamily="18" charset="0"/>
                      </a:rPr>
                      <m:t>，</m:t>
                    </m:r>
                  </m:oMath>
                </a14:m>
                <a:r>
                  <a:rPr lang="zh-CN" altLang="en-US" sz="2000" dirty="0" smtClean="0"/>
                  <a:t>且路径总长度最短。</a:t>
                </a:r>
                <a:endParaRPr lang="en-US" altLang="zh-CN" sz="2000" dirty="0"/>
              </a:p>
            </p:txBody>
          </p:sp>
        </mc:Choice>
        <mc:Fallback xmlns="">
          <p:sp>
            <p:nvSpPr>
              <p:cNvPr id="105" name="矩形 104">
                <a:extLst>
                  <a:ext uri="{FF2B5EF4-FFF2-40B4-BE49-F238E27FC236}">
                    <a16:creationId xmlns:a16="http://schemas.microsoft.com/office/drawing/2014/main" id="{88EB8AC3-F3C1-413B-933C-49EAC624207E}"/>
                  </a:ext>
                </a:extLst>
              </p:cNvPr>
              <p:cNvSpPr>
                <a:spLocks noRot="1" noChangeAspect="1" noMove="1" noResize="1" noEditPoints="1" noAdjustHandles="1" noChangeArrowheads="1" noChangeShapeType="1" noTextEdit="1"/>
              </p:cNvSpPr>
              <p:nvPr/>
            </p:nvSpPr>
            <p:spPr>
              <a:xfrm>
                <a:off x="424561" y="4690464"/>
                <a:ext cx="8639519" cy="1296060"/>
              </a:xfrm>
              <a:prstGeom prst="rect">
                <a:avLst/>
              </a:prstGeom>
              <a:blipFill>
                <a:blip r:embed="rId14"/>
                <a:stretch>
                  <a:fillRect l="-776" r="-565" b="-4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p:cNvSpPr txBox="1"/>
              <p:nvPr/>
            </p:nvSpPr>
            <p:spPr>
              <a:xfrm>
                <a:off x="2057928" y="5804943"/>
                <a:ext cx="2403222" cy="369332"/>
              </a:xfrm>
              <a:prstGeom prst="rect">
                <a:avLst/>
              </a:prstGeom>
              <a:noFill/>
            </p:spPr>
            <p:txBody>
              <a:bodyPr wrap="none" rtlCol="0">
                <a:spAutoFit/>
              </a:bodyPr>
              <a:lstStyle/>
              <a:p>
                <a:r>
                  <a:rPr lang="zh-CN" altLang="en-US" b="1" dirty="0" smtClean="0">
                    <a:solidFill>
                      <a:srgbClr val="FF0000"/>
                    </a:solidFill>
                  </a:rPr>
                  <a:t>路径数量越接近</a:t>
                </a:r>
                <a14:m>
                  <m:oMath xmlns:m="http://schemas.openxmlformats.org/officeDocument/2006/math">
                    <m:r>
                      <a:rPr lang="en-US" altLang="zh-CN" b="1" i="1" dirty="0" smtClean="0">
                        <a:solidFill>
                          <a:srgbClr val="FF0000"/>
                        </a:solidFill>
                        <a:latin typeface="Cambria Math" panose="02040503050406030204" pitchFamily="18" charset="0"/>
                      </a:rPr>
                      <m:t>𝒌</m:t>
                    </m:r>
                  </m:oMath>
                </a14:m>
                <a:r>
                  <a:rPr lang="zh-CN" altLang="en-US" b="1" dirty="0" smtClean="0">
                    <a:solidFill>
                      <a:srgbClr val="FF0000"/>
                    </a:solidFill>
                  </a:rPr>
                  <a:t>越好</a:t>
                </a:r>
                <a:endParaRPr lang="zh-CN" altLang="en-US" b="1" dirty="0">
                  <a:solidFill>
                    <a:srgbClr val="FF0000"/>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2057928" y="5804943"/>
                <a:ext cx="2403222" cy="369332"/>
              </a:xfrm>
              <a:prstGeom prst="rect">
                <a:avLst/>
              </a:prstGeom>
              <a:blipFill>
                <a:blip r:embed="rId15"/>
                <a:stretch>
                  <a:fillRect l="-2284" t="-8197" r="-1777" b="-24590"/>
                </a:stretch>
              </a:blipFill>
            </p:spPr>
            <p:txBody>
              <a:bodyPr/>
              <a:lstStyle/>
              <a:p>
                <a:r>
                  <a:rPr lang="zh-CN" altLang="en-US">
                    <a:noFill/>
                  </a:rPr>
                  <a:t> </a:t>
                </a:r>
              </a:p>
            </p:txBody>
          </p:sp>
        </mc:Fallback>
      </mc:AlternateContent>
      <p:sp>
        <p:nvSpPr>
          <p:cNvPr id="112" name="文本框 111"/>
          <p:cNvSpPr txBox="1"/>
          <p:nvPr/>
        </p:nvSpPr>
        <p:spPr>
          <a:xfrm>
            <a:off x="5503082" y="2438044"/>
            <a:ext cx="2262158" cy="369332"/>
          </a:xfrm>
          <a:prstGeom prst="rect">
            <a:avLst/>
          </a:prstGeom>
          <a:noFill/>
        </p:spPr>
        <p:txBody>
          <a:bodyPr wrap="none" rtlCol="0">
            <a:spAutoFit/>
          </a:bodyPr>
          <a:lstStyle/>
          <a:p>
            <a:r>
              <a:rPr lang="zh-CN" altLang="en-US" b="1" dirty="0">
                <a:solidFill>
                  <a:srgbClr val="FF0000"/>
                </a:solidFill>
              </a:rPr>
              <a:t>路</a:t>
            </a:r>
            <a:r>
              <a:rPr lang="zh-CN" altLang="en-US" b="1" dirty="0" smtClean="0">
                <a:solidFill>
                  <a:srgbClr val="FF0000"/>
                </a:solidFill>
              </a:rPr>
              <a:t>径不允许出现环路</a:t>
            </a:r>
            <a:endParaRPr lang="zh-CN" altLang="en-US" b="1" dirty="0">
              <a:solidFill>
                <a:srgbClr val="FF0000"/>
              </a:solidFill>
            </a:endParaRPr>
          </a:p>
        </p:txBody>
      </p:sp>
      <p:cxnSp>
        <p:nvCxnSpPr>
          <p:cNvPr id="113" name="直接箭头连接符 112"/>
          <p:cNvCxnSpPr/>
          <p:nvPr/>
        </p:nvCxnSpPr>
        <p:spPr>
          <a:xfrm>
            <a:off x="6313714" y="2209800"/>
            <a:ext cx="174172" cy="277554"/>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797628" y="5520442"/>
            <a:ext cx="174172" cy="277554"/>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634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012734745"/>
                  </p:ext>
                </p:extLst>
              </p:nvPr>
            </p:nvGraphicFramePr>
            <p:xfrm>
              <a:off x="1265326" y="1157147"/>
              <a:ext cx="6419989" cy="4312922"/>
            </p:xfrm>
            <a:graphic>
              <a:graphicData uri="http://schemas.openxmlformats.org/drawingml/2006/table">
                <a:tbl>
                  <a:tblPr firstRow="1" bandRow="1">
                    <a:tableStyleId>{5C22544A-7EE6-4342-B048-85BDC9FD1C3A}</a:tableStyleId>
                  </a:tblPr>
                  <a:tblGrid>
                    <a:gridCol w="3165160">
                      <a:extLst>
                        <a:ext uri="{9D8B030D-6E8A-4147-A177-3AD203B41FA5}">
                          <a16:colId xmlns:a16="http://schemas.microsoft.com/office/drawing/2014/main" val="332661599"/>
                        </a:ext>
                      </a:extLst>
                    </a:gridCol>
                    <a:gridCol w="3254829">
                      <a:extLst>
                        <a:ext uri="{9D8B030D-6E8A-4147-A177-3AD203B41FA5}">
                          <a16:colId xmlns:a16="http://schemas.microsoft.com/office/drawing/2014/main" val="3352106073"/>
                        </a:ext>
                      </a:extLst>
                    </a:gridCol>
                  </a:tblGrid>
                  <a:tr h="370840">
                    <a:tc>
                      <a:txBody>
                        <a:bodyPr/>
                        <a:lstStyle/>
                        <a:p>
                          <a:endParaRPr lang="zh-CN" altLang="en-US" dirty="0"/>
                        </a:p>
                      </a:txBody>
                      <a:tcPr>
                        <a:lnB w="12700" cap="flat" cmpd="sng" algn="ctr">
                          <a:noFill/>
                          <a:prstDash val="solid"/>
                          <a:round/>
                          <a:headEnd type="none" w="med" len="med"/>
                          <a:tailEnd type="none" w="med" len="med"/>
                        </a:lnB>
                        <a:noFill/>
                      </a:tcPr>
                    </a:tc>
                    <a:tc>
                      <a:txBody>
                        <a:bodyPr/>
                        <a:lstStyle/>
                        <a:p>
                          <a:endParaRPr lang="zh-CN" altLang="en-US"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788030118"/>
                      </a:ext>
                    </a:extLst>
                  </a:tr>
                  <a:tr h="370840">
                    <a:tc>
                      <a:txBody>
                        <a:bodyPr/>
                        <a:lstStyle/>
                        <a:p>
                          <a:pPr algn="just">
                            <a:lnSpc>
                              <a:spcPct val="200000"/>
                            </a:lnSpc>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rPr>
                                  <m:t>𝐽</m:t>
                                </m:r>
                                <m:r>
                                  <a:rPr lang="en-US" altLang="zh-CN" i="1" dirty="0" smtClean="0">
                                    <a:latin typeface="Cambria Math" panose="02040503050406030204" pitchFamily="18" charset="0"/>
                                  </a:rPr>
                                  <m:t>𝑎𝑐𝑐𝑎𝑟𝑑</m:t>
                                </m:r>
                                <m:r>
                                  <a:rPr lang="en-US" altLang="zh-CN" i="1" dirty="0" smtClean="0">
                                    <a:latin typeface="Cambria Math" panose="02040503050406030204" pitchFamily="18" charset="0"/>
                                  </a:rPr>
                                  <m:t> </m:t>
                                </m:r>
                                <m:r>
                                  <a:rPr lang="en-US" altLang="zh-CN" i="1" dirty="0">
                                    <a:latin typeface="Cambria Math" panose="02040503050406030204" pitchFamily="18" charset="0"/>
                                  </a:rPr>
                                  <m:t>𝑆𝑖𝑚𝑖𝑙𝑎𝑟𝑖𝑡𝑦</m:t>
                                </m:r>
                              </m:oMath>
                            </m:oMathPara>
                          </a14:m>
                          <a:endParaRPr lang="zh-CN" alt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i="1" dirty="0">
                                        <a:latin typeface="Cambria Math" panose="02040503050406030204" pitchFamily="18" charset="0"/>
                                      </a:rPr>
                                      <m:t>𝑑</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𝑗</m:t>
                                        </m:r>
                                      </m:sub>
                                    </m:sSub>
                                    <m:r>
                                      <a:rPr lang="en-US" altLang="zh-CN" i="1" dirty="0">
                                        <a:latin typeface="Cambria Math" panose="02040503050406030204" pitchFamily="18" charset="0"/>
                                      </a:rPr>
                                      <m:t>)</m:t>
                                    </m:r>
                                  </m:num>
                                  <m:den>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𝑑</m:t>
                                        </m:r>
                                        <m:r>
                                          <a:rPr lang="en-US" altLang="zh-CN" b="0" i="1" dirty="0" smtClean="0">
                                            <a:latin typeface="Cambria Math" panose="02040503050406030204" pitchFamily="18" charset="0"/>
                                          </a:rPr>
                                          <m:t>(</m:t>
                                        </m:r>
                                        <m:r>
                                          <a:rPr lang="en-US" altLang="zh-CN" i="1" dirty="0">
                                            <a:latin typeface="Cambria Math" panose="02040503050406030204" pitchFamily="18" charset="0"/>
                                          </a:rPr>
                                          <m:t>𝑝</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𝑗</m:t>
                                        </m:r>
                                      </m:sub>
                                    </m:sSub>
                                    <m:r>
                                      <a:rPr lang="en-US" altLang="zh-CN" b="0" i="1" dirty="0" smtClean="0">
                                        <a:latin typeface="Cambria Math" panose="02040503050406030204" pitchFamily="18" charset="0"/>
                                      </a:rPr>
                                      <m:t>)</m:t>
                                    </m:r>
                                  </m:den>
                                </m:f>
                                <m:r>
                                  <a:rPr lang="en-US" altLang="zh-CN" b="0" i="1" dirty="0" smtClean="0">
                                    <a:latin typeface="Cambria Math" panose="02040503050406030204" pitchFamily="18" charset="0"/>
                                  </a:rPr>
                                  <m:t>∈[0,1]</m:t>
                                </m:r>
                              </m:oMath>
                            </m:oMathPara>
                          </a14:m>
                          <a:endParaRPr lang="zh-CN" alt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9118607"/>
                      </a:ext>
                    </a:extLst>
                  </a:tr>
                  <a:tr h="370840">
                    <a:tc>
                      <a:txBody>
                        <a:bodyPr/>
                        <a:lstStyle/>
                        <a:p>
                          <a:pPr>
                            <a:lnSpc>
                              <a:spcPct val="200000"/>
                            </a:lnSpc>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rPr>
                                  <m:t>𝐴𝑟𝑖𝑡h𝑚𝑒𝑡𝑖𝑐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𝐴𝑣𝑒𝑟𝑎𝑔𝑒</m:t>
                                </m:r>
                              </m:oMath>
                            </m:oMathPara>
                          </a14:m>
                          <a:endParaRPr lang="zh-CN" altLang="en-US"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𝑑</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𝑝</m:t>
                                            </m:r>
                                          </m:e>
                                          <m:sub>
                                            <m:r>
                                              <a:rPr lang="en-US" altLang="zh-CN" b="0" i="1" dirty="0" smtClean="0">
                                                <a:latin typeface="Cambria Math" panose="02040503050406030204" pitchFamily="18" charset="0"/>
                                                <a:ea typeface="Cambria Math" panose="02040503050406030204" pitchFamily="18" charset="0"/>
                                              </a:rPr>
                                              <m:t>𝑗</m:t>
                                            </m:r>
                                          </m:sub>
                                        </m:sSub>
                                      </m:e>
                                    </m:d>
                                  </m:num>
                                  <m:den>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𝑑</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sub>
                                        </m:sSub>
                                      </m:e>
                                    </m:d>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𝑑</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𝑝</m:t>
                                            </m:r>
                                          </m:e>
                                          <m:sub>
                                            <m:r>
                                              <a:rPr lang="en-US" altLang="zh-CN" b="0" i="1" dirty="0" smtClean="0">
                                                <a:latin typeface="Cambria Math" panose="02040503050406030204" pitchFamily="18" charset="0"/>
                                                <a:ea typeface="Cambria Math" panose="02040503050406030204" pitchFamily="18" charset="0"/>
                                              </a:rPr>
                                              <m:t>𝑗</m:t>
                                            </m:r>
                                          </m:sub>
                                        </m:sSub>
                                      </m:e>
                                    </m:d>
                                  </m:num>
                                  <m:den>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𝑑</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𝑗</m:t>
                                            </m:r>
                                          </m:sub>
                                        </m:sSub>
                                      </m:e>
                                    </m:d>
                                  </m:den>
                                </m:f>
                              </m:oMath>
                            </m:oMathPara>
                          </a14:m>
                          <a:endParaRPr lang="zh-CN" alt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204766"/>
                      </a:ext>
                    </a:extLst>
                  </a:tr>
                  <a:tr h="370840">
                    <a:tc>
                      <a:txBody>
                        <a:bodyPr/>
                        <a:lstStyle/>
                        <a:p>
                          <a:pPr>
                            <a:lnSpc>
                              <a:spcPct val="200000"/>
                            </a:lnSpc>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rPr>
                                  <m:t>𝐺𝑒𝑜𝑚𝑒𝑡𝑟𝑖𝑐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𝐴𝑣𝑒𝑟𝑎𝑔𝑒</m:t>
                                </m:r>
                              </m:oMath>
                            </m:oMathPara>
                          </a14:m>
                          <a:endParaRPr lang="zh-CN" altLang="en-US"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rad>
                                  <m:radPr>
                                    <m:degHide m:val="on"/>
                                    <m:ctrlPr>
                                      <a:rPr lang="en-US" altLang="zh-CN" i="1" dirty="0" smtClean="0">
                                        <a:latin typeface="Cambria Math" panose="02040503050406030204" pitchFamily="18" charset="0"/>
                                      </a:rPr>
                                    </m:ctrlPr>
                                  </m:radPr>
                                  <m:deg/>
                                  <m:e>
                                    <m:f>
                                      <m:fPr>
                                        <m:ctrlPr>
                                          <a:rPr lang="en-US" altLang="zh-CN" i="1" dirty="0" smtClean="0">
                                            <a:latin typeface="Cambria Math" panose="02040503050406030204" pitchFamily="18" charset="0"/>
                                          </a:rPr>
                                        </m:ctrlPr>
                                      </m:fPr>
                                      <m:num>
                                        <m:r>
                                          <a:rPr lang="en-US" altLang="zh-CN" i="1" dirty="0">
                                            <a:latin typeface="Cambria Math" panose="02040503050406030204" pitchFamily="18" charset="0"/>
                                          </a:rPr>
                                          <m:t>𝑑</m:t>
                                        </m:r>
                                        <m:sSup>
                                          <m:sSupPr>
                                            <m:ctrlPr>
                                              <a:rPr lang="en-US" altLang="zh-CN" b="0" i="1" dirty="0" smtClean="0">
                                                <a:latin typeface="Cambria Math" panose="02040503050406030204" pitchFamily="18" charset="0"/>
                                              </a:rPr>
                                            </m:ctrlPr>
                                          </m:sSupPr>
                                          <m:e>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𝑝</m:t>
                                                    </m:r>
                                                  </m:e>
                                                  <m:sub>
                                                    <m:r>
                                                      <a:rPr lang="en-US" altLang="zh-CN" i="1" dirty="0">
                                                        <a:latin typeface="Cambria Math" panose="02040503050406030204" pitchFamily="18" charset="0"/>
                                                        <a:ea typeface="Cambria Math" panose="02040503050406030204" pitchFamily="18" charset="0"/>
                                                      </a:rPr>
                                                      <m:t>𝑗</m:t>
                                                    </m:r>
                                                  </m:sub>
                                                </m:sSub>
                                              </m:e>
                                            </m:d>
                                          </m:e>
                                          <m:sup>
                                            <m:r>
                                              <a:rPr lang="en-US" altLang="zh-CN" b="0" i="1" dirty="0" smtClean="0">
                                                <a:latin typeface="Cambria Math" panose="02040503050406030204" pitchFamily="18" charset="0"/>
                                              </a:rPr>
                                              <m:t>2</m:t>
                                            </m:r>
                                          </m:sup>
                                        </m:sSup>
                                      </m:num>
                                      <m:den>
                                        <m:r>
                                          <a:rPr lang="en-US" altLang="zh-CN" b="0" i="1" dirty="0" smtClean="0">
                                            <a:latin typeface="Cambria Math" panose="02040503050406030204" pitchFamily="18" charset="0"/>
                                          </a:rPr>
                                          <m:t>𝑑</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𝑑</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den>
                                    </m:f>
                                  </m:e>
                                </m:rad>
                              </m:oMath>
                            </m:oMathPara>
                          </a14:m>
                          <a:endParaRPr lang="en-US" altLang="zh-CN"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1831458"/>
                      </a:ext>
                    </a:extLst>
                  </a:tr>
                  <a:tr h="370840">
                    <a:tc>
                      <a:txBody>
                        <a:bodyPr/>
                        <a:lstStyle/>
                        <a:p>
                          <a:pPr>
                            <a:lnSpc>
                              <a:spcPct val="200000"/>
                            </a:lnSpc>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rPr>
                                  <m:t>𝑂𝑣𝑒𝑟𝑙𝑎𝑝</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𝑅𝑎𝑡𝑖𝑜</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𝑀𝑎𝑥</m:t>
                                </m:r>
                              </m:oMath>
                            </m:oMathPara>
                          </a14:m>
                          <a:endParaRPr lang="zh-CN" altLang="en-US"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4</m:t>
                                    </m:r>
                                  </m:sub>
                                </m:sSub>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i="1">
                                        <a:latin typeface="Cambria Math" panose="02040503050406030204" pitchFamily="18" charset="0"/>
                                      </a:rPr>
                                      <m:t>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e>
                                    </m:d>
                                  </m:num>
                                  <m:den>
                                    <m:func>
                                      <m:funcPr>
                                        <m:ctrlPr>
                                          <a:rPr lang="en-US" altLang="zh-CN" b="0" i="1" dirty="0" smtClean="0">
                                            <a:latin typeface="Cambria Math" panose="02040503050406030204" pitchFamily="18" charset="0"/>
                                          </a:rPr>
                                        </m:ctrlPr>
                                      </m:funcPr>
                                      <m:fName>
                                        <m:r>
                                          <a:rPr lang="en-US" altLang="zh-CN" b="0" i="1" dirty="0" smtClean="0">
                                            <a:latin typeface="Cambria Math" panose="02040503050406030204" pitchFamily="18" charset="0"/>
                                          </a:rPr>
                                          <m:t>𝑚𝑎𝑥</m:t>
                                        </m:r>
                                      </m:fName>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𝑑</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𝑗</m:t>
                                                    </m:r>
                                                  </m:sub>
                                                </m:sSub>
                                              </m:e>
                                            </m:d>
                                          </m:e>
                                        </m:d>
                                      </m:e>
                                    </m:func>
                                  </m:den>
                                </m:f>
                              </m:oMath>
                            </m:oMathPara>
                          </a14:m>
                          <a:endParaRPr lang="zh-CN" alt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169581"/>
                      </a:ext>
                    </a:extLst>
                  </a:tr>
                  <a:tr h="370840">
                    <a:tc>
                      <a:txBody>
                        <a:bodyPr/>
                        <a:lstStyle/>
                        <a:p>
                          <a:pPr>
                            <a:lnSpc>
                              <a:spcPct val="200000"/>
                            </a:lnSpc>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rPr>
                                  <m:t>𝑂𝑣𝑒𝑟𝑙𝑎𝑝</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𝑅𝑎𝑡𝑖𝑜</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𝑀𝑖𝑛</m:t>
                                </m:r>
                              </m:oMath>
                            </m:oMathPara>
                          </a14:m>
                          <a:endParaRPr lang="zh-CN" altLang="en-US"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5</m:t>
                                    </m:r>
                                  </m:sub>
                                </m:sSub>
                                <m:r>
                                  <a:rPr lang="en-US" altLang="zh-CN" b="0" i="1" dirty="0" smtClean="0">
                                    <a:latin typeface="Cambria Math" panose="02040503050406030204" pitchFamily="18" charset="0"/>
                                  </a:rPr>
                                  <m:t>=</m:t>
                                </m:r>
                                <m:f>
                                  <m:fPr>
                                    <m:ctrlPr>
                                      <a:rPr lang="en-US" altLang="zh-CN" i="1" dirty="0">
                                        <a:latin typeface="Cambria Math" panose="02040503050406030204" pitchFamily="18" charset="0"/>
                                      </a:rPr>
                                    </m:ctrlPr>
                                  </m:fPr>
                                  <m:num>
                                    <m:r>
                                      <a:rPr lang="en-US" altLang="zh-CN" i="1">
                                        <a:latin typeface="Cambria Math" panose="02040503050406030204" pitchFamily="18" charset="0"/>
                                      </a:rPr>
                                      <m:t>𝑑</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r>
                                      <a:rPr lang="en-US" altLang="zh-CN" i="1">
                                        <a:latin typeface="Cambria Math" panose="02040503050406030204" pitchFamily="18" charset="0"/>
                                      </a:rPr>
                                      <m:t>)</m:t>
                                    </m:r>
                                  </m:num>
                                  <m:den>
                                    <m:r>
                                      <a:rPr lang="en-US" altLang="zh-CN" b="0" i="1" smtClean="0">
                                        <a:latin typeface="Cambria Math" panose="02040503050406030204" pitchFamily="18" charset="0"/>
                                      </a:rPr>
                                      <m:t>𝑚</m:t>
                                    </m:r>
                                    <m:r>
                                      <a:rPr lang="en-US" altLang="zh-CN" b="0" i="1" dirty="0" smtClean="0">
                                        <a:latin typeface="Cambria Math" panose="02040503050406030204" pitchFamily="18" charset="0"/>
                                      </a:rPr>
                                      <m:t>𝑖𝑛</m:t>
                                    </m:r>
                                    <m:r>
                                      <a:rPr lang="en-US" altLang="zh-CN" i="1" dirty="0">
                                        <a:latin typeface="Cambria Math" panose="02040503050406030204" pitchFamily="18" charset="0"/>
                                      </a:rPr>
                                      <m:t>⁡(</m:t>
                                    </m:r>
                                    <m:r>
                                      <a:rPr lang="en-US" altLang="zh-CN" i="1" dirty="0">
                                        <a:latin typeface="Cambria Math" panose="02040503050406030204" pitchFamily="18" charset="0"/>
                                      </a:rPr>
                                      <m:t>𝑑</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r>
                                      <a:rPr lang="en-US" altLang="zh-CN" i="1" dirty="0">
                                        <a:latin typeface="Cambria Math" panose="02040503050406030204" pitchFamily="18" charset="0"/>
                                      </a:rPr>
                                      <m:t>𝑑</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𝑗</m:t>
                                            </m:r>
                                          </m:sub>
                                        </m:sSub>
                                      </m:e>
                                    </m:d>
                                    <m:r>
                                      <a:rPr lang="en-US" altLang="zh-CN" i="1" dirty="0">
                                        <a:latin typeface="Cambria Math" panose="02040503050406030204" pitchFamily="18" charset="0"/>
                                      </a:rPr>
                                      <m:t>)</m:t>
                                    </m:r>
                                  </m:den>
                                </m:f>
                              </m:oMath>
                            </m:oMathPara>
                          </a14:m>
                          <a:endParaRPr lang="en-US" altLang="zh-CN" dirty="0" smtClean="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63271836"/>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2012734745"/>
                  </p:ext>
                </p:extLst>
              </p:nvPr>
            </p:nvGraphicFramePr>
            <p:xfrm>
              <a:off x="1265326" y="1157147"/>
              <a:ext cx="6419989" cy="4312922"/>
            </p:xfrm>
            <a:graphic>
              <a:graphicData uri="http://schemas.openxmlformats.org/drawingml/2006/table">
                <a:tbl>
                  <a:tblPr firstRow="1" bandRow="1">
                    <a:tableStyleId>{5C22544A-7EE6-4342-B048-85BDC9FD1C3A}</a:tableStyleId>
                  </a:tblPr>
                  <a:tblGrid>
                    <a:gridCol w="3165160">
                      <a:extLst>
                        <a:ext uri="{9D8B030D-6E8A-4147-A177-3AD203B41FA5}">
                          <a16:colId xmlns:a16="http://schemas.microsoft.com/office/drawing/2014/main" val="332661599"/>
                        </a:ext>
                      </a:extLst>
                    </a:gridCol>
                    <a:gridCol w="3254829">
                      <a:extLst>
                        <a:ext uri="{9D8B030D-6E8A-4147-A177-3AD203B41FA5}">
                          <a16:colId xmlns:a16="http://schemas.microsoft.com/office/drawing/2014/main" val="3352106073"/>
                        </a:ext>
                      </a:extLst>
                    </a:gridCol>
                  </a:tblGrid>
                  <a:tr h="370840">
                    <a:tc>
                      <a:txBody>
                        <a:bodyPr/>
                        <a:lstStyle/>
                        <a:p>
                          <a:endParaRPr lang="zh-CN" altLang="en-US" dirty="0"/>
                        </a:p>
                      </a:txBody>
                      <a:tcPr>
                        <a:lnB w="12700" cap="flat" cmpd="sng" algn="ctr">
                          <a:noFill/>
                          <a:prstDash val="solid"/>
                          <a:round/>
                          <a:headEnd type="none" w="med" len="med"/>
                          <a:tailEnd type="none" w="med" len="med"/>
                        </a:lnB>
                        <a:noFill/>
                      </a:tcPr>
                    </a:tc>
                    <a:tc>
                      <a:txBody>
                        <a:bodyPr/>
                        <a:lstStyle/>
                        <a:p>
                          <a:endParaRPr lang="zh-CN" altLang="en-US"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788030118"/>
                      </a:ext>
                    </a:extLst>
                  </a:tr>
                  <a:tr h="699199">
                    <a:tc>
                      <a:txBody>
                        <a:bodyPr/>
                        <a:lstStyle/>
                        <a:p>
                          <a:endParaRPr lang="zh-CN"/>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2" t="-53913" r="-103077" b="-465217"/>
                          </a:stretch>
                        </a:blipFill>
                      </a:tcPr>
                    </a:tc>
                    <a:tc>
                      <a:txBody>
                        <a:bodyPr/>
                        <a:lstStyle/>
                        <a:p>
                          <a:endParaRPr lang="zh-CN"/>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7566" t="-53913" r="-375" b="-465217"/>
                          </a:stretch>
                        </a:blipFill>
                      </a:tcPr>
                    </a:tc>
                    <a:extLst>
                      <a:ext uri="{0D108BD9-81ED-4DB2-BD59-A6C34878D82A}">
                        <a16:rowId xmlns:a16="http://schemas.microsoft.com/office/drawing/2014/main" val="3369118607"/>
                      </a:ext>
                    </a:extLst>
                  </a:tr>
                  <a:tr h="762826">
                    <a:tc>
                      <a:txBody>
                        <a:bodyPr/>
                        <a:lstStyle/>
                        <a:p>
                          <a:endParaRPr lang="zh-CN"/>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2" t="-141600" r="-103077" b="-328000"/>
                          </a:stretch>
                        </a:blipFill>
                      </a:tcPr>
                    </a:tc>
                    <a:tc>
                      <a:txBody>
                        <a:bodyPr/>
                        <a:lstStyle/>
                        <a:p>
                          <a:endParaRPr lang="zh-CN"/>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7566" t="-141600" r="-375" b="-328000"/>
                          </a:stretch>
                        </a:blipFill>
                      </a:tcPr>
                    </a:tc>
                    <a:extLst>
                      <a:ext uri="{0D108BD9-81ED-4DB2-BD59-A6C34878D82A}">
                        <a16:rowId xmlns:a16="http://schemas.microsoft.com/office/drawing/2014/main" val="3416204766"/>
                      </a:ext>
                    </a:extLst>
                  </a:tr>
                  <a:tr h="901891">
                    <a:tc>
                      <a:txBody>
                        <a:bodyPr/>
                        <a:lstStyle/>
                        <a:p>
                          <a:endParaRPr lang="zh-CN"/>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2" t="-202685" r="-103077" b="-175168"/>
                          </a:stretch>
                        </a:blipFill>
                      </a:tcPr>
                    </a:tc>
                    <a:tc>
                      <a:txBody>
                        <a:bodyPr/>
                        <a:lstStyle/>
                        <a:p>
                          <a:endParaRPr lang="zh-CN"/>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7566" t="-202685" r="-375" b="-175168"/>
                          </a:stretch>
                        </a:blipFill>
                      </a:tcPr>
                    </a:tc>
                    <a:extLst>
                      <a:ext uri="{0D108BD9-81ED-4DB2-BD59-A6C34878D82A}">
                        <a16:rowId xmlns:a16="http://schemas.microsoft.com/office/drawing/2014/main" val="1191831458"/>
                      </a:ext>
                    </a:extLst>
                  </a:tr>
                  <a:tr h="857377">
                    <a:tc>
                      <a:txBody>
                        <a:bodyPr/>
                        <a:lstStyle/>
                        <a:p>
                          <a:endParaRPr lang="zh-CN"/>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2" t="-319858" r="-103077" b="-85106"/>
                          </a:stretch>
                        </a:blipFill>
                      </a:tcPr>
                    </a:tc>
                    <a:tc>
                      <a:txBody>
                        <a:bodyPr/>
                        <a:lstStyle/>
                        <a:p>
                          <a:endParaRPr lang="zh-CN"/>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7566" t="-319858" r="-375" b="-85106"/>
                          </a:stretch>
                        </a:blipFill>
                      </a:tcPr>
                    </a:tc>
                    <a:extLst>
                      <a:ext uri="{0D108BD9-81ED-4DB2-BD59-A6C34878D82A}">
                        <a16:rowId xmlns:a16="http://schemas.microsoft.com/office/drawing/2014/main" val="1520169581"/>
                      </a:ext>
                    </a:extLst>
                  </a:tr>
                  <a:tr h="720789">
                    <a:tc>
                      <a:txBody>
                        <a:bodyPr/>
                        <a:lstStyle/>
                        <a:p>
                          <a:endParaRPr lang="zh-CN"/>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192" t="-501695" r="-103077" b="-1695"/>
                          </a:stretch>
                        </a:blipFill>
                      </a:tcPr>
                    </a:tc>
                    <a:tc>
                      <a:txBody>
                        <a:bodyPr/>
                        <a:lstStyle/>
                        <a:p>
                          <a:endParaRPr lang="zh-CN"/>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97566" t="-501695" r="-375" b="-1695"/>
                          </a:stretch>
                        </a:blipFill>
                      </a:tcPr>
                    </a:tc>
                    <a:extLst>
                      <a:ext uri="{0D108BD9-81ED-4DB2-BD59-A6C34878D82A}">
                        <a16:rowId xmlns:a16="http://schemas.microsoft.com/office/drawing/2014/main" val="1263271836"/>
                      </a:ext>
                    </a:extLst>
                  </a:tr>
                </a:tbl>
              </a:graphicData>
            </a:graphic>
          </p:graphicFrame>
        </mc:Fallback>
      </mc:AlternateContent>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6</a:t>
            </a:fld>
            <a:endParaRPr lang="zh-CN" altLang="en-US" dirty="0"/>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mc:AlternateContent xmlns:mc="http://schemas.openxmlformats.org/markup-compatibility/2006" xmlns:a14="http://schemas.microsoft.com/office/drawing/2010/main">
        <mc:Choice Requires="a14">
          <p:sp>
            <p:nvSpPr>
              <p:cNvPr id="12" name="文本框 11"/>
              <p:cNvSpPr txBox="1"/>
              <p:nvPr/>
            </p:nvSpPr>
            <p:spPr>
              <a:xfrm>
                <a:off x="2105170" y="5590391"/>
                <a:ext cx="4900957" cy="64504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zh-CN" sz="2400" i="1" dirty="0" smtClean="0">
                          <a:latin typeface="Cambria Math" panose="02040503050406030204" pitchFamily="18" charset="0"/>
                        </a:rPr>
                        <m:t>𝑆</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𝑃</m:t>
                          </m:r>
                        </m:e>
                      </m:d>
                      <m:r>
                        <a:rPr lang="en-US" altLang="zh-CN" sz="2400" i="1" dirty="0" smtClean="0">
                          <a:latin typeface="Cambria Math" panose="02040503050406030204" pitchFamily="18" charset="0"/>
                        </a:rPr>
                        <m:t>=</m:t>
                      </m:r>
                      <m:func>
                        <m:funcPr>
                          <m:ctrlPr>
                            <a:rPr lang="en-US" altLang="zh-CN" sz="2400" i="1" dirty="0" smtClean="0">
                              <a:latin typeface="Cambria Math" panose="02040503050406030204" pitchFamily="18" charset="0"/>
                            </a:rPr>
                          </m:ctrlPr>
                        </m:funcPr>
                        <m:fName>
                          <m:r>
                            <m:rPr>
                              <m:sty m:val="p"/>
                            </m:rPr>
                            <a:rPr lang="en-US" altLang="zh-CN" sz="2400" i="0" dirty="0" smtClean="0">
                              <a:latin typeface="Cambria Math" panose="02040503050406030204" pitchFamily="18" charset="0"/>
                            </a:rPr>
                            <m:t>max</m:t>
                          </m:r>
                        </m:fName>
                        <m:e>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𝑆</m:t>
                              </m:r>
                              <m:d>
                                <m:dPr>
                                  <m:ctrlPr>
                                    <a:rPr lang="en-US" altLang="zh-CN" sz="2400" i="1" dirty="0" smtClean="0">
                                      <a:latin typeface="Cambria Math" panose="02040503050406030204" pitchFamily="18" charset="0"/>
                                    </a:rPr>
                                  </m:ctrlPr>
                                </m:dPr>
                                <m:e>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𝑝</m:t>
                                      </m:r>
                                    </m:e>
                                    <m:sub>
                                      <m:r>
                                        <a:rPr lang="en-US" altLang="zh-CN" sz="2400" i="1" dirty="0" smtClean="0">
                                          <a:latin typeface="Cambria Math" panose="02040503050406030204" pitchFamily="18" charset="0"/>
                                        </a:rPr>
                                        <m:t>𝑖</m:t>
                                      </m:r>
                                    </m:sub>
                                  </m:sSub>
                                  <m:r>
                                    <a:rPr lang="en-US" altLang="zh-CN" sz="240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𝑝</m:t>
                                      </m:r>
                                    </m:e>
                                    <m:sub>
                                      <m:r>
                                        <a:rPr lang="en-US" altLang="zh-CN" sz="2400" i="1" dirty="0" smtClean="0">
                                          <a:latin typeface="Cambria Math" panose="02040503050406030204" pitchFamily="18" charset="0"/>
                                        </a:rPr>
                                        <m:t>𝑗</m:t>
                                      </m:r>
                                    </m:sub>
                                  </m:sSub>
                                </m:e>
                              </m:d>
                            </m:e>
                          </m:d>
                        </m:e>
                      </m:func>
                      <m:r>
                        <a:rPr lang="en-US" altLang="zh-CN" sz="2400" b="0" i="1" dirty="0" smtClean="0">
                          <a:latin typeface="Cambria Math" panose="02040503050406030204" pitchFamily="18" charset="0"/>
                        </a:rPr>
                        <m:t>    </m:t>
                      </m:r>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𝑝</m:t>
                          </m:r>
                        </m:e>
                        <m:sub>
                          <m:r>
                            <a:rPr lang="en-US" altLang="zh-CN" sz="2400" i="1" dirty="0" smtClean="0">
                              <a:latin typeface="Cambria Math" panose="02040503050406030204" pitchFamily="18" charset="0"/>
                            </a:rPr>
                            <m:t>𝑖</m:t>
                          </m:r>
                        </m:sub>
                      </m:sSub>
                      <m:r>
                        <a:rPr lang="en-US" altLang="zh-CN" sz="2400" b="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𝑝</m:t>
                          </m:r>
                        </m:e>
                        <m:sub>
                          <m:r>
                            <a:rPr lang="en-US" altLang="zh-CN" sz="2400" b="0" i="1" dirty="0" smtClean="0">
                              <a:latin typeface="Cambria Math" panose="02040503050406030204" pitchFamily="18" charset="0"/>
                            </a:rPr>
                            <m:t>𝑗</m:t>
                          </m:r>
                        </m:sub>
                      </m:sSub>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𝑃</m:t>
                      </m:r>
                    </m:oMath>
                  </m:oMathPara>
                </a14:m>
                <a:endParaRPr lang="en-US" altLang="zh-CN" sz="2400" i="1" dirty="0" smtClean="0">
                  <a:latin typeface="Cambria Math" panose="020405030504060302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105170" y="5590391"/>
                <a:ext cx="4900957" cy="645048"/>
              </a:xfrm>
              <a:prstGeom prst="rect">
                <a:avLst/>
              </a:prstGeom>
              <a:blipFill>
                <a:blip r:embed="rId4"/>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4719A945-5DA8-4842-824C-43EDA64AA903}"/>
              </a:ext>
            </a:extLst>
          </p:cNvPr>
          <p:cNvSpPr txBox="1"/>
          <p:nvPr/>
        </p:nvSpPr>
        <p:spPr>
          <a:xfrm>
            <a:off x="428281" y="958973"/>
            <a:ext cx="5319375" cy="461665"/>
          </a:xfrm>
          <a:prstGeom prst="rect">
            <a:avLst/>
          </a:prstGeom>
          <a:noFill/>
        </p:spPr>
        <p:txBody>
          <a:bodyPr wrap="square" rtlCol="0">
            <a:spAutoFit/>
          </a:bodyPr>
          <a:lstStyle/>
          <a:p>
            <a:r>
              <a:rPr lang="en-US" altLang="zh-CN" sz="2400" b="1" i="1" dirty="0">
                <a:latin typeface="+mj-lt"/>
                <a:ea typeface="+mj-ea"/>
                <a:cs typeface="Times New Roman" panose="02020603050405020304" pitchFamily="18" charset="0"/>
              </a:rPr>
              <a:t>P</a:t>
            </a:r>
            <a:r>
              <a:rPr lang="en-US" altLang="zh-CN" sz="2400" b="1" i="1" dirty="0" smtClean="0">
                <a:latin typeface="+mj-lt"/>
                <a:ea typeface="+mj-ea"/>
                <a:cs typeface="Times New Roman" panose="02020603050405020304" pitchFamily="18" charset="0"/>
              </a:rPr>
              <a:t>ath </a:t>
            </a:r>
            <a:r>
              <a:rPr lang="en-US" altLang="zh-CN" sz="2400" b="1" i="1" dirty="0">
                <a:latin typeface="+mj-lt"/>
                <a:ea typeface="+mj-ea"/>
                <a:cs typeface="Times New Roman" panose="02020603050405020304" pitchFamily="18" charset="0"/>
              </a:rPr>
              <a:t>S</a:t>
            </a:r>
            <a:r>
              <a:rPr lang="en-US" altLang="zh-CN" sz="2400" b="1" i="1" dirty="0" smtClean="0">
                <a:latin typeface="+mj-lt"/>
                <a:ea typeface="+mj-ea"/>
                <a:cs typeface="Times New Roman" panose="02020603050405020304" pitchFamily="18" charset="0"/>
              </a:rPr>
              <a:t>imilarity</a:t>
            </a:r>
            <a:endParaRPr lang="en-US" altLang="zh-CN" sz="2000" b="1" i="1" dirty="0">
              <a:latin typeface="+mj-ea"/>
              <a:ea typeface="+mj-ea"/>
            </a:endParaRPr>
          </a:p>
        </p:txBody>
      </p:sp>
    </p:spTree>
    <p:extLst>
      <p:ext uri="{BB962C8B-B14F-4D97-AF65-F5344CB8AC3E}">
        <p14:creationId xmlns:p14="http://schemas.microsoft.com/office/powerpoint/2010/main" val="3907502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mc:AlternateContent xmlns:mc="http://schemas.openxmlformats.org/markup-compatibility/2006" xmlns:a14="http://schemas.microsoft.com/office/drawing/2010/main">
        <mc:Choice Requires="a14">
          <p:sp>
            <p:nvSpPr>
              <p:cNvPr id="3" name="矩形 2"/>
              <p:cNvSpPr/>
              <p:nvPr/>
            </p:nvSpPr>
            <p:spPr>
              <a:xfrm>
                <a:off x="428281" y="957600"/>
                <a:ext cx="8121582" cy="461665"/>
              </a:xfrm>
              <a:prstGeom prst="rect">
                <a:avLst/>
              </a:prstGeom>
            </p:spPr>
            <p:txBody>
              <a:bodyPr wrap="none">
                <a:spAutoFit/>
              </a:bodyPr>
              <a:lstStyle/>
              <a:p>
                <a14:m>
                  <m:oMath xmlns:m="http://schemas.openxmlformats.org/officeDocument/2006/math">
                    <m:r>
                      <a:rPr lang="en-US" altLang="zh-CN" sz="2400" b="1" i="1" dirty="0" smtClean="0">
                        <a:latin typeface="Cambria Math" panose="02040503050406030204" pitchFamily="18" charset="0"/>
                      </a:rPr>
                      <m:t>𝑫𝒌𝑺𝑷</m:t>
                    </m:r>
                    <m:r>
                      <a:rPr lang="en-US" altLang="zh-CN" sz="2400" b="1" i="1" dirty="0" smtClean="0">
                        <a:latin typeface="Cambria Math" panose="02040503050406030204" pitchFamily="18" charset="0"/>
                      </a:rPr>
                      <m:t> </m:t>
                    </m:r>
                  </m:oMath>
                </a14:m>
                <a:r>
                  <a:rPr lang="zh-CN" altLang="en-US" sz="2400" b="1" dirty="0" smtClean="0"/>
                  <a:t>结果示例（</a:t>
                </a:r>
                <a14:m>
                  <m:oMath xmlns:m="http://schemas.openxmlformats.org/officeDocument/2006/math">
                    <m:r>
                      <a:rPr lang="en-US" altLang="zh-CN" sz="2400" b="1" i="1" dirty="0" smtClean="0">
                        <a:latin typeface="Cambria Math" panose="02040503050406030204" pitchFamily="18" charset="0"/>
                      </a:rPr>
                      <m:t>𝒌</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𝟒</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𝝉</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𝟒</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𝑱𝒂𝒄𝒄𝒂𝒓𝒅</m:t>
                    </m:r>
                    <m:r>
                      <a:rPr lang="en-US" altLang="zh-CN" sz="2400" b="1" i="1" dirty="0" smtClean="0">
                        <a:latin typeface="Cambria Math" panose="02040503050406030204" pitchFamily="18" charset="0"/>
                      </a:rPr>
                      <m:t> </m:t>
                    </m:r>
                    <m:r>
                      <a:rPr lang="en-US" altLang="zh-CN" sz="2400" b="1" i="1" dirty="0" smtClean="0">
                        <a:latin typeface="Cambria Math" panose="02040503050406030204" pitchFamily="18" charset="0"/>
                      </a:rPr>
                      <m:t>𝑺𝒊𝒎𝒊𝒍𝒂𝒓𝒊𝒕𝒚</m:t>
                    </m:r>
                    <m:r>
                      <a:rPr lang="en-US" altLang="zh-CN" sz="2400" b="1" i="1" dirty="0" smtClean="0">
                        <a:latin typeface="Cambria Math" panose="02040503050406030204" pitchFamily="18" charset="0"/>
                      </a:rPr>
                      <m:t> </m:t>
                    </m:r>
                  </m:oMath>
                </a14:m>
                <a:r>
                  <a:rPr lang="zh-CN" altLang="en-US" sz="2400" b="1" dirty="0" smtClean="0"/>
                  <a:t>）</a:t>
                </a:r>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428281" y="957600"/>
                <a:ext cx="8121582" cy="461665"/>
              </a:xfrm>
              <a:prstGeom prst="rect">
                <a:avLst/>
              </a:prstGeom>
              <a:blipFill>
                <a:blip r:embed="rId14"/>
                <a:stretch>
                  <a:fillRect l="-225" t="-10526" r="-225" b="-28947"/>
                </a:stretch>
              </a:blipFill>
            </p:spPr>
            <p:txBody>
              <a:bodyPr/>
              <a:lstStyle/>
              <a:p>
                <a:r>
                  <a:rPr lang="zh-CN" altLang="en-US">
                    <a:noFill/>
                  </a:rPr>
                  <a:t> </a:t>
                </a:r>
              </a:p>
            </p:txBody>
          </p:sp>
        </mc:Fallback>
      </mc:AlternateContent>
      <p:pic>
        <p:nvPicPr>
          <p:cNvPr id="4" name="图片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88957" y="4325216"/>
            <a:ext cx="2880000" cy="335069"/>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342257" y="4280221"/>
                <a:ext cx="4653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1</m:t>
                          </m:r>
                        </m:sub>
                      </m:sSub>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42257" y="4280221"/>
                <a:ext cx="465319" cy="369332"/>
              </a:xfrm>
              <a:prstGeom prst="rect">
                <a:avLst/>
              </a:prstGeom>
              <a:blipFill>
                <a:blip r:embed="rId5"/>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4825552" y="4280221"/>
                <a:ext cx="470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b="0" i="1" dirty="0" smtClean="0">
                              <a:latin typeface="Cambria Math" panose="02040503050406030204" pitchFamily="18" charset="0"/>
                            </a:rPr>
                            <m:t>3</m:t>
                          </m:r>
                        </m:sub>
                      </m:sSub>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4825552" y="4280221"/>
                <a:ext cx="470642" cy="369332"/>
              </a:xfrm>
              <a:prstGeom prst="rect">
                <a:avLst/>
              </a:prstGeom>
              <a:blipFill>
                <a:blip r:embed="rId6"/>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336934" y="5449696"/>
                <a:ext cx="470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b="0" i="1" dirty="0" smtClean="0">
                              <a:latin typeface="Cambria Math" panose="02040503050406030204" pitchFamily="18" charset="0"/>
                            </a:rPr>
                            <m:t>2</m:t>
                          </m:r>
                        </m:sub>
                      </m:sSub>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336934" y="5449696"/>
                <a:ext cx="470642" cy="369332"/>
              </a:xfrm>
              <a:prstGeom prst="rect">
                <a:avLst/>
              </a:prstGeom>
              <a:blipFill>
                <a:blip r:embed="rId7"/>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827283" y="5449696"/>
                <a:ext cx="4689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b="0" i="1" dirty="0" smtClean="0">
                              <a:latin typeface="Cambria Math" panose="02040503050406030204" pitchFamily="18" charset="0"/>
                            </a:rPr>
                            <m:t>4</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4827283" y="5449696"/>
                <a:ext cx="468911" cy="369332"/>
              </a:xfrm>
              <a:prstGeom prst="rect">
                <a:avLst/>
              </a:prstGeom>
              <a:blipFill>
                <a:blip r:embed="rId8"/>
                <a:stretch>
                  <a:fillRect b="-6557"/>
                </a:stretch>
              </a:blipFill>
            </p:spPr>
            <p:txBody>
              <a:bodyPr/>
              <a:lstStyle/>
              <a:p>
                <a:r>
                  <a:rPr lang="zh-CN" altLang="en-US">
                    <a:noFill/>
                  </a:rPr>
                  <a:t> </a:t>
                </a:r>
              </a:p>
            </p:txBody>
          </p:sp>
        </mc:Fallback>
      </mc:AlternateContent>
      <p:pic>
        <p:nvPicPr>
          <p:cNvPr id="48" name="图片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88957" y="5183614"/>
            <a:ext cx="2880000" cy="901496"/>
          </a:xfrm>
          <a:prstGeom prst="rect">
            <a:avLst/>
          </a:prstGeom>
        </p:spPr>
      </p:pic>
      <p:pic>
        <p:nvPicPr>
          <p:cNvPr id="52" name="图片 5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2022" y="4014139"/>
            <a:ext cx="2880000" cy="901496"/>
          </a:xfrm>
          <a:prstGeom prst="rect">
            <a:avLst/>
          </a:prstGeom>
        </p:spPr>
      </p:pic>
      <p:pic>
        <p:nvPicPr>
          <p:cNvPr id="54" name="图片 5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532022" y="5183614"/>
            <a:ext cx="2880000" cy="901496"/>
          </a:xfrm>
          <a:prstGeom prst="rect">
            <a:avLst/>
          </a:prstGeom>
        </p:spPr>
      </p:pic>
      <p:pic>
        <p:nvPicPr>
          <p:cNvPr id="56" name="图片 5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24000" y="1559378"/>
            <a:ext cx="4896000" cy="2509030"/>
          </a:xfrm>
          <a:prstGeom prst="rect">
            <a:avLst/>
          </a:prstGeom>
        </p:spPr>
      </p:pic>
    </p:spTree>
    <p:extLst>
      <p:ext uri="{BB962C8B-B14F-4D97-AF65-F5344CB8AC3E}">
        <p14:creationId xmlns:p14="http://schemas.microsoft.com/office/powerpoint/2010/main" val="1689164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12043"/>
            <a:ext cx="5239330" cy="2233913"/>
            <a:chOff x="1549246" y="2295061"/>
            <a:chExt cx="5239330"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323652" cy="523220"/>
              <a:chOff x="1104898" y="1549242"/>
              <a:chExt cx="2323652"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算法</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426208" y="2525894"/>
              <a:ext cx="2362368" cy="461665"/>
            </a:xfrm>
            <a:prstGeom prst="rect">
              <a:avLst/>
            </a:prstGeom>
            <a:noFill/>
          </p:spPr>
          <p:txBody>
            <a:bodyPr wrap="square" rtlCol="0">
              <a:spAutoFit/>
            </a:bodyPr>
            <a:lstStyle/>
            <a:p>
              <a:r>
                <a:rPr lang="zh-CN" altLang="en-US" sz="2400" b="1" spc="200" dirty="0" smtClean="0">
                  <a:solidFill>
                    <a:schemeClr val="tx1">
                      <a:lumMod val="75000"/>
                      <a:lumOff val="25000"/>
                    </a:schemeClr>
                  </a:solidFill>
                  <a:latin typeface="微软雅黑" panose="020B0503020204020204" pitchFamily="34" charset="-122"/>
                  <a:ea typeface="微软雅黑" panose="020B0503020204020204" pitchFamily="34" charset="-122"/>
                </a:rPr>
                <a:t>路径</a:t>
              </a:r>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枚举</a:t>
              </a: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D5F16AA5-2791-4AF0-98B3-9C19BD69A1C6}"/>
              </a:ext>
            </a:extLst>
          </p:cNvPr>
          <p:cNvSpPr txBox="1"/>
          <p:nvPr/>
        </p:nvSpPr>
        <p:spPr>
          <a:xfrm>
            <a:off x="4999124" y="3215148"/>
            <a:ext cx="2533789" cy="461665"/>
          </a:xfrm>
          <a:prstGeom prst="rect">
            <a:avLst/>
          </a:prstGeom>
          <a:noFill/>
        </p:spPr>
        <p:txBody>
          <a:bodyPr wrap="square" rtlCol="0">
            <a:spAutoFit/>
          </a:bodyPr>
          <a:lstStyle/>
          <a:p>
            <a:r>
              <a:rPr lang="zh-CN" altLang="en-US" sz="2400" b="1" spc="200" dirty="0" smtClean="0">
                <a:solidFill>
                  <a:schemeClr val="tx1">
                    <a:lumMod val="75000"/>
                    <a:lumOff val="25000"/>
                  </a:schemeClr>
                </a:solidFill>
                <a:latin typeface="+mj-ea"/>
                <a:ea typeface="+mj-ea"/>
                <a:cs typeface="Times New Roman" panose="02020603050405020304" pitchFamily="18" charset="0"/>
              </a:rPr>
              <a:t>相似度计算优化</a:t>
            </a:r>
            <a:endParaRPr lang="zh-CN" altLang="en-US" sz="2400" b="1" spc="200" dirty="0">
              <a:solidFill>
                <a:schemeClr val="tx1">
                  <a:lumMod val="75000"/>
                  <a:lumOff val="25000"/>
                </a:schemeClr>
              </a:solidFill>
              <a:latin typeface="+mj-ea"/>
              <a:ea typeface="+mj-ea"/>
              <a:cs typeface="Times New Roman" panose="02020603050405020304" pitchFamily="18" charset="0"/>
            </a:endParaRPr>
          </a:p>
        </p:txBody>
      </p:sp>
      <p:sp>
        <p:nvSpPr>
          <p:cNvPr id="17" name="文本框 16">
            <a:extLst>
              <a:ext uri="{FF2B5EF4-FFF2-40B4-BE49-F238E27FC236}">
                <a16:creationId xmlns:a16="http://schemas.microsoft.com/office/drawing/2014/main" id="{7C727099-F52B-4B0B-A9EF-888444931D40}"/>
              </a:ext>
            </a:extLst>
          </p:cNvPr>
          <p:cNvSpPr txBox="1"/>
          <p:nvPr/>
        </p:nvSpPr>
        <p:spPr>
          <a:xfrm>
            <a:off x="4999125" y="3887420"/>
            <a:ext cx="2943602"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算</a:t>
            </a:r>
            <a:r>
              <a:rPr lang="zh-CN" altLang="en-US" sz="2400" b="1" spc="200" dirty="0" smtClean="0">
                <a:solidFill>
                  <a:schemeClr val="tx1">
                    <a:lumMod val="75000"/>
                    <a:lumOff val="25000"/>
                  </a:schemeClr>
                </a:solidFill>
                <a:latin typeface="微软雅黑" panose="020B0503020204020204" pitchFamily="34" charset="-122"/>
                <a:ea typeface="微软雅黑" panose="020B0503020204020204" pitchFamily="34" charset="-122"/>
              </a:rPr>
              <a:t>法框架</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1957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9</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𝑺𝒉𝒐𝒓𝒕𝒆𝒔𝒕</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𝑷𝒂𝒕𝒉</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𝑻𝒓𝒆𝒆</m:t>
                      </m:r>
                      <m:r>
                        <a:rPr lang="en-US" altLang="zh-CN" sz="2400" b="1" i="1" dirty="0" smtClean="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𝑺𝑷𝑻</m:t>
                      </m:r>
                      <m:r>
                        <a:rPr lang="en-US" altLang="zh-CN" sz="2400" b="1" i="1" dirty="0" smtClean="0">
                          <a:latin typeface="Cambria Math" panose="02040503050406030204" pitchFamily="18" charset="0"/>
                          <a:ea typeface="微软雅黑" panose="020B0503020204020204" pitchFamily="34" charset="-122"/>
                        </a:rPr>
                        <m:t>)</m:t>
                      </m:r>
                    </m:oMath>
                  </m:oMathPara>
                </a14:m>
                <a:endParaRPr lang="en-US" altLang="zh-CN" sz="2200" b="1" i="1" dirty="0" smtClean="0">
                  <a:latin typeface="Calibri" panose="020F0502020204030204" pitchFamily="34" charset="0"/>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1" y="853491"/>
                <a:ext cx="8287438" cy="461665"/>
              </a:xfrm>
              <a:prstGeom prst="rect">
                <a:avLst/>
              </a:prstGeom>
              <a:blipFill>
                <a:blip r:embed="rId19"/>
                <a:stretch>
                  <a:fillRect l="-221" b="-1710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路</a:t>
            </a:r>
            <a:r>
              <a:rPr lang="zh-CN" altLang="en-US" sz="2800" b="1" spc="200" dirty="0" smtClean="0">
                <a:solidFill>
                  <a:schemeClr val="bg1"/>
                </a:solidFill>
                <a:latin typeface="Calibri" panose="020F0502020204030204" pitchFamily="34" charset="0"/>
                <a:ea typeface="微软雅黑" panose="020B0503020204020204" pitchFamily="34" charset="-122"/>
              </a:rPr>
              <a:t>径枚举</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4" name="图片 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4030" y="1775298"/>
            <a:ext cx="1818159" cy="3307404"/>
          </a:xfrm>
          <a:prstGeom prst="rect">
            <a:avLst/>
          </a:prstGeom>
        </p:spPr>
      </p:pic>
      <p:pic>
        <p:nvPicPr>
          <p:cNvPr id="6" name="图片 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306219" y="1774800"/>
            <a:ext cx="2531016" cy="3308400"/>
          </a:xfrm>
          <a:prstGeom prst="rect">
            <a:avLst/>
          </a:prstGeom>
        </p:spPr>
      </p:pic>
      <p:pic>
        <p:nvPicPr>
          <p:cNvPr id="7" name="图片 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581265" y="1774800"/>
            <a:ext cx="1818706" cy="330840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719A945-5DA8-4842-824C-43EDA64AA903}"/>
                  </a:ext>
                </a:extLst>
              </p:cNvPr>
              <p:cNvSpPr txBox="1"/>
              <p:nvPr/>
            </p:nvSpPr>
            <p:spPr>
              <a:xfrm>
                <a:off x="3232288" y="5214010"/>
                <a:ext cx="2678878" cy="33855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𝑺𝒉𝒐𝒓𝒕𝒆𝒔𝒕</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𝑷𝒂𝒕𝒉</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𝑻𝒓𝒆𝒆</m:t>
                      </m:r>
                      <m:r>
                        <a:rPr lang="en-US" altLang="zh-CN" sz="1600" b="1" i="1" dirty="0" smtClean="0">
                          <a:latin typeface="Cambria Math" panose="02040503050406030204" pitchFamily="18" charset="0"/>
                          <a:ea typeface="微软雅黑" panose="020B0503020204020204" pitchFamily="34" charset="-122"/>
                        </a:rPr>
                        <m:t>(</m:t>
                      </m:r>
                      <m:sSub>
                        <m:sSubPr>
                          <m:ctrlPr>
                            <a:rPr lang="en-US" altLang="zh-CN" sz="1600" b="1" i="1" dirty="0" smtClean="0">
                              <a:latin typeface="Cambria Math" panose="02040503050406030204" pitchFamily="18" charset="0"/>
                              <a:ea typeface="微软雅黑" panose="020B0503020204020204" pitchFamily="34" charset="-122"/>
                            </a:rPr>
                          </m:ctrlPr>
                        </m:sSubPr>
                        <m:e>
                          <m:r>
                            <a:rPr lang="en-US" altLang="zh-CN" sz="1600" b="1" i="1" dirty="0" smtClean="0">
                              <a:latin typeface="Cambria Math" panose="02040503050406030204" pitchFamily="18" charset="0"/>
                              <a:ea typeface="微软雅黑" panose="020B0503020204020204" pitchFamily="34" charset="-122"/>
                            </a:rPr>
                            <m:t>𝑬</m:t>
                          </m:r>
                        </m:e>
                        <m:sub>
                          <m:r>
                            <a:rPr lang="en-US" altLang="zh-CN" sz="1600" b="1" i="1" dirty="0" smtClean="0">
                              <a:latin typeface="Cambria Math" panose="02040503050406030204" pitchFamily="18" charset="0"/>
                              <a:ea typeface="微软雅黑" panose="020B0503020204020204" pitchFamily="34" charset="-122"/>
                            </a:rPr>
                            <m:t>𝑻</m:t>
                          </m:r>
                        </m:sub>
                      </m:sSub>
                      <m:r>
                        <a:rPr lang="en-US" altLang="zh-CN" sz="1600" b="1" i="1" dirty="0" smtClean="0">
                          <a:latin typeface="Cambria Math" panose="02040503050406030204" pitchFamily="18" charset="0"/>
                          <a:ea typeface="微软雅黑" panose="020B0503020204020204" pitchFamily="34" charset="-122"/>
                        </a:rPr>
                        <m:t>)</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3232288" y="5214010"/>
                <a:ext cx="2678878" cy="338554"/>
              </a:xfrm>
              <a:prstGeom prst="rect">
                <a:avLst/>
              </a:prstGeom>
              <a:blipFill>
                <a:blip r:embed="rId26"/>
                <a:stretch>
                  <a:fillRect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719A945-5DA8-4842-824C-43EDA64AA903}"/>
                  </a:ext>
                </a:extLst>
              </p:cNvPr>
              <p:cNvSpPr txBox="1"/>
              <p:nvPr/>
            </p:nvSpPr>
            <p:spPr>
              <a:xfrm>
                <a:off x="1256660" y="5204290"/>
                <a:ext cx="792897" cy="33855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𝑮𝒓𝒂𝒑𝒉</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1256660" y="5204290"/>
                <a:ext cx="792897" cy="338554"/>
              </a:xfrm>
              <a:prstGeom prst="rect">
                <a:avLst/>
              </a:prstGeom>
              <a:blipFill>
                <a:blip r:embed="rId29"/>
                <a:stretch>
                  <a:fillRect r="-2308" b="-1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719A945-5DA8-4842-824C-43EDA64AA903}"/>
                  </a:ext>
                </a:extLst>
              </p:cNvPr>
              <p:cNvSpPr txBox="1"/>
              <p:nvPr/>
            </p:nvSpPr>
            <p:spPr>
              <a:xfrm>
                <a:off x="6151179" y="5214010"/>
                <a:ext cx="2678878"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600" b="1" i="1" dirty="0" smtClean="0">
                          <a:latin typeface="Cambria Math" panose="02040503050406030204" pitchFamily="18" charset="0"/>
                          <a:ea typeface="微软雅黑" panose="020B0503020204020204" pitchFamily="34" charset="-122"/>
                        </a:rPr>
                        <m:t>𝑫𝒆𝒗𝒊𝒂𝒕𝒊𝒐𝒏</m:t>
                      </m:r>
                      <m:r>
                        <a:rPr lang="en-US" altLang="zh-CN" sz="1600" b="1" i="1" dirty="0" smtClean="0">
                          <a:latin typeface="Cambria Math" panose="02040503050406030204" pitchFamily="18" charset="0"/>
                          <a:ea typeface="微软雅黑" panose="020B0503020204020204" pitchFamily="34" charset="-122"/>
                        </a:rPr>
                        <m:t> </m:t>
                      </m:r>
                      <m:r>
                        <a:rPr lang="en-US" altLang="zh-CN" sz="1600" b="1" i="1" dirty="0" smtClean="0">
                          <a:latin typeface="Cambria Math" panose="02040503050406030204" pitchFamily="18" charset="0"/>
                          <a:ea typeface="微软雅黑" panose="020B0503020204020204" pitchFamily="34" charset="-122"/>
                        </a:rPr>
                        <m:t>𝑬𝒅𝒈𝒆𝒔</m:t>
                      </m:r>
                      <m:r>
                        <a:rPr lang="en-US" altLang="zh-CN" sz="1600" b="1" i="1" dirty="0" smtClean="0">
                          <a:latin typeface="Cambria Math" panose="02040503050406030204" pitchFamily="18" charset="0"/>
                          <a:ea typeface="微软雅黑" panose="020B0503020204020204" pitchFamily="34" charset="-122"/>
                        </a:rPr>
                        <m:t>(</m:t>
                      </m:r>
                      <m:sSub>
                        <m:sSubPr>
                          <m:ctrlPr>
                            <a:rPr lang="en-US" altLang="zh-CN" sz="1600" b="1" i="1" dirty="0" smtClean="0">
                              <a:latin typeface="Cambria Math" panose="02040503050406030204" pitchFamily="18" charset="0"/>
                              <a:ea typeface="微软雅黑" panose="020B0503020204020204" pitchFamily="34" charset="-122"/>
                            </a:rPr>
                          </m:ctrlPr>
                        </m:sSubPr>
                        <m:e>
                          <m:r>
                            <a:rPr lang="en-US" altLang="zh-CN" sz="1600" b="1" i="1" dirty="0" smtClean="0">
                              <a:latin typeface="Cambria Math" panose="02040503050406030204" pitchFamily="18" charset="0"/>
                              <a:ea typeface="微软雅黑" panose="020B0503020204020204" pitchFamily="34" charset="-122"/>
                            </a:rPr>
                            <m:t>𝑬</m:t>
                          </m:r>
                        </m:e>
                        <m:sub>
                          <m:r>
                            <a:rPr lang="en-US" altLang="zh-CN" sz="1600" b="1" i="1" dirty="0" smtClean="0">
                              <a:latin typeface="Cambria Math" panose="02040503050406030204" pitchFamily="18" charset="0"/>
                              <a:ea typeface="微软雅黑" panose="020B0503020204020204" pitchFamily="34" charset="-122"/>
                            </a:rPr>
                            <m:t>𝑫</m:t>
                          </m:r>
                        </m:sub>
                      </m:sSub>
                      <m:r>
                        <a:rPr lang="en-US" altLang="zh-CN" sz="1600" b="1" i="1" dirty="0" smtClean="0">
                          <a:latin typeface="Cambria Math" panose="02040503050406030204" pitchFamily="18" charset="0"/>
                          <a:ea typeface="微软雅黑" panose="020B0503020204020204" pitchFamily="34" charset="-122"/>
                        </a:rPr>
                        <m:t>)</m:t>
                      </m:r>
                    </m:oMath>
                  </m:oMathPara>
                </a14:m>
                <a:endParaRPr lang="en-US" altLang="zh-CN" sz="1600" b="1" i="1" dirty="0" smtClean="0">
                  <a:latin typeface="Calibri" panose="020F0502020204030204" pitchFamily="34" charset="0"/>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6151179" y="5214010"/>
                <a:ext cx="2678878" cy="338554"/>
              </a:xfrm>
              <a:prstGeom prst="rect">
                <a:avLst/>
              </a:prstGeom>
              <a:blipFill>
                <a:blip r:embed="rId30"/>
                <a:stretch>
                  <a:fillRect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719A945-5DA8-4842-824C-43EDA64AA903}"/>
                  </a:ext>
                </a:extLst>
              </p:cNvPr>
              <p:cNvSpPr txBox="1"/>
              <p:nvPr/>
            </p:nvSpPr>
            <p:spPr>
              <a:xfrm>
                <a:off x="7204021" y="2169624"/>
                <a:ext cx="1626036" cy="27699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sz="1200" b="1" i="1" dirty="0" smtClean="0">
                          <a:solidFill>
                            <a:srgbClr val="FF0000"/>
                          </a:solidFill>
                          <a:latin typeface="Cambria Math" panose="02040503050406030204" pitchFamily="18" charset="0"/>
                          <a:ea typeface="微软雅黑" panose="020B0503020204020204" pitchFamily="34" charset="-122"/>
                        </a:rPr>
                        <m:t>𝑫𝒆𝒗𝒊𝒂𝒕𝒊𝒐𝒏</m:t>
                      </m:r>
                      <m:r>
                        <a:rPr lang="en-US" altLang="zh-CN" sz="1200" b="1" i="1" dirty="0" smtClean="0">
                          <a:solidFill>
                            <a:srgbClr val="FF0000"/>
                          </a:solidFill>
                          <a:latin typeface="Cambria Math" panose="02040503050406030204" pitchFamily="18" charset="0"/>
                          <a:ea typeface="微软雅黑" panose="020B0503020204020204" pitchFamily="34" charset="-122"/>
                        </a:rPr>
                        <m:t> </m:t>
                      </m:r>
                      <m:r>
                        <a:rPr lang="en-US" altLang="zh-CN" sz="1200" b="1" i="1" dirty="0" smtClean="0">
                          <a:solidFill>
                            <a:srgbClr val="FF0000"/>
                          </a:solidFill>
                          <a:latin typeface="Cambria Math" panose="02040503050406030204" pitchFamily="18" charset="0"/>
                          <a:ea typeface="微软雅黑" panose="020B0503020204020204" pitchFamily="34" charset="-122"/>
                        </a:rPr>
                        <m:t>𝑪𝒐𝒔𝒕</m:t>
                      </m:r>
                    </m:oMath>
                  </m:oMathPara>
                </a14:m>
                <a:endParaRPr lang="en-US" altLang="zh-CN" sz="1200" b="1" i="1" dirty="0" smtClean="0">
                  <a:solidFill>
                    <a:srgbClr val="FF0000"/>
                  </a:solidFill>
                  <a:latin typeface="Calibri" panose="020F0502020204030204" pitchFamily="34" charset="0"/>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7204021" y="2169624"/>
                <a:ext cx="1626036" cy="276999"/>
              </a:xfrm>
              <a:prstGeom prst="rect">
                <a:avLst/>
              </a:prstGeom>
              <a:blipFill>
                <a:blip r:embed="rId25"/>
                <a:stretch>
                  <a:fillRect/>
                </a:stretch>
              </a:blipFill>
            </p:spPr>
            <p:txBody>
              <a:bodyPr/>
              <a:lstStyle/>
              <a:p>
                <a:r>
                  <a:rPr lang="zh-CN" altLang="en-US">
                    <a:noFill/>
                  </a:rPr>
                  <a:t> </a:t>
                </a:r>
              </a:p>
            </p:txBody>
          </p:sp>
        </mc:Fallback>
      </mc:AlternateContent>
      <p:sp>
        <p:nvSpPr>
          <p:cNvPr id="10" name="椭圆 9"/>
          <p:cNvSpPr/>
          <p:nvPr/>
        </p:nvSpPr>
        <p:spPr>
          <a:xfrm>
            <a:off x="7784881" y="2606617"/>
            <a:ext cx="144000" cy="144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0" idx="7"/>
            <a:endCxn id="15" idx="2"/>
          </p:cNvCxnSpPr>
          <p:nvPr/>
        </p:nvCxnSpPr>
        <p:spPr>
          <a:xfrm flipV="1">
            <a:off x="7907793" y="2446623"/>
            <a:ext cx="109246" cy="181082"/>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868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PPT">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28850</TotalTime>
  <Words>5669</Words>
  <Application>Microsoft Office PowerPoint</Application>
  <PresentationFormat>全屏显示(4:3)</PresentationFormat>
  <Paragraphs>410</Paragraphs>
  <Slides>37</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思源黑体 CN</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徐志鹏</cp:lastModifiedBy>
  <cp:revision>2751</cp:revision>
  <dcterms:created xsi:type="dcterms:W3CDTF">2021-05-16T02:35:10Z</dcterms:created>
  <dcterms:modified xsi:type="dcterms:W3CDTF">2023-12-14T11:15:01Z</dcterms:modified>
</cp:coreProperties>
</file>