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7"/>
  </p:notesMasterIdLst>
  <p:handoutMasterIdLst>
    <p:handoutMasterId r:id="rId28"/>
  </p:handoutMasterIdLst>
  <p:sldIdLst>
    <p:sldId id="329" r:id="rId2"/>
    <p:sldId id="335" r:id="rId3"/>
    <p:sldId id="341" r:id="rId4"/>
    <p:sldId id="362" r:id="rId5"/>
    <p:sldId id="374" r:id="rId6"/>
    <p:sldId id="375" r:id="rId7"/>
    <p:sldId id="376" r:id="rId8"/>
    <p:sldId id="336" r:id="rId9"/>
    <p:sldId id="370" r:id="rId10"/>
    <p:sldId id="371" r:id="rId11"/>
    <p:sldId id="372" r:id="rId12"/>
    <p:sldId id="383" r:id="rId13"/>
    <p:sldId id="373" r:id="rId14"/>
    <p:sldId id="377" r:id="rId15"/>
    <p:sldId id="384" r:id="rId16"/>
    <p:sldId id="378" r:id="rId17"/>
    <p:sldId id="385" r:id="rId18"/>
    <p:sldId id="337" r:id="rId19"/>
    <p:sldId id="379" r:id="rId20"/>
    <p:sldId id="380" r:id="rId21"/>
    <p:sldId id="381" r:id="rId22"/>
    <p:sldId id="382" r:id="rId23"/>
    <p:sldId id="338" r:id="rId24"/>
    <p:sldId id="369" r:id="rId25"/>
    <p:sldId id="31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37AA99C-9CDF-45C0-93AE-45E8E5B75093}">
          <p14:sldIdLst>
            <p14:sldId id="329"/>
            <p14:sldId id="335"/>
            <p14:sldId id="341"/>
            <p14:sldId id="362"/>
            <p14:sldId id="374"/>
            <p14:sldId id="375"/>
            <p14:sldId id="376"/>
            <p14:sldId id="336"/>
            <p14:sldId id="370"/>
            <p14:sldId id="371"/>
            <p14:sldId id="372"/>
            <p14:sldId id="383"/>
            <p14:sldId id="373"/>
            <p14:sldId id="377"/>
            <p14:sldId id="384"/>
            <p14:sldId id="378"/>
            <p14:sldId id="385"/>
            <p14:sldId id="337"/>
            <p14:sldId id="379"/>
            <p14:sldId id="380"/>
            <p14:sldId id="381"/>
            <p14:sldId id="382"/>
            <p14:sldId id="338"/>
            <p14:sldId id="369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宇晨" initials="王宇晨" lastIdx="1" clrIdx="0">
    <p:extLst>
      <p:ext uri="{19B8F6BF-5375-455C-9EA6-DF929625EA0E}">
        <p15:presenceInfo xmlns:p15="http://schemas.microsoft.com/office/powerpoint/2012/main" userId="王宇晨" providerId="None"/>
      </p:ext>
    </p:extLst>
  </p:cmAuthor>
  <p:cmAuthor id="2" name="wang yuchen" initials="wy" lastIdx="1" clrIdx="1">
    <p:extLst>
      <p:ext uri="{19B8F6BF-5375-455C-9EA6-DF929625EA0E}">
        <p15:presenceInfo xmlns:p15="http://schemas.microsoft.com/office/powerpoint/2012/main" userId="f7b01d2737155d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8360"/>
    <a:srgbClr val="FD9B69"/>
    <a:srgbClr val="385723"/>
    <a:srgbClr val="459F2D"/>
    <a:srgbClr val="9BAA90"/>
    <a:srgbClr val="C8352E"/>
    <a:srgbClr val="A1B5E0"/>
    <a:srgbClr val="384331"/>
    <a:srgbClr val="6B2D0B"/>
    <a:srgbClr val="024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73535" autoAdjust="0"/>
  </p:normalViewPr>
  <p:slideViewPr>
    <p:cSldViewPr snapToGrid="0">
      <p:cViewPr varScale="1">
        <p:scale>
          <a:sx n="85" d="100"/>
          <a:sy n="85" d="100"/>
        </p:scale>
        <p:origin x="102" y="588"/>
      </p:cViewPr>
      <p:guideLst>
        <p:guide orient="horz" pos="2205"/>
        <p:guide pos="381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0AF2B2B-1B62-4AED-A0C9-6F374DD59F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32666D-D55B-4D3E-A7C2-76EB1CEEBA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97A1-4835-44A0-92EB-AD5452DEE273}" type="datetimeFigureOut">
              <a:rPr lang="zh-CN" altLang="en-US" smtClean="0"/>
              <a:t>2023-12-28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25234A-09A5-4EB4-9517-08812643E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EF2DB2-BA86-431D-A263-D1D5ABA1C9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767F2-0C03-406D-8BA6-A174136B2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58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28764-9015-4647-AA92-F749CEE7B340}" type="datetimeFigureOut">
              <a:rPr lang="zh-CN" altLang="en-US" smtClean="0"/>
              <a:t>2023-12-28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4212-A9A7-4B0A-843A-3259CA589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3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大家好，今天我讲的是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22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年</a:t>
            </a:r>
            <a:r>
              <a:rPr lang="en-US" altLang="zh-CN" sz="1800" dirty="0" err="1">
                <a:effectLst/>
                <a:ea typeface="Calibri" panose="020F0502020204030204" pitchFamily="34" charset="0"/>
              </a:rPr>
              <a:t>sigir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的一篇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A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类会议，文章名字是这个，他主要是大连理工学生做的。由名字可见，文章是在电商推荐系统背景下，建模用户的价格偏好和兴趣偏好。</a:t>
            </a:r>
            <a:endParaRPr lang="zh-CN" altLang="zh-CN" sz="18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名字的会话是商城系统中的用户商品的交互序列。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34212-A9A7-4B0A-843A-3259CA5895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593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本文异质超图构造方法如下，首先节点主要是物品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id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节点、价格节点、品类节点，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超边有特征超边，价格超边，会话超边。</a:t>
            </a:r>
            <a:endParaRPr lang="zh-CN" altLang="zh-CN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100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在构建的异构超图中，目标节点与多种类别相邻，因此作者通过双通道聚合机制进行消息聚合。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按照左图示例列，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price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节点通过过超边聚合类别节点和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id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节点，这里分为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intra-type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和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inter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-type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zh-CN" altLang="zh-CN" sz="18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首先是类型内的聚合。公式主要是加权相加，这里的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u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是可训练参数。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因此公式可以表示为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fa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函数，输入的变量是目标节点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t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的集合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N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zh-CN" altLang="zh-CN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577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effectLst/>
                <a:ea typeface="Microsoft YaHei" panose="020B0503020204020204" pitchFamily="34" charset="-122"/>
              </a:rPr>
              <a:t>然后是类型间的聚合，这里</a:t>
            </a:r>
            <a:r>
              <a:rPr lang="en-US" altLang="zh-CN" sz="1200" dirty="0">
                <a:effectLst/>
                <a:ea typeface="Calibri" panose="020F0502020204030204" pitchFamily="34" charset="0"/>
              </a:rPr>
              <a:t>t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是目标节点，</a:t>
            </a:r>
            <a:r>
              <a:rPr lang="en-US" altLang="zh-CN" sz="1200" dirty="0">
                <a:effectLst/>
                <a:ea typeface="Calibri" panose="020F0502020204030204" pitchFamily="34" charset="0"/>
              </a:rPr>
              <a:t>Tao1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和</a:t>
            </a:r>
            <a:r>
              <a:rPr lang="en-US" altLang="zh-CN" sz="1200" dirty="0">
                <a:effectLst/>
                <a:ea typeface="Calibri" panose="020F0502020204030204" pitchFamily="34" charset="0"/>
              </a:rPr>
              <a:t>Tao2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是两个异质节点类型，方框代表拼接，</a:t>
            </a:r>
            <a:r>
              <a:rPr lang="en-US" altLang="zh-CN" sz="1200" dirty="0">
                <a:effectLst/>
                <a:ea typeface="Calibri" panose="020F0502020204030204" pitchFamily="34" charset="0"/>
              </a:rPr>
              <a:t>w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是可训练参数，最后通过</a:t>
            </a:r>
            <a:r>
              <a:rPr lang="en-US" altLang="zh-CN" sz="1200" dirty="0" err="1">
                <a:effectLst/>
                <a:ea typeface="Calibri" panose="020F0502020204030204" pitchFamily="34" charset="0"/>
              </a:rPr>
              <a:t>sigmod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映射到</a:t>
            </a:r>
            <a:r>
              <a:rPr lang="en-US" altLang="zh-CN" sz="1200" dirty="0">
                <a:effectLst/>
                <a:ea typeface="Calibri" panose="020F0502020204030204" pitchFamily="34" charset="0"/>
              </a:rPr>
              <a:t>01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区间，相当于一个权重值，通过公式七得到嵌入表示。</a:t>
            </a: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effectLst/>
                <a:ea typeface="Microsoft YaHei" panose="020B0503020204020204" pitchFamily="34" charset="-122"/>
              </a:rPr>
              <a:t>类型间的聚合公式可以表示为</a:t>
            </a:r>
            <a:r>
              <a:rPr lang="en-US" altLang="zh-CN" sz="1200" dirty="0">
                <a:effectLst/>
                <a:ea typeface="Calibri" panose="020F0502020204030204" pitchFamily="34" charset="0"/>
              </a:rPr>
              <a:t>fb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，输入参数变量是目标特征，和相连的不同类型节点特征。</a:t>
            </a: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zh-CN" altLang="zh-CN" sz="12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effectLst/>
                <a:ea typeface="Microsoft YaHei" panose="020B0503020204020204" pitchFamily="34" charset="-122"/>
              </a:rPr>
              <a:t>综上所述，所有类型节点更新公式如下，</a:t>
            </a: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effectLst/>
                <a:ea typeface="Microsoft YaHei" panose="020B0503020204020204" pitchFamily="34" charset="-122"/>
              </a:rPr>
              <a:t>这里我们按照左图</a:t>
            </a:r>
            <a:r>
              <a:rPr lang="zh-CN" altLang="en-US" sz="1200" dirty="0">
                <a:effectLst/>
                <a:ea typeface="Microsoft YaHei" panose="020B0503020204020204" pitchFamily="34" charset="-122"/>
              </a:rPr>
              <a:t>为例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，</a:t>
            </a:r>
            <a:r>
              <a:rPr lang="en-US" altLang="zh-CN" sz="1200" dirty="0">
                <a:effectLst/>
                <a:ea typeface="Calibri" panose="020F0502020204030204" pitchFamily="34" charset="0"/>
              </a:rPr>
              <a:t>p</a:t>
            </a:r>
            <a:r>
              <a:rPr lang="zh-CN" altLang="en-US" sz="1200" dirty="0">
                <a:effectLst/>
                <a:ea typeface="Microsoft YaHei" panose="020B0503020204020204" pitchFamily="34" charset="-122"/>
              </a:rPr>
              <a:t>节点首先通过</a:t>
            </a:r>
            <a:r>
              <a:rPr lang="en-US" altLang="zh-CN" sz="1200" dirty="0">
                <a:effectLst/>
                <a:ea typeface="Calibri" panose="020F0502020204030204" pitchFamily="34" charset="0"/>
              </a:rPr>
              <a:t>fb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聚合异质结点，内部的</a:t>
            </a:r>
            <a:r>
              <a:rPr lang="en-US" altLang="zh-CN" sz="1200" dirty="0">
                <a:effectLst/>
                <a:ea typeface="Calibri" panose="020F0502020204030204" pitchFamily="34" charset="0"/>
              </a:rPr>
              <a:t>c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和</a:t>
            </a:r>
            <a:r>
              <a:rPr lang="en-US" altLang="zh-CN" sz="1200" dirty="0" err="1">
                <a:effectLst/>
                <a:ea typeface="Calibri" panose="020F0502020204030204" pitchFamily="34" charset="0"/>
              </a:rPr>
              <a:t>i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节点通过</a:t>
            </a:r>
            <a:r>
              <a:rPr lang="en-US" altLang="zh-CN" sz="1200" dirty="0">
                <a:effectLst/>
                <a:ea typeface="Calibri" panose="020F0502020204030204" pitchFamily="34" charset="0"/>
              </a:rPr>
              <a:t>fa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来聚合特征表示。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960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模型第三部分是偏好提取模块，主要是针对聚合后的价格节点和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id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节点进行价格偏好和兴趣偏好的特征抽取。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首先是价格偏好的特征提取，使用多头自注意力机制进行建模。这里主要是先拼接，送入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attention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，最后拼接多个注意力头得到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pp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407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zh-CN" altLang="zh-CN" sz="12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effectLst/>
                <a:ea typeface="Microsoft YaHei" panose="020B0503020204020204" pitchFamily="34" charset="-122"/>
              </a:rPr>
              <a:t>兴趣偏好特征提取根据会话超边处理，这里考虑到用户兴趣偏好随时间变化，</a:t>
            </a: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effectLst/>
                <a:ea typeface="Microsoft YaHei" panose="020B0503020204020204" pitchFamily="34" charset="-122"/>
              </a:rPr>
              <a:t>因此引入反向位置嵌入来表示时间先后，位置编码实现是直接参考下面论文，这里直接拿来用。</a:t>
            </a: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effectLst/>
                <a:ea typeface="Microsoft YaHei" panose="020B0503020204020204" pitchFamily="34" charset="-122"/>
              </a:rPr>
              <a:t>这里通过</a:t>
            </a:r>
            <a:r>
              <a:rPr lang="en-US" altLang="zh-CN" sz="1200" dirty="0">
                <a:effectLst/>
                <a:ea typeface="Calibri" panose="020F0502020204030204" pitchFamily="34" charset="0"/>
              </a:rPr>
              <a:t>id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编码和位置编码拼接后通过</a:t>
            </a:r>
            <a:r>
              <a:rPr lang="en-US" altLang="zh-CN" sz="1200" dirty="0">
                <a:effectLst/>
                <a:ea typeface="Microsoft YaHei" panose="020B0503020204020204" pitchFamily="34" charset="-122"/>
              </a:rPr>
              <a:t>  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输入门得到每个时间节点的物品兴趣表示，</a:t>
            </a: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effectLst/>
                <a:ea typeface="Microsoft YaHei" panose="020B0503020204020204" pitchFamily="34" charset="-122"/>
              </a:rPr>
              <a:t>最后通过加权求和计算出</a:t>
            </a:r>
            <a:r>
              <a:rPr lang="en-US" altLang="zh-CN" sz="1200" dirty="0">
                <a:effectLst/>
                <a:ea typeface="Calibri" panose="020F0502020204030204" pitchFamily="34" charset="0"/>
              </a:rPr>
              <a:t>IP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，这里的</a:t>
            </a:r>
            <a:r>
              <a:rPr lang="en-US" altLang="zh-CN" sz="1200" dirty="0" err="1">
                <a:effectLst/>
                <a:ea typeface="Calibri" panose="020F0502020204030204" pitchFamily="34" charset="0"/>
              </a:rPr>
              <a:t>u,a,b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均为可训练参数。</a:t>
            </a:r>
            <a:endParaRPr lang="zh-CN" altLang="zh-CN" sz="1200" dirty="0">
              <a:effectLst/>
              <a:ea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4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模型第四部分是协同引导学习模块，一般来说在得到价格偏好和兴趣偏好特征后分别于每个物品的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p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表示和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id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表示做点积相加，便可以得到用户可能交互的分数。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但作者认为这样无法完整表达相互影响的场景，这部分有点像多模态融合，不同模态下简单相乘或者相加过于简单，因此提出了协同引导学习模块，来模拟价格和兴趣间的复杂相互关系。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这里采用门控机制来处理，输入门分别接收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pp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和</a:t>
            </a:r>
            <a:r>
              <a:rPr lang="en-US" altLang="zh-CN" sz="1800" dirty="0" err="1">
                <a:effectLst/>
                <a:ea typeface="Calibri" panose="020F0502020204030204" pitchFamily="34" charset="0"/>
              </a:rPr>
              <a:t>ip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相乘矩阵和相加矩阵，得到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mc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和</a:t>
            </a:r>
            <a:r>
              <a:rPr lang="en-US" altLang="zh-CN" sz="1800" dirty="0" err="1">
                <a:effectLst/>
                <a:ea typeface="Calibri" panose="020F0502020204030204" pitchFamily="34" charset="0"/>
              </a:rPr>
              <a:t>mj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然后有分别通过输出门得到充分交互后的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pp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和</a:t>
            </a:r>
            <a:r>
              <a:rPr lang="en-US" altLang="zh-CN" sz="1800" dirty="0" err="1">
                <a:effectLst/>
                <a:ea typeface="Calibri" panose="020F0502020204030204" pitchFamily="34" charset="0"/>
              </a:rPr>
              <a:t>ip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，最后通过该公式得到每个物体的打分值。训练部分选用常见的交叉熵函数。</a:t>
            </a:r>
            <a:endParaRPr lang="zh-CN" altLang="zh-CN" sz="18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下部分是实验结果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149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effectLst/>
                <a:ea typeface="Microsoft YaHei" panose="020B0503020204020204" pitchFamily="34" charset="-122"/>
              </a:rPr>
              <a:t>模型第四部分是协同引导学习模块，一般来说在得到价格偏好和兴趣偏好特征后分别于每个物品的</a:t>
            </a:r>
            <a:r>
              <a:rPr lang="en-US" altLang="zh-CN" sz="1200" dirty="0">
                <a:effectLst/>
                <a:ea typeface="Calibri" panose="020F0502020204030204" pitchFamily="34" charset="0"/>
              </a:rPr>
              <a:t>p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表示和</a:t>
            </a:r>
            <a:r>
              <a:rPr lang="en-US" altLang="zh-CN" sz="1200" dirty="0">
                <a:effectLst/>
                <a:ea typeface="Calibri" panose="020F0502020204030204" pitchFamily="34" charset="0"/>
              </a:rPr>
              <a:t>id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表示做点积相加，便可以得到用户可能交互的分数。</a:t>
            </a: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effectLst/>
                <a:ea typeface="Microsoft YaHei" panose="020B0503020204020204" pitchFamily="34" charset="-122"/>
              </a:rPr>
              <a:t>但作者认为这样无法完整表达相互影响的场景，这部分有点像多模态融合，不同模态下简单相乘或者相加过于简单，因此提出了协同引导学习模块，来模拟价格和兴趣间的复杂相互关系。</a:t>
            </a: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effectLst/>
                <a:ea typeface="Microsoft YaHei" panose="020B0503020204020204" pitchFamily="34" charset="-122"/>
              </a:rPr>
              <a:t>这里采用门控机制来处理，输入门分别接收</a:t>
            </a:r>
            <a:r>
              <a:rPr lang="en-US" altLang="zh-CN" sz="1200" dirty="0">
                <a:effectLst/>
                <a:ea typeface="Calibri" panose="020F0502020204030204" pitchFamily="34" charset="0"/>
              </a:rPr>
              <a:t>pp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和</a:t>
            </a:r>
            <a:r>
              <a:rPr lang="en-US" altLang="zh-CN" sz="1200" dirty="0" err="1">
                <a:effectLst/>
                <a:ea typeface="Calibri" panose="020F0502020204030204" pitchFamily="34" charset="0"/>
              </a:rPr>
              <a:t>ip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相乘矩阵和相加矩阵，得到</a:t>
            </a:r>
            <a:r>
              <a:rPr lang="en-US" altLang="zh-CN" sz="1200" dirty="0">
                <a:effectLst/>
                <a:ea typeface="Calibri" panose="020F0502020204030204" pitchFamily="34" charset="0"/>
              </a:rPr>
              <a:t>mc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和</a:t>
            </a:r>
            <a:r>
              <a:rPr lang="en-US" altLang="zh-CN" sz="1200" dirty="0" err="1">
                <a:effectLst/>
                <a:ea typeface="Calibri" panose="020F0502020204030204" pitchFamily="34" charset="0"/>
              </a:rPr>
              <a:t>mj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。</a:t>
            </a: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effectLst/>
                <a:ea typeface="Microsoft YaHei" panose="020B0503020204020204" pitchFamily="34" charset="-122"/>
              </a:rPr>
              <a:t>然后有分别通过输出门得到充分交互后的</a:t>
            </a:r>
            <a:r>
              <a:rPr lang="en-US" altLang="zh-CN" sz="1200" dirty="0">
                <a:effectLst/>
                <a:ea typeface="Calibri" panose="020F0502020204030204" pitchFamily="34" charset="0"/>
              </a:rPr>
              <a:t>pp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和</a:t>
            </a:r>
            <a:r>
              <a:rPr lang="en-US" altLang="zh-CN" sz="1200" dirty="0" err="1">
                <a:effectLst/>
                <a:ea typeface="Calibri" panose="020F0502020204030204" pitchFamily="34" charset="0"/>
              </a:rPr>
              <a:t>ip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，最后通过该公式得到每个物体的打分值。训练部分选用常见的交叉熵函数。</a:t>
            </a:r>
            <a:endParaRPr lang="zh-CN" altLang="zh-CN" sz="12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effectLst/>
                <a:ea typeface="Microsoft YaHei" panose="020B0503020204020204" pitchFamily="34" charset="-122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effectLst/>
                <a:ea typeface="Microsoft YaHei" panose="020B0503020204020204" pitchFamily="34" charset="-122"/>
              </a:rPr>
              <a:t>下部分是实验结果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40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7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这种方法侧重于理解和利用用户行为的时间顺序性，以揭示用户偏好的动态变化和发展趋势。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会话可以是用户的一次网站访问、一次应用使用或任何定义的交互序列。与传统的序列推荐相比，SBR更加侧重于捕捉用户在单次会话中的短期行为和意图。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281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这种方法侧重于理解和利用用户行为的时间顺序性，以揭示用户偏好的动态变化和发展趋势。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会话可以是用户的一次网站访问、一次应用使用或任何定义的交互序列。与传统的序列推荐相比，SBR更加侧重于捕捉用户在单次会话中的短期行为和意图。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5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首先我介绍下研究背景和相关知识。近年来由于图结构出色的表征能力，图网络领域技术快速发展。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很多领域都用到了图网络，如在引文网络，地图服务，药物研发，推荐系统等，本文主要针对的是推荐系统这一领域下的会话推荐问题。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715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这种方法侧重于理解和利用用户行为的时间顺序性，以揭示用户偏好的动态变化和发展趋势。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会话可以是用户的一次网站访问、一次应用使用或任何定义的交互序列。与传统的序列推荐相比，SBR更加侧重于捕捉用户在单次会话中的短期行为和意图。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38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>
                <a:effectLst/>
                <a:ea typeface="Microsoft YaHei" panose="020B0503020204020204" pitchFamily="34" charset="-122"/>
              </a:rPr>
              <a:t>最后是论文总结，本篇论文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0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ea typeface="Microsoft YaHei" panose="020B0503020204020204" pitchFamily="34" charset="-122"/>
              </a:rPr>
              <a:t>在介绍什么是会话推荐之前，我想先说一下序列推荐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SR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，序列推荐就是分析用户的行为序列来预测用户未来的行为，下图就是一个序列推荐的案例，</a:t>
            </a:r>
            <a:r>
              <a:rPr lang="en-US" altLang="zh-CN" sz="1800" dirty="0" err="1">
                <a:effectLst/>
                <a:ea typeface="Calibri" panose="020F0502020204030204" pitchFamily="34" charset="0"/>
              </a:rPr>
              <a:t>poI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的推荐。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effectLst/>
                <a:ea typeface="Microsoft YaHei" panose="020B0503020204020204" pitchFamily="34" charset="-122"/>
              </a:rPr>
              <a:t>会话推荐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SBR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也属于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SR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，他主要是专注于分析和利用单次会话来进行推荐，仍然是下图的案列，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effectLst/>
                <a:ea typeface="Microsoft YaHei" panose="020B0503020204020204" pitchFamily="34" charset="-122"/>
              </a:rPr>
              <a:t>用户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1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第一天点击序列是裤子，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t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薛珊，运动鞋，板鞋，第二天，第三天。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effectLst/>
                <a:ea typeface="Microsoft YaHei" panose="020B0503020204020204" pitchFamily="34" charset="-122"/>
              </a:rPr>
              <a:t>这个就是本文探讨的问题。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----------------------------------------------------------------------------------</a:t>
            </a:r>
          </a:p>
          <a:p>
            <a:endParaRPr lang="en-US" altLang="zh-CN" dirty="0"/>
          </a:p>
          <a:p>
            <a:r>
              <a:rPr lang="zh-CN" altLang="en-US" dirty="0"/>
              <a:t>这种方法侧重于理解和利用用户行为的时间顺序性，以揭示用户偏好的动态变化和发展趋势。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会话可以是用户的一次网站访问、一次应用使用或任何定义的交互序列。与传统的序列推荐相比，SBR更加侧重于捕捉用户在单次会话中的短期行为和意图。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286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Calibri" panose="020F0502020204030204" pitchFamily="34" charset="0"/>
              </a:rPr>
              <a:t>SBR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目前研究领域，早期研究通常关注用户兴趣偏好，而常忽略用户的价格偏好，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effectLst/>
                <a:ea typeface="Microsoft YaHei" panose="020B0503020204020204" pitchFamily="34" charset="-122"/>
              </a:rPr>
              <a:t>这里的兴趣偏好可理解为用户有多喜欢这个物品 ，价格偏好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(price preferences) 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可理解为用户愿意花多少钱去买一个物品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effectLst/>
                <a:ea typeface="Microsoft YaHei" panose="020B0503020204020204" pitchFamily="34" charset="-122"/>
              </a:rPr>
              <a:t>比如说，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在确定用户兴趣偏好是数码产品中的键盘后，针对不同价位的选择很少去研究。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因此本文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着重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将价格偏好这一影响因素加入到会话推荐中，而这会遇到以下一些挑战。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zh-CN" altLang="zh-CN" sz="18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591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zh-CN" altLang="zh-CN" sz="12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effectLst/>
                <a:ea typeface="Microsoft YaHei" panose="020B0503020204020204" pitchFamily="34" charset="-122"/>
              </a:rPr>
              <a:t>难点一是用户的价格偏好隐藏在异质信息中，这句话意思就是说，用户的价格偏好隐藏在物品类别中，不同类别的物体，价格判断标准不同。</a:t>
            </a: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effectLst/>
                <a:ea typeface="Microsoft YaHei" panose="020B0503020204020204" pitchFamily="34" charset="-122"/>
              </a:rPr>
              <a:t>比如说下图中笔记本电脑，它属于数码产品，</a:t>
            </a:r>
            <a:r>
              <a:rPr lang="en-US" altLang="zh-CN" sz="1200" dirty="0">
                <a:effectLst/>
                <a:ea typeface="Microsoft YaHei" panose="020B0503020204020204" pitchFamily="34" charset="-122"/>
              </a:rPr>
              <a:t>1</a:t>
            </a:r>
            <a:r>
              <a:rPr lang="zh-CN" altLang="en-US" sz="1200" dirty="0">
                <a:effectLst/>
                <a:ea typeface="Microsoft YaHei" panose="020B0503020204020204" pitchFamily="34" charset="-122"/>
              </a:rPr>
              <a:t>万</a:t>
            </a:r>
            <a:r>
              <a:rPr lang="en-US" altLang="zh-CN" sz="1200" dirty="0">
                <a:effectLst/>
                <a:ea typeface="Microsoft YaHei" panose="020B0503020204020204" pitchFamily="34" charset="-122"/>
              </a:rPr>
              <a:t>8</a:t>
            </a:r>
            <a:r>
              <a:rPr lang="zh-CN" altLang="en-US" sz="1200" dirty="0">
                <a:effectLst/>
                <a:ea typeface="Microsoft YaHei" panose="020B0503020204020204" pitchFamily="34" charset="-122"/>
              </a:rPr>
              <a:t>的价格比较贵，而右图内衣属于衣服一类，</a:t>
            </a:r>
            <a:r>
              <a:rPr lang="en-US" altLang="zh-CN" sz="1200" dirty="0">
                <a:effectLst/>
                <a:ea typeface="Microsoft YaHei" panose="020B0503020204020204" pitchFamily="34" charset="-122"/>
              </a:rPr>
              <a:t>29</a:t>
            </a:r>
            <a:r>
              <a:rPr lang="zh-CN" altLang="en-US" sz="1200" dirty="0">
                <a:effectLst/>
                <a:ea typeface="Microsoft YaHei" panose="020B0503020204020204" pitchFamily="34" charset="-122"/>
              </a:rPr>
              <a:t>的价格比较便宜。用户想买便宜的电脑，不能用</a:t>
            </a:r>
            <a:r>
              <a:rPr lang="en-US" altLang="zh-CN" sz="1200" dirty="0">
                <a:effectLst/>
                <a:ea typeface="Microsoft YaHei" panose="020B0503020204020204" pitchFamily="34" charset="-122"/>
              </a:rPr>
              <a:t>29.9</a:t>
            </a:r>
            <a:r>
              <a:rPr lang="zh-CN" altLang="en-US" sz="1200" dirty="0">
                <a:effectLst/>
                <a:ea typeface="Microsoft YaHei" panose="020B0503020204020204" pitchFamily="34" charset="-122"/>
              </a:rPr>
              <a:t>的标准来找。</a:t>
            </a: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effectLst/>
                <a:ea typeface="Microsoft YaHei" panose="020B0503020204020204" pitchFamily="34" charset="-122"/>
              </a:rPr>
              <a:t>这个难点就是说，我们需要从异质信息中提取用户的价格偏好。</a:t>
            </a:r>
            <a:endParaRPr lang="en-US" altLang="zh-CN" sz="1200" dirty="0">
              <a:effectLst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14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effectLst/>
                <a:ea typeface="Microsoft YaHei" panose="020B0503020204020204" pitchFamily="34" charset="-122"/>
              </a:rPr>
              <a:t>难点二用户的消费偏好由价格和兴趣共同作用</a:t>
            </a:r>
            <a:r>
              <a:rPr lang="zh-CN" altLang="en-US" sz="1200" dirty="0">
                <a:effectLst/>
                <a:ea typeface="Microsoft YaHei" panose="020B0503020204020204" pitchFamily="34" charset="-122"/>
              </a:rPr>
              <a:t>来决定的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，</a:t>
            </a: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effectLst/>
                <a:ea typeface="Microsoft YaHei" panose="020B0503020204020204" pitchFamily="34" charset="-122"/>
              </a:rPr>
              <a:t>这里意思是用户会因为特别喜欢一个商品而花重金购买，也会因为这个物品的价格太廉价去购买这个物品。</a:t>
            </a:r>
            <a:r>
              <a:rPr lang="en-US" altLang="zh-CN" sz="1200" dirty="0">
                <a:effectLst/>
                <a:ea typeface="Microsoft YaHei" panose="020B0503020204020204" pitchFamily="34" charset="-122"/>
              </a:rPr>
              <a:t>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effectLst/>
                <a:ea typeface="Microsoft YaHei" panose="020B0503020204020204" pitchFamily="34" charset="-122"/>
              </a:rPr>
              <a:t>同样以下图举例，如果一个土豪想买键盘，他同时也是键盘控，他可能都不看价格直接买牌子最好的，说明价格对他影响很低，兴趣偏好影响大。</a:t>
            </a: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effectLst/>
                <a:ea typeface="Microsoft YaHei" panose="020B0503020204020204" pitchFamily="34" charset="-122"/>
              </a:rPr>
              <a:t>同样的一个贫困山区的高中想要给 学校计算机实验室采购键盘，采购员肯定点击查看比较便宜的</a:t>
            </a:r>
            <a:r>
              <a:rPr lang="en-US" altLang="zh-CN" sz="1200" dirty="0">
                <a:effectLst/>
                <a:ea typeface="Microsoft YaHei" panose="020B0503020204020204" pitchFamily="34" charset="-122"/>
              </a:rPr>
              <a:t>9.9</a:t>
            </a:r>
            <a:r>
              <a:rPr lang="zh-CN" altLang="en-US" sz="1200" dirty="0">
                <a:effectLst/>
                <a:ea typeface="Microsoft YaHei" panose="020B0503020204020204" pitchFamily="34" charset="-122"/>
              </a:rPr>
              <a:t>这个，这种情况价格偏好影响是很大的，</a:t>
            </a: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effectLst/>
                <a:ea typeface="Microsoft YaHei" panose="020B0503020204020204" pitchFamily="34" charset="-122"/>
              </a:rPr>
              <a:t>此时，淘宝后台搜广推算法如果推荐个</a:t>
            </a:r>
            <a:r>
              <a:rPr lang="en-US" altLang="zh-CN" sz="1200" dirty="0">
                <a:effectLst/>
                <a:ea typeface="Microsoft YaHei" panose="020B0503020204020204" pitchFamily="34" charset="-122"/>
              </a:rPr>
              <a:t>1</a:t>
            </a:r>
            <a:r>
              <a:rPr lang="zh-CN" altLang="en-US" sz="1200" dirty="0">
                <a:effectLst/>
                <a:ea typeface="Microsoft YaHei" panose="020B0503020204020204" pitchFamily="34" charset="-122"/>
              </a:rPr>
              <a:t>千五的可能采购员都不点进去看，相反如果推荐个</a:t>
            </a:r>
            <a:r>
              <a:rPr lang="en-US" altLang="zh-CN" sz="1200" dirty="0">
                <a:effectLst/>
                <a:ea typeface="Microsoft YaHei" panose="020B0503020204020204" pitchFamily="34" charset="-122"/>
              </a:rPr>
              <a:t>6.9</a:t>
            </a:r>
            <a:r>
              <a:rPr lang="zh-CN" altLang="en-US" sz="1200" dirty="0">
                <a:effectLst/>
                <a:ea typeface="Microsoft YaHei" panose="020B0503020204020204" pitchFamily="34" charset="-122"/>
              </a:rPr>
              <a:t>的可能就下单了。</a:t>
            </a: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effectLst/>
                <a:ea typeface="Microsoft YaHei" panose="020B0503020204020204" pitchFamily="34" charset="-122"/>
              </a:rPr>
              <a:t>中间这个价位的可能就是普通上班族的选择了。</a:t>
            </a: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effectLst/>
                <a:ea typeface="Microsoft YaHei" panose="020B0503020204020204" pitchFamily="34" charset="-122"/>
              </a:rPr>
              <a:t>所以</a:t>
            </a:r>
            <a:r>
              <a:rPr lang="en-US" altLang="zh-CN" sz="1200" dirty="0">
                <a:effectLst/>
                <a:ea typeface="Calibri" panose="020F0502020204030204" pitchFamily="34" charset="0"/>
              </a:rPr>
              <a:t> 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建模价格和兴趣之间的复杂关系也是一个难点。</a:t>
            </a:r>
            <a:endParaRPr lang="zh-CN" altLang="zh-CN" sz="12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effectLst/>
                <a:ea typeface="Microsoft YaHei" panose="020B0503020204020204" pitchFamily="34" charset="-122"/>
              </a:rPr>
              <a:t>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2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研究背景介绍完后下面讲下本文的技术路线。解决方案如下图所示，针对。。。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模型主要分为这几个部分，首先是异构超图构建，然后是双通道聚合机制，偏好特征抽取模块，协同学习模块，最后是预测模块。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66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研究背景介绍完后下面讲下本文的技术路线。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解决方案如下图所示，针对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第一个难点如何融合异构信息，本文提出使用异构超图的概念来建模三者的关系，进而获取用户的价格偏好及兴趣偏好。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effectLst/>
                <a:ea typeface="Microsoft YaHei" panose="020B0503020204020204" pitchFamily="34" charset="-122"/>
              </a:rPr>
              <a:t>针对第二个难点如何建模复杂关系，本文提出了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co-guided learning schema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来学习价格和兴趣之间的复杂关系。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模型主要分为这几个部分，首先是异构超图构建，然后是双通道聚合机制，偏好特征抽取模块，协同学习模块，最后是预测模块。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下面首先讲下异构超图的构建</a:t>
            </a:r>
            <a:endParaRPr lang="zh-CN" altLang="zh-CN" sz="1800" dirty="0">
              <a:effectLst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120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在异质超图构建之前，需要根据商品类别将商品价格离散为不同的价格水平，以便可以在不同类别之间进行比较。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比如说某个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笔记本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电脑和某个键盘都是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level4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，说明他们在各自品类中价格的级别相同。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这里假定每个物品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数量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的价格分布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区间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服从逻辑分布，因此建立右边公式来对每个价格区间进行分级，保证每个价格级别的物品数量相同。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通过这个步骤可以实现价格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这一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连续变量的离散化。之后就可以在此基础上构建异质超图。</a:t>
            </a:r>
            <a:endParaRPr lang="zh-CN" altLang="zh-CN" sz="1800" dirty="0">
              <a:effectLst/>
              <a:ea typeface="Calibri" panose="020F0502020204030204" pitchFamily="34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里可以理解为某一个商品它有一个价格范围，低价格的商品数量其实较少（残次品不赚钱），中等价格的商品数量更多（质量差不多利润很大），高价格的商品数量也会很少（质量好，利润更多，但是少部分人买，所以数量少），所以整体呈现一个中间高两边低的趋势。</a:t>
            </a:r>
            <a:endParaRPr lang="en-US" altLang="zh-CN" dirty="0"/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61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65BE91AD-2333-48DD-B0B8-2C2E0D79740B}"/>
              </a:ext>
            </a:extLst>
          </p:cNvPr>
          <p:cNvSpPr txBox="1">
            <a:spLocks/>
          </p:cNvSpPr>
          <p:nvPr userDrawn="1"/>
        </p:nvSpPr>
        <p:spPr>
          <a:xfrm>
            <a:off x="4048376" y="64134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altLang="zh-CN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Southeast University</a:t>
            </a:r>
          </a:p>
        </p:txBody>
      </p:sp>
      <p:sp>
        <p:nvSpPr>
          <p:cNvPr id="25" name="日期占位符 3">
            <a:extLst>
              <a:ext uri="{FF2B5EF4-FFF2-40B4-BE49-F238E27FC236}">
                <a16:creationId xmlns:a16="http://schemas.microsoft.com/office/drawing/2014/main" id="{9A0C4C82-1BDC-4D03-BDBC-52477B2F2D0D}"/>
              </a:ext>
            </a:extLst>
          </p:cNvPr>
          <p:cNvSpPr txBox="1">
            <a:spLocks/>
          </p:cNvSpPr>
          <p:nvPr userDrawn="1"/>
        </p:nvSpPr>
        <p:spPr>
          <a:xfrm>
            <a:off x="838200" y="64134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  <a:pPr/>
              <a:t>2023-12-28</a:t>
            </a:fld>
            <a:endParaRPr lang="zh-CN" altLang="en-US" sz="120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E98FB3-4769-4915-9D28-DE67360673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823422"/>
            <a:ext cx="12192000" cy="22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4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397A1699-D4A6-41A2-B2A2-C882688D9AEA}"/>
              </a:ext>
            </a:extLst>
          </p:cNvPr>
          <p:cNvSpPr/>
          <p:nvPr userDrawn="1"/>
        </p:nvSpPr>
        <p:spPr>
          <a:xfrm>
            <a:off x="243601" y="173419"/>
            <a:ext cx="11718700" cy="740981"/>
          </a:xfrm>
          <a:prstGeom prst="roundRect">
            <a:avLst/>
          </a:prstGeom>
          <a:solidFill>
            <a:srgbClr val="6E836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9AC62-3A72-4F59-B75C-54ACA852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8829" y="6407033"/>
            <a:ext cx="72347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A5E12F-523A-4D75-95A2-779F57F5D9E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4F01A3D-2376-4DB9-A423-76AC14A92C57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" t="-1" r="68184" b="524"/>
          <a:stretch/>
        </p:blipFill>
        <p:spPr>
          <a:xfrm>
            <a:off x="11289945" y="233289"/>
            <a:ext cx="621240" cy="621240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E2AA12-7B0A-4D2B-99D2-4D05AA78D6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1114" y="258953"/>
            <a:ext cx="10122886" cy="569912"/>
          </a:xfrm>
        </p:spPr>
        <p:txBody>
          <a:bodyPr>
            <a:normAutofit/>
          </a:bodyPr>
          <a:lstStyle>
            <a:lvl1pPr marL="0" indent="0" fontAlgn="ctr">
              <a:lnSpc>
                <a:spcPct val="10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6735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AB503B9-57A5-4957-AAF2-C73C2D11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8829" y="6407033"/>
            <a:ext cx="723472" cy="3651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72A5E12F-523A-4D75-95A2-779F57F5D9E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58ACE55-8853-4439-BFD3-D0125642F563}"/>
              </a:ext>
            </a:extLst>
          </p:cNvPr>
          <p:cNvGrpSpPr/>
          <p:nvPr userDrawn="1"/>
        </p:nvGrpSpPr>
        <p:grpSpPr>
          <a:xfrm>
            <a:off x="1955092" y="1369609"/>
            <a:ext cx="8291568" cy="3363240"/>
            <a:chOff x="2412000" y="1481369"/>
            <a:chExt cx="4320000" cy="3363240"/>
          </a:xfrm>
        </p:grpSpPr>
        <p:sp>
          <p:nvSpPr>
            <p:cNvPr id="6" name="Google Shape;10;p2">
              <a:extLst>
                <a:ext uri="{FF2B5EF4-FFF2-40B4-BE49-F238E27FC236}">
                  <a16:creationId xmlns:a16="http://schemas.microsoft.com/office/drawing/2014/main" id="{A7D019AF-5296-4895-AEF9-765CB778C3C3}"/>
                </a:ext>
              </a:extLst>
            </p:cNvPr>
            <p:cNvSpPr/>
            <p:nvPr/>
          </p:nvSpPr>
          <p:spPr>
            <a:xfrm>
              <a:off x="2412000" y="1481369"/>
              <a:ext cx="4320000" cy="2700000"/>
            </a:xfrm>
            <a:prstGeom prst="rect">
              <a:avLst/>
            </a:prstGeom>
            <a:noFill/>
            <a:ln w="28575" cap="flat" cmpd="sng">
              <a:solidFill>
                <a:srgbClr val="6E83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8761B00-BC28-4412-B153-6EE3AB9336C5}"/>
                </a:ext>
              </a:extLst>
            </p:cNvPr>
            <p:cNvSpPr/>
            <p:nvPr/>
          </p:nvSpPr>
          <p:spPr>
            <a:xfrm>
              <a:off x="2412000" y="4196609"/>
              <a:ext cx="4320000" cy="648000"/>
            </a:xfrm>
            <a:prstGeom prst="rect">
              <a:avLst/>
            </a:prstGeom>
            <a:solidFill>
              <a:srgbClr val="6E8360"/>
            </a:solidFill>
            <a:ln w="28575">
              <a:solidFill>
                <a:srgbClr val="6E8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7602270-8804-49D6-B11A-C589864B9DEC}"/>
                </a:ext>
              </a:extLst>
            </p:cNvPr>
            <p:cNvSpPr txBox="1"/>
            <p:nvPr/>
          </p:nvSpPr>
          <p:spPr>
            <a:xfrm>
              <a:off x="2794805" y="2046539"/>
              <a:ext cx="35493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4800" b="1">
                  <a:solidFill>
                    <a:srgbClr val="3857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感谢各位老师和同学！</a:t>
              </a:r>
            </a:p>
            <a:p>
              <a:pPr lvl="0" algn="ctr">
                <a:defRPr/>
              </a:pPr>
              <a:r>
                <a:rPr lang="zh-CN" altLang="en-US" sz="4800" b="1">
                  <a:solidFill>
                    <a:srgbClr val="3857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请大家提出宝贵意见！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4C511CD-85C3-45A4-A0D5-817297514499}"/>
                </a:ext>
              </a:extLst>
            </p:cNvPr>
            <p:cNvCxnSpPr>
              <a:cxnSpLocks/>
            </p:cNvCxnSpPr>
            <p:nvPr/>
          </p:nvCxnSpPr>
          <p:spPr>
            <a:xfrm>
              <a:off x="3621324" y="3849858"/>
              <a:ext cx="1800000" cy="0"/>
            </a:xfrm>
            <a:prstGeom prst="line">
              <a:avLst/>
            </a:prstGeom>
            <a:ln w="25400" cap="rnd">
              <a:solidFill>
                <a:srgbClr val="6E8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2B5A49B-2EFC-4753-BAE9-83FACFB0599E}"/>
                </a:ext>
              </a:extLst>
            </p:cNvPr>
            <p:cNvSpPr txBox="1"/>
            <p:nvPr/>
          </p:nvSpPr>
          <p:spPr>
            <a:xfrm>
              <a:off x="2534575" y="4274536"/>
              <a:ext cx="4074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yuchen_seu@seu.edu.cn</a:t>
              </a:r>
              <a:endParaRPr lang="zh-CN" altLang="en-US" sz="2400" b="1">
                <a:solidFill>
                  <a:schemeClr val="bg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</a:endParaRPr>
            </a:p>
          </p:txBody>
        </p:sp>
      </p:grp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93C4EC8-36C4-4D96-81D6-26218C8AFADA}"/>
              </a:ext>
            </a:extLst>
          </p:cNvPr>
          <p:cNvSpPr txBox="1">
            <a:spLocks/>
          </p:cNvSpPr>
          <p:nvPr userDrawn="1"/>
        </p:nvSpPr>
        <p:spPr>
          <a:xfrm>
            <a:off x="4048376" y="64134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altLang="zh-CN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Southeast University</a:t>
            </a:r>
          </a:p>
        </p:txBody>
      </p: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6ECA61AC-27CF-4D2F-A631-B7DA39B0B93F}"/>
              </a:ext>
            </a:extLst>
          </p:cNvPr>
          <p:cNvSpPr txBox="1">
            <a:spLocks/>
          </p:cNvSpPr>
          <p:nvPr userDrawn="1"/>
        </p:nvSpPr>
        <p:spPr>
          <a:xfrm>
            <a:off x="838200" y="64134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  <a:pPr/>
              <a:t>2023-12-28</a:t>
            </a:fld>
            <a:endParaRPr lang="zh-CN" altLang="en-US" sz="12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43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B9DE01F-82B8-4C81-9B06-97E4FDCE6A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11288" y="3866330"/>
            <a:ext cx="3186947" cy="16613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263455-85CC-49D0-95FB-460BD8F80A0B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9907" y="3866330"/>
            <a:ext cx="3101663" cy="166136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622A32B-873F-470E-9C87-ABD6C7FF142D}"/>
              </a:ext>
            </a:extLst>
          </p:cNvPr>
          <p:cNvSpPr txBox="1"/>
          <p:nvPr userDrawn="1"/>
        </p:nvSpPr>
        <p:spPr>
          <a:xfrm>
            <a:off x="1941161" y="3167419"/>
            <a:ext cx="163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平衡色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3E41757-CB0C-4C25-937C-7B242E5E19DC}"/>
              </a:ext>
            </a:extLst>
          </p:cNvPr>
          <p:cNvCxnSpPr>
            <a:cxnSpLocks/>
          </p:cNvCxnSpPr>
          <p:nvPr userDrawn="1"/>
        </p:nvCxnSpPr>
        <p:spPr>
          <a:xfrm>
            <a:off x="2391438" y="3708165"/>
            <a:ext cx="73860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8565202-40DC-408B-A261-A096173E7A2E}"/>
              </a:ext>
            </a:extLst>
          </p:cNvPr>
          <p:cNvCxnSpPr>
            <a:cxnSpLocks/>
          </p:cNvCxnSpPr>
          <p:nvPr userDrawn="1"/>
        </p:nvCxnSpPr>
        <p:spPr>
          <a:xfrm>
            <a:off x="2391438" y="1015879"/>
            <a:ext cx="73860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E91397E-C54D-4A56-8513-1CE9DF4A1CFF}"/>
              </a:ext>
            </a:extLst>
          </p:cNvPr>
          <p:cNvSpPr txBox="1"/>
          <p:nvPr userDrawn="1"/>
        </p:nvSpPr>
        <p:spPr>
          <a:xfrm>
            <a:off x="1209907" y="469321"/>
            <a:ext cx="310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同频色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BCA2976-D46F-437D-9A05-6AF7DC5758F2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75247" y="1165515"/>
            <a:ext cx="3101663" cy="166136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4C86CEE-EF3B-480D-9978-D7E2045160FE}"/>
              </a:ext>
            </a:extLst>
          </p:cNvPr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927970" y="1165516"/>
            <a:ext cx="3101663" cy="166136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50CDF40-5384-42C8-BB90-3B13AF2D9F61}"/>
              </a:ext>
            </a:extLst>
          </p:cNvPr>
          <p:cNvSpPr txBox="1"/>
          <p:nvPr userDrawn="1"/>
        </p:nvSpPr>
        <p:spPr>
          <a:xfrm>
            <a:off x="6919234" y="469321"/>
            <a:ext cx="251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浅色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深色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1E5CFCF-CA0E-4F76-A1A8-6055D5773156}"/>
              </a:ext>
            </a:extLst>
          </p:cNvPr>
          <p:cNvCxnSpPr>
            <a:cxnSpLocks/>
          </p:cNvCxnSpPr>
          <p:nvPr userDrawn="1"/>
        </p:nvCxnSpPr>
        <p:spPr>
          <a:xfrm>
            <a:off x="7805947" y="1015879"/>
            <a:ext cx="73860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F31B9BA8-49A1-46C8-950D-AA666E90B36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208156" y="1164020"/>
            <a:ext cx="3105165" cy="166435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CB8BF88-8AE8-4B1D-BC31-3D18E8F3A6D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697953" y="4697007"/>
            <a:ext cx="1930400" cy="2476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5F20DE-A2C1-4384-8C30-55A1F848862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49" y="3708165"/>
            <a:ext cx="2234919" cy="532800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C038CD9-1C61-4D2A-A992-27184F4E945A}"/>
              </a:ext>
            </a:extLst>
          </p:cNvPr>
          <p:cNvSpPr/>
          <p:nvPr userDrawn="1"/>
        </p:nvSpPr>
        <p:spPr>
          <a:xfrm>
            <a:off x="243601" y="173419"/>
            <a:ext cx="11718700" cy="740981"/>
          </a:xfrm>
          <a:prstGeom prst="roundRect">
            <a:avLst/>
          </a:prstGeom>
          <a:solidFill>
            <a:srgbClr val="6E836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71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BDBCC21-A946-42D1-8E49-C8601659AB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75" y="236129"/>
            <a:ext cx="8591550" cy="638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0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FFD6-F58A-4D20-9F2A-46EA578AFD1E}" type="datetime1">
              <a:rPr lang="zh-CN" altLang="en-US" smtClean="0"/>
              <a:t>2023-12-28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Southeast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70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1" r:id="rId3"/>
    <p:sldLayoutId id="2147483666" r:id="rId4"/>
    <p:sldLayoutId id="2147483690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76C1C2A-D76E-40EE-A051-2672A22132EE}"/>
              </a:ext>
            </a:extLst>
          </p:cNvPr>
          <p:cNvSpPr txBox="1"/>
          <p:nvPr/>
        </p:nvSpPr>
        <p:spPr>
          <a:xfrm>
            <a:off x="1227599" y="2309836"/>
            <a:ext cx="9736802" cy="1277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DOES Matter! Modeling Price and Interest Preferences in Session-based Recommendation</a:t>
            </a:r>
            <a:endParaRPr lang="en-US" altLang="zh-CN" sz="3200" b="1" i="1" kern="0" dirty="0">
              <a:solidFill>
                <a:srgbClr val="FD9B6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6BA263-45F7-4EF7-93FA-DCE1C83585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55" y="607866"/>
            <a:ext cx="2017186" cy="6411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93341B-0CDB-49FA-B5A7-B6D0A7FAE177}"/>
              </a:ext>
            </a:extLst>
          </p:cNvPr>
          <p:cNvSpPr txBox="1"/>
          <p:nvPr/>
        </p:nvSpPr>
        <p:spPr>
          <a:xfrm>
            <a:off x="1227599" y="4321700"/>
            <a:ext cx="9736802" cy="166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SIGIR 2022</a:t>
            </a:r>
          </a:p>
          <a:p>
            <a:pPr algn="ctr">
              <a:lnSpc>
                <a:spcPct val="130000"/>
              </a:lnSpc>
            </a:pPr>
            <a:r>
              <a:rPr lang="en-US" altLang="zh-CN" sz="2000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Zhang Xiaokun</a:t>
            </a:r>
            <a:r>
              <a:rPr lang="en-US" altLang="zh-CN" sz="2000" b="1" i="1" baseline="30000" dirty="0">
                <a:solidFill>
                  <a:srgbClr val="6B2D0B"/>
                </a:solidFill>
                <a:ea typeface="微软雅黑" panose="020B0503020204020204" pitchFamily="34" charset="-122"/>
              </a:rPr>
              <a:t>1</a:t>
            </a:r>
            <a:r>
              <a:rPr lang="en-US" altLang="zh-CN" sz="2000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, Bo Xu</a:t>
            </a:r>
            <a:r>
              <a:rPr lang="en-US" altLang="zh-CN" sz="2000" b="1" i="1" baseline="30000" dirty="0">
                <a:solidFill>
                  <a:srgbClr val="6B2D0B"/>
                </a:solidFill>
                <a:ea typeface="微软雅黑" panose="020B0503020204020204" pitchFamily="34" charset="-122"/>
              </a:rPr>
              <a:t>1</a:t>
            </a:r>
            <a:r>
              <a:rPr lang="en-US" altLang="zh-CN" sz="2000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, Liang Yang</a:t>
            </a:r>
            <a:r>
              <a:rPr lang="en-US" altLang="zh-CN" sz="2000" b="1" i="1" baseline="30000" dirty="0">
                <a:solidFill>
                  <a:srgbClr val="6B2D0B"/>
                </a:solidFill>
                <a:ea typeface="微软雅黑" panose="020B0503020204020204" pitchFamily="34" charset="-122"/>
              </a:rPr>
              <a:t>1</a:t>
            </a:r>
            <a:r>
              <a:rPr lang="en-US" altLang="zh-CN" sz="2000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, </a:t>
            </a:r>
            <a:r>
              <a:rPr lang="en-US" altLang="zh-CN" sz="2000" b="1" i="1" dirty="0" err="1">
                <a:solidFill>
                  <a:srgbClr val="6B2D0B"/>
                </a:solidFill>
                <a:ea typeface="微软雅黑" panose="020B0503020204020204" pitchFamily="34" charset="-122"/>
              </a:rPr>
              <a:t>Chenliang</a:t>
            </a:r>
            <a:r>
              <a:rPr lang="en-US" altLang="zh-CN" sz="2000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 Li</a:t>
            </a:r>
            <a:r>
              <a:rPr lang="en-US" altLang="zh-CN" sz="2000" b="1" i="1" baseline="30000" dirty="0">
                <a:solidFill>
                  <a:srgbClr val="6B2D0B"/>
                </a:solidFill>
                <a:ea typeface="微软雅黑" panose="020B0503020204020204" pitchFamily="34" charset="-122"/>
              </a:rPr>
              <a:t>2</a:t>
            </a:r>
            <a:r>
              <a:rPr lang="en-US" altLang="zh-CN" sz="2000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, </a:t>
            </a:r>
            <a:r>
              <a:rPr lang="en-US" altLang="zh-CN" sz="2000" b="1" i="1" dirty="0" err="1">
                <a:solidFill>
                  <a:srgbClr val="6B2D0B"/>
                </a:solidFill>
                <a:ea typeface="微软雅黑" panose="020B0503020204020204" pitchFamily="34" charset="-122"/>
              </a:rPr>
              <a:t>Fenglong</a:t>
            </a:r>
            <a:r>
              <a:rPr lang="en-US" altLang="zh-CN" sz="2000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 Ma</a:t>
            </a:r>
            <a:r>
              <a:rPr lang="en-US" altLang="zh-CN" sz="2000" b="1" i="1" baseline="30000" dirty="0">
                <a:solidFill>
                  <a:srgbClr val="6B2D0B"/>
                </a:solidFill>
                <a:ea typeface="微软雅黑" panose="020B0503020204020204" pitchFamily="34" charset="-122"/>
              </a:rPr>
              <a:t>3</a:t>
            </a:r>
            <a:r>
              <a:rPr lang="en-US" altLang="zh-CN" sz="2000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lang="en-US" altLang="zh-CN" sz="2000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Haifeng Liu</a:t>
            </a:r>
            <a:r>
              <a:rPr lang="en-US" altLang="zh-CN" sz="2000" b="1" i="1" baseline="30000" dirty="0">
                <a:solidFill>
                  <a:srgbClr val="6B2D0B"/>
                </a:solidFill>
                <a:ea typeface="微软雅黑" panose="020B0503020204020204" pitchFamily="34" charset="-122"/>
              </a:rPr>
              <a:t>1</a:t>
            </a:r>
            <a:r>
              <a:rPr lang="en-US" altLang="zh-CN" sz="2000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, and </a:t>
            </a:r>
            <a:r>
              <a:rPr lang="en-US" altLang="zh-CN" sz="2000" b="1" i="1" dirty="0" err="1">
                <a:solidFill>
                  <a:srgbClr val="6B2D0B"/>
                </a:solidFill>
                <a:ea typeface="微软雅黑" panose="020B0503020204020204" pitchFamily="34" charset="-122"/>
              </a:rPr>
              <a:t>Hongfei</a:t>
            </a:r>
            <a:r>
              <a:rPr lang="en-US" altLang="zh-CN" sz="2000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 Lin</a:t>
            </a:r>
            <a:r>
              <a:rPr lang="en-US" altLang="zh-CN" sz="2000" b="1" i="1" baseline="30000" dirty="0">
                <a:solidFill>
                  <a:srgbClr val="6B2D0B"/>
                </a:solidFill>
                <a:ea typeface="微软雅黑" panose="020B0503020204020204" pitchFamily="34" charset="-122"/>
              </a:rPr>
              <a:t>1</a:t>
            </a:r>
            <a:r>
              <a:rPr lang="en-US" altLang="zh-CN" sz="2000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. </a:t>
            </a:r>
          </a:p>
          <a:p>
            <a:pPr algn="ctr">
              <a:lnSpc>
                <a:spcPct val="130000"/>
              </a:lnSpc>
            </a:pPr>
            <a:r>
              <a:rPr lang="en-US" altLang="zh-CN" sz="2000" b="1" i="1" baseline="30000" dirty="0">
                <a:solidFill>
                  <a:srgbClr val="6B2D0B"/>
                </a:solidFill>
                <a:ea typeface="微软雅黑" panose="020B0503020204020204" pitchFamily="34" charset="-122"/>
              </a:rPr>
              <a:t>1</a:t>
            </a:r>
            <a:r>
              <a:rPr lang="en-US" altLang="zh-CN" sz="2000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 Dalian University of Technology, </a:t>
            </a:r>
            <a:r>
              <a:rPr lang="en-US" altLang="zh-CN" sz="2000" b="1" i="1" baseline="30000" dirty="0">
                <a:solidFill>
                  <a:srgbClr val="6B2D0B"/>
                </a:solidFill>
                <a:ea typeface="微软雅黑" panose="020B0503020204020204" pitchFamily="34" charset="-122"/>
              </a:rPr>
              <a:t>2 </a:t>
            </a:r>
            <a:r>
              <a:rPr lang="en-US" altLang="zh-CN" sz="2000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Wuhan University, </a:t>
            </a:r>
            <a:r>
              <a:rPr lang="en-US" altLang="zh-CN" sz="2000" b="1" i="1" baseline="30000" dirty="0">
                <a:solidFill>
                  <a:srgbClr val="6B2D0B"/>
                </a:solidFill>
                <a:ea typeface="微软雅黑" panose="020B0503020204020204" pitchFamily="34" charset="-122"/>
              </a:rPr>
              <a:t>3 </a:t>
            </a:r>
            <a:r>
              <a:rPr lang="en-US" altLang="zh-CN" sz="2000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Pennsylvania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08092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1F413E2-16EF-435B-83BC-64FB92154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2429750"/>
            <a:ext cx="6153150" cy="280987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1841B9-C264-4230-BB72-CCCB4515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EFE80-DE4F-47E9-8D02-E99083E8C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价格指标区间划分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E2669D-7DA8-4977-9F21-E80CFD4F3C91}"/>
              </a:ext>
            </a:extLst>
          </p:cNvPr>
          <p:cNvSpPr txBox="1"/>
          <p:nvPr/>
        </p:nvSpPr>
        <p:spPr>
          <a:xfrm>
            <a:off x="454460" y="1068526"/>
            <a:ext cx="115078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价格离散化，需要对价格类似物品 生成</a:t>
            </a:r>
            <a:r>
              <a:rPr lang="en-US" altLang="zh-CN" dirty="0"/>
              <a:t>id</a:t>
            </a:r>
            <a:r>
              <a:rPr lang="zh-CN" altLang="en-US" dirty="0"/>
              <a:t>信息。</a:t>
            </a:r>
            <a:endParaRPr lang="en-US" altLang="zh-CN" dirty="0"/>
          </a:p>
          <a:p>
            <a:r>
              <a:rPr lang="zh-CN" altLang="en-US" dirty="0"/>
              <a:t>这里一个出发点是：针对同一个价格而言，不同类别所表现出来的价格含义是不同的。</a:t>
            </a:r>
            <a:endParaRPr lang="en-US" altLang="zh-CN" dirty="0"/>
          </a:p>
          <a:p>
            <a:r>
              <a:rPr lang="zh-CN" altLang="en-US" dirty="0"/>
              <a:t>在一个特定的类别下，这个物品价格呈现逻辑分布（</a:t>
            </a:r>
            <a:r>
              <a:rPr lang="en-US" altLang="zh-CN" dirty="0"/>
              <a:t>logistic distribution</a:t>
            </a:r>
            <a:r>
              <a:rPr lang="zh-CN" altLang="en-US" dirty="0"/>
              <a:t>）。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BE38030-CE1C-4DD9-9069-F131CBB55E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E769B7-F523-4351-BCBE-B22577406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819" y="3054853"/>
            <a:ext cx="5046482" cy="838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A4F3193-4EB5-4815-BF8F-2CCD76A45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550" y="3982324"/>
            <a:ext cx="5791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4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1841B9-C264-4230-BB72-CCCB4515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EFE80-DE4F-47E9-8D02-E99083E8C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异质超图构造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255719-8344-413C-A3AC-F7CFEF1CF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07" y="1139708"/>
            <a:ext cx="5449051" cy="498894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B3ED7C8-3058-4779-A152-D6FAB061C860}"/>
              </a:ext>
            </a:extLst>
          </p:cNvPr>
          <p:cNvSpPr txBox="1"/>
          <p:nvPr/>
        </p:nvSpPr>
        <p:spPr>
          <a:xfrm>
            <a:off x="6634843" y="2480708"/>
            <a:ext cx="52006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以下三种类型的超边来表示各节点之间的多类型关系:</a:t>
            </a:r>
            <a:endParaRPr lang="en-US" altLang="zh-CN" dirty="0"/>
          </a:p>
          <a:p>
            <a:r>
              <a:rPr lang="zh-CN" altLang="en-US" dirty="0"/>
              <a:t>(1)特征超边连接一个物品的所有特征;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(3)会话超边连接会话中所有条目的ID节点。</a:t>
            </a:r>
            <a:endParaRPr lang="en-US" altLang="zh-CN" dirty="0"/>
          </a:p>
          <a:p>
            <a:r>
              <a:rPr lang="zh-CN" altLang="en-US" dirty="0"/>
              <a:t>(2)价格超边连接一个会话中所有物品的价格节点。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特征超边进行异构节点的嵌入。</a:t>
            </a:r>
            <a:endParaRPr lang="en-US" altLang="zh-CN" dirty="0"/>
          </a:p>
          <a:p>
            <a:r>
              <a:rPr lang="zh-CN" altLang="en-US" dirty="0"/>
              <a:t>价格和会话超边分别用于提取用户的价格和兴趣偏好。</a:t>
            </a:r>
          </a:p>
        </p:txBody>
      </p:sp>
    </p:spTree>
    <p:extLst>
      <p:ext uri="{BB962C8B-B14F-4D97-AF65-F5344CB8AC3E}">
        <p14:creationId xmlns:p14="http://schemas.microsoft.com/office/powerpoint/2010/main" val="1986005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1841B9-C264-4230-BB72-CCCB4515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EFE80-DE4F-47E9-8D02-E99083E8C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双通道聚合机制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45915B-F6AF-4859-BC1C-37A4C5D622CB}"/>
              </a:ext>
            </a:extLst>
          </p:cNvPr>
          <p:cNvSpPr txBox="1"/>
          <p:nvPr/>
        </p:nvSpPr>
        <p:spPr>
          <a:xfrm>
            <a:off x="5169199" y="1608957"/>
            <a:ext cx="5532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1.Intra-type aggregating</a:t>
            </a:r>
            <a:r>
              <a:rPr lang="zh-CN" altLang="en-US" b="1" dirty="0"/>
              <a:t>：</a:t>
            </a:r>
            <a:endParaRPr lang="en-US" altLang="zh-CN" dirty="0"/>
          </a:p>
          <a:p>
            <a:r>
              <a:rPr lang="zh-CN" altLang="en-US" dirty="0"/>
              <a:t>计算相同类型节点间聚合表示。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DCF852-C8D3-416A-B0E3-69826B161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19" y="1149631"/>
            <a:ext cx="2651351" cy="47125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41D002-0D2C-4BC9-94D2-1AD615A8C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199" y="2625018"/>
            <a:ext cx="5663873" cy="16079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FAB9051-3E6D-4237-9F8F-382301B12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943" y="4505183"/>
            <a:ext cx="5167202" cy="5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22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1841B9-C264-4230-BB72-CCCB4515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EFE80-DE4F-47E9-8D02-E99083E8C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双通道聚合机制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45915B-F6AF-4859-BC1C-37A4C5D622CB}"/>
              </a:ext>
            </a:extLst>
          </p:cNvPr>
          <p:cNvSpPr txBox="1"/>
          <p:nvPr/>
        </p:nvSpPr>
        <p:spPr>
          <a:xfrm>
            <a:off x="4554632" y="1433068"/>
            <a:ext cx="55329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2.Inter-type aggregating</a:t>
            </a:r>
            <a:endParaRPr lang="en-US" altLang="zh-CN" dirty="0"/>
          </a:p>
          <a:p>
            <a:r>
              <a:rPr lang="zh-CN" altLang="en-US" dirty="0"/>
              <a:t>基于学习到的类型内</a:t>
            </a:r>
            <a:r>
              <a:rPr lang="en-US" altLang="zh-CN" dirty="0"/>
              <a:t>embedding</a:t>
            </a:r>
            <a:r>
              <a:rPr lang="zh-CN" altLang="en-US" dirty="0"/>
              <a:t>，类型间聚合将不同类型的</a:t>
            </a:r>
            <a:r>
              <a:rPr lang="en-US" altLang="zh-CN" dirty="0"/>
              <a:t>embedding</a:t>
            </a:r>
            <a:r>
              <a:rPr lang="zh-CN" altLang="en-US" dirty="0"/>
              <a:t>传播到目标节点。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DCF852-C8D3-416A-B0E3-69826B161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19" y="1149631"/>
            <a:ext cx="2651351" cy="47125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240A494-431D-4F65-B30D-171AE9DB7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515" y="2642632"/>
            <a:ext cx="5621152" cy="92333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035831B-F714-4415-9701-6DB360881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2905" y="4651400"/>
            <a:ext cx="6185762" cy="16003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FFA003-1477-4CA5-A8C2-63F9827870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1317" y="3565962"/>
            <a:ext cx="5467350" cy="571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E712E85-A1BF-4370-90F1-E715A11D0CAF}"/>
              </a:ext>
            </a:extLst>
          </p:cNvPr>
          <p:cNvSpPr txBox="1"/>
          <p:nvPr/>
        </p:nvSpPr>
        <p:spPr>
          <a:xfrm>
            <a:off x="4554632" y="4242013"/>
            <a:ext cx="5532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综上，所有类型节点更新公式如下。</a:t>
            </a:r>
          </a:p>
        </p:txBody>
      </p:sp>
    </p:spTree>
    <p:extLst>
      <p:ext uri="{BB962C8B-B14F-4D97-AF65-F5344CB8AC3E}">
        <p14:creationId xmlns:p14="http://schemas.microsoft.com/office/powerpoint/2010/main" val="961671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1841B9-C264-4230-BB72-CCCB4515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EFE80-DE4F-47E9-8D02-E99083E8C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偏好提取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45915B-F6AF-4859-BC1C-37A4C5D622CB}"/>
              </a:ext>
            </a:extLst>
          </p:cNvPr>
          <p:cNvSpPr txBox="1"/>
          <p:nvPr/>
        </p:nvSpPr>
        <p:spPr>
          <a:xfrm>
            <a:off x="4039735" y="1393858"/>
            <a:ext cx="74007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1. Extracting price preferences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r>
              <a:rPr lang="zh-CN" altLang="en-US" dirty="0"/>
              <a:t>用价格超边提取用户的价格偏好，假设用户的价格偏好反映在其购买的商品价格中。用多头的自注意机制对价格偏好建模：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1BDAA4-5252-4570-AA82-C5563CBFA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85" y="1728897"/>
            <a:ext cx="2128157" cy="40282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68D8D2-28AA-49DD-B34F-E9AEB0AD8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735" y="2892581"/>
            <a:ext cx="6613070" cy="14695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A9B1BA0-35FB-4AAA-834E-CC3BEED1B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9273" y="4688724"/>
            <a:ext cx="5239920" cy="65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58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1841B9-C264-4230-BB72-CCCB4515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EFE80-DE4F-47E9-8D02-E99083E8C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偏好提取模块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45915B-F6AF-4859-BC1C-37A4C5D622CB}"/>
              </a:ext>
            </a:extLst>
          </p:cNvPr>
          <p:cNvSpPr txBox="1"/>
          <p:nvPr/>
        </p:nvSpPr>
        <p:spPr>
          <a:xfrm>
            <a:off x="4050307" y="1431617"/>
            <a:ext cx="70259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2.Extracting interest preferences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r>
              <a:rPr lang="zh-CN" altLang="en-US" dirty="0"/>
              <a:t>用户的兴趣偏好会随着时间的推移而变化，用逆位置嵌入编码位置信息</a:t>
            </a:r>
            <a:r>
              <a:rPr lang="en-US" altLang="zh-CN" dirty="0"/>
              <a:t>, </a:t>
            </a:r>
            <a:r>
              <a:rPr lang="zh-CN" altLang="en-US" dirty="0"/>
              <a:t>会话中的第</a:t>
            </a:r>
            <a:r>
              <a:rPr lang="en-US" altLang="zh-CN" dirty="0" err="1"/>
              <a:t>i</a:t>
            </a:r>
            <a:r>
              <a:rPr lang="zh-CN" altLang="en-US" dirty="0"/>
              <a:t>个商品表示如下：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1BDAA4-5252-4570-AA82-C5563CBFA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85" y="1728897"/>
            <a:ext cx="2128157" cy="40282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2D22890-C3D3-476E-BC96-CC6214514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165" y="2410266"/>
            <a:ext cx="5953578" cy="7844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081B52A-65A6-4316-9DBB-9D9011692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472" y="3737329"/>
            <a:ext cx="5953578" cy="14039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CBE8CFD-EC68-45E4-AAB1-26A270BF52B6}"/>
              </a:ext>
            </a:extLst>
          </p:cNvPr>
          <p:cNvSpPr txBox="1"/>
          <p:nvPr/>
        </p:nvSpPr>
        <p:spPr>
          <a:xfrm>
            <a:off x="4050307" y="3281380"/>
            <a:ext cx="7025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用户兴趣偏好计算如下：</a:t>
            </a:r>
          </a:p>
        </p:txBody>
      </p:sp>
      <p:sp>
        <p:nvSpPr>
          <p:cNvPr id="11" name="页脚占位符 2">
            <a:extLst>
              <a:ext uri="{FF2B5EF4-FFF2-40B4-BE49-F238E27FC236}">
                <a16:creationId xmlns:a16="http://schemas.microsoft.com/office/drawing/2014/main" id="{E83D149C-FD9B-4AF9-83A6-C208C5D5B4D3}"/>
              </a:ext>
            </a:extLst>
          </p:cNvPr>
          <p:cNvSpPr txBox="1">
            <a:spLocks/>
          </p:cNvSpPr>
          <p:nvPr/>
        </p:nvSpPr>
        <p:spPr>
          <a:xfrm>
            <a:off x="284828" y="5924240"/>
            <a:ext cx="11421750" cy="8479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[1] Ziyang Wang, Wei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</a:rPr>
              <a:t>Wei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, Gao Cong, Xiao-Li Li,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</a:rPr>
              <a:t>Xianling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 Mao, and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</a:rPr>
              <a:t>Minghui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</a:rPr>
              <a:t>Qiu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. 2020. Global Context Enhanced Graph Neural Networks for Session-based Recommendation. In SIGIR. 169–178</a:t>
            </a:r>
          </a:p>
          <a:p>
            <a:pPr algn="l"/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[2]  Xin Xia, Hongzhi Yin,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</a:rPr>
              <a:t>Junliang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 Yu,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</a:rPr>
              <a:t>Qinyong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 Wang,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</a:rPr>
              <a:t>Lizhen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 Cui, and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</a:rPr>
              <a:t>Xiangliang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 Zhang. 2021. Self-Supervised Hypergraph Convolutional Networks for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</a:rPr>
              <a:t>Sessionbased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 Recommendation. In AAAI. 4503–4511</a:t>
            </a:r>
          </a:p>
          <a:p>
            <a:pPr algn="l"/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6749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1841B9-C264-4230-BB72-CCCB4515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EFE80-DE4F-47E9-8D02-E99083E8C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协同引导学习模块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45915B-F6AF-4859-BC1C-37A4C5D622CB}"/>
              </a:ext>
            </a:extLst>
          </p:cNvPr>
          <p:cNvSpPr txBox="1"/>
          <p:nvPr/>
        </p:nvSpPr>
        <p:spPr>
          <a:xfrm>
            <a:off x="4862478" y="1046316"/>
            <a:ext cx="67380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通过已学习的用户的原始价格偏好和兴趣偏好，给定物品</a:t>
            </a:r>
            <a:r>
              <a:rPr lang="en-US" altLang="zh-CN" dirty="0"/>
              <a:t>ID</a:t>
            </a:r>
            <a:r>
              <a:rPr lang="zh-CN" altLang="en-US" dirty="0"/>
              <a:t>嵌入和价格嵌入，可以简单的定义用户可能交互的概率分数为：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2B5C98-AB17-4DE8-90DD-6CC27DFEE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60" y="1507981"/>
            <a:ext cx="3565955" cy="43158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29BD81-E340-4BC1-AB77-205599F40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48172"/>
            <a:ext cx="4572000" cy="7143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DDD0AD2-318A-40D5-BA74-5BEF3A344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725" y="4074785"/>
            <a:ext cx="5248275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1D52FD4-4278-4AA1-A6D2-5C8129CAB814}"/>
              </a:ext>
            </a:extLst>
          </p:cNvPr>
          <p:cNvSpPr txBox="1"/>
          <p:nvPr/>
        </p:nvSpPr>
        <p:spPr>
          <a:xfrm>
            <a:off x="4862478" y="2650651"/>
            <a:ext cx="69520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上述方式的单纯相加的方式无法完整表达互相影响的场景，本文提出一种协同指导学习模式（</a:t>
            </a:r>
            <a:r>
              <a:rPr lang="en-US" altLang="zh-CN" dirty="0"/>
              <a:t>Co-guided Learning Schema</a:t>
            </a:r>
            <a:r>
              <a:rPr lang="zh-CN" altLang="en-US" dirty="0"/>
              <a:t>）来模拟价格和兴趣偏好之间的相互关系，以决定用户的选择。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首先，用两种方式整合价格偏好和兴趣偏好：</a:t>
            </a:r>
          </a:p>
        </p:txBody>
      </p:sp>
    </p:spTree>
    <p:extLst>
      <p:ext uri="{BB962C8B-B14F-4D97-AF65-F5344CB8AC3E}">
        <p14:creationId xmlns:p14="http://schemas.microsoft.com/office/powerpoint/2010/main" val="252466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1841B9-C264-4230-BB72-CCCB4515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EFE80-DE4F-47E9-8D02-E99083E8C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共同引导学习模式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2B5C98-AB17-4DE8-90DD-6CC27DFEE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60" y="1507981"/>
            <a:ext cx="3565955" cy="43158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B7FC3B-E55F-407A-9AF0-DEE90C888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913" y="1699731"/>
            <a:ext cx="5572125" cy="16002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71161E3-A427-4125-9784-95F883EC56D0}"/>
              </a:ext>
            </a:extLst>
          </p:cNvPr>
          <p:cNvSpPr txBox="1"/>
          <p:nvPr/>
        </p:nvSpPr>
        <p:spPr>
          <a:xfrm>
            <a:off x="4866093" y="1138649"/>
            <a:ext cx="6410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之后，利用门控机制对两者之间的相互关系进行进一步的建模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457356-1941-4EDE-809F-80FFC3A70E9E}"/>
              </a:ext>
            </a:extLst>
          </p:cNvPr>
          <p:cNvSpPr txBox="1"/>
          <p:nvPr/>
        </p:nvSpPr>
        <p:spPr>
          <a:xfrm>
            <a:off x="4898038" y="30195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最后，得到用户的价格和兴趣偏好如下: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C57DC98-FF6A-4585-ADB4-9F2DEC91F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175" y="3665919"/>
            <a:ext cx="4657725" cy="89535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4493FD9-B12F-4A3D-B371-23F419A29E56}"/>
              </a:ext>
            </a:extLst>
          </p:cNvPr>
          <p:cNvSpPr txBox="1"/>
          <p:nvPr/>
        </p:nvSpPr>
        <p:spPr>
          <a:xfrm>
            <a:off x="4898037" y="4534539"/>
            <a:ext cx="6127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最终预测和训练部分对应公式如下: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E708BF4-E9C2-4D47-81A4-9C58422420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7934" y="4983694"/>
            <a:ext cx="4248150" cy="52387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405947C-BF1E-4E5B-9459-5DB90D961A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7156" y="5507569"/>
            <a:ext cx="54673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63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E8A7D0C-D5FB-4E98-B6B2-EAE3157B2393}"/>
              </a:ext>
            </a:extLst>
          </p:cNvPr>
          <p:cNvGrpSpPr/>
          <p:nvPr/>
        </p:nvGrpSpPr>
        <p:grpSpPr>
          <a:xfrm>
            <a:off x="3655902" y="1775113"/>
            <a:ext cx="4880195" cy="3611202"/>
            <a:chOff x="3655902" y="1775113"/>
            <a:chExt cx="4880195" cy="3611202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51BD3CD-495D-442E-B42E-632B1C21B831}"/>
                </a:ext>
              </a:extLst>
            </p:cNvPr>
            <p:cNvGrpSpPr/>
            <p:nvPr/>
          </p:nvGrpSpPr>
          <p:grpSpPr>
            <a:xfrm>
              <a:off x="3655902" y="1775113"/>
              <a:ext cx="4880195" cy="553054"/>
              <a:chOff x="3655902" y="1765588"/>
              <a:chExt cx="4880195" cy="553054"/>
            </a:xfrm>
            <a:solidFill>
              <a:schemeClr val="bg1">
                <a:lumMod val="65000"/>
                <a:alpha val="50000"/>
              </a:schemeClr>
            </a:solidFill>
          </p:grpSpPr>
          <p:grpSp>
            <p:nvGrpSpPr>
              <p:cNvPr id="30" name="Google Shape;863;p65">
                <a:extLst>
                  <a:ext uri="{FF2B5EF4-FFF2-40B4-BE49-F238E27FC236}">
                    <a16:creationId xmlns:a16="http://schemas.microsoft.com/office/drawing/2014/main" id="{0C5BD5F4-47B1-43D4-B631-6CC25BF0AE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34" name="Google Shape;864;p65">
                  <a:extLst>
                    <a:ext uri="{FF2B5EF4-FFF2-40B4-BE49-F238E27FC236}">
                      <a16:creationId xmlns:a16="http://schemas.microsoft.com/office/drawing/2014/main" id="{83DA97AF-7353-4BFC-B78A-A2DD0D10E045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5" name="Google Shape;865;p65">
                  <a:extLst>
                    <a:ext uri="{FF2B5EF4-FFF2-40B4-BE49-F238E27FC236}">
                      <a16:creationId xmlns:a16="http://schemas.microsoft.com/office/drawing/2014/main" id="{7408218B-B1F3-4A04-ACCF-F4EEE5EFFCB4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1" name="Google Shape;863;p65">
                <a:extLst>
                  <a:ext uri="{FF2B5EF4-FFF2-40B4-BE49-F238E27FC236}">
                    <a16:creationId xmlns:a16="http://schemas.microsoft.com/office/drawing/2014/main" id="{3A398AE0-A1C6-4B72-9661-85E4992C344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32" name="Google Shape;864;p65">
                  <a:extLst>
                    <a:ext uri="{FF2B5EF4-FFF2-40B4-BE49-F238E27FC236}">
                      <a16:creationId xmlns:a16="http://schemas.microsoft.com/office/drawing/2014/main" id="{8BFFC187-05B0-4B83-A608-FE048CD4E5D3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3" name="Google Shape;865;p65">
                  <a:extLst>
                    <a:ext uri="{FF2B5EF4-FFF2-40B4-BE49-F238E27FC236}">
                      <a16:creationId xmlns:a16="http://schemas.microsoft.com/office/drawing/2014/main" id="{33F554B8-DDF4-415D-8ED7-D7F027771C88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AB4277B2-F5E6-41E8-93FF-2620DC02A6F2}"/>
                  </a:ext>
                </a:extLst>
              </p:cNvPr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研究背</a:t>
                </a:r>
                <a:r>
                  <a:rPr lang="zh-CN" altLang="en-US" sz="28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景</a:t>
                </a: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3A06545-1BDB-4BEB-8B0D-C48FF5102746}"/>
                </a:ext>
              </a:extLst>
            </p:cNvPr>
            <p:cNvGrpSpPr/>
            <p:nvPr/>
          </p:nvGrpSpPr>
          <p:grpSpPr>
            <a:xfrm>
              <a:off x="3655902" y="4833261"/>
              <a:ext cx="4880195" cy="553054"/>
              <a:chOff x="3655902" y="1765588"/>
              <a:chExt cx="4880195" cy="553054"/>
            </a:xfrm>
            <a:solidFill>
              <a:schemeClr val="bg1">
                <a:lumMod val="65000"/>
                <a:alpha val="50000"/>
              </a:schemeClr>
            </a:solidFill>
          </p:grpSpPr>
          <p:grpSp>
            <p:nvGrpSpPr>
              <p:cNvPr id="42" name="Google Shape;863;p65">
                <a:extLst>
                  <a:ext uri="{FF2B5EF4-FFF2-40B4-BE49-F238E27FC236}">
                    <a16:creationId xmlns:a16="http://schemas.microsoft.com/office/drawing/2014/main" id="{062038D8-6C58-4DD7-BFA5-7BC85A3B5B7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47" name="Google Shape;864;p65">
                  <a:extLst>
                    <a:ext uri="{FF2B5EF4-FFF2-40B4-BE49-F238E27FC236}">
                      <a16:creationId xmlns:a16="http://schemas.microsoft.com/office/drawing/2014/main" id="{43B58AC1-D484-4BBA-BCB0-8DEFFFF871F6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8" name="Google Shape;865;p65">
                  <a:extLst>
                    <a:ext uri="{FF2B5EF4-FFF2-40B4-BE49-F238E27FC236}">
                      <a16:creationId xmlns:a16="http://schemas.microsoft.com/office/drawing/2014/main" id="{11EA5E8A-0E15-4F82-BB30-9D673D09D21C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Google Shape;863;p65">
                <a:extLst>
                  <a:ext uri="{FF2B5EF4-FFF2-40B4-BE49-F238E27FC236}">
                    <a16:creationId xmlns:a16="http://schemas.microsoft.com/office/drawing/2014/main" id="{6172B4EA-E82D-46A9-A590-261E717E382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45" name="Google Shape;864;p65">
                  <a:extLst>
                    <a:ext uri="{FF2B5EF4-FFF2-40B4-BE49-F238E27FC236}">
                      <a16:creationId xmlns:a16="http://schemas.microsoft.com/office/drawing/2014/main" id="{51BBC8D3-38F6-4CA6-9F93-43839EEB9EE9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6" name="Google Shape;865;p65">
                  <a:extLst>
                    <a:ext uri="{FF2B5EF4-FFF2-40B4-BE49-F238E27FC236}">
                      <a16:creationId xmlns:a16="http://schemas.microsoft.com/office/drawing/2014/main" id="{CD08B401-F2A2-4D37-A950-6771F9180D47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44" name="矩形: 圆角 43">
                <a:extLst>
                  <a:ext uri="{FF2B5EF4-FFF2-40B4-BE49-F238E27FC236}">
                    <a16:creationId xmlns:a16="http://schemas.microsoft.com/office/drawing/2014/main" id="{345251A9-4A12-4AA4-9F42-EB72D7171FF0}"/>
                  </a:ext>
                </a:extLst>
              </p:cNvPr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论文总结</a:t>
                </a:r>
                <a:endParaRPr lang="zh-CN" alt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211E3EF-3CD2-4885-B8D6-19889D0555A5}"/>
                </a:ext>
              </a:extLst>
            </p:cNvPr>
            <p:cNvGrpSpPr/>
            <p:nvPr/>
          </p:nvGrpSpPr>
          <p:grpSpPr>
            <a:xfrm>
              <a:off x="3655902" y="2794496"/>
              <a:ext cx="4880195" cy="553054"/>
              <a:chOff x="3655902" y="1765588"/>
              <a:chExt cx="4880195" cy="553054"/>
            </a:xfrm>
            <a:solidFill>
              <a:schemeClr val="bg1">
                <a:lumMod val="65000"/>
                <a:alpha val="50000"/>
              </a:schemeClr>
            </a:solidFill>
          </p:grpSpPr>
          <p:grpSp>
            <p:nvGrpSpPr>
              <p:cNvPr id="50" name="Google Shape;863;p65">
                <a:extLst>
                  <a:ext uri="{FF2B5EF4-FFF2-40B4-BE49-F238E27FC236}">
                    <a16:creationId xmlns:a16="http://schemas.microsoft.com/office/drawing/2014/main" id="{B6D0FC00-85BE-44AC-8473-9F2B9ACFEF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55" name="Google Shape;864;p65">
                  <a:extLst>
                    <a:ext uri="{FF2B5EF4-FFF2-40B4-BE49-F238E27FC236}">
                      <a16:creationId xmlns:a16="http://schemas.microsoft.com/office/drawing/2014/main" id="{AA8FF36E-A1BD-41F1-837F-22C50C4BEC8F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6" name="Google Shape;865;p65">
                  <a:extLst>
                    <a:ext uri="{FF2B5EF4-FFF2-40B4-BE49-F238E27FC236}">
                      <a16:creationId xmlns:a16="http://schemas.microsoft.com/office/drawing/2014/main" id="{EF98A894-6D76-41AD-8D1F-9ABA94AFB497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1" name="Google Shape;863;p65">
                <a:extLst>
                  <a:ext uri="{FF2B5EF4-FFF2-40B4-BE49-F238E27FC236}">
                    <a16:creationId xmlns:a16="http://schemas.microsoft.com/office/drawing/2014/main" id="{4C3FD5DC-5813-4680-A5F1-8D6D7D735CD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53" name="Google Shape;864;p65">
                  <a:extLst>
                    <a:ext uri="{FF2B5EF4-FFF2-40B4-BE49-F238E27FC236}">
                      <a16:creationId xmlns:a16="http://schemas.microsoft.com/office/drawing/2014/main" id="{BE71189A-468A-4E72-9F2E-330BFCDC74F1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4" name="Google Shape;865;p65">
                  <a:extLst>
                    <a:ext uri="{FF2B5EF4-FFF2-40B4-BE49-F238E27FC236}">
                      <a16:creationId xmlns:a16="http://schemas.microsoft.com/office/drawing/2014/main" id="{C683ABD6-4A24-417F-9EDE-F9E8CFB654FA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E5324993-EAE2-41D6-A54A-F94F77D8A172}"/>
                  </a:ext>
                </a:extLst>
              </p:cNvPr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技术路</a:t>
                </a:r>
                <a:r>
                  <a:rPr lang="zh-CN" altLang="en-US" sz="28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线</a:t>
                </a:r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7AF34D6B-3A32-4D5C-99B2-1F5EFA906A79}"/>
                </a:ext>
              </a:extLst>
            </p:cNvPr>
            <p:cNvGrpSpPr/>
            <p:nvPr/>
          </p:nvGrpSpPr>
          <p:grpSpPr>
            <a:xfrm>
              <a:off x="3655902" y="3813879"/>
              <a:ext cx="4880195" cy="553054"/>
              <a:chOff x="3655902" y="1765588"/>
              <a:chExt cx="4880195" cy="553054"/>
            </a:xfrm>
          </p:grpSpPr>
          <p:grpSp>
            <p:nvGrpSpPr>
              <p:cNvPr id="58" name="Google Shape;863;p65">
                <a:extLst>
                  <a:ext uri="{FF2B5EF4-FFF2-40B4-BE49-F238E27FC236}">
                    <a16:creationId xmlns:a16="http://schemas.microsoft.com/office/drawing/2014/main" id="{61841E0E-60DA-4EB5-9C41-32A1E098356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</p:grpSpPr>
            <p:sp>
              <p:nvSpPr>
                <p:cNvPr id="63" name="Google Shape;864;p65">
                  <a:extLst>
                    <a:ext uri="{FF2B5EF4-FFF2-40B4-BE49-F238E27FC236}">
                      <a16:creationId xmlns:a16="http://schemas.microsoft.com/office/drawing/2014/main" id="{D5B9272C-9D24-4DA4-8BCE-B332C738D1FD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4" name="Google Shape;865;p65">
                  <a:extLst>
                    <a:ext uri="{FF2B5EF4-FFF2-40B4-BE49-F238E27FC236}">
                      <a16:creationId xmlns:a16="http://schemas.microsoft.com/office/drawing/2014/main" id="{3DB3FDF9-4405-4766-AD27-0F6EE2B87B6B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59" name="Google Shape;863;p65">
                <a:extLst>
                  <a:ext uri="{FF2B5EF4-FFF2-40B4-BE49-F238E27FC236}">
                    <a16:creationId xmlns:a16="http://schemas.microsoft.com/office/drawing/2014/main" id="{3D838D48-EDEC-49C0-BA55-F914B935B78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</p:grpSpPr>
            <p:sp>
              <p:nvSpPr>
                <p:cNvPr id="61" name="Google Shape;864;p65">
                  <a:extLst>
                    <a:ext uri="{FF2B5EF4-FFF2-40B4-BE49-F238E27FC236}">
                      <a16:creationId xmlns:a16="http://schemas.microsoft.com/office/drawing/2014/main" id="{DD7C8A5F-4AC8-437D-A12D-0933D958743F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2" name="Google Shape;865;p65">
                  <a:extLst>
                    <a:ext uri="{FF2B5EF4-FFF2-40B4-BE49-F238E27FC236}">
                      <a16:creationId xmlns:a16="http://schemas.microsoft.com/office/drawing/2014/main" id="{E7ADB537-63DE-4FF4-878E-1203F66AB580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F2AD1DFC-345F-4BED-A41D-A1F79E77A008}"/>
                  </a:ext>
                </a:extLst>
              </p:cNvPr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noFill/>
              <a:ln w="28575">
                <a:solidFill>
                  <a:srgbClr val="9BA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800" dirty="0">
                    <a:solidFill>
                      <a:srgbClr val="3843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实验结果</a:t>
                </a:r>
                <a:endParaRPr lang="zh-CN" altLang="en-US" sz="2800" b="1" dirty="0">
                  <a:solidFill>
                    <a:srgbClr val="3843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endParaRPr>
              </a:p>
            </p:txBody>
          </p:sp>
        </p:grp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050878-1F4F-4910-8C7E-8D29F613C4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579068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1841B9-C264-4230-BB72-CCCB4515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EFE80-DE4F-47E9-8D02-E99083E8C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实验数据集与评价指标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0976EE-ED93-4934-A316-DC754AD33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05" y="1208314"/>
            <a:ext cx="5013660" cy="29826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3F9D69A-D337-4664-A5E3-5E2C0D1E3907}"/>
              </a:ext>
            </a:extLst>
          </p:cNvPr>
          <p:cNvSpPr txBox="1"/>
          <p:nvPr/>
        </p:nvSpPr>
        <p:spPr>
          <a:xfrm>
            <a:off x="501201" y="4685058"/>
            <a:ext cx="102255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Environments: Python3, Pytorch 1.9.1, Numpy 1.19.2</a:t>
            </a:r>
          </a:p>
          <a:p>
            <a:endParaRPr lang="zh-CN" altLang="en-US" dirty="0"/>
          </a:p>
          <a:p>
            <a:r>
              <a:rPr lang="zh-CN" altLang="en-US" dirty="0"/>
              <a:t>Download path of datasets:</a:t>
            </a:r>
          </a:p>
          <a:p>
            <a:r>
              <a:rPr lang="zh-CN" altLang="en-US" dirty="0"/>
              <a:t>Cosmetics: </a:t>
            </a:r>
            <a:r>
              <a:rPr lang="en-US" altLang="zh-CN" dirty="0"/>
              <a:t>	</a:t>
            </a:r>
            <a:r>
              <a:rPr lang="zh-CN" altLang="en-US" dirty="0"/>
              <a:t>https://www.kaggle.com/mkechinov/ecommerce-events-history-in-cosmeticsshop</a:t>
            </a:r>
          </a:p>
          <a:p>
            <a:r>
              <a:rPr lang="zh-CN" altLang="en-US" dirty="0"/>
              <a:t>Diginetica-buy: https://competitions.codalab.org/competitions/11161</a:t>
            </a:r>
          </a:p>
          <a:p>
            <a:r>
              <a:rPr lang="zh-CN" altLang="en-US" dirty="0"/>
              <a:t>Amazon: </a:t>
            </a:r>
            <a:r>
              <a:rPr lang="en-US" altLang="zh-CN" dirty="0"/>
              <a:t>		</a:t>
            </a:r>
            <a:r>
              <a:rPr lang="zh-CN" altLang="en-US" dirty="0"/>
              <a:t>http://jmcauley.ucsd.edu/data/amazon/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57AEAB-3497-4189-8056-47FF7476531E}"/>
              </a:ext>
            </a:extLst>
          </p:cNvPr>
          <p:cNvSpPr txBox="1"/>
          <p:nvPr/>
        </p:nvSpPr>
        <p:spPr>
          <a:xfrm>
            <a:off x="6578037" y="1703316"/>
            <a:ext cx="535093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Evaluation Metrics </a:t>
            </a:r>
          </a:p>
          <a:p>
            <a:r>
              <a:rPr lang="zh-CN" altLang="en-US" dirty="0"/>
              <a:t>• Prec@k: </a:t>
            </a:r>
            <a:endParaRPr lang="en-US" altLang="zh-CN" dirty="0"/>
          </a:p>
          <a:p>
            <a:r>
              <a:rPr lang="zh-CN" altLang="en-US" dirty="0"/>
              <a:t>Precision measures the proportion of cases in which the ground-truth item is within the recommendation list.</a:t>
            </a:r>
          </a:p>
          <a:p>
            <a:r>
              <a:rPr lang="zh-CN" altLang="en-US" dirty="0"/>
              <a:t>• MRR@k: </a:t>
            </a:r>
            <a:endParaRPr lang="en-US" altLang="zh-CN" dirty="0"/>
          </a:p>
          <a:p>
            <a:r>
              <a:rPr lang="zh-CN" altLang="en-US" dirty="0"/>
              <a:t>Mean Reciprocal Rank is the average of reciprocal ranks of the ground-truth items among the recommendation lists.</a:t>
            </a:r>
          </a:p>
        </p:txBody>
      </p:sp>
    </p:spTree>
    <p:extLst>
      <p:ext uri="{BB962C8B-B14F-4D97-AF65-F5344CB8AC3E}">
        <p14:creationId xmlns:p14="http://schemas.microsoft.com/office/powerpoint/2010/main" val="258116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8D95ED5-0333-4ACC-93EB-3B0403235EEE}"/>
              </a:ext>
            </a:extLst>
          </p:cNvPr>
          <p:cNvGrpSpPr/>
          <p:nvPr/>
        </p:nvGrpSpPr>
        <p:grpSpPr>
          <a:xfrm>
            <a:off x="3655902" y="1775113"/>
            <a:ext cx="4880195" cy="3611202"/>
            <a:chOff x="3655902" y="1775113"/>
            <a:chExt cx="4880195" cy="3611202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51BD3CD-495D-442E-B42E-632B1C21B831}"/>
                </a:ext>
              </a:extLst>
            </p:cNvPr>
            <p:cNvGrpSpPr/>
            <p:nvPr/>
          </p:nvGrpSpPr>
          <p:grpSpPr>
            <a:xfrm>
              <a:off x="3655902" y="1775113"/>
              <a:ext cx="4880195" cy="553054"/>
              <a:chOff x="3655902" y="1765588"/>
              <a:chExt cx="4880195" cy="553054"/>
            </a:xfrm>
          </p:grpSpPr>
          <p:grpSp>
            <p:nvGrpSpPr>
              <p:cNvPr id="30" name="Google Shape;863;p65">
                <a:extLst>
                  <a:ext uri="{FF2B5EF4-FFF2-40B4-BE49-F238E27FC236}">
                    <a16:creationId xmlns:a16="http://schemas.microsoft.com/office/drawing/2014/main" id="{0C5BD5F4-47B1-43D4-B631-6CC25BF0AE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</p:grpSpPr>
            <p:sp>
              <p:nvSpPr>
                <p:cNvPr id="34" name="Google Shape;864;p65">
                  <a:extLst>
                    <a:ext uri="{FF2B5EF4-FFF2-40B4-BE49-F238E27FC236}">
                      <a16:creationId xmlns:a16="http://schemas.microsoft.com/office/drawing/2014/main" id="{83DA97AF-7353-4BFC-B78A-A2DD0D10E045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5" name="Google Shape;865;p65">
                  <a:extLst>
                    <a:ext uri="{FF2B5EF4-FFF2-40B4-BE49-F238E27FC236}">
                      <a16:creationId xmlns:a16="http://schemas.microsoft.com/office/drawing/2014/main" id="{7408218B-B1F3-4A04-ACCF-F4EEE5EFFCB4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1" name="Google Shape;863;p65">
                <a:extLst>
                  <a:ext uri="{FF2B5EF4-FFF2-40B4-BE49-F238E27FC236}">
                    <a16:creationId xmlns:a16="http://schemas.microsoft.com/office/drawing/2014/main" id="{3A398AE0-A1C6-4B72-9661-85E4992C344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</p:grpSpPr>
            <p:sp>
              <p:nvSpPr>
                <p:cNvPr id="32" name="Google Shape;864;p65">
                  <a:extLst>
                    <a:ext uri="{FF2B5EF4-FFF2-40B4-BE49-F238E27FC236}">
                      <a16:creationId xmlns:a16="http://schemas.microsoft.com/office/drawing/2014/main" id="{8BFFC187-05B0-4B83-A608-FE048CD4E5D3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" name="Google Shape;865;p65">
                  <a:extLst>
                    <a:ext uri="{FF2B5EF4-FFF2-40B4-BE49-F238E27FC236}">
                      <a16:creationId xmlns:a16="http://schemas.microsoft.com/office/drawing/2014/main" id="{33F554B8-DDF4-415D-8ED7-D7F027771C88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AB4277B2-F5E6-41E8-93FF-2620DC02A6F2}"/>
                  </a:ext>
                </a:extLst>
              </p:cNvPr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noFill/>
              <a:ln w="28575">
                <a:solidFill>
                  <a:srgbClr val="9BA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800">
                    <a:solidFill>
                      <a:srgbClr val="3843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研究背</a:t>
                </a:r>
                <a:r>
                  <a:rPr lang="zh-CN" altLang="en-US" sz="2800" b="1">
                    <a:solidFill>
                      <a:srgbClr val="3843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景</a:t>
                </a: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3A06545-1BDB-4BEB-8B0D-C48FF5102746}"/>
                </a:ext>
              </a:extLst>
            </p:cNvPr>
            <p:cNvGrpSpPr/>
            <p:nvPr/>
          </p:nvGrpSpPr>
          <p:grpSpPr>
            <a:xfrm>
              <a:off x="3655902" y="4833261"/>
              <a:ext cx="4880195" cy="553054"/>
              <a:chOff x="3655902" y="1765588"/>
              <a:chExt cx="4880195" cy="553054"/>
            </a:xfrm>
            <a:solidFill>
              <a:schemeClr val="bg1">
                <a:lumMod val="65000"/>
                <a:alpha val="50000"/>
              </a:schemeClr>
            </a:solidFill>
          </p:grpSpPr>
          <p:grpSp>
            <p:nvGrpSpPr>
              <p:cNvPr id="42" name="Google Shape;863;p65">
                <a:extLst>
                  <a:ext uri="{FF2B5EF4-FFF2-40B4-BE49-F238E27FC236}">
                    <a16:creationId xmlns:a16="http://schemas.microsoft.com/office/drawing/2014/main" id="{062038D8-6C58-4DD7-BFA5-7BC85A3B5B7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47" name="Google Shape;864;p65">
                  <a:extLst>
                    <a:ext uri="{FF2B5EF4-FFF2-40B4-BE49-F238E27FC236}">
                      <a16:creationId xmlns:a16="http://schemas.microsoft.com/office/drawing/2014/main" id="{43B58AC1-D484-4BBA-BCB0-8DEFFFF871F6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8" name="Google Shape;865;p65">
                  <a:extLst>
                    <a:ext uri="{FF2B5EF4-FFF2-40B4-BE49-F238E27FC236}">
                      <a16:creationId xmlns:a16="http://schemas.microsoft.com/office/drawing/2014/main" id="{11EA5E8A-0E15-4F82-BB30-9D673D09D21C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Google Shape;863;p65">
                <a:extLst>
                  <a:ext uri="{FF2B5EF4-FFF2-40B4-BE49-F238E27FC236}">
                    <a16:creationId xmlns:a16="http://schemas.microsoft.com/office/drawing/2014/main" id="{6172B4EA-E82D-46A9-A590-261E717E382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45" name="Google Shape;864;p65">
                  <a:extLst>
                    <a:ext uri="{FF2B5EF4-FFF2-40B4-BE49-F238E27FC236}">
                      <a16:creationId xmlns:a16="http://schemas.microsoft.com/office/drawing/2014/main" id="{51BBC8D3-38F6-4CA6-9F93-43839EEB9EE9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6" name="Google Shape;865;p65">
                  <a:extLst>
                    <a:ext uri="{FF2B5EF4-FFF2-40B4-BE49-F238E27FC236}">
                      <a16:creationId xmlns:a16="http://schemas.microsoft.com/office/drawing/2014/main" id="{CD08B401-F2A2-4D37-A950-6771F9180D47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44" name="矩形: 圆角 43">
                <a:extLst>
                  <a:ext uri="{FF2B5EF4-FFF2-40B4-BE49-F238E27FC236}">
                    <a16:creationId xmlns:a16="http://schemas.microsoft.com/office/drawing/2014/main" id="{345251A9-4A12-4AA4-9F42-EB72D7171FF0}"/>
                  </a:ext>
                </a:extLst>
              </p:cNvPr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论文总结</a:t>
                </a:r>
                <a:endParaRPr lang="zh-CN" alt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211E3EF-3CD2-4885-B8D6-19889D0555A5}"/>
                </a:ext>
              </a:extLst>
            </p:cNvPr>
            <p:cNvGrpSpPr/>
            <p:nvPr/>
          </p:nvGrpSpPr>
          <p:grpSpPr>
            <a:xfrm>
              <a:off x="3655902" y="2794496"/>
              <a:ext cx="4880195" cy="553054"/>
              <a:chOff x="3655902" y="1765588"/>
              <a:chExt cx="4880195" cy="553054"/>
            </a:xfrm>
            <a:solidFill>
              <a:schemeClr val="bg1">
                <a:lumMod val="65000"/>
                <a:alpha val="50000"/>
              </a:schemeClr>
            </a:solidFill>
          </p:grpSpPr>
          <p:grpSp>
            <p:nvGrpSpPr>
              <p:cNvPr id="50" name="Google Shape;863;p65">
                <a:extLst>
                  <a:ext uri="{FF2B5EF4-FFF2-40B4-BE49-F238E27FC236}">
                    <a16:creationId xmlns:a16="http://schemas.microsoft.com/office/drawing/2014/main" id="{B6D0FC00-85BE-44AC-8473-9F2B9ACFEF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55" name="Google Shape;864;p65">
                  <a:extLst>
                    <a:ext uri="{FF2B5EF4-FFF2-40B4-BE49-F238E27FC236}">
                      <a16:creationId xmlns:a16="http://schemas.microsoft.com/office/drawing/2014/main" id="{AA8FF36E-A1BD-41F1-837F-22C50C4BEC8F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6" name="Google Shape;865;p65">
                  <a:extLst>
                    <a:ext uri="{FF2B5EF4-FFF2-40B4-BE49-F238E27FC236}">
                      <a16:creationId xmlns:a16="http://schemas.microsoft.com/office/drawing/2014/main" id="{EF98A894-6D76-41AD-8D1F-9ABA94AFB497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1" name="Google Shape;863;p65">
                <a:extLst>
                  <a:ext uri="{FF2B5EF4-FFF2-40B4-BE49-F238E27FC236}">
                    <a16:creationId xmlns:a16="http://schemas.microsoft.com/office/drawing/2014/main" id="{4C3FD5DC-5813-4680-A5F1-8D6D7D735CD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53" name="Google Shape;864;p65">
                  <a:extLst>
                    <a:ext uri="{FF2B5EF4-FFF2-40B4-BE49-F238E27FC236}">
                      <a16:creationId xmlns:a16="http://schemas.microsoft.com/office/drawing/2014/main" id="{BE71189A-468A-4E72-9F2E-330BFCDC74F1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4" name="Google Shape;865;p65">
                  <a:extLst>
                    <a:ext uri="{FF2B5EF4-FFF2-40B4-BE49-F238E27FC236}">
                      <a16:creationId xmlns:a16="http://schemas.microsoft.com/office/drawing/2014/main" id="{C683ABD6-4A24-417F-9EDE-F9E8CFB654FA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E5324993-EAE2-41D6-A54A-F94F77D8A172}"/>
                  </a:ext>
                </a:extLst>
              </p:cNvPr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技术路</a:t>
                </a:r>
                <a:r>
                  <a:rPr lang="zh-CN" altLang="en-US" sz="28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线</a:t>
                </a:r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7AF34D6B-3A32-4D5C-99B2-1F5EFA906A79}"/>
                </a:ext>
              </a:extLst>
            </p:cNvPr>
            <p:cNvGrpSpPr/>
            <p:nvPr/>
          </p:nvGrpSpPr>
          <p:grpSpPr>
            <a:xfrm>
              <a:off x="3655902" y="3813879"/>
              <a:ext cx="4880195" cy="553054"/>
              <a:chOff x="3655902" y="1765588"/>
              <a:chExt cx="4880195" cy="553054"/>
            </a:xfrm>
            <a:solidFill>
              <a:schemeClr val="bg1">
                <a:lumMod val="65000"/>
                <a:alpha val="50000"/>
              </a:schemeClr>
            </a:solidFill>
          </p:grpSpPr>
          <p:grpSp>
            <p:nvGrpSpPr>
              <p:cNvPr id="58" name="Google Shape;863;p65">
                <a:extLst>
                  <a:ext uri="{FF2B5EF4-FFF2-40B4-BE49-F238E27FC236}">
                    <a16:creationId xmlns:a16="http://schemas.microsoft.com/office/drawing/2014/main" id="{61841E0E-60DA-4EB5-9C41-32A1E098356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63" name="Google Shape;864;p65">
                  <a:extLst>
                    <a:ext uri="{FF2B5EF4-FFF2-40B4-BE49-F238E27FC236}">
                      <a16:creationId xmlns:a16="http://schemas.microsoft.com/office/drawing/2014/main" id="{D5B9272C-9D24-4DA4-8BCE-B332C738D1FD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4" name="Google Shape;865;p65">
                  <a:extLst>
                    <a:ext uri="{FF2B5EF4-FFF2-40B4-BE49-F238E27FC236}">
                      <a16:creationId xmlns:a16="http://schemas.microsoft.com/office/drawing/2014/main" id="{3DB3FDF9-4405-4766-AD27-0F6EE2B87B6B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9" name="Google Shape;863;p65">
                <a:extLst>
                  <a:ext uri="{FF2B5EF4-FFF2-40B4-BE49-F238E27FC236}">
                    <a16:creationId xmlns:a16="http://schemas.microsoft.com/office/drawing/2014/main" id="{3D838D48-EDEC-49C0-BA55-F914B935B78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61" name="Google Shape;864;p65">
                  <a:extLst>
                    <a:ext uri="{FF2B5EF4-FFF2-40B4-BE49-F238E27FC236}">
                      <a16:creationId xmlns:a16="http://schemas.microsoft.com/office/drawing/2014/main" id="{DD7C8A5F-4AC8-437D-A12D-0933D958743F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2" name="Google Shape;865;p65">
                  <a:extLst>
                    <a:ext uri="{FF2B5EF4-FFF2-40B4-BE49-F238E27FC236}">
                      <a16:creationId xmlns:a16="http://schemas.microsoft.com/office/drawing/2014/main" id="{E7ADB537-63DE-4FF4-878E-1203F66AB580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F2AD1DFC-345F-4BED-A41D-A1F79E77A008}"/>
                  </a:ext>
                </a:extLst>
              </p:cNvPr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实验结果</a:t>
                </a:r>
                <a:endParaRPr lang="zh-CN" alt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endParaRPr>
              </a:p>
            </p:txBody>
          </p:sp>
        </p:grp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050878-1F4F-4910-8C7E-8D29F613C4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4222016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2C9CF2C-D114-4963-90FE-5EB7793F6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009" y="4451332"/>
            <a:ext cx="5695950" cy="2266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E74480-EB99-4ADE-991A-6FF4D010E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67" y="968583"/>
            <a:ext cx="10771578" cy="3482749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1841B9-C264-4230-BB72-CCCB4515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EFE80-DE4F-47E9-8D02-E99083E8C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数据集结果</a:t>
            </a:r>
          </a:p>
        </p:txBody>
      </p:sp>
    </p:spTree>
    <p:extLst>
      <p:ext uri="{BB962C8B-B14F-4D97-AF65-F5344CB8AC3E}">
        <p14:creationId xmlns:p14="http://schemas.microsoft.com/office/powerpoint/2010/main" val="1591250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1841B9-C264-4230-BB72-CCCB4515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EFE80-DE4F-47E9-8D02-E99083E8C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模块参数比较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4336E7-415C-4601-8862-2E5E90C32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05" y="1159438"/>
            <a:ext cx="8873509" cy="524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30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1841B9-C264-4230-BB72-CCCB4515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EFE80-DE4F-47E9-8D02-E99083E8C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模块参数比较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433B25-8B81-434B-A3BD-685DB4535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89" y="1001484"/>
            <a:ext cx="10223440" cy="530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4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2584F5C-4F3E-4F1B-97ED-EF43C94909E7}"/>
              </a:ext>
            </a:extLst>
          </p:cNvPr>
          <p:cNvGrpSpPr/>
          <p:nvPr/>
        </p:nvGrpSpPr>
        <p:grpSpPr>
          <a:xfrm>
            <a:off x="3655902" y="1775113"/>
            <a:ext cx="4880195" cy="3611202"/>
            <a:chOff x="3655902" y="1775113"/>
            <a:chExt cx="4880195" cy="3611202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51BD3CD-495D-442E-B42E-632B1C21B831}"/>
                </a:ext>
              </a:extLst>
            </p:cNvPr>
            <p:cNvGrpSpPr/>
            <p:nvPr/>
          </p:nvGrpSpPr>
          <p:grpSpPr>
            <a:xfrm>
              <a:off x="3655902" y="1775113"/>
              <a:ext cx="4880195" cy="553054"/>
              <a:chOff x="3655902" y="1765588"/>
              <a:chExt cx="4880195" cy="553054"/>
            </a:xfrm>
            <a:solidFill>
              <a:schemeClr val="bg1">
                <a:lumMod val="65000"/>
                <a:alpha val="50000"/>
              </a:schemeClr>
            </a:solidFill>
          </p:grpSpPr>
          <p:grpSp>
            <p:nvGrpSpPr>
              <p:cNvPr id="30" name="Google Shape;863;p65">
                <a:extLst>
                  <a:ext uri="{FF2B5EF4-FFF2-40B4-BE49-F238E27FC236}">
                    <a16:creationId xmlns:a16="http://schemas.microsoft.com/office/drawing/2014/main" id="{0C5BD5F4-47B1-43D4-B631-6CC25BF0AE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34" name="Google Shape;864;p65">
                  <a:extLst>
                    <a:ext uri="{FF2B5EF4-FFF2-40B4-BE49-F238E27FC236}">
                      <a16:creationId xmlns:a16="http://schemas.microsoft.com/office/drawing/2014/main" id="{83DA97AF-7353-4BFC-B78A-A2DD0D10E045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5" name="Google Shape;865;p65">
                  <a:extLst>
                    <a:ext uri="{FF2B5EF4-FFF2-40B4-BE49-F238E27FC236}">
                      <a16:creationId xmlns:a16="http://schemas.microsoft.com/office/drawing/2014/main" id="{7408218B-B1F3-4A04-ACCF-F4EEE5EFFCB4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1" name="Google Shape;863;p65">
                <a:extLst>
                  <a:ext uri="{FF2B5EF4-FFF2-40B4-BE49-F238E27FC236}">
                    <a16:creationId xmlns:a16="http://schemas.microsoft.com/office/drawing/2014/main" id="{3A398AE0-A1C6-4B72-9661-85E4992C344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32" name="Google Shape;864;p65">
                  <a:extLst>
                    <a:ext uri="{FF2B5EF4-FFF2-40B4-BE49-F238E27FC236}">
                      <a16:creationId xmlns:a16="http://schemas.microsoft.com/office/drawing/2014/main" id="{8BFFC187-05B0-4B83-A608-FE048CD4E5D3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3" name="Google Shape;865;p65">
                  <a:extLst>
                    <a:ext uri="{FF2B5EF4-FFF2-40B4-BE49-F238E27FC236}">
                      <a16:creationId xmlns:a16="http://schemas.microsoft.com/office/drawing/2014/main" id="{33F554B8-DDF4-415D-8ED7-D7F027771C88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AB4277B2-F5E6-41E8-93FF-2620DC02A6F2}"/>
                  </a:ext>
                </a:extLst>
              </p:cNvPr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研究背</a:t>
                </a:r>
                <a:r>
                  <a:rPr lang="zh-CN" altLang="en-US" sz="28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景</a:t>
                </a: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3A06545-1BDB-4BEB-8B0D-C48FF5102746}"/>
                </a:ext>
              </a:extLst>
            </p:cNvPr>
            <p:cNvGrpSpPr/>
            <p:nvPr/>
          </p:nvGrpSpPr>
          <p:grpSpPr>
            <a:xfrm>
              <a:off x="3655902" y="4833261"/>
              <a:ext cx="4880195" cy="553054"/>
              <a:chOff x="3655902" y="1765588"/>
              <a:chExt cx="4880195" cy="553054"/>
            </a:xfrm>
          </p:grpSpPr>
          <p:grpSp>
            <p:nvGrpSpPr>
              <p:cNvPr id="42" name="Google Shape;863;p65">
                <a:extLst>
                  <a:ext uri="{FF2B5EF4-FFF2-40B4-BE49-F238E27FC236}">
                    <a16:creationId xmlns:a16="http://schemas.microsoft.com/office/drawing/2014/main" id="{062038D8-6C58-4DD7-BFA5-7BC85A3B5B7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</p:grpSpPr>
            <p:sp>
              <p:nvSpPr>
                <p:cNvPr id="47" name="Google Shape;864;p65">
                  <a:extLst>
                    <a:ext uri="{FF2B5EF4-FFF2-40B4-BE49-F238E27FC236}">
                      <a16:creationId xmlns:a16="http://schemas.microsoft.com/office/drawing/2014/main" id="{43B58AC1-D484-4BBA-BCB0-8DEFFFF871F6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8" name="Google Shape;865;p65">
                  <a:extLst>
                    <a:ext uri="{FF2B5EF4-FFF2-40B4-BE49-F238E27FC236}">
                      <a16:creationId xmlns:a16="http://schemas.microsoft.com/office/drawing/2014/main" id="{11EA5E8A-0E15-4F82-BB30-9D673D09D21C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43" name="Google Shape;863;p65">
                <a:extLst>
                  <a:ext uri="{FF2B5EF4-FFF2-40B4-BE49-F238E27FC236}">
                    <a16:creationId xmlns:a16="http://schemas.microsoft.com/office/drawing/2014/main" id="{6172B4EA-E82D-46A9-A590-261E717E382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</p:grpSpPr>
            <p:sp>
              <p:nvSpPr>
                <p:cNvPr id="45" name="Google Shape;864;p65">
                  <a:extLst>
                    <a:ext uri="{FF2B5EF4-FFF2-40B4-BE49-F238E27FC236}">
                      <a16:creationId xmlns:a16="http://schemas.microsoft.com/office/drawing/2014/main" id="{51BBC8D3-38F6-4CA6-9F93-43839EEB9EE9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6" name="Google Shape;865;p65">
                  <a:extLst>
                    <a:ext uri="{FF2B5EF4-FFF2-40B4-BE49-F238E27FC236}">
                      <a16:creationId xmlns:a16="http://schemas.microsoft.com/office/drawing/2014/main" id="{CD08B401-F2A2-4D37-A950-6771F9180D47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4" name="矩形: 圆角 43">
                <a:extLst>
                  <a:ext uri="{FF2B5EF4-FFF2-40B4-BE49-F238E27FC236}">
                    <a16:creationId xmlns:a16="http://schemas.microsoft.com/office/drawing/2014/main" id="{345251A9-4A12-4AA4-9F42-EB72D7171FF0}"/>
                  </a:ext>
                </a:extLst>
              </p:cNvPr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noFill/>
              <a:ln w="28575">
                <a:solidFill>
                  <a:srgbClr val="9BA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800" dirty="0">
                    <a:solidFill>
                      <a:srgbClr val="3843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论文总结</a:t>
                </a:r>
                <a:endParaRPr lang="zh-CN" altLang="en-US" sz="2800" b="1" dirty="0">
                  <a:solidFill>
                    <a:srgbClr val="3843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211E3EF-3CD2-4885-B8D6-19889D0555A5}"/>
                </a:ext>
              </a:extLst>
            </p:cNvPr>
            <p:cNvGrpSpPr/>
            <p:nvPr/>
          </p:nvGrpSpPr>
          <p:grpSpPr>
            <a:xfrm>
              <a:off x="3655902" y="2794496"/>
              <a:ext cx="4880195" cy="553054"/>
              <a:chOff x="3655902" y="1765588"/>
              <a:chExt cx="4880195" cy="553054"/>
            </a:xfrm>
            <a:solidFill>
              <a:schemeClr val="bg1">
                <a:lumMod val="65000"/>
                <a:alpha val="50000"/>
              </a:schemeClr>
            </a:solidFill>
          </p:grpSpPr>
          <p:grpSp>
            <p:nvGrpSpPr>
              <p:cNvPr id="50" name="Google Shape;863;p65">
                <a:extLst>
                  <a:ext uri="{FF2B5EF4-FFF2-40B4-BE49-F238E27FC236}">
                    <a16:creationId xmlns:a16="http://schemas.microsoft.com/office/drawing/2014/main" id="{B6D0FC00-85BE-44AC-8473-9F2B9ACFEF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55" name="Google Shape;864;p65">
                  <a:extLst>
                    <a:ext uri="{FF2B5EF4-FFF2-40B4-BE49-F238E27FC236}">
                      <a16:creationId xmlns:a16="http://schemas.microsoft.com/office/drawing/2014/main" id="{AA8FF36E-A1BD-41F1-837F-22C50C4BEC8F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6" name="Google Shape;865;p65">
                  <a:extLst>
                    <a:ext uri="{FF2B5EF4-FFF2-40B4-BE49-F238E27FC236}">
                      <a16:creationId xmlns:a16="http://schemas.microsoft.com/office/drawing/2014/main" id="{EF98A894-6D76-41AD-8D1F-9ABA94AFB497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1" name="Google Shape;863;p65">
                <a:extLst>
                  <a:ext uri="{FF2B5EF4-FFF2-40B4-BE49-F238E27FC236}">
                    <a16:creationId xmlns:a16="http://schemas.microsoft.com/office/drawing/2014/main" id="{4C3FD5DC-5813-4680-A5F1-8D6D7D735CD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53" name="Google Shape;864;p65">
                  <a:extLst>
                    <a:ext uri="{FF2B5EF4-FFF2-40B4-BE49-F238E27FC236}">
                      <a16:creationId xmlns:a16="http://schemas.microsoft.com/office/drawing/2014/main" id="{BE71189A-468A-4E72-9F2E-330BFCDC74F1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4" name="Google Shape;865;p65">
                  <a:extLst>
                    <a:ext uri="{FF2B5EF4-FFF2-40B4-BE49-F238E27FC236}">
                      <a16:creationId xmlns:a16="http://schemas.microsoft.com/office/drawing/2014/main" id="{C683ABD6-4A24-417F-9EDE-F9E8CFB654FA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E5324993-EAE2-41D6-A54A-F94F77D8A172}"/>
                  </a:ext>
                </a:extLst>
              </p:cNvPr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技术路</a:t>
                </a:r>
                <a:r>
                  <a:rPr lang="zh-CN" altLang="en-US" sz="28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线</a:t>
                </a:r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7AF34D6B-3A32-4D5C-99B2-1F5EFA906A79}"/>
                </a:ext>
              </a:extLst>
            </p:cNvPr>
            <p:cNvGrpSpPr/>
            <p:nvPr/>
          </p:nvGrpSpPr>
          <p:grpSpPr>
            <a:xfrm>
              <a:off x="3655902" y="3813879"/>
              <a:ext cx="4880195" cy="553054"/>
              <a:chOff x="3655902" y="1765588"/>
              <a:chExt cx="4880195" cy="553054"/>
            </a:xfrm>
            <a:solidFill>
              <a:schemeClr val="bg1">
                <a:lumMod val="65000"/>
                <a:alpha val="50000"/>
              </a:schemeClr>
            </a:solidFill>
          </p:grpSpPr>
          <p:grpSp>
            <p:nvGrpSpPr>
              <p:cNvPr id="58" name="Google Shape;863;p65">
                <a:extLst>
                  <a:ext uri="{FF2B5EF4-FFF2-40B4-BE49-F238E27FC236}">
                    <a16:creationId xmlns:a16="http://schemas.microsoft.com/office/drawing/2014/main" id="{61841E0E-60DA-4EB5-9C41-32A1E098356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63" name="Google Shape;864;p65">
                  <a:extLst>
                    <a:ext uri="{FF2B5EF4-FFF2-40B4-BE49-F238E27FC236}">
                      <a16:creationId xmlns:a16="http://schemas.microsoft.com/office/drawing/2014/main" id="{D5B9272C-9D24-4DA4-8BCE-B332C738D1FD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4" name="Google Shape;865;p65">
                  <a:extLst>
                    <a:ext uri="{FF2B5EF4-FFF2-40B4-BE49-F238E27FC236}">
                      <a16:creationId xmlns:a16="http://schemas.microsoft.com/office/drawing/2014/main" id="{3DB3FDF9-4405-4766-AD27-0F6EE2B87B6B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9" name="Google Shape;863;p65">
                <a:extLst>
                  <a:ext uri="{FF2B5EF4-FFF2-40B4-BE49-F238E27FC236}">
                    <a16:creationId xmlns:a16="http://schemas.microsoft.com/office/drawing/2014/main" id="{3D838D48-EDEC-49C0-BA55-F914B935B78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61" name="Google Shape;864;p65">
                  <a:extLst>
                    <a:ext uri="{FF2B5EF4-FFF2-40B4-BE49-F238E27FC236}">
                      <a16:creationId xmlns:a16="http://schemas.microsoft.com/office/drawing/2014/main" id="{DD7C8A5F-4AC8-437D-A12D-0933D958743F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2" name="Google Shape;865;p65">
                  <a:extLst>
                    <a:ext uri="{FF2B5EF4-FFF2-40B4-BE49-F238E27FC236}">
                      <a16:creationId xmlns:a16="http://schemas.microsoft.com/office/drawing/2014/main" id="{E7ADB537-63DE-4FF4-878E-1203F66AB580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F2AD1DFC-345F-4BED-A41D-A1F79E77A008}"/>
                  </a:ext>
                </a:extLst>
              </p:cNvPr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实验结果</a:t>
                </a:r>
                <a:endParaRPr lang="zh-CN" alt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endParaRPr>
              </a:p>
            </p:txBody>
          </p:sp>
        </p:grp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050878-1F4F-4910-8C7E-8D29F613C4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1509960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BACB05C-EACC-5A17-CC77-1F8E5A53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F0ECF0-A1B4-628E-614E-5C66382EDD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22B019-C4A8-40C2-3B48-E782072F7A10}"/>
              </a:ext>
            </a:extLst>
          </p:cNvPr>
          <p:cNvSpPr txBox="1"/>
          <p:nvPr/>
        </p:nvSpPr>
        <p:spPr>
          <a:xfrm>
            <a:off x="309930" y="1021024"/>
            <a:ext cx="11652371" cy="5577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优点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概念相关术语设计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应用得好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提供了一个构造超边关系的角度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小巧但全面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缺点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公式没有给出确切解释（主观性）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数据集简单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收获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超边表示能力强，可视为在有序集合内部提取特征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构建超边可以作为小点来用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677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0390A8-A470-4C3C-81BD-F9C2724E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DB6F5C-38A2-415A-B876-A44D387A4D09}"/>
              </a:ext>
            </a:extLst>
          </p:cNvPr>
          <p:cNvSpPr/>
          <p:nvPr/>
        </p:nvSpPr>
        <p:spPr>
          <a:xfrm>
            <a:off x="3929743" y="4169228"/>
            <a:ext cx="4332514" cy="435429"/>
          </a:xfrm>
          <a:prstGeom prst="rect">
            <a:avLst/>
          </a:prstGeom>
          <a:solidFill>
            <a:srgbClr val="6E8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7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7F0B4C-A187-41AC-B44A-57B7665B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F4F49-EDA4-4E18-81E3-C2E9BEF18D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研究背景</a:t>
            </a:r>
            <a:r>
              <a:rPr lang="en-US" altLang="zh-CN" dirty="0">
                <a:latin typeface="+mn-lt"/>
              </a:rPr>
              <a:t>- </a:t>
            </a:r>
            <a:r>
              <a:rPr lang="zh-CN" altLang="en-US" dirty="0">
                <a:latin typeface="+mn-lt"/>
              </a:rPr>
              <a:t>图数据来源与建模</a:t>
            </a:r>
          </a:p>
        </p:txBody>
      </p:sp>
      <p:sp>
        <p:nvSpPr>
          <p:cNvPr id="49" name="TextBox 25">
            <a:extLst>
              <a:ext uri="{FF2B5EF4-FFF2-40B4-BE49-F238E27FC236}">
                <a16:creationId xmlns:a16="http://schemas.microsoft.com/office/drawing/2014/main" id="{5CBD0AF9-EFF9-4D22-942D-31431AF33191}"/>
              </a:ext>
            </a:extLst>
          </p:cNvPr>
          <p:cNvSpPr txBox="1"/>
          <p:nvPr/>
        </p:nvSpPr>
        <p:spPr>
          <a:xfrm>
            <a:off x="823749" y="1853942"/>
            <a:ext cx="181940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b="1" dirty="0"/>
              <a:t>G </a:t>
            </a:r>
            <a:r>
              <a:rPr lang="en-US" altLang="zh-CN" sz="2800" dirty="0"/>
              <a:t>= (</a:t>
            </a:r>
            <a:r>
              <a:rPr lang="en-US" altLang="zh-CN" sz="2800" b="1" dirty="0">
                <a:solidFill>
                  <a:srgbClr val="FD9B69"/>
                </a:solidFill>
              </a:rPr>
              <a:t>V</a:t>
            </a:r>
            <a:r>
              <a:rPr lang="en-US" altLang="zh-CN" sz="2800" dirty="0"/>
              <a:t>,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FD9B69"/>
                </a:solidFill>
              </a:rPr>
              <a:t>E</a:t>
            </a:r>
            <a:r>
              <a:rPr lang="en-US" altLang="zh-CN" sz="2800" dirty="0"/>
              <a:t>,</a:t>
            </a:r>
            <a:r>
              <a:rPr lang="zh-CN" altLang="en-US" sz="2800" b="1" dirty="0"/>
              <a:t> </a:t>
            </a:r>
            <a:r>
              <a:rPr lang="en-US" altLang="zh-CN" sz="2800" b="1" dirty="0">
                <a:solidFill>
                  <a:srgbClr val="FD9B69"/>
                </a:solidFill>
              </a:rPr>
              <a:t>A </a:t>
            </a:r>
            <a:r>
              <a:rPr lang="en-US" altLang="zh-CN" sz="2800" dirty="0"/>
              <a:t>)</a:t>
            </a:r>
            <a:endParaRPr lang="en-US" sz="2800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9AA17170-61CA-47E7-8FEC-77CDEEC23F57}"/>
              </a:ext>
            </a:extLst>
          </p:cNvPr>
          <p:cNvGrpSpPr/>
          <p:nvPr/>
        </p:nvGrpSpPr>
        <p:grpSpPr>
          <a:xfrm>
            <a:off x="519684" y="2513091"/>
            <a:ext cx="3957938" cy="2195145"/>
            <a:chOff x="519684" y="2513091"/>
            <a:chExt cx="3957938" cy="219514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BACBA4C-43CD-48B9-93C7-4A4843A169E2}"/>
                </a:ext>
              </a:extLst>
            </p:cNvPr>
            <p:cNvGrpSpPr/>
            <p:nvPr/>
          </p:nvGrpSpPr>
          <p:grpSpPr>
            <a:xfrm>
              <a:off x="799931" y="2513091"/>
              <a:ext cx="3526515" cy="2195145"/>
              <a:chOff x="215195" y="1502075"/>
              <a:chExt cx="3526515" cy="219514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AB61FB7-9B48-4D5A-B7E9-4CCFAEAC1C59}"/>
                  </a:ext>
                </a:extLst>
              </p:cNvPr>
              <p:cNvSpPr/>
              <p:nvPr/>
            </p:nvSpPr>
            <p:spPr>
              <a:xfrm>
                <a:off x="973193" y="3214599"/>
                <a:ext cx="6444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微软雅黑" panose="020B0503020204020204" pitchFamily="34" charset="-122"/>
                  </a:rPr>
                  <a:t>edge</a:t>
                </a:r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16433DCF-80A6-42CC-96F0-C36811E4FB9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5195" y="1502075"/>
                <a:ext cx="3526515" cy="2114299"/>
                <a:chOff x="915004" y="1718702"/>
                <a:chExt cx="2979957" cy="1786613"/>
              </a:xfrm>
            </p:grpSpPr>
            <p:sp>
              <p:nvSpPr>
                <p:cNvPr id="15" name="Oval 3">
                  <a:extLst>
                    <a:ext uri="{FF2B5EF4-FFF2-40B4-BE49-F238E27FC236}">
                      <a16:creationId xmlns:a16="http://schemas.microsoft.com/office/drawing/2014/main" id="{39FDEFBC-2A68-4BD8-9446-8845617BDF97}"/>
                    </a:ext>
                  </a:extLst>
                </p:cNvPr>
                <p:cNvSpPr/>
                <p:nvPr/>
              </p:nvSpPr>
              <p:spPr>
                <a:xfrm>
                  <a:off x="1059538" y="2239142"/>
                  <a:ext cx="133350" cy="13335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4">
                  <a:extLst>
                    <a:ext uri="{FF2B5EF4-FFF2-40B4-BE49-F238E27FC236}">
                      <a16:creationId xmlns:a16="http://schemas.microsoft.com/office/drawing/2014/main" id="{3DF0A1A5-27A5-46D4-B2A1-DA748827D874}"/>
                    </a:ext>
                  </a:extLst>
                </p:cNvPr>
                <p:cNvSpPr/>
                <p:nvPr/>
              </p:nvSpPr>
              <p:spPr>
                <a:xfrm>
                  <a:off x="1335763" y="2829692"/>
                  <a:ext cx="133350" cy="13335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5">
                  <a:extLst>
                    <a:ext uri="{FF2B5EF4-FFF2-40B4-BE49-F238E27FC236}">
                      <a16:creationId xmlns:a16="http://schemas.microsoft.com/office/drawing/2014/main" id="{DD63650F-F7A6-4B00-9B80-4BFFE9F0A0A6}"/>
                    </a:ext>
                  </a:extLst>
                </p:cNvPr>
                <p:cNvSpPr/>
                <p:nvPr/>
              </p:nvSpPr>
              <p:spPr>
                <a:xfrm>
                  <a:off x="1897738" y="2372492"/>
                  <a:ext cx="133350" cy="13335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6">
                  <a:extLst>
                    <a:ext uri="{FF2B5EF4-FFF2-40B4-BE49-F238E27FC236}">
                      <a16:creationId xmlns:a16="http://schemas.microsoft.com/office/drawing/2014/main" id="{AF2A0C98-8DA0-47DA-A118-CA9285C39D8E}"/>
                    </a:ext>
                  </a:extLst>
                </p:cNvPr>
                <p:cNvSpPr/>
                <p:nvPr/>
              </p:nvSpPr>
              <p:spPr>
                <a:xfrm>
                  <a:off x="2774038" y="2086742"/>
                  <a:ext cx="133350" cy="13335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7">
                  <a:extLst>
                    <a:ext uri="{FF2B5EF4-FFF2-40B4-BE49-F238E27FC236}">
                      <a16:creationId xmlns:a16="http://schemas.microsoft.com/office/drawing/2014/main" id="{52FE9EEA-1CA1-409D-ADCA-4FCA2AA3BD6E}"/>
                    </a:ext>
                  </a:extLst>
                </p:cNvPr>
                <p:cNvSpPr/>
                <p:nvPr/>
              </p:nvSpPr>
              <p:spPr>
                <a:xfrm>
                  <a:off x="2697838" y="2515367"/>
                  <a:ext cx="133350" cy="13335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8">
                  <a:extLst>
                    <a:ext uri="{FF2B5EF4-FFF2-40B4-BE49-F238E27FC236}">
                      <a16:creationId xmlns:a16="http://schemas.microsoft.com/office/drawing/2014/main" id="{BBFE7555-5B37-4C5A-AA47-4EBCB4CBA62F}"/>
                    </a:ext>
                  </a:extLst>
                </p:cNvPr>
                <p:cNvSpPr/>
                <p:nvPr/>
              </p:nvSpPr>
              <p:spPr>
                <a:xfrm>
                  <a:off x="2831188" y="3143051"/>
                  <a:ext cx="133350" cy="13335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9">
                  <a:extLst>
                    <a:ext uri="{FF2B5EF4-FFF2-40B4-BE49-F238E27FC236}">
                      <a16:creationId xmlns:a16="http://schemas.microsoft.com/office/drawing/2014/main" id="{4F0C6AD6-B02D-476F-AA26-02E9C13914F0}"/>
                    </a:ext>
                  </a:extLst>
                </p:cNvPr>
                <p:cNvSpPr/>
                <p:nvPr/>
              </p:nvSpPr>
              <p:spPr>
                <a:xfrm>
                  <a:off x="3526513" y="2620142"/>
                  <a:ext cx="133350" cy="13335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10">
                  <a:extLst>
                    <a:ext uri="{FF2B5EF4-FFF2-40B4-BE49-F238E27FC236}">
                      <a16:creationId xmlns:a16="http://schemas.microsoft.com/office/drawing/2014/main" id="{F1868E95-659E-46C4-94C1-FE8547C44D64}"/>
                    </a:ext>
                  </a:extLst>
                </p:cNvPr>
                <p:cNvSpPr/>
                <p:nvPr/>
              </p:nvSpPr>
              <p:spPr>
                <a:xfrm>
                  <a:off x="3659863" y="1953392"/>
                  <a:ext cx="133350" cy="13335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Connector 11">
                  <a:extLst>
                    <a:ext uri="{FF2B5EF4-FFF2-40B4-BE49-F238E27FC236}">
                      <a16:creationId xmlns:a16="http://schemas.microsoft.com/office/drawing/2014/main" id="{55BE0EE5-33F6-41F3-94F8-3A909A6C8A40}"/>
                    </a:ext>
                  </a:extLst>
                </p:cNvPr>
                <p:cNvCxnSpPr>
                  <a:stCxn id="15" idx="4"/>
                  <a:endCxn id="16" idx="1"/>
                </p:cNvCxnSpPr>
                <p:nvPr/>
              </p:nvCxnSpPr>
              <p:spPr>
                <a:xfrm>
                  <a:off x="1126213" y="2372492"/>
                  <a:ext cx="229079" cy="47672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12">
                  <a:extLst>
                    <a:ext uri="{FF2B5EF4-FFF2-40B4-BE49-F238E27FC236}">
                      <a16:creationId xmlns:a16="http://schemas.microsoft.com/office/drawing/2014/main" id="{8A4E19D2-B6E9-4406-B963-BFFBB8C9193D}"/>
                    </a:ext>
                  </a:extLst>
                </p:cNvPr>
                <p:cNvCxnSpPr>
                  <a:cxnSpLocks/>
                  <a:stCxn id="16" idx="7"/>
                  <a:endCxn id="17" idx="3"/>
                </p:cNvCxnSpPr>
                <p:nvPr/>
              </p:nvCxnSpPr>
              <p:spPr>
                <a:xfrm flipV="1">
                  <a:off x="1449584" y="2486313"/>
                  <a:ext cx="467683" cy="3629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13">
                  <a:extLst>
                    <a:ext uri="{FF2B5EF4-FFF2-40B4-BE49-F238E27FC236}">
                      <a16:creationId xmlns:a16="http://schemas.microsoft.com/office/drawing/2014/main" id="{446082EB-EBAF-4582-B913-7C23FFC78B19}"/>
                    </a:ext>
                  </a:extLst>
                </p:cNvPr>
                <p:cNvCxnSpPr>
                  <a:cxnSpLocks/>
                  <a:stCxn id="17" idx="6"/>
                  <a:endCxn id="19" idx="2"/>
                </p:cNvCxnSpPr>
                <p:nvPr/>
              </p:nvCxnSpPr>
              <p:spPr>
                <a:xfrm>
                  <a:off x="2031088" y="2439167"/>
                  <a:ext cx="666750" cy="14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14">
                  <a:extLst>
                    <a:ext uri="{FF2B5EF4-FFF2-40B4-BE49-F238E27FC236}">
                      <a16:creationId xmlns:a16="http://schemas.microsoft.com/office/drawing/2014/main" id="{9104F7F3-BE0E-463B-8746-8FB05E26C733}"/>
                    </a:ext>
                  </a:extLst>
                </p:cNvPr>
                <p:cNvCxnSpPr>
                  <a:cxnSpLocks/>
                  <a:stCxn id="17" idx="6"/>
                  <a:endCxn id="18" idx="2"/>
                </p:cNvCxnSpPr>
                <p:nvPr/>
              </p:nvCxnSpPr>
              <p:spPr>
                <a:xfrm flipV="1">
                  <a:off x="2031088" y="2153417"/>
                  <a:ext cx="742950" cy="2857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15">
                  <a:extLst>
                    <a:ext uri="{FF2B5EF4-FFF2-40B4-BE49-F238E27FC236}">
                      <a16:creationId xmlns:a16="http://schemas.microsoft.com/office/drawing/2014/main" id="{484370DB-BC39-4271-B309-C1368E5F6F60}"/>
                    </a:ext>
                  </a:extLst>
                </p:cNvPr>
                <p:cNvCxnSpPr>
                  <a:cxnSpLocks/>
                  <a:stCxn id="18" idx="6"/>
                  <a:endCxn id="22" idx="2"/>
                </p:cNvCxnSpPr>
                <p:nvPr/>
              </p:nvCxnSpPr>
              <p:spPr>
                <a:xfrm flipV="1">
                  <a:off x="2907388" y="2020067"/>
                  <a:ext cx="752475" cy="1333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16">
                  <a:extLst>
                    <a:ext uri="{FF2B5EF4-FFF2-40B4-BE49-F238E27FC236}">
                      <a16:creationId xmlns:a16="http://schemas.microsoft.com/office/drawing/2014/main" id="{E96FF6C8-62AD-423C-9E05-DD23B40BAA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63342" y="2215329"/>
                  <a:ext cx="76200" cy="2952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17">
                  <a:extLst>
                    <a:ext uri="{FF2B5EF4-FFF2-40B4-BE49-F238E27FC236}">
                      <a16:creationId xmlns:a16="http://schemas.microsoft.com/office/drawing/2014/main" id="{9E911A5E-B528-4BB9-90C6-F37920218871}"/>
                    </a:ext>
                  </a:extLst>
                </p:cNvPr>
                <p:cNvCxnSpPr>
                  <a:cxnSpLocks/>
                  <a:stCxn id="16" idx="6"/>
                  <a:endCxn id="19" idx="2"/>
                </p:cNvCxnSpPr>
                <p:nvPr/>
              </p:nvCxnSpPr>
              <p:spPr>
                <a:xfrm flipV="1">
                  <a:off x="1469113" y="2582042"/>
                  <a:ext cx="1228725" cy="3143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18">
                  <a:extLst>
                    <a:ext uri="{FF2B5EF4-FFF2-40B4-BE49-F238E27FC236}">
                      <a16:creationId xmlns:a16="http://schemas.microsoft.com/office/drawing/2014/main" id="{134A21D5-8CD2-4C32-954C-A92934347BCA}"/>
                    </a:ext>
                  </a:extLst>
                </p:cNvPr>
                <p:cNvCxnSpPr>
                  <a:cxnSpLocks/>
                  <a:stCxn id="20" idx="1"/>
                  <a:endCxn id="17" idx="5"/>
                </p:cNvCxnSpPr>
                <p:nvPr/>
              </p:nvCxnSpPr>
              <p:spPr>
                <a:xfrm flipH="1" flipV="1">
                  <a:off x="2011560" y="2486314"/>
                  <a:ext cx="839156" cy="6762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19">
                  <a:extLst>
                    <a:ext uri="{FF2B5EF4-FFF2-40B4-BE49-F238E27FC236}">
                      <a16:creationId xmlns:a16="http://schemas.microsoft.com/office/drawing/2014/main" id="{EABC68B8-91F5-4F0C-A7A7-B0B6FB415868}"/>
                    </a:ext>
                  </a:extLst>
                </p:cNvPr>
                <p:cNvCxnSpPr>
                  <a:cxnSpLocks/>
                  <a:stCxn id="20" idx="7"/>
                  <a:endCxn id="21" idx="3"/>
                </p:cNvCxnSpPr>
                <p:nvPr/>
              </p:nvCxnSpPr>
              <p:spPr>
                <a:xfrm flipV="1">
                  <a:off x="2945009" y="2733963"/>
                  <a:ext cx="601033" cy="42861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20">
                      <a:extLst>
                        <a:ext uri="{FF2B5EF4-FFF2-40B4-BE49-F238E27FC236}">
                          <a16:creationId xmlns:a16="http://schemas.microsoft.com/office/drawing/2014/main" id="{59333563-04EE-41CD-943D-FFAD8CD129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81850" y="2047628"/>
                      <a:ext cx="235098" cy="23406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2" name="TextBox 20">
                      <a:extLst>
                        <a:ext uri="{FF2B5EF4-FFF2-40B4-BE49-F238E27FC236}">
                          <a16:creationId xmlns:a16="http://schemas.microsoft.com/office/drawing/2014/main" id="{59333563-04EE-41CD-943D-FFAD8CD1299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81850" y="2047628"/>
                      <a:ext cx="235098" cy="23406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3333" r="-13333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21">
                      <a:extLst>
                        <a:ext uri="{FF2B5EF4-FFF2-40B4-BE49-F238E27FC236}">
                          <a16:creationId xmlns:a16="http://schemas.microsoft.com/office/drawing/2014/main" id="{552A2282-0046-4F5C-9FA9-A36CA1C98C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91300" y="2904874"/>
                      <a:ext cx="235098" cy="23406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21">
                      <a:extLst>
                        <a:ext uri="{FF2B5EF4-FFF2-40B4-BE49-F238E27FC236}">
                          <a16:creationId xmlns:a16="http://schemas.microsoft.com/office/drawing/2014/main" id="{552A2282-0046-4F5C-9FA9-A36CA1C98CE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1300" y="2904874"/>
                      <a:ext cx="235098" cy="23406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3333" r="-13333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22">
                      <a:extLst>
                        <a:ext uri="{FF2B5EF4-FFF2-40B4-BE49-F238E27FC236}">
                          <a16:creationId xmlns:a16="http://schemas.microsoft.com/office/drawing/2014/main" id="{9FA5DD64-0C7A-47AA-AEEA-D06764953F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06254" y="3271247"/>
                      <a:ext cx="235098" cy="23406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4" name="TextBox 22">
                      <a:extLst>
                        <a:ext uri="{FF2B5EF4-FFF2-40B4-BE49-F238E27FC236}">
                          <a16:creationId xmlns:a16="http://schemas.microsoft.com/office/drawing/2014/main" id="{9FA5DD64-0C7A-47AA-AEEA-D06764953FC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06254" y="3271247"/>
                      <a:ext cx="235098" cy="23406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3043" r="-10870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23">
                      <a:extLst>
                        <a:ext uri="{FF2B5EF4-FFF2-40B4-BE49-F238E27FC236}">
                          <a16:creationId xmlns:a16="http://schemas.microsoft.com/office/drawing/2014/main" id="{35889B0E-050A-4AF3-8F7E-A4D6C2746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9863" y="2632250"/>
                      <a:ext cx="235098" cy="23406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" name="TextBox 23">
                      <a:extLst>
                        <a:ext uri="{FF2B5EF4-FFF2-40B4-BE49-F238E27FC236}">
                          <a16:creationId xmlns:a16="http://schemas.microsoft.com/office/drawing/2014/main" id="{35889B0E-050A-4AF3-8F7E-A4D6C2746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9863" y="2632250"/>
                      <a:ext cx="235098" cy="23406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3043" r="-13043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24">
                      <a:extLst>
                        <a:ext uri="{FF2B5EF4-FFF2-40B4-BE49-F238E27FC236}">
                          <a16:creationId xmlns:a16="http://schemas.microsoft.com/office/drawing/2014/main" id="{FF7DB4FE-87BC-4089-AFB9-3550B373C8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8440" y="2514745"/>
                      <a:ext cx="235098" cy="23406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6" name="TextBox 24">
                      <a:extLst>
                        <a:ext uri="{FF2B5EF4-FFF2-40B4-BE49-F238E27FC236}">
                          <a16:creationId xmlns:a16="http://schemas.microsoft.com/office/drawing/2014/main" id="{FF7DB4FE-87BC-4089-AFB9-3550B373C8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8440" y="2514745"/>
                      <a:ext cx="235098" cy="23406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3333" r="-13333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25">
                      <a:extLst>
                        <a:ext uri="{FF2B5EF4-FFF2-40B4-BE49-F238E27FC236}">
                          <a16:creationId xmlns:a16="http://schemas.microsoft.com/office/drawing/2014/main" id="{1ACBB630-DD51-477C-A167-959BAC7BA7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09908" y="1780877"/>
                      <a:ext cx="235098" cy="23406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7" name="TextBox 25">
                      <a:extLst>
                        <a:ext uri="{FF2B5EF4-FFF2-40B4-BE49-F238E27FC236}">
                          <a16:creationId xmlns:a16="http://schemas.microsoft.com/office/drawing/2014/main" id="{1ACBB630-DD51-477C-A167-959BAC7BA7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09908" y="1780877"/>
                      <a:ext cx="235098" cy="23406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3333" r="-13333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26">
                      <a:extLst>
                        <a:ext uri="{FF2B5EF4-FFF2-40B4-BE49-F238E27FC236}">
                          <a16:creationId xmlns:a16="http://schemas.microsoft.com/office/drawing/2014/main" id="{73DA963B-E48A-49ED-B89A-B95164B191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2279" y="1718702"/>
                      <a:ext cx="235098" cy="23406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8" name="TextBox 26">
                      <a:extLst>
                        <a:ext uri="{FF2B5EF4-FFF2-40B4-BE49-F238E27FC236}">
                          <a16:creationId xmlns:a16="http://schemas.microsoft.com/office/drawing/2014/main" id="{73DA963B-E48A-49ED-B89A-B95164B191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2279" y="1718702"/>
                      <a:ext cx="235098" cy="23406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3333" r="-13333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28">
                      <a:extLst>
                        <a:ext uri="{FF2B5EF4-FFF2-40B4-BE49-F238E27FC236}">
                          <a16:creationId xmlns:a16="http://schemas.microsoft.com/office/drawing/2014/main" id="{C39532E9-47C8-40D2-983D-471316F0A6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5004" y="1921709"/>
                      <a:ext cx="235098" cy="23406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28">
                      <a:extLst>
                        <a:ext uri="{FF2B5EF4-FFF2-40B4-BE49-F238E27FC236}">
                          <a16:creationId xmlns:a16="http://schemas.microsoft.com/office/drawing/2014/main" id="{C39532E9-47C8-40D2-983D-471316F0A6E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5004" y="1921709"/>
                      <a:ext cx="235098" cy="234068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3043" r="-10870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45EF3659-A2DB-423B-B0CE-C94B564F34DB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 flipV="1">
                <a:off x="1192335" y="2806629"/>
                <a:ext cx="103062" cy="40797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2B5D240-413C-4D7F-8D6D-37738BB87A32}"/>
                  </a:ext>
                </a:extLst>
              </p:cNvPr>
              <p:cNvSpPr/>
              <p:nvPr/>
            </p:nvSpPr>
            <p:spPr>
              <a:xfrm>
                <a:off x="2872126" y="3327888"/>
                <a:ext cx="74917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>
                    <a:ea typeface="微软雅黑" panose="020B0503020204020204" pitchFamily="34" charset="-122"/>
                  </a:rPr>
                  <a:t>node</a:t>
                </a:r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0FCF1248-1D6A-4F8D-85B9-BBEB17F4236B}"/>
                  </a:ext>
                </a:extLst>
              </p:cNvPr>
              <p:cNvCxnSpPr>
                <a:cxnSpLocks/>
                <a:stCxn id="9" idx="0"/>
                <a:endCxn id="20" idx="5"/>
              </p:cNvCxnSpPr>
              <p:nvPr/>
            </p:nvCxnSpPr>
            <p:spPr>
              <a:xfrm flipH="1" flipV="1">
                <a:off x="2617527" y="3322364"/>
                <a:ext cx="629187" cy="552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05DB260D-590E-4231-A4B1-F0F895A18DA2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V="1">
                <a:off x="1295397" y="2895739"/>
                <a:ext cx="735307" cy="31886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5BE91F78-22A3-4E72-9158-61857E7597B5}"/>
                </a:ext>
              </a:extLst>
            </p:cNvPr>
            <p:cNvCxnSpPr>
              <a:cxnSpLocks/>
              <a:stCxn id="9" idx="0"/>
              <a:endCxn id="21" idx="4"/>
            </p:cNvCxnSpPr>
            <p:nvPr/>
          </p:nvCxnSpPr>
          <p:spPr>
            <a:xfrm flipV="1">
              <a:off x="3831450" y="3737674"/>
              <a:ext cx="137875" cy="60123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图片 127">
              <a:extLst>
                <a:ext uri="{FF2B5EF4-FFF2-40B4-BE49-F238E27FC236}">
                  <a16:creationId xmlns:a16="http://schemas.microsoft.com/office/drawing/2014/main" id="{E2CDB4C0-2236-4491-8EDB-5E385DD73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452737" y="3209980"/>
              <a:ext cx="433381" cy="208779"/>
            </a:xfrm>
            <a:prstGeom prst="rect">
              <a:avLst/>
            </a:prstGeom>
          </p:spPr>
        </p:pic>
        <p:pic>
          <p:nvPicPr>
            <p:cNvPr id="63" name="图片 127">
              <a:extLst>
                <a:ext uri="{FF2B5EF4-FFF2-40B4-BE49-F238E27FC236}">
                  <a16:creationId xmlns:a16="http://schemas.microsoft.com/office/drawing/2014/main" id="{FB2DB293-3FCC-48F7-BE48-44FC6283F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091362" y="3314369"/>
              <a:ext cx="433381" cy="208779"/>
            </a:xfrm>
            <a:prstGeom prst="rect">
              <a:avLst/>
            </a:prstGeom>
          </p:spPr>
        </p:pic>
        <p:pic>
          <p:nvPicPr>
            <p:cNvPr id="64" name="图片 127">
              <a:extLst>
                <a:ext uri="{FF2B5EF4-FFF2-40B4-BE49-F238E27FC236}">
                  <a16:creationId xmlns:a16="http://schemas.microsoft.com/office/drawing/2014/main" id="{22EC2E25-B8D5-439A-8DA4-F9626E7F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18439" y="4246001"/>
              <a:ext cx="433381" cy="208779"/>
            </a:xfrm>
            <a:prstGeom prst="rect">
              <a:avLst/>
            </a:prstGeom>
          </p:spPr>
        </p:pic>
        <p:pic>
          <p:nvPicPr>
            <p:cNvPr id="65" name="图片 127">
              <a:extLst>
                <a:ext uri="{FF2B5EF4-FFF2-40B4-BE49-F238E27FC236}">
                  <a16:creationId xmlns:a16="http://schemas.microsoft.com/office/drawing/2014/main" id="{F1FBB16D-EAC5-4AE1-83D7-2506BD781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30431" y="2794082"/>
              <a:ext cx="433381" cy="208779"/>
            </a:xfrm>
            <a:prstGeom prst="rect">
              <a:avLst/>
            </a:prstGeom>
          </p:spPr>
        </p:pic>
        <p:pic>
          <p:nvPicPr>
            <p:cNvPr id="71" name="图片 127">
              <a:extLst>
                <a:ext uri="{FF2B5EF4-FFF2-40B4-BE49-F238E27FC236}">
                  <a16:creationId xmlns:a16="http://schemas.microsoft.com/office/drawing/2014/main" id="{9A9F4147-E15A-40FC-9513-E3A0D5E48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044241" y="3432560"/>
              <a:ext cx="433381" cy="208779"/>
            </a:xfrm>
            <a:prstGeom prst="rect">
              <a:avLst/>
            </a:prstGeom>
          </p:spPr>
        </p:pic>
        <p:pic>
          <p:nvPicPr>
            <p:cNvPr id="72" name="图片 127">
              <a:extLst>
                <a:ext uri="{FF2B5EF4-FFF2-40B4-BE49-F238E27FC236}">
                  <a16:creationId xmlns:a16="http://schemas.microsoft.com/office/drawing/2014/main" id="{60404A88-756F-4133-87D1-9122AE866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535943" y="2636624"/>
              <a:ext cx="433381" cy="208779"/>
            </a:xfrm>
            <a:prstGeom prst="rect">
              <a:avLst/>
            </a:prstGeom>
          </p:spPr>
        </p:pic>
        <p:pic>
          <p:nvPicPr>
            <p:cNvPr id="73" name="图片 127">
              <a:extLst>
                <a:ext uri="{FF2B5EF4-FFF2-40B4-BE49-F238E27FC236}">
                  <a16:creationId xmlns:a16="http://schemas.microsoft.com/office/drawing/2014/main" id="{D5D15A3D-5D1B-40EC-B4E9-9FFBD24F5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9684" y="3128986"/>
              <a:ext cx="433381" cy="208779"/>
            </a:xfrm>
            <a:prstGeom prst="rect">
              <a:avLst/>
            </a:prstGeom>
          </p:spPr>
        </p:pic>
        <p:pic>
          <p:nvPicPr>
            <p:cNvPr id="74" name="图片 127">
              <a:extLst>
                <a:ext uri="{FF2B5EF4-FFF2-40B4-BE49-F238E27FC236}">
                  <a16:creationId xmlns:a16="http://schemas.microsoft.com/office/drawing/2014/main" id="{590BBF12-495F-4972-9D31-A4B405235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6552" y="3770434"/>
              <a:ext cx="433381" cy="208779"/>
            </a:xfrm>
            <a:prstGeom prst="rect">
              <a:avLst/>
            </a:prstGeom>
          </p:spPr>
        </p:pic>
      </p:grpSp>
      <p:sp>
        <p:nvSpPr>
          <p:cNvPr id="77" name="页脚占位符 2">
            <a:extLst>
              <a:ext uri="{FF2B5EF4-FFF2-40B4-BE49-F238E27FC236}">
                <a16:creationId xmlns:a16="http://schemas.microsoft.com/office/drawing/2014/main" id="{00FE1309-A2AD-4D0C-85FD-8A6D895CA88D}"/>
              </a:ext>
            </a:extLst>
          </p:cNvPr>
          <p:cNvSpPr txBox="1">
            <a:spLocks/>
          </p:cNvSpPr>
          <p:nvPr/>
        </p:nvSpPr>
        <p:spPr>
          <a:xfrm>
            <a:off x="183007" y="6356351"/>
            <a:ext cx="11360741" cy="41580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[1]  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</a:rPr>
              <a:t>数据来源：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</a:rPr>
              <a:t>DataFun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 Summit 2022.</a:t>
            </a: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CEB242D8-CFF8-4811-A1AC-54ACDEF130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79518" y="1600500"/>
            <a:ext cx="2897391" cy="2102179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6111C6D7-EA07-434D-862B-B6FFF4E72C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79518" y="4494119"/>
            <a:ext cx="2897391" cy="1935345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16AE5A20-CE65-46EE-A574-A1B7BF3155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81854" y="4676232"/>
            <a:ext cx="2897391" cy="1561337"/>
          </a:xfrm>
          <a:prstGeom prst="rect">
            <a:avLst/>
          </a:prstGeom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9DF43C63-AFB6-4CBD-A677-D3B9FEEEC4E1}"/>
              </a:ext>
            </a:extLst>
          </p:cNvPr>
          <p:cNvSpPr/>
          <p:nvPr/>
        </p:nvSpPr>
        <p:spPr>
          <a:xfrm>
            <a:off x="5553734" y="1117084"/>
            <a:ext cx="2195508" cy="523220"/>
          </a:xfrm>
          <a:prstGeom prst="rect">
            <a:avLst/>
          </a:prstGeom>
          <a:solidFill>
            <a:srgbClr val="EB70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引文网络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A43DF55-836E-41EA-B2F7-D228672416D2}"/>
              </a:ext>
            </a:extLst>
          </p:cNvPr>
          <p:cNvSpPr/>
          <p:nvPr/>
        </p:nvSpPr>
        <p:spPr>
          <a:xfrm>
            <a:off x="8930459" y="1117084"/>
            <a:ext cx="2195508" cy="523220"/>
          </a:xfrm>
          <a:prstGeom prst="rect">
            <a:avLst/>
          </a:prstGeom>
          <a:solidFill>
            <a:srgbClr val="EB70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地图服务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A287816-4AED-4DBC-8F59-55679E0D440E}"/>
              </a:ext>
            </a:extLst>
          </p:cNvPr>
          <p:cNvSpPr/>
          <p:nvPr/>
        </p:nvSpPr>
        <p:spPr>
          <a:xfrm>
            <a:off x="5553734" y="4020825"/>
            <a:ext cx="2195508" cy="523220"/>
          </a:xfrm>
          <a:prstGeom prst="rect">
            <a:avLst/>
          </a:prstGeom>
          <a:solidFill>
            <a:srgbClr val="EB70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药物研发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47AECDD-FD7C-49F6-A75D-D1BA739511F8}"/>
              </a:ext>
            </a:extLst>
          </p:cNvPr>
          <p:cNvSpPr/>
          <p:nvPr/>
        </p:nvSpPr>
        <p:spPr>
          <a:xfrm>
            <a:off x="8930459" y="3984048"/>
            <a:ext cx="2195508" cy="523220"/>
          </a:xfrm>
          <a:prstGeom prst="rect">
            <a:avLst/>
          </a:prstGeom>
          <a:solidFill>
            <a:srgbClr val="EB70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推荐系统</a:t>
            </a:r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85B38EA2-DB5A-4D87-9EAE-F8830A0724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81854" y="1722547"/>
            <a:ext cx="2610167" cy="2184199"/>
          </a:xfrm>
          <a:prstGeom prst="rect">
            <a:avLst/>
          </a:prstGeom>
        </p:spPr>
      </p:pic>
      <p:sp>
        <p:nvSpPr>
          <p:cNvPr id="61" name="TextBox 25">
            <a:extLst>
              <a:ext uri="{FF2B5EF4-FFF2-40B4-BE49-F238E27FC236}">
                <a16:creationId xmlns:a16="http://schemas.microsoft.com/office/drawing/2014/main" id="{ADDAC8CF-E91D-4186-8488-BA62F6D765B3}"/>
              </a:ext>
            </a:extLst>
          </p:cNvPr>
          <p:cNvSpPr txBox="1"/>
          <p:nvPr/>
        </p:nvSpPr>
        <p:spPr>
          <a:xfrm>
            <a:off x="2771595" y="2026612"/>
            <a:ext cx="19620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/>
              <a:t>(</a:t>
            </a:r>
            <a:r>
              <a:rPr lang="zh-CN" altLang="en-US" sz="1600" b="1" dirty="0">
                <a:solidFill>
                  <a:srgbClr val="FD9B69"/>
                </a:solidFill>
              </a:rPr>
              <a:t>点集</a:t>
            </a:r>
            <a:r>
              <a:rPr lang="en-US" altLang="zh-CN" sz="1600" dirty="0"/>
              <a:t>,</a:t>
            </a:r>
            <a:r>
              <a:rPr lang="en-US" altLang="zh-CN" sz="1600" b="1" dirty="0"/>
              <a:t> </a:t>
            </a:r>
            <a:r>
              <a:rPr lang="zh-CN" altLang="en-US" sz="1600" b="1" dirty="0">
                <a:solidFill>
                  <a:srgbClr val="FD9B69"/>
                </a:solidFill>
              </a:rPr>
              <a:t>边集</a:t>
            </a:r>
            <a:r>
              <a:rPr lang="en-US" altLang="zh-CN" sz="1600" dirty="0"/>
              <a:t>,</a:t>
            </a:r>
            <a:r>
              <a:rPr lang="zh-CN" altLang="en-US" sz="1600" b="1" dirty="0"/>
              <a:t> </a:t>
            </a:r>
            <a:r>
              <a:rPr lang="zh-CN" altLang="en-US" sz="1600" b="1" dirty="0">
                <a:solidFill>
                  <a:srgbClr val="FD9B69"/>
                </a:solidFill>
              </a:rPr>
              <a:t>邻接矩阵</a:t>
            </a:r>
            <a:r>
              <a:rPr lang="en-US" altLang="zh-CN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806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1841B9-C264-4230-BB72-CCCB4515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EFE80-DE4F-47E9-8D02-E99083E8C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图网络 </a:t>
            </a:r>
            <a:r>
              <a:rPr lang="en-US" altLang="zh-CN" dirty="0"/>
              <a:t>- SBR</a:t>
            </a:r>
            <a:r>
              <a:rPr lang="zh-CN" altLang="en-US" dirty="0"/>
              <a:t>应用举例</a:t>
            </a:r>
          </a:p>
        </p:txBody>
      </p:sp>
      <p:sp>
        <p:nvSpPr>
          <p:cNvPr id="60" name="页脚占位符 2">
            <a:extLst>
              <a:ext uri="{FF2B5EF4-FFF2-40B4-BE49-F238E27FC236}">
                <a16:creationId xmlns:a16="http://schemas.microsoft.com/office/drawing/2014/main" id="{8C518ABB-93FD-4E02-842E-EB5DB1CB283E}"/>
              </a:ext>
            </a:extLst>
          </p:cNvPr>
          <p:cNvSpPr txBox="1">
            <a:spLocks/>
          </p:cNvSpPr>
          <p:nvPr/>
        </p:nvSpPr>
        <p:spPr>
          <a:xfrm>
            <a:off x="284828" y="5924241"/>
            <a:ext cx="11360741" cy="41580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[1] Zhao,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</a:rPr>
              <a:t>Pengpeng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, et al. "Where to go next: A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</a:rPr>
              <a:t>spatio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-temporal gated network for next poi recommendation." IEEE Transactions on Knowledge and Data Engineering 34.5 (2020): 2512-2524..</a:t>
            </a:r>
          </a:p>
          <a:p>
            <a:pPr algn="l"/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[2] Choi,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</a:rPr>
              <a:t>Minjin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, et al. "S-Walk: accurate and scalable session-based recommendation with random walks." Proceedings of the Fifteenth ACM International Conference on Web Search and Data Mining. 2022.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E2669D-7DA8-4977-9F21-E80CFD4F3C91}"/>
              </a:ext>
            </a:extLst>
          </p:cNvPr>
          <p:cNvSpPr txBox="1"/>
          <p:nvPr/>
        </p:nvSpPr>
        <p:spPr>
          <a:xfrm>
            <a:off x="284828" y="1363899"/>
            <a:ext cx="56415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序列推荐</a:t>
            </a:r>
            <a:r>
              <a:rPr lang="en-US" altLang="zh-CN" dirty="0"/>
              <a:t>SR, Sequential Recommendation</a:t>
            </a:r>
            <a:r>
              <a:rPr lang="zh-CN" altLang="en-US" dirty="0"/>
              <a:t> （≈序列预测）</a:t>
            </a:r>
            <a:endParaRPr lang="en-US" altLang="zh-CN" dirty="0"/>
          </a:p>
          <a:p>
            <a:r>
              <a:rPr lang="zh-CN" altLang="en-US" dirty="0"/>
              <a:t>一种推荐系统方法，它通过分析用户的行为序列来预测用户未来的行为。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45915B-F6AF-4859-BC1C-37A4C5D622CB}"/>
              </a:ext>
            </a:extLst>
          </p:cNvPr>
          <p:cNvSpPr txBox="1"/>
          <p:nvPr/>
        </p:nvSpPr>
        <p:spPr>
          <a:xfrm>
            <a:off x="6058721" y="1322923"/>
            <a:ext cx="55329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会话推荐</a:t>
            </a:r>
            <a:r>
              <a:rPr lang="en-US" altLang="zh-CN" dirty="0"/>
              <a:t>SBR, Session-based Recommendation</a:t>
            </a:r>
          </a:p>
          <a:p>
            <a:r>
              <a:rPr lang="zh-CN" altLang="en-US" dirty="0"/>
              <a:t>是推荐系统的一种形式，专注于分析和利用单次会话中的用户行为序列来进行推荐。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0009F8C-A495-4540-9E88-AF6F35684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551" y="2199486"/>
            <a:ext cx="5619750" cy="3581400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367E5A-A6E7-4A9C-BA55-6F4FAA4846EC}"/>
              </a:ext>
            </a:extLst>
          </p:cNvPr>
          <p:cNvCxnSpPr>
            <a:cxnSpLocks/>
          </p:cNvCxnSpPr>
          <p:nvPr/>
        </p:nvCxnSpPr>
        <p:spPr>
          <a:xfrm>
            <a:off x="5863377" y="1150706"/>
            <a:ext cx="62991" cy="491104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B3B0D117-2F71-48D9-876C-5AB2ADED0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63" y="2368743"/>
            <a:ext cx="5383174" cy="329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2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1841B9-C264-4230-BB72-CCCB4515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EFE80-DE4F-47E9-8D02-E99083E8C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SBR</a:t>
            </a:r>
            <a:r>
              <a:rPr lang="zh-CN" altLang="en-US" dirty="0"/>
              <a:t>研究现状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21569A-71ED-498D-835A-EC39EE4BF6D8}"/>
              </a:ext>
            </a:extLst>
          </p:cNvPr>
          <p:cNvSpPr txBox="1"/>
          <p:nvPr/>
        </p:nvSpPr>
        <p:spPr>
          <a:xfrm>
            <a:off x="861501" y="1257904"/>
            <a:ext cx="107390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出发点：</a:t>
            </a:r>
            <a:endParaRPr lang="en-US" altLang="zh-CN" dirty="0"/>
          </a:p>
          <a:p>
            <a:r>
              <a:rPr lang="zh-CN" altLang="en-US" dirty="0"/>
              <a:t>早期的研究建模 用户兴趣偏好</a:t>
            </a:r>
            <a:r>
              <a:rPr lang="en-US" altLang="zh-CN" dirty="0"/>
              <a:t>(interest preferences) 	</a:t>
            </a:r>
            <a:r>
              <a:rPr lang="zh-CN" altLang="en-US" dirty="0"/>
              <a:t>可理解为用户有多喜欢这个物品 </a:t>
            </a:r>
          </a:p>
          <a:p>
            <a:r>
              <a:rPr lang="zh-CN" altLang="en-US" dirty="0"/>
              <a:t>常被忽略 价格偏好</a:t>
            </a:r>
            <a:r>
              <a:rPr lang="en-US" altLang="zh-CN" dirty="0"/>
              <a:t>(price preferences)</a:t>
            </a:r>
            <a:r>
              <a:rPr lang="zh-CN" altLang="en-US" dirty="0"/>
              <a:t> </a:t>
            </a:r>
            <a:r>
              <a:rPr lang="en-US" altLang="zh-CN" dirty="0"/>
              <a:t>				</a:t>
            </a:r>
            <a:r>
              <a:rPr lang="zh-CN" altLang="en-US" dirty="0"/>
              <a:t>可理解为用户愿意花多少钱去买一个物品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A859EFE-FBE5-4EC4-B199-595343598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903" y="2652744"/>
            <a:ext cx="9185097" cy="294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4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1841B9-C264-4230-BB72-CCCB4515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EFE80-DE4F-47E9-8D02-E99083E8C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难点一：价格偏好隐藏在异质信息中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21569A-71ED-498D-835A-EC39EE4BF6D8}"/>
              </a:ext>
            </a:extLst>
          </p:cNvPr>
          <p:cNvSpPr txBox="1"/>
          <p:nvPr/>
        </p:nvSpPr>
        <p:spPr>
          <a:xfrm>
            <a:off x="726468" y="5609324"/>
            <a:ext cx="10739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类别信息：用户的价格偏好隐藏在物品类别中，不同类别的物体，价格判断标准不同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2F47AD-04CA-4766-9242-F9C33B80B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67" y="1297225"/>
            <a:ext cx="6468989" cy="36329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24802C-440D-4C7E-965D-D8044DF62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456" y="2243137"/>
            <a:ext cx="45339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3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1841B9-C264-4230-BB72-CCCB4515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EFE80-DE4F-47E9-8D02-E99083E8C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难点二：消费偏好由价格和兴趣共同作用决定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21569A-71ED-498D-835A-EC39EE4BF6D8}"/>
              </a:ext>
            </a:extLst>
          </p:cNvPr>
          <p:cNvSpPr txBox="1"/>
          <p:nvPr/>
        </p:nvSpPr>
        <p:spPr>
          <a:xfrm>
            <a:off x="1020536" y="4477257"/>
            <a:ext cx="107390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用户会因为特别喜欢一个商品而花重金购买，也会因为这个物品的价格太廉价去购买这个物品。</a:t>
            </a:r>
            <a:endParaRPr lang="en-US" altLang="zh-CN" dirty="0"/>
          </a:p>
          <a:p>
            <a:r>
              <a:rPr lang="zh-CN" altLang="en-US" dirty="0"/>
              <a:t>所以 建模价格和兴趣之间的复杂关系也是一个难点。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126BEC-8446-4718-A607-31378FA3F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36" y="1594427"/>
            <a:ext cx="9899874" cy="244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6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BCB42F4-D505-4AD8-BE45-4D9522A98167}"/>
              </a:ext>
            </a:extLst>
          </p:cNvPr>
          <p:cNvGrpSpPr/>
          <p:nvPr/>
        </p:nvGrpSpPr>
        <p:grpSpPr>
          <a:xfrm>
            <a:off x="3655902" y="1775113"/>
            <a:ext cx="4880195" cy="3611202"/>
            <a:chOff x="3655902" y="1775113"/>
            <a:chExt cx="4880195" cy="3611202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51BD3CD-495D-442E-B42E-632B1C21B831}"/>
                </a:ext>
              </a:extLst>
            </p:cNvPr>
            <p:cNvGrpSpPr/>
            <p:nvPr/>
          </p:nvGrpSpPr>
          <p:grpSpPr>
            <a:xfrm>
              <a:off x="3655902" y="1775113"/>
              <a:ext cx="4880195" cy="553054"/>
              <a:chOff x="3655902" y="1765588"/>
              <a:chExt cx="4880195" cy="553054"/>
            </a:xfrm>
            <a:solidFill>
              <a:schemeClr val="bg1">
                <a:lumMod val="65000"/>
                <a:alpha val="50000"/>
              </a:schemeClr>
            </a:solidFill>
          </p:grpSpPr>
          <p:grpSp>
            <p:nvGrpSpPr>
              <p:cNvPr id="30" name="Google Shape;863;p65">
                <a:extLst>
                  <a:ext uri="{FF2B5EF4-FFF2-40B4-BE49-F238E27FC236}">
                    <a16:creationId xmlns:a16="http://schemas.microsoft.com/office/drawing/2014/main" id="{0C5BD5F4-47B1-43D4-B631-6CC25BF0AE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34" name="Google Shape;864;p65">
                  <a:extLst>
                    <a:ext uri="{FF2B5EF4-FFF2-40B4-BE49-F238E27FC236}">
                      <a16:creationId xmlns:a16="http://schemas.microsoft.com/office/drawing/2014/main" id="{83DA97AF-7353-4BFC-B78A-A2DD0D10E045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5" name="Google Shape;865;p65">
                  <a:extLst>
                    <a:ext uri="{FF2B5EF4-FFF2-40B4-BE49-F238E27FC236}">
                      <a16:creationId xmlns:a16="http://schemas.microsoft.com/office/drawing/2014/main" id="{7408218B-B1F3-4A04-ACCF-F4EEE5EFFCB4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1" name="Google Shape;863;p65">
                <a:extLst>
                  <a:ext uri="{FF2B5EF4-FFF2-40B4-BE49-F238E27FC236}">
                    <a16:creationId xmlns:a16="http://schemas.microsoft.com/office/drawing/2014/main" id="{3A398AE0-A1C6-4B72-9661-85E4992C344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32" name="Google Shape;864;p65">
                  <a:extLst>
                    <a:ext uri="{FF2B5EF4-FFF2-40B4-BE49-F238E27FC236}">
                      <a16:creationId xmlns:a16="http://schemas.microsoft.com/office/drawing/2014/main" id="{8BFFC187-05B0-4B83-A608-FE048CD4E5D3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3" name="Google Shape;865;p65">
                  <a:extLst>
                    <a:ext uri="{FF2B5EF4-FFF2-40B4-BE49-F238E27FC236}">
                      <a16:creationId xmlns:a16="http://schemas.microsoft.com/office/drawing/2014/main" id="{33F554B8-DDF4-415D-8ED7-D7F027771C88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AB4277B2-F5E6-41E8-93FF-2620DC02A6F2}"/>
                  </a:ext>
                </a:extLst>
              </p:cNvPr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研究背</a:t>
                </a:r>
                <a:r>
                  <a:rPr lang="zh-CN" altLang="en-US" sz="28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景</a:t>
                </a: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3A06545-1BDB-4BEB-8B0D-C48FF5102746}"/>
                </a:ext>
              </a:extLst>
            </p:cNvPr>
            <p:cNvGrpSpPr/>
            <p:nvPr/>
          </p:nvGrpSpPr>
          <p:grpSpPr>
            <a:xfrm>
              <a:off x="3655902" y="4833261"/>
              <a:ext cx="4880195" cy="553054"/>
              <a:chOff x="3655902" y="1765588"/>
              <a:chExt cx="4880195" cy="553054"/>
            </a:xfrm>
            <a:solidFill>
              <a:schemeClr val="bg1">
                <a:lumMod val="65000"/>
                <a:alpha val="50000"/>
              </a:schemeClr>
            </a:solidFill>
          </p:grpSpPr>
          <p:grpSp>
            <p:nvGrpSpPr>
              <p:cNvPr id="42" name="Google Shape;863;p65">
                <a:extLst>
                  <a:ext uri="{FF2B5EF4-FFF2-40B4-BE49-F238E27FC236}">
                    <a16:creationId xmlns:a16="http://schemas.microsoft.com/office/drawing/2014/main" id="{062038D8-6C58-4DD7-BFA5-7BC85A3B5B7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47" name="Google Shape;864;p65">
                  <a:extLst>
                    <a:ext uri="{FF2B5EF4-FFF2-40B4-BE49-F238E27FC236}">
                      <a16:creationId xmlns:a16="http://schemas.microsoft.com/office/drawing/2014/main" id="{43B58AC1-D484-4BBA-BCB0-8DEFFFF871F6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8" name="Google Shape;865;p65">
                  <a:extLst>
                    <a:ext uri="{FF2B5EF4-FFF2-40B4-BE49-F238E27FC236}">
                      <a16:creationId xmlns:a16="http://schemas.microsoft.com/office/drawing/2014/main" id="{11EA5E8A-0E15-4F82-BB30-9D673D09D21C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Google Shape;863;p65">
                <a:extLst>
                  <a:ext uri="{FF2B5EF4-FFF2-40B4-BE49-F238E27FC236}">
                    <a16:creationId xmlns:a16="http://schemas.microsoft.com/office/drawing/2014/main" id="{6172B4EA-E82D-46A9-A590-261E717E382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45" name="Google Shape;864;p65">
                  <a:extLst>
                    <a:ext uri="{FF2B5EF4-FFF2-40B4-BE49-F238E27FC236}">
                      <a16:creationId xmlns:a16="http://schemas.microsoft.com/office/drawing/2014/main" id="{51BBC8D3-38F6-4CA6-9F93-43839EEB9EE9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6" name="Google Shape;865;p65">
                  <a:extLst>
                    <a:ext uri="{FF2B5EF4-FFF2-40B4-BE49-F238E27FC236}">
                      <a16:creationId xmlns:a16="http://schemas.microsoft.com/office/drawing/2014/main" id="{CD08B401-F2A2-4D37-A950-6771F9180D47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44" name="矩形: 圆角 43">
                <a:extLst>
                  <a:ext uri="{FF2B5EF4-FFF2-40B4-BE49-F238E27FC236}">
                    <a16:creationId xmlns:a16="http://schemas.microsoft.com/office/drawing/2014/main" id="{345251A9-4A12-4AA4-9F42-EB72D7171FF0}"/>
                  </a:ext>
                </a:extLst>
              </p:cNvPr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论文总结</a:t>
                </a:r>
                <a:endParaRPr lang="zh-CN" alt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211E3EF-3CD2-4885-B8D6-19889D0555A5}"/>
                </a:ext>
              </a:extLst>
            </p:cNvPr>
            <p:cNvGrpSpPr/>
            <p:nvPr/>
          </p:nvGrpSpPr>
          <p:grpSpPr>
            <a:xfrm>
              <a:off x="3655902" y="2794496"/>
              <a:ext cx="4880195" cy="553054"/>
              <a:chOff x="3655902" y="1765588"/>
              <a:chExt cx="4880195" cy="553054"/>
            </a:xfrm>
          </p:grpSpPr>
          <p:grpSp>
            <p:nvGrpSpPr>
              <p:cNvPr id="50" name="Google Shape;863;p65">
                <a:extLst>
                  <a:ext uri="{FF2B5EF4-FFF2-40B4-BE49-F238E27FC236}">
                    <a16:creationId xmlns:a16="http://schemas.microsoft.com/office/drawing/2014/main" id="{B6D0FC00-85BE-44AC-8473-9F2B9ACFEF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</p:grpSpPr>
            <p:sp>
              <p:nvSpPr>
                <p:cNvPr id="55" name="Google Shape;864;p65">
                  <a:extLst>
                    <a:ext uri="{FF2B5EF4-FFF2-40B4-BE49-F238E27FC236}">
                      <a16:creationId xmlns:a16="http://schemas.microsoft.com/office/drawing/2014/main" id="{AA8FF36E-A1BD-41F1-837F-22C50C4BEC8F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6" name="Google Shape;865;p65">
                  <a:extLst>
                    <a:ext uri="{FF2B5EF4-FFF2-40B4-BE49-F238E27FC236}">
                      <a16:creationId xmlns:a16="http://schemas.microsoft.com/office/drawing/2014/main" id="{EF98A894-6D76-41AD-8D1F-9ABA94AFB497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51" name="Google Shape;863;p65">
                <a:extLst>
                  <a:ext uri="{FF2B5EF4-FFF2-40B4-BE49-F238E27FC236}">
                    <a16:creationId xmlns:a16="http://schemas.microsoft.com/office/drawing/2014/main" id="{4C3FD5DC-5813-4680-A5F1-8D6D7D735CD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</p:grpSpPr>
            <p:sp>
              <p:nvSpPr>
                <p:cNvPr id="53" name="Google Shape;864;p65">
                  <a:extLst>
                    <a:ext uri="{FF2B5EF4-FFF2-40B4-BE49-F238E27FC236}">
                      <a16:creationId xmlns:a16="http://schemas.microsoft.com/office/drawing/2014/main" id="{BE71189A-468A-4E72-9F2E-330BFCDC74F1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4" name="Google Shape;865;p65">
                  <a:extLst>
                    <a:ext uri="{FF2B5EF4-FFF2-40B4-BE49-F238E27FC236}">
                      <a16:creationId xmlns:a16="http://schemas.microsoft.com/office/drawing/2014/main" id="{C683ABD6-4A24-417F-9EDE-F9E8CFB654FA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E5324993-EAE2-41D6-A54A-F94F77D8A172}"/>
                  </a:ext>
                </a:extLst>
              </p:cNvPr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noFill/>
              <a:ln w="28575">
                <a:solidFill>
                  <a:srgbClr val="9BA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800">
                    <a:solidFill>
                      <a:srgbClr val="3843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技术路</a:t>
                </a:r>
                <a:r>
                  <a:rPr lang="zh-CN" altLang="en-US" sz="2800" b="1">
                    <a:solidFill>
                      <a:srgbClr val="3843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线</a:t>
                </a:r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7AF34D6B-3A32-4D5C-99B2-1F5EFA906A79}"/>
                </a:ext>
              </a:extLst>
            </p:cNvPr>
            <p:cNvGrpSpPr/>
            <p:nvPr/>
          </p:nvGrpSpPr>
          <p:grpSpPr>
            <a:xfrm>
              <a:off x="3655902" y="3813879"/>
              <a:ext cx="4880195" cy="553054"/>
              <a:chOff x="3655902" y="1765588"/>
              <a:chExt cx="4880195" cy="553054"/>
            </a:xfrm>
            <a:solidFill>
              <a:schemeClr val="bg1">
                <a:lumMod val="65000"/>
                <a:alpha val="50000"/>
              </a:schemeClr>
            </a:solidFill>
          </p:grpSpPr>
          <p:grpSp>
            <p:nvGrpSpPr>
              <p:cNvPr id="58" name="Google Shape;863;p65">
                <a:extLst>
                  <a:ext uri="{FF2B5EF4-FFF2-40B4-BE49-F238E27FC236}">
                    <a16:creationId xmlns:a16="http://schemas.microsoft.com/office/drawing/2014/main" id="{61841E0E-60DA-4EB5-9C41-32A1E098356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63" name="Google Shape;864;p65">
                  <a:extLst>
                    <a:ext uri="{FF2B5EF4-FFF2-40B4-BE49-F238E27FC236}">
                      <a16:creationId xmlns:a16="http://schemas.microsoft.com/office/drawing/2014/main" id="{D5B9272C-9D24-4DA4-8BCE-B332C738D1FD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4" name="Google Shape;865;p65">
                  <a:extLst>
                    <a:ext uri="{FF2B5EF4-FFF2-40B4-BE49-F238E27FC236}">
                      <a16:creationId xmlns:a16="http://schemas.microsoft.com/office/drawing/2014/main" id="{3DB3FDF9-4405-4766-AD27-0F6EE2B87B6B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9" name="Google Shape;863;p65">
                <a:extLst>
                  <a:ext uri="{FF2B5EF4-FFF2-40B4-BE49-F238E27FC236}">
                    <a16:creationId xmlns:a16="http://schemas.microsoft.com/office/drawing/2014/main" id="{3D838D48-EDEC-49C0-BA55-F914B935B78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61" name="Google Shape;864;p65">
                  <a:extLst>
                    <a:ext uri="{FF2B5EF4-FFF2-40B4-BE49-F238E27FC236}">
                      <a16:creationId xmlns:a16="http://schemas.microsoft.com/office/drawing/2014/main" id="{DD7C8A5F-4AC8-437D-A12D-0933D958743F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2" name="Google Shape;865;p65">
                  <a:extLst>
                    <a:ext uri="{FF2B5EF4-FFF2-40B4-BE49-F238E27FC236}">
                      <a16:creationId xmlns:a16="http://schemas.microsoft.com/office/drawing/2014/main" id="{E7ADB537-63DE-4FF4-878E-1203F66AB580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F2AD1DFC-345F-4BED-A41D-A1F79E77A008}"/>
                  </a:ext>
                </a:extLst>
              </p:cNvPr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实验结果</a:t>
                </a:r>
                <a:endParaRPr lang="zh-CN" alt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endParaRPr>
              </a:p>
            </p:txBody>
          </p:sp>
        </p:grp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050878-1F4F-4910-8C7E-8D29F613C4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80021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D4F12C2-CCA8-4757-8C62-A95236C4B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82" y="1922346"/>
            <a:ext cx="10219886" cy="384389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1841B9-C264-4230-BB72-CCCB4515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EFE80-DE4F-47E9-8D02-E99083E8C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</a:p>
        </p:txBody>
      </p:sp>
      <p:sp>
        <p:nvSpPr>
          <p:cNvPr id="60" name="页脚占位符 2">
            <a:extLst>
              <a:ext uri="{FF2B5EF4-FFF2-40B4-BE49-F238E27FC236}">
                <a16:creationId xmlns:a16="http://schemas.microsoft.com/office/drawing/2014/main" id="{8C518ABB-93FD-4E02-842E-EB5DB1CB283E}"/>
              </a:ext>
            </a:extLst>
          </p:cNvPr>
          <p:cNvSpPr txBox="1">
            <a:spLocks/>
          </p:cNvSpPr>
          <p:nvPr/>
        </p:nvSpPr>
        <p:spPr>
          <a:xfrm>
            <a:off x="245997" y="6140005"/>
            <a:ext cx="11360741" cy="41580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[1] Zhang,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</a:rPr>
              <a:t>Xiaokun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, et al. "Price does matter! modeling price and interest preferences in session-based recommendation." Proceedings of the 45th International ACM SIGIR Conference on Research and Development in Information Retrieval. 2022.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E2669D-7DA8-4977-9F21-E80CFD4F3C91}"/>
              </a:ext>
            </a:extLst>
          </p:cNvPr>
          <p:cNvSpPr txBox="1"/>
          <p:nvPr/>
        </p:nvSpPr>
        <p:spPr>
          <a:xfrm>
            <a:off x="291113" y="1091757"/>
            <a:ext cx="114763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第一如何融合异构信息，本文提出使用异构超图的概念来建模三者的关系，进而获取用户的价格偏好及兴趣偏好。</a:t>
            </a:r>
          </a:p>
          <a:p>
            <a:endParaRPr lang="zh-CN" altLang="en-US" b="1" dirty="0"/>
          </a:p>
          <a:p>
            <a:r>
              <a:rPr lang="zh-CN" altLang="en-US" b="1" dirty="0"/>
              <a:t>第二如何建模复杂关系，本文提出了</a:t>
            </a:r>
            <a:r>
              <a:rPr lang="en-US" altLang="zh-CN" b="1" dirty="0"/>
              <a:t>co-guided learning schema</a:t>
            </a:r>
            <a:r>
              <a:rPr lang="zh-CN" altLang="en-US" b="1" dirty="0"/>
              <a:t>来学习价格和兴趣之间的复杂关系。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2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19317</TotalTime>
  <Words>3273</Words>
  <Application>Microsoft Office PowerPoint</Application>
  <PresentationFormat>宽屏</PresentationFormat>
  <Paragraphs>316</Paragraphs>
  <Slides>25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思源黑体 CN</vt:lpstr>
      <vt:lpstr>微软雅黑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王宇晨</dc:creator>
  <cp:lastModifiedBy>one sky</cp:lastModifiedBy>
  <cp:revision>2058</cp:revision>
  <dcterms:created xsi:type="dcterms:W3CDTF">2021-05-16T02:35:10Z</dcterms:created>
  <dcterms:modified xsi:type="dcterms:W3CDTF">2023-12-28T14:55:32Z</dcterms:modified>
</cp:coreProperties>
</file>