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sldIdLst>
    <p:sldId id="258" r:id="rId4"/>
    <p:sldId id="261" r:id="rId6"/>
    <p:sldId id="270" r:id="rId7"/>
    <p:sldId id="264" r:id="rId8"/>
    <p:sldId id="278" r:id="rId9"/>
    <p:sldId id="279" r:id="rId10"/>
    <p:sldId id="280" r:id="rId11"/>
    <p:sldId id="269" r:id="rId12"/>
    <p:sldId id="281" r:id="rId13"/>
    <p:sldId id="288" r:id="rId14"/>
    <p:sldId id="289" r:id="rId15"/>
    <p:sldId id="291" r:id="rId16"/>
    <p:sldId id="292" r:id="rId17"/>
    <p:sldId id="271" r:id="rId18"/>
    <p:sldId id="297" r:id="rId19"/>
    <p:sldId id="303" r:id="rId20"/>
    <p:sldId id="304" r:id="rId21"/>
    <p:sldId id="305" r:id="rId22"/>
    <p:sldId id="274" r:id="rId23"/>
    <p:sldId id="293" r:id="rId24"/>
    <p:sldId id="275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9c4dc4c1-2453-4763-8f5c-038d7d2c692f}">
          <p14:sldIdLst>
            <p14:sldId id="258"/>
            <p14:sldId id="261"/>
          </p14:sldIdLst>
        </p14:section>
        <p14:section name="项目背景和意义" id="{9482603b-a11b-43d5-90bd-7de9059c5bf1}">
          <p14:sldIdLst>
            <p14:sldId id="270"/>
            <p14:sldId id="264"/>
            <p14:sldId id="278"/>
            <p14:sldId id="279"/>
            <p14:sldId id="280"/>
          </p14:sldIdLst>
        </p14:section>
        <p14:section name="项目设计" id="{0e5f6049-a06f-47b0-bd75-41748ab24989}">
          <p14:sldIdLst>
            <p14:sldId id="269"/>
            <p14:sldId id="281"/>
            <p14:sldId id="288"/>
            <p14:sldId id="289"/>
            <p14:sldId id="291"/>
            <p14:sldId id="292"/>
          </p14:sldIdLst>
        </p14:section>
        <p14:section name="一些有趣的功能点" id="{b204501c-31ed-4a35-be9b-2132df38886f}">
          <p14:sldIdLst>
            <p14:sldId id="271"/>
            <p14:sldId id="297"/>
            <p14:sldId id="303"/>
            <p14:sldId id="304"/>
            <p14:sldId id="305"/>
          </p14:sldIdLst>
        </p14:section>
        <p14:section name="毕设体会" id="{cdcd874f-688e-45a9-9d66-059da0f08411}">
          <p14:sldIdLst>
            <p14:sldId id="274"/>
            <p14:sldId id="293"/>
          </p14:sldIdLst>
        </p14:section>
        <p14:section name="项目展示" id="{8c9db166-aee4-4e27-b5e3-4a3a9bba7b9f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本身实体店的运营成本就比电子商务的高很多，昂贵的店铺租金、庞大的人力物力的支出等，使得实体店同款商品的单价通常比电商的同款商品价格高。这使得电商在性价比中占据了优势。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任意多边形 222"/>
          <p:cNvSpPr/>
          <p:nvPr/>
        </p:nvSpPr>
        <p:spPr>
          <a:xfrm>
            <a:off x="10972917" y="6236768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 218"/>
          <p:cNvSpPr/>
          <p:nvPr/>
        </p:nvSpPr>
        <p:spPr>
          <a:xfrm>
            <a:off x="11063944" y="3867"/>
            <a:ext cx="1125467" cy="2164661"/>
          </a:xfrm>
          <a:custGeom>
            <a:avLst/>
            <a:gdLst>
              <a:gd name="connsiteX0" fmla="*/ 0 w 1125467"/>
              <a:gd name="connsiteY0" fmla="*/ 0 h 2164661"/>
              <a:gd name="connsiteX1" fmla="*/ 1125467 w 1125467"/>
              <a:gd name="connsiteY1" fmla="*/ 446646 h 2164661"/>
              <a:gd name="connsiteX2" fmla="*/ 1125467 w 1125467"/>
              <a:gd name="connsiteY2" fmla="*/ 1567833 h 2164661"/>
              <a:gd name="connsiteX3" fmla="*/ 1057407 w 1125467"/>
              <a:gd name="connsiteY3" fmla="*/ 1626165 h 2164661"/>
              <a:gd name="connsiteX4" fmla="*/ 67024 w 1125467"/>
              <a:gd name="connsiteY4" fmla="*/ 2164661 h 2164661"/>
              <a:gd name="connsiteX5" fmla="*/ 0 w 1125467"/>
              <a:gd name="connsiteY5" fmla="*/ 0 h 216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467" h="2164661">
                <a:moveTo>
                  <a:pt x="0" y="0"/>
                </a:moveTo>
                <a:lnTo>
                  <a:pt x="1125467" y="446646"/>
                </a:lnTo>
                <a:lnTo>
                  <a:pt x="1125467" y="1567833"/>
                </a:lnTo>
                <a:lnTo>
                  <a:pt x="1057407" y="1626165"/>
                </a:lnTo>
                <a:cubicBezTo>
                  <a:pt x="714055" y="1908585"/>
                  <a:pt x="331892" y="2129769"/>
                  <a:pt x="67024" y="2164661"/>
                </a:cubicBezTo>
                <a:cubicBezTo>
                  <a:pt x="233275" y="1965186"/>
                  <a:pt x="261531" y="661755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 210"/>
          <p:cNvSpPr/>
          <p:nvPr/>
        </p:nvSpPr>
        <p:spPr>
          <a:xfrm>
            <a:off x="-10385" y="3015444"/>
            <a:ext cx="1984388" cy="3816663"/>
          </a:xfrm>
          <a:custGeom>
            <a:avLst/>
            <a:gdLst>
              <a:gd name="connsiteX0" fmla="*/ 1866213 w 1984388"/>
              <a:gd name="connsiteY0" fmla="*/ 0 h 3816663"/>
              <a:gd name="connsiteX1" fmla="*/ 1984388 w 1984388"/>
              <a:gd name="connsiteY1" fmla="*/ 3816663 h 3816663"/>
              <a:gd name="connsiteX2" fmla="*/ 0 w 1984388"/>
              <a:gd name="connsiteY2" fmla="*/ 3029151 h 3816663"/>
              <a:gd name="connsiteX3" fmla="*/ 0 w 1984388"/>
              <a:gd name="connsiteY3" fmla="*/ 1052310 h 3816663"/>
              <a:gd name="connsiteX4" fmla="*/ 120001 w 1984388"/>
              <a:gd name="connsiteY4" fmla="*/ 949460 h 3816663"/>
              <a:gd name="connsiteX5" fmla="*/ 1866213 w 1984388"/>
              <a:gd name="connsiteY5" fmla="*/ 0 h 381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4388" h="3816663">
                <a:moveTo>
                  <a:pt x="1866213" y="0"/>
                </a:moveTo>
                <a:cubicBezTo>
                  <a:pt x="1573085" y="351709"/>
                  <a:pt x="1523264" y="2649876"/>
                  <a:pt x="1984388" y="3816663"/>
                </a:cubicBezTo>
                <a:lnTo>
                  <a:pt x="0" y="3029151"/>
                </a:lnTo>
                <a:lnTo>
                  <a:pt x="0" y="1052310"/>
                </a:lnTo>
                <a:lnTo>
                  <a:pt x="120001" y="949460"/>
                </a:lnTo>
                <a:cubicBezTo>
                  <a:pt x="725388" y="451507"/>
                  <a:pt x="1399206" y="61522"/>
                  <a:pt x="18662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4432" y="1792395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82301" y="3030675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09" name="任意多边形 208"/>
          <p:cNvSpPr/>
          <p:nvPr/>
        </p:nvSpPr>
        <p:spPr>
          <a:xfrm>
            <a:off x="-15308" y="3974042"/>
            <a:ext cx="4275962" cy="2880456"/>
          </a:xfrm>
          <a:custGeom>
            <a:avLst/>
            <a:gdLst>
              <a:gd name="connsiteX0" fmla="*/ 3976481 w 4275962"/>
              <a:gd name="connsiteY0" fmla="*/ 56 h 2880456"/>
              <a:gd name="connsiteX1" fmla="*/ 4275962 w 4275962"/>
              <a:gd name="connsiteY1" fmla="*/ 38832 h 2880456"/>
              <a:gd name="connsiteX2" fmla="*/ 3408565 w 4275962"/>
              <a:gd name="connsiteY2" fmla="*/ 2880456 h 2880456"/>
              <a:gd name="connsiteX3" fmla="*/ 0 w 4275962"/>
              <a:gd name="connsiteY3" fmla="*/ 2880456 h 2880456"/>
              <a:gd name="connsiteX4" fmla="*/ 1 w 4275962"/>
              <a:gd name="connsiteY4" fmla="*/ 1884170 h 2880456"/>
              <a:gd name="connsiteX5" fmla="*/ 3976481 w 4275962"/>
              <a:gd name="connsiteY5" fmla="*/ 56 h 288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962" h="2880456">
                <a:moveTo>
                  <a:pt x="3976481" y="56"/>
                </a:moveTo>
                <a:cubicBezTo>
                  <a:pt x="4102302" y="-958"/>
                  <a:pt x="4204243" y="11809"/>
                  <a:pt x="4275962" y="38832"/>
                </a:cubicBezTo>
                <a:cubicBezTo>
                  <a:pt x="4028977" y="409664"/>
                  <a:pt x="4050262" y="1983092"/>
                  <a:pt x="3408565" y="2880456"/>
                </a:cubicBezTo>
                <a:lnTo>
                  <a:pt x="0" y="2880456"/>
                </a:lnTo>
                <a:lnTo>
                  <a:pt x="1" y="1884170"/>
                </a:lnTo>
                <a:cubicBezTo>
                  <a:pt x="1044906" y="689524"/>
                  <a:pt x="3095736" y="7153"/>
                  <a:pt x="3976481" y="5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 212"/>
          <p:cNvSpPr/>
          <p:nvPr/>
        </p:nvSpPr>
        <p:spPr>
          <a:xfrm>
            <a:off x="9767045" y="-8833"/>
            <a:ext cx="2425159" cy="1633682"/>
          </a:xfrm>
          <a:custGeom>
            <a:avLst/>
            <a:gdLst>
              <a:gd name="connsiteX0" fmla="*/ 491954 w 2425159"/>
              <a:gd name="connsiteY0" fmla="*/ 0 h 1633682"/>
              <a:gd name="connsiteX1" fmla="*/ 2425159 w 2425159"/>
              <a:gd name="connsiteY1" fmla="*/ 0 h 1633682"/>
              <a:gd name="connsiteX2" fmla="*/ 2425158 w 2425159"/>
              <a:gd name="connsiteY2" fmla="*/ 565054 h 1633682"/>
              <a:gd name="connsiteX3" fmla="*/ 0 w 2425159"/>
              <a:gd name="connsiteY3" fmla="*/ 1611658 h 1633682"/>
              <a:gd name="connsiteX4" fmla="*/ 491954 w 2425159"/>
              <a:gd name="connsiteY4" fmla="*/ 0 h 163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159" h="1633682">
                <a:moveTo>
                  <a:pt x="491954" y="0"/>
                </a:moveTo>
                <a:lnTo>
                  <a:pt x="2425159" y="0"/>
                </a:lnTo>
                <a:lnTo>
                  <a:pt x="2425158" y="565054"/>
                </a:lnTo>
                <a:cubicBezTo>
                  <a:pt x="1747867" y="1339405"/>
                  <a:pt x="325406" y="1734271"/>
                  <a:pt x="0" y="1611658"/>
                </a:cubicBezTo>
                <a:cubicBezTo>
                  <a:pt x="140081" y="1401337"/>
                  <a:pt x="128009" y="508950"/>
                  <a:pt x="4919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 214"/>
          <p:cNvSpPr/>
          <p:nvPr/>
        </p:nvSpPr>
        <p:spPr>
          <a:xfrm>
            <a:off x="11276685" y="5512160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直接连接符 227"/>
          <p:cNvCxnSpPr/>
          <p:nvPr/>
        </p:nvCxnSpPr>
        <p:spPr>
          <a:xfrm>
            <a:off x="2334432" y="2957388"/>
            <a:ext cx="752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0" y="-1"/>
            <a:ext cx="1926222" cy="162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7" name="组合 38"/>
          <p:cNvGrpSpPr/>
          <p:nvPr/>
        </p:nvGrpSpPr>
        <p:grpSpPr bwMode="auto">
          <a:xfrm>
            <a:off x="275772" y="282886"/>
            <a:ext cx="1161257" cy="483997"/>
            <a:chOff x="615950" y="458788"/>
            <a:chExt cx="2657475" cy="1108075"/>
          </a:xfrm>
          <a:solidFill>
            <a:schemeClr val="accent1"/>
          </a:solidFill>
        </p:grpSpPr>
        <p:sp>
          <p:nvSpPr>
            <p:cNvPr id="188" name="Freeform 5"/>
            <p:cNvSpPr/>
            <p:nvPr/>
          </p:nvSpPr>
          <p:spPr bwMode="auto">
            <a:xfrm>
              <a:off x="3015755" y="974351"/>
              <a:ext cx="257670" cy="557884"/>
            </a:xfrm>
            <a:custGeom>
              <a:avLst/>
              <a:gdLst>
                <a:gd name="T0" fmla="*/ 48 w 210"/>
                <a:gd name="T1" fmla="*/ 208 h 453"/>
                <a:gd name="T2" fmla="*/ 46 w 210"/>
                <a:gd name="T3" fmla="*/ 208 h 453"/>
                <a:gd name="T4" fmla="*/ 46 w 210"/>
                <a:gd name="T5" fmla="*/ 451 h 453"/>
                <a:gd name="T6" fmla="*/ 0 w 210"/>
                <a:gd name="T7" fmla="*/ 453 h 453"/>
                <a:gd name="T8" fmla="*/ 0 w 210"/>
                <a:gd name="T9" fmla="*/ 208 h 453"/>
                <a:gd name="T10" fmla="*/ 0 w 210"/>
                <a:gd name="T11" fmla="*/ 204 h 453"/>
                <a:gd name="T12" fmla="*/ 0 w 210"/>
                <a:gd name="T13" fmla="*/ 164 h 453"/>
                <a:gd name="T14" fmla="*/ 210 w 210"/>
                <a:gd name="T15" fmla="*/ 0 h 453"/>
                <a:gd name="T16" fmla="*/ 210 w 210"/>
                <a:gd name="T17" fmla="*/ 55 h 453"/>
                <a:gd name="T18" fmla="*/ 48 w 210"/>
                <a:gd name="T19" fmla="*/ 20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453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6"/>
            <p:cNvSpPr/>
            <p:nvPr/>
          </p:nvSpPr>
          <p:spPr bwMode="auto">
            <a:xfrm>
              <a:off x="3154205" y="566518"/>
              <a:ext cx="99992" cy="319340"/>
            </a:xfrm>
            <a:custGeom>
              <a:avLst/>
              <a:gdLst>
                <a:gd name="T0" fmla="*/ 0 w 79"/>
                <a:gd name="T1" fmla="*/ 185 h 258"/>
                <a:gd name="T2" fmla="*/ 0 w 79"/>
                <a:gd name="T3" fmla="*/ 185 h 258"/>
                <a:gd name="T4" fmla="*/ 0 w 79"/>
                <a:gd name="T5" fmla="*/ 0 h 258"/>
                <a:gd name="T6" fmla="*/ 21 w 79"/>
                <a:gd name="T7" fmla="*/ 0 h 258"/>
                <a:gd name="T8" fmla="*/ 21 w 79"/>
                <a:gd name="T9" fmla="*/ 186 h 258"/>
                <a:gd name="T10" fmla="*/ 79 w 79"/>
                <a:gd name="T11" fmla="*/ 240 h 258"/>
                <a:gd name="T12" fmla="*/ 79 w 79"/>
                <a:gd name="T13" fmla="*/ 258 h 258"/>
                <a:gd name="T14" fmla="*/ 76 w 79"/>
                <a:gd name="T15" fmla="*/ 258 h 258"/>
                <a:gd name="T16" fmla="*/ 0 w 79"/>
                <a:gd name="T17" fmla="*/ 18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58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Freeform 7"/>
            <p:cNvSpPr/>
            <p:nvPr/>
          </p:nvSpPr>
          <p:spPr bwMode="auto">
            <a:xfrm>
              <a:off x="2969605" y="566518"/>
              <a:ext cx="96145" cy="319340"/>
            </a:xfrm>
            <a:custGeom>
              <a:avLst/>
              <a:gdLst>
                <a:gd name="T0" fmla="*/ 79 w 79"/>
                <a:gd name="T1" fmla="*/ 188 h 258"/>
                <a:gd name="T2" fmla="*/ 79 w 79"/>
                <a:gd name="T3" fmla="*/ 188 h 258"/>
                <a:gd name="T4" fmla="*/ 3 w 79"/>
                <a:gd name="T5" fmla="*/ 258 h 258"/>
                <a:gd name="T6" fmla="*/ 0 w 79"/>
                <a:gd name="T7" fmla="*/ 258 h 258"/>
                <a:gd name="T8" fmla="*/ 0 w 79"/>
                <a:gd name="T9" fmla="*/ 240 h 258"/>
                <a:gd name="T10" fmla="*/ 57 w 79"/>
                <a:gd name="T11" fmla="*/ 186 h 258"/>
                <a:gd name="T12" fmla="*/ 57 w 79"/>
                <a:gd name="T13" fmla="*/ 0 h 258"/>
                <a:gd name="T14" fmla="*/ 79 w 79"/>
                <a:gd name="T15" fmla="*/ 0 h 258"/>
                <a:gd name="T16" fmla="*/ 79 w 79"/>
                <a:gd name="T17" fmla="*/ 185 h 258"/>
                <a:gd name="T18" fmla="*/ 79 w 79"/>
                <a:gd name="T19" fmla="*/ 185 h 258"/>
                <a:gd name="T20" fmla="*/ 79 w 79"/>
                <a:gd name="T21" fmla="*/ 186 h 258"/>
                <a:gd name="T22" fmla="*/ 79 w 79"/>
                <a:gd name="T23" fmla="*/ 18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58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Freeform 8"/>
            <p:cNvSpPr>
              <a:spLocks noEditPoints="1"/>
            </p:cNvSpPr>
            <p:nvPr/>
          </p:nvSpPr>
          <p:spPr bwMode="auto">
            <a:xfrm>
              <a:off x="2419648" y="955112"/>
              <a:ext cx="584568" cy="611751"/>
            </a:xfrm>
            <a:custGeom>
              <a:avLst/>
              <a:gdLst>
                <a:gd name="T0" fmla="*/ 463 w 478"/>
                <a:gd name="T1" fmla="*/ 211 h 498"/>
                <a:gd name="T2" fmla="*/ 409 w 478"/>
                <a:gd name="T3" fmla="*/ 220 h 498"/>
                <a:gd name="T4" fmla="*/ 330 w 478"/>
                <a:gd name="T5" fmla="*/ 391 h 498"/>
                <a:gd name="T6" fmla="*/ 108 w 478"/>
                <a:gd name="T7" fmla="*/ 332 h 498"/>
                <a:gd name="T8" fmla="*/ 417 w 478"/>
                <a:gd name="T9" fmla="*/ 153 h 498"/>
                <a:gd name="T10" fmla="*/ 417 w 478"/>
                <a:gd name="T11" fmla="*/ 153 h 498"/>
                <a:gd name="T12" fmla="*/ 438 w 478"/>
                <a:gd name="T13" fmla="*/ 141 h 498"/>
                <a:gd name="T14" fmla="*/ 437 w 478"/>
                <a:gd name="T15" fmla="*/ 140 h 498"/>
                <a:gd name="T16" fmla="*/ 140 w 478"/>
                <a:gd name="T17" fmla="*/ 60 h 498"/>
                <a:gd name="T18" fmla="*/ 60 w 478"/>
                <a:gd name="T19" fmla="*/ 358 h 498"/>
                <a:gd name="T20" fmla="*/ 357 w 478"/>
                <a:gd name="T21" fmla="*/ 437 h 498"/>
                <a:gd name="T22" fmla="*/ 463 w 478"/>
                <a:gd name="T23" fmla="*/ 211 h 498"/>
                <a:gd name="T24" fmla="*/ 87 w 478"/>
                <a:gd name="T25" fmla="*/ 274 h 498"/>
                <a:gd name="T26" fmla="*/ 167 w 478"/>
                <a:gd name="T27" fmla="*/ 108 h 498"/>
                <a:gd name="T28" fmla="*/ 350 w 478"/>
                <a:gd name="T29" fmla="*/ 122 h 498"/>
                <a:gd name="T30" fmla="*/ 87 w 478"/>
                <a:gd name="T31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" h="49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Freeform 9"/>
            <p:cNvSpPr/>
            <p:nvPr/>
          </p:nvSpPr>
          <p:spPr bwMode="auto">
            <a:xfrm>
              <a:off x="2619632" y="728112"/>
              <a:ext cx="307667" cy="157746"/>
            </a:xfrm>
            <a:custGeom>
              <a:avLst/>
              <a:gdLst>
                <a:gd name="T0" fmla="*/ 172 w 251"/>
                <a:gd name="T1" fmla="*/ 58 h 128"/>
                <a:gd name="T2" fmla="*/ 172 w 251"/>
                <a:gd name="T3" fmla="*/ 58 h 128"/>
                <a:gd name="T4" fmla="*/ 172 w 251"/>
                <a:gd name="T5" fmla="*/ 56 h 128"/>
                <a:gd name="T6" fmla="*/ 172 w 251"/>
                <a:gd name="T7" fmla="*/ 55 h 128"/>
                <a:gd name="T8" fmla="*/ 172 w 251"/>
                <a:gd name="T9" fmla="*/ 55 h 128"/>
                <a:gd name="T10" fmla="*/ 172 w 251"/>
                <a:gd name="T11" fmla="*/ 22 h 128"/>
                <a:gd name="T12" fmla="*/ 79 w 251"/>
                <a:gd name="T13" fmla="*/ 22 h 128"/>
                <a:gd name="T14" fmla="*/ 79 w 251"/>
                <a:gd name="T15" fmla="*/ 55 h 128"/>
                <a:gd name="T16" fmla="*/ 79 w 251"/>
                <a:gd name="T17" fmla="*/ 55 h 128"/>
                <a:gd name="T18" fmla="*/ 79 w 251"/>
                <a:gd name="T19" fmla="*/ 56 h 128"/>
                <a:gd name="T20" fmla="*/ 79 w 251"/>
                <a:gd name="T21" fmla="*/ 58 h 128"/>
                <a:gd name="T22" fmla="*/ 79 w 251"/>
                <a:gd name="T23" fmla="*/ 58 h 128"/>
                <a:gd name="T24" fmla="*/ 3 w 251"/>
                <a:gd name="T25" fmla="*/ 128 h 128"/>
                <a:gd name="T26" fmla="*/ 0 w 251"/>
                <a:gd name="T27" fmla="*/ 128 h 128"/>
                <a:gd name="T28" fmla="*/ 0 w 251"/>
                <a:gd name="T29" fmla="*/ 110 h 128"/>
                <a:gd name="T30" fmla="*/ 57 w 251"/>
                <a:gd name="T31" fmla="*/ 56 h 128"/>
                <a:gd name="T32" fmla="*/ 57 w 251"/>
                <a:gd name="T33" fmla="*/ 22 h 128"/>
                <a:gd name="T34" fmla="*/ 57 w 251"/>
                <a:gd name="T35" fmla="*/ 0 h 128"/>
                <a:gd name="T36" fmla="*/ 79 w 251"/>
                <a:gd name="T37" fmla="*/ 0 h 128"/>
                <a:gd name="T38" fmla="*/ 172 w 251"/>
                <a:gd name="T39" fmla="*/ 0 h 128"/>
                <a:gd name="T40" fmla="*/ 179 w 251"/>
                <a:gd name="T41" fmla="*/ 0 h 128"/>
                <a:gd name="T42" fmla="*/ 194 w 251"/>
                <a:gd name="T43" fmla="*/ 0 h 128"/>
                <a:gd name="T44" fmla="*/ 194 w 251"/>
                <a:gd name="T45" fmla="*/ 56 h 128"/>
                <a:gd name="T46" fmla="*/ 251 w 251"/>
                <a:gd name="T47" fmla="*/ 110 h 128"/>
                <a:gd name="T48" fmla="*/ 251 w 251"/>
                <a:gd name="T49" fmla="*/ 128 h 128"/>
                <a:gd name="T50" fmla="*/ 248 w 251"/>
                <a:gd name="T51" fmla="*/ 128 h 128"/>
                <a:gd name="T52" fmla="*/ 172 w 251"/>
                <a:gd name="T53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128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 10"/>
            <p:cNvSpPr/>
            <p:nvPr/>
          </p:nvSpPr>
          <p:spPr bwMode="auto">
            <a:xfrm>
              <a:off x="2627324" y="678093"/>
              <a:ext cx="292284" cy="42324"/>
            </a:xfrm>
            <a:custGeom>
              <a:avLst/>
              <a:gdLst>
                <a:gd name="T0" fmla="*/ 166 w 183"/>
                <a:gd name="T1" fmla="*/ 16 h 28"/>
                <a:gd name="T2" fmla="*/ 17 w 183"/>
                <a:gd name="T3" fmla="*/ 16 h 28"/>
                <a:gd name="T4" fmla="*/ 17 w 183"/>
                <a:gd name="T5" fmla="*/ 28 h 28"/>
                <a:gd name="T6" fmla="*/ 0 w 183"/>
                <a:gd name="T7" fmla="*/ 28 h 28"/>
                <a:gd name="T8" fmla="*/ 0 w 183"/>
                <a:gd name="T9" fmla="*/ 16 h 28"/>
                <a:gd name="T10" fmla="*/ 0 w 183"/>
                <a:gd name="T11" fmla="*/ 0 h 28"/>
                <a:gd name="T12" fmla="*/ 17 w 183"/>
                <a:gd name="T13" fmla="*/ 0 h 28"/>
                <a:gd name="T14" fmla="*/ 166 w 183"/>
                <a:gd name="T15" fmla="*/ 0 h 28"/>
                <a:gd name="T16" fmla="*/ 183 w 183"/>
                <a:gd name="T17" fmla="*/ 0 h 28"/>
                <a:gd name="T18" fmla="*/ 183 w 183"/>
                <a:gd name="T19" fmla="*/ 16 h 28"/>
                <a:gd name="T20" fmla="*/ 183 w 183"/>
                <a:gd name="T21" fmla="*/ 28 h 28"/>
                <a:gd name="T22" fmla="*/ 166 w 183"/>
                <a:gd name="T23" fmla="*/ 28 h 28"/>
                <a:gd name="T24" fmla="*/ 166 w 183"/>
                <a:gd name="T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8">
                  <a:moveTo>
                    <a:pt x="166" y="16"/>
                  </a:moveTo>
                  <a:lnTo>
                    <a:pt x="17" y="16"/>
                  </a:lnTo>
                  <a:lnTo>
                    <a:pt x="17" y="28"/>
                  </a:lnTo>
                  <a:lnTo>
                    <a:pt x="0" y="2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66" y="0"/>
                  </a:lnTo>
                  <a:lnTo>
                    <a:pt x="183" y="0"/>
                  </a:lnTo>
                  <a:lnTo>
                    <a:pt x="183" y="16"/>
                  </a:lnTo>
                  <a:lnTo>
                    <a:pt x="183" y="28"/>
                  </a:lnTo>
                  <a:lnTo>
                    <a:pt x="166" y="28"/>
                  </a:lnTo>
                  <a:lnTo>
                    <a:pt x="16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 11"/>
            <p:cNvSpPr/>
            <p:nvPr/>
          </p:nvSpPr>
          <p:spPr bwMode="auto">
            <a:xfrm>
              <a:off x="2635015" y="535738"/>
              <a:ext cx="273056" cy="123119"/>
            </a:xfrm>
            <a:custGeom>
              <a:avLst/>
              <a:gdLst>
                <a:gd name="T0" fmla="*/ 94 w 172"/>
                <a:gd name="T1" fmla="*/ 61 h 77"/>
                <a:gd name="T2" fmla="*/ 144 w 172"/>
                <a:gd name="T3" fmla="*/ 61 h 77"/>
                <a:gd name="T4" fmla="*/ 144 w 172"/>
                <a:gd name="T5" fmla="*/ 77 h 77"/>
                <a:gd name="T6" fmla="*/ 27 w 172"/>
                <a:gd name="T7" fmla="*/ 77 h 77"/>
                <a:gd name="T8" fmla="*/ 27 w 172"/>
                <a:gd name="T9" fmla="*/ 61 h 77"/>
                <a:gd name="T10" fmla="*/ 78 w 172"/>
                <a:gd name="T11" fmla="*/ 61 h 77"/>
                <a:gd name="T12" fmla="*/ 78 w 172"/>
                <a:gd name="T13" fmla="*/ 44 h 77"/>
                <a:gd name="T14" fmla="*/ 0 w 172"/>
                <a:gd name="T15" fmla="*/ 44 h 77"/>
                <a:gd name="T16" fmla="*/ 0 w 172"/>
                <a:gd name="T17" fmla="*/ 28 h 77"/>
                <a:gd name="T18" fmla="*/ 78 w 172"/>
                <a:gd name="T19" fmla="*/ 28 h 77"/>
                <a:gd name="T20" fmla="*/ 78 w 172"/>
                <a:gd name="T21" fmla="*/ 0 h 77"/>
                <a:gd name="T22" fmla="*/ 94 w 172"/>
                <a:gd name="T23" fmla="*/ 0 h 77"/>
                <a:gd name="T24" fmla="*/ 94 w 172"/>
                <a:gd name="T25" fmla="*/ 28 h 77"/>
                <a:gd name="T26" fmla="*/ 172 w 172"/>
                <a:gd name="T27" fmla="*/ 28 h 77"/>
                <a:gd name="T28" fmla="*/ 172 w 172"/>
                <a:gd name="T29" fmla="*/ 44 h 77"/>
                <a:gd name="T30" fmla="*/ 94 w 172"/>
                <a:gd name="T31" fmla="*/ 44 h 77"/>
                <a:gd name="T32" fmla="*/ 94 w 172"/>
                <a:gd name="T33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77">
                  <a:moveTo>
                    <a:pt x="94" y="61"/>
                  </a:moveTo>
                  <a:lnTo>
                    <a:pt x="144" y="61"/>
                  </a:lnTo>
                  <a:lnTo>
                    <a:pt x="144" y="77"/>
                  </a:lnTo>
                  <a:lnTo>
                    <a:pt x="27" y="77"/>
                  </a:lnTo>
                  <a:lnTo>
                    <a:pt x="27" y="61"/>
                  </a:lnTo>
                  <a:lnTo>
                    <a:pt x="78" y="61"/>
                  </a:lnTo>
                  <a:lnTo>
                    <a:pt x="78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78" y="28"/>
                  </a:lnTo>
                  <a:lnTo>
                    <a:pt x="78" y="0"/>
                  </a:lnTo>
                  <a:lnTo>
                    <a:pt x="94" y="0"/>
                  </a:lnTo>
                  <a:lnTo>
                    <a:pt x="94" y="28"/>
                  </a:lnTo>
                  <a:lnTo>
                    <a:pt x="172" y="28"/>
                  </a:lnTo>
                  <a:lnTo>
                    <a:pt x="172" y="44"/>
                  </a:lnTo>
                  <a:lnTo>
                    <a:pt x="94" y="44"/>
                  </a:lnTo>
                  <a:lnTo>
                    <a:pt x="9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Freeform 12"/>
            <p:cNvSpPr/>
            <p:nvPr/>
          </p:nvSpPr>
          <p:spPr bwMode="auto">
            <a:xfrm>
              <a:off x="2373498" y="685788"/>
              <a:ext cx="192292" cy="200069"/>
            </a:xfrm>
            <a:custGeom>
              <a:avLst/>
              <a:gdLst>
                <a:gd name="T0" fmla="*/ 17 w 123"/>
                <a:gd name="T1" fmla="*/ 128 h 128"/>
                <a:gd name="T2" fmla="*/ 0 w 123"/>
                <a:gd name="T3" fmla="*/ 128 h 128"/>
                <a:gd name="T4" fmla="*/ 0 w 123"/>
                <a:gd name="T5" fmla="*/ 112 h 128"/>
                <a:gd name="T6" fmla="*/ 0 w 123"/>
                <a:gd name="T7" fmla="*/ 11 h 128"/>
                <a:gd name="T8" fmla="*/ 15 w 123"/>
                <a:gd name="T9" fmla="*/ 11 h 128"/>
                <a:gd name="T10" fmla="*/ 34 w 123"/>
                <a:gd name="T11" fmla="*/ 0 h 128"/>
                <a:gd name="T12" fmla="*/ 43 w 123"/>
                <a:gd name="T13" fmla="*/ 15 h 128"/>
                <a:gd name="T14" fmla="*/ 17 w 123"/>
                <a:gd name="T15" fmla="*/ 29 h 128"/>
                <a:gd name="T16" fmla="*/ 17 w 123"/>
                <a:gd name="T17" fmla="*/ 61 h 128"/>
                <a:gd name="T18" fmla="*/ 50 w 123"/>
                <a:gd name="T19" fmla="*/ 61 h 128"/>
                <a:gd name="T20" fmla="*/ 50 w 123"/>
                <a:gd name="T21" fmla="*/ 78 h 128"/>
                <a:gd name="T22" fmla="*/ 17 w 123"/>
                <a:gd name="T23" fmla="*/ 78 h 128"/>
                <a:gd name="T24" fmla="*/ 17 w 123"/>
                <a:gd name="T25" fmla="*/ 112 h 128"/>
                <a:gd name="T26" fmla="*/ 106 w 123"/>
                <a:gd name="T27" fmla="*/ 112 h 128"/>
                <a:gd name="T28" fmla="*/ 106 w 123"/>
                <a:gd name="T29" fmla="*/ 78 h 128"/>
                <a:gd name="T30" fmla="*/ 73 w 123"/>
                <a:gd name="T31" fmla="*/ 78 h 128"/>
                <a:gd name="T32" fmla="*/ 73 w 123"/>
                <a:gd name="T33" fmla="*/ 61 h 128"/>
                <a:gd name="T34" fmla="*/ 106 w 123"/>
                <a:gd name="T35" fmla="*/ 61 h 128"/>
                <a:gd name="T36" fmla="*/ 106 w 123"/>
                <a:gd name="T37" fmla="*/ 28 h 128"/>
                <a:gd name="T38" fmla="*/ 73 w 123"/>
                <a:gd name="T39" fmla="*/ 28 h 128"/>
                <a:gd name="T40" fmla="*/ 73 w 123"/>
                <a:gd name="T41" fmla="*/ 11 h 128"/>
                <a:gd name="T42" fmla="*/ 106 w 123"/>
                <a:gd name="T43" fmla="*/ 11 h 128"/>
                <a:gd name="T44" fmla="*/ 123 w 123"/>
                <a:gd name="T45" fmla="*/ 11 h 128"/>
                <a:gd name="T46" fmla="*/ 123 w 123"/>
                <a:gd name="T47" fmla="*/ 128 h 128"/>
                <a:gd name="T48" fmla="*/ 106 w 123"/>
                <a:gd name="T49" fmla="*/ 128 h 128"/>
                <a:gd name="T50" fmla="*/ 17 w 123"/>
                <a:gd name="T5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28">
                  <a:moveTo>
                    <a:pt x="17" y="128"/>
                  </a:moveTo>
                  <a:lnTo>
                    <a:pt x="0" y="128"/>
                  </a:lnTo>
                  <a:lnTo>
                    <a:pt x="0" y="112"/>
                  </a:lnTo>
                  <a:lnTo>
                    <a:pt x="0" y="11"/>
                  </a:lnTo>
                  <a:lnTo>
                    <a:pt x="15" y="11"/>
                  </a:lnTo>
                  <a:lnTo>
                    <a:pt x="34" y="0"/>
                  </a:lnTo>
                  <a:lnTo>
                    <a:pt x="43" y="15"/>
                  </a:lnTo>
                  <a:lnTo>
                    <a:pt x="17" y="29"/>
                  </a:lnTo>
                  <a:lnTo>
                    <a:pt x="17" y="61"/>
                  </a:lnTo>
                  <a:lnTo>
                    <a:pt x="50" y="61"/>
                  </a:lnTo>
                  <a:lnTo>
                    <a:pt x="50" y="78"/>
                  </a:lnTo>
                  <a:lnTo>
                    <a:pt x="17" y="78"/>
                  </a:lnTo>
                  <a:lnTo>
                    <a:pt x="17" y="112"/>
                  </a:lnTo>
                  <a:lnTo>
                    <a:pt x="106" y="112"/>
                  </a:lnTo>
                  <a:lnTo>
                    <a:pt x="106" y="78"/>
                  </a:lnTo>
                  <a:lnTo>
                    <a:pt x="73" y="78"/>
                  </a:lnTo>
                  <a:lnTo>
                    <a:pt x="73" y="61"/>
                  </a:lnTo>
                  <a:lnTo>
                    <a:pt x="106" y="61"/>
                  </a:lnTo>
                  <a:lnTo>
                    <a:pt x="106" y="28"/>
                  </a:lnTo>
                  <a:lnTo>
                    <a:pt x="73" y="28"/>
                  </a:lnTo>
                  <a:lnTo>
                    <a:pt x="73" y="11"/>
                  </a:lnTo>
                  <a:lnTo>
                    <a:pt x="106" y="11"/>
                  </a:lnTo>
                  <a:lnTo>
                    <a:pt x="123" y="11"/>
                  </a:lnTo>
                  <a:lnTo>
                    <a:pt x="123" y="128"/>
                  </a:lnTo>
                  <a:lnTo>
                    <a:pt x="106" y="128"/>
                  </a:lnTo>
                  <a:lnTo>
                    <a:pt x="17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Freeform 13"/>
            <p:cNvSpPr/>
            <p:nvPr/>
          </p:nvSpPr>
          <p:spPr bwMode="auto">
            <a:xfrm>
              <a:off x="2511948" y="612687"/>
              <a:ext cx="53842" cy="61560"/>
            </a:xfrm>
            <a:custGeom>
              <a:avLst/>
              <a:gdLst>
                <a:gd name="T0" fmla="*/ 0 w 34"/>
                <a:gd name="T1" fmla="*/ 31 h 40"/>
                <a:gd name="T2" fmla="*/ 19 w 34"/>
                <a:gd name="T3" fmla="*/ 0 h 40"/>
                <a:gd name="T4" fmla="*/ 34 w 34"/>
                <a:gd name="T5" fmla="*/ 8 h 40"/>
                <a:gd name="T6" fmla="*/ 14 w 34"/>
                <a:gd name="T7" fmla="*/ 40 h 40"/>
                <a:gd name="T8" fmla="*/ 0 w 34"/>
                <a:gd name="T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0" y="31"/>
                  </a:moveTo>
                  <a:lnTo>
                    <a:pt x="19" y="0"/>
                  </a:lnTo>
                  <a:lnTo>
                    <a:pt x="34" y="8"/>
                  </a:lnTo>
                  <a:lnTo>
                    <a:pt x="14" y="4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Freeform 14"/>
            <p:cNvSpPr/>
            <p:nvPr/>
          </p:nvSpPr>
          <p:spPr bwMode="auto">
            <a:xfrm>
              <a:off x="2435032" y="601144"/>
              <a:ext cx="53842" cy="65408"/>
            </a:xfrm>
            <a:custGeom>
              <a:avLst/>
              <a:gdLst>
                <a:gd name="T0" fmla="*/ 34 w 34"/>
                <a:gd name="T1" fmla="*/ 32 h 40"/>
                <a:gd name="T2" fmla="*/ 20 w 34"/>
                <a:gd name="T3" fmla="*/ 40 h 40"/>
                <a:gd name="T4" fmla="*/ 0 w 34"/>
                <a:gd name="T5" fmla="*/ 8 h 40"/>
                <a:gd name="T6" fmla="*/ 14 w 34"/>
                <a:gd name="T7" fmla="*/ 0 h 40"/>
                <a:gd name="T8" fmla="*/ 34 w 34"/>
                <a:gd name="T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34" y="32"/>
                  </a:moveTo>
                  <a:lnTo>
                    <a:pt x="20" y="40"/>
                  </a:lnTo>
                  <a:lnTo>
                    <a:pt x="0" y="8"/>
                  </a:lnTo>
                  <a:lnTo>
                    <a:pt x="14" y="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8" name="Freeform 15"/>
            <p:cNvSpPr/>
            <p:nvPr/>
          </p:nvSpPr>
          <p:spPr bwMode="auto">
            <a:xfrm>
              <a:off x="2381190" y="612687"/>
              <a:ext cx="53842" cy="61560"/>
            </a:xfrm>
            <a:custGeom>
              <a:avLst/>
              <a:gdLst>
                <a:gd name="T0" fmla="*/ 0 w 33"/>
                <a:gd name="T1" fmla="*/ 8 h 40"/>
                <a:gd name="T2" fmla="*/ 14 w 33"/>
                <a:gd name="T3" fmla="*/ 0 h 40"/>
                <a:gd name="T4" fmla="*/ 33 w 33"/>
                <a:gd name="T5" fmla="*/ 31 h 40"/>
                <a:gd name="T6" fmla="*/ 20 w 33"/>
                <a:gd name="T7" fmla="*/ 40 h 40"/>
                <a:gd name="T8" fmla="*/ 0 w 33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14" y="0"/>
                  </a:lnTo>
                  <a:lnTo>
                    <a:pt x="33" y="31"/>
                  </a:lnTo>
                  <a:lnTo>
                    <a:pt x="20" y="4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9" name="Freeform 16"/>
            <p:cNvSpPr/>
            <p:nvPr/>
          </p:nvSpPr>
          <p:spPr bwMode="auto">
            <a:xfrm>
              <a:off x="2373498" y="535738"/>
              <a:ext cx="184600" cy="61560"/>
            </a:xfrm>
            <a:custGeom>
              <a:avLst/>
              <a:gdLst>
                <a:gd name="T0" fmla="*/ 0 w 117"/>
                <a:gd name="T1" fmla="*/ 23 h 39"/>
                <a:gd name="T2" fmla="*/ 112 w 117"/>
                <a:gd name="T3" fmla="*/ 0 h 39"/>
                <a:gd name="T4" fmla="*/ 117 w 117"/>
                <a:gd name="T5" fmla="*/ 15 h 39"/>
                <a:gd name="T6" fmla="*/ 4 w 117"/>
                <a:gd name="T7" fmla="*/ 39 h 39"/>
                <a:gd name="T8" fmla="*/ 0 w 117"/>
                <a:gd name="T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9">
                  <a:moveTo>
                    <a:pt x="0" y="23"/>
                  </a:moveTo>
                  <a:lnTo>
                    <a:pt x="112" y="0"/>
                  </a:lnTo>
                  <a:lnTo>
                    <a:pt x="117" y="15"/>
                  </a:lnTo>
                  <a:lnTo>
                    <a:pt x="4" y="3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0" name="Freeform 17"/>
            <p:cNvSpPr/>
            <p:nvPr/>
          </p:nvSpPr>
          <p:spPr bwMode="auto">
            <a:xfrm>
              <a:off x="2204281" y="604992"/>
              <a:ext cx="157681" cy="280865"/>
            </a:xfrm>
            <a:custGeom>
              <a:avLst/>
              <a:gdLst>
                <a:gd name="T0" fmla="*/ 62 w 101"/>
                <a:gd name="T1" fmla="*/ 67 h 178"/>
                <a:gd name="T2" fmla="*/ 65 w 101"/>
                <a:gd name="T3" fmla="*/ 65 h 178"/>
                <a:gd name="T4" fmla="*/ 96 w 101"/>
                <a:gd name="T5" fmla="*/ 119 h 178"/>
                <a:gd name="T6" fmla="*/ 81 w 101"/>
                <a:gd name="T7" fmla="*/ 127 h 178"/>
                <a:gd name="T8" fmla="*/ 62 w 101"/>
                <a:gd name="T9" fmla="*/ 93 h 178"/>
                <a:gd name="T10" fmla="*/ 62 w 101"/>
                <a:gd name="T11" fmla="*/ 178 h 178"/>
                <a:gd name="T12" fmla="*/ 45 w 101"/>
                <a:gd name="T13" fmla="*/ 178 h 178"/>
                <a:gd name="T14" fmla="*/ 45 w 101"/>
                <a:gd name="T15" fmla="*/ 79 h 178"/>
                <a:gd name="T16" fmla="*/ 15 w 101"/>
                <a:gd name="T17" fmla="*/ 133 h 178"/>
                <a:gd name="T18" fmla="*/ 0 w 101"/>
                <a:gd name="T19" fmla="*/ 124 h 178"/>
                <a:gd name="T20" fmla="*/ 45 w 101"/>
                <a:gd name="T21" fmla="*/ 46 h 178"/>
                <a:gd name="T22" fmla="*/ 45 w 101"/>
                <a:gd name="T23" fmla="*/ 33 h 178"/>
                <a:gd name="T24" fmla="*/ 7 w 101"/>
                <a:gd name="T25" fmla="*/ 33 h 178"/>
                <a:gd name="T26" fmla="*/ 7 w 101"/>
                <a:gd name="T27" fmla="*/ 17 h 178"/>
                <a:gd name="T28" fmla="*/ 45 w 101"/>
                <a:gd name="T29" fmla="*/ 17 h 178"/>
                <a:gd name="T30" fmla="*/ 45 w 101"/>
                <a:gd name="T31" fmla="*/ 0 h 178"/>
                <a:gd name="T32" fmla="*/ 62 w 101"/>
                <a:gd name="T33" fmla="*/ 0 h 178"/>
                <a:gd name="T34" fmla="*/ 62 w 101"/>
                <a:gd name="T35" fmla="*/ 17 h 178"/>
                <a:gd name="T36" fmla="*/ 101 w 101"/>
                <a:gd name="T37" fmla="*/ 17 h 178"/>
                <a:gd name="T38" fmla="*/ 101 w 101"/>
                <a:gd name="T39" fmla="*/ 33 h 178"/>
                <a:gd name="T40" fmla="*/ 62 w 101"/>
                <a:gd name="T41" fmla="*/ 33 h 178"/>
                <a:gd name="T42" fmla="*/ 62 w 101"/>
                <a:gd name="T43" fmla="*/ 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78">
                  <a:moveTo>
                    <a:pt x="62" y="67"/>
                  </a:moveTo>
                  <a:lnTo>
                    <a:pt x="65" y="65"/>
                  </a:lnTo>
                  <a:lnTo>
                    <a:pt x="96" y="119"/>
                  </a:lnTo>
                  <a:lnTo>
                    <a:pt x="81" y="127"/>
                  </a:lnTo>
                  <a:lnTo>
                    <a:pt x="62" y="93"/>
                  </a:lnTo>
                  <a:lnTo>
                    <a:pt x="62" y="178"/>
                  </a:lnTo>
                  <a:lnTo>
                    <a:pt x="45" y="178"/>
                  </a:lnTo>
                  <a:lnTo>
                    <a:pt x="45" y="79"/>
                  </a:lnTo>
                  <a:lnTo>
                    <a:pt x="15" y="133"/>
                  </a:lnTo>
                  <a:lnTo>
                    <a:pt x="0" y="124"/>
                  </a:lnTo>
                  <a:lnTo>
                    <a:pt x="45" y="46"/>
                  </a:lnTo>
                  <a:lnTo>
                    <a:pt x="45" y="33"/>
                  </a:lnTo>
                  <a:lnTo>
                    <a:pt x="7" y="33"/>
                  </a:lnTo>
                  <a:lnTo>
                    <a:pt x="7" y="17"/>
                  </a:lnTo>
                  <a:lnTo>
                    <a:pt x="45" y="17"/>
                  </a:lnTo>
                  <a:lnTo>
                    <a:pt x="45" y="0"/>
                  </a:lnTo>
                  <a:lnTo>
                    <a:pt x="62" y="0"/>
                  </a:lnTo>
                  <a:lnTo>
                    <a:pt x="62" y="17"/>
                  </a:lnTo>
                  <a:lnTo>
                    <a:pt x="101" y="17"/>
                  </a:lnTo>
                  <a:lnTo>
                    <a:pt x="101" y="33"/>
                  </a:lnTo>
                  <a:lnTo>
                    <a:pt x="62" y="33"/>
                  </a:lnTo>
                  <a:lnTo>
                    <a:pt x="62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1" name="Freeform 18"/>
            <p:cNvSpPr/>
            <p:nvPr/>
          </p:nvSpPr>
          <p:spPr bwMode="auto">
            <a:xfrm>
              <a:off x="2211973" y="535738"/>
              <a:ext cx="142297" cy="61560"/>
            </a:xfrm>
            <a:custGeom>
              <a:avLst/>
              <a:gdLst>
                <a:gd name="T0" fmla="*/ 0 w 89"/>
                <a:gd name="T1" fmla="*/ 22 h 38"/>
                <a:gd name="T2" fmla="*/ 84 w 89"/>
                <a:gd name="T3" fmla="*/ 0 h 38"/>
                <a:gd name="T4" fmla="*/ 89 w 89"/>
                <a:gd name="T5" fmla="*/ 16 h 38"/>
                <a:gd name="T6" fmla="*/ 4 w 89"/>
                <a:gd name="T7" fmla="*/ 38 h 38"/>
                <a:gd name="T8" fmla="*/ 0 w 89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8">
                  <a:moveTo>
                    <a:pt x="0" y="22"/>
                  </a:moveTo>
                  <a:lnTo>
                    <a:pt x="84" y="0"/>
                  </a:lnTo>
                  <a:lnTo>
                    <a:pt x="89" y="16"/>
                  </a:lnTo>
                  <a:lnTo>
                    <a:pt x="4" y="38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2" name="Freeform 19"/>
            <p:cNvSpPr>
              <a:spLocks noEditPoints="1"/>
            </p:cNvSpPr>
            <p:nvPr/>
          </p:nvSpPr>
          <p:spPr bwMode="auto">
            <a:xfrm>
              <a:off x="1538952" y="993587"/>
              <a:ext cx="949922" cy="534801"/>
            </a:xfrm>
            <a:custGeom>
              <a:avLst/>
              <a:gdLst>
                <a:gd name="T0" fmla="*/ 740 w 776"/>
                <a:gd name="T1" fmla="*/ 336 h 436"/>
                <a:gd name="T2" fmla="*/ 626 w 776"/>
                <a:gd name="T3" fmla="*/ 383 h 436"/>
                <a:gd name="T4" fmla="*/ 462 w 776"/>
                <a:gd name="T5" fmla="*/ 218 h 436"/>
                <a:gd name="T6" fmla="*/ 626 w 776"/>
                <a:gd name="T7" fmla="*/ 54 h 436"/>
                <a:gd name="T8" fmla="*/ 738 w 776"/>
                <a:gd name="T9" fmla="*/ 99 h 436"/>
                <a:gd name="T10" fmla="*/ 774 w 776"/>
                <a:gd name="T11" fmla="*/ 58 h 436"/>
                <a:gd name="T12" fmla="*/ 626 w 776"/>
                <a:gd name="T13" fmla="*/ 0 h 436"/>
                <a:gd name="T14" fmla="*/ 422 w 776"/>
                <a:gd name="T15" fmla="*/ 141 h 436"/>
                <a:gd name="T16" fmla="*/ 218 w 776"/>
                <a:gd name="T17" fmla="*/ 0 h 436"/>
                <a:gd name="T18" fmla="*/ 0 w 776"/>
                <a:gd name="T19" fmla="*/ 218 h 436"/>
                <a:gd name="T20" fmla="*/ 218 w 776"/>
                <a:gd name="T21" fmla="*/ 436 h 436"/>
                <a:gd name="T22" fmla="*/ 422 w 776"/>
                <a:gd name="T23" fmla="*/ 294 h 436"/>
                <a:gd name="T24" fmla="*/ 626 w 776"/>
                <a:gd name="T25" fmla="*/ 436 h 436"/>
                <a:gd name="T26" fmla="*/ 776 w 776"/>
                <a:gd name="T27" fmla="*/ 375 h 436"/>
                <a:gd name="T28" fmla="*/ 740 w 776"/>
                <a:gd name="T29" fmla="*/ 336 h 436"/>
                <a:gd name="T30" fmla="*/ 218 w 776"/>
                <a:gd name="T31" fmla="*/ 382 h 436"/>
                <a:gd name="T32" fmla="*/ 55 w 776"/>
                <a:gd name="T33" fmla="*/ 219 h 436"/>
                <a:gd name="T34" fmla="*/ 218 w 776"/>
                <a:gd name="T35" fmla="*/ 55 h 436"/>
                <a:gd name="T36" fmla="*/ 381 w 776"/>
                <a:gd name="T37" fmla="*/ 219 h 436"/>
                <a:gd name="T38" fmla="*/ 218 w 776"/>
                <a:gd name="T39" fmla="*/ 38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6" h="43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4" name="Freeform 20"/>
            <p:cNvSpPr>
              <a:spLocks noEditPoints="1"/>
            </p:cNvSpPr>
            <p:nvPr/>
          </p:nvSpPr>
          <p:spPr bwMode="auto">
            <a:xfrm>
              <a:off x="615950" y="458788"/>
              <a:ext cx="926846" cy="1088836"/>
            </a:xfrm>
            <a:custGeom>
              <a:avLst/>
              <a:gdLst>
                <a:gd name="T0" fmla="*/ 313 w 756"/>
                <a:gd name="T1" fmla="*/ 0 h 888"/>
                <a:gd name="T2" fmla="*/ 296 w 756"/>
                <a:gd name="T3" fmla="*/ 1 h 888"/>
                <a:gd name="T4" fmla="*/ 296 w 756"/>
                <a:gd name="T5" fmla="*/ 0 h 888"/>
                <a:gd name="T6" fmla="*/ 0 w 756"/>
                <a:gd name="T7" fmla="*/ 0 h 888"/>
                <a:gd name="T8" fmla="*/ 0 w 756"/>
                <a:gd name="T9" fmla="*/ 888 h 888"/>
                <a:gd name="T10" fmla="*/ 296 w 756"/>
                <a:gd name="T11" fmla="*/ 888 h 888"/>
                <a:gd name="T12" fmla="*/ 296 w 756"/>
                <a:gd name="T13" fmla="*/ 888 h 888"/>
                <a:gd name="T14" fmla="*/ 311 w 756"/>
                <a:gd name="T15" fmla="*/ 888 h 888"/>
                <a:gd name="T16" fmla="*/ 756 w 756"/>
                <a:gd name="T17" fmla="*/ 442 h 888"/>
                <a:gd name="T18" fmla="*/ 313 w 756"/>
                <a:gd name="T19" fmla="*/ 0 h 888"/>
                <a:gd name="T20" fmla="*/ 257 w 756"/>
                <a:gd name="T21" fmla="*/ 326 h 888"/>
                <a:gd name="T22" fmla="*/ 349 w 756"/>
                <a:gd name="T23" fmla="*/ 92 h 888"/>
                <a:gd name="T24" fmla="*/ 411 w 756"/>
                <a:gd name="T25" fmla="*/ 341 h 888"/>
                <a:gd name="T26" fmla="*/ 317 w 756"/>
                <a:gd name="T27" fmla="*/ 578 h 888"/>
                <a:gd name="T28" fmla="*/ 257 w 756"/>
                <a:gd name="T29" fmla="*/ 326 h 888"/>
                <a:gd name="T30" fmla="*/ 234 w 756"/>
                <a:gd name="T31" fmla="*/ 790 h 888"/>
                <a:gd name="T32" fmla="*/ 118 w 756"/>
                <a:gd name="T33" fmla="*/ 558 h 888"/>
                <a:gd name="T34" fmla="*/ 212 w 756"/>
                <a:gd name="T35" fmla="*/ 279 h 888"/>
                <a:gd name="T36" fmla="*/ 273 w 756"/>
                <a:gd name="T37" fmla="*/ 573 h 888"/>
                <a:gd name="T38" fmla="*/ 278 w 756"/>
                <a:gd name="T39" fmla="*/ 667 h 888"/>
                <a:gd name="T40" fmla="*/ 234 w 756"/>
                <a:gd name="T41" fmla="*/ 790 h 888"/>
                <a:gd name="T42" fmla="*/ 505 w 756"/>
                <a:gd name="T43" fmla="*/ 664 h 888"/>
                <a:gd name="T44" fmla="*/ 278 w 756"/>
                <a:gd name="T45" fmla="*/ 789 h 888"/>
                <a:gd name="T46" fmla="*/ 395 w 756"/>
                <a:gd name="T47" fmla="*/ 559 h 888"/>
                <a:gd name="T48" fmla="*/ 616 w 756"/>
                <a:gd name="T49" fmla="*/ 426 h 888"/>
                <a:gd name="T50" fmla="*/ 505 w 756"/>
                <a:gd name="T51" fmla="*/ 6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6" h="888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114971" y="4095375"/>
            <a:ext cx="3077029" cy="2762625"/>
            <a:chOff x="7916038" y="3018945"/>
            <a:chExt cx="4275962" cy="3839054"/>
          </a:xfrm>
        </p:grpSpPr>
        <p:sp>
          <p:nvSpPr>
            <p:cNvPr id="9" name="任意多边形 8"/>
            <p:cNvSpPr/>
            <p:nvPr/>
          </p:nvSpPr>
          <p:spPr>
            <a:xfrm rot="10800000" flipV="1">
              <a:off x="10202689" y="3018945"/>
              <a:ext cx="1984388" cy="3816663"/>
            </a:xfrm>
            <a:custGeom>
              <a:avLst/>
              <a:gdLst>
                <a:gd name="connsiteX0" fmla="*/ 1866213 w 1984388"/>
                <a:gd name="connsiteY0" fmla="*/ 0 h 3816663"/>
                <a:gd name="connsiteX1" fmla="*/ 1984388 w 1984388"/>
                <a:gd name="connsiteY1" fmla="*/ 3816663 h 3816663"/>
                <a:gd name="connsiteX2" fmla="*/ 0 w 1984388"/>
                <a:gd name="connsiteY2" fmla="*/ 3029151 h 3816663"/>
                <a:gd name="connsiteX3" fmla="*/ 0 w 1984388"/>
                <a:gd name="connsiteY3" fmla="*/ 1052310 h 3816663"/>
                <a:gd name="connsiteX4" fmla="*/ 120001 w 1984388"/>
                <a:gd name="connsiteY4" fmla="*/ 949460 h 3816663"/>
                <a:gd name="connsiteX5" fmla="*/ 1866213 w 1984388"/>
                <a:gd name="connsiteY5" fmla="*/ 0 h 381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388" h="3816663">
                  <a:moveTo>
                    <a:pt x="1866213" y="0"/>
                  </a:moveTo>
                  <a:cubicBezTo>
                    <a:pt x="1573085" y="351709"/>
                    <a:pt x="1523264" y="2649876"/>
                    <a:pt x="1984388" y="3816663"/>
                  </a:cubicBezTo>
                  <a:lnTo>
                    <a:pt x="0" y="3029151"/>
                  </a:lnTo>
                  <a:lnTo>
                    <a:pt x="0" y="1052310"/>
                  </a:lnTo>
                  <a:lnTo>
                    <a:pt x="120001" y="949460"/>
                  </a:lnTo>
                  <a:cubicBezTo>
                    <a:pt x="725388" y="451507"/>
                    <a:pt x="1399206" y="61522"/>
                    <a:pt x="186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0800000" flipV="1">
              <a:off x="7916038" y="3977543"/>
              <a:ext cx="4275962" cy="2880456"/>
            </a:xfrm>
            <a:custGeom>
              <a:avLst/>
              <a:gdLst>
                <a:gd name="connsiteX0" fmla="*/ 3976481 w 4275962"/>
                <a:gd name="connsiteY0" fmla="*/ 56 h 2880456"/>
                <a:gd name="connsiteX1" fmla="*/ 4275962 w 4275962"/>
                <a:gd name="connsiteY1" fmla="*/ 38832 h 2880456"/>
                <a:gd name="connsiteX2" fmla="*/ 3408565 w 4275962"/>
                <a:gd name="connsiteY2" fmla="*/ 2880456 h 2880456"/>
                <a:gd name="connsiteX3" fmla="*/ 0 w 4275962"/>
                <a:gd name="connsiteY3" fmla="*/ 2880456 h 2880456"/>
                <a:gd name="connsiteX4" fmla="*/ 1 w 4275962"/>
                <a:gd name="connsiteY4" fmla="*/ 1884170 h 2880456"/>
                <a:gd name="connsiteX5" fmla="*/ 3976481 w 4275962"/>
                <a:gd name="connsiteY5" fmla="*/ 56 h 28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5962" h="2880456">
                  <a:moveTo>
                    <a:pt x="3976481" y="56"/>
                  </a:moveTo>
                  <a:cubicBezTo>
                    <a:pt x="4102302" y="-958"/>
                    <a:pt x="4204243" y="11809"/>
                    <a:pt x="4275962" y="38832"/>
                  </a:cubicBezTo>
                  <a:cubicBezTo>
                    <a:pt x="4028977" y="409664"/>
                    <a:pt x="4050262" y="1983092"/>
                    <a:pt x="3408565" y="2880456"/>
                  </a:cubicBezTo>
                  <a:lnTo>
                    <a:pt x="0" y="2880456"/>
                  </a:lnTo>
                  <a:lnTo>
                    <a:pt x="1" y="1884170"/>
                  </a:lnTo>
                  <a:cubicBezTo>
                    <a:pt x="1044906" y="689524"/>
                    <a:pt x="3095736" y="7153"/>
                    <a:pt x="3976481" y="5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66237" y="3619395"/>
            <a:ext cx="5859526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604" y="1378858"/>
            <a:ext cx="8266792" cy="2086096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10012363" cy="108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264910"/>
            <a:ext cx="2743200" cy="365125"/>
          </a:xfrm>
        </p:spPr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2649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264910"/>
            <a:ext cx="2743200" cy="365125"/>
          </a:xfrm>
        </p:spPr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4521200" y="1376364"/>
            <a:ext cx="3594100" cy="359568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3"/>
            </p:custDataLst>
          </p:nvPr>
        </p:nvSpPr>
        <p:spPr>
          <a:xfrm>
            <a:off x="4357689" y="1427163"/>
            <a:ext cx="3519487" cy="351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>
              <a:latin typeface="Broadway BT" pitchFamily="82" charset="0"/>
              <a:ea typeface="汉仪丫丫体简" panose="02010604000101010101" pitchFamily="2" charset="-122"/>
              <a:cs typeface="Verdana" pitchFamily="34" charset="0"/>
            </a:endParaRPr>
          </a:p>
        </p:txBody>
      </p:sp>
      <p:sp>
        <p:nvSpPr>
          <p:cNvPr id="8" name="椭圆 7"/>
          <p:cNvSpPr/>
          <p:nvPr userDrawn="1">
            <p:custDataLst>
              <p:tags r:id="rId4"/>
            </p:custDataLst>
          </p:nvPr>
        </p:nvSpPr>
        <p:spPr>
          <a:xfrm>
            <a:off x="9390063" y="2457451"/>
            <a:ext cx="506412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7997826" y="1719264"/>
            <a:ext cx="231775" cy="231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6"/>
            </p:custDataLst>
          </p:nvPr>
        </p:nvSpPr>
        <p:spPr>
          <a:xfrm>
            <a:off x="3514726" y="4508501"/>
            <a:ext cx="506413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5303838" y="5184776"/>
            <a:ext cx="233362" cy="23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7689" y="1514521"/>
            <a:ext cx="3519487" cy="3430542"/>
          </a:xfrm>
          <a:noFill/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741714" cy="153851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8344800" cy="10800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5600" y="1803600"/>
            <a:ext cx="4737600" cy="285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9200" y="3463200"/>
            <a:ext cx="6184800" cy="26064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23443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23443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609826" y="365125"/>
            <a:ext cx="1743973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81845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28015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801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8015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5400000" flipH="1">
            <a:off x="-288750" y="297409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221109" y="-221108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0" Type="http://schemas.openxmlformats.org/officeDocument/2006/relationships/notesSlide" Target="../notesSlides/notesSlide2.xml"/><Relationship Id="rId3" Type="http://schemas.openxmlformats.org/officeDocument/2006/relationships/tags" Target="../tags/tag12.xml"/><Relationship Id="rId29" Type="http://schemas.openxmlformats.org/officeDocument/2006/relationships/slideLayout" Target="../slideLayouts/slideLayout17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5" Type="http://schemas.openxmlformats.org/officeDocument/2006/relationships/slideLayout" Target="../slideLayouts/slideLayout1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电子商务及朋友圈商品流通平台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答辩人：郭大魁    指导老师：董晓</a:t>
            </a:r>
            <a:endParaRPr lang="zh-CN" altLang="en-US" dirty="0"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665" y="77470"/>
            <a:ext cx="1793240" cy="1187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服务器架构图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35" y="1533525"/>
            <a:ext cx="6567170" cy="4257675"/>
          </a:xfrm>
        </p:spPr>
        <p:txBody>
          <a:bodyPr/>
          <a:p>
            <a:pPr algn="just"/>
            <a:r>
              <a:rPr lang="zh-CN" altLang="en-US"/>
              <a:t>HandlerMapping</a:t>
            </a:r>
            <a:endParaRPr lang="zh-CN" altLang="en-US"/>
          </a:p>
          <a:p>
            <a:pPr lvl="1" algn="just"/>
            <a:r>
              <a:rPr lang="zh-CN" altLang="en-US">
                <a:sym typeface="+mn-ea"/>
              </a:rPr>
              <a:t>handlermapping是spring框架提供的功能，相当于MVC中的C，负责根据请求的URL中的关键字匹配相应的controller</a:t>
            </a:r>
            <a:endParaRPr lang="zh-CN" altLang="en-US">
              <a:sym typeface="+mn-ea"/>
            </a:endParaRPr>
          </a:p>
          <a:p>
            <a:pPr algn="just"/>
            <a:r>
              <a:rPr lang="zh-CN" altLang="en-US"/>
              <a:t>Controller</a:t>
            </a:r>
            <a:endParaRPr lang="zh-CN" altLang="en-US"/>
          </a:p>
          <a:p>
            <a:pPr lvl="1" algn="just"/>
            <a:r>
              <a:rPr lang="zh-CN" altLang="en-US"/>
              <a:t>负责对请求的数据进行初步的处理和封装</a:t>
            </a:r>
            <a:endParaRPr lang="zh-CN" altLang="en-US"/>
          </a:p>
          <a:p>
            <a:pPr algn="just"/>
            <a:r>
              <a:rPr lang="zh-CN" altLang="en-US"/>
              <a:t>Service</a:t>
            </a:r>
            <a:endParaRPr lang="zh-CN" altLang="en-US"/>
          </a:p>
          <a:p>
            <a:pPr lvl="1" algn="just"/>
            <a:r>
              <a:rPr lang="zh-CN" altLang="en-US"/>
              <a:t>从Controller中接受到数据之后，调用相应mapper中的接口，大部分的逻辑处理都会在Service中完成</a:t>
            </a:r>
            <a:endParaRPr lang="zh-CN" altLang="en-US"/>
          </a:p>
          <a:p>
            <a:pPr algn="just"/>
            <a:r>
              <a:rPr lang="zh-CN" altLang="en-US"/>
              <a:t>Mapper</a:t>
            </a:r>
            <a:endParaRPr lang="zh-CN" altLang="en-US"/>
          </a:p>
          <a:p>
            <a:pPr lvl="1" algn="just"/>
            <a:r>
              <a:rPr lang="zh-CN" altLang="en-US"/>
              <a:t>持久层，是用mybatis框架开发的，负责通过接口封装SQL语句。</a:t>
            </a:r>
            <a:endParaRPr lang="zh-CN" altLang="en-US"/>
          </a:p>
        </p:txBody>
      </p:sp>
      <p:pic>
        <p:nvPicPr>
          <p:cNvPr id="4" name="图片 3" descr="SP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980" y="566420"/>
            <a:ext cx="4843780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525"/>
            <a:ext cx="4914900" cy="4257675"/>
          </a:xfrm>
        </p:spPr>
        <p:txBody>
          <a:bodyPr/>
          <a:p>
            <a:r>
              <a:rPr lang="zh-CN" altLang="en-US"/>
              <a:t>模块设计</a:t>
            </a:r>
            <a:endParaRPr lang="zh-CN" altLang="en-US"/>
          </a:p>
          <a:p>
            <a:pPr lvl="1"/>
            <a:r>
              <a:rPr lang="zh-CN" altLang="en-US"/>
              <a:t>大商城模块</a:t>
            </a:r>
            <a:endParaRPr lang="zh-CN" altLang="en-US"/>
          </a:p>
          <a:p>
            <a:pPr lvl="2"/>
            <a:r>
              <a:rPr lang="zh-CN" altLang="en-US"/>
              <a:t>功能是买卖商家的产品，包含推荐产品的展示、搜索产品、产品的具体信息展示、加入购物车、买卖产品、评论等</a:t>
            </a:r>
            <a:endParaRPr lang="zh-CN" altLang="en-US"/>
          </a:p>
        </p:txBody>
      </p:sp>
      <p:pic>
        <p:nvPicPr>
          <p:cNvPr id="4" name="图片 3" descr="Screenshot_2016-05-24-21-18-5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705" y="535940"/>
            <a:ext cx="3338830" cy="5942330"/>
          </a:xfrm>
          <a:prstGeom prst="rect">
            <a:avLst/>
          </a:prstGeom>
        </p:spPr>
      </p:pic>
      <p:pic>
        <p:nvPicPr>
          <p:cNvPr id="5" name="图片 4" descr="Screenshot_2016-05-24-21-19-0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45" y="514985"/>
            <a:ext cx="3347085" cy="5951855"/>
          </a:xfrm>
          <a:prstGeom prst="rect">
            <a:avLst/>
          </a:prstGeom>
        </p:spPr>
      </p:pic>
      <p:pic>
        <p:nvPicPr>
          <p:cNvPr id="6" name="图片 5" descr="QQ图片201605201324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521970"/>
            <a:ext cx="3339465" cy="5942965"/>
          </a:xfrm>
          <a:prstGeom prst="rect">
            <a:avLst/>
          </a:prstGeom>
        </p:spPr>
      </p:pic>
      <p:pic>
        <p:nvPicPr>
          <p:cNvPr id="7" name="图片 6" descr="QQ图片201605201324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435" y="536575"/>
            <a:ext cx="3476625" cy="5926455"/>
          </a:xfrm>
          <a:prstGeom prst="rect">
            <a:avLst/>
          </a:prstGeom>
        </p:spPr>
      </p:pic>
      <p:pic>
        <p:nvPicPr>
          <p:cNvPr id="8" name="图片 7" descr="QQ图片201605242137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790" y="522605"/>
            <a:ext cx="3346450" cy="5956300"/>
          </a:xfrm>
          <a:prstGeom prst="rect">
            <a:avLst/>
          </a:prstGeom>
        </p:spPr>
      </p:pic>
      <p:pic>
        <p:nvPicPr>
          <p:cNvPr id="9" name="图片 8" descr="QQ图片201605242137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160" y="538480"/>
            <a:ext cx="3465195" cy="5955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525"/>
            <a:ext cx="4914900" cy="4257675"/>
          </a:xfrm>
        </p:spPr>
        <p:txBody>
          <a:bodyPr/>
          <a:p>
            <a:r>
              <a:rPr lang="zh-CN" altLang="en-US"/>
              <a:t>模块设计</a:t>
            </a:r>
            <a:endParaRPr lang="zh-CN" altLang="en-US"/>
          </a:p>
          <a:p>
            <a:pPr lvl="1"/>
            <a:r>
              <a:rPr lang="zh-CN" altLang="en-US"/>
              <a:t>朋友圈模块</a:t>
            </a:r>
            <a:endParaRPr lang="zh-CN" altLang="en-US"/>
          </a:p>
          <a:p>
            <a:pPr lvl="2"/>
            <a:r>
              <a:rPr lang="zh-CN" altLang="en-US"/>
              <a:t>买卖普通消费者发布的产品。功能包含展示朋友的产品、产品的具体信息展示、点赞、评论、买卖产品、发布产品等</a:t>
            </a:r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4" name="图片 3" descr="H:\临时\QQ图片20160520133836.jpgQQ图片2016052013383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69305" y="297815"/>
            <a:ext cx="2999740" cy="5332095"/>
          </a:xfrm>
          <a:prstGeom prst="rect">
            <a:avLst/>
          </a:prstGeom>
        </p:spPr>
      </p:pic>
      <p:pic>
        <p:nvPicPr>
          <p:cNvPr id="5" name="图片 4" descr="H:\临时\QQ图片20160520133843.jpgQQ图片2016052013384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33770" y="541655"/>
            <a:ext cx="2973705" cy="5291455"/>
          </a:xfrm>
          <a:prstGeom prst="rect">
            <a:avLst/>
          </a:prstGeom>
        </p:spPr>
      </p:pic>
      <p:pic>
        <p:nvPicPr>
          <p:cNvPr id="6" name="图片 5" descr="H:\临时\Screenshot_2016-05-20-13-42-03.jpegScreenshot_2016-05-20-13-42-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04280" y="824230"/>
            <a:ext cx="2960370" cy="5264785"/>
          </a:xfrm>
          <a:prstGeom prst="rect">
            <a:avLst/>
          </a:prstGeom>
        </p:spPr>
      </p:pic>
      <p:pic>
        <p:nvPicPr>
          <p:cNvPr id="8" name="图片 7" descr="H:\临时\QQ图片20160524214640.jpgQQ图片201605242146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74155" y="1106170"/>
            <a:ext cx="2915920" cy="5183505"/>
          </a:xfrm>
          <a:prstGeom prst="rect">
            <a:avLst/>
          </a:prstGeom>
        </p:spPr>
      </p:pic>
      <p:pic>
        <p:nvPicPr>
          <p:cNvPr id="9" name="图片 8" descr="H:\临时\QQ图片20160524214632.jpgQQ图片2016052421463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02755" y="1372235"/>
            <a:ext cx="2874010" cy="5109210"/>
          </a:xfrm>
          <a:prstGeom prst="rect">
            <a:avLst/>
          </a:prstGeom>
        </p:spPr>
      </p:pic>
      <p:pic>
        <p:nvPicPr>
          <p:cNvPr id="7" name="图片 6" descr="H:\临时\Screenshot_2016-05-24-21-20-50.jpeg.JPGScreenshot_2016-05-24-21-20-50.jpe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054215" y="1616075"/>
            <a:ext cx="2859405" cy="508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525"/>
            <a:ext cx="4914900" cy="4257675"/>
          </a:xfrm>
        </p:spPr>
        <p:txBody>
          <a:bodyPr/>
          <a:p>
            <a:r>
              <a:rPr lang="zh-CN" altLang="en-US"/>
              <a:t>模块设计</a:t>
            </a:r>
            <a:endParaRPr lang="zh-CN" altLang="en-US"/>
          </a:p>
          <a:p>
            <a:pPr lvl="1"/>
            <a:r>
              <a:rPr lang="zh-CN" altLang="en-US"/>
              <a:t>个人信息模块</a:t>
            </a:r>
            <a:endParaRPr lang="zh-CN" altLang="en-US"/>
          </a:p>
          <a:p>
            <a:pPr lvl="2"/>
            <a:r>
              <a:rPr lang="zh-CN" altLang="en-US"/>
              <a:t>功能包含，管理好友、管理购物车、个人信息修改、发布分大商城商品等</a:t>
            </a:r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4" name="图片 3" descr="H:\临时\Screenshot_2016-05-24-21-19-20.jpegScreenshot_2016-05-24-21-19-2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77560" y="609600"/>
            <a:ext cx="3354705" cy="5967095"/>
          </a:xfrm>
          <a:prstGeom prst="rect">
            <a:avLst/>
          </a:prstGeom>
        </p:spPr>
      </p:pic>
      <p:pic>
        <p:nvPicPr>
          <p:cNvPr id="9" name="图片 8" descr="H:\临时\QQ图片20160524215141.jpgQQ图片2016052421514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19190" y="629920"/>
            <a:ext cx="3362325" cy="5978525"/>
          </a:xfrm>
          <a:prstGeom prst="rect">
            <a:avLst/>
          </a:prstGeom>
        </p:spPr>
      </p:pic>
      <p:pic>
        <p:nvPicPr>
          <p:cNvPr id="6" name="图片 5" descr="H:\临时\QQ图片20160520135144.jpgQQ图片2016052013514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57975" y="610235"/>
            <a:ext cx="3366770" cy="5984240"/>
          </a:xfrm>
          <a:prstGeom prst="rect">
            <a:avLst/>
          </a:prstGeom>
        </p:spPr>
      </p:pic>
      <p:pic>
        <p:nvPicPr>
          <p:cNvPr id="5" name="图片 4" descr="H:\临时\QQ图片20160520135135.jpgQQ图片2016052013513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12635" y="604520"/>
            <a:ext cx="3367405" cy="5986145"/>
          </a:xfrm>
          <a:prstGeom prst="rect">
            <a:avLst/>
          </a:prstGeom>
        </p:spPr>
      </p:pic>
      <p:pic>
        <p:nvPicPr>
          <p:cNvPr id="7" name="图片 6" descr="H:\临时\Screenshot_2016-05-20-13-43-15.jpegScreenshot_2016-05-20-13-43-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539355" y="612140"/>
            <a:ext cx="3363595" cy="5982970"/>
          </a:xfrm>
          <a:prstGeom prst="rect">
            <a:avLst/>
          </a:prstGeom>
        </p:spPr>
      </p:pic>
      <p:pic>
        <p:nvPicPr>
          <p:cNvPr id="8" name="图片 7" descr="H:\临时\Screenshot_2016-05-20-13-43-44.jpegScreenshot_2016-05-20-13-43-4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037830" y="603250"/>
            <a:ext cx="3354705" cy="596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9589" y="1552621"/>
            <a:ext cx="3519487" cy="3430542"/>
          </a:xfrm>
        </p:spPr>
        <p:txBody>
          <a:bodyPr/>
          <a:p>
            <a:r>
              <a:rPr lang="zh-CN" altLang="en-US" sz="6000"/>
              <a:t>一些有趣的功能点</a:t>
            </a:r>
            <a:endParaRPr lang="zh-CN" altLang="en-US"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90467" y="263525"/>
            <a:ext cx="10040709" cy="892175"/>
          </a:xfrm>
        </p:spPr>
        <p:txBody>
          <a:bodyPr/>
          <a:p>
            <a:r>
              <a:rPr lang="zh-CN" altLang="en-US"/>
              <a:t>商品属性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20800"/>
            <a:ext cx="7529830" cy="4470400"/>
          </a:xfrm>
        </p:spPr>
        <p:txBody>
          <a:bodyPr/>
          <a:p>
            <a:r>
              <a:rPr lang="zh-CN" altLang="en-US"/>
              <a:t>三级商品属性存储</a:t>
            </a:r>
            <a:endParaRPr lang="zh-CN" altLang="en-US"/>
          </a:p>
          <a:p>
            <a:pPr lvl="1"/>
            <a:r>
              <a:rPr lang="zh-CN" altLang="en-US"/>
              <a:t>对于电商来说，商品的种类丰富多彩，相应的商品的属性也非常的多，各种各样的属性都会有的，而且也会随着时间的流逝出现一些新的属性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99845" y="2898775"/>
            <a:ext cx="1769110" cy="6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公共属性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18885" y="2873375"/>
            <a:ext cx="1769110" cy="6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自定义属性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94125" y="2893695"/>
            <a:ext cx="1769110" cy="6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类别属性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7853" y="2763520"/>
            <a:ext cx="58356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7533" y="2753360"/>
            <a:ext cx="58356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0640" y="4099560"/>
            <a:ext cx="1691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如数量、价格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30320" y="4089400"/>
            <a:ext cx="169100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如男装类别中的款式、品牌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书籍类别中的作者、出版日期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5240" y="4048760"/>
            <a:ext cx="16910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用户为商品自定义添加的属性</a:t>
            </a:r>
            <a:endParaRPr lang="zh-CN" altLang="en-US"/>
          </a:p>
        </p:txBody>
      </p:sp>
      <p:pic>
        <p:nvPicPr>
          <p:cNvPr id="12" name="图片 11" descr="Screenshot_2016-05-20-13-43-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5355" y="640080"/>
            <a:ext cx="3170555" cy="56368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27720" y="1950720"/>
            <a:ext cx="3428365" cy="131064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18195" y="3296920"/>
            <a:ext cx="3412490" cy="1203960"/>
          </a:xfrm>
          <a:prstGeom prst="rect">
            <a:avLst/>
          </a:prstGeom>
          <a:noFill/>
          <a:ln w="3175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23275" y="4551680"/>
            <a:ext cx="3412490" cy="915035"/>
          </a:xfrm>
          <a:prstGeom prst="rect">
            <a:avLst/>
          </a:prstGeom>
          <a:noFill/>
          <a:ln w="3175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商品搜索及历史记录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搜索历史记录</a:t>
            </a:r>
            <a:endParaRPr lang="zh-CN" altLang="en-US"/>
          </a:p>
          <a:p>
            <a:pPr lvl="1"/>
            <a:r>
              <a:rPr lang="zh-CN" altLang="en-US"/>
              <a:t>在localStorage中以堆栈的形式进行保存。</a:t>
            </a:r>
            <a:endParaRPr lang="zh-CN" altLang="en-US"/>
          </a:p>
        </p:txBody>
      </p:sp>
      <p:pic>
        <p:nvPicPr>
          <p:cNvPr id="4" name="图片 3" descr="QQ图片20160520132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2848610"/>
            <a:ext cx="2014855" cy="3582670"/>
          </a:xfrm>
          <a:prstGeom prst="rect">
            <a:avLst/>
          </a:prstGeom>
        </p:spPr>
      </p:pic>
      <p:pic>
        <p:nvPicPr>
          <p:cNvPr id="5" name="图片 4" descr="QQ图片20160520132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95" y="2886710"/>
            <a:ext cx="1983740" cy="352869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343400" y="4480560"/>
            <a:ext cx="0" cy="2011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562600" y="4485640"/>
            <a:ext cx="5080" cy="19761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43400" y="6248400"/>
            <a:ext cx="1234440" cy="0"/>
          </a:xfrm>
          <a:prstGeom prst="line">
            <a:avLst/>
          </a:prstGeom>
          <a:ln w="3175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43400" y="5821680"/>
            <a:ext cx="1219200" cy="0"/>
          </a:xfrm>
          <a:prstGeom prst="line">
            <a:avLst/>
          </a:prstGeom>
          <a:ln w="34925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63720" y="5400040"/>
            <a:ext cx="1219200" cy="0"/>
          </a:xfrm>
          <a:prstGeom prst="line">
            <a:avLst/>
          </a:prstGeom>
          <a:ln w="34925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53560" y="4978400"/>
            <a:ext cx="1219200" cy="0"/>
          </a:xfrm>
          <a:prstGeom prst="line">
            <a:avLst/>
          </a:prstGeom>
          <a:ln w="34925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3589020" y="3375660"/>
            <a:ext cx="1371600" cy="1203960"/>
          </a:xfrm>
          <a:prstGeom prst="curvedConnector3">
            <a:avLst>
              <a:gd name="adj1" fmla="val -106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flipV="1">
            <a:off x="5044440" y="3200400"/>
            <a:ext cx="1524000" cy="1386840"/>
          </a:xfrm>
          <a:prstGeom prst="curvedConnector3">
            <a:avLst>
              <a:gd name="adj1" fmla="val 20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40580" y="4587240"/>
            <a:ext cx="70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22800" y="5019040"/>
            <a:ext cx="70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男装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22800" y="5461000"/>
            <a:ext cx="70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花盆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09440" y="5887720"/>
            <a:ext cx="1158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三星手机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商品搜索及历史记录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商品搜索</a:t>
            </a:r>
            <a:endParaRPr lang="zh-CN" altLang="en-US"/>
          </a:p>
          <a:p>
            <a:pPr lvl="1"/>
            <a:r>
              <a:rPr lang="zh-CN" altLang="en-US"/>
              <a:t>使用了IKAnalyzer分词和Lucene搜索的方法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9240" y="2438400"/>
            <a:ext cx="118872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商品名称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5000" y="2443480"/>
            <a:ext cx="118872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商品类别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50720" y="3565525"/>
            <a:ext cx="2040890" cy="85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商品关键词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5320" y="4724400"/>
            <a:ext cx="18135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文档索引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78800" y="2448560"/>
            <a:ext cx="16764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用户查询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847840" y="3616325"/>
            <a:ext cx="2269490" cy="85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用户查询索引</a:t>
            </a:r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7452360" y="5638800"/>
            <a:ext cx="2392680" cy="73215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2133600" y="3108960"/>
            <a:ext cx="381000" cy="5029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</p:cNvCxnSpPr>
          <p:nvPr/>
        </p:nvCxnSpPr>
        <p:spPr>
          <a:xfrm flipH="1">
            <a:off x="3398520" y="3114040"/>
            <a:ext cx="370840" cy="46736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5"/>
          </p:cNvCxnSpPr>
          <p:nvPr/>
        </p:nvCxnSpPr>
        <p:spPr>
          <a:xfrm>
            <a:off x="3692525" y="4294505"/>
            <a:ext cx="772795" cy="4146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 flipH="1">
            <a:off x="8351520" y="3119120"/>
            <a:ext cx="665480" cy="4622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 flipH="1">
            <a:off x="6278880" y="4345305"/>
            <a:ext cx="901065" cy="3638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309360" y="5394960"/>
            <a:ext cx="1112520" cy="2438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930640" y="32918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分词处理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54960" y="44856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分词处理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65040" y="2433320"/>
            <a:ext cx="118872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947160" y="3154680"/>
            <a:ext cx="1234440" cy="609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71920" y="5085080"/>
            <a:ext cx="1503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Lucenes</a:t>
            </a:r>
            <a:r>
              <a:rPr lang="zh-CN" altLang="en-US"/>
              <a:t>搜索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朋友圈主页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525"/>
            <a:ext cx="7239635" cy="4257675"/>
          </a:xfrm>
        </p:spPr>
        <p:txBody>
          <a:bodyPr/>
          <a:p>
            <a:r>
              <a:rPr lang="zh-CN" altLang="en-US"/>
              <a:t>懒加载和上拉刷新</a:t>
            </a:r>
            <a:endParaRPr lang="zh-CN" altLang="en-US"/>
          </a:p>
          <a:p>
            <a:pPr lvl="1"/>
            <a:r>
              <a:rPr lang="zh-CN" altLang="en-US"/>
              <a:t>懒加载：</a:t>
            </a:r>
            <a:endParaRPr lang="zh-CN" altLang="en-US"/>
          </a:p>
          <a:p>
            <a:pPr lvl="2"/>
            <a:r>
              <a:rPr lang="en-US" altLang="zh-CN" sz="1800"/>
              <a:t>1.</a:t>
            </a:r>
            <a:r>
              <a:rPr lang="zh-CN" altLang="en-US" sz="1800"/>
              <a:t>从后台得到图片</a:t>
            </a:r>
            <a:r>
              <a:rPr lang="en-US" altLang="zh-CN" sz="1800"/>
              <a:t>URL</a:t>
            </a:r>
            <a:r>
              <a:rPr lang="zh-CN" altLang="en-US" sz="1800"/>
              <a:t>后，赋值给自定义标签，如</a:t>
            </a:r>
            <a:r>
              <a:rPr lang="en-US" altLang="zh-CN" sz="1800"/>
              <a:t>mysrc</a:t>
            </a:r>
            <a:endParaRPr lang="en-US" altLang="zh-CN" sz="1800"/>
          </a:p>
          <a:p>
            <a:pPr lvl="2"/>
            <a:r>
              <a:rPr lang="en-US" altLang="zh-CN" sz="1800"/>
              <a:t>2.</a:t>
            </a:r>
            <a:r>
              <a:rPr lang="zh-CN" altLang="en-US" sz="1800"/>
              <a:t>监听图片加载，把</a:t>
            </a:r>
            <a:r>
              <a:rPr lang="en-US" altLang="zh-CN" sz="1800"/>
              <a:t>src</a:t>
            </a:r>
            <a:r>
              <a:rPr lang="zh-CN" altLang="en-US" sz="1800"/>
              <a:t>赋值本地的图片</a:t>
            </a:r>
            <a:endParaRPr lang="zh-CN" altLang="en-US" sz="1800"/>
          </a:p>
          <a:p>
            <a:pPr lvl="2"/>
            <a:r>
              <a:rPr lang="en-US" altLang="zh-CN" sz="1800"/>
              <a:t>3.</a:t>
            </a:r>
            <a:r>
              <a:rPr lang="zh-CN" altLang="en-US" sz="1800"/>
              <a:t>当图片加载完成后，用</a:t>
            </a:r>
            <a:r>
              <a:rPr lang="en-US" altLang="zh-CN" sz="1800"/>
              <a:t>js-dom</a:t>
            </a:r>
            <a:r>
              <a:rPr lang="zh-CN" altLang="en-US" sz="1800"/>
              <a:t>把</a:t>
            </a:r>
            <a:r>
              <a:rPr lang="en-US" altLang="zh-CN" sz="1800"/>
              <a:t>mysrc</a:t>
            </a:r>
            <a:r>
              <a:rPr lang="zh-CN" altLang="en-US" sz="1800"/>
              <a:t>内容更新到</a:t>
            </a:r>
            <a:r>
              <a:rPr lang="en-US" altLang="zh-CN" sz="1800"/>
              <a:t>src</a:t>
            </a:r>
            <a:endParaRPr lang="en-US" altLang="zh-CN" sz="1800"/>
          </a:p>
          <a:p>
            <a:pPr lvl="1"/>
            <a:r>
              <a:rPr lang="zh-CN" altLang="en-US"/>
              <a:t>上拉刷新：</a:t>
            </a:r>
            <a:endParaRPr lang="zh-CN" altLang="en-US"/>
          </a:p>
          <a:p>
            <a:pPr lvl="2"/>
            <a:r>
              <a:rPr lang="en-US" altLang="zh-CN"/>
              <a:t>1.</a:t>
            </a:r>
            <a:r>
              <a:rPr lang="zh-CN" altLang="en-US"/>
              <a:t>监听系统</a:t>
            </a:r>
            <a:r>
              <a:rPr lang="en-US" altLang="zh-CN"/>
              <a:t>pullRefresh</a:t>
            </a:r>
            <a:r>
              <a:rPr lang="zh-CN" altLang="en-US"/>
              <a:t>上拉函数</a:t>
            </a:r>
            <a:endParaRPr lang="zh-CN" altLang="en-US"/>
          </a:p>
          <a:p>
            <a:pPr lvl="2"/>
            <a:r>
              <a:rPr lang="en-US" altLang="zh-CN"/>
              <a:t>2.</a:t>
            </a:r>
            <a:r>
              <a:rPr lang="zh-CN" altLang="en-US"/>
              <a:t>如有上拉动作，请求对应时间段的朋友圈状态</a:t>
            </a:r>
            <a:endParaRPr lang="zh-CN" altLang="en-US"/>
          </a:p>
          <a:p>
            <a:pPr lvl="2"/>
            <a:r>
              <a:rPr lang="en-US" altLang="zh-CN"/>
              <a:t>3.</a:t>
            </a:r>
            <a:r>
              <a:rPr lang="zh-CN" altLang="en-US"/>
              <a:t>如果后台没有更多信息了，就对</a:t>
            </a:r>
            <a:r>
              <a:rPr lang="en-US" altLang="zh-CN"/>
              <a:t>pullRefresh</a:t>
            </a:r>
            <a:r>
              <a:rPr lang="zh-CN" altLang="en-US"/>
              <a:t>函数上锁，关闭上拉刷新功能，停止请求数据</a:t>
            </a:r>
            <a:endParaRPr lang="zh-CN" altLang="en-US"/>
          </a:p>
        </p:txBody>
      </p:sp>
      <p:pic>
        <p:nvPicPr>
          <p:cNvPr id="5" name="图片 4" descr="H:\临时\QQ图片20160525111349.jpgQQ图片2016052511134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20075" y="545465"/>
            <a:ext cx="3363595" cy="59797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30540" y="5196840"/>
            <a:ext cx="3517265" cy="457200"/>
          </a:xfrm>
          <a:prstGeom prst="rect">
            <a:avLst/>
          </a:prstGeom>
          <a:noFill/>
          <a:ln w="3175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/>
              <a:t>毕设体会</a:t>
            </a:r>
            <a:endParaRPr lang="zh-CN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114970" y="4095373"/>
            <a:ext cx="3077029" cy="2762625"/>
            <a:chOff x="7916038" y="3018945"/>
            <a:chExt cx="4275962" cy="3839054"/>
          </a:xfrm>
        </p:grpSpPr>
        <p:sp>
          <p:nvSpPr>
            <p:cNvPr id="27" name="任意多边形 26"/>
            <p:cNvSpPr/>
            <p:nvPr>
              <p:custDataLst>
                <p:tags r:id="rId2"/>
              </p:custDataLst>
            </p:nvPr>
          </p:nvSpPr>
          <p:spPr>
            <a:xfrm rot="10800000" flipV="1">
              <a:off x="10202689" y="3018945"/>
              <a:ext cx="1984388" cy="3816663"/>
            </a:xfrm>
            <a:custGeom>
              <a:avLst/>
              <a:gdLst>
                <a:gd name="connsiteX0" fmla="*/ 1866213 w 1984388"/>
                <a:gd name="connsiteY0" fmla="*/ 0 h 3816663"/>
                <a:gd name="connsiteX1" fmla="*/ 1984388 w 1984388"/>
                <a:gd name="connsiteY1" fmla="*/ 3816663 h 3816663"/>
                <a:gd name="connsiteX2" fmla="*/ 0 w 1984388"/>
                <a:gd name="connsiteY2" fmla="*/ 3029151 h 3816663"/>
                <a:gd name="connsiteX3" fmla="*/ 0 w 1984388"/>
                <a:gd name="connsiteY3" fmla="*/ 1052310 h 3816663"/>
                <a:gd name="connsiteX4" fmla="*/ 120001 w 1984388"/>
                <a:gd name="connsiteY4" fmla="*/ 949460 h 3816663"/>
                <a:gd name="connsiteX5" fmla="*/ 1866213 w 1984388"/>
                <a:gd name="connsiteY5" fmla="*/ 0 h 381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388" h="3816663">
                  <a:moveTo>
                    <a:pt x="1866213" y="0"/>
                  </a:moveTo>
                  <a:cubicBezTo>
                    <a:pt x="1573085" y="351709"/>
                    <a:pt x="1523264" y="2649876"/>
                    <a:pt x="1984388" y="3816663"/>
                  </a:cubicBezTo>
                  <a:lnTo>
                    <a:pt x="0" y="3029151"/>
                  </a:lnTo>
                  <a:lnTo>
                    <a:pt x="0" y="1052310"/>
                  </a:lnTo>
                  <a:lnTo>
                    <a:pt x="120001" y="949460"/>
                  </a:lnTo>
                  <a:cubicBezTo>
                    <a:pt x="725388" y="451507"/>
                    <a:pt x="1399206" y="61522"/>
                    <a:pt x="186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>
              <p:custDataLst>
                <p:tags r:id="rId3"/>
              </p:custDataLst>
            </p:nvPr>
          </p:nvSpPr>
          <p:spPr>
            <a:xfrm rot="10800000" flipV="1">
              <a:off x="7916038" y="3977543"/>
              <a:ext cx="4275962" cy="2880456"/>
            </a:xfrm>
            <a:custGeom>
              <a:avLst/>
              <a:gdLst>
                <a:gd name="connsiteX0" fmla="*/ 3976481 w 4275962"/>
                <a:gd name="connsiteY0" fmla="*/ 56 h 2880456"/>
                <a:gd name="connsiteX1" fmla="*/ 4275962 w 4275962"/>
                <a:gd name="connsiteY1" fmla="*/ 38832 h 2880456"/>
                <a:gd name="connsiteX2" fmla="*/ 3408565 w 4275962"/>
                <a:gd name="connsiteY2" fmla="*/ 2880456 h 2880456"/>
                <a:gd name="connsiteX3" fmla="*/ 0 w 4275962"/>
                <a:gd name="connsiteY3" fmla="*/ 2880456 h 2880456"/>
                <a:gd name="connsiteX4" fmla="*/ 1 w 4275962"/>
                <a:gd name="connsiteY4" fmla="*/ 1884170 h 2880456"/>
                <a:gd name="connsiteX5" fmla="*/ 3976481 w 4275962"/>
                <a:gd name="connsiteY5" fmla="*/ 56 h 28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5962" h="2880456">
                  <a:moveTo>
                    <a:pt x="3976481" y="56"/>
                  </a:moveTo>
                  <a:cubicBezTo>
                    <a:pt x="4102302" y="-958"/>
                    <a:pt x="4204243" y="11809"/>
                    <a:pt x="4275962" y="38832"/>
                  </a:cubicBezTo>
                  <a:cubicBezTo>
                    <a:pt x="4028977" y="409664"/>
                    <a:pt x="4050262" y="1983092"/>
                    <a:pt x="3408565" y="2880456"/>
                  </a:cubicBezTo>
                  <a:lnTo>
                    <a:pt x="0" y="2880456"/>
                  </a:lnTo>
                  <a:lnTo>
                    <a:pt x="1" y="1884170"/>
                  </a:lnTo>
                  <a:cubicBezTo>
                    <a:pt x="1044906" y="689524"/>
                    <a:pt x="3095736" y="7153"/>
                    <a:pt x="3976481" y="5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0" y="-8832"/>
            <a:ext cx="1494971" cy="1342218"/>
            <a:chOff x="0" y="-8833"/>
            <a:chExt cx="2425159" cy="2177361"/>
          </a:xfrm>
        </p:grpSpPr>
        <p:sp>
          <p:nvSpPr>
            <p:cNvPr id="22" name="任意多边形 21"/>
            <p:cNvSpPr/>
            <p:nvPr>
              <p:custDataLst>
                <p:tags r:id="rId5"/>
              </p:custDataLst>
            </p:nvPr>
          </p:nvSpPr>
          <p:spPr>
            <a:xfrm flipH="1">
              <a:off x="2793" y="3867"/>
              <a:ext cx="1125467" cy="2164661"/>
            </a:xfrm>
            <a:custGeom>
              <a:avLst/>
              <a:gdLst>
                <a:gd name="connsiteX0" fmla="*/ 0 w 1125467"/>
                <a:gd name="connsiteY0" fmla="*/ 0 h 2164661"/>
                <a:gd name="connsiteX1" fmla="*/ 1125467 w 1125467"/>
                <a:gd name="connsiteY1" fmla="*/ 446646 h 2164661"/>
                <a:gd name="connsiteX2" fmla="*/ 1125467 w 1125467"/>
                <a:gd name="connsiteY2" fmla="*/ 1567833 h 2164661"/>
                <a:gd name="connsiteX3" fmla="*/ 1057407 w 1125467"/>
                <a:gd name="connsiteY3" fmla="*/ 1626165 h 2164661"/>
                <a:gd name="connsiteX4" fmla="*/ 67024 w 1125467"/>
                <a:gd name="connsiteY4" fmla="*/ 2164661 h 2164661"/>
                <a:gd name="connsiteX5" fmla="*/ 0 w 1125467"/>
                <a:gd name="connsiteY5" fmla="*/ 0 h 216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67" h="2164661">
                  <a:moveTo>
                    <a:pt x="0" y="0"/>
                  </a:moveTo>
                  <a:lnTo>
                    <a:pt x="1125467" y="446646"/>
                  </a:lnTo>
                  <a:lnTo>
                    <a:pt x="1125467" y="1567833"/>
                  </a:lnTo>
                  <a:lnTo>
                    <a:pt x="1057407" y="1626165"/>
                  </a:lnTo>
                  <a:cubicBezTo>
                    <a:pt x="714055" y="1908585"/>
                    <a:pt x="331892" y="2129769"/>
                    <a:pt x="67024" y="2164661"/>
                  </a:cubicBezTo>
                  <a:cubicBezTo>
                    <a:pt x="233275" y="1965186"/>
                    <a:pt x="261531" y="661755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>
              <p:custDataLst>
                <p:tags r:id="rId6"/>
              </p:custDataLst>
            </p:nvPr>
          </p:nvSpPr>
          <p:spPr>
            <a:xfrm flipH="1">
              <a:off x="0" y="-8833"/>
              <a:ext cx="2425159" cy="1633682"/>
            </a:xfrm>
            <a:custGeom>
              <a:avLst/>
              <a:gdLst>
                <a:gd name="connsiteX0" fmla="*/ 491954 w 2425159"/>
                <a:gd name="connsiteY0" fmla="*/ 0 h 1633682"/>
                <a:gd name="connsiteX1" fmla="*/ 2425159 w 2425159"/>
                <a:gd name="connsiteY1" fmla="*/ 0 h 1633682"/>
                <a:gd name="connsiteX2" fmla="*/ 2425158 w 2425159"/>
                <a:gd name="connsiteY2" fmla="*/ 565054 h 1633682"/>
                <a:gd name="connsiteX3" fmla="*/ 0 w 2425159"/>
                <a:gd name="connsiteY3" fmla="*/ 1611658 h 1633682"/>
                <a:gd name="connsiteX4" fmla="*/ 491954 w 2425159"/>
                <a:gd name="connsiteY4" fmla="*/ 0 h 163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159" h="1633682">
                  <a:moveTo>
                    <a:pt x="491954" y="0"/>
                  </a:moveTo>
                  <a:lnTo>
                    <a:pt x="2425159" y="0"/>
                  </a:lnTo>
                  <a:lnTo>
                    <a:pt x="2425158" y="565054"/>
                  </a:lnTo>
                  <a:cubicBezTo>
                    <a:pt x="1747867" y="1339405"/>
                    <a:pt x="325406" y="1734271"/>
                    <a:pt x="0" y="1611658"/>
                  </a:cubicBezTo>
                  <a:cubicBezTo>
                    <a:pt x="140081" y="1401337"/>
                    <a:pt x="128009" y="508950"/>
                    <a:pt x="49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1558868" y="358750"/>
            <a:ext cx="2606731" cy="6463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zh-CN" sz="36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zh-CN" sz="3600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>
            <a:off x="1741754" y="1763266"/>
            <a:ext cx="5330522" cy="496954"/>
            <a:chOff x="1770743" y="2088648"/>
            <a:chExt cx="5834743" cy="538438"/>
          </a:xfrm>
        </p:grpSpPr>
        <p:sp>
          <p:nvSpPr>
            <p:cNvPr id="3" name="椭圆 2"/>
            <p:cNvSpPr/>
            <p:nvPr>
              <p:custDataLst>
                <p:tags r:id="rId9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1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4" name="直接连接符 3"/>
            <p:cNvCxnSpPr/>
            <p:nvPr>
              <p:custDataLst>
                <p:tags r:id="rId10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11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p>
              <a:r>
                <a:rPr lang="zh-CN" altLang="en-US" sz="2400" dirty="0">
                  <a:solidFill>
                    <a:schemeClr val="accent1"/>
                  </a:solidFill>
                </a:rPr>
                <a:t>项目背景和意义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2"/>
            </p:custDataLst>
          </p:nvPr>
        </p:nvGrpSpPr>
        <p:grpSpPr>
          <a:xfrm>
            <a:off x="1741754" y="2664149"/>
            <a:ext cx="5330522" cy="496954"/>
            <a:chOff x="1770743" y="2088648"/>
            <a:chExt cx="5834743" cy="538438"/>
          </a:xfrm>
        </p:grpSpPr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2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1" name="直接连接符 10"/>
            <p:cNvCxnSpPr/>
            <p:nvPr>
              <p:custDataLst>
                <p:tags r:id="rId14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15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p>
              <a:r>
                <a:rPr lang="zh-CN" altLang="en-US" sz="2400" dirty="0">
                  <a:solidFill>
                    <a:schemeClr val="accent1"/>
                  </a:solidFill>
                </a:rPr>
                <a:t>项目设计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6"/>
            </p:custDataLst>
          </p:nvPr>
        </p:nvGrpSpPr>
        <p:grpSpPr>
          <a:xfrm>
            <a:off x="1741754" y="3565032"/>
            <a:ext cx="5330522" cy="496954"/>
            <a:chOff x="1770743" y="2088648"/>
            <a:chExt cx="5834743" cy="538438"/>
          </a:xfrm>
        </p:grpSpPr>
        <p:sp>
          <p:nvSpPr>
            <p:cNvPr id="15" name="椭圆 14"/>
            <p:cNvSpPr/>
            <p:nvPr>
              <p:custDataLst>
                <p:tags r:id="rId17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3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>
              <p:custDataLst>
                <p:tags r:id="rId18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19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 fontScale="90000" lnSpcReduction="10000"/>
            </a:bodyPr>
            <a:p>
              <a:r>
                <a:rPr lang="zh-CN" altLang="en-US" sz="2400" dirty="0">
                  <a:solidFill>
                    <a:schemeClr val="accent1"/>
                  </a:solidFill>
                </a:rPr>
                <a:t>一些有趣的功能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20"/>
            </p:custDataLst>
          </p:nvPr>
        </p:nvGrpSpPr>
        <p:grpSpPr>
          <a:xfrm>
            <a:off x="1741754" y="4465915"/>
            <a:ext cx="5330522" cy="496954"/>
            <a:chOff x="1770743" y="2088648"/>
            <a:chExt cx="5834743" cy="538438"/>
          </a:xfrm>
        </p:grpSpPr>
        <p:sp>
          <p:nvSpPr>
            <p:cNvPr id="65" name="椭圆 64"/>
            <p:cNvSpPr/>
            <p:nvPr>
              <p:custDataLst>
                <p:tags r:id="rId21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4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22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23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p>
              <a:r>
                <a:rPr lang="zh-CN" altLang="en-US" sz="2400" dirty="0">
                  <a:solidFill>
                    <a:schemeClr val="accent1"/>
                  </a:solidFill>
                </a:rPr>
                <a:t>毕设体会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组合 71"/>
          <p:cNvGrpSpPr/>
          <p:nvPr>
            <p:custDataLst>
              <p:tags r:id="rId24"/>
            </p:custDataLst>
          </p:nvPr>
        </p:nvGrpSpPr>
        <p:grpSpPr>
          <a:xfrm>
            <a:off x="1741754" y="5366799"/>
            <a:ext cx="5330522" cy="496954"/>
            <a:chOff x="1770743" y="2088648"/>
            <a:chExt cx="5834743" cy="538438"/>
          </a:xfrm>
        </p:grpSpPr>
        <p:sp>
          <p:nvSpPr>
            <p:cNvPr id="73" name="椭圆 72"/>
            <p:cNvSpPr/>
            <p:nvPr>
              <p:custDataLst>
                <p:tags r:id="rId25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5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74" name="直接连接符 73"/>
            <p:cNvCxnSpPr/>
            <p:nvPr>
              <p:custDataLst>
                <p:tags r:id="rId26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>
              <p:custDataLst>
                <p:tags r:id="rId27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p>
              <a:r>
                <a:rPr lang="zh-CN" altLang="en-US" sz="2400" dirty="0">
                  <a:solidFill>
                    <a:schemeClr val="accent1"/>
                  </a:solidFill>
                </a:rPr>
                <a:t>项目展示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</p:spTree>
    <p:custDataLst>
      <p:tags r:id="rId2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935844" y="2150609"/>
            <a:ext cx="1638299" cy="1817688"/>
            <a:chOff x="3633789" y="2224088"/>
            <a:chExt cx="1638299" cy="1817688"/>
          </a:xfrm>
        </p:grpSpPr>
        <p:sp>
          <p:nvSpPr>
            <p:cNvPr id="16" name="MH_SubTitle_1"/>
            <p:cNvSpPr/>
            <p:nvPr>
              <p:custDataLst>
                <p:tags r:id="rId2"/>
              </p:custDataLst>
            </p:nvPr>
          </p:nvSpPr>
          <p:spPr>
            <a:xfrm>
              <a:off x="3633789" y="2224088"/>
              <a:ext cx="661987" cy="647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</a:rPr>
                <a:t>1</a:t>
              </a:r>
              <a:endParaRPr lang="en-US" altLang="zh-CN" kern="0" dirty="0">
                <a:solidFill>
                  <a:srgbClr val="FFFFFF"/>
                </a:solidFill>
              </a:endParaRPr>
            </a:p>
          </p:txBody>
        </p:sp>
        <p:sp>
          <p:nvSpPr>
            <p:cNvPr id="22" name="MH_Text_1"/>
            <p:cNvSpPr/>
            <p:nvPr>
              <p:custDataLst>
                <p:tags r:id="rId3"/>
              </p:custDataLst>
            </p:nvPr>
          </p:nvSpPr>
          <p:spPr>
            <a:xfrm>
              <a:off x="3695700" y="2465389"/>
              <a:ext cx="1576388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288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tx1"/>
                  </a:solidFill>
                </a:rPr>
                <a:t>知识的增长</a:t>
              </a:r>
              <a:endParaRPr lang="zh-CN" altLang="en-US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4267200" y="3026909"/>
            <a:ext cx="1638299" cy="1817688"/>
            <a:chOff x="3633789" y="2224088"/>
            <a:chExt cx="1638299" cy="1817688"/>
          </a:xfrm>
        </p:grpSpPr>
        <p:sp>
          <p:nvSpPr>
            <p:cNvPr id="21" name="MH_SubTitle_1"/>
            <p:cNvSpPr/>
            <p:nvPr>
              <p:custDataLst>
                <p:tags r:id="rId5"/>
              </p:custDataLst>
            </p:nvPr>
          </p:nvSpPr>
          <p:spPr>
            <a:xfrm>
              <a:off x="3633789" y="2224088"/>
              <a:ext cx="661987" cy="647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kern="0" dirty="0" smtClean="0">
                  <a:solidFill>
                    <a:srgbClr val="FFFFFF"/>
                  </a:solidFill>
                </a:rPr>
                <a:t>2</a:t>
              </a:r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" name="MH_Text_1"/>
            <p:cNvSpPr/>
            <p:nvPr>
              <p:custDataLst>
                <p:tags r:id="rId6"/>
              </p:custDataLst>
            </p:nvPr>
          </p:nvSpPr>
          <p:spPr>
            <a:xfrm>
              <a:off x="3695700" y="2465389"/>
              <a:ext cx="1576388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288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tx1"/>
                  </a:solidFill>
                </a:rPr>
                <a:t>思考能力</a:t>
              </a:r>
              <a:endParaRPr lang="zh-CN" altLang="en-US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7"/>
            </p:custDataLst>
          </p:nvPr>
        </p:nvGrpSpPr>
        <p:grpSpPr>
          <a:xfrm>
            <a:off x="8732157" y="3026909"/>
            <a:ext cx="1638299" cy="1817688"/>
            <a:chOff x="3633789" y="2224088"/>
            <a:chExt cx="1638299" cy="1817688"/>
          </a:xfrm>
        </p:grpSpPr>
        <p:sp>
          <p:nvSpPr>
            <p:cNvPr id="32" name="MH_SubTitle_1"/>
            <p:cNvSpPr/>
            <p:nvPr>
              <p:custDataLst>
                <p:tags r:id="rId8"/>
              </p:custDataLst>
            </p:nvPr>
          </p:nvSpPr>
          <p:spPr>
            <a:xfrm>
              <a:off x="3633789" y="2224088"/>
              <a:ext cx="661987" cy="647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</a:rPr>
                <a:t>4</a:t>
              </a:r>
              <a:endParaRPr lang="en-US" altLang="zh-CN" kern="0" dirty="0">
                <a:solidFill>
                  <a:srgbClr val="FFFFFF"/>
                </a:solidFill>
              </a:endParaRPr>
            </a:p>
          </p:txBody>
        </p:sp>
        <p:sp>
          <p:nvSpPr>
            <p:cNvPr id="33" name="MH_Text_1"/>
            <p:cNvSpPr/>
            <p:nvPr>
              <p:custDataLst>
                <p:tags r:id="rId9"/>
              </p:custDataLst>
            </p:nvPr>
          </p:nvSpPr>
          <p:spPr>
            <a:xfrm>
              <a:off x="3695700" y="2465389"/>
              <a:ext cx="1576388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288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tx1"/>
                  </a:solidFill>
                </a:rPr>
                <a:t>态度</a:t>
              </a:r>
              <a:endParaRPr lang="zh-CN" altLang="en-US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毕设体会</a:t>
            </a:r>
            <a:endParaRPr lang="zh-CN" altLang="en-US" dirty="0"/>
          </a:p>
        </p:txBody>
      </p:sp>
      <p:grpSp>
        <p:nvGrpSpPr>
          <p:cNvPr id="5" name="组合 4"/>
          <p:cNvGrpSpPr/>
          <p:nvPr>
            <p:custDataLst>
              <p:tags r:id="rId11"/>
            </p:custDataLst>
          </p:nvPr>
        </p:nvGrpSpPr>
        <p:grpSpPr>
          <a:xfrm>
            <a:off x="6489700" y="2201409"/>
            <a:ext cx="1638299" cy="1817688"/>
            <a:chOff x="3633789" y="2224088"/>
            <a:chExt cx="1638299" cy="1817688"/>
          </a:xfrm>
        </p:grpSpPr>
        <p:sp>
          <p:nvSpPr>
            <p:cNvPr id="6" name="MH_SubTitle_1"/>
            <p:cNvSpPr/>
            <p:nvPr>
              <p:custDataLst>
                <p:tags r:id="rId12"/>
              </p:custDataLst>
            </p:nvPr>
          </p:nvSpPr>
          <p:spPr>
            <a:xfrm>
              <a:off x="3633789" y="2224088"/>
              <a:ext cx="661987" cy="647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</a:rPr>
                <a:t>3</a:t>
              </a:r>
              <a:endParaRPr lang="en-US" altLang="zh-CN" kern="0" dirty="0">
                <a:solidFill>
                  <a:srgbClr val="FFFFFF"/>
                </a:solidFill>
              </a:endParaRPr>
            </a:p>
          </p:txBody>
        </p:sp>
        <p:sp>
          <p:nvSpPr>
            <p:cNvPr id="7" name="MH_Text_1"/>
            <p:cNvSpPr/>
            <p:nvPr>
              <p:custDataLst>
                <p:tags r:id="rId13"/>
              </p:custDataLst>
            </p:nvPr>
          </p:nvSpPr>
          <p:spPr>
            <a:xfrm>
              <a:off x="3695700" y="2465389"/>
              <a:ext cx="1576388" cy="1576387"/>
            </a:xfrm>
            <a:custGeom>
              <a:avLst/>
              <a:gdLst>
                <a:gd name="connsiteX0" fmla="*/ 1103264 w 2180339"/>
                <a:gd name="connsiteY0" fmla="*/ 73 h 2180207"/>
                <a:gd name="connsiteX1" fmla="*/ 2114753 w 2180339"/>
                <a:gd name="connsiteY1" fmla="*/ 717933 h 2180207"/>
                <a:gd name="connsiteX2" fmla="*/ 1728576 w 2180339"/>
                <a:gd name="connsiteY2" fmla="*/ 1973704 h 2180207"/>
                <a:gd name="connsiteX3" fmla="*/ 415058 w 2180339"/>
                <a:gd name="connsiteY3" fmla="*/ 1945997 h 2180207"/>
                <a:gd name="connsiteX4" fmla="*/ 82179 w 2180339"/>
                <a:gd name="connsiteY4" fmla="*/ 675059 h 2180207"/>
                <a:gd name="connsiteX5" fmla="*/ 165557 w 2180339"/>
                <a:gd name="connsiteY5" fmla="*/ 709392 h 2180207"/>
                <a:gd name="connsiteX6" fmla="*/ 470901 w 2180339"/>
                <a:gd name="connsiteY6" fmla="*/ 1875198 h 2180207"/>
                <a:gd name="connsiteX7" fmla="*/ 1675764 w 2180339"/>
                <a:gd name="connsiteY7" fmla="*/ 1900614 h 2180207"/>
                <a:gd name="connsiteX8" fmla="*/ 2029998 w 2180339"/>
                <a:gd name="connsiteY8" fmla="*/ 748721 h 2180207"/>
                <a:gd name="connsiteX9" fmla="*/ 1019053 w 2180339"/>
                <a:gd name="connsiteY9" fmla="*/ 92725 h 2180207"/>
                <a:gd name="connsiteX10" fmla="*/ 1012640 w 2180339"/>
                <a:gd name="connsiteY10" fmla="*/ 2780 h 2180207"/>
                <a:gd name="connsiteX11" fmla="*/ 1103264 w 2180339"/>
                <a:gd name="connsiteY11" fmla="*/ 73 h 21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0339" h="2180207">
                  <a:moveTo>
                    <a:pt x="1103264" y="73"/>
                  </a:moveTo>
                  <a:cubicBezTo>
                    <a:pt x="1553666" y="5280"/>
                    <a:pt x="1958833" y="288693"/>
                    <a:pt x="2114753" y="717933"/>
                  </a:cubicBezTo>
                  <a:cubicBezTo>
                    <a:pt x="2281069" y="1175790"/>
                    <a:pt x="2123424" y="1688418"/>
                    <a:pt x="1728576" y="1973704"/>
                  </a:cubicBezTo>
                  <a:cubicBezTo>
                    <a:pt x="1333726" y="2258991"/>
                    <a:pt x="797525" y="2247680"/>
                    <a:pt x="415058" y="1945997"/>
                  </a:cubicBezTo>
                  <a:cubicBezTo>
                    <a:pt x="32591" y="1644315"/>
                    <a:pt x="-103296" y="1125495"/>
                    <a:pt x="82179" y="675059"/>
                  </a:cubicBezTo>
                  <a:lnTo>
                    <a:pt x="165557" y="709392"/>
                  </a:lnTo>
                  <a:cubicBezTo>
                    <a:pt x="-4574" y="1122568"/>
                    <a:pt x="120071" y="1598470"/>
                    <a:pt x="470901" y="1875198"/>
                  </a:cubicBezTo>
                  <a:cubicBezTo>
                    <a:pt x="821731" y="2151926"/>
                    <a:pt x="1313577" y="2162301"/>
                    <a:pt x="1675764" y="1900614"/>
                  </a:cubicBezTo>
                  <a:cubicBezTo>
                    <a:pt x="2037951" y="1638926"/>
                    <a:pt x="2182555" y="1168704"/>
                    <a:pt x="2029998" y="748721"/>
                  </a:cubicBezTo>
                  <a:cubicBezTo>
                    <a:pt x="1877440" y="328738"/>
                    <a:pt x="1464755" y="60948"/>
                    <a:pt x="1019053" y="92725"/>
                  </a:cubicBezTo>
                  <a:lnTo>
                    <a:pt x="1012640" y="2780"/>
                  </a:lnTo>
                  <a:cubicBezTo>
                    <a:pt x="1043009" y="615"/>
                    <a:pt x="1073237" y="-275"/>
                    <a:pt x="1103264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288000" bIns="0" anchor="ctr">
              <a:normAutofit/>
            </a:bodyPr>
            <a:p>
              <a:pPr algn="ctr">
                <a:defRPr/>
              </a:pPr>
              <a:r>
                <a:rPr lang="zh-CN" altLang="en-US" kern="0" dirty="0">
                  <a:solidFill>
                    <a:schemeClr val="tx1"/>
                  </a:solidFill>
                </a:rPr>
                <a:t>合理安排时间</a:t>
              </a:r>
              <a:endParaRPr lang="zh-CN" altLang="en-US" kern="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/>
              <a:t>项目展示</a:t>
            </a:r>
            <a:endParaRPr lang="zh-CN" altLang="en-US"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62604" y="1658258"/>
            <a:ext cx="8266792" cy="2086096"/>
          </a:xfrm>
        </p:spPr>
        <p:txBody>
          <a:bodyPr/>
          <a:p>
            <a:r>
              <a:rPr lang="en-US" altLang="zh-CN" sz="6000"/>
              <a:t>thanks</a:t>
            </a:r>
            <a:endParaRPr lang="en-US" altLang="zh-CN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57689" y="1647871"/>
            <a:ext cx="3519487" cy="3430542"/>
          </a:xfrm>
        </p:spPr>
        <p:txBody>
          <a:bodyPr/>
          <a:p>
            <a:r>
              <a:rPr lang="zh-CN" altLang="en-US" sz="6000"/>
              <a:t>项目背景和意义</a:t>
            </a:r>
            <a:endParaRPr lang="zh-CN" altLang="en-US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项目背景和意义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0" y="1513840"/>
            <a:ext cx="10515600" cy="4257675"/>
          </a:xfrm>
        </p:spPr>
        <p:txBody>
          <a:bodyPr/>
          <a:p>
            <a:r>
              <a:rPr lang="zh-CN" altLang="en-US"/>
              <a:t>现状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随着互联网+的到来，互联网会成为人们生活中不可或缺的一部分，给人们提供了丰富多彩的信息资源。其中，网上购物由于其价格低廉、方便快捷的优势，市场份额越来越大，同时，普通民众通过开网店、做微商，实现了快速的创业，获得了很好的经济收益。</a:t>
            </a:r>
            <a:endParaRPr lang="en-US" altLang="zh-CN"/>
          </a:p>
        </p:txBody>
      </p:sp>
      <p:pic>
        <p:nvPicPr>
          <p:cNvPr id="9" name="图片 8" descr="09-140312-9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3766820"/>
            <a:ext cx="2667000" cy="1833880"/>
          </a:xfrm>
          <a:prstGeom prst="rect">
            <a:avLst/>
          </a:prstGeom>
        </p:spPr>
      </p:pic>
      <p:pic>
        <p:nvPicPr>
          <p:cNvPr id="11" name="图片 10" descr="53D58PICgnp_1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95" y="3735070"/>
            <a:ext cx="2237740" cy="1804035"/>
          </a:xfrm>
          <a:prstGeom prst="rect">
            <a:avLst/>
          </a:prstGeom>
        </p:spPr>
      </p:pic>
      <p:pic>
        <p:nvPicPr>
          <p:cNvPr id="10" name="图片 9" descr="20141016112716236"/>
          <p:cNvPicPr>
            <a:picLocks noChangeAspect="1"/>
          </p:cNvPicPr>
          <p:nvPr/>
        </p:nvPicPr>
        <p:blipFill>
          <a:blip r:embed="rId3"/>
          <a:srcRect l="-260" t="-140" r="233" b="16610"/>
          <a:stretch>
            <a:fillRect/>
          </a:stretch>
        </p:blipFill>
        <p:spPr>
          <a:xfrm>
            <a:off x="4431665" y="3807460"/>
            <a:ext cx="3129280" cy="1786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项目背景和意义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现状</a:t>
            </a:r>
            <a:endParaRPr lang="zh-CN" altLang="en-US"/>
          </a:p>
          <a:p>
            <a:pPr lvl="1"/>
            <a:r>
              <a:rPr lang="zh-CN" altLang="en-US"/>
              <a:t>电子商务网站层出不穷。有阿里巴巴的 B2B 模式、京东商城的B2C 模式、淘宝的C2C 模式以及百度糯米的O2O模式等。</a:t>
            </a:r>
            <a:endParaRPr lang="zh-CN" altLang="en-US"/>
          </a:p>
        </p:txBody>
      </p:sp>
      <p:pic>
        <p:nvPicPr>
          <p:cNvPr id="4" name="图片 3" descr="u=793385711,2295905182&amp;fm=21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185" y="2967990"/>
            <a:ext cx="2108835" cy="1113155"/>
          </a:xfrm>
          <a:prstGeom prst="rect">
            <a:avLst/>
          </a:prstGeom>
        </p:spPr>
      </p:pic>
      <p:pic>
        <p:nvPicPr>
          <p:cNvPr id="5" name="图片 4" descr="57p58PICJx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70" y="2884805"/>
            <a:ext cx="2498725" cy="1091565"/>
          </a:xfrm>
          <a:prstGeom prst="rect">
            <a:avLst/>
          </a:prstGeom>
        </p:spPr>
      </p:pic>
      <p:pic>
        <p:nvPicPr>
          <p:cNvPr id="6" name="图片 5" descr="u=3772658908,2987028351&amp;fm=2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25" y="2892425"/>
            <a:ext cx="2494915" cy="1081405"/>
          </a:xfrm>
          <a:prstGeom prst="rect">
            <a:avLst/>
          </a:prstGeom>
        </p:spPr>
      </p:pic>
      <p:pic>
        <p:nvPicPr>
          <p:cNvPr id="7" name="图片 6" descr="20140307171054-21240624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90" y="4221480"/>
            <a:ext cx="2118360" cy="2047875"/>
          </a:xfrm>
          <a:prstGeom prst="rect">
            <a:avLst/>
          </a:prstGeom>
        </p:spPr>
      </p:pic>
      <p:pic>
        <p:nvPicPr>
          <p:cNvPr id="8" name="图片 7" descr="144U100643cF-159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940" y="4461510"/>
            <a:ext cx="2257425" cy="1390650"/>
          </a:xfrm>
          <a:prstGeom prst="rect">
            <a:avLst/>
          </a:prstGeom>
        </p:spPr>
      </p:pic>
      <p:pic>
        <p:nvPicPr>
          <p:cNvPr id="9" name="图片 8" descr="u=2082461261,1878039507&amp;fm=21&amp;gp=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070" y="4777740"/>
            <a:ext cx="2289175" cy="887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项目背景和意义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190"/>
            <a:ext cx="10515600" cy="4257675"/>
          </a:xfrm>
        </p:spPr>
        <p:txBody>
          <a:bodyPr/>
          <a:p>
            <a:r>
              <a:rPr lang="zh-CN" altLang="en-US"/>
              <a:t>存在问题</a:t>
            </a:r>
            <a:endParaRPr lang="zh-CN" altLang="en-US"/>
          </a:p>
          <a:p>
            <a:pPr lvl="1"/>
            <a:r>
              <a:rPr lang="zh-CN" altLang="en-US"/>
              <a:t>对于那些不想开一个有一定商品规模的网店，只有极少数商品，不定期的发布商品的消费者来说，办理手续的流程复杂，开网店的门槛太高，他们很难把自己的商品在网上买卖。</a:t>
            </a:r>
            <a:endParaRPr lang="zh-CN" altLang="en-US"/>
          </a:p>
        </p:txBody>
      </p:sp>
      <p:pic>
        <p:nvPicPr>
          <p:cNvPr id="4" name="图片 3" descr="201501221023529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5570" y="2980055"/>
            <a:ext cx="3802380" cy="3237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8455" y="4250055"/>
            <a:ext cx="10312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楷体" charset="0"/>
                <a:ea typeface="楷体" charset="0"/>
              </a:rPr>
              <a:t>还要申请网店？！</a:t>
            </a:r>
            <a:endParaRPr lang="zh-CN" altLang="en-US" sz="14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项目背景和意义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出发点</a:t>
            </a:r>
            <a:endParaRPr lang="zh-CN" altLang="en-US"/>
          </a:p>
          <a:p>
            <a:pPr lvl="1"/>
            <a:r>
              <a:rPr lang="zh-CN" altLang="en-US"/>
              <a:t>将在传统电商的基础上增加朋友圈商品流通的功能，相比于传统的电子商务，降低了商品发布的难度，有助于稀少有趣的商品流通，有助于商品的流通。</a:t>
            </a:r>
            <a:endParaRPr lang="zh-CN" altLang="en-US"/>
          </a:p>
        </p:txBody>
      </p:sp>
      <p:pic>
        <p:nvPicPr>
          <p:cNvPr id="4" name="图片 3" descr="u=2179564111,3526233480&amp;fm=21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610" y="3475990"/>
            <a:ext cx="1383030" cy="1383030"/>
          </a:xfrm>
          <a:prstGeom prst="rect">
            <a:avLst/>
          </a:prstGeom>
        </p:spPr>
      </p:pic>
      <p:pic>
        <p:nvPicPr>
          <p:cNvPr id="5" name="图片 4" descr="10499017_155928456000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15" y="3222625"/>
            <a:ext cx="1870710" cy="1870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7013" y="3723640"/>
            <a:ext cx="58356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6588" y="3707765"/>
            <a:ext cx="58356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tubia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15" y="3351530"/>
            <a:ext cx="1605915" cy="1616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/>
              <a:t>项目设计</a:t>
            </a:r>
            <a:endParaRPr lang="zh-CN" altLang="en-US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pic>
        <p:nvPicPr>
          <p:cNvPr id="7" name="内容占位符 6" descr="H:\人文讲座论文\QQ截图20160524172520.pngQQ截图2016052417252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80448" y="1108075"/>
            <a:ext cx="8302625" cy="53695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46050" y="1405890"/>
            <a:ext cx="331343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/>
              <a:t>用户信息表                   user表</a:t>
            </a:r>
            <a:endParaRPr lang="zh-CN" altLang="en-US"/>
          </a:p>
          <a:p>
            <a:pPr algn="dist"/>
            <a:r>
              <a:rPr lang="zh-CN" altLang="en-US"/>
              <a:t>好友关系表               friends表</a:t>
            </a:r>
            <a:endParaRPr lang="zh-CN" altLang="en-US"/>
          </a:p>
          <a:p>
            <a:pPr algn="dist"/>
            <a:r>
              <a:rPr lang="zh-CN" altLang="en-US"/>
              <a:t>大商城商品表            goods表</a:t>
            </a:r>
            <a:endParaRPr lang="zh-CN" altLang="en-US"/>
          </a:p>
          <a:p>
            <a:pPr algn="dist"/>
            <a:r>
              <a:rPr lang="en-US" altLang="zh-CN"/>
              <a:t>商品分类表              classify表</a:t>
            </a:r>
            <a:endParaRPr lang="en-US" altLang="zh-CN"/>
          </a:p>
          <a:p>
            <a:pPr algn="dist"/>
            <a:r>
              <a:rPr lang="en-US" altLang="zh-CN"/>
              <a:t>书籍分类信息</a:t>
            </a:r>
            <a:r>
              <a:rPr lang="zh-CN" altLang="en-US"/>
              <a:t>表</a:t>
            </a:r>
            <a:r>
              <a:rPr lang="en-US" altLang="zh-CN"/>
              <a:t>          books表</a:t>
            </a:r>
            <a:endParaRPr lang="en-US" altLang="zh-CN"/>
          </a:p>
          <a:p>
            <a:pPr algn="dist"/>
            <a:r>
              <a:rPr lang="en-US" altLang="zh-CN"/>
              <a:t>男装分类信息</a:t>
            </a:r>
            <a:r>
              <a:rPr lang="zh-CN" altLang="en-US"/>
              <a:t>表</a:t>
            </a:r>
            <a:r>
              <a:rPr lang="en-US" altLang="zh-CN"/>
              <a:t>  boyclothing表</a:t>
            </a:r>
            <a:endParaRPr lang="en-US" altLang="zh-CN"/>
          </a:p>
          <a:p>
            <a:pPr algn="dist"/>
            <a:r>
              <a:rPr lang="en-US" altLang="zh-CN"/>
              <a:t>商品的补充属性</a:t>
            </a:r>
            <a:r>
              <a:rPr lang="zh-CN" altLang="en-US"/>
              <a:t>表</a:t>
            </a:r>
            <a:r>
              <a:rPr lang="en-US" altLang="zh-CN"/>
              <a:t>   attribute表</a:t>
            </a:r>
            <a:endParaRPr lang="en-US" altLang="zh-CN"/>
          </a:p>
          <a:p>
            <a:pPr algn="dist"/>
            <a:r>
              <a:rPr lang="en-US" altLang="zh-CN"/>
              <a:t>购物车表          shoppingcat表</a:t>
            </a:r>
            <a:endParaRPr lang="en-US" altLang="zh-CN"/>
          </a:p>
          <a:p>
            <a:pPr algn="dist"/>
            <a:r>
              <a:rPr lang="en-US" altLang="zh-CN"/>
              <a:t>购买记录表purchasehistory表</a:t>
            </a:r>
            <a:endParaRPr lang="en-US" altLang="zh-CN"/>
          </a:p>
          <a:p>
            <a:pPr algn="dist"/>
            <a:r>
              <a:rPr lang="en-US" altLang="zh-CN"/>
              <a:t>评价信息表         evaluation表</a:t>
            </a:r>
            <a:endParaRPr lang="en-US" altLang="zh-CN"/>
          </a:p>
          <a:p>
            <a:pPr algn="dist"/>
            <a:r>
              <a:rPr lang="en-US" altLang="zh-CN"/>
              <a:t>朋友圈状态表              state表</a:t>
            </a:r>
            <a:endParaRPr lang="en-US" altLang="zh-CN"/>
          </a:p>
          <a:p>
            <a:pPr algn="dist"/>
            <a:r>
              <a:rPr lang="en-US" altLang="zh-CN"/>
              <a:t>状态图片表       statepicture表</a:t>
            </a:r>
            <a:endParaRPr lang="en-US" altLang="zh-CN"/>
          </a:p>
          <a:p>
            <a:pPr algn="dist"/>
            <a:r>
              <a:rPr lang="en-US" altLang="zh-CN"/>
              <a:t>状态的属性     stateattribute表</a:t>
            </a:r>
            <a:endParaRPr lang="en-US" altLang="zh-CN"/>
          </a:p>
          <a:p>
            <a:pPr algn="dist"/>
            <a:r>
              <a:rPr lang="en-US" altLang="zh-CN"/>
              <a:t>属性名称解析表  namemap表</a:t>
            </a:r>
            <a:endParaRPr lang="en-US" altLang="zh-CN"/>
          </a:p>
          <a:p>
            <a:pPr algn="dist"/>
            <a:r>
              <a:rPr lang="en-US" altLang="zh-CN"/>
              <a:t>审核人员信息表   verifyuser表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110150244"/>
  <p:tag name="MH_LIBRARY" val="GRAPHIC"/>
  <p:tag name="MH_ORDER" val="Oval 4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8*i*0"/>
  <p:tag name="KSO_WM_TEMPLATE_CATEGORY" val="custom"/>
  <p:tag name="KSO_WM_TEMPLATE_INDEX" val="16019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8*i*3"/>
  <p:tag name="KSO_WM_TEMPLATE_CATEGORY" val="custom"/>
  <p:tag name="KSO_WM_TEMPLATE_INDEX" val="16019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8*i*4"/>
  <p:tag name="KSO_WM_TEMPLATE_CATEGORY" val="custom"/>
  <p:tag name="KSO_WM_TEMPLATE_INDEX" val="16019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8*i*5"/>
  <p:tag name="KSO_WM_TEMPLATE_CATEGORY" val="custom"/>
  <p:tag name="KSO_WM_TEMPLATE_INDEX" val="16019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8*i*8"/>
  <p:tag name="KSO_WM_TEMPLATE_CATEGORY" val="custom"/>
  <p:tag name="KSO_WM_TEMPLATE_INDEX" val="16019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8*i*9"/>
  <p:tag name="KSO_WM_TEMPLATE_CATEGORY" val="custom"/>
  <p:tag name="KSO_WM_TEMPLATE_INDEX" val="16019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11"/>
  <p:tag name="KSO_WM_TEMPLATE_CATEGORY" val="custom"/>
  <p:tag name="KSO_WM_TEMPLATE_INDEX" val="16019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1"/>
  <p:tag name="KSO_WM_UNIT_ID" val="custom160190_10*l_i*1_1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2"/>
  <p:tag name="KSO_WM_UNIT_ID" val="custom160190_10*l_i*1_2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MH" val="20151110150244"/>
  <p:tag name="MH_LIBRARY" val="GRAPHIC"/>
  <p:tag name="MH_ORDER" val="Oval 2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1_1"/>
  <p:tag name="KSO_WM_UNIT_ID" val="custom160190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18"/>
  <p:tag name="KSO_WM_TEMPLATE_CATEGORY" val="custom"/>
  <p:tag name="KSO_WM_TEMPLATE_INDEX" val="16019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3"/>
  <p:tag name="KSO_WM_UNIT_ID" val="custom160190_10*l_i*1_3"/>
  <p:tag name="KSO_WM_UNIT_CLEAR" val="1"/>
  <p:tag name="KSO_WM_UNIT_LAYERLEVEL" val="1_1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4"/>
  <p:tag name="KSO_WM_UNIT_ID" val="custom160190_10*l_i*1_4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2_1"/>
  <p:tag name="KSO_WM_UNIT_ID" val="custom160190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25"/>
  <p:tag name="KSO_WM_TEMPLATE_CATEGORY" val="custom"/>
  <p:tag name="KSO_WM_TEMPLATE_INDEX" val="16019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5"/>
  <p:tag name="KSO_WM_UNIT_ID" val="custom160190_10*l_i*1_5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6"/>
  <p:tag name="KSO_WM_UNIT_ID" val="custom160190_10*l_i*1_6"/>
  <p:tag name="KSO_WM_UNIT_CLEAR" val="1"/>
  <p:tag name="KSO_WM_UNIT_LAYERLEVEL" val="1_1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3_1"/>
  <p:tag name="KSO_WM_UNIT_ID" val="custom160190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32"/>
  <p:tag name="KSO_WM_TEMPLATE_CATEGORY" val="custom"/>
  <p:tag name="KSO_WM_TEMPLATE_INDEX" val="160190"/>
</p:tagLst>
</file>

<file path=ppt/tags/tag3.xml><?xml version="1.0" encoding="utf-8"?>
<p:tagLst xmlns:p="http://schemas.openxmlformats.org/presentationml/2006/main">
  <p:tag name="MH" val="20151110150244"/>
  <p:tag name="MH_LIBRARY" val="GRAPHIC"/>
  <p:tag name="MH_ORDER" val="Oval 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7"/>
  <p:tag name="KSO_WM_UNIT_ID" val="custom160190_10*l_i*1_7"/>
  <p:tag name="KSO_WM_UNIT_CLEAR" val="1"/>
  <p:tag name="KSO_WM_UNIT_LAYERLEVEL" val="1_1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8"/>
  <p:tag name="KSO_WM_UNIT_ID" val="custom160190_10*l_i*1_8"/>
  <p:tag name="KSO_WM_UNIT_CLEAR" val="1"/>
  <p:tag name="KSO_WM_UNIT_LAYERLEVEL" val="1_1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4_1"/>
  <p:tag name="KSO_WM_UNIT_ID" val="custom160190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39"/>
  <p:tag name="KSO_WM_TEMPLATE_CATEGORY" val="custom"/>
  <p:tag name="KSO_WM_TEMPLATE_INDEX" val="16019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9"/>
  <p:tag name="KSO_WM_UNIT_ID" val="custom160190_10*l_i*1_9"/>
  <p:tag name="KSO_WM_UNIT_CLEAR" val="1"/>
  <p:tag name="KSO_WM_UNIT_LAYERLEVEL" val="1_1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10"/>
  <p:tag name="KSO_WM_UNIT_ID" val="custom160190_10*l_i*1_10"/>
  <p:tag name="KSO_WM_UNIT_CLEAR" val="1"/>
  <p:tag name="KSO_WM_UNIT_LAYERLEVEL" val="1_1"/>
  <p:tag name="KSO_WM_DIAGRAM_GROUP_CODE" val="l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5_1"/>
  <p:tag name="KSO_WM_UNIT_ID" val="custom160190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7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21*i*0"/>
  <p:tag name="KSO_WM_TEMPLATE_CATEGORY" val="custom"/>
  <p:tag name="KSO_WM_TEMPLATE_INDEX" val="16019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SubTitle"/>
  <p:tag name="MH_ORDER" val="1"/>
  <p:tag name="KSO_WM_UNIT_TYPE" val="l_i"/>
  <p:tag name="KSO_WM_UNIT_INDEX" val="1_1"/>
  <p:tag name="KSO_WM_UNIT_ID" val="custom160190_21*l_i*1_1"/>
  <p:tag name="KSO_WM_UNIT_CLEAR" val="1"/>
  <p:tag name="KSO_WM_UNIT_LAYERLEVEL" val="1_1"/>
  <p:tag name="KSO_WM_DIAGRAM_GROUP_CODE" val="l1-3"/>
</p:tagLst>
</file>

<file path=ppt/tags/tag4.xml><?xml version="1.0" encoding="utf-8"?>
<p:tagLst xmlns:p="http://schemas.openxmlformats.org/presentationml/2006/main">
  <p:tag name="MH" val="20151110150244"/>
  <p:tag name="MH_LIBRARY" val="GRAPHIC"/>
  <p:tag name="MH_ORDER" val="Oval 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Text"/>
  <p:tag name="MH_ORDER" val="1"/>
  <p:tag name="KSO_WM_UNIT_TYPE" val="l_h_f"/>
  <p:tag name="KSO_WM_UNIT_INDEX" val="1_1_1"/>
  <p:tag name="KSO_WM_UNIT_ID" val="custom160190_2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l1-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21*i*5"/>
  <p:tag name="KSO_WM_TEMPLATE_CATEGORY" val="custom"/>
  <p:tag name="KSO_WM_TEMPLATE_INDEX" val="16019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SubTitle"/>
  <p:tag name="MH_ORDER" val="1"/>
  <p:tag name="KSO_WM_UNIT_TYPE" val="l_i"/>
  <p:tag name="KSO_WM_UNIT_INDEX" val="1_2"/>
  <p:tag name="KSO_WM_UNIT_ID" val="custom160190_21*l_i*1_2"/>
  <p:tag name="KSO_WM_UNIT_CLEAR" val="1"/>
  <p:tag name="KSO_WM_UNIT_LAYERLEVEL" val="1_1"/>
  <p:tag name="KSO_WM_DIAGRAM_GROUP_CODE" val="l1-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Text"/>
  <p:tag name="MH_ORDER" val="1"/>
  <p:tag name="KSO_WM_UNIT_TYPE" val="l_h_f"/>
  <p:tag name="KSO_WM_UNIT_INDEX" val="1_2_1"/>
  <p:tag name="KSO_WM_UNIT_ID" val="custom160190_2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l1-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21*i*10"/>
  <p:tag name="KSO_WM_TEMPLATE_CATEGORY" val="custom"/>
  <p:tag name="KSO_WM_TEMPLATE_INDEX" val="16019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SubTitle"/>
  <p:tag name="MH_ORDER" val="1"/>
  <p:tag name="KSO_WM_UNIT_TYPE" val="l_i"/>
  <p:tag name="KSO_WM_UNIT_INDEX" val="1_3"/>
  <p:tag name="KSO_WM_UNIT_ID" val="custom160190_21*l_i*1_3"/>
  <p:tag name="KSO_WM_UNIT_CLEAR" val="1"/>
  <p:tag name="KSO_WM_UNIT_LAYERLEVEL" val="1_1"/>
  <p:tag name="KSO_WM_DIAGRAM_GROUP_CODE" val="l1-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Text"/>
  <p:tag name="MH_ORDER" val="1"/>
  <p:tag name="KSO_WM_UNIT_TYPE" val="l_h_f"/>
  <p:tag name="KSO_WM_UNIT_INDEX" val="1_3_1"/>
  <p:tag name="KSO_WM_UNIT_ID" val="custom160190_2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l1-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21*i*5"/>
  <p:tag name="KSO_WM_TEMPLATE_CATEGORY" val="custom"/>
  <p:tag name="KSO_WM_TEMPLATE_INDEX" val="16019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SubTitle"/>
  <p:tag name="MH_ORDER" val="1"/>
  <p:tag name="KSO_WM_UNIT_TYPE" val="l_i"/>
  <p:tag name="KSO_WM_UNIT_INDEX" val="1_2"/>
  <p:tag name="KSO_WM_UNIT_ID" val="custom160190_21*l_i*1_2"/>
  <p:tag name="KSO_WM_UNIT_CLEAR" val="1"/>
  <p:tag name="KSO_WM_UNIT_LAYERLEVEL" val="1_1"/>
  <p:tag name="KSO_WM_DIAGRAM_GROUP_CODE" val="l1-3"/>
</p:tagLst>
</file>

<file path=ppt/tags/tag5.xml><?xml version="1.0" encoding="utf-8"?>
<p:tagLst xmlns:p="http://schemas.openxmlformats.org/presentationml/2006/main">
  <p:tag name="MH" val="20151110150244"/>
  <p:tag name="MH_LIBRARY" val="GRAPHIC"/>
  <p:tag name="MH_ORDER" val="Oval 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Text"/>
  <p:tag name="MH_ORDER" val="1"/>
  <p:tag name="KSO_WM_UNIT_TYPE" val="l_h_f"/>
  <p:tag name="KSO_WM_UNIT_INDEX" val="1_2_1"/>
  <p:tag name="KSO_WM_UNIT_ID" val="custom160190_2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l1-3"/>
</p:tagLst>
</file>

<file path=ppt/tags/tag51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213"/>
  <p:tag name="KSO_WM_SLIDE_SIZE" val="658*143"/>
  <p:tag name="KSO_WM_DIAGRAM_GROUP_CODE" val="l1-3"/>
</p:tagLst>
</file>

<file path=ppt/tags/tag6.xml><?xml version="1.0" encoding="utf-8"?>
<p:tagLst xmlns:p="http://schemas.openxmlformats.org/presentationml/2006/main">
  <p:tag name="MH" val="20151110150244"/>
  <p:tag name="MH_LIBRARY" val="GRAPHIC"/>
  <p:tag name="MH_ORDER" val="Oval 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b"/>
  <p:tag name="KSO_WM_UNIT_INDEX" val="1"/>
  <p:tag name="KSO_WM_UNIT_ID" val="custom160190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THUMBS_INDEX" val="1、3、8、11、19、21、23、24、25"/>
  <p:tag name="KSO_WM_TEMPLATE_CATEGORY" val="custom"/>
  <p:tag name="KSO_WM_TEMPLATE_INDEX" val="160190"/>
  <p:tag name="KSO_WM_TAG_VERSION" val="1.0"/>
  <p:tag name="KSO_WM_SLIDE_ID" val="custom16019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向天歌稻壳儿模板23XIN - 副本">
  <a:themeElements>
    <a:clrScheme name="自定义 15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EEA126"/>
      </a:accent1>
      <a:accent2>
        <a:srgbClr val="B1AB63"/>
      </a:accent2>
      <a:accent3>
        <a:srgbClr val="32A49D"/>
      </a:accent3>
      <a:accent4>
        <a:srgbClr val="618699"/>
      </a:accent4>
      <a:accent5>
        <a:srgbClr val="AD8C6B"/>
      </a:accent5>
      <a:accent6>
        <a:srgbClr val="9E7A9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宽屏</PresentationFormat>
  <Paragraphs>206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自定义设计方案</vt:lpstr>
      <vt:lpstr>向天歌稻壳儿模板23XIN - 副本</vt:lpstr>
      <vt:lpstr>电子商务及朋友圈商品流通平台</vt:lpstr>
      <vt:lpstr>PowerPoint 演示文稿</vt:lpstr>
      <vt:lpstr>项目背景和意义</vt:lpstr>
      <vt:lpstr>项目背景和意义</vt:lpstr>
      <vt:lpstr>项目背景和意义</vt:lpstr>
      <vt:lpstr>项目背景和意义</vt:lpstr>
      <vt:lpstr>项目背景和意义</vt:lpstr>
      <vt:lpstr>项目设计</vt:lpstr>
      <vt:lpstr>数据库设计</vt:lpstr>
      <vt:lpstr>服务器架构图</vt:lpstr>
      <vt:lpstr>项目设计</vt:lpstr>
      <vt:lpstr>项目设计</vt:lpstr>
      <vt:lpstr>项目设计</vt:lpstr>
      <vt:lpstr>一些有趣的功能点</vt:lpstr>
      <vt:lpstr>商品属性</vt:lpstr>
      <vt:lpstr>商品搜索及历史记录</vt:lpstr>
      <vt:lpstr>商品搜索及历史记录</vt:lpstr>
      <vt:lpstr>朋友圈主页</vt:lpstr>
      <vt:lpstr>毕设体会</vt:lpstr>
      <vt:lpstr>PowerPoint 演示文稿</vt:lpstr>
      <vt:lpstr>项目展示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52</cp:revision>
  <dcterms:created xsi:type="dcterms:W3CDTF">2016-05-23T13:11:00Z</dcterms:created>
  <dcterms:modified xsi:type="dcterms:W3CDTF">2016-05-30T01:30:59Z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