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2106930" y="1078230"/>
          <a:ext cx="7977505" cy="47015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413192"/>
                <a:gridCol w="1413192"/>
                <a:gridCol w="2575560"/>
                <a:gridCol w="2575560"/>
              </a:tblGrid>
              <a:tr h="1065530">
                <a:tc rowSpan="2"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Markov Model</a:t>
                      </a:r>
                      <a:endParaRPr lang="en-US" altLang="zh-CN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cPr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Control</a:t>
                      </a:r>
                      <a:endParaRPr lang="en-US" altLang="zh-CN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noFill/>
                  </a:tcPr>
                </a:tc>
              </a:tr>
              <a:tr h="381000">
                <a:tc vMerge="1" gridSpan="2">
                  <a:tcPr>
                    <a:noFill/>
                  </a:tcPr>
                </a:tc>
                <a:tc vMerge="1" hMerge="1"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Fira Code Light" panose="020B0809050000020004" charset="0"/>
                          <a:cs typeface="Fira Code Light" panose="020B0809050000020004" charset="0"/>
                        </a:rPr>
                        <a:t>no</a:t>
                      </a:r>
                      <a:endParaRPr lang="en-US" altLang="zh-CN" sz="140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Fira Code Light" panose="020B0809050000020004" charset="0"/>
                          <a:cs typeface="Fira Code Light" panose="020B0809050000020004" charset="0"/>
                        </a:rPr>
                        <a:t>yes</a:t>
                      </a:r>
                      <a:endParaRPr lang="en-US" altLang="zh-CN" sz="140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2750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Observation</a:t>
                      </a:r>
                      <a:endParaRPr lang="en-US" altLang="zh-CN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Fira Code Light" panose="020B0809050000020004" charset="0"/>
                          <a:cs typeface="Fira Code Light" panose="020B0809050000020004" charset="0"/>
                        </a:rPr>
                        <a:t>complete</a:t>
                      </a:r>
                      <a:endParaRPr lang="en-US" altLang="zh-CN" sz="140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MC</a:t>
                      </a:r>
                      <a:endParaRPr lang="en-US" altLang="zh-CN" sz="1400" b="1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 b="0">
                          <a:latin typeface="Fira Code Light" panose="020B0809050000020004" charset="0"/>
                          <a:cs typeface="Fira Code Light" panose="020B0809050000020004" charset="0"/>
                        </a:rPr>
                        <a:t>(Markov Chain)</a:t>
                      </a:r>
                      <a:endParaRPr lang="en-US" altLang="zh-CN" sz="1200" b="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MDP</a:t>
                      </a:r>
                      <a:endParaRPr lang="en-US" altLang="zh-CN" sz="1400" b="1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 b="0">
                          <a:latin typeface="Fira Code Light" panose="020B0809050000020004" charset="0"/>
                          <a:cs typeface="Fira Code Light" panose="020B0809050000020004" charset="0"/>
                        </a:rPr>
                        <a:t>(Markov Decision Process)</a:t>
                      </a:r>
                      <a:endParaRPr lang="en-US" altLang="zh-CN" sz="1200" b="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1627505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Fira Code Light" panose="020B0809050000020004" charset="0"/>
                          <a:cs typeface="Fira Code Light" panose="020B0809050000020004" charset="0"/>
                        </a:rPr>
                        <a:t>partial</a:t>
                      </a:r>
                      <a:endParaRPr lang="en-US" altLang="zh-CN" sz="140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HMM</a:t>
                      </a:r>
                      <a:endParaRPr lang="en-US" altLang="zh-CN" sz="1400" b="1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 b="0">
                          <a:latin typeface="Fira Code Light" panose="020B0809050000020004" charset="0"/>
                          <a:cs typeface="Fira Code Light" panose="020B0809050000020004" charset="0"/>
                        </a:rPr>
                        <a:t>(Hidden Markov Model)</a:t>
                      </a:r>
                      <a:endParaRPr lang="en-US" altLang="zh-CN" sz="1200" b="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Fira Code Light" panose="020B0809050000020004" charset="0"/>
                          <a:cs typeface="Fira Code Light" panose="020B0809050000020004" charset="0"/>
                        </a:rPr>
                        <a:t>POMDP</a:t>
                      </a:r>
                      <a:endParaRPr lang="en-US" altLang="zh-CN" sz="1400" b="1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zh-CN" sz="1200" b="0">
                          <a:latin typeface="Fira Code Light" panose="020B0809050000020004" charset="0"/>
                          <a:cs typeface="Fira Code Light" panose="020B0809050000020004" charset="0"/>
                        </a:rPr>
                        <a:t>(Partially Observable Markov Decision Process)</a:t>
                      </a:r>
                      <a:endParaRPr lang="en-US" altLang="zh-CN" sz="1200" b="0">
                        <a:latin typeface="Fira Code Light" panose="020B0809050000020004" charset="0"/>
                        <a:cs typeface="Fira Code Light" panose="020B080905000002000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Fira Code Light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wzh</cp:lastModifiedBy>
  <cp:revision>7</cp:revision>
  <dcterms:created xsi:type="dcterms:W3CDTF">2024-04-22T04:14:00Z</dcterms:created>
  <dcterms:modified xsi:type="dcterms:W3CDTF">2024-04-22T04:14:00Z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