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0EB506B8-91C5-4C01-A3FC-2512C5EE10AE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E4A983BC-76DE-4F2D-ADDE-88B467D0D1A3}" type="parTrans" cxnId="{28F5AFBE-1E41-4D5A-81F6-3ABE1F169A7A}">
      <dgm:prSet/>
      <dgm:spPr/>
      <dgm:t>
        <a:bodyPr/>
        <a:lstStyle/>
        <a:p>
          <a:endParaRPr lang="en-US"/>
        </a:p>
      </dgm:t>
    </dgm:pt>
    <dgm:pt modelId="{C4FA00DD-4625-4DE8-836D-4A9FB1EFF112}" type="sibTrans" cxnId="{28F5AFBE-1E41-4D5A-81F6-3ABE1F169A7A}">
      <dgm:prSet/>
      <dgm:spPr/>
      <dgm:t>
        <a:bodyPr/>
        <a:lstStyle/>
        <a:p>
          <a:endParaRPr lang="en-US"/>
        </a:p>
      </dgm:t>
    </dgm:pt>
    <dgm:pt modelId="{495E3DEC-74CE-4F42-A0D4-E8665F3FF5F7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7D5730D8-085F-4A58-A0AC-45715B5CE82C}" type="parTrans" cxnId="{9FFAC585-0B4B-4B92-97EA-E1007FE7ABA4}">
      <dgm:prSet/>
      <dgm:spPr/>
      <dgm:t>
        <a:bodyPr/>
        <a:lstStyle/>
        <a:p>
          <a:endParaRPr lang="en-US"/>
        </a:p>
      </dgm:t>
    </dgm:pt>
    <dgm:pt modelId="{846E535B-535C-4A81-8C44-B731C9DCE842}" type="sibTrans" cxnId="{9FFAC585-0B4B-4B92-97EA-E1007FE7ABA4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810A7A-00B0-4A40-92C8-D2F90361155C}" type="pres">
      <dgm:prSet presAssocID="{0F30A3F1-6508-40B6-AF3D-92C276273E05}" presName="parTxOnlySpace" presStyleCnt="0"/>
      <dgm:spPr/>
    </dgm:pt>
    <dgm:pt modelId="{698E7AB1-9912-41E0-A6F2-D7AD7A4B4118}" type="pres">
      <dgm:prSet presAssocID="{0EB506B8-91C5-4C01-A3FC-2512C5EE10A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2FD8C8E-1A44-4A05-B68D-BFAFF12D82F1}" type="pres">
      <dgm:prSet presAssocID="{C4FA00DD-4625-4DE8-836D-4A9FB1EFF112}" presName="parTxOnlySpace" presStyleCnt="0"/>
      <dgm:spPr/>
    </dgm:pt>
    <dgm:pt modelId="{D90C44F8-1504-4940-AE01-47D4F8369122}" type="pres">
      <dgm:prSet presAssocID="{495E3DEC-74CE-4F42-A0D4-E8665F3FF5F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B250277D-AD70-4011-A6FE-A9610C865F5E}" type="presOf" srcId="{0EB506B8-91C5-4C01-A3FC-2512C5EE10AE}" destId="{698E7AB1-9912-41E0-A6F2-D7AD7A4B4118}" srcOrd="0" destOrd="0" presId="urn:microsoft.com/office/officeart/2005/8/layout/chevron1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9FFAC585-0B4B-4B92-97EA-E1007FE7ABA4}" srcId="{6E252EC3-6EA1-4359-A42A-79D0C6B504C1}" destId="{495E3DEC-74CE-4F42-A0D4-E8665F3FF5F7}" srcOrd="2" destOrd="0" parTransId="{7D5730D8-085F-4A58-A0AC-45715B5CE82C}" sibTransId="{846E535B-535C-4A81-8C44-B731C9DCE842}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28F5AFBE-1E41-4D5A-81F6-3ABE1F169A7A}" srcId="{6E252EC3-6EA1-4359-A42A-79D0C6B504C1}" destId="{0EB506B8-91C5-4C01-A3FC-2512C5EE10AE}" srcOrd="1" destOrd="0" parTransId="{E4A983BC-76DE-4F2D-ADDE-88B467D0D1A3}" sibTransId="{C4FA00DD-4625-4DE8-836D-4A9FB1EFF112}"/>
    <dgm:cxn modelId="{977C16BF-7F1C-4FA6-AC85-7C570C6916D8}" type="presOf" srcId="{495E3DEC-74CE-4F42-A0D4-E8665F3FF5F7}" destId="{D90C44F8-1504-4940-AE01-47D4F8369122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  <dgm:cxn modelId="{D0C2B612-B074-486C-A808-AD256FB0920E}" type="presParOf" srcId="{5BFA2AFC-E400-4979-A4D0-6A4733D3A58E}" destId="{B6810A7A-00B0-4A40-92C8-D2F90361155C}" srcOrd="1" destOrd="0" presId="urn:microsoft.com/office/officeart/2005/8/layout/chevron1"/>
    <dgm:cxn modelId="{D5D5E24F-2F81-4E3E-8421-5D0D013BB30A}" type="presParOf" srcId="{5BFA2AFC-E400-4979-A4D0-6A4733D3A58E}" destId="{698E7AB1-9912-41E0-A6F2-D7AD7A4B4118}" srcOrd="2" destOrd="0" presId="urn:microsoft.com/office/officeart/2005/8/layout/chevron1"/>
    <dgm:cxn modelId="{F86A43FA-DF78-458E-AB2F-1DCB4285C892}" type="presParOf" srcId="{5BFA2AFC-E400-4979-A4D0-6A4733D3A58E}" destId="{82FD8C8E-1A44-4A05-B68D-BFAFF12D82F1}" srcOrd="3" destOrd="0" presId="urn:microsoft.com/office/officeart/2005/8/layout/chevron1"/>
    <dgm:cxn modelId="{03FB3DE0-DDE6-4101-948A-017DF9B7B3DF}" type="presParOf" srcId="{5BFA2AFC-E400-4979-A4D0-6A4733D3A58E}" destId="{D90C44F8-1504-4940-AE01-47D4F836912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Model Building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Analysis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252EC3-6EA1-4359-A42A-79D0C6B504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6132D83-DA41-414E-889B-E4C5CE8694A0}">
      <dgm:prSet phldrT="[Text]" custT="1"/>
      <dgm:spPr/>
      <dgm:t>
        <a:bodyPr/>
        <a:lstStyle/>
        <a:p>
          <a:r>
            <a:rPr lang="en-US" sz="2400" dirty="0"/>
            <a:t>Analysis</a:t>
          </a:r>
        </a:p>
      </dgm:t>
    </dgm:pt>
    <dgm:pt modelId="{50E04D2D-9980-4455-9912-801B8283FFC4}" type="parTrans" cxnId="{D8501259-ED3E-4A33-80C1-0C476D365D9D}">
      <dgm:prSet/>
      <dgm:spPr/>
      <dgm:t>
        <a:bodyPr/>
        <a:lstStyle/>
        <a:p>
          <a:endParaRPr lang="en-US"/>
        </a:p>
      </dgm:t>
    </dgm:pt>
    <dgm:pt modelId="{0F30A3F1-6508-40B6-AF3D-92C276273E05}" type="sibTrans" cxnId="{D8501259-ED3E-4A33-80C1-0C476D365D9D}">
      <dgm:prSet/>
      <dgm:spPr/>
      <dgm:t>
        <a:bodyPr/>
        <a:lstStyle/>
        <a:p>
          <a:endParaRPr lang="en-US"/>
        </a:p>
      </dgm:t>
    </dgm:pt>
    <dgm:pt modelId="{5BFA2AFC-E400-4979-A4D0-6A4733D3A58E}" type="pres">
      <dgm:prSet presAssocID="{6E252EC3-6EA1-4359-A42A-79D0C6B504C1}" presName="Name0" presStyleCnt="0">
        <dgm:presLayoutVars>
          <dgm:dir/>
          <dgm:animLvl val="lvl"/>
          <dgm:resizeHandles val="exact"/>
        </dgm:presLayoutVars>
      </dgm:prSet>
      <dgm:spPr/>
    </dgm:pt>
    <dgm:pt modelId="{9556F456-DCD8-4E96-9081-808193F13AE5}" type="pres">
      <dgm:prSet presAssocID="{96132D83-DA41-414E-889B-E4C5CE8694A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D8501259-ED3E-4A33-80C1-0C476D365D9D}" srcId="{6E252EC3-6EA1-4359-A42A-79D0C6B504C1}" destId="{96132D83-DA41-414E-889B-E4C5CE8694A0}" srcOrd="0" destOrd="0" parTransId="{50E04D2D-9980-4455-9912-801B8283FFC4}" sibTransId="{0F30A3F1-6508-40B6-AF3D-92C276273E05}"/>
    <dgm:cxn modelId="{8F12E780-28F5-4990-A153-25154752DF9F}" type="presOf" srcId="{6E252EC3-6EA1-4359-A42A-79D0C6B504C1}" destId="{5BFA2AFC-E400-4979-A4D0-6A4733D3A58E}" srcOrd="0" destOrd="0" presId="urn:microsoft.com/office/officeart/2005/8/layout/chevron1"/>
    <dgm:cxn modelId="{BE484496-B79A-47A9-A272-F6FF2C880C82}" type="presOf" srcId="{96132D83-DA41-414E-889B-E4C5CE8694A0}" destId="{9556F456-DCD8-4E96-9081-808193F13AE5}" srcOrd="0" destOrd="0" presId="urn:microsoft.com/office/officeart/2005/8/layout/chevron1"/>
    <dgm:cxn modelId="{7391AAF6-8734-4169-86AE-0C5206E55E9A}" type="presParOf" srcId="{5BFA2AFC-E400-4979-A4D0-6A4733D3A58E}" destId="{9556F456-DCD8-4E96-9081-808193F13A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2859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Processing</a:t>
          </a:r>
        </a:p>
      </dsp:txBody>
      <dsp:txXfrm>
        <a:off x="699555" y="666111"/>
        <a:ext cx="2090088" cy="1393392"/>
      </dsp:txXfrm>
    </dsp:sp>
    <dsp:sp modelId="{698E7AB1-9912-41E0-A6F2-D7AD7A4B4118}">
      <dsp:nvSpPr>
        <dsp:cNvPr id="0" name=""/>
        <dsp:cNvSpPr/>
      </dsp:nvSpPr>
      <dsp:spPr>
        <a:xfrm>
          <a:off x="3137991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Model Building</a:t>
          </a:r>
        </a:p>
      </dsp:txBody>
      <dsp:txXfrm>
        <a:off x="3834687" y="666111"/>
        <a:ext cx="2090088" cy="1393392"/>
      </dsp:txXfrm>
    </dsp:sp>
    <dsp:sp modelId="{D90C44F8-1504-4940-AE01-47D4F8369122}">
      <dsp:nvSpPr>
        <dsp:cNvPr id="0" name=""/>
        <dsp:cNvSpPr/>
      </dsp:nvSpPr>
      <dsp:spPr>
        <a:xfrm>
          <a:off x="6273123" y="666111"/>
          <a:ext cx="3483480" cy="1393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Analysis</a:t>
          </a:r>
        </a:p>
      </dsp:txBody>
      <dsp:txXfrm>
        <a:off x="6969819" y="666111"/>
        <a:ext cx="2090088" cy="1393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49577" y="0"/>
        <a:ext cx="1498208" cy="896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Building</a:t>
          </a:r>
        </a:p>
      </dsp:txBody>
      <dsp:txXfrm>
        <a:off x="449577" y="0"/>
        <a:ext cx="1498208" cy="8968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449577" y="0"/>
        <a:ext cx="1498208" cy="896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6F456-DCD8-4E96-9081-808193F13AE5}">
      <dsp:nvSpPr>
        <dsp:cNvPr id="0" name=""/>
        <dsp:cNvSpPr/>
      </dsp:nvSpPr>
      <dsp:spPr>
        <a:xfrm>
          <a:off x="1170" y="0"/>
          <a:ext cx="2395021" cy="896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449577" y="0"/>
        <a:ext cx="1498208" cy="89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A0F0-69D9-4728-A5A9-E2B7BA91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D825-1B1D-46EE-9DA6-D67FD67E9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DD50-9965-444E-91E1-C6090CB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61EA-59BB-4889-AB33-C932B2B5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C44A-C513-4D46-B4F9-6C8DCCEB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FDEF-4DC6-4A80-95A7-F1CDA1C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D9537-4EA0-4A90-8D2A-80244EFC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728F-9284-4812-AF7F-6F3D17B0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79EA-EE21-4BF9-A76D-6D54928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A93C-8CF3-4BAA-BC5D-EDC49DAD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2EE4-30EF-4D2F-BB2C-14A81E294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FD6C2-DCE6-4B93-9F59-A0C532CD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1A66-9D60-49BC-B2D5-80A8B58D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D379-3F1B-4237-8985-A6FDDD6C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3E2D-F042-4C2E-AA12-3736255C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AAE3-5FD9-4015-A3FA-9DCCCCB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3AFE-BE69-4294-B09C-C8E2675E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BDF7-43D0-4BA7-B021-29D495BC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D5E1-E7A3-49C4-BAD8-2A373968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5F43-657E-4849-BE45-571BDF3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298-3878-444E-AA6B-0270712C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321D-EEA3-4500-9304-EA6BBE02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185F-9AB2-4165-8D8C-F27FEB75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D2D2-3FC3-482F-8A4B-A7CC4CB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8B60-A02B-4CD5-998C-222376F9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5BF-0E82-4BD8-81A4-771635D1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6B58-832F-410F-9F90-CB154DC6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6A06-8EA3-44C2-907A-7CDBE58C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EE7D-1260-4D15-BA58-6FEE271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6D1B5-7059-46B5-86D9-FF3C44B1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B5D45-B80F-4873-BC09-4F7D38C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A89C-5C71-47E2-8C20-38D40141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27A6-FC36-4BC6-AEDB-D36FDB0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36C3-38D9-48C4-A9E6-26E658B6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248AD-446C-4928-9725-34ABD7EAF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1B520-FD23-4C71-99CF-4B0F5FCD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1EE4B-12F4-4FAF-99A4-DDCCFB31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E235-8F94-4EBE-910A-C7033EEA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47A-7124-4F05-8D63-FF82403F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2D0D-AFAB-4675-89EB-A40142A2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1F4CB-E063-46BD-A100-66941E26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B895-0B14-42DE-ACA2-07D570D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6FF25-196B-4588-AEC9-91566116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B5568-5D48-476C-A96D-635D82E3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D5814-B25F-49A3-89AE-5825F45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E547-7543-4B2E-B734-F5DA5332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394D-3248-4E67-A921-0B4060B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B091-1E82-4009-814B-557D755A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BB7E-FC79-4D09-9401-963EC8E5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BB96-244F-4B09-BB5C-3F9C2632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5E4D-18C4-460A-BE28-05799ACF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4DD0-848C-4D71-B14B-D5A545D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1731-4290-4486-8A5C-1D3A7B28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E1608-C9DB-407C-9D5A-AEA36B41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8F3B4-9A4F-4E75-8793-046A6EEDF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CD7D-C656-49C6-8AA6-057C74EB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51537-A107-4228-A296-0F8F5C7E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5FC3C-B07E-45B4-B7A6-8EBE7D0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B0841-214C-4BBB-A789-FE1638CA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ABE7-92B3-438E-8522-8C944919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4793-AC46-4A9B-A9EC-B52543253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C473-EE31-47FC-A8CE-69B9EE27A29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A5AC-A283-4966-A701-2B6A1826D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D603-41FA-43E7-B299-08C7FAC0D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D6F4-7C84-4ADB-B532-C31C34A9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A54-65D7-41C3-8789-D38FDF177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 Fall 2020</a:t>
            </a:r>
            <a:br>
              <a:rPr lang="en-US" dirty="0"/>
            </a:br>
            <a:r>
              <a:rPr lang="en-US" dirty="0"/>
              <a:t>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3843-8EBD-4FF1-9F7A-AE3511F1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Thiago Seuaciuc-Osorio</a:t>
            </a:r>
          </a:p>
          <a:p>
            <a:r>
              <a:rPr lang="en-US" dirty="0" err="1"/>
              <a:t>netID</a:t>
            </a:r>
            <a:r>
              <a:rPr lang="en-US" dirty="0"/>
              <a:t>: thiagos2</a:t>
            </a:r>
          </a:p>
        </p:txBody>
      </p:sp>
    </p:spTree>
    <p:extLst>
      <p:ext uri="{BB962C8B-B14F-4D97-AF65-F5344CB8AC3E}">
        <p14:creationId xmlns:p14="http://schemas.microsoft.com/office/powerpoint/2010/main" val="302439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398E-4988-439A-93AE-F17579A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A8F2-86A2-4F2D-9BE4-BC2D2FD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various purposes</a:t>
            </a:r>
          </a:p>
          <a:p>
            <a:r>
              <a:rPr lang="en-US" dirty="0"/>
              <a:t>May take either or both of:</a:t>
            </a:r>
          </a:p>
          <a:p>
            <a:pPr lvl="1"/>
            <a:r>
              <a:rPr lang="en-US" dirty="0"/>
              <a:t>Processed data file</a:t>
            </a:r>
          </a:p>
          <a:p>
            <a:pPr lvl="1"/>
            <a:r>
              <a:rPr lang="en-US" dirty="0"/>
              <a:t>Model file</a:t>
            </a:r>
          </a:p>
          <a:p>
            <a:r>
              <a:rPr lang="en-US" dirty="0"/>
              <a:t>Available codes:</a:t>
            </a:r>
          </a:p>
          <a:p>
            <a:pPr lvl="1"/>
            <a:r>
              <a:rPr lang="en-US" i="1" dirty="0"/>
              <a:t>getStats.py</a:t>
            </a:r>
            <a:r>
              <a:rPr lang="en-US" dirty="0"/>
              <a:t>: computes basic stats on the review data</a:t>
            </a:r>
          </a:p>
          <a:p>
            <a:pPr lvl="2"/>
            <a:r>
              <a:rPr lang="en-US" dirty="0"/>
              <a:t>Only takes the processed data file as input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B01CF-9DC3-4E39-BE57-19EFFF2CC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85129"/>
              </p:ext>
            </p:extLst>
          </p:nvPr>
        </p:nvGraphicFramePr>
        <p:xfrm>
          <a:off x="9192360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C6426B2E-02D3-4927-802E-E0CED29C1BDC}"/>
              </a:ext>
            </a:extLst>
          </p:cNvPr>
          <p:cNvSpPr/>
          <p:nvPr/>
        </p:nvSpPr>
        <p:spPr>
          <a:xfrm>
            <a:off x="8784661" y="129571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E629F16A-D93D-47E6-8B4C-0F2F0072BF83}"/>
              </a:ext>
            </a:extLst>
          </p:cNvPr>
          <p:cNvSpPr/>
          <p:nvPr/>
        </p:nvSpPr>
        <p:spPr>
          <a:xfrm>
            <a:off x="10478965" y="134211"/>
            <a:ext cx="1538655" cy="56271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2CC3-F2A5-4C91-BEAE-3FCE1F48147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553989" y="692280"/>
            <a:ext cx="837052" cy="45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FBE53-B479-43FD-8496-3D7C7CFE751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0391041" y="696921"/>
            <a:ext cx="857252" cy="45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398E-4988-439A-93AE-F17579A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A8F2-86A2-4F2D-9BE4-BC2D2FD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getStats.py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sz="1050" dirty="0"/>
          </a:p>
          <a:p>
            <a:r>
              <a:rPr lang="en-US" dirty="0"/>
              <a:t> Script will print on the terminal:</a:t>
            </a:r>
          </a:p>
          <a:p>
            <a:pPr lvl="1"/>
            <a:r>
              <a:rPr lang="en-US" dirty="0"/>
              <a:t>The number of reviews in the file</a:t>
            </a:r>
          </a:p>
          <a:p>
            <a:pPr lvl="1"/>
            <a:r>
              <a:rPr lang="en-US" dirty="0"/>
              <a:t>The number of unique items (products) reviewed</a:t>
            </a:r>
          </a:p>
          <a:p>
            <a:pPr lvl="1"/>
            <a:r>
              <a:rPr lang="en-US" dirty="0"/>
              <a:t>The average length (and standard deviation) of the reviews</a:t>
            </a:r>
          </a:p>
          <a:p>
            <a:pPr lvl="1"/>
            <a:r>
              <a:rPr lang="en-US" dirty="0"/>
              <a:t>The average and standard deviation of the overall ratings</a:t>
            </a:r>
          </a:p>
          <a:p>
            <a:r>
              <a:rPr lang="en-US" dirty="0"/>
              <a:t>No other outputs or files created</a:t>
            </a:r>
          </a:p>
          <a:p>
            <a:r>
              <a:rPr lang="en-US" dirty="0"/>
              <a:t>Data file should be in the </a:t>
            </a:r>
            <a:r>
              <a:rPr lang="en-US" i="1"/>
              <a:t>\data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B01CF-9DC3-4E39-BE57-19EFFF2CC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79379"/>
              </p:ext>
            </p:extLst>
          </p:nvPr>
        </p:nvGraphicFramePr>
        <p:xfrm>
          <a:off x="9192360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C6426B2E-02D3-4927-802E-E0CED29C1BDC}"/>
              </a:ext>
            </a:extLst>
          </p:cNvPr>
          <p:cNvSpPr/>
          <p:nvPr/>
        </p:nvSpPr>
        <p:spPr>
          <a:xfrm>
            <a:off x="8784661" y="129571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E2CC3-F2A5-4C91-BEAE-3FCE1F48147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553989" y="692280"/>
            <a:ext cx="837052" cy="45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12A2DA-F176-4336-A4E6-7B2AA9A22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06" y="2371577"/>
            <a:ext cx="6658904" cy="1057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5C73C-C8D7-410E-AE14-580383F53759}"/>
              </a:ext>
            </a:extLst>
          </p:cNvPr>
          <p:cNvSpPr txBox="1"/>
          <p:nvPr/>
        </p:nvSpPr>
        <p:spPr>
          <a:xfrm>
            <a:off x="6281338" y="1652232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processed data file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35394B-8265-4865-8A7A-51D954387A7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4416" y="2113897"/>
            <a:ext cx="1726922" cy="9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17474-676B-44CC-9A3C-69E8BD5287D5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flipH="1">
            <a:off x="7297614" y="410926"/>
            <a:ext cx="1487047" cy="12413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1AD5-1DF5-46A3-820E-1A6CCBFC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E722-300D-4888-8099-4AA6E906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Hongning</a:t>
            </a:r>
            <a:r>
              <a:rPr lang="en-US" dirty="0"/>
              <a:t> Wang, Yue Lu,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. 2011. Latent aspect rating analysis without aspect keyword supervision. In Proceedings of ACM KDD 2011, pp. 618-626. DOI=10.1145/2020408.2020505</a:t>
            </a:r>
          </a:p>
        </p:txBody>
      </p:sp>
    </p:spTree>
    <p:extLst>
      <p:ext uri="{BB962C8B-B14F-4D97-AF65-F5344CB8AC3E}">
        <p14:creationId xmlns:p14="http://schemas.microsoft.com/office/powerpoint/2010/main" val="28757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356218"/>
              </p:ext>
            </p:extLst>
          </p:nvPr>
        </p:nvGraphicFramePr>
        <p:xfrm>
          <a:off x="838200" y="1934309"/>
          <a:ext cx="9759463" cy="272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1594337" y="1409333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1383323" y="4411177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6294B98C-1E2B-4041-99AC-D7C6F65EC6DF}"/>
              </a:ext>
            </a:extLst>
          </p:cNvPr>
          <p:cNvSpPr/>
          <p:nvPr/>
        </p:nvSpPr>
        <p:spPr>
          <a:xfrm>
            <a:off x="4572732" y="1356580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stCxn id="5" idx="2"/>
          </p:cNvCxnSpPr>
          <p:nvPr/>
        </p:nvCxnSpPr>
        <p:spPr>
          <a:xfrm flipH="1">
            <a:off x="2363663" y="1972042"/>
            <a:ext cx="2" cy="6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75742" y="3938955"/>
            <a:ext cx="1" cy="4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B0EBA-1588-4EC9-B39F-0250A4C0349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465152" y="2183056"/>
            <a:ext cx="0" cy="56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2407C0-AFBB-4059-BF37-587C52C4B0A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68162" y="3974125"/>
            <a:ext cx="2397369" cy="850290"/>
          </a:xfrm>
          <a:prstGeom prst="bentConnector3">
            <a:avLst>
              <a:gd name="adj1" fmla="val 99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0AB0920-D8BB-4962-BEBA-C90FF17604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68162" y="3974125"/>
            <a:ext cx="5685692" cy="850290"/>
          </a:xfrm>
          <a:prstGeom prst="bentConnector3">
            <a:avLst>
              <a:gd name="adj1" fmla="val 100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4E99B0-9009-432B-91DE-957EA73B244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57571" y="1769818"/>
            <a:ext cx="2496283" cy="850290"/>
          </a:xfrm>
          <a:prstGeom prst="bentConnector3">
            <a:avLst>
              <a:gd name="adj1" fmla="val 100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200" y="5501420"/>
            <a:ext cx="10515600" cy="112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transfer through files</a:t>
            </a:r>
          </a:p>
          <a:p>
            <a:r>
              <a:rPr lang="en-US" dirty="0"/>
              <a:t>No command line interface: inputs in first lines of scripts</a:t>
            </a:r>
          </a:p>
        </p:txBody>
      </p:sp>
    </p:spTree>
    <p:extLst>
      <p:ext uri="{BB962C8B-B14F-4D97-AF65-F5344CB8AC3E}">
        <p14:creationId xmlns:p14="http://schemas.microsoft.com/office/powerpoint/2010/main" val="21111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16833"/>
              </p:ext>
            </p:extLst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10488" cy="493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Input: raw file</a:t>
            </a:r>
          </a:p>
          <a:p>
            <a:r>
              <a:rPr lang="en-US" dirty="0"/>
              <a:t>Output: processed file</a:t>
            </a:r>
          </a:p>
          <a:p>
            <a:pPr lvl="1"/>
            <a:r>
              <a:rPr lang="en-US" dirty="0"/>
              <a:t>Reviews: list of dictionaries</a:t>
            </a:r>
          </a:p>
          <a:p>
            <a:pPr lvl="2"/>
            <a:r>
              <a:rPr lang="en-US" dirty="0" err="1"/>
              <a:t>ReviewText</a:t>
            </a:r>
            <a:r>
              <a:rPr lang="en-US" dirty="0"/>
              <a:t>: review content (list of words)</a:t>
            </a:r>
          </a:p>
          <a:p>
            <a:pPr lvl="2"/>
            <a:r>
              <a:rPr lang="en-US" dirty="0"/>
              <a:t>‘Author’ (if available)</a:t>
            </a:r>
          </a:p>
          <a:p>
            <a:pPr lvl="2"/>
            <a:r>
              <a:rPr lang="en-US" dirty="0"/>
              <a:t>‘Product’</a:t>
            </a:r>
          </a:p>
          <a:p>
            <a:pPr lvl="2"/>
            <a:r>
              <a:rPr lang="en-US" dirty="0"/>
              <a:t>‘Date’</a:t>
            </a:r>
          </a:p>
          <a:p>
            <a:pPr lvl="2"/>
            <a:r>
              <a:rPr lang="en-US" dirty="0"/>
              <a:t>‘Rating’: list of floats; first is overall rating</a:t>
            </a:r>
          </a:p>
          <a:p>
            <a:pPr lvl="1"/>
            <a:r>
              <a:rPr lang="en-US" dirty="0"/>
              <a:t>Vocabulary: list of words in corpus</a:t>
            </a:r>
          </a:p>
          <a:p>
            <a:pPr lvl="1"/>
            <a:r>
              <a:rPr lang="en-US" dirty="0"/>
              <a:t>Term-Document Matrix: count of each term (column) in each document (row)</a:t>
            </a:r>
          </a:p>
          <a:p>
            <a:r>
              <a:rPr lang="en-US" dirty="0"/>
              <a:t>Processing:</a:t>
            </a:r>
          </a:p>
          <a:p>
            <a:pPr lvl="1"/>
            <a:r>
              <a:rPr lang="en-US" dirty="0"/>
              <a:t>Lower case </a:t>
            </a:r>
            <a:r>
              <a:rPr lang="en-US" dirty="0">
                <a:sym typeface="Symbol" panose="05050102010706020507" pitchFamily="18" charset="2"/>
              </a:rPr>
              <a:t> remove punctuation  word tokenize  remove </a:t>
            </a:r>
            <a:r>
              <a:rPr lang="en-US" dirty="0" err="1">
                <a:sym typeface="Symbol" panose="05050102010706020507" pitchFamily="18" charset="2"/>
              </a:rPr>
              <a:t>stopwords</a:t>
            </a:r>
            <a:r>
              <a:rPr lang="en-US" dirty="0">
                <a:sym typeface="Symbol" panose="05050102010706020507" pitchFamily="18" charset="2"/>
              </a:rPr>
              <a:t> (NLTK)  remove non-alphabetical terms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Filter reviews with less than 50 words, and terms appearing in less than 10 reviews</a:t>
            </a:r>
            <a:endParaRPr lang="en-US" dirty="0"/>
          </a:p>
          <a:p>
            <a:r>
              <a:rPr lang="en-US" dirty="0"/>
              <a:t>All files in the </a:t>
            </a:r>
            <a:r>
              <a:rPr lang="en-US" i="1" dirty="0"/>
              <a:t>\data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25842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743312" y="3756486"/>
            <a:ext cx="10610488" cy="237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MP3 &amp; Hotels reviews in different formats; need different processing</a:t>
            </a:r>
          </a:p>
          <a:p>
            <a:pPr lvl="1"/>
            <a:r>
              <a:rPr lang="en-US" dirty="0"/>
              <a:t>processHOTELreviews.py</a:t>
            </a:r>
          </a:p>
          <a:p>
            <a:pPr lvl="1"/>
            <a:r>
              <a:rPr lang="en-US" dirty="0"/>
              <a:t>processMP3reviews.py</a:t>
            </a:r>
          </a:p>
          <a:p>
            <a:pPr lvl="1"/>
            <a:r>
              <a:rPr lang="en-US" dirty="0"/>
              <a:t>processMP3reviews_split.py</a:t>
            </a:r>
          </a:p>
          <a:p>
            <a:pPr lvl="2"/>
            <a:r>
              <a:rPr lang="en-US" dirty="0"/>
              <a:t>Splits reviews based on rating (low/high)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596D-50F6-4510-8A4C-CA2460799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44" y="1477448"/>
            <a:ext cx="6182588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9C1ED-662E-4DEA-A871-6258949F156D}"/>
              </a:ext>
            </a:extLst>
          </p:cNvPr>
          <p:cNvSpPr txBox="1"/>
          <p:nvPr/>
        </p:nvSpPr>
        <p:spPr>
          <a:xfrm>
            <a:off x="5079724" y="1247612"/>
            <a:ext cx="2032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raw input file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BBCC6-C7CE-4AA7-AEA0-A00106FDCF9F}"/>
              </a:ext>
            </a:extLst>
          </p:cNvPr>
          <p:cNvSpPr txBox="1"/>
          <p:nvPr/>
        </p:nvSpPr>
        <p:spPr>
          <a:xfrm>
            <a:off x="5049157" y="2602524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output file to be created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4D9D99-14D5-4107-AD41-6D06D8AC6321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112276" y="508849"/>
            <a:ext cx="2067998" cy="10619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F0927B-E99B-4201-A096-1181E477E7ED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7081709" y="2972886"/>
            <a:ext cx="1975473" cy="913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2023C-AD66-4EF8-9297-92E3E4A5900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58662" y="1570778"/>
            <a:ext cx="1721062" cy="58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F8575B-95CF-43B1-8F28-829EBB41682C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58662" y="2559648"/>
            <a:ext cx="1690495" cy="50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9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044-2F54-4E3F-AEE8-098D9DD1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D75A6-038B-4429-9E28-3C2D4E6C28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50921" y="1200385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4B78212-87E0-4766-8199-BD08ABF57DCD}"/>
              </a:ext>
            </a:extLst>
          </p:cNvPr>
          <p:cNvSpPr/>
          <p:nvPr/>
        </p:nvSpPr>
        <p:spPr>
          <a:xfrm>
            <a:off x="9180274" y="227494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C569A8FC-A28E-46A7-AEB8-FB8978ABD79B}"/>
              </a:ext>
            </a:extLst>
          </p:cNvPr>
          <p:cNvSpPr/>
          <p:nvPr/>
        </p:nvSpPr>
        <p:spPr>
          <a:xfrm>
            <a:off x="9057182" y="2559648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E2BA5-F223-453F-9964-FA4A7A932C0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9949602" y="790203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14055-D4BF-47EA-86A9-CC2781F8B48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949602" y="2097198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92A7AC-430C-41B4-AEA5-EBB0EAD484E8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8147535" cy="493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available processed data files:</a:t>
            </a:r>
          </a:p>
          <a:p>
            <a:pPr lvl="1"/>
            <a:r>
              <a:rPr lang="en-US" i="1" dirty="0"/>
              <a:t>MP3reviews_low_100.pkl</a:t>
            </a:r>
            <a:r>
              <a:rPr lang="en-US" dirty="0"/>
              <a:t>: processed data of a random sub-sample of 100 reviews with low rating (3 or lower).</a:t>
            </a:r>
          </a:p>
          <a:p>
            <a:pPr lvl="1"/>
            <a:r>
              <a:rPr lang="en-US" i="1" dirty="0"/>
              <a:t>MP3reviews_high_100.pkl</a:t>
            </a:r>
            <a:r>
              <a:rPr lang="en-US" dirty="0"/>
              <a:t>: processed data of a random sub-sample of 100 reviews with high rating (higher than 3).</a:t>
            </a:r>
          </a:p>
          <a:p>
            <a:pPr lvl="1"/>
            <a:r>
              <a:rPr lang="en-US" i="1" dirty="0"/>
              <a:t>HotelReviews_100.pkl</a:t>
            </a:r>
            <a:r>
              <a:rPr lang="en-US" dirty="0"/>
              <a:t>: processed data of a random sub-sample of 100 hotel reviews</a:t>
            </a:r>
          </a:p>
          <a:p>
            <a:r>
              <a:rPr lang="en-US" dirty="0"/>
              <a:t>Main available raw data files:</a:t>
            </a:r>
          </a:p>
          <a:p>
            <a:pPr lvl="1"/>
            <a:r>
              <a:rPr lang="en-US" i="1" dirty="0"/>
              <a:t>amazon_mp3_redux.txt</a:t>
            </a:r>
            <a:r>
              <a:rPr lang="en-US" dirty="0"/>
              <a:t>: a small sub-sample of the amazon review dataset in its raw format that can be used to test the data processing codes.</a:t>
            </a:r>
          </a:p>
          <a:p>
            <a:pPr lvl="2"/>
            <a:r>
              <a:rPr lang="en-US" dirty="0"/>
              <a:t>Associated processing script: </a:t>
            </a:r>
            <a:r>
              <a:rPr lang="en-US" i="1" dirty="0"/>
              <a:t>processMP3reviews.py</a:t>
            </a:r>
            <a:r>
              <a:rPr lang="en-US" dirty="0"/>
              <a:t> or </a:t>
            </a:r>
            <a:r>
              <a:rPr lang="en-US" i="1" dirty="0"/>
              <a:t>processMP3reviews_split.py</a:t>
            </a:r>
          </a:p>
          <a:p>
            <a:pPr lvl="1"/>
            <a:r>
              <a:rPr lang="en-US" i="1" dirty="0" err="1"/>
              <a:t>Test_redux</a:t>
            </a:r>
            <a:r>
              <a:rPr lang="en-US" i="1" dirty="0"/>
              <a:t> </a:t>
            </a:r>
            <a:r>
              <a:rPr lang="en-US" dirty="0"/>
              <a:t>(folder): a small sub-sample of the hotel review dataset in its raw format that can be used to test the data processing codes.</a:t>
            </a:r>
          </a:p>
          <a:p>
            <a:pPr lvl="2"/>
            <a:r>
              <a:rPr lang="en-US" dirty="0"/>
              <a:t>Associated processing script: </a:t>
            </a:r>
            <a:r>
              <a:rPr lang="en-US" i="1" dirty="0"/>
              <a:t>processHOTELreviews.py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7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Follows process in subject paper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Initialize corpus-level parameters</a:t>
            </a:r>
          </a:p>
          <a:p>
            <a:pPr lvl="1"/>
            <a:r>
              <a:rPr lang="en-US" dirty="0"/>
              <a:t>Compute review-level parameters</a:t>
            </a:r>
          </a:p>
          <a:p>
            <a:pPr lvl="2"/>
            <a:r>
              <a:rPr lang="en-US" dirty="0"/>
              <a:t>Initialize review-level parameters</a:t>
            </a:r>
          </a:p>
          <a:p>
            <a:pPr lvl="2"/>
            <a:r>
              <a:rPr lang="en-US" dirty="0"/>
              <a:t>Iteratively update until convergence</a:t>
            </a:r>
          </a:p>
          <a:p>
            <a:pPr lvl="2"/>
            <a:r>
              <a:rPr lang="en-US" dirty="0"/>
              <a:t>Corpus-level parameters are held constant in this process</a:t>
            </a:r>
          </a:p>
          <a:p>
            <a:pPr lvl="1"/>
            <a:r>
              <a:rPr lang="en-US" dirty="0"/>
              <a:t>Update corpus-level parameters</a:t>
            </a:r>
          </a:p>
          <a:p>
            <a:pPr lvl="2"/>
            <a:r>
              <a:rPr lang="en-US" dirty="0"/>
              <a:t>Review-level parameters are held constant</a:t>
            </a:r>
          </a:p>
          <a:p>
            <a:pPr lvl="1"/>
            <a:r>
              <a:rPr lang="en-US" dirty="0"/>
              <a:t>Recompute log-likelihood</a:t>
            </a:r>
          </a:p>
          <a:p>
            <a:pPr lvl="1"/>
            <a:r>
              <a:rPr lang="en-US" dirty="0"/>
              <a:t>Iterate until convergence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99132"/>
              </p:ext>
            </p:extLst>
          </p:nvPr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6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estimateModel.py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Data files should be in the </a:t>
            </a:r>
            <a:r>
              <a:rPr lang="en-US" i="1" dirty="0"/>
              <a:t>\data</a:t>
            </a:r>
            <a:r>
              <a:rPr lang="en-US" dirty="0"/>
              <a:t> folder</a:t>
            </a:r>
          </a:p>
          <a:p>
            <a:r>
              <a:rPr lang="en-US" dirty="0"/>
              <a:t>Model file will be saved to the </a:t>
            </a:r>
            <a:r>
              <a:rPr lang="en-US" i="1" dirty="0"/>
              <a:t>\models</a:t>
            </a:r>
            <a:r>
              <a:rPr lang="en-US" dirty="0"/>
              <a:t> folder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/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B5D84C8-1635-4997-9C34-BDBBEC935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07" y="2547843"/>
            <a:ext cx="6401693" cy="1219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947D6-6C48-41DA-B7DB-C9C905128F05}"/>
              </a:ext>
            </a:extLst>
          </p:cNvPr>
          <p:cNvSpPr txBox="1"/>
          <p:nvPr/>
        </p:nvSpPr>
        <p:spPr>
          <a:xfrm>
            <a:off x="6087907" y="1896651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processed data file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D9647-FD2E-47F5-883A-B05130D462CE}"/>
              </a:ext>
            </a:extLst>
          </p:cNvPr>
          <p:cNvSpPr txBox="1"/>
          <p:nvPr/>
        </p:nvSpPr>
        <p:spPr>
          <a:xfrm>
            <a:off x="5818485" y="3243281"/>
            <a:ext cx="203255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name of output file to be created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DE9C7-98D6-47FB-A759-4B8F795F881D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8120459" y="460197"/>
            <a:ext cx="1862883" cy="18981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AE108-BD86-4106-BCD8-298D6F776C3E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7851037" y="2924234"/>
            <a:ext cx="2009213" cy="7807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E0297-F4A3-4280-964D-C25B3871BE5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54315" y="2358316"/>
            <a:ext cx="2333592" cy="84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8C9495-925D-4962-BD84-CDAF5C5CB6B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15863" y="3411420"/>
            <a:ext cx="2002622" cy="29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3310C0-C734-43F9-B81D-C9AFD677523B}"/>
              </a:ext>
            </a:extLst>
          </p:cNvPr>
          <p:cNvSpPr txBox="1"/>
          <p:nvPr/>
        </p:nvSpPr>
        <p:spPr>
          <a:xfrm>
            <a:off x="2155023" y="4015547"/>
            <a:ext cx="203255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 number of aspects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D1852-3E42-4802-A778-823177ABC6E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2331750" y="3572484"/>
            <a:ext cx="839549" cy="4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1AC-2A17-4757-B914-ECD7310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12DD-FE9C-49CA-9AA7-F239BCE9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2042" cy="4351338"/>
          </a:xfrm>
        </p:spPr>
        <p:txBody>
          <a:bodyPr>
            <a:normAutofit/>
          </a:bodyPr>
          <a:lstStyle/>
          <a:p>
            <a:r>
              <a:rPr lang="en-US" dirty="0"/>
              <a:t>Available models:</a:t>
            </a:r>
            <a:endParaRPr lang="en-US" i="1" dirty="0"/>
          </a:p>
          <a:p>
            <a:pPr lvl="1"/>
            <a:r>
              <a:rPr lang="en-US" dirty="0"/>
              <a:t>MP3model_low_100_3.pkl</a:t>
            </a:r>
          </a:p>
          <a:p>
            <a:pPr lvl="2"/>
            <a:r>
              <a:rPr lang="en-US" dirty="0"/>
              <a:t>Model built with 3 aspects on dataset with 100 MP3 reviews with low rating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MP3reviews_low_100.pkl</a:t>
            </a:r>
            <a:endParaRPr lang="en-US" dirty="0"/>
          </a:p>
          <a:p>
            <a:pPr lvl="1"/>
            <a:r>
              <a:rPr lang="en-US" dirty="0"/>
              <a:t>MP3model_high_100_3.pkl</a:t>
            </a:r>
          </a:p>
          <a:p>
            <a:pPr lvl="2"/>
            <a:r>
              <a:rPr lang="en-US" dirty="0"/>
              <a:t>Model built with 3 aspects on dataset with 100 MP3 reviews with high rating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MP3reviews_high_100.pkl</a:t>
            </a:r>
            <a:endParaRPr lang="en-US" dirty="0"/>
          </a:p>
          <a:p>
            <a:pPr lvl="1"/>
            <a:r>
              <a:rPr lang="en-US" dirty="0"/>
              <a:t>HotelModel_100_7.pkl</a:t>
            </a:r>
          </a:p>
          <a:p>
            <a:pPr lvl="2"/>
            <a:r>
              <a:rPr lang="en-US" dirty="0"/>
              <a:t>Model built with 7 aspects on dataset with 100 hotel reviews</a:t>
            </a:r>
          </a:p>
          <a:p>
            <a:pPr lvl="2"/>
            <a:r>
              <a:rPr lang="en-US" dirty="0"/>
              <a:t>Associated processed data file: </a:t>
            </a:r>
            <a:r>
              <a:rPr lang="en-US" i="1" dirty="0"/>
              <a:t>HotelReviews_100.pkl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A5A1AC-8488-41EB-9CB7-56F7F7B13BEC}"/>
              </a:ext>
            </a:extLst>
          </p:cNvPr>
          <p:cNvGraphicFramePr>
            <a:graphicFrameLocks/>
          </p:cNvGraphicFramePr>
          <p:nvPr/>
        </p:nvGraphicFramePr>
        <p:xfrm>
          <a:off x="9553989" y="1151733"/>
          <a:ext cx="2397363" cy="89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2081386-95EF-40FF-8833-E3E59C2CCC7C}"/>
              </a:ext>
            </a:extLst>
          </p:cNvPr>
          <p:cNvSpPr/>
          <p:nvPr/>
        </p:nvSpPr>
        <p:spPr>
          <a:xfrm>
            <a:off x="9983342" y="178842"/>
            <a:ext cx="1538655" cy="562709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Processed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768A6570-511B-4C7C-8173-4A431AEF6D79}"/>
              </a:ext>
            </a:extLst>
          </p:cNvPr>
          <p:cNvSpPr/>
          <p:nvPr/>
        </p:nvSpPr>
        <p:spPr>
          <a:xfrm>
            <a:off x="9860250" y="2510996"/>
            <a:ext cx="1784839" cy="826476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File (.</a:t>
            </a:r>
            <a:r>
              <a:rPr lang="en-US" dirty="0" err="1">
                <a:solidFill>
                  <a:schemeClr val="tx1"/>
                </a:solidFill>
              </a:rPr>
              <a:t>pkl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47B6E9-0E90-420A-A488-4A633B211C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752670" y="741551"/>
            <a:ext cx="0" cy="41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330C8-2D45-4E56-A87D-E781B0C823F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752670" y="2048546"/>
            <a:ext cx="0" cy="4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3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777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CS410 Fall 2020 Course Project</vt:lpstr>
      <vt:lpstr>Topic Paper</vt:lpstr>
      <vt:lpstr>Framework</vt:lpstr>
      <vt:lpstr>Data Processing</vt:lpstr>
      <vt:lpstr>Data Processing</vt:lpstr>
      <vt:lpstr>Data Processing</vt:lpstr>
      <vt:lpstr>Model Building</vt:lpstr>
      <vt:lpstr>Model Building</vt:lpstr>
      <vt:lpstr>Model Building</vt:lpstr>
      <vt:lpstr>Analysis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Fall 2020 Course Project</dc:title>
  <dc:creator>Seuaciuc-Osorio, Thiago</dc:creator>
  <cp:lastModifiedBy>Seuaciuc-Osorio, Thiago</cp:lastModifiedBy>
  <cp:revision>14</cp:revision>
  <dcterms:created xsi:type="dcterms:W3CDTF">2020-12-13T09:33:24Z</dcterms:created>
  <dcterms:modified xsi:type="dcterms:W3CDTF">2020-12-13T20:38:41Z</dcterms:modified>
</cp:coreProperties>
</file>