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9" r:id="rId14"/>
    <p:sldId id="270" r:id="rId15"/>
    <p:sldId id="271" r:id="rId16"/>
    <p:sldId id="27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dgm:spPr/>
      <dgm:t>
        <a:bodyPr/>
        <a:lstStyle/>
        <a:p>
          <a:r>
            <a:rPr lang="en-US" dirty="0"/>
            <a:t>Data Processing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0EB506B8-91C5-4C01-A3FC-2512C5EE10AE}">
      <dgm:prSet phldrT="[Text]"/>
      <dgm:spPr/>
      <dgm:t>
        <a:bodyPr/>
        <a:lstStyle/>
        <a:p>
          <a:r>
            <a:rPr lang="en-US" dirty="0"/>
            <a:t>Model Building</a:t>
          </a:r>
        </a:p>
      </dgm:t>
    </dgm:pt>
    <dgm:pt modelId="{E4A983BC-76DE-4F2D-ADDE-88B467D0D1A3}" type="parTrans" cxnId="{28F5AFBE-1E41-4D5A-81F6-3ABE1F169A7A}">
      <dgm:prSet/>
      <dgm:spPr/>
      <dgm:t>
        <a:bodyPr/>
        <a:lstStyle/>
        <a:p>
          <a:endParaRPr lang="en-US"/>
        </a:p>
      </dgm:t>
    </dgm:pt>
    <dgm:pt modelId="{C4FA00DD-4625-4DE8-836D-4A9FB1EFF112}" type="sibTrans" cxnId="{28F5AFBE-1E41-4D5A-81F6-3ABE1F169A7A}">
      <dgm:prSet/>
      <dgm:spPr/>
      <dgm:t>
        <a:bodyPr/>
        <a:lstStyle/>
        <a:p>
          <a:endParaRPr lang="en-US"/>
        </a:p>
      </dgm:t>
    </dgm:pt>
    <dgm:pt modelId="{495E3DEC-74CE-4F42-A0D4-E8665F3FF5F7}">
      <dgm:prSet phldrT="[Text]"/>
      <dgm:spPr/>
      <dgm:t>
        <a:bodyPr/>
        <a:lstStyle/>
        <a:p>
          <a:r>
            <a:rPr lang="en-US" dirty="0"/>
            <a:t>Analysis</a:t>
          </a:r>
        </a:p>
      </dgm:t>
    </dgm:pt>
    <dgm:pt modelId="{7D5730D8-085F-4A58-A0AC-45715B5CE82C}" type="parTrans" cxnId="{9FFAC585-0B4B-4B92-97EA-E1007FE7ABA4}">
      <dgm:prSet/>
      <dgm:spPr/>
      <dgm:t>
        <a:bodyPr/>
        <a:lstStyle/>
        <a:p>
          <a:endParaRPr lang="en-US"/>
        </a:p>
      </dgm:t>
    </dgm:pt>
    <dgm:pt modelId="{846E535B-535C-4A81-8C44-B731C9DCE842}" type="sibTrans" cxnId="{9FFAC585-0B4B-4B92-97EA-E1007FE7ABA4}">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3">
        <dgm:presLayoutVars>
          <dgm:chMax val="0"/>
          <dgm:chPref val="0"/>
          <dgm:bulletEnabled val="1"/>
        </dgm:presLayoutVars>
      </dgm:prSet>
      <dgm:spPr/>
    </dgm:pt>
    <dgm:pt modelId="{B6810A7A-00B0-4A40-92C8-D2F90361155C}" type="pres">
      <dgm:prSet presAssocID="{0F30A3F1-6508-40B6-AF3D-92C276273E05}" presName="parTxOnlySpace" presStyleCnt="0"/>
      <dgm:spPr/>
    </dgm:pt>
    <dgm:pt modelId="{698E7AB1-9912-41E0-A6F2-D7AD7A4B4118}" type="pres">
      <dgm:prSet presAssocID="{0EB506B8-91C5-4C01-A3FC-2512C5EE10AE}" presName="parTxOnly" presStyleLbl="node1" presStyleIdx="1" presStyleCnt="3">
        <dgm:presLayoutVars>
          <dgm:chMax val="0"/>
          <dgm:chPref val="0"/>
          <dgm:bulletEnabled val="1"/>
        </dgm:presLayoutVars>
      </dgm:prSet>
      <dgm:spPr/>
    </dgm:pt>
    <dgm:pt modelId="{82FD8C8E-1A44-4A05-B68D-BFAFF12D82F1}" type="pres">
      <dgm:prSet presAssocID="{C4FA00DD-4625-4DE8-836D-4A9FB1EFF112}" presName="parTxOnlySpace" presStyleCnt="0"/>
      <dgm:spPr/>
    </dgm:pt>
    <dgm:pt modelId="{D90C44F8-1504-4940-AE01-47D4F8369122}" type="pres">
      <dgm:prSet presAssocID="{495E3DEC-74CE-4F42-A0D4-E8665F3FF5F7}" presName="parTxOnly" presStyleLbl="node1" presStyleIdx="2" presStyleCnt="3">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B250277D-AD70-4011-A6FE-A9610C865F5E}" type="presOf" srcId="{0EB506B8-91C5-4C01-A3FC-2512C5EE10AE}" destId="{698E7AB1-9912-41E0-A6F2-D7AD7A4B4118}" srcOrd="0" destOrd="0" presId="urn:microsoft.com/office/officeart/2005/8/layout/chevron1"/>
    <dgm:cxn modelId="{8F12E780-28F5-4990-A153-25154752DF9F}" type="presOf" srcId="{6E252EC3-6EA1-4359-A42A-79D0C6B504C1}" destId="{5BFA2AFC-E400-4979-A4D0-6A4733D3A58E}" srcOrd="0" destOrd="0" presId="urn:microsoft.com/office/officeart/2005/8/layout/chevron1"/>
    <dgm:cxn modelId="{9FFAC585-0B4B-4B92-97EA-E1007FE7ABA4}" srcId="{6E252EC3-6EA1-4359-A42A-79D0C6B504C1}" destId="{495E3DEC-74CE-4F42-A0D4-E8665F3FF5F7}" srcOrd="2" destOrd="0" parTransId="{7D5730D8-085F-4A58-A0AC-45715B5CE82C}" sibTransId="{846E535B-535C-4A81-8C44-B731C9DCE842}"/>
    <dgm:cxn modelId="{BE484496-B79A-47A9-A272-F6FF2C880C82}" type="presOf" srcId="{96132D83-DA41-414E-889B-E4C5CE8694A0}" destId="{9556F456-DCD8-4E96-9081-808193F13AE5}" srcOrd="0" destOrd="0" presId="urn:microsoft.com/office/officeart/2005/8/layout/chevron1"/>
    <dgm:cxn modelId="{28F5AFBE-1E41-4D5A-81F6-3ABE1F169A7A}" srcId="{6E252EC3-6EA1-4359-A42A-79D0C6B504C1}" destId="{0EB506B8-91C5-4C01-A3FC-2512C5EE10AE}" srcOrd="1" destOrd="0" parTransId="{E4A983BC-76DE-4F2D-ADDE-88B467D0D1A3}" sibTransId="{C4FA00DD-4625-4DE8-836D-4A9FB1EFF112}"/>
    <dgm:cxn modelId="{977C16BF-7F1C-4FA6-AC85-7C570C6916D8}" type="presOf" srcId="{495E3DEC-74CE-4F42-A0D4-E8665F3FF5F7}" destId="{D90C44F8-1504-4940-AE01-47D4F8369122}"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 modelId="{D0C2B612-B074-486C-A808-AD256FB0920E}" type="presParOf" srcId="{5BFA2AFC-E400-4979-A4D0-6A4733D3A58E}" destId="{B6810A7A-00B0-4A40-92C8-D2F90361155C}" srcOrd="1" destOrd="0" presId="urn:microsoft.com/office/officeart/2005/8/layout/chevron1"/>
    <dgm:cxn modelId="{D5D5E24F-2F81-4E3E-8421-5D0D013BB30A}" type="presParOf" srcId="{5BFA2AFC-E400-4979-A4D0-6A4733D3A58E}" destId="{698E7AB1-9912-41E0-A6F2-D7AD7A4B4118}" srcOrd="2" destOrd="0" presId="urn:microsoft.com/office/officeart/2005/8/layout/chevron1"/>
    <dgm:cxn modelId="{F86A43FA-DF78-458E-AB2F-1DCB4285C892}" type="presParOf" srcId="{5BFA2AFC-E400-4979-A4D0-6A4733D3A58E}" destId="{82FD8C8E-1A44-4A05-B68D-BFAFF12D82F1}" srcOrd="3" destOrd="0" presId="urn:microsoft.com/office/officeart/2005/8/layout/chevron1"/>
    <dgm:cxn modelId="{03FB3DE0-DDE6-4101-948A-017DF9B7B3DF}" type="presParOf" srcId="{5BFA2AFC-E400-4979-A4D0-6A4733D3A58E}" destId="{D90C44F8-1504-4940-AE01-47D4F836912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Analysis</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dgm:spPr/>
      <dgm:t>
        <a:bodyPr/>
        <a:lstStyle/>
        <a:p>
          <a:r>
            <a:rPr lang="en-US" dirty="0"/>
            <a:t>Data Processing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dgm:spPr/>
      <dgm:t>
        <a:bodyPr/>
        <a:lstStyle/>
        <a:p>
          <a:r>
            <a:rPr lang="en-US" dirty="0"/>
            <a:t>Data Processing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dgm:spPr/>
      <dgm:t>
        <a:bodyPr/>
        <a:lstStyle/>
        <a:p>
          <a:r>
            <a:rPr lang="en-US" dirty="0"/>
            <a:t>Data Processing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Model Building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Model Building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Model Building</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Analysis</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252EC3-6EA1-4359-A42A-79D0C6B504C1}" type="doc">
      <dgm:prSet loTypeId="urn:microsoft.com/office/officeart/2005/8/layout/chevron1" loCatId="process" qsTypeId="urn:microsoft.com/office/officeart/2005/8/quickstyle/simple1" qsCatId="simple" csTypeId="urn:microsoft.com/office/officeart/2005/8/colors/accent1_2" csCatId="accent1" phldr="1"/>
      <dgm:spPr/>
    </dgm:pt>
    <dgm:pt modelId="{96132D83-DA41-414E-889B-E4C5CE8694A0}">
      <dgm:prSet phldrT="[Text]" custT="1"/>
      <dgm:spPr/>
      <dgm:t>
        <a:bodyPr/>
        <a:lstStyle/>
        <a:p>
          <a:r>
            <a:rPr lang="en-US" sz="2400" dirty="0"/>
            <a:t>Analysis</a:t>
          </a:r>
        </a:p>
      </dgm:t>
    </dgm:pt>
    <dgm:pt modelId="{50E04D2D-9980-4455-9912-801B8283FFC4}" type="parTrans" cxnId="{D8501259-ED3E-4A33-80C1-0C476D365D9D}">
      <dgm:prSet/>
      <dgm:spPr/>
      <dgm:t>
        <a:bodyPr/>
        <a:lstStyle/>
        <a:p>
          <a:endParaRPr lang="en-US"/>
        </a:p>
      </dgm:t>
    </dgm:pt>
    <dgm:pt modelId="{0F30A3F1-6508-40B6-AF3D-92C276273E05}" type="sibTrans" cxnId="{D8501259-ED3E-4A33-80C1-0C476D365D9D}">
      <dgm:prSet/>
      <dgm:spPr/>
      <dgm:t>
        <a:bodyPr/>
        <a:lstStyle/>
        <a:p>
          <a:endParaRPr lang="en-US"/>
        </a:p>
      </dgm:t>
    </dgm:pt>
    <dgm:pt modelId="{5BFA2AFC-E400-4979-A4D0-6A4733D3A58E}" type="pres">
      <dgm:prSet presAssocID="{6E252EC3-6EA1-4359-A42A-79D0C6B504C1}" presName="Name0" presStyleCnt="0">
        <dgm:presLayoutVars>
          <dgm:dir/>
          <dgm:animLvl val="lvl"/>
          <dgm:resizeHandles val="exact"/>
        </dgm:presLayoutVars>
      </dgm:prSet>
      <dgm:spPr/>
    </dgm:pt>
    <dgm:pt modelId="{9556F456-DCD8-4E96-9081-808193F13AE5}" type="pres">
      <dgm:prSet presAssocID="{96132D83-DA41-414E-889B-E4C5CE8694A0}" presName="parTxOnly" presStyleLbl="node1" presStyleIdx="0" presStyleCnt="1">
        <dgm:presLayoutVars>
          <dgm:chMax val="0"/>
          <dgm:chPref val="0"/>
          <dgm:bulletEnabled val="1"/>
        </dgm:presLayoutVars>
      </dgm:prSet>
      <dgm:spPr/>
    </dgm:pt>
  </dgm:ptLst>
  <dgm:cxnLst>
    <dgm:cxn modelId="{D8501259-ED3E-4A33-80C1-0C476D365D9D}" srcId="{6E252EC3-6EA1-4359-A42A-79D0C6B504C1}" destId="{96132D83-DA41-414E-889B-E4C5CE8694A0}" srcOrd="0" destOrd="0" parTransId="{50E04D2D-9980-4455-9912-801B8283FFC4}" sibTransId="{0F30A3F1-6508-40B6-AF3D-92C276273E05}"/>
    <dgm:cxn modelId="{8F12E780-28F5-4990-A153-25154752DF9F}" type="presOf" srcId="{6E252EC3-6EA1-4359-A42A-79D0C6B504C1}" destId="{5BFA2AFC-E400-4979-A4D0-6A4733D3A58E}" srcOrd="0" destOrd="0" presId="urn:microsoft.com/office/officeart/2005/8/layout/chevron1"/>
    <dgm:cxn modelId="{BE484496-B79A-47A9-A272-F6FF2C880C82}" type="presOf" srcId="{96132D83-DA41-414E-889B-E4C5CE8694A0}" destId="{9556F456-DCD8-4E96-9081-808193F13AE5}" srcOrd="0" destOrd="0" presId="urn:microsoft.com/office/officeart/2005/8/layout/chevron1"/>
    <dgm:cxn modelId="{7391AAF6-8734-4169-86AE-0C5206E55E9A}" type="presParOf" srcId="{5BFA2AFC-E400-4979-A4D0-6A4733D3A58E}" destId="{9556F456-DCD8-4E96-9081-808193F13A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2859" y="666111"/>
          <a:ext cx="3483480" cy="13933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Data Processing</a:t>
          </a:r>
        </a:p>
      </dsp:txBody>
      <dsp:txXfrm>
        <a:off x="699555" y="666111"/>
        <a:ext cx="2090088" cy="1393392"/>
      </dsp:txXfrm>
    </dsp:sp>
    <dsp:sp modelId="{698E7AB1-9912-41E0-A6F2-D7AD7A4B4118}">
      <dsp:nvSpPr>
        <dsp:cNvPr id="0" name=""/>
        <dsp:cNvSpPr/>
      </dsp:nvSpPr>
      <dsp:spPr>
        <a:xfrm>
          <a:off x="3137991" y="666111"/>
          <a:ext cx="3483480" cy="13933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Model Building</a:t>
          </a:r>
        </a:p>
      </dsp:txBody>
      <dsp:txXfrm>
        <a:off x="3834687" y="666111"/>
        <a:ext cx="2090088" cy="1393392"/>
      </dsp:txXfrm>
    </dsp:sp>
    <dsp:sp modelId="{D90C44F8-1504-4940-AE01-47D4F8369122}">
      <dsp:nvSpPr>
        <dsp:cNvPr id="0" name=""/>
        <dsp:cNvSpPr/>
      </dsp:nvSpPr>
      <dsp:spPr>
        <a:xfrm>
          <a:off x="6273123" y="666111"/>
          <a:ext cx="3483480" cy="13933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Analysis</a:t>
          </a:r>
        </a:p>
      </dsp:txBody>
      <dsp:txXfrm>
        <a:off x="6969819" y="666111"/>
        <a:ext cx="2090088" cy="13933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Analysis</a:t>
          </a:r>
        </a:p>
      </dsp:txBody>
      <dsp:txXfrm>
        <a:off x="449577" y="0"/>
        <a:ext cx="1498208" cy="896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Data Processing</a:t>
          </a:r>
        </a:p>
      </dsp:txBody>
      <dsp:txXfrm>
        <a:off x="449577" y="0"/>
        <a:ext cx="1498208" cy="896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Data Processing</a:t>
          </a:r>
        </a:p>
      </dsp:txBody>
      <dsp:txXfrm>
        <a:off x="449577" y="0"/>
        <a:ext cx="1498208" cy="8968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Data Processing</a:t>
          </a:r>
        </a:p>
      </dsp:txBody>
      <dsp:txXfrm>
        <a:off x="449577" y="0"/>
        <a:ext cx="1498208" cy="8968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449577" y="0"/>
        <a:ext cx="1498208" cy="8968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449577" y="0"/>
        <a:ext cx="1498208" cy="8968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449577" y="0"/>
        <a:ext cx="1498208" cy="8968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Analysis</a:t>
          </a:r>
        </a:p>
      </dsp:txBody>
      <dsp:txXfrm>
        <a:off x="449577" y="0"/>
        <a:ext cx="1498208" cy="8968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456-DCD8-4E96-9081-808193F13AE5}">
      <dsp:nvSpPr>
        <dsp:cNvPr id="0" name=""/>
        <dsp:cNvSpPr/>
      </dsp:nvSpPr>
      <dsp:spPr>
        <a:xfrm>
          <a:off x="1170" y="0"/>
          <a:ext cx="2395021" cy="8968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Analysis</a:t>
          </a:r>
        </a:p>
      </dsp:txBody>
      <dsp:txXfrm>
        <a:off x="449577" y="0"/>
        <a:ext cx="1498208" cy="8968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A0F0-69D9-4728-A5A9-E2B7BA919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5D825-1B1D-46EE-9DA6-D67FD67E9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1DD50-9965-444E-91E1-C6090CBBD729}"/>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13A361EA-59BB-4889-AB33-C932B2B51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C44A-C513-4D46-B4F9-6C8DCCEBB096}"/>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262554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FDEF-4DC6-4A80-95A7-F1CDA1C2F0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BD9537-4EA0-4A90-8D2A-80244EFCA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E728F-9284-4812-AF7F-6F3D17B06EA4}"/>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711C79EA-EE21-4BF9-A76D-6D5492850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2A93C-8CF3-4BAA-BC5D-EDC49DADB945}"/>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92316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E2EE4-30EF-4D2F-BB2C-14A81E294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FD6C2-DCE6-4B93-9F59-A0C532CDF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B1A66-9D60-49BC-B2D5-80A8B58D7C96}"/>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545ED379-3F1B-4237-8985-A6FDDD6C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63E2D-F042-4C2E-AA12-3736255C2E63}"/>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22101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AAE3-5FD9-4015-A3FA-9DCCCCB2B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23AFE-BE69-4294-B09C-C8E2675E9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5BDF7-43D0-4BA7-B021-29D495BC5C8D}"/>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9618D5E1-E7A3-49C4-BAD8-2A373968F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95F43-657E-4849-BE45-571BDF369697}"/>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48768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D298-3878-444E-AA6B-0270712C0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F321D-EEA3-4500-9304-EA6BBE02D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9185F-9AB2-4165-8D8C-F27FEB750554}"/>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F638D2D2-3FC3-482F-8A4B-A7CC4CB93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58B60-A02B-4CD5-998C-222376F95015}"/>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227641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F5BF-0E82-4BD8-81A4-771635D13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56B58-832F-410F-9F90-CB154DC65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06A06-8EA3-44C2-907A-7CDBE58C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DEE7D-1260-4D15-BA58-6FEE27148FD3}"/>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6" name="Footer Placeholder 5">
            <a:extLst>
              <a:ext uri="{FF2B5EF4-FFF2-40B4-BE49-F238E27FC236}">
                <a16:creationId xmlns:a16="http://schemas.microsoft.com/office/drawing/2014/main" id="{5AD6D1B5-7059-46B5-86D9-FF3C44B16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B5D45-B80F-4873-BC09-4F7D38CA57BC}"/>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09997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A89C-5C71-47E2-8C20-38D401416C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027A6-FC36-4BC6-AEDB-D36FDB047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D36C3-38D9-48C4-A9E6-26E658B60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4248AD-446C-4928-9725-34ABD7EAF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1B520-FD23-4C71-99CF-4B0F5FCD8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1EE4B-12F4-4FAF-99A4-DDCCFB312C46}"/>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8" name="Footer Placeholder 7">
            <a:extLst>
              <a:ext uri="{FF2B5EF4-FFF2-40B4-BE49-F238E27FC236}">
                <a16:creationId xmlns:a16="http://schemas.microsoft.com/office/drawing/2014/main" id="{22BCE235-8F94-4EBE-910A-C7033EEA20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E6D47A-7124-4F05-8D63-FF82403FC481}"/>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42310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2D0D-AFAB-4675-89EB-A40142A24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21F4CB-E063-46BD-A100-66941E261B8C}"/>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4" name="Footer Placeholder 3">
            <a:extLst>
              <a:ext uri="{FF2B5EF4-FFF2-40B4-BE49-F238E27FC236}">
                <a16:creationId xmlns:a16="http://schemas.microsoft.com/office/drawing/2014/main" id="{C325B895-0B14-42DE-ACA2-07D570D05D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A6FF25-196B-4588-AEC9-9156611615B3}"/>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36060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B5568-5D48-476C-A96D-635D82E343BB}"/>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3" name="Footer Placeholder 2">
            <a:extLst>
              <a:ext uri="{FF2B5EF4-FFF2-40B4-BE49-F238E27FC236}">
                <a16:creationId xmlns:a16="http://schemas.microsoft.com/office/drawing/2014/main" id="{3E4D5814-B25F-49A3-89AE-5825F4512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9E547-7543-4B2E-B734-F5DA53326DA4}"/>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0398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394D-3248-4E67-A921-0B4060B70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3B091-1E82-4009-814B-557D755A1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F0BB7E-FC79-4D09-9401-963EC8E5B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DBB96-244F-4B09-BB5C-3F9C2632784B}"/>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6" name="Footer Placeholder 5">
            <a:extLst>
              <a:ext uri="{FF2B5EF4-FFF2-40B4-BE49-F238E27FC236}">
                <a16:creationId xmlns:a16="http://schemas.microsoft.com/office/drawing/2014/main" id="{72335E4D-18C4-460A-BE28-05799ACF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44DD0-848C-4D71-B14B-D5A545D40D66}"/>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217848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1731-4290-4486-8A5C-1D3A7B280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1608-C9DB-407C-9D5A-AEA36B41A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88F3B4-9A4F-4E75-8793-046A6EEDF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ACD7D-C656-49C6-8AA6-057C74EB35C2}"/>
              </a:ext>
            </a:extLst>
          </p:cNvPr>
          <p:cNvSpPr>
            <a:spLocks noGrp="1"/>
          </p:cNvSpPr>
          <p:nvPr>
            <p:ph type="dt" sz="half" idx="10"/>
          </p:nvPr>
        </p:nvSpPr>
        <p:spPr/>
        <p:txBody>
          <a:bodyPr/>
          <a:lstStyle/>
          <a:p>
            <a:fld id="{F28DC473-EE31-47FC-A8CE-69B9EE27A299}" type="datetimeFigureOut">
              <a:rPr lang="en-US" smtClean="0"/>
              <a:t>12/13/2020</a:t>
            </a:fld>
            <a:endParaRPr lang="en-US"/>
          </a:p>
        </p:txBody>
      </p:sp>
      <p:sp>
        <p:nvSpPr>
          <p:cNvPr id="6" name="Footer Placeholder 5">
            <a:extLst>
              <a:ext uri="{FF2B5EF4-FFF2-40B4-BE49-F238E27FC236}">
                <a16:creationId xmlns:a16="http://schemas.microsoft.com/office/drawing/2014/main" id="{2D651537-A107-4228-A296-0F8F5C7ED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5FC3C-B07E-45B4-B7A6-8EBE7D07E3DB}"/>
              </a:ext>
            </a:extLst>
          </p:cNvPr>
          <p:cNvSpPr>
            <a:spLocks noGrp="1"/>
          </p:cNvSpPr>
          <p:nvPr>
            <p:ph type="sldNum" sz="quarter" idx="12"/>
          </p:nvPr>
        </p:nvSpPr>
        <p:spPr/>
        <p:txBody>
          <a:bodyPr/>
          <a:lstStyle/>
          <a:p>
            <a:fld id="{BF91D6F4-7C84-4ADB-B532-C31C34A92D9F}" type="slidenum">
              <a:rPr lang="en-US" smtClean="0"/>
              <a:t>‹#›</a:t>
            </a:fld>
            <a:endParaRPr lang="en-US"/>
          </a:p>
        </p:txBody>
      </p:sp>
    </p:spTree>
    <p:extLst>
      <p:ext uri="{BB962C8B-B14F-4D97-AF65-F5344CB8AC3E}">
        <p14:creationId xmlns:p14="http://schemas.microsoft.com/office/powerpoint/2010/main" val="178155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B0841-214C-4BBB-A789-FE1638CAF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9ABE7-92B3-438E-8522-8C9449190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54793-AC46-4A9B-A9EC-B52543253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DC473-EE31-47FC-A8CE-69B9EE27A299}" type="datetimeFigureOut">
              <a:rPr lang="en-US" smtClean="0"/>
              <a:t>12/13/2020</a:t>
            </a:fld>
            <a:endParaRPr lang="en-US"/>
          </a:p>
        </p:txBody>
      </p:sp>
      <p:sp>
        <p:nvSpPr>
          <p:cNvPr id="5" name="Footer Placeholder 4">
            <a:extLst>
              <a:ext uri="{FF2B5EF4-FFF2-40B4-BE49-F238E27FC236}">
                <a16:creationId xmlns:a16="http://schemas.microsoft.com/office/drawing/2014/main" id="{5453A5AC-A283-4966-A701-2B6A1826D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0ED603-41FA-43E7-B299-08C7FAC0D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1D6F4-7C84-4ADB-B532-C31C34A92D9F}" type="slidenum">
              <a:rPr lang="en-US" smtClean="0"/>
              <a:t>‹#›</a:t>
            </a:fld>
            <a:endParaRPr lang="en-US"/>
          </a:p>
        </p:txBody>
      </p:sp>
    </p:spTree>
    <p:extLst>
      <p:ext uri="{BB962C8B-B14F-4D97-AF65-F5344CB8AC3E}">
        <p14:creationId xmlns:p14="http://schemas.microsoft.com/office/powerpoint/2010/main" val="52023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2A54-65D7-41C3-8789-D38FDF177A7E}"/>
              </a:ext>
            </a:extLst>
          </p:cNvPr>
          <p:cNvSpPr>
            <a:spLocks noGrp="1"/>
          </p:cNvSpPr>
          <p:nvPr>
            <p:ph type="ctrTitle"/>
          </p:nvPr>
        </p:nvSpPr>
        <p:spPr/>
        <p:txBody>
          <a:bodyPr/>
          <a:lstStyle/>
          <a:p>
            <a:r>
              <a:rPr lang="en-US" dirty="0"/>
              <a:t>CS410 Fall 2020</a:t>
            </a:r>
            <a:br>
              <a:rPr lang="en-US" dirty="0"/>
            </a:br>
            <a:r>
              <a:rPr lang="en-US" dirty="0"/>
              <a:t>Course Project</a:t>
            </a:r>
          </a:p>
        </p:txBody>
      </p:sp>
      <p:sp>
        <p:nvSpPr>
          <p:cNvPr id="3" name="Subtitle 2">
            <a:extLst>
              <a:ext uri="{FF2B5EF4-FFF2-40B4-BE49-F238E27FC236}">
                <a16:creationId xmlns:a16="http://schemas.microsoft.com/office/drawing/2014/main" id="{5A5F3843-8EBD-4FF1-9F7A-AE3511F19986}"/>
              </a:ext>
            </a:extLst>
          </p:cNvPr>
          <p:cNvSpPr>
            <a:spLocks noGrp="1"/>
          </p:cNvSpPr>
          <p:nvPr>
            <p:ph type="subTitle" idx="1"/>
          </p:nvPr>
        </p:nvSpPr>
        <p:spPr/>
        <p:txBody>
          <a:bodyPr/>
          <a:lstStyle/>
          <a:p>
            <a:r>
              <a:rPr lang="en-US" dirty="0"/>
              <a:t>Thiago Seuaciuc-Osorio</a:t>
            </a:r>
          </a:p>
          <a:p>
            <a:r>
              <a:rPr lang="en-US" dirty="0" err="1"/>
              <a:t>netID</a:t>
            </a:r>
            <a:r>
              <a:rPr lang="en-US" dirty="0"/>
              <a:t>: thiagos2</a:t>
            </a:r>
          </a:p>
        </p:txBody>
      </p:sp>
    </p:spTree>
    <p:extLst>
      <p:ext uri="{BB962C8B-B14F-4D97-AF65-F5344CB8AC3E}">
        <p14:creationId xmlns:p14="http://schemas.microsoft.com/office/powerpoint/2010/main" val="302439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398E-4988-439A-93AE-F17579A6AAB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A6AA8F2-86A2-4F2D-9BE4-BC2D2FDED1D9}"/>
              </a:ext>
            </a:extLst>
          </p:cNvPr>
          <p:cNvSpPr>
            <a:spLocks noGrp="1"/>
          </p:cNvSpPr>
          <p:nvPr>
            <p:ph idx="1"/>
          </p:nvPr>
        </p:nvSpPr>
        <p:spPr/>
        <p:txBody>
          <a:bodyPr/>
          <a:lstStyle/>
          <a:p>
            <a:r>
              <a:rPr lang="en-US" dirty="0"/>
              <a:t>For various purposes</a:t>
            </a:r>
          </a:p>
          <a:p>
            <a:r>
              <a:rPr lang="en-US" dirty="0"/>
              <a:t>May take either or both of:</a:t>
            </a:r>
          </a:p>
          <a:p>
            <a:pPr lvl="1"/>
            <a:r>
              <a:rPr lang="en-US" dirty="0"/>
              <a:t>Processed data file</a:t>
            </a:r>
          </a:p>
          <a:p>
            <a:pPr lvl="1"/>
            <a:r>
              <a:rPr lang="en-US" dirty="0"/>
              <a:t>Model file</a:t>
            </a:r>
          </a:p>
          <a:p>
            <a:r>
              <a:rPr lang="en-US" dirty="0"/>
              <a:t>Available codes:</a:t>
            </a:r>
          </a:p>
          <a:p>
            <a:pPr lvl="1"/>
            <a:r>
              <a:rPr lang="en-US" i="1" dirty="0"/>
              <a:t>getStats.py</a:t>
            </a:r>
            <a:r>
              <a:rPr lang="en-US" dirty="0"/>
              <a:t>: computes basic stats on the review data</a:t>
            </a:r>
          </a:p>
          <a:p>
            <a:pPr lvl="1"/>
            <a:r>
              <a:rPr lang="en-US" i="1" dirty="0"/>
              <a:t>getTopAspectWords.py</a:t>
            </a:r>
            <a:r>
              <a:rPr lang="en-US" dirty="0"/>
              <a:t>: retrieves the top words of each aspect (based on aspect word distribution)</a:t>
            </a:r>
          </a:p>
        </p:txBody>
      </p:sp>
      <p:graphicFrame>
        <p:nvGraphicFramePr>
          <p:cNvPr id="4" name="Content Placeholder 3">
            <a:extLst>
              <a:ext uri="{FF2B5EF4-FFF2-40B4-BE49-F238E27FC236}">
                <a16:creationId xmlns:a16="http://schemas.microsoft.com/office/drawing/2014/main" id="{412B01CF-9DC3-4E39-BE57-19EFFF2CCC29}"/>
              </a:ext>
            </a:extLst>
          </p:cNvPr>
          <p:cNvGraphicFramePr>
            <a:graphicFrameLocks/>
          </p:cNvGraphicFramePr>
          <p:nvPr>
            <p:extLst>
              <p:ext uri="{D42A27DB-BD31-4B8C-83A1-F6EECF244321}">
                <p14:modId xmlns:p14="http://schemas.microsoft.com/office/powerpoint/2010/main" val="2263885129"/>
              </p:ext>
            </p:extLst>
          </p:nvPr>
        </p:nvGraphicFramePr>
        <p:xfrm>
          <a:off x="9192360" y="1151733"/>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C6426B2E-02D3-4927-802E-E0CED29C1BDC}"/>
              </a:ext>
            </a:extLst>
          </p:cNvPr>
          <p:cNvSpPr/>
          <p:nvPr/>
        </p:nvSpPr>
        <p:spPr>
          <a:xfrm>
            <a:off x="8784661" y="129571"/>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sp>
        <p:nvSpPr>
          <p:cNvPr id="6" name="Flowchart: Predefined Process 5">
            <a:extLst>
              <a:ext uri="{FF2B5EF4-FFF2-40B4-BE49-F238E27FC236}">
                <a16:creationId xmlns:a16="http://schemas.microsoft.com/office/drawing/2014/main" id="{E629F16A-D93D-47E6-8B4C-0F2F0072BF83}"/>
              </a:ext>
            </a:extLst>
          </p:cNvPr>
          <p:cNvSpPr/>
          <p:nvPr/>
        </p:nvSpPr>
        <p:spPr>
          <a:xfrm>
            <a:off x="10478965" y="134211"/>
            <a:ext cx="1538655" cy="562710"/>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E0FE2CC3-F2A5-4C91-BEAE-3FCE1F481478}"/>
              </a:ext>
            </a:extLst>
          </p:cNvPr>
          <p:cNvCxnSpPr>
            <a:cxnSpLocks/>
            <a:stCxn id="5" idx="2"/>
            <a:endCxn id="4" idx="0"/>
          </p:cNvCxnSpPr>
          <p:nvPr/>
        </p:nvCxnSpPr>
        <p:spPr>
          <a:xfrm>
            <a:off x="9553989" y="692280"/>
            <a:ext cx="837052" cy="45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5FBE53-B479-43FD-8496-3D7C7CFE7518}"/>
              </a:ext>
            </a:extLst>
          </p:cNvPr>
          <p:cNvCxnSpPr>
            <a:cxnSpLocks/>
            <a:stCxn id="6" idx="2"/>
            <a:endCxn id="4" idx="0"/>
          </p:cNvCxnSpPr>
          <p:nvPr/>
        </p:nvCxnSpPr>
        <p:spPr>
          <a:xfrm flipH="1">
            <a:off x="10391041" y="696921"/>
            <a:ext cx="857252" cy="45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97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398E-4988-439A-93AE-F17579A6AAB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A6AA8F2-86A2-4F2D-9BE4-BC2D2FDED1D9}"/>
              </a:ext>
            </a:extLst>
          </p:cNvPr>
          <p:cNvSpPr>
            <a:spLocks noGrp="1"/>
          </p:cNvSpPr>
          <p:nvPr>
            <p:ph idx="1"/>
          </p:nvPr>
        </p:nvSpPr>
        <p:spPr/>
        <p:txBody>
          <a:bodyPr>
            <a:normAutofit fontScale="92500" lnSpcReduction="10000"/>
          </a:bodyPr>
          <a:lstStyle/>
          <a:p>
            <a:r>
              <a:rPr lang="en-US" i="1" dirty="0"/>
              <a:t>getStats.py</a:t>
            </a:r>
          </a:p>
          <a:p>
            <a:endParaRPr lang="en-US" i="1" dirty="0"/>
          </a:p>
          <a:p>
            <a:endParaRPr lang="en-US" i="1" dirty="0"/>
          </a:p>
          <a:p>
            <a:endParaRPr lang="en-US" sz="1050" dirty="0"/>
          </a:p>
          <a:p>
            <a:r>
              <a:rPr lang="en-US" dirty="0"/>
              <a:t> Script will print on the terminal:</a:t>
            </a:r>
          </a:p>
          <a:p>
            <a:pPr lvl="1"/>
            <a:r>
              <a:rPr lang="en-US" dirty="0"/>
              <a:t>The number of reviews in the file</a:t>
            </a:r>
          </a:p>
          <a:p>
            <a:pPr lvl="1"/>
            <a:r>
              <a:rPr lang="en-US" dirty="0"/>
              <a:t>The number of unique items (products) reviewed</a:t>
            </a:r>
          </a:p>
          <a:p>
            <a:pPr lvl="1"/>
            <a:r>
              <a:rPr lang="en-US" dirty="0"/>
              <a:t>The average length (and standard deviation) of the reviews</a:t>
            </a:r>
          </a:p>
          <a:p>
            <a:pPr lvl="1"/>
            <a:r>
              <a:rPr lang="en-US" dirty="0"/>
              <a:t>The average and standard deviation of the overall ratings</a:t>
            </a:r>
          </a:p>
          <a:p>
            <a:r>
              <a:rPr lang="en-US" dirty="0"/>
              <a:t>No other outputs or files created</a:t>
            </a:r>
          </a:p>
          <a:p>
            <a:r>
              <a:rPr lang="en-US" dirty="0"/>
              <a:t>Data file should be in the </a:t>
            </a:r>
            <a:r>
              <a:rPr lang="en-US" i="1" dirty="0"/>
              <a:t>\data </a:t>
            </a:r>
            <a:r>
              <a:rPr lang="en-US" dirty="0"/>
              <a:t>folder</a:t>
            </a:r>
          </a:p>
        </p:txBody>
      </p:sp>
      <p:graphicFrame>
        <p:nvGraphicFramePr>
          <p:cNvPr id="4" name="Content Placeholder 3">
            <a:extLst>
              <a:ext uri="{FF2B5EF4-FFF2-40B4-BE49-F238E27FC236}">
                <a16:creationId xmlns:a16="http://schemas.microsoft.com/office/drawing/2014/main" id="{412B01CF-9DC3-4E39-BE57-19EFFF2CCC29}"/>
              </a:ext>
            </a:extLst>
          </p:cNvPr>
          <p:cNvGraphicFramePr>
            <a:graphicFrameLocks/>
          </p:cNvGraphicFramePr>
          <p:nvPr>
            <p:extLst>
              <p:ext uri="{D42A27DB-BD31-4B8C-83A1-F6EECF244321}">
                <p14:modId xmlns:p14="http://schemas.microsoft.com/office/powerpoint/2010/main" val="3796279379"/>
              </p:ext>
            </p:extLst>
          </p:nvPr>
        </p:nvGraphicFramePr>
        <p:xfrm>
          <a:off x="9192360" y="1151733"/>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C6426B2E-02D3-4927-802E-E0CED29C1BDC}"/>
              </a:ext>
            </a:extLst>
          </p:cNvPr>
          <p:cNvSpPr/>
          <p:nvPr/>
        </p:nvSpPr>
        <p:spPr>
          <a:xfrm>
            <a:off x="8784661" y="129571"/>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E0FE2CC3-F2A5-4C91-BEAE-3FCE1F481478}"/>
              </a:ext>
            </a:extLst>
          </p:cNvPr>
          <p:cNvCxnSpPr>
            <a:cxnSpLocks/>
            <a:stCxn id="5" idx="2"/>
            <a:endCxn id="4" idx="0"/>
          </p:cNvCxnSpPr>
          <p:nvPr/>
        </p:nvCxnSpPr>
        <p:spPr>
          <a:xfrm>
            <a:off x="9553989" y="692280"/>
            <a:ext cx="837052" cy="45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B12A2DA-F176-4336-A4E6-7B2AA9A2248A}"/>
              </a:ext>
            </a:extLst>
          </p:cNvPr>
          <p:cNvPicPr>
            <a:picLocks noChangeAspect="1"/>
          </p:cNvPicPr>
          <p:nvPr/>
        </p:nvPicPr>
        <p:blipFill>
          <a:blip r:embed="rId7"/>
          <a:stretch>
            <a:fillRect/>
          </a:stretch>
        </p:blipFill>
        <p:spPr>
          <a:xfrm>
            <a:off x="1483406" y="2371577"/>
            <a:ext cx="6658904" cy="1057423"/>
          </a:xfrm>
          <a:prstGeom prst="rect">
            <a:avLst/>
          </a:prstGeom>
        </p:spPr>
      </p:pic>
      <p:sp>
        <p:nvSpPr>
          <p:cNvPr id="10" name="TextBox 9">
            <a:extLst>
              <a:ext uri="{FF2B5EF4-FFF2-40B4-BE49-F238E27FC236}">
                <a16:creationId xmlns:a16="http://schemas.microsoft.com/office/drawing/2014/main" id="{DF45C73C-C8D7-410E-AE14-580383F53759}"/>
              </a:ext>
            </a:extLst>
          </p:cNvPr>
          <p:cNvSpPr txBox="1"/>
          <p:nvPr/>
        </p:nvSpPr>
        <p:spPr>
          <a:xfrm>
            <a:off x="6281338" y="1652232"/>
            <a:ext cx="2032552" cy="923330"/>
          </a:xfrm>
          <a:prstGeom prst="rect">
            <a:avLst/>
          </a:prstGeom>
          <a:solidFill>
            <a:schemeClr val="bg2"/>
          </a:solidFill>
        </p:spPr>
        <p:txBody>
          <a:bodyPr wrap="square" rtlCol="0">
            <a:spAutoFit/>
          </a:bodyPr>
          <a:lstStyle/>
          <a:p>
            <a:r>
              <a:rPr lang="en-US" dirty="0"/>
              <a:t>Provide name of processed data file here</a:t>
            </a:r>
          </a:p>
        </p:txBody>
      </p:sp>
      <p:cxnSp>
        <p:nvCxnSpPr>
          <p:cNvPr id="11" name="Straight Arrow Connector 10">
            <a:extLst>
              <a:ext uri="{FF2B5EF4-FFF2-40B4-BE49-F238E27FC236}">
                <a16:creationId xmlns:a16="http://schemas.microsoft.com/office/drawing/2014/main" id="{CA35394B-8265-4865-8A7A-51D954387A7C}"/>
              </a:ext>
            </a:extLst>
          </p:cNvPr>
          <p:cNvCxnSpPr>
            <a:cxnSpLocks/>
            <a:stCxn id="10" idx="1"/>
          </p:cNvCxnSpPr>
          <p:nvPr/>
        </p:nvCxnSpPr>
        <p:spPr>
          <a:xfrm flipH="1">
            <a:off x="4554416" y="2113897"/>
            <a:ext cx="1726922" cy="91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917474-676B-44CC-9A3C-69E8BD5287D5}"/>
              </a:ext>
            </a:extLst>
          </p:cNvPr>
          <p:cNvCxnSpPr>
            <a:cxnSpLocks/>
            <a:stCxn id="5" idx="1"/>
            <a:endCxn id="10" idx="0"/>
          </p:cNvCxnSpPr>
          <p:nvPr/>
        </p:nvCxnSpPr>
        <p:spPr>
          <a:xfrm flipH="1">
            <a:off x="7297614" y="410926"/>
            <a:ext cx="1487047" cy="12413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AA8F2-86A2-4F2D-9BE4-BC2D2FDED1D9}"/>
              </a:ext>
            </a:extLst>
          </p:cNvPr>
          <p:cNvSpPr>
            <a:spLocks noGrp="1"/>
          </p:cNvSpPr>
          <p:nvPr>
            <p:ph idx="1"/>
          </p:nvPr>
        </p:nvSpPr>
        <p:spPr/>
        <p:txBody>
          <a:bodyPr>
            <a:normAutofit/>
          </a:bodyPr>
          <a:lstStyle/>
          <a:p>
            <a:r>
              <a:rPr lang="en-US" i="1" dirty="0"/>
              <a:t>getTopAspectWords.py</a:t>
            </a:r>
          </a:p>
          <a:p>
            <a:endParaRPr lang="en-US" i="1" dirty="0"/>
          </a:p>
          <a:p>
            <a:endParaRPr lang="en-US" i="1" dirty="0"/>
          </a:p>
          <a:p>
            <a:endParaRPr lang="en-US" sz="1050" dirty="0"/>
          </a:p>
          <a:p>
            <a:endParaRPr lang="en-US" dirty="0"/>
          </a:p>
          <a:p>
            <a:r>
              <a:rPr lang="en-US" dirty="0"/>
              <a:t>Script print array of words to the terminal</a:t>
            </a:r>
          </a:p>
          <a:p>
            <a:pPr lvl="1"/>
            <a:r>
              <a:rPr lang="en-US" dirty="0"/>
              <a:t>No other outputs or files created</a:t>
            </a:r>
          </a:p>
          <a:p>
            <a:r>
              <a:rPr lang="en-US" dirty="0"/>
              <a:t>Data file should be in the </a:t>
            </a:r>
            <a:r>
              <a:rPr lang="en-US" i="1" dirty="0"/>
              <a:t>\data </a:t>
            </a:r>
            <a:r>
              <a:rPr lang="en-US" dirty="0"/>
              <a:t>folder</a:t>
            </a:r>
          </a:p>
          <a:p>
            <a:r>
              <a:rPr lang="en-US" dirty="0"/>
              <a:t>Model file should be in the </a:t>
            </a:r>
            <a:r>
              <a:rPr lang="en-US" i="1" dirty="0"/>
              <a:t>\models</a:t>
            </a:r>
            <a:r>
              <a:rPr lang="en-US" dirty="0"/>
              <a:t> folder</a:t>
            </a:r>
          </a:p>
        </p:txBody>
      </p:sp>
      <p:pic>
        <p:nvPicPr>
          <p:cNvPr id="6" name="Picture 5">
            <a:extLst>
              <a:ext uri="{FF2B5EF4-FFF2-40B4-BE49-F238E27FC236}">
                <a16:creationId xmlns:a16="http://schemas.microsoft.com/office/drawing/2014/main" id="{DA7D568E-A1C9-4E35-96EB-EED086A97EEB}"/>
              </a:ext>
            </a:extLst>
          </p:cNvPr>
          <p:cNvPicPr>
            <a:picLocks noChangeAspect="1"/>
          </p:cNvPicPr>
          <p:nvPr/>
        </p:nvPicPr>
        <p:blipFill>
          <a:blip r:embed="rId2"/>
          <a:stretch>
            <a:fillRect/>
          </a:stretch>
        </p:blipFill>
        <p:spPr>
          <a:xfrm>
            <a:off x="1410299" y="2233913"/>
            <a:ext cx="7173326" cy="1257475"/>
          </a:xfrm>
          <a:prstGeom prst="rect">
            <a:avLst/>
          </a:prstGeom>
        </p:spPr>
      </p:pic>
      <p:sp>
        <p:nvSpPr>
          <p:cNvPr id="2" name="Title 1">
            <a:extLst>
              <a:ext uri="{FF2B5EF4-FFF2-40B4-BE49-F238E27FC236}">
                <a16:creationId xmlns:a16="http://schemas.microsoft.com/office/drawing/2014/main" id="{AF6A398E-4988-439A-93AE-F17579A6AAB5}"/>
              </a:ext>
            </a:extLst>
          </p:cNvPr>
          <p:cNvSpPr>
            <a:spLocks noGrp="1"/>
          </p:cNvSpPr>
          <p:nvPr>
            <p:ph type="title"/>
          </p:nvPr>
        </p:nvSpPr>
        <p:spPr/>
        <p:txBody>
          <a:bodyPr/>
          <a:lstStyle/>
          <a:p>
            <a:r>
              <a:rPr lang="en-US" dirty="0"/>
              <a:t>Analysis</a:t>
            </a:r>
          </a:p>
        </p:txBody>
      </p:sp>
      <p:graphicFrame>
        <p:nvGraphicFramePr>
          <p:cNvPr id="4" name="Content Placeholder 3">
            <a:extLst>
              <a:ext uri="{FF2B5EF4-FFF2-40B4-BE49-F238E27FC236}">
                <a16:creationId xmlns:a16="http://schemas.microsoft.com/office/drawing/2014/main" id="{412B01CF-9DC3-4E39-BE57-19EFFF2CCC29}"/>
              </a:ext>
            </a:extLst>
          </p:cNvPr>
          <p:cNvGraphicFramePr>
            <a:graphicFrameLocks/>
          </p:cNvGraphicFramePr>
          <p:nvPr/>
        </p:nvGraphicFramePr>
        <p:xfrm>
          <a:off x="9192360" y="1151733"/>
          <a:ext cx="2397363" cy="896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Predefined Process 4">
            <a:extLst>
              <a:ext uri="{FF2B5EF4-FFF2-40B4-BE49-F238E27FC236}">
                <a16:creationId xmlns:a16="http://schemas.microsoft.com/office/drawing/2014/main" id="{C6426B2E-02D3-4927-802E-E0CED29C1BDC}"/>
              </a:ext>
            </a:extLst>
          </p:cNvPr>
          <p:cNvSpPr/>
          <p:nvPr/>
        </p:nvSpPr>
        <p:spPr>
          <a:xfrm>
            <a:off x="8784661" y="129571"/>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E0FE2CC3-F2A5-4C91-BEAE-3FCE1F481478}"/>
              </a:ext>
            </a:extLst>
          </p:cNvPr>
          <p:cNvCxnSpPr>
            <a:cxnSpLocks/>
            <a:stCxn id="5" idx="2"/>
            <a:endCxn id="4" idx="0"/>
          </p:cNvCxnSpPr>
          <p:nvPr/>
        </p:nvCxnSpPr>
        <p:spPr>
          <a:xfrm>
            <a:off x="9553989" y="692280"/>
            <a:ext cx="837052" cy="45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45C73C-C8D7-410E-AE14-580383F53759}"/>
              </a:ext>
            </a:extLst>
          </p:cNvPr>
          <p:cNvSpPr txBox="1"/>
          <p:nvPr/>
        </p:nvSpPr>
        <p:spPr>
          <a:xfrm>
            <a:off x="6281338" y="1652232"/>
            <a:ext cx="2032552" cy="923330"/>
          </a:xfrm>
          <a:prstGeom prst="rect">
            <a:avLst/>
          </a:prstGeom>
          <a:solidFill>
            <a:schemeClr val="bg2"/>
          </a:solidFill>
        </p:spPr>
        <p:txBody>
          <a:bodyPr wrap="square" rtlCol="0">
            <a:spAutoFit/>
          </a:bodyPr>
          <a:lstStyle/>
          <a:p>
            <a:r>
              <a:rPr lang="en-US" dirty="0"/>
              <a:t>Provide name of processed data file here</a:t>
            </a:r>
          </a:p>
        </p:txBody>
      </p:sp>
      <p:cxnSp>
        <p:nvCxnSpPr>
          <p:cNvPr id="11" name="Straight Arrow Connector 10">
            <a:extLst>
              <a:ext uri="{FF2B5EF4-FFF2-40B4-BE49-F238E27FC236}">
                <a16:creationId xmlns:a16="http://schemas.microsoft.com/office/drawing/2014/main" id="{CA35394B-8265-4865-8A7A-51D954387A7C}"/>
              </a:ext>
            </a:extLst>
          </p:cNvPr>
          <p:cNvCxnSpPr>
            <a:cxnSpLocks/>
            <a:stCxn id="10" idx="1"/>
          </p:cNvCxnSpPr>
          <p:nvPr/>
        </p:nvCxnSpPr>
        <p:spPr>
          <a:xfrm flipH="1">
            <a:off x="4378569" y="2113897"/>
            <a:ext cx="1902769" cy="818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917474-676B-44CC-9A3C-69E8BD5287D5}"/>
              </a:ext>
            </a:extLst>
          </p:cNvPr>
          <p:cNvCxnSpPr>
            <a:cxnSpLocks/>
            <a:stCxn id="5" idx="1"/>
            <a:endCxn id="10" idx="0"/>
          </p:cNvCxnSpPr>
          <p:nvPr/>
        </p:nvCxnSpPr>
        <p:spPr>
          <a:xfrm flipH="1">
            <a:off x="7297614" y="410926"/>
            <a:ext cx="1487047" cy="12413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Flowchart: Predefined Process 11">
            <a:extLst>
              <a:ext uri="{FF2B5EF4-FFF2-40B4-BE49-F238E27FC236}">
                <a16:creationId xmlns:a16="http://schemas.microsoft.com/office/drawing/2014/main" id="{2CA98A12-D8AD-4549-A45A-8F728726ED81}"/>
              </a:ext>
            </a:extLst>
          </p:cNvPr>
          <p:cNvSpPr/>
          <p:nvPr/>
        </p:nvSpPr>
        <p:spPr>
          <a:xfrm>
            <a:off x="10478965" y="134211"/>
            <a:ext cx="1538655" cy="562710"/>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13" name="Straight Arrow Connector 12">
            <a:extLst>
              <a:ext uri="{FF2B5EF4-FFF2-40B4-BE49-F238E27FC236}">
                <a16:creationId xmlns:a16="http://schemas.microsoft.com/office/drawing/2014/main" id="{6B07AA3B-7167-4C48-BAD4-B4D487F7FA68}"/>
              </a:ext>
            </a:extLst>
          </p:cNvPr>
          <p:cNvCxnSpPr>
            <a:cxnSpLocks/>
            <a:stCxn id="12" idx="2"/>
          </p:cNvCxnSpPr>
          <p:nvPr/>
        </p:nvCxnSpPr>
        <p:spPr>
          <a:xfrm flipH="1">
            <a:off x="10391041" y="696921"/>
            <a:ext cx="857252" cy="45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986C3A-8A30-4554-B6A3-8DF1C3937A30}"/>
              </a:ext>
            </a:extLst>
          </p:cNvPr>
          <p:cNvSpPr txBox="1"/>
          <p:nvPr/>
        </p:nvSpPr>
        <p:spPr>
          <a:xfrm>
            <a:off x="7285657" y="3191928"/>
            <a:ext cx="2032552" cy="923330"/>
          </a:xfrm>
          <a:prstGeom prst="rect">
            <a:avLst/>
          </a:prstGeom>
          <a:solidFill>
            <a:schemeClr val="bg2"/>
          </a:solidFill>
        </p:spPr>
        <p:txBody>
          <a:bodyPr wrap="square" rtlCol="0">
            <a:spAutoFit/>
          </a:bodyPr>
          <a:lstStyle/>
          <a:p>
            <a:r>
              <a:rPr lang="en-US" dirty="0"/>
              <a:t>Provide name of output file to be created here</a:t>
            </a:r>
          </a:p>
        </p:txBody>
      </p:sp>
      <p:cxnSp>
        <p:nvCxnSpPr>
          <p:cNvPr id="18" name="Straight Arrow Connector 17">
            <a:extLst>
              <a:ext uri="{FF2B5EF4-FFF2-40B4-BE49-F238E27FC236}">
                <a16:creationId xmlns:a16="http://schemas.microsoft.com/office/drawing/2014/main" id="{46257F86-F7E9-4FD6-8DA1-49A70DC8ABB5}"/>
              </a:ext>
            </a:extLst>
          </p:cNvPr>
          <p:cNvCxnSpPr>
            <a:cxnSpLocks/>
            <a:stCxn id="16" idx="1"/>
          </p:cNvCxnSpPr>
          <p:nvPr/>
        </p:nvCxnSpPr>
        <p:spPr>
          <a:xfrm flipH="1" flipV="1">
            <a:off x="4378569" y="3097166"/>
            <a:ext cx="2907088" cy="55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F7A92B8-4CD9-4286-9EF4-FBF382317D24}"/>
              </a:ext>
            </a:extLst>
          </p:cNvPr>
          <p:cNvCxnSpPr>
            <a:stCxn id="16" idx="3"/>
          </p:cNvCxnSpPr>
          <p:nvPr/>
        </p:nvCxnSpPr>
        <p:spPr>
          <a:xfrm flipV="1">
            <a:off x="9318209" y="692280"/>
            <a:ext cx="2445899" cy="296131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94A4E1C-53AF-4D89-BABB-417BC1716EEC}"/>
              </a:ext>
            </a:extLst>
          </p:cNvPr>
          <p:cNvSpPr txBox="1"/>
          <p:nvPr/>
        </p:nvSpPr>
        <p:spPr>
          <a:xfrm>
            <a:off x="3126370" y="3429000"/>
            <a:ext cx="2527084" cy="646331"/>
          </a:xfrm>
          <a:prstGeom prst="rect">
            <a:avLst/>
          </a:prstGeom>
          <a:solidFill>
            <a:schemeClr val="bg2"/>
          </a:solidFill>
        </p:spPr>
        <p:txBody>
          <a:bodyPr wrap="square" rtlCol="0">
            <a:spAutoFit/>
          </a:bodyPr>
          <a:lstStyle/>
          <a:p>
            <a:r>
              <a:rPr lang="en-US" dirty="0"/>
              <a:t>Define number of words per aspect here</a:t>
            </a:r>
          </a:p>
        </p:txBody>
      </p:sp>
      <p:cxnSp>
        <p:nvCxnSpPr>
          <p:cNvPr id="22" name="Straight Arrow Connector 21">
            <a:extLst>
              <a:ext uri="{FF2B5EF4-FFF2-40B4-BE49-F238E27FC236}">
                <a16:creationId xmlns:a16="http://schemas.microsoft.com/office/drawing/2014/main" id="{54E55669-19E3-452D-9FB2-BCD542E055BC}"/>
              </a:ext>
            </a:extLst>
          </p:cNvPr>
          <p:cNvCxnSpPr>
            <a:cxnSpLocks/>
            <a:stCxn id="21" idx="1"/>
          </p:cNvCxnSpPr>
          <p:nvPr/>
        </p:nvCxnSpPr>
        <p:spPr>
          <a:xfrm flipH="1" flipV="1">
            <a:off x="2470638" y="3314702"/>
            <a:ext cx="655732" cy="437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98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A50-43A4-4B14-BB54-B7FC3AEF576B}"/>
              </a:ext>
            </a:extLst>
          </p:cNvPr>
          <p:cNvSpPr>
            <a:spLocks noGrp="1"/>
          </p:cNvSpPr>
          <p:nvPr>
            <p:ph type="title"/>
          </p:nvPr>
        </p:nvSpPr>
        <p:spPr/>
        <p:txBody>
          <a:bodyPr/>
          <a:lstStyle/>
          <a:p>
            <a:r>
              <a:rPr lang="en-US" dirty="0"/>
              <a:t>Some Results – Review Statistics</a:t>
            </a:r>
          </a:p>
        </p:txBody>
      </p:sp>
      <p:sp>
        <p:nvSpPr>
          <p:cNvPr id="3" name="Content Placeholder 2">
            <a:extLst>
              <a:ext uri="{FF2B5EF4-FFF2-40B4-BE49-F238E27FC236}">
                <a16:creationId xmlns:a16="http://schemas.microsoft.com/office/drawing/2014/main" id="{2D4CF31B-93F5-45AB-9270-9A82AA80EE6C}"/>
              </a:ext>
            </a:extLst>
          </p:cNvPr>
          <p:cNvSpPr>
            <a:spLocks noGrp="1"/>
          </p:cNvSpPr>
          <p:nvPr>
            <p:ph idx="1"/>
          </p:nvPr>
        </p:nvSpPr>
        <p:spPr>
          <a:xfrm>
            <a:off x="838200" y="3253153"/>
            <a:ext cx="10515600" cy="2923809"/>
          </a:xfrm>
        </p:spPr>
        <p:txBody>
          <a:bodyPr>
            <a:normAutofit/>
          </a:bodyPr>
          <a:lstStyle/>
          <a:p>
            <a:r>
              <a:rPr lang="en-US" dirty="0"/>
              <a:t>Compared to the reported results (see Table 1 in subject report):</a:t>
            </a:r>
          </a:p>
          <a:p>
            <a:pPr lvl="1"/>
            <a:r>
              <a:rPr lang="en-US" dirty="0"/>
              <a:t>Slightly fewer reviews. For instance, Table 1 reports 2,232 reviewed hotels, but the available dataset only contains files for 1,850 (one is filtered out)</a:t>
            </a:r>
          </a:p>
          <a:p>
            <a:pPr lvl="1"/>
            <a:r>
              <a:rPr lang="en-US" dirty="0"/>
              <a:t>Higher average review length. This is likely because of the slightly different processing. For instance, here the NLTK </a:t>
            </a:r>
            <a:r>
              <a:rPr lang="en-US" dirty="0" err="1"/>
              <a:t>stopwords</a:t>
            </a:r>
            <a:r>
              <a:rPr lang="en-US" dirty="0"/>
              <a:t> were used, which will differ a little from that was used in the paper.</a:t>
            </a:r>
          </a:p>
          <a:p>
            <a:pPr lvl="1"/>
            <a:r>
              <a:rPr lang="en-US" dirty="0"/>
              <a:t>Ratings statistics are very similar.</a:t>
            </a:r>
          </a:p>
        </p:txBody>
      </p:sp>
      <p:graphicFrame>
        <p:nvGraphicFramePr>
          <p:cNvPr id="4" name="Table 4">
            <a:extLst>
              <a:ext uri="{FF2B5EF4-FFF2-40B4-BE49-F238E27FC236}">
                <a16:creationId xmlns:a16="http://schemas.microsoft.com/office/drawing/2014/main" id="{6B0DDD4D-98BF-4346-B9ED-C64AA193462C}"/>
              </a:ext>
            </a:extLst>
          </p:cNvPr>
          <p:cNvGraphicFramePr>
            <a:graphicFrameLocks noGrp="1"/>
          </p:cNvGraphicFramePr>
          <p:nvPr>
            <p:extLst>
              <p:ext uri="{D42A27DB-BD31-4B8C-83A1-F6EECF244321}">
                <p14:modId xmlns:p14="http://schemas.microsoft.com/office/powerpoint/2010/main" val="3026913822"/>
              </p:ext>
            </p:extLst>
          </p:nvPr>
        </p:nvGraphicFramePr>
        <p:xfrm>
          <a:off x="2032000" y="1633713"/>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35210906"/>
                    </a:ext>
                  </a:extLst>
                </a:gridCol>
                <a:gridCol w="1625600">
                  <a:extLst>
                    <a:ext uri="{9D8B030D-6E8A-4147-A177-3AD203B41FA5}">
                      <a16:colId xmlns:a16="http://schemas.microsoft.com/office/drawing/2014/main" val="266239391"/>
                    </a:ext>
                  </a:extLst>
                </a:gridCol>
                <a:gridCol w="1625600">
                  <a:extLst>
                    <a:ext uri="{9D8B030D-6E8A-4147-A177-3AD203B41FA5}">
                      <a16:colId xmlns:a16="http://schemas.microsoft.com/office/drawing/2014/main" val="2251792232"/>
                    </a:ext>
                  </a:extLst>
                </a:gridCol>
                <a:gridCol w="1625600">
                  <a:extLst>
                    <a:ext uri="{9D8B030D-6E8A-4147-A177-3AD203B41FA5}">
                      <a16:colId xmlns:a16="http://schemas.microsoft.com/office/drawing/2014/main" val="1316164271"/>
                    </a:ext>
                  </a:extLst>
                </a:gridCol>
                <a:gridCol w="1625600">
                  <a:extLst>
                    <a:ext uri="{9D8B030D-6E8A-4147-A177-3AD203B41FA5}">
                      <a16:colId xmlns:a16="http://schemas.microsoft.com/office/drawing/2014/main" val="2193995239"/>
                    </a:ext>
                  </a:extLst>
                </a:gridCol>
              </a:tblGrid>
              <a:tr h="370840">
                <a:tc>
                  <a:txBody>
                    <a:bodyPr/>
                    <a:lstStyle/>
                    <a:p>
                      <a:pPr algn="ctr"/>
                      <a:r>
                        <a:rPr lang="en-US" dirty="0"/>
                        <a:t>Dataset</a:t>
                      </a:r>
                    </a:p>
                  </a:txBody>
                  <a:tcPr anchor="ctr"/>
                </a:tc>
                <a:tc>
                  <a:txBody>
                    <a:bodyPr/>
                    <a:lstStyle/>
                    <a:p>
                      <a:pPr algn="ctr"/>
                      <a:r>
                        <a:rPr lang="en-US" dirty="0"/>
                        <a:t># Items</a:t>
                      </a:r>
                    </a:p>
                  </a:txBody>
                  <a:tcPr anchor="ctr"/>
                </a:tc>
                <a:tc>
                  <a:txBody>
                    <a:bodyPr/>
                    <a:lstStyle/>
                    <a:p>
                      <a:pPr algn="ctr"/>
                      <a:r>
                        <a:rPr lang="en-US" dirty="0"/>
                        <a:t># Reviews</a:t>
                      </a:r>
                    </a:p>
                  </a:txBody>
                  <a:tcPr anchor="ctr"/>
                </a:tc>
                <a:tc>
                  <a:txBody>
                    <a:bodyPr/>
                    <a:lstStyle/>
                    <a:p>
                      <a:pPr algn="ctr"/>
                      <a:r>
                        <a:rPr lang="en-US" dirty="0"/>
                        <a:t>Avg Length (std)</a:t>
                      </a:r>
                    </a:p>
                  </a:txBody>
                  <a:tcPr anchor="ctr"/>
                </a:tc>
                <a:tc>
                  <a:txBody>
                    <a:bodyPr/>
                    <a:lstStyle/>
                    <a:p>
                      <a:pPr algn="ctr"/>
                      <a:r>
                        <a:rPr lang="en-US" dirty="0"/>
                        <a:t>Avg Rating (std)</a:t>
                      </a:r>
                    </a:p>
                  </a:txBody>
                  <a:tcPr anchor="ctr"/>
                </a:tc>
                <a:extLst>
                  <a:ext uri="{0D108BD9-81ED-4DB2-BD59-A6C34878D82A}">
                    <a16:rowId xmlns:a16="http://schemas.microsoft.com/office/drawing/2014/main" val="3679837810"/>
                  </a:ext>
                </a:extLst>
              </a:tr>
              <a:tr h="370840">
                <a:tc>
                  <a:txBody>
                    <a:bodyPr/>
                    <a:lstStyle/>
                    <a:p>
                      <a:pPr algn="ctr"/>
                      <a:r>
                        <a:rPr lang="en-US" dirty="0"/>
                        <a:t>MP3</a:t>
                      </a:r>
                    </a:p>
                  </a:txBody>
                  <a:tcPr anchor="ctr"/>
                </a:tc>
                <a:tc>
                  <a:txBody>
                    <a:bodyPr/>
                    <a:lstStyle/>
                    <a:p>
                      <a:pPr algn="ctr"/>
                      <a:r>
                        <a:rPr lang="en-US" dirty="0"/>
                        <a:t>676</a:t>
                      </a:r>
                    </a:p>
                  </a:txBody>
                  <a:tcPr anchor="ctr"/>
                </a:tc>
                <a:tc>
                  <a:txBody>
                    <a:bodyPr/>
                    <a:lstStyle/>
                    <a:p>
                      <a:pPr algn="ctr"/>
                      <a:r>
                        <a:rPr lang="en-US" dirty="0"/>
                        <a:t>16012</a:t>
                      </a:r>
                    </a:p>
                  </a:txBody>
                  <a:tcPr anchor="ctr"/>
                </a:tc>
                <a:tc>
                  <a:txBody>
                    <a:bodyPr/>
                    <a:lstStyle/>
                    <a:p>
                      <a:pPr algn="ctr"/>
                      <a:r>
                        <a:rPr lang="en-US" dirty="0"/>
                        <a:t>123.06 (98.00)</a:t>
                      </a:r>
                    </a:p>
                  </a:txBody>
                  <a:tcPr anchor="ctr"/>
                </a:tc>
                <a:tc>
                  <a:txBody>
                    <a:bodyPr/>
                    <a:lstStyle/>
                    <a:p>
                      <a:pPr algn="ctr"/>
                      <a:r>
                        <a:rPr lang="en-US" dirty="0"/>
                        <a:t>3.75 (1.42)</a:t>
                      </a:r>
                    </a:p>
                  </a:txBody>
                  <a:tcPr anchor="ctr"/>
                </a:tc>
                <a:extLst>
                  <a:ext uri="{0D108BD9-81ED-4DB2-BD59-A6C34878D82A}">
                    <a16:rowId xmlns:a16="http://schemas.microsoft.com/office/drawing/2014/main" val="2057659425"/>
                  </a:ext>
                </a:extLst>
              </a:tr>
              <a:tr h="370840">
                <a:tc>
                  <a:txBody>
                    <a:bodyPr/>
                    <a:lstStyle/>
                    <a:p>
                      <a:pPr algn="ctr"/>
                      <a:r>
                        <a:rPr lang="en-US" dirty="0"/>
                        <a:t>Hotels</a:t>
                      </a:r>
                    </a:p>
                  </a:txBody>
                  <a:tcPr anchor="ctr"/>
                </a:tc>
                <a:tc>
                  <a:txBody>
                    <a:bodyPr/>
                    <a:lstStyle/>
                    <a:p>
                      <a:pPr algn="ctr"/>
                      <a:r>
                        <a:rPr lang="en-US" dirty="0"/>
                        <a:t>1849</a:t>
                      </a:r>
                    </a:p>
                  </a:txBody>
                  <a:tcPr anchor="ctr"/>
                </a:tc>
                <a:tc>
                  <a:txBody>
                    <a:bodyPr/>
                    <a:lstStyle/>
                    <a:p>
                      <a:pPr algn="ctr"/>
                      <a:r>
                        <a:rPr lang="en-US" dirty="0"/>
                        <a:t>47750</a:t>
                      </a:r>
                    </a:p>
                  </a:txBody>
                  <a:tcPr anchor="ctr"/>
                </a:tc>
                <a:tc>
                  <a:txBody>
                    <a:bodyPr/>
                    <a:lstStyle/>
                    <a:p>
                      <a:pPr algn="ctr"/>
                      <a:r>
                        <a:rPr lang="en-US" dirty="0"/>
                        <a:t>125.73 (99.02)</a:t>
                      </a:r>
                    </a:p>
                  </a:txBody>
                  <a:tcPr anchor="ctr"/>
                </a:tc>
                <a:tc>
                  <a:txBody>
                    <a:bodyPr/>
                    <a:lstStyle/>
                    <a:p>
                      <a:pPr algn="ctr"/>
                      <a:r>
                        <a:rPr lang="en-US" dirty="0"/>
                        <a:t>3.96 (1.22)</a:t>
                      </a:r>
                    </a:p>
                  </a:txBody>
                  <a:tcPr anchor="ctr"/>
                </a:tc>
                <a:extLst>
                  <a:ext uri="{0D108BD9-81ED-4DB2-BD59-A6C34878D82A}">
                    <a16:rowId xmlns:a16="http://schemas.microsoft.com/office/drawing/2014/main" val="2627477330"/>
                  </a:ext>
                </a:extLst>
              </a:tr>
            </a:tbl>
          </a:graphicData>
        </a:graphic>
      </p:graphicFrame>
    </p:spTree>
    <p:extLst>
      <p:ext uri="{BB962C8B-B14F-4D97-AF65-F5344CB8AC3E}">
        <p14:creationId xmlns:p14="http://schemas.microsoft.com/office/powerpoint/2010/main" val="212930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1688-363B-436F-AB21-5F86580727EC}"/>
              </a:ext>
            </a:extLst>
          </p:cNvPr>
          <p:cNvSpPr>
            <a:spLocks noGrp="1"/>
          </p:cNvSpPr>
          <p:nvPr>
            <p:ph type="title"/>
          </p:nvPr>
        </p:nvSpPr>
        <p:spPr/>
        <p:txBody>
          <a:bodyPr/>
          <a:lstStyle/>
          <a:p>
            <a:r>
              <a:rPr lang="en-US" dirty="0"/>
              <a:t>Some Results: Top Words in MP3 Reviews</a:t>
            </a:r>
          </a:p>
        </p:txBody>
      </p:sp>
      <p:graphicFrame>
        <p:nvGraphicFramePr>
          <p:cNvPr id="4" name="Table 4">
            <a:extLst>
              <a:ext uri="{FF2B5EF4-FFF2-40B4-BE49-F238E27FC236}">
                <a16:creationId xmlns:a16="http://schemas.microsoft.com/office/drawing/2014/main" id="{321B55EA-04F7-403C-A71A-54494C7E711E}"/>
              </a:ext>
            </a:extLst>
          </p:cNvPr>
          <p:cNvGraphicFramePr>
            <a:graphicFrameLocks noGrp="1"/>
          </p:cNvGraphicFramePr>
          <p:nvPr>
            <p:ph idx="1"/>
            <p:extLst>
              <p:ext uri="{D42A27DB-BD31-4B8C-83A1-F6EECF244321}">
                <p14:modId xmlns:p14="http://schemas.microsoft.com/office/powerpoint/2010/main" val="3167462142"/>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048528538"/>
                    </a:ext>
                  </a:extLst>
                </a:gridCol>
                <a:gridCol w="1752600">
                  <a:extLst>
                    <a:ext uri="{9D8B030D-6E8A-4147-A177-3AD203B41FA5}">
                      <a16:colId xmlns:a16="http://schemas.microsoft.com/office/drawing/2014/main" val="1150337690"/>
                    </a:ext>
                  </a:extLst>
                </a:gridCol>
                <a:gridCol w="1752600">
                  <a:extLst>
                    <a:ext uri="{9D8B030D-6E8A-4147-A177-3AD203B41FA5}">
                      <a16:colId xmlns:a16="http://schemas.microsoft.com/office/drawing/2014/main" val="1607456541"/>
                    </a:ext>
                  </a:extLst>
                </a:gridCol>
                <a:gridCol w="1752600">
                  <a:extLst>
                    <a:ext uri="{9D8B030D-6E8A-4147-A177-3AD203B41FA5}">
                      <a16:colId xmlns:a16="http://schemas.microsoft.com/office/drawing/2014/main" val="1843121916"/>
                    </a:ext>
                  </a:extLst>
                </a:gridCol>
                <a:gridCol w="1752600">
                  <a:extLst>
                    <a:ext uri="{9D8B030D-6E8A-4147-A177-3AD203B41FA5}">
                      <a16:colId xmlns:a16="http://schemas.microsoft.com/office/drawing/2014/main" val="1383341593"/>
                    </a:ext>
                  </a:extLst>
                </a:gridCol>
                <a:gridCol w="1752600">
                  <a:extLst>
                    <a:ext uri="{9D8B030D-6E8A-4147-A177-3AD203B41FA5}">
                      <a16:colId xmlns:a16="http://schemas.microsoft.com/office/drawing/2014/main" val="2822179159"/>
                    </a:ext>
                  </a:extLst>
                </a:gridCol>
              </a:tblGrid>
              <a:tr h="370840">
                <a:tc gridSpan="3">
                  <a:txBody>
                    <a:bodyPr/>
                    <a:lstStyle/>
                    <a:p>
                      <a:pPr algn="ctr"/>
                      <a:r>
                        <a:rPr lang="en-US" dirty="0"/>
                        <a:t>Low Rating</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t>High Rating</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15048"/>
                  </a:ext>
                </a:extLst>
              </a:tr>
              <a:tr h="370840">
                <a:tc>
                  <a:txBody>
                    <a:bodyPr/>
                    <a:lstStyle/>
                    <a:p>
                      <a:pPr algn="ctr"/>
                      <a:r>
                        <a:rPr lang="en-US" dirty="0"/>
                        <a:t>Zune</a:t>
                      </a:r>
                    </a:p>
                  </a:txBody>
                  <a:tcPr/>
                </a:tc>
                <a:tc>
                  <a:txBody>
                    <a:bodyPr/>
                    <a:lstStyle/>
                    <a:p>
                      <a:pPr algn="ctr"/>
                      <a:r>
                        <a:rPr lang="en-US" dirty="0"/>
                        <a:t>Like</a:t>
                      </a:r>
                    </a:p>
                  </a:txBody>
                  <a:tcPr/>
                </a:tc>
                <a:tc>
                  <a:txBody>
                    <a:bodyPr/>
                    <a:lstStyle/>
                    <a:p>
                      <a:pPr algn="ctr"/>
                      <a:r>
                        <a:rPr lang="en-US" b="1" dirty="0"/>
                        <a:t>Warranty</a:t>
                      </a:r>
                    </a:p>
                  </a:txBody>
                  <a:tcPr/>
                </a:tc>
                <a:tc>
                  <a:txBody>
                    <a:bodyPr/>
                    <a:lstStyle/>
                    <a:p>
                      <a:pPr algn="ctr"/>
                      <a:r>
                        <a:rPr lang="en-US" dirty="0"/>
                        <a:t>Would</a:t>
                      </a:r>
                    </a:p>
                  </a:txBody>
                  <a:tcPr/>
                </a:tc>
                <a:tc>
                  <a:txBody>
                    <a:bodyPr/>
                    <a:lstStyle/>
                    <a:p>
                      <a:pPr algn="ctr"/>
                      <a:r>
                        <a:rPr lang="en-US" dirty="0"/>
                        <a:t>Hours</a:t>
                      </a:r>
                    </a:p>
                  </a:txBody>
                  <a:tcPr/>
                </a:tc>
                <a:tc>
                  <a:txBody>
                    <a:bodyPr/>
                    <a:lstStyle/>
                    <a:p>
                      <a:pPr algn="ctr"/>
                      <a:r>
                        <a:rPr lang="en-US" dirty="0"/>
                        <a:t>Software</a:t>
                      </a:r>
                    </a:p>
                  </a:txBody>
                  <a:tcPr/>
                </a:tc>
                <a:extLst>
                  <a:ext uri="{0D108BD9-81ED-4DB2-BD59-A6C34878D82A}">
                    <a16:rowId xmlns:a16="http://schemas.microsoft.com/office/drawing/2014/main" val="3854741104"/>
                  </a:ext>
                </a:extLst>
              </a:tr>
              <a:tr h="370840">
                <a:tc>
                  <a:txBody>
                    <a:bodyPr/>
                    <a:lstStyle/>
                    <a:p>
                      <a:pPr algn="ctr"/>
                      <a:r>
                        <a:rPr lang="en-US" dirty="0"/>
                        <a:t>Bought</a:t>
                      </a:r>
                    </a:p>
                  </a:txBody>
                  <a:tcPr/>
                </a:tc>
                <a:tc>
                  <a:txBody>
                    <a:bodyPr/>
                    <a:lstStyle/>
                    <a:p>
                      <a:pPr algn="ctr"/>
                      <a:r>
                        <a:rPr lang="en-US" dirty="0"/>
                        <a:t>Good</a:t>
                      </a:r>
                    </a:p>
                  </a:txBody>
                  <a:tcPr/>
                </a:tc>
                <a:tc>
                  <a:txBody>
                    <a:bodyPr/>
                    <a:lstStyle/>
                    <a:p>
                      <a:pPr algn="ctr"/>
                      <a:r>
                        <a:rPr lang="en-US" dirty="0"/>
                        <a:t>Software</a:t>
                      </a:r>
                    </a:p>
                  </a:txBody>
                  <a:tcPr/>
                </a:tc>
                <a:tc>
                  <a:txBody>
                    <a:bodyPr/>
                    <a:lstStyle/>
                    <a:p>
                      <a:pPr algn="ctr"/>
                      <a:r>
                        <a:rPr lang="en-US" dirty="0"/>
                        <a:t>Use</a:t>
                      </a:r>
                    </a:p>
                  </a:txBody>
                  <a:tcPr/>
                </a:tc>
                <a:tc>
                  <a:txBody>
                    <a:bodyPr/>
                    <a:lstStyle/>
                    <a:p>
                      <a:pPr algn="ctr"/>
                      <a:r>
                        <a:rPr lang="en-US" dirty="0"/>
                        <a:t>Great</a:t>
                      </a:r>
                    </a:p>
                  </a:txBody>
                  <a:tcPr/>
                </a:tc>
                <a:tc>
                  <a:txBody>
                    <a:bodyPr/>
                    <a:lstStyle/>
                    <a:p>
                      <a:pPr algn="ctr"/>
                      <a:r>
                        <a:rPr lang="en-US" dirty="0"/>
                        <a:t>Also</a:t>
                      </a:r>
                    </a:p>
                  </a:txBody>
                  <a:tcPr/>
                </a:tc>
                <a:extLst>
                  <a:ext uri="{0D108BD9-81ED-4DB2-BD59-A6C34878D82A}">
                    <a16:rowId xmlns:a16="http://schemas.microsoft.com/office/drawing/2014/main" val="1562343871"/>
                  </a:ext>
                </a:extLst>
              </a:tr>
              <a:tr h="370840">
                <a:tc>
                  <a:txBody>
                    <a:bodyPr/>
                    <a:lstStyle/>
                    <a:p>
                      <a:pPr algn="ctr"/>
                      <a:r>
                        <a:rPr lang="en-US" dirty="0"/>
                        <a:t>Everything</a:t>
                      </a:r>
                    </a:p>
                  </a:txBody>
                  <a:tcPr/>
                </a:tc>
                <a:tc>
                  <a:txBody>
                    <a:bodyPr/>
                    <a:lstStyle/>
                    <a:p>
                      <a:pPr algn="ctr"/>
                      <a:r>
                        <a:rPr lang="en-US" b="1" dirty="0"/>
                        <a:t>Time</a:t>
                      </a:r>
                    </a:p>
                  </a:txBody>
                  <a:tcPr/>
                </a:tc>
                <a:tc>
                  <a:txBody>
                    <a:bodyPr/>
                    <a:lstStyle/>
                    <a:p>
                      <a:pPr algn="ctr"/>
                      <a:r>
                        <a:rPr lang="en-US" dirty="0"/>
                        <a:t>Work</a:t>
                      </a:r>
                    </a:p>
                  </a:txBody>
                  <a:tcPr/>
                </a:tc>
                <a:tc>
                  <a:txBody>
                    <a:bodyPr/>
                    <a:lstStyle/>
                    <a:p>
                      <a:pPr algn="ctr"/>
                      <a:r>
                        <a:rPr lang="en-US" dirty="0"/>
                        <a:t>New</a:t>
                      </a:r>
                    </a:p>
                  </a:txBody>
                  <a:tcPr/>
                </a:tc>
                <a:tc>
                  <a:txBody>
                    <a:bodyPr/>
                    <a:lstStyle/>
                    <a:p>
                      <a:pPr algn="ctr"/>
                      <a:r>
                        <a:rPr lang="en-US" dirty="0"/>
                        <a:t>Use</a:t>
                      </a:r>
                    </a:p>
                  </a:txBody>
                  <a:tcPr/>
                </a:tc>
                <a:tc>
                  <a:txBody>
                    <a:bodyPr/>
                    <a:lstStyle/>
                    <a:p>
                      <a:pPr algn="ctr"/>
                      <a:r>
                        <a:rPr lang="en-US" dirty="0"/>
                        <a:t>One</a:t>
                      </a:r>
                    </a:p>
                  </a:txBody>
                  <a:tcPr/>
                </a:tc>
                <a:extLst>
                  <a:ext uri="{0D108BD9-81ED-4DB2-BD59-A6C34878D82A}">
                    <a16:rowId xmlns:a16="http://schemas.microsoft.com/office/drawing/2014/main" val="1112239952"/>
                  </a:ext>
                </a:extLst>
              </a:tr>
              <a:tr h="370840">
                <a:tc>
                  <a:txBody>
                    <a:bodyPr/>
                    <a:lstStyle/>
                    <a:p>
                      <a:pPr algn="ctr"/>
                      <a:r>
                        <a:rPr lang="en-US" dirty="0"/>
                        <a:t>Get</a:t>
                      </a:r>
                    </a:p>
                  </a:txBody>
                  <a:tcPr/>
                </a:tc>
                <a:tc>
                  <a:txBody>
                    <a:bodyPr/>
                    <a:lstStyle/>
                    <a:p>
                      <a:pPr algn="ctr"/>
                      <a:r>
                        <a:rPr lang="en-US" dirty="0"/>
                        <a:t>Product</a:t>
                      </a:r>
                    </a:p>
                  </a:txBody>
                  <a:tcPr/>
                </a:tc>
                <a:tc>
                  <a:txBody>
                    <a:bodyPr/>
                    <a:lstStyle/>
                    <a:p>
                      <a:pPr algn="ctr"/>
                      <a:r>
                        <a:rPr lang="en-US" dirty="0"/>
                        <a:t>Apple</a:t>
                      </a:r>
                    </a:p>
                  </a:txBody>
                  <a:tcPr/>
                </a:tc>
                <a:tc>
                  <a:txBody>
                    <a:bodyPr/>
                    <a:lstStyle/>
                    <a:p>
                      <a:pPr algn="ctr"/>
                      <a:r>
                        <a:rPr lang="en-US" dirty="0"/>
                        <a:t>Zune</a:t>
                      </a:r>
                    </a:p>
                  </a:txBody>
                  <a:tcPr/>
                </a:tc>
                <a:tc>
                  <a:txBody>
                    <a:bodyPr/>
                    <a:lstStyle/>
                    <a:p>
                      <a:pPr algn="ctr"/>
                      <a:r>
                        <a:rPr lang="en-US" dirty="0" err="1"/>
                        <a:t>Itunes</a:t>
                      </a:r>
                      <a:endParaRPr lang="en-US" dirty="0"/>
                    </a:p>
                  </a:txBody>
                  <a:tcPr/>
                </a:tc>
                <a:tc>
                  <a:txBody>
                    <a:bodyPr/>
                    <a:lstStyle/>
                    <a:p>
                      <a:pPr algn="ctr"/>
                      <a:r>
                        <a:rPr lang="en-US" dirty="0"/>
                        <a:t>Like</a:t>
                      </a:r>
                    </a:p>
                  </a:txBody>
                  <a:tcPr/>
                </a:tc>
                <a:extLst>
                  <a:ext uri="{0D108BD9-81ED-4DB2-BD59-A6C34878D82A}">
                    <a16:rowId xmlns:a16="http://schemas.microsoft.com/office/drawing/2014/main" val="154665772"/>
                  </a:ext>
                </a:extLst>
              </a:tr>
              <a:tr h="370840">
                <a:tc>
                  <a:txBody>
                    <a:bodyPr/>
                    <a:lstStyle/>
                    <a:p>
                      <a:pPr algn="ctr"/>
                      <a:r>
                        <a:rPr lang="en-US" dirty="0"/>
                        <a:t>People</a:t>
                      </a:r>
                    </a:p>
                  </a:txBody>
                  <a:tcPr/>
                </a:tc>
                <a:tc>
                  <a:txBody>
                    <a:bodyPr/>
                    <a:lstStyle/>
                    <a:p>
                      <a:pPr algn="ctr"/>
                      <a:r>
                        <a:rPr lang="en-US" dirty="0"/>
                        <a:t>One</a:t>
                      </a:r>
                    </a:p>
                  </a:txBody>
                  <a:tcPr/>
                </a:tc>
                <a:tc>
                  <a:txBody>
                    <a:bodyPr/>
                    <a:lstStyle/>
                    <a:p>
                      <a:pPr algn="ctr"/>
                      <a:r>
                        <a:rPr lang="en-US" dirty="0"/>
                        <a:t>Buy</a:t>
                      </a:r>
                    </a:p>
                  </a:txBody>
                  <a:tcPr/>
                </a:tc>
                <a:tc>
                  <a:txBody>
                    <a:bodyPr/>
                    <a:lstStyle/>
                    <a:p>
                      <a:pPr algn="ctr"/>
                      <a:r>
                        <a:rPr lang="en-US" dirty="0"/>
                        <a:t>Device</a:t>
                      </a:r>
                    </a:p>
                  </a:txBody>
                  <a:tcPr/>
                </a:tc>
                <a:tc>
                  <a:txBody>
                    <a:bodyPr/>
                    <a:lstStyle/>
                    <a:p>
                      <a:pPr algn="ctr"/>
                      <a:r>
                        <a:rPr lang="en-US" dirty="0"/>
                        <a:t>Still</a:t>
                      </a:r>
                    </a:p>
                  </a:txBody>
                  <a:tcPr/>
                </a:tc>
                <a:tc>
                  <a:txBody>
                    <a:bodyPr/>
                    <a:lstStyle/>
                    <a:p>
                      <a:pPr algn="ctr"/>
                      <a:r>
                        <a:rPr lang="en-US" b="1" dirty="0"/>
                        <a:t>Sound</a:t>
                      </a:r>
                    </a:p>
                  </a:txBody>
                  <a:tcPr/>
                </a:tc>
                <a:extLst>
                  <a:ext uri="{0D108BD9-81ED-4DB2-BD59-A6C34878D82A}">
                    <a16:rowId xmlns:a16="http://schemas.microsoft.com/office/drawing/2014/main" val="112852575"/>
                  </a:ext>
                </a:extLst>
              </a:tr>
              <a:tr h="370840">
                <a:tc>
                  <a:txBody>
                    <a:bodyPr/>
                    <a:lstStyle/>
                    <a:p>
                      <a:pPr algn="ctr"/>
                      <a:r>
                        <a:rPr lang="en-US" dirty="0"/>
                        <a:t>Like</a:t>
                      </a:r>
                    </a:p>
                  </a:txBody>
                  <a:tcPr/>
                </a:tc>
                <a:tc>
                  <a:txBody>
                    <a:bodyPr/>
                    <a:lstStyle/>
                    <a:p>
                      <a:pPr algn="ctr"/>
                      <a:r>
                        <a:rPr lang="en-US" dirty="0"/>
                        <a:t>Get</a:t>
                      </a:r>
                    </a:p>
                  </a:txBody>
                  <a:tcPr/>
                </a:tc>
                <a:tc>
                  <a:txBody>
                    <a:bodyPr/>
                    <a:lstStyle/>
                    <a:p>
                      <a:pPr algn="ctr"/>
                      <a:r>
                        <a:rPr lang="en-US" dirty="0" err="1"/>
                        <a:t>Im</a:t>
                      </a:r>
                      <a:endParaRPr lang="en-US" dirty="0"/>
                    </a:p>
                  </a:txBody>
                  <a:tcPr/>
                </a:tc>
                <a:tc>
                  <a:txBody>
                    <a:bodyPr/>
                    <a:lstStyle/>
                    <a:p>
                      <a:pPr algn="ctr"/>
                      <a:r>
                        <a:rPr lang="en-US" dirty="0"/>
                        <a:t>Great</a:t>
                      </a:r>
                    </a:p>
                  </a:txBody>
                  <a:tcPr/>
                </a:tc>
                <a:tc>
                  <a:txBody>
                    <a:bodyPr/>
                    <a:lstStyle/>
                    <a:p>
                      <a:pPr algn="ctr"/>
                      <a:r>
                        <a:rPr lang="en-US" dirty="0"/>
                        <a:t>Player</a:t>
                      </a:r>
                    </a:p>
                  </a:txBody>
                  <a:tcPr/>
                </a:tc>
                <a:tc>
                  <a:txBody>
                    <a:bodyPr/>
                    <a:lstStyle/>
                    <a:p>
                      <a:pPr algn="ctr"/>
                      <a:r>
                        <a:rPr lang="en-US" b="1" dirty="0"/>
                        <a:t>Quality</a:t>
                      </a:r>
                    </a:p>
                  </a:txBody>
                  <a:tcPr/>
                </a:tc>
                <a:extLst>
                  <a:ext uri="{0D108BD9-81ED-4DB2-BD59-A6C34878D82A}">
                    <a16:rowId xmlns:a16="http://schemas.microsoft.com/office/drawing/2014/main" val="2778537984"/>
                  </a:ext>
                </a:extLst>
              </a:tr>
              <a:tr h="370840">
                <a:tc>
                  <a:txBody>
                    <a:bodyPr/>
                    <a:lstStyle/>
                    <a:p>
                      <a:pPr algn="ctr"/>
                      <a:r>
                        <a:rPr lang="en-US" b="1" dirty="0"/>
                        <a:t>Problem</a:t>
                      </a:r>
                    </a:p>
                  </a:txBody>
                  <a:tcPr/>
                </a:tc>
                <a:tc>
                  <a:txBody>
                    <a:bodyPr/>
                    <a:lstStyle/>
                    <a:p>
                      <a:pPr algn="ctr"/>
                      <a:r>
                        <a:rPr lang="en-US" dirty="0"/>
                        <a:t>Screen</a:t>
                      </a:r>
                    </a:p>
                  </a:txBody>
                  <a:tcPr/>
                </a:tc>
                <a:tc>
                  <a:txBody>
                    <a:bodyPr/>
                    <a:lstStyle/>
                    <a:p>
                      <a:pPr algn="ctr"/>
                      <a:r>
                        <a:rPr lang="en-US" dirty="0"/>
                        <a:t>Music</a:t>
                      </a:r>
                    </a:p>
                  </a:txBody>
                  <a:tcPr/>
                </a:tc>
                <a:tc>
                  <a:txBody>
                    <a:bodyPr/>
                    <a:lstStyle/>
                    <a:p>
                      <a:pPr algn="ctr"/>
                      <a:r>
                        <a:rPr lang="en-US" b="1" dirty="0"/>
                        <a:t>Easy</a:t>
                      </a:r>
                    </a:p>
                  </a:txBody>
                  <a:tcPr/>
                </a:tc>
                <a:tc>
                  <a:txBody>
                    <a:bodyPr/>
                    <a:lstStyle/>
                    <a:p>
                      <a:pPr algn="ctr"/>
                      <a:r>
                        <a:rPr lang="en-US" dirty="0"/>
                        <a:t>Battery</a:t>
                      </a:r>
                    </a:p>
                  </a:txBody>
                  <a:tcPr/>
                </a:tc>
                <a:tc>
                  <a:txBody>
                    <a:bodyPr/>
                    <a:lstStyle/>
                    <a:p>
                      <a:pPr algn="ctr"/>
                      <a:r>
                        <a:rPr lang="en-US" dirty="0"/>
                        <a:t>Get</a:t>
                      </a:r>
                    </a:p>
                  </a:txBody>
                  <a:tcPr/>
                </a:tc>
                <a:extLst>
                  <a:ext uri="{0D108BD9-81ED-4DB2-BD59-A6C34878D82A}">
                    <a16:rowId xmlns:a16="http://schemas.microsoft.com/office/drawing/2014/main" val="2127855685"/>
                  </a:ext>
                </a:extLst>
              </a:tr>
              <a:tr h="370840">
                <a:tc>
                  <a:txBody>
                    <a:bodyPr/>
                    <a:lstStyle/>
                    <a:p>
                      <a:pPr algn="ctr"/>
                      <a:r>
                        <a:rPr lang="en-US" dirty="0"/>
                        <a:t>One</a:t>
                      </a:r>
                    </a:p>
                  </a:txBody>
                  <a:tcPr/>
                </a:tc>
                <a:tc>
                  <a:txBody>
                    <a:bodyPr/>
                    <a:lstStyle/>
                    <a:p>
                      <a:pPr algn="ctr"/>
                      <a:r>
                        <a:rPr lang="en-US" dirty="0"/>
                        <a:t>Use</a:t>
                      </a:r>
                    </a:p>
                  </a:txBody>
                  <a:tcPr/>
                </a:tc>
                <a:tc>
                  <a:txBody>
                    <a:bodyPr/>
                    <a:lstStyle/>
                    <a:p>
                      <a:pPr algn="ctr"/>
                      <a:r>
                        <a:rPr lang="en-US" b="0" dirty="0"/>
                        <a:t>Battery</a:t>
                      </a:r>
                    </a:p>
                  </a:txBody>
                  <a:tcPr/>
                </a:tc>
                <a:tc>
                  <a:txBody>
                    <a:bodyPr/>
                    <a:lstStyle/>
                    <a:p>
                      <a:pPr algn="ctr"/>
                      <a:r>
                        <a:rPr lang="en-US" dirty="0"/>
                        <a:t>Good</a:t>
                      </a:r>
                    </a:p>
                  </a:txBody>
                  <a:tcPr/>
                </a:tc>
                <a:tc>
                  <a:txBody>
                    <a:bodyPr/>
                    <a:lstStyle/>
                    <a:p>
                      <a:pPr algn="ctr"/>
                      <a:r>
                        <a:rPr lang="en-US" dirty="0"/>
                        <a:t>Like</a:t>
                      </a:r>
                    </a:p>
                  </a:txBody>
                  <a:tcPr/>
                </a:tc>
                <a:tc>
                  <a:txBody>
                    <a:bodyPr/>
                    <a:lstStyle/>
                    <a:p>
                      <a:pPr algn="ctr"/>
                      <a:r>
                        <a:rPr lang="en-US" dirty="0"/>
                        <a:t>Much</a:t>
                      </a:r>
                    </a:p>
                  </a:txBody>
                  <a:tcPr/>
                </a:tc>
                <a:extLst>
                  <a:ext uri="{0D108BD9-81ED-4DB2-BD59-A6C34878D82A}">
                    <a16:rowId xmlns:a16="http://schemas.microsoft.com/office/drawing/2014/main" val="2171498500"/>
                  </a:ext>
                </a:extLst>
              </a:tr>
              <a:tr h="370840">
                <a:tc>
                  <a:txBody>
                    <a:bodyPr/>
                    <a:lstStyle/>
                    <a:p>
                      <a:pPr algn="ctr"/>
                      <a:r>
                        <a:rPr lang="en-US" dirty="0" err="1"/>
                        <a:t>Ipod</a:t>
                      </a:r>
                      <a:endParaRPr lang="en-US" dirty="0"/>
                    </a:p>
                  </a:txBody>
                  <a:tcPr/>
                </a:tc>
                <a:tc>
                  <a:txBody>
                    <a:bodyPr/>
                    <a:lstStyle/>
                    <a:p>
                      <a:pPr algn="ctr"/>
                      <a:r>
                        <a:rPr lang="en-US" dirty="0" err="1"/>
                        <a:t>Ipod</a:t>
                      </a:r>
                      <a:endParaRPr lang="en-US" dirty="0"/>
                    </a:p>
                  </a:txBody>
                  <a:tcPr/>
                </a:tc>
                <a:tc>
                  <a:txBody>
                    <a:bodyPr/>
                    <a:lstStyle/>
                    <a:p>
                      <a:pPr algn="ctr"/>
                      <a:r>
                        <a:rPr lang="en-US" dirty="0"/>
                        <a:t>Unit</a:t>
                      </a:r>
                    </a:p>
                  </a:txBody>
                  <a:tcPr/>
                </a:tc>
                <a:tc>
                  <a:txBody>
                    <a:bodyPr/>
                    <a:lstStyle/>
                    <a:p>
                      <a:pPr algn="ctr"/>
                      <a:r>
                        <a:rPr lang="en-US" dirty="0"/>
                        <a:t>Player</a:t>
                      </a:r>
                    </a:p>
                  </a:txBody>
                  <a:tcPr/>
                </a:tc>
                <a:tc>
                  <a:txBody>
                    <a:bodyPr/>
                    <a:lstStyle/>
                    <a:p>
                      <a:pPr algn="ctr"/>
                      <a:r>
                        <a:rPr lang="en-US" dirty="0"/>
                        <a:t>One</a:t>
                      </a:r>
                    </a:p>
                  </a:txBody>
                  <a:tcPr/>
                </a:tc>
                <a:tc>
                  <a:txBody>
                    <a:bodyPr/>
                    <a:lstStyle/>
                    <a:p>
                      <a:pPr algn="ctr"/>
                      <a:r>
                        <a:rPr lang="en-US" dirty="0"/>
                        <a:t>Good</a:t>
                      </a:r>
                    </a:p>
                  </a:txBody>
                  <a:tcPr/>
                </a:tc>
                <a:extLst>
                  <a:ext uri="{0D108BD9-81ED-4DB2-BD59-A6C34878D82A}">
                    <a16:rowId xmlns:a16="http://schemas.microsoft.com/office/drawing/2014/main" val="3531034950"/>
                  </a:ext>
                </a:extLst>
              </a:tr>
              <a:tr h="370840">
                <a:tc>
                  <a:txBody>
                    <a:bodyPr/>
                    <a:lstStyle/>
                    <a:p>
                      <a:pPr algn="ctr"/>
                      <a:r>
                        <a:rPr lang="en-US" dirty="0"/>
                        <a:t>Player</a:t>
                      </a:r>
                    </a:p>
                  </a:txBody>
                  <a:tcPr/>
                </a:tc>
                <a:tc>
                  <a:txBody>
                    <a:bodyPr/>
                    <a:lstStyle/>
                    <a:p>
                      <a:pPr algn="ctr"/>
                      <a:r>
                        <a:rPr lang="en-US" dirty="0"/>
                        <a:t>player</a:t>
                      </a:r>
                    </a:p>
                  </a:txBody>
                  <a:tcPr/>
                </a:tc>
                <a:tc>
                  <a:txBody>
                    <a:bodyPr/>
                    <a:lstStyle/>
                    <a:p>
                      <a:pPr algn="ctr"/>
                      <a:r>
                        <a:rPr lang="en-US" dirty="0"/>
                        <a:t>would</a:t>
                      </a:r>
                    </a:p>
                  </a:txBody>
                  <a:tcPr/>
                </a:tc>
                <a:tc>
                  <a:txBody>
                    <a:bodyPr/>
                    <a:lstStyle/>
                    <a:p>
                      <a:pPr algn="ctr"/>
                      <a:r>
                        <a:rPr lang="en-US" dirty="0" err="1"/>
                        <a:t>ipod</a:t>
                      </a:r>
                      <a:endParaRPr lang="en-US" dirty="0"/>
                    </a:p>
                  </a:txBody>
                  <a:tcPr/>
                </a:tc>
                <a:tc>
                  <a:txBody>
                    <a:bodyPr/>
                    <a:lstStyle/>
                    <a:p>
                      <a:pPr algn="ctr"/>
                      <a:r>
                        <a:rPr lang="en-US" dirty="0"/>
                        <a:t>music</a:t>
                      </a:r>
                    </a:p>
                  </a:txBody>
                  <a:tcPr/>
                </a:tc>
                <a:tc>
                  <a:txBody>
                    <a:bodyPr/>
                    <a:lstStyle/>
                    <a:p>
                      <a:pPr algn="ctr"/>
                      <a:r>
                        <a:rPr lang="en-US" dirty="0"/>
                        <a:t>player</a:t>
                      </a:r>
                    </a:p>
                  </a:txBody>
                  <a:tcPr/>
                </a:tc>
                <a:extLst>
                  <a:ext uri="{0D108BD9-81ED-4DB2-BD59-A6C34878D82A}">
                    <a16:rowId xmlns:a16="http://schemas.microsoft.com/office/drawing/2014/main" val="1624903919"/>
                  </a:ext>
                </a:extLst>
              </a:tr>
            </a:tbl>
          </a:graphicData>
        </a:graphic>
      </p:graphicFrame>
    </p:spTree>
    <p:extLst>
      <p:ext uri="{BB962C8B-B14F-4D97-AF65-F5344CB8AC3E}">
        <p14:creationId xmlns:p14="http://schemas.microsoft.com/office/powerpoint/2010/main" val="178172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8A5-5BF6-40D2-B6DE-C7FF4F048A60}"/>
              </a:ext>
            </a:extLst>
          </p:cNvPr>
          <p:cNvSpPr>
            <a:spLocks noGrp="1"/>
          </p:cNvSpPr>
          <p:nvPr>
            <p:ph type="title"/>
          </p:nvPr>
        </p:nvSpPr>
        <p:spPr/>
        <p:txBody>
          <a:bodyPr/>
          <a:lstStyle/>
          <a:p>
            <a:r>
              <a:rPr lang="en-US" dirty="0"/>
              <a:t>Some Results: Top Words in MP3 Reviews</a:t>
            </a:r>
          </a:p>
        </p:txBody>
      </p:sp>
      <p:sp>
        <p:nvSpPr>
          <p:cNvPr id="3" name="Content Placeholder 2">
            <a:extLst>
              <a:ext uri="{FF2B5EF4-FFF2-40B4-BE49-F238E27FC236}">
                <a16:creationId xmlns:a16="http://schemas.microsoft.com/office/drawing/2014/main" id="{BA5C0855-4F1E-4C26-9E6F-53EE112E547F}"/>
              </a:ext>
            </a:extLst>
          </p:cNvPr>
          <p:cNvSpPr>
            <a:spLocks noGrp="1"/>
          </p:cNvSpPr>
          <p:nvPr>
            <p:ph idx="1"/>
          </p:nvPr>
        </p:nvSpPr>
        <p:spPr/>
        <p:txBody>
          <a:bodyPr>
            <a:normAutofit fontScale="85000" lnSpcReduction="20000"/>
          </a:bodyPr>
          <a:lstStyle/>
          <a:p>
            <a:r>
              <a:rPr lang="en-US" dirty="0"/>
              <a:t>Few similarities with Table 2 in the subject paper:</a:t>
            </a:r>
          </a:p>
          <a:p>
            <a:pPr lvl="1"/>
            <a:r>
              <a:rPr lang="en-US" i="1" dirty="0"/>
              <a:t>Low</a:t>
            </a:r>
            <a:r>
              <a:rPr lang="en-US" dirty="0"/>
              <a:t>: problem, time, warranty</a:t>
            </a:r>
          </a:p>
          <a:p>
            <a:pPr lvl="1"/>
            <a:r>
              <a:rPr lang="en-US" i="1" dirty="0"/>
              <a:t>High</a:t>
            </a:r>
            <a:r>
              <a:rPr lang="en-US" dirty="0"/>
              <a:t>: easy, sound, quality</a:t>
            </a:r>
          </a:p>
          <a:p>
            <a:r>
              <a:rPr lang="en-US" dirty="0"/>
              <a:t>Despite a few similarities, this list is mainly different from the one in Table 2 in the subject paper. Reasons could be:</a:t>
            </a:r>
          </a:p>
          <a:p>
            <a:pPr lvl="1"/>
            <a:r>
              <a:rPr lang="en-US" dirty="0"/>
              <a:t>Fewer aspects: the paper modeled 20 aspects and displayed the top 3, while here only 3 aspects were modeled. The higher number of aspects in the paper allow for better topic definition for each aspect, whereas here, the shown 3 topics need to account for all the content in the corpus.</a:t>
            </a:r>
          </a:p>
          <a:p>
            <a:pPr lvl="1"/>
            <a:r>
              <a:rPr lang="en-US" dirty="0"/>
              <a:t>The much smaller dataset. This was built on 100 reviews, while the paper used 16,680 divided between the two sub-groups (low/high rating)</a:t>
            </a:r>
          </a:p>
          <a:p>
            <a:pPr lvl="1"/>
            <a:r>
              <a:rPr lang="en-US" dirty="0"/>
              <a:t>The different list of </a:t>
            </a:r>
            <a:r>
              <a:rPr lang="en-US" dirty="0" err="1"/>
              <a:t>stopwords</a:t>
            </a:r>
            <a:r>
              <a:rPr lang="en-US" dirty="0"/>
              <a:t>; the list used here may have left more common English words than the list used in the paper.</a:t>
            </a:r>
          </a:p>
          <a:p>
            <a:pPr marL="0" indent="0">
              <a:buNone/>
            </a:pPr>
            <a:r>
              <a:rPr lang="en-US" b="1" i="1" dirty="0"/>
              <a:t>Note:</a:t>
            </a:r>
            <a:r>
              <a:rPr lang="en-US" i="1" dirty="0"/>
              <a:t> time for model computation is the reason to have reduced the dataset (number of reviews) and the number of aspects modeled.</a:t>
            </a:r>
          </a:p>
          <a:p>
            <a:pPr lvl="1"/>
            <a:endParaRPr lang="en-US" dirty="0"/>
          </a:p>
        </p:txBody>
      </p:sp>
    </p:spTree>
    <p:extLst>
      <p:ext uri="{BB962C8B-B14F-4D97-AF65-F5344CB8AC3E}">
        <p14:creationId xmlns:p14="http://schemas.microsoft.com/office/powerpoint/2010/main" val="138774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E5BA-5A28-42E0-ACF4-6841F54334E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080DFAE-8A7F-4610-99CE-5DAEEEDF422D}"/>
              </a:ext>
            </a:extLst>
          </p:cNvPr>
          <p:cNvSpPr>
            <a:spLocks noGrp="1"/>
          </p:cNvSpPr>
          <p:nvPr>
            <p:ph idx="1"/>
          </p:nvPr>
        </p:nvSpPr>
        <p:spPr/>
        <p:txBody>
          <a:bodyPr>
            <a:normAutofit fontScale="92500" lnSpcReduction="20000"/>
          </a:bodyPr>
          <a:lstStyle/>
          <a:p>
            <a:r>
              <a:rPr lang="en-US" dirty="0"/>
              <a:t>Model complexity</a:t>
            </a:r>
          </a:p>
          <a:p>
            <a:pPr lvl="1"/>
            <a:r>
              <a:rPr lang="en-US" dirty="0"/>
              <a:t>A number of high dimensional numerical optimizations at repeated iterations leads to high computation time to build models</a:t>
            </a:r>
          </a:p>
          <a:p>
            <a:pPr lvl="1"/>
            <a:r>
              <a:rPr lang="en-US" dirty="0"/>
              <a:t>This gets worse as the dataset and number of aspects increase</a:t>
            </a:r>
          </a:p>
          <a:p>
            <a:r>
              <a:rPr lang="en-US" dirty="0"/>
              <a:t>This has hampered the development of the model on the hotel dataset, where at least 7 aspects are needed for meaning assessment</a:t>
            </a:r>
          </a:p>
          <a:p>
            <a:pPr lvl="1"/>
            <a:r>
              <a:rPr lang="en-US" dirty="0"/>
              <a:t>Model build code has not finished running (on set with 100 reviews)</a:t>
            </a:r>
          </a:p>
          <a:p>
            <a:pPr lvl="1"/>
            <a:r>
              <a:rPr lang="en-US" dirty="0"/>
              <a:t>Not possible yet to perform the aspect rating analysis</a:t>
            </a:r>
          </a:p>
          <a:p>
            <a:pPr lvl="1"/>
            <a:r>
              <a:rPr lang="en-US" dirty="0"/>
              <a:t>Even when the model finishes, the low number of reviews will likely make the results not very robust</a:t>
            </a:r>
          </a:p>
          <a:p>
            <a:r>
              <a:rPr lang="en-US" dirty="0"/>
              <a:t>To solve this, efforts are needed for code optimization</a:t>
            </a:r>
          </a:p>
          <a:p>
            <a:pPr lvl="1"/>
            <a:r>
              <a:rPr lang="en-US" dirty="0"/>
              <a:t>Most of the time in the project was spent on research to understand the model and approach to be able to make an initial implementation of it</a:t>
            </a:r>
          </a:p>
          <a:p>
            <a:pPr lvl="1"/>
            <a:r>
              <a:rPr lang="en-US" dirty="0"/>
              <a:t>Better computation resources would also help</a:t>
            </a:r>
          </a:p>
        </p:txBody>
      </p:sp>
    </p:spTree>
    <p:extLst>
      <p:ext uri="{BB962C8B-B14F-4D97-AF65-F5344CB8AC3E}">
        <p14:creationId xmlns:p14="http://schemas.microsoft.com/office/powerpoint/2010/main" val="78328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48A0-175B-47E0-8739-560AA68977E9}"/>
              </a:ext>
            </a:extLst>
          </p:cNvPr>
          <p:cNvSpPr>
            <a:spLocks noGrp="1"/>
          </p:cNvSpPr>
          <p:nvPr>
            <p:ph type="title"/>
          </p:nvPr>
        </p:nvSpPr>
        <p:spPr/>
        <p:txBody>
          <a:bodyPr/>
          <a:lstStyle/>
          <a:p>
            <a:r>
              <a:rPr lang="en-US" dirty="0"/>
              <a:t>Suggested Testing Procedure</a:t>
            </a:r>
          </a:p>
        </p:txBody>
      </p:sp>
      <p:sp>
        <p:nvSpPr>
          <p:cNvPr id="3" name="Content Placeholder 2">
            <a:extLst>
              <a:ext uri="{FF2B5EF4-FFF2-40B4-BE49-F238E27FC236}">
                <a16:creationId xmlns:a16="http://schemas.microsoft.com/office/drawing/2014/main" id="{8B8DFE19-75DC-456C-B640-B5E40B3AC246}"/>
              </a:ext>
            </a:extLst>
          </p:cNvPr>
          <p:cNvSpPr>
            <a:spLocks noGrp="1"/>
          </p:cNvSpPr>
          <p:nvPr>
            <p:ph idx="1"/>
          </p:nvPr>
        </p:nvSpPr>
        <p:spPr/>
        <p:txBody>
          <a:bodyPr>
            <a:normAutofit fontScale="70000" lnSpcReduction="20000"/>
          </a:bodyPr>
          <a:lstStyle/>
          <a:p>
            <a:pPr marL="0" indent="0">
              <a:buNone/>
            </a:pPr>
            <a:r>
              <a:rPr lang="en-US" dirty="0"/>
              <a:t>The steps below allow for all scripts provided to be tested without taking too much time. They are already set with the inputs corresponding to this, so they can be run without changes.</a:t>
            </a:r>
          </a:p>
          <a:p>
            <a:r>
              <a:rPr lang="en-US" dirty="0"/>
              <a:t>Data processing scripts</a:t>
            </a:r>
          </a:p>
          <a:p>
            <a:pPr lvl="1"/>
            <a:r>
              <a:rPr lang="en-US" dirty="0"/>
              <a:t>Run </a:t>
            </a:r>
            <a:r>
              <a:rPr lang="en-US" i="1" dirty="0"/>
              <a:t>processMP3reviews.py</a:t>
            </a:r>
            <a:r>
              <a:rPr lang="en-US" dirty="0"/>
              <a:t> to process the MP3 reviews in </a:t>
            </a:r>
            <a:r>
              <a:rPr lang="en-US" i="1" dirty="0"/>
              <a:t>amazon_mp3_redux.txt</a:t>
            </a:r>
            <a:r>
              <a:rPr lang="en-US" dirty="0"/>
              <a:t>. This will generate the </a:t>
            </a:r>
            <a:r>
              <a:rPr lang="en-US" i="1" dirty="0"/>
              <a:t>MP3reviews_redux.pkl</a:t>
            </a:r>
            <a:r>
              <a:rPr lang="en-US" dirty="0"/>
              <a:t>. All these files are in the </a:t>
            </a:r>
            <a:r>
              <a:rPr lang="en-US" i="1" dirty="0"/>
              <a:t>\data</a:t>
            </a:r>
            <a:r>
              <a:rPr lang="en-US" dirty="0"/>
              <a:t> folder.</a:t>
            </a:r>
          </a:p>
          <a:p>
            <a:pPr lvl="1"/>
            <a:r>
              <a:rPr lang="en-US" dirty="0"/>
              <a:t>Run </a:t>
            </a:r>
            <a:r>
              <a:rPr lang="en-US" i="1" dirty="0"/>
              <a:t>processHOTELreviews.py</a:t>
            </a:r>
            <a:r>
              <a:rPr lang="en-US" dirty="0"/>
              <a:t> to process the hotels reviews in the folder </a:t>
            </a:r>
            <a:r>
              <a:rPr lang="en-US" i="1" dirty="0"/>
              <a:t>\</a:t>
            </a:r>
            <a:r>
              <a:rPr lang="en-US" i="1" dirty="0" err="1"/>
              <a:t>Texts_redux</a:t>
            </a:r>
            <a:r>
              <a:rPr lang="en-US" dirty="0"/>
              <a:t>. This will generate the </a:t>
            </a:r>
            <a:r>
              <a:rPr lang="en-US" i="1" dirty="0" err="1"/>
              <a:t>HotelReviews_redux.pkl</a:t>
            </a:r>
            <a:r>
              <a:rPr lang="en-US" dirty="0"/>
              <a:t>. All these files are in the </a:t>
            </a:r>
            <a:r>
              <a:rPr lang="en-US" i="1" dirty="0"/>
              <a:t>\data</a:t>
            </a:r>
            <a:r>
              <a:rPr lang="en-US" dirty="0"/>
              <a:t> folder.</a:t>
            </a:r>
          </a:p>
          <a:p>
            <a:r>
              <a:rPr lang="en-US" dirty="0"/>
              <a:t>Model building scripts</a:t>
            </a:r>
          </a:p>
          <a:p>
            <a:pPr lvl="1"/>
            <a:r>
              <a:rPr lang="en-US" dirty="0"/>
              <a:t>Run </a:t>
            </a:r>
            <a:r>
              <a:rPr lang="en-US" i="1" dirty="0"/>
              <a:t>estimateModel.py</a:t>
            </a:r>
            <a:r>
              <a:rPr lang="en-US" dirty="0"/>
              <a:t> on the reduced MP3 dataset (</a:t>
            </a:r>
            <a:r>
              <a:rPr lang="en-US" i="1" dirty="0"/>
              <a:t>MP3reviews_redux.pkl</a:t>
            </a:r>
            <a:r>
              <a:rPr lang="en-US" dirty="0"/>
              <a:t>) to generate the model file </a:t>
            </a:r>
            <a:r>
              <a:rPr lang="en-US" i="1" dirty="0"/>
              <a:t>MP3model_redux.pkl</a:t>
            </a:r>
            <a:r>
              <a:rPr lang="en-US" dirty="0"/>
              <a:t>. The suggested number of aspects is 3.</a:t>
            </a:r>
          </a:p>
          <a:p>
            <a:r>
              <a:rPr lang="en-US" dirty="0"/>
              <a:t>Analysis scripts</a:t>
            </a:r>
          </a:p>
          <a:p>
            <a:pPr lvl="1"/>
            <a:r>
              <a:rPr lang="en-US" dirty="0"/>
              <a:t>Run the </a:t>
            </a:r>
            <a:r>
              <a:rPr lang="en-US" i="1" dirty="0"/>
              <a:t>getStats.py</a:t>
            </a:r>
            <a:r>
              <a:rPr lang="en-US" dirty="0"/>
              <a:t> on </a:t>
            </a:r>
            <a:r>
              <a:rPr lang="en-US" i="1" dirty="0"/>
              <a:t>MP3reviews_high_100.pkl</a:t>
            </a:r>
            <a:r>
              <a:rPr lang="en-US" dirty="0"/>
              <a:t> to obtain the statistics on that smaller set of reviews.</a:t>
            </a:r>
          </a:p>
          <a:p>
            <a:pPr lvl="1"/>
            <a:r>
              <a:rPr lang="en-US" dirty="0"/>
              <a:t>Run the </a:t>
            </a:r>
            <a:r>
              <a:rPr lang="en-US" i="1" dirty="0"/>
              <a:t>getTopAspectWords.py</a:t>
            </a:r>
            <a:r>
              <a:rPr lang="en-US" dirty="0"/>
              <a:t> using the data </a:t>
            </a:r>
            <a:r>
              <a:rPr lang="en-US" i="1" dirty="0"/>
              <a:t>MP3reviews_high_100.pkl</a:t>
            </a:r>
            <a:r>
              <a:rPr lang="en-US" dirty="0"/>
              <a:t> and model </a:t>
            </a:r>
            <a:r>
              <a:rPr lang="en-US" i="1" dirty="0"/>
              <a:t>MP3model_high_100_3.pkl</a:t>
            </a:r>
            <a:r>
              <a:rPr lang="en-US" dirty="0"/>
              <a:t> to obtain the top 10 words in each of the 3 aspects of this model on these reviews.</a:t>
            </a:r>
          </a:p>
          <a:p>
            <a:endParaRPr lang="en-US" dirty="0"/>
          </a:p>
          <a:p>
            <a:pPr lvl="1"/>
            <a:endParaRPr lang="en-US" dirty="0"/>
          </a:p>
        </p:txBody>
      </p:sp>
    </p:spTree>
    <p:extLst>
      <p:ext uri="{BB962C8B-B14F-4D97-AF65-F5344CB8AC3E}">
        <p14:creationId xmlns:p14="http://schemas.microsoft.com/office/powerpoint/2010/main" val="149796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1AD5-1DF5-46A3-820E-1A6CCBFC9172}"/>
              </a:ext>
            </a:extLst>
          </p:cNvPr>
          <p:cNvSpPr>
            <a:spLocks noGrp="1"/>
          </p:cNvSpPr>
          <p:nvPr>
            <p:ph type="title"/>
          </p:nvPr>
        </p:nvSpPr>
        <p:spPr/>
        <p:txBody>
          <a:bodyPr/>
          <a:lstStyle/>
          <a:p>
            <a:r>
              <a:rPr lang="en-US" dirty="0"/>
              <a:t>Topic Paper</a:t>
            </a:r>
          </a:p>
        </p:txBody>
      </p:sp>
      <p:sp>
        <p:nvSpPr>
          <p:cNvPr id="3" name="Content Placeholder 2">
            <a:extLst>
              <a:ext uri="{FF2B5EF4-FFF2-40B4-BE49-F238E27FC236}">
                <a16:creationId xmlns:a16="http://schemas.microsoft.com/office/drawing/2014/main" id="{BA3EE722-300D-4888-8099-4AA6E90693C8}"/>
              </a:ext>
            </a:extLst>
          </p:cNvPr>
          <p:cNvSpPr>
            <a:spLocks noGrp="1"/>
          </p:cNvSpPr>
          <p:nvPr>
            <p:ph idx="1"/>
          </p:nvPr>
        </p:nvSpPr>
        <p:spPr/>
        <p:txBody>
          <a:bodyPr/>
          <a:lstStyle/>
          <a:p>
            <a:r>
              <a:rPr lang="en-US" dirty="0" err="1"/>
              <a:t>Hongning</a:t>
            </a:r>
            <a:r>
              <a:rPr lang="en-US" dirty="0"/>
              <a:t> Wang, Yue Lu, and </a:t>
            </a:r>
            <a:r>
              <a:rPr lang="en-US" dirty="0" err="1"/>
              <a:t>ChengXiang</a:t>
            </a:r>
            <a:r>
              <a:rPr lang="en-US" dirty="0"/>
              <a:t> </a:t>
            </a:r>
            <a:r>
              <a:rPr lang="en-US" dirty="0" err="1"/>
              <a:t>Zhai</a:t>
            </a:r>
            <a:r>
              <a:rPr lang="en-US" dirty="0"/>
              <a:t>. 2011. Latent aspect rating analysis without aspect keyword supervision. In Proceedings of ACM KDD 2011, pp. 618-626. DOI=10.1145/2020408.2020505</a:t>
            </a:r>
          </a:p>
          <a:p>
            <a:pPr lvl="1"/>
            <a:r>
              <a:rPr lang="en-US" dirty="0"/>
              <a:t>With considerable material from reference [3] in the paper on LDA:</a:t>
            </a:r>
            <a:br>
              <a:rPr lang="en-US" dirty="0"/>
            </a:br>
            <a:r>
              <a:rPr lang="en-US" i="1" dirty="0"/>
              <a:t>D. </a:t>
            </a:r>
            <a:r>
              <a:rPr lang="en-US" i="1" dirty="0" err="1"/>
              <a:t>Blei</a:t>
            </a:r>
            <a:r>
              <a:rPr lang="en-US" i="1" dirty="0"/>
              <a:t>, A. Ng, and M. Jordan. Latent Dirichlet allocation. The Journal of Machine Learning Research, 3:993–1022, 2003</a:t>
            </a:r>
          </a:p>
        </p:txBody>
      </p:sp>
    </p:spTree>
    <p:extLst>
      <p:ext uri="{BB962C8B-B14F-4D97-AF65-F5344CB8AC3E}">
        <p14:creationId xmlns:p14="http://schemas.microsoft.com/office/powerpoint/2010/main" val="287578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044-2F54-4E3F-AEE8-098D9DD1DA3C}"/>
              </a:ext>
            </a:extLst>
          </p:cNvPr>
          <p:cNvSpPr>
            <a:spLocks noGrp="1"/>
          </p:cNvSpPr>
          <p:nvPr>
            <p:ph type="title"/>
          </p:nvPr>
        </p:nvSpPr>
        <p:spPr/>
        <p:txBody>
          <a:bodyPr/>
          <a:lstStyle/>
          <a:p>
            <a:r>
              <a:rPr lang="en-US" dirty="0"/>
              <a:t>Framework</a:t>
            </a:r>
          </a:p>
        </p:txBody>
      </p:sp>
      <p:graphicFrame>
        <p:nvGraphicFramePr>
          <p:cNvPr id="4" name="Content Placeholder 3">
            <a:extLst>
              <a:ext uri="{FF2B5EF4-FFF2-40B4-BE49-F238E27FC236}">
                <a16:creationId xmlns:a16="http://schemas.microsoft.com/office/drawing/2014/main" id="{BADD75A6-038B-4429-9E28-3C2D4E6C28B9}"/>
              </a:ext>
            </a:extLst>
          </p:cNvPr>
          <p:cNvGraphicFramePr>
            <a:graphicFrameLocks noGrp="1"/>
          </p:cNvGraphicFramePr>
          <p:nvPr>
            <p:ph idx="1"/>
            <p:extLst>
              <p:ext uri="{D42A27DB-BD31-4B8C-83A1-F6EECF244321}">
                <p14:modId xmlns:p14="http://schemas.microsoft.com/office/powerpoint/2010/main" val="599356218"/>
              </p:ext>
            </p:extLst>
          </p:nvPr>
        </p:nvGraphicFramePr>
        <p:xfrm>
          <a:off x="838200" y="1934309"/>
          <a:ext cx="9759463" cy="2725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74B78212-87E0-4766-8199-BD08ABF57DCD}"/>
              </a:ext>
            </a:extLst>
          </p:cNvPr>
          <p:cNvSpPr/>
          <p:nvPr/>
        </p:nvSpPr>
        <p:spPr>
          <a:xfrm>
            <a:off x="1594337" y="1409333"/>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6" name="Flowchart: Predefined Process 5">
            <a:extLst>
              <a:ext uri="{FF2B5EF4-FFF2-40B4-BE49-F238E27FC236}">
                <a16:creationId xmlns:a16="http://schemas.microsoft.com/office/drawing/2014/main" id="{C569A8FC-A28E-46A7-AEB8-FB8978ABD79B}"/>
              </a:ext>
            </a:extLst>
          </p:cNvPr>
          <p:cNvSpPr/>
          <p:nvPr/>
        </p:nvSpPr>
        <p:spPr>
          <a:xfrm>
            <a:off x="1383323" y="4411177"/>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sp>
        <p:nvSpPr>
          <p:cNvPr id="7" name="Flowchart: Predefined Process 6">
            <a:extLst>
              <a:ext uri="{FF2B5EF4-FFF2-40B4-BE49-F238E27FC236}">
                <a16:creationId xmlns:a16="http://schemas.microsoft.com/office/drawing/2014/main" id="{6294B98C-1E2B-4041-99AC-D7C6F65EC6DF}"/>
              </a:ext>
            </a:extLst>
          </p:cNvPr>
          <p:cNvSpPr/>
          <p:nvPr/>
        </p:nvSpPr>
        <p:spPr>
          <a:xfrm>
            <a:off x="4572732" y="1356580"/>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9" name="Straight Arrow Connector 8">
            <a:extLst>
              <a:ext uri="{FF2B5EF4-FFF2-40B4-BE49-F238E27FC236}">
                <a16:creationId xmlns:a16="http://schemas.microsoft.com/office/drawing/2014/main" id="{2D3E2BA5-F223-453F-9964-FA4A7A932C06}"/>
              </a:ext>
            </a:extLst>
          </p:cNvPr>
          <p:cNvCxnSpPr>
            <a:stCxn id="5" idx="2"/>
          </p:cNvCxnSpPr>
          <p:nvPr/>
        </p:nvCxnSpPr>
        <p:spPr>
          <a:xfrm flipH="1">
            <a:off x="2363663" y="1972042"/>
            <a:ext cx="2" cy="64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3514055-D4BF-47EA-86A9-CC2781F8B48C}"/>
              </a:ext>
            </a:extLst>
          </p:cNvPr>
          <p:cNvCxnSpPr>
            <a:cxnSpLocks/>
            <a:endCxn id="6" idx="0"/>
          </p:cNvCxnSpPr>
          <p:nvPr/>
        </p:nvCxnSpPr>
        <p:spPr>
          <a:xfrm>
            <a:off x="2275742" y="3938955"/>
            <a:ext cx="1" cy="472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4B0EBA-1588-4EC9-B39F-0250A4C03494}"/>
              </a:ext>
            </a:extLst>
          </p:cNvPr>
          <p:cNvCxnSpPr>
            <a:cxnSpLocks/>
            <a:endCxn id="7" idx="2"/>
          </p:cNvCxnSpPr>
          <p:nvPr/>
        </p:nvCxnSpPr>
        <p:spPr>
          <a:xfrm flipV="1">
            <a:off x="5465152" y="2183056"/>
            <a:ext cx="0" cy="568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92407C0-AFBB-4059-BF37-587C52C4B0A7}"/>
              </a:ext>
            </a:extLst>
          </p:cNvPr>
          <p:cNvCxnSpPr>
            <a:cxnSpLocks/>
            <a:stCxn id="6" idx="3"/>
          </p:cNvCxnSpPr>
          <p:nvPr/>
        </p:nvCxnSpPr>
        <p:spPr>
          <a:xfrm flipV="1">
            <a:off x="3168162" y="3974125"/>
            <a:ext cx="2397369" cy="850290"/>
          </a:xfrm>
          <a:prstGeom prst="bentConnector3">
            <a:avLst>
              <a:gd name="adj1" fmla="val 998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0AB0920-D8BB-4962-BEBA-C90FF17604EB}"/>
              </a:ext>
            </a:extLst>
          </p:cNvPr>
          <p:cNvCxnSpPr>
            <a:cxnSpLocks/>
            <a:stCxn id="6" idx="3"/>
          </p:cNvCxnSpPr>
          <p:nvPr/>
        </p:nvCxnSpPr>
        <p:spPr>
          <a:xfrm flipV="1">
            <a:off x="3168162" y="3974125"/>
            <a:ext cx="5685692" cy="850290"/>
          </a:xfrm>
          <a:prstGeom prst="bentConnector3">
            <a:avLst>
              <a:gd name="adj1" fmla="val 1001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74E99B0-9009-432B-91DE-957EA73B244B}"/>
              </a:ext>
            </a:extLst>
          </p:cNvPr>
          <p:cNvCxnSpPr>
            <a:cxnSpLocks/>
            <a:stCxn id="7" idx="3"/>
          </p:cNvCxnSpPr>
          <p:nvPr/>
        </p:nvCxnSpPr>
        <p:spPr>
          <a:xfrm>
            <a:off x="6357571" y="1769818"/>
            <a:ext cx="2496283" cy="850290"/>
          </a:xfrm>
          <a:prstGeom prst="bentConnector3">
            <a:avLst>
              <a:gd name="adj1" fmla="val 100015"/>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F492A7AC-430C-41B4-AEA5-EBB0EAD484E8}"/>
              </a:ext>
            </a:extLst>
          </p:cNvPr>
          <p:cNvSpPr txBox="1">
            <a:spLocks/>
          </p:cNvSpPr>
          <p:nvPr/>
        </p:nvSpPr>
        <p:spPr>
          <a:xfrm>
            <a:off x="838200" y="5501420"/>
            <a:ext cx="10515600" cy="1129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transfer through files</a:t>
            </a:r>
          </a:p>
          <a:p>
            <a:r>
              <a:rPr lang="en-US" dirty="0"/>
              <a:t>No command line interface: inputs in first lines of scripts</a:t>
            </a:r>
          </a:p>
        </p:txBody>
      </p:sp>
    </p:spTree>
    <p:extLst>
      <p:ext uri="{BB962C8B-B14F-4D97-AF65-F5344CB8AC3E}">
        <p14:creationId xmlns:p14="http://schemas.microsoft.com/office/powerpoint/2010/main" val="211116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044-2F54-4E3F-AEE8-098D9DD1DA3C}"/>
              </a:ext>
            </a:extLst>
          </p:cNvPr>
          <p:cNvSpPr>
            <a:spLocks noGrp="1"/>
          </p:cNvSpPr>
          <p:nvPr>
            <p:ph type="title"/>
          </p:nvPr>
        </p:nvSpPr>
        <p:spPr/>
        <p:txBody>
          <a:bodyPr/>
          <a:lstStyle/>
          <a:p>
            <a:r>
              <a:rPr lang="en-US" dirty="0"/>
              <a:t>Data Processing</a:t>
            </a:r>
          </a:p>
        </p:txBody>
      </p:sp>
      <p:graphicFrame>
        <p:nvGraphicFramePr>
          <p:cNvPr id="4" name="Content Placeholder 3">
            <a:extLst>
              <a:ext uri="{FF2B5EF4-FFF2-40B4-BE49-F238E27FC236}">
                <a16:creationId xmlns:a16="http://schemas.microsoft.com/office/drawing/2014/main" id="{BADD75A6-038B-4429-9E28-3C2D4E6C28B9}"/>
              </a:ext>
            </a:extLst>
          </p:cNvPr>
          <p:cNvGraphicFramePr>
            <a:graphicFrameLocks noGrp="1"/>
          </p:cNvGraphicFramePr>
          <p:nvPr>
            <p:ph idx="1"/>
            <p:extLst>
              <p:ext uri="{D42A27DB-BD31-4B8C-83A1-F6EECF244321}">
                <p14:modId xmlns:p14="http://schemas.microsoft.com/office/powerpoint/2010/main" val="1314316833"/>
              </p:ext>
            </p:extLst>
          </p:nvPr>
        </p:nvGraphicFramePr>
        <p:xfrm>
          <a:off x="8750921" y="1200385"/>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74B78212-87E0-4766-8199-BD08ABF57DCD}"/>
              </a:ext>
            </a:extLst>
          </p:cNvPr>
          <p:cNvSpPr/>
          <p:nvPr/>
        </p:nvSpPr>
        <p:spPr>
          <a:xfrm>
            <a:off x="9180274" y="227494"/>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6" name="Flowchart: Predefined Process 5">
            <a:extLst>
              <a:ext uri="{FF2B5EF4-FFF2-40B4-BE49-F238E27FC236}">
                <a16:creationId xmlns:a16="http://schemas.microsoft.com/office/drawing/2014/main" id="{C569A8FC-A28E-46A7-AEB8-FB8978ABD79B}"/>
              </a:ext>
            </a:extLst>
          </p:cNvPr>
          <p:cNvSpPr/>
          <p:nvPr/>
        </p:nvSpPr>
        <p:spPr>
          <a:xfrm>
            <a:off x="9057182" y="2559648"/>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cxnSp>
        <p:nvCxnSpPr>
          <p:cNvPr id="9" name="Straight Arrow Connector 8">
            <a:extLst>
              <a:ext uri="{FF2B5EF4-FFF2-40B4-BE49-F238E27FC236}">
                <a16:creationId xmlns:a16="http://schemas.microsoft.com/office/drawing/2014/main" id="{2D3E2BA5-F223-453F-9964-FA4A7A932C06}"/>
              </a:ext>
            </a:extLst>
          </p:cNvPr>
          <p:cNvCxnSpPr>
            <a:cxnSpLocks/>
            <a:stCxn id="5" idx="2"/>
            <a:endCxn id="4" idx="0"/>
          </p:cNvCxnSpPr>
          <p:nvPr/>
        </p:nvCxnSpPr>
        <p:spPr>
          <a:xfrm>
            <a:off x="9949602" y="790203"/>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3514055-D4BF-47EA-86A9-CC2781F8B48C}"/>
              </a:ext>
            </a:extLst>
          </p:cNvPr>
          <p:cNvCxnSpPr>
            <a:cxnSpLocks/>
            <a:stCxn id="4" idx="2"/>
            <a:endCxn id="6" idx="0"/>
          </p:cNvCxnSpPr>
          <p:nvPr/>
        </p:nvCxnSpPr>
        <p:spPr>
          <a:xfrm>
            <a:off x="9949602" y="2097198"/>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F492A7AC-430C-41B4-AEA5-EBB0EAD484E8}"/>
              </a:ext>
            </a:extLst>
          </p:cNvPr>
          <p:cNvSpPr txBox="1">
            <a:spLocks/>
          </p:cNvSpPr>
          <p:nvPr/>
        </p:nvSpPr>
        <p:spPr>
          <a:xfrm>
            <a:off x="838199" y="1690688"/>
            <a:ext cx="10610488" cy="49398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Input: raw file</a:t>
            </a:r>
          </a:p>
          <a:p>
            <a:r>
              <a:rPr lang="en-US" dirty="0"/>
              <a:t>Output: processed file</a:t>
            </a:r>
          </a:p>
          <a:p>
            <a:pPr lvl="1"/>
            <a:r>
              <a:rPr lang="en-US" dirty="0"/>
              <a:t>Reviews: list of dictionaries</a:t>
            </a:r>
          </a:p>
          <a:p>
            <a:pPr lvl="2"/>
            <a:r>
              <a:rPr lang="en-US" dirty="0" err="1"/>
              <a:t>ReviewText</a:t>
            </a:r>
            <a:r>
              <a:rPr lang="en-US" dirty="0"/>
              <a:t>: review content (list of words)</a:t>
            </a:r>
          </a:p>
          <a:p>
            <a:pPr lvl="2"/>
            <a:r>
              <a:rPr lang="en-US" dirty="0"/>
              <a:t>‘Author’ (if available)</a:t>
            </a:r>
          </a:p>
          <a:p>
            <a:pPr lvl="2"/>
            <a:r>
              <a:rPr lang="en-US" dirty="0"/>
              <a:t>‘Product’</a:t>
            </a:r>
          </a:p>
          <a:p>
            <a:pPr lvl="2"/>
            <a:r>
              <a:rPr lang="en-US" dirty="0"/>
              <a:t>‘Date’</a:t>
            </a:r>
          </a:p>
          <a:p>
            <a:pPr lvl="2"/>
            <a:r>
              <a:rPr lang="en-US" dirty="0"/>
              <a:t>‘Rating’: list of floats; first is overall rating</a:t>
            </a:r>
          </a:p>
          <a:p>
            <a:pPr lvl="1"/>
            <a:r>
              <a:rPr lang="en-US" dirty="0"/>
              <a:t>Vocabulary: list of words in corpus</a:t>
            </a:r>
          </a:p>
          <a:p>
            <a:pPr lvl="1"/>
            <a:r>
              <a:rPr lang="en-US" dirty="0"/>
              <a:t>Term-Document Matrix: count of each term (column) in each document (row)</a:t>
            </a:r>
          </a:p>
          <a:p>
            <a:r>
              <a:rPr lang="en-US" dirty="0"/>
              <a:t>Processing:</a:t>
            </a:r>
          </a:p>
          <a:p>
            <a:pPr lvl="1"/>
            <a:r>
              <a:rPr lang="en-US" dirty="0"/>
              <a:t>Lower case </a:t>
            </a:r>
            <a:r>
              <a:rPr lang="en-US" dirty="0">
                <a:sym typeface="Symbol" panose="05050102010706020507" pitchFamily="18" charset="2"/>
              </a:rPr>
              <a:t> remove punctuation  word tokenize  remove </a:t>
            </a:r>
            <a:r>
              <a:rPr lang="en-US" dirty="0" err="1">
                <a:sym typeface="Symbol" panose="05050102010706020507" pitchFamily="18" charset="2"/>
              </a:rPr>
              <a:t>stopwords</a:t>
            </a:r>
            <a:r>
              <a:rPr lang="en-US" dirty="0">
                <a:sym typeface="Symbol" panose="05050102010706020507" pitchFamily="18" charset="2"/>
              </a:rPr>
              <a:t> (NLTK)  remove non-alphabetical terms</a:t>
            </a:r>
          </a:p>
          <a:p>
            <a:pPr lvl="1"/>
            <a:r>
              <a:rPr lang="en-US" dirty="0">
                <a:sym typeface="Symbol" panose="05050102010706020507" pitchFamily="18" charset="2"/>
              </a:rPr>
              <a:t>Filter reviews with less than 50 words, and terms appearing in less than 10 reviews</a:t>
            </a:r>
            <a:endParaRPr lang="en-US" dirty="0"/>
          </a:p>
          <a:p>
            <a:r>
              <a:rPr lang="en-US" dirty="0"/>
              <a:t>All files in the </a:t>
            </a:r>
            <a:r>
              <a:rPr lang="en-US" i="1" dirty="0"/>
              <a:t>\data</a:t>
            </a:r>
            <a:r>
              <a:rPr lang="en-US" dirty="0"/>
              <a:t> folder</a:t>
            </a:r>
          </a:p>
        </p:txBody>
      </p:sp>
    </p:spTree>
    <p:extLst>
      <p:ext uri="{BB962C8B-B14F-4D97-AF65-F5344CB8AC3E}">
        <p14:creationId xmlns:p14="http://schemas.microsoft.com/office/powerpoint/2010/main" val="25842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044-2F54-4E3F-AEE8-098D9DD1DA3C}"/>
              </a:ext>
            </a:extLst>
          </p:cNvPr>
          <p:cNvSpPr>
            <a:spLocks noGrp="1"/>
          </p:cNvSpPr>
          <p:nvPr>
            <p:ph type="title"/>
          </p:nvPr>
        </p:nvSpPr>
        <p:spPr/>
        <p:txBody>
          <a:bodyPr/>
          <a:lstStyle/>
          <a:p>
            <a:r>
              <a:rPr lang="en-US" dirty="0"/>
              <a:t>Data Processing</a:t>
            </a:r>
          </a:p>
        </p:txBody>
      </p:sp>
      <p:graphicFrame>
        <p:nvGraphicFramePr>
          <p:cNvPr id="4" name="Content Placeholder 3">
            <a:extLst>
              <a:ext uri="{FF2B5EF4-FFF2-40B4-BE49-F238E27FC236}">
                <a16:creationId xmlns:a16="http://schemas.microsoft.com/office/drawing/2014/main" id="{BADD75A6-038B-4429-9E28-3C2D4E6C28B9}"/>
              </a:ext>
            </a:extLst>
          </p:cNvPr>
          <p:cNvGraphicFramePr>
            <a:graphicFrameLocks noGrp="1"/>
          </p:cNvGraphicFramePr>
          <p:nvPr>
            <p:ph idx="1"/>
          </p:nvPr>
        </p:nvGraphicFramePr>
        <p:xfrm>
          <a:off x="8750921" y="1200385"/>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74B78212-87E0-4766-8199-BD08ABF57DCD}"/>
              </a:ext>
            </a:extLst>
          </p:cNvPr>
          <p:cNvSpPr/>
          <p:nvPr/>
        </p:nvSpPr>
        <p:spPr>
          <a:xfrm>
            <a:off x="9180274" y="227494"/>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6" name="Flowchart: Predefined Process 5">
            <a:extLst>
              <a:ext uri="{FF2B5EF4-FFF2-40B4-BE49-F238E27FC236}">
                <a16:creationId xmlns:a16="http://schemas.microsoft.com/office/drawing/2014/main" id="{C569A8FC-A28E-46A7-AEB8-FB8978ABD79B}"/>
              </a:ext>
            </a:extLst>
          </p:cNvPr>
          <p:cNvSpPr/>
          <p:nvPr/>
        </p:nvSpPr>
        <p:spPr>
          <a:xfrm>
            <a:off x="9057182" y="2559648"/>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cxnSp>
        <p:nvCxnSpPr>
          <p:cNvPr id="9" name="Straight Arrow Connector 8">
            <a:extLst>
              <a:ext uri="{FF2B5EF4-FFF2-40B4-BE49-F238E27FC236}">
                <a16:creationId xmlns:a16="http://schemas.microsoft.com/office/drawing/2014/main" id="{2D3E2BA5-F223-453F-9964-FA4A7A932C06}"/>
              </a:ext>
            </a:extLst>
          </p:cNvPr>
          <p:cNvCxnSpPr>
            <a:cxnSpLocks/>
            <a:stCxn id="5" idx="2"/>
            <a:endCxn id="4" idx="0"/>
          </p:cNvCxnSpPr>
          <p:nvPr/>
        </p:nvCxnSpPr>
        <p:spPr>
          <a:xfrm>
            <a:off x="9949602" y="790203"/>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3514055-D4BF-47EA-86A9-CC2781F8B48C}"/>
              </a:ext>
            </a:extLst>
          </p:cNvPr>
          <p:cNvCxnSpPr>
            <a:cxnSpLocks/>
            <a:stCxn id="4" idx="2"/>
            <a:endCxn id="6" idx="0"/>
          </p:cNvCxnSpPr>
          <p:nvPr/>
        </p:nvCxnSpPr>
        <p:spPr>
          <a:xfrm>
            <a:off x="9949602" y="2097198"/>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F492A7AC-430C-41B4-AEA5-EBB0EAD484E8}"/>
              </a:ext>
            </a:extLst>
          </p:cNvPr>
          <p:cNvSpPr txBox="1">
            <a:spLocks/>
          </p:cNvSpPr>
          <p:nvPr/>
        </p:nvSpPr>
        <p:spPr>
          <a:xfrm>
            <a:off x="743312" y="3756486"/>
            <a:ext cx="10610488" cy="2375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MP3 &amp; Hotels reviews in different formats; need different processing</a:t>
            </a:r>
          </a:p>
          <a:p>
            <a:pPr lvl="1"/>
            <a:r>
              <a:rPr lang="en-US" dirty="0"/>
              <a:t>processHOTELreviews.py</a:t>
            </a:r>
          </a:p>
          <a:p>
            <a:pPr lvl="1"/>
            <a:r>
              <a:rPr lang="en-US" dirty="0"/>
              <a:t>processMP3reviews.py</a:t>
            </a:r>
          </a:p>
          <a:p>
            <a:pPr lvl="1"/>
            <a:r>
              <a:rPr lang="en-US" dirty="0"/>
              <a:t>processMP3reviews_split.py</a:t>
            </a:r>
          </a:p>
          <a:p>
            <a:pPr lvl="2"/>
            <a:r>
              <a:rPr lang="en-US" dirty="0"/>
              <a:t>Splits reviews based on rating (low/high)</a:t>
            </a:r>
          </a:p>
        </p:txBody>
      </p:sp>
      <p:pic>
        <p:nvPicPr>
          <p:cNvPr id="3" name="Picture 2">
            <a:extLst>
              <a:ext uri="{FF2B5EF4-FFF2-40B4-BE49-F238E27FC236}">
                <a16:creationId xmlns:a16="http://schemas.microsoft.com/office/drawing/2014/main" id="{778E596D-50F6-4510-8A4C-CA246079937A}"/>
              </a:ext>
            </a:extLst>
          </p:cNvPr>
          <p:cNvPicPr>
            <a:picLocks noChangeAspect="1"/>
          </p:cNvPicPr>
          <p:nvPr/>
        </p:nvPicPr>
        <p:blipFill>
          <a:blip r:embed="rId7"/>
          <a:stretch>
            <a:fillRect/>
          </a:stretch>
        </p:blipFill>
        <p:spPr>
          <a:xfrm>
            <a:off x="560444" y="1477448"/>
            <a:ext cx="6182588" cy="1495634"/>
          </a:xfrm>
          <a:prstGeom prst="rect">
            <a:avLst/>
          </a:prstGeom>
        </p:spPr>
      </p:pic>
      <p:sp>
        <p:nvSpPr>
          <p:cNvPr id="7" name="TextBox 6">
            <a:extLst>
              <a:ext uri="{FF2B5EF4-FFF2-40B4-BE49-F238E27FC236}">
                <a16:creationId xmlns:a16="http://schemas.microsoft.com/office/drawing/2014/main" id="{1379C1ED-662E-4DEA-A871-6258949F156D}"/>
              </a:ext>
            </a:extLst>
          </p:cNvPr>
          <p:cNvSpPr txBox="1"/>
          <p:nvPr/>
        </p:nvSpPr>
        <p:spPr>
          <a:xfrm>
            <a:off x="5079724" y="1247612"/>
            <a:ext cx="2032552" cy="646331"/>
          </a:xfrm>
          <a:prstGeom prst="rect">
            <a:avLst/>
          </a:prstGeom>
          <a:solidFill>
            <a:schemeClr val="bg2"/>
          </a:solidFill>
        </p:spPr>
        <p:txBody>
          <a:bodyPr wrap="square" rtlCol="0">
            <a:spAutoFit/>
          </a:bodyPr>
          <a:lstStyle/>
          <a:p>
            <a:r>
              <a:rPr lang="en-US" dirty="0"/>
              <a:t>Provide name of raw input file here</a:t>
            </a:r>
          </a:p>
        </p:txBody>
      </p:sp>
      <p:sp>
        <p:nvSpPr>
          <p:cNvPr id="11" name="TextBox 10">
            <a:extLst>
              <a:ext uri="{FF2B5EF4-FFF2-40B4-BE49-F238E27FC236}">
                <a16:creationId xmlns:a16="http://schemas.microsoft.com/office/drawing/2014/main" id="{31ABBCC6-C7CE-4AA7-AEA0-A00106FDCF9F}"/>
              </a:ext>
            </a:extLst>
          </p:cNvPr>
          <p:cNvSpPr txBox="1"/>
          <p:nvPr/>
        </p:nvSpPr>
        <p:spPr>
          <a:xfrm>
            <a:off x="5049157" y="2602524"/>
            <a:ext cx="2032552" cy="923330"/>
          </a:xfrm>
          <a:prstGeom prst="rect">
            <a:avLst/>
          </a:prstGeom>
          <a:solidFill>
            <a:schemeClr val="bg2"/>
          </a:solidFill>
        </p:spPr>
        <p:txBody>
          <a:bodyPr wrap="square" rtlCol="0">
            <a:spAutoFit/>
          </a:bodyPr>
          <a:lstStyle/>
          <a:p>
            <a:r>
              <a:rPr lang="en-US" dirty="0"/>
              <a:t>Provide name of output file to be created here</a:t>
            </a:r>
          </a:p>
        </p:txBody>
      </p:sp>
      <p:cxnSp>
        <p:nvCxnSpPr>
          <p:cNvPr id="12" name="Straight Arrow Connector 11">
            <a:extLst>
              <a:ext uri="{FF2B5EF4-FFF2-40B4-BE49-F238E27FC236}">
                <a16:creationId xmlns:a16="http://schemas.microsoft.com/office/drawing/2014/main" id="{194D9D99-14D5-4107-AD41-6D06D8AC6321}"/>
              </a:ext>
            </a:extLst>
          </p:cNvPr>
          <p:cNvCxnSpPr>
            <a:cxnSpLocks/>
            <a:stCxn id="5" idx="1"/>
            <a:endCxn id="7" idx="3"/>
          </p:cNvCxnSpPr>
          <p:nvPr/>
        </p:nvCxnSpPr>
        <p:spPr>
          <a:xfrm flipH="1">
            <a:off x="7112276" y="508849"/>
            <a:ext cx="2067998" cy="106192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F0927B-E99B-4201-A096-1181E477E7ED}"/>
              </a:ext>
            </a:extLst>
          </p:cNvPr>
          <p:cNvCxnSpPr>
            <a:cxnSpLocks/>
            <a:stCxn id="6" idx="1"/>
            <a:endCxn id="11" idx="3"/>
          </p:cNvCxnSpPr>
          <p:nvPr/>
        </p:nvCxnSpPr>
        <p:spPr>
          <a:xfrm flipH="1">
            <a:off x="7081709" y="2972886"/>
            <a:ext cx="1975473" cy="9130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2023C-AD66-4EF8-9297-92E3E4A59004}"/>
              </a:ext>
            </a:extLst>
          </p:cNvPr>
          <p:cNvCxnSpPr>
            <a:cxnSpLocks/>
            <a:stCxn id="7" idx="1"/>
          </p:cNvCxnSpPr>
          <p:nvPr/>
        </p:nvCxnSpPr>
        <p:spPr>
          <a:xfrm flipH="1">
            <a:off x="3358662" y="1570778"/>
            <a:ext cx="1721062" cy="5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BF8575B-95CF-43B1-8F28-829EBB41682C}"/>
              </a:ext>
            </a:extLst>
          </p:cNvPr>
          <p:cNvCxnSpPr>
            <a:cxnSpLocks/>
            <a:stCxn id="11" idx="1"/>
          </p:cNvCxnSpPr>
          <p:nvPr/>
        </p:nvCxnSpPr>
        <p:spPr>
          <a:xfrm flipH="1" flipV="1">
            <a:off x="3358662" y="2559648"/>
            <a:ext cx="1690495" cy="504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9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044-2F54-4E3F-AEE8-098D9DD1DA3C}"/>
              </a:ext>
            </a:extLst>
          </p:cNvPr>
          <p:cNvSpPr>
            <a:spLocks noGrp="1"/>
          </p:cNvSpPr>
          <p:nvPr>
            <p:ph type="title"/>
          </p:nvPr>
        </p:nvSpPr>
        <p:spPr/>
        <p:txBody>
          <a:bodyPr/>
          <a:lstStyle/>
          <a:p>
            <a:r>
              <a:rPr lang="en-US" dirty="0"/>
              <a:t>Data Processing</a:t>
            </a:r>
          </a:p>
        </p:txBody>
      </p:sp>
      <p:graphicFrame>
        <p:nvGraphicFramePr>
          <p:cNvPr id="4" name="Content Placeholder 3">
            <a:extLst>
              <a:ext uri="{FF2B5EF4-FFF2-40B4-BE49-F238E27FC236}">
                <a16:creationId xmlns:a16="http://schemas.microsoft.com/office/drawing/2014/main" id="{BADD75A6-038B-4429-9E28-3C2D4E6C28B9}"/>
              </a:ext>
            </a:extLst>
          </p:cNvPr>
          <p:cNvGraphicFramePr>
            <a:graphicFrameLocks noGrp="1"/>
          </p:cNvGraphicFramePr>
          <p:nvPr>
            <p:ph idx="1"/>
          </p:nvPr>
        </p:nvGraphicFramePr>
        <p:xfrm>
          <a:off x="8750921" y="1200385"/>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74B78212-87E0-4766-8199-BD08ABF57DCD}"/>
              </a:ext>
            </a:extLst>
          </p:cNvPr>
          <p:cNvSpPr/>
          <p:nvPr/>
        </p:nvSpPr>
        <p:spPr>
          <a:xfrm>
            <a:off x="9180274" y="227494"/>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6" name="Flowchart: Predefined Process 5">
            <a:extLst>
              <a:ext uri="{FF2B5EF4-FFF2-40B4-BE49-F238E27FC236}">
                <a16:creationId xmlns:a16="http://schemas.microsoft.com/office/drawing/2014/main" id="{C569A8FC-A28E-46A7-AEB8-FB8978ABD79B}"/>
              </a:ext>
            </a:extLst>
          </p:cNvPr>
          <p:cNvSpPr/>
          <p:nvPr/>
        </p:nvSpPr>
        <p:spPr>
          <a:xfrm>
            <a:off x="9057182" y="2559648"/>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cxnSp>
        <p:nvCxnSpPr>
          <p:cNvPr id="9" name="Straight Arrow Connector 8">
            <a:extLst>
              <a:ext uri="{FF2B5EF4-FFF2-40B4-BE49-F238E27FC236}">
                <a16:creationId xmlns:a16="http://schemas.microsoft.com/office/drawing/2014/main" id="{2D3E2BA5-F223-453F-9964-FA4A7A932C06}"/>
              </a:ext>
            </a:extLst>
          </p:cNvPr>
          <p:cNvCxnSpPr>
            <a:cxnSpLocks/>
            <a:stCxn id="5" idx="2"/>
            <a:endCxn id="4" idx="0"/>
          </p:cNvCxnSpPr>
          <p:nvPr/>
        </p:nvCxnSpPr>
        <p:spPr>
          <a:xfrm>
            <a:off x="9949602" y="790203"/>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3514055-D4BF-47EA-86A9-CC2781F8B48C}"/>
              </a:ext>
            </a:extLst>
          </p:cNvPr>
          <p:cNvCxnSpPr>
            <a:cxnSpLocks/>
            <a:stCxn id="4" idx="2"/>
            <a:endCxn id="6" idx="0"/>
          </p:cNvCxnSpPr>
          <p:nvPr/>
        </p:nvCxnSpPr>
        <p:spPr>
          <a:xfrm>
            <a:off x="9949602" y="2097198"/>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F492A7AC-430C-41B4-AEA5-EBB0EAD484E8}"/>
              </a:ext>
            </a:extLst>
          </p:cNvPr>
          <p:cNvSpPr txBox="1">
            <a:spLocks/>
          </p:cNvSpPr>
          <p:nvPr/>
        </p:nvSpPr>
        <p:spPr>
          <a:xfrm>
            <a:off x="838199" y="1690688"/>
            <a:ext cx="8147535" cy="49398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Main available processed data files:</a:t>
            </a:r>
          </a:p>
          <a:p>
            <a:pPr lvl="1"/>
            <a:r>
              <a:rPr lang="en-US" i="1" dirty="0"/>
              <a:t>MP3reviews_low_100.pkl</a:t>
            </a:r>
            <a:r>
              <a:rPr lang="en-US" dirty="0"/>
              <a:t>: processed data of a random sub-sample of 100 reviews with low rating (3 or lower).</a:t>
            </a:r>
          </a:p>
          <a:p>
            <a:pPr lvl="1"/>
            <a:r>
              <a:rPr lang="en-US" i="1" dirty="0"/>
              <a:t>MP3reviews_high_100.pkl</a:t>
            </a:r>
            <a:r>
              <a:rPr lang="en-US" dirty="0"/>
              <a:t>: processed data of a random sub-sample of 100 reviews with high rating (higher than 3).</a:t>
            </a:r>
          </a:p>
          <a:p>
            <a:pPr lvl="1"/>
            <a:r>
              <a:rPr lang="en-US" i="1" dirty="0"/>
              <a:t>HotelReviews_100.pkl</a:t>
            </a:r>
            <a:r>
              <a:rPr lang="en-US" dirty="0"/>
              <a:t>: processed data of a random sub-sample of 100 hotel reviews</a:t>
            </a:r>
          </a:p>
          <a:p>
            <a:r>
              <a:rPr lang="en-US" dirty="0"/>
              <a:t>Main available raw data files:</a:t>
            </a:r>
          </a:p>
          <a:p>
            <a:pPr lvl="1"/>
            <a:r>
              <a:rPr lang="en-US" i="1" dirty="0"/>
              <a:t>amazon_mp3_redux.txt</a:t>
            </a:r>
            <a:r>
              <a:rPr lang="en-US" dirty="0"/>
              <a:t>: a small sub-sample of the amazon review dataset in its raw format that can be used to test the data processing codes.</a:t>
            </a:r>
          </a:p>
          <a:p>
            <a:pPr lvl="2"/>
            <a:r>
              <a:rPr lang="en-US" dirty="0"/>
              <a:t>Associated processing script: </a:t>
            </a:r>
            <a:r>
              <a:rPr lang="en-US" i="1" dirty="0"/>
              <a:t>processMP3reviews.py</a:t>
            </a:r>
            <a:r>
              <a:rPr lang="en-US" dirty="0"/>
              <a:t> or </a:t>
            </a:r>
            <a:r>
              <a:rPr lang="en-US" i="1" dirty="0"/>
              <a:t>processMP3reviews_split.py</a:t>
            </a:r>
          </a:p>
          <a:p>
            <a:pPr lvl="1"/>
            <a:r>
              <a:rPr lang="en-US" i="1" dirty="0" err="1"/>
              <a:t>Test_redux</a:t>
            </a:r>
            <a:r>
              <a:rPr lang="en-US" i="1" dirty="0"/>
              <a:t> </a:t>
            </a:r>
            <a:r>
              <a:rPr lang="en-US" dirty="0"/>
              <a:t>(folder): a small sub-sample of the hotel review dataset in its raw format that can be used to test the data processing codes.</a:t>
            </a:r>
          </a:p>
          <a:p>
            <a:pPr lvl="2"/>
            <a:r>
              <a:rPr lang="en-US" dirty="0"/>
              <a:t>Associated processing script: </a:t>
            </a:r>
            <a:r>
              <a:rPr lang="en-US" i="1" dirty="0"/>
              <a:t>processHOTELreviews.py</a:t>
            </a:r>
            <a:endParaRPr lang="en-US" dirty="0"/>
          </a:p>
          <a:p>
            <a:pPr lvl="1"/>
            <a:endParaRPr lang="en-US" dirty="0"/>
          </a:p>
        </p:txBody>
      </p:sp>
    </p:spTree>
    <p:extLst>
      <p:ext uri="{BB962C8B-B14F-4D97-AF65-F5344CB8AC3E}">
        <p14:creationId xmlns:p14="http://schemas.microsoft.com/office/powerpoint/2010/main" val="258797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51AC-2A17-4757-B914-ECD7310365D5}"/>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5D4512DD-FE9C-49CA-9AA7-F239BCE9663F}"/>
              </a:ext>
            </a:extLst>
          </p:cNvPr>
          <p:cNvSpPr>
            <a:spLocks noGrp="1"/>
          </p:cNvSpPr>
          <p:nvPr>
            <p:ph idx="1"/>
          </p:nvPr>
        </p:nvSpPr>
        <p:spPr/>
        <p:txBody>
          <a:bodyPr>
            <a:normAutofit fontScale="92500" lnSpcReduction="20000"/>
          </a:bodyPr>
          <a:lstStyle/>
          <a:p>
            <a:r>
              <a:rPr lang="en-US" dirty="0"/>
              <a:t>Follows process in subject paper</a:t>
            </a:r>
            <a:r>
              <a:rPr lang="en-US" i="1" dirty="0"/>
              <a:t>:</a:t>
            </a:r>
          </a:p>
          <a:p>
            <a:pPr lvl="1"/>
            <a:r>
              <a:rPr lang="en-US" dirty="0"/>
              <a:t>Initialize corpus-level parameters</a:t>
            </a:r>
          </a:p>
          <a:p>
            <a:pPr lvl="1"/>
            <a:r>
              <a:rPr lang="en-US" dirty="0"/>
              <a:t>Compute review-level parameters</a:t>
            </a:r>
          </a:p>
          <a:p>
            <a:pPr lvl="2"/>
            <a:r>
              <a:rPr lang="en-US" dirty="0"/>
              <a:t>Initialize review-level parameters</a:t>
            </a:r>
          </a:p>
          <a:p>
            <a:pPr lvl="2"/>
            <a:r>
              <a:rPr lang="en-US" dirty="0"/>
              <a:t>Iteratively update until convergence</a:t>
            </a:r>
          </a:p>
          <a:p>
            <a:pPr lvl="2"/>
            <a:r>
              <a:rPr lang="en-US" dirty="0"/>
              <a:t>Corpus-level parameters are held constant in this process</a:t>
            </a:r>
          </a:p>
          <a:p>
            <a:pPr lvl="1"/>
            <a:r>
              <a:rPr lang="en-US" dirty="0"/>
              <a:t>Update corpus-level parameters</a:t>
            </a:r>
          </a:p>
          <a:p>
            <a:pPr lvl="2"/>
            <a:r>
              <a:rPr lang="en-US" dirty="0"/>
              <a:t>Review-level parameters are held constant</a:t>
            </a:r>
          </a:p>
          <a:p>
            <a:pPr lvl="1"/>
            <a:r>
              <a:rPr lang="en-US" dirty="0"/>
              <a:t>Recompute log-likelihood</a:t>
            </a:r>
          </a:p>
          <a:p>
            <a:pPr lvl="1"/>
            <a:r>
              <a:rPr lang="en-US" dirty="0"/>
              <a:t>Iterate until convergence</a:t>
            </a:r>
          </a:p>
          <a:p>
            <a:r>
              <a:rPr lang="en-US" dirty="0"/>
              <a:t>Input: processed data file (in </a:t>
            </a:r>
            <a:r>
              <a:rPr lang="en-US" i="1" dirty="0"/>
              <a:t>\data</a:t>
            </a:r>
            <a:r>
              <a:rPr lang="en-US" dirty="0"/>
              <a:t> folder)</a:t>
            </a:r>
          </a:p>
          <a:p>
            <a:r>
              <a:rPr lang="en-US" dirty="0"/>
              <a:t>Output: model file saved to </a:t>
            </a:r>
            <a:r>
              <a:rPr lang="en-US" i="1" dirty="0"/>
              <a:t>\models</a:t>
            </a:r>
            <a:r>
              <a:rPr lang="en-US" dirty="0"/>
              <a:t> folder</a:t>
            </a:r>
          </a:p>
          <a:p>
            <a:pPr lvl="1"/>
            <a:r>
              <a:rPr lang="en-US" dirty="0"/>
              <a:t>Corpus-level parameters</a:t>
            </a:r>
          </a:p>
          <a:p>
            <a:pPr lvl="1"/>
            <a:r>
              <a:rPr lang="en-US" dirty="0"/>
              <a:t>Review-level parameters</a:t>
            </a:r>
          </a:p>
          <a:p>
            <a:pPr lvl="1"/>
            <a:endParaRPr lang="en-US" dirty="0"/>
          </a:p>
        </p:txBody>
      </p:sp>
      <p:graphicFrame>
        <p:nvGraphicFramePr>
          <p:cNvPr id="4" name="Content Placeholder 3">
            <a:extLst>
              <a:ext uri="{FF2B5EF4-FFF2-40B4-BE49-F238E27FC236}">
                <a16:creationId xmlns:a16="http://schemas.microsoft.com/office/drawing/2014/main" id="{53A5A1AC-8488-41EB-9CB7-56F7F7B13BEC}"/>
              </a:ext>
            </a:extLst>
          </p:cNvPr>
          <p:cNvGraphicFramePr>
            <a:graphicFrameLocks/>
          </p:cNvGraphicFramePr>
          <p:nvPr>
            <p:extLst>
              <p:ext uri="{D42A27DB-BD31-4B8C-83A1-F6EECF244321}">
                <p14:modId xmlns:p14="http://schemas.microsoft.com/office/powerpoint/2010/main" val="3762599132"/>
              </p:ext>
            </p:extLst>
          </p:nvPr>
        </p:nvGraphicFramePr>
        <p:xfrm>
          <a:off x="9553989" y="1151733"/>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D2081386-95EF-40FF-8833-E3E59C2CCC7C}"/>
              </a:ext>
            </a:extLst>
          </p:cNvPr>
          <p:cNvSpPr/>
          <p:nvPr/>
        </p:nvSpPr>
        <p:spPr>
          <a:xfrm>
            <a:off x="9983342" y="178842"/>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sp>
        <p:nvSpPr>
          <p:cNvPr id="6" name="Flowchart: Predefined Process 5">
            <a:extLst>
              <a:ext uri="{FF2B5EF4-FFF2-40B4-BE49-F238E27FC236}">
                <a16:creationId xmlns:a16="http://schemas.microsoft.com/office/drawing/2014/main" id="{768A6570-511B-4C7C-8173-4A431AEF6D79}"/>
              </a:ext>
            </a:extLst>
          </p:cNvPr>
          <p:cNvSpPr/>
          <p:nvPr/>
        </p:nvSpPr>
        <p:spPr>
          <a:xfrm>
            <a:off x="9860250" y="2510996"/>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3E47B6E9-0E90-420A-A488-4A633B211C75}"/>
              </a:ext>
            </a:extLst>
          </p:cNvPr>
          <p:cNvCxnSpPr>
            <a:cxnSpLocks/>
            <a:stCxn id="5" idx="2"/>
            <a:endCxn id="4" idx="0"/>
          </p:cNvCxnSpPr>
          <p:nvPr/>
        </p:nvCxnSpPr>
        <p:spPr>
          <a:xfrm>
            <a:off x="10752670" y="741551"/>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E330C8-2D45-4E56-A87D-E781B0C823F4}"/>
              </a:ext>
            </a:extLst>
          </p:cNvPr>
          <p:cNvCxnSpPr>
            <a:cxnSpLocks/>
            <a:stCxn id="4" idx="2"/>
            <a:endCxn id="6" idx="0"/>
          </p:cNvCxnSpPr>
          <p:nvPr/>
        </p:nvCxnSpPr>
        <p:spPr>
          <a:xfrm>
            <a:off x="10752670" y="2048546"/>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56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51AC-2A17-4757-B914-ECD7310365D5}"/>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5D4512DD-FE9C-49CA-9AA7-F239BCE9663F}"/>
              </a:ext>
            </a:extLst>
          </p:cNvPr>
          <p:cNvSpPr>
            <a:spLocks noGrp="1"/>
          </p:cNvSpPr>
          <p:nvPr>
            <p:ph idx="1"/>
          </p:nvPr>
        </p:nvSpPr>
        <p:spPr/>
        <p:txBody>
          <a:bodyPr>
            <a:normAutofit/>
          </a:bodyPr>
          <a:lstStyle/>
          <a:p>
            <a:r>
              <a:rPr lang="en-US" i="1" dirty="0"/>
              <a:t>estimateModel.py</a:t>
            </a:r>
          </a:p>
          <a:p>
            <a:endParaRPr lang="en-US" i="1" dirty="0"/>
          </a:p>
          <a:p>
            <a:endParaRPr lang="en-US" i="1" dirty="0"/>
          </a:p>
          <a:p>
            <a:endParaRPr lang="en-US" i="1" dirty="0"/>
          </a:p>
          <a:p>
            <a:endParaRPr lang="en-US" i="1" dirty="0"/>
          </a:p>
          <a:p>
            <a:endParaRPr lang="en-US" i="1" dirty="0"/>
          </a:p>
          <a:p>
            <a:r>
              <a:rPr lang="en-US" dirty="0"/>
              <a:t>Data files should be in the </a:t>
            </a:r>
            <a:r>
              <a:rPr lang="en-US" i="1" dirty="0"/>
              <a:t>\data</a:t>
            </a:r>
            <a:r>
              <a:rPr lang="en-US" dirty="0"/>
              <a:t> folder</a:t>
            </a:r>
          </a:p>
          <a:p>
            <a:r>
              <a:rPr lang="en-US" dirty="0"/>
              <a:t>Model file will be saved to the </a:t>
            </a:r>
            <a:r>
              <a:rPr lang="en-US" i="1" dirty="0"/>
              <a:t>\models</a:t>
            </a:r>
            <a:r>
              <a:rPr lang="en-US" dirty="0"/>
              <a:t> folder</a:t>
            </a:r>
          </a:p>
          <a:p>
            <a:pPr lvl="1"/>
            <a:endParaRPr lang="en-US" dirty="0"/>
          </a:p>
        </p:txBody>
      </p:sp>
      <p:graphicFrame>
        <p:nvGraphicFramePr>
          <p:cNvPr id="4" name="Content Placeholder 3">
            <a:extLst>
              <a:ext uri="{FF2B5EF4-FFF2-40B4-BE49-F238E27FC236}">
                <a16:creationId xmlns:a16="http://schemas.microsoft.com/office/drawing/2014/main" id="{53A5A1AC-8488-41EB-9CB7-56F7F7B13BEC}"/>
              </a:ext>
            </a:extLst>
          </p:cNvPr>
          <p:cNvGraphicFramePr>
            <a:graphicFrameLocks/>
          </p:cNvGraphicFramePr>
          <p:nvPr/>
        </p:nvGraphicFramePr>
        <p:xfrm>
          <a:off x="9553989" y="1151733"/>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D2081386-95EF-40FF-8833-E3E59C2CCC7C}"/>
              </a:ext>
            </a:extLst>
          </p:cNvPr>
          <p:cNvSpPr/>
          <p:nvPr/>
        </p:nvSpPr>
        <p:spPr>
          <a:xfrm>
            <a:off x="9983342" y="178842"/>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sp>
        <p:nvSpPr>
          <p:cNvPr id="6" name="Flowchart: Predefined Process 5">
            <a:extLst>
              <a:ext uri="{FF2B5EF4-FFF2-40B4-BE49-F238E27FC236}">
                <a16:creationId xmlns:a16="http://schemas.microsoft.com/office/drawing/2014/main" id="{768A6570-511B-4C7C-8173-4A431AEF6D79}"/>
              </a:ext>
            </a:extLst>
          </p:cNvPr>
          <p:cNvSpPr/>
          <p:nvPr/>
        </p:nvSpPr>
        <p:spPr>
          <a:xfrm>
            <a:off x="9860250" y="2510996"/>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3E47B6E9-0E90-420A-A488-4A633B211C75}"/>
              </a:ext>
            </a:extLst>
          </p:cNvPr>
          <p:cNvCxnSpPr>
            <a:cxnSpLocks/>
            <a:stCxn id="5" idx="2"/>
            <a:endCxn id="4" idx="0"/>
          </p:cNvCxnSpPr>
          <p:nvPr/>
        </p:nvCxnSpPr>
        <p:spPr>
          <a:xfrm>
            <a:off x="10752670" y="741551"/>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E330C8-2D45-4E56-A87D-E781B0C823F4}"/>
              </a:ext>
            </a:extLst>
          </p:cNvPr>
          <p:cNvCxnSpPr>
            <a:cxnSpLocks/>
            <a:stCxn id="4" idx="2"/>
            <a:endCxn id="6" idx="0"/>
          </p:cNvCxnSpPr>
          <p:nvPr/>
        </p:nvCxnSpPr>
        <p:spPr>
          <a:xfrm>
            <a:off x="10752670" y="2048546"/>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B5D84C8-1635-4997-9C34-BDBBEC9355B0}"/>
              </a:ext>
            </a:extLst>
          </p:cNvPr>
          <p:cNvPicPr>
            <a:picLocks noChangeAspect="1"/>
          </p:cNvPicPr>
          <p:nvPr/>
        </p:nvPicPr>
        <p:blipFill>
          <a:blip r:embed="rId7"/>
          <a:stretch>
            <a:fillRect/>
          </a:stretch>
        </p:blipFill>
        <p:spPr>
          <a:xfrm>
            <a:off x="1119107" y="2547843"/>
            <a:ext cx="6401693" cy="1219370"/>
          </a:xfrm>
          <a:prstGeom prst="rect">
            <a:avLst/>
          </a:prstGeom>
        </p:spPr>
      </p:pic>
      <p:sp>
        <p:nvSpPr>
          <p:cNvPr id="10" name="TextBox 9">
            <a:extLst>
              <a:ext uri="{FF2B5EF4-FFF2-40B4-BE49-F238E27FC236}">
                <a16:creationId xmlns:a16="http://schemas.microsoft.com/office/drawing/2014/main" id="{869947D6-6C48-41DA-B7DB-C9C905128F05}"/>
              </a:ext>
            </a:extLst>
          </p:cNvPr>
          <p:cNvSpPr txBox="1"/>
          <p:nvPr/>
        </p:nvSpPr>
        <p:spPr>
          <a:xfrm>
            <a:off x="6087907" y="1896651"/>
            <a:ext cx="2032552" cy="923330"/>
          </a:xfrm>
          <a:prstGeom prst="rect">
            <a:avLst/>
          </a:prstGeom>
          <a:solidFill>
            <a:schemeClr val="bg2"/>
          </a:solidFill>
        </p:spPr>
        <p:txBody>
          <a:bodyPr wrap="square" rtlCol="0">
            <a:spAutoFit/>
          </a:bodyPr>
          <a:lstStyle/>
          <a:p>
            <a:r>
              <a:rPr lang="en-US" dirty="0"/>
              <a:t>Provide name of processed data file here</a:t>
            </a:r>
          </a:p>
        </p:txBody>
      </p:sp>
      <p:sp>
        <p:nvSpPr>
          <p:cNvPr id="11" name="TextBox 10">
            <a:extLst>
              <a:ext uri="{FF2B5EF4-FFF2-40B4-BE49-F238E27FC236}">
                <a16:creationId xmlns:a16="http://schemas.microsoft.com/office/drawing/2014/main" id="{E1ED9647-FD2E-47F5-883A-B05130D462CE}"/>
              </a:ext>
            </a:extLst>
          </p:cNvPr>
          <p:cNvSpPr txBox="1"/>
          <p:nvPr/>
        </p:nvSpPr>
        <p:spPr>
          <a:xfrm>
            <a:off x="5818485" y="3243281"/>
            <a:ext cx="2032552" cy="923330"/>
          </a:xfrm>
          <a:prstGeom prst="rect">
            <a:avLst/>
          </a:prstGeom>
          <a:solidFill>
            <a:schemeClr val="bg2"/>
          </a:solidFill>
        </p:spPr>
        <p:txBody>
          <a:bodyPr wrap="square" rtlCol="0">
            <a:spAutoFit/>
          </a:bodyPr>
          <a:lstStyle/>
          <a:p>
            <a:r>
              <a:rPr lang="en-US" dirty="0"/>
              <a:t>Provide name of output file to be created here</a:t>
            </a:r>
          </a:p>
        </p:txBody>
      </p:sp>
      <p:cxnSp>
        <p:nvCxnSpPr>
          <p:cNvPr id="12" name="Straight Arrow Connector 11">
            <a:extLst>
              <a:ext uri="{FF2B5EF4-FFF2-40B4-BE49-F238E27FC236}">
                <a16:creationId xmlns:a16="http://schemas.microsoft.com/office/drawing/2014/main" id="{1E8DE9C7-98D6-47FB-A759-4B8F795F881D}"/>
              </a:ext>
            </a:extLst>
          </p:cNvPr>
          <p:cNvCxnSpPr>
            <a:cxnSpLocks/>
            <a:stCxn id="5" idx="1"/>
            <a:endCxn id="10" idx="3"/>
          </p:cNvCxnSpPr>
          <p:nvPr/>
        </p:nvCxnSpPr>
        <p:spPr>
          <a:xfrm flipH="1">
            <a:off x="8120459" y="460197"/>
            <a:ext cx="1862883" cy="189811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7AE108-BD86-4106-BCD8-298D6F776C3E}"/>
              </a:ext>
            </a:extLst>
          </p:cNvPr>
          <p:cNvCxnSpPr>
            <a:cxnSpLocks/>
            <a:stCxn id="6" idx="1"/>
            <a:endCxn id="11" idx="3"/>
          </p:cNvCxnSpPr>
          <p:nvPr/>
        </p:nvCxnSpPr>
        <p:spPr>
          <a:xfrm flipH="1">
            <a:off x="7851037" y="2924234"/>
            <a:ext cx="2009213" cy="78071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BE0297-F4A3-4280-964D-C25B3871BE5C}"/>
              </a:ext>
            </a:extLst>
          </p:cNvPr>
          <p:cNvCxnSpPr>
            <a:cxnSpLocks/>
            <a:stCxn id="10" idx="1"/>
          </p:cNvCxnSpPr>
          <p:nvPr/>
        </p:nvCxnSpPr>
        <p:spPr>
          <a:xfrm flipH="1">
            <a:off x="3754315" y="2358316"/>
            <a:ext cx="2333592" cy="84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8C9495-925D-4962-BD84-CDAF5C5CB6B4}"/>
              </a:ext>
            </a:extLst>
          </p:cNvPr>
          <p:cNvCxnSpPr>
            <a:cxnSpLocks/>
            <a:stCxn id="11" idx="1"/>
          </p:cNvCxnSpPr>
          <p:nvPr/>
        </p:nvCxnSpPr>
        <p:spPr>
          <a:xfrm flipH="1" flipV="1">
            <a:off x="3815863" y="3411420"/>
            <a:ext cx="2002622" cy="29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3310C0-C734-43F9-B81D-C9AFD677523B}"/>
              </a:ext>
            </a:extLst>
          </p:cNvPr>
          <p:cNvSpPr txBox="1"/>
          <p:nvPr/>
        </p:nvSpPr>
        <p:spPr>
          <a:xfrm>
            <a:off x="2155023" y="4015547"/>
            <a:ext cx="2032552" cy="646331"/>
          </a:xfrm>
          <a:prstGeom prst="rect">
            <a:avLst/>
          </a:prstGeom>
          <a:solidFill>
            <a:schemeClr val="bg2"/>
          </a:solidFill>
        </p:spPr>
        <p:txBody>
          <a:bodyPr wrap="square" rtlCol="0">
            <a:spAutoFit/>
          </a:bodyPr>
          <a:lstStyle/>
          <a:p>
            <a:r>
              <a:rPr lang="en-US" dirty="0"/>
              <a:t>Define number of aspects here</a:t>
            </a:r>
          </a:p>
        </p:txBody>
      </p:sp>
      <p:cxnSp>
        <p:nvCxnSpPr>
          <p:cNvPr id="26" name="Straight Arrow Connector 25">
            <a:extLst>
              <a:ext uri="{FF2B5EF4-FFF2-40B4-BE49-F238E27FC236}">
                <a16:creationId xmlns:a16="http://schemas.microsoft.com/office/drawing/2014/main" id="{CB3D1852-3E42-4802-A778-823177ABC6E9}"/>
              </a:ext>
            </a:extLst>
          </p:cNvPr>
          <p:cNvCxnSpPr>
            <a:cxnSpLocks/>
            <a:stCxn id="25" idx="0"/>
          </p:cNvCxnSpPr>
          <p:nvPr/>
        </p:nvCxnSpPr>
        <p:spPr>
          <a:xfrm flipH="1" flipV="1">
            <a:off x="2331750" y="3572484"/>
            <a:ext cx="839549" cy="44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27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51AC-2A17-4757-B914-ECD7310365D5}"/>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5D4512DD-FE9C-49CA-9AA7-F239BCE9663F}"/>
              </a:ext>
            </a:extLst>
          </p:cNvPr>
          <p:cNvSpPr>
            <a:spLocks noGrp="1"/>
          </p:cNvSpPr>
          <p:nvPr>
            <p:ph idx="1"/>
          </p:nvPr>
        </p:nvSpPr>
        <p:spPr>
          <a:xfrm>
            <a:off x="838200" y="1825625"/>
            <a:ext cx="9022042" cy="4351338"/>
          </a:xfrm>
        </p:spPr>
        <p:txBody>
          <a:bodyPr>
            <a:normAutofit/>
          </a:bodyPr>
          <a:lstStyle/>
          <a:p>
            <a:r>
              <a:rPr lang="en-US" dirty="0"/>
              <a:t>Available models:</a:t>
            </a:r>
            <a:endParaRPr lang="en-US" i="1" dirty="0"/>
          </a:p>
          <a:p>
            <a:pPr lvl="1"/>
            <a:r>
              <a:rPr lang="en-US" dirty="0"/>
              <a:t>MP3model_low_100_3.pkl</a:t>
            </a:r>
          </a:p>
          <a:p>
            <a:pPr lvl="2"/>
            <a:r>
              <a:rPr lang="en-US" dirty="0"/>
              <a:t>Model built with 3 aspects on dataset with 100 MP3 reviews with low rating</a:t>
            </a:r>
          </a:p>
          <a:p>
            <a:pPr lvl="2"/>
            <a:r>
              <a:rPr lang="en-US" dirty="0"/>
              <a:t>Associated processed data file: </a:t>
            </a:r>
            <a:r>
              <a:rPr lang="en-US" i="1" dirty="0"/>
              <a:t>MP3reviews_low_100.pkl</a:t>
            </a:r>
            <a:endParaRPr lang="en-US" dirty="0"/>
          </a:p>
          <a:p>
            <a:pPr lvl="1"/>
            <a:r>
              <a:rPr lang="en-US" dirty="0"/>
              <a:t>MP3model_high_100_3.pkl</a:t>
            </a:r>
          </a:p>
          <a:p>
            <a:pPr lvl="2"/>
            <a:r>
              <a:rPr lang="en-US" dirty="0"/>
              <a:t>Model built with 3 aspects on dataset with 100 MP3 reviews with high rating</a:t>
            </a:r>
          </a:p>
          <a:p>
            <a:pPr lvl="2"/>
            <a:r>
              <a:rPr lang="en-US" dirty="0"/>
              <a:t>Associated processed data file: </a:t>
            </a:r>
            <a:r>
              <a:rPr lang="en-US" i="1" dirty="0"/>
              <a:t>MP3reviews_high_100.pkl</a:t>
            </a:r>
            <a:endParaRPr lang="en-US" dirty="0"/>
          </a:p>
          <a:p>
            <a:pPr lvl="1"/>
            <a:r>
              <a:rPr lang="en-US" dirty="0"/>
              <a:t>HotelModel_100_7.pkl</a:t>
            </a:r>
          </a:p>
          <a:p>
            <a:pPr lvl="2"/>
            <a:r>
              <a:rPr lang="en-US" dirty="0"/>
              <a:t>Model being built with 7 aspects on dataset with 100 hotel reviews</a:t>
            </a:r>
          </a:p>
          <a:p>
            <a:pPr lvl="2"/>
            <a:r>
              <a:rPr lang="en-US" dirty="0"/>
              <a:t>Associated processed data file: </a:t>
            </a:r>
            <a:r>
              <a:rPr lang="en-US" i="1" dirty="0"/>
              <a:t>HotelReviews_100.pkl</a:t>
            </a:r>
            <a:endParaRPr lang="en-US" dirty="0"/>
          </a:p>
        </p:txBody>
      </p:sp>
      <p:graphicFrame>
        <p:nvGraphicFramePr>
          <p:cNvPr id="4" name="Content Placeholder 3">
            <a:extLst>
              <a:ext uri="{FF2B5EF4-FFF2-40B4-BE49-F238E27FC236}">
                <a16:creationId xmlns:a16="http://schemas.microsoft.com/office/drawing/2014/main" id="{53A5A1AC-8488-41EB-9CB7-56F7F7B13BEC}"/>
              </a:ext>
            </a:extLst>
          </p:cNvPr>
          <p:cNvGraphicFramePr>
            <a:graphicFrameLocks/>
          </p:cNvGraphicFramePr>
          <p:nvPr/>
        </p:nvGraphicFramePr>
        <p:xfrm>
          <a:off x="9553989" y="1151733"/>
          <a:ext cx="2397363" cy="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D2081386-95EF-40FF-8833-E3E59C2CCC7C}"/>
              </a:ext>
            </a:extLst>
          </p:cNvPr>
          <p:cNvSpPr/>
          <p:nvPr/>
        </p:nvSpPr>
        <p:spPr>
          <a:xfrm>
            <a:off x="9983342" y="178842"/>
            <a:ext cx="1538655" cy="5627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File (.</a:t>
            </a:r>
            <a:r>
              <a:rPr lang="en-US" dirty="0" err="1">
                <a:solidFill>
                  <a:schemeClr val="tx1"/>
                </a:solidFill>
              </a:rPr>
              <a:t>pkl</a:t>
            </a:r>
            <a:r>
              <a:rPr lang="en-US" dirty="0">
                <a:solidFill>
                  <a:schemeClr val="tx1"/>
                </a:solidFill>
              </a:rPr>
              <a:t>)</a:t>
            </a:r>
          </a:p>
        </p:txBody>
      </p:sp>
      <p:sp>
        <p:nvSpPr>
          <p:cNvPr id="6" name="Flowchart: Predefined Process 5">
            <a:extLst>
              <a:ext uri="{FF2B5EF4-FFF2-40B4-BE49-F238E27FC236}">
                <a16:creationId xmlns:a16="http://schemas.microsoft.com/office/drawing/2014/main" id="{768A6570-511B-4C7C-8173-4A431AEF6D79}"/>
              </a:ext>
            </a:extLst>
          </p:cNvPr>
          <p:cNvSpPr/>
          <p:nvPr/>
        </p:nvSpPr>
        <p:spPr>
          <a:xfrm>
            <a:off x="9860250" y="2510996"/>
            <a:ext cx="1784839" cy="82647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File (.</a:t>
            </a:r>
            <a:r>
              <a:rPr lang="en-US" dirty="0" err="1">
                <a:solidFill>
                  <a:schemeClr val="tx1"/>
                </a:solidFill>
              </a:rPr>
              <a:t>pkl</a:t>
            </a:r>
            <a:r>
              <a:rPr lang="en-US" dirty="0">
                <a:solidFill>
                  <a:schemeClr val="tx1"/>
                </a:solidFill>
              </a:rPr>
              <a:t>)</a:t>
            </a:r>
          </a:p>
        </p:txBody>
      </p:sp>
      <p:cxnSp>
        <p:nvCxnSpPr>
          <p:cNvPr id="7" name="Straight Arrow Connector 6">
            <a:extLst>
              <a:ext uri="{FF2B5EF4-FFF2-40B4-BE49-F238E27FC236}">
                <a16:creationId xmlns:a16="http://schemas.microsoft.com/office/drawing/2014/main" id="{3E47B6E9-0E90-420A-A488-4A633B211C75}"/>
              </a:ext>
            </a:extLst>
          </p:cNvPr>
          <p:cNvCxnSpPr>
            <a:cxnSpLocks/>
            <a:stCxn id="5" idx="2"/>
            <a:endCxn id="4" idx="0"/>
          </p:cNvCxnSpPr>
          <p:nvPr/>
        </p:nvCxnSpPr>
        <p:spPr>
          <a:xfrm>
            <a:off x="10752670" y="741551"/>
            <a:ext cx="0" cy="4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E330C8-2D45-4E56-A87D-E781B0C823F4}"/>
              </a:ext>
            </a:extLst>
          </p:cNvPr>
          <p:cNvCxnSpPr>
            <a:cxnSpLocks/>
            <a:stCxn id="4" idx="2"/>
            <a:endCxn id="6" idx="0"/>
          </p:cNvCxnSpPr>
          <p:nvPr/>
        </p:nvCxnSpPr>
        <p:spPr>
          <a:xfrm>
            <a:off x="10752670" y="2048546"/>
            <a:ext cx="0" cy="46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330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1681</Words>
  <Application>Microsoft Office PowerPoint</Application>
  <PresentationFormat>Widescreen</PresentationFormat>
  <Paragraphs>259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CS410 Fall 2020 Course Project</vt:lpstr>
      <vt:lpstr>Topic Paper</vt:lpstr>
      <vt:lpstr>Framework</vt:lpstr>
      <vt:lpstr>Data Processing</vt:lpstr>
      <vt:lpstr>Data Processing</vt:lpstr>
      <vt:lpstr>Data Processing</vt:lpstr>
      <vt:lpstr>Model Building</vt:lpstr>
      <vt:lpstr>Model Building</vt:lpstr>
      <vt:lpstr>Model Building</vt:lpstr>
      <vt:lpstr>Analysis</vt:lpstr>
      <vt:lpstr>Analysis</vt:lpstr>
      <vt:lpstr>Analysis</vt:lpstr>
      <vt:lpstr>Some Results – Review Statistics</vt:lpstr>
      <vt:lpstr>Some Results: Top Words in MP3 Reviews</vt:lpstr>
      <vt:lpstr>Some Results: Top Words in MP3 Reviews</vt:lpstr>
      <vt:lpstr>Challenges</vt:lpstr>
      <vt:lpstr>Suggested Testing 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CS410 Fall 2020 Course Project</dc:title>
  <dc:creator>Seuaciuc-Osorio, Thiago</dc:creator>
  <cp:lastModifiedBy>Seuaciuc-Osorio, Thiago</cp:lastModifiedBy>
  <cp:revision>29</cp:revision>
  <dcterms:created xsi:type="dcterms:W3CDTF">2020-12-13T09:33:24Z</dcterms:created>
  <dcterms:modified xsi:type="dcterms:W3CDTF">2020-12-14T01:00:40Z</dcterms:modified>
</cp:coreProperties>
</file>