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300" r:id="rId3"/>
    <p:sldId id="271" r:id="rId4"/>
    <p:sldId id="302" r:id="rId5"/>
    <p:sldId id="303" r:id="rId6"/>
    <p:sldId id="304" r:id="rId7"/>
    <p:sldId id="305" r:id="rId8"/>
    <p:sldId id="306" r:id="rId9"/>
    <p:sldId id="307" r:id="rId10"/>
    <p:sldId id="310" r:id="rId11"/>
    <p:sldId id="308" r:id="rId12"/>
    <p:sldId id="30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11E5E-1839-3A47-B7CC-59395842AC33}" type="datetimeFigureOut">
              <a:rPr kumimoji="1" lang="ko-Kore-KR" altLang="en-US" smtClean="0"/>
              <a:t>2022. 5. 30.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279E-D8B4-6445-84DF-9D680909ED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266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444795" y="2505670"/>
            <a:ext cx="5302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JAVA </a:t>
            </a:r>
            <a:r>
              <a:rPr lang="ko-KR" altLang="en-US" sz="5400" dirty="0" err="1">
                <a:solidFill>
                  <a:schemeClr val="bg1"/>
                </a:solidFill>
              </a:rPr>
              <a:t>시큐어코딩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14325" y="391791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 err="1">
                <a:solidFill>
                  <a:schemeClr val="bg1"/>
                </a:solidFill>
              </a:rPr>
              <a:t>쳅터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72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+mn-ea"/>
              </a:rPr>
              <a:t>행정자치부 소프트웨어 개발 보안 가이드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F246-04B8-BF57-6F17-7C657416CD8F}"/>
              </a:ext>
            </a:extLst>
          </p:cNvPr>
          <p:cNvSpPr txBox="1"/>
          <p:nvPr/>
        </p:nvSpPr>
        <p:spPr>
          <a:xfrm>
            <a:off x="550328" y="1671415"/>
            <a:ext cx="11441976" cy="505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입력데이터 검증 및 표현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DBMS </a:t>
            </a:r>
            <a:r>
              <a:rPr lang="ko-KR" altLang="en-US" dirty="0"/>
              <a:t>조회 및 결과 검증</a:t>
            </a:r>
            <a:r>
              <a:rPr lang="en-US" altLang="ko-KR" dirty="0"/>
              <a:t>, XML</a:t>
            </a:r>
            <a:r>
              <a:rPr lang="ko-KR" altLang="en-US" dirty="0"/>
              <a:t>조회 및 결과 검증</a:t>
            </a:r>
            <a:r>
              <a:rPr lang="en-US" altLang="ko-KR" dirty="0"/>
              <a:t>, </a:t>
            </a:r>
            <a:r>
              <a:rPr lang="ko-KR" altLang="en-US" dirty="0"/>
              <a:t>디렉터리 서비스 조회 및 결과 검증</a:t>
            </a:r>
            <a:r>
              <a:rPr lang="en-US" altLang="ko-KR" dirty="0"/>
              <a:t>, </a:t>
            </a:r>
            <a:r>
              <a:rPr lang="ko-KR" altLang="en-US" dirty="0"/>
              <a:t>시스템 자원 접근 및 명령어 수행 </a:t>
            </a:r>
            <a:r>
              <a:rPr lang="ko-KR" altLang="en-US" dirty="0" err="1"/>
              <a:t>입력값</a:t>
            </a:r>
            <a:r>
              <a:rPr lang="ko-KR" altLang="en-US" dirty="0"/>
              <a:t> 검증</a:t>
            </a:r>
            <a:r>
              <a:rPr lang="en-US" altLang="ko-KR" dirty="0"/>
              <a:t>, </a:t>
            </a:r>
            <a:r>
              <a:rPr lang="ko-KR" altLang="en-US" dirty="0"/>
              <a:t>웹서비스 요청 및 결과 검증</a:t>
            </a:r>
            <a:r>
              <a:rPr lang="en-US" altLang="ko-KR" dirty="0"/>
              <a:t>, </a:t>
            </a:r>
            <a:r>
              <a:rPr lang="ko-KR" altLang="en-US" dirty="0"/>
              <a:t>웹 기반 중요 기능 수행 요청 유효성 검증</a:t>
            </a:r>
            <a:r>
              <a:rPr lang="en-US" altLang="ko-KR" dirty="0"/>
              <a:t>, HTTP </a:t>
            </a:r>
            <a:r>
              <a:rPr lang="ko-KR" altLang="en-US" dirty="0"/>
              <a:t>프로토콜 유효성 검증</a:t>
            </a:r>
            <a:r>
              <a:rPr lang="en-US" altLang="ko-KR" dirty="0"/>
              <a:t>, </a:t>
            </a:r>
            <a:r>
              <a:rPr lang="ko-KR" altLang="en-US" dirty="0"/>
              <a:t>허용된 범위 내 메모리 접근</a:t>
            </a:r>
            <a:r>
              <a:rPr lang="en-US" altLang="ko-KR" dirty="0"/>
              <a:t>, </a:t>
            </a:r>
            <a:r>
              <a:rPr lang="ko-KR" altLang="en-US" dirty="0"/>
              <a:t>보안 기능 동작에 사용되는 </a:t>
            </a:r>
            <a:r>
              <a:rPr lang="ko-KR" altLang="en-US" dirty="0" err="1"/>
              <a:t>입력값</a:t>
            </a:r>
            <a:r>
              <a:rPr lang="ko-KR" altLang="en-US" dirty="0"/>
              <a:t> 검증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보안 기능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인증 대상 및 방식</a:t>
            </a:r>
            <a:r>
              <a:rPr lang="en-US" altLang="ko-KR" dirty="0"/>
              <a:t>, </a:t>
            </a:r>
            <a:r>
              <a:rPr lang="ko-KR" altLang="en-US" dirty="0"/>
              <a:t>인증 수행 시간</a:t>
            </a:r>
            <a:r>
              <a:rPr lang="en-US" altLang="ko-KR" dirty="0"/>
              <a:t>, </a:t>
            </a:r>
            <a:r>
              <a:rPr lang="ko-KR" altLang="en-US" dirty="0"/>
              <a:t>비밀번호 관리</a:t>
            </a:r>
            <a:r>
              <a:rPr lang="en-US" altLang="ko-KR" dirty="0"/>
              <a:t>, </a:t>
            </a:r>
            <a:r>
              <a:rPr lang="ko-KR" altLang="en-US" dirty="0"/>
              <a:t>중요자원 접근 통제</a:t>
            </a:r>
            <a:r>
              <a:rPr lang="en-US" altLang="ko-KR" dirty="0"/>
              <a:t>, </a:t>
            </a:r>
            <a:r>
              <a:rPr lang="ko-KR" altLang="en-US" dirty="0" err="1"/>
              <a:t>암호키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암호 연산</a:t>
            </a:r>
            <a:r>
              <a:rPr lang="en-US" altLang="ko-KR" dirty="0"/>
              <a:t>, </a:t>
            </a:r>
            <a:r>
              <a:rPr lang="ko-KR" altLang="en-US" dirty="0"/>
              <a:t>중요정보 저장</a:t>
            </a:r>
            <a:r>
              <a:rPr lang="en-US" altLang="ko-KR" dirty="0"/>
              <a:t>, </a:t>
            </a:r>
            <a:r>
              <a:rPr lang="ko-KR" altLang="en-US" dirty="0"/>
              <a:t>중요정보 전송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에러 처리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예외 처리를 적절하게 처리하는지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세션 통제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세션 간 데이터 공유 금지</a:t>
            </a:r>
            <a:r>
              <a:rPr lang="en-US" altLang="ko-KR" dirty="0"/>
              <a:t>, </a:t>
            </a:r>
            <a:r>
              <a:rPr lang="ko-KR" altLang="en-US" dirty="0"/>
              <a:t>세션 </a:t>
            </a:r>
            <a:r>
              <a:rPr lang="en-US" altLang="ko-KR" dirty="0"/>
              <a:t>ID </a:t>
            </a:r>
            <a:r>
              <a:rPr lang="ko-KR" altLang="en-US" dirty="0"/>
              <a:t>노출 금지</a:t>
            </a:r>
            <a:r>
              <a:rPr lang="en-US" altLang="ko-KR" dirty="0"/>
              <a:t>, </a:t>
            </a:r>
            <a:r>
              <a:rPr lang="ko-KR" altLang="en-US" dirty="0"/>
              <a:t>재 로그인 시 세션 </a:t>
            </a:r>
            <a:r>
              <a:rPr lang="en-US" altLang="ko-KR" dirty="0"/>
              <a:t>ID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세션 종료 처리 등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549A9-7976-1B1A-0B63-CE491C567FF6}"/>
              </a:ext>
            </a:extLst>
          </p:cNvPr>
          <p:cNvSpPr txBox="1"/>
          <p:nvPr/>
        </p:nvSpPr>
        <p:spPr>
          <a:xfrm>
            <a:off x="329610" y="1054953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설계 단계 보안 요구 항목</a:t>
            </a:r>
          </a:p>
        </p:txBody>
      </p:sp>
    </p:spTree>
    <p:extLst>
      <p:ext uri="{BB962C8B-B14F-4D97-AF65-F5344CB8AC3E}">
        <p14:creationId xmlns:p14="http://schemas.microsoft.com/office/powerpoint/2010/main" val="4082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72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+mn-ea"/>
              </a:rPr>
              <a:t>행정자치부 소프트웨어 개발 보안 가이드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F246-04B8-BF57-6F17-7C657416CD8F}"/>
              </a:ext>
            </a:extLst>
          </p:cNvPr>
          <p:cNvSpPr txBox="1"/>
          <p:nvPr/>
        </p:nvSpPr>
        <p:spPr>
          <a:xfrm>
            <a:off x="550328" y="1671415"/>
            <a:ext cx="11441976" cy="37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입력 데이터 검증 및 표현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SQL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경로 조작 및 자원 삽입</a:t>
            </a:r>
            <a:r>
              <a:rPr lang="en-US" altLang="ko-KR" dirty="0"/>
              <a:t>, </a:t>
            </a:r>
            <a:r>
              <a:rPr lang="ko-KR" altLang="en-US" dirty="0"/>
              <a:t>크로스 사이트 스크립트</a:t>
            </a:r>
            <a:r>
              <a:rPr lang="en-US" altLang="ko-KR" dirty="0"/>
              <a:t>, </a:t>
            </a:r>
            <a:r>
              <a:rPr lang="ko-KR" altLang="en-US" dirty="0"/>
              <a:t>운영체제 명령어 삽입</a:t>
            </a:r>
            <a:r>
              <a:rPr lang="en-US" altLang="ko-KR" dirty="0"/>
              <a:t>, </a:t>
            </a:r>
            <a:r>
              <a:rPr lang="ko-KR" altLang="en-US" dirty="0"/>
              <a:t>위험한 형식 파일 업로드</a:t>
            </a:r>
            <a:r>
              <a:rPr lang="en-US" altLang="ko-KR" dirty="0"/>
              <a:t>, </a:t>
            </a:r>
            <a:r>
              <a:rPr lang="ko-KR" altLang="en-US" dirty="0"/>
              <a:t>신뢰하지 않는 </a:t>
            </a:r>
            <a:r>
              <a:rPr lang="en-US" altLang="ko-KR" dirty="0"/>
              <a:t>URL </a:t>
            </a:r>
            <a:r>
              <a:rPr lang="ko-KR" altLang="en-US" dirty="0"/>
              <a:t>주소로 자동 접속 연결</a:t>
            </a:r>
            <a:r>
              <a:rPr lang="en-US" altLang="ko-KR" dirty="0"/>
              <a:t>, XQuery </a:t>
            </a:r>
            <a:r>
              <a:rPr lang="ko-KR" altLang="en-US" dirty="0"/>
              <a:t>삽입</a:t>
            </a:r>
            <a:r>
              <a:rPr lang="en-US" altLang="ko-KR" dirty="0"/>
              <a:t>, XPath </a:t>
            </a:r>
            <a:r>
              <a:rPr lang="ko-KR" altLang="en-US" dirty="0"/>
              <a:t>삽입</a:t>
            </a:r>
            <a:r>
              <a:rPr lang="en-US" altLang="ko-KR" dirty="0"/>
              <a:t>, LDAP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크로스 사이트 요청 위조</a:t>
            </a:r>
            <a:r>
              <a:rPr lang="en-US" altLang="ko-KR" dirty="0"/>
              <a:t>, HTTP </a:t>
            </a:r>
            <a:r>
              <a:rPr lang="ko-KR" altLang="en-US" dirty="0"/>
              <a:t>응답 분할</a:t>
            </a:r>
            <a:r>
              <a:rPr lang="en-US" altLang="ko-KR" dirty="0"/>
              <a:t>, </a:t>
            </a:r>
            <a:r>
              <a:rPr lang="ko-KR" altLang="en-US" dirty="0"/>
              <a:t>정수형 </a:t>
            </a:r>
            <a:r>
              <a:rPr lang="ko-KR" altLang="en-US" dirty="0" err="1"/>
              <a:t>오버플로</a:t>
            </a:r>
            <a:r>
              <a:rPr lang="en-US" altLang="ko-KR" dirty="0"/>
              <a:t>, </a:t>
            </a:r>
            <a:r>
              <a:rPr lang="ko-KR" altLang="en-US" dirty="0"/>
              <a:t>보안 기능 결정에 사용되는 부적절한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/>
              <a:t>메모리 버퍼 </a:t>
            </a:r>
            <a:r>
              <a:rPr lang="ko-KR" altLang="en-US" dirty="0" err="1"/>
              <a:t>오버플로</a:t>
            </a:r>
            <a:r>
              <a:rPr lang="en-US" altLang="ko-KR" dirty="0"/>
              <a:t>, </a:t>
            </a:r>
            <a:r>
              <a:rPr lang="ko-KR" altLang="en-US" dirty="0"/>
              <a:t>형식 문자열 삽입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보안 기능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적정한 인증 없는 중요기능 허용</a:t>
            </a:r>
            <a:r>
              <a:rPr lang="en-US" altLang="ko-KR" dirty="0"/>
              <a:t>, </a:t>
            </a:r>
            <a:r>
              <a:rPr lang="ko-KR" altLang="en-US" dirty="0"/>
              <a:t>부적절한 인가</a:t>
            </a:r>
            <a:r>
              <a:rPr lang="en-US" altLang="ko-KR" dirty="0"/>
              <a:t>, </a:t>
            </a:r>
            <a:r>
              <a:rPr lang="ko-KR" altLang="en-US" dirty="0"/>
              <a:t>중요한 자원에 대해 잘못된 권한 설정</a:t>
            </a:r>
            <a:r>
              <a:rPr lang="en-US" altLang="ko-KR" dirty="0"/>
              <a:t>, </a:t>
            </a:r>
            <a:r>
              <a:rPr lang="ko-KR" altLang="en-US" dirty="0"/>
              <a:t>취약한 암호화 알고리즘 사용</a:t>
            </a:r>
            <a:r>
              <a:rPr lang="en-US" altLang="ko-KR" dirty="0"/>
              <a:t>, </a:t>
            </a:r>
            <a:r>
              <a:rPr lang="ko-KR" altLang="en-US" dirty="0"/>
              <a:t>중요 정보 </a:t>
            </a:r>
            <a:r>
              <a:rPr lang="ko-KR" altLang="en-US" dirty="0" err="1"/>
              <a:t>평문</a:t>
            </a:r>
            <a:r>
              <a:rPr lang="ko-KR" altLang="en-US" dirty="0"/>
              <a:t> 저장</a:t>
            </a:r>
            <a:r>
              <a:rPr lang="en-US" altLang="ko-KR" dirty="0"/>
              <a:t>, </a:t>
            </a:r>
            <a:r>
              <a:rPr lang="ko-KR" altLang="en-US" dirty="0"/>
              <a:t>중요 정보 </a:t>
            </a:r>
            <a:r>
              <a:rPr lang="ko-KR" altLang="en-US" dirty="0" err="1"/>
              <a:t>평문</a:t>
            </a:r>
            <a:r>
              <a:rPr lang="ko-KR" altLang="en-US" dirty="0"/>
              <a:t> 전송</a:t>
            </a:r>
            <a:r>
              <a:rPr lang="en-US" altLang="ko-KR" dirty="0"/>
              <a:t>, </a:t>
            </a:r>
            <a:r>
              <a:rPr lang="ko-KR" altLang="en-US" dirty="0"/>
              <a:t>하드 </a:t>
            </a:r>
            <a:r>
              <a:rPr lang="ko-KR" altLang="en-US" dirty="0" err="1"/>
              <a:t>코딩된</a:t>
            </a:r>
            <a:r>
              <a:rPr lang="ko-KR" altLang="en-US" dirty="0"/>
              <a:t> 비밀번호</a:t>
            </a:r>
            <a:r>
              <a:rPr lang="en-US" altLang="ko-KR" dirty="0"/>
              <a:t>, </a:t>
            </a:r>
            <a:r>
              <a:rPr lang="ko-KR" altLang="en-US" dirty="0"/>
              <a:t>충분하지 않은 키 길이 사용</a:t>
            </a:r>
            <a:r>
              <a:rPr lang="en-US" altLang="ko-KR" dirty="0"/>
              <a:t>, </a:t>
            </a:r>
            <a:r>
              <a:rPr lang="ko-KR" altLang="en-US" dirty="0"/>
              <a:t>적절하지 않은 </a:t>
            </a:r>
            <a:r>
              <a:rPr lang="ko-KR" altLang="en-US" dirty="0" err="1"/>
              <a:t>난수값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하드 </a:t>
            </a:r>
            <a:r>
              <a:rPr lang="ko-KR" altLang="en-US" dirty="0" err="1"/>
              <a:t>코딩된</a:t>
            </a:r>
            <a:r>
              <a:rPr lang="ko-KR" altLang="en-US" dirty="0"/>
              <a:t> 암호화 키</a:t>
            </a:r>
            <a:r>
              <a:rPr lang="en-US" altLang="ko-KR" dirty="0"/>
              <a:t>, </a:t>
            </a:r>
            <a:r>
              <a:rPr lang="ko-KR" altLang="en-US" dirty="0"/>
              <a:t>취약한 비밀번호 허용</a:t>
            </a:r>
            <a:r>
              <a:rPr lang="en-US" altLang="ko-KR" dirty="0"/>
              <a:t>, </a:t>
            </a:r>
            <a:r>
              <a:rPr lang="ko-KR" altLang="en-US" dirty="0"/>
              <a:t>사용자 하드디스크에 지정되는 쿠키를 통해</a:t>
            </a:r>
            <a:r>
              <a:rPr lang="en-US" altLang="ko-KR" dirty="0"/>
              <a:t>. </a:t>
            </a:r>
            <a:r>
              <a:rPr lang="ko-KR" altLang="en-US" dirty="0"/>
              <a:t>정보 노출</a:t>
            </a:r>
            <a:r>
              <a:rPr lang="en-US" altLang="ko-KR" dirty="0"/>
              <a:t>, </a:t>
            </a:r>
            <a:r>
              <a:rPr lang="ko-KR" altLang="en-US" dirty="0"/>
              <a:t>주석 문 안에 포함된 시스템 주요 정보</a:t>
            </a:r>
            <a:r>
              <a:rPr lang="en-US" altLang="ko-KR" dirty="0"/>
              <a:t>, </a:t>
            </a:r>
            <a:r>
              <a:rPr lang="ko-KR" altLang="en-US" dirty="0" err="1"/>
              <a:t>솔트</a:t>
            </a:r>
            <a:r>
              <a:rPr lang="ko-KR" altLang="en-US" dirty="0"/>
              <a:t> 없이 </a:t>
            </a:r>
            <a:r>
              <a:rPr lang="ko-KR" altLang="en-US" dirty="0" err="1"/>
              <a:t>일방향</a:t>
            </a:r>
            <a:r>
              <a:rPr lang="ko-KR" altLang="en-US" dirty="0"/>
              <a:t> 해시함수 사용</a:t>
            </a:r>
            <a:r>
              <a:rPr lang="en-US" altLang="ko-KR" dirty="0"/>
              <a:t>, </a:t>
            </a:r>
            <a:r>
              <a:rPr lang="ko-KR" altLang="en-US" dirty="0"/>
              <a:t>무결성 검사 없는 코드 다운로드</a:t>
            </a:r>
            <a:r>
              <a:rPr lang="en-US" altLang="ko-KR" dirty="0"/>
              <a:t>, </a:t>
            </a:r>
            <a:r>
              <a:rPr lang="ko-KR" altLang="en-US" dirty="0"/>
              <a:t>반복된 인증 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549A9-7976-1B1A-0B63-CE491C567FF6}"/>
              </a:ext>
            </a:extLst>
          </p:cNvPr>
          <p:cNvSpPr txBox="1"/>
          <p:nvPr/>
        </p:nvSpPr>
        <p:spPr>
          <a:xfrm>
            <a:off x="329610" y="1054953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구현 단계 보안 약점</a:t>
            </a:r>
          </a:p>
        </p:txBody>
      </p:sp>
    </p:spTree>
    <p:extLst>
      <p:ext uri="{BB962C8B-B14F-4D97-AF65-F5344CB8AC3E}">
        <p14:creationId xmlns:p14="http://schemas.microsoft.com/office/powerpoint/2010/main" val="156011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72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+mn-ea"/>
              </a:rPr>
              <a:t>행정자치부 소프트웨어 개발 보안 가이드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F246-04B8-BF57-6F17-7C657416CD8F}"/>
              </a:ext>
            </a:extLst>
          </p:cNvPr>
          <p:cNvSpPr txBox="1"/>
          <p:nvPr/>
        </p:nvSpPr>
        <p:spPr>
          <a:xfrm>
            <a:off x="550328" y="1671415"/>
            <a:ext cx="11441976" cy="538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사간 및 상태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경쟁 조건</a:t>
            </a:r>
            <a:r>
              <a:rPr lang="en-US" altLang="ko-KR" dirty="0"/>
              <a:t>:</a:t>
            </a:r>
            <a:r>
              <a:rPr lang="ko-KR" altLang="en-US" dirty="0"/>
              <a:t>검사 시점과 사용 시점</a:t>
            </a:r>
            <a:r>
              <a:rPr lang="en-US" altLang="ko-KR" dirty="0"/>
              <a:t>, </a:t>
            </a:r>
            <a:r>
              <a:rPr lang="ko-KR" altLang="en-US" dirty="0"/>
              <a:t>종료되지 않는 </a:t>
            </a:r>
            <a:r>
              <a:rPr lang="ko-KR" altLang="en-US" dirty="0" err="1"/>
              <a:t>반복문</a:t>
            </a:r>
            <a:r>
              <a:rPr lang="ko-KR" altLang="en-US" dirty="0"/>
              <a:t> 또는 재귀함수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에러 처리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오류 메시지를 통한 정보 노출</a:t>
            </a:r>
            <a:r>
              <a:rPr lang="en-US" altLang="ko-KR" dirty="0"/>
              <a:t>, </a:t>
            </a:r>
            <a:r>
              <a:rPr lang="ko-KR" altLang="en-US" dirty="0"/>
              <a:t>오류 상황 대응 부재</a:t>
            </a:r>
            <a:r>
              <a:rPr lang="en-US" altLang="ko-KR" dirty="0"/>
              <a:t>, </a:t>
            </a:r>
            <a:r>
              <a:rPr lang="ko-KR" altLang="en-US" dirty="0"/>
              <a:t>부적절한 예외 처리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코드 오류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널포인트 </a:t>
            </a:r>
            <a:r>
              <a:rPr lang="ko-KR" altLang="en-US" dirty="0" err="1"/>
              <a:t>역참조</a:t>
            </a:r>
            <a:r>
              <a:rPr lang="en-US" altLang="ko-KR" dirty="0"/>
              <a:t>, </a:t>
            </a:r>
            <a:r>
              <a:rPr lang="ko-KR" altLang="en-US" dirty="0"/>
              <a:t>부적절한 자원 해제</a:t>
            </a:r>
            <a:r>
              <a:rPr lang="en-US" altLang="ko-KR" dirty="0"/>
              <a:t>, </a:t>
            </a:r>
            <a:r>
              <a:rPr lang="ko-KR" altLang="en-US" dirty="0"/>
              <a:t>해지된 자원 사용</a:t>
            </a:r>
            <a:r>
              <a:rPr lang="en-US" altLang="ko-KR" dirty="0"/>
              <a:t>, </a:t>
            </a:r>
            <a:r>
              <a:rPr lang="ko-KR" altLang="en-US" dirty="0"/>
              <a:t>초기화되지 않은 변수 사용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캡슐화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잘못된 세션에 의한 데이터 정보 노출</a:t>
            </a:r>
            <a:r>
              <a:rPr lang="en-US" altLang="ko-KR" dirty="0"/>
              <a:t>, </a:t>
            </a:r>
            <a:r>
              <a:rPr lang="ko-KR" altLang="en-US" dirty="0"/>
              <a:t>제거되지 않고 남은 디버그 코드</a:t>
            </a:r>
            <a:r>
              <a:rPr lang="en-US" altLang="ko-KR" dirty="0"/>
              <a:t>, </a:t>
            </a:r>
            <a:r>
              <a:rPr lang="ko-KR" altLang="en-US" dirty="0"/>
              <a:t>시스템 데이터 정보 노출</a:t>
            </a:r>
            <a:r>
              <a:rPr lang="en-US" altLang="ko-KR" dirty="0"/>
              <a:t>, public </a:t>
            </a:r>
            <a:r>
              <a:rPr lang="ko-KR" altLang="en-US" dirty="0"/>
              <a:t>메소드로부터 반환된 </a:t>
            </a:r>
            <a:r>
              <a:rPr lang="en-US" altLang="ko-KR" dirty="0"/>
              <a:t>private </a:t>
            </a:r>
            <a:r>
              <a:rPr lang="ko-KR" altLang="en-US" dirty="0"/>
              <a:t>배열</a:t>
            </a:r>
            <a:r>
              <a:rPr lang="en-US" altLang="ko-KR" dirty="0"/>
              <a:t>, private </a:t>
            </a:r>
            <a:r>
              <a:rPr lang="ko-KR" altLang="en-US" dirty="0"/>
              <a:t>배열에 </a:t>
            </a:r>
            <a:r>
              <a:rPr lang="en-US" altLang="ko-KR" dirty="0"/>
              <a:t>public </a:t>
            </a:r>
            <a:r>
              <a:rPr lang="ko-KR" altLang="en-US" dirty="0"/>
              <a:t>데이터 할당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7. API </a:t>
            </a:r>
            <a:r>
              <a:rPr lang="ko-KR" altLang="en-US" dirty="0"/>
              <a:t>오용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DNS lookup</a:t>
            </a:r>
            <a:r>
              <a:rPr lang="ko-KR" altLang="en-US" dirty="0"/>
              <a:t>에 의존한 보안 결정</a:t>
            </a:r>
            <a:r>
              <a:rPr lang="en-US" altLang="ko-KR" dirty="0"/>
              <a:t>, </a:t>
            </a:r>
            <a:r>
              <a:rPr lang="ko-KR" altLang="en-US" dirty="0"/>
              <a:t>취약한 </a:t>
            </a:r>
            <a:r>
              <a:rPr lang="en-US" altLang="ko-KR" dirty="0"/>
              <a:t>API </a:t>
            </a:r>
            <a:r>
              <a:rPr lang="ko-KR" altLang="en-US" dirty="0"/>
              <a:t>사용</a:t>
            </a:r>
          </a:p>
          <a:p>
            <a:pPr algn="just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549A9-7976-1B1A-0B63-CE491C567FF6}"/>
              </a:ext>
            </a:extLst>
          </p:cNvPr>
          <p:cNvSpPr txBox="1"/>
          <p:nvPr/>
        </p:nvSpPr>
        <p:spPr>
          <a:xfrm>
            <a:off x="329610" y="1054953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구현 단계 보안 약점</a:t>
            </a:r>
          </a:p>
        </p:txBody>
      </p:sp>
    </p:spTree>
    <p:extLst>
      <p:ext uri="{BB962C8B-B14F-4D97-AF65-F5344CB8AC3E}">
        <p14:creationId xmlns:p14="http://schemas.microsoft.com/office/powerpoint/2010/main" val="5530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31366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소프트웨어 개발보안의 필요성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646202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침해 사고 유형과 보안 취약점 정보 활용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672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행정자치부 소프트웨어 개발 보안 가이드</a:t>
            </a:r>
          </a:p>
        </p:txBody>
      </p:sp>
    </p:spTree>
    <p:extLst>
      <p:ext uri="{BB962C8B-B14F-4D97-AF65-F5344CB8AC3E}">
        <p14:creationId xmlns:p14="http://schemas.microsoft.com/office/powerpoint/2010/main" val="78865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38896" y="3009146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+mn-ea"/>
              </a:rPr>
              <a:t>소프트웨어 개발보안의 필요성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개발보안의 필요성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418810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19590033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97693" y="3016993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159719" y="544907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전체 해킹의 시도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8DAA9-537A-AC89-2153-518F6215C37D}"/>
              </a:ext>
            </a:extLst>
          </p:cNvPr>
          <p:cNvSpPr txBox="1"/>
          <p:nvPr/>
        </p:nvSpPr>
        <p:spPr>
          <a:xfrm>
            <a:off x="4118796" y="2652154"/>
            <a:ext cx="792605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현재 다양한 서비스들이 웹 통신을 하고 있고 전체 해킹의 시도의 </a:t>
            </a:r>
            <a:r>
              <a:rPr lang="en-US" altLang="ko-KR" dirty="0"/>
              <a:t>70% </a:t>
            </a:r>
            <a:r>
              <a:rPr lang="ko-KR" altLang="en-US" dirty="0"/>
              <a:t>이상이 웹을 통해 이루어지고 있으므로 웹 보안은 선택이 아닌 필수의 영역이다</a:t>
            </a:r>
            <a:r>
              <a:rPr lang="en-US" altLang="ko-KR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AB4A85-0AF8-51F4-C6B3-F592CD8D5272}"/>
              </a:ext>
            </a:extLst>
          </p:cNvPr>
          <p:cNvSpPr txBox="1"/>
          <p:nvPr/>
        </p:nvSpPr>
        <p:spPr>
          <a:xfrm>
            <a:off x="4118796" y="2175100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소프트웨어 개발보안의 필요성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690A5D-47F3-E9F2-091E-6B872CD813BA}"/>
              </a:ext>
            </a:extLst>
          </p:cNvPr>
          <p:cNvSpPr txBox="1"/>
          <p:nvPr/>
        </p:nvSpPr>
        <p:spPr>
          <a:xfrm>
            <a:off x="4118796" y="4685924"/>
            <a:ext cx="792605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해킹은 웹서버의 취약점을 공격하는 방법과 내부 </a:t>
            </a:r>
            <a:r>
              <a:rPr lang="en-US" altLang="ko-KR" dirty="0"/>
              <a:t>PC</a:t>
            </a:r>
            <a:r>
              <a:rPr lang="ko-KR" altLang="en-US" dirty="0" err="1"/>
              <a:t>를</a:t>
            </a:r>
            <a:r>
              <a:rPr lang="ko-KR" altLang="en-US" dirty="0"/>
              <a:t> 이용하는 방법이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8BF985-1552-C6F3-5437-551FD3973A89}"/>
              </a:ext>
            </a:extLst>
          </p:cNvPr>
          <p:cNvSpPr txBox="1"/>
          <p:nvPr/>
        </p:nvSpPr>
        <p:spPr>
          <a:xfrm>
            <a:off x="4118796" y="4208870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웹 기반의 공격 유형</a:t>
            </a:r>
          </a:p>
        </p:txBody>
      </p:sp>
    </p:spTree>
    <p:extLst>
      <p:ext uri="{BB962C8B-B14F-4D97-AF65-F5344CB8AC3E}">
        <p14:creationId xmlns:p14="http://schemas.microsoft.com/office/powerpoint/2010/main" val="1430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개발보안의 필요성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8DAA9-537A-AC89-2153-518F6215C37D}"/>
              </a:ext>
            </a:extLst>
          </p:cNvPr>
          <p:cNvSpPr txBox="1"/>
          <p:nvPr/>
        </p:nvSpPr>
        <p:spPr>
          <a:xfrm>
            <a:off x="329610" y="1914044"/>
            <a:ext cx="11778307" cy="10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네트워크 보안</a:t>
            </a:r>
            <a:r>
              <a:rPr lang="en-US" altLang="ko-KR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네트워크 보안 정비를 이용해서 안전한 트래픽만 내부로 유입될 수 있도록 해준다</a:t>
            </a:r>
            <a:r>
              <a:rPr lang="en-US" altLang="ko-KR" dirty="0"/>
              <a:t>, </a:t>
            </a:r>
            <a:r>
              <a:rPr lang="ko-KR" altLang="en-US" dirty="0"/>
              <a:t>하지만 이는 애플리케이션 계층에 대한 이해가 없어 이를 이용한 공격에는 취약하다</a:t>
            </a:r>
            <a:r>
              <a:rPr lang="en-US" altLang="ko-KR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AB4A85-0AF8-51F4-C6B3-F592CD8D5272}"/>
              </a:ext>
            </a:extLst>
          </p:cNvPr>
          <p:cNvSpPr txBox="1"/>
          <p:nvPr/>
        </p:nvSpPr>
        <p:spPr>
          <a:xfrm>
            <a:off x="329610" y="1145086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보안의  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F246-04B8-BF57-6F17-7C657416CD8F}"/>
              </a:ext>
            </a:extLst>
          </p:cNvPr>
          <p:cNvSpPr txBox="1"/>
          <p:nvPr/>
        </p:nvSpPr>
        <p:spPr>
          <a:xfrm>
            <a:off x="329609" y="3174896"/>
            <a:ext cx="11778307" cy="10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시스템 보안</a:t>
            </a: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ko-KR" altLang="en-US" dirty="0"/>
              <a:t>주로 </a:t>
            </a:r>
            <a:r>
              <a:rPr lang="en-US" altLang="ko-KR" dirty="0"/>
              <a:t>OS</a:t>
            </a:r>
            <a:r>
              <a:rPr lang="ko-KR" altLang="en-US" dirty="0"/>
              <a:t> 관련 항목이 많다</a:t>
            </a:r>
            <a:r>
              <a:rPr lang="en-US" altLang="ko-KR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주기적인 업데이트와 패치를 이용해 위협에 대비하며 시스템을 안전한 상태가 유지되도록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8229F-C70B-EA69-0ED6-A2638B5311DD}"/>
              </a:ext>
            </a:extLst>
          </p:cNvPr>
          <p:cNvSpPr txBox="1"/>
          <p:nvPr/>
        </p:nvSpPr>
        <p:spPr>
          <a:xfrm>
            <a:off x="329609" y="4435748"/>
            <a:ext cx="11778307" cy="10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애플리케이션 보안</a:t>
            </a: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ko-KR" altLang="en-US" dirty="0"/>
              <a:t>현재 이루어지고 있는 공격의 </a:t>
            </a:r>
            <a:r>
              <a:rPr lang="en-US" altLang="ko-KR" dirty="0"/>
              <a:t>90% </a:t>
            </a:r>
            <a:r>
              <a:rPr lang="ko-KR" altLang="en-US" dirty="0"/>
              <a:t>이상이 웹 애플리케이션을 노리고 하는 공격이기 때문에 안전한 웹을 구축하기 위해서는 이 부분이 매우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414288" y="3009146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+mn-ea"/>
              </a:rPr>
              <a:t>침해 사고 유형과 보안 취약점 정보 활용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3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516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+mn-ea"/>
              </a:rPr>
              <a:t>침해 사고 유형과  보안 취약점 정보 활용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8DAA9-537A-AC89-2153-518F6215C37D}"/>
              </a:ext>
            </a:extLst>
          </p:cNvPr>
          <p:cNvSpPr txBox="1"/>
          <p:nvPr/>
        </p:nvSpPr>
        <p:spPr>
          <a:xfrm>
            <a:off x="518796" y="2049353"/>
            <a:ext cx="11778307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전반적인 보안 사고 분석 결과로는 개인정보 유출 사고</a:t>
            </a:r>
            <a:r>
              <a:rPr lang="en-US" altLang="ko-KR" dirty="0"/>
              <a:t>, </a:t>
            </a:r>
            <a:r>
              <a:rPr lang="ko-KR" altLang="en-US" dirty="0"/>
              <a:t>서비스 거부</a:t>
            </a:r>
            <a:r>
              <a:rPr lang="en-US" altLang="ko-KR" dirty="0"/>
              <a:t>, APT </a:t>
            </a:r>
            <a:r>
              <a:rPr lang="ko-KR" altLang="en-US" dirty="0"/>
              <a:t>위협들이 주류이다</a:t>
            </a:r>
            <a:r>
              <a:rPr lang="en-US" altLang="ko-KR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AB4A85-0AF8-51F4-C6B3-F592CD8D5272}"/>
              </a:ext>
            </a:extLst>
          </p:cNvPr>
          <p:cNvSpPr txBox="1"/>
          <p:nvPr/>
        </p:nvSpPr>
        <p:spPr>
          <a:xfrm>
            <a:off x="329610" y="1463072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침해 사고 유형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F246-04B8-BF57-6F17-7C657416CD8F}"/>
              </a:ext>
            </a:extLst>
          </p:cNvPr>
          <p:cNvSpPr txBox="1"/>
          <p:nvPr/>
        </p:nvSpPr>
        <p:spPr>
          <a:xfrm>
            <a:off x="518797" y="3554074"/>
            <a:ext cx="11441976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보안취약점에 대한 원인과 취약점으로 인해 침해 사고 사례 그리고 대응 방법들은 웹사이트나 문서들을 통해 정보를 취득하고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549A9-7976-1B1A-0B63-CE491C567FF6}"/>
              </a:ext>
            </a:extLst>
          </p:cNvPr>
          <p:cNvSpPr txBox="1"/>
          <p:nvPr/>
        </p:nvSpPr>
        <p:spPr>
          <a:xfrm>
            <a:off x="329611" y="3077020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보안  취약점  정보 활용</a:t>
            </a:r>
          </a:p>
        </p:txBody>
      </p:sp>
    </p:spTree>
    <p:extLst>
      <p:ext uri="{BB962C8B-B14F-4D97-AF65-F5344CB8AC3E}">
        <p14:creationId xmlns:p14="http://schemas.microsoft.com/office/powerpoint/2010/main" val="34842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516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+mn-ea"/>
              </a:rPr>
              <a:t>침해 사고 유형과  보안 취약점 정보 활용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F246-04B8-BF57-6F17-7C657416CD8F}"/>
              </a:ext>
            </a:extLst>
          </p:cNvPr>
          <p:cNvSpPr txBox="1"/>
          <p:nvPr/>
        </p:nvSpPr>
        <p:spPr>
          <a:xfrm>
            <a:off x="550328" y="1671415"/>
            <a:ext cx="11441976" cy="439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CWE : </a:t>
            </a:r>
            <a:r>
              <a:rPr lang="ko-KR" altLang="en-US" dirty="0"/>
              <a:t>미국 국토안보부에서 관리하고 있으며</a:t>
            </a:r>
            <a:r>
              <a:rPr lang="en-US" altLang="ko-KR" dirty="0"/>
              <a:t>, </a:t>
            </a:r>
            <a:r>
              <a:rPr lang="ko-KR" altLang="en-US" dirty="0"/>
              <a:t>소프트웨어의 취약점을 사전식으로 분류해 프로그래머가 쉽게 접근할 수 있도록 </a:t>
            </a:r>
            <a:r>
              <a:rPr lang="ko-KR" altLang="en-US" dirty="0" err="1"/>
              <a:t>구성되어있다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CWSS : </a:t>
            </a:r>
            <a:r>
              <a:rPr lang="ko-KR" altLang="en-US" dirty="0"/>
              <a:t>취약점의 위험성을 </a:t>
            </a:r>
            <a:r>
              <a:rPr lang="ko-KR" altLang="en-US" dirty="0" err="1"/>
              <a:t>정량화하기</a:t>
            </a:r>
            <a:r>
              <a:rPr lang="ko-KR" altLang="en-US" dirty="0"/>
              <a:t> 위한 점수 체계이다</a:t>
            </a:r>
            <a:r>
              <a:rPr lang="en-US" altLang="ko-KR" dirty="0"/>
              <a:t>. </a:t>
            </a:r>
            <a:r>
              <a:rPr lang="ko-KR" altLang="en-US" dirty="0"/>
              <a:t>상대적인 중요도를 결정하기 위한 체계로 활용된다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SANS : 1989</a:t>
            </a:r>
            <a:r>
              <a:rPr lang="ko-KR" altLang="en-US" dirty="0"/>
              <a:t>년에 설립된 산학 협동 연구소로 </a:t>
            </a:r>
            <a:r>
              <a:rPr lang="en-US" altLang="ko-KR" dirty="0"/>
              <a:t>CWE</a:t>
            </a:r>
            <a:r>
              <a:rPr lang="ko-KR" altLang="en-US" dirty="0"/>
              <a:t>에 등록된 가장 위험한 </a:t>
            </a:r>
            <a:r>
              <a:rPr lang="en-US" altLang="ko-KR" dirty="0"/>
              <a:t>25</a:t>
            </a:r>
            <a:r>
              <a:rPr lang="ko-KR" altLang="en-US" dirty="0"/>
              <a:t>가지의 소프트웨어 오류를 정리했다</a:t>
            </a:r>
            <a:r>
              <a:rPr lang="en-US" altLang="ko-KR" dirty="0"/>
              <a:t>. </a:t>
            </a:r>
            <a:r>
              <a:rPr lang="ko-KR" altLang="en-US" dirty="0" err="1"/>
              <a:t>그뿐만</a:t>
            </a:r>
            <a:r>
              <a:rPr lang="ko-KR" altLang="en-US" dirty="0"/>
              <a:t> 아니라 개발자들이 취약점을 줄이거나 완화할 수 있는 </a:t>
            </a:r>
            <a:r>
              <a:rPr lang="en-US" altLang="ko-KR" dirty="0"/>
              <a:t>"</a:t>
            </a:r>
            <a:r>
              <a:rPr lang="ko-KR" altLang="en-US" dirty="0"/>
              <a:t>주요 완화 방법</a:t>
            </a:r>
            <a:r>
              <a:rPr lang="en-US" altLang="ko-KR" dirty="0"/>
              <a:t>"</a:t>
            </a:r>
            <a:r>
              <a:rPr lang="ko-KR" altLang="en-US" dirty="0"/>
              <a:t>도 같이 설명하고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CERT : </a:t>
            </a:r>
            <a:r>
              <a:rPr lang="ko-KR" altLang="en-US" dirty="0" err="1"/>
              <a:t>시큐어</a:t>
            </a:r>
            <a:r>
              <a:rPr lang="ko-KR" altLang="en-US" dirty="0"/>
              <a:t> 코딩 표준을 위해 각 프로그래밍 언어의 특징을 고려한 안전한 코딩 방안을 언어별로 구분해 제시하고</a:t>
            </a:r>
            <a:r>
              <a:rPr lang="en-US" altLang="ko-KR" dirty="0"/>
              <a:t>, </a:t>
            </a:r>
            <a:r>
              <a:rPr lang="ko-KR" altLang="en-US" dirty="0"/>
              <a:t>각 언어의 사용자와 학습자가 수월하게 접근하도록 지원한다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OWSAP TOP 10 : </a:t>
            </a:r>
            <a:r>
              <a:rPr lang="ko-KR" altLang="en-US" dirty="0"/>
              <a:t>운영 중인 웹서버에서 발생하는 가장 많은 침해 사고 유형을 정리하는 리스트이다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549A9-7976-1B1A-0B63-CE491C567FF6}"/>
              </a:ext>
            </a:extLst>
          </p:cNvPr>
          <p:cNvSpPr txBox="1"/>
          <p:nvPr/>
        </p:nvSpPr>
        <p:spPr>
          <a:xfrm>
            <a:off x="329610" y="1054953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보안 취약점 정보 활용 문서의 종류</a:t>
            </a:r>
          </a:p>
        </p:txBody>
      </p:sp>
    </p:spTree>
    <p:extLst>
      <p:ext uri="{BB962C8B-B14F-4D97-AF65-F5344CB8AC3E}">
        <p14:creationId xmlns:p14="http://schemas.microsoft.com/office/powerpoint/2010/main" val="16176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72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+mn-ea"/>
              </a:rPr>
              <a:t>행정자치부 소프트웨어 개발 보안 가이드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F246-04B8-BF57-6F17-7C657416CD8F}"/>
              </a:ext>
            </a:extLst>
          </p:cNvPr>
          <p:cNvSpPr txBox="1"/>
          <p:nvPr/>
        </p:nvSpPr>
        <p:spPr>
          <a:xfrm>
            <a:off x="550328" y="1671415"/>
            <a:ext cx="11441976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정부 기관의 시스템 개발 프로젝트 수행 시 안전한 소프트웨어를 개발해 각종 사이버 </a:t>
            </a:r>
            <a:r>
              <a:rPr lang="ko-KR" altLang="en-US" dirty="0" err="1"/>
              <a:t>위협으로부터</a:t>
            </a:r>
            <a:r>
              <a:rPr lang="ko-KR" altLang="en-US" dirty="0"/>
              <a:t> 벗어날 수 있도록 소프트웨어 개발 단계부터 보안 약점의 제거를 유도하는 </a:t>
            </a:r>
            <a:r>
              <a:rPr lang="en-US" altLang="ko-KR" dirty="0"/>
              <a:t>`</a:t>
            </a:r>
            <a:r>
              <a:rPr lang="ko-KR" altLang="en-US" dirty="0"/>
              <a:t>소프트웨어 개발 보안</a:t>
            </a:r>
            <a:r>
              <a:rPr lang="en-US" altLang="ko-KR" dirty="0"/>
              <a:t>` </a:t>
            </a:r>
            <a:r>
              <a:rPr lang="ko-KR" altLang="en-US" dirty="0"/>
              <a:t>의무제가 시행되면서 이에 따른 관련 가이드를 보급하였다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549A9-7976-1B1A-0B63-CE491C567FF6}"/>
              </a:ext>
            </a:extLst>
          </p:cNvPr>
          <p:cNvSpPr txBox="1"/>
          <p:nvPr/>
        </p:nvSpPr>
        <p:spPr>
          <a:xfrm>
            <a:off x="329610" y="1054953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보안 취약점 정보 활용 문서의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F1900-40C1-90F1-B104-D89C01893B7B}"/>
              </a:ext>
            </a:extLst>
          </p:cNvPr>
          <p:cNvSpPr txBox="1"/>
          <p:nvPr/>
        </p:nvSpPr>
        <p:spPr>
          <a:xfrm>
            <a:off x="329610" y="2991865"/>
            <a:ext cx="7926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●  주요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F78AE-E201-76FE-6EC3-CFCE214FE93E}"/>
              </a:ext>
            </a:extLst>
          </p:cNvPr>
          <p:cNvSpPr txBox="1"/>
          <p:nvPr/>
        </p:nvSpPr>
        <p:spPr>
          <a:xfrm>
            <a:off x="550328" y="3468919"/>
            <a:ext cx="11441976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ko-KR" altLang="en-US" dirty="0"/>
              <a:t>설계 단계 보안 요구 항목</a:t>
            </a:r>
            <a:endParaRPr lang="en-US" altLang="ko-KR" dirty="0"/>
          </a:p>
          <a:p>
            <a:pPr algn="just">
              <a:lnSpc>
                <a:spcPct val="120000"/>
              </a:lnSpc>
            </a:pP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ko-KR" altLang="en-US" dirty="0"/>
              <a:t>구현 단계 보안 약점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834</Words>
  <Application>Microsoft Macintosh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마루 부리 Beta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신승호</cp:lastModifiedBy>
  <cp:revision>106</cp:revision>
  <dcterms:created xsi:type="dcterms:W3CDTF">2020-11-18T01:48:02Z</dcterms:created>
  <dcterms:modified xsi:type="dcterms:W3CDTF">2022-05-30T02:48:09Z</dcterms:modified>
</cp:coreProperties>
</file>