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F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9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7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3663337" y="2991508"/>
            <a:ext cx="5004000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2727078" y="2645720"/>
            <a:ext cx="6737844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Section 1~3</a:t>
            </a:r>
          </a:p>
          <a:p>
            <a:pPr algn="ctr">
              <a:defRPr/>
            </a:pPr>
            <a:r>
              <a:rPr lang="en-US" altLang="ko-KR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JPA</a:t>
            </a:r>
            <a:endParaRPr lang="ko-KR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0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JPA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영속성 관리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준영속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95554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212529"/>
                </a:solidFill>
                <a:latin typeface="Noto Sans KR"/>
              </a:rPr>
              <a:t>준영속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영속 상태의 엔티티가 영속성 컨텍스트에서 분리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(detached),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영속성 컨텍스트가 제공하는 기능 사용 못함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만드는 방법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em.detach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(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entitiy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) :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엔티티만 </a:t>
            </a:r>
            <a:r>
              <a:rPr lang="ko-KR" altLang="en-US" sz="1600" dirty="0" err="1">
                <a:solidFill>
                  <a:srgbClr val="212529"/>
                </a:solidFill>
                <a:latin typeface="Noto Sans KR"/>
              </a:rPr>
              <a:t>준영속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상태로 전환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 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em.clear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()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: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영속성 컨텍스트를 완전히 초기화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 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em.close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() :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영속성 컨텍스트를 종료 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530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3A503FF-DAFE-E0E9-111A-3804B552E362}"/>
              </a:ext>
            </a:extLst>
          </p:cNvPr>
          <p:cNvSpPr/>
          <p:nvPr/>
        </p:nvSpPr>
        <p:spPr>
          <a:xfrm>
            <a:off x="950533" y="1560433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JPA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중심적인 개발의 문제점과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JPA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소개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23907C2-EE11-FE70-7453-8EC60EDB2508}"/>
              </a:ext>
            </a:extLst>
          </p:cNvPr>
          <p:cNvSpPr/>
          <p:nvPr/>
        </p:nvSpPr>
        <p:spPr>
          <a:xfrm>
            <a:off x="8376692" y="1821676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FF6AD5-A4F6-DACE-52EC-EEE4078EDC67}"/>
              </a:ext>
            </a:extLst>
          </p:cNvPr>
          <p:cNvSpPr/>
          <p:nvPr/>
        </p:nvSpPr>
        <p:spPr>
          <a:xfrm>
            <a:off x="8376692" y="4883125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BF75DDD-8EEF-A48D-D7C5-9084889CD0C1}"/>
              </a:ext>
            </a:extLst>
          </p:cNvPr>
          <p:cNvSpPr/>
          <p:nvPr/>
        </p:nvSpPr>
        <p:spPr>
          <a:xfrm>
            <a:off x="950532" y="2643529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JPA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시작하기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장점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주의점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실습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JPQL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대해서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46165B1-65C4-8A62-B57F-18B76CEF4E29}"/>
              </a:ext>
            </a:extLst>
          </p:cNvPr>
          <p:cNvSpPr/>
          <p:nvPr/>
        </p:nvSpPr>
        <p:spPr>
          <a:xfrm>
            <a:off x="950531" y="3763327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JPA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영속성 관리</a:t>
            </a: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영속성 컨텍스트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플러시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엔티티의 생명주기</a:t>
            </a:r>
          </a:p>
        </p:txBody>
      </p:sp>
    </p:spTree>
    <p:extLst>
      <p:ext uri="{BB962C8B-B14F-4D97-AF65-F5344CB8AC3E}">
        <p14:creationId xmlns:p14="http://schemas.microsoft.com/office/powerpoint/2010/main" val="31696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JPA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소개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SQL </a:t>
            </a: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중심적인 개발의 문제점과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JPA </a:t>
            </a: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소개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109039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SQL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작업 시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 CRUD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의 작업이 반복됨</a:t>
            </a:r>
            <a:endParaRPr lang="en-US" altLang="ko-KR" sz="1600" dirty="0">
              <a:solidFill>
                <a:srgbClr val="212529"/>
              </a:solidFill>
              <a:latin typeface="+mn-ea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객체지향 프로그래밍과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SQL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은 차이점이 많음</a:t>
            </a:r>
            <a:endParaRPr lang="en-US" altLang="ko-KR" sz="1600" dirty="0">
              <a:solidFill>
                <a:srgbClr val="212529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1.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 상속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 슈퍼타입 서브타입으로 작성하여도 계속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번 이상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insert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 해야함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 조회 시에도 각각의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join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쿼리를 </a:t>
            </a:r>
            <a:r>
              <a:rPr lang="ko-KR" altLang="en-US" sz="1600" dirty="0" err="1">
                <a:solidFill>
                  <a:srgbClr val="212529"/>
                </a:solidFill>
                <a:latin typeface="+mn-ea"/>
              </a:rPr>
              <a:t>작성해야함</a:t>
            </a:r>
            <a:endParaRPr lang="en-US" altLang="ko-KR" sz="1600" dirty="0">
              <a:solidFill>
                <a:srgbClr val="212529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2.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 연관관계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 객체는 참조 사용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 테이블은 외래 키 사용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 따라서 객체를 테이블에 맞추어 모델링하는 문제가 생김</a:t>
            </a:r>
            <a:endParaRPr lang="en-US" altLang="ko-KR" sz="1600" dirty="0">
              <a:solidFill>
                <a:srgbClr val="212529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3.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 처음 실행하는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</a:rPr>
              <a:t>SQL</a:t>
            </a:r>
            <a:r>
              <a:rPr lang="ko-KR" altLang="en-US" sz="1600" dirty="0">
                <a:solidFill>
                  <a:srgbClr val="212529"/>
                </a:solidFill>
                <a:latin typeface="+mn-ea"/>
              </a:rPr>
              <a:t>에 따라 탐색 범위가 결정되는 문제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엔티티 신뢰 문제가 생김</a:t>
            </a:r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4.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같은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id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로 조회를 해와도 비교할 때 다르다고 인식하는 문제가 생김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자바에서는 다른 객체이기 때문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)</a:t>
            </a:r>
          </a:p>
          <a:p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  <a:p>
            <a:r>
              <a:rPr lang="ko-KR" altLang="en-US" sz="1600" dirty="0" err="1">
                <a:solidFill>
                  <a:srgbClr val="212529"/>
                </a:solidFill>
                <a:latin typeface="+mn-ea"/>
                <a:sym typeface="Wingdings" pitchFamily="2" charset="2"/>
              </a:rPr>
              <a:t>객체답게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모델링 할수록 매핑 작업이 늘어나는데 이를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JPA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가 해결 가능하다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.</a:t>
            </a:r>
          </a:p>
          <a:p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JPA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는 자바 진영의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ORM(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객체 관계 매핑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) 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기술 표준</a:t>
            </a:r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JAVA&lt;-&gt; JPA &lt;-&gt; JDBC 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동작</a:t>
            </a:r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  <a:p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장점</a:t>
            </a:r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1.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객체 중심 개발 가능</a:t>
            </a:r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2.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생산성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유지보수</a:t>
            </a:r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3.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성능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: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1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차 캐시와 동일성 보장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트랜잭션을 지원하는 쓰기 지연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지연 로딩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사용될 때 조회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)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과 즉시 로딩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미리 조회</a:t>
            </a:r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)</a:t>
            </a: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4.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데이터 접근 추상화와 벤더의 독립성</a:t>
            </a:r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5.</a:t>
            </a:r>
            <a:r>
              <a:rPr lang="ko-KR" altLang="en-US" sz="1600" dirty="0">
                <a:solidFill>
                  <a:srgbClr val="212529"/>
                </a:solidFill>
                <a:latin typeface="+mn-ea"/>
                <a:sym typeface="Wingdings" pitchFamily="2" charset="2"/>
              </a:rPr>
              <a:t> 표준</a:t>
            </a:r>
            <a:endParaRPr lang="en-US" altLang="ko-KR" sz="1600" dirty="0">
              <a:solidFill>
                <a:srgbClr val="212529"/>
              </a:solidFill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065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JPA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시작하기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1</a:t>
            </a:r>
          </a:p>
          <a:p>
            <a:pPr>
              <a:defRPr/>
            </a:pP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프로젝트 생성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애플리케이션 개발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76195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H2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데이터 베이스 사용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 : 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chmod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u+x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 h2.sh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후 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sudo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 ./h2.sh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로 실행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사용자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: test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비밀번호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: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testpw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Maven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프로젝트 시작 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sym typeface="Wingdings" pitchFamily="2" charset="2"/>
              </a:rPr>
              <a:t>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sym typeface="Wingdings" pitchFamily="2" charset="2"/>
              </a:rPr>
              <a:t> </a:t>
            </a:r>
            <a:r>
              <a:rPr lang="en" altLang="ko-KR" sz="1600" dirty="0">
                <a:solidFill>
                  <a:srgbClr val="212529"/>
                </a:solidFill>
                <a:latin typeface="-apple-system"/>
                <a:sym typeface="Wingdings" pitchFamily="2" charset="2"/>
                <a:hlinkClick r:id="rId2"/>
              </a:rPr>
              <a:t>https://mvnrepository.com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sym typeface="Wingdings" pitchFamily="2" charset="2"/>
              </a:rPr>
              <a:t>에서 관련 </a:t>
            </a:r>
            <a:r>
              <a:rPr lang="en" altLang="ko-Kore-KR" sz="1600" dirty="0">
                <a:effectLst/>
              </a:rPr>
              <a:t>dependency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sym typeface="Wingdings" pitchFamily="2" charset="2"/>
              </a:rPr>
              <a:t> 추가</a:t>
            </a:r>
            <a:endParaRPr lang="en-US" altLang="ko-KR" sz="1600" dirty="0">
              <a:solidFill>
                <a:srgbClr val="212529"/>
              </a:solidFill>
              <a:latin typeface="-apple-system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-apple-system"/>
                <a:sym typeface="Wingdings" pitchFamily="2" charset="2"/>
              </a:rPr>
              <a:t>Persistence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sym typeface="Wingdings" pitchFamily="2" charset="2"/>
              </a:rPr>
              <a:t>작성</a:t>
            </a:r>
            <a:endParaRPr lang="en-US" altLang="ko-KR" sz="1600" dirty="0">
              <a:solidFill>
                <a:srgbClr val="212529"/>
              </a:solidFill>
              <a:latin typeface="-apple-system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-apple-system"/>
                <a:sym typeface="Wingdings" pitchFamily="2" charset="2"/>
              </a:rPr>
              <a:t>Member table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sym typeface="Wingdings" pitchFamily="2" charset="2"/>
              </a:rPr>
              <a:t> 생성</a:t>
            </a:r>
            <a:endParaRPr lang="en-US" altLang="ko-KR" sz="1600" dirty="0">
              <a:solidFill>
                <a:srgbClr val="212529"/>
              </a:solidFill>
              <a:latin typeface="-apple-system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-apple-system"/>
                <a:sym typeface="Wingdings" pitchFamily="2" charset="2"/>
              </a:rPr>
              <a:t>만약 테이블 명과 클래스 명이 다르면 따로 매핑을 해주면 된다 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sym typeface="Wingdings" pitchFamily="2" charset="2"/>
              </a:rPr>
              <a:t>ex) @Table, @Column</a:t>
            </a: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F04BED2-FECD-7CC9-2C6C-CDEE57163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8" y="3178139"/>
            <a:ext cx="3060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JPA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시작하기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2</a:t>
            </a:r>
          </a:p>
          <a:p>
            <a:pPr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INSERT </a:t>
            </a: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실습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33441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JPA insert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해보기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결과 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: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 자동으로 쿼리를 작성 해준다</a:t>
            </a:r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8545621-2A98-0BCA-0BBC-484A102D3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1" y="1685427"/>
            <a:ext cx="4660900" cy="20066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3D86E37-388D-D850-C0D2-4831BB052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6" y="4147862"/>
            <a:ext cx="1585009" cy="1369571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4041313-A46A-2C54-730E-1F5CAABFE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98" y="4164589"/>
            <a:ext cx="1092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JPA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시작하기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3</a:t>
            </a:r>
          </a:p>
          <a:p>
            <a:pPr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SELECT, UPDATE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598824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JPA Select &amp; Update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해보기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결과 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: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 따로 업데이트 하지 않아도 변경하면 자동으로 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Update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된다</a:t>
            </a:r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B05D4-57F8-0F4C-83F0-17C6C4AC4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6" y="1686397"/>
            <a:ext cx="4699000" cy="2260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8FE202-D1EE-05BD-343F-C108DDCFD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6" y="4310581"/>
            <a:ext cx="1892300" cy="2235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5D3111-5398-983F-D9D2-CDAD2D3A3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34" y="4349203"/>
            <a:ext cx="1834703" cy="7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4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JPA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시작하기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4</a:t>
            </a:r>
          </a:p>
          <a:p>
            <a:pPr>
              <a:defRPr/>
            </a:pP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주의점과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JPQL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60500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주의점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엔티티 매니저 </a:t>
            </a:r>
            <a:r>
              <a:rPr lang="ko-KR" altLang="en-US" sz="1600" dirty="0" err="1">
                <a:solidFill>
                  <a:srgbClr val="212529"/>
                </a:solidFill>
                <a:latin typeface="Noto Sans KR"/>
              </a:rPr>
              <a:t>팩토리는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하나만 생성해 애플리케이션 전체에 공유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엔티티 매니저는 쓰레드간 공유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X</a:t>
            </a: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복잡한 쿼리는 어떻게 처리할까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?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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JPQL</a:t>
            </a:r>
          </a:p>
          <a:p>
            <a:endParaRPr lang="en-US" altLang="ko-KR" sz="1600" dirty="0">
              <a:solidFill>
                <a:srgbClr val="212529"/>
              </a:solidFill>
              <a:latin typeface="Noto Sans KR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JPQL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은 엔티티 객체를 대상으로 쿼리를 작성한다</a:t>
            </a:r>
            <a:endParaRPr lang="en-US" altLang="ko-KR" sz="1600" dirty="0">
              <a:solidFill>
                <a:srgbClr val="212529"/>
              </a:solidFill>
              <a:latin typeface="Noto Sans KR"/>
              <a:sym typeface="Wingdings" pitchFamily="2" charset="2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SELECT, FROM, WHERE, GROUP BY, HAVING, JOIN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지원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9230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JPA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영속성 관리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영속성 컨텍스트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1000626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영속성 컨텍스트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 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엔티티를 영구 저장하는 환경이라는 뜻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 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영속성 컨텍스트는 논리적인 개념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엔티티 매니저를 통해 접근한다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엔티티 생명주기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 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1.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ko-KR" altLang="en-US" sz="1600" dirty="0" err="1">
                <a:solidFill>
                  <a:srgbClr val="212529"/>
                </a:solidFill>
                <a:latin typeface="Noto Sans KR"/>
              </a:rPr>
              <a:t>비영속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2.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영속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3.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ko-KR" altLang="en-US" sz="1600" dirty="0" err="1">
                <a:solidFill>
                  <a:srgbClr val="212529"/>
                </a:solidFill>
                <a:latin typeface="Noto Sans KR"/>
              </a:rPr>
              <a:t>준영속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4.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삭제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영속성 </a:t>
            </a:r>
            <a:r>
              <a:rPr lang="ko-KR" altLang="en-US" sz="1600" dirty="0" err="1">
                <a:solidFill>
                  <a:srgbClr val="212529"/>
                </a:solidFill>
                <a:latin typeface="Noto Sans KR"/>
              </a:rPr>
              <a:t>컨테스트의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이점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1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차 캐시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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조회 시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1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차 캐시에서 조회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없으면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DB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조회 후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1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차 캐시에 저장</a:t>
            </a:r>
            <a:endParaRPr lang="en-US" altLang="ko-KR" sz="1600" dirty="0">
              <a:solidFill>
                <a:srgbClr val="212529"/>
              </a:solidFill>
              <a:latin typeface="Noto Sans KR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1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차 캐시는 한 트랜잭션에서 존재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트랜잭션이 끝나면 사라진다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동일성 보장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트랜잭션을 지원하는 쓰기 지연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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</a:t>
            </a:r>
            <a:r>
              <a:rPr lang="ko-KR" altLang="en-US" sz="1600" dirty="0" err="1">
                <a:solidFill>
                  <a:srgbClr val="212529"/>
                </a:solidFill>
                <a:latin typeface="Noto Sans KR"/>
                <a:sym typeface="Wingdings" pitchFamily="2" charset="2"/>
              </a:rPr>
              <a:t>커밋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하는 순간 트랜잭션 실행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(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모아서 진행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쓰기 지연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SQL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저장소에 저장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)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변경 감지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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자바 컬렉션처럼 변경을 감지하고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UPDATE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실행</a:t>
            </a:r>
            <a:endParaRPr lang="en-US" altLang="ko-KR" sz="1600" dirty="0">
              <a:solidFill>
                <a:srgbClr val="212529"/>
              </a:solidFill>
              <a:latin typeface="Noto Sans KR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 </a:t>
            </a:r>
            <a:r>
              <a:rPr lang="ko-KR" altLang="en-US" sz="1600" dirty="0" err="1">
                <a:solidFill>
                  <a:srgbClr val="212529"/>
                </a:solidFill>
                <a:latin typeface="Noto Sans KR"/>
                <a:sym typeface="Wingdings" pitchFamily="2" charset="2"/>
              </a:rPr>
              <a:t>스냅샵과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비교해서 다르면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update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  <a:sym typeface="Wingdings" pitchFamily="2" charset="2"/>
              </a:rPr>
              <a:t> 실행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지연로딩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317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JPA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영속성 관리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플러시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62691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플러시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변경 감지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ko-KR" altLang="en-US" sz="1600" dirty="0" err="1">
                <a:solidFill>
                  <a:srgbClr val="212529"/>
                </a:solidFill>
                <a:latin typeface="Noto Sans KR"/>
              </a:rPr>
              <a:t>스냅샵과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비교해 다르면 쓰기 지연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SQL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저장소에 등록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쓰기 지연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SQL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저장소의 쿼리를 데이터베이스에 전송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-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1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차 캐시는 지워지지 않는다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플러시 하는 법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1.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em.flush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() 2.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트랜잭션 </a:t>
            </a:r>
            <a:r>
              <a:rPr lang="ko-KR" altLang="en-US" sz="1600" dirty="0" err="1">
                <a:solidFill>
                  <a:srgbClr val="212529"/>
                </a:solidFill>
                <a:latin typeface="Noto Sans KR"/>
              </a:rPr>
              <a:t>커밋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3.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JPQL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쿼리 실행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플러시 모드 옵션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1.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FlushModeType.AUTO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 : </a:t>
            </a:r>
            <a:r>
              <a:rPr lang="ko-KR" altLang="en-US" sz="1600" dirty="0" err="1">
                <a:solidFill>
                  <a:srgbClr val="212529"/>
                </a:solidFill>
                <a:latin typeface="Noto Sans KR"/>
              </a:rPr>
              <a:t>커밋이나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 쿼리를 실행할 때 플러시 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(Default)</a:t>
            </a:r>
          </a:p>
          <a:p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 2. </a:t>
            </a:r>
            <a:r>
              <a:rPr lang="en-US" altLang="ko-KR" sz="1600" dirty="0" err="1">
                <a:solidFill>
                  <a:srgbClr val="212529"/>
                </a:solidFill>
                <a:latin typeface="Noto Sans KR"/>
              </a:rPr>
              <a:t>FlushModeType.COMMIT</a:t>
            </a:r>
            <a:r>
              <a:rPr lang="en-US" altLang="ko-KR" sz="1600" dirty="0">
                <a:solidFill>
                  <a:srgbClr val="212529"/>
                </a:solidFill>
                <a:latin typeface="Noto Sans KR"/>
              </a:rPr>
              <a:t> : </a:t>
            </a:r>
            <a:r>
              <a:rPr lang="ko-KR" altLang="en-US" sz="1600" dirty="0">
                <a:solidFill>
                  <a:srgbClr val="212529"/>
                </a:solidFill>
                <a:latin typeface="Noto Sans KR"/>
              </a:rPr>
              <a:t>커밋할 때만 플러시 </a:t>
            </a:r>
            <a:endParaRPr lang="en-US" altLang="ko-KR" sz="1600" dirty="0">
              <a:solidFill>
                <a:srgbClr val="212529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448272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627</Words>
  <Application>Microsoft Macintosh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-apple-system</vt:lpstr>
      <vt:lpstr>맑은 고딕</vt:lpstr>
      <vt:lpstr>Noto Sans KR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신승호</cp:lastModifiedBy>
  <cp:revision>137</cp:revision>
  <dcterms:created xsi:type="dcterms:W3CDTF">2022-11-10T06:43:35Z</dcterms:created>
  <dcterms:modified xsi:type="dcterms:W3CDTF">2022-12-20T02:10:30Z</dcterms:modified>
</cp:coreProperties>
</file>