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1" r:id="rId54"/>
    <p:sldId id="310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 autoAdjust="0"/>
    <p:restoredTop sz="94480" autoAdjust="0"/>
  </p:normalViewPr>
  <p:slideViewPr>
    <p:cSldViewPr>
      <p:cViewPr varScale="1">
        <p:scale>
          <a:sx n="102" d="100"/>
          <a:sy n="102" d="100"/>
        </p:scale>
        <p:origin x="13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94A5-176C-4494-9DEF-170172BA4EA6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D99D2-4D3B-4170-87B4-D6ECE7EA5A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1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7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99D2-4D3B-4170-87B4-D6ECE7EA5AE7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4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65AAF3-E0D2-430B-8AB1-923685C2BD6F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43F70-3F57-431B-992C-B577A3D997C4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11EC50-D630-417B-9E57-63792B885447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83D9-EA7A-441F-B111-9A7C2081D360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23985-7089-4DD8-9021-D9BDC014F263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CA64D7-C091-451E-B9AA-7D55EB0DAA8E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48A1B-647D-436E-B348-FD4813662CEA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8849B0-3A3E-4683-BFF9-D2004A24027B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B22E32-FD3A-4BE0-98D1-D9A38A75109B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3B21E-1310-4EC9-95DC-5F87C75D3641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11AC-A3C2-42FA-8386-7D069C751B59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388F360-CB81-4E84-86B0-A29C8B6C3C55}" type="datetime1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/standards/Ecma-262.htm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560840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</a:t>
            </a: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Java Script</a:t>
            </a:r>
            <a:r>
              <a:rPr lang="ko-KR" altLang="en-US" dirty="0" smtClean="0">
                <a:effectLst/>
                <a:latin typeface="맑은 고딕" pitchFamily="50" charset="-127"/>
                <a:ea typeface="맑은 고딕" pitchFamily="50" charset="-127"/>
              </a:rPr>
              <a:t> 개요</a:t>
            </a: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196008" y="6029672"/>
            <a:ext cx="5400600" cy="720080"/>
          </a:xfrm>
          <a:prstGeom prst="rect">
            <a:avLst/>
          </a:prstGeom>
        </p:spPr>
        <p:txBody>
          <a:bodyPr anchor="b">
            <a:normAutofit fontScale="3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강사  강태광</a:t>
            </a:r>
            <a:endParaRPr kumimoji="0" lang="ko-KR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756084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8.Java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Type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변환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548680"/>
            <a:ext cx="8352928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타입 변환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(type conversion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개념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자바스크립트의 변수는 타입이 정해져 있지 않으며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같은 변수에 다른 타입의 값을 다시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대입가능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②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여러 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프로퍼티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(property)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(method)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를 같은 이름으로 묶어놓은 일종의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집합체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③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en-US" altLang="ko-KR" sz="1200" i="1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;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Number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타입의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이십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;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String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타입의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이십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"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i="1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;     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한 변수에 여러 번 대입할 수는 있지만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변수의 </a:t>
            </a:r>
            <a:r>
              <a:rPr lang="ko-KR" altLang="en-US" sz="1200" i="1" dirty="0" err="1">
                <a:latin typeface="맑은 고딕" pitchFamily="50" charset="-127"/>
                <a:ea typeface="맑은 고딕" pitchFamily="50" charset="-127"/>
              </a:rPr>
              <a:t>재선언은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 할 수 없습니다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재선언문은 </a:t>
            </a:r>
            <a:r>
              <a:rPr lang="ko-KR" altLang="en-US" sz="1200" i="1" dirty="0" smtClean="0">
                <a:latin typeface="맑은 고딕" pitchFamily="50" charset="-127"/>
                <a:ea typeface="맑은 고딕" pitchFamily="50" charset="-127"/>
              </a:rPr>
              <a:t>무시</a:t>
            </a:r>
            <a:endParaRPr lang="en-US" altLang="ko-KR" sz="1200" i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④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묵시적 타입 변환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(implicit type conversion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특정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타입의 값을 기대하는 곳에 다른 타입의 값이 오면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자동으로 타입을 변환하여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문자열 값이 오길 기대하는 곳에 숫자가 오더라도 자바스크립트는 알아서 숫자를 문자열로 변환하여 사용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";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문자열 연결을 위해 숫자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이 문자열로 변환됨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⑤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명시적 타입 변환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(explicit type conversion)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명시적 타입 변환을 위해 자바스크립트가 제공하는 전역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1. Number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  2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   3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Boolean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   4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Object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   5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parseInt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   6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parseFloat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   </a:t>
            </a: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Number("10");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10   ,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Object(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);   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new Number(3)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와 동일한 결과로 숫자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⑥ </a:t>
            </a:r>
            <a:r>
              <a:rPr lang="ko-KR" altLang="en-US" sz="1200" b="1" dirty="0"/>
              <a:t>숫자를 문자열로 변환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200" dirty="0"/>
              <a:t>숫자를 문자열로 변환하는 가장 간단한 방법은 </a:t>
            </a:r>
            <a:r>
              <a:rPr lang="en-US" altLang="ko-KR" sz="1200" dirty="0"/>
              <a:t>String() </a:t>
            </a:r>
            <a:r>
              <a:rPr lang="ko-KR" altLang="en-US" sz="1200" dirty="0"/>
              <a:t>함수를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sz="1200" dirty="0"/>
              <a:t>null</a:t>
            </a:r>
            <a:r>
              <a:rPr lang="ko-KR" altLang="en-US" sz="1200" dirty="0"/>
              <a:t>과 </a:t>
            </a:r>
            <a:r>
              <a:rPr lang="en-US" altLang="ko-KR" sz="1200" dirty="0"/>
              <a:t>undefined</a:t>
            </a:r>
            <a:r>
              <a:rPr lang="ko-KR" altLang="en-US" sz="1200" dirty="0"/>
              <a:t>를 제외한 모든 타입의 값이 가지고 있는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사용할 수도 </a:t>
            </a:r>
            <a:r>
              <a:rPr lang="ko-KR" altLang="en-US" sz="1200" dirty="0" smtClean="0"/>
              <a:t>있음 </a:t>
            </a:r>
            <a:endParaRPr lang="en-US" altLang="ko-KR" sz="1200" dirty="0" smtClean="0"/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sz="1200" dirty="0"/>
              <a:t>1. </a:t>
            </a:r>
            <a:r>
              <a:rPr lang="en-US" altLang="ko-KR" sz="1200" dirty="0" err="1"/>
              <a:t>toExponential</a:t>
            </a:r>
            <a:r>
              <a:rPr lang="en-US" altLang="ko-KR" sz="1200" dirty="0" smtClean="0"/>
              <a:t>()   2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toFixed</a:t>
            </a:r>
            <a:r>
              <a:rPr lang="en-US" altLang="ko-KR" sz="1200" dirty="0" smtClean="0"/>
              <a:t>()    3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toPrecision</a:t>
            </a:r>
            <a:r>
              <a:rPr lang="en-US" altLang="ko-KR" sz="1200" dirty="0" smtClean="0"/>
              <a:t>()</a:t>
            </a:r>
            <a:endParaRPr lang="en-US" altLang="ko-KR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34963"/>
              </p:ext>
            </p:extLst>
          </p:nvPr>
        </p:nvGraphicFramePr>
        <p:xfrm>
          <a:off x="91073" y="3933056"/>
          <a:ext cx="856895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26"/>
                <a:gridCol w="3030445"/>
                <a:gridCol w="45920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7812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toExponential</a:t>
                      </a:r>
                      <a:r>
                        <a:rPr 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정수 부분은 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부분은 </a:t>
                      </a:r>
                      <a:r>
                        <a:rPr lang="ko-KR" altLang="en-US" sz="12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입력받은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수만큼 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 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표기법을 사용하여 숫자를 문자열로 변환함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kumimoji="0"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12.3456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     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Number </a:t>
                      </a:r>
                      <a:r>
                        <a:rPr kumimoji="0" lang="ko-KR" altLang="en-US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인스턴스를</a:t>
                      </a:r>
                      <a:r>
                        <a:rPr kumimoji="0" lang="ko-KR" altLang="en-US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생성함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num.toExponential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  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1.23456e+1</a:t>
                      </a:r>
                      <a:endParaRPr kumimoji="0"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num.toExponential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 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1.23e+1</a:t>
                      </a:r>
                      <a:endParaRPr kumimoji="0"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num.toExponential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 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1.2346e+1</a:t>
                      </a:r>
                      <a:endParaRPr lang="en-US" altLang="ko-KR" sz="12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toFixed()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부분을 </a:t>
                      </a:r>
                      <a:r>
                        <a:rPr lang="ko-KR" altLang="en-US" sz="12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입력받은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수만큼 사용하여 숫자를 </a:t>
                      </a:r>
                      <a:endParaRPr lang="en-US" altLang="ko-KR" sz="120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ko-KR" altLang="en-US" sz="12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문자열로 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변환함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kumimoji="0"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3.14159265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Number </a:t>
                      </a:r>
                      <a:r>
                        <a:rPr kumimoji="0" lang="ko-KR" altLang="en-US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인스턴스를</a:t>
                      </a:r>
                      <a:r>
                        <a:rPr kumimoji="0" lang="ko-KR" altLang="en-US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생성함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num.toFixed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      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3              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num.toFixed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     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3.14</a:t>
                      </a:r>
                      <a:endParaRPr kumimoji="0"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num.toFixed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     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3.1416</a:t>
                      </a:r>
                      <a:endParaRPr lang="en-US" altLang="ko-KR" sz="12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toPrecision()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입력받은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수만큼 유효 자릿수를 사용하여 숫자를 문자열로 변환함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kumimoji="0"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3.14159265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    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Number </a:t>
                      </a:r>
                      <a:r>
                        <a:rPr kumimoji="0" lang="ko-KR" altLang="en-US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인스턴스를</a:t>
                      </a:r>
                      <a:r>
                        <a:rPr kumimoji="0" lang="ko-KR" altLang="en-US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생성함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num.toPrecision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      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3.14159265</a:t>
                      </a:r>
                      <a:endParaRPr kumimoji="0"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num.toPrecision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     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3.1     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num.toPrecision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     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3.142</a:t>
                      </a:r>
                      <a:endParaRPr lang="en-US" altLang="ko-KR" sz="12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756084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9.Java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변수 와 연산자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548680"/>
            <a:ext cx="8352928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변수의 선언과 초기화</a:t>
            </a: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(variable)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란 데이터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(data)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를 저장할 수 있는 메모리 공간을 의미하며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 값이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②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자바스크립트에서는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키워드를 사용하여 변수를 선언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③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선언되지 않은 변수를 사용하려고 하거나 접근하려고 하면 오류가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발생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선언되지 않은 변수를 초기화할 경우에는 자동으로 선언을 먼저 한 후 초기화를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⑤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선언된 변수는 나중에 초기화할 수도 있고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선언과 동시에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초기화가능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month; 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변수의 선언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date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75;    </a:t>
            </a:r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변수의 선언과 동시에 초기화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month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변수의 초기화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① 산술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연산자는 사칙연산을 다루는 가장 기본적이면서도 많이 사용하는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산술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연산자는 모두 두 개의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가지는 이항 연산자이며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피연산자들의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결합 방향은 왼쪽에서 오른쪽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3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756084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10 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연산자 우선순위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7555"/>
              </p:ext>
            </p:extLst>
          </p:nvPr>
        </p:nvGraphicFramePr>
        <p:xfrm>
          <a:off x="251520" y="633064"/>
          <a:ext cx="8280919" cy="596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390"/>
                <a:gridCol w="1782390"/>
                <a:gridCol w="1782390"/>
                <a:gridCol w="2933749"/>
              </a:tblGrid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우선순위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결합 방향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묶음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괄호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 접근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인수 있는 객체 생성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 호출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인수 없는 객체 생성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후위 증가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후위 감소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논리 </a:t>
                      </a:r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비트 </a:t>
                      </a:r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양의 부호 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단항 연산자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음의 부호 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단항 연산자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전위 증가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전위 감소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typeof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반환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3537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undefined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290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프로퍼티의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제거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756084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10 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연산자 우선순위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81528"/>
              </p:ext>
            </p:extLst>
          </p:nvPr>
        </p:nvGraphicFramePr>
        <p:xfrm>
          <a:off x="251520" y="620688"/>
          <a:ext cx="8280919" cy="59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390"/>
                <a:gridCol w="1782390"/>
                <a:gridCol w="1782390"/>
                <a:gridCol w="2933749"/>
              </a:tblGrid>
              <a:tr h="3493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우선순위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결합 방향</a:t>
                      </a:r>
                    </a:p>
                  </a:txBody>
                  <a:tcPr marL="76200" marR="76200" marT="76200" marB="76200" anchor="ctr"/>
                </a:tc>
              </a:tr>
              <a:tr h="3493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거듭제곱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3493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493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493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%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493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 연산자 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이항 연산자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493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 연산자 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이항 연산자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493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&lt;&lt;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비트 왼쪽 시프트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4307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&gt;&gt;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부호 비트를 확장하면서 비트 오른쪽 시프트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4307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부호 비트를 확장하지 않고 비트 오른쪽 시프트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493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관계 연산자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4307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관계 연산자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작거나 같은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493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관계 연산자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4307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관계 연산자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크거나 같은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493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instanceof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인스턴스 여부 판단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2871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동등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3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756084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10 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연산자 우선순위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3506"/>
              </p:ext>
            </p:extLst>
          </p:nvPr>
        </p:nvGraphicFramePr>
        <p:xfrm>
          <a:off x="251520" y="620688"/>
          <a:ext cx="828091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390"/>
                <a:gridCol w="1782390"/>
                <a:gridCol w="1782390"/>
                <a:gridCol w="29337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우선순위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결합 방향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===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일치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부등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!==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비트 </a:t>
                      </a:r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^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비트 </a:t>
                      </a:r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XOR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비트 </a:t>
                      </a:r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&amp;&amp;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논리 </a:t>
                      </a:r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||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논리 </a:t>
                      </a:r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 :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삼항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대입 연산자</a:t>
                      </a:r>
                      <a:b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(=, +=, -=, *=, /=, %=, &lt;&lt;=, &gt;&gt;=, &gt;&gt;&gt;=, &amp;=, ^=, |=)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오른쪽에서 왼쪽으로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쉼표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왼쪽에서 오른쪽으로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3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756084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11.Java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대입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연산자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증감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548680"/>
            <a:ext cx="8352928" cy="5816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대입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변수에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값을 대입할 때 사용하는 이항 연산자이며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피연산자들의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결합 방향은 오른쪽에서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앞서 살펴본 산술 연산자와 결합한 다양한 복합 대입 연산자가 존재</a:t>
            </a: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증감 연산자</a:t>
            </a: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증감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연산자는 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씩 증가 혹은 감소시킬 때 사용하는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연산자는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피연산자가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단 하나뿐인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단항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9234"/>
              </p:ext>
            </p:extLst>
          </p:nvPr>
        </p:nvGraphicFramePr>
        <p:xfrm>
          <a:off x="395536" y="1265168"/>
          <a:ext cx="8280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390"/>
                <a:gridCol w="6498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대입 연산자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피연산자에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값을 대입함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값에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값을 더한 후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결괏값을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피연산자에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대입함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값에서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값을 뺀 후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결괏값을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피연산자에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대입함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값에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값을 곱한 후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결괏값을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피연산자에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대입함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값을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값으로 나눈 후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결괏값을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피연산자에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대입함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%=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값을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값으로 나눈 후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 나머지를 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피연산자에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대입함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95280"/>
              </p:ext>
            </p:extLst>
          </p:nvPr>
        </p:nvGraphicFramePr>
        <p:xfrm>
          <a:off x="395536" y="4725144"/>
          <a:ext cx="82809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390"/>
                <a:gridCol w="6498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증감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먼저 피연산자의 값을 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증가시킨 후에 해당 연산을 진행함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x++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먼저 해당 연산을 수행하고 나서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 값을 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증가시킴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먼저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값을 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감소시킨 후에 해당 연산을 진행함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x--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먼저 해당 연산을 수행하고 나서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값을 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감소시킴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756084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12.Java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비교 연산자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548680"/>
            <a:ext cx="8352928" cy="6001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비교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비교 연산자는 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사이의 상대적인 크기를 판단하여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(true)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과 거짓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(false)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반환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비교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연산자는 모두 두 개의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가지는 이항 연산자이며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피연산자들의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결합 방향은 왼쪽에서 오른쪽</a:t>
            </a: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비교 연산자는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타입에 따라 두 가지 기준으로 비교를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피연산자가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둘 다 숫자면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해당 숫자를 서로 비교합니다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피연산자가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둘 다 문자열이면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문자열의 첫 번째 문자부터 알파벳 순서대로 비교</a:t>
            </a: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예제</a:t>
            </a:r>
          </a:p>
          <a:p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x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y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'3', z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((x ==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y) +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"&lt;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&gt;"); 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의 타입이 서로 다르므로 타입을 서로 같게 한 후 비교를 하므로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true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((x ===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y) +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"&lt;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&gt;");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x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의 타입이 서로 다르므로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(x ===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z);         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x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은 값과 타입이 모두 같으므로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true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49921"/>
              </p:ext>
            </p:extLst>
          </p:nvPr>
        </p:nvGraphicFramePr>
        <p:xfrm>
          <a:off x="395536" y="1308225"/>
          <a:ext cx="8280920" cy="2891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390"/>
                <a:gridCol w="6498530"/>
              </a:tblGrid>
              <a:tr h="292198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비교 연산자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76200" marR="76200" marT="76200" marB="76200" anchor="ctr"/>
                </a:tc>
              </a:tr>
              <a:tr h="3344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피연산자와 오른쪽 피연산자의 값이 같으면 참을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344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===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피연산자와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값이 같고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같은 타입이면 참을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344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피연산자와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값이 같지 않으면 참을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344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!==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피연산자와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값이 같지 않거나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타입이 다르면 참을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344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값이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값보다 크면 참을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21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값이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값보다 크거나 같으면 참을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21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값이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값보다 작으면 참을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21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값이 오른쪽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피연산자의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값보다 작거나 같으면 참을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56084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12.Java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논리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548680"/>
            <a:ext cx="8352928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문자열 결합 연산자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논리 연산자는 주어진 논리식을 판단하여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(true)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과 거짓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(false)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반환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- &amp;&amp;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연산자와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|| 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연산자는 두 개의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가지는 이항 연산자이며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피연산자들의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결합 방향은 왼쪽에서 오른쪽</a:t>
            </a: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x =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y =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((x &amp;&amp; y) + "&lt;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&gt;");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false (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논리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연산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((x || y) + "&lt;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&gt;");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true  (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논리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OR  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연산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(!x);             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false (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논리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NOT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연산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40580"/>
              </p:ext>
            </p:extLst>
          </p:nvPr>
        </p:nvGraphicFramePr>
        <p:xfrm>
          <a:off x="395536" y="1308225"/>
          <a:ext cx="828092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390"/>
                <a:gridCol w="6498530"/>
              </a:tblGrid>
              <a:tr h="29219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논리 연산자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76200" marR="76200" marT="76200" marB="76200" anchor="ctr"/>
                </a:tc>
              </a:tr>
              <a:tr h="3344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&amp;&amp;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논리식이 모두 참이면 참을 반환함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논리 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</a:tr>
              <a:tr h="3344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||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논리식 중에서 하나라도 참이면 참을 반환함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논리 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</a:tr>
              <a:tr h="3344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논리식의 결과가 참이면 거짓을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거짓이면 참을 반환함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논리 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</a:t>
                      </a:r>
                      <a:r>
                        <a:rPr lang="ko-KR" altLang="en-US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</a:t>
                      </a:r>
                      <a:r>
                        <a:rPr lang="en-US" altLang="ko-KR" sz="12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1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12.Java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논리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dirty="0" err="1" smtClean="0">
                <a:effectLst/>
                <a:latin typeface="맑은 고딕" pitchFamily="50" charset="-127"/>
                <a:ea typeface="맑은 고딕" pitchFamily="50" charset="-127"/>
              </a:rPr>
              <a:t>삼항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2400" dirty="0" err="1" smtClean="0">
                <a:effectLst/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연산자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5724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논리 연산자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(logical operator)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피연산자가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둘 다 숫자이면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산술 연산인 덧셈을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수행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피연산자가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하나라도 문자열이면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문자열 결합을 수행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x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;                  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 err="1">
                <a:latin typeface="맑은 고딕" pitchFamily="50" charset="-127"/>
                <a:ea typeface="맑은 고딕" pitchFamily="50" charset="-127"/>
              </a:rPr>
              <a:t>피연산자가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 둘 다 숫자이면 덧셈 연산을 </a:t>
            </a:r>
            <a:r>
              <a:rPr lang="ko-KR" altLang="en-US" sz="1200" i="1" dirty="0" smtClean="0">
                <a:latin typeface="맑은 고딕" pitchFamily="50" charset="-127"/>
                <a:ea typeface="맑은 고딕" pitchFamily="50" charset="-127"/>
              </a:rPr>
              <a:t>수행</a:t>
            </a:r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좋은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하루 되세요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!"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 err="1">
                <a:latin typeface="맑은 고딕" pitchFamily="50" charset="-127"/>
                <a:ea typeface="맑은 고딕" pitchFamily="50" charset="-127"/>
              </a:rPr>
              <a:t>피연산자가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 둘 다 문자열이면 문자열 결합 연산을 </a:t>
            </a:r>
            <a:r>
              <a:rPr lang="ko-KR" altLang="en-US" sz="1200" i="1" dirty="0" smtClean="0">
                <a:latin typeface="맑은 고딕" pitchFamily="50" charset="-127"/>
                <a:ea typeface="맑은 고딕" pitchFamily="50" charset="-127"/>
              </a:rPr>
              <a:t>수행</a:t>
            </a:r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z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              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 err="1">
                <a:latin typeface="맑은 고딕" pitchFamily="50" charset="-127"/>
                <a:ea typeface="맑은 고딕" pitchFamily="50" charset="-127"/>
              </a:rPr>
              <a:t>피연산자가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 하나라도 문자열이면 문자열 결합 연산을 </a:t>
            </a:r>
            <a:r>
              <a:rPr lang="ko-KR" altLang="en-US" sz="1200" i="1" dirty="0" smtClean="0">
                <a:latin typeface="맑은 고딕" pitchFamily="50" charset="-127"/>
                <a:ea typeface="맑은 고딕" pitchFamily="50" charset="-127"/>
              </a:rPr>
              <a:t>수행</a:t>
            </a:r>
            <a:r>
              <a:rPr lang="en-US" altLang="ko-KR" sz="1200" i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2]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삼항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(ternary operator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삼항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연산자는 유일하게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세 개나 가지는 조건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삼항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연산자는 짧은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if / else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 대신 사용할 수 있으며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코드를 간결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문법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    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반환값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 :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반환값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물음표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(?)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앞의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표현식에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따라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결괏값이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참이면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반환값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을 반환하고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결괏값이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거짓이면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반환값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반환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예제</a:t>
            </a:r>
          </a:p>
          <a:p>
            <a:pPr lvl="1"/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x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y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result =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(x &gt;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y) ?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x :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  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x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가 더 크면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그렇지 않으면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를 반환함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둘 중에 더 큰 수는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result +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3]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연산자는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타입을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반환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연산자는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피연산자가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단 하나뿐인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단항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연산자이며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피연산자의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결합 방향은 오른쪽에서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왼쪽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 예제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  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string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10         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number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NaN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      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number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false     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boolean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5006"/>
              </p:ext>
            </p:extLst>
          </p:nvPr>
        </p:nvGraphicFramePr>
        <p:xfrm>
          <a:off x="6346981" y="3597458"/>
          <a:ext cx="2232248" cy="267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296144"/>
              </a:tblGrid>
              <a:tr h="29219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typeof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결괏값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3344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NaN</a:t>
                      </a:r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"number"</a:t>
                      </a:r>
                    </a:p>
                  </a:txBody>
                  <a:tcPr marL="76200" marR="76200" marT="76200" marB="76200" anchor="ctr"/>
                </a:tc>
              </a:tr>
              <a:tr h="3344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"string"</a:t>
                      </a:r>
                    </a:p>
                  </a:txBody>
                  <a:tcPr marL="76200" marR="76200" marT="76200" marB="76200" anchor="ctr"/>
                </a:tc>
              </a:tr>
              <a:tr h="33441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true, false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</a:p>
                  </a:txBody>
                  <a:tcPr marL="76200" marR="76200" marT="76200" marB="762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"object"</a:t>
                      </a:r>
                    </a:p>
                  </a:txBody>
                  <a:tcPr marL="76200" marR="76200" marT="76200" marB="76200" anchor="ctr"/>
                </a:tc>
              </a:tr>
              <a:tr h="22119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undefined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"undefined"</a:t>
                      </a:r>
                    </a:p>
                  </a:txBody>
                  <a:tcPr marL="76200" marR="76200" marT="76200" marB="762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"function"</a:t>
                      </a:r>
                    </a:p>
                  </a:txBody>
                  <a:tcPr marL="76200" marR="76200" marT="76200" marB="762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함수가 아닌 객체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"object"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4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13.Java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err="1" smtClean="0">
                <a:effectLst/>
                <a:latin typeface="맑은 고딕" pitchFamily="50" charset="-127"/>
                <a:ea typeface="맑은 고딕" pitchFamily="50" charset="-127"/>
              </a:rPr>
              <a:t>제어문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5447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제어문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프로그램의 순차적인 흐름을 제어해야 할 때 사용하는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실행문을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제어문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조건문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조건문이란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프로그램 내에서 주어진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표현식의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결과에 따라 별도의 명령을 수행하도록 제어하는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실행문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2-1]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if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표현식의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결과가 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(true)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이면 주어진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실행문을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실행하며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거짓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(false)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이면 아무것도 실행하지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않음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x =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y =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if (x == y) {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("x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는 같습니다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if (x &lt; y) {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("x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(x &gt;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y)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실행될 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실행문</a:t>
            </a:r>
            <a:r>
              <a:rPr lang="ko-KR" altLang="en-US" sz="1200" i="1" dirty="0" err="1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 한 줄뿐이라면 중괄호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({})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를 생략할 수 있음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("x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lvl="1"/>
            <a:r>
              <a:rPr lang="en-US" altLang="ko-KR" sz="1200" i="1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x =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y =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if (x == y) {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("x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는 같습니다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 else if (x &lt; y) {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("x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 else {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x &gt; y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("x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6624736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1. 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개요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548680"/>
            <a:ext cx="8488239" cy="547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 스크립트의 개념 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자바스크립트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(JavaScript)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는 객체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(object)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기반의 스크립트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언어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- HTML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로는 웹의 내용을 작성하고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 CSS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로는 웹을 디자인하며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자바스크립트로는 웹의 동작을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구현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자바스크립트는 주로 웹 브라우저에서 사용되나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Node.js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와 같은 프레임워크를 사용하면 서버 측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프로그래밍에서도 사용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현재 컴퓨터나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스마트폰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등에 포함된 대부분의 웹 브라우저에는 자바스크립트 인터프리터가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내장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 스크립트의 등장 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스크립트는 웹 페이지의 처리 능력을 향상시키기 위해 등장 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최초의 스크립트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1987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년 애플사의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HyperCard 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발전계기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1990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년대 초에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사에서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VB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에서 사용할 수 있는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VBA(VB 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  Application)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개발 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SunMicrosystems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사가 인터넷 프로그래밍 언어로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개발 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넷스케이프사는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SunMicrosystems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사와 전략적 제휴를 통하여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HTML 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기능을 수용하면서 프로그래밍 개념을 대폭 수용한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개발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 스크립트의 특징 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인터프리터 언어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이러한 컴파일 작업을 거치지 않고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소스 코드를 바로 실행할 수 있는 언어를 의미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유니코드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기반의 프로그래밍 언어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             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대소문자 구별 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서버가 아닌 클라이언트에서 번역해서 실행 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동적 바인딩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 가능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                              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객체 지향형 언어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문서에 혼합하여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변수의 형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(type)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지정할 필요가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.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(interactive)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한 홈페이지 구축 가능 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객체 지향형 프로그래밍과 함수형 프로그래밍을 모두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표현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13.Java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err="1" smtClean="0">
                <a:effectLst/>
                <a:latin typeface="맑은 고딕" pitchFamily="50" charset="-127"/>
                <a:ea typeface="맑은 고딕" pitchFamily="50" charset="-127"/>
              </a:rPr>
              <a:t>제어문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5940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2-2]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switch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switch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if / else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문과 마찬가지로 주어진 조건 값에 따라 프로그램이 다른 명령을 수행하도록 하는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조건문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i="1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x 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switch 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x) {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 case "number":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타입은 숫자입니다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break;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 case "string":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타입은 문자열입니다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break;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 case "object":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타입은 객체입니다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break;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 default: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타입을 잘 모르겠네요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...");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break;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예제와 같이 여러 개의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case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절을 사용하여 여러 개의 조건을 한 번에 표현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day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Date().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getDay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오늘의 요일을 반환함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일요일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: 0 ~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토요일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: 6)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switch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(day) {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월요일인 경우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화요일인 경우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수요일인 경우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목요일인 경우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default: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까지의 값이 아닌 경우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아직도 주말은 멀었네요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힘내자구요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!!");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break;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금요일인 경우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오늘은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불금이네요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!!");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break;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토요일인 경우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일요일인 경우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즐거운 주말에도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최고에요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!!");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break;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1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13.Java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err="1" smtClean="0">
                <a:effectLst/>
                <a:latin typeface="맑은 고딕" pitchFamily="50" charset="-127"/>
                <a:ea typeface="맑은 고딕" pitchFamily="50" charset="-127"/>
              </a:rPr>
              <a:t>제어문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6093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3]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(iteration statements)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반복문이란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프로그램 내에서 똑같은 명령을 일정 횟수만큼 반복하여 수행하도록 제어하는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실행문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3-1]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while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while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문은 특정 조건을 만족할 때까지 계속해서 주어진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실행문을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반복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while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 내부에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결과를 변경하는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실행문이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존재하지 않을 경우 프로그램은 루프를 영원히 반복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while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(i 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{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보다 작을 때만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while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문을 반복함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(i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&gt;");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i++;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반복할 때마다 변수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씩 증가시켜 변수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보다 커지면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종료함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3-2]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do / while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문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do / while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문은 먼저 루프를 한 번 실행한 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검사합니다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do / while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결과와 상관없이 무조건 한 번은 루프를 실행</a:t>
            </a: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 </a:t>
            </a: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j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while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(i &gt;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{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초깃값은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이기 때문에 이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while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문은 한 번도 실행되지 않음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("i : 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(i++)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&gt;");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{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j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초깃값은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이기 때문에 이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do / while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문은 단 한 번만 실행됨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("j : 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(j++)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&gt;");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 while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(j &gt;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3-3]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문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while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문과는 달리 자체적으로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초기식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증감식을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모두 포함하고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반복문입니다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while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문보다는 좀 더 간결하게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표현</a:t>
            </a:r>
          </a:p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 </a:t>
            </a: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[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 (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i 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 &lt;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arr.length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i++) {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의 모든 요소의 인덱스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(index)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를 출력함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(i + " ");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 (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i in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{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위와 같은 동작을 하는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for / in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(i + " ");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nn-NO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nn-NO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13.Java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err="1" smtClean="0">
                <a:effectLst/>
                <a:latin typeface="맑은 고딕" pitchFamily="50" charset="-127"/>
                <a:ea typeface="맑은 고딕" pitchFamily="50" charset="-127"/>
              </a:rPr>
              <a:t>제어문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3]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(iteration statements)</a:t>
            </a: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3-4]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루프의 제어</a:t>
            </a: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검사를 통해 루프로 진입하면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표현식을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검사하기 전까지 루프 안에 있는 모든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실행문을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까지의 정수 중에서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배수를 제외하고 출력하는 예제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exceptNum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 (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i 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 &lt;=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i++) {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if (i %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exceptNum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exceptNum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의 배수는 출력하지 않음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continue;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(i + " ");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3-5]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break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문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break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문은 루프 내에서 사용하여 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완전히 종료시키고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바로 다음에 위치한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실행문으로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프로그램의 흐름을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  </a:t>
            </a:r>
            <a:r>
              <a:rPr lang="ko-KR" altLang="en-US" sz="1000" dirty="0"/>
              <a:t>배열에서 </a:t>
            </a:r>
            <a:r>
              <a:rPr lang="ko-KR" altLang="en-US" sz="1000" dirty="0" err="1"/>
              <a:t>특정값을</a:t>
            </a:r>
            <a:r>
              <a:rPr lang="ko-KR" altLang="en-US" sz="1000" dirty="0"/>
              <a:t> 가지고 있는 인덱스를 출력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lectures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["html", "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", 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", "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php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"];</a:t>
            </a: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topic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 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lectures.length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i++) {</a:t>
            </a: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(lectures[i] ==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topic) {</a:t>
            </a: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(topic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과목은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(i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번째 과목입니다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break;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원하는 값을 찾은 후에는 더 이상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문을 반복하지 않고 빠져나감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nn-NO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nn-NO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14-1.Java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배열 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5940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(array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 배열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(array)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이름과 인덱스로 참조되는 정렬된 값의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집합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배열을 구성하는 각각의 값을 배열 요소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(element)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라고 하며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배열에서의 위치를 가리키는 숫자를 인덱스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(index)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특징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 요소의 타입이 고정되어 있지 않으므로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같은 배열에 있는 배열 요소끼리의 타입이 서로 다를 수도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 요소의 인덱스가 연속적이지 않아도 되며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따라서 특정 배열 요소가 비어 있을 수도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자바스크립트에서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배열은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Array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생성문법 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배열요소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배열요소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2,...];              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리터럴을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이용하는 방법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Array(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배열요소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배열요소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2,...);      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Array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이용하는 방법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Array(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배열요소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배열요소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2,...); 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new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연산자를 이용한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Array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객체 생성 방법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arrLit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[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"JavaScript"];          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리터럴을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이용하는 방법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arrObj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Array(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"JavaScript");    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Array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이용하는 방법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arrNewObj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new Array(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"JavaScript");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new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연산자를 이용한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Array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객체 생성 방법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arrLit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+ "&lt;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&gt;");              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1,true,JavaScript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arrObj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+ "&lt;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&gt;");             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1,true,JavaScript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arrNewObj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                 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1,true,JavaScript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  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배열을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생성하고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생성된 배열에 요소를 추가하고 삭제하는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["JavaScript"];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요소가 하나뿐인 배열을 생성함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element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]; 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배열의 첫 번째 요소를 읽어서 대입함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배열의 두 번째 요소에 숫자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을 대입함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배열의 길이는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로 늘어남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element;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배열의 세 번째 요소에 변수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element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의 값을 대입함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배열의 길이는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으로 늘어남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요소에는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&gt;");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배열의 요소를 모두 출력함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길이는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arr.length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&gt;"); 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배열의 길이를 출력함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delete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];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배열의 세 번째 요소를 삭제함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하지만 배열의 길이는 변하지 않음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요소에는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&gt;");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배열의 요소를 모두 출력함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길이는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arr.length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.");     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배열의 길이를 출력함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2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14-2.Java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배열 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희소 배열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희소 배열이란 배열에 속한 요소의 위치가 연속적이지 않은 배열을 의미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Array();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빈 배열 객체를 생성함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"JavaScript"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배열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번째 위치에 문자열을 삽입함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100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번째 요소를 삽입했기 때문에 배열의 길이는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으로 늘어남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배열의 길이는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arr.length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다차원 배열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차원 배열이란 배열 요소가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차원 배열인 배열을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차원 배열이란 배열 요소가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차원 배열인 배열을 의미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다차원 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new Array(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3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개의 요소를 가지는 배열을 생성함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 (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row 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row &lt;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row++) {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[row] = new Array(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각각의 요소마다 또다시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개의 요소를 가지는 배열을 생성함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 (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column 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column &lt;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column++) {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[row][column] = "[" + row + "," + column + "]"; //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배열 요소를 생성함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[row][column] + " ");            //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배열 요소에 접근함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}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연관 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(associative array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 배열의 인덱스에는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포함한 양의 정수만을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이렇게 숫자로 된 인덱스 대신에 문자열로 된 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(key)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 사용하는 배열을 연관 배열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(associative array)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Array(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배열요소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배열요소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2,...); 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new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연산자를 이용한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Array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객체 생성 방법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 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[]; 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비어있는 배열을 생성함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"]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숫자 인덱스 대신에 문자열을 인덱스로 배열 요소를 추가함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"]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"]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"JavaScript";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"]);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문자열을 인덱스로 배열 요소에 접근할 수 있음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arr.length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연관 배열은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Array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객체가 아니므로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length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프로퍼티의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값이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]); 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undefined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ECMAScript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부터는 이러한 불편함을 해결하기 위해 새로운 데이터 구조인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Map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객체를 별도로 제공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24128" y="1916832"/>
            <a:ext cx="194421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다차원 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 결과</a:t>
            </a:r>
            <a:endParaRPr lang="en-US" altLang="ko-KR" sz="1000" i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[0,0] [0,1] [0,2] [0,3]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[1,0] [1,1] [1,2] [1,3]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[2,0] [2,1] [2,2] [2,3]</a:t>
            </a:r>
          </a:p>
        </p:txBody>
      </p:sp>
    </p:spTree>
    <p:extLst>
      <p:ext uri="{BB962C8B-B14F-4D97-AF65-F5344CB8AC3E}">
        <p14:creationId xmlns:p14="http://schemas.microsoft.com/office/powerpoint/2010/main" val="27564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14-3.Java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배열 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3908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/>
              <a:t>문자열을 배열처럼 접근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smtClean="0"/>
              <a:t>자바스크립트에서</a:t>
            </a:r>
            <a:r>
              <a:rPr lang="ko-KR" altLang="en-US" sz="1000" dirty="0"/>
              <a:t> 문자열은 변하지 않는 값이므로</a:t>
            </a:r>
            <a:r>
              <a:rPr lang="en-US" altLang="ko-KR" sz="1000" dirty="0"/>
              <a:t>, </a:t>
            </a:r>
            <a:r>
              <a:rPr lang="ko-KR" altLang="en-US" sz="1000" dirty="0"/>
              <a:t>읽기 전용 </a:t>
            </a:r>
            <a:r>
              <a:rPr lang="ko-KR" altLang="en-US" sz="1000" dirty="0" smtClean="0"/>
              <a:t>배열 </a:t>
            </a:r>
            <a:r>
              <a:rPr lang="ko-KR" altLang="en-US" sz="1000" b="1" dirty="0" smtClean="0"/>
              <a:t>접근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dirty="0"/>
              <a:t>따라서 배열처럼 </a:t>
            </a:r>
            <a:r>
              <a:rPr lang="en-US" altLang="ko-KR" sz="1000" dirty="0"/>
              <a:t>[] </a:t>
            </a:r>
            <a:r>
              <a:rPr lang="ko-KR" altLang="en-US" sz="1000" dirty="0"/>
              <a:t>연산자를 사용하여 문자열을 구성하는 각 문자에 바로 </a:t>
            </a:r>
            <a:r>
              <a:rPr lang="ko-KR" altLang="en-US" sz="1000" dirty="0" smtClean="0"/>
              <a:t>접근</a:t>
            </a:r>
            <a:endParaRPr lang="en-US" altLang="ko-KR" sz="1000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dirty="0"/>
              <a:t>문자열의 각 문자는 </a:t>
            </a:r>
            <a:r>
              <a:rPr lang="en-US" altLang="ko-KR" sz="1000" dirty="0"/>
              <a:t>String </a:t>
            </a:r>
            <a:r>
              <a:rPr lang="ko-KR" altLang="en-US" sz="1000" dirty="0"/>
              <a:t>객체에서 제공하는 </a:t>
            </a:r>
            <a:r>
              <a:rPr lang="en-US" altLang="ko-KR" sz="1000" dirty="0" err="1"/>
              <a:t>charAt</a:t>
            </a:r>
            <a:r>
              <a:rPr lang="en-US" altLang="ko-KR" sz="1000" dirty="0"/>
              <a:t>() 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사용해도 </a:t>
            </a:r>
            <a:r>
              <a:rPr lang="ko-KR" altLang="en-US" sz="1000" dirty="0" smtClean="0"/>
              <a:t>접근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/>
              <a:t>이렇게 문자열을 배열처럼 접근하는 방법은 인터넷 </a:t>
            </a:r>
            <a:r>
              <a:rPr lang="ko-KR" altLang="en-US" sz="1000" dirty="0" err="1"/>
              <a:t>익스플로러</a:t>
            </a:r>
            <a:r>
              <a:rPr lang="ko-KR" altLang="en-US" sz="1000" dirty="0"/>
              <a:t> </a:t>
            </a:r>
            <a:r>
              <a:rPr lang="en-US" altLang="ko-KR" sz="1000" dirty="0"/>
              <a:t>7</a:t>
            </a:r>
            <a:r>
              <a:rPr lang="ko-KR" altLang="en-US" sz="1000" dirty="0"/>
              <a:t>과 그 이전 버전에서는 동작하지 </a:t>
            </a:r>
            <a:r>
              <a:rPr lang="ko-KR" altLang="en-US" sz="1000" dirty="0" smtClean="0"/>
              <a:t>않음</a:t>
            </a:r>
            <a:endParaRPr lang="en-US" altLang="ko-KR" sz="1000" dirty="0" smtClean="0"/>
          </a:p>
          <a:p>
            <a:endParaRPr lang="ko-KR" altLang="en-US" sz="1000" b="1" dirty="0"/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!";      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문자열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str.charAt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하 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]);      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 smtClean="0">
                <a:latin typeface="맑은 고딕" pitchFamily="50" charset="-127"/>
                <a:ea typeface="맑은 고딕" pitchFamily="50" charset="-127"/>
              </a:rPr>
              <a:t>하</a:t>
            </a:r>
            <a:endParaRPr lang="en-US" altLang="ko-KR" sz="1000" i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000" i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/>
              <a:t>자바스크립트에서는 해당 변수가 배열인지 여부를 확인할 수 있도록 다음과 같은 방법들을 </a:t>
            </a:r>
            <a:r>
              <a:rPr lang="ko-KR" altLang="en-US" sz="1000" dirty="0" smtClean="0"/>
              <a:t>제공</a:t>
            </a:r>
            <a:endParaRPr lang="en-US" altLang="ko-KR" sz="1000" dirty="0" smtClean="0"/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dirty="0" err="1"/>
              <a:t>Array.isArray</a:t>
            </a:r>
            <a:r>
              <a:rPr lang="en-US" altLang="ko-KR" sz="1000" dirty="0"/>
              <a:t>() </a:t>
            </a:r>
            <a:r>
              <a:rPr lang="ko-KR" altLang="en-US" sz="1000" dirty="0" err="1"/>
              <a:t>메소드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② </a:t>
            </a:r>
            <a:r>
              <a:rPr lang="en-US" altLang="ko-KR" sz="1000" dirty="0" err="1"/>
              <a:t>instanceof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연산자</a:t>
            </a:r>
            <a:endParaRPr lang="en-US" altLang="ko-KR" sz="1000" dirty="0" smtClean="0"/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  배열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1000" dirty="0"/>
              <a:t>여부를 </a:t>
            </a:r>
            <a:r>
              <a:rPr lang="ko-KR" altLang="en-US" sz="1000" dirty="0" smtClean="0"/>
              <a:t>확인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Array.isArray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));     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true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Array.isArray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"));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false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instanceof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Array);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true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instanceof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Array);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/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1577757"/>
            <a:ext cx="54006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문자열을 배열처럼 착각하게 하여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다음과 같은 </a:t>
            </a:r>
            <a:r>
              <a:rPr lang="ko-KR" altLang="en-US" sz="1000" b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실수를 </a:t>
            </a:r>
            <a:r>
              <a:rPr lang="ko-KR" altLang="en-US" sz="10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유발</a:t>
            </a:r>
            <a:endParaRPr lang="en-US" altLang="ko-KR" sz="10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i="1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!";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문자열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"";           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자바스크립트의 문자열은 읽기 전용이므로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이 문장은 오류를 </a:t>
            </a:r>
            <a:r>
              <a:rPr lang="ko-KR" altLang="en-US" sz="1000" i="1" dirty="0" smtClean="0">
                <a:latin typeface="맑은 고딕" pitchFamily="50" charset="-127"/>
                <a:ea typeface="맑은 고딕" pitchFamily="50" charset="-127"/>
              </a:rPr>
              <a:t>발생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0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5786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함수 개념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자바스크립트에서는 함수도 하나의 타입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datatype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따라서 함수를 변수에 대입하거나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함수에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지정하는 것도 가능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 함수는 다른 함수 내에 중첩되어 정의될 수도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함수의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 함수의 정의는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키워드로 시작되며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다음과 같은 구성요소를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함수의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②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괄호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안에 쉼표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(,)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구분되는 함수의 매개변수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(parameter)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③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중괄호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({})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둘러싸인 자바스크립트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실행문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 함수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라는 이름의 함수를 정의함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(x, y) {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x, y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는 이 함수의 매개변수임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(x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y);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    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함수에 인수로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을 전달하여 호출함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함수의 유효 범위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(function scope)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자바스크립트는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다른 언어와는 달리 함수를 블록 대신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자바스크립트에서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함수는 자신이 정의된 범위 안에서 정의된 모든 변수 및 함수에 접근</a:t>
            </a: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함수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유효 범위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x, y, name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을 전역 변수로 선언함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y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sub()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를 전역 함수로 선언함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sub() {</a:t>
            </a: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 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y; 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전역 변수인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x, y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 접근함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(sub()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&gt;");</a:t>
            </a: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parentFunc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을 전역 함수로 선언함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parentFunc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y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전역 변수와 같은 이름으로 선언하여 전역 변수의 범위를 제한함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add() {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add()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함수는 내부 함수로 선언됨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전역 변수가 아닌 지역 변수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x, y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 접근함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add();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parentFunc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311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5786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매개변수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(parameter)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자바스크립트에서는 함수를 정의할 때는 매개변수의 타입을 따로 명시하지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않음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함수를 호출할 때에도 인수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(argument)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전달된 값에 대해 어떠한 타입 검사도 하지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않음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함수를 호출할 때 함수의 정의보다 적은 수의 인수가 전달되더라도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다른 언어와는 달리 오류를 발생시키지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같은 경우 자바스크립트는 전달되지 않은 나머지 매개변수에 자동으로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undefined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값을 설정</a:t>
            </a:r>
          </a:p>
          <a:p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(x, y, z) { // x, y, z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개의 매개변수를 가지는 함수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정의함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z;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인수로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1, 2, 3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을 전달하여 함수를 호출함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 -&gt; 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인수로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1, 2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을 전달하여 함수를 호출함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 -&gt;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NaN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인수로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을 전달하여 함수를 호출함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 -&gt;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NaN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();  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인수로 아무것도 전달하지 않고 함수를 호출함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 -&gt;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NaN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(x, y, z) {</a:t>
            </a: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if(x ===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호출시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 해당하는 인수가 전달되지 않은 경우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   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의 값을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으로 변경함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if(y ===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호출시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 해당하는 인수가 전달되지 않은 경우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   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의 값을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으로 변경함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if(z ===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호출시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 해당하는 인수가 전달되지 않은 경우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z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   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의 값을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으로 변경함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z;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();  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lvl="1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arguments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만약 함수의 정의보다 더 많은 수의 인수가 전달되면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매개변수에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대입되지 못한 인수들은 참조할 방법이 없게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하지만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arguments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객체를 이용하면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함수로 전달된 인수의 총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개수를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확인하거나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인수에도 바로 접근</a:t>
            </a: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4167822"/>
            <a:ext cx="360040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sum 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    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합을 저장할 변수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sum</a:t>
            </a:r>
            <a:r>
              <a:rPr lang="ko-KR" altLang="en-US" sz="1000" i="1" dirty="0" smtClean="0">
                <a:latin typeface="맑은 고딕" pitchFamily="50" charset="-127"/>
                <a:ea typeface="맑은 고딕" pitchFamily="50" charset="-127"/>
              </a:rPr>
              <a:t> 선언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   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전달받은 인수의 총 수만큼 </a:t>
            </a:r>
            <a:r>
              <a:rPr lang="ko-KR" altLang="en-US" sz="1000" i="1" dirty="0" smtClean="0">
                <a:latin typeface="맑은 고딕" pitchFamily="50" charset="-127"/>
                <a:ea typeface="맑은 고딕" pitchFamily="50" charset="-127"/>
              </a:rPr>
              <a:t>반복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for(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i 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 &lt;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arguments.length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i++) { 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전달받은 각각의 인수를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sum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 더함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sum += arguments[i];                 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return sum;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6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3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();  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0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55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0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4862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디폴트 매개변수와 나머지 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매개변수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ECMAScript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부터 새롭게 정의된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매개변수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디폴트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매개변수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디폴트 매개변수란 함수를 호출할 때 명시된 인수를 전달하지 않았을 경우에 사용하게 될 기본값을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 매개변수의 기본값은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undefined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값으로 설정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디폴트 매개변수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/>
              <a:t>자바스크립트에서 매개변수의 기본값은 </a:t>
            </a:r>
            <a:r>
              <a:rPr lang="en-US" altLang="ko-KR" sz="1000" dirty="0"/>
              <a:t>undefined </a:t>
            </a:r>
            <a:r>
              <a:rPr lang="ko-KR" altLang="en-US" sz="1000" dirty="0"/>
              <a:t>값으로 설정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mul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(a, b) {</a:t>
            </a: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    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인수가 한 개만 전달되었을 때 나머지 매개변수의 값을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undefined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값이 아닌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로 설정함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 = 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b !== 'undefined')  ? b :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return a * b;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mul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12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mul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3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000" b="1" dirty="0"/>
              <a:t>나머지 매개변수</a:t>
            </a:r>
            <a:r>
              <a:rPr lang="en-US" altLang="ko-KR" sz="1000" b="1" dirty="0"/>
              <a:t>(rest parameter)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/>
              <a:t>나머지 매개변수는 생략 접두사</a:t>
            </a:r>
            <a:r>
              <a:rPr lang="en-US" altLang="ko-KR" sz="1000" dirty="0"/>
              <a:t>(...)</a:t>
            </a:r>
            <a:r>
              <a:rPr lang="ko-KR" altLang="en-US" sz="1000" dirty="0"/>
              <a:t>를 사용하여 특정 위치의 인수부터 마지막 인수까지를 한 번에 </a:t>
            </a:r>
            <a:r>
              <a:rPr lang="ko-KR" altLang="en-US" sz="1000" dirty="0" smtClean="0"/>
              <a:t>지정</a:t>
            </a:r>
            <a:endParaRPr lang="en-US" altLang="ko-KR" sz="1000" dirty="0" smtClean="0"/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하지만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arguments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객체를 이용하면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함수로 전달된 인수의 총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개수를 확인하거나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인수에도 바로 접근</a:t>
            </a:r>
          </a:p>
          <a:p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/>
              <a:t>첫 </a:t>
            </a:r>
            <a:r>
              <a:rPr lang="ko-KR" altLang="en-US" sz="1000" dirty="0"/>
              <a:t>번째 인수에서 두 번째 인수부터 마지막 인수까지를 뺀 후 그 결과를 반환하는 예제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sub() {</a:t>
            </a: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firstNum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arguments[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];            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첫 번째 인수에서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for(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i 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 &lt; arguments.length-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i++) {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두 번째부터 마지막 인수까지를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    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firstNum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-= arguments[i+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];           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뺌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return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firstNum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sub(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10 - 2 - 3 = 5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sub(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10 - 1 - 5 - 8 = -4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03848" y="4611231"/>
            <a:ext cx="5256584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첫 번째 인수를 변수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firstNum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 저장하고 나머지 인수들은 배열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restArgs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에 저장함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sub(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firstNum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...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restArgs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for(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i =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 &lt;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restArgs.length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i++) {</a:t>
            </a:r>
          </a:p>
          <a:p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    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firstNum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-=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restArgs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[i];</a:t>
            </a:r>
          </a:p>
          <a:p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return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firstNum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sub(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10 - 2 - 3 = 5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sub(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10 - 1 - 5 - 8 = -4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1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미리 정의된 전역 함수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(predefined functions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자바스크립트는 사용자의 편의를 위해 다양한 기능의 여러 전역 함수를 미리 정의하여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17114"/>
              </p:ext>
            </p:extLst>
          </p:nvPr>
        </p:nvGraphicFramePr>
        <p:xfrm>
          <a:off x="179512" y="980728"/>
          <a:ext cx="8280920" cy="573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232248"/>
                <a:gridCol w="518457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43314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eval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문자열로 표현된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코드를 실행하는 함수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s-E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s-E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x = </a:t>
                      </a:r>
                      <a:r>
                        <a:rPr kumimoji="0" lang="es-E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s-E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y = </a:t>
                      </a:r>
                      <a:r>
                        <a:rPr kumimoji="0" lang="es-E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kumimoji="0" lang="es-E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kumimoji="0" lang="es-E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s-E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a = eval("x + y"); // 30</a:t>
                      </a:r>
                    </a:p>
                    <a:p>
                      <a:pPr latinLnBrk="1"/>
                      <a:r>
                        <a:rPr kumimoji="0" lang="es-E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s-E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b = eval("y * 3"); // 60</a:t>
                      </a:r>
                    </a:p>
                    <a:p>
                      <a:pPr latinLnBrk="1"/>
                      <a:r>
                        <a:rPr kumimoji="0" lang="es-E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document.write(a + "&lt;br&gt;" + b);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isFinite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전달된 값이 유한한 수인지를 검사하여 그 결과를 반환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인수로 전달된 값이 숫자가 아니라면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숫자로 변환하여 검사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isFinite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123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   // true                  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isFinite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(123e100);   // true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isFinite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     // true                   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isFinite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  // true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isFinite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false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 // true                   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isFinite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  // true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isFinite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("123");     // true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isNaN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만약 인수로 전달된 값이 숫자가 아니라면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숫자로 강제 변환하여 검사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isNaN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  // false                      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isNaN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("123");     // false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isNaN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("");        // false                      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isNaN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  // true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isNaN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undefined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// true                  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isNaN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   // true</a:t>
                      </a:r>
                    </a:p>
                  </a:txBody>
                  <a:tcPr marL="76200" marR="76200" marT="76200" marB="76200" anchor="ctr"/>
                </a:tc>
              </a:tr>
              <a:tr h="46157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parseFloat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문자열을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파싱하여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부동 소수점 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(floating point number)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 반환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parseFloat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("123.000");    // 123                    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parseFloat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("123.456");    // 123.456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parseFloat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("123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초콜릿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 // 123                   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parseFloat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초콜릿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123"); //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NaN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encodeURI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encodeURIComponent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함수는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URI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주소를 표시하는 특수문자를 제외하고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문자를 이스케이프 시퀀스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(escape sequences) 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처리하여 부호화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encodeURIComponent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함수는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URI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함수에서 부호화하지 않은 모든 문자까지 포함하여 이스케이프 시퀀스 처리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"http://google.com/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search.php?name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&amp;city=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서울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enc1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enc2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encodeURIComponent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(enc1 + "&lt;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 + enc2);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decodeURI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decodeURIComponent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decodeURI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함수는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함수나 다른 방법으로 만들어진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URI(Uniform Resource Identifier)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해독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decodeURIComponent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함수는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encodeURIComponent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함수나 다른 방법으로 만들어진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URI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컴포넌트를 해독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"http://google.com/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search.php?name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&amp;city=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서울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enc1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enc2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encodeURIComponent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(enc1 + "&lt;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 + enc2 + "&lt;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dec1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decodeURI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(enc1);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dec2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decodeURIComponent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(enc2);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(dec1 + "&lt;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 + dec2);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6624736" cy="432048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2400" dirty="0">
                <a:effectLst/>
                <a:latin typeface="맑은 고딕" pitchFamily="50" charset="-127"/>
                <a:ea typeface="맑은 고딕" pitchFamily="50" charset="-127"/>
              </a:rPr>
              <a:t>J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 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48680"/>
            <a:ext cx="8632255" cy="547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 스크립트의 개념 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자바와 자바스크립트는 그 이름만 놓고 보면 서로 관련이 있는 언어로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생각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.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두 언어는 서로 직접적인 관련은 없으며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비슷한 점보다는 다른 점이 훨씬 많습니다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문법상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비슷한 부분은 두 언어의 문법이 모두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언어를 기반으로 만들어졌기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때문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자바스크립트 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표준 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- 1996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년에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넷스케이프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(Netscape)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는 자바스크립트를 국제 표준안으로 만들기 위해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ECMA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European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Computer Manufacturers Association)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 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제출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그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결과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ECMA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ECMAScript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라는 새로운 표준을 제정하였고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그 첫 번째 버전인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ECMA-262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1997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년에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공표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자바스크립트뿐만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아니라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JScript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나 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어도비의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액션스크립트도 따르는 국제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자바스크립트의 최신 표준은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2015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년에 발표된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ECMAScript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6.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자바스크립트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최신 표준에 대한 더 자세한 사항은 다음 링크를 참고하면 됩니다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hlinkClick r:id="rId2"/>
              </a:rPr>
              <a:t>www.ecma-international.org/publications/standards/Ecma-262.htm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또한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 언어에 대한 더 자세한 설명은 모질라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사이트를 참고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https://developer.mozilla.org/ko/docs/Web/JavaScript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24860"/>
              </p:ext>
            </p:extLst>
          </p:nvPr>
        </p:nvGraphicFramePr>
        <p:xfrm>
          <a:off x="426703" y="1556792"/>
          <a:ext cx="76016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160"/>
                <a:gridCol w="430852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Java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Java Script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컴파일 언어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인터프리터 언어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검사를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엄격</a:t>
                      </a:r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타입을 명시하지 않음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(class) </a:t>
                      </a:r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기반의 객체 지향 언어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프로토타입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(prototype) 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기반의 객체 지향 언어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미리 정의된 전역 함수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(predefined functions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자바스크립트는 사용자의 편의를 위해 다양한 기능의 여러 전역 함수를 미리 정의하여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05881"/>
              </p:ext>
            </p:extLst>
          </p:nvPr>
        </p:nvGraphicFramePr>
        <p:xfrm>
          <a:off x="179512" y="980728"/>
          <a:ext cx="828092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232248"/>
                <a:gridCol w="518457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43314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escape()</a:t>
                      </a:r>
                    </a:p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unescape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escape()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함수는 전달받은 문자열에서 특정 문자들을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진법 이스케이프 시퀀스 문자로 변환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unescape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함수는 전달받은 문자열에서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escape()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함수나 다른 방법으로 만들어진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진법 이스케이프 시퀀스 문자를 원래의 문자로 변환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fr-FR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 = "Hello! World ?#$";</a:t>
                      </a:r>
                    </a:p>
                    <a:p>
                      <a:pPr latinLnBrk="1"/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r>
                        <a:rPr kumimoji="0" lang="fr-FR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esc = escape(str);</a:t>
                      </a:r>
                    </a:p>
                    <a:p>
                      <a:pPr latinLnBrk="1"/>
                      <a:r>
                        <a:rPr kumimoji="0" lang="fr-FR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une = unescape(esc);</a:t>
                      </a:r>
                    </a:p>
                    <a:p>
                      <a:pPr latinLnBrk="1"/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document.write(esc + "&lt;br&gt;" + une);</a:t>
                      </a:r>
                    </a:p>
                    <a:p>
                      <a:pPr latinLnBrk="1"/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Number()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함수는 전달받은 객체의 값을 숫자로 반환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Number("123");        // 123                          Number("123.000");    // 123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Number("123.456");    // 123.456                 Number("12 34 56");   //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달받은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객체의 값을 문자열로 반환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String("123");      // 123                      String(new Date()); //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날짜에 해당 문자열을 반환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      // null                       String(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      // true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9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7920880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27084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객체 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(object)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란 실생활에서 우리가 인식할 수 있는 사물로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자바스크립트의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타입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(data type)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객체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(object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객체란 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(name)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 값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(value)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으로 구성된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(property)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정렬되지 않은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집합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값으로 함수가 올 수도 있는데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(method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person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name: 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",    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정의함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birthday: "030219",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생년월일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정의함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pId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 "1234567",    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정의함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fullId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 {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생년월일과 개인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를 합쳐서 </a:t>
            </a:r>
            <a:r>
              <a:rPr lang="ko-KR" altLang="en-US" sz="1000" i="1" dirty="0" smtClean="0">
                <a:latin typeface="맑은 고딕" pitchFamily="50" charset="-127"/>
                <a:ea typeface="맑은 고딕" pitchFamily="50" charset="-127"/>
              </a:rPr>
              <a:t>주민번호 반환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    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this.birthday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this.pId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}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b="1" dirty="0"/>
              <a:t>객체의 생성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12275"/>
              </p:ext>
            </p:extLst>
          </p:nvPr>
        </p:nvGraphicFramePr>
        <p:xfrm>
          <a:off x="285106" y="2973700"/>
          <a:ext cx="82809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278782"/>
                <a:gridCol w="413804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객체 생성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43314">
                <a:tc>
                  <a:txBody>
                    <a:bodyPr/>
                    <a:lstStyle/>
                    <a:p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(literal notation)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자바스크립트에서 객체를 생성하는 가장 쉬운 방법은 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(literal notation)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이용하는 방법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각각의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프로퍼티는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이름과 값을 콜론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(:)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연결하고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쉼표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(,)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사용해 다른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프로퍼티와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구분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프로퍼티의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이름으로는 자바스크립트의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(identifier)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 문자열 사용</a:t>
                      </a:r>
                    </a:p>
                    <a:p>
                      <a:pPr latinLnBrk="1"/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kitty = 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name: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나비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family: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코리안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숏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헤어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age: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weight: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 집 새끼 고양이의 이름은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kitty.name +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kitty.family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+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856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생성자를</a:t>
                      </a:r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연산자를 사용하여 객체를 생성하고 초기화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 사용되는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(constructor)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라고 하며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새롭게 생성되는 객체를 초기화하는 역할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자바스크립트는 원시 타입을 위한 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생성자를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미리 정의하여 제공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 new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연산자를 사용하여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타입의 객체를 생성함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day = new Date(); 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올해는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day.getFullYear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+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Object.create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Object.create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지정된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프로토타입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(prototype) 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객체와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프로퍼티를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가지고 새로운 객체를 만들어 줌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따라서 이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이용하면 사용자가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프로토타입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객체를 직접 명시할 수 있으므로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상당히 유용하게 사용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788024" y="1484784"/>
            <a:ext cx="4176464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person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객체 사용법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    person.name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person["name"]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1000" i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person.fullId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0302191234567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person.fullId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function () { return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this.birthday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this.pId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; }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2400" dirty="0" err="1">
                <a:effectLst/>
                <a:latin typeface="맑은 고딕" pitchFamily="50" charset="-127"/>
                <a:ea typeface="맑은 고딕" pitchFamily="50" charset="-127"/>
              </a:rPr>
              <a:t>프로토타입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5724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1.)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프로토타입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자바스크립트의 모든 객체는 최소한 하나 이상의 다른 객체로부터 상속을 받으며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이때 상속되는 정보를 제공하는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②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객체는 그들의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프로토타입으로부터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상속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객체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프로토타입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체인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(prototype chain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/>
              <a:t> </a:t>
            </a:r>
            <a:r>
              <a:rPr lang="ko-KR" altLang="en-US" sz="1000" dirty="0" err="1"/>
              <a:t>프로토타입이</a:t>
            </a:r>
            <a:r>
              <a:rPr lang="ko-KR" altLang="en-US" sz="1000" dirty="0"/>
              <a:t> 상속되는 가상의 연결 고리를 </a:t>
            </a:r>
            <a:r>
              <a:rPr lang="ko-KR" altLang="en-US" sz="1000" dirty="0" err="1"/>
              <a:t>프로토타입</a:t>
            </a:r>
            <a:r>
              <a:rPr lang="ko-KR" altLang="en-US" sz="1000" dirty="0"/>
              <a:t> 체인</a:t>
            </a:r>
            <a:r>
              <a:rPr lang="en-US" altLang="ko-KR" sz="1000" dirty="0"/>
              <a:t>(prototype </a:t>
            </a:r>
            <a:r>
              <a:rPr lang="en-US" altLang="ko-KR" sz="1000" dirty="0" smtClean="0"/>
              <a:t>chain)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자바스크립트에서는 객체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이니셜라이저를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사용해 생성된 같은 타입의 객체들은 모두 같은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프로토타입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new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연산자를 사용해 생성한 객체는 생성자의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프로토타입을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자신의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프로토타입으로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상속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  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obj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Object();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이 객체의 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프로토타입은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Object.prototype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Array();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 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이 객체의 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프로토타입은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Array.prototype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date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Date();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 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이 객체의 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프로토타입은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Date.prototype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입니다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프로토타입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생성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/>
              <a:t>프로토타입을</a:t>
            </a:r>
            <a:r>
              <a:rPr lang="ko-KR" altLang="en-US" sz="1000" dirty="0"/>
              <a:t> 생성하는 가장 기본적인 방법은 객체 </a:t>
            </a:r>
            <a:r>
              <a:rPr lang="ko-KR" altLang="en-US" sz="1000" dirty="0" err="1"/>
              <a:t>생성자</a:t>
            </a:r>
            <a:r>
              <a:rPr lang="ko-KR" altLang="en-US" sz="1000" dirty="0"/>
              <a:t> 함수</a:t>
            </a:r>
            <a:r>
              <a:rPr lang="en-US" altLang="ko-KR" sz="1000" dirty="0"/>
              <a:t>(object constructor function)</a:t>
            </a:r>
            <a:r>
              <a:rPr lang="ko-KR" altLang="en-US" sz="1000" dirty="0"/>
              <a:t>를 </a:t>
            </a:r>
            <a:r>
              <a:rPr lang="ko-KR" altLang="en-US" sz="1000" dirty="0" smtClean="0"/>
              <a:t>작성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함수를 작성하고 </a:t>
            </a:r>
            <a:r>
              <a:rPr lang="en-US" altLang="ko-KR" sz="1000" dirty="0"/>
              <a:t>new </a:t>
            </a:r>
            <a:r>
              <a:rPr lang="ko-KR" altLang="en-US" sz="1000" dirty="0"/>
              <a:t>연산자를 사용해 객체를 생성하면</a:t>
            </a:r>
            <a:r>
              <a:rPr lang="en-US" altLang="ko-KR" sz="1000" dirty="0"/>
              <a:t>, </a:t>
            </a:r>
            <a:r>
              <a:rPr lang="ko-KR" altLang="en-US" sz="1000" dirty="0"/>
              <a:t>같은 </a:t>
            </a:r>
            <a:r>
              <a:rPr lang="ko-KR" altLang="en-US" sz="1000" dirty="0" err="1"/>
              <a:t>프로토타입을</a:t>
            </a:r>
            <a:r>
              <a:rPr lang="ko-KR" altLang="en-US" sz="1000" dirty="0"/>
              <a:t> 가지는 객체들을 생성</a:t>
            </a: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Dog(color, name, age) {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this.color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color;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this.name = name;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this.age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age;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myDog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new Dog("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흰색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", 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1"/>
            <a:r>
              <a:rPr lang="en-US" altLang="ko-KR" sz="1000" b="1" dirty="0" err="1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myDog.family</a:t>
            </a:r>
            <a:r>
              <a:rPr lang="en-US" altLang="ko-KR" sz="1000" b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 = "</a:t>
            </a:r>
            <a:r>
              <a:rPr lang="ko-KR" altLang="en-US" sz="1000" b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시베리안 허스키</a:t>
            </a:r>
            <a:r>
              <a:rPr lang="en-US" altLang="ko-KR" sz="1000" b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"; </a:t>
            </a:r>
            <a:r>
              <a:rPr lang="en-US" altLang="ko-KR" sz="1000" b="1" i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b="1" i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품종에 관한 </a:t>
            </a:r>
            <a:r>
              <a:rPr lang="ko-KR" altLang="en-US" sz="1000" b="1" i="1" dirty="0" err="1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b="1" i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i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b="1" dirty="0" err="1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myDog.breed</a:t>
            </a:r>
            <a:r>
              <a:rPr lang="en-US" altLang="ko-KR" sz="1000" b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 = </a:t>
            </a:r>
            <a:r>
              <a:rPr lang="en-US" altLang="ko-KR" sz="1000" b="1" i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b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    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털색을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포함한 품종을 반환해 주는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추가함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return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this.color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+ " " +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this.family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집 강아지는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 err="1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myDog.breed</a:t>
            </a:r>
            <a:r>
              <a:rPr lang="en-US" altLang="ko-KR" sz="1000" b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()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 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pPr lvl="1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물론 자바스크립트 표준 객체의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프로토타입도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임의로 수정할 수 있으나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심각한 오류가 발생할 가능성이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2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따라서 자바스크립트 표준 객체의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프로토타입은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수정해서는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안됩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2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3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다루기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6093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1.)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this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키워드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키워드가 사용된 자바스크립트 코드 영역을 포함하고 있는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②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객체 내부에서 사용된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this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키워드는 객체 그 자신을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가리킴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this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변수가 아닌 키워드이므로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임의로 가리키는 값을 바꿀 수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 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프로퍼티의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삭제</a:t>
            </a: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delete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키워드를 사용하여 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삭제하면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값뿐만 아니라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 자체도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Dog(color, name, age) {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this.color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color;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this.name = name;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this.age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age;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myDog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new Dog("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흰색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", 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delete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myDog.age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age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삭제함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age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프로퍼티가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삭제되었기 때문에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undefined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를 출력함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우리집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강아지의 나이는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myDog.age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+ 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pPr lvl="1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 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프로퍼티의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순회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 / in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문을 사용하여 객체의 모든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순회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Object.keys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객체가 가진 고유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중에서 열거할 수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이름을 배열에 담아 반환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Object.getOwnPropertyNames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해당 객체가 가진 모든 고유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이름을 배열에 담아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반환합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 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Dog(color, name, age) {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this.color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color;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this.name = name;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this.age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age;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myDog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new Dog("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흰색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", 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",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color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프로퍼티의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enumerable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속성을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로 설정함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b="1" dirty="0" err="1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Object.defineProperty</a:t>
            </a:r>
            <a:r>
              <a:rPr lang="en-US" altLang="ko-KR" sz="1000" b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 err="1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myDog</a:t>
            </a:r>
            <a:r>
              <a:rPr lang="en-US" altLang="ko-KR" sz="1000" b="1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, 'color', {enumerable : false} );</a:t>
            </a: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객체가 가진 고유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프로퍼티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중에서 열거할 수 있는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프로퍼티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이름을 배열에 담아 반환함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Object.keys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myDog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 + "&lt;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&gt;");       // name, age</a:t>
            </a: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객체가 가진 모든 고유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프로퍼티의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이름을 배열에 담아 반환함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Object.getOwnPropertyNames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myDog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)); // color, name, age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6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lang="ko-KR" altLang="en-US" sz="2400" dirty="0" err="1">
                <a:effectLst/>
                <a:latin typeface="맑은 고딕" pitchFamily="50" charset="-127"/>
                <a:ea typeface="맑은 고딕" pitchFamily="50" charset="-127"/>
              </a:rPr>
              <a:t>프로퍼티와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2400" dirty="0" err="1" smtClean="0">
                <a:effectLst/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51520" y="476672"/>
                <a:ext cx="8352928" cy="59400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>
                    <a:alpha val="99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1) </a:t>
                </a:r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객체 </a:t>
                </a:r>
                <a:r>
                  <a:rPr lang="ko-KR" altLang="en-US" sz="1000" b="1" dirty="0" err="1">
                    <a:latin typeface="맑은 고딕" pitchFamily="50" charset="-127"/>
                    <a:ea typeface="맑은 고딕" pitchFamily="50" charset="-127"/>
                  </a:rPr>
                  <a:t>프로퍼티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(property)</a:t>
                </a:r>
              </a:p>
              <a:p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   - prototype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이용하면 현재 존재하는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프로토타입에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새로운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프로퍼티나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손쉽게 </a:t>
                </a:r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추가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0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2) </a:t>
                </a:r>
                <a:r>
                  <a:rPr lang="ko-KR" altLang="en-US" sz="1000" b="1" dirty="0">
                    <a:latin typeface="맑은 고딕" pitchFamily="50" charset="-127"/>
                    <a:ea typeface="맑은 고딕" pitchFamily="50" charset="-127"/>
                  </a:rPr>
                  <a:t>객체 </a:t>
                </a:r>
                <a:r>
                  <a:rPr lang="ko-KR" altLang="en-US" sz="1000" b="1" dirty="0" err="1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(method)</a:t>
                </a:r>
              </a:p>
              <a:p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-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자주 사용되는 대표적인 객체 </a:t>
                </a:r>
                <a:r>
                  <a:rPr lang="ko-KR" altLang="en-US" sz="1000" dirty="0" err="1" smtClean="0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① </a:t>
                </a:r>
                <a:r>
                  <a:rPr lang="en-US" altLang="ko-KR" sz="1000" b="1" dirty="0" err="1">
                    <a:latin typeface="맑은 고딕" pitchFamily="50" charset="-127"/>
                    <a:ea typeface="맑은 고딕" pitchFamily="50" charset="-127"/>
                  </a:rPr>
                  <a:t>hasOwnProperty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() </a:t>
                </a:r>
                <a:r>
                  <a:rPr lang="ko-KR" altLang="en-US" sz="1000" b="1" dirty="0" err="1" smtClean="0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특정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프로퍼티가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해당 객체에 존재하는지를 검사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  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해당 객체에서 직접 선언된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프로퍼티만을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검사하며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같은 이름의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프로퍼티라도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상속받은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프로퍼티는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false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값을 반환</a:t>
                </a:r>
                <a:endParaRPr lang="en-US" altLang="ko-KR" sz="10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 예제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function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Dog(color, name, age, family) {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  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this.color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color;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   this.name = name;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  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age;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  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this.family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family;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  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this.breed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function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() {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       return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this.color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+ " " +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this.family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;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   }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}</a:t>
                </a:r>
              </a:p>
              <a:p>
                <a:pPr lvl="1"/>
                <a:r>
                  <a:rPr lang="en-US" altLang="ko-KR" sz="1000" i="1" dirty="0" err="1">
                    <a:latin typeface="맑은 고딕" pitchFamily="50" charset="-127"/>
                    <a:ea typeface="맑은 고딕" pitchFamily="50" charset="-127"/>
                  </a:rPr>
                  <a:t>var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myDog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new Dog("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검정색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", "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곰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",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 "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불독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");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myDog.hasOwnProperty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("color");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true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myDog.hasOwnProperty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("breed");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true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myDog.hasOwnProperty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("class");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상속받은 </a:t>
                </a:r>
                <a:r>
                  <a:rPr lang="ko-KR" altLang="en-US" sz="1000" i="1" dirty="0" err="1">
                    <a:latin typeface="맑은 고딕" pitchFamily="50" charset="-127"/>
                    <a:ea typeface="맑은 고딕" pitchFamily="50" charset="-127"/>
                  </a:rPr>
                  <a:t>프로퍼티이므로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, false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를 </a:t>
                </a:r>
                <a:r>
                  <a:rPr lang="ko-KR" altLang="en-US" sz="1000" i="1" dirty="0" smtClean="0">
                    <a:latin typeface="맑은 고딕" pitchFamily="50" charset="-127"/>
                    <a:ea typeface="맑은 고딕" pitchFamily="50" charset="-127"/>
                  </a:rPr>
                  <a:t>반환</a:t>
                </a:r>
                <a:r>
                  <a:rPr lang="en-US" altLang="ko-KR" sz="1000" i="1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/>
                      </a:rPr>
                      <m:t>②</m:t>
                    </m:r>
                  </m:oMath>
                </a14:m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propertyIsEnumerable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() </a:t>
                </a:r>
                <a:r>
                  <a:rPr lang="ko-KR" altLang="en-US" sz="1000" b="1" dirty="0" err="1" smtClean="0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특정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프로퍼티가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해당 객체에 존재하고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열거할 수 있는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프로퍼티인지를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검사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     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-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hasOwnProperty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()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메소드의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결과가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true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이면서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 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동시에 열거할 수 있는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프로퍼티인지를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검사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 예제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function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Dog(color, name, age) {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   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this.color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color;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   this.name = name;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   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age;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}</a:t>
                </a:r>
              </a:p>
              <a:p>
                <a:pPr lvl="1"/>
                <a:r>
                  <a:rPr lang="en-US" altLang="ko-KR" sz="1000" i="1" dirty="0" err="1">
                    <a:latin typeface="맑은 고딕" pitchFamily="50" charset="-127"/>
                    <a:ea typeface="맑은 고딕" pitchFamily="50" charset="-127"/>
                  </a:rPr>
                  <a:t>var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myDog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new Dog("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흰색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", "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마루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",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);</a:t>
                </a:r>
              </a:p>
              <a:p>
                <a:pPr lvl="1"/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color </a:t>
                </a:r>
                <a:r>
                  <a:rPr lang="ko-KR" altLang="en-US" sz="1000" i="1" dirty="0" err="1">
                    <a:latin typeface="맑은 고딕" pitchFamily="50" charset="-127"/>
                    <a:ea typeface="맑은 고딕" pitchFamily="50" charset="-127"/>
                  </a:rPr>
                  <a:t>프로퍼티의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enumerable 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속성을 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false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로 설정함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Object.defineProperty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myDog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 'color', { enumerable :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false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} );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myDog.propertyIsEnumerable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("color") + "&lt;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br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&gt;");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false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myDog.propertyIsEnumerable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("name") + "&lt;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br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&gt;"); 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true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myDog.propertyIsEnumerable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("age"));           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en-US" altLang="ko-KR" sz="1000" i="1" dirty="0" smtClean="0">
                    <a:latin typeface="맑은 고딕" pitchFamily="50" charset="-127"/>
                    <a:ea typeface="맑은 고딕" pitchFamily="50" charset="-127"/>
                  </a:rPr>
                  <a:t>true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6672"/>
                <a:ext cx="8352928" cy="59400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alpha val="99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10037" y="3333750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037" y="3333750"/>
                <a:ext cx="47961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5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lang="ko-KR" altLang="en-US" sz="2400" dirty="0" err="1">
                <a:effectLst/>
                <a:latin typeface="맑은 고딕" pitchFamily="50" charset="-127"/>
                <a:ea typeface="맑은 고딕" pitchFamily="50" charset="-127"/>
              </a:rPr>
              <a:t>프로퍼티와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2400" dirty="0" err="1" smtClean="0">
                <a:effectLst/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51520" y="476672"/>
                <a:ext cx="8352928" cy="52937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>
                    <a:alpha val="99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2) </a:t>
                </a:r>
                <a:r>
                  <a:rPr lang="ko-KR" altLang="en-US" sz="1000" b="1" dirty="0">
                    <a:latin typeface="맑은 고딕" pitchFamily="50" charset="-127"/>
                    <a:ea typeface="맑은 고딕" pitchFamily="50" charset="-127"/>
                  </a:rPr>
                  <a:t>객체 </a:t>
                </a:r>
                <a:r>
                  <a:rPr lang="ko-KR" altLang="en-US" sz="1000" b="1" dirty="0" err="1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(method)</a:t>
                </a:r>
              </a:p>
              <a:p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   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/>
                      </a:rPr>
                      <m:t>③</m:t>
                    </m:r>
                  </m:oMath>
                </a14:m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err="1">
                    <a:latin typeface="맑은 고딕" pitchFamily="50" charset="-127"/>
                    <a:ea typeface="맑은 고딕" pitchFamily="50" charset="-127"/>
                  </a:rPr>
                  <a:t>isPrototypeOf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() </a:t>
                </a:r>
                <a:r>
                  <a:rPr lang="ko-KR" altLang="en-US" sz="1000" b="1" dirty="0" err="1" smtClean="0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특정 객체의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프로토타입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체인에 현재 객체가 존재하는지를 검사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 예제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0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 err="1">
                    <a:latin typeface="맑은 고딕" pitchFamily="50" charset="-127"/>
                    <a:ea typeface="맑은 고딕" pitchFamily="50" charset="-127"/>
                  </a:rPr>
                  <a:t>var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day = new Date();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Date 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객체를 생성함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객체 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day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의 </a:t>
                </a:r>
                <a:r>
                  <a:rPr lang="ko-KR" altLang="en-US" sz="1000" i="1" dirty="0" err="1">
                    <a:latin typeface="맑은 고딕" pitchFamily="50" charset="-127"/>
                    <a:ea typeface="맑은 고딕" pitchFamily="50" charset="-127"/>
                  </a:rPr>
                  <a:t>프로토타입이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i="1" dirty="0" err="1">
                    <a:latin typeface="맑은 고딕" pitchFamily="50" charset="-127"/>
                    <a:ea typeface="맑은 고딕" pitchFamily="50" charset="-127"/>
                  </a:rPr>
                  <a:t>Date.prototype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인지를 검사함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Date.prototype.isPrototypeOf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(day));         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true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Date.prototype.isPrototypeOf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(new String()));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false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ko-KR" altLang="en-US" sz="1000" i="1" smtClean="0">
                        <a:latin typeface="Cambria Math"/>
                      </a:rPr>
                      <m:t>④</m:t>
                    </m:r>
                  </m:oMath>
                </a14:m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000" b="1" dirty="0" err="1">
                    <a:latin typeface="맑은 고딕" pitchFamily="50" charset="-127"/>
                    <a:ea typeface="맑은 고딕" pitchFamily="50" charset="-127"/>
                  </a:rPr>
                  <a:t>isExtensible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() </a:t>
                </a:r>
                <a:r>
                  <a:rPr lang="ko-KR" altLang="en-US" sz="1000" b="1" dirty="0" err="1" smtClean="0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객체에 새로운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추가할 수 있는지 여부를 반환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     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자바스크립트에서 모든 객체는 기본적으로 새로운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추가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   - 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preventExtensions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()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사용하여 해당 객체에 새로운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추가할 수 없도록 설정할 수 </a:t>
                </a:r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있음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en-US" altLang="ko-KR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  <a:endParaRPr lang="en-US" altLang="ko-KR" sz="10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예제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 err="1">
                    <a:latin typeface="맑은 고딕" pitchFamily="50" charset="-127"/>
                    <a:ea typeface="맑은 고딕" pitchFamily="50" charset="-127"/>
                  </a:rPr>
                  <a:t>var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day = new Date();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Date 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객체를 생성함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객체 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day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에 새로운 </a:t>
                </a:r>
                <a:r>
                  <a:rPr lang="ko-KR" altLang="en-US" sz="1000" i="1" dirty="0" err="1">
                    <a:latin typeface="맑은 고딕" pitchFamily="50" charset="-127"/>
                    <a:ea typeface="맑은 고딕" pitchFamily="50" charset="-127"/>
                  </a:rPr>
                  <a:t>프로퍼티를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 추가할 수 있는지 검사함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Object.isExtensible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(day) + "&lt;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br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&gt;");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true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</a:p>
              <a:p>
                <a:pPr lvl="1"/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해당 객체에 새로운 </a:t>
                </a:r>
                <a:r>
                  <a:rPr lang="ko-KR" altLang="en-US" sz="1000" i="1" dirty="0" err="1">
                    <a:latin typeface="맑은 고딕" pitchFamily="50" charset="-127"/>
                    <a:ea typeface="맑은 고딕" pitchFamily="50" charset="-127"/>
                  </a:rPr>
                  <a:t>프로퍼티를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 추가할 수 없도록 설정함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 err="1">
                    <a:latin typeface="맑은 고딕" pitchFamily="50" charset="-127"/>
                    <a:ea typeface="맑은 고딕" pitchFamily="50" charset="-127"/>
                  </a:rPr>
                  <a:t>var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myDay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Object.preventExtensions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(day);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Object.isExtensible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(day));         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en-US" altLang="ko-KR" sz="1000" i="1" dirty="0" smtClean="0">
                    <a:latin typeface="맑은 고딕" pitchFamily="50" charset="-127"/>
                    <a:ea typeface="맑은 고딕" pitchFamily="50" charset="-127"/>
                  </a:rPr>
                  <a:t>false</a:t>
                </a:r>
              </a:p>
              <a:p>
                <a:pPr lvl="1"/>
                <a:endParaRPr lang="en-US" altLang="ko-KR" sz="1000" i="1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ko-KR" altLang="en-US" sz="1000" i="1" smtClean="0">
                        <a:latin typeface="Cambria Math"/>
                      </a:rPr>
                      <m:t>⑤</m:t>
                    </m:r>
                  </m:oMath>
                </a14:m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000" b="1" dirty="0" err="1"/>
                  <a:t>toString</a:t>
                </a:r>
                <a:r>
                  <a:rPr lang="en-US" altLang="ko-KR" sz="1000" b="1" dirty="0"/>
                  <a:t>() </a:t>
                </a:r>
                <a:r>
                  <a:rPr lang="ko-KR" altLang="en-US" sz="1000" b="1" dirty="0" err="1" smtClean="0"/>
                  <a:t>메소드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ko-KR" altLang="en-US" sz="1000" dirty="0"/>
                  <a:t>이 </a:t>
                </a:r>
                <a:r>
                  <a:rPr lang="ko-KR" altLang="en-US" sz="1000" dirty="0" err="1"/>
                  <a:t>메소드를</a:t>
                </a:r>
                <a:r>
                  <a:rPr lang="ko-KR" altLang="en-US" sz="1000" dirty="0"/>
                  <a:t> 호출한 객체의 값을 문자열로 </a:t>
                </a:r>
                <a:r>
                  <a:rPr lang="ko-KR" altLang="en-US" sz="1000" dirty="0" smtClean="0"/>
                  <a:t>반환</a:t>
                </a:r>
                <a:endParaRPr lang="en-US" altLang="ko-KR" sz="1000" dirty="0" smtClean="0"/>
              </a:p>
              <a:p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    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자바스크립트에서 모든 객체는 기본적으로 새로운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추가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en-US" altLang="ko-KR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예제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 err="1">
                    <a:latin typeface="맑은 고딕" pitchFamily="50" charset="-127"/>
                    <a:ea typeface="맑은 고딕" pitchFamily="50" charset="-127"/>
                  </a:rPr>
                  <a:t>var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arr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[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 "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문자열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",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true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];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배열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 err="1">
                    <a:latin typeface="맑은 고딕" pitchFamily="50" charset="-127"/>
                    <a:ea typeface="맑은 고딕" pitchFamily="50" charset="-127"/>
                  </a:rPr>
                  <a:t>var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bool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false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;              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ko-KR" altLang="en-US" sz="1000" i="1" dirty="0" err="1">
                    <a:latin typeface="맑은 고딕" pitchFamily="50" charset="-127"/>
                    <a:ea typeface="맑은 고딕" pitchFamily="50" charset="-127"/>
                  </a:rPr>
                  <a:t>불리언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function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func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() { return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; }  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함수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arr.toString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(); 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10,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문자열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,true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bool.toString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false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func.toString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함수의 소스 코드가 전부 문자열로 반환됨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dirty="0"/>
                  <a:t/>
                </a:r>
                <a:br>
                  <a:rPr lang="ko-KR" altLang="en-US" dirty="0"/>
                </a:b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6672"/>
                <a:ext cx="8352928" cy="52937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alpha val="99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7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lang="ko-KR" altLang="en-US" sz="2400" dirty="0" err="1">
                <a:effectLst/>
                <a:latin typeface="맑은 고딕" pitchFamily="50" charset="-127"/>
                <a:ea typeface="맑은 고딕" pitchFamily="50" charset="-127"/>
              </a:rPr>
              <a:t>프로퍼티와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2400" dirty="0" err="1" smtClean="0">
                <a:effectLst/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51520" y="476672"/>
                <a:ext cx="8352928" cy="60939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>
                    <a:alpha val="99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2) 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ko-KR" altLang="en-US" sz="1000" b="1" dirty="0" err="1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   </a:t>
                </a:r>
                <a14:m>
                  <m:oMath xmlns:m="http://schemas.openxmlformats.org/officeDocument/2006/math">
                    <m:r>
                      <a:rPr lang="ko-KR" altLang="en-US" sz="1000" i="1" smtClean="0">
                        <a:latin typeface="Cambria Math"/>
                      </a:rPr>
                      <m:t>⑥</m:t>
                    </m:r>
                  </m:oMath>
                </a14:m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err="1">
                    <a:latin typeface="맑은 고딕" pitchFamily="50" charset="-127"/>
                    <a:ea typeface="맑은 고딕" pitchFamily="50" charset="-127"/>
                  </a:rPr>
                  <a:t>valueOf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() </a:t>
                </a:r>
                <a:r>
                  <a:rPr lang="ko-KR" altLang="en-US" sz="1000" b="1" dirty="0" err="1" smtClean="0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 특정 객체의 원시 타입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(primitive type)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의 값을 </a:t>
                </a:r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반환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      자바스크립트에서는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원시 타입의 값이 기대되는 곳에 객체가 사용되면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내부적으로 이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호출하여 처리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예제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0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function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func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(n) {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   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this.number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n;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}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myFunc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new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func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);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myFunc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+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①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: [object Object]5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func.prototype.valueOf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function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() {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en-US" altLang="ko-KR" sz="1000" i="1" dirty="0" err="1">
                    <a:latin typeface="맑은 고딕" pitchFamily="50" charset="-127"/>
                    <a:ea typeface="맑은 고딕" pitchFamily="50" charset="-127"/>
                  </a:rPr>
                  <a:t>valueOf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() </a:t>
                </a:r>
                <a:r>
                  <a:rPr lang="ko-KR" altLang="en-US" sz="1000" i="1" dirty="0" err="1">
                    <a:latin typeface="맑은 고딕" pitchFamily="50" charset="-127"/>
                    <a:ea typeface="맑은 고딕" pitchFamily="50" charset="-127"/>
                  </a:rPr>
                  <a:t>메소드를</a:t>
                </a:r>
                <a:r>
                  <a:rPr lang="ko-KR" altLang="en-US" sz="1000" i="1" dirty="0">
                    <a:latin typeface="맑은 고딕" pitchFamily="50" charset="-127"/>
                    <a:ea typeface="맑은 고딕" pitchFamily="50" charset="-127"/>
                  </a:rPr>
                  <a:t> 정의함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   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return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this.number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;</a:t>
                </a: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}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myFunc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+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② : 9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</a:b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ko-KR" altLang="en-US" sz="1000" i="1" smtClean="0">
                        <a:latin typeface="Cambria Math"/>
                      </a:rPr>
                      <m:t>⑦</m:t>
                    </m:r>
                  </m:oMath>
                </a14:m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getter</a:t>
                </a:r>
                <a:r>
                  <a:rPr lang="ko-KR" altLang="en-US" sz="1000" b="1" dirty="0">
                    <a:latin typeface="맑은 고딕" pitchFamily="50" charset="-127"/>
                    <a:ea typeface="맑은 고딕" pitchFamily="50" charset="-127"/>
                  </a:rPr>
                  <a:t>와 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setter </a:t>
                </a:r>
                <a:r>
                  <a:rPr lang="ko-KR" altLang="en-US" sz="1000" b="1" dirty="0" err="1" smtClean="0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getter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와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setter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메소드로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정의된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프로퍼티는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단순한 값을 지닌 데이터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프로퍼티와는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달리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접근자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000" dirty="0" err="1" smtClean="0">
                    <a:latin typeface="맑은 고딕" pitchFamily="50" charset="-127"/>
                    <a:ea typeface="맑은 고딕" pitchFamily="50" charset="-127"/>
                  </a:rPr>
                  <a:t>프로퍼티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     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getter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메소드는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특정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프로퍼티의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값을 받아오기 위한 </a:t>
                </a:r>
                <a:r>
                  <a:rPr lang="ko-KR" altLang="en-US" sz="1000" dirty="0" err="1" smtClean="0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   -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setter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메소드는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특정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프로퍼티의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값을 설정하기 위한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</a:t>
                </a:r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  <a:endParaRPr lang="en-US" altLang="ko-KR" sz="10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예제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2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getter 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     - </a:t>
                </a:r>
                <a:r>
                  <a:rPr lang="en-US" altLang="ko-KR" sz="1000" dirty="0" err="1" smtClean="0">
                    <a:latin typeface="맑은 고딕" pitchFamily="50" charset="-127"/>
                    <a:ea typeface="맑은 고딕" pitchFamily="50" charset="-127"/>
                  </a:rPr>
                  <a:t>gildong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객체에 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americanAge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라는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추가할 때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get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키워드를 사용하여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getter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정의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     -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해당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참조하려고 할 때는 내부적으로 미리 정의한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getter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메소드가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자동으로 호출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 err="1">
                    <a:latin typeface="맑은 고딕" pitchFamily="50" charset="-127"/>
                    <a:ea typeface="맑은 고딕" pitchFamily="50" charset="-127"/>
                  </a:rPr>
                  <a:t>var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gildong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{ age: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18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};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gildong.age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+ "&lt;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br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&gt;");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18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Object.defineProperty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gildong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 "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americanAge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", { get: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function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() { return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-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; } });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gildong.americanAge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</a:t>
                </a:r>
                <a:r>
                  <a:rPr lang="en-US" altLang="ko-KR" sz="1000" i="1" dirty="0" smtClean="0">
                    <a:latin typeface="맑은 고딕" pitchFamily="50" charset="-127"/>
                    <a:ea typeface="맑은 고딕" pitchFamily="50" charset="-127"/>
                  </a:rPr>
                  <a:t>17</a:t>
                </a:r>
              </a:p>
              <a:p>
                <a:pPr lvl="1"/>
                <a:endParaRPr lang="en-US" altLang="ko-KR" sz="1000" b="1" i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1000" b="1" dirty="0" smtClean="0">
                    <a:latin typeface="맑은 고딕" pitchFamily="50" charset="-127"/>
                    <a:ea typeface="맑은 고딕" pitchFamily="50" charset="-127"/>
                  </a:rPr>
                  <a:t>예제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  <a:p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     - </a:t>
                </a:r>
                <a:r>
                  <a:rPr lang="en-US" altLang="ko-KR" sz="1000" dirty="0" err="1" smtClean="0">
                    <a:latin typeface="맑은 고딕" pitchFamily="50" charset="-127"/>
                    <a:ea typeface="맑은 고딕" pitchFamily="50" charset="-127"/>
                  </a:rPr>
                  <a:t>changeAge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라는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추가할 때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set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키워드를 사용하여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setter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메소드를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정의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     - 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해당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프로퍼티의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값을 변경하려고 할 때는 내부적으로 미리 정의한 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setter 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메소드가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 자동으로 </a:t>
                </a:r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호출</a:t>
                </a:r>
                <a:endParaRPr lang="en-US" altLang="ko-KR" sz="1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i="1" dirty="0" err="1">
                    <a:latin typeface="맑은 고딕" pitchFamily="50" charset="-127"/>
                    <a:ea typeface="맑은 고딕" pitchFamily="50" charset="-127"/>
                  </a:rPr>
                  <a:t>var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gildong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{ age: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18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};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gildong.age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;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gildong.age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+ "&lt;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br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&gt;");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20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/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Object.defineProperty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gildong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 "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changeAge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", { set: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function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(n) {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this.age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- n; } });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gildong.changeAge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 = 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;</a:t>
                </a:r>
              </a:p>
              <a:p>
                <a:pPr lvl="1"/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document.write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dirty="0" err="1">
                    <a:latin typeface="맑은 고딕" pitchFamily="50" charset="-127"/>
                    <a:ea typeface="맑은 고딕" pitchFamily="50" charset="-127"/>
                  </a:rPr>
                  <a:t>gildong.age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); </a:t>
                </a:r>
                <a:r>
                  <a:rPr lang="en-US" altLang="ko-KR" sz="1000" i="1" dirty="0">
                    <a:latin typeface="맑은 고딕" pitchFamily="50" charset="-127"/>
                    <a:ea typeface="맑은 고딕" pitchFamily="50" charset="-127"/>
                  </a:rPr>
                  <a:t>// 15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6672"/>
                <a:ext cx="8352928" cy="60939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alpha val="99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3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5447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전역 객체와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래퍼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객체</a:t>
            </a: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1)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전역 객체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자바스크립트에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 미리 정의된 객체로 전역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전역 함수를 담는 공간의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역할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 그 자체는 전역 범위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(global scope)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this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연산자를 통해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접근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브라우저가 새로운 페이지를 로드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(load)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자바스크립트는 새로운 전역 개체를 만들고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프로퍼티들을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초기화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2)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래퍼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생성한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리터럴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객체가 아닌데도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length 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사용가능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프로그램이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리터럴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참조하려고 하면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new String(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호출한 것처럼 문자열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리터럴을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객체로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변환해주기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때문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en-US" altLang="ko-KR" sz="1000" b="1" dirty="0"/>
              <a:t>Number </a:t>
            </a:r>
            <a:r>
              <a:rPr lang="ko-KR" altLang="en-US" sz="1000" b="1" dirty="0"/>
              <a:t>객체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/>
              <a:t>자바스크립트에서는 정수와 실수를 따로 구분하지 않고</a:t>
            </a:r>
            <a:r>
              <a:rPr lang="en-US" altLang="ko-KR" sz="1000" dirty="0"/>
              <a:t>, </a:t>
            </a:r>
            <a:r>
              <a:rPr lang="ko-KR" altLang="en-US" sz="1000" dirty="0"/>
              <a:t>모든 수를 실수 하나로만 </a:t>
            </a:r>
            <a:r>
              <a:rPr lang="ko-KR" altLang="en-US" sz="1000" dirty="0" smtClean="0"/>
              <a:t>표현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/>
              <a:t>자바스크립트에서 모든 숫자는 </a:t>
            </a:r>
            <a:r>
              <a:rPr lang="en-US" altLang="ko-KR" sz="1000" dirty="0"/>
              <a:t>IEEE 754 </a:t>
            </a:r>
            <a:r>
              <a:rPr lang="ko-KR" altLang="en-US" sz="1000" dirty="0"/>
              <a:t>국제 표준에서 정의한 </a:t>
            </a:r>
            <a:r>
              <a:rPr lang="en-US" altLang="ko-KR" sz="1000" dirty="0"/>
              <a:t>64</a:t>
            </a:r>
            <a:r>
              <a:rPr lang="ko-KR" altLang="en-US" sz="1000" dirty="0"/>
              <a:t>비트 부동 소수점 수로 </a:t>
            </a:r>
            <a:r>
              <a:rPr lang="ko-KR" altLang="en-US" sz="1000" dirty="0" smtClean="0"/>
              <a:t>저장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en-US" altLang="ko-KR" sz="1000" dirty="0"/>
              <a:t>64</a:t>
            </a:r>
            <a:r>
              <a:rPr lang="ko-KR" altLang="en-US" sz="1000" dirty="0"/>
              <a:t>비트 부동 소수점 수의 정밀도는 정수부는 </a:t>
            </a:r>
            <a:r>
              <a:rPr lang="en-US" altLang="ko-KR" sz="1000" dirty="0"/>
              <a:t>15</a:t>
            </a:r>
            <a:r>
              <a:rPr lang="ko-KR" altLang="en-US" sz="1000" dirty="0"/>
              <a:t>자리까지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소수부는</a:t>
            </a:r>
            <a:r>
              <a:rPr lang="ko-KR" altLang="en-US" sz="1000" dirty="0"/>
              <a:t> </a:t>
            </a:r>
            <a:r>
              <a:rPr lang="en-US" altLang="ko-KR" sz="1000" dirty="0"/>
              <a:t>17</a:t>
            </a:r>
            <a:r>
              <a:rPr lang="ko-KR" altLang="en-US" sz="1000" dirty="0"/>
              <a:t>자리까지만 </a:t>
            </a:r>
            <a:r>
              <a:rPr lang="ko-KR" altLang="en-US" sz="1000" dirty="0" smtClean="0"/>
              <a:t>유효</a:t>
            </a:r>
            <a:endParaRPr lang="en-US" altLang="ko-KR" sz="1000" dirty="0" smtClean="0"/>
          </a:p>
          <a:p>
            <a:r>
              <a:rPr lang="en-US" altLang="ko-KR" sz="1000" dirty="0" smtClean="0"/>
              <a:t>  - new </a:t>
            </a:r>
            <a:r>
              <a:rPr lang="ko-KR" altLang="en-US" sz="1000" dirty="0"/>
              <a:t>연산자를 사용하여 명시적으로 </a:t>
            </a:r>
            <a:r>
              <a:rPr lang="en-US" altLang="ko-KR" sz="1000" dirty="0"/>
              <a:t>Number </a:t>
            </a:r>
            <a:r>
              <a:rPr lang="ko-KR" altLang="en-US" sz="1000" dirty="0"/>
              <a:t>객체를 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이러한 </a:t>
            </a:r>
            <a:r>
              <a:rPr lang="en-US" altLang="ko-KR" sz="1000" dirty="0"/>
              <a:t>Number </a:t>
            </a:r>
            <a:r>
              <a:rPr lang="ko-KR" altLang="en-US" sz="1000" dirty="0"/>
              <a:t>객체는 숫자 값을 감싸고 있는 </a:t>
            </a:r>
            <a:r>
              <a:rPr lang="ko-KR" altLang="en-US" sz="1000" dirty="0" err="1"/>
              <a:t>래퍼</a:t>
            </a:r>
            <a:r>
              <a:rPr lang="en-US" altLang="ko-KR" sz="1000" dirty="0"/>
              <a:t>(wrapper) </a:t>
            </a:r>
            <a:r>
              <a:rPr lang="ko-KR" altLang="en-US" sz="1000" dirty="0"/>
              <a:t>객체</a:t>
            </a:r>
          </a:p>
          <a:p>
            <a:endParaRPr lang="en-US" altLang="ko-KR" sz="1000" dirty="0" smtClean="0"/>
          </a:p>
          <a:p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lvl="1"/>
            <a:r>
              <a:rPr lang="en-US" altLang="ko-KR" sz="1000" i="1" dirty="0" err="1"/>
              <a:t>var</a:t>
            </a:r>
            <a:r>
              <a:rPr lang="ko-KR" altLang="en-US" sz="1000" dirty="0"/>
              <a:t> </a:t>
            </a:r>
            <a:r>
              <a:rPr lang="en-US" altLang="ko-KR" sz="1000" dirty="0"/>
              <a:t>x =</a:t>
            </a:r>
            <a:r>
              <a:rPr lang="ko-KR" altLang="en-US" sz="1000" dirty="0"/>
              <a:t> </a:t>
            </a:r>
            <a:r>
              <a:rPr lang="en-US" altLang="ko-KR" sz="1000" b="1" dirty="0"/>
              <a:t>100</a:t>
            </a:r>
            <a:r>
              <a:rPr lang="en-US" altLang="ko-KR" sz="1000" dirty="0"/>
              <a:t>;             </a:t>
            </a:r>
            <a:r>
              <a:rPr lang="en-US" altLang="ko-KR" sz="1000" i="1" dirty="0"/>
              <a:t>// </a:t>
            </a:r>
            <a:r>
              <a:rPr lang="ko-KR" altLang="en-US" sz="1000" i="1" dirty="0"/>
              <a:t>숫자 </a:t>
            </a:r>
            <a:r>
              <a:rPr lang="ko-KR" altLang="en-US" sz="1000" i="1" dirty="0" err="1"/>
              <a:t>리터럴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100</a:t>
            </a:r>
            <a:endParaRPr lang="ko-KR" altLang="en-US" sz="1000" dirty="0"/>
          </a:p>
          <a:p>
            <a:pPr lvl="1"/>
            <a:r>
              <a:rPr lang="en-US" altLang="ko-KR" sz="1000" i="1" dirty="0" err="1"/>
              <a:t>var</a:t>
            </a:r>
            <a:r>
              <a:rPr lang="ko-KR" altLang="en-US" sz="1000" dirty="0"/>
              <a:t> </a:t>
            </a:r>
            <a:r>
              <a:rPr lang="en-US" altLang="ko-KR" sz="1000" dirty="0"/>
              <a:t>y =</a:t>
            </a:r>
            <a:r>
              <a:rPr lang="ko-KR" altLang="en-US" sz="1000" dirty="0"/>
              <a:t> </a:t>
            </a:r>
            <a:r>
              <a:rPr lang="en-US" altLang="ko-KR" sz="1000" dirty="0"/>
              <a:t>new</a:t>
            </a:r>
            <a:r>
              <a:rPr lang="ko-KR" altLang="en-US" sz="1000" dirty="0"/>
              <a:t> </a:t>
            </a:r>
            <a:r>
              <a:rPr lang="en-US" altLang="ko-KR" sz="1000" dirty="0"/>
              <a:t>Number(</a:t>
            </a:r>
            <a:r>
              <a:rPr lang="en-US" altLang="ko-KR" sz="1000" b="1" dirty="0"/>
              <a:t>100</a:t>
            </a:r>
            <a:r>
              <a:rPr lang="en-US" altLang="ko-KR" sz="1000" dirty="0"/>
              <a:t>); </a:t>
            </a:r>
            <a:r>
              <a:rPr lang="en-US" altLang="ko-KR" sz="1000" i="1" dirty="0"/>
              <a:t>// Number </a:t>
            </a:r>
            <a:r>
              <a:rPr lang="ko-KR" altLang="en-US" sz="1000" i="1" dirty="0"/>
              <a:t>객체 </a:t>
            </a:r>
            <a:r>
              <a:rPr lang="en-US" altLang="ko-KR" sz="1000" i="1" dirty="0"/>
              <a:t>100</a:t>
            </a:r>
            <a:endParaRPr lang="ko-KR" altLang="en-US" sz="1000" dirty="0"/>
          </a:p>
          <a:p>
            <a:pPr lvl="1"/>
            <a:r>
              <a:rPr lang="en-US" altLang="ko-KR" sz="1000" dirty="0"/>
              <a:t>x ==</a:t>
            </a:r>
            <a:r>
              <a:rPr lang="ko-KR" altLang="en-US" sz="1000" dirty="0"/>
              <a:t> </a:t>
            </a:r>
            <a:r>
              <a:rPr lang="en-US" altLang="ko-KR" sz="1000" dirty="0"/>
              <a:t>y;                  </a:t>
            </a:r>
            <a:r>
              <a:rPr lang="en-US" altLang="ko-KR" sz="1000" i="1" dirty="0"/>
              <a:t>// </a:t>
            </a:r>
            <a:r>
              <a:rPr lang="ko-KR" altLang="en-US" sz="1000" i="1" dirty="0"/>
              <a:t>값이 같으므로 </a:t>
            </a:r>
            <a:r>
              <a:rPr lang="en-US" altLang="ko-KR" sz="1000" i="1" dirty="0"/>
              <a:t>true</a:t>
            </a:r>
            <a:endParaRPr lang="ko-KR" altLang="en-US" sz="1000" dirty="0"/>
          </a:p>
          <a:p>
            <a:pPr lvl="1"/>
            <a:r>
              <a:rPr lang="en-US" altLang="ko-KR" sz="1000" dirty="0"/>
              <a:t>x ===</a:t>
            </a:r>
            <a:r>
              <a:rPr lang="ko-KR" altLang="en-US" sz="1000" dirty="0"/>
              <a:t> </a:t>
            </a:r>
            <a:r>
              <a:rPr lang="en-US" altLang="ko-KR" sz="1000" dirty="0"/>
              <a:t>y;                 </a:t>
            </a:r>
            <a:r>
              <a:rPr lang="en-US" altLang="ko-KR" sz="1000" i="1" dirty="0"/>
              <a:t>// </a:t>
            </a:r>
            <a:r>
              <a:rPr lang="ko-KR" altLang="en-US" sz="1000" i="1" dirty="0"/>
              <a:t>서로 다른 객체이므로 </a:t>
            </a:r>
            <a:r>
              <a:rPr lang="en-US" altLang="ko-KR" sz="1000" i="1" dirty="0"/>
              <a:t>false</a:t>
            </a:r>
            <a:endParaRPr lang="ko-KR" altLang="en-US" sz="1000" dirty="0"/>
          </a:p>
          <a:p>
            <a:pPr lvl="1"/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 smtClean="0"/>
              <a:t>// </a:t>
            </a:r>
            <a:r>
              <a:rPr lang="ko-KR" altLang="en-US" sz="1000" dirty="0" smtClean="0"/>
              <a:t>진법 변환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256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num.toString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 2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진법으로 변환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: 100000000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num.toString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 8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진법으로 변환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400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num.toString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진법으로 변환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: 256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num.toString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16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진법으로 변환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: 100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2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진수로 변환한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결괏값을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문자열로 반환함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num.toString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     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100000000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문자열을 숫자로 나눴기 때문에 자동으로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진수로 변환되어 산술 연산된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결괏값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num.toString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/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50000000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3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400" dirty="0">
                <a:effectLst/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Math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1)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Math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객체 개념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객체는 수학에서 자주 사용하는 상수와 함수들을 미리 구현해 놓은 자바스크립트 표준 내장 객체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객체는 다른 전역 객체와는 달리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(constructor)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존재하지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않음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생성하지 않아도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모든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바로 사용할 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2)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가장 많이 쓰이는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웹 페이지에서 수학적 작업을 손쉽게 할 수 있도록 다양한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제공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46803"/>
              </p:ext>
            </p:extLst>
          </p:nvPr>
        </p:nvGraphicFramePr>
        <p:xfrm>
          <a:off x="323528" y="1747877"/>
          <a:ext cx="828092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232248"/>
                <a:gridCol w="518457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43314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</a:t>
                      </a:r>
                    </a:p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min() 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인수로 전달받은 값 중에서 가장 작은 수를 반환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인수가 전달되지 않으면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Infinity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반환하며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 중에 비교할 수 없는 값이 포함되어 있으면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                                      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Infinity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-100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"-1000",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-1000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</a:t>
                      </a:r>
                    </a:p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인수로 전달받은 값 중에서 가장 큰 수를 반환합니다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인수가 전달되지 않으면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-Infinity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반환하며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 중에 비교할 수 없는 값이 포함되어 있으면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Math.max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                                   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-Infinity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Math.max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100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Math.max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"1000",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1000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Math.max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</a:t>
                      </a:r>
                    </a:p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random() 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인수로 전달받은 값을 소수점 첫 번째 자리에서 반올림하여 그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결괏값을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반환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10.49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10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11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-10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-11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</a:t>
                      </a:r>
                    </a:p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floor()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인수로 전달받은 값과 같거나 작은 수 중에서 가장 큰 정수를 반환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10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11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-11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-12</a:t>
                      </a:r>
                      <a:endParaRPr kumimoji="0" lang="sv-SE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ceil() </a:t>
                      </a: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인수로 전달받은 값과 같거나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큰 수 중에서 가장 작은 정수를 반환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Math.ceil(</a:t>
                      </a:r>
                      <a:r>
                        <a:rPr kumimoji="0" lang="fr-FR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10.95</a:t>
                      </a:r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</a:t>
                      </a:r>
                      <a:r>
                        <a:rPr kumimoji="0" lang="fr-FR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11</a:t>
                      </a:r>
                      <a:endParaRPr kumimoji="0" lang="fr-FR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Math.ceil(</a:t>
                      </a:r>
                      <a:r>
                        <a:rPr kumimoji="0" lang="fr-FR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11.01</a:t>
                      </a:r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</a:t>
                      </a:r>
                      <a:r>
                        <a:rPr kumimoji="0" lang="fr-FR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12</a:t>
                      </a:r>
                      <a:endParaRPr kumimoji="0" lang="fr-FR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Math.ceil(</a:t>
                      </a:r>
                      <a:r>
                        <a:rPr kumimoji="0" lang="fr-FR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   </a:t>
                      </a:r>
                      <a:r>
                        <a:rPr kumimoji="0" lang="fr-FR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11</a:t>
                      </a:r>
                      <a:endParaRPr kumimoji="0" lang="fr-FR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Math.ceil(-</a:t>
                      </a:r>
                      <a:r>
                        <a:rPr kumimoji="0" lang="fr-FR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10.95</a:t>
                      </a:r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  <a:r>
                        <a:rPr kumimoji="0" lang="fr-FR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-10</a:t>
                      </a:r>
                      <a:endParaRPr kumimoji="0" lang="fr-FR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Math.ceil(-</a:t>
                      </a:r>
                      <a:r>
                        <a:rPr kumimoji="0" lang="fr-FR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11.01</a:t>
                      </a:r>
                      <a:r>
                        <a:rPr kumimoji="0" lang="fr-FR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  <a:r>
                        <a:rPr kumimoji="0" lang="fr-FR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-11</a:t>
                      </a:r>
                      <a:endParaRPr kumimoji="0" lang="sv-SE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en-US" altLang="ko-KR" sz="2400" dirty="0">
                <a:effectLst/>
                <a:latin typeface="맑은 고딕" pitchFamily="50" charset="-127"/>
                <a:ea typeface="맑은 고딕" pitchFamily="50" charset="-127"/>
              </a:rPr>
              <a:t>Date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3631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Date 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1)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Date 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객체 개념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객체를 사용하여 매 순간 변화하는 시간과 날짜에 관한 정보를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획득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객체는 연월일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시분초의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정보와 함께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밀리초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(millisecond)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정보도 함께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Date 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객체 초기화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자바스크립트에서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객체를 초기화하는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3)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ISO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날짜 양식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ISO 8601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날짜와 시간을 나타내는 국제 표준 양식</a:t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12120"/>
              </p:ext>
            </p:extLst>
          </p:nvPr>
        </p:nvGraphicFramePr>
        <p:xfrm>
          <a:off x="348730" y="1492335"/>
          <a:ext cx="82809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94"/>
                <a:gridCol w="2448272"/>
                <a:gridCol w="499375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초기화방법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43314"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 Date()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객체를 생성할 때 어떠한 인수도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전달하지 않으면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날짜와 시간을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가지고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 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객체를 생성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date = new Date();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Date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생성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(date);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218857"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 Date</a:t>
                      </a:r>
                    </a:p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날짜를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나타내는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문자열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객체를 생성할 때 인수가 전달되면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형태에 따라 특정 날짜와 시간을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가리키는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객체를 생성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Date("December 14, 1977 13:30:00");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날짜를 나타내는 문자열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80000000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   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1970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시부터 해당 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밀리초만큼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지난 날짜</a:t>
                      </a:r>
                      <a:endParaRPr kumimoji="0" lang="en-US" altLang="ko-KR" sz="1000" b="0" i="1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3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숫자로 나타내는 날짜이며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시간은 자동으로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설정됨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      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6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숫자로 나타내는 날짜</a:t>
                      </a:r>
                      <a:endParaRPr kumimoji="0" lang="en-US" altLang="ko-KR" sz="1000" b="0" i="1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2000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년대를 표기하고자 할 때에는 연도를 전부 표기해야 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54976"/>
              </p:ext>
            </p:extLst>
          </p:nvPr>
        </p:nvGraphicFramePr>
        <p:xfrm>
          <a:off x="317873" y="3933056"/>
          <a:ext cx="8280920" cy="262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743"/>
                <a:gridCol w="2736304"/>
                <a:gridCol w="4746873"/>
              </a:tblGrid>
              <a:tr h="224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날짜 양식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문 법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984304"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ISO 8601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T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는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UTC(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협정세계시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나타내는 문자로 </a:t>
                      </a:r>
                      <a:endParaRPr kumimoji="0" lang="en-US" altLang="ko-KR" sz="1000" b="0" i="1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시간까지 표현할 때에는 반드시 사용해야 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YYYY-MM-DDTHH:MM:SS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Date("1977-12-14T13:30:00");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날짜와 시간까지 표현함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Date("1977-12-14");     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시간이 생략되면 자동으로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09:00:00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설정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Date("1977-12");         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일이 생략되면 자동으로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일로 설정됨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Date("1977");             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월이 생략되면 자동으로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월로 설정됨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820062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Long </a:t>
                      </a:r>
                    </a:p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양식</a:t>
                      </a:r>
                    </a:p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문법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MMM DD YYYY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DD MMM YYYY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 Date("Feb 19 1982");     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MMM DD YYYY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 Date("19 Feb 1982");     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DD MMM YYYY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 Date("February 19 1982");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월의 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축약형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뿐만 아니라 전체 단어도 인함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 Date("FEBRUARY, 19, 1982");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쉼표는 무시되며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대소문자의 구분은 없음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490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  <a:p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MM/DD/YYYY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YYYY/MM/DD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Date("02/19/1982");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MM/DD/YYYY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Date("1982/02/19");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YYYY/MM/DD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5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6624736" cy="432048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3. 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역할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0485" y="620687"/>
            <a:ext cx="7956376" cy="3539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1. Java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역할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①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자바스크립트는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②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③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자바스크립트는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스타일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변경</a:t>
            </a:r>
          </a:p>
          <a:p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 스크립트는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문서에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&lt;script&gt;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태그를 삽입한 후에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language 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지정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&lt;script type="text/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"&gt; </a:t>
            </a:r>
          </a:p>
          <a:p>
            <a:pPr marL="342900" indent="-3429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자바스크립트 코드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&lt;/script&gt;</a:t>
            </a:r>
          </a:p>
          <a:p>
            <a:pPr marL="342900" indent="-342900"/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②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 스크립트는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가지 방법으로 기술 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[1] html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&lt;head&gt; . . . &lt;/head&gt;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사이에 작성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[2] html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&lt;body&gt; . . . &lt;/body&gt;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사이에 작성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[3]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외부 파일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로 작성하여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source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속성을 이용하여 삽입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en-US" altLang="ko-KR" sz="2400" dirty="0">
                <a:effectLst/>
                <a:latin typeface="맑은 고딕" pitchFamily="50" charset="-127"/>
                <a:ea typeface="맑은 고딕" pitchFamily="50" charset="-127"/>
              </a:rPr>
              <a:t>Date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Date 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1)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Date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26211"/>
              </p:ext>
            </p:extLst>
          </p:nvPr>
        </p:nvGraphicFramePr>
        <p:xfrm>
          <a:off x="179512" y="830615"/>
          <a:ext cx="828092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94"/>
                <a:gridCol w="2448272"/>
                <a:gridCol w="499375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43314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</a:t>
                      </a:r>
                    </a:p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now() 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1970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초부터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현재까지의 시간을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밀리초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(millisecond)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단위의 정수로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nowMiliSec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Date.now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nowMiliSec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       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1970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00:00:00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부터 현재까지의 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밀리초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 Date(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nowMiliSec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new Date()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같은 결과를 반환함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 Date();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</a:t>
                      </a:r>
                    </a:p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prototype getter </a:t>
                      </a:r>
                    </a:p>
                    <a:p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인스턴스는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Date.prototype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으로부터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메소드와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상속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Date.prototype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getter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날짜와 관련된 정보를 받아오기 위한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Date("December 14, 1977 13:30:00");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날짜를 나타내는 문자열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80000000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   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1970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시부터 해당 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밀리초만큼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지난 날짜</a:t>
                      </a:r>
                      <a:endParaRPr kumimoji="0" lang="en-US" altLang="ko-KR" sz="1000" b="0" i="1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3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숫자로 나타내는 날짜이며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시간은 자동으로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설정됨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      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6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숫자로 나타내는 날짜</a:t>
                      </a:r>
                      <a:endParaRPr kumimoji="0" lang="en-US" altLang="ko-KR" sz="1000" b="0" i="1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2000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년대를 표기하고자 할 때에는 연도를 전부 표기해야 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583272">
                <a:tc>
                  <a:txBody>
                    <a:bodyPr/>
                    <a:lstStyle/>
                    <a:p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getFullYear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getFullYear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연도를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비트의 숫자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(YYYY)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date = new Date();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date.getFullYear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+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연도를 반환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483825">
                <a:tc>
                  <a:txBody>
                    <a:bodyPr/>
                    <a:lstStyle/>
                    <a:p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getDate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날짜에 해당하는 숫자를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date = new Date();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날짜를 반환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date.getMonth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+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date.getDate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+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 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609600">
                <a:tc>
                  <a:txBody>
                    <a:bodyPr/>
                    <a:lstStyle/>
                    <a:p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getDay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getDay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요일에 해당하는 숫자를 반환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자바스크립트에서 일주일은 일요일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(0)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부터 시작하여 토요일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(6)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끝남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date = new Date();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day;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switch 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date.getDay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()) {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요일을 반환함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case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    day =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";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   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break;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case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    day =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";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   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break;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...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case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    day =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";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   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break;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day +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요일입니다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en-US" altLang="ko-KR" sz="2400" dirty="0">
                <a:effectLst/>
                <a:latin typeface="맑은 고딕" pitchFamily="50" charset="-127"/>
                <a:ea typeface="맑은 고딕" pitchFamily="50" charset="-127"/>
              </a:rPr>
              <a:t>Date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Date 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1)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Date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9329"/>
              </p:ext>
            </p:extLst>
          </p:nvPr>
        </p:nvGraphicFramePr>
        <p:xfrm>
          <a:off x="226815" y="858728"/>
          <a:ext cx="8280920" cy="509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94"/>
                <a:gridCol w="2448272"/>
                <a:gridCol w="4993754"/>
              </a:tblGrid>
              <a:tr h="235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88331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</a:t>
                      </a:r>
                    </a:p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prototype getter </a:t>
                      </a:r>
                    </a:p>
                    <a:p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getTime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getTime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1970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초부터 현재까지의 시간을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밀리초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단위로 환산한 값을 숫자로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Date();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period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date.getTime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/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86400000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하루는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86,400,000 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밀리초로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계산됨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소수 부분은 생략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("1970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일부터 오늘까지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period.toFixed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일이 지났음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 </a:t>
                      </a:r>
                    </a:p>
                  </a:txBody>
                  <a:tcPr marL="76200" marR="76200" marT="76200" marB="76200" anchor="ctr"/>
                </a:tc>
              </a:tr>
              <a:tr h="88331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prototype setter </a:t>
                      </a:r>
                    </a:p>
                    <a:p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setFullYear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setFullYear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값을 특정 날짜로 설정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date = new Date();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date.setFullYear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1982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자바스크립트에서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월은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임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date.getFullYear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1982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date.getMonth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          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date.getDate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    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19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883310">
                <a:tc>
                  <a:txBody>
                    <a:bodyPr/>
                    <a:lstStyle/>
                    <a:p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setDate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일자 값을 특정 일자로 설정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date = new Date();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date.setDate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         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Date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일자 값을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일로 설정함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(date + "&lt;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date.setDate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         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40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일을 설정하면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초과되는 일수만큼 다음달로 넘어감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(date);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44165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setMonth</a:t>
                      </a:r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현지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시각으로 특정 월을 설정함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11</a:t>
                      </a:r>
                    </a:p>
                  </a:txBody>
                  <a:tcPr marL="76200" marR="76200" marT="76200" marB="76200" anchor="ctr"/>
                </a:tc>
              </a:tr>
              <a:tr h="588873">
                <a:tc>
                  <a:txBody>
                    <a:bodyPr/>
                    <a:lstStyle/>
                    <a:p>
                      <a:pPr algn="ctr" latinLnBrk="1"/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setFullYear</a:t>
                      </a:r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현지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시각으로 특정 연도를 설정함</a:t>
                      </a:r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연도뿐만 아니라 월과 일자도 </a:t>
                      </a:r>
                      <a:r>
                        <a:rPr lang="ko-KR" altLang="en-US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가능</a:t>
                      </a:r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YYYY, MM, DD</a:t>
                      </a:r>
                    </a:p>
                  </a:txBody>
                  <a:tcPr marL="76200" marR="76200" marT="76200" marB="76200" anchor="ctr"/>
                </a:tc>
              </a:tr>
              <a:tr h="441655">
                <a:tc>
                  <a:txBody>
                    <a:bodyPr/>
                    <a:lstStyle/>
                    <a:p>
                      <a:pPr algn="ctr" latinLnBrk="1"/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setHours</a:t>
                      </a:r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현지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시각으로 특정 시간을 설정함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23</a:t>
                      </a:r>
                    </a:p>
                  </a:txBody>
                  <a:tcPr marL="76200" marR="76200" marT="76200" marB="76200" anchor="ctr"/>
                </a:tc>
              </a:tr>
              <a:tr h="588873">
                <a:tc>
                  <a:txBody>
                    <a:bodyPr/>
                    <a:lstStyle/>
                    <a:p>
                      <a:pPr algn="ctr" latinLnBrk="1"/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setMilliseconds</a:t>
                      </a:r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현지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시각으로 특정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밀리초를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999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0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en-US" altLang="ko-KR" sz="2400" dirty="0">
                <a:effectLst/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532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String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1)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자바스크립트에서의 문자열 표현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 문자열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리터럴은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큰따옴표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("")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 작은따옴표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('')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사용하여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손쉽게 표현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오랫동안 사용되어 온 아스키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(ASCII)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인코딩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환경에서 영문자는 한 글자당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바이트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한글은 한 글자당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바이트로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UTF-8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인코딩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환경에서는 영문자는 한 글자당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바이트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한글은 한 문자당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바이트로 표현</a:t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length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문자열의 총 바이트 수를 저장하는 것이 아닌 글자의 개수만을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2)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이스케이프 시퀀스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(escape sequence)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16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진수 이스케이프 시퀀스로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\x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다음은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진수 수로 인식됨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'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xA2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';   </a:t>
            </a:r>
          </a:p>
          <a:p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유니코드 이스케이프 시퀀스로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\u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다음은 유니코드로 인식됨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'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00A2';</a:t>
            </a:r>
          </a:p>
          <a:p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ECMAScript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 6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부터 새롭게 추가된 유니코드 코드 포인트 이스케이프 방식임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String.fromCodePoint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0x00A2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);   //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tring.fromCodePoint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사파리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익스플로러에서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지원하지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않음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긴 문자열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리터럴을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나누어 표현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문자열은 아주 긴 문자열입니다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\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따라서 몇 번에 걸친 줄 나누기가 필요합니다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\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역슬래시와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문자 결합 연산자를 사용하여 줄을 나눌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&gt;");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문자열은 아주 긴 문자열입니다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따라서 몇 번에 걸친 줄 나누기가 필요합니다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역슬래시와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문자 결합 연산자를 사용하여 줄을 나눌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pPr lvl="1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 String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자바스크립트에서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문자열은 보통 문자열 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리터럴을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사용하여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문자열을 나타낼 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new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연산자를 사용하여 명시적으로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객체를 생성할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수도 있음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 - S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tring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객체는 문자열 값을 감싸고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래퍼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(wrapper)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"JavaScript";</a:t>
            </a: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strObj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new String("JavaScript");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             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"JavaScript"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strObj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        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"JavaScript"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     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string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typeof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strObj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   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object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==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strObj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문자열 값이 같으므로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, true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를 반환함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===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strObj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문자열 값은 같지만 타입이 다르므로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, false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i="1" dirty="0" smtClean="0">
                <a:latin typeface="맑은 고딕" pitchFamily="50" charset="-127"/>
                <a:ea typeface="맑은 고딕" pitchFamily="50" charset="-127"/>
              </a:rPr>
              <a:t>반환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8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en-US" altLang="ko-KR" sz="2400" dirty="0">
                <a:effectLst/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 String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74142"/>
              </p:ext>
            </p:extLst>
          </p:nvPr>
        </p:nvGraphicFramePr>
        <p:xfrm>
          <a:off x="218998" y="753671"/>
          <a:ext cx="8529466" cy="548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650"/>
                <a:gridCol w="2952328"/>
                <a:gridCol w="4392488"/>
              </a:tblGrid>
              <a:tr h="227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15265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String.</a:t>
                      </a:r>
                    </a:p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fromCharCode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쉼표로 구분되는 일련의 유니코드에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해당하는 문자들로 구성된 문자열을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String.fromCharCode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67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"ABC"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534129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String.</a:t>
                      </a:r>
                    </a:p>
                    <a:p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fromCodePoint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쉼표로 구분되는 일련의 코드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포인트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(code point)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해당하는 문자들로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구성된 문자열을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String.fromCodePoint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67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"ABC"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String.fromCodePoint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0x2F804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"\uD87E\uDC04"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String.fromCodePoint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194564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"\uD87E\uDC04"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7876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indexOf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lastIndexOf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인스턴스에서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특정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문자나 문자열이 처음으로 등장하는 위치나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마지막으로 등장하는 위치를 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abcDEFabc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str.indexOf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abc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'); 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0  -&gt;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자바스크립트에서 인덱스는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부터 시작함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str.indexOf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abcd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'); 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-1 -&gt;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문자열을 비교할 때 문자의 대소문자를 구분 </a:t>
                      </a:r>
                      <a:endParaRPr kumimoji="0" lang="en-US" altLang="ko-KR" sz="1000" b="0" i="1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str.indexOf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abc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6  -&gt;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부터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abc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찾기 시작함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str.lastIndexOf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abc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6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str.lastIndexOf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('d');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-1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str.lastIndexOf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('c');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8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7876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charAt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charCodeAt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charPointAt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인스턴스에서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전달받은 인덱스에 위치한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문자나 문자 코드를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abcDEFabc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str.charAt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 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a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str.charAt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 문자열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-&gt;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전달받은 인덱스가 문자열의 길이보다 클 경우에는 빈 문자열을 반환함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str.charCodeAt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97        -&gt; 'a'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해당하는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UTF-16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코드를 반환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str.codePointAt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97        -&gt; 'a'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해당하는 유니코드 코드 포인트를 반환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58220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slice()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substring()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substr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인스턴스에서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전달받은 시작 인덱스부터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종료 인덱스 바로 앞까지의 문자열만을 추출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하여 만든 새로운 문자열을 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abcDEFabc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str.slice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cDEF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 -&gt;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부터 인덱스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까지의 문자열을 추출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str.slice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   -&gt;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음수로 전달된 인덱스는 문자열의 뒤에서부터 시작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str.slice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abcDEFab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-&gt; 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인수로 종료 인덱스가 전달되지 않으면 문자열의 마지막까지 추출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str.substring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cDEF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str.substr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cDEF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en-US" altLang="ko-KR" sz="2400" dirty="0">
                <a:effectLst/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 String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34453"/>
              </p:ext>
            </p:extLst>
          </p:nvPr>
        </p:nvGraphicFramePr>
        <p:xfrm>
          <a:off x="218998" y="753671"/>
          <a:ext cx="852946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02"/>
                <a:gridCol w="3384376"/>
                <a:gridCol w="4392488"/>
              </a:tblGrid>
              <a:tr h="227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15265"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인스턴스를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(separator)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기준으로 나눈 후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나뉜 문자열을 하나의 배열로 반환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인수로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구분자를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전달하지 않으면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문자열을 하나의 배열 요소로 가지는 길이가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배열을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자바스크립트는 너무 멋져요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 유용해요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str.split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구분자를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명시하지 않으면 아무런 동작도 하지 않음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str.split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문자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씩 나눔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str.split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 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띄어쓰기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 ")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기준으로 나눔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str.split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("!");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느낌표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("!")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기준으로 나눔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dirty="0" smtClean="0"/>
                        <a:t/>
                      </a:r>
                      <a:br>
                        <a:rPr lang="ko-KR" altLang="en-US" sz="1000" dirty="0" smtClean="0"/>
                      </a:b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534129"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인스턴스에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전달받은 문자열을 결합한 새로운 문자열을 반환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인스턴스의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값은 변경될 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(immutable)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따라서 모든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결괏값으로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새로운 문자열을 생성하여 반환</a:t>
                      </a:r>
                    </a:p>
                    <a:p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                                   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 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자바스크립트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str.concat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 너무 멋져요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!");          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 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자바스크립트는 너무 멋져요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str.concat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 너무 멋져요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!", "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 유용해요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 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자바스크립트는 너무 멋져요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 유용해요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                                   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 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자바스크립트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7876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인스턴스의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모든 문자를 대문자나 소문자로 변환한 새로운 문자열을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"JavaScript";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str.toUpperCase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JAVASCRIPT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str.toLowerCase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78767"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주위의 공백 제거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인스턴스의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양 끝에 존재하는 모든 공백과 줄 바꿈 문자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(LF, CR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 제거한 새로운 문자열을 반환</a:t>
                      </a:r>
                    </a:p>
                    <a:p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"      JavaScript    ";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str.trim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0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5 Array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Array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 배열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(array)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정렬된 값들의 집합으로 정의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07303"/>
              </p:ext>
            </p:extLst>
          </p:nvPr>
        </p:nvGraphicFramePr>
        <p:xfrm>
          <a:off x="218998" y="942568"/>
          <a:ext cx="852946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86"/>
                <a:gridCol w="3528392"/>
                <a:gridCol w="4392488"/>
              </a:tblGrid>
              <a:tr h="227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15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isArray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전달받은 값이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객체인지 아닌지를 검사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Array.isArray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([]);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true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Array.isArray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 Array());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true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Array.isArray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123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false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Array.isArray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("Array");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false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Array.isArray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false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534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from</a:t>
                      </a:r>
                    </a:p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배열과 비슷한 객체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(array-like objects) : length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와 인덱스 된 요소를 가지고 있는 객체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반복할 수 있는 객체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iterable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objects) : Map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및 문자열과 같이 해당 요소를 개별적으로 선택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할 수 있는 객체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하지만 이렇게 생성된 객체는 정확히 말하면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객체는 아니며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Array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자식 클래스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(child class)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arrayFrom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return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Array.from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(arguments);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Array.from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arrayFrom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));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[1, 2, 3]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myMap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new Map([[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], 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]]);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Array.from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myMap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            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[1, 2, 3, 4]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Array.from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("JavaScript");  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J,a,v,a,S,c,r,i,p,t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78766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Of()</a:t>
                      </a:r>
                    </a:p>
                    <a:p>
                      <a:pPr latinLnBrk="1"/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ECMAScript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6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부터 추가된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Array.of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인수의 수나 타입에 상관없이 인수로 전달받은 값을 가지고 새로운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인스턴스를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생성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이때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Array.of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메소드와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생성자와의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차이로는 정수로 전달된 인수의 처리 방식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[,,,,,,,,,] -&gt; 10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배열 요소를 가지는 빈 배열을 생성함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Array.of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[10] -&gt;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개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10)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배열 요소를 가지는 배열을 생성함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0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5 Array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Array.prototype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Array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인스턴스는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Array.prototype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으로부터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상속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이렇게 상속받은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Array.prototype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크게 다음과 같이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원본 배열을 변경하는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원본 배열은 변경하지 않고 참조만 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원본 배열을 반복적으로 참조하는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02750"/>
              </p:ext>
            </p:extLst>
          </p:nvPr>
        </p:nvGraphicFramePr>
        <p:xfrm>
          <a:off x="163251" y="1700808"/>
          <a:ext cx="852946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86"/>
                <a:gridCol w="3800163"/>
                <a:gridCol w="4120717"/>
              </a:tblGrid>
              <a:tr h="227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15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</a:t>
                      </a:r>
                    </a:p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하나 이상의 요소를 배열의 가장 마지막에 추가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원본 배열은 추가한 요소의 수만큼 길이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(length)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 늘어나게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되며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성공적으로 추가하면 배열의 총 길이를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"JavaScript"];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  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3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arr.push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  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4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  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[1,true,JavaScript,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arr.push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거짓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  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6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  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[1,true,JavaScript,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,2,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거짓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534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pop</a:t>
                      </a:r>
                    </a:p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pop()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배열의 가장 마지막 요소를 제거하고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제거된 요소를 반환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따라서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pop()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실행할 때마다 배열의 길이는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씩 감소 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"];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4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arr.pop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3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arr.pop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JavaScript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2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    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[1,true]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78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shift</a:t>
                      </a:r>
                    </a:p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shift()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pop()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메소드와는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달리 배열의 가장 마지막 요소가 아닌 첫 요소를 제거하고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제거된 요소를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"];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4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arr.shift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3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arr.shift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true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2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[JavaScript,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0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5 Array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Array.prototype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원본 배열을 변경하는 </a:t>
            </a:r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Array.prototype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32959"/>
              </p:ext>
            </p:extLst>
          </p:nvPr>
        </p:nvGraphicFramePr>
        <p:xfrm>
          <a:off x="163251" y="938624"/>
          <a:ext cx="852946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86"/>
                <a:gridCol w="3800163"/>
                <a:gridCol w="4120717"/>
              </a:tblGrid>
              <a:tr h="227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15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unshift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하나 이상의 요소를 배열의 가장 앞에 추가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원본 배열은 추가한 요소의 수만큼 길이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(length)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 늘어나게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되며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성공적으로 추가하면 배열의 총 길이를 반환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pop()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사용하면 배열을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스택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(stack)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이라는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데이터 구조처럼 사용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shift()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사용하면 배열을 큐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(queue)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라는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 구조처럼 사용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"JavaScript"];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3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arr.unshift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4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            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,1,true,JavaScript]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arr.unshift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거짓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6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             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[2,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거짓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,1,true,JavaScript]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534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reverse</a:t>
                      </a:r>
                    </a:p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배열 요소의 순서를 전부 반대로 교체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즉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가장 앞에 있던 요소가 가장 뒤에 위치하며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가장 뒤에 있던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요소는 가장 앞에 위치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"];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arr.reverse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,JavaScript,true,1]]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sort</a:t>
                      </a:r>
                    </a:p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배열의 배열 요소들을 알파벳 순서에 따라 정렬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배열 요소를 모두 문자열로 보고 정렬하므로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숫자나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불리언과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같은 타입의 요소들은 잘못 정렬</a:t>
                      </a:r>
                    </a:p>
                    <a:p>
                      <a:pPr latinLnBrk="1"/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로마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나라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감자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다람쥐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"];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한글은 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ㄱ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ㄴ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ㄷ순으로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정렬됨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];               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숫자는 각 자릿수 별로 비교된 후 정렬됨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strArr.sort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감자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나라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다람쥐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로마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numArr.sort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[1,10,2,21,3]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711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splice</a:t>
                      </a:r>
                    </a:p>
                    <a:p>
                      <a:pPr latinLnBrk="1"/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splice()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기존의 배열 요소를 제거하거나 새로운 배열 요소를 추가하여 배열의 내용을 변경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 번째 인수는 새로운 요소가 삽입될 위치의 인덱스이며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번째 인수는 제거할 요소의 개수</a:t>
                      </a:r>
                    </a:p>
                    <a:p>
                      <a:pPr latinLnBrk="1"/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"];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요소부터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요소를 제거한 후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false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"C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언어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</a:t>
                      </a:r>
                      <a:endParaRPr kumimoji="0" lang="en-US" altLang="ko-KR" sz="1000" b="0" i="1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자리에 삽입함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removedElement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arr.splice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false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"C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언어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        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[1,false,C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언어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removedElement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true,JavaScript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5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5 Array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Array.prototype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원본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배열은 변경하지 않고 참조만 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24107"/>
              </p:ext>
            </p:extLst>
          </p:nvPr>
        </p:nvGraphicFramePr>
        <p:xfrm>
          <a:off x="163251" y="1196752"/>
          <a:ext cx="852946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86"/>
                <a:gridCol w="3800163"/>
                <a:gridCol w="4120717"/>
              </a:tblGrid>
              <a:tr h="227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15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join</a:t>
                      </a:r>
                    </a:p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join()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배열의 모든 요소를 하나의 문자열로 반환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인수로 전달받은 문자열은 배열 요소 사이를 구분 짓는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구분자로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만약 인수를 전달받지 않으면 기본값으로 쉼표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(,)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구분자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"JavaScript"];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arr.join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   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1,true,JavaScript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arr.join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 + ');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 + true + JavaScript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arr.join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 ');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 true JavaScript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arr.join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(''); 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1trueJavaScript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534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slice() 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전달받은 시작 인덱스부터 종료 인덱스 바로 앞까지의 모든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배열 요소를 추출하여 새로운 배열을 반환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인수로 종료 인덱스가 전달되지 않으면 마지막 배열 요소까지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모두 추출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"];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arr.slice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true,JavaScript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arr.slice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  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true,JavaScript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concat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concat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해당 배열의 뒤에 인수로 전달받은 배열을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합쳐서 만든 새로운 배열을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"JavaScript"];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arr.concat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false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"]);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[1,true,JavaScript,2,false,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arr.concat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], 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]);       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[1,true,JavaScript,2,3,4] -&gt; 2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이상의 배열도 한 번에 합칠 수 있음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arr.concat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다섯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", 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]);     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[1,true,JavaScript,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다섯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,6,7] -&gt;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값과 배열도 한 번에 합칠 수 있음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711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toString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배열의 모든 요소를 하나의 문자열로 반환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이때 배열 요소의 사이에는 자동으로 쉼표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(,)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 삽입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"JavaScript"];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arr.toString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'1,true,JavaScript'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5 Array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Array.prototype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원본 배열을 반복적으로 참조하는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50074"/>
              </p:ext>
            </p:extLst>
          </p:nvPr>
        </p:nvGraphicFramePr>
        <p:xfrm>
          <a:off x="250167" y="963724"/>
          <a:ext cx="852946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433"/>
                <a:gridCol w="3687316"/>
                <a:gridCol w="4120717"/>
              </a:tblGrid>
              <a:tr h="227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15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forEach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배열의 모든 요소에 대하여 반복적으로 명시된 </a:t>
                      </a:r>
                      <a:endParaRPr kumimoji="0" lang="en-US" altLang="ko-KR" sz="1000" b="0" i="0" kern="120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콜백 함수를 실행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arr = [</a:t>
                      </a:r>
                      <a:r>
                        <a:rPr kumimoji="0" lang="en-US" altLang="ko-KR" sz="1000" b="1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"JavaScript"];</a:t>
                      </a:r>
                    </a:p>
                    <a:p>
                      <a:pPr latinLnBrk="1"/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printArr(value, index, array) {</a:t>
                      </a:r>
                    </a:p>
                    <a:p>
                      <a:pPr latinLnBrk="1"/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document.write("arr[" + index + "] = " + value + "&lt;br&gt;");</a:t>
                      </a:r>
                    </a:p>
                    <a:p>
                      <a:pPr latinLnBrk="1"/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arr.forEach(printArr); </a:t>
                      </a:r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배열 </a:t>
                      </a:r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ko-KR" altLang="en-US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각 요소마다 </a:t>
                      </a:r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printArr() </a:t>
                      </a:r>
                      <a:r>
                        <a:rPr kumimoji="0" lang="ko-KR" altLang="en-US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함수가 호출</a:t>
                      </a:r>
                      <a:endParaRPr kumimoji="0" lang="ko-KR" altLang="en-US" sz="1000" b="0" i="0" kern="120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534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해당 배열의 모든 요소에 대하여 반복적으로 명시된 콜백 함수를 실행한 후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실행 결과를 새로운 배열에 담아 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 =</a:t>
                      </a:r>
                      <a:r>
                        <a:rPr kumimoji="0"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en-US" altLang="ko-KR" sz="1000" b="1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배열 </a:t>
                      </a:r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ko-KR" altLang="en-US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각 요소마다 </a:t>
                      </a:r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Math.abs() </a:t>
                      </a:r>
                      <a:r>
                        <a:rPr kumimoji="0" lang="ko-KR" altLang="en-US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함수가 호출되고 그 결괏값이 배열로 저장됨</a:t>
                      </a:r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absoluteValues =</a:t>
                      </a:r>
                      <a:r>
                        <a:rPr kumimoji="0"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arr.map(Math.abs);</a:t>
                      </a:r>
                    </a:p>
                    <a:p>
                      <a:pPr latinLnBrk="1"/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absoluteValues; </a:t>
                      </a:r>
                      <a:r>
                        <a:rPr kumimoji="0" lang="en-US" altLang="ko-KR" sz="10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[1,2,3,4]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filter</a:t>
                      </a:r>
                    </a:p>
                    <a:p>
                      <a:r>
                        <a:rPr kumimoji="0" lang="en-US" altLang="ko-KR" sz="1000" b="1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해당 배열의 모든 요소에 대하여 반복적으로 명시된 콜백 함수를 실행한 후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결괏값이 </a:t>
                      </a:r>
                      <a:r>
                        <a:rPr kumimoji="0"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요소들만을 새로운 배열에 담아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compareValue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(value)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return value &lt;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lessTen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arr.filter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compareValue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lessTen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[-10,5,-20]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711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every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every()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해당 배열의 모든 요소에 대하여 반복적으로 명시된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콜백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함수를 실행한 후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결괏값이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모두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때에만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compareValue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(value)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return value &lt;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배열의 모든 요소가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보다 작음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arr.every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compareValue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true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6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6624736" cy="432048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4. 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문법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473179"/>
            <a:ext cx="8352928" cy="61247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기본 문법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①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자바스크립트의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실행문은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세미콜론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(;)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구분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ex) </a:t>
            </a:r>
            <a:r>
              <a:rPr lang="en-US" altLang="ko-KR" sz="14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 x = 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;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②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자바스크립트는 대소문자를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구분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변수나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함수의 이름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예약어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등을 작성하거나 사용할 때에는 대소문자를 정확히 구분해서 사용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③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리터럴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(literal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 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리터럴은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직접 표현되는 값 그 자체를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의미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  (ex :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i="1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ko-KR" altLang="en-US" sz="1400" i="1" dirty="0" err="1" smtClean="0">
                <a:latin typeface="맑은 고딕" pitchFamily="50" charset="-127"/>
                <a:ea typeface="맑은 고딕" pitchFamily="50" charset="-127"/>
              </a:rPr>
              <a:t>리터럴</a:t>
            </a:r>
            <a:r>
              <a:rPr lang="ko-KR" altLang="en-US" sz="1400" i="1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JavaScript"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 </a:t>
            </a:r>
            <a:r>
              <a:rPr lang="en-US" altLang="ko-KR" sz="14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i="1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400" i="1" dirty="0" err="1" smtClean="0">
                <a:latin typeface="맑은 고딕" pitchFamily="50" charset="-127"/>
                <a:ea typeface="맑은 고딕" pitchFamily="50" charset="-127"/>
              </a:rPr>
              <a:t>리터럴</a:t>
            </a:r>
            <a:r>
              <a:rPr lang="en-US" altLang="ko-KR" sz="1400" i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④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식별자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(identifier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식별자는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변수나 함수의 이름을 작성할 때 사용하는 이름을 의미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영문자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언더스코어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(_)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또는 달러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($)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만을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숫자로는 시작할 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 Camel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Case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방식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식별자가 여러 단어로 이루어질 경우에 첫 번째 단어는 모두 소문자로 작성하고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그다음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단어부터는 첫 문자만 대문자로 작성하는 방식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⑤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키워드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(keyword)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자바스크립트에서는 몇몇 단어들을 특별한 용도로 사용하기 위해 미리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예약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이렇게 미리 예약된 단어들을 키워드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(keyword)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예약어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(reserved word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⑥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주석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(comment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코드 내에 삽입된 일종의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설명문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주석은 작성자나 다른 개발자가 나중에 코드를 수정할 때 참고할 수 있으며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웹 페이지 개발 시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디버깅에도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2. head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부분에 자바 스크립트 예시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&lt;html&gt; </a:t>
            </a:r>
          </a:p>
          <a:p>
            <a:pPr lvl="1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&lt;head&gt; </a:t>
            </a: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&lt;title&gt;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 스크립트의 기본구조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&lt;/title&gt; </a:t>
            </a: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&lt;script type="text/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("head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부분에 자바 스크립트 문장을 기술합니다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."); &lt;/script&gt; </a:t>
            </a:r>
          </a:p>
          <a:p>
            <a:pPr lvl="1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&lt;/head&gt; </a:t>
            </a:r>
          </a:p>
          <a:p>
            <a:pPr lvl="1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&lt;body&gt; </a:t>
            </a:r>
          </a:p>
          <a:p>
            <a:pPr lvl="1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&lt;hr&gt;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본문이 여기서부터 시작됩니다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&lt;/body&gt;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16.Java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표준객체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5 Array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Array.prototype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원본 배열을 반복적으로 참조하는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6353"/>
              </p:ext>
            </p:extLst>
          </p:nvPr>
        </p:nvGraphicFramePr>
        <p:xfrm>
          <a:off x="206623" y="963724"/>
          <a:ext cx="852946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433"/>
                <a:gridCol w="3687316"/>
                <a:gridCol w="4120717"/>
              </a:tblGrid>
              <a:tr h="227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예 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15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some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는 해당 배열의 모든 요소에 대하여 반복적으로 명시된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콜백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함수를 실행한 후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결괏값이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하나라도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이면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-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compareValue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(value)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return value &lt;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배열 요소 중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-20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만이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보다 작음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arr.some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compareValue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true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534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reduce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reduce()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해당 배열의 모든 요소를 하나의 값으로 줄이기 위해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개의 인수를 전달받는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콜백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함수를 실행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이때 명시된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콜백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함수에 배열의 첫 번째 요소와 두 번째 요소를 인수로 전달하고 실행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결과 반환된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결괏값과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세 번째 요소를 다시 인수로 전달 실행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이러한 동작을 반복하여 모든 배열 요소를 인수로 전달하고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마지막으로 반환된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결괏값을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sumOfValues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(x, y)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return x - y;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arr.reduce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sumOfValues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1 - 2 - 3 - 4 - 5 = -13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reduceRight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reduce()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메소드와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같은 방식으로 실행되며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배열의 마지막 요소부터 줄이기 시작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sumOfValues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(x, y)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return x - y;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arr.reduceRight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sumOfValues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 5 - 4 - 3 - 2 - 1 = -5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711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entries</a:t>
                      </a:r>
                    </a:p>
                    <a:p>
                      <a:pPr latinLnBrk="1"/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entries()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배열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요소별로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(key)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값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(value)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한 쌍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이루어진 새로운 배열 반복자 객체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(Array Iterator Object)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배열 형태로 반환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이때 키에는 인덱스가 저장되며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값에는 배열 요소의 값이 저장</a:t>
                      </a:r>
                    </a:p>
                    <a:p>
                      <a:pPr latinLnBrk="1"/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[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"JavaScript"];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arrEntries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arr.entries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 (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entry of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arrEntries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(entry + "&lt;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배열의 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인덱스별로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키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(key)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값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(value)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한 쌍을 출력함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1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17.Java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2400" b="1" dirty="0" smtClean="0">
                <a:effectLst/>
              </a:rPr>
              <a:t>DOM 1</a:t>
            </a:r>
            <a:endParaRPr lang="en-US" altLang="ko-KR" sz="2400" b="1" dirty="0">
              <a:effectLst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 모델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(DOM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 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문서 객체 모델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(DOM, Document Object Model)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문서에 접근하기 위한 일종의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객체 모델은 문서 내의 모든 요소를 정의하고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 요소에 접근하는 방법을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표준 객체 모델이며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다음과 같이 계층 구조로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자바스크립트는 새로운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요소나 속성을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자바스크립트는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존재하는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요소나 속성을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제거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문서의 모든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요소를 변경할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문서의 모든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속성을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문서의 모든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스타일을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문서에 새로운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문서의 모든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4848225" cy="2400300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0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17.Java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2400" b="1" dirty="0" smtClean="0">
                <a:effectLst/>
              </a:rPr>
              <a:t>DOM 2</a:t>
            </a:r>
            <a:endParaRPr lang="en-US" altLang="ko-KR" sz="2400" b="1" dirty="0">
              <a:effectLst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요소의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메소드반응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요소를 선택하기 위해 제공되는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반응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02423"/>
              </p:ext>
            </p:extLst>
          </p:nvPr>
        </p:nvGraphicFramePr>
        <p:xfrm>
          <a:off x="250167" y="963725"/>
          <a:ext cx="8066249" cy="247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9"/>
                <a:gridCol w="3992450"/>
              </a:tblGrid>
              <a:tr h="200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87537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document.getElementsByTagName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태그이름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태그 이름의 요소를 모두 </a:t>
                      </a:r>
                      <a:r>
                        <a:rPr lang="ko-KR" altLang="en-US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287537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document.getElementById</a:t>
                      </a:r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아이디의 요소를 </a:t>
                      </a:r>
                      <a:r>
                        <a:rPr lang="ko-KR" altLang="en-US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287537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document.getElementById</a:t>
                      </a:r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onclick</a:t>
                      </a:r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function(){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실행할 코드 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마우스 클릭 이벤트와 연결될 이벤트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핸들러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코드를 추가함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69841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document.getElementsByClassName</a:t>
                      </a:r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클래스이름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클래스에 속한 요소를 모두 </a:t>
                      </a:r>
                      <a:r>
                        <a:rPr lang="ko-KR" altLang="en-US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2510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document.getElementByName</a:t>
                      </a:r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(name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속성값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속성값을 가지는 요소를 모두 </a:t>
                      </a:r>
                      <a:r>
                        <a:rPr lang="ko-KR" altLang="en-US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r>
                        <a:rPr lang="en-US" altLang="ko-KR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492449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document.querySelectorAll</a:t>
                      </a:r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선택자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lang="ko-KR" alt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선택자로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선택되는 요소를 모두 </a:t>
                      </a:r>
                      <a:r>
                        <a:rPr lang="ko-KR" altLang="en-US" sz="10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17.Java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2400" b="1" dirty="0" smtClean="0">
                <a:effectLst/>
              </a:rPr>
              <a:t>DOM 2</a:t>
            </a:r>
            <a:endParaRPr lang="en-US" altLang="ko-KR" sz="2400" b="1" dirty="0">
              <a:effectLst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TML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제공하는 객체 집합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(object collection)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DOM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제공하는 객체 집합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(object collection)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 이용하면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객체를 손쉽게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HTML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DOM Level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1998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년에 정의되어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HTML5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에서도 계속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년에는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DOM Level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새롭게 정의되어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Level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DOM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제공하는 객체 집합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(object collection)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 이용하면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객체를 손쉽게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84120"/>
              </p:ext>
            </p:extLst>
          </p:nvPr>
        </p:nvGraphicFramePr>
        <p:xfrm>
          <a:off x="251520" y="1367967"/>
          <a:ext cx="806624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027"/>
                <a:gridCol w="4621142"/>
                <a:gridCol w="720080"/>
              </a:tblGrid>
              <a:tr h="14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Level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document.anchors</a:t>
                      </a:r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속성을 가지는 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&lt;a&gt;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요소를 모두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document.body</a:t>
                      </a:r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&lt;body&gt;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요소를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document.cookie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쿠키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(cookie)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document.domain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문서가 위치한 서버의 도메인 네임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(domain name)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document.forms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&lt;form&gt;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요소를 모두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document.images</a:t>
                      </a:r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&lt;img&gt;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요소를 모두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document.links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href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속성을 가지는 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&lt;area&gt;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요소와 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&lt;a&gt;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요소를 모두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document.referrer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(linking)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되어 있는 문서의 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URI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document.title</a:t>
                      </a:r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&lt;title&gt;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요소를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document.URL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완전한 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주소를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document.baseURI</a:t>
                      </a:r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절대 </a:t>
                      </a:r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URI(absolute base URI)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document.doctype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문서 타입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(doctype)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document.documentElement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&lt;html&gt;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요소를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document.documentMode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브라우저가 사용하고 있는 모드를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document.documentURI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URI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17.Java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2400" b="1" dirty="0" smtClean="0">
                <a:effectLst/>
              </a:rPr>
              <a:t>DOM 3</a:t>
            </a:r>
            <a:endParaRPr lang="en-US" altLang="ko-KR" sz="2400" b="1" dirty="0">
              <a:effectLst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TML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제공하는 객체 집합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(object collection)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DOM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제공하는 객체 집합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(object collection)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 이용하면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객체를 손쉽게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HTML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DOM Level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1998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년에 정의되어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HTML5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에서도 계속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년에는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DOM Level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새롭게 정의되어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Level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DOM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제공하는 객체 집합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(object collection)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 이용하면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객체를 손쉽게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26595"/>
              </p:ext>
            </p:extLst>
          </p:nvPr>
        </p:nvGraphicFramePr>
        <p:xfrm>
          <a:off x="251520" y="1367967"/>
          <a:ext cx="806624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027"/>
                <a:gridCol w="4621142"/>
                <a:gridCol w="720080"/>
              </a:tblGrid>
              <a:tr h="14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Level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document.embeds</a:t>
                      </a:r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&lt;embed&gt;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요소를 모두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document.head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&lt;head&gt;</a:t>
                      </a:r>
                      <a:r>
                        <a:rPr lang="ko-KR" altLang="en-US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요소를 반환함</a:t>
                      </a:r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document.implementation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DOM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implementation)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document.inputEncoding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문자 인코딩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(character set)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형식을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document.lastModified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마지막 갱신 날짜 및 시간을 반환함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document.readyState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로딩 상태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(loading status)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document.scripts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&lt;script&gt;</a:t>
                      </a:r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요소를 모두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document.strictErrorChecking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오류의 강제 검사 여부를 반환함</a:t>
                      </a:r>
                      <a:r>
                        <a:rPr lang="en-US" altLang="ko-KR" sz="10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7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17.Java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2400" b="1" dirty="0" smtClean="0">
                <a:effectLst/>
              </a:rPr>
              <a:t>DOM 4</a:t>
            </a:r>
            <a:endParaRPr lang="en-US" altLang="ko-KR" sz="2400" b="1" dirty="0">
              <a:effectLst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DOM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요소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요소를 다루기 위해서는 우선 해당 요소를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 특정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요소를 선택하는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태그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(tag name)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 이용한 선택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(id)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이용한 선택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(class)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이용한 선택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name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(attribute)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이용한 선택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CSS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(selector)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이용한 선택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HTML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 집합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(object collection)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 이용한 선택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60741"/>
              </p:ext>
            </p:extLst>
          </p:nvPr>
        </p:nvGraphicFramePr>
        <p:xfrm>
          <a:off x="250978" y="2204864"/>
          <a:ext cx="835347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38"/>
                <a:gridCol w="3168352"/>
                <a:gridCol w="4320480"/>
              </a:tblGrid>
              <a:tr h="14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DOM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   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name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getElementsByTagName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태그 이름을 이용하여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선택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document.getElementsByTagName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("li");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&lt;li&gt;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선택함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 (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i =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i &lt;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i++)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selectedItem.item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(i).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style.color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"red";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모든 요소의 텍스트 색상을 변경함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getElementById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아이디를 이용하여 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선택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document.getElementById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("even");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아이디가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"even"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요소를 선택함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selectedItem.style.color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"red";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요소의 텍스트 색상을 변경함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getElementsByClassName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클래스 이름을 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이용하여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선택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document.getElementsByClassName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("odd");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클래스가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"odd"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모든 요소를 선택함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 (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i =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i &lt;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i++)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selectedItem.item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(i).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style.color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"red";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모든 요소의 텍스트 색상을 변경함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name </a:t>
                      </a:r>
                    </a:p>
                    <a:p>
                      <a:pPr algn="ctr"/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getElementByName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요소의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name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속성을 이용하여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선택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document.getElementsByName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("first");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name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속성값이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"first"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모든 요소를 선택함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 (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i =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i &lt;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i++)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selectedItem.item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(i).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style.color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"red";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모든 요소의 텍스트 색상을 변경함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17.Java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2400" b="1" dirty="0" smtClean="0">
                <a:effectLst/>
              </a:rPr>
              <a:t>DOM 5</a:t>
            </a:r>
            <a:endParaRPr lang="en-US" altLang="ko-KR" sz="2400" b="1" dirty="0">
              <a:effectLst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DOM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요소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요소를 다루기 위해서는 우선 해당 요소를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자바스크립트에서 특정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요소를 선택하는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태그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(tag name)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 이용한 선택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(id)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이용한 선택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(class)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이용한 선택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name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(attribute)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이용한 선택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CSS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(selector)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이용한 선택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HTML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 집합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(object collection)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 이용한 선택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29726"/>
              </p:ext>
            </p:extLst>
          </p:nvPr>
        </p:nvGraphicFramePr>
        <p:xfrm>
          <a:off x="250978" y="2204864"/>
          <a:ext cx="835347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38"/>
                <a:gridCol w="3168352"/>
                <a:gridCol w="4320480"/>
              </a:tblGrid>
              <a:tr h="14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DOM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   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selector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querySelectorAll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CSS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선택자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클래스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속성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속성값 등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이용하여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선택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document.querySelectorAll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li.odd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클래스가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"odd"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요소 중에서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&lt;li&gt;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요소만을 선택함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 (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i =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i &lt;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selectedItem.length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i++)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selectedItem.item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(i).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style.color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"red";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모든 요소의 텍스트 색상을 변경함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object collection</a:t>
                      </a: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DOM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제공하는 객체 집합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(object collection)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 이용하여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선택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title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document.title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&lt;title&gt;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선택함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(title);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DOM </a:t>
                      </a:r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요소의 내용 변경</a:t>
                      </a: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DOM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이용하면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요소의 내용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(content)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이나 속성값 등을 손쉽게 변경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요소의 내용을 변경하는 가장 쉬운 방법은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innerHTML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이용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document.getElementById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("text");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str.innerHTML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문장으로 바뀌었습니다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!";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DOM </a:t>
                      </a:r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요소스타일 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</a:p>
                    <a:p>
                      <a:pPr algn="ctr"/>
                      <a:endParaRPr 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DOM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이용하면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요소의 스타일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(style)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 손쉽게 변경</a:t>
                      </a:r>
                      <a:endParaRPr lang="en-US" altLang="ko-KR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아이디가 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요소를 선택함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document.getElementById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("text");                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요소의 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글자색을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빨간색으로 변경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changeRedColor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str.style.color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"red"; }    </a:t>
                      </a:r>
                      <a:endParaRPr kumimoji="0"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요소의 </a:t>
                      </a:r>
                      <a:r>
                        <a:rPr kumimoji="0" lang="ko-KR" altLang="en-US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글자색을</a:t>
                      </a:r>
                      <a:r>
                        <a:rPr kumimoji="0" lang="ko-KR" altLang="en-US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검정색으로 변경</a:t>
                      </a:r>
                      <a:endParaRPr kumimoji="0" lang="en-US" altLang="ko-KR" sz="1000" b="0" i="1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changeBlackColor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str.style.color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"black"; } 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6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18.Java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2400" b="1" dirty="0" smtClean="0">
                <a:effectLst/>
              </a:rPr>
              <a:t>Event1</a:t>
            </a:r>
            <a:endParaRPr lang="en-US" altLang="ko-KR" sz="2400" b="1" dirty="0">
              <a:effectLst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38164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(event)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란 웹 브라우저가 알려주는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요소에 대한 사건의 발생을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웹 페이지에 사용된 자바스크립트는 이렇게 발생한 이벤트에 반응하여 특정 동작을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수행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클라이언트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측 자바스크립트를 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비동기식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중심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(event-driven)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프로그래밍 모델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타입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(event type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발생한 이벤트의 종류를 나타내는 문자열로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(event name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많이 사용하는 키보드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마우스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HTML DOM, Window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 등을 처리하는 이벤트가 폭넓게 제공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&lt;p 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changeText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(this)"&gt;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 문자열을 클릭해 보세요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!&lt;/p&gt;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pPr lvl="1"/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changeText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(element) {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element.innerHTML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= 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문자열의 내용이 바뀌었습니다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!";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0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18.Java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2400" b="1" dirty="0" smtClean="0">
                <a:effectLst/>
              </a:rPr>
              <a:t>Event2</a:t>
            </a:r>
            <a:endParaRPr lang="en-US" altLang="ko-KR" sz="2400" b="1" dirty="0">
              <a:effectLst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(event listener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이벤트가 발생했을 때 그 처리를 담당하는 함수를 가리키며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(event handler)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라고도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지정된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타입의 이벤트가 특정 요소에서 발생하면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웹 브라우저는 그 요소에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등록된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event listener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실행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 작성된 이벤트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먼저 해당 객체나 요소에 등록되어야만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호출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이벤트의 대상이 되는 객체나 요소에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등록하는 방법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②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객체나 요소의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전달하는 방법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window.onload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 {                   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이 함수는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문서가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로드될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때 실행됨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text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("text");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아이디가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"text"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인 요소를 선택함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text.innerHTML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문서가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로드되었습니다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.";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다음과 같이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태그에 속성으로 이벤트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등록할 수도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방법의 단점으로는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코드에 자바스크립트 코드가 추가됨으로써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가독성이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 좋아지며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유지보수도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힘들어짐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&lt;p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="alert('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문자열을 클릭했어요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!')"&gt;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문자열을 클릭해 보세요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!&lt;/p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객체나 요소의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메소드에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이벤트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전달하는 방법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addEventListener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메소드의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원형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대상객체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addEventListener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이벤트명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실행할이벤트리스너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이벤트전파방식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등록할 이벤트 타입을 문자열로 전달합니다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②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실행할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지정된 이벤트가 발생했을 때 실행할 이벤트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전달합니다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③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전파 방식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false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버블링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(bubbling)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방식으로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true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캡처링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(capturing)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방식으로 이벤트를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  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이벤트의 대상이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Window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객체와 같은 단일 객체라면 이벤트의 전파는 일어나지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않음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   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버블링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전파 방식은 이벤트가 발생한 요소부터 시작해서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DOM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트리를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따라 위쪽으로 올라가며 전파되는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   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캡쳐링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전파 방식은 이벤트가 발생한 요소까지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트리의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최상위부터 아래쪽으로 내려가면 전파되는 방식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  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showBtn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");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아이디가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인 요소를 선택함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showBtn.addEventListener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("click",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showText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);  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선택한 요소에 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click 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i="1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000" i="1" dirty="0">
                <a:latin typeface="맑은 고딕" pitchFamily="50" charset="-127"/>
                <a:ea typeface="맑은 고딕" pitchFamily="50" charset="-127"/>
              </a:rPr>
              <a:t> 등록함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showText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1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("text").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innerHTML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짜잔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~!!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나타났어요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!!";</a:t>
            </a:r>
          </a:p>
          <a:p>
            <a:pPr lvl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2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18.Java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2400" b="1" dirty="0" smtClean="0">
                <a:effectLst/>
              </a:rPr>
              <a:t>Event3</a:t>
            </a:r>
            <a:endParaRPr lang="en-US" altLang="ko-KR" sz="2400" b="1" dirty="0">
              <a:effectLst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3631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객체나 요소의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메소드에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이벤트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전달하는 방법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addEventListener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/>
              <a:t>addEventListener</a:t>
            </a:r>
            <a:r>
              <a:rPr lang="en-US" altLang="ko-KR" sz="1000" dirty="0"/>
              <a:t>() 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사용하면</a:t>
            </a:r>
            <a:r>
              <a:rPr lang="en-US" altLang="ko-KR" sz="1000" dirty="0"/>
              <a:t>, </a:t>
            </a:r>
            <a:r>
              <a:rPr lang="ko-KR" altLang="en-US" sz="1000" dirty="0"/>
              <a:t>하나의 객체에 여러 개의 이벤트 </a:t>
            </a:r>
            <a:r>
              <a:rPr lang="ko-KR" altLang="en-US" sz="1000" dirty="0" err="1"/>
              <a:t>리스너를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등록</a:t>
            </a:r>
            <a:endParaRPr lang="en-US" altLang="ko-KR" sz="1000" dirty="0" smtClean="0"/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  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</a:p>
          <a:p>
            <a:pPr lvl="1"/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= 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");    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 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아이디가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인 요소를 선택함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btn.addEventListener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("click",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clickBtn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);     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선택한 요소에 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click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200" i="1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 등록함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btn.addEventListener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mouseover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mouseoverBtn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);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선택한 요소에 </a:t>
            </a:r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mouseover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200" i="1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 등록함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btn.addEventListener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mouseout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mouseoutBtn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);   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선택한 요소에 </a:t>
            </a:r>
            <a:r>
              <a:rPr lang="en-US" altLang="ko-KR" sz="1200" i="1" dirty="0" err="1">
                <a:latin typeface="맑은 고딕" pitchFamily="50" charset="-127"/>
                <a:ea typeface="맑은 고딕" pitchFamily="50" charset="-127"/>
              </a:rPr>
              <a:t>mouseout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200" i="1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200" i="1" dirty="0">
                <a:latin typeface="맑은 고딕" pitchFamily="50" charset="-127"/>
                <a:ea typeface="맑은 고딕" pitchFamily="50" charset="-127"/>
              </a:rPr>
              <a:t> 등록함</a:t>
            </a:r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clickBtn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1"/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("text").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innerHTML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= 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버튼이 클릭됐어요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!";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mouseoverBtn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1"/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("text").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innerHTML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= 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버튼 위에 마우스가 있네요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!";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mouseoutBtn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1"/>
            <a:r>
              <a:rPr lang="en-US" altLang="ko-KR" sz="1200" i="1" dirty="0">
                <a:latin typeface="맑은 고딕" pitchFamily="50" charset="-127"/>
                <a:ea typeface="맑은 고딕" pitchFamily="50" charset="-127"/>
              </a:rPr>
              <a:t>    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("text").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innerHTML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 = "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버튼 밖으로 마우스가 나갔어요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!";</a:t>
            </a:r>
          </a:p>
          <a:p>
            <a:pPr lvl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1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2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9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6624736" cy="4766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5.Java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내장 함수 와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기법 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48680"/>
            <a:ext cx="8640960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1] Java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내장 함수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] Java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출력 주요기법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8137"/>
              </p:ext>
            </p:extLst>
          </p:nvPr>
        </p:nvGraphicFramePr>
        <p:xfrm>
          <a:off x="251520" y="980728"/>
          <a:ext cx="8568952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583"/>
                <a:gridCol w="68643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함수 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isNaN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주어진 데이터가 숫자인지를 판단해서 숫자이면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리턴하고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숫자가아니면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리턴해주는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함수 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parseInt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parseFloat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() </a:t>
                      </a:r>
                      <a:endParaRPr lang="en-US" altLang="ko-KR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문자열을 정수와 실수로 변경해주는 함수 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문자열 타입의 숫자만 가능 </a:t>
                      </a:r>
                      <a:endParaRPr lang="en-US" altLang="ko-KR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isFinite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</a:p>
                    <a:p>
                      <a:pPr algn="l"/>
                      <a:endParaRPr lang="ko-KR" alt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함수 유한한 수인지를 판단하는 함수로 유한수인 경우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리턴하고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아니면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리턴해주는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함수 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10066"/>
              </p:ext>
            </p:extLst>
          </p:nvPr>
        </p:nvGraphicFramePr>
        <p:xfrm>
          <a:off x="251520" y="3429000"/>
          <a:ext cx="8496944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259"/>
                <a:gridCol w="680668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 법 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r>
                        <a:rPr lang="en-US" altLang="ko-KR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alert() </a:t>
                      </a:r>
                      <a:r>
                        <a:rPr lang="ko-KR" altLang="en-US" sz="14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자바스크립트에서 가장 간단하게 데이터를 출력할 수 있는 방법</a:t>
                      </a:r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브라우저와는 별도의 대화 상자를 띄워 사용자에게 데이터를 전달</a:t>
                      </a:r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innerHTML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</a:t>
                      </a:r>
                      <a:endParaRPr kumimoji="0" lang="ko-KR" altLang="en-US" sz="14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출력을 위해 가장 많이 사용되는 방법은 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DOM 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이용한 </a:t>
                      </a:r>
                      <a:r>
                        <a:rPr kumimoji="0"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innerHTML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/>
                      <a:r>
                        <a:rPr kumimoji="0"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프로퍼티를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이용하는 방법</a:t>
                      </a:r>
                      <a:endParaRPr kumimoji="0"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우선 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 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</a:t>
                      </a:r>
                      <a:r>
                        <a:rPr kumimoji="0"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getElementByID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 </a:t>
                      </a:r>
                      <a:r>
                        <a:rPr kumimoji="0"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getElementsByTagName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등의 </a:t>
                      </a:r>
                      <a:endParaRPr kumimoji="0"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메소드를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사용하여 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요소를 선택</a:t>
                      </a:r>
                      <a:endParaRPr lang="en-US" altLang="ko-KR" sz="1400" b="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kumimoji="0" lang="ko-KR" alt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endParaRPr lang="ko-KR" altLang="en-US" sz="1400" b="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웹 페이지가 로딩될 때 실행되면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페이지에 가장 </a:t>
                      </a:r>
                      <a:endParaRPr kumimoji="0"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먼저 데이터를 출력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대부분 테스트나 디버깅을 위해 사용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console.log() </a:t>
                      </a:r>
                      <a:endParaRPr lang="ko-KR" altLang="en-US" sz="1400" b="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브라우저의 콘솔을 통해 데이터를 출력</a:t>
                      </a:r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18.Java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2400" b="1" dirty="0" smtClean="0">
                <a:effectLst/>
              </a:rPr>
              <a:t>Event4</a:t>
            </a:r>
            <a:endParaRPr lang="en-US" altLang="ko-KR" sz="2400" b="1" dirty="0">
              <a:effectLst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76672"/>
            <a:ext cx="8352928" cy="460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호출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등록되고 해당 객체나 요소에 지정된 타입의 이벤트가 발생하면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브라우저는 자동으로 등록된 이벤트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호출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인수로 이벤트 객체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(event object)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전달받으며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식별자를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통해 전달받은 이벤트 객체를 참조</a:t>
            </a:r>
          </a:p>
          <a:p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버블링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(bubbling)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전파 방식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이벤트가 발생한 요소부터 시작해서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DOM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트리를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따라 위쪽으로 올라가며 전파되는 방식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전파 방식은 해당 요소의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실행된 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 부모 요소에 등록된 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실행되고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또다시 그 부모 요소에 등록된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실행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이벤트의 전파는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Document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객체뿐만 아니라 가장 마지막에는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Window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객체까지 계속 이어짐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1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100" i="1" dirty="0">
                <a:latin typeface="맑은 고딕" pitchFamily="50" charset="-127"/>
                <a:ea typeface="맑은 고딕" pitchFamily="50" charset="-127"/>
              </a:rPr>
              <a:t>각 요소마다 </a:t>
            </a:r>
            <a:r>
              <a:rPr lang="ko-KR" altLang="en-US" sz="1100" i="1" dirty="0" err="1">
                <a:latin typeface="맑은 고딕" pitchFamily="50" charset="-127"/>
                <a:ea typeface="맑은 고딕" pitchFamily="50" charset="-127"/>
              </a:rPr>
              <a:t>버블링</a:t>
            </a:r>
            <a:r>
              <a:rPr lang="ko-KR" altLang="en-US" sz="1100" i="1" dirty="0">
                <a:latin typeface="맑은 고딕" pitchFamily="50" charset="-127"/>
                <a:ea typeface="맑은 고딕" pitchFamily="50" charset="-127"/>
              </a:rPr>
              <a:t> 방식으로 </a:t>
            </a:r>
            <a:r>
              <a:rPr lang="en-US" altLang="ko-KR" sz="1100" i="1" dirty="0">
                <a:latin typeface="맑은 고딕" pitchFamily="50" charset="-127"/>
                <a:ea typeface="맑은 고딕" pitchFamily="50" charset="-127"/>
              </a:rPr>
              <a:t>click </a:t>
            </a:r>
            <a:r>
              <a:rPr lang="ko-KR" altLang="en-US" sz="1100" i="1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100" i="1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100" i="1" dirty="0">
                <a:latin typeface="맑은 고딕" pitchFamily="50" charset="-127"/>
                <a:ea typeface="맑은 고딕" pitchFamily="50" charset="-127"/>
              </a:rPr>
              <a:t> 등록함</a:t>
            </a:r>
            <a:r>
              <a:rPr lang="en-US" altLang="ko-KR" sz="11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divBox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").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addEventListener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("click",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clickDiv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1"/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paraBox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").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addEventListener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("click",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clickPara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1"/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spanBox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").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addEventListener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("click",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clickSpan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1"/>
            <a:r>
              <a:rPr lang="en-US" altLang="ko-KR" sz="11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clickDiv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(event)  { 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("text").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innerHTML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+= "div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요소를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click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하셨네요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!&lt;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&gt;"; }</a:t>
            </a:r>
          </a:p>
          <a:p>
            <a:pPr lvl="1"/>
            <a:r>
              <a:rPr lang="en-US" altLang="ko-KR" sz="11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clickPara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(event) { 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("text").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innerHTML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+= "p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요소를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click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하셨네요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!&lt;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&gt;"; }</a:t>
            </a:r>
          </a:p>
          <a:p>
            <a:pPr lvl="1"/>
            <a:r>
              <a:rPr lang="en-US" altLang="ko-KR" sz="11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clickSpan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(event) { 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("text").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innerHTML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+= "span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요소를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click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하셨네요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!&lt;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&gt;"; }</a:t>
            </a: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1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캡쳐링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(capturing) 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전파 방식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이벤트가 발생한 요소부터 시작해서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DOM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트리를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따라 최상위부터 아래쪽으로 내려가면 전파되는 방식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맨 먼저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Window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실행된 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Document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객체에 등록된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실행되고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또다시 그 자식 요소에 등록된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리스너가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실행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전파 방식을 사용하기 위해서는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addEventListener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세 번째 인수에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전달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1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100" i="1" dirty="0">
                <a:latin typeface="맑은 고딕" pitchFamily="50" charset="-127"/>
                <a:ea typeface="맑은 고딕" pitchFamily="50" charset="-127"/>
              </a:rPr>
              <a:t>각 요소마다 </a:t>
            </a:r>
            <a:r>
              <a:rPr lang="ko-KR" altLang="en-US" sz="1100" i="1" dirty="0" err="1">
                <a:latin typeface="맑은 고딕" pitchFamily="50" charset="-127"/>
                <a:ea typeface="맑은 고딕" pitchFamily="50" charset="-127"/>
              </a:rPr>
              <a:t>캡쳐링</a:t>
            </a:r>
            <a:r>
              <a:rPr lang="ko-KR" altLang="en-US" sz="1100" i="1" dirty="0">
                <a:latin typeface="맑은 고딕" pitchFamily="50" charset="-127"/>
                <a:ea typeface="맑은 고딕" pitchFamily="50" charset="-127"/>
              </a:rPr>
              <a:t> 방식으로 </a:t>
            </a:r>
            <a:r>
              <a:rPr lang="en-US" altLang="ko-KR" sz="1100" i="1" dirty="0">
                <a:latin typeface="맑은 고딕" pitchFamily="50" charset="-127"/>
                <a:ea typeface="맑은 고딕" pitchFamily="50" charset="-127"/>
              </a:rPr>
              <a:t>click </a:t>
            </a:r>
            <a:r>
              <a:rPr lang="ko-KR" altLang="en-US" sz="1100" i="1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100" i="1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100" i="1" dirty="0">
                <a:latin typeface="맑은 고딕" pitchFamily="50" charset="-127"/>
                <a:ea typeface="맑은 고딕" pitchFamily="50" charset="-127"/>
              </a:rPr>
              <a:t> 등록함</a:t>
            </a:r>
            <a:r>
              <a:rPr lang="en-US" altLang="ko-KR" sz="11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divBox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").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addEventListener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("click",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clickDiv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1"/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paraBox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").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addEventListener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("click",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clickPara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1"/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spanBox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").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addEventListener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("click",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clickSpan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/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9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19.Java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브라우저 객체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5109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브라우저 객체 모델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(BOM)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자바스크립트를 이용하면 브라우저의 정보에 접근하거나 브라우저의 여러 기능들을 제어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브라우저 객체 모델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(BOM)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문서 객체 모델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(DOM)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과는 달리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 표준 객체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모델 아님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모델은 자바스크립트가 브라우저의 기능적인 요소들을 직접 제어하고 관리할 방법을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BOM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모델의 객체들을 전역 객체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(global object)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자바스크립트의 모든 객체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전역 함수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전역 변수들은 자동으로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window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프로퍼티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window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전역 함수이며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window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문서 객체 모델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(DOM)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요소들도 모두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window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브라우저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창 크기 조절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window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innerHeight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innerWidth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이용하면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브라우저의 창 크기를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여기서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브라우저 창이란 웹 브라우저의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뷰포트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(viewport)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의미하며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브라우저의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툴바나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스크롤 바는 포함되지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않음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예제는 위의 문법들을 이용하여 모든 브라우저에서 창의 크기를 반환하는 예제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windowWidth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window.innerWidth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||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document.documentElement.clientWidth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||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document.body.clientWidth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windowHeight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window.innerHeight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||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document.documentElement.clientHeight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||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document.body.clientHeight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웹 브라우저의 너비는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windowWidth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+ 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픽셀이고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높이는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windowHeight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+ "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픽셀입니다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.");</a:t>
            </a:r>
          </a:p>
          <a:p>
            <a:pPr lvl="1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</a:p>
          <a:p>
            <a:pPr lvl="1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브라우저 새 창 열기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window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open()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이용하면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새로운 브라우저 창을 열 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새로운 브라우저 창의 세부적인 옵션들도 일일이 설정할 수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  예제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lvl="1"/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000" dirty="0" err="1"/>
              <a:t>메뉴바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주소창</a:t>
            </a:r>
            <a:r>
              <a:rPr lang="en-US" altLang="ko-KR" sz="1000" dirty="0"/>
              <a:t>, </a:t>
            </a:r>
            <a:r>
              <a:rPr lang="ko-KR" altLang="en-US" sz="1000" dirty="0"/>
              <a:t>크기조절 손잡이</a:t>
            </a:r>
            <a:r>
              <a:rPr lang="en-US" altLang="ko-KR" sz="1000" dirty="0"/>
              <a:t>, </a:t>
            </a:r>
            <a:r>
              <a:rPr lang="ko-KR" altLang="en-US" sz="1000" dirty="0"/>
              <a:t>스크롤 바</a:t>
            </a:r>
            <a:r>
              <a:rPr lang="en-US" altLang="ko-KR" sz="1000" dirty="0"/>
              <a:t>, </a:t>
            </a:r>
            <a:r>
              <a:rPr lang="ko-KR" altLang="en-US" sz="1000" dirty="0"/>
              <a:t>상태 바만을 가지는 새로운 브라우저 창을 여는 </a:t>
            </a:r>
            <a:r>
              <a:rPr lang="ko-KR" altLang="en-US" sz="1000" dirty="0" smtClean="0"/>
              <a:t>예제</a:t>
            </a:r>
            <a:endParaRPr lang="en-US" altLang="ko-KR" sz="1000" dirty="0" smtClean="0"/>
          </a:p>
          <a:p>
            <a:pPr lvl="1"/>
            <a:r>
              <a:rPr lang="en-US" altLang="ko-KR" sz="1100" i="1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newWindowObj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1"/>
            <a:r>
              <a:rPr lang="en-US" altLang="ko-KR" sz="11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100" i="1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100" i="1" dirty="0" err="1">
                <a:latin typeface="맑은 고딕" pitchFamily="50" charset="-127"/>
                <a:ea typeface="맑은 고딕" pitchFamily="50" charset="-127"/>
              </a:rPr>
              <a:t>strWindowFeatures</a:t>
            </a:r>
            <a:r>
              <a:rPr lang="ko-KR" altLang="en-US" sz="1100" i="1" dirty="0">
                <a:latin typeface="맑은 고딕" pitchFamily="50" charset="-127"/>
                <a:ea typeface="맑은 고딕" pitchFamily="50" charset="-127"/>
              </a:rPr>
              <a:t>를 통해 새롭게 여는 브라우저 창의 옵션들을 일일이 설정할 수 있음</a:t>
            </a:r>
            <a:r>
              <a:rPr lang="en-US" altLang="ko-KR" sz="1100" i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1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strWindowFeatures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= "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menubar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yes,location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yes,resizable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yes,scrollbars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yes,status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= yes";</a:t>
            </a:r>
          </a:p>
          <a:p>
            <a:pPr lvl="1"/>
            <a:r>
              <a:rPr lang="en-US" altLang="ko-KR" sz="1100" i="1" dirty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openWindow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1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newWindowObj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= 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window.open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("/html/intro", "HTML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개요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strWindowFeatures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7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19.Java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브라우저 객체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3939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객체는 현재 브라우저에 표시된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문서의 주소를 얻거나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브라우저에 새 문서를 불러올 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객체는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Window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Document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같이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이용하면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현재 문서의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주소를 다양하게 해석하여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History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- history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객체는 브라우저의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히스토리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정보를 문서와 문서 상태 목록으로 저장하는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자바스크립트는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사용자의 개인 정보를 보호하기 위해 이 객체에 접근하는 방법을 일부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제한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21251"/>
              </p:ext>
            </p:extLst>
          </p:nvPr>
        </p:nvGraphicFramePr>
        <p:xfrm>
          <a:off x="251520" y="1268760"/>
          <a:ext cx="835347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38"/>
                <a:gridCol w="3168352"/>
                <a:gridCol w="4320480"/>
              </a:tblGrid>
              <a:tr h="14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   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문서의 </a:t>
                      </a: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location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객체의 </a:t>
                      </a: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href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프로퍼티는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현재 문서의 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전체 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주소를 문자열로 반환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document.write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("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문서의 주소는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location.href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.");</a:t>
                      </a: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문서의 호스트 이름</a:t>
                      </a: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location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hostname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문서의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인터넷 호스트 이름을 반환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문서의 호스트 이름은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location.hostname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문서의 파일 경로명</a:t>
                      </a: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ocation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pathname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문서의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파일 경로명을 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문서의 파일 경로명은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location.pathname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89658"/>
              </p:ext>
            </p:extLst>
          </p:nvPr>
        </p:nvGraphicFramePr>
        <p:xfrm>
          <a:off x="251520" y="3861048"/>
          <a:ext cx="835347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38"/>
                <a:gridCol w="3168352"/>
                <a:gridCol w="4320480"/>
              </a:tblGrid>
              <a:tr h="14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   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back()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history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객체에는 브라우저의 뒤로 가기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브라우저의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히스토리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목록에서 바로 이전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URL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이동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&lt;button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onclick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="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goBack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()"&gt;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페이지로 가기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&lt;/button&gt;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...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&lt;script&gt;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goBack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   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window.history.back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}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&lt;/script&gt;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forward() 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forward 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이용하여 브라우저의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히스토리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목록에서 바로 다음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URL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이동하는 예제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&lt;button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onclick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="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goForward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()"&gt;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 페이지로 가기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&lt;/button&gt;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...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&lt;script&gt;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goForward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   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window.history.forward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}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&lt;/script&gt;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0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19.Java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브라우저 객체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Screen 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screen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객체는 사용자의 디스플레이 화면에 대한 다양한 정보를 저장하는 객체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screen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width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height 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프로퍼티는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사용자의 디스플레이 화면의 크기를 픽셀 단위로 반환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부분의 컴퓨터에서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colorDepth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pixelDepth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같은 값을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가짐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History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- history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객체는 브라우저의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히스토리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정보를 문서와 문서 상태 목록으로 저장하는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자바스크립트는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 사용자의 개인 정보를 보호하기 위해 이 객체에 접근하는 방법을 일부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제한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60614"/>
              </p:ext>
            </p:extLst>
          </p:nvPr>
        </p:nvGraphicFramePr>
        <p:xfrm>
          <a:off x="229748" y="1268760"/>
          <a:ext cx="864096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395"/>
                <a:gridCol w="1936081"/>
                <a:gridCol w="5810484"/>
              </a:tblGrid>
              <a:tr h="14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   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사용자의 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크기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height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사용자의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디스플레이 화면의 크기를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픽셀 단위로 반환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사용자의 디스플레이 화면의 너비는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screen.width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픽셀입니다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사용자의 디스플레이 화면의 높이는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screen.height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픽셀입니다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브라우저 창의 너비는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window.outerWidth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픽셀입니다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브라우저 창의 높이는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window.outerHeight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픽셀입니다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실제 사용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할 수 있는 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크기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availWidth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availHeight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실제 사용할 수 있는 화면의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크기를 픽셀 단위로 반환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실제 사용할 수 있는 화면의 너비는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screen.availWidth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픽셀입니다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실제 사용할 수 있는 화면의 높이는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screen.availHeight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픽셀입니다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색상당 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사용할 수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있는 </a:t>
                      </a: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비트수</a:t>
                      </a:r>
                      <a:endParaRPr kumimoji="0" lang="ko-KR" altLang="en-US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colorDepth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사용자 화면에서 한 색상당 사용할 수 있는 비트 수를 반환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대부분의 컴퓨터는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비트의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트루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컬러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(true colors)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30/36/48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비트의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디프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컬러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(deep colors)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 사용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bitColorDepth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screen.colorDepth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화면에서 한 색상당 사용할 수 있는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비트수는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bitColorDepth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즉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색상은 총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Math.pow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bitColorDepth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 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가지로 표현됩니다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 픽셀당 표시할 수 있는 </a:t>
                      </a: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비트수</a:t>
                      </a:r>
                      <a:endParaRPr kumimoji="0" lang="ko-KR" altLang="en-US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pixelDepth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화면에서 픽셀당 표시할 수 있는 비트 수를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bitPixelDepth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screen.pixelDepth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화면의 한 픽셀당 표시할 수 있는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비트수는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bitPixelDepth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&gt;");</a:t>
                      </a:r>
                    </a:p>
                    <a:p>
                      <a:pPr latinLnBrk="1"/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19.Java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브라우저 객체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Navigator  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navigator 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객체는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브라우저 공급자 및 버전 정보 등을 포함한 브라우저에 대한 다양한 정보를 저장하는 객체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 객체의 이름은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넷스케이프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(Netscape)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초기 웹 브라우저였던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네비게이터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(Navigator)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유래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이렇게 호환성을 유지하는 방법을 브라우저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스니핑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(browser sniffing)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History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- history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객체는 브라우저의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히스토리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정보를 문서와 문서 상태 목록으로 저장하는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자바스크립트는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사용자의 개인 정보를 보호하기 위해 이 객체에 접근하는 방법을 일부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제한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43541"/>
              </p:ext>
            </p:extLst>
          </p:nvPr>
        </p:nvGraphicFramePr>
        <p:xfrm>
          <a:off x="251520" y="1556792"/>
          <a:ext cx="86409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395"/>
                <a:gridCol w="1936081"/>
                <a:gridCol w="5810484"/>
              </a:tblGrid>
              <a:tr h="14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   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브라우저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navigator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appName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appCodeName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사용하고 있는 브라우저의 전체 이름을 반환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사용 중인 브라우저의 이름은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navigator.appName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또한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브라우저의 코드명은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navigator.appCodeName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브라우저가 실행되고 있는 운영체제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navigator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platform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브라우저가 실행되고 있는 운영체제를 식별하는 문자열을 반환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브라우저가 실행되고 있는 운영체제는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navigator.platform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브라우저의 기본 언어 설정</a:t>
                      </a:r>
                      <a:endParaRPr kumimoji="0" lang="ko-KR" altLang="en-US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navigator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language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사용 중인 브라우저의 기본 언어 설정을 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document.write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브라우저의 기본 언어 설정은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navigator.language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2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19.Java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브라우저 객체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대화 상자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(dialog box)</a:t>
            </a: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사용자에게 보여줄 수 있는 간단한 대화 상자를 만들기 위해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window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객체는 다음과 같은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제공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History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- history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객체는 브라우저의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히스토리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정보를 문서와 문서 상태 목록으로 저장하는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자바스크립트는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사용자의 개인 정보를 보호하기 위해 이 객체에 접근하는 방법을 일부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제한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18303"/>
              </p:ext>
            </p:extLst>
          </p:nvPr>
        </p:nvGraphicFramePr>
        <p:xfrm>
          <a:off x="251520" y="1196752"/>
          <a:ext cx="864096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395"/>
                <a:gridCol w="4002149"/>
                <a:gridCol w="3744416"/>
              </a:tblGrid>
              <a:tr h="1492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   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사용자에게 간단한 메시지를 보여주고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그에 대한 사용자의 확인을 기다림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사용자는 대화 상자의 확인 버튼을 눌러야만 다른 작업을 진행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window.alert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간단한 메시지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사용자에게 간단한 메시지를 보여주고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사용자가 확인이나 취소를 누르면 그 결과를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불리언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값으로 반환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사용자가 확인을 누르면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반환하고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취소를 누르면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false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반환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confirmDialogBox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if (confirm("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확인이나 취소를 눌러주세요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!") ==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   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당신은 확인을 눌렀습니다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!";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 else 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   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당신은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취소을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눌렀습니다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!";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document.getElementById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("text").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innerHTML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86610">
                <a:tc>
                  <a:txBody>
                    <a:bodyPr/>
                    <a:lstStyle/>
                    <a:p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prompt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prompt()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사용자에게 간단한 메시지를 보여주고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사용자가 입력한 문자열을 반환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사용자가 대화 상자에 입력한 텍스트를 문자열 타입으로 반환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promptDialogBox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inputStr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prompt("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당신의 이름을 입력해 주세요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",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if 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inputStr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!=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   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document.getElementById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("text").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innerHTML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당신의 이름은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inputStr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+ "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.";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9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19.Java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브라우저 객체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548680"/>
            <a:ext cx="8352928" cy="3231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타이머</a:t>
            </a: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window 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객체는 일정 시간이 지난 뒤에 함수를 호출할 수 있도록 다음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제공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History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- history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객체는 브라우저의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히스토리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정보를 문서와 문서 상태 목록으로 저장하는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자바스크립트는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 사용자의 개인 정보를 보호하기 위해 이 객체에 접근하는 방법을 일부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제한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96799"/>
              </p:ext>
            </p:extLst>
          </p:nvPr>
        </p:nvGraphicFramePr>
        <p:xfrm>
          <a:off x="251520" y="1052736"/>
          <a:ext cx="8640960" cy="4981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4104456"/>
                <a:gridCol w="3960440"/>
              </a:tblGrid>
              <a:tr h="228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내  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예    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713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setTimeout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명시된 시간이 지난 뒤에 지정된 함수를 호출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문법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window.setTimeout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호출할함수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지연시간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메소드가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성공적으로 호출되면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설정된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timeoutID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반환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밀리초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(milliseconds)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단위로 지연 시간을 설정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startTimeout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setTimeout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printCurrentDate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 }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printCurrentDate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document.getElementById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("date").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innerHTML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new Date();  }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141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setInterval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setInterval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지정된 시간 간격마다 지정된 함수를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반복적으로 호출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window.setInterval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호출할함수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지연시간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</a:p>
                    <a:p>
                      <a:pPr algn="l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메소드가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성공적으로 호출되면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설정된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timeoutID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반환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startInterval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setInterval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printCurrentDate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printCurrentDate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document.getElementById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("date").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innerHTML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+= new Date() + "&lt;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&gt;";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284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clearTimeout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setTimeout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메소드의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반환값을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clearTimeout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메소드의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인수로 전달하면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계획된 함수의 호출을 취소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메소드는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setTimeout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메소드에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의해 함수가 호출되기 전에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실행되어야 호출을 취소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함수가 호출된 이후에 이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메소드를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호출하면 아무런 동작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하지않음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timeoutId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startTimeout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timeoutId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setTimeout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printCurrentDate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 }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cancelTimeout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clearTimeout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timeoutId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     }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printCurrentDate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document.getElementById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("date").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innerHTML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+= new Date() + "&lt;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&gt;";     }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1384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clearInterval</a:t>
                      </a:r>
                      <a:endParaRPr kumimoji="0" lang="en-US" altLang="ko-KR" sz="1000" b="1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setInterval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메소드의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반환값을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clearInterval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메소드의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인수로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전달하면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반복되는 함수의 호출을 취소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timeoutId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startInterval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timeoutId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setInterval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printCurrentDate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2000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  }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cancelInterval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clearInterval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timeoutId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    }</a:t>
                      </a:r>
                    </a:p>
                    <a:p>
                      <a:pPr latinLnBrk="1"/>
                      <a:r>
                        <a:rPr kumimoji="0"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printCurrentDate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   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document.getElementById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("date").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innerHTML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+= new Date() + "&lt;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br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&gt;";     }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5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2852"/>
            <a:ext cx="8136904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20.Java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let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en-US" altLang="ko-KR" sz="2400" dirty="0" err="1" smtClean="0">
                <a:effectLst/>
                <a:latin typeface="맑은 고딕" pitchFamily="50" charset="-127"/>
                <a:ea typeface="맑은 고딕" pitchFamily="50" charset="-127"/>
              </a:rPr>
              <a:t>var</a:t>
            </a:r>
            <a:endParaRPr lang="en-US" altLang="ko-KR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19" y="526908"/>
            <a:ext cx="8352928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 방식</a:t>
            </a: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재할당이 필요한 경우에 한정해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let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을 사용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3993"/>
              </p:ext>
            </p:extLst>
          </p:nvPr>
        </p:nvGraphicFramePr>
        <p:xfrm>
          <a:off x="539552" y="1268760"/>
          <a:ext cx="7632849" cy="1636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3456384"/>
                <a:gridCol w="3240361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비교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let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779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 선언 가능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재할당 가능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마지막에 할당된 값이 최종 변수에 저장</a:t>
                      </a:r>
                      <a:endParaRPr lang="ko-KR" altLang="en-US" sz="10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중복선언 불가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 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재할당 가능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537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재선언</a:t>
                      </a:r>
                      <a:r>
                        <a:rPr kumimoji="0" lang="en-US" altLang="ko-KR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ko-KR" alt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고려사항</a:t>
                      </a:r>
                      <a:endParaRPr kumimoji="0" lang="en-US" altLang="ko-KR" sz="1000" b="1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변수를 한 번 더 선언했음에도 불구하고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에러가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나오지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않고 각기 다른 값이 출력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유연한 변수 선언으로 간단한 테스트에는 편리 할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있겠으나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코드량이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많아 진다면 어디에서 어떻게 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</a:t>
                      </a:r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될지도 파악하기 힘들뿐더러 값이 바뀔 우려</a:t>
                      </a:r>
                      <a:endParaRPr kumimoji="0"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 선언 되었다는 에러 </a:t>
                      </a:r>
                      <a:r>
                        <a:rPr kumimoji="0"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메세지</a:t>
                      </a:r>
                      <a:endParaRPr kumimoji="0"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0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6624736" cy="360040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6. 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적용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48680"/>
            <a:ext cx="835292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자바스크립트를 적용하는 방법</a:t>
            </a: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① 내부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 코드로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script&gt;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태그를 사용하여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문서 안에 삽입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② 외부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 파일로 적용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외부에 작성된 자바스크립트 파일은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확장자를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사용하여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해당 자바스크립트 파일을 적용하고 싶은 모든 웹 페이지에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&lt;script&gt;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태그를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사용해 외부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 파일을 포함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167803"/>
            <a:ext cx="4176464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example.js</a:t>
            </a:r>
          </a:p>
          <a:p>
            <a:endParaRPr lang="en-US" altLang="ko-KR" sz="1000" i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i="1" dirty="0" smtClean="0">
                <a:latin typeface="맑은 고딕" pitchFamily="50" charset="-127"/>
                <a:ea typeface="맑은 고딕" pitchFamily="50" charset="-127"/>
              </a:rPr>
              <a:t>function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printDate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("date").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innerHTML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 = Date();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--------------------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-------------------------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/>
              <a:t>&lt;head&gt;</a:t>
            </a:r>
          </a:p>
          <a:p>
            <a:r>
              <a:rPr lang="en-US" altLang="ko-KR" sz="1000" dirty="0"/>
              <a:t>    &lt;meta charset="UTF-8"&gt;</a:t>
            </a:r>
          </a:p>
          <a:p>
            <a:r>
              <a:rPr lang="en-US" altLang="ko-KR" sz="1000" dirty="0"/>
              <a:t>    &lt;title&gt;JavaScript Apply&lt;/title&gt;</a:t>
            </a:r>
          </a:p>
          <a:p>
            <a:r>
              <a:rPr lang="en-US" altLang="ko-KR" sz="1000" dirty="0"/>
              <a:t>    &lt;script 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="/examples/media/example.js"&gt;&lt;/script&gt;</a:t>
            </a:r>
          </a:p>
          <a:p>
            <a:r>
              <a:rPr lang="en-US" altLang="ko-KR" sz="1000" dirty="0"/>
              <a:t>&lt;/head&gt;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6624736" cy="432048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7-1. java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620688"/>
            <a:ext cx="835292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Type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①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(data type)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이란 프로그램에서 다룰 수 있는 값의 종류를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의미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자바스크립트에서는 여러 가지 형태의 타입을 미리 정의하여 제공하고 있으며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이것이 기본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③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원시 타입과 객체 타입으로 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구분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39385"/>
              </p:ext>
            </p:extLst>
          </p:nvPr>
        </p:nvGraphicFramePr>
        <p:xfrm>
          <a:off x="251520" y="1628800"/>
          <a:ext cx="8424937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850319"/>
                <a:gridCol w="3136008"/>
                <a:gridCol w="36465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종류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primitive </a:t>
                      </a:r>
                    </a:p>
                    <a:p>
                      <a:pPr latinLnBrk="1"/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자바스크립트는 다른 언어와는 </a:t>
                      </a:r>
                      <a:r>
                        <a:rPr kumimoji="0"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달리 </a:t>
                      </a:r>
                      <a:endParaRPr kumimoji="0" lang="en-US" altLang="ko-KR" sz="1100" b="0" i="0" kern="120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정수와 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실수를 </a:t>
                      </a:r>
                      <a:r>
                        <a:rPr kumimoji="0"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따로 구분하지 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않고</a:t>
                      </a:r>
                      <a:r>
                        <a:rPr kumimoji="0"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kumimoji="0"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수를 실수 </a:t>
                      </a:r>
                      <a:r>
                        <a:rPr kumimoji="0"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하나로만 표현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소수점을 사용하지 않은 표현</a:t>
                      </a:r>
                      <a:endParaRPr kumimoji="0" lang="ko-KR" alt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firstNum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 </a:t>
                      </a:r>
                      <a:r>
                        <a:rPr kumimoji="0"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100" b="0" i="1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소수점을 사용한 표현</a:t>
                      </a:r>
                      <a:endParaRPr kumimoji="0" lang="ko-KR" altLang="en-US" sz="1100" b="0" i="0" kern="120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secondNum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1" i="0" kern="120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10.00;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큰따옴표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("")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 작은따옴표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('')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둘러싸인 </a:t>
                      </a:r>
                      <a:endParaRPr kumimoji="0"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문자의 집합을 의미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firstStr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이것도 문자열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1";      </a:t>
                      </a:r>
                    </a:p>
                    <a:p>
                      <a:pPr latinLnBrk="1"/>
                      <a:r>
                        <a:rPr kumimoji="0" lang="en-US" altLang="ko-KR" sz="11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secondStr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이것도 문자열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2.';     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1701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boolean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(true)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 거짓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(false)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표현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symbol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ECMAScript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6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부터 새롭게 추가된 타입</a:t>
                      </a:r>
                      <a:endParaRPr kumimoji="0"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심볼은 유일하고 변경할 수 없는 타입으로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</a:t>
                      </a:r>
                      <a:r>
                        <a:rPr kumimoji="0"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프로퍼티를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위한 </a:t>
                      </a:r>
                      <a:r>
                        <a:rPr kumimoji="0"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식별자로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사용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sym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Symbol("</a:t>
                      </a:r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javascript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 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symbol 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</a:t>
                      </a:r>
                      <a:endParaRPr kumimoji="0" lang="en-US" altLang="ko-KR" sz="1100" b="0" i="1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0" lang="ko-KR" alt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symObj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Object(</a:t>
                      </a:r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sym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     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object 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</a:t>
                      </a:r>
                      <a:endParaRPr kumimoji="0" lang="ko-KR" alt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typeof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연산자</a:t>
                      </a:r>
                    </a:p>
                    <a:p>
                      <a:pPr latinLnBrk="1"/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피연산자의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타입을 반환하는 </a:t>
                      </a:r>
                      <a:r>
                        <a:rPr kumimoji="0"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피연산자가</a:t>
                      </a:r>
                      <a:endParaRPr kumimoji="0"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 하나뿐인 연산자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typeof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10;        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number 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</a:t>
                      </a:r>
                      <a:endParaRPr kumimoji="0" lang="ko-KR" alt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typeof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"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";  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string 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</a:t>
                      </a:r>
                      <a:endParaRPr kumimoji="0" lang="ko-KR" alt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typeof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true;      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en-US" altLang="ko-KR" sz="11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boolean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</a:t>
                      </a:r>
                      <a:endParaRPr kumimoji="0" lang="ko-KR" alt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typeof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undefined; 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undefined 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</a:t>
                      </a:r>
                      <a:endParaRPr kumimoji="0" lang="ko-KR" alt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typeof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null;      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object 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</a:t>
                      </a:r>
                    </a:p>
                    <a:p>
                      <a:pPr latinLnBrk="1"/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object 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타입이며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 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아직 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정해지지 않은 것을 의미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= null;   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object 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타입의 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 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undefined</a:t>
                      </a:r>
                    </a:p>
                    <a:p>
                      <a:pPr latinLnBrk="1"/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과는 달리 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정해지지 않은 것을 의미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typeof</a:t>
                      </a:r>
                      <a:r>
                        <a:rPr kumimoji="0"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secondNum</a:t>
                      </a:r>
                      <a:r>
                        <a:rPr kumimoji="0"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 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정의되지 않은 변수에 접근하면 </a:t>
                      </a:r>
                      <a:r>
                        <a:rPr kumimoji="0" lang="en-US" altLang="ko-KR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undefined </a:t>
                      </a:r>
                      <a:r>
                        <a:rPr kumimoji="0" lang="ko-KR" altLang="en-US" sz="1100" b="0" i="1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값을 반환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6624736" cy="50405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effectLst/>
                <a:latin typeface="맑은 고딕" pitchFamily="50" charset="-127"/>
                <a:ea typeface="맑은 고딕" pitchFamily="50" charset="-127"/>
              </a:rPr>
              <a:t>7-2. </a:t>
            </a:r>
            <a:r>
              <a:rPr lang="en-US" altLang="ko-KR" sz="2400" dirty="0">
                <a:effectLst/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effectLst/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dirty="0" smtClean="0">
                <a:effectLst/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lang="en-US" altLang="ko-KR" sz="2400" dirty="0">
                <a:effectLst/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2400" dirty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620688"/>
            <a:ext cx="8352928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①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자바스크립트의 기본 타입은 객체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(object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②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여러 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프로퍼티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(property)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(method)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같은 이름으로 묶어놓은 일종의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집합체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③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i="1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dog =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{ name: 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멍멍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age: 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}; </a:t>
            </a:r>
            <a:r>
              <a:rPr lang="en-US" altLang="ko-KR" sz="14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i="1" dirty="0">
                <a:latin typeface="맑은 고딕" pitchFamily="50" charset="-127"/>
                <a:ea typeface="맑은 고딕" pitchFamily="50" charset="-127"/>
              </a:rPr>
              <a:t>객체의 생성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i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i="1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1400" i="1" dirty="0" err="1">
                <a:latin typeface="맑은 고딕" pitchFamily="50" charset="-127"/>
                <a:ea typeface="맑은 고딕" pitchFamily="50" charset="-127"/>
              </a:rPr>
              <a:t>프로퍼티</a:t>
            </a:r>
            <a:r>
              <a:rPr lang="ko-KR" altLang="en-US" sz="1400" i="1" dirty="0">
                <a:latin typeface="맑은 고딕" pitchFamily="50" charset="-127"/>
                <a:ea typeface="맑은 고딕" pitchFamily="50" charset="-127"/>
              </a:rPr>
              <a:t> 참조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("result").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innerHTML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 =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  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강아지의 이름은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dog.name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나이는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dog.age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 +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살 입니다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.";</a:t>
            </a:r>
          </a:p>
          <a:p>
            <a:pPr lvl="1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1995</TotalTime>
  <Words>3757</Words>
  <Application>Microsoft Office PowerPoint</Application>
  <PresentationFormat>화면 슬라이드 쇼(4:3)</PresentationFormat>
  <Paragraphs>2708</Paragraphs>
  <Slides>67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6" baseType="lpstr">
      <vt:lpstr>HY엽서L</vt:lpstr>
      <vt:lpstr>맑은 고딕</vt:lpstr>
      <vt:lpstr>휴먼매직체</vt:lpstr>
      <vt:lpstr>Arial</vt:lpstr>
      <vt:lpstr>Cambria Math</vt:lpstr>
      <vt:lpstr>Gill Sans MT</vt:lpstr>
      <vt:lpstr>Verdana</vt:lpstr>
      <vt:lpstr>Wingdings 2</vt:lpstr>
      <vt:lpstr>태양</vt:lpstr>
      <vt:lpstr>   Java Script 개요 </vt:lpstr>
      <vt:lpstr>  1. Java Script 개요 </vt:lpstr>
      <vt:lpstr>  2. Java Script 와 Java </vt:lpstr>
      <vt:lpstr>  3. Java Script 역할 </vt:lpstr>
      <vt:lpstr>  4. Java Script 문법 </vt:lpstr>
      <vt:lpstr>  5.Java Script 내장 함수 와 기법  </vt:lpstr>
      <vt:lpstr>  6. Java Script 적용</vt:lpstr>
      <vt:lpstr>  7-1. java Script 기본 Type </vt:lpstr>
      <vt:lpstr>  7-2. java Script 객체 Type </vt:lpstr>
      <vt:lpstr>  8.Java Script Type 변환 </vt:lpstr>
      <vt:lpstr>  9.Java Script 변수 와 연산자 </vt:lpstr>
      <vt:lpstr>  10 .Java Script 연산자 우선순위1 </vt:lpstr>
      <vt:lpstr>  10 .Java Script 연산자 우선순위2 </vt:lpstr>
      <vt:lpstr>  10 .Java Script 연산자 우선순위3 </vt:lpstr>
      <vt:lpstr>  11.Java Script 대입 연산자 &amp; 증감 연산자</vt:lpstr>
      <vt:lpstr>  12.Java Script 비교 연산자</vt:lpstr>
      <vt:lpstr>  12.Java Script 논리 연산자</vt:lpstr>
      <vt:lpstr>  12.Java Script 논리/삼항/typeof 연산자</vt:lpstr>
      <vt:lpstr>  13.Java Script 제어문 </vt:lpstr>
      <vt:lpstr>  13.Java Script 제어문 </vt:lpstr>
      <vt:lpstr>  13.Java Script 제어문 </vt:lpstr>
      <vt:lpstr>  13.Java Script 제어문 </vt:lpstr>
      <vt:lpstr>  14-1.Java Script 배열  </vt:lpstr>
      <vt:lpstr>  14-2.Java Script 배열  </vt:lpstr>
      <vt:lpstr>  14-3.Java Script 배열  </vt:lpstr>
      <vt:lpstr>  15.Java Script 함수1   </vt:lpstr>
      <vt:lpstr>  15.Java Script 함수2   </vt:lpstr>
      <vt:lpstr>  15.Java Script 함수3   </vt:lpstr>
      <vt:lpstr>  15.Java Script 함수4   </vt:lpstr>
      <vt:lpstr>  15.Java Script 함수5  </vt:lpstr>
      <vt:lpstr>  15.Java Script 객체1   </vt:lpstr>
      <vt:lpstr>  15.Java Script 객체2 프로토타입</vt:lpstr>
      <vt:lpstr>  15.Java Script 객체3 객체 다루기</vt:lpstr>
      <vt:lpstr>  15.Java Script 객체4 객체 프로퍼티와 메소드 1</vt:lpstr>
      <vt:lpstr>  15.Java Script 객체4 객체 프로퍼티와 메소드 2</vt:lpstr>
      <vt:lpstr>  15.Java Script 객체4 객체 프로퍼티와 메소드 3</vt:lpstr>
      <vt:lpstr>  16.Java Script 표준객체1</vt:lpstr>
      <vt:lpstr>  16.Java Script 표준객체2 Math 객체</vt:lpstr>
      <vt:lpstr>  16.Java Script 표준객체3 Date 객체1</vt:lpstr>
      <vt:lpstr>  16.Java Script 표준객체3 Date 객체2</vt:lpstr>
      <vt:lpstr>  16.Java Script 표준객체3 Date 객체3</vt:lpstr>
      <vt:lpstr>  16.Java Script 표준객체4 String 객체1</vt:lpstr>
      <vt:lpstr>  16.Java Script 표준객체4 String 객체2</vt:lpstr>
      <vt:lpstr>  16.Java Script 표준객체4 String 객체3</vt:lpstr>
      <vt:lpstr>  16.Java Script 표준객체5 Array  객체1</vt:lpstr>
      <vt:lpstr>  16.Java Script 표준객체5 Array  객체2</vt:lpstr>
      <vt:lpstr>  16.Java Script 표준객체5 Array  객체3</vt:lpstr>
      <vt:lpstr>  16.Java Script 표준객체5 Array  객체4</vt:lpstr>
      <vt:lpstr>  16.Java Script 표준객체5 Array  객체5</vt:lpstr>
      <vt:lpstr>  16.Java Script 표준객체5 Array  객체6</vt:lpstr>
      <vt:lpstr>  17.Java Script DOM 1</vt:lpstr>
      <vt:lpstr>  17.Java Script DOM 2</vt:lpstr>
      <vt:lpstr>  17.Java Script DOM 2</vt:lpstr>
      <vt:lpstr>  17.Java Script DOM 3</vt:lpstr>
      <vt:lpstr>  17.Java Script DOM 4</vt:lpstr>
      <vt:lpstr>  17.Java Script DOM 5</vt:lpstr>
      <vt:lpstr>  18.Java Script Event1</vt:lpstr>
      <vt:lpstr>  18.Java Script Event2</vt:lpstr>
      <vt:lpstr>  18.Java Script Event3</vt:lpstr>
      <vt:lpstr>  18.Java Script Event4</vt:lpstr>
      <vt:lpstr>  19.Java Script 브라우저 객체 모델1</vt:lpstr>
      <vt:lpstr>  19.Java Script 브라우저 객체 모델2</vt:lpstr>
      <vt:lpstr>  19.Java Script 브라우저 객체 모델3</vt:lpstr>
      <vt:lpstr>  19.Java Script 브라우저 객체 모델4</vt:lpstr>
      <vt:lpstr>  19.Java Script 브라우저 객체 모델5</vt:lpstr>
      <vt:lpstr>  19.Java Script 브라우저 객체 모델6</vt:lpstr>
      <vt:lpstr>  20.Java Script let &amp; var</vt:lpstr>
    </vt:vector>
  </TitlesOfParts>
  <Company>SK C&amp;C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강사  강태광</dc:title>
  <dc:creator>ktg</dc:creator>
  <cp:lastModifiedBy>user</cp:lastModifiedBy>
  <cp:revision>256</cp:revision>
  <dcterms:created xsi:type="dcterms:W3CDTF">2016-03-26T13:57:08Z</dcterms:created>
  <dcterms:modified xsi:type="dcterms:W3CDTF">2023-02-23T01:15:07Z</dcterms:modified>
</cp:coreProperties>
</file>