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PkkbgxtX4NKLQJuJEHdX9vazE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iobe.com/tiobe-index/" TargetMode="External"/><Relationship Id="rId3" Type="http://schemas.openxmlformats.org/officeDocument/2006/relationships/hyperlink" Target="http://pypl.github.io/PYPL.html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iobe.com/tiobe-index/" TargetMode="External"/><Relationship Id="rId3" Type="http://schemas.openxmlformats.org/officeDocument/2006/relationships/hyperlink" Target="http://pypl.github.io/PYPL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클래스 : 프로그램 개발의 단위</a:t>
            </a:r>
            <a:endParaRPr/>
          </a:p>
        </p:txBody>
      </p:sp>
      <p:sp>
        <p:nvSpPr>
          <p:cNvPr id="397" name="Google Shape;39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Tiobe index : 프로그래밍 언어를 이용하는 엔지니어, 업체의 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+ Google, Yahoo, Youtube, Wikipedia 등의 검색엔진을 통해 검색되어지는 결과 수로 순위를 매김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https://www.tiobe.com/tiobe-index/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PYPL(PopularitY of Programming Language) index : Google trends 통계 데이터를 기반으로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특정 프로그래밍 언어 튜토리얼이 얼마나 검색되어 지는지에 대한 순위를 매김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http://pypl.github.io/PYPL.html</a:t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Tiobe index : 프로그래밍 언어를 이용하는 엔지니어, 업체의 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+ Google, Yahoo, Youtube, Wikipedia 등의 검색엔진을 통해 검색되어지는 결과 수로 순위를 매김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https://www.tiobe.com/tiobe-index/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PYPL(PopularitY of Programming Language) index : Google trends 통계 데이터를 기반으로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특정 프로그래밍 언어 튜토리얼이 얼마나 검색되어 지는지에 대한 순위를 매김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http://pypl.github.io/PYPL.html</a:t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운영체제에 독립적(이식성이 높음)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: 모든 운영체제에서 동일한 코드를 사용 가능(다음 슬라이드 추가 설명)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사용하기 쉬운 언어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 다른 언어의 단점 보완(포인터, 메모리 관리)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 객체 지향 언어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 능률적이고 명확한 코드 작성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: 간결하고, 타 프로그래밍 언어에 비해 이해하기 쉬운 코드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자동 메모리 관리(Garbage Collection)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프로그래머가 개발에 집중할 수 있도록 메모리 관리를 GC가 해줌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네트워크와 분산환경 지원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: 네트워크 관련 API(Application Programing Interface)를 제공하여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API(Application Programing Interface) : 프로그래밍 언어가 제공하는 기능을 제어할 수 있게 만든 인터페이스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멀티쓰래드 지원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: 쓰레드 생성, 제어와 관련된 라이브러리 API를 제공 -&gt; 운영체제 관계 없이 멀티 스레드를 쉽게 구현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동적 로딩 지원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: 애플리케이션(프로그램)이 실행 시 관련된 모든 파일을 메모리에 올리지(로딩) 않고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필요한 시점에 알맞은 class 파일을 로딩함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JVM은 자바코드로 작성된 프로그램이 실행되는 가상 환경(가상 컴퓨터)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C언어 같은 기존 프로그래밍 언어들은 각각의 플랫폼(OS)마다 가지고 연산방법 또는 해석순서 등의 차이로 인해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플랫폼마다 코딩방식의 차이가 있음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자바는 이러한 단점을 보완하기 위해 각 플랫폼에서 동작(의존)하는 플랫폼 별 JVM을 미리 만들어 배포하여</a:t>
            </a:r>
            <a:br>
              <a:rPr lang="en-US"/>
            </a:br>
            <a:r>
              <a:rPr lang="en-US"/>
              <a:t>동일한 자바 코드를 각각의 플랫폼이 해석할 수 있는 기계어로 번역을 해줌</a:t>
            </a:r>
            <a:br>
              <a:rPr lang="en-US"/>
            </a:br>
            <a:br>
              <a:rPr lang="en-US"/>
            </a:br>
            <a:r>
              <a:rPr lang="en-US"/>
              <a:t>🡪 JVM이 설치된 환경에서 자바 프로그램을 실행 시 모든 플랫폼에서 같은 코드 사용 가능함</a:t>
            </a:r>
            <a:br>
              <a:rPr lang="en-US"/>
            </a:br>
            <a:r>
              <a:rPr lang="en-US"/>
              <a:t>    (한번 작성해 어디서든 실행한다 – 자바 원칙(유명함))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JVM이 각 플랫폼에 맞는 기계어로 코드를 번역하기 위해선 </a:t>
            </a:r>
            <a:br>
              <a:rPr lang="en-US"/>
            </a:br>
            <a:r>
              <a:rPr lang="en-US"/>
              <a:t>작성한 자바코드를 byte code(.class)로 변경하여 메모리에 적재해야 하는데 이를 컴파일이라고 함</a:t>
            </a:r>
            <a:br>
              <a:rPr lang="en-US"/>
            </a:br>
            <a:r>
              <a:rPr lang="en-US"/>
              <a:t>(컴파일 해주는 s/w : 컴파일러)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그리고 JVM은 byte code 메모리 적재 시 프로그램의 모든 byte code를 한번에 메모리에 적재하면 비효율적이므로</a:t>
            </a:r>
            <a:br>
              <a:rPr lang="en-US"/>
            </a:br>
            <a:r>
              <a:rPr lang="en-US"/>
              <a:t>인터프리터라는 방식으로 현재 실행에 필요한 byte code만을 메모리에 적재, 해석하는 방식을 사용함.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https://kimdevel.tistory.com/32</a:t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Google Shape;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eclipse.org/download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iobe.com/tiobe-index/" TargetMode="External"/><Relationship Id="rId4" Type="http://schemas.openxmlformats.org/officeDocument/2006/relationships/hyperlink" Target="http://pypl.github.io/PYP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dk.java.net/archive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프로그래밍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기초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549275" y="257175"/>
            <a:ext cx="11520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 Open JDK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1125538" y="1009650"/>
            <a:ext cx="730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받은 파일을 실행하여 기본 설정으로 설치</a:t>
            </a:r>
            <a:b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(아무것도 누르지 말고 Next, Install, Finish 진행)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3" name="Google Shape;183;p10"/>
          <p:cNvGrpSpPr/>
          <p:nvPr/>
        </p:nvGrpSpPr>
        <p:grpSpPr>
          <a:xfrm>
            <a:off x="447675" y="2668745"/>
            <a:ext cx="11222130" cy="2754155"/>
            <a:chOff x="447675" y="2668745"/>
            <a:chExt cx="11222130" cy="2754155"/>
          </a:xfrm>
        </p:grpSpPr>
        <p:pic>
          <p:nvPicPr>
            <p:cNvPr id="184" name="Google Shape;18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7675" y="2668747"/>
              <a:ext cx="3522754" cy="2754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97363" y="2668746"/>
              <a:ext cx="3522754" cy="2754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47051" y="2668745"/>
              <a:ext cx="3522754" cy="2754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0"/>
            <p:cNvSpPr/>
            <p:nvPr/>
          </p:nvSpPr>
          <p:spPr>
            <a:xfrm>
              <a:off x="2620291" y="5049105"/>
              <a:ext cx="656309" cy="373793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4297363" y="4675312"/>
              <a:ext cx="515937" cy="373793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81091" y="5049105"/>
              <a:ext cx="656309" cy="373793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0316491" y="5049105"/>
              <a:ext cx="656309" cy="373793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549275" y="257175"/>
            <a:ext cx="11520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 Open JDK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1125538" y="1009650"/>
            <a:ext cx="730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받은 파일을 실행하여 기본 설정으로 설치</a:t>
            </a:r>
            <a:b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(아무것도 누르지 말고 Next, Install, Finish 진행)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47676" y="2668745"/>
            <a:ext cx="11180856" cy="2766851"/>
            <a:chOff x="447676" y="2668745"/>
            <a:chExt cx="11180856" cy="2766851"/>
          </a:xfrm>
        </p:grpSpPr>
        <p:pic>
          <p:nvPicPr>
            <p:cNvPr id="199" name="Google Shape;19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7676" y="2668745"/>
              <a:ext cx="3522754" cy="2754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08477" y="2668745"/>
              <a:ext cx="3522754" cy="2754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05778" y="2668745"/>
              <a:ext cx="3522754" cy="2754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1"/>
            <p:cNvSpPr/>
            <p:nvPr/>
          </p:nvSpPr>
          <p:spPr>
            <a:xfrm>
              <a:off x="2455191" y="5061803"/>
              <a:ext cx="745210" cy="348398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0278391" y="5061803"/>
              <a:ext cx="656309" cy="373793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설정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440868" y="2488991"/>
            <a:ext cx="47339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윈도우 키(시작 버튼) 클릭 후 “환경“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시스템 환경 변수 편집  선택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1125538" y="1009650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환경 변수 설정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874" y="1742596"/>
            <a:ext cx="2579576" cy="471567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/>
          <p:nvPr/>
        </p:nvSpPr>
        <p:spPr>
          <a:xfrm>
            <a:off x="1723096" y="2351897"/>
            <a:ext cx="2704586" cy="585787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설정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832985" y="5658052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환경 변수 클릭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1125538" y="1009650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환경 변수 설정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03" y="1844545"/>
            <a:ext cx="3096255" cy="3445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/>
          <p:nvPr/>
        </p:nvSpPr>
        <p:spPr>
          <a:xfrm>
            <a:off x="2084358" y="4499551"/>
            <a:ext cx="1135401" cy="372821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4" name="Google Shape;224;p13"/>
          <p:cNvGrpSpPr/>
          <p:nvPr/>
        </p:nvGrpSpPr>
        <p:grpSpPr>
          <a:xfrm>
            <a:off x="4031168" y="1844546"/>
            <a:ext cx="2968159" cy="3445310"/>
            <a:chOff x="5576606" y="2043292"/>
            <a:chExt cx="4029637" cy="4677428"/>
          </a:xfrm>
        </p:grpSpPr>
        <p:pic>
          <p:nvPicPr>
            <p:cNvPr id="225" name="Google Shape;22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76606" y="2043292"/>
              <a:ext cx="4029637" cy="4677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61730" y="2543163"/>
              <a:ext cx="531860" cy="1428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3"/>
          <p:cNvSpPr/>
          <p:nvPr/>
        </p:nvSpPr>
        <p:spPr>
          <a:xfrm>
            <a:off x="4485628" y="4499551"/>
            <a:ext cx="1130415" cy="371184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3762" y="2828835"/>
            <a:ext cx="4750393" cy="120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3"/>
          <p:cNvSpPr txBox="1"/>
          <p:nvPr/>
        </p:nvSpPr>
        <p:spPr>
          <a:xfrm>
            <a:off x="3681859" y="5658052"/>
            <a:ext cx="3868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시스템 변수 🡪 새로 만들기 클릭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7256961" y="4223478"/>
            <a:ext cx="47371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내용 작성 후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이름 : JAVA_HOME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값 : 다운로드 받은 JDK 압축 해제 폴더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설정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2751076" y="5706375"/>
            <a:ext cx="7116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6) 시스템 변수 🡪 Path 선택 🡪 편집 🡪 %JAVA_HOME%\bin  추가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25538" y="1009650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환경 변수 설정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9" name="Google Shape;239;p14"/>
          <p:cNvGrpSpPr/>
          <p:nvPr/>
        </p:nvGrpSpPr>
        <p:grpSpPr>
          <a:xfrm>
            <a:off x="2751076" y="1775260"/>
            <a:ext cx="7133935" cy="3627170"/>
            <a:chOff x="2384325" y="1775260"/>
            <a:chExt cx="7133935" cy="3627170"/>
          </a:xfrm>
        </p:grpSpPr>
        <p:pic>
          <p:nvPicPr>
            <p:cNvPr id="240" name="Google Shape;24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4325" y="1775260"/>
              <a:ext cx="7133935" cy="3627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4"/>
            <p:cNvSpPr/>
            <p:nvPr/>
          </p:nvSpPr>
          <p:spPr>
            <a:xfrm>
              <a:off x="2477831" y="3919259"/>
              <a:ext cx="2894269" cy="276347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993259" y="4369777"/>
              <a:ext cx="779015" cy="333052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751721" y="3341077"/>
              <a:ext cx="1915171" cy="246185"/>
            </a:xfrm>
            <a:prstGeom prst="rect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5"/>
          <p:cNvGrpSpPr/>
          <p:nvPr/>
        </p:nvGrpSpPr>
        <p:grpSpPr>
          <a:xfrm>
            <a:off x="353440" y="3919304"/>
            <a:ext cx="5032275" cy="2429359"/>
            <a:chOff x="2720027" y="1800225"/>
            <a:chExt cx="6747823" cy="3257550"/>
          </a:xfrm>
        </p:grpSpPr>
        <p:grpSp>
          <p:nvGrpSpPr>
            <p:cNvPr id="250" name="Google Shape;250;p15"/>
            <p:cNvGrpSpPr/>
            <p:nvPr/>
          </p:nvGrpSpPr>
          <p:grpSpPr>
            <a:xfrm>
              <a:off x="2720027" y="1800225"/>
              <a:ext cx="6747823" cy="3257550"/>
              <a:chOff x="2720027" y="1800225"/>
              <a:chExt cx="6747823" cy="3257550"/>
            </a:xfrm>
          </p:grpSpPr>
          <p:pic>
            <p:nvPicPr>
              <p:cNvPr id="251" name="Google Shape;251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24150" y="1800225"/>
                <a:ext cx="6743700" cy="3257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720027" y="2626032"/>
                <a:ext cx="2083602" cy="323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3" name="Google Shape;25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6000" y="4261479"/>
              <a:ext cx="2083603" cy="3238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설정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4736572" y="2450891"/>
            <a:ext cx="6061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윈도우키 + R 버튼 누르고 실행창에서 cmd 입력 후 확인</a:t>
            </a:r>
            <a:endParaRPr/>
          </a:p>
        </p:txBody>
      </p:sp>
      <p:sp>
        <p:nvSpPr>
          <p:cNvPr id="256" name="Google Shape;256;p15"/>
          <p:cNvSpPr txBox="1"/>
          <p:nvPr/>
        </p:nvSpPr>
        <p:spPr>
          <a:xfrm>
            <a:off x="7132638" y="4630209"/>
            <a:ext cx="4517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–version  / javac –version 입력 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이미지와 같은 버전 정보 나오면 설정완료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1125538" y="1009650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환경변수 테스트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400" y="1767706"/>
            <a:ext cx="38004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/>
          <p:nvPr/>
        </p:nvSpPr>
        <p:spPr>
          <a:xfrm>
            <a:off x="943891" y="2635557"/>
            <a:ext cx="745210" cy="348398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개발 환경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Compile Test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1883307" y="1638002"/>
            <a:ext cx="4017446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workspace 폴더 만들기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C:\workspace 폴더 생성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메모장 실행 후 다음 내용 작성</a:t>
            </a:r>
            <a:b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2939779" y="3752517"/>
            <a:ext cx="6739480" cy="2185214"/>
          </a:xfrm>
          <a:prstGeom prst="rect">
            <a:avLst/>
          </a:prstGeom>
          <a:noFill/>
          <a:ln cap="flat" cmpd="sng" w="254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public class JavaTest{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	public static void main(String[]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		System.out.println("Hello World!!");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개발 환경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Compile Test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1903403" y="1638002"/>
            <a:ext cx="7853546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내용 작성 후 파일 저장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저장 경로 :  </a:t>
            </a: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C:\workspace 폴더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파일명 : JavaTest.java (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대소문자구분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유의)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파일 형식 : 모든 파일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명령 프롬프트(cmd창) 열기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	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 – “명령 프롬프트” 또는 “cmd”  입력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명령 프롬프트에서 workspace 경로 찾아가기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C:\&gt; cd c:\workspace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078" y="4179547"/>
            <a:ext cx="5671162" cy="209195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개발 환경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Compile Test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903403" y="1638002"/>
            <a:ext cx="868756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Compile 하기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	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C:\workspace&gt; javac JavaTest.java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(컴파일 완료 시 workspace 폴더 내부에 JavaTest.class 파일이 생성됨.)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실행하기 (HelloWord!! 메시지 출력 확인)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C:\workspace&gt; java JavaTest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5235032" y="4205346"/>
            <a:ext cx="3314608" cy="4580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5235032" y="4804328"/>
            <a:ext cx="2199040" cy="4580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Eclipse IDE(통합 개발 환경)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1125538" y="1009650"/>
            <a:ext cx="9593204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IDE(Integrated Development Environment, 통합 개발 환경)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애플리케이션 개발에 사용되는 공통된 개발자 도구를 하나의 GUI에 결합한 소프트웨어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소스 코드 편집기(작성 중 오류 검사, 자동완성, 구문 강조),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로컬 빌드 자동화(자동 컴파일, 패키징, 테스트),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디버거(버그 위치 표시)  를 내장하고 있음.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Eclipse, Visual Studio Code, IntelliJ 등 여러 IDE가 존재함.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Eclipse다운로드 페이지(</a:t>
            </a:r>
            <a:r>
              <a:rPr b="1" lang="en-US" sz="2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https://www.eclipse.org/downloads/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1125538" y="1009650"/>
            <a:ext cx="10010775" cy="1044575"/>
            <a:chOff x="1125538" y="1009650"/>
            <a:chExt cx="10010775" cy="1044575"/>
          </a:xfrm>
        </p:grpSpPr>
        <p:sp>
          <p:nvSpPr>
            <p:cNvPr id="102" name="Google Shape;102;p2"/>
            <p:cNvSpPr/>
            <p:nvPr/>
          </p:nvSpPr>
          <p:spPr>
            <a:xfrm>
              <a:off x="1174750" y="1557338"/>
              <a:ext cx="9961563" cy="496887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컴퓨터가 인식할 수 있는 명령어의 나열(집합)</a:t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125538" y="1009650"/>
              <a:ext cx="33571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프로그램(Program)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1125538" y="4512811"/>
            <a:ext cx="10040937" cy="1038225"/>
            <a:chOff x="1125538" y="4512811"/>
            <a:chExt cx="10040937" cy="1038225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1125538" y="4512811"/>
              <a:ext cx="42403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프로그래머(Programmer)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203325" y="5022398"/>
              <a:ext cx="9963150" cy="52863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프로그램을 작성하는 사람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125538" y="2764406"/>
            <a:ext cx="10040937" cy="1038225"/>
            <a:chOff x="1125538" y="2481377"/>
            <a:chExt cx="10040937" cy="1038225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1125538" y="2481377"/>
              <a:ext cx="44135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프로그래밍(Programming)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03325" y="2990964"/>
              <a:ext cx="9963150" cy="52863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프로그램을 작성하는 과정 = 코딩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739" y="2205802"/>
            <a:ext cx="9534936" cy="39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Eclipse설치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1125538" y="1009650"/>
            <a:ext cx="4079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Download Packages 클릭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2519138" y="5308559"/>
            <a:ext cx="1387052" cy="29768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507" y="2958980"/>
            <a:ext cx="5471256" cy="196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46" y="2325200"/>
            <a:ext cx="6063248" cy="360629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Eclipse설치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1125538" y="1009650"/>
            <a:ext cx="64803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Eclipse IDE for Enterprise Java Developers </a:t>
            </a:r>
            <a:b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해당되는 운영체제 클릭 - Download 클릭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3" name="Google Shape;313;p21"/>
          <p:cNvGrpSpPr/>
          <p:nvPr/>
        </p:nvGrpSpPr>
        <p:grpSpPr>
          <a:xfrm>
            <a:off x="281861" y="2344250"/>
            <a:ext cx="5980033" cy="3418375"/>
            <a:chOff x="281861" y="1972460"/>
            <a:chExt cx="5980033" cy="3418375"/>
          </a:xfrm>
        </p:grpSpPr>
        <p:sp>
          <p:nvSpPr>
            <p:cNvPr id="314" name="Google Shape;314;p21"/>
            <p:cNvSpPr/>
            <p:nvPr/>
          </p:nvSpPr>
          <p:spPr>
            <a:xfrm>
              <a:off x="281861" y="1972460"/>
              <a:ext cx="2411822" cy="332856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427333" y="4191253"/>
              <a:ext cx="1668667" cy="60460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43709" y="3429205"/>
              <a:ext cx="5818185" cy="196163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7" name="Google Shape;317;p21"/>
          <p:cNvSpPr/>
          <p:nvPr/>
        </p:nvSpPr>
        <p:spPr>
          <a:xfrm>
            <a:off x="8881718" y="3429000"/>
            <a:ext cx="939640" cy="4509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27" y="2626710"/>
            <a:ext cx="8885690" cy="297205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Eclipse설치</a:t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1042179" y="1172380"/>
            <a:ext cx="105346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C드라이브에 tools 폴더를 생성하여 다운로드된 파일을 이동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압축 해제(여기에 풀기) - eclipse.exe 실행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(바탕화면에 바로가기 만들기 추천)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1831205" y="4182186"/>
            <a:ext cx="1108765" cy="12694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이클립스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1125538" y="1009650"/>
            <a:ext cx="9587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Workspace 입력란에 C:\workspace\1_Java 작성 후  Launch 클릭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3" name="Google Shape;3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062" y="2599795"/>
            <a:ext cx="58578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108" y="2234226"/>
            <a:ext cx="6667536" cy="42829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순서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Eclipse 환경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project 만들기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4673400" y="3092745"/>
            <a:ext cx="40204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 Explorer 창 – Create a project…  클릭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 – New – Project… 클릭</a:t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2675543" y="2677490"/>
            <a:ext cx="931257" cy="22678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2767108" y="4262296"/>
            <a:ext cx="931257" cy="22678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7788" y="1297924"/>
            <a:ext cx="3639079" cy="5002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2313" y="2060575"/>
            <a:ext cx="3626597" cy="34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순서</a:t>
            </a:r>
            <a:endParaRPr/>
          </a:p>
        </p:txBody>
      </p:sp>
      <p:sp>
        <p:nvSpPr>
          <p:cNvPr id="352" name="Google Shape;352;p25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Eclipse 환경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project 만들기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3527081" y="5405437"/>
            <a:ext cx="5445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7814347" y="2060575"/>
            <a:ext cx="15033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프로젝트명 입력</a:t>
            </a:r>
            <a:endParaRPr/>
          </a:p>
        </p:txBody>
      </p:sp>
      <p:sp>
        <p:nvSpPr>
          <p:cNvPr id="356" name="Google Shape;356;p25"/>
          <p:cNvSpPr txBox="1"/>
          <p:nvPr/>
        </p:nvSpPr>
        <p:spPr>
          <a:xfrm>
            <a:off x="8730861" y="6146800"/>
            <a:ext cx="5445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5835650" y="3351213"/>
            <a:ext cx="476250" cy="58261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895" y="2140543"/>
            <a:ext cx="6881136" cy="44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순서</a:t>
            </a:r>
            <a:endParaRPr/>
          </a:p>
        </p:txBody>
      </p:sp>
      <p:sp>
        <p:nvSpPr>
          <p:cNvPr id="364" name="Google Shape;364;p26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Eclipse 환경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Class 만들기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6" name="Google Shape;366;p26"/>
          <p:cNvGrpSpPr/>
          <p:nvPr/>
        </p:nvGrpSpPr>
        <p:grpSpPr>
          <a:xfrm>
            <a:off x="2037213" y="2731799"/>
            <a:ext cx="5086009" cy="830997"/>
            <a:chOff x="1656213" y="2499053"/>
            <a:chExt cx="5086009" cy="830997"/>
          </a:xfrm>
        </p:grpSpPr>
        <p:sp>
          <p:nvSpPr>
            <p:cNvPr id="367" name="Google Shape;367;p26"/>
            <p:cNvSpPr txBox="1"/>
            <p:nvPr/>
          </p:nvSpPr>
          <p:spPr>
            <a:xfrm>
              <a:off x="1656213" y="2806830"/>
              <a:ext cx="1026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① src폴더</a:t>
              </a:r>
              <a:endParaRPr b="1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우클릭</a:t>
              </a:r>
              <a:endParaRPr b="1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26"/>
            <p:cNvSpPr txBox="1"/>
            <p:nvPr/>
          </p:nvSpPr>
          <p:spPr>
            <a:xfrm>
              <a:off x="3783323" y="2499053"/>
              <a:ext cx="8114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② New</a:t>
              </a:r>
              <a:endParaRPr b="1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5491559" y="2888477"/>
              <a:ext cx="12506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③ class 클릭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401" y="1857375"/>
            <a:ext cx="3836936" cy="457676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순서</a:t>
            </a:r>
            <a:endParaRPr/>
          </a:p>
        </p:txBody>
      </p:sp>
      <p:sp>
        <p:nvSpPr>
          <p:cNvPr id="377" name="Google Shape;377;p27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Eclipse 환경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Class 만들기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7"/>
          <p:cNvSpPr txBox="1"/>
          <p:nvPr/>
        </p:nvSpPr>
        <p:spPr>
          <a:xfrm>
            <a:off x="5422097" y="3350336"/>
            <a:ext cx="24833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Class명 입력(대문자로 시작)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6490759" y="6263786"/>
            <a:ext cx="5445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endParaRPr/>
          </a:p>
        </p:txBody>
      </p:sp>
      <p:sp>
        <p:nvSpPr>
          <p:cNvPr id="381" name="Google Shape;381;p27"/>
          <p:cNvSpPr txBox="1"/>
          <p:nvPr/>
        </p:nvSpPr>
        <p:spPr>
          <a:xfrm>
            <a:off x="5399093" y="2784245"/>
            <a:ext cx="25923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패키지명 입력(소문자로 시작)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순서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Eclipse 환경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Class 작성 후 실행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326" y="3176011"/>
            <a:ext cx="8968385" cy="21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/>
          <p:nvPr/>
        </p:nvSpPr>
        <p:spPr>
          <a:xfrm>
            <a:off x="5638838" y="3306394"/>
            <a:ext cx="304762" cy="31276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 flipH="1">
            <a:off x="2277268" y="2456134"/>
            <a:ext cx="78573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작성 완료 후      클릭 또는 Ctrl + F11을 눌러 실행  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3" name="Google Shape;393;p28"/>
          <p:cNvPicPr preferRelativeResize="0"/>
          <p:nvPr/>
        </p:nvPicPr>
        <p:blipFill rotWithShape="1">
          <a:blip r:embed="rId4">
            <a:alphaModFix/>
          </a:blip>
          <a:srcRect b="25030" l="19102" r="31946" t="30858"/>
          <a:stretch/>
        </p:blipFill>
        <p:spPr>
          <a:xfrm>
            <a:off x="4605656" y="2508145"/>
            <a:ext cx="309244" cy="29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기본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1174750" y="1557337"/>
            <a:ext cx="9961563" cy="17277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 만들기 위한 일종의 </a:t>
            </a: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설계도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자바에서 </a:t>
            </a: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코드는 반드시 클래스 안에 존재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 하며,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서로 관련된 코드들을 그룹으로 나누어 별도의 클래스를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클래스들이 모여 하나의 Java 애플리케이션 구성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1125538" y="1009650"/>
            <a:ext cx="13276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class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2056833" y="3691466"/>
            <a:ext cx="8654709" cy="19389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 * 주석을 제외한 모든 코드는 블록 클래스 { } 내에 작성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	 */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프로그래밍 언어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프로그램을 작성하기 위한 언어체계, 사람이 컴퓨터와 소통하게 하는 요소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25285" l="0" r="0" t="0"/>
          <a:stretch/>
        </p:blipFill>
        <p:spPr>
          <a:xfrm>
            <a:off x="894667" y="2859683"/>
            <a:ext cx="5242773" cy="351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22639" l="0" r="0" t="0"/>
          <a:stretch/>
        </p:blipFill>
        <p:spPr>
          <a:xfrm>
            <a:off x="6755212" y="2859683"/>
            <a:ext cx="4538417" cy="351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710954" y="1844020"/>
            <a:ext cx="542648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TIOBE Index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프로그래밍 언어를 이용하는 개발자 &amp; 업체의 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6755212" y="1844020"/>
            <a:ext cx="43813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PYPL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프로그래밍 언어 튜토리얼이 검색된 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기본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1174750" y="1557337"/>
            <a:ext cx="9961563" cy="26554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코드에 대한 설명이나 그 외 다른 정보를 넣을 때 사용하는 것으로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 시 컴파일러가 주석 부분은 건너 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/* */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범위 주석,  /* 와 */ 사이 내용은 주석으로 간주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: 한 줄 주석,  // 뒤의 내용은 주석으로 간주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1125538" y="1009650"/>
            <a:ext cx="28616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주석(comment)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기본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1174750" y="1557337"/>
            <a:ext cx="9961563" cy="206760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static void main(String[] args)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고정된 형태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메서드 선언부로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Application을 실행하는데 필요한 메서드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(프로그램 실행 시 java.exe에 의해 호출됨)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클래스가 main메서드를 가지고 있어야 하는 것은 아니지만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Java애플리케이션에는 main메서드를 포함한 클래스가 반드시 하나 이상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존재해야 함.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1125538" y="1009650"/>
            <a:ext cx="36679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main (main method)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1279772" y="3947329"/>
            <a:ext cx="9751518" cy="25545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</a:t>
            </a:r>
            <a:r>
              <a:rPr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//메인 메서드의 선언부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 실행될 코드를 작성</a:t>
            </a:r>
            <a:endParaRPr sz="20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자바 프로그래밍 순서</a:t>
            </a:r>
            <a:endParaRPr/>
          </a:p>
        </p:txBody>
      </p:sp>
      <p:sp>
        <p:nvSpPr>
          <p:cNvPr id="424" name="Google Shape;424;p32"/>
          <p:cNvSpPr txBox="1"/>
          <p:nvPr/>
        </p:nvSpPr>
        <p:spPr>
          <a:xfrm>
            <a:off x="1125538" y="1009650"/>
            <a:ext cx="28232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Class 작성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5" name="Google Shape;425;p32"/>
          <p:cNvGrpSpPr/>
          <p:nvPr/>
        </p:nvGrpSpPr>
        <p:grpSpPr>
          <a:xfrm>
            <a:off x="2787425" y="1927022"/>
            <a:ext cx="6349278" cy="4467400"/>
            <a:chOff x="2510785" y="2087888"/>
            <a:chExt cx="6349278" cy="4467400"/>
          </a:xfrm>
        </p:grpSpPr>
        <p:sp>
          <p:nvSpPr>
            <p:cNvPr id="426" name="Google Shape;426;p32"/>
            <p:cNvSpPr/>
            <p:nvPr/>
          </p:nvSpPr>
          <p:spPr>
            <a:xfrm>
              <a:off x="2764063" y="2154083"/>
              <a:ext cx="6096000" cy="4401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member.model.vo;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java.util.Date;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Member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private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String </a:t>
              </a:r>
              <a:r>
                <a:rPr lang="en-US" sz="10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private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age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private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Date </a:t>
              </a:r>
              <a:r>
                <a:rPr lang="en-US" sz="10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enrollDate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public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Member() {}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public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Member(String </a:t>
              </a:r>
              <a:r>
                <a:rPr lang="en-US" sz="10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age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Date </a:t>
              </a:r>
              <a:r>
                <a:rPr lang="en-US" sz="10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enrollDate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	super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	this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-US" sz="10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0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	this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-US" sz="10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age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0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age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	this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-US" sz="10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enrollDate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0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enrollDate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public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String getName()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	return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public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b="1"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setName(String </a:t>
              </a:r>
              <a:r>
                <a:rPr lang="en-US" sz="10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	this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-US" sz="10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0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… 이하 생략…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p32"/>
            <p:cNvSpPr txBox="1"/>
            <p:nvPr/>
          </p:nvSpPr>
          <p:spPr>
            <a:xfrm>
              <a:off x="4580142" y="2087888"/>
              <a:ext cx="22199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① 패키지(package) 선언</a:t>
              </a:r>
              <a:endParaRPr/>
            </a:p>
          </p:txBody>
        </p:sp>
        <p:sp>
          <p:nvSpPr>
            <p:cNvPr id="428" name="Google Shape;428;p32"/>
            <p:cNvSpPr txBox="1"/>
            <p:nvPr/>
          </p:nvSpPr>
          <p:spPr>
            <a:xfrm>
              <a:off x="4595867" y="2395665"/>
              <a:ext cx="20977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② 임포트(import) 선언</a:t>
              </a:r>
              <a:endParaRPr/>
            </a:p>
          </p:txBody>
        </p:sp>
        <p:sp>
          <p:nvSpPr>
            <p:cNvPr id="429" name="Google Shape;429;p32"/>
            <p:cNvSpPr txBox="1"/>
            <p:nvPr/>
          </p:nvSpPr>
          <p:spPr>
            <a:xfrm>
              <a:off x="4385381" y="2681195"/>
              <a:ext cx="2159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③ 클래스(class) 작성부 </a:t>
              </a:r>
              <a:endParaRPr b="1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0" name="Google Shape;430;p32"/>
            <p:cNvSpPr txBox="1"/>
            <p:nvPr/>
          </p:nvSpPr>
          <p:spPr>
            <a:xfrm>
              <a:off x="5872612" y="3032008"/>
              <a:ext cx="19367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필드 (또는 멤버 변수)</a:t>
              </a:r>
              <a:endParaRPr b="1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32"/>
            <p:cNvSpPr txBox="1"/>
            <p:nvPr/>
          </p:nvSpPr>
          <p:spPr>
            <a:xfrm>
              <a:off x="2510785" y="4018745"/>
              <a:ext cx="7857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생성자 </a:t>
              </a:r>
              <a:endParaRPr b="1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32"/>
            <p:cNvSpPr txBox="1"/>
            <p:nvPr/>
          </p:nvSpPr>
          <p:spPr>
            <a:xfrm>
              <a:off x="6586661" y="5327069"/>
              <a:ext cx="12731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b="1"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(멤버) 메서드</a:t>
              </a:r>
              <a:endParaRPr b="1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3418114" y="3624943"/>
              <a:ext cx="313704" cy="1088571"/>
            </a:xfrm>
            <a:prstGeom prst="leftBrace">
              <a:avLst>
                <a:gd fmla="val 86751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 flipH="1">
              <a:off x="5487892" y="2982105"/>
              <a:ext cx="313704" cy="401601"/>
            </a:xfrm>
            <a:prstGeom prst="leftBrace">
              <a:avLst>
                <a:gd fmla="val 86751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 flipH="1">
              <a:off x="6241208" y="4974772"/>
              <a:ext cx="313704" cy="1012372"/>
            </a:xfrm>
            <a:prstGeom prst="leftBrace">
              <a:avLst>
                <a:gd fmla="val 86751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프로그래밍 언어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프로그램을 작성하기 위한 언어체계, 사람이 컴퓨터와 소통하게 하는 요소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710954" y="2368128"/>
            <a:ext cx="1037373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프로그래밍 언어 순위 사이트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TIOBE Index (</a:t>
            </a:r>
            <a:r>
              <a:rPr lang="en-US" sz="2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https://www.tiobe.com/tiobe-index/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프로그래밍 언어의 인기도를 나타내는 지표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Google, Yahoo, Youtube, Wikipedia 등의 검색엔진을 통해 검색되어지는 결과 수로 순위를 매김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710954" y="5033269"/>
            <a:ext cx="10733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PYPL(</a:t>
            </a:r>
            <a:r>
              <a:rPr lang="en-US" sz="2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http://pypl.github.io/PYPL.html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Google trends 통계 데이터를 기반으로 특정 프로그래밍 언어 튜토리얼이 검색된 수로 순위를 매김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549275" y="257175"/>
            <a:ext cx="11520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Java 프로그래밍 언어 특징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4974771" y="1125538"/>
            <a:ext cx="6590167" cy="44386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운영체제(OS)에 독립적</a:t>
            </a:r>
            <a:b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(OS 관계없이 동일 코드로 동작. 이식성이 높다고도 표현함.)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프로그래밍(OOP) 언어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사용하기 쉬운 언어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 능률적이고 명확한 코드 작성 가능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- 다른 언어의 단점 보완(포인터, 메모리 관리)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자동 메모리 관리(Garbage Collection)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 동적 로딩 지원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 멀티쓰레드 지원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 네트워크와 분산환경 지원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java에 대한 이미지 검색결과" id="137" name="Google Shape;137;p5"/>
          <p:cNvPicPr preferRelativeResize="0"/>
          <p:nvPr/>
        </p:nvPicPr>
        <p:blipFill rotWithShape="1">
          <a:blip r:embed="rId3">
            <a:alphaModFix/>
          </a:blip>
          <a:srcRect b="4796" l="20760" r="22059" t="5251"/>
          <a:stretch/>
        </p:blipFill>
        <p:spPr>
          <a:xfrm>
            <a:off x="1219200" y="1125538"/>
            <a:ext cx="2821386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JVM(Java Virtual Machine)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33413" y="1125537"/>
            <a:ext cx="10931525" cy="159861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Java를 실행하기 위한 가상 기계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OS(운영체제)에 관계없이 독립적으로 동작.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🡪"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: OS가 코드를 직접 해석하기 때문에 </a:t>
            </a:r>
            <a:r>
              <a:rPr lang="en-US" sz="1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C언어는 OS 따라 코드가 다른 부분이 존재.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🡪"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OS에 맞는 JVM을 설치하여 OS 종류 </a:t>
            </a:r>
            <a:r>
              <a:rPr lang="en-US" sz="1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관계없이 JVM이라는 가상머신이 Java 코드를 동일하게 해석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8" y="3211873"/>
            <a:ext cx="4987167" cy="2970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5843588" y="3497623"/>
            <a:ext cx="6348412" cy="235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[JVM이 Java 코드를 해석하는 순서]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개발자가 작성한 Java 코드를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Compiler(컴파일러)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byte code(.class 파일)로 번역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🡪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JVM에 전달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🡪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JVM이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Interpreter(인터프리터)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방식으로 한 줄 씩 해석함.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Java 개발 환경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1174750" y="1557338"/>
            <a:ext cx="9961563" cy="4968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사용자/개발자 입장에 따라 설치하는 범위가 달라짐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125538" y="1009650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설치 범위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5" name="Google Shape;155;p7"/>
          <p:cNvGrpSpPr/>
          <p:nvPr/>
        </p:nvGrpSpPr>
        <p:grpSpPr>
          <a:xfrm>
            <a:off x="1646238" y="2565400"/>
            <a:ext cx="8894762" cy="3379788"/>
            <a:chOff x="1646238" y="2565400"/>
            <a:chExt cx="8894762" cy="3379788"/>
          </a:xfrm>
        </p:grpSpPr>
        <p:pic>
          <p:nvPicPr>
            <p:cNvPr id="156" name="Google Shape;15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6238" y="2565400"/>
              <a:ext cx="5065712" cy="3379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15125" y="3101975"/>
              <a:ext cx="3825875" cy="2381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/>
        </p:nvSpPr>
        <p:spPr>
          <a:xfrm>
            <a:off x="549275" y="257175"/>
            <a:ext cx="11520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 Open JDK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1125538" y="1009650"/>
            <a:ext cx="92609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OpenJDK 다운로드 페이지로 이동(</a:t>
            </a:r>
            <a:r>
              <a:rPr b="1" lang="en-US" sz="2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https://jdk.java.net/archive/)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0821" y="1840647"/>
            <a:ext cx="7930358" cy="40877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8"/>
          <p:cNvSpPr txBox="1"/>
          <p:nvPr/>
        </p:nvSpPr>
        <p:spPr>
          <a:xfrm>
            <a:off x="3529432" y="6115050"/>
            <a:ext cx="6163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버전(11 or 17)을 찾아서 OS에 맞게 다운로드 진행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8" y="2120634"/>
            <a:ext cx="8077871" cy="37613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549275" y="257175"/>
            <a:ext cx="11520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 Open JDK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1125538" y="1009650"/>
            <a:ext cx="98726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java-1.8.0-openjdk-1.8.0.302-1.b08.ojdkbuild.windows.x86_64.msi </a:t>
            </a:r>
            <a:b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클릭하여 다운로드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2175791" y="4189482"/>
            <a:ext cx="6117309" cy="373793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