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BHjHq/ejtX1xse84sShjKxHY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F803C1-1891-4ED6-AD72-6B4D393A71B7}">
  <a:tblStyle styleId="{CFF803C1-1891-4ED6-AD72-6B4D393A71B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5EFE586-A216-40F6-A306-329DFDA8365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값 저장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준비된 방(변수)에 값을 기록하는 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리터럴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변수에 기록되는 값 그 자체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지역변수는 반드시 초기화 해줘야한다!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final :마지막, 마지막의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작은 박스에 있는 물건을 큰 박스로 옮긴다고 해서 물건이 변하지는 않는다.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char -&gt; int 가능한 이유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char라는 자료형에 값(숫자)가 들어오면 해당 숫자와 일치하는 문자를 유니코드 표에서 찾아서 출력한다.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그래서 char 는 숫자형임. 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long -&gt; float로 자동 형변환이 가능한 이유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float가 long형보다 표현 가능한 수의 범위가 더 커서 자동 형변환 가능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* byte, short 자료형의 연산 결과가 무조건 int인 이유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byte와 short 자료형을 나타내는 리터럴이 별도로 존재하지 않아 int와 같은 리터럴을 사용함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 -&gt; byte, short는 초기화 시 int형 리터럴로 초기화 하는데 이 때는 자동으로 입력된 값이 초기화 하려는 자료형의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    값의 범위를 넘어 서지 않을경우 해당 자료형의 값으로 변환해서 저장해줌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 하지만 byte, short 자료형의 연산 시 리터럴의 형태가 int형 이므로 결과는 무조건 int형으로 처리된다.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JVM의 기본적인 메모리 구조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우리가 방금까지 선언한 변수는 STACK 영역에 생성됨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나머지는 뒤로 가면서 천천히 배우자</a:t>
            </a:r>
            <a:endParaRPr/>
          </a:p>
        </p:txBody>
      </p:sp>
      <p:sp>
        <p:nvSpPr>
          <p:cNvPr id="515" name="Google Shape;51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변수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(Variable)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주요 예약어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013" y="1341438"/>
            <a:ext cx="7127875" cy="464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값 대입과 리터럴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1174750" y="1557338"/>
            <a:ext cx="9961563" cy="4968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생성한 변수(저장 공간)에 값을 대입하는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1125538" y="1009650"/>
            <a:ext cx="16732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 대입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1125538" y="3500438"/>
            <a:ext cx="15636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리터럴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1" name="Google Shape;261;p11"/>
          <p:cNvGrpSpPr/>
          <p:nvPr/>
        </p:nvGrpSpPr>
        <p:grpSpPr>
          <a:xfrm>
            <a:off x="1139825" y="2084388"/>
            <a:ext cx="2255838" cy="1200150"/>
            <a:chOff x="1631504" y="1916832"/>
            <a:chExt cx="2254731" cy="1200329"/>
          </a:xfrm>
        </p:grpSpPr>
        <p:sp>
          <p:nvSpPr>
            <p:cNvPr id="262" name="Google Shape;262;p11"/>
            <p:cNvSpPr txBox="1"/>
            <p:nvPr/>
          </p:nvSpPr>
          <p:spPr>
            <a:xfrm>
              <a:off x="1631504" y="1916832"/>
              <a:ext cx="225473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int age;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age = 10;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age = 20;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2832652" y="2374100"/>
              <a:ext cx="310997" cy="335012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4" name="Google Shape;264;p11"/>
          <p:cNvSpPr txBox="1"/>
          <p:nvPr/>
        </p:nvSpPr>
        <p:spPr>
          <a:xfrm>
            <a:off x="4440238" y="2509838"/>
            <a:ext cx="64801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변수는 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개의 데이터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보관, 마지막에 대입한 값만 보관</a:t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1203325" y="4010025"/>
            <a:ext cx="9963150" cy="5286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변수에 대입되는 값 자체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1125538" y="4586288"/>
            <a:ext cx="9939337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short s = 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32767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		char c = ‘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int i = 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			String str = “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ABC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long l = 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10000L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float f = 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0.123f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double d = 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3.14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변수의 초기화</a:t>
            </a:r>
            <a:endParaRPr/>
          </a:p>
        </p:txBody>
      </p:sp>
      <p:sp>
        <p:nvSpPr>
          <p:cNvPr id="273" name="Google Shape;273;p12"/>
          <p:cNvSpPr/>
          <p:nvPr/>
        </p:nvSpPr>
        <p:spPr>
          <a:xfrm>
            <a:off x="633413" y="1125538"/>
            <a:ext cx="10931525" cy="9413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변수를 사용하기 전에 처음으로 값을 저장하는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지역변수는 반드시 초기화 해야 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1127125" y="2559050"/>
            <a:ext cx="27051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선언 후 초기화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1125538" y="4643438"/>
            <a:ext cx="3629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선언과 동시에 초기화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2"/>
          <p:cNvSpPr txBox="1"/>
          <p:nvPr/>
        </p:nvSpPr>
        <p:spPr>
          <a:xfrm>
            <a:off x="1631950" y="2947988"/>
            <a:ext cx="10036175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age;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 = 100;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1631950" y="5013325"/>
            <a:ext cx="1003617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age = 100;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2306638" y="3573463"/>
            <a:ext cx="1052512" cy="576262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2833688" y="5105400"/>
            <a:ext cx="1052512" cy="57626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상수란?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6" name="Google Shape;286;p13"/>
          <p:cNvGrpSpPr/>
          <p:nvPr/>
        </p:nvGrpSpPr>
        <p:grpSpPr>
          <a:xfrm>
            <a:off x="1492885" y="2565083"/>
            <a:ext cx="9246235" cy="3235244"/>
            <a:chOff x="1127125" y="2565083"/>
            <a:chExt cx="9246235" cy="3235244"/>
          </a:xfrm>
        </p:grpSpPr>
        <p:sp>
          <p:nvSpPr>
            <p:cNvPr id="287" name="Google Shape;287;p13"/>
            <p:cNvSpPr txBox="1"/>
            <p:nvPr/>
          </p:nvSpPr>
          <p:spPr>
            <a:xfrm>
              <a:off x="5201683" y="5292496"/>
              <a:ext cx="517167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초기화 이후 </a:t>
              </a:r>
              <a:r>
                <a:rPr lang="en-US" sz="1800">
                  <a:solidFill>
                    <a:srgbClr val="AD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다른 데이터(값)을 대입할 수 없다.</a:t>
              </a:r>
              <a:endParaRPr sz="1800">
                <a:solidFill>
                  <a:srgbClr val="AD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88" name="Google Shape;288;p13"/>
            <p:cNvGrpSpPr/>
            <p:nvPr/>
          </p:nvGrpSpPr>
          <p:grpSpPr>
            <a:xfrm>
              <a:off x="1127125" y="2565083"/>
              <a:ext cx="7599882" cy="2564035"/>
              <a:chOff x="1127125" y="2565083"/>
              <a:chExt cx="7599882" cy="2564035"/>
            </a:xfrm>
          </p:grpSpPr>
          <p:sp>
            <p:nvSpPr>
              <p:cNvPr id="289" name="Google Shape;289;p13"/>
              <p:cNvSpPr txBox="1"/>
              <p:nvPr/>
            </p:nvSpPr>
            <p:spPr>
              <a:xfrm>
                <a:off x="1127125" y="2565083"/>
                <a:ext cx="25955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✔"/>
                </a:pPr>
                <a:r>
                  <a:rPr b="1" lang="en-US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상수 선언 방법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" name="Google Shape;290;p13"/>
              <p:cNvSpPr txBox="1"/>
              <p:nvPr/>
            </p:nvSpPr>
            <p:spPr>
              <a:xfrm>
                <a:off x="1416051" y="3190126"/>
                <a:ext cx="168623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final int AGE;</a:t>
                </a:r>
                <a:endParaRPr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1416052" y="3190126"/>
                <a:ext cx="615948" cy="400110"/>
              </a:xfrm>
              <a:prstGeom prst="rect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" name="Google Shape;292;p13"/>
              <p:cNvSpPr txBox="1"/>
              <p:nvPr/>
            </p:nvSpPr>
            <p:spPr>
              <a:xfrm>
                <a:off x="5011728" y="2565083"/>
                <a:ext cx="290335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✔"/>
                </a:pPr>
                <a:r>
                  <a:rPr b="1" lang="en-US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상수 초기화 방법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p13"/>
              <p:cNvSpPr txBox="1"/>
              <p:nvPr/>
            </p:nvSpPr>
            <p:spPr>
              <a:xfrm>
                <a:off x="5201683" y="3190126"/>
                <a:ext cx="3525324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1) 선언과 동시에 초기화</a:t>
                </a:r>
                <a:endParaRPr b="1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	final int NUM = 100;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2) 선언 후 초기화</a:t>
                </a:r>
                <a:endParaRPr b="1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	final int NUM;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	NUM = 100;</a:t>
                </a:r>
                <a:endParaRPr/>
              </a:p>
            </p:txBody>
          </p:sp>
        </p:grpSp>
      </p:grpSp>
      <p:sp>
        <p:nvSpPr>
          <p:cNvPr id="294" name="Google Shape;294;p13"/>
          <p:cNvSpPr/>
          <p:nvPr/>
        </p:nvSpPr>
        <p:spPr>
          <a:xfrm>
            <a:off x="633413" y="1125538"/>
            <a:ext cx="10931525" cy="9413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수학에서는 변하지 않는 값 의미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컴퓨터(Java)에서는 한 번만 저장(기록)할 수 있는 메모리 의미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문자열</a:t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1174750" y="1700213"/>
            <a:ext cx="9961563" cy="11191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컴퓨터에서 “기차“, “출력하세요“등과 같이 단어나 문장을 문자열이라고 표현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“”로 묶여 있으면 문자열로 인식하며 Java에서는 String 객체를 이용하여 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1125538" y="1154113"/>
            <a:ext cx="2287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문자열 표현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1125538" y="3295164"/>
            <a:ext cx="25955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문자열 초기화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1558925" y="3850789"/>
            <a:ext cx="5761038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 str = “기차”;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 str = new String(“기차”);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 str = “기차” + “칙칙폭폭”;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 str = new String(“기차” + “칙칙폭폭”);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 str = “기차” + 123 + 45 + “출발”;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 str = 123 + 45 + “기차“ + “출발”;</a:t>
            </a:r>
            <a:endParaRPr/>
          </a:p>
        </p:txBody>
      </p:sp>
      <p:sp>
        <p:nvSpPr>
          <p:cNvPr id="304" name="Google Shape;304;p14"/>
          <p:cNvSpPr txBox="1"/>
          <p:nvPr/>
        </p:nvSpPr>
        <p:spPr>
          <a:xfrm>
            <a:off x="7323138" y="5054114"/>
            <a:ext cx="3906837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자료형 + “문자열” 🡪 문자열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“문자열” + 다른 자료형 🡪 문자열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1281113" y="5241439"/>
            <a:ext cx="288925" cy="431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949325" y="5241439"/>
            <a:ext cx="3000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b="1" sz="20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형변환(casting)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576898" y="2003743"/>
            <a:ext cx="37369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컴퓨터의 값 처리 원칙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626110" y="4172268"/>
            <a:ext cx="6455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이러한 원칙이 지켜지지 않은 경우에 형변환이 필요함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26111" y="2556193"/>
            <a:ext cx="6150609" cy="14414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종류 자료형만 대입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종류 자료형만 계산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계산의 결과도 같은 종류의 값이 나와야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33413" y="1125538"/>
            <a:ext cx="10931525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값(Data)의 자료형을 바꾸는 것 (boolean 제외)</a:t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7739061" y="2556193"/>
            <a:ext cx="3619819" cy="25765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7739061" y="2003743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형변환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8" name="Google Shape;318;p15"/>
          <p:cNvGraphicFramePr/>
          <p:nvPr/>
        </p:nvGraphicFramePr>
        <p:xfrm>
          <a:off x="7935092" y="27481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{15EFE586-A216-40F6-A306-329DFDA8365C}</a:tableStyleId>
              </a:tblPr>
              <a:tblGrid>
                <a:gridCol w="1330950"/>
                <a:gridCol w="345450"/>
                <a:gridCol w="1551350"/>
              </a:tblGrid>
              <a:tr h="2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123456789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→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123456789.0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(int)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(double)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‘A’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→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(char)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(int)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3.14f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→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(float)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(int)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9" name="Google Shape;319;p15"/>
          <p:cNvSpPr txBox="1"/>
          <p:nvPr/>
        </p:nvSpPr>
        <p:spPr>
          <a:xfrm>
            <a:off x="7739061" y="5223490"/>
            <a:ext cx="445293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형변환 하고자 하는 값과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자료형의 표현 범위 차이에 따라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형변환 방법이 나뉨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(자동 형변환, 강제 형변환)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형변환(casting)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1125538" y="1052513"/>
            <a:ext cx="2287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자동 형변환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174750" y="1604963"/>
            <a:ext cx="9961563" cy="6334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컴파일러가 자동으로 값의 범위가 작은 자료형을 값의 범위가 큰 자료형으로 변환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2624138" y="2735749"/>
            <a:ext cx="642937" cy="46831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3624263" y="2735749"/>
            <a:ext cx="928687" cy="46831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short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4910138" y="2735749"/>
            <a:ext cx="928687" cy="46831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6196013" y="2735749"/>
            <a:ext cx="928687" cy="46831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long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7481888" y="2735749"/>
            <a:ext cx="928687" cy="46831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8767763" y="2735749"/>
            <a:ext cx="928687" cy="46831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double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3624263" y="3335824"/>
            <a:ext cx="928687" cy="46831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5" name="Google Shape;335;p16"/>
          <p:cNvCxnSpPr/>
          <p:nvPr/>
        </p:nvCxnSpPr>
        <p:spPr>
          <a:xfrm>
            <a:off x="3338513" y="2978636"/>
            <a:ext cx="214312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16"/>
          <p:cNvCxnSpPr/>
          <p:nvPr/>
        </p:nvCxnSpPr>
        <p:spPr>
          <a:xfrm>
            <a:off x="4624388" y="2975461"/>
            <a:ext cx="214312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Google Shape;337;p16"/>
          <p:cNvCxnSpPr/>
          <p:nvPr/>
        </p:nvCxnSpPr>
        <p:spPr>
          <a:xfrm>
            <a:off x="7210425" y="2978636"/>
            <a:ext cx="214313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16"/>
          <p:cNvCxnSpPr/>
          <p:nvPr/>
        </p:nvCxnSpPr>
        <p:spPr>
          <a:xfrm>
            <a:off x="5910263" y="2978636"/>
            <a:ext cx="214312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16"/>
          <p:cNvCxnSpPr/>
          <p:nvPr/>
        </p:nvCxnSpPr>
        <p:spPr>
          <a:xfrm>
            <a:off x="8493125" y="2978636"/>
            <a:ext cx="214313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16"/>
          <p:cNvCxnSpPr/>
          <p:nvPr/>
        </p:nvCxnSpPr>
        <p:spPr>
          <a:xfrm flipH="1" rot="10800000">
            <a:off x="4624388" y="3340586"/>
            <a:ext cx="460375" cy="21113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16"/>
          <p:cNvSpPr txBox="1"/>
          <p:nvPr/>
        </p:nvSpPr>
        <p:spPr>
          <a:xfrm>
            <a:off x="1555750" y="4179397"/>
            <a:ext cx="5761038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 ) int a = 12;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double d = 3.3;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double result = a + d;</a:t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2351088" y="5370022"/>
            <a:ext cx="1262062" cy="503237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+ 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4367213" y="5370022"/>
            <a:ext cx="1262062" cy="503237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 + 3.3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6383338" y="5370022"/>
            <a:ext cx="1406525" cy="503237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12.0 + 3.3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8577263" y="5370022"/>
            <a:ext cx="1406525" cy="503237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15.3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p16"/>
          <p:cNvCxnSpPr/>
          <p:nvPr/>
        </p:nvCxnSpPr>
        <p:spPr>
          <a:xfrm>
            <a:off x="3709988" y="5624022"/>
            <a:ext cx="55562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" name="Google Shape;347;p16"/>
          <p:cNvCxnSpPr/>
          <p:nvPr/>
        </p:nvCxnSpPr>
        <p:spPr>
          <a:xfrm>
            <a:off x="5722938" y="5624022"/>
            <a:ext cx="55562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16"/>
          <p:cNvCxnSpPr/>
          <p:nvPr/>
        </p:nvCxnSpPr>
        <p:spPr>
          <a:xfrm>
            <a:off x="7896225" y="5620847"/>
            <a:ext cx="596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16"/>
          <p:cNvSpPr txBox="1"/>
          <p:nvPr/>
        </p:nvSpPr>
        <p:spPr>
          <a:xfrm>
            <a:off x="2247900" y="6190759"/>
            <a:ext cx="85931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단, byte와 short 자료형 값의 계산 결과는 무조건 int로 처리한다.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16"/>
          <p:cNvSpPr txBox="1"/>
          <p:nvPr/>
        </p:nvSpPr>
        <p:spPr>
          <a:xfrm>
            <a:off x="2594163" y="2354503"/>
            <a:ext cx="702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1byte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3737164" y="2354503"/>
            <a:ext cx="702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2byte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5023039" y="2354503"/>
            <a:ext cx="702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4byte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6308914" y="2354503"/>
            <a:ext cx="702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8byte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16"/>
          <p:cNvSpPr txBox="1"/>
          <p:nvPr/>
        </p:nvSpPr>
        <p:spPr>
          <a:xfrm>
            <a:off x="7594789" y="2354503"/>
            <a:ext cx="702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4byte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16"/>
          <p:cNvSpPr txBox="1"/>
          <p:nvPr/>
        </p:nvSpPr>
        <p:spPr>
          <a:xfrm>
            <a:off x="8880664" y="2354503"/>
            <a:ext cx="702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8byte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3737164" y="3769211"/>
            <a:ext cx="702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2byte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3430144" y="1229739"/>
            <a:ext cx="6460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값의 범위가 큰 자료형과 값의 범위가 작은 자료형의 연산 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/>
        </p:nvSpPr>
        <p:spPr>
          <a:xfrm>
            <a:off x="559594" y="298450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형변환(casting)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1127125" y="1052513"/>
            <a:ext cx="2287588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강제 형변환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173163" y="1599169"/>
            <a:ext cx="9963150" cy="110966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값의 범위가 큰 자료형을 값의 범위가 작은 자료형으로 변환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강제 형변환 시 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손실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발생할 수 있음 → 데이터의 변형, 손실을 감수하고 강제 변환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355725" y="2809875"/>
            <a:ext cx="63944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double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name = </a:t>
            </a:r>
            <a:r>
              <a:rPr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(int)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temp;</a:t>
            </a:r>
            <a:endParaRPr/>
          </a:p>
        </p:txBody>
      </p:sp>
      <p:sp>
        <p:nvSpPr>
          <p:cNvPr id="367" name="Google Shape;367;p17"/>
          <p:cNvSpPr txBox="1"/>
          <p:nvPr/>
        </p:nvSpPr>
        <p:spPr>
          <a:xfrm>
            <a:off x="1173163" y="4005263"/>
            <a:ext cx="2287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 손실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8" name="Google Shape;368;p17"/>
          <p:cNvGrpSpPr/>
          <p:nvPr/>
        </p:nvGrpSpPr>
        <p:grpSpPr>
          <a:xfrm>
            <a:off x="2927350" y="4803775"/>
            <a:ext cx="6858000" cy="671513"/>
            <a:chOff x="1142976" y="1785926"/>
            <a:chExt cx="6858048" cy="671512"/>
          </a:xfrm>
        </p:grpSpPr>
        <p:sp>
          <p:nvSpPr>
            <p:cNvPr id="369" name="Google Shape;369;p17"/>
            <p:cNvSpPr txBox="1"/>
            <p:nvPr/>
          </p:nvSpPr>
          <p:spPr>
            <a:xfrm>
              <a:off x="1350940" y="1889114"/>
              <a:ext cx="147638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17"/>
            <p:cNvSpPr txBox="1"/>
            <p:nvPr/>
          </p:nvSpPr>
          <p:spPr>
            <a:xfrm>
              <a:off x="1579542" y="1889114"/>
              <a:ext cx="147638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1" name="Google Shape;371;p17"/>
            <p:cNvSpPr txBox="1"/>
            <p:nvPr/>
          </p:nvSpPr>
          <p:spPr>
            <a:xfrm>
              <a:off x="1812906" y="1889114"/>
              <a:ext cx="147639" cy="368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17"/>
            <p:cNvSpPr txBox="1"/>
            <p:nvPr/>
          </p:nvSpPr>
          <p:spPr>
            <a:xfrm>
              <a:off x="2466960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17"/>
            <p:cNvSpPr txBox="1"/>
            <p:nvPr/>
          </p:nvSpPr>
          <p:spPr>
            <a:xfrm>
              <a:off x="2031982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17"/>
            <p:cNvSpPr txBox="1"/>
            <p:nvPr/>
          </p:nvSpPr>
          <p:spPr>
            <a:xfrm>
              <a:off x="2254234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17"/>
            <p:cNvSpPr txBox="1"/>
            <p:nvPr/>
          </p:nvSpPr>
          <p:spPr>
            <a:xfrm>
              <a:off x="2673337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6" name="Google Shape;376;p17"/>
            <p:cNvGrpSpPr/>
            <p:nvPr/>
          </p:nvGrpSpPr>
          <p:grpSpPr>
            <a:xfrm>
              <a:off x="2857488" y="1785926"/>
              <a:ext cx="1714512" cy="671512"/>
              <a:chOff x="971600" y="4197281"/>
              <a:chExt cx="5832648" cy="815895"/>
            </a:xfrm>
          </p:grpSpPr>
          <p:sp>
            <p:nvSpPr>
              <p:cNvPr id="377" name="Google Shape;377;p17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78" name="Google Shape;378;p17"/>
              <p:cNvCxnSpPr/>
              <p:nvPr/>
            </p:nvCxnSpPr>
            <p:spPr>
              <a:xfrm>
                <a:off x="1619672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7"/>
              <p:cNvCxnSpPr/>
              <p:nvPr/>
            </p:nvCxnSpPr>
            <p:spPr>
              <a:xfrm>
                <a:off x="233795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17"/>
              <p:cNvCxnSpPr/>
              <p:nvPr/>
            </p:nvCxnSpPr>
            <p:spPr>
              <a:xfrm>
                <a:off x="313184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17"/>
              <p:cNvCxnSpPr/>
              <p:nvPr/>
            </p:nvCxnSpPr>
            <p:spPr>
              <a:xfrm>
                <a:off x="392573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17"/>
              <p:cNvCxnSpPr/>
              <p:nvPr/>
            </p:nvCxnSpPr>
            <p:spPr>
              <a:xfrm>
                <a:off x="464400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17"/>
              <p:cNvCxnSpPr/>
              <p:nvPr/>
            </p:nvCxnSpPr>
            <p:spPr>
              <a:xfrm>
                <a:off x="536229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17"/>
              <p:cNvCxnSpPr/>
              <p:nvPr/>
            </p:nvCxnSpPr>
            <p:spPr>
              <a:xfrm>
                <a:off x="608056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85" name="Google Shape;385;p17"/>
            <p:cNvSpPr txBox="1"/>
            <p:nvPr/>
          </p:nvSpPr>
          <p:spPr>
            <a:xfrm>
              <a:off x="3065452" y="1889114"/>
              <a:ext cx="147638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17"/>
            <p:cNvSpPr txBox="1"/>
            <p:nvPr/>
          </p:nvSpPr>
          <p:spPr>
            <a:xfrm>
              <a:off x="3294054" y="1889114"/>
              <a:ext cx="147638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17"/>
            <p:cNvSpPr txBox="1"/>
            <p:nvPr/>
          </p:nvSpPr>
          <p:spPr>
            <a:xfrm>
              <a:off x="3527418" y="1889114"/>
              <a:ext cx="147639" cy="368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8" name="Google Shape;388;p17"/>
            <p:cNvSpPr txBox="1"/>
            <p:nvPr/>
          </p:nvSpPr>
          <p:spPr>
            <a:xfrm>
              <a:off x="4181472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17"/>
            <p:cNvSpPr txBox="1"/>
            <p:nvPr/>
          </p:nvSpPr>
          <p:spPr>
            <a:xfrm>
              <a:off x="3746494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17"/>
            <p:cNvSpPr txBox="1"/>
            <p:nvPr/>
          </p:nvSpPr>
          <p:spPr>
            <a:xfrm>
              <a:off x="3968746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17"/>
            <p:cNvSpPr txBox="1"/>
            <p:nvPr/>
          </p:nvSpPr>
          <p:spPr>
            <a:xfrm>
              <a:off x="4387849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2" name="Google Shape;392;p17"/>
            <p:cNvGrpSpPr/>
            <p:nvPr/>
          </p:nvGrpSpPr>
          <p:grpSpPr>
            <a:xfrm>
              <a:off x="4572000" y="1785926"/>
              <a:ext cx="1714512" cy="671512"/>
              <a:chOff x="971600" y="4197281"/>
              <a:chExt cx="5832648" cy="815895"/>
            </a:xfrm>
          </p:grpSpPr>
          <p:sp>
            <p:nvSpPr>
              <p:cNvPr id="393" name="Google Shape;393;p17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94" name="Google Shape;394;p17"/>
              <p:cNvCxnSpPr/>
              <p:nvPr/>
            </p:nvCxnSpPr>
            <p:spPr>
              <a:xfrm>
                <a:off x="1619672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7"/>
              <p:cNvCxnSpPr/>
              <p:nvPr/>
            </p:nvCxnSpPr>
            <p:spPr>
              <a:xfrm>
                <a:off x="233795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7"/>
              <p:cNvCxnSpPr/>
              <p:nvPr/>
            </p:nvCxnSpPr>
            <p:spPr>
              <a:xfrm>
                <a:off x="313184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17"/>
              <p:cNvCxnSpPr/>
              <p:nvPr/>
            </p:nvCxnSpPr>
            <p:spPr>
              <a:xfrm>
                <a:off x="392573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17"/>
              <p:cNvCxnSpPr/>
              <p:nvPr/>
            </p:nvCxnSpPr>
            <p:spPr>
              <a:xfrm>
                <a:off x="464400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17"/>
              <p:cNvCxnSpPr/>
              <p:nvPr/>
            </p:nvCxnSpPr>
            <p:spPr>
              <a:xfrm>
                <a:off x="536229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17"/>
              <p:cNvCxnSpPr/>
              <p:nvPr/>
            </p:nvCxnSpPr>
            <p:spPr>
              <a:xfrm>
                <a:off x="608056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01" name="Google Shape;401;p17"/>
            <p:cNvSpPr txBox="1"/>
            <p:nvPr/>
          </p:nvSpPr>
          <p:spPr>
            <a:xfrm>
              <a:off x="4779964" y="1889114"/>
              <a:ext cx="147638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17"/>
            <p:cNvSpPr txBox="1"/>
            <p:nvPr/>
          </p:nvSpPr>
          <p:spPr>
            <a:xfrm>
              <a:off x="5008566" y="1889114"/>
              <a:ext cx="147638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p17"/>
            <p:cNvSpPr txBox="1"/>
            <p:nvPr/>
          </p:nvSpPr>
          <p:spPr>
            <a:xfrm>
              <a:off x="5241930" y="1889114"/>
              <a:ext cx="147639" cy="368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17"/>
            <p:cNvSpPr txBox="1"/>
            <p:nvPr/>
          </p:nvSpPr>
          <p:spPr>
            <a:xfrm>
              <a:off x="5895984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17"/>
            <p:cNvSpPr txBox="1"/>
            <p:nvPr/>
          </p:nvSpPr>
          <p:spPr>
            <a:xfrm>
              <a:off x="5461006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17"/>
            <p:cNvSpPr txBox="1"/>
            <p:nvPr/>
          </p:nvSpPr>
          <p:spPr>
            <a:xfrm>
              <a:off x="5683258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p17"/>
            <p:cNvSpPr txBox="1"/>
            <p:nvPr/>
          </p:nvSpPr>
          <p:spPr>
            <a:xfrm>
              <a:off x="6102361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6286512" y="1785926"/>
              <a:ext cx="1714512" cy="671512"/>
              <a:chOff x="971600" y="4197281"/>
              <a:chExt cx="5832648" cy="815895"/>
            </a:xfrm>
          </p:grpSpPr>
          <p:sp>
            <p:nvSpPr>
              <p:cNvPr id="409" name="Google Shape;409;p17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10" name="Google Shape;410;p17"/>
              <p:cNvCxnSpPr/>
              <p:nvPr/>
            </p:nvCxnSpPr>
            <p:spPr>
              <a:xfrm>
                <a:off x="1619672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17"/>
              <p:cNvCxnSpPr/>
              <p:nvPr/>
            </p:nvCxnSpPr>
            <p:spPr>
              <a:xfrm>
                <a:off x="233795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17"/>
              <p:cNvCxnSpPr/>
              <p:nvPr/>
            </p:nvCxnSpPr>
            <p:spPr>
              <a:xfrm>
                <a:off x="313184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17"/>
              <p:cNvCxnSpPr/>
              <p:nvPr/>
            </p:nvCxnSpPr>
            <p:spPr>
              <a:xfrm>
                <a:off x="392573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17"/>
              <p:cNvCxnSpPr/>
              <p:nvPr/>
            </p:nvCxnSpPr>
            <p:spPr>
              <a:xfrm>
                <a:off x="464400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17"/>
              <p:cNvCxnSpPr/>
              <p:nvPr/>
            </p:nvCxnSpPr>
            <p:spPr>
              <a:xfrm>
                <a:off x="536229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6" name="Google Shape;416;p17"/>
              <p:cNvCxnSpPr/>
              <p:nvPr/>
            </p:nvCxnSpPr>
            <p:spPr>
              <a:xfrm>
                <a:off x="608056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17" name="Google Shape;417;p17"/>
            <p:cNvSpPr txBox="1"/>
            <p:nvPr/>
          </p:nvSpPr>
          <p:spPr>
            <a:xfrm>
              <a:off x="6494476" y="1889114"/>
              <a:ext cx="147638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17"/>
            <p:cNvSpPr txBox="1"/>
            <p:nvPr/>
          </p:nvSpPr>
          <p:spPr>
            <a:xfrm>
              <a:off x="6723078" y="1889114"/>
              <a:ext cx="147638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17"/>
            <p:cNvSpPr txBox="1"/>
            <p:nvPr/>
          </p:nvSpPr>
          <p:spPr>
            <a:xfrm>
              <a:off x="6956442" y="1889114"/>
              <a:ext cx="147639" cy="368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17"/>
            <p:cNvSpPr txBox="1"/>
            <p:nvPr/>
          </p:nvSpPr>
          <p:spPr>
            <a:xfrm>
              <a:off x="7610496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17"/>
            <p:cNvSpPr txBox="1"/>
            <p:nvPr/>
          </p:nvSpPr>
          <p:spPr>
            <a:xfrm>
              <a:off x="7175518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17"/>
            <p:cNvSpPr txBox="1"/>
            <p:nvPr/>
          </p:nvSpPr>
          <p:spPr>
            <a:xfrm>
              <a:off x="7397770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17"/>
            <p:cNvSpPr txBox="1"/>
            <p:nvPr/>
          </p:nvSpPr>
          <p:spPr>
            <a:xfrm>
              <a:off x="7816873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17"/>
            <p:cNvSpPr txBox="1"/>
            <p:nvPr/>
          </p:nvSpPr>
          <p:spPr>
            <a:xfrm>
              <a:off x="1142976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p17"/>
            <p:cNvSpPr txBox="1"/>
            <p:nvPr/>
          </p:nvSpPr>
          <p:spPr>
            <a:xfrm>
              <a:off x="2857488" y="1889114"/>
              <a:ext cx="147639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p17"/>
            <p:cNvSpPr txBox="1"/>
            <p:nvPr/>
          </p:nvSpPr>
          <p:spPr>
            <a:xfrm>
              <a:off x="4600575" y="1889114"/>
              <a:ext cx="149226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" name="Google Shape;427;p17"/>
            <p:cNvSpPr txBox="1"/>
            <p:nvPr/>
          </p:nvSpPr>
          <p:spPr>
            <a:xfrm>
              <a:off x="6315087" y="1889114"/>
              <a:ext cx="149226" cy="36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28" name="Google Shape;428;p17"/>
            <p:cNvGrpSpPr/>
            <p:nvPr/>
          </p:nvGrpSpPr>
          <p:grpSpPr>
            <a:xfrm>
              <a:off x="1142976" y="1785926"/>
              <a:ext cx="1714512" cy="671512"/>
              <a:chOff x="971600" y="4197281"/>
              <a:chExt cx="5832648" cy="815895"/>
            </a:xfrm>
          </p:grpSpPr>
          <p:sp>
            <p:nvSpPr>
              <p:cNvPr id="429" name="Google Shape;429;p17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30" name="Google Shape;430;p17"/>
              <p:cNvCxnSpPr/>
              <p:nvPr/>
            </p:nvCxnSpPr>
            <p:spPr>
              <a:xfrm>
                <a:off x="1619672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17"/>
              <p:cNvCxnSpPr/>
              <p:nvPr/>
            </p:nvCxnSpPr>
            <p:spPr>
              <a:xfrm>
                <a:off x="233795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p17"/>
              <p:cNvCxnSpPr/>
              <p:nvPr/>
            </p:nvCxnSpPr>
            <p:spPr>
              <a:xfrm>
                <a:off x="313184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17"/>
              <p:cNvCxnSpPr/>
              <p:nvPr/>
            </p:nvCxnSpPr>
            <p:spPr>
              <a:xfrm>
                <a:off x="392573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p17"/>
              <p:cNvCxnSpPr/>
              <p:nvPr/>
            </p:nvCxnSpPr>
            <p:spPr>
              <a:xfrm>
                <a:off x="464400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17"/>
              <p:cNvCxnSpPr/>
              <p:nvPr/>
            </p:nvCxnSpPr>
            <p:spPr>
              <a:xfrm>
                <a:off x="536229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17"/>
              <p:cNvCxnSpPr/>
              <p:nvPr/>
            </p:nvCxnSpPr>
            <p:spPr>
              <a:xfrm>
                <a:off x="608056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37" name="Google Shape;437;p17"/>
          <p:cNvGrpSpPr/>
          <p:nvPr/>
        </p:nvGrpSpPr>
        <p:grpSpPr>
          <a:xfrm>
            <a:off x="8070850" y="5703888"/>
            <a:ext cx="1714500" cy="671512"/>
            <a:chOff x="6286512" y="2543174"/>
            <a:chExt cx="1714512" cy="671512"/>
          </a:xfrm>
        </p:grpSpPr>
        <p:grpSp>
          <p:nvGrpSpPr>
            <p:cNvPr id="438" name="Google Shape;438;p17"/>
            <p:cNvGrpSpPr/>
            <p:nvPr/>
          </p:nvGrpSpPr>
          <p:grpSpPr>
            <a:xfrm>
              <a:off x="6286512" y="2543174"/>
              <a:ext cx="1714512" cy="671512"/>
              <a:chOff x="971600" y="4197281"/>
              <a:chExt cx="5832648" cy="815895"/>
            </a:xfrm>
          </p:grpSpPr>
          <p:sp>
            <p:nvSpPr>
              <p:cNvPr id="439" name="Google Shape;439;p17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40" name="Google Shape;440;p17"/>
              <p:cNvCxnSpPr/>
              <p:nvPr/>
            </p:nvCxnSpPr>
            <p:spPr>
              <a:xfrm>
                <a:off x="1619672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33795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13184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392573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4" name="Google Shape;444;p17"/>
              <p:cNvCxnSpPr/>
              <p:nvPr/>
            </p:nvCxnSpPr>
            <p:spPr>
              <a:xfrm>
                <a:off x="464400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17"/>
              <p:cNvCxnSpPr/>
              <p:nvPr/>
            </p:nvCxnSpPr>
            <p:spPr>
              <a:xfrm>
                <a:off x="536229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17"/>
              <p:cNvCxnSpPr/>
              <p:nvPr/>
            </p:nvCxnSpPr>
            <p:spPr>
              <a:xfrm>
                <a:off x="608056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47" name="Google Shape;447;p17"/>
            <p:cNvSpPr txBox="1"/>
            <p:nvPr/>
          </p:nvSpPr>
          <p:spPr>
            <a:xfrm>
              <a:off x="6494476" y="2646361"/>
              <a:ext cx="14763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" name="Google Shape;448;p17"/>
            <p:cNvSpPr txBox="1"/>
            <p:nvPr/>
          </p:nvSpPr>
          <p:spPr>
            <a:xfrm>
              <a:off x="6723078" y="2646361"/>
              <a:ext cx="147638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17"/>
            <p:cNvSpPr txBox="1"/>
            <p:nvPr/>
          </p:nvSpPr>
          <p:spPr>
            <a:xfrm>
              <a:off x="6956442" y="2646361"/>
              <a:ext cx="147639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0" name="Google Shape;450;p17"/>
            <p:cNvSpPr txBox="1"/>
            <p:nvPr/>
          </p:nvSpPr>
          <p:spPr>
            <a:xfrm>
              <a:off x="7610496" y="2646361"/>
              <a:ext cx="1476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17"/>
            <p:cNvSpPr txBox="1"/>
            <p:nvPr/>
          </p:nvSpPr>
          <p:spPr>
            <a:xfrm>
              <a:off x="7175518" y="2646361"/>
              <a:ext cx="1476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17"/>
            <p:cNvSpPr txBox="1"/>
            <p:nvPr/>
          </p:nvSpPr>
          <p:spPr>
            <a:xfrm>
              <a:off x="7397770" y="2646361"/>
              <a:ext cx="1476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17"/>
            <p:cNvSpPr txBox="1"/>
            <p:nvPr/>
          </p:nvSpPr>
          <p:spPr>
            <a:xfrm>
              <a:off x="7816873" y="2646361"/>
              <a:ext cx="1476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17"/>
            <p:cNvSpPr txBox="1"/>
            <p:nvPr/>
          </p:nvSpPr>
          <p:spPr>
            <a:xfrm>
              <a:off x="6315087" y="2646361"/>
              <a:ext cx="149226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5" name="Google Shape;455;p17"/>
          <p:cNvSpPr txBox="1"/>
          <p:nvPr/>
        </p:nvSpPr>
        <p:spPr>
          <a:xfrm flipH="1">
            <a:off x="2070100" y="4848225"/>
            <a:ext cx="70961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17"/>
          <p:cNvSpPr txBox="1"/>
          <p:nvPr/>
        </p:nvSpPr>
        <p:spPr>
          <a:xfrm flipH="1">
            <a:off x="1927225" y="5848350"/>
            <a:ext cx="10001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7" name="Google Shape;457;p17"/>
          <p:cNvCxnSpPr/>
          <p:nvPr/>
        </p:nvCxnSpPr>
        <p:spPr>
          <a:xfrm rot="5400000">
            <a:off x="2105025" y="5624513"/>
            <a:ext cx="500063" cy="15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8" name="Google Shape;458;p17"/>
          <p:cNvSpPr txBox="1"/>
          <p:nvPr/>
        </p:nvSpPr>
        <p:spPr>
          <a:xfrm flipH="1">
            <a:off x="9785350" y="4895850"/>
            <a:ext cx="12858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290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17"/>
          <p:cNvSpPr txBox="1"/>
          <p:nvPr/>
        </p:nvSpPr>
        <p:spPr>
          <a:xfrm flipH="1">
            <a:off x="9928225" y="5824538"/>
            <a:ext cx="12858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2906713" y="4803775"/>
            <a:ext cx="5159375" cy="1579563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7"/>
          <p:cNvSpPr txBox="1"/>
          <p:nvPr/>
        </p:nvSpPr>
        <p:spPr>
          <a:xfrm>
            <a:off x="3248025" y="5807075"/>
            <a:ext cx="44291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앞의 자료 손실</a:t>
            </a:r>
            <a:endParaRPr/>
          </a:p>
        </p:txBody>
      </p:sp>
      <p:sp>
        <p:nvSpPr>
          <p:cNvPr id="462" name="Google Shape;462;p17"/>
          <p:cNvSpPr txBox="1"/>
          <p:nvPr/>
        </p:nvSpPr>
        <p:spPr>
          <a:xfrm>
            <a:off x="4641850" y="842963"/>
            <a:ext cx="16081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-&gt; double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char -&gt; int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7"/>
          <p:cNvSpPr txBox="1"/>
          <p:nvPr/>
        </p:nvSpPr>
        <p:spPr>
          <a:xfrm>
            <a:off x="6867728" y="842963"/>
            <a:ext cx="48301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(double)1 / 2 =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 결과를 큰 값의 범위로 표현하고자 할때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데이터 오버플로우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9" name="Google Shape;469;p18"/>
          <p:cNvGrpSpPr/>
          <p:nvPr/>
        </p:nvGrpSpPr>
        <p:grpSpPr>
          <a:xfrm>
            <a:off x="1677988" y="1268413"/>
            <a:ext cx="1235075" cy="5000625"/>
            <a:chOff x="1343472" y="1266777"/>
            <a:chExt cx="1235075" cy="5000625"/>
          </a:xfrm>
        </p:grpSpPr>
        <p:sp>
          <p:nvSpPr>
            <p:cNvPr id="470" name="Google Shape;470;p18"/>
            <p:cNvSpPr/>
            <p:nvPr/>
          </p:nvSpPr>
          <p:spPr>
            <a:xfrm rot="5400000">
              <a:off x="-539303" y="3149552"/>
              <a:ext cx="5000625" cy="1235075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FBE4D4"/>
                </a:gs>
                <a:gs pos="20000">
                  <a:srgbClr val="FBE4D4"/>
                </a:gs>
                <a:gs pos="74000">
                  <a:srgbClr val="F4B081"/>
                </a:gs>
                <a:gs pos="100000">
                  <a:schemeClr val="accent2"/>
                </a:gs>
              </a:gsLst>
              <a:lin ang="5400000" scaled="0"/>
            </a:gra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1" name="Google Shape;471;p18"/>
            <p:cNvSpPr txBox="1"/>
            <p:nvPr/>
          </p:nvSpPr>
          <p:spPr>
            <a:xfrm>
              <a:off x="1343472" y="1730327"/>
              <a:ext cx="928687" cy="452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127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-128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-127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-126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ulim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2" name="Google Shape;472;p18"/>
          <p:cNvSpPr txBox="1"/>
          <p:nvPr/>
        </p:nvSpPr>
        <p:spPr>
          <a:xfrm>
            <a:off x="3189288" y="3573463"/>
            <a:ext cx="8699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byte형</a:t>
            </a:r>
            <a:endParaRPr/>
          </a:p>
        </p:txBody>
      </p:sp>
      <p:grpSp>
        <p:nvGrpSpPr>
          <p:cNvPr id="473" name="Google Shape;473;p18"/>
          <p:cNvGrpSpPr/>
          <p:nvPr/>
        </p:nvGrpSpPr>
        <p:grpSpPr>
          <a:xfrm>
            <a:off x="5232400" y="1916113"/>
            <a:ext cx="5195888" cy="671512"/>
            <a:chOff x="3662402" y="1989138"/>
            <a:chExt cx="5832475" cy="671512"/>
          </a:xfrm>
        </p:grpSpPr>
        <p:grpSp>
          <p:nvGrpSpPr>
            <p:cNvPr id="474" name="Google Shape;474;p18"/>
            <p:cNvGrpSpPr/>
            <p:nvPr/>
          </p:nvGrpSpPr>
          <p:grpSpPr>
            <a:xfrm>
              <a:off x="3662402" y="1989138"/>
              <a:ext cx="5832475" cy="671512"/>
              <a:chOff x="971600" y="4197281"/>
              <a:chExt cx="5832648" cy="815895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76" name="Google Shape;476;p18"/>
              <p:cNvCxnSpPr/>
              <p:nvPr/>
            </p:nvCxnSpPr>
            <p:spPr>
              <a:xfrm>
                <a:off x="161848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7" name="Google Shape;477;p18"/>
              <p:cNvCxnSpPr/>
              <p:nvPr/>
            </p:nvCxnSpPr>
            <p:spPr>
              <a:xfrm>
                <a:off x="234021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18"/>
              <p:cNvCxnSpPr/>
              <p:nvPr/>
            </p:nvCxnSpPr>
            <p:spPr>
              <a:xfrm>
                <a:off x="313144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9" name="Google Shape;479;p18"/>
              <p:cNvCxnSpPr/>
              <p:nvPr/>
            </p:nvCxnSpPr>
            <p:spPr>
              <a:xfrm>
                <a:off x="3924456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0" name="Google Shape;480;p18"/>
              <p:cNvCxnSpPr/>
              <p:nvPr/>
            </p:nvCxnSpPr>
            <p:spPr>
              <a:xfrm>
                <a:off x="464440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" name="Google Shape;481;p18"/>
              <p:cNvCxnSpPr/>
              <p:nvPr/>
            </p:nvCxnSpPr>
            <p:spPr>
              <a:xfrm>
                <a:off x="5364352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2" name="Google Shape;482;p18"/>
              <p:cNvCxnSpPr/>
              <p:nvPr/>
            </p:nvCxnSpPr>
            <p:spPr>
              <a:xfrm>
                <a:off x="6084300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83" name="Google Shape;483;p18"/>
            <p:cNvSpPr/>
            <p:nvPr/>
          </p:nvSpPr>
          <p:spPr>
            <a:xfrm>
              <a:off x="3662402" y="1989138"/>
              <a:ext cx="646865" cy="671512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" name="Google Shape;484;p18"/>
            <p:cNvSpPr txBox="1"/>
            <p:nvPr/>
          </p:nvSpPr>
          <p:spPr>
            <a:xfrm>
              <a:off x="4368073" y="2119313"/>
              <a:ext cx="5060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18"/>
            <p:cNvSpPr txBox="1"/>
            <p:nvPr/>
          </p:nvSpPr>
          <p:spPr>
            <a:xfrm>
              <a:off x="5148587" y="2119313"/>
              <a:ext cx="502523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6" name="Google Shape;486;p18"/>
            <p:cNvSpPr txBox="1"/>
            <p:nvPr/>
          </p:nvSpPr>
          <p:spPr>
            <a:xfrm>
              <a:off x="5939793" y="2124075"/>
              <a:ext cx="504306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7" name="Google Shape;487;p18"/>
            <p:cNvSpPr txBox="1"/>
            <p:nvPr/>
          </p:nvSpPr>
          <p:spPr>
            <a:xfrm>
              <a:off x="8163725" y="2114550"/>
              <a:ext cx="504306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8" name="Google Shape;488;p18"/>
            <p:cNvSpPr txBox="1"/>
            <p:nvPr/>
          </p:nvSpPr>
          <p:spPr>
            <a:xfrm>
              <a:off x="6686451" y="2119313"/>
              <a:ext cx="504304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9" name="Google Shape;489;p18"/>
            <p:cNvSpPr txBox="1"/>
            <p:nvPr/>
          </p:nvSpPr>
          <p:spPr>
            <a:xfrm>
              <a:off x="7443799" y="2114550"/>
              <a:ext cx="50252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18"/>
            <p:cNvSpPr txBox="1"/>
            <p:nvPr/>
          </p:nvSpPr>
          <p:spPr>
            <a:xfrm>
              <a:off x="8865832" y="2092325"/>
              <a:ext cx="504306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1" name="Google Shape;491;p18"/>
          <p:cNvSpPr txBox="1"/>
          <p:nvPr/>
        </p:nvSpPr>
        <p:spPr>
          <a:xfrm>
            <a:off x="5108575" y="2790825"/>
            <a:ext cx="539115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127+1을 하면 범위를 초과한 128이 되고 허용된 범위 이상의 비트를 침범하게 되는데 이를 </a:t>
            </a:r>
            <a:r>
              <a:rPr b="1" lang="en-US" sz="15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오버플로우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라고 한다.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2" name="Google Shape;492;p18"/>
          <p:cNvGrpSpPr/>
          <p:nvPr/>
        </p:nvGrpSpPr>
        <p:grpSpPr>
          <a:xfrm>
            <a:off x="5318125" y="4437063"/>
            <a:ext cx="5110163" cy="671512"/>
            <a:chOff x="3748127" y="4360863"/>
            <a:chExt cx="5832475" cy="671512"/>
          </a:xfrm>
        </p:grpSpPr>
        <p:grpSp>
          <p:nvGrpSpPr>
            <p:cNvPr id="493" name="Google Shape;493;p18"/>
            <p:cNvGrpSpPr/>
            <p:nvPr/>
          </p:nvGrpSpPr>
          <p:grpSpPr>
            <a:xfrm>
              <a:off x="3748127" y="4360863"/>
              <a:ext cx="5832475" cy="671512"/>
              <a:chOff x="971600" y="4197281"/>
              <a:chExt cx="5832648" cy="815895"/>
            </a:xfrm>
          </p:grpSpPr>
          <p:sp>
            <p:nvSpPr>
              <p:cNvPr id="494" name="Google Shape;494;p18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95" name="Google Shape;495;p18"/>
              <p:cNvCxnSpPr/>
              <p:nvPr/>
            </p:nvCxnSpPr>
            <p:spPr>
              <a:xfrm>
                <a:off x="1618465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6" name="Google Shape;496;p18"/>
              <p:cNvCxnSpPr/>
              <p:nvPr/>
            </p:nvCxnSpPr>
            <p:spPr>
              <a:xfrm>
                <a:off x="2339618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18"/>
              <p:cNvCxnSpPr/>
              <p:nvPr/>
            </p:nvCxnSpPr>
            <p:spPr>
              <a:xfrm>
                <a:off x="3131437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18"/>
              <p:cNvCxnSpPr/>
              <p:nvPr/>
            </p:nvCxnSpPr>
            <p:spPr>
              <a:xfrm>
                <a:off x="3925069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9" name="Google Shape;499;p18"/>
              <p:cNvCxnSpPr/>
              <p:nvPr/>
            </p:nvCxnSpPr>
            <p:spPr>
              <a:xfrm>
                <a:off x="4644411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0" name="Google Shape;500;p18"/>
              <p:cNvCxnSpPr/>
              <p:nvPr/>
            </p:nvCxnSpPr>
            <p:spPr>
              <a:xfrm>
                <a:off x="5363752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1" name="Google Shape;501;p18"/>
              <p:cNvCxnSpPr/>
              <p:nvPr/>
            </p:nvCxnSpPr>
            <p:spPr>
              <a:xfrm>
                <a:off x="6083094" y="4197281"/>
                <a:ext cx="0" cy="81589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02" name="Google Shape;502;p18"/>
            <p:cNvSpPr/>
            <p:nvPr/>
          </p:nvSpPr>
          <p:spPr>
            <a:xfrm>
              <a:off x="3748127" y="4360863"/>
              <a:ext cx="646845" cy="671512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p18"/>
            <p:cNvSpPr txBox="1"/>
            <p:nvPr/>
          </p:nvSpPr>
          <p:spPr>
            <a:xfrm>
              <a:off x="4454764" y="4491038"/>
              <a:ext cx="505518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p18"/>
            <p:cNvSpPr txBox="1"/>
            <p:nvPr/>
          </p:nvSpPr>
          <p:spPr>
            <a:xfrm>
              <a:off x="5233877" y="4491038"/>
              <a:ext cx="50370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p18"/>
            <p:cNvSpPr txBox="1"/>
            <p:nvPr/>
          </p:nvSpPr>
          <p:spPr>
            <a:xfrm>
              <a:off x="6025674" y="4495800"/>
              <a:ext cx="503705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" name="Google Shape;506;p18"/>
            <p:cNvSpPr txBox="1"/>
            <p:nvPr/>
          </p:nvSpPr>
          <p:spPr>
            <a:xfrm>
              <a:off x="8250675" y="4486275"/>
              <a:ext cx="50370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18"/>
            <p:cNvSpPr txBox="1"/>
            <p:nvPr/>
          </p:nvSpPr>
          <p:spPr>
            <a:xfrm>
              <a:off x="6772172" y="4491038"/>
              <a:ext cx="50551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18"/>
            <p:cNvSpPr txBox="1"/>
            <p:nvPr/>
          </p:nvSpPr>
          <p:spPr>
            <a:xfrm>
              <a:off x="7529542" y="4486275"/>
              <a:ext cx="50370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p18"/>
            <p:cNvSpPr txBox="1"/>
            <p:nvPr/>
          </p:nvSpPr>
          <p:spPr>
            <a:xfrm>
              <a:off x="8951876" y="4464050"/>
              <a:ext cx="503705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0" name="Google Shape;510;p18"/>
          <p:cNvSpPr txBox="1"/>
          <p:nvPr/>
        </p:nvSpPr>
        <p:spPr>
          <a:xfrm>
            <a:off x="5318125" y="5243513"/>
            <a:ext cx="6467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byte형 허용범위 최소값인 -128이 되는 것이다.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18"/>
          <p:cNvSpPr/>
          <p:nvPr/>
        </p:nvSpPr>
        <p:spPr>
          <a:xfrm>
            <a:off x="7400925" y="3617913"/>
            <a:ext cx="1000125" cy="45085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변수와 메모리 구조</a:t>
            </a:r>
            <a:endParaRPr/>
          </a:p>
        </p:txBody>
      </p:sp>
      <p:grpSp>
        <p:nvGrpSpPr>
          <p:cNvPr id="518" name="Google Shape;518;p19"/>
          <p:cNvGrpSpPr/>
          <p:nvPr/>
        </p:nvGrpSpPr>
        <p:grpSpPr>
          <a:xfrm>
            <a:off x="6981825" y="1489075"/>
            <a:ext cx="2643188" cy="4572000"/>
            <a:chOff x="5143504" y="1142984"/>
            <a:chExt cx="2643206" cy="4572032"/>
          </a:xfrm>
        </p:grpSpPr>
        <p:sp>
          <p:nvSpPr>
            <p:cNvPr id="519" name="Google Shape;519;p19"/>
            <p:cNvSpPr/>
            <p:nvPr/>
          </p:nvSpPr>
          <p:spPr>
            <a:xfrm>
              <a:off x="5143504" y="1142984"/>
              <a:ext cx="2643206" cy="457203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20" name="Google Shape;520;p19"/>
            <p:cNvCxnSpPr/>
            <p:nvPr/>
          </p:nvCxnSpPr>
          <p:spPr>
            <a:xfrm>
              <a:off x="5143504" y="2498718"/>
              <a:ext cx="2643206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9"/>
            <p:cNvCxnSpPr/>
            <p:nvPr/>
          </p:nvCxnSpPr>
          <p:spPr>
            <a:xfrm>
              <a:off x="5143504" y="4429132"/>
              <a:ext cx="2643206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2" name="Google Shape;522;p19"/>
            <p:cNvSpPr txBox="1"/>
            <p:nvPr/>
          </p:nvSpPr>
          <p:spPr>
            <a:xfrm>
              <a:off x="5956310" y="3214687"/>
              <a:ext cx="996957" cy="461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HEAP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3" name="Google Shape;523;p19"/>
            <p:cNvSpPr txBox="1"/>
            <p:nvPr/>
          </p:nvSpPr>
          <p:spPr>
            <a:xfrm>
              <a:off x="5973773" y="4857760"/>
              <a:ext cx="1122370" cy="461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STACK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p19"/>
            <p:cNvSpPr txBox="1"/>
            <p:nvPr/>
          </p:nvSpPr>
          <p:spPr>
            <a:xfrm>
              <a:off x="5967423" y="1571612"/>
              <a:ext cx="990607" cy="461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Static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5" name="Google Shape;525;p19"/>
          <p:cNvSpPr txBox="1"/>
          <p:nvPr/>
        </p:nvSpPr>
        <p:spPr>
          <a:xfrm>
            <a:off x="7443788" y="955675"/>
            <a:ext cx="16303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RAM 구조</a:t>
            </a:r>
            <a:endParaRPr/>
          </a:p>
        </p:txBody>
      </p:sp>
      <p:sp>
        <p:nvSpPr>
          <p:cNvPr id="526" name="Google Shape;526;p19"/>
          <p:cNvSpPr/>
          <p:nvPr/>
        </p:nvSpPr>
        <p:spPr>
          <a:xfrm>
            <a:off x="1488831" y="1574800"/>
            <a:ext cx="4094407" cy="114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0607" y="63775"/>
                </a:moveTo>
                <a:lnTo>
                  <a:pt x="149941" y="65538"/>
                </a:lnTo>
                <a:lnTo>
                  <a:pt x="164221" y="70072"/>
                </a:lnTo>
              </a:path>
            </a:pathLst>
          </a:custGeom>
          <a:solidFill>
            <a:srgbClr val="DBDBDB"/>
          </a:solidFill>
          <a:ln cap="flat" cmpd="sng" w="9525">
            <a:solidFill>
              <a:srgbClr val="5252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static예약어로 선정된 필드,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메소드가 저장되는 공간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변수 등</a:t>
            </a:r>
            <a:endParaRPr/>
          </a:p>
        </p:txBody>
      </p:sp>
      <p:sp>
        <p:nvSpPr>
          <p:cNvPr id="527" name="Google Shape;527;p19"/>
          <p:cNvSpPr/>
          <p:nvPr/>
        </p:nvSpPr>
        <p:spPr>
          <a:xfrm>
            <a:off x="1488831" y="3217863"/>
            <a:ext cx="4094407" cy="114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0607" y="63775"/>
                </a:moveTo>
                <a:lnTo>
                  <a:pt x="149941" y="65538"/>
                </a:lnTo>
                <a:lnTo>
                  <a:pt x="164221" y="70072"/>
                </a:lnTo>
              </a:path>
            </a:pathLst>
          </a:custGeom>
          <a:solidFill>
            <a:srgbClr val="FBE4D4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new연산자에 의해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동적으로 할당하고 저장되는 공간,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, 배열 등</a:t>
            </a:r>
            <a:endParaRPr/>
          </a:p>
        </p:txBody>
      </p:sp>
      <p:sp>
        <p:nvSpPr>
          <p:cNvPr id="528" name="Google Shape;528;p19"/>
          <p:cNvSpPr/>
          <p:nvPr/>
        </p:nvSpPr>
        <p:spPr>
          <a:xfrm>
            <a:off x="1488831" y="4932363"/>
            <a:ext cx="4094407" cy="114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0607" y="63775"/>
                </a:moveTo>
                <a:lnTo>
                  <a:pt x="149941" y="65538"/>
                </a:lnTo>
                <a:lnTo>
                  <a:pt x="164221" y="70072"/>
                </a:lnTo>
              </a:path>
            </a:pathLst>
          </a:custGeom>
          <a:solidFill>
            <a:srgbClr val="D8E2F3"/>
          </a:soli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메소드를 호출하면 자동생성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메소드가 끝나면  자동소멸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지역변수, 매개변수, 메소드 호출 스택 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Data(값) 처리 과정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856426" y="3200739"/>
            <a:ext cx="10198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값(Data)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440472" y="3795063"/>
            <a:ext cx="1636032" cy="134882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메모리에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기록된 값을 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CPU가 읽어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 처리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" name="Google Shape;102;p2"/>
          <p:cNvCxnSpPr>
            <a:stCxn id="103" idx="3"/>
          </p:cNvCxnSpPr>
          <p:nvPr/>
        </p:nvCxnSpPr>
        <p:spPr>
          <a:xfrm>
            <a:off x="8302887" y="3792517"/>
            <a:ext cx="1137600" cy="52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2"/>
          <p:cNvCxnSpPr>
            <a:endCxn id="105" idx="3"/>
          </p:cNvCxnSpPr>
          <p:nvPr/>
        </p:nvCxnSpPr>
        <p:spPr>
          <a:xfrm flipH="1">
            <a:off x="8302887" y="4792707"/>
            <a:ext cx="1137600" cy="63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2"/>
          <p:cNvSpPr/>
          <p:nvPr/>
        </p:nvSpPr>
        <p:spPr>
          <a:xfrm>
            <a:off x="3893238" y="3292448"/>
            <a:ext cx="1636032" cy="100013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버퍼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119621" y="3293873"/>
            <a:ext cx="1636032" cy="99728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키보드, 마우스파일, 네트워크,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DB서버 등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2755653" y="3792517"/>
            <a:ext cx="113758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2"/>
          <p:cNvSpPr/>
          <p:nvPr/>
        </p:nvSpPr>
        <p:spPr>
          <a:xfrm>
            <a:off x="6666855" y="3292448"/>
            <a:ext cx="1636032" cy="100013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메모리에 기록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(입력 값 기록)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5529270" y="3792517"/>
            <a:ext cx="113758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2"/>
          <p:cNvSpPr/>
          <p:nvPr/>
        </p:nvSpPr>
        <p:spPr>
          <a:xfrm>
            <a:off x="6666855" y="4928038"/>
            <a:ext cx="1636032" cy="100013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메모리에 기록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(계산 결과 값)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 flipH="1">
            <a:off x="5529270" y="5426713"/>
            <a:ext cx="1137585" cy="27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1" name="Google Shape;111;p2"/>
          <p:cNvGrpSpPr/>
          <p:nvPr/>
        </p:nvGrpSpPr>
        <p:grpSpPr>
          <a:xfrm>
            <a:off x="4767118" y="2059852"/>
            <a:ext cx="5440913" cy="1232697"/>
            <a:chOff x="4767118" y="2059852"/>
            <a:chExt cx="5440913" cy="1232697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4767118" y="2059852"/>
              <a:ext cx="544091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메모리에 값을 기록하고 </a:t>
              </a:r>
              <a:r>
                <a:rPr b="1" i="0" lang="en-US" sz="2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지속적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으로 사용하려면 </a:t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변수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부터 만들어야 한다!</a:t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3" name="Google Shape;113;p2"/>
            <p:cNvCxnSpPr>
              <a:stCxn id="112" idx="2"/>
              <a:endCxn id="103" idx="0"/>
            </p:cNvCxnSpPr>
            <p:nvPr/>
          </p:nvCxnSpPr>
          <p:spPr>
            <a:xfrm flipH="1">
              <a:off x="7484874" y="2890849"/>
              <a:ext cx="2700" cy="4017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4" name="Google Shape;114;p2"/>
          <p:cNvSpPr/>
          <p:nvPr/>
        </p:nvSpPr>
        <p:spPr>
          <a:xfrm>
            <a:off x="3893238" y="4928038"/>
            <a:ext cx="1636032" cy="100013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버퍼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119621" y="4929463"/>
            <a:ext cx="1636032" cy="99728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장치에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 rot="10800000">
            <a:off x="2755653" y="5428107"/>
            <a:ext cx="113758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2"/>
          <p:cNvSpPr/>
          <p:nvPr/>
        </p:nvSpPr>
        <p:spPr>
          <a:xfrm>
            <a:off x="633413" y="1125538"/>
            <a:ext cx="10931525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실행 시 사용할 값(Data)이 있다면 그 값은 먼저 메모리에 기록 되어야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005755" y="6207016"/>
            <a:ext cx="2194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작동 원리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출력메소드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20"/>
          <p:cNvSpPr txBox="1"/>
          <p:nvPr/>
        </p:nvSpPr>
        <p:spPr>
          <a:xfrm>
            <a:off x="1125538" y="1363663"/>
            <a:ext cx="3378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System.out.print( )</a:t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1174750" y="1916113"/>
            <a:ext cx="9961563" cy="6334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안의 변수, 문자, 숫자, 논리 값을 모니터에 출력해주는 메소드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20"/>
          <p:cNvSpPr txBox="1"/>
          <p:nvPr/>
        </p:nvSpPr>
        <p:spPr>
          <a:xfrm>
            <a:off x="1125538" y="2924175"/>
            <a:ext cx="365125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System.out.println( )</a:t>
            </a:r>
            <a:endParaRPr/>
          </a:p>
        </p:txBody>
      </p:sp>
      <p:sp>
        <p:nvSpPr>
          <p:cNvPr id="537" name="Google Shape;537;p20"/>
          <p:cNvSpPr txBox="1"/>
          <p:nvPr/>
        </p:nvSpPr>
        <p:spPr>
          <a:xfrm>
            <a:off x="1188675" y="4868863"/>
            <a:ext cx="98310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"안녕하세요"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"안녕하세요"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.print(123);	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.println(123);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.print(변수명);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.println(변수명);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20"/>
          <p:cNvSpPr/>
          <p:nvPr/>
        </p:nvSpPr>
        <p:spPr>
          <a:xfrm>
            <a:off x="1174750" y="3476625"/>
            <a:ext cx="9961563" cy="63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print문과 동일하게 출력은 해주지만 출력 후 자동으로 출력창에 줄바꿈을 해주는 메소드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출력메소드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21"/>
          <p:cNvSpPr txBox="1"/>
          <p:nvPr/>
        </p:nvSpPr>
        <p:spPr>
          <a:xfrm>
            <a:off x="1125538" y="1125538"/>
            <a:ext cx="57689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System.out.printf(“%형식”, 변수 등)</a:t>
            </a:r>
            <a:endParaRPr/>
          </a:p>
        </p:txBody>
      </p:sp>
      <p:sp>
        <p:nvSpPr>
          <p:cNvPr id="545" name="Google Shape;545;p21"/>
          <p:cNvSpPr txBox="1"/>
          <p:nvPr/>
        </p:nvSpPr>
        <p:spPr>
          <a:xfrm>
            <a:off x="2354263" y="4551363"/>
            <a:ext cx="4540250" cy="12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정렬방법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%5d : 5칸을 확보하고 오른쪽 정렬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%-5d : 5칸을 확보하고 왼쪽 정렬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%.2f : 소수점 아래 2자리까지만 표시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21"/>
          <p:cNvSpPr/>
          <p:nvPr/>
        </p:nvSpPr>
        <p:spPr>
          <a:xfrm>
            <a:off x="1174750" y="1677988"/>
            <a:ext cx="9961563" cy="6334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정해져 있는 형식에 맞춰서 그 형식에 맞는 값(변수)을 줄바꿈 하지 않고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21"/>
          <p:cNvSpPr txBox="1"/>
          <p:nvPr/>
        </p:nvSpPr>
        <p:spPr>
          <a:xfrm>
            <a:off x="2354263" y="2708275"/>
            <a:ext cx="7602537" cy="147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%d : 정수형, %o : 8진수, %x : 16진수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%c : 문자, %s : 문자열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%f : 실수(소수점 아래 6자리), %e : 지수형태표현, %g : 대입 값 그대로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%A : 16진수 실수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%b : 논리형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escape 문자</a:t>
            </a:r>
            <a:endParaRPr/>
          </a:p>
        </p:txBody>
      </p:sp>
      <p:graphicFrame>
        <p:nvGraphicFramePr>
          <p:cNvPr id="553" name="Google Shape;553;p22"/>
          <p:cNvGraphicFramePr/>
          <p:nvPr/>
        </p:nvGraphicFramePr>
        <p:xfrm>
          <a:off x="1196248" y="1793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{CFF803C1-1891-4ED6-AD72-6B4D393A71B7}</a:tableStyleId>
              </a:tblPr>
              <a:tblGrid>
                <a:gridCol w="1571600"/>
                <a:gridCol w="3055325"/>
                <a:gridCol w="5149625"/>
              </a:tblGrid>
              <a:tr h="45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특수문자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문자 리터럴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비 고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45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tab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\t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정해진 공간만큼 띄어쓰기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new line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\n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출력하고 다음라인으로 옮김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역슬래쉬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\\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특수문자 사용시 백슬러시(\)를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넣고 특수문자를 넣어야 함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작은 따옴표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\’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5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큰 따옴표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\”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5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유니코드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\u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유니코드 표시할 때 사용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Scanner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23"/>
          <p:cNvSpPr txBox="1"/>
          <p:nvPr/>
        </p:nvSpPr>
        <p:spPr>
          <a:xfrm>
            <a:off x="1558925" y="5013325"/>
            <a:ext cx="5265738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 : sc.nextInt();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 : sc.nextFloat(); 또는 sc.nextDouble();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: sc.next(); 또는 sc.nextLine(); </a:t>
            </a:r>
            <a:endParaRPr/>
          </a:p>
        </p:txBody>
      </p:sp>
      <p:sp>
        <p:nvSpPr>
          <p:cNvPr id="560" name="Google Shape;560;p23"/>
          <p:cNvSpPr txBox="1"/>
          <p:nvPr/>
        </p:nvSpPr>
        <p:spPr>
          <a:xfrm>
            <a:off x="1125538" y="1052513"/>
            <a:ext cx="2641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Scanner Class</a:t>
            </a:r>
            <a:endParaRPr/>
          </a:p>
        </p:txBody>
      </p:sp>
      <p:sp>
        <p:nvSpPr>
          <p:cNvPr id="561" name="Google Shape;561;p23"/>
          <p:cNvSpPr/>
          <p:nvPr/>
        </p:nvSpPr>
        <p:spPr>
          <a:xfrm>
            <a:off x="1174750" y="1604963"/>
            <a:ext cx="9961563" cy="6334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사용자로부터 입력되는 정수, 실수, 문자열을 처리하는 클래스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23"/>
          <p:cNvSpPr txBox="1"/>
          <p:nvPr/>
        </p:nvSpPr>
        <p:spPr>
          <a:xfrm>
            <a:off x="1125538" y="2454275"/>
            <a:ext cx="5179623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import 작성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java.util.Scanner;</a:t>
            </a: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Scanner 생성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Scanner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Scanner(System.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 입력값 받기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23"/>
          <p:cNvSpPr txBox="1"/>
          <p:nvPr/>
        </p:nvSpPr>
        <p:spPr>
          <a:xfrm>
            <a:off x="2135187" y="5980958"/>
            <a:ext cx="100568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next()는 띄어쓰기 입력불가, 띄어쓰기를 구분인자로 생각하여 각각 저장, 줄 구분까지 저장하지 않음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nextLine()은 문자열에 띄어쓰기 가능, 줄 구분까지 저장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변수(Variable)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2726898" y="2027329"/>
            <a:ext cx="6181974" cy="3212137"/>
            <a:chOff x="2952809" y="2870609"/>
            <a:chExt cx="6181974" cy="3212137"/>
          </a:xfrm>
        </p:grpSpPr>
        <p:grpSp>
          <p:nvGrpSpPr>
            <p:cNvPr id="126" name="Google Shape;126;p3"/>
            <p:cNvGrpSpPr/>
            <p:nvPr/>
          </p:nvGrpSpPr>
          <p:grpSpPr>
            <a:xfrm>
              <a:off x="2952809" y="2870609"/>
              <a:ext cx="6181974" cy="3212137"/>
              <a:chOff x="3286299" y="2870609"/>
              <a:chExt cx="6181974" cy="3212137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>
                <a:off x="3286299" y="3637989"/>
                <a:ext cx="3159852" cy="2444757"/>
                <a:chOff x="2757446" y="3206024"/>
                <a:chExt cx="3159852" cy="2444757"/>
              </a:xfrm>
            </p:grpSpPr>
            <p:pic>
              <p:nvPicPr>
                <p:cNvPr id="128" name="Google Shape;128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757446" y="3206024"/>
                  <a:ext cx="3159852" cy="244475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9" name="Google Shape;129;p3"/>
                <p:cNvSpPr/>
                <p:nvPr/>
              </p:nvSpPr>
              <p:spPr>
                <a:xfrm rot="-704086">
                  <a:off x="4015218" y="4653494"/>
                  <a:ext cx="122963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변수</a:t>
                  </a:r>
                  <a:endParaRPr b="1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(Variable)</a:t>
                  </a:r>
                  <a:endParaRPr b="1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30" name="Google Shape;130;p3"/>
              <p:cNvSpPr/>
              <p:nvPr/>
            </p:nvSpPr>
            <p:spPr>
              <a:xfrm flipH="1" rot="-186356">
                <a:off x="4779685" y="2981635"/>
                <a:ext cx="4141694" cy="1602743"/>
              </a:xfrm>
              <a:prstGeom prst="curvedDownArrow">
                <a:avLst>
                  <a:gd fmla="val 25000" name="adj1"/>
                  <a:gd fmla="val 50000" name="adj2"/>
                  <a:gd fmla="val 25000" name="adj3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" name="Google Shape;131;p3"/>
              <p:cNvSpPr txBox="1"/>
              <p:nvPr/>
            </p:nvSpPr>
            <p:spPr>
              <a:xfrm>
                <a:off x="8079751" y="4550482"/>
                <a:ext cx="1388522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값</a:t>
                </a:r>
                <a:endParaRPr b="1" sz="3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(Data)</a:t>
                </a:r>
                <a:endParaRPr b="1" sz="3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2" name="Google Shape;132;p3"/>
            <p:cNvSpPr txBox="1"/>
            <p:nvPr/>
          </p:nvSpPr>
          <p:spPr>
            <a:xfrm>
              <a:off x="6325086" y="3079819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기록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" name="Google Shape;133;p3"/>
          <p:cNvSpPr/>
          <p:nvPr/>
        </p:nvSpPr>
        <p:spPr>
          <a:xfrm>
            <a:off x="633413" y="1125538"/>
            <a:ext cx="10931525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메모리(RAM)에 값을 기록하기 위한 공간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599871" y="5786088"/>
            <a:ext cx="47484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변수에 기록된 값은 </a:t>
            </a:r>
            <a:r>
              <a:rPr b="1" lang="en-US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지속적</a:t>
            </a: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사용 가능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변수 사용 목적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125538" y="1081438"/>
            <a:ext cx="3937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변수를 사용하지 않으면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125538" y="3486323"/>
            <a:ext cx="29035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변수를 사용하면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6495169" y="4763764"/>
            <a:ext cx="443247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가독성이 좋아짐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재사용성 증가로 인한 코드량 감소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    유지보수 용이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4"/>
          <p:cNvCxnSpPr>
            <a:endCxn id="142" idx="1"/>
          </p:cNvCxnSpPr>
          <p:nvPr/>
        </p:nvCxnSpPr>
        <p:spPr>
          <a:xfrm>
            <a:off x="5996569" y="5271596"/>
            <a:ext cx="498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4"/>
          <p:cNvSpPr/>
          <p:nvPr/>
        </p:nvSpPr>
        <p:spPr>
          <a:xfrm>
            <a:off x="1573213" y="1778163"/>
            <a:ext cx="71910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.println(2 * 3.141592653589793 * 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.println(3.141592653589793 * 10 * 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.println(3.141592653589793 * 10 * 10 * 20);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.println(4 * 3.141592653589793 * 10 * 10);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573213" y="4117433"/>
            <a:ext cx="452278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3.141592653589793;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.println(2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.println(4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데이터 저장 단위 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808038" y="2580911"/>
            <a:ext cx="108600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컴퓨터가 나타내는 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최소 저장 단위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로서 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2진수 값 하나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저장할 수 있는 메모리공간을 의미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746125" y="2139586"/>
            <a:ext cx="18732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비트(bit)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09600" y="1125538"/>
            <a:ext cx="10931525" cy="6508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공간이 제한적이기 때문에 저장 크기에 대한 기준과 CPU가 데이터를 처리할 때 일정한 기준 필요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08038" y="3885835"/>
            <a:ext cx="108600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처리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또는 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문자의 최소 단위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로서 8개의 비트가 모여 하나의 바이트가 구성됨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746125" y="3444510"/>
            <a:ext cx="2430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바이트(byte)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" name="Google Shape;156;p5"/>
          <p:cNvGrpSpPr/>
          <p:nvPr/>
        </p:nvGrpSpPr>
        <p:grpSpPr>
          <a:xfrm>
            <a:off x="3792538" y="4731972"/>
            <a:ext cx="4295775" cy="1524000"/>
            <a:chOff x="3791744" y="4861637"/>
            <a:chExt cx="4295775" cy="1524000"/>
          </a:xfrm>
        </p:grpSpPr>
        <p:pic>
          <p:nvPicPr>
            <p:cNvPr id="157" name="Google Shape;15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1744" y="4861637"/>
              <a:ext cx="4295775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5"/>
            <p:cNvSpPr/>
            <p:nvPr/>
          </p:nvSpPr>
          <p:spPr>
            <a:xfrm>
              <a:off x="3863181" y="4956887"/>
              <a:ext cx="468313" cy="482600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변수의 선언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633413" y="1125538"/>
            <a:ext cx="10931525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공간에 데이터를 저장할 수 있는 공간을 할당하는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1550353" y="2066925"/>
            <a:ext cx="4208462" cy="954088"/>
            <a:chOff x="4079776" y="2132856"/>
            <a:chExt cx="4208203" cy="954107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4079776" y="2132856"/>
              <a:ext cx="420820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1" lang="en-US" sz="3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자료형    변수명 ; </a:t>
              </a: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마침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변수타입지정       변수명지정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4295663" y="2132856"/>
              <a:ext cx="1266747" cy="576274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6095777" y="2132856"/>
              <a:ext cx="1223887" cy="576274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403796" y="2132856"/>
              <a:ext cx="204774" cy="576274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>
            <a:off x="1135061" y="3885248"/>
            <a:ext cx="5070475" cy="25765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135061" y="3311517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선언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6"/>
          <p:cNvGraphicFramePr/>
          <p:nvPr/>
        </p:nvGraphicFramePr>
        <p:xfrm>
          <a:off x="8816724" y="2474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{CFF803C1-1891-4ED6-AD72-6B4D393A71B7}</a:tableStyleId>
              </a:tblPr>
              <a:tblGrid>
                <a:gridCol w="1872350"/>
              </a:tblGrid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6"/>
          <p:cNvSpPr txBox="1"/>
          <p:nvPr/>
        </p:nvSpPr>
        <p:spPr>
          <a:xfrm>
            <a:off x="7625291" y="2827973"/>
            <a:ext cx="952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iNum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8424342" y="3469640"/>
            <a:ext cx="350995" cy="1965959"/>
          </a:xfrm>
          <a:prstGeom prst="leftBrace">
            <a:avLst>
              <a:gd fmla="val 91825" name="adj1"/>
              <a:gd fmla="val 46872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830235" y="3410269"/>
            <a:ext cx="14161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자료형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크기만큼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공간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할당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10683200" y="3248210"/>
            <a:ext cx="8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0x100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10683200" y="5240773"/>
            <a:ext cx="8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0x108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209780" y="4010433"/>
            <a:ext cx="4921035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논리형 변수 선언	// 정수형 변수 선언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isTrue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		</a:t>
            </a: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bNum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	short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sNum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문자형 변수 선언	</a:t>
            </a:r>
            <a:r>
              <a:rPr lang="en-US" sz="1600">
                <a:solidFill>
                  <a:srgbClr val="7300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53D3D"/>
                </a:solidFill>
                <a:latin typeface="Consolas"/>
                <a:ea typeface="Consolas"/>
                <a:cs typeface="Consolas"/>
                <a:sym typeface="Consolas"/>
              </a:rPr>
              <a:t>iNum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			</a:t>
            </a: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lNum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//문자열 변수 선언	// 실수형 변수 선언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		</a:t>
            </a: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fNum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	double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dNum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자료형(Type) 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416050" y="1319213"/>
            <a:ext cx="1439863" cy="504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4006850" y="1319213"/>
            <a:ext cx="936625" cy="504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</a:t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006850" y="5166068"/>
            <a:ext cx="936625" cy="50323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3998913" y="2072031"/>
            <a:ext cx="936625" cy="504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202613" y="1341438"/>
            <a:ext cx="1150937" cy="395287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boolean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8212138" y="5220944"/>
            <a:ext cx="1152525" cy="395288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6054725" y="5168900"/>
            <a:ext cx="936625" cy="50323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6054725" y="5973193"/>
            <a:ext cx="936625" cy="504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6073775" y="2075206"/>
            <a:ext cx="936625" cy="50323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정수형</a:t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054725" y="4124668"/>
            <a:ext cx="936625" cy="45878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8164513" y="6033518"/>
            <a:ext cx="1152525" cy="396875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8212138" y="2108543"/>
            <a:ext cx="1152525" cy="396875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212138" y="2613368"/>
            <a:ext cx="1152525" cy="395288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short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212138" y="3116606"/>
            <a:ext cx="1152525" cy="396875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8212138" y="3621431"/>
            <a:ext cx="1152525" cy="395287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long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8212138" y="4153243"/>
            <a:ext cx="1152525" cy="396875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8212138" y="4616793"/>
            <a:ext cx="1152525" cy="396875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double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7"/>
          <p:cNvCxnSpPr>
            <a:stCxn id="186" idx="3"/>
            <a:endCxn id="187" idx="1"/>
          </p:cNvCxnSpPr>
          <p:nvPr/>
        </p:nvCxnSpPr>
        <p:spPr>
          <a:xfrm>
            <a:off x="2855913" y="1571626"/>
            <a:ext cx="11508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7"/>
          <p:cNvCxnSpPr/>
          <p:nvPr/>
        </p:nvCxnSpPr>
        <p:spPr>
          <a:xfrm>
            <a:off x="4951413" y="1557338"/>
            <a:ext cx="32131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7"/>
          <p:cNvCxnSpPr>
            <a:stCxn id="186" idx="3"/>
            <a:endCxn id="188" idx="1"/>
          </p:cNvCxnSpPr>
          <p:nvPr/>
        </p:nvCxnSpPr>
        <p:spPr>
          <a:xfrm>
            <a:off x="2855913" y="1571625"/>
            <a:ext cx="1150800" cy="3846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7"/>
          <p:cNvCxnSpPr>
            <a:stCxn id="186" idx="3"/>
            <a:endCxn id="189" idx="1"/>
          </p:cNvCxnSpPr>
          <p:nvPr/>
        </p:nvCxnSpPr>
        <p:spPr>
          <a:xfrm>
            <a:off x="2855913" y="1571625"/>
            <a:ext cx="1143000" cy="7527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7"/>
          <p:cNvCxnSpPr>
            <a:stCxn id="188" idx="3"/>
            <a:endCxn id="192" idx="1"/>
          </p:cNvCxnSpPr>
          <p:nvPr/>
        </p:nvCxnSpPr>
        <p:spPr>
          <a:xfrm>
            <a:off x="4943475" y="5417687"/>
            <a:ext cx="1111200" cy="27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7"/>
          <p:cNvCxnSpPr>
            <a:stCxn id="188" idx="3"/>
            <a:endCxn id="193" idx="1"/>
          </p:cNvCxnSpPr>
          <p:nvPr/>
        </p:nvCxnSpPr>
        <p:spPr>
          <a:xfrm>
            <a:off x="4943475" y="5417687"/>
            <a:ext cx="1111200" cy="807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7"/>
          <p:cNvCxnSpPr>
            <a:stCxn id="189" idx="3"/>
            <a:endCxn id="194" idx="1"/>
          </p:cNvCxnSpPr>
          <p:nvPr/>
        </p:nvCxnSpPr>
        <p:spPr>
          <a:xfrm>
            <a:off x="4935538" y="2324444"/>
            <a:ext cx="1138200" cy="2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7"/>
          <p:cNvCxnSpPr>
            <a:stCxn id="189" idx="3"/>
            <a:endCxn id="195" idx="1"/>
          </p:cNvCxnSpPr>
          <p:nvPr/>
        </p:nvCxnSpPr>
        <p:spPr>
          <a:xfrm>
            <a:off x="4935538" y="2324443"/>
            <a:ext cx="1119300" cy="20295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7"/>
          <p:cNvCxnSpPr>
            <a:stCxn id="192" idx="3"/>
            <a:endCxn id="191" idx="1"/>
          </p:cNvCxnSpPr>
          <p:nvPr/>
        </p:nvCxnSpPr>
        <p:spPr>
          <a:xfrm flipH="1" rot="10800000">
            <a:off x="6991350" y="5418719"/>
            <a:ext cx="1220700" cy="1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7"/>
          <p:cNvCxnSpPr>
            <a:stCxn id="193" idx="3"/>
            <a:endCxn id="196" idx="1"/>
          </p:cNvCxnSpPr>
          <p:nvPr/>
        </p:nvCxnSpPr>
        <p:spPr>
          <a:xfrm>
            <a:off x="6991350" y="6225606"/>
            <a:ext cx="1173300" cy="6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7"/>
          <p:cNvCxnSpPr>
            <a:stCxn id="194" idx="3"/>
            <a:endCxn id="197" idx="1"/>
          </p:cNvCxnSpPr>
          <p:nvPr/>
        </p:nvCxnSpPr>
        <p:spPr>
          <a:xfrm flipH="1" rot="10800000">
            <a:off x="7010400" y="2307025"/>
            <a:ext cx="1201800" cy="19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7"/>
          <p:cNvCxnSpPr>
            <a:stCxn id="194" idx="3"/>
            <a:endCxn id="198" idx="1"/>
          </p:cNvCxnSpPr>
          <p:nvPr/>
        </p:nvCxnSpPr>
        <p:spPr>
          <a:xfrm>
            <a:off x="7010400" y="2326825"/>
            <a:ext cx="1201800" cy="484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7"/>
          <p:cNvCxnSpPr>
            <a:stCxn id="194" idx="3"/>
            <a:endCxn id="199" idx="1"/>
          </p:cNvCxnSpPr>
          <p:nvPr/>
        </p:nvCxnSpPr>
        <p:spPr>
          <a:xfrm>
            <a:off x="7010400" y="2326825"/>
            <a:ext cx="1201800" cy="988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7"/>
          <p:cNvCxnSpPr>
            <a:stCxn id="194" idx="3"/>
            <a:endCxn id="200" idx="1"/>
          </p:cNvCxnSpPr>
          <p:nvPr/>
        </p:nvCxnSpPr>
        <p:spPr>
          <a:xfrm>
            <a:off x="7010400" y="2326825"/>
            <a:ext cx="1201800" cy="1492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7"/>
          <p:cNvCxnSpPr>
            <a:endCxn id="201" idx="1"/>
          </p:cNvCxnSpPr>
          <p:nvPr/>
        </p:nvCxnSpPr>
        <p:spPr>
          <a:xfrm>
            <a:off x="7038838" y="4350181"/>
            <a:ext cx="1173300" cy="15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7"/>
          <p:cNvCxnSpPr>
            <a:stCxn id="195" idx="3"/>
            <a:endCxn id="202" idx="1"/>
          </p:cNvCxnSpPr>
          <p:nvPr/>
        </p:nvCxnSpPr>
        <p:spPr>
          <a:xfrm>
            <a:off x="6991350" y="4354062"/>
            <a:ext cx="1220700" cy="461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7"/>
          <p:cNvSpPr txBox="1"/>
          <p:nvPr/>
        </p:nvSpPr>
        <p:spPr>
          <a:xfrm>
            <a:off x="9507538" y="1371600"/>
            <a:ext cx="7762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1byte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9523413" y="5205755"/>
            <a:ext cx="7762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2byte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9507538" y="2119656"/>
            <a:ext cx="7762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1byte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9491663" y="2613368"/>
            <a:ext cx="7762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2byte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9496425" y="3145181"/>
            <a:ext cx="2224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4byte (정수 기본형)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9501188" y="3650006"/>
            <a:ext cx="776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8byte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9507538" y="4169118"/>
            <a:ext cx="7651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4byte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9512300" y="4631081"/>
            <a:ext cx="2224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8byte (실수 기본형)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8129587" y="1212451"/>
            <a:ext cx="1312863" cy="525621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8302625" y="801688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표현식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6021388" y="5906518"/>
            <a:ext cx="4846637" cy="623888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9523413" y="6009706"/>
            <a:ext cx="877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참조형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8193088" y="1295571"/>
            <a:ext cx="1190625" cy="4425038"/>
          </a:xfrm>
          <a:prstGeom prst="rect">
            <a:avLst/>
          </a:prstGeom>
          <a:noFill/>
          <a:ln cap="flat" cmpd="sng" w="444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9523413" y="80168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크기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변수 저장 가능 범위</a:t>
            </a:r>
            <a:endParaRPr/>
          </a:p>
        </p:txBody>
      </p:sp>
      <p:graphicFrame>
        <p:nvGraphicFramePr>
          <p:cNvPr id="238" name="Google Shape;238;p8"/>
          <p:cNvGraphicFramePr/>
          <p:nvPr/>
        </p:nvGraphicFramePr>
        <p:xfrm>
          <a:off x="1259841" y="14633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{CFF803C1-1891-4ED6-AD72-6B4D393A71B7}</a:tableStyleId>
              </a:tblPr>
              <a:tblGrid>
                <a:gridCol w="1024425"/>
                <a:gridCol w="5777700"/>
                <a:gridCol w="722400"/>
                <a:gridCol w="722400"/>
                <a:gridCol w="1444800"/>
              </a:tblGrid>
              <a:tr h="40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자료형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범   위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크기(bit)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크기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(byte)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기본 값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true, false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char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0~65,535(유니코드문자)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‘\u0000’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byte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-128 ~ 127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short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-32,768 ~ 32,767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-2,147,483,648 ~ 2,147,483,647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32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long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-9,223,372,036,854,775,808 ~ 9,223,372,036,854,775,807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float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±1.4E-45 ~ 3.4E38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0.0f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double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±4.9E-324 ~ 1.8E308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0.0 또는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0.0d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8"/>
          <p:cNvSpPr txBox="1"/>
          <p:nvPr/>
        </p:nvSpPr>
        <p:spPr>
          <a:xfrm>
            <a:off x="2650839" y="5376156"/>
            <a:ext cx="7051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컴퓨터는 2진수로 인지하기 때문에 2</a:t>
            </a:r>
            <a:r>
              <a:rPr baseline="30000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 = 비트 크기)로 범위 할당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변수의 명명 규칙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1081405" y="1078865"/>
            <a:ext cx="7550465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대소문자가 구분되며 길이 제한이 없다.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예약어를 사용하면 안 된다.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true, final, String 등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숫자로 시작하면 안 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age1은 가능하지만 1age는 불가능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특수문자는 ‘_’와 ‘$’만을 허용한다.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‘$’는 내부 클래스에서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‘_’ 사용 시 컴파일 에러는 없지만 관례상 사용하지 않는 것이 좋음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ex) sh@rp는 불가능하지만 $harp는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여러 단어 이름은 단어의 첫 글자를 대문자로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단, 첫 시작 글자는 소문자로 하는 것이 관례이다.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ex) ageOfVampire, userName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