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heOhWHz/ZLAqldxYtyHhNywpP0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7A1F4D0-52C7-4531-9344-8FD4D92072F5}">
  <a:tblStyle styleId="{07A1F4D0-52C7-4531-9344-8FD4D92072F5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CB932EA-9E13-42DA-98ED-8DA27EEB0B5B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쉬프트 연산자 &gt;&gt;&gt;  : C에는 없고 java에서 생긴 연산자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&gt;&gt;연산과 원리는 같으나 원본 데이터에 상관 없이 앞쪽의 비트를 0으로 채움 -&gt; 무조건 양수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</a:t>
            </a:r>
            <a:endParaRPr/>
          </a:p>
        </p:txBody>
      </p:sp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사용자 지정 레이아웃">
  <p:cSld name="3_사용자 지정 레이아웃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/>
          <p:nvPr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72738" y="155575"/>
            <a:ext cx="1503362" cy="3873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"/>
          <p:cNvGrpSpPr/>
          <p:nvPr/>
        </p:nvGrpSpPr>
        <p:grpSpPr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92" name="Google Shape;92;p1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연산자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(Operator)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삼항 연산자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10"/>
          <p:cNvSpPr/>
          <p:nvPr/>
        </p:nvSpPr>
        <p:spPr>
          <a:xfrm>
            <a:off x="633413" y="1125537"/>
            <a:ext cx="10931525" cy="182867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조건식 ? 식1 : 식2;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조건식의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 값에 따라 연산을 처리하는 방식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결과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값이 참일 경우 식1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거짓일 경우 식2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수행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삼항 연산자 안에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삼항 연산자를 중첩하여 쓰는 것도 가능</a:t>
            </a:r>
            <a:endParaRPr b="1" sz="18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10"/>
          <p:cNvSpPr/>
          <p:nvPr/>
        </p:nvSpPr>
        <p:spPr>
          <a:xfrm>
            <a:off x="1125538" y="3707280"/>
            <a:ext cx="6696099" cy="123048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result1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?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 :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--;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result2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?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 : (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0 ?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-- :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++);</a:t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10"/>
          <p:cNvSpPr txBox="1"/>
          <p:nvPr/>
        </p:nvSpPr>
        <p:spPr>
          <a:xfrm>
            <a:off x="1125538" y="3133549"/>
            <a:ext cx="30123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삼항 연산자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연산자 종류와 우선 순위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0" name="Google Shape;100;p2"/>
          <p:cNvGraphicFramePr/>
          <p:nvPr/>
        </p:nvGraphicFramePr>
        <p:xfrm>
          <a:off x="1167795" y="10668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{07A1F4D0-52C7-4531-9344-8FD4D92072F5}</a:tableStyleId>
              </a:tblPr>
              <a:tblGrid>
                <a:gridCol w="1397025"/>
                <a:gridCol w="1712025"/>
                <a:gridCol w="1657250"/>
                <a:gridCol w="4095175"/>
                <a:gridCol w="999825"/>
              </a:tblGrid>
              <a:tr h="180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/>
                        <a:t>종류</a:t>
                      </a:r>
                      <a:endParaRPr b="1" sz="13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/>
                        <a:t>구분</a:t>
                      </a:r>
                      <a:endParaRPr b="1" sz="13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/>
                        <a:t>세부 구분</a:t>
                      </a:r>
                      <a:endParaRPr b="1" sz="13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/>
                        <a:t>연산자</a:t>
                      </a:r>
                      <a:endParaRPr b="1" sz="13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/>
                        <a:t>우선순위</a:t>
                      </a:r>
                      <a:endParaRPr b="1" sz="13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180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최우선 연산자</a:t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직접 접근 연산자</a:t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(  )     .     [ ]</a:t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1</a:t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</a:tr>
              <a:tr h="180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단항 연산자</a:t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+     -     !     (자료형)    ++     --     ~</a:t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2</a:t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</a:tr>
              <a:tr h="180625">
                <a:tc rowSpan="10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이항 연산자</a:t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산술 연산자</a:t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*     /     %</a:t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3</a:t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</a:tr>
              <a:tr h="18062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+     -</a:t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4</a:t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</a:tr>
              <a:tr h="1806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쉬프트 연산자</a:t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&gt;&gt;     &lt;&lt;     &gt;&gt;&gt;</a:t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5</a:t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</a:tr>
              <a:tr h="180625">
                <a:tc v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비교 연산자</a:t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&gt;     &lt;     &gt;=     &lt;=</a:t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6</a:t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</a:tr>
              <a:tr h="18062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==     !=</a:t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7</a:t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</a:tr>
              <a:tr h="180625">
                <a:tc vMerge="1"/>
                <a:tc row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논리 연산자</a:t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비트 논리 연산자</a:t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&amp;</a:t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8</a:t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</a:tr>
              <a:tr h="18062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^</a:t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9</a:t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</a:tr>
              <a:tr h="18062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|</a:t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10</a:t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</a:tr>
              <a:tr h="180625">
                <a:tc vMerge="1"/>
                <a:tc v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일반 논리 연산자</a:t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&amp;&amp;</a:t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11</a:t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</a:tr>
              <a:tr h="18062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||</a:t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12</a:t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</a:tr>
              <a:tr h="180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삼항 연산자</a:t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(조건식) ? 참일 때 사용 값 : 거짓일 때 사용 값</a:t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13</a:t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</a:tr>
              <a:tr h="180625">
                <a:tc row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대입 연산자</a:t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순수 대입</a:t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=</a:t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  <a:tc row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14</a:t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</a:tr>
              <a:tr h="180625">
                <a:tc vMerge="1"/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복합 대입</a:t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산술 대입</a:t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+=     -=     *=     /=     %=</a:t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  <a:tc vMerge="1"/>
              </a:tr>
              <a:tr h="18062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쉬프트 대입</a:t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&lt;&lt;=     &gt;&gt;=     &gt;&gt;&gt;=</a:t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  <a:tc vMerge="1"/>
              </a:tr>
              <a:tr h="18062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비트 논리 대입</a:t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&amp;=     ^=     |=</a:t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  <a:tc vMerge="1"/>
              </a:tr>
              <a:tr h="180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나열 연산자</a:t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,</a:t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15</a:t>
                      </a:r>
                      <a:endParaRPr sz="13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산술 연산자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6" name="Google Shape;106;p3"/>
          <p:cNvGrpSpPr/>
          <p:nvPr/>
        </p:nvGrpSpPr>
        <p:grpSpPr>
          <a:xfrm>
            <a:off x="1399838" y="2219149"/>
            <a:ext cx="9398843" cy="2367839"/>
            <a:chOff x="1456110" y="2219149"/>
            <a:chExt cx="9398843" cy="2367839"/>
          </a:xfrm>
        </p:grpSpPr>
        <p:sp>
          <p:nvSpPr>
            <p:cNvPr id="107" name="Google Shape;107;p3"/>
            <p:cNvSpPr/>
            <p:nvPr/>
          </p:nvSpPr>
          <p:spPr>
            <a:xfrm>
              <a:off x="1456110" y="2792880"/>
              <a:ext cx="4185041" cy="1174211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600" u="none" cap="none" strike="noStrike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= 10, </a:t>
              </a:r>
              <a:r>
                <a:rPr b="0" i="0" lang="en-US" sz="1600" u="none" cap="none" strike="noStrike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= 20, </a:t>
              </a:r>
              <a:r>
                <a:rPr b="0" i="0" lang="en-US" sz="1600" u="none" cap="none" strike="noStrike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= 0;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r>
                <a:rPr lang="en-US" sz="16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= </a:t>
              </a:r>
              <a:r>
                <a:rPr lang="en-US" sz="16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lang="en-US" sz="16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* </a:t>
              </a:r>
              <a:r>
                <a:rPr lang="en-US" sz="16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r>
                <a:rPr lang="en-US" sz="16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r>
                <a:rPr lang="en-US" sz="16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= </a:t>
              </a:r>
              <a:r>
                <a:rPr lang="en-US" sz="16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lang="en-US" sz="16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/ </a:t>
              </a:r>
              <a:r>
                <a:rPr lang="en-US" sz="16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r>
                <a:rPr lang="en-US" sz="16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r>
                <a:rPr lang="en-US" sz="16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= </a:t>
              </a:r>
              <a:r>
                <a:rPr lang="en-US" sz="16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lang="en-US" sz="16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% </a:t>
              </a:r>
              <a:r>
                <a:rPr lang="en-US" sz="16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r>
                <a:rPr lang="en-US" sz="16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108;p3"/>
            <p:cNvSpPr txBox="1"/>
            <p:nvPr/>
          </p:nvSpPr>
          <p:spPr>
            <a:xfrm>
              <a:off x="1456110" y="2219149"/>
              <a:ext cx="337784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Char char="✔"/>
              </a:pPr>
              <a:r>
                <a:rPr b="1" lang="en-US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*  /  % 연산자 예시</a:t>
              </a:r>
              <a:endParaRPr b="1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6669912" y="2792880"/>
              <a:ext cx="4185041" cy="1174211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en-US" sz="16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-US" sz="16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lang="en-US" sz="16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= 10, </a:t>
              </a:r>
              <a:r>
                <a:rPr lang="en-US" sz="16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r>
                <a:rPr lang="en-US" sz="16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= 20, </a:t>
              </a:r>
              <a:r>
                <a:rPr lang="en-US" sz="16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r>
                <a:rPr lang="en-US" sz="16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= 0;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r>
                <a:rPr lang="en-US" sz="16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= </a:t>
              </a:r>
              <a:r>
                <a:rPr lang="en-US" sz="16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lang="en-US" sz="16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+ </a:t>
              </a:r>
              <a:r>
                <a:rPr lang="en-US" sz="16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r>
                <a:rPr lang="en-US" sz="16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r>
                <a:rPr lang="en-US" sz="16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= </a:t>
              </a:r>
              <a:r>
                <a:rPr lang="en-US" sz="16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lang="en-US" sz="16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- </a:t>
              </a:r>
              <a:r>
                <a:rPr lang="en-US" sz="16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r>
                <a:rPr lang="en-US" sz="16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" name="Google Shape;110;p3"/>
            <p:cNvSpPr txBox="1"/>
            <p:nvPr/>
          </p:nvSpPr>
          <p:spPr>
            <a:xfrm>
              <a:off x="6669912" y="2219149"/>
              <a:ext cx="296267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Char char="✔"/>
              </a:pPr>
              <a:r>
                <a:rPr b="1" lang="en-US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+  - 연산자 예시</a:t>
              </a:r>
              <a:endParaRPr b="1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" name="Google Shape;111;p3"/>
            <p:cNvSpPr txBox="1"/>
            <p:nvPr/>
          </p:nvSpPr>
          <p:spPr>
            <a:xfrm>
              <a:off x="1456110" y="4079157"/>
              <a:ext cx="5171677" cy="507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* ‘/’ 연산 시 </a:t>
              </a:r>
              <a:r>
                <a:rPr lang="en-US" sz="1800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형 변환에 유의</a:t>
              </a: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해야 함</a:t>
              </a:r>
              <a:endParaRPr sz="1800">
                <a:solidFill>
                  <a:srgbClr val="AD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2" name="Google Shape;112;p3"/>
          <p:cNvSpPr/>
          <p:nvPr/>
        </p:nvSpPr>
        <p:spPr>
          <a:xfrm>
            <a:off x="633413" y="1125538"/>
            <a:ext cx="10931525" cy="647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 수학과 동일한 연산 방법, 우선순위. 단,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%는 나누기의 나머지 값을 구하는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증감 연산자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1174750" y="1557339"/>
            <a:ext cx="9961563" cy="187166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피연산자의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값에 1을 더하거나 빼는 연산자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 위치에 따라 결과 값이 다르게 나타남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전위 연산 : 먼저 연산 후 다른 연산 실행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후위 연산 : 다른 연산 우선 실행 후 연산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1125538" y="1009650"/>
            <a:ext cx="34708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증감 연산자 : ++, --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0" name="Google Shape;120;p4"/>
          <p:cNvGrpSpPr/>
          <p:nvPr/>
        </p:nvGrpSpPr>
        <p:grpSpPr>
          <a:xfrm>
            <a:off x="1399838" y="3710326"/>
            <a:ext cx="9398843" cy="1747942"/>
            <a:chOff x="1456110" y="3710326"/>
            <a:chExt cx="9398843" cy="1747942"/>
          </a:xfrm>
        </p:grpSpPr>
        <p:sp>
          <p:nvSpPr>
            <p:cNvPr id="121" name="Google Shape;121;p4"/>
            <p:cNvSpPr/>
            <p:nvPr/>
          </p:nvSpPr>
          <p:spPr>
            <a:xfrm>
              <a:off x="1456110" y="4284057"/>
              <a:ext cx="4185041" cy="1174211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en-US" sz="16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-US" sz="16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lang="en-US" sz="16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= 10;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en-US" sz="16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-US" sz="16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r>
                <a:rPr lang="en-US" sz="16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= ++</a:t>
              </a:r>
              <a:r>
                <a:rPr lang="en-US" sz="16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lang="en-US" sz="16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System.</a:t>
              </a:r>
              <a:r>
                <a:rPr b="1" i="1" lang="en-US" sz="1600">
                  <a:solidFill>
                    <a:srgbClr val="0000C0"/>
                  </a:solidFill>
                  <a:latin typeface="Consolas"/>
                  <a:ea typeface="Consolas"/>
                  <a:cs typeface="Consolas"/>
                  <a:sym typeface="Consolas"/>
                </a:rPr>
                <a:t>out</a:t>
              </a:r>
              <a:r>
                <a:rPr lang="en-US" sz="16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.println(</a:t>
              </a:r>
              <a:r>
                <a:rPr lang="en-US" sz="16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lang="en-US" sz="16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+ </a:t>
              </a:r>
              <a:r>
                <a:rPr lang="en-US" sz="1600">
                  <a:solidFill>
                    <a:srgbClr val="2A00FF"/>
                  </a:solidFill>
                  <a:latin typeface="Consolas"/>
                  <a:ea typeface="Consolas"/>
                  <a:cs typeface="Consolas"/>
                  <a:sym typeface="Consolas"/>
                </a:rPr>
                <a:t>", "</a:t>
              </a:r>
              <a:r>
                <a:rPr lang="en-US" sz="16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+ </a:t>
              </a:r>
              <a:r>
                <a:rPr lang="en-US" sz="16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r>
                <a:rPr lang="en-US" sz="16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" name="Google Shape;122;p4"/>
            <p:cNvSpPr txBox="1"/>
            <p:nvPr/>
          </p:nvSpPr>
          <p:spPr>
            <a:xfrm>
              <a:off x="1456110" y="3710326"/>
              <a:ext cx="301236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Char char="✔"/>
              </a:pPr>
              <a:r>
                <a:rPr b="1" lang="en-US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전위 연산자 예시</a:t>
              </a:r>
              <a:endParaRPr b="1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6669912" y="4284057"/>
              <a:ext cx="4185041" cy="1174211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222A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en-US" sz="16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-US" sz="16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lang="en-US" sz="16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= 10;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en-US" sz="16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-US" sz="16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r>
                <a:rPr lang="en-US" sz="16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= </a:t>
              </a:r>
              <a:r>
                <a:rPr lang="en-US" sz="16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lang="en-US" sz="16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++;</a:t>
              </a:r>
              <a:endParaRPr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System.</a:t>
              </a:r>
              <a:r>
                <a:rPr b="1" i="1" lang="en-US" sz="1600">
                  <a:solidFill>
                    <a:srgbClr val="0000C0"/>
                  </a:solidFill>
                  <a:latin typeface="Consolas"/>
                  <a:ea typeface="Consolas"/>
                  <a:cs typeface="Consolas"/>
                  <a:sym typeface="Consolas"/>
                </a:rPr>
                <a:t>out</a:t>
              </a:r>
              <a:r>
                <a:rPr lang="en-US" sz="16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.println(</a:t>
              </a:r>
              <a:r>
                <a:rPr lang="en-US" sz="16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lang="en-US" sz="16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+ </a:t>
              </a:r>
              <a:r>
                <a:rPr lang="en-US" sz="1600">
                  <a:solidFill>
                    <a:srgbClr val="2A00FF"/>
                  </a:solidFill>
                  <a:latin typeface="Consolas"/>
                  <a:ea typeface="Consolas"/>
                  <a:cs typeface="Consolas"/>
                  <a:sym typeface="Consolas"/>
                </a:rPr>
                <a:t>", "</a:t>
              </a:r>
              <a:r>
                <a:rPr lang="en-US" sz="16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+ </a:t>
              </a:r>
              <a:r>
                <a:rPr lang="en-US" sz="16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r>
                <a:rPr lang="en-US" sz="16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" name="Google Shape;124;p4"/>
            <p:cNvSpPr txBox="1"/>
            <p:nvPr/>
          </p:nvSpPr>
          <p:spPr>
            <a:xfrm>
              <a:off x="6669912" y="3710326"/>
              <a:ext cx="301236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Char char="✔"/>
              </a:pPr>
              <a:r>
                <a:rPr b="1" lang="en-US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후위 연산자 예시</a:t>
              </a:r>
              <a:endParaRPr b="1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비교 연산자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633413" y="1125537"/>
            <a:ext cx="10931525" cy="2166303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데이터가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같은지, 다른지 비교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 때 쓰이며 항상 결과값은 논리 값(true, false)으로 나타남.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==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b : a와 b가 같으면 true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!=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b : a와 b가 다르면 true</a:t>
            </a:r>
            <a:endParaRPr/>
          </a:p>
        </p:txBody>
      </p:sp>
      <p:sp>
        <p:nvSpPr>
          <p:cNvPr id="132" name="Google Shape;132;p5"/>
          <p:cNvSpPr/>
          <p:nvPr/>
        </p:nvSpPr>
        <p:spPr>
          <a:xfrm>
            <a:off x="1399838" y="4129309"/>
            <a:ext cx="4185041" cy="145234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lang="en-US" sz="16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true </a:t>
            </a:r>
            <a:endParaRPr/>
          </a:p>
        </p:txBody>
      </p:sp>
      <p:sp>
        <p:nvSpPr>
          <p:cNvPr id="133" name="Google Shape;133;p5"/>
          <p:cNvSpPr txBox="1"/>
          <p:nvPr/>
        </p:nvSpPr>
        <p:spPr>
          <a:xfrm>
            <a:off x="1399838" y="3555578"/>
            <a:ext cx="28392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== 연산자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6613640" y="4129309"/>
            <a:ext cx="4185041" cy="145234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1.23;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3.14;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lang="en-US" sz="16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!= </a:t>
            </a:r>
            <a:r>
              <a:rPr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true</a:t>
            </a:r>
            <a:endParaRPr sz="1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6613640" y="3555578"/>
            <a:ext cx="27174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!= 연산자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비교 연산자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6"/>
          <p:cNvSpPr/>
          <p:nvPr/>
        </p:nvSpPr>
        <p:spPr>
          <a:xfrm>
            <a:off x="633413" y="1125538"/>
            <a:ext cx="10931525" cy="998684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두 피연산자의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값의 크기 비교</a:t>
            </a:r>
            <a:endParaRPr b="1" sz="18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기본형 boolean과 참조형을 제외하고 나머지 자료형에 모두 사용 가능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6"/>
          <p:cNvSpPr/>
          <p:nvPr/>
        </p:nvSpPr>
        <p:spPr>
          <a:xfrm>
            <a:off x="1125538" y="3017963"/>
            <a:ext cx="4585945" cy="241216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?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 :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--;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 {}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&gt;=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{}</a:t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6"/>
          <p:cNvSpPr txBox="1"/>
          <p:nvPr/>
        </p:nvSpPr>
        <p:spPr>
          <a:xfrm>
            <a:off x="1125538" y="2444232"/>
            <a:ext cx="30123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비교 연산자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논리 연산자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7"/>
          <p:cNvSpPr/>
          <p:nvPr/>
        </p:nvSpPr>
        <p:spPr>
          <a:xfrm>
            <a:off x="633413" y="1125537"/>
            <a:ext cx="10931525" cy="201155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논리 값 두 개를 비교하는 연산자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&amp;&amp;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두 피연산자가 모두 true일 때 true 반환 (AND)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||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두 피연산자 중 하나만 true여도 true 반환 (OR)</a:t>
            </a:r>
            <a:endParaRPr/>
          </a:p>
        </p:txBody>
      </p:sp>
      <p:graphicFrame>
        <p:nvGraphicFramePr>
          <p:cNvPr id="150" name="Google Shape;150;p7"/>
          <p:cNvGraphicFramePr/>
          <p:nvPr/>
        </p:nvGraphicFramePr>
        <p:xfrm>
          <a:off x="2032000" y="35754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{07A1F4D0-52C7-4531-9344-8FD4D92072F5}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a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b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a &amp;&amp; b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a || b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true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true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true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b값 추정 </a:t>
                      </a:r>
                      <a:r>
                        <a:rPr lang="en-US" sz="1400" u="none" cap="none" strike="noStrike">
                          <a:solidFill>
                            <a:srgbClr val="0070C0"/>
                          </a:solidFill>
                        </a:rPr>
                        <a:t>가능</a:t>
                      </a:r>
                      <a:endParaRPr sz="14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true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b값 추정 </a:t>
                      </a:r>
                      <a:r>
                        <a:rPr b="0" i="0" lang="en-US" sz="14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불가능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true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false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false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b값 추정 </a:t>
                      </a:r>
                      <a:r>
                        <a:rPr b="0" i="0" lang="en-US" sz="1400" u="none" cap="none" strike="noStrike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가능</a:t>
                      </a:r>
                      <a:endParaRPr sz="18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true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b값 추정 </a:t>
                      </a:r>
                      <a:r>
                        <a:rPr b="0" i="0" lang="en-US" sz="14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불가능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false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true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false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b값 추정 </a:t>
                      </a:r>
                      <a:r>
                        <a:rPr b="0" i="0" lang="en-US" sz="14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불가능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true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b값 추정 </a:t>
                      </a:r>
                      <a:r>
                        <a:rPr b="0" i="0" lang="en-US" sz="1400" u="none" cap="none" strike="noStrike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가능</a:t>
                      </a:r>
                      <a:endParaRPr sz="18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false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false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false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b값 추정 </a:t>
                      </a:r>
                      <a:r>
                        <a:rPr b="0" i="0" lang="en-US" sz="14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불가능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false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b값 추정 </a:t>
                      </a:r>
                      <a:r>
                        <a:rPr b="0" i="0" lang="en-US" sz="1400" u="none" cap="none" strike="noStrike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가능</a:t>
                      </a:r>
                      <a:endParaRPr sz="18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논리 부정 연산자 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8"/>
          <p:cNvSpPr/>
          <p:nvPr/>
        </p:nvSpPr>
        <p:spPr>
          <a:xfrm>
            <a:off x="1174750" y="1557339"/>
            <a:ext cx="9961563" cy="100298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논리 값을 부정하여 </a:t>
            </a: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반대 값으로 변경</a:t>
            </a:r>
            <a:endParaRPr b="1" sz="18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제어문을 활용할 때 많이 쓰임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8"/>
          <p:cNvSpPr/>
          <p:nvPr/>
        </p:nvSpPr>
        <p:spPr>
          <a:xfrm>
            <a:off x="1125538" y="3454064"/>
            <a:ext cx="5075237" cy="1328953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bool1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bool2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!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bool1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b="1" i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bool2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false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8"/>
          <p:cNvSpPr txBox="1"/>
          <p:nvPr/>
        </p:nvSpPr>
        <p:spPr>
          <a:xfrm>
            <a:off x="1125538" y="2880333"/>
            <a:ext cx="37369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논리 부정 연산자 예시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8"/>
          <p:cNvSpPr txBox="1"/>
          <p:nvPr/>
        </p:nvSpPr>
        <p:spPr>
          <a:xfrm>
            <a:off x="1125538" y="1009650"/>
            <a:ext cx="34099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논리 부정 연산자 : !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복합 대입 연산자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9"/>
          <p:cNvSpPr/>
          <p:nvPr/>
        </p:nvSpPr>
        <p:spPr>
          <a:xfrm>
            <a:off x="633413" y="1125537"/>
            <a:ext cx="10931525" cy="105495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다른 연산자와 대입 연산자가 결합한 것으로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자기 자신과 연산 후 연산 결과를 자기 자신에게 누적 대입</a:t>
            </a:r>
            <a:endParaRPr b="1" sz="18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6" name="Google Shape;166;p9"/>
          <p:cNvGraphicFramePr/>
          <p:nvPr/>
        </p:nvGraphicFramePr>
        <p:xfrm>
          <a:off x="2602523" y="25906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{ECB932EA-9E13-42DA-98ED-8DA27EEB0B5B}</a:tableStyleId>
              </a:tblPr>
              <a:tblGrid>
                <a:gridCol w="2336275"/>
                <a:gridCol w="2336275"/>
                <a:gridCol w="2336275"/>
              </a:tblGrid>
              <a:tr h="584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a += 10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a = a + 10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</a:tr>
              <a:tr h="584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a -= 10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a = a – 10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</a:tr>
              <a:tr h="584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a *= 10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a = a * 10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</a:tr>
              <a:tr h="584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a /= 10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a = a / 10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</a:tr>
              <a:tr h="584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a %= 10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a = a % 10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67" name="Google Shape;167;p9"/>
          <p:cNvSpPr/>
          <p:nvPr/>
        </p:nvSpPr>
        <p:spPr>
          <a:xfrm>
            <a:off x="4758422" y="2644724"/>
            <a:ext cx="2686929" cy="460717"/>
          </a:xfrm>
          <a:prstGeom prst="mathEqual">
            <a:avLst>
              <a:gd fmla="val 11306" name="adj1"/>
              <a:gd fmla="val 1176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9"/>
          <p:cNvSpPr/>
          <p:nvPr/>
        </p:nvSpPr>
        <p:spPr>
          <a:xfrm>
            <a:off x="4758422" y="5000609"/>
            <a:ext cx="2686929" cy="460717"/>
          </a:xfrm>
          <a:prstGeom prst="mathEqual">
            <a:avLst>
              <a:gd fmla="val 11306" name="adj1"/>
              <a:gd fmla="val 1176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9"/>
          <p:cNvSpPr/>
          <p:nvPr/>
        </p:nvSpPr>
        <p:spPr>
          <a:xfrm>
            <a:off x="4758422" y="3822666"/>
            <a:ext cx="2686929" cy="460717"/>
          </a:xfrm>
          <a:prstGeom prst="mathEqual">
            <a:avLst>
              <a:gd fmla="val 11306" name="adj1"/>
              <a:gd fmla="val 1176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9"/>
          <p:cNvSpPr/>
          <p:nvPr/>
        </p:nvSpPr>
        <p:spPr>
          <a:xfrm>
            <a:off x="4758422" y="4411637"/>
            <a:ext cx="2686929" cy="460717"/>
          </a:xfrm>
          <a:prstGeom prst="mathEqual">
            <a:avLst>
              <a:gd fmla="val 11306" name="adj1"/>
              <a:gd fmla="val 1176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9"/>
          <p:cNvSpPr/>
          <p:nvPr/>
        </p:nvSpPr>
        <p:spPr>
          <a:xfrm>
            <a:off x="4758422" y="3233695"/>
            <a:ext cx="2686929" cy="460717"/>
          </a:xfrm>
          <a:prstGeom prst="mathEqual">
            <a:avLst>
              <a:gd fmla="val 11306" name="adj1"/>
              <a:gd fmla="val 1176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9"/>
          <p:cNvSpPr txBox="1"/>
          <p:nvPr/>
        </p:nvSpPr>
        <p:spPr>
          <a:xfrm>
            <a:off x="3102027" y="5589581"/>
            <a:ext cx="878517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증감 연산과 비슷해 보이지만 </a:t>
            </a:r>
            <a:r>
              <a:rPr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증감연산자(++, --)는 1씩 증가</a:t>
            </a: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대입 연산자는 원하는 값을 증가시키고 그 변수에 저장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가능 </a:t>
            </a:r>
            <a:endParaRPr sz="1800">
              <a:solidFill>
                <a:srgbClr val="AD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2018-04-10T03:44:26Z</dcterms:created>
  <dc:creator>user1</dc:creator>
</cp:coreProperties>
</file>