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Hw7y2+saYXaTc4AwPufsOV2z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6C7648-2428-41AF-B6D5-241F7261F75E}">
  <a:tblStyle styleId="{A96C7648-2428-41AF-B6D5-241F7261F7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JVM의 기본적인 메모리 구조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우리가 방금까지 선언한 변수는 STACK 영역에 생성됨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en-US"/>
              <a:t>나머지는 뒤로 가면서 천천히 배우자</a:t>
            </a:r>
            <a:endParaRPr/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b="0" i="0" sz="6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-24680" y="-3976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14"/>
          <p:cNvSpPr/>
          <p:nvPr/>
        </p:nvSpPr>
        <p:spPr>
          <a:xfrm flipH="1" rot="10800000">
            <a:off x="11853996" y="-4061"/>
            <a:ext cx="112331" cy="96837"/>
          </a:xfrm>
          <a:prstGeom prst="triangle">
            <a:avLst>
              <a:gd fmla="val 50000" name="adj"/>
            </a:avLst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14"/>
          <p:cNvSpPr/>
          <p:nvPr/>
        </p:nvSpPr>
        <p:spPr>
          <a:xfrm flipH="1" rot="10800000">
            <a:off x="11741665" y="-4061"/>
            <a:ext cx="112331" cy="9683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5"/>
          <p:cNvGrpSpPr/>
          <p:nvPr/>
        </p:nvGrpSpPr>
        <p:grpSpPr>
          <a:xfrm>
            <a:off x="2693988" y="1466850"/>
            <a:ext cx="6786562" cy="4122738"/>
            <a:chOff x="3413702" y="746702"/>
            <a:chExt cx="5364596" cy="5364596"/>
          </a:xfrm>
        </p:grpSpPr>
        <p:sp>
          <p:nvSpPr>
            <p:cNvPr id="27" name="Google Shape;27;p15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3541699" y="928483"/>
              <a:ext cx="5122405" cy="50010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이벤트와</a:t>
              </a:r>
              <a:endParaRPr b="1" sz="6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내부클래스</a:t>
              </a:r>
              <a:endParaRPr b="1" sz="6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34" name="Google Shape;34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(Array)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JVM 메모리 구조(참고)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6981825" y="1489075"/>
            <a:ext cx="2643188" cy="4572000"/>
            <a:chOff x="5143504" y="1142984"/>
            <a:chExt cx="2643206" cy="4572032"/>
          </a:xfrm>
        </p:grpSpPr>
        <p:sp>
          <p:nvSpPr>
            <p:cNvPr id="43" name="Google Shape;43;p2"/>
            <p:cNvSpPr/>
            <p:nvPr/>
          </p:nvSpPr>
          <p:spPr>
            <a:xfrm>
              <a:off x="5143504" y="1142984"/>
              <a:ext cx="2643206" cy="457203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4" name="Google Shape;44;p2"/>
            <p:cNvCxnSpPr/>
            <p:nvPr/>
          </p:nvCxnSpPr>
          <p:spPr>
            <a:xfrm>
              <a:off x="5143504" y="2498718"/>
              <a:ext cx="2643206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5143504" y="4429132"/>
              <a:ext cx="2643206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" name="Google Shape;46;p2"/>
            <p:cNvSpPr txBox="1"/>
            <p:nvPr/>
          </p:nvSpPr>
          <p:spPr>
            <a:xfrm>
              <a:off x="5956310" y="3214687"/>
              <a:ext cx="996957" cy="461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7;p2"/>
            <p:cNvSpPr txBox="1"/>
            <p:nvPr/>
          </p:nvSpPr>
          <p:spPr>
            <a:xfrm>
              <a:off x="5973773" y="4857760"/>
              <a:ext cx="1122370" cy="461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STACK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2"/>
            <p:cNvSpPr txBox="1"/>
            <p:nvPr/>
          </p:nvSpPr>
          <p:spPr>
            <a:xfrm>
              <a:off x="5967423" y="1571612"/>
              <a:ext cx="990607" cy="461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algun Gothic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Static</a:t>
              </a:r>
              <a:endPara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49;p2"/>
          <p:cNvSpPr txBox="1"/>
          <p:nvPr/>
        </p:nvSpPr>
        <p:spPr>
          <a:xfrm>
            <a:off x="7443788" y="955675"/>
            <a:ext cx="16303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 구조</a:t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1488831" y="1574800"/>
            <a:ext cx="4094407" cy="114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607" y="63775"/>
                </a:moveTo>
                <a:lnTo>
                  <a:pt x="149941" y="65538"/>
                </a:lnTo>
                <a:lnTo>
                  <a:pt x="164221" y="70072"/>
                </a:lnTo>
              </a:path>
            </a:pathLst>
          </a:custGeom>
          <a:solidFill>
            <a:srgbClr val="DBDBDB"/>
          </a:solidFill>
          <a:ln cap="flat" cmpd="sng" w="9525">
            <a:solidFill>
              <a:srgbClr val="5252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static예약어로 선정된 필드,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메소드가 저장되는 공간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변수 등</a:t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1488831" y="3217863"/>
            <a:ext cx="4094407" cy="114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607" y="63775"/>
                </a:moveTo>
                <a:lnTo>
                  <a:pt x="149941" y="65538"/>
                </a:lnTo>
                <a:lnTo>
                  <a:pt x="164221" y="70072"/>
                </a:lnTo>
              </a:path>
            </a:pathLst>
          </a:custGeom>
          <a:solidFill>
            <a:srgbClr val="FBE4D4"/>
          </a:soli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new연산자에 의해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동적으로 할당하고 저장되는 공간,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, 배열 등</a:t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488831" y="4932363"/>
            <a:ext cx="4094407" cy="114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0607" y="63775"/>
                </a:moveTo>
                <a:lnTo>
                  <a:pt x="149941" y="65538"/>
                </a:lnTo>
                <a:lnTo>
                  <a:pt x="164221" y="70072"/>
                </a:lnTo>
              </a:path>
            </a:pathLst>
          </a:custGeom>
          <a:solidFill>
            <a:srgbClr val="D8E2F3"/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메소드를 호출하면 자동생성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메소드가 끝나면  자동소멸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지역변수, 매개변수, 메소드 호출 스택 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/>
        </p:nvSpPr>
        <p:spPr>
          <a:xfrm>
            <a:off x="669950" y="404550"/>
            <a:ext cx="203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int[] arr;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int arr[];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arr = new int[3]</a:t>
            </a:r>
            <a:endParaRPr sz="1500"/>
          </a:p>
        </p:txBody>
      </p:sp>
      <p:grpSp>
        <p:nvGrpSpPr>
          <p:cNvPr id="58" name="Google Shape;58;p3"/>
          <p:cNvGrpSpPr/>
          <p:nvPr/>
        </p:nvGrpSpPr>
        <p:grpSpPr>
          <a:xfrm>
            <a:off x="324349" y="2152587"/>
            <a:ext cx="11543400" cy="4594647"/>
            <a:chOff x="278561" y="1604865"/>
            <a:chExt cx="11543400" cy="4973100"/>
          </a:xfrm>
        </p:grpSpPr>
        <p:sp>
          <p:nvSpPr>
            <p:cNvPr id="59" name="Google Shape;59;p3"/>
            <p:cNvSpPr/>
            <p:nvPr/>
          </p:nvSpPr>
          <p:spPr>
            <a:xfrm>
              <a:off x="278561" y="1604865"/>
              <a:ext cx="11543400" cy="49731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0" name="Google Shape;60;p3"/>
            <p:cNvCxnSpPr/>
            <p:nvPr/>
          </p:nvCxnSpPr>
          <p:spPr>
            <a:xfrm>
              <a:off x="3067380" y="1604865"/>
              <a:ext cx="0" cy="497310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9274629" y="1604865"/>
              <a:ext cx="0" cy="497310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" name="Google Shape;62;p3"/>
            <p:cNvSpPr txBox="1"/>
            <p:nvPr/>
          </p:nvSpPr>
          <p:spPr>
            <a:xfrm>
              <a:off x="278561" y="1604865"/>
              <a:ext cx="72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Stack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3067380" y="1604865"/>
              <a:ext cx="7329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9259132" y="1604865"/>
              <a:ext cx="747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Static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" name="Google Shape;65;p3"/>
          <p:cNvSpPr/>
          <p:nvPr/>
        </p:nvSpPr>
        <p:spPr>
          <a:xfrm>
            <a:off x="1089800" y="3493125"/>
            <a:ext cx="11952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0x0300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513100" y="3598875"/>
            <a:ext cx="5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1124300" y="3092925"/>
            <a:ext cx="11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(int[], 4byte)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4213500" y="3256325"/>
            <a:ext cx="10263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239800" y="3256325"/>
            <a:ext cx="10263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</a:t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266100" y="3256325"/>
            <a:ext cx="1026300" cy="6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500</a:t>
            </a:r>
            <a:endParaRPr/>
          </a:p>
        </p:txBody>
      </p:sp>
      <p:sp>
        <p:nvSpPr>
          <p:cNvPr id="71" name="Google Shape;71;p3"/>
          <p:cNvSpPr txBox="1"/>
          <p:nvPr/>
        </p:nvSpPr>
        <p:spPr>
          <a:xfrm>
            <a:off x="4479925" y="3868025"/>
            <a:ext cx="30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[0]		[1]		[2]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5298925" y="29701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0x0302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6394225" y="29701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0x0304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4158650" y="292520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0x0300</a:t>
            </a:r>
            <a:endParaRPr/>
          </a:p>
        </p:txBody>
      </p:sp>
      <p:cxnSp>
        <p:nvCxnSpPr>
          <p:cNvPr id="75" name="Google Shape;75;p3"/>
          <p:cNvCxnSpPr>
            <a:endCxn id="74" idx="1"/>
          </p:cNvCxnSpPr>
          <p:nvPr/>
        </p:nvCxnSpPr>
        <p:spPr>
          <a:xfrm flipH="1" rot="10800000">
            <a:off x="2279450" y="3125300"/>
            <a:ext cx="1879200" cy="407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3"/>
          <p:cNvSpPr txBox="1"/>
          <p:nvPr/>
        </p:nvSpPr>
        <p:spPr>
          <a:xfrm>
            <a:off x="4588450" y="601925"/>
            <a:ext cx="568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Arrays.toString();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arr[0] = 10;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arr[1] = 100;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arr[2] = 500;</a:t>
            </a:r>
            <a:endParaRPr b="1"/>
          </a:p>
        </p:txBody>
      </p:sp>
      <p:sp>
        <p:nvSpPr>
          <p:cNvPr id="77" name="Google Shape;77;p3"/>
          <p:cNvSpPr txBox="1"/>
          <p:nvPr/>
        </p:nvSpPr>
        <p:spPr>
          <a:xfrm>
            <a:off x="6196875" y="601925"/>
            <a:ext cx="51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[10, 100, 500]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3986525" y="4914075"/>
            <a:ext cx="568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 Heap영역에 할당된 공간은 절대! 비어있을 수 없다.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최초 할당시 JVM 기본 값이 자동 저장된다.(컴파일러)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 false / String(참조형) null / 나머지는 0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5925525" y="23188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** 컴퓨터는 연산은</a:t>
            </a:r>
            <a:r>
              <a:rPr b="1" lang="en-US"/>
              <a:t> 같은 자료형</a:t>
            </a:r>
            <a:r>
              <a:rPr lang="en-US"/>
              <a:t> 끼리만 가능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609599" y="1185068"/>
            <a:ext cx="10931525" cy="12358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자료형의 변수를 하나의 묶음으로 다루는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배열은 저장된 값마다 인덱스 번호가 0부터 시작하여 설정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49275" y="260648"/>
            <a:ext cx="1560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Google Shape;86;p4"/>
          <p:cNvGraphicFramePr/>
          <p:nvPr/>
        </p:nvGraphicFramePr>
        <p:xfrm>
          <a:off x="3037840" y="34000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{A96C7648-2428-41AF-B6D5-241F7261F75E}</a:tableStyleId>
              </a:tblPr>
              <a:tblGrid>
                <a:gridCol w="1281075"/>
              </a:tblGrid>
              <a:tr h="59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" name="Google Shape;87;p4"/>
          <p:cNvGraphicFramePr/>
          <p:nvPr/>
        </p:nvGraphicFramePr>
        <p:xfrm>
          <a:off x="3037840" y="49970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{A96C7648-2428-41AF-B6D5-241F7261F75E}</a:tableStyleId>
              </a:tblPr>
              <a:tblGrid>
                <a:gridCol w="1281075"/>
                <a:gridCol w="1281075"/>
                <a:gridCol w="1281075"/>
                <a:gridCol w="1281075"/>
                <a:gridCol w="1281075"/>
              </a:tblGrid>
              <a:tr h="59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8" name="Google Shape;88;p4"/>
          <p:cNvGrpSpPr/>
          <p:nvPr/>
        </p:nvGrpSpPr>
        <p:grpSpPr>
          <a:xfrm>
            <a:off x="2855422" y="2926174"/>
            <a:ext cx="6458495" cy="3023106"/>
            <a:chOff x="1849582" y="2431147"/>
            <a:chExt cx="6458495" cy="3023106"/>
          </a:xfrm>
        </p:grpSpPr>
        <p:sp>
          <p:nvSpPr>
            <p:cNvPr id="89" name="Google Shape;89;p4"/>
            <p:cNvSpPr txBox="1"/>
            <p:nvPr/>
          </p:nvSpPr>
          <p:spPr>
            <a:xfrm>
              <a:off x="1849582" y="2431147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변수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1849582" y="4048665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배열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4"/>
            <p:cNvSpPr txBox="1"/>
            <p:nvPr/>
          </p:nvSpPr>
          <p:spPr>
            <a:xfrm>
              <a:off x="2032000" y="5084921"/>
              <a:ext cx="6276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arr[0]	        arr[1]	       arr[2]	      arr[3]	    arr[4]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92;p4"/>
          <p:cNvSpPr txBox="1"/>
          <p:nvPr/>
        </p:nvSpPr>
        <p:spPr>
          <a:xfrm>
            <a:off x="3037839" y="3987153"/>
            <a:ext cx="7954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a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7578850" y="2632075"/>
            <a:ext cx="363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** 배열의 특징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1. 한 가지 자료형만 저장 가능하다.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2. 여러 값을 저장할 수 있다.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</a:rPr>
              <a:t>3. 한 번 크기를 지정하면 변경 불가능하다.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 선언과 할당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1125538" y="108143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선언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1125538" y="348632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할당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550353" y="1762124"/>
            <a:ext cx="3095719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   배열명 ;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   배열명[ ] ; 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1550353" y="4109084"/>
            <a:ext cx="1027588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배열명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자료형[배열크기];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배열명[ ]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lang="en-US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자료형[배열크기] ; </a:t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1550353" y="5446965"/>
            <a:ext cx="102758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ex)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 저장구조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633413" y="1125538"/>
            <a:ext cx="10931525" cy="10233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배열은 참조 변수로 Heap영역에 할당되며 배열 공간의 주소를 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공간의 주소를 이용해 인덱스를 참조하는 방식으로 값 처리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" name="Google Shape;111;p6"/>
          <p:cNvGrpSpPr/>
          <p:nvPr/>
        </p:nvGrpSpPr>
        <p:grpSpPr>
          <a:xfrm>
            <a:off x="2227898" y="2954973"/>
            <a:ext cx="7715249" cy="2872422"/>
            <a:chOff x="841058" y="2452053"/>
            <a:chExt cx="7715249" cy="2872422"/>
          </a:xfrm>
        </p:grpSpPr>
        <p:grpSp>
          <p:nvGrpSpPr>
            <p:cNvPr id="112" name="Google Shape;112;p6"/>
            <p:cNvGrpSpPr/>
            <p:nvPr/>
          </p:nvGrpSpPr>
          <p:grpSpPr>
            <a:xfrm rot="5400000">
              <a:off x="3698557" y="466725"/>
              <a:ext cx="2071687" cy="7643813"/>
              <a:chOff x="5143484" y="1142748"/>
              <a:chExt cx="2643233" cy="4572273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5143484" y="1142748"/>
                <a:ext cx="2643233" cy="45722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14" name="Google Shape;114;p6"/>
              <p:cNvCxnSpPr/>
              <p:nvPr/>
            </p:nvCxnSpPr>
            <p:spPr>
              <a:xfrm>
                <a:off x="5143484" y="1825503"/>
                <a:ext cx="2643233" cy="9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6"/>
              <p:cNvCxnSpPr/>
              <p:nvPr/>
            </p:nvCxnSpPr>
            <p:spPr>
              <a:xfrm>
                <a:off x="5143484" y="4459664"/>
                <a:ext cx="2643233" cy="1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6" name="Google Shape;116;p6"/>
              <p:cNvSpPr txBox="1"/>
              <p:nvPr/>
            </p:nvSpPr>
            <p:spPr>
              <a:xfrm rot="-5400000">
                <a:off x="5202064" y="3824256"/>
                <a:ext cx="568797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Heap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7" name="Google Shape;117;p6"/>
              <p:cNvSpPr txBox="1"/>
              <p:nvPr/>
            </p:nvSpPr>
            <p:spPr>
              <a:xfrm rot="-5400000">
                <a:off x="5242547" y="5086263"/>
                <a:ext cx="573246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Stack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6"/>
              <p:cNvSpPr txBox="1"/>
              <p:nvPr/>
            </p:nvSpPr>
            <p:spPr>
              <a:xfrm rot="-5400000">
                <a:off x="5232957" y="1186384"/>
                <a:ext cx="592424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Static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9" name="Google Shape;119;p6"/>
            <p:cNvSpPr/>
            <p:nvPr/>
          </p:nvSpPr>
          <p:spPr>
            <a:xfrm>
              <a:off x="1126808" y="4181475"/>
              <a:ext cx="1214437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6"/>
            <p:cNvSpPr txBox="1"/>
            <p:nvPr/>
          </p:nvSpPr>
          <p:spPr>
            <a:xfrm>
              <a:off x="1055370" y="3824288"/>
              <a:ext cx="7143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" name="Google Shape;121;p6"/>
            <p:cNvGrpSpPr/>
            <p:nvPr/>
          </p:nvGrpSpPr>
          <p:grpSpPr>
            <a:xfrm>
              <a:off x="4127183" y="4181474"/>
              <a:ext cx="2928937" cy="642939"/>
              <a:chOff x="2714625" y="1714500"/>
              <a:chExt cx="2928938" cy="642939"/>
            </a:xfrm>
          </p:grpSpPr>
          <p:sp>
            <p:nvSpPr>
              <p:cNvPr id="122" name="Google Shape;122;p6"/>
              <p:cNvSpPr/>
              <p:nvPr/>
            </p:nvSpPr>
            <p:spPr>
              <a:xfrm>
                <a:off x="2714625" y="1714500"/>
                <a:ext cx="2928938" cy="64293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23" name="Google Shape;123;p6"/>
              <p:cNvCxnSpPr/>
              <p:nvPr/>
            </p:nvCxnSpPr>
            <p:spPr>
              <a:xfrm rot="5400000">
                <a:off x="3822700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 rot="5400000">
                <a:off x="3106737" y="2035175"/>
                <a:ext cx="642938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6"/>
              <p:cNvCxnSpPr/>
              <p:nvPr/>
            </p:nvCxnSpPr>
            <p:spPr>
              <a:xfrm rot="5400000">
                <a:off x="4537076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26" name="Google Shape;126;p6"/>
            <p:cNvSpPr txBox="1"/>
            <p:nvPr/>
          </p:nvSpPr>
          <p:spPr>
            <a:xfrm>
              <a:off x="4127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arr[0]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p6"/>
            <p:cNvSpPr txBox="1"/>
            <p:nvPr/>
          </p:nvSpPr>
          <p:spPr>
            <a:xfrm flipH="1">
              <a:off x="841058" y="2452053"/>
              <a:ext cx="3998912" cy="669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Malgun Gothic"/>
                <a:buNone/>
              </a:pPr>
              <a:r>
                <a:rPr b="1" lang="en-US" sz="2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int[] arr = new int[4]; </a:t>
              </a:r>
              <a:endParaRPr/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4055745" y="3824288"/>
              <a:ext cx="11430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Google Shape;129;p6"/>
            <p:cNvCxnSpPr/>
            <p:nvPr/>
          </p:nvCxnSpPr>
          <p:spPr>
            <a:xfrm rot="10800000">
              <a:off x="2341245" y="4502150"/>
              <a:ext cx="1785938" cy="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30" name="Google Shape;130;p6"/>
            <p:cNvSpPr txBox="1"/>
            <p:nvPr/>
          </p:nvSpPr>
          <p:spPr>
            <a:xfrm>
              <a:off x="4898708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arr[1]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31;p6"/>
            <p:cNvSpPr txBox="1"/>
            <p:nvPr/>
          </p:nvSpPr>
          <p:spPr>
            <a:xfrm>
              <a:off x="5684520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arr[2]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6413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arr[3]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 초기화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8" name="Google Shape;138;p7"/>
          <p:cNvGrpSpPr/>
          <p:nvPr/>
        </p:nvGrpSpPr>
        <p:grpSpPr>
          <a:xfrm>
            <a:off x="1125538" y="1096678"/>
            <a:ext cx="3935693" cy="1419825"/>
            <a:chOff x="1125538" y="1096678"/>
            <a:chExt cx="3935693" cy="1419825"/>
          </a:xfrm>
        </p:grpSpPr>
        <p:sp>
          <p:nvSpPr>
            <p:cNvPr id="139" name="Google Shape;139;p7"/>
            <p:cNvSpPr txBox="1"/>
            <p:nvPr/>
          </p:nvSpPr>
          <p:spPr>
            <a:xfrm>
              <a:off x="1125538" y="1096678"/>
              <a:ext cx="3935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인덱스를 이용한 초기화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7"/>
            <p:cNvSpPr txBox="1"/>
            <p:nvPr/>
          </p:nvSpPr>
          <p:spPr>
            <a:xfrm>
              <a:off x="1550353" y="1593173"/>
              <a:ext cx="227488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[0] = 1;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    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[1] = 2;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1125538" y="2699454"/>
            <a:ext cx="10502582" cy="1884078"/>
            <a:chOff x="1125538" y="2663363"/>
            <a:chExt cx="10502582" cy="1884078"/>
          </a:xfrm>
        </p:grpSpPr>
        <p:sp>
          <p:nvSpPr>
            <p:cNvPr id="142" name="Google Shape;142;p7"/>
            <p:cNvSpPr txBox="1"/>
            <p:nvPr/>
          </p:nvSpPr>
          <p:spPr>
            <a:xfrm>
              <a:off x="7356793" y="2939915"/>
              <a:ext cx="4271327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index가 순차적으로 증가함에 따라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초기화할 리터럴 값이 규칙적</a:t>
              </a: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이라면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r>
                <a:rPr lang="en-US" sz="1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반복문을 통해 배열 초기화</a:t>
              </a: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가능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3" name="Google Shape;143;p7"/>
            <p:cNvGrpSpPr/>
            <p:nvPr/>
          </p:nvGrpSpPr>
          <p:grpSpPr>
            <a:xfrm>
              <a:off x="1125538" y="2663363"/>
              <a:ext cx="5961062" cy="1884078"/>
              <a:chOff x="1125538" y="2663363"/>
              <a:chExt cx="5961062" cy="1884078"/>
            </a:xfrm>
          </p:grpSpPr>
          <p:sp>
            <p:nvSpPr>
              <p:cNvPr id="144" name="Google Shape;144;p7"/>
              <p:cNvSpPr txBox="1"/>
              <p:nvPr/>
            </p:nvSpPr>
            <p:spPr>
              <a:xfrm>
                <a:off x="1125538" y="2663363"/>
                <a:ext cx="374814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Char char="✔"/>
                </a:pPr>
                <a:r>
                  <a:rPr b="1" lang="en-US" sz="24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for문을 이용한 초기화</a:t>
                </a:r>
                <a:endParaRPr b="1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" name="Google Shape;145;p7"/>
              <p:cNvSpPr txBox="1"/>
              <p:nvPr/>
            </p:nvSpPr>
            <p:spPr>
              <a:xfrm>
                <a:off x="1550353" y="3208613"/>
                <a:ext cx="5536247" cy="1338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ex) </a:t>
                </a:r>
                <a:r>
                  <a:rPr b="1" lang="en-US" sz="1800">
                    <a:solidFill>
                      <a:srgbClr val="7F005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for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</a:t>
                </a:r>
                <a:r>
                  <a:rPr b="1" lang="en-US" sz="1800">
                    <a:solidFill>
                      <a:srgbClr val="7F005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-US" sz="1800">
                    <a:solidFill>
                      <a:srgbClr val="6A3E3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= 0; </a:t>
                </a:r>
                <a:r>
                  <a:rPr lang="en-US" sz="1800">
                    <a:solidFill>
                      <a:srgbClr val="6A3E3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&lt; </a:t>
                </a:r>
                <a:r>
                  <a:rPr lang="en-US" sz="1800">
                    <a:solidFill>
                      <a:srgbClr val="6A3E3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</a:t>
                </a:r>
                <a:r>
                  <a:rPr lang="en-US" sz="1800">
                    <a:solidFill>
                      <a:srgbClr val="000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length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; </a:t>
                </a:r>
                <a:r>
                  <a:rPr lang="en-US" sz="1800">
                    <a:solidFill>
                      <a:srgbClr val="6A3E3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++) {</a:t>
                </a:r>
                <a:endParaRPr/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6A3E3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	arr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[</a:t>
                </a:r>
                <a:r>
                  <a:rPr lang="en-US" sz="1800">
                    <a:solidFill>
                      <a:srgbClr val="6A3E3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 = </a:t>
                </a:r>
                <a:r>
                  <a:rPr lang="en-US" sz="1800">
                    <a:solidFill>
                      <a:srgbClr val="6A3E3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</a:t>
                </a: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}</a:t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46" name="Google Shape;146;p7"/>
          <p:cNvGrpSpPr/>
          <p:nvPr/>
        </p:nvGrpSpPr>
        <p:grpSpPr>
          <a:xfrm>
            <a:off x="1125538" y="4766483"/>
            <a:ext cx="6890702" cy="1884078"/>
            <a:chOff x="1125538" y="4690283"/>
            <a:chExt cx="6890702" cy="1884078"/>
          </a:xfrm>
        </p:grpSpPr>
        <p:sp>
          <p:nvSpPr>
            <p:cNvPr id="147" name="Google Shape;147;p7"/>
            <p:cNvSpPr txBox="1"/>
            <p:nvPr/>
          </p:nvSpPr>
          <p:spPr>
            <a:xfrm>
              <a:off x="1125538" y="4690283"/>
              <a:ext cx="36279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선언과 동시에 초기화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1550353" y="5235533"/>
              <a:ext cx="6465887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{1, 2, 3, 4, 5};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b="1"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 {1, 2, 3, 4, 5};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String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fruit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 = {</a:t>
              </a:r>
              <a:r>
                <a:rPr lang="en-US" sz="18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"사과"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-US" sz="18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"포도"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-US" sz="18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"참외"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 복사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1174750" y="1557338"/>
            <a:ext cx="9961563" cy="4968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 주소 값만 가져와 참조형 변수에 저장하고 하나의 객체를 두 변수가 참조하는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1125538" y="1009650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얕은 복사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1341120" y="2450515"/>
            <a:ext cx="3383280" cy="876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8" name="Google Shape;158;p8"/>
          <p:cNvGrpSpPr/>
          <p:nvPr/>
        </p:nvGrpSpPr>
        <p:grpSpPr>
          <a:xfrm rot="5400000">
            <a:off x="5732239" y="1303976"/>
            <a:ext cx="4016375" cy="6282684"/>
            <a:chOff x="5143484" y="1956931"/>
            <a:chExt cx="2643233" cy="3758092"/>
          </a:xfrm>
        </p:grpSpPr>
        <p:sp>
          <p:nvSpPr>
            <p:cNvPr id="159" name="Google Shape;159;p8"/>
            <p:cNvSpPr/>
            <p:nvPr/>
          </p:nvSpPr>
          <p:spPr>
            <a:xfrm>
              <a:off x="5143484" y="1956931"/>
              <a:ext cx="2643233" cy="375809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0" name="Google Shape;160;p8"/>
            <p:cNvCxnSpPr/>
            <p:nvPr/>
          </p:nvCxnSpPr>
          <p:spPr>
            <a:xfrm>
              <a:off x="5143484" y="2436275"/>
              <a:ext cx="2643233" cy="9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8"/>
            <p:cNvCxnSpPr/>
            <p:nvPr/>
          </p:nvCxnSpPr>
          <p:spPr>
            <a:xfrm>
              <a:off x="5143484" y="4669332"/>
              <a:ext cx="2643233" cy="18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2" name="Google Shape;162;p8"/>
            <p:cNvSpPr txBox="1"/>
            <p:nvPr/>
          </p:nvSpPr>
          <p:spPr>
            <a:xfrm rot="-5400000">
              <a:off x="5046494" y="4316306"/>
              <a:ext cx="453734" cy="24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8"/>
            <p:cNvSpPr txBox="1"/>
            <p:nvPr/>
          </p:nvSpPr>
          <p:spPr>
            <a:xfrm rot="-5400000">
              <a:off x="5045534" y="5350408"/>
              <a:ext cx="455652" cy="24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Stack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8"/>
            <p:cNvSpPr txBox="1"/>
            <p:nvPr/>
          </p:nvSpPr>
          <p:spPr>
            <a:xfrm rot="-5400000">
              <a:off x="5038344" y="2070416"/>
              <a:ext cx="470034" cy="24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Static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" name="Google Shape;165;p8"/>
          <p:cNvSpPr/>
          <p:nvPr/>
        </p:nvSpPr>
        <p:spPr>
          <a:xfrm>
            <a:off x="4813400" y="3365818"/>
            <a:ext cx="1214437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4741962" y="3008630"/>
            <a:ext cx="7143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7" name="Google Shape;167;p8"/>
          <p:cNvGrpSpPr/>
          <p:nvPr/>
        </p:nvGrpSpPr>
        <p:grpSpPr>
          <a:xfrm>
            <a:off x="6899375" y="3365818"/>
            <a:ext cx="2928937" cy="642937"/>
            <a:chOff x="2714625" y="1714500"/>
            <a:chExt cx="2928938" cy="642939"/>
          </a:xfrm>
        </p:grpSpPr>
        <p:sp>
          <p:nvSpPr>
            <p:cNvPr id="168" name="Google Shape;168;p8"/>
            <p:cNvSpPr/>
            <p:nvPr/>
          </p:nvSpPr>
          <p:spPr>
            <a:xfrm>
              <a:off x="2714625" y="1714500"/>
              <a:ext cx="2928938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69" name="Google Shape;169;p8"/>
            <p:cNvCxnSpPr/>
            <p:nvPr/>
          </p:nvCxnSpPr>
          <p:spPr>
            <a:xfrm rot="5400000">
              <a:off x="3822700" y="2035175"/>
              <a:ext cx="642938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8"/>
            <p:cNvCxnSpPr/>
            <p:nvPr/>
          </p:nvCxnSpPr>
          <p:spPr>
            <a:xfrm rot="5400000">
              <a:off x="3106737" y="2035175"/>
              <a:ext cx="642938" cy="1588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8"/>
            <p:cNvCxnSpPr/>
            <p:nvPr/>
          </p:nvCxnSpPr>
          <p:spPr>
            <a:xfrm rot="5400000">
              <a:off x="4537075" y="2035175"/>
              <a:ext cx="642938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2" name="Google Shape;172;p8"/>
          <p:cNvSpPr txBox="1"/>
          <p:nvPr/>
        </p:nvSpPr>
        <p:spPr>
          <a:xfrm>
            <a:off x="6838415" y="396748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arr1[0]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742337" y="3008630"/>
            <a:ext cx="1143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609940" y="396748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arr1[1]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8395752" y="396748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arr1[2]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9124415" y="396748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arr1[3]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4822925" y="4946968"/>
            <a:ext cx="1214437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4751487" y="4572318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8"/>
          <p:cNvCxnSpPr/>
          <p:nvPr/>
        </p:nvCxnSpPr>
        <p:spPr>
          <a:xfrm rot="-5400000">
            <a:off x="5757279" y="4153743"/>
            <a:ext cx="1406400" cy="821400"/>
          </a:xfrm>
          <a:prstGeom prst="bentConnector3">
            <a:avLst>
              <a:gd fmla="val 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0" name="Google Shape;180;p8"/>
          <p:cNvCxnSpPr>
            <a:stCxn id="165" idx="3"/>
            <a:endCxn id="168" idx="1"/>
          </p:cNvCxnSpPr>
          <p:nvPr/>
        </p:nvCxnSpPr>
        <p:spPr>
          <a:xfrm>
            <a:off x="6027837" y="3687287"/>
            <a:ext cx="87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1" name="Google Shape;181;p8"/>
          <p:cNvSpPr txBox="1"/>
          <p:nvPr/>
        </p:nvSpPr>
        <p:spPr>
          <a:xfrm>
            <a:off x="6838415" y="432891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7609940" y="432891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arr2[1]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8395752" y="432891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arr2[2]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9124415" y="4328910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배열 복사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174750" y="1557338"/>
            <a:ext cx="9961563" cy="49688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배열 객체를 생성하여 기존 배열의 데이터를 복사하는 것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1125538" y="1009650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깊은 복사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 rot="5400000">
            <a:off x="6844759" y="1303976"/>
            <a:ext cx="4016375" cy="6282684"/>
            <a:chOff x="5143484" y="1956931"/>
            <a:chExt cx="2643233" cy="3758092"/>
          </a:xfrm>
        </p:grpSpPr>
        <p:sp>
          <p:nvSpPr>
            <p:cNvPr id="194" name="Google Shape;194;p9"/>
            <p:cNvSpPr/>
            <p:nvPr/>
          </p:nvSpPr>
          <p:spPr>
            <a:xfrm>
              <a:off x="5143484" y="1956931"/>
              <a:ext cx="2643233" cy="3758091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5" name="Google Shape;195;p9"/>
            <p:cNvCxnSpPr/>
            <p:nvPr/>
          </p:nvCxnSpPr>
          <p:spPr>
            <a:xfrm>
              <a:off x="5143484" y="2436275"/>
              <a:ext cx="2643233" cy="9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9"/>
            <p:cNvCxnSpPr/>
            <p:nvPr/>
          </p:nvCxnSpPr>
          <p:spPr>
            <a:xfrm>
              <a:off x="5143484" y="4669332"/>
              <a:ext cx="2643233" cy="18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7" name="Google Shape;197;p9"/>
            <p:cNvSpPr txBox="1"/>
            <p:nvPr/>
          </p:nvSpPr>
          <p:spPr>
            <a:xfrm rot="-5400000">
              <a:off x="5046494" y="4316306"/>
              <a:ext cx="453734" cy="24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9"/>
            <p:cNvSpPr txBox="1"/>
            <p:nvPr/>
          </p:nvSpPr>
          <p:spPr>
            <a:xfrm rot="-5400000">
              <a:off x="5045534" y="5350408"/>
              <a:ext cx="455652" cy="24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Stack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9"/>
            <p:cNvSpPr txBox="1"/>
            <p:nvPr/>
          </p:nvSpPr>
          <p:spPr>
            <a:xfrm rot="-5400000">
              <a:off x="5038344" y="2070416"/>
              <a:ext cx="470034" cy="24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Static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0" name="Google Shape;200;p9"/>
          <p:cNvSpPr/>
          <p:nvPr/>
        </p:nvSpPr>
        <p:spPr>
          <a:xfrm>
            <a:off x="5887970" y="3358846"/>
            <a:ext cx="1214437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5816532" y="3001658"/>
            <a:ext cx="7143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2" name="Google Shape;202;p9"/>
          <p:cNvGrpSpPr/>
          <p:nvPr/>
        </p:nvGrpSpPr>
        <p:grpSpPr>
          <a:xfrm>
            <a:off x="7882505" y="3358846"/>
            <a:ext cx="2928937" cy="642937"/>
            <a:chOff x="2714625" y="1714500"/>
            <a:chExt cx="2928938" cy="642939"/>
          </a:xfrm>
        </p:grpSpPr>
        <p:sp>
          <p:nvSpPr>
            <p:cNvPr id="203" name="Google Shape;203;p9"/>
            <p:cNvSpPr/>
            <p:nvPr/>
          </p:nvSpPr>
          <p:spPr>
            <a:xfrm>
              <a:off x="2714625" y="1714500"/>
              <a:ext cx="2928938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4" name="Google Shape;204;p9"/>
            <p:cNvCxnSpPr/>
            <p:nvPr/>
          </p:nvCxnSpPr>
          <p:spPr>
            <a:xfrm rot="5400000">
              <a:off x="3822700" y="2035175"/>
              <a:ext cx="642938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9"/>
            <p:cNvCxnSpPr/>
            <p:nvPr/>
          </p:nvCxnSpPr>
          <p:spPr>
            <a:xfrm rot="5400000">
              <a:off x="3106737" y="2035175"/>
              <a:ext cx="642938" cy="1588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9"/>
            <p:cNvCxnSpPr/>
            <p:nvPr/>
          </p:nvCxnSpPr>
          <p:spPr>
            <a:xfrm rot="5400000">
              <a:off x="4537075" y="2035175"/>
              <a:ext cx="642938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7" name="Google Shape;207;p9"/>
          <p:cNvSpPr txBox="1"/>
          <p:nvPr/>
        </p:nvSpPr>
        <p:spPr>
          <a:xfrm>
            <a:off x="7882505" y="3960508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7811067" y="3001658"/>
            <a:ext cx="1143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8654030" y="3960508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9439842" y="3960508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10168505" y="3960508"/>
            <a:ext cx="857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5897495" y="4932059"/>
            <a:ext cx="1214437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0x5678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5826057" y="4565346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4" name="Google Shape;214;p9"/>
          <p:cNvGrpSpPr/>
          <p:nvPr/>
        </p:nvGrpSpPr>
        <p:grpSpPr>
          <a:xfrm>
            <a:off x="7876155" y="4932059"/>
            <a:ext cx="2928937" cy="642937"/>
            <a:chOff x="2714625" y="1714500"/>
            <a:chExt cx="2928938" cy="642939"/>
          </a:xfrm>
        </p:grpSpPr>
        <p:sp>
          <p:nvSpPr>
            <p:cNvPr id="215" name="Google Shape;215;p9"/>
            <p:cNvSpPr/>
            <p:nvPr/>
          </p:nvSpPr>
          <p:spPr>
            <a:xfrm>
              <a:off x="2714625" y="1714500"/>
              <a:ext cx="2928938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16" name="Google Shape;216;p9"/>
            <p:cNvCxnSpPr/>
            <p:nvPr/>
          </p:nvCxnSpPr>
          <p:spPr>
            <a:xfrm rot="5400000">
              <a:off x="3822700" y="2035175"/>
              <a:ext cx="642938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9"/>
            <p:cNvCxnSpPr/>
            <p:nvPr/>
          </p:nvCxnSpPr>
          <p:spPr>
            <a:xfrm rot="5400000">
              <a:off x="3106737" y="2035175"/>
              <a:ext cx="642938" cy="1588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9"/>
            <p:cNvCxnSpPr/>
            <p:nvPr/>
          </p:nvCxnSpPr>
          <p:spPr>
            <a:xfrm rot="5400000">
              <a:off x="4537075" y="2035175"/>
              <a:ext cx="642938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9" name="Google Shape;219;p9"/>
          <p:cNvSpPr txBox="1"/>
          <p:nvPr/>
        </p:nvSpPr>
        <p:spPr>
          <a:xfrm>
            <a:off x="7879085" y="5525783"/>
            <a:ext cx="7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arr2[0]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7804717" y="4566933"/>
            <a:ext cx="1143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0x5678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8616174" y="5525783"/>
            <a:ext cx="7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arr2[1]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9353263" y="5525783"/>
            <a:ext cx="7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arr2[2]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0090351" y="5509908"/>
            <a:ext cx="72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arr2[3]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" name="Google Shape;224;p9"/>
          <p:cNvCxnSpPr>
            <a:stCxn id="200" idx="3"/>
            <a:endCxn id="203" idx="1"/>
          </p:cNvCxnSpPr>
          <p:nvPr/>
        </p:nvCxnSpPr>
        <p:spPr>
          <a:xfrm>
            <a:off x="7102407" y="3680314"/>
            <a:ext cx="78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5" name="Google Shape;225;p9"/>
          <p:cNvCxnSpPr>
            <a:stCxn id="212" idx="3"/>
            <a:endCxn id="215" idx="1"/>
          </p:cNvCxnSpPr>
          <p:nvPr/>
        </p:nvCxnSpPr>
        <p:spPr>
          <a:xfrm>
            <a:off x="7111932" y="5253528"/>
            <a:ext cx="76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6" name="Google Shape;226;p9"/>
          <p:cNvSpPr/>
          <p:nvPr/>
        </p:nvSpPr>
        <p:spPr>
          <a:xfrm>
            <a:off x="150902" y="2447146"/>
            <a:ext cx="711815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	arr2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0,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0,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Arrays.</a:t>
            </a:r>
            <a:r>
              <a:rPr i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copyOf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.clone();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2018-04-09T00:14:13Z</dcterms:created>
  <dc:creator>user1</dc:creator>
</cp:coreProperties>
</file>