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vu7Jg2lCtWkHHDemFZ3EA3QQM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577194-D9C6-4F37-89BB-543C37341036}">
  <a:tblStyle styleId="{CF577194-D9C6-4F37-89BB-543C37341036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87829EF-1888-4363-9B4A-E86FA24ADA60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자바 기초 기술향상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/>
              <a:t>- 너무 쉬울 수도 있다. 개념 정리 및 용어 정리를 하자.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아파트나 바둑판 같은..ㅎ </a:t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생성과 동시에 자동으로 그 자료형의 기본 값으로 초기화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b86084f45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b86084f45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b86084f45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86084f451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b86084f451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b86084f451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3" name="Google Shape;93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2차원 배열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2차원 배열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33413" y="1125538"/>
            <a:ext cx="10931525" cy="109950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자료형이 같은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1차원 배열의 묶음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 안에 다른 배열이 존재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2차원 배열은 할당된 공간마다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인덱스 번호 두 개 부여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(앞 번호는 행, 뒷 번호는 열 ([0][0]) 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125538" y="2625090"/>
            <a:ext cx="27045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인덱스 값 이해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>
            <a:off x="2146824" y="3139440"/>
            <a:ext cx="7938880" cy="2392410"/>
            <a:chOff x="2131584" y="3200400"/>
            <a:chExt cx="7938880" cy="2392410"/>
          </a:xfrm>
        </p:grpSpPr>
        <p:sp>
          <p:nvSpPr>
            <p:cNvPr id="104" name="Google Shape;104;p2"/>
            <p:cNvSpPr txBox="1"/>
            <p:nvPr/>
          </p:nvSpPr>
          <p:spPr>
            <a:xfrm>
              <a:off x="4323766" y="4021062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5197791" y="3200400"/>
              <a:ext cx="50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 flipH="1">
              <a:off x="2131584" y="3911610"/>
              <a:ext cx="16833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Malgun Gothic"/>
                <a:buNone/>
              </a:pPr>
              <a:r>
                <a:rPr b="1" i="0" lang="en-US" sz="25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arr[m][n]</a:t>
              </a:r>
              <a:endParaRPr b="1" i="0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113660" y="3650680"/>
              <a:ext cx="2357400" cy="26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열</a:t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775292" y="3949710"/>
              <a:ext cx="266700" cy="164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행</a:t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7784464" y="3911600"/>
              <a:ext cx="2286000" cy="1477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- m값이 올라가면    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행이 아래로 가고  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ulim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- n값이 올라가면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 열이 옆으로 이동</a:t>
              </a:r>
              <a:endParaRPr/>
            </a:p>
          </p:txBody>
        </p:sp>
      </p:grpSp>
      <p:graphicFrame>
        <p:nvGraphicFramePr>
          <p:cNvPr id="110" name="Google Shape;110;p2"/>
          <p:cNvGraphicFramePr/>
          <p:nvPr/>
        </p:nvGraphicFramePr>
        <p:xfrm>
          <a:off x="5128893" y="3888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{CF577194-D9C6-4F37-89BB-543C37341036}</a:tableStyleId>
              </a:tblPr>
              <a:tblGrid>
                <a:gridCol w="785825"/>
                <a:gridCol w="785825"/>
                <a:gridCol w="785825"/>
              </a:tblGrid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4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1" name="Google Shape;111;p2"/>
          <p:cNvCxnSpPr/>
          <p:nvPr/>
        </p:nvCxnSpPr>
        <p:spPr>
          <a:xfrm>
            <a:off x="5066421" y="4160202"/>
            <a:ext cx="2517720" cy="0"/>
          </a:xfrm>
          <a:prstGeom prst="straightConnector1">
            <a:avLst/>
          </a:prstGeom>
          <a:noFill/>
          <a:ln cap="flat" cmpd="sng" w="635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2"/>
          <p:cNvCxnSpPr/>
          <p:nvPr/>
        </p:nvCxnSpPr>
        <p:spPr>
          <a:xfrm>
            <a:off x="5066421" y="4710271"/>
            <a:ext cx="2517720" cy="0"/>
          </a:xfrm>
          <a:prstGeom prst="straightConnector1">
            <a:avLst/>
          </a:prstGeom>
          <a:noFill/>
          <a:ln cap="flat" cmpd="sng" w="635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2"/>
          <p:cNvCxnSpPr/>
          <p:nvPr/>
        </p:nvCxnSpPr>
        <p:spPr>
          <a:xfrm>
            <a:off x="5066421" y="5251717"/>
            <a:ext cx="2517720" cy="0"/>
          </a:xfrm>
          <a:prstGeom prst="straightConnector1">
            <a:avLst/>
          </a:prstGeom>
          <a:noFill/>
          <a:ln cap="flat" cmpd="sng" w="635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2"/>
          <p:cNvCxnSpPr/>
          <p:nvPr/>
        </p:nvCxnSpPr>
        <p:spPr>
          <a:xfrm>
            <a:off x="5531226" y="3841675"/>
            <a:ext cx="0" cy="1761300"/>
          </a:xfrm>
          <a:prstGeom prst="straightConnector1">
            <a:avLst/>
          </a:prstGeom>
          <a:noFill/>
          <a:ln cap="flat" cmpd="sng" w="635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2"/>
          <p:cNvCxnSpPr/>
          <p:nvPr/>
        </p:nvCxnSpPr>
        <p:spPr>
          <a:xfrm>
            <a:off x="6289685" y="3841675"/>
            <a:ext cx="0" cy="1761266"/>
          </a:xfrm>
          <a:prstGeom prst="straightConnector1">
            <a:avLst/>
          </a:prstGeom>
          <a:noFill/>
          <a:ln cap="flat" cmpd="sng" w="635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2"/>
          <p:cNvCxnSpPr/>
          <p:nvPr/>
        </p:nvCxnSpPr>
        <p:spPr>
          <a:xfrm>
            <a:off x="7087544" y="3841675"/>
            <a:ext cx="0" cy="1761266"/>
          </a:xfrm>
          <a:prstGeom prst="straightConnector1">
            <a:avLst/>
          </a:prstGeom>
          <a:noFill/>
          <a:ln cap="flat" cmpd="sng" w="63500">
            <a:solidFill>
              <a:srgbClr val="BBD6E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2"/>
          <p:cNvSpPr/>
          <p:nvPr/>
        </p:nvSpPr>
        <p:spPr>
          <a:xfrm>
            <a:off x="2192085" y="4688890"/>
            <a:ext cx="571500" cy="50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3334" y="47388"/>
                </a:moveTo>
                <a:lnTo>
                  <a:pt x="151332" y="-74776"/>
                </a:lnTo>
              </a:path>
            </a:pathLst>
          </a:custGeom>
          <a:solidFill>
            <a:srgbClr val="FFC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3629250" y="4621800"/>
            <a:ext cx="571500" cy="50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666" y="68722"/>
                </a:moveTo>
                <a:lnTo>
                  <a:pt x="-46000" y="-68681"/>
                </a:lnTo>
              </a:path>
            </a:pathLst>
          </a:custGeom>
          <a:solidFill>
            <a:srgbClr val="BBD6E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열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2차원 배열 선언과 할당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1125538" y="1081438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배열 선언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1125538" y="3486323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배열 할당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1550353" y="1688384"/>
            <a:ext cx="3425938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자료형[ ][ ]    배열명 ; 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    배열명[ ][ ]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자료형[ ]    배열명[ ]; 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1550353" y="4109084"/>
            <a:ext cx="1027588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자료형[ ][ ] 배열명 =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자료형[행크기][열크기]; </a:t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 배열명[ ][ ] =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자료형[행크기][열크기]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자료형[ ] 배열명[ ] =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1" i="0" lang="en-US" sz="2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자료형[행크기][열크기] ;  </a:t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550353" y="5820053"/>
            <a:ext cx="102758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ex)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[3][4];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[][]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[3][4];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2차원 배열 구조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4"/>
          <p:cNvSpPr/>
          <p:nvPr/>
        </p:nvSpPr>
        <p:spPr>
          <a:xfrm rot="5400000">
            <a:off x="4336563" y="-288121"/>
            <a:ext cx="3500438" cy="881051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5" name="Google Shape;135;p4"/>
          <p:cNvCxnSpPr/>
          <p:nvPr/>
        </p:nvCxnSpPr>
        <p:spPr>
          <a:xfrm flipH="1">
            <a:off x="8911738" y="2366917"/>
            <a:ext cx="19050" cy="35004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4"/>
          <p:cNvCxnSpPr/>
          <p:nvPr/>
        </p:nvCxnSpPr>
        <p:spPr>
          <a:xfrm rot="5400000">
            <a:off x="1685949" y="4115548"/>
            <a:ext cx="3500438" cy="3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4"/>
          <p:cNvSpPr txBox="1"/>
          <p:nvPr/>
        </p:nvSpPr>
        <p:spPr>
          <a:xfrm>
            <a:off x="4161149" y="2382157"/>
            <a:ext cx="9509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9006065" y="2382157"/>
            <a:ext cx="8540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860041" y="2382157"/>
            <a:ext cx="9583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787223" y="3868230"/>
            <a:ext cx="1171389" cy="6429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0x123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787223" y="3426905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2" name="Google Shape;142;p4"/>
          <p:cNvGrpSpPr/>
          <p:nvPr/>
        </p:nvGrpSpPr>
        <p:grpSpPr>
          <a:xfrm rot="5400000">
            <a:off x="4044463" y="3867105"/>
            <a:ext cx="1500187" cy="642937"/>
            <a:chOff x="3500440" y="1571612"/>
            <a:chExt cx="1500188" cy="642939"/>
          </a:xfrm>
        </p:grpSpPr>
        <p:sp>
          <p:nvSpPr>
            <p:cNvPr id="143" name="Google Shape;143;p4"/>
            <p:cNvSpPr/>
            <p:nvPr/>
          </p:nvSpPr>
          <p:spPr>
            <a:xfrm>
              <a:off x="3500440" y="1571612"/>
              <a:ext cx="1500188" cy="64293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4" name="Google Shape;144;p4"/>
            <p:cNvCxnSpPr/>
            <p:nvPr/>
          </p:nvCxnSpPr>
          <p:spPr>
            <a:xfrm rot="5400000">
              <a:off x="3894139" y="1892288"/>
              <a:ext cx="642939" cy="1587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45" name="Google Shape;145;p4"/>
          <p:cNvCxnSpPr/>
          <p:nvPr/>
        </p:nvCxnSpPr>
        <p:spPr>
          <a:xfrm flipH="1" rot="10800000">
            <a:off x="5116025" y="3630617"/>
            <a:ext cx="638100" cy="2730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6" name="Google Shape;146;p4"/>
          <p:cNvCxnSpPr/>
          <p:nvPr/>
        </p:nvCxnSpPr>
        <p:spPr>
          <a:xfrm>
            <a:off x="5116025" y="4556080"/>
            <a:ext cx="641400" cy="288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47" name="Google Shape;147;p4"/>
          <p:cNvCxnSpPr>
            <a:stCxn id="140" idx="3"/>
            <a:endCxn id="143" idx="2"/>
          </p:cNvCxnSpPr>
          <p:nvPr/>
        </p:nvCxnSpPr>
        <p:spPr>
          <a:xfrm flipH="1" rot="10800000">
            <a:off x="2958612" y="4188499"/>
            <a:ext cx="1514400" cy="12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8" name="Google Shape;148;p4"/>
          <p:cNvSpPr txBox="1"/>
          <p:nvPr/>
        </p:nvSpPr>
        <p:spPr>
          <a:xfrm>
            <a:off x="5655775" y="2951117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0x678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5757375" y="4186192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0x098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388950" y="4378280"/>
            <a:ext cx="92868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0x098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388950" y="3652792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0x678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4401650" y="3081292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0x123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5597038" y="3929017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arr[0][0]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6397138" y="3929017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arr[0][1]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7170250" y="3917905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arr[0][2]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7897325" y="3905205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arr[0][3]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5584338" y="5130755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arr[1][0]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6384438" y="5130755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arr[1][1]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7157550" y="5119642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arr[1][2]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7930663" y="5106942"/>
            <a:ext cx="10001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arr[1][3]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4"/>
          <p:cNvSpPr txBox="1"/>
          <p:nvPr/>
        </p:nvSpPr>
        <p:spPr>
          <a:xfrm flipH="1">
            <a:off x="2193438" y="1574755"/>
            <a:ext cx="4685824" cy="669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algun Gothic"/>
              <a:buNone/>
            </a:pPr>
            <a:r>
              <a:rPr b="1" lang="en-US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int [][] arr=new int[2][4];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3763100" y="3676075"/>
            <a:ext cx="7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3763100" y="4419923"/>
            <a:ext cx="7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4" name="Google Shape;164;p4"/>
          <p:cNvGraphicFramePr/>
          <p:nvPr/>
        </p:nvGraphicFramePr>
        <p:xfrm>
          <a:off x="5754200" y="32665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{A87829EF-1888-4363-9B4A-E86FA24ADA60}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69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5" name="Google Shape;165;p4"/>
          <p:cNvGraphicFramePr/>
          <p:nvPr/>
        </p:nvGraphicFramePr>
        <p:xfrm>
          <a:off x="5754200" y="4485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{A87829EF-1888-4363-9B4A-E86FA24ADA60}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69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2차원 배열 초기화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2" name="Google Shape;172;p5"/>
          <p:cNvGrpSpPr/>
          <p:nvPr/>
        </p:nvGrpSpPr>
        <p:grpSpPr>
          <a:xfrm>
            <a:off x="1125538" y="1096678"/>
            <a:ext cx="3935693" cy="1419825"/>
            <a:chOff x="1125538" y="1096678"/>
            <a:chExt cx="3935693" cy="1419825"/>
          </a:xfrm>
        </p:grpSpPr>
        <p:sp>
          <p:nvSpPr>
            <p:cNvPr id="173" name="Google Shape;173;p5"/>
            <p:cNvSpPr txBox="1"/>
            <p:nvPr/>
          </p:nvSpPr>
          <p:spPr>
            <a:xfrm>
              <a:off x="1125538" y="1096678"/>
              <a:ext cx="39356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인덱스를 이용한 초기화</a:t>
              </a:r>
              <a:endPara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1550353" y="1593173"/>
              <a:ext cx="279304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ex) </a:t>
              </a:r>
              <a:r>
                <a:rPr lang="en-US" sz="18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arr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[0][0] = 1;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    arr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[1][1] = 2;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5" name="Google Shape;175;p5"/>
          <p:cNvGrpSpPr/>
          <p:nvPr/>
        </p:nvGrpSpPr>
        <p:grpSpPr>
          <a:xfrm>
            <a:off x="1125538" y="2699454"/>
            <a:ext cx="7591815" cy="2022750"/>
            <a:chOff x="1125538" y="2663363"/>
            <a:chExt cx="7591815" cy="2022750"/>
          </a:xfrm>
        </p:grpSpPr>
        <p:sp>
          <p:nvSpPr>
            <p:cNvPr id="176" name="Google Shape;176;p5"/>
            <p:cNvSpPr txBox="1"/>
            <p:nvPr/>
          </p:nvSpPr>
          <p:spPr>
            <a:xfrm>
              <a:off x="1125538" y="2663363"/>
              <a:ext cx="374814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for문을 이용한 초기화</a:t>
              </a:r>
              <a:endPara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1550353" y="3208613"/>
              <a:ext cx="71670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ex) </a:t>
              </a:r>
              <a:r>
                <a:rPr b="1" lang="en-US" sz="18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1" lang="en-US" sz="18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8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0; </a:t>
              </a:r>
              <a:r>
                <a:rPr lang="en-US" sz="18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&lt; arr.length; </a:t>
              </a:r>
              <a:r>
                <a:rPr lang="en-US" sz="18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++) {</a:t>
              </a:r>
              <a:endParaRPr/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	for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1" lang="en-US" sz="18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8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0; </a:t>
              </a:r>
              <a:r>
                <a:rPr lang="en-US" sz="18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&lt; arr[</a:t>
              </a:r>
              <a:r>
                <a:rPr lang="en-US" sz="18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].length; </a:t>
              </a:r>
              <a:r>
                <a:rPr lang="en-US" sz="18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++) {</a:t>
              </a:r>
              <a:endParaRPr/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		arr[</a:t>
              </a:r>
              <a:r>
                <a:rPr lang="en-US" sz="18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][</a:t>
              </a:r>
              <a:r>
                <a:rPr lang="en-US" sz="18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] = </a:t>
              </a:r>
              <a:r>
                <a:rPr lang="en-US" sz="18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/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	}</a:t>
              </a:r>
              <a:endPara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}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8" name="Google Shape;178;p5"/>
          <p:cNvGrpSpPr/>
          <p:nvPr/>
        </p:nvGrpSpPr>
        <p:grpSpPr>
          <a:xfrm>
            <a:off x="1125538" y="4766483"/>
            <a:ext cx="10594022" cy="1884078"/>
            <a:chOff x="1125538" y="4690283"/>
            <a:chExt cx="10594022" cy="1884078"/>
          </a:xfrm>
        </p:grpSpPr>
        <p:sp>
          <p:nvSpPr>
            <p:cNvPr id="179" name="Google Shape;179;p5"/>
            <p:cNvSpPr txBox="1"/>
            <p:nvPr/>
          </p:nvSpPr>
          <p:spPr>
            <a:xfrm>
              <a:off x="1125538" y="4690283"/>
              <a:ext cx="36279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Char char="✔"/>
              </a:pPr>
              <a:r>
                <a:rPr b="1" lang="en-US" sz="2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선언과 동시에 초기화</a:t>
              </a:r>
              <a:endParaRPr b="1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1550353" y="5235533"/>
              <a:ext cx="10169207" cy="1338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ex) </a:t>
              </a:r>
              <a:r>
                <a:rPr b="1" lang="en-US" sz="18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[][] </a:t>
              </a:r>
              <a:r>
                <a:rPr lang="en-US" sz="18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arr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{{1, 2, 3, 4}, {5, 6, 7, 8}};</a:t>
              </a:r>
              <a:endPara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   int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[][] </a:t>
              </a:r>
              <a:r>
                <a:rPr lang="en-US" sz="18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arr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b="1" lang="en-US" sz="18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new</a:t>
              </a:r>
              <a:r>
                <a:rPr b="1"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1" lang="en-US" sz="1800">
                  <a:solidFill>
                    <a:srgbClr val="7F0055"/>
                  </a:solidFill>
                  <a:latin typeface="Consolas"/>
                  <a:ea typeface="Consolas"/>
                  <a:cs typeface="Consolas"/>
                  <a:sym typeface="Consolas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[][] {{1, 2, 3, 4}, {5, 6, 7, 8}};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String </a:t>
              </a:r>
              <a:r>
                <a:rPr lang="en-US" sz="18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fruit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[][] = {{</a:t>
              </a:r>
              <a:r>
                <a:rPr lang="en-US" sz="1800">
                  <a:solidFill>
                    <a:srgbClr val="2A00FF"/>
                  </a:solidFill>
                  <a:latin typeface="Consolas"/>
                  <a:ea typeface="Consolas"/>
                  <a:cs typeface="Consolas"/>
                  <a:sym typeface="Consolas"/>
                </a:rPr>
                <a:t>"사과"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-US" sz="1800">
                  <a:solidFill>
                    <a:srgbClr val="2A00FF"/>
                  </a:solidFill>
                  <a:latin typeface="Consolas"/>
                  <a:ea typeface="Consolas"/>
                  <a:cs typeface="Consolas"/>
                  <a:sym typeface="Consolas"/>
                </a:rPr>
                <a:t>"딸기", "석류"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}, {</a:t>
              </a:r>
              <a:r>
                <a:rPr lang="en-US" sz="1800">
                  <a:solidFill>
                    <a:srgbClr val="2A00FF"/>
                  </a:solidFill>
                  <a:latin typeface="Consolas"/>
                  <a:ea typeface="Consolas"/>
                  <a:cs typeface="Consolas"/>
                  <a:sym typeface="Consolas"/>
                </a:rPr>
                <a:t>"바나나"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-US" sz="1800">
                  <a:solidFill>
                    <a:srgbClr val="2A00FF"/>
                  </a:solidFill>
                  <a:latin typeface="Consolas"/>
                  <a:ea typeface="Consolas"/>
                  <a:cs typeface="Consolas"/>
                  <a:sym typeface="Consolas"/>
                </a:rPr>
                <a:t>"참외", "레몬"</a:t>
              </a:r>
              <a:r>
                <a:rPr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}};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가변 배열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1125538" y="2507615"/>
            <a:ext cx="27045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가변 배열 할당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1550353" y="3130376"/>
            <a:ext cx="10275887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(2차원 가변 배열)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자료형[ ][ ] 배열명 = </a:t>
            </a:r>
            <a:r>
              <a:rPr b="1" lang="en-US" sz="24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자료형[행크기][ ]; </a:t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1550353" y="4707244"/>
            <a:ext cx="1027588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ex)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[4][];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   arr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[0]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[1]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[4];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[2]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[5];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[3] =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[2];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633413" y="1125538"/>
            <a:ext cx="10931525" cy="109950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다차원 배열 생성 시 마지막 배열차수의 크기를 지정하지 않고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나중에 서로 크기가 다른 배열로 지정한 배열.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7"/>
          <p:cNvGrpSpPr/>
          <p:nvPr/>
        </p:nvGrpSpPr>
        <p:grpSpPr>
          <a:xfrm>
            <a:off x="4069742" y="2606316"/>
            <a:ext cx="642937" cy="3001366"/>
            <a:chOff x="4060706" y="2050694"/>
            <a:chExt cx="642937" cy="3001366"/>
          </a:xfrm>
        </p:grpSpPr>
        <p:grpSp>
          <p:nvGrpSpPr>
            <p:cNvPr id="196" name="Google Shape;196;p7"/>
            <p:cNvGrpSpPr/>
            <p:nvPr/>
          </p:nvGrpSpPr>
          <p:grpSpPr>
            <a:xfrm rot="5400000">
              <a:off x="3632081" y="2479319"/>
              <a:ext cx="1500187" cy="642937"/>
              <a:chOff x="3500440" y="1571612"/>
              <a:chExt cx="1500188" cy="642939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3500440" y="1571612"/>
                <a:ext cx="1500188" cy="642939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98" name="Google Shape;198;p7"/>
              <p:cNvCxnSpPr/>
              <p:nvPr/>
            </p:nvCxnSpPr>
            <p:spPr>
              <a:xfrm rot="5400000">
                <a:off x="3930000" y="1892288"/>
                <a:ext cx="642939" cy="15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99" name="Google Shape;199;p7"/>
            <p:cNvSpPr/>
            <p:nvPr/>
          </p:nvSpPr>
          <p:spPr>
            <a:xfrm rot="5400000">
              <a:off x="3632081" y="3980498"/>
              <a:ext cx="1500187" cy="64293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00" name="Google Shape;200;p7"/>
            <p:cNvCxnSpPr/>
            <p:nvPr/>
          </p:nvCxnSpPr>
          <p:spPr>
            <a:xfrm rot="10800000">
              <a:off x="4060706" y="4302245"/>
              <a:ext cx="642937" cy="1312"/>
            </a:xfrm>
            <a:prstGeom prst="straightConnector1">
              <a:avLst/>
            </a:prstGeom>
            <a:noFill/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1" name="Google Shape;201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가변 배열 구조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7"/>
          <p:cNvSpPr/>
          <p:nvPr/>
        </p:nvSpPr>
        <p:spPr>
          <a:xfrm rot="5400000">
            <a:off x="3655128" y="-919867"/>
            <a:ext cx="4863308" cy="944624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3" name="Google Shape;203;p7"/>
          <p:cNvCxnSpPr/>
          <p:nvPr/>
        </p:nvCxnSpPr>
        <p:spPr>
          <a:xfrm flipH="1">
            <a:off x="9582768" y="1371603"/>
            <a:ext cx="26467" cy="486330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7"/>
          <p:cNvCxnSpPr/>
          <p:nvPr/>
        </p:nvCxnSpPr>
        <p:spPr>
          <a:xfrm>
            <a:off x="2947747" y="1371605"/>
            <a:ext cx="1588" cy="48633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7"/>
          <p:cNvSpPr txBox="1"/>
          <p:nvPr/>
        </p:nvSpPr>
        <p:spPr>
          <a:xfrm>
            <a:off x="3559743" y="1374471"/>
            <a:ext cx="9509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9631614" y="1371603"/>
            <a:ext cx="9903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1860041" y="1374471"/>
            <a:ext cx="9583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1563103" y="3127379"/>
            <a:ext cx="1171389" cy="6429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0x123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7"/>
          <p:cNvSpPr txBox="1"/>
          <p:nvPr/>
        </p:nvSpPr>
        <p:spPr>
          <a:xfrm>
            <a:off x="1563103" y="2686054"/>
            <a:ext cx="7143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0" name="Google Shape;210;p7"/>
          <p:cNvCxnSpPr/>
          <p:nvPr/>
        </p:nvCxnSpPr>
        <p:spPr>
          <a:xfrm flipH="1" rot="10800000">
            <a:off x="4706818" y="2270221"/>
            <a:ext cx="1047300" cy="7209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11" name="Google Shape;211;p7"/>
          <p:cNvCxnSpPr/>
          <p:nvPr/>
        </p:nvCxnSpPr>
        <p:spPr>
          <a:xfrm>
            <a:off x="4713977" y="4465320"/>
            <a:ext cx="1040100" cy="1101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12" name="Google Shape;212;p7"/>
          <p:cNvSpPr txBox="1"/>
          <p:nvPr/>
        </p:nvSpPr>
        <p:spPr>
          <a:xfrm>
            <a:off x="3989268" y="3482411"/>
            <a:ext cx="92868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0x098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4008220" y="2792537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0x678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3989268" y="2221049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0x123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3435800" y="2815825"/>
            <a:ext cx="6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3435926" y="3559675"/>
            <a:ext cx="6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7" name="Google Shape;217;p7"/>
          <p:cNvGraphicFramePr/>
          <p:nvPr/>
        </p:nvGraphicFramePr>
        <p:xfrm>
          <a:off x="5754200" y="1921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{A87829EF-1888-4363-9B4A-E86FA24ADA60}</a:tableStyleId>
              </a:tblPr>
              <a:tblGrid>
                <a:gridCol w="725500"/>
                <a:gridCol w="725500"/>
                <a:gridCol w="725500"/>
              </a:tblGrid>
              <a:tr h="69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8" name="Google Shape;218;p7"/>
          <p:cNvGraphicFramePr/>
          <p:nvPr/>
        </p:nvGraphicFramePr>
        <p:xfrm>
          <a:off x="5754202" y="42271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{A87829EF-1888-4363-9B4A-E86FA24ADA60}</a:tableStyleId>
              </a:tblPr>
              <a:tblGrid>
                <a:gridCol w="724650"/>
                <a:gridCol w="724650"/>
                <a:gridCol w="724650"/>
                <a:gridCol w="724650"/>
                <a:gridCol w="724650"/>
              </a:tblGrid>
              <a:tr h="69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7"/>
          <p:cNvSpPr txBox="1"/>
          <p:nvPr/>
        </p:nvSpPr>
        <p:spPr>
          <a:xfrm>
            <a:off x="3474269" y="2335128"/>
            <a:ext cx="7143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arr[]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4994747" y="1873233"/>
            <a:ext cx="803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arr[0][]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1" name="Google Shape;221;p7"/>
          <p:cNvCxnSpPr>
            <a:stCxn id="208" idx="3"/>
            <a:endCxn id="197" idx="2"/>
          </p:cNvCxnSpPr>
          <p:nvPr/>
        </p:nvCxnSpPr>
        <p:spPr>
          <a:xfrm flipH="1" rot="10800000">
            <a:off x="2734492" y="3356448"/>
            <a:ext cx="1335300" cy="924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22" name="Google Shape;222;p7"/>
          <p:cNvSpPr txBox="1"/>
          <p:nvPr/>
        </p:nvSpPr>
        <p:spPr>
          <a:xfrm>
            <a:off x="3989268" y="5014542"/>
            <a:ext cx="92868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0x312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4008220" y="4324668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0x256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3435877" y="4347950"/>
            <a:ext cx="6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arr[2]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3435875" y="5091800"/>
            <a:ext cx="64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arr[3]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6" name="Google Shape;226;p7"/>
          <p:cNvCxnSpPr/>
          <p:nvPr/>
        </p:nvCxnSpPr>
        <p:spPr>
          <a:xfrm flipH="1" rot="10800000">
            <a:off x="4713977" y="3417870"/>
            <a:ext cx="1040100" cy="3300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graphicFrame>
        <p:nvGraphicFramePr>
          <p:cNvPr id="227" name="Google Shape;227;p7"/>
          <p:cNvGraphicFramePr/>
          <p:nvPr/>
        </p:nvGraphicFramePr>
        <p:xfrm>
          <a:off x="5754200" y="30698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{A87829EF-1888-4363-9B4A-E86FA24ADA60}</a:tableStyleId>
              </a:tblPr>
              <a:tblGrid>
                <a:gridCol w="720000"/>
                <a:gridCol w="720000"/>
                <a:gridCol w="720000"/>
                <a:gridCol w="720000"/>
              </a:tblGrid>
              <a:tr h="69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8" name="Google Shape;228;p7"/>
          <p:cNvGraphicFramePr/>
          <p:nvPr/>
        </p:nvGraphicFramePr>
        <p:xfrm>
          <a:off x="5754200" y="53995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{A87829EF-1888-4363-9B4A-E86FA24ADA60}</a:tableStyleId>
              </a:tblPr>
              <a:tblGrid>
                <a:gridCol w="720000"/>
                <a:gridCol w="720000"/>
              </a:tblGrid>
              <a:tr h="69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9" name="Google Shape;229;p7"/>
          <p:cNvCxnSpPr/>
          <p:nvPr/>
        </p:nvCxnSpPr>
        <p:spPr>
          <a:xfrm>
            <a:off x="4713977" y="5264413"/>
            <a:ext cx="1040100" cy="4833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30" name="Google Shape;230;p7"/>
          <p:cNvSpPr txBox="1"/>
          <p:nvPr/>
        </p:nvSpPr>
        <p:spPr>
          <a:xfrm>
            <a:off x="5718258" y="1558432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0x678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7"/>
          <p:cNvSpPr txBox="1"/>
          <p:nvPr/>
        </p:nvSpPr>
        <p:spPr>
          <a:xfrm>
            <a:off x="5718258" y="2698249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0x098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7"/>
          <p:cNvSpPr txBox="1"/>
          <p:nvPr/>
        </p:nvSpPr>
        <p:spPr>
          <a:xfrm>
            <a:off x="5718258" y="3853105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0x256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7"/>
          <p:cNvSpPr txBox="1"/>
          <p:nvPr/>
        </p:nvSpPr>
        <p:spPr>
          <a:xfrm>
            <a:off x="5718258" y="5020144"/>
            <a:ext cx="9286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0x312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7"/>
          <p:cNvSpPr txBox="1"/>
          <p:nvPr/>
        </p:nvSpPr>
        <p:spPr>
          <a:xfrm>
            <a:off x="4994747" y="3011292"/>
            <a:ext cx="803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arr[1][]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4994747" y="4067296"/>
            <a:ext cx="803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arr[2][]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7"/>
          <p:cNvSpPr txBox="1"/>
          <p:nvPr/>
        </p:nvSpPr>
        <p:spPr>
          <a:xfrm>
            <a:off x="4994747" y="5788301"/>
            <a:ext cx="8038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arr[3][]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86084f451_0_0"/>
          <p:cNvSpPr/>
          <p:nvPr/>
        </p:nvSpPr>
        <p:spPr>
          <a:xfrm>
            <a:off x="939275" y="1601075"/>
            <a:ext cx="10443900" cy="43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b86084f451_0_0"/>
          <p:cNvSpPr/>
          <p:nvPr/>
        </p:nvSpPr>
        <p:spPr>
          <a:xfrm>
            <a:off x="909975" y="1601075"/>
            <a:ext cx="2720400" cy="43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b86084f451_0_0"/>
          <p:cNvSpPr/>
          <p:nvPr/>
        </p:nvSpPr>
        <p:spPr>
          <a:xfrm>
            <a:off x="10274725" y="1609875"/>
            <a:ext cx="1072800" cy="43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b86084f451_0_0"/>
          <p:cNvSpPr txBox="1"/>
          <p:nvPr/>
        </p:nvSpPr>
        <p:spPr>
          <a:xfrm>
            <a:off x="1031025" y="1672325"/>
            <a:ext cx="41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1b86084f451_0_0"/>
          <p:cNvSpPr txBox="1"/>
          <p:nvPr/>
        </p:nvSpPr>
        <p:spPr>
          <a:xfrm>
            <a:off x="3761425" y="1672325"/>
            <a:ext cx="41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1b86084f451_0_0"/>
          <p:cNvSpPr txBox="1"/>
          <p:nvPr/>
        </p:nvSpPr>
        <p:spPr>
          <a:xfrm>
            <a:off x="10316050" y="1609875"/>
            <a:ext cx="41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g1b86084f451_0_0"/>
          <p:cNvSpPr txBox="1"/>
          <p:nvPr/>
        </p:nvSpPr>
        <p:spPr>
          <a:xfrm>
            <a:off x="1394225" y="810625"/>
            <a:ext cx="4101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int[][] arr</a:t>
            </a:r>
            <a:r>
              <a:rPr b="1" lang="en-US" sz="1900">
                <a:latin typeface="Malgun Gothic"/>
                <a:ea typeface="Malgun Gothic"/>
                <a:cs typeface="Malgun Gothic"/>
                <a:sym typeface="Malgun Gothic"/>
              </a:rPr>
              <a:t> = </a:t>
            </a:r>
            <a:r>
              <a:rPr b="1" lang="en-US" sz="1900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int[2]</a:t>
            </a:r>
            <a:r>
              <a:rPr b="1" lang="en-US" sz="1900">
                <a:solidFill>
                  <a:schemeClr val="accent5"/>
                </a:solidFill>
                <a:latin typeface="Malgun Gothic"/>
                <a:ea typeface="Malgun Gothic"/>
                <a:cs typeface="Malgun Gothic"/>
                <a:sym typeface="Malgun Gothic"/>
              </a:rPr>
              <a:t>[3]</a:t>
            </a:r>
            <a:r>
              <a:rPr b="1" lang="en-US" sz="1900"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1"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g1b86084f451_0_0"/>
          <p:cNvSpPr/>
          <p:nvPr/>
        </p:nvSpPr>
        <p:spPr>
          <a:xfrm>
            <a:off x="1629225" y="2534000"/>
            <a:ext cx="1196400" cy="598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C000"/>
              </a:highlight>
            </a:endParaRPr>
          </a:p>
        </p:txBody>
      </p:sp>
      <p:sp>
        <p:nvSpPr>
          <p:cNvPr id="250" name="Google Shape;250;g1b86084f451_0_0"/>
          <p:cNvSpPr/>
          <p:nvPr/>
        </p:nvSpPr>
        <p:spPr>
          <a:xfrm>
            <a:off x="4466425" y="2707775"/>
            <a:ext cx="1196400" cy="598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C000"/>
              </a:highlight>
            </a:endParaRPr>
          </a:p>
        </p:txBody>
      </p:sp>
      <p:sp>
        <p:nvSpPr>
          <p:cNvPr id="251" name="Google Shape;251;g1b86084f451_0_0"/>
          <p:cNvSpPr/>
          <p:nvPr/>
        </p:nvSpPr>
        <p:spPr>
          <a:xfrm>
            <a:off x="4466425" y="3305975"/>
            <a:ext cx="1196400" cy="598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C000"/>
              </a:highlight>
            </a:endParaRPr>
          </a:p>
        </p:txBody>
      </p:sp>
      <p:sp>
        <p:nvSpPr>
          <p:cNvPr id="252" name="Google Shape;252;g1b86084f451_0_0"/>
          <p:cNvSpPr/>
          <p:nvPr/>
        </p:nvSpPr>
        <p:spPr>
          <a:xfrm>
            <a:off x="6430550" y="2442825"/>
            <a:ext cx="1196400" cy="59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C000"/>
              </a:highlight>
            </a:endParaRPr>
          </a:p>
        </p:txBody>
      </p:sp>
      <p:sp>
        <p:nvSpPr>
          <p:cNvPr id="253" name="Google Shape;253;g1b86084f451_0_0"/>
          <p:cNvSpPr/>
          <p:nvPr/>
        </p:nvSpPr>
        <p:spPr>
          <a:xfrm>
            <a:off x="7626950" y="2442825"/>
            <a:ext cx="1196400" cy="59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C000"/>
              </a:highlight>
            </a:endParaRPr>
          </a:p>
        </p:txBody>
      </p:sp>
      <p:sp>
        <p:nvSpPr>
          <p:cNvPr id="254" name="Google Shape;254;g1b86084f451_0_0"/>
          <p:cNvSpPr/>
          <p:nvPr/>
        </p:nvSpPr>
        <p:spPr>
          <a:xfrm>
            <a:off x="8823350" y="2442825"/>
            <a:ext cx="1196400" cy="59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C000"/>
              </a:highlight>
            </a:endParaRPr>
          </a:p>
        </p:txBody>
      </p:sp>
      <p:sp>
        <p:nvSpPr>
          <p:cNvPr id="255" name="Google Shape;255;g1b86084f451_0_0"/>
          <p:cNvSpPr/>
          <p:nvPr/>
        </p:nvSpPr>
        <p:spPr>
          <a:xfrm>
            <a:off x="6430550" y="3681975"/>
            <a:ext cx="1196400" cy="59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C000"/>
              </a:highlight>
            </a:endParaRPr>
          </a:p>
        </p:txBody>
      </p:sp>
      <p:sp>
        <p:nvSpPr>
          <p:cNvPr id="256" name="Google Shape;256;g1b86084f451_0_0"/>
          <p:cNvSpPr/>
          <p:nvPr/>
        </p:nvSpPr>
        <p:spPr>
          <a:xfrm>
            <a:off x="7626950" y="3681975"/>
            <a:ext cx="1196400" cy="59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C000"/>
              </a:highlight>
            </a:endParaRPr>
          </a:p>
        </p:txBody>
      </p:sp>
      <p:sp>
        <p:nvSpPr>
          <p:cNvPr id="257" name="Google Shape;257;g1b86084f451_0_0"/>
          <p:cNvSpPr/>
          <p:nvPr/>
        </p:nvSpPr>
        <p:spPr>
          <a:xfrm>
            <a:off x="8823350" y="3681975"/>
            <a:ext cx="1196400" cy="59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C000"/>
              </a:highlight>
            </a:endParaRPr>
          </a:p>
        </p:txBody>
      </p:sp>
      <p:sp>
        <p:nvSpPr>
          <p:cNvPr id="258" name="Google Shape;258;g1b86084f451_0_0"/>
          <p:cNvSpPr txBox="1"/>
          <p:nvPr/>
        </p:nvSpPr>
        <p:spPr>
          <a:xfrm>
            <a:off x="1629225" y="2190050"/>
            <a:ext cx="41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(int[][])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g1b86084f451_0_0"/>
          <p:cNvSpPr txBox="1"/>
          <p:nvPr/>
        </p:nvSpPr>
        <p:spPr>
          <a:xfrm>
            <a:off x="4466475" y="2107063"/>
            <a:ext cx="41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(int[][])  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1b86084f451_0_0"/>
          <p:cNvSpPr txBox="1"/>
          <p:nvPr/>
        </p:nvSpPr>
        <p:spPr>
          <a:xfrm>
            <a:off x="1208450" y="2633000"/>
            <a:ext cx="4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g1b86084f451_0_0"/>
          <p:cNvSpPr txBox="1"/>
          <p:nvPr/>
        </p:nvSpPr>
        <p:spPr>
          <a:xfrm>
            <a:off x="3761425" y="2806775"/>
            <a:ext cx="6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arr[0]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1b86084f451_0_0"/>
          <p:cNvSpPr txBox="1"/>
          <p:nvPr/>
        </p:nvSpPr>
        <p:spPr>
          <a:xfrm>
            <a:off x="3761425" y="3423500"/>
            <a:ext cx="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arr[1]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g1b86084f451_0_0"/>
          <p:cNvSpPr txBox="1"/>
          <p:nvPr/>
        </p:nvSpPr>
        <p:spPr>
          <a:xfrm>
            <a:off x="6443300" y="2010075"/>
            <a:ext cx="12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( int[] )  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g1b86084f451_0_0"/>
          <p:cNvSpPr txBox="1"/>
          <p:nvPr/>
        </p:nvSpPr>
        <p:spPr>
          <a:xfrm>
            <a:off x="6443300" y="2590250"/>
            <a:ext cx="10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int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g1b86084f451_0_0"/>
          <p:cNvSpPr txBox="1"/>
          <p:nvPr/>
        </p:nvSpPr>
        <p:spPr>
          <a:xfrm>
            <a:off x="7685300" y="2541825"/>
            <a:ext cx="10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int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g1b86084f451_0_0"/>
          <p:cNvSpPr txBox="1"/>
          <p:nvPr/>
        </p:nvSpPr>
        <p:spPr>
          <a:xfrm>
            <a:off x="8863175" y="2541825"/>
            <a:ext cx="10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int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g1b86084f451_0_0"/>
          <p:cNvSpPr txBox="1"/>
          <p:nvPr/>
        </p:nvSpPr>
        <p:spPr>
          <a:xfrm>
            <a:off x="4466475" y="2674300"/>
            <a:ext cx="410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(int[] 참조변수)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g1b86084f451_0_0"/>
          <p:cNvSpPr txBox="1"/>
          <p:nvPr/>
        </p:nvSpPr>
        <p:spPr>
          <a:xfrm>
            <a:off x="4407325" y="3259775"/>
            <a:ext cx="410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Malgun Gothic"/>
                <a:ea typeface="Malgun Gothic"/>
                <a:cs typeface="Malgun Gothic"/>
                <a:sym typeface="Malgun Gothic"/>
              </a:rPr>
              <a:t>(int[] 참조변수)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g1b86084f451_0_0"/>
          <p:cNvSpPr txBox="1"/>
          <p:nvPr/>
        </p:nvSpPr>
        <p:spPr>
          <a:xfrm>
            <a:off x="1102225" y="3206975"/>
            <a:ext cx="41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int 2차원 배열의 참조변수 arr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g1b86084f451_0_0"/>
          <p:cNvSpPr txBox="1"/>
          <p:nvPr/>
        </p:nvSpPr>
        <p:spPr>
          <a:xfrm>
            <a:off x="6443300" y="3259775"/>
            <a:ext cx="12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( int[] )  열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g1b86084f451_0_0"/>
          <p:cNvSpPr txBox="1"/>
          <p:nvPr/>
        </p:nvSpPr>
        <p:spPr>
          <a:xfrm>
            <a:off x="4660475" y="2926400"/>
            <a:ext cx="41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0000"/>
                </a:highlight>
                <a:latin typeface="Malgun Gothic"/>
                <a:ea typeface="Malgun Gothic"/>
                <a:cs typeface="Malgun Gothic"/>
                <a:sym typeface="Malgun Gothic"/>
              </a:rPr>
              <a:t>0X1000</a:t>
            </a:r>
            <a:endParaRPr>
              <a:highlight>
                <a:srgbClr val="FF00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g1b86084f451_0_0"/>
          <p:cNvSpPr txBox="1"/>
          <p:nvPr/>
        </p:nvSpPr>
        <p:spPr>
          <a:xfrm>
            <a:off x="6306575" y="3136113"/>
            <a:ext cx="41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0000"/>
                </a:highlight>
                <a:latin typeface="Malgun Gothic"/>
                <a:ea typeface="Malgun Gothic"/>
                <a:cs typeface="Malgun Gothic"/>
                <a:sym typeface="Malgun Gothic"/>
              </a:rPr>
              <a:t>0X2000</a:t>
            </a:r>
            <a:endParaRPr>
              <a:highlight>
                <a:srgbClr val="FF00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g1b86084f451_0_0"/>
          <p:cNvSpPr txBox="1"/>
          <p:nvPr/>
        </p:nvSpPr>
        <p:spPr>
          <a:xfrm>
            <a:off x="6827925" y="2605225"/>
            <a:ext cx="41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arr[0][0]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g1b86084f451_0_0"/>
          <p:cNvSpPr txBox="1"/>
          <p:nvPr/>
        </p:nvSpPr>
        <p:spPr>
          <a:xfrm>
            <a:off x="8034300" y="2590275"/>
            <a:ext cx="41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arr[0][1]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g1b86084f451_0_0"/>
          <p:cNvSpPr txBox="1"/>
          <p:nvPr/>
        </p:nvSpPr>
        <p:spPr>
          <a:xfrm>
            <a:off x="9162350" y="2590275"/>
            <a:ext cx="41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arr[0][2]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6" name="Google Shape;276;g1b86084f451_0_0"/>
          <p:cNvCxnSpPr/>
          <p:nvPr/>
        </p:nvCxnSpPr>
        <p:spPr>
          <a:xfrm flipH="1" rot="10800000">
            <a:off x="5496225" y="2375500"/>
            <a:ext cx="10881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g1b86084f451_0_0"/>
          <p:cNvCxnSpPr/>
          <p:nvPr/>
        </p:nvCxnSpPr>
        <p:spPr>
          <a:xfrm>
            <a:off x="5629088" y="3292325"/>
            <a:ext cx="847800" cy="4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g1b86084f451_0_0"/>
          <p:cNvSpPr txBox="1"/>
          <p:nvPr/>
        </p:nvSpPr>
        <p:spPr>
          <a:xfrm>
            <a:off x="6686825" y="3780975"/>
            <a:ext cx="41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arr[1][0]      arr[1][1]           arr[1][2]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g1b86084f451_0_0"/>
          <p:cNvSpPr txBox="1"/>
          <p:nvPr/>
        </p:nvSpPr>
        <p:spPr>
          <a:xfrm>
            <a:off x="4594088" y="3506463"/>
            <a:ext cx="41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0000"/>
                </a:highlight>
                <a:latin typeface="Malgun Gothic"/>
                <a:ea typeface="Malgun Gothic"/>
                <a:cs typeface="Malgun Gothic"/>
                <a:sym typeface="Malgun Gothic"/>
              </a:rPr>
              <a:t>0X2000</a:t>
            </a:r>
            <a:endParaRPr>
              <a:highlight>
                <a:srgbClr val="FF00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g1b86084f451_0_0"/>
          <p:cNvSpPr txBox="1"/>
          <p:nvPr/>
        </p:nvSpPr>
        <p:spPr>
          <a:xfrm>
            <a:off x="6509475" y="1795925"/>
            <a:ext cx="41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0000"/>
                </a:highlight>
                <a:latin typeface="Malgun Gothic"/>
                <a:ea typeface="Malgun Gothic"/>
                <a:cs typeface="Malgun Gothic"/>
                <a:sym typeface="Malgun Gothic"/>
              </a:rPr>
              <a:t>0X1000</a:t>
            </a:r>
            <a:endParaRPr>
              <a:highlight>
                <a:srgbClr val="FF00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g1b86084f451_0_0"/>
          <p:cNvSpPr txBox="1"/>
          <p:nvPr/>
        </p:nvSpPr>
        <p:spPr>
          <a:xfrm>
            <a:off x="1799075" y="2633000"/>
            <a:ext cx="41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0000"/>
                </a:highlight>
                <a:latin typeface="Malgun Gothic"/>
                <a:ea typeface="Malgun Gothic"/>
                <a:cs typeface="Malgun Gothic"/>
                <a:sym typeface="Malgun Gothic"/>
              </a:rPr>
              <a:t>0X3000</a:t>
            </a:r>
            <a:endParaRPr>
              <a:highlight>
                <a:srgbClr val="FF00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g1b86084f451_0_0"/>
          <p:cNvSpPr txBox="1"/>
          <p:nvPr/>
        </p:nvSpPr>
        <p:spPr>
          <a:xfrm>
            <a:off x="4466463" y="2299363"/>
            <a:ext cx="41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0000"/>
                </a:highlight>
                <a:latin typeface="Malgun Gothic"/>
                <a:ea typeface="Malgun Gothic"/>
                <a:cs typeface="Malgun Gothic"/>
                <a:sym typeface="Malgun Gothic"/>
              </a:rPr>
              <a:t>0X3000</a:t>
            </a:r>
            <a:endParaRPr>
              <a:highlight>
                <a:srgbClr val="FF00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g1b86084f451_0_0"/>
          <p:cNvSpPr txBox="1"/>
          <p:nvPr/>
        </p:nvSpPr>
        <p:spPr>
          <a:xfrm>
            <a:off x="1102225" y="4578875"/>
            <a:ext cx="499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 0번행의 길이 : arr[0].length == 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 1번행의 길이: arr[1].length == 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arr.length == 2 == arr이 참조하는 2차원 배열의 행의 개수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g1b86084f451_0_0"/>
          <p:cNvSpPr txBox="1"/>
          <p:nvPr/>
        </p:nvSpPr>
        <p:spPr>
          <a:xfrm>
            <a:off x="5625100" y="4616075"/>
            <a:ext cx="412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arr[1][2] = 10;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arr[0][2] = 500;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g1b86084f451_0_47"/>
          <p:cNvGrpSpPr/>
          <p:nvPr/>
        </p:nvGrpSpPr>
        <p:grpSpPr>
          <a:xfrm>
            <a:off x="278561" y="1983351"/>
            <a:ext cx="11543400" cy="4594647"/>
            <a:chOff x="278561" y="1604865"/>
            <a:chExt cx="11543400" cy="4973100"/>
          </a:xfrm>
        </p:grpSpPr>
        <p:sp>
          <p:nvSpPr>
            <p:cNvPr id="291" name="Google Shape;291;g1b86084f451_0_47"/>
            <p:cNvSpPr/>
            <p:nvPr/>
          </p:nvSpPr>
          <p:spPr>
            <a:xfrm>
              <a:off x="278561" y="1604865"/>
              <a:ext cx="11543400" cy="49731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92" name="Google Shape;292;g1b86084f451_0_47"/>
            <p:cNvCxnSpPr/>
            <p:nvPr/>
          </p:nvCxnSpPr>
          <p:spPr>
            <a:xfrm>
              <a:off x="3067380" y="1604865"/>
              <a:ext cx="0" cy="4973100"/>
            </a:xfrm>
            <a:prstGeom prst="straightConnector1">
              <a:avLst/>
            </a:prstGeom>
            <a:noFill/>
            <a:ln cap="flat" cmpd="sng" w="31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g1b86084f451_0_47"/>
            <p:cNvCxnSpPr/>
            <p:nvPr/>
          </p:nvCxnSpPr>
          <p:spPr>
            <a:xfrm>
              <a:off x="9274629" y="1604865"/>
              <a:ext cx="0" cy="4973100"/>
            </a:xfrm>
            <a:prstGeom prst="straightConnector1">
              <a:avLst/>
            </a:prstGeom>
            <a:noFill/>
            <a:ln cap="flat" cmpd="sng" w="31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4" name="Google Shape;294;g1b86084f451_0_47"/>
            <p:cNvSpPr txBox="1"/>
            <p:nvPr/>
          </p:nvSpPr>
          <p:spPr>
            <a:xfrm>
              <a:off x="278561" y="1604865"/>
              <a:ext cx="72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Stack</a:t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5" name="Google Shape;295;g1b86084f451_0_47"/>
            <p:cNvSpPr txBox="1"/>
            <p:nvPr/>
          </p:nvSpPr>
          <p:spPr>
            <a:xfrm>
              <a:off x="3067380" y="1604865"/>
              <a:ext cx="7329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Heap</a:t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" name="Google Shape;296;g1b86084f451_0_47"/>
            <p:cNvSpPr txBox="1"/>
            <p:nvPr/>
          </p:nvSpPr>
          <p:spPr>
            <a:xfrm>
              <a:off x="9259132" y="1604865"/>
              <a:ext cx="747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Static</a:t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7" name="Google Shape;297;g1b86084f451_0_47"/>
          <p:cNvSpPr/>
          <p:nvPr/>
        </p:nvSpPr>
        <p:spPr>
          <a:xfrm>
            <a:off x="400026" y="194107"/>
            <a:ext cx="60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str1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298" name="Google Shape;298;g1b86084f451_0_47"/>
          <p:cNvSpPr txBox="1"/>
          <p:nvPr/>
        </p:nvSpPr>
        <p:spPr>
          <a:xfrm>
            <a:off x="400025" y="563400"/>
            <a:ext cx="4093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2.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String[] arr = new String[3];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arr[0] = “Hello”;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arr[1] = “안녕”;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arr[2] = “Hi”;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g1b86084f451_0_47"/>
          <p:cNvSpPr/>
          <p:nvPr/>
        </p:nvSpPr>
        <p:spPr>
          <a:xfrm>
            <a:off x="1035950" y="2962250"/>
            <a:ext cx="1236600" cy="6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0x100</a:t>
            </a:r>
            <a:endParaRPr/>
          </a:p>
        </p:txBody>
      </p:sp>
      <p:sp>
        <p:nvSpPr>
          <p:cNvPr id="300" name="Google Shape;300;g1b86084f451_0_47"/>
          <p:cNvSpPr txBox="1"/>
          <p:nvPr/>
        </p:nvSpPr>
        <p:spPr>
          <a:xfrm>
            <a:off x="1035950" y="2621150"/>
            <a:ext cx="4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(String)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g1b86084f451_0_47"/>
          <p:cNvSpPr txBox="1"/>
          <p:nvPr/>
        </p:nvSpPr>
        <p:spPr>
          <a:xfrm>
            <a:off x="595325" y="3064250"/>
            <a:ext cx="4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str1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g1b86084f451_0_47"/>
          <p:cNvSpPr/>
          <p:nvPr/>
        </p:nvSpPr>
        <p:spPr>
          <a:xfrm>
            <a:off x="4073675" y="2824800"/>
            <a:ext cx="1236600" cy="6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“Apple”</a:t>
            </a:r>
            <a:endParaRPr/>
          </a:p>
        </p:txBody>
      </p:sp>
      <p:sp>
        <p:nvSpPr>
          <p:cNvPr id="303" name="Google Shape;303;g1b86084f451_0_47"/>
          <p:cNvSpPr txBox="1"/>
          <p:nvPr/>
        </p:nvSpPr>
        <p:spPr>
          <a:xfrm>
            <a:off x="4116325" y="2424600"/>
            <a:ext cx="4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0x100(String)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4" name="Google Shape;304;g1b86084f451_0_47"/>
          <p:cNvCxnSpPr/>
          <p:nvPr/>
        </p:nvCxnSpPr>
        <p:spPr>
          <a:xfrm flipH="1" rot="10800000">
            <a:off x="2236975" y="2820275"/>
            <a:ext cx="1847700" cy="14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g1b86084f451_0_47"/>
          <p:cNvSpPr/>
          <p:nvPr/>
        </p:nvSpPr>
        <p:spPr>
          <a:xfrm>
            <a:off x="1035950" y="4737975"/>
            <a:ext cx="1236600" cy="6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0x200</a:t>
            </a:r>
            <a:endParaRPr/>
          </a:p>
        </p:txBody>
      </p:sp>
      <p:sp>
        <p:nvSpPr>
          <p:cNvPr id="306" name="Google Shape;306;g1b86084f451_0_47"/>
          <p:cNvSpPr txBox="1"/>
          <p:nvPr/>
        </p:nvSpPr>
        <p:spPr>
          <a:xfrm>
            <a:off x="595325" y="4872525"/>
            <a:ext cx="4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g1b86084f451_0_47"/>
          <p:cNvSpPr txBox="1"/>
          <p:nvPr/>
        </p:nvSpPr>
        <p:spPr>
          <a:xfrm>
            <a:off x="1035950" y="4366800"/>
            <a:ext cx="4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(String[])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1b86084f451_0_47"/>
          <p:cNvSpPr/>
          <p:nvPr/>
        </p:nvSpPr>
        <p:spPr>
          <a:xfrm>
            <a:off x="4116325" y="4313275"/>
            <a:ext cx="1236600" cy="6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(String) 0x1000</a:t>
            </a:r>
            <a:endParaRPr/>
          </a:p>
        </p:txBody>
      </p:sp>
      <p:sp>
        <p:nvSpPr>
          <p:cNvPr id="309" name="Google Shape;309;g1b86084f451_0_47"/>
          <p:cNvSpPr/>
          <p:nvPr/>
        </p:nvSpPr>
        <p:spPr>
          <a:xfrm>
            <a:off x="4116325" y="4917475"/>
            <a:ext cx="1236600" cy="6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(String) 0x2000</a:t>
            </a:r>
            <a:endParaRPr/>
          </a:p>
        </p:txBody>
      </p:sp>
      <p:sp>
        <p:nvSpPr>
          <p:cNvPr id="310" name="Google Shape;310;g1b86084f451_0_47"/>
          <p:cNvSpPr/>
          <p:nvPr/>
        </p:nvSpPr>
        <p:spPr>
          <a:xfrm>
            <a:off x="4116325" y="5521675"/>
            <a:ext cx="1236600" cy="6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(String) 0x3000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g1b86084f451_0_47"/>
          <p:cNvSpPr txBox="1"/>
          <p:nvPr/>
        </p:nvSpPr>
        <p:spPr>
          <a:xfrm>
            <a:off x="3529625" y="4366800"/>
            <a:ext cx="4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arr[0]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g1b86084f451_0_47"/>
          <p:cNvSpPr txBox="1"/>
          <p:nvPr/>
        </p:nvSpPr>
        <p:spPr>
          <a:xfrm>
            <a:off x="3529625" y="4981150"/>
            <a:ext cx="4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arr[1]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1b86084f451_0_47"/>
          <p:cNvSpPr txBox="1"/>
          <p:nvPr/>
        </p:nvSpPr>
        <p:spPr>
          <a:xfrm>
            <a:off x="3578575" y="5595500"/>
            <a:ext cx="4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arr[2]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1b86084f451_0_47"/>
          <p:cNvSpPr txBox="1"/>
          <p:nvPr/>
        </p:nvSpPr>
        <p:spPr>
          <a:xfrm>
            <a:off x="4049250" y="3902638"/>
            <a:ext cx="4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0x200(String[])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5" name="Google Shape;315;g1b86084f451_0_47"/>
          <p:cNvCxnSpPr/>
          <p:nvPr/>
        </p:nvCxnSpPr>
        <p:spPr>
          <a:xfrm flipH="1" rot="10800000">
            <a:off x="2272550" y="4319800"/>
            <a:ext cx="1847700" cy="47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g1b86084f451_0_47"/>
          <p:cNvSpPr/>
          <p:nvPr/>
        </p:nvSpPr>
        <p:spPr>
          <a:xfrm>
            <a:off x="6973225" y="3915450"/>
            <a:ext cx="1236600" cy="6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“Hello”</a:t>
            </a:r>
            <a:endParaRPr/>
          </a:p>
        </p:txBody>
      </p:sp>
      <p:sp>
        <p:nvSpPr>
          <p:cNvPr id="317" name="Google Shape;317;g1b86084f451_0_47"/>
          <p:cNvSpPr/>
          <p:nvPr/>
        </p:nvSpPr>
        <p:spPr>
          <a:xfrm>
            <a:off x="6944000" y="4892538"/>
            <a:ext cx="1236600" cy="6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</a:t>
            </a:r>
            <a:r>
              <a:rPr lang="en-US"/>
              <a:t>안녕</a:t>
            </a:r>
            <a:r>
              <a:rPr lang="en-US"/>
              <a:t>”</a:t>
            </a:r>
            <a:endParaRPr/>
          </a:p>
        </p:txBody>
      </p:sp>
      <p:sp>
        <p:nvSpPr>
          <p:cNvPr id="318" name="Google Shape;318;g1b86084f451_0_47"/>
          <p:cNvSpPr/>
          <p:nvPr/>
        </p:nvSpPr>
        <p:spPr>
          <a:xfrm>
            <a:off x="6973225" y="5799500"/>
            <a:ext cx="1236600" cy="6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“Hi”</a:t>
            </a:r>
            <a:endParaRPr/>
          </a:p>
        </p:txBody>
      </p:sp>
      <p:sp>
        <p:nvSpPr>
          <p:cNvPr id="319" name="Google Shape;319;g1b86084f451_0_47"/>
          <p:cNvSpPr txBox="1"/>
          <p:nvPr/>
        </p:nvSpPr>
        <p:spPr>
          <a:xfrm>
            <a:off x="6973225" y="3515238"/>
            <a:ext cx="4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0x1000(String)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g1b86084f451_0_47"/>
          <p:cNvSpPr txBox="1"/>
          <p:nvPr/>
        </p:nvSpPr>
        <p:spPr>
          <a:xfrm>
            <a:off x="6944000" y="4544575"/>
            <a:ext cx="4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0x2000(String)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g1b86084f451_0_47"/>
          <p:cNvSpPr txBox="1"/>
          <p:nvPr/>
        </p:nvSpPr>
        <p:spPr>
          <a:xfrm>
            <a:off x="6944000" y="5521663"/>
            <a:ext cx="40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0x3000(String)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2" name="Google Shape;322;g1b86084f451_0_47"/>
          <p:cNvCxnSpPr/>
          <p:nvPr/>
        </p:nvCxnSpPr>
        <p:spPr>
          <a:xfrm flipH="1" rot="10800000">
            <a:off x="5310275" y="4028200"/>
            <a:ext cx="1688100" cy="25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g1b86084f451_0_47"/>
          <p:cNvCxnSpPr/>
          <p:nvPr/>
        </p:nvCxnSpPr>
        <p:spPr>
          <a:xfrm flipH="1" rot="10800000">
            <a:off x="5356850" y="4949150"/>
            <a:ext cx="16416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g1b86084f451_0_47"/>
          <p:cNvCxnSpPr>
            <a:endCxn id="321" idx="1"/>
          </p:cNvCxnSpPr>
          <p:nvPr/>
        </p:nvCxnSpPr>
        <p:spPr>
          <a:xfrm>
            <a:off x="5331500" y="5507863"/>
            <a:ext cx="1612500" cy="21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g1b86084f451_0_47"/>
          <p:cNvSpPr txBox="1"/>
          <p:nvPr/>
        </p:nvSpPr>
        <p:spPr>
          <a:xfrm>
            <a:off x="7197475" y="1210950"/>
            <a:ext cx="409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Malgun Gothic"/>
                <a:ea typeface="Malgun Gothic"/>
                <a:cs typeface="Malgun Gothic"/>
                <a:sym typeface="Malgun Gothic"/>
              </a:rPr>
              <a:t>** String 참조형 메모리 구조</a:t>
            </a:r>
            <a:endParaRPr b="1" sz="2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